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262" r:id="rId3"/>
    <p:sldId id="261" r:id="rId4"/>
    <p:sldId id="274" r:id="rId5"/>
    <p:sldId id="257" r:id="rId6"/>
    <p:sldId id="258" r:id="rId7"/>
    <p:sldId id="259" r:id="rId8"/>
    <p:sldId id="260" r:id="rId9"/>
    <p:sldId id="264" r:id="rId10"/>
    <p:sldId id="263" r:id="rId11"/>
    <p:sldId id="266" r:id="rId12"/>
    <p:sldId id="293" r:id="rId13"/>
    <p:sldId id="277" r:id="rId14"/>
    <p:sldId id="286" r:id="rId15"/>
    <p:sldId id="287" r:id="rId16"/>
    <p:sldId id="288" r:id="rId17"/>
    <p:sldId id="289" r:id="rId18"/>
    <p:sldId id="290" r:id="rId19"/>
    <p:sldId id="291" r:id="rId20"/>
    <p:sldId id="292" r:id="rId21"/>
    <p:sldId id="276" r:id="rId22"/>
    <p:sldId id="295" r:id="rId23"/>
    <p:sldId id="268" r:id="rId24"/>
    <p:sldId id="269" r:id="rId25"/>
    <p:sldId id="270" r:id="rId26"/>
    <p:sldId id="271" r:id="rId27"/>
    <p:sldId id="302" r:id="rId28"/>
    <p:sldId id="272" r:id="rId29"/>
    <p:sldId id="301" r:id="rId30"/>
    <p:sldId id="267" r:id="rId31"/>
    <p:sldId id="273" r:id="rId32"/>
    <p:sldId id="275" r:id="rId33"/>
    <p:sldId id="294" r:id="rId34"/>
    <p:sldId id="278" r:id="rId35"/>
    <p:sldId id="280" r:id="rId36"/>
    <p:sldId id="281" r:id="rId37"/>
    <p:sldId id="282" r:id="rId38"/>
    <p:sldId id="283" r:id="rId39"/>
    <p:sldId id="279" r:id="rId40"/>
    <p:sldId id="284" r:id="rId41"/>
    <p:sldId id="285" r:id="rId42"/>
    <p:sldId id="305" r:id="rId43"/>
    <p:sldId id="304" r:id="rId44"/>
    <p:sldId id="303" r:id="rId45"/>
    <p:sldId id="300" r:id="rId46"/>
    <p:sldId id="296" r:id="rId47"/>
    <p:sldId id="297"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87724A-41A0-4645-9E95-37CCEC20D80B}">
          <p14:sldIdLst>
            <p14:sldId id="256"/>
            <p14:sldId id="262"/>
            <p14:sldId id="261"/>
            <p14:sldId id="274"/>
            <p14:sldId id="257"/>
            <p14:sldId id="258"/>
            <p14:sldId id="259"/>
            <p14:sldId id="260"/>
            <p14:sldId id="264"/>
            <p14:sldId id="263"/>
            <p14:sldId id="266"/>
            <p14:sldId id="293"/>
            <p14:sldId id="277"/>
            <p14:sldId id="286"/>
            <p14:sldId id="287"/>
            <p14:sldId id="288"/>
            <p14:sldId id="289"/>
            <p14:sldId id="290"/>
            <p14:sldId id="291"/>
            <p14:sldId id="292"/>
            <p14:sldId id="276"/>
            <p14:sldId id="295"/>
            <p14:sldId id="268"/>
            <p14:sldId id="269"/>
            <p14:sldId id="270"/>
            <p14:sldId id="271"/>
            <p14:sldId id="302"/>
            <p14:sldId id="272"/>
            <p14:sldId id="301"/>
            <p14:sldId id="267"/>
            <p14:sldId id="273"/>
            <p14:sldId id="275"/>
            <p14:sldId id="294"/>
            <p14:sldId id="278"/>
            <p14:sldId id="280"/>
            <p14:sldId id="281"/>
            <p14:sldId id="282"/>
            <p14:sldId id="283"/>
            <p14:sldId id="279"/>
            <p14:sldId id="284"/>
            <p14:sldId id="285"/>
            <p14:sldId id="305"/>
            <p14:sldId id="304"/>
            <p14:sldId id="303"/>
            <p14:sldId id="300"/>
            <p14:sldId id="296"/>
            <p14:sldId id="297"/>
          </p14:sldIdLst>
        </p14:section>
        <p14:section name="Untitled Section" id="{CECB6BFA-3AC3-414E-8685-0751A8406531}">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ekiexo@gmail.com" initials="k" lastIdx="1" clrIdx="0">
    <p:extLst/>
  </p:cmAuthor>
  <p:cmAuthor id="2" name="kiekiexo@gmail.com" initials="k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6607"/>
  </p:normalViewPr>
  <p:slideViewPr>
    <p:cSldViewPr snapToGrid="0" snapToObjects="1">
      <p:cViewPr varScale="1">
        <p:scale>
          <a:sx n="89" d="100"/>
          <a:sy n="89" d="100"/>
        </p:scale>
        <p:origin x="-13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58B2A-1A7B-9A4F-8808-C3C50BA4E7BB}" type="datetimeFigureOut">
              <a:rPr lang="en-US" smtClean="0"/>
              <a:t>4/7/2016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E57D45-5FD8-5945-A322-C143E8118E14}" type="slidenum">
              <a:rPr lang="en-US" smtClean="0"/>
              <a:t>‹#›</a:t>
            </a:fld>
            <a:endParaRPr lang="en-US" dirty="0"/>
          </a:p>
        </p:txBody>
      </p:sp>
    </p:spTree>
    <p:extLst>
      <p:ext uri="{BB962C8B-B14F-4D97-AF65-F5344CB8AC3E}">
        <p14:creationId xmlns:p14="http://schemas.microsoft.com/office/powerpoint/2010/main" val="1541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arers.org/sites/default/files/time_to_be_heard_report_final.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Definition of a carer</a:t>
            </a:r>
            <a:r>
              <a:rPr lang="en-US" baseline="0" dirty="0" smtClean="0"/>
              <a:t> is in the Social Services and Well-being (Wales) Act: http://www.legislation.gov.uk/anaw/2014/4/pdfs/anaw_20140004_en.pdf</a:t>
            </a:r>
          </a:p>
          <a:p>
            <a:pPr marL="171450" indent="-171450">
              <a:buFontTx/>
              <a:buChar char="-"/>
            </a:pPr>
            <a:r>
              <a:rPr lang="en-US" baseline="0" dirty="0" smtClean="0"/>
              <a:t>Young carer and young adult carer definitions are in the Code of Practice for Part 3: http://gov.wales/docs/dhss/publications/151218part3en.pdf</a:t>
            </a:r>
          </a:p>
          <a:p>
            <a:pPr marL="171450" indent="-171450">
              <a:buFontTx/>
              <a:buChar char="-"/>
            </a:pPr>
            <a:endParaRPr lang="en-US" baseline="0" dirty="0" smtClean="0"/>
          </a:p>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09E57D45-5FD8-5945-A322-C143E8118E14}" type="slidenum">
              <a:rPr lang="en-US" smtClean="0"/>
              <a:t>5</a:t>
            </a:fld>
            <a:endParaRPr lang="en-US" dirty="0"/>
          </a:p>
        </p:txBody>
      </p:sp>
    </p:spTree>
    <p:extLst>
      <p:ext uri="{BB962C8B-B14F-4D97-AF65-F5344CB8AC3E}">
        <p14:creationId xmlns:p14="http://schemas.microsoft.com/office/powerpoint/2010/main" val="1335866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a:t>
            </a:r>
            <a:r>
              <a:rPr lang="en-US" baseline="0" dirty="0" smtClean="0"/>
              <a:t> 27</a:t>
            </a:r>
            <a:r>
              <a:rPr lang="en-US" dirty="0" smtClean="0"/>
              <a:t>, Code of Practice for</a:t>
            </a:r>
            <a:r>
              <a:rPr lang="en-US" baseline="0" dirty="0" smtClean="0"/>
              <a:t>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17</a:t>
            </a:fld>
            <a:endParaRPr lang="en-US" dirty="0"/>
          </a:p>
        </p:txBody>
      </p:sp>
    </p:spTree>
    <p:extLst>
      <p:ext uri="{BB962C8B-B14F-4D97-AF65-F5344CB8AC3E}">
        <p14:creationId xmlns:p14="http://schemas.microsoft.com/office/powerpoint/2010/main" val="586086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a:t>
            </a:r>
            <a:r>
              <a:rPr lang="en-US" baseline="0" dirty="0" smtClean="0"/>
              <a:t> 27</a:t>
            </a:r>
            <a:r>
              <a:rPr lang="en-US" dirty="0" smtClean="0"/>
              <a:t>, Code of Practice for</a:t>
            </a:r>
            <a:r>
              <a:rPr lang="en-US" baseline="0" dirty="0" smtClean="0"/>
              <a:t>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18</a:t>
            </a:fld>
            <a:endParaRPr lang="en-US" dirty="0"/>
          </a:p>
        </p:txBody>
      </p:sp>
    </p:spTree>
    <p:extLst>
      <p:ext uri="{BB962C8B-B14F-4D97-AF65-F5344CB8AC3E}">
        <p14:creationId xmlns:p14="http://schemas.microsoft.com/office/powerpoint/2010/main" val="2016313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68, Code of Practice for</a:t>
            </a:r>
            <a:r>
              <a:rPr lang="en-US" baseline="0" dirty="0" smtClean="0"/>
              <a:t>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19</a:t>
            </a:fld>
            <a:endParaRPr lang="en-US" dirty="0"/>
          </a:p>
        </p:txBody>
      </p:sp>
    </p:spTree>
    <p:extLst>
      <p:ext uri="{BB962C8B-B14F-4D97-AF65-F5344CB8AC3E}">
        <p14:creationId xmlns:p14="http://schemas.microsoft.com/office/powerpoint/2010/main" val="1205618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70, Code of Practice for</a:t>
            </a:r>
            <a:r>
              <a:rPr lang="en-US" baseline="0" dirty="0" smtClean="0"/>
              <a:t> Part 2</a:t>
            </a:r>
            <a:r>
              <a:rPr lang="en-US" dirty="0" smtClean="0"/>
              <a:t>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20</a:t>
            </a:fld>
            <a:endParaRPr lang="en-US" dirty="0"/>
          </a:p>
        </p:txBody>
      </p:sp>
    </p:spTree>
    <p:extLst>
      <p:ext uri="{BB962C8B-B14F-4D97-AF65-F5344CB8AC3E}">
        <p14:creationId xmlns:p14="http://schemas.microsoft.com/office/powerpoint/2010/main" val="1290681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a:t>
            </a:r>
            <a:r>
              <a:rPr lang="en-US" baseline="0" dirty="0" smtClean="0"/>
              <a:t>, </a:t>
            </a:r>
            <a:r>
              <a:rPr lang="en-US" dirty="0" smtClean="0"/>
              <a:t>Code of Practice for Part 3 http://gov.wales/docs/dhss/publications/151218part3en.pdf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23</a:t>
            </a:fld>
            <a:endParaRPr lang="en-US" dirty="0"/>
          </a:p>
        </p:txBody>
      </p:sp>
    </p:spTree>
    <p:extLst>
      <p:ext uri="{BB962C8B-B14F-4D97-AF65-F5344CB8AC3E}">
        <p14:creationId xmlns:p14="http://schemas.microsoft.com/office/powerpoint/2010/main" val="1205293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24</a:t>
            </a:fld>
            <a:endParaRPr lang="en-US" dirty="0"/>
          </a:p>
        </p:txBody>
      </p:sp>
    </p:spTree>
    <p:extLst>
      <p:ext uri="{BB962C8B-B14F-4D97-AF65-F5344CB8AC3E}">
        <p14:creationId xmlns:p14="http://schemas.microsoft.com/office/powerpoint/2010/main" val="1634910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a:t>
            </a:r>
            <a:r>
              <a:rPr lang="en-US" baseline="0" dirty="0" smtClean="0"/>
              <a:t>, </a:t>
            </a:r>
            <a:r>
              <a:rPr lang="en-US" dirty="0" smtClean="0"/>
              <a:t>Code of Practice for Part 3 http://gov.wales/docs/dhss/publications/151218part3en.pdf</a:t>
            </a:r>
          </a:p>
        </p:txBody>
      </p:sp>
      <p:sp>
        <p:nvSpPr>
          <p:cNvPr id="4" name="Slide Number Placeholder 3"/>
          <p:cNvSpPr>
            <a:spLocks noGrp="1"/>
          </p:cNvSpPr>
          <p:nvPr>
            <p:ph type="sldNum" sz="quarter" idx="10"/>
          </p:nvPr>
        </p:nvSpPr>
        <p:spPr/>
        <p:txBody>
          <a:bodyPr/>
          <a:lstStyle/>
          <a:p>
            <a:fld id="{09E57D45-5FD8-5945-A322-C143E8118E14}" type="slidenum">
              <a:rPr lang="en-US" smtClean="0"/>
              <a:t>25</a:t>
            </a:fld>
            <a:endParaRPr lang="en-US" dirty="0"/>
          </a:p>
        </p:txBody>
      </p:sp>
    </p:spTree>
    <p:extLst>
      <p:ext uri="{BB962C8B-B14F-4D97-AF65-F5344CB8AC3E}">
        <p14:creationId xmlns:p14="http://schemas.microsoft.com/office/powerpoint/2010/main" val="1467913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26</a:t>
            </a:fld>
            <a:endParaRPr lang="en-US" dirty="0"/>
          </a:p>
        </p:txBody>
      </p:sp>
    </p:spTree>
    <p:extLst>
      <p:ext uri="{BB962C8B-B14F-4D97-AF65-F5344CB8AC3E}">
        <p14:creationId xmlns:p14="http://schemas.microsoft.com/office/powerpoint/2010/main" val="971656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23</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27</a:t>
            </a:fld>
            <a:endParaRPr lang="en-US" dirty="0"/>
          </a:p>
        </p:txBody>
      </p:sp>
    </p:spTree>
    <p:extLst>
      <p:ext uri="{BB962C8B-B14F-4D97-AF65-F5344CB8AC3E}">
        <p14:creationId xmlns:p14="http://schemas.microsoft.com/office/powerpoint/2010/main" val="841962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22</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28</a:t>
            </a:fld>
            <a:endParaRPr lang="en-US" dirty="0"/>
          </a:p>
        </p:txBody>
      </p:sp>
    </p:spTree>
    <p:extLst>
      <p:ext uri="{BB962C8B-B14F-4D97-AF65-F5344CB8AC3E}">
        <p14:creationId xmlns:p14="http://schemas.microsoft.com/office/powerpoint/2010/main" val="872160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ONS Census Data: https://www.nomisweb.co.uk/census/2011/LC3304EW/view/2092957700?rows=c_age&amp;cols=c_carer </a:t>
            </a:r>
          </a:p>
          <a:p>
            <a:endParaRPr lang="en-GB" dirty="0" smtClean="0"/>
          </a:p>
          <a:p>
            <a:r>
              <a:rPr lang="en-GB" dirty="0" smtClean="0"/>
              <a:t>Number</a:t>
            </a:r>
            <a:r>
              <a:rPr lang="en-GB" baseline="0" dirty="0" smtClean="0"/>
              <a:t> of young people caring likely to be four times higher: http://www.bbc.co.uk/news/education-11757907 </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6</a:t>
            </a:fld>
            <a:endParaRPr lang="en-US" dirty="0"/>
          </a:p>
        </p:txBody>
      </p:sp>
    </p:spTree>
    <p:extLst>
      <p:ext uri="{BB962C8B-B14F-4D97-AF65-F5344CB8AC3E}">
        <p14:creationId xmlns:p14="http://schemas.microsoft.com/office/powerpoint/2010/main" val="3890754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10</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29</a:t>
            </a:fld>
            <a:endParaRPr lang="en-US" dirty="0"/>
          </a:p>
        </p:txBody>
      </p:sp>
    </p:spTree>
    <p:extLst>
      <p:ext uri="{BB962C8B-B14F-4D97-AF65-F5344CB8AC3E}">
        <p14:creationId xmlns:p14="http://schemas.microsoft.com/office/powerpoint/2010/main" val="2183187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7</a:t>
            </a:r>
            <a:r>
              <a:rPr lang="en-US" baseline="0" dirty="0" smtClean="0"/>
              <a:t>,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30</a:t>
            </a:fld>
            <a:endParaRPr lang="en-US" dirty="0"/>
          </a:p>
        </p:txBody>
      </p:sp>
    </p:spTree>
    <p:extLst>
      <p:ext uri="{BB962C8B-B14F-4D97-AF65-F5344CB8AC3E}">
        <p14:creationId xmlns:p14="http://schemas.microsoft.com/office/powerpoint/2010/main" val="1420013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a:t>
            </a:r>
            <a:r>
              <a:rPr lang="en-US" baseline="0" dirty="0" smtClean="0"/>
              <a:t> 25, </a:t>
            </a:r>
            <a:r>
              <a:rPr lang="en-US" dirty="0" smtClean="0"/>
              <a:t>Code of Practice for Part 3 http://gov.wales/docs/dhss/publications/151218part3en.pdf</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31</a:t>
            </a:fld>
            <a:endParaRPr lang="en-US" dirty="0"/>
          </a:p>
        </p:txBody>
      </p:sp>
    </p:spTree>
    <p:extLst>
      <p:ext uri="{BB962C8B-B14F-4D97-AF65-F5344CB8AC3E}">
        <p14:creationId xmlns:p14="http://schemas.microsoft.com/office/powerpoint/2010/main" val="15699901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9,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34</a:t>
            </a:fld>
            <a:endParaRPr lang="en-US" dirty="0"/>
          </a:p>
        </p:txBody>
      </p:sp>
    </p:spTree>
    <p:extLst>
      <p:ext uri="{BB962C8B-B14F-4D97-AF65-F5344CB8AC3E}">
        <p14:creationId xmlns:p14="http://schemas.microsoft.com/office/powerpoint/2010/main" val="1339722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6,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35</a:t>
            </a:fld>
            <a:endParaRPr lang="en-US" dirty="0"/>
          </a:p>
        </p:txBody>
      </p:sp>
    </p:spTree>
    <p:extLst>
      <p:ext uri="{BB962C8B-B14F-4D97-AF65-F5344CB8AC3E}">
        <p14:creationId xmlns:p14="http://schemas.microsoft.com/office/powerpoint/2010/main" val="21403490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36</a:t>
            </a:fld>
            <a:endParaRPr lang="en-US" dirty="0"/>
          </a:p>
        </p:txBody>
      </p:sp>
    </p:spTree>
    <p:extLst>
      <p:ext uri="{BB962C8B-B14F-4D97-AF65-F5344CB8AC3E}">
        <p14:creationId xmlns:p14="http://schemas.microsoft.com/office/powerpoint/2010/main" val="1289520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37</a:t>
            </a:fld>
            <a:endParaRPr lang="en-US" dirty="0"/>
          </a:p>
        </p:txBody>
      </p:sp>
    </p:spTree>
    <p:extLst>
      <p:ext uri="{BB962C8B-B14F-4D97-AF65-F5344CB8AC3E}">
        <p14:creationId xmlns:p14="http://schemas.microsoft.com/office/powerpoint/2010/main" val="17766363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9,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38</a:t>
            </a:fld>
            <a:endParaRPr lang="en-US" dirty="0"/>
          </a:p>
        </p:txBody>
      </p:sp>
    </p:spTree>
    <p:extLst>
      <p:ext uri="{BB962C8B-B14F-4D97-AF65-F5344CB8AC3E}">
        <p14:creationId xmlns:p14="http://schemas.microsoft.com/office/powerpoint/2010/main" val="8925875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10,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39</a:t>
            </a:fld>
            <a:endParaRPr lang="en-US" dirty="0"/>
          </a:p>
        </p:txBody>
      </p:sp>
    </p:spTree>
    <p:extLst>
      <p:ext uri="{BB962C8B-B14F-4D97-AF65-F5344CB8AC3E}">
        <p14:creationId xmlns:p14="http://schemas.microsoft.com/office/powerpoint/2010/main" val="20298028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18,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40</a:t>
            </a:fld>
            <a:endParaRPr lang="en-US" dirty="0"/>
          </a:p>
        </p:txBody>
      </p:sp>
    </p:spTree>
    <p:extLst>
      <p:ext uri="{BB962C8B-B14F-4D97-AF65-F5344CB8AC3E}">
        <p14:creationId xmlns:p14="http://schemas.microsoft.com/office/powerpoint/2010/main" val="123805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Source</a:t>
            </a:r>
            <a:r>
              <a:rPr lang="en-GB" baseline="0" dirty="0" smtClean="0"/>
              <a:t> for young adult carer statistics is Carers Trust Wales’s Time to be Heard Report: </a:t>
            </a:r>
            <a:r>
              <a:rPr lang="en-GB" sz="1200" u="sng" kern="1200" dirty="0" smtClean="0">
                <a:solidFill>
                  <a:schemeClr val="tx1"/>
                </a:solidFill>
                <a:effectLst/>
                <a:latin typeface="+mn-lt"/>
                <a:ea typeface="+mn-ea"/>
                <a:cs typeface="+mn-cs"/>
                <a:hlinkClick r:id="rId3"/>
              </a:rPr>
              <a:t>https://www.carers.org/sites/default/files/time_to_be_heard_report_final.pdf</a:t>
            </a:r>
            <a:endParaRPr lang="en-GB" sz="1200" u="sng" kern="1200" dirty="0" smtClean="0">
              <a:solidFill>
                <a:schemeClr val="tx1"/>
              </a:solidFill>
              <a:effectLst/>
              <a:latin typeface="+mn-lt"/>
              <a:ea typeface="+mn-ea"/>
              <a:cs typeface="+mn-cs"/>
            </a:endParaRP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7</a:t>
            </a:fld>
            <a:endParaRPr lang="en-US" dirty="0"/>
          </a:p>
        </p:txBody>
      </p:sp>
    </p:spTree>
    <p:extLst>
      <p:ext uri="{BB962C8B-B14F-4D97-AF65-F5344CB8AC3E}">
        <p14:creationId xmlns:p14="http://schemas.microsoft.com/office/powerpoint/2010/main" val="30515472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dirty="0" smtClean="0"/>
              <a:t>Page 17, Code of Practice for Part 4</a:t>
            </a:r>
            <a:r>
              <a:rPr lang="en-US" b="1" baseline="0" dirty="0" smtClean="0"/>
              <a:t> </a:t>
            </a:r>
            <a:r>
              <a:rPr lang="en-US" b="0" dirty="0" smtClean="0"/>
              <a:t>http://gov.wales/docs/phhs/publications/160106pt4en.pdf</a:t>
            </a:r>
          </a:p>
          <a:p>
            <a:pPr marL="0" indent="0">
              <a:lnSpc>
                <a:spcPct val="100000"/>
              </a:lnSpc>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41</a:t>
            </a:fld>
            <a:endParaRPr lang="en-US" dirty="0"/>
          </a:p>
        </p:txBody>
      </p:sp>
    </p:spTree>
    <p:extLst>
      <p:ext uri="{BB962C8B-B14F-4D97-AF65-F5344CB8AC3E}">
        <p14:creationId xmlns:p14="http://schemas.microsoft.com/office/powerpoint/2010/main" val="20797502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Page 14, Code of Practice for Part 10 http://gov.wales/docs/dhss/publications/151218part10en.pdf </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43</a:t>
            </a:fld>
            <a:endParaRPr lang="en-US" dirty="0"/>
          </a:p>
        </p:txBody>
      </p:sp>
    </p:spTree>
    <p:extLst>
      <p:ext uri="{BB962C8B-B14F-4D97-AF65-F5344CB8AC3E}">
        <p14:creationId xmlns:p14="http://schemas.microsoft.com/office/powerpoint/2010/main" val="13018211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 Code of Practice for Part 10 http://gov.wales/docs/dhss/publications/151218part10en.pdf </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44</a:t>
            </a:fld>
            <a:endParaRPr lang="en-US" dirty="0"/>
          </a:p>
        </p:txBody>
      </p:sp>
    </p:spTree>
    <p:extLst>
      <p:ext uri="{BB962C8B-B14F-4D97-AF65-F5344CB8AC3E}">
        <p14:creationId xmlns:p14="http://schemas.microsoft.com/office/powerpoint/2010/main" val="21279676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47</a:t>
            </a:fld>
            <a:endParaRPr lang="en-US" dirty="0"/>
          </a:p>
        </p:txBody>
      </p:sp>
    </p:spTree>
    <p:extLst>
      <p:ext uri="{BB962C8B-B14F-4D97-AF65-F5344CB8AC3E}">
        <p14:creationId xmlns:p14="http://schemas.microsoft.com/office/powerpoint/2010/main" val="875292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Impact of caring on young carers:</a:t>
            </a:r>
            <a:r>
              <a:rPr lang="en-GB" baseline="0" dirty="0" smtClean="0"/>
              <a:t> </a:t>
            </a:r>
          </a:p>
          <a:p>
            <a:r>
              <a:rPr lang="en-GB" baseline="0" dirty="0" smtClean="0"/>
              <a:t>http://webarchive.nationalarchives.gov.uk/20160105160709/http://www.ons.gov.uk/ons/guide-method/census/2011/carers-week/index.html</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8</a:t>
            </a:fld>
            <a:endParaRPr lang="en-US" dirty="0"/>
          </a:p>
        </p:txBody>
      </p:sp>
    </p:spTree>
    <p:extLst>
      <p:ext uri="{BB962C8B-B14F-4D97-AF65-F5344CB8AC3E}">
        <p14:creationId xmlns:p14="http://schemas.microsoft.com/office/powerpoint/2010/main" val="43671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9</a:t>
            </a:fld>
            <a:endParaRPr lang="en-US" dirty="0"/>
          </a:p>
        </p:txBody>
      </p:sp>
    </p:spTree>
    <p:extLst>
      <p:ext uri="{BB962C8B-B14F-4D97-AF65-F5344CB8AC3E}">
        <p14:creationId xmlns:p14="http://schemas.microsoft.com/office/powerpoint/2010/main" val="52797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definition is from the Social Services and Well-being (Wales)</a:t>
            </a:r>
            <a:r>
              <a:rPr lang="en-US" baseline="0" dirty="0" smtClean="0"/>
              <a:t> Act: http://www.legislation.gov.uk/anaw/2014/4/pdfs/anaw_20140004_en.pdf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11</a:t>
            </a:fld>
            <a:endParaRPr lang="en-US" dirty="0"/>
          </a:p>
        </p:txBody>
      </p:sp>
    </p:spTree>
    <p:extLst>
      <p:ext uri="{BB962C8B-B14F-4D97-AF65-F5344CB8AC3E}">
        <p14:creationId xmlns:p14="http://schemas.microsoft.com/office/powerpoint/2010/main" val="1931679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Page 7</a:t>
            </a:r>
            <a:r>
              <a:rPr lang="en-US" dirty="0" smtClean="0"/>
              <a:t>, Code of Practice for</a:t>
            </a:r>
            <a:r>
              <a:rPr lang="en-US" baseline="0" dirty="0" smtClean="0"/>
              <a:t> Part 2 http://gov.wales/docs/dhss/publications/151218part2en.pdf</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14</a:t>
            </a:fld>
            <a:endParaRPr lang="en-US" dirty="0"/>
          </a:p>
        </p:txBody>
      </p:sp>
    </p:spTree>
    <p:extLst>
      <p:ext uri="{BB962C8B-B14F-4D97-AF65-F5344CB8AC3E}">
        <p14:creationId xmlns:p14="http://schemas.microsoft.com/office/powerpoint/2010/main" val="2034213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19, Code of Practice for</a:t>
            </a:r>
            <a:r>
              <a:rPr lang="en-US" baseline="0" dirty="0" smtClean="0"/>
              <a:t> Part 2 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15</a:t>
            </a:fld>
            <a:endParaRPr lang="en-US" dirty="0"/>
          </a:p>
        </p:txBody>
      </p:sp>
    </p:spTree>
    <p:extLst>
      <p:ext uri="{BB962C8B-B14F-4D97-AF65-F5344CB8AC3E}">
        <p14:creationId xmlns:p14="http://schemas.microsoft.com/office/powerpoint/2010/main" val="636652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25, Code of Practice for</a:t>
            </a:r>
            <a:r>
              <a:rPr lang="en-US" baseline="0" dirty="0" smtClean="0"/>
              <a:t> Part 2</a:t>
            </a:r>
            <a:r>
              <a:rPr lang="en-US" dirty="0" smtClean="0"/>
              <a:t> </a:t>
            </a:r>
            <a:r>
              <a:rPr lang="en-US" baseline="0" dirty="0" smtClean="0"/>
              <a:t>http://gov.wales/docs/dhss/publications/151218part2en.pdf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16</a:t>
            </a:fld>
            <a:endParaRPr lang="en-US" dirty="0"/>
          </a:p>
        </p:txBody>
      </p:sp>
    </p:spTree>
    <p:extLst>
      <p:ext uri="{BB962C8B-B14F-4D97-AF65-F5344CB8AC3E}">
        <p14:creationId xmlns:p14="http://schemas.microsoft.com/office/powerpoint/2010/main" val="323043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01920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7279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78335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0C0"/>
                </a:solidFill>
              </a:defRPr>
            </a:lvl1pPr>
          </a:lstStyle>
          <a:p>
            <a:r>
              <a:rPr lang="en-GB" dirty="0" smtClean="0"/>
              <a:t>Click to edit Master title style</a:t>
            </a:r>
            <a:endParaRPr lang="en-US" dirty="0"/>
          </a:p>
        </p:txBody>
      </p:sp>
      <p:sp>
        <p:nvSpPr>
          <p:cNvPr id="3" name="Content Placeholder 2"/>
          <p:cNvSpPr>
            <a:spLocks noGrp="1"/>
          </p:cNvSpPr>
          <p:nvPr>
            <p:ph idx="1"/>
          </p:nvPr>
        </p:nvSpPr>
        <p:spPr>
          <a:xfrm>
            <a:off x="838200" y="1825625"/>
            <a:ext cx="10515600" cy="34306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88038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81531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Content Placeholder 3"/>
          <p:cNvSpPr>
            <a:spLocks noGrp="1"/>
          </p:cNvSpPr>
          <p:nvPr>
            <p:ph sz="half" idx="2" hasCustomPrompt="1"/>
          </p:nvPr>
        </p:nvSpPr>
        <p:spPr>
          <a:xfrm>
            <a:off x="838200" y="1825625"/>
            <a:ext cx="10515600" cy="3435350"/>
          </a:xfrm>
        </p:spPr>
        <p:txBody>
          <a:bodyPr/>
          <a:lstStyle/>
          <a:p>
            <a:pPr lvl="0"/>
            <a:r>
              <a:rPr lang="en-GB" dirty="0" smtClean="0"/>
              <a:t>English here</a:t>
            </a:r>
          </a:p>
          <a:p>
            <a:pPr lvl="0"/>
            <a:endParaRPr lang="en-US" dirty="0"/>
          </a:p>
        </p:txBody>
      </p:sp>
      <p:sp>
        <p:nvSpPr>
          <p:cNvPr id="5" name="Date Placeholder 4"/>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97067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6"/>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55544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8176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352223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349097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14310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ccwales.org.uk/getting-in-on-the-act-hub/" TargetMode="External"/><Relationship Id="rId18" Type="http://schemas.openxmlformats.org/officeDocument/2006/relationships/image" Target="../media/image4.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tiff"/><Relationship Id="rId2" Type="http://schemas.openxmlformats.org/officeDocument/2006/relationships/slideLayout" Target="../slideLayouts/slideLayout2.xml"/><Relationship Id="rId16" Type="http://schemas.openxmlformats.org/officeDocument/2006/relationships/hyperlink" Target="http://www.carerstrust.wal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838200" y="1825625"/>
            <a:ext cx="10515600" cy="3251342"/>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08675-769A-6545-A3FA-69A4A8C856C5}" type="datetimeFigureOut">
              <a:rPr lang="en-US" smtClean="0"/>
              <a:t>4/7/2016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96366-560D-4846-94ED-894DE8A815EA}" type="slidenum">
              <a:rPr lang="en-US" smtClean="0"/>
              <a:t>‹#›</a:t>
            </a:fld>
            <a:endParaRPr lang="en-US" dirty="0"/>
          </a:p>
        </p:txBody>
      </p:sp>
      <p:pic>
        <p:nvPicPr>
          <p:cNvPr id="7" name="Picture 6">
            <a:hlinkClick r:id="rId13"/>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8897832" y="5260975"/>
            <a:ext cx="1679238" cy="1460500"/>
          </a:xfrm>
          <a:prstGeom prst="rect">
            <a:avLst/>
          </a:prstGeom>
        </p:spPr>
      </p:pic>
      <p:pic>
        <p:nvPicPr>
          <p:cNvPr id="8" name="Picture 7">
            <a:hlinkClick r:id="rId13"/>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4272141" y="5260975"/>
            <a:ext cx="1679239" cy="1460500"/>
          </a:xfrm>
          <a:prstGeom prst="rect">
            <a:avLst/>
          </a:prstGeom>
        </p:spPr>
      </p:pic>
      <p:pic>
        <p:nvPicPr>
          <p:cNvPr id="10" name="Picture 9">
            <a:hlinkClick r:id="rId16"/>
          </p:cNvPr>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6463127" y="5260975"/>
            <a:ext cx="1773664" cy="1032298"/>
          </a:xfrm>
          <a:prstGeom prst="rect">
            <a:avLst/>
          </a:prstGeom>
        </p:spPr>
      </p:pic>
      <p:pic>
        <p:nvPicPr>
          <p:cNvPr id="11" name="Picture 10">
            <a:hlinkClick r:id="rId16"/>
          </p:cNvPr>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1583635" y="5260975"/>
            <a:ext cx="1997765" cy="1097695"/>
          </a:xfrm>
          <a:prstGeom prst="rect">
            <a:avLst/>
          </a:prstGeom>
        </p:spPr>
      </p:pic>
    </p:spTree>
    <p:extLst>
      <p:ext uri="{BB962C8B-B14F-4D97-AF65-F5344CB8AC3E}">
        <p14:creationId xmlns:p14="http://schemas.microsoft.com/office/powerpoint/2010/main" val="185474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Supporting </a:t>
            </a:r>
            <a:r>
              <a:rPr lang="en-US" sz="4800" b="1" dirty="0" smtClean="0"/>
              <a:t>young </a:t>
            </a:r>
            <a:r>
              <a:rPr lang="en-US" sz="4800" dirty="0" smtClean="0"/>
              <a:t>and </a:t>
            </a:r>
            <a:r>
              <a:rPr lang="en-US" sz="4800" b="1" dirty="0" smtClean="0"/>
              <a:t>young adult carers </a:t>
            </a:r>
            <a:r>
              <a:rPr lang="en-US" sz="4800" dirty="0" smtClean="0"/>
              <a:t>under the Social Services and Well-being (Wales) Act 2014</a:t>
            </a:r>
            <a:endParaRPr lang="en-US" sz="4800" b="1" dirty="0"/>
          </a:p>
        </p:txBody>
      </p:sp>
      <p:sp>
        <p:nvSpPr>
          <p:cNvPr id="3" name="Subtitle 2"/>
          <p:cNvSpPr>
            <a:spLocks noGrp="1"/>
          </p:cNvSpPr>
          <p:nvPr>
            <p:ph type="subTitle" idx="1"/>
          </p:nvPr>
        </p:nvSpPr>
        <p:spPr/>
        <p:txBody>
          <a:bodyPr/>
          <a:lstStyle/>
          <a:p>
            <a:r>
              <a:rPr lang="en-US" dirty="0" smtClean="0"/>
              <a:t>A training resource</a:t>
            </a:r>
            <a:endParaRPr lang="en-US" dirty="0"/>
          </a:p>
        </p:txBody>
      </p:sp>
    </p:spTree>
    <p:extLst>
      <p:ext uri="{BB962C8B-B14F-4D97-AF65-F5344CB8AC3E}">
        <p14:creationId xmlns:p14="http://schemas.microsoft.com/office/powerpoint/2010/main" val="104277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The Act</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r>
              <a:rPr lang="en-GB" sz="3600" dirty="0" smtClean="0"/>
              <a:t>The Social Services and Well-being (Wales) Act 2014 brings in new rights and duties for carers.</a:t>
            </a:r>
          </a:p>
          <a:p>
            <a:r>
              <a:rPr lang="en-GB" sz="3600" dirty="0" smtClean="0"/>
              <a:t>This includes a new definition of a carer and a duty on local authorities to support carers.</a:t>
            </a:r>
            <a:endParaRPr lang="en-GB" sz="3600" dirty="0"/>
          </a:p>
        </p:txBody>
      </p:sp>
    </p:spTree>
    <p:extLst>
      <p:ext uri="{BB962C8B-B14F-4D97-AF65-F5344CB8AC3E}">
        <p14:creationId xmlns:p14="http://schemas.microsoft.com/office/powerpoint/2010/main" val="1415502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New </a:t>
            </a:r>
            <a:r>
              <a:rPr lang="en-GB" dirty="0">
                <a:solidFill>
                  <a:schemeClr val="accent1"/>
                </a:solidFill>
              </a:rPr>
              <a:t>d</a:t>
            </a:r>
            <a:r>
              <a:rPr lang="en-GB" b="1" dirty="0" smtClean="0">
                <a:solidFill>
                  <a:schemeClr val="accent1"/>
                </a:solidFill>
              </a:rPr>
              <a:t>efinition</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“A person who provides or intends to provide care for an adult or disabled child.”</a:t>
            </a:r>
            <a:endParaRPr lang="en-GB" sz="3600" dirty="0"/>
          </a:p>
        </p:txBody>
      </p:sp>
    </p:spTree>
    <p:extLst>
      <p:ext uri="{BB962C8B-B14F-4D97-AF65-F5344CB8AC3E}">
        <p14:creationId xmlns:p14="http://schemas.microsoft.com/office/powerpoint/2010/main" val="1199403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3451452"/>
            <a:ext cx="10515600" cy="2852737"/>
          </a:xfrm>
        </p:spPr>
        <p:txBody>
          <a:bodyPr/>
          <a:lstStyle/>
          <a:p>
            <a:r>
              <a:rPr lang="en-US" dirty="0" smtClean="0"/>
              <a:t>Part 2: General Functions</a:t>
            </a:r>
            <a:br>
              <a:rPr lang="en-US" dirty="0" smtClean="0"/>
            </a:br>
            <a:r>
              <a:rPr lang="en-US" dirty="0"/>
              <a:t/>
            </a:r>
            <a:br>
              <a:rPr lang="en-US" dirty="0"/>
            </a:br>
            <a:endParaRPr lang="en-US" dirty="0"/>
          </a:p>
        </p:txBody>
      </p:sp>
    </p:spTree>
    <p:extLst>
      <p:ext uri="{BB962C8B-B14F-4D97-AF65-F5344CB8AC3E}">
        <p14:creationId xmlns:p14="http://schemas.microsoft.com/office/powerpoint/2010/main" val="1830758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typical day</a:t>
            </a:r>
            <a:endParaRPr lang="en-US" dirty="0"/>
          </a:p>
        </p:txBody>
      </p:sp>
    </p:spTree>
    <p:extLst>
      <p:ext uri="{BB962C8B-B14F-4D97-AF65-F5344CB8AC3E}">
        <p14:creationId xmlns:p14="http://schemas.microsoft.com/office/powerpoint/2010/main" val="2075441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Well-being</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The Act requires any person exercising functions under the Act to ‘seek to promote well-being’ of:</a:t>
            </a:r>
          </a:p>
          <a:p>
            <a:pPr lvl="1">
              <a:lnSpc>
                <a:spcPct val="100000"/>
              </a:lnSpc>
              <a:spcBef>
                <a:spcPts val="0"/>
              </a:spcBef>
              <a:defRPr/>
            </a:pPr>
            <a:r>
              <a:rPr lang="en-GB" sz="3200" dirty="0" smtClean="0"/>
              <a:t>People who need care and support; and</a:t>
            </a:r>
          </a:p>
          <a:p>
            <a:pPr lvl="1">
              <a:lnSpc>
                <a:spcPct val="100000"/>
              </a:lnSpc>
              <a:spcBef>
                <a:spcPts val="0"/>
              </a:spcBef>
              <a:defRPr/>
            </a:pPr>
            <a:r>
              <a:rPr lang="en-GB" sz="3200" dirty="0" smtClean="0"/>
              <a:t>Carers who need support</a:t>
            </a:r>
            <a:endParaRPr lang="en-GB" sz="3200" dirty="0"/>
          </a:p>
        </p:txBody>
      </p:sp>
    </p:spTree>
    <p:extLst>
      <p:ext uri="{BB962C8B-B14F-4D97-AF65-F5344CB8AC3E}">
        <p14:creationId xmlns:p14="http://schemas.microsoft.com/office/powerpoint/2010/main" val="1260280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838200" y="824753"/>
            <a:ext cx="10515600" cy="4436222"/>
          </a:xfrm>
        </p:spPr>
        <p:txBody>
          <a:bodyPr>
            <a:normAutofit/>
          </a:bodyPr>
          <a:lstStyle/>
          <a:p>
            <a:r>
              <a:rPr lang="en-US" sz="3600" dirty="0" smtClean="0"/>
              <a:t>‘When </a:t>
            </a:r>
            <a:r>
              <a:rPr lang="en-US" sz="3600" dirty="0"/>
              <a:t>exercising functions under the Act in relation to children who need care </a:t>
            </a:r>
            <a:r>
              <a:rPr lang="en-US" sz="3600" dirty="0" smtClean="0"/>
              <a:t>and support </a:t>
            </a:r>
            <a:r>
              <a:rPr lang="en-US" sz="3600" dirty="0"/>
              <a:t>and child carers who need </a:t>
            </a:r>
            <a:r>
              <a:rPr lang="en-US" sz="3600" dirty="0" smtClean="0"/>
              <a:t>support</a:t>
            </a:r>
            <a:r>
              <a:rPr lang="is-IS" sz="3600" dirty="0" smtClean="0"/>
              <a:t>… </a:t>
            </a:r>
            <a:r>
              <a:rPr lang="en-US" sz="3600" dirty="0" smtClean="0"/>
              <a:t>any </a:t>
            </a:r>
            <a:r>
              <a:rPr lang="en-US" sz="3600" dirty="0"/>
              <a:t>persons exercising functions under the Act must have due regard to Part 1 </a:t>
            </a:r>
            <a:r>
              <a:rPr lang="en-US" sz="3600" dirty="0" smtClean="0"/>
              <a:t>of the </a:t>
            </a:r>
            <a:r>
              <a:rPr lang="en-US" sz="3600" dirty="0"/>
              <a:t>United Nations Convention on the Rights of the Child (UNCRC</a:t>
            </a:r>
            <a:r>
              <a:rPr lang="en-US" sz="3600" dirty="0" smtClean="0"/>
              <a:t>).’</a:t>
            </a:r>
            <a:endParaRPr lang="en-US" sz="3600" dirty="0"/>
          </a:p>
        </p:txBody>
      </p:sp>
    </p:spTree>
    <p:extLst>
      <p:ext uri="{BB962C8B-B14F-4D97-AF65-F5344CB8AC3E}">
        <p14:creationId xmlns:p14="http://schemas.microsoft.com/office/powerpoint/2010/main" val="126943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lstStyle/>
          <a:p>
            <a:r>
              <a:rPr lang="en-US" dirty="0" smtClean="0"/>
              <a:t>Local authorities and local health boards must jointly assess:</a:t>
            </a:r>
          </a:p>
          <a:p>
            <a:pPr lvl="1"/>
            <a:r>
              <a:rPr lang="en-US" dirty="0" smtClean="0"/>
              <a:t>‘The extent to which there are carers in the area of assessment who need support’</a:t>
            </a:r>
          </a:p>
          <a:p>
            <a:pPr marL="457200" lvl="1" indent="0">
              <a:buNone/>
            </a:pPr>
            <a:r>
              <a:rPr lang="en-US" dirty="0" smtClean="0"/>
              <a:t>and</a:t>
            </a:r>
          </a:p>
          <a:p>
            <a:pPr lvl="1"/>
            <a:r>
              <a:rPr lang="en-US" dirty="0" smtClean="0"/>
              <a:t>‘The extent to which there are people whose needs for care and support</a:t>
            </a:r>
            <a:r>
              <a:rPr lang="is-IS" dirty="0" smtClean="0"/>
              <a:t>… </a:t>
            </a:r>
            <a:br>
              <a:rPr lang="is-IS" dirty="0" smtClean="0"/>
            </a:br>
            <a:r>
              <a:rPr lang="is-IS" dirty="0" smtClean="0"/>
              <a:t>are not being met’ 	</a:t>
            </a:r>
          </a:p>
          <a:p>
            <a:r>
              <a:rPr lang="is-IS" dirty="0" smtClean="0"/>
              <a:t>This must include young and young adult carers.</a:t>
            </a:r>
            <a:endParaRPr lang="en-US" dirty="0"/>
          </a:p>
        </p:txBody>
      </p:sp>
    </p:spTree>
    <p:extLst>
      <p:ext uri="{BB962C8B-B14F-4D97-AF65-F5344CB8AC3E}">
        <p14:creationId xmlns:p14="http://schemas.microsoft.com/office/powerpoint/2010/main" val="1488810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normAutofit/>
          </a:bodyPr>
          <a:lstStyle/>
          <a:p>
            <a:r>
              <a:rPr lang="en-US" sz="4000" dirty="0"/>
              <a:t>Engagement must take place with people, including children, who </a:t>
            </a:r>
            <a:r>
              <a:rPr lang="en-US" sz="4000" dirty="0" smtClean="0"/>
              <a:t>have experience </a:t>
            </a:r>
            <a:r>
              <a:rPr lang="en-US" sz="4000" dirty="0"/>
              <a:t>of using care and support </a:t>
            </a:r>
            <a:r>
              <a:rPr lang="en-US" sz="4000" dirty="0" smtClean="0"/>
              <a:t>services.</a:t>
            </a:r>
            <a:endParaRPr lang="en-US" sz="4000" dirty="0"/>
          </a:p>
        </p:txBody>
      </p:sp>
    </p:spTree>
    <p:extLst>
      <p:ext uri="{BB962C8B-B14F-4D97-AF65-F5344CB8AC3E}">
        <p14:creationId xmlns:p14="http://schemas.microsoft.com/office/powerpoint/2010/main" val="768747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assessments</a:t>
            </a:r>
            <a:endParaRPr lang="en-US" dirty="0"/>
          </a:p>
        </p:txBody>
      </p:sp>
      <p:sp>
        <p:nvSpPr>
          <p:cNvPr id="3" name="Content Placeholder 2"/>
          <p:cNvSpPr>
            <a:spLocks noGrp="1"/>
          </p:cNvSpPr>
          <p:nvPr>
            <p:ph sz="half" idx="2"/>
          </p:nvPr>
        </p:nvSpPr>
        <p:spPr/>
        <p:txBody>
          <a:bodyPr>
            <a:normAutofit/>
          </a:bodyPr>
          <a:lstStyle/>
          <a:p>
            <a:r>
              <a:rPr lang="en-US" sz="4000" dirty="0" smtClean="0"/>
              <a:t>‘Local </a:t>
            </a:r>
            <a:r>
              <a:rPr lang="en-US" sz="4000" dirty="0"/>
              <a:t>authorities and </a:t>
            </a:r>
            <a:r>
              <a:rPr lang="en-US" sz="4000" dirty="0" smtClean="0"/>
              <a:t>Local Health </a:t>
            </a:r>
            <a:r>
              <a:rPr lang="en-US" sz="4000" dirty="0"/>
              <a:t>Boards may wish to consider specific activities to engage children with </a:t>
            </a:r>
            <a:r>
              <a:rPr lang="en-US" sz="4000" dirty="0" smtClean="0"/>
              <a:t>care and </a:t>
            </a:r>
            <a:r>
              <a:rPr lang="en-US" sz="4000" dirty="0"/>
              <a:t>support needs or who act as carers</a:t>
            </a:r>
            <a:r>
              <a:rPr lang="en-US" sz="4000" dirty="0" smtClean="0"/>
              <a:t>.’</a:t>
            </a:r>
            <a:endParaRPr lang="en-US" sz="4000" dirty="0"/>
          </a:p>
        </p:txBody>
      </p:sp>
    </p:spTree>
    <p:extLst>
      <p:ext uri="{BB962C8B-B14F-4D97-AF65-F5344CB8AC3E}">
        <p14:creationId xmlns:p14="http://schemas.microsoft.com/office/powerpoint/2010/main" val="2054712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Advice and Assistance</a:t>
            </a:r>
            <a:endParaRPr lang="en-US" dirty="0"/>
          </a:p>
        </p:txBody>
      </p:sp>
      <p:sp>
        <p:nvSpPr>
          <p:cNvPr id="3" name="Content Placeholder 2"/>
          <p:cNvSpPr>
            <a:spLocks noGrp="1"/>
          </p:cNvSpPr>
          <p:nvPr>
            <p:ph sz="half" idx="2"/>
          </p:nvPr>
        </p:nvSpPr>
        <p:spPr/>
        <p:txBody>
          <a:bodyPr>
            <a:normAutofit/>
          </a:bodyPr>
          <a:lstStyle/>
          <a:p>
            <a:r>
              <a:rPr lang="en-US" sz="3600" dirty="0"/>
              <a:t>The local authority must ensure that information and advice is accessible in </a:t>
            </a:r>
            <a:r>
              <a:rPr lang="en-US" sz="3600" dirty="0" smtClean="0"/>
              <a:t>a variety </a:t>
            </a:r>
            <a:r>
              <a:rPr lang="en-US" sz="3600" dirty="0"/>
              <a:t>of formats including easy read and material especially for children </a:t>
            </a:r>
            <a:r>
              <a:rPr lang="en-US" sz="3600" dirty="0" smtClean="0"/>
              <a:t>and young </a:t>
            </a:r>
            <a:r>
              <a:rPr lang="en-US" sz="3600" dirty="0"/>
              <a:t>people and others in need of additional support.</a:t>
            </a:r>
          </a:p>
        </p:txBody>
      </p:sp>
    </p:spTree>
    <p:extLst>
      <p:ext uri="{BB962C8B-B14F-4D97-AF65-F5344CB8AC3E}">
        <p14:creationId xmlns:p14="http://schemas.microsoft.com/office/powerpoint/2010/main" val="95464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Young and </a:t>
            </a:r>
            <a:r>
              <a:rPr lang="en-GB" b="1" dirty="0" smtClean="0"/>
              <a:t>young adult carers </a:t>
            </a:r>
            <a:br>
              <a:rPr lang="en-GB" b="1" dirty="0" smtClean="0"/>
            </a:br>
            <a:r>
              <a:rPr lang="en-GB" b="1" dirty="0" smtClean="0"/>
              <a:t>in </a:t>
            </a:r>
            <a:r>
              <a:rPr lang="en-GB" b="1" dirty="0" smtClean="0"/>
              <a:t>Wales</a:t>
            </a:r>
            <a:endParaRPr lang="en-GB" b="1" dirty="0"/>
          </a:p>
        </p:txBody>
      </p:sp>
    </p:spTree>
    <p:extLst>
      <p:ext uri="{BB962C8B-B14F-4D97-AF65-F5344CB8AC3E}">
        <p14:creationId xmlns:p14="http://schemas.microsoft.com/office/powerpoint/2010/main" val="636799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Advice and Assistance</a:t>
            </a:r>
            <a:endParaRPr lang="en-US" dirty="0"/>
          </a:p>
        </p:txBody>
      </p:sp>
      <p:sp>
        <p:nvSpPr>
          <p:cNvPr id="3" name="Content Placeholder 2"/>
          <p:cNvSpPr>
            <a:spLocks noGrp="1"/>
          </p:cNvSpPr>
          <p:nvPr>
            <p:ph sz="half" idx="2"/>
          </p:nvPr>
        </p:nvSpPr>
        <p:spPr/>
        <p:txBody>
          <a:bodyPr>
            <a:normAutofit/>
          </a:bodyPr>
          <a:lstStyle/>
          <a:p>
            <a:r>
              <a:rPr lang="en-US" sz="3600" dirty="0"/>
              <a:t>Local authorities must not charge for assistance provided to children.</a:t>
            </a:r>
          </a:p>
        </p:txBody>
      </p:sp>
    </p:spTree>
    <p:extLst>
      <p:ext uri="{BB962C8B-B14F-4D97-AF65-F5344CB8AC3E}">
        <p14:creationId xmlns:p14="http://schemas.microsoft.com/office/powerpoint/2010/main" val="451160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a:t>
            </a:r>
            <a:endParaRPr lang="en-GB" b="1" dirty="0"/>
          </a:p>
        </p:txBody>
      </p:sp>
    </p:spTree>
    <p:extLst>
      <p:ext uri="{BB962C8B-B14F-4D97-AF65-F5344CB8AC3E}">
        <p14:creationId xmlns:p14="http://schemas.microsoft.com/office/powerpoint/2010/main" val="1496201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out</a:t>
            </a:r>
            <a:endParaRPr lang="en-US" dirty="0"/>
          </a:p>
        </p:txBody>
      </p:sp>
    </p:spTree>
    <p:extLst>
      <p:ext uri="{BB962C8B-B14F-4D97-AF65-F5344CB8AC3E}">
        <p14:creationId xmlns:p14="http://schemas.microsoft.com/office/powerpoint/2010/main" val="402531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lstStyle/>
          <a:p>
            <a:pPr marL="0" indent="0">
              <a:lnSpc>
                <a:spcPct val="100000"/>
              </a:lnSpc>
              <a:spcBef>
                <a:spcPts val="0"/>
              </a:spcBef>
              <a:buNone/>
            </a:pPr>
            <a:r>
              <a:rPr lang="en-US" dirty="0" smtClean="0"/>
              <a:t>‘The </a:t>
            </a:r>
            <a:r>
              <a:rPr lang="en-US" dirty="0"/>
              <a:t>assessment must </a:t>
            </a:r>
            <a:r>
              <a:rPr lang="en-US" dirty="0" smtClean="0"/>
              <a:t>include:</a:t>
            </a:r>
          </a:p>
          <a:p>
            <a:pPr lvl="1">
              <a:lnSpc>
                <a:spcPct val="100000"/>
              </a:lnSpc>
              <a:spcBef>
                <a:spcPts val="0"/>
              </a:spcBef>
              <a:buFont typeface="Arial" panose="020B0604020202020204" pitchFamily="34" charset="0"/>
              <a:buChar char="•"/>
            </a:pPr>
            <a:r>
              <a:rPr lang="en-US" dirty="0"/>
              <a:t>A</a:t>
            </a:r>
            <a:r>
              <a:rPr lang="en-US" dirty="0" smtClean="0"/>
              <a:t>n </a:t>
            </a:r>
            <a:r>
              <a:rPr lang="en-US" dirty="0"/>
              <a:t>assessment of the extent to which the carer is able and willing to provide the care and to continue to provide the </a:t>
            </a:r>
            <a:r>
              <a:rPr lang="en-US" dirty="0" smtClean="0"/>
              <a:t>care</a:t>
            </a:r>
          </a:p>
          <a:p>
            <a:pPr lvl="1">
              <a:lnSpc>
                <a:spcPct val="100000"/>
              </a:lnSpc>
              <a:spcBef>
                <a:spcPts val="0"/>
              </a:spcBef>
              <a:buFont typeface="Arial" panose="020B0604020202020204" pitchFamily="34" charset="0"/>
              <a:buChar char="•"/>
            </a:pPr>
            <a:r>
              <a:rPr lang="en-US" dirty="0" smtClean="0"/>
              <a:t>The </a:t>
            </a:r>
            <a:r>
              <a:rPr lang="en-US" dirty="0"/>
              <a:t>outcomes the carer wishes to achieve both in terms of themselves </a:t>
            </a:r>
            <a:endParaRPr lang="en-US" dirty="0" smtClean="0"/>
          </a:p>
          <a:p>
            <a:pPr lvl="1">
              <a:lnSpc>
                <a:spcPct val="100000"/>
              </a:lnSpc>
              <a:spcBef>
                <a:spcPts val="0"/>
              </a:spcBef>
              <a:buFont typeface="Arial" panose="020B0604020202020204" pitchFamily="34" charset="0"/>
              <a:buChar char="•"/>
            </a:pPr>
            <a:r>
              <a:rPr lang="en-US" dirty="0" smtClean="0"/>
              <a:t>If </a:t>
            </a:r>
            <a:r>
              <a:rPr lang="en-US" dirty="0"/>
              <a:t>a child is the carer, the outcomes the person(s) with parental responsibility for that child wish(es) to achieve for </a:t>
            </a:r>
            <a:r>
              <a:rPr lang="en-US" dirty="0" smtClean="0"/>
              <a:t>them’</a:t>
            </a: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34554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normAutofit/>
          </a:bodyPr>
          <a:lstStyle/>
          <a:p>
            <a:r>
              <a:rPr lang="en-US" sz="3600" dirty="0" smtClean="0"/>
              <a:t>‘If the carer is a child, the assessment must have regard to his or her developmental needs and the extent to which it is appropriate for the child to provide the care.’ </a:t>
            </a:r>
            <a:endParaRPr lang="en-US" sz="3600" dirty="0"/>
          </a:p>
        </p:txBody>
      </p:sp>
    </p:spTree>
    <p:extLst>
      <p:ext uri="{BB962C8B-B14F-4D97-AF65-F5344CB8AC3E}">
        <p14:creationId xmlns:p14="http://schemas.microsoft.com/office/powerpoint/2010/main" val="6425407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normAutofit fontScale="92500"/>
          </a:bodyPr>
          <a:lstStyle/>
          <a:p>
            <a:r>
              <a:rPr lang="en-US" sz="3600" dirty="0" smtClean="0"/>
              <a:t>‘A </a:t>
            </a:r>
            <a:r>
              <a:rPr lang="en-US" sz="3600" dirty="0"/>
              <a:t>timely response to a child’s needs is vital; completion of a </a:t>
            </a:r>
            <a:r>
              <a:rPr lang="en-US" sz="3600" dirty="0" smtClean="0"/>
              <a:t>comprehensive assessment </a:t>
            </a:r>
            <a:r>
              <a:rPr lang="en-US" sz="3600" dirty="0"/>
              <a:t>within 42 working days of referral (a requirement set out </a:t>
            </a:r>
            <a:r>
              <a:rPr lang="en-US" sz="3600" dirty="0" smtClean="0"/>
              <a:t>[in the Code of Practice] under the </a:t>
            </a:r>
            <a:r>
              <a:rPr lang="en-US" sz="3600" dirty="0"/>
              <a:t>additional considerations for children) should not take precedence over </a:t>
            </a:r>
            <a:r>
              <a:rPr lang="en-US" sz="3600" dirty="0" smtClean="0"/>
              <a:t>an analysis </a:t>
            </a:r>
            <a:r>
              <a:rPr lang="en-US" sz="3600" dirty="0"/>
              <a:t>of what is happening in the child’s life and what immediate action </a:t>
            </a:r>
            <a:r>
              <a:rPr lang="en-US" sz="3600" dirty="0" smtClean="0"/>
              <a:t>is needed</a:t>
            </a:r>
            <a:r>
              <a:rPr lang="en-US" sz="3600" dirty="0"/>
              <a:t>, however difficult or complex the child’s circumstances</a:t>
            </a:r>
            <a:r>
              <a:rPr lang="en-US" sz="3600" dirty="0" smtClean="0"/>
              <a:t>.’</a:t>
            </a:r>
            <a:endParaRPr lang="en-US" sz="3600" dirty="0"/>
          </a:p>
        </p:txBody>
      </p:sp>
    </p:spTree>
    <p:extLst>
      <p:ext uri="{BB962C8B-B14F-4D97-AF65-F5344CB8AC3E}">
        <p14:creationId xmlns:p14="http://schemas.microsoft.com/office/powerpoint/2010/main" val="19276733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normAutofit/>
          </a:bodyPr>
          <a:lstStyle/>
          <a:p>
            <a:r>
              <a:rPr lang="en-US" sz="3600" dirty="0" smtClean="0"/>
              <a:t>In assessing, </a:t>
            </a:r>
            <a:r>
              <a:rPr lang="en-US" sz="3600" b="1" dirty="0" smtClean="0"/>
              <a:t>must</a:t>
            </a:r>
            <a:r>
              <a:rPr lang="en-US" sz="3600" dirty="0" smtClean="0"/>
              <a:t> have regard ‘to the importance of promoting the upbringing of the child by the child’s family, in so far as doing so is consistent with promoting the well-being of the child.’</a:t>
            </a:r>
          </a:p>
        </p:txBody>
      </p:sp>
    </p:spTree>
    <p:extLst>
      <p:ext uri="{BB962C8B-B14F-4D97-AF65-F5344CB8AC3E}">
        <p14:creationId xmlns:p14="http://schemas.microsoft.com/office/powerpoint/2010/main" val="857543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young adult carers</a:t>
            </a:r>
            <a:endParaRPr lang="en-US" dirty="0"/>
          </a:p>
        </p:txBody>
      </p:sp>
      <p:sp>
        <p:nvSpPr>
          <p:cNvPr id="3" name="Content Placeholder 2"/>
          <p:cNvSpPr>
            <a:spLocks noGrp="1"/>
          </p:cNvSpPr>
          <p:nvPr>
            <p:ph sz="half" idx="2"/>
          </p:nvPr>
        </p:nvSpPr>
        <p:spPr/>
        <p:txBody>
          <a:bodyPr/>
          <a:lstStyle/>
          <a:p>
            <a:pPr marR="0" lvl="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 parent is able to refuse a carer’s assessment on behalf of their child</a:t>
            </a:r>
          </a:p>
          <a:p>
            <a:pPr marR="0" lvl="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However, this refusal is overridden:</a:t>
            </a:r>
          </a:p>
          <a:p>
            <a:pPr lvl="1">
              <a:lnSpc>
                <a:spcPct val="100000"/>
              </a:lnSpc>
              <a:spcBef>
                <a:spcPts val="0"/>
              </a:spcBef>
              <a:buFont typeface="Arial" panose="020B0604020202020204" pitchFamily="34" charset="0"/>
              <a:buChar char="•"/>
            </a:pPr>
            <a:r>
              <a:rPr lang="en-US" dirty="0" smtClean="0"/>
              <a:t>Where the local authority is satisfied that the parent lacks capacity to decide</a:t>
            </a:r>
          </a:p>
          <a:p>
            <a:pPr lvl="1">
              <a:lnSpc>
                <a:spcPct val="100000"/>
              </a:lnSpc>
              <a:spcBef>
                <a:spcPts val="0"/>
              </a:spcBef>
              <a:buFont typeface="Arial" panose="020B0604020202020204" pitchFamily="34" charset="0"/>
              <a:buChar char="•"/>
            </a:pPr>
            <a:r>
              <a:rPr lang="en-US" dirty="0" smtClean="0"/>
              <a:t>Where the local authority is satisfied that the child can make an informed decision and disagrees with the parent’s view</a:t>
            </a:r>
          </a:p>
          <a:p>
            <a:pPr lvl="1">
              <a:lnSpc>
                <a:spcPct val="100000"/>
              </a:lnSpc>
              <a:spcBef>
                <a:spcPts val="0"/>
              </a:spcBef>
              <a:buFont typeface="Arial" panose="020B0604020202020204" pitchFamily="34" charset="0"/>
              <a:buChar char="•"/>
            </a:pPr>
            <a:r>
              <a:rPr lang="en-US" dirty="0" smtClean="0"/>
              <a:t>Where the local authority suspects the child is experiencing or is at risk of experiencing abuse, neglect or other kinds of harm</a:t>
            </a:r>
            <a:endParaRPr lang="en-US" dirty="0"/>
          </a:p>
        </p:txBody>
      </p:sp>
    </p:spTree>
    <p:extLst>
      <p:ext uri="{BB962C8B-B14F-4D97-AF65-F5344CB8AC3E}">
        <p14:creationId xmlns:p14="http://schemas.microsoft.com/office/powerpoint/2010/main" val="381760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young and </a:t>
            </a:r>
            <a:r>
              <a:rPr lang="en-US" dirty="0"/>
              <a:t>y</a:t>
            </a:r>
            <a:r>
              <a:rPr lang="en-US" dirty="0" smtClean="0"/>
              <a:t>oung adult carers</a:t>
            </a:r>
            <a:endParaRPr lang="en-US" dirty="0"/>
          </a:p>
        </p:txBody>
      </p:sp>
      <p:sp>
        <p:nvSpPr>
          <p:cNvPr id="3" name="Content Placeholder 2"/>
          <p:cNvSpPr>
            <a:spLocks noGrp="1"/>
          </p:cNvSpPr>
          <p:nvPr>
            <p:ph sz="half" idx="2"/>
          </p:nvPr>
        </p:nvSpPr>
        <p:spPr/>
        <p:txBody>
          <a:bodyPr>
            <a:normAutofit/>
          </a:bodyPr>
          <a:lstStyle/>
          <a:p>
            <a:r>
              <a:rPr lang="en-US" sz="3000" dirty="0" smtClean="0"/>
              <a:t>The local authority is not obliged to carry out an assessment if a 16 or 17-year-old carer refuses an assessment.</a:t>
            </a:r>
          </a:p>
          <a:p>
            <a:r>
              <a:rPr lang="en-US" sz="3000" dirty="0" smtClean="0"/>
              <a:t>However, this refusal must be overridden if:</a:t>
            </a:r>
          </a:p>
          <a:p>
            <a:pPr lvl="1"/>
            <a:r>
              <a:rPr lang="en-US" sz="2600" dirty="0" smtClean="0"/>
              <a:t> ‘Where </a:t>
            </a:r>
            <a:r>
              <a:rPr lang="en-US" sz="2600" dirty="0"/>
              <a:t>the child is experiencing or is at risk of abuse, neglect or other kinds </a:t>
            </a:r>
            <a:r>
              <a:rPr lang="en-US" sz="2600" dirty="0" smtClean="0"/>
              <a:t>of harm’.</a:t>
            </a:r>
          </a:p>
        </p:txBody>
      </p:sp>
    </p:spTree>
    <p:extLst>
      <p:ext uri="{BB962C8B-B14F-4D97-AF65-F5344CB8AC3E}">
        <p14:creationId xmlns:p14="http://schemas.microsoft.com/office/powerpoint/2010/main" val="800678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assessments</a:t>
            </a:r>
            <a:endParaRPr lang="en-US" dirty="0"/>
          </a:p>
        </p:txBody>
      </p:sp>
      <p:sp>
        <p:nvSpPr>
          <p:cNvPr id="3" name="Content Placeholder 2"/>
          <p:cNvSpPr>
            <a:spLocks noGrp="1"/>
          </p:cNvSpPr>
          <p:nvPr>
            <p:ph sz="half" idx="2"/>
          </p:nvPr>
        </p:nvSpPr>
        <p:spPr/>
        <p:txBody>
          <a:bodyPr/>
          <a:lstStyle/>
          <a:p>
            <a:r>
              <a:rPr lang="en-US" dirty="0" smtClean="0"/>
              <a:t>If a local authority considers it beneficial to do so, they </a:t>
            </a:r>
            <a:r>
              <a:rPr lang="en-US" dirty="0"/>
              <a:t>may combine a </a:t>
            </a:r>
            <a:r>
              <a:rPr lang="en-US" dirty="0" smtClean="0"/>
              <a:t>young or young adult carers’ </a:t>
            </a:r>
            <a:r>
              <a:rPr lang="en-US" dirty="0"/>
              <a:t>needs assessment with the needs assessment </a:t>
            </a:r>
            <a:r>
              <a:rPr lang="en-US" dirty="0" smtClean="0"/>
              <a:t>of the person with care </a:t>
            </a:r>
            <a:r>
              <a:rPr lang="en-GB" dirty="0" smtClean="0"/>
              <a:t>needs.</a:t>
            </a:r>
            <a:endParaRPr lang="is-IS" dirty="0"/>
          </a:p>
          <a:p>
            <a:pPr marL="0" indent="0">
              <a:lnSpc>
                <a:spcPct val="100000"/>
              </a:lnSpc>
              <a:buNone/>
            </a:pPr>
            <a:r>
              <a:rPr lang="is-IS" b="1" dirty="0"/>
              <a:t>   However, the local authority may only  </a:t>
            </a:r>
          </a:p>
          <a:p>
            <a:pPr marL="0" indent="0">
              <a:lnSpc>
                <a:spcPct val="100000"/>
              </a:lnSpc>
              <a:spcBef>
                <a:spcPts val="0"/>
              </a:spcBef>
              <a:buNone/>
            </a:pPr>
            <a:r>
              <a:rPr lang="is-IS" b="1" dirty="0"/>
              <a:t>   do so if </a:t>
            </a:r>
            <a:r>
              <a:rPr lang="is-IS" b="1" dirty="0" smtClean="0"/>
              <a:t>valid consent </a:t>
            </a:r>
            <a:r>
              <a:rPr lang="is-IS" b="1" dirty="0"/>
              <a:t>is </a:t>
            </a:r>
            <a:r>
              <a:rPr lang="is-IS" b="1" dirty="0" smtClean="0"/>
              <a:t>given.</a:t>
            </a:r>
            <a:endParaRPr lang="en-US" b="1" dirty="0"/>
          </a:p>
        </p:txBody>
      </p:sp>
    </p:spTree>
    <p:extLst>
      <p:ext uri="{BB962C8B-B14F-4D97-AF65-F5344CB8AC3E}">
        <p14:creationId xmlns:p14="http://schemas.microsoft.com/office/powerpoint/2010/main" val="300303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caring role</a:t>
            </a:r>
            <a:endParaRPr lang="en-GB" dirty="0"/>
          </a:p>
        </p:txBody>
      </p:sp>
    </p:spTree>
    <p:extLst>
      <p:ext uri="{BB962C8B-B14F-4D97-AF65-F5344CB8AC3E}">
        <p14:creationId xmlns:p14="http://schemas.microsoft.com/office/powerpoint/2010/main" val="1765838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Education</a:t>
            </a:r>
            <a:endParaRPr lang="en-GB" b="1" dirty="0">
              <a:solidFill>
                <a:schemeClr val="accent1"/>
              </a:solidFill>
            </a:endParaRPr>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3600" dirty="0" smtClean="0"/>
              <a:t>‘When assessing a young adult carer who is aged between 16 and 25 the assessment </a:t>
            </a:r>
            <a:r>
              <a:rPr lang="en-GB" sz="3600" b="1" dirty="0" smtClean="0"/>
              <a:t>must </a:t>
            </a:r>
            <a:r>
              <a:rPr lang="en-GB" sz="3600" dirty="0" smtClean="0"/>
              <a:t>include an assessment of any current or future transitions the carer is likely to make into further or higher education, employment or training.’</a:t>
            </a:r>
            <a:endParaRPr lang="en-GB" sz="3600" dirty="0"/>
          </a:p>
        </p:txBody>
      </p:sp>
    </p:spTree>
    <p:extLst>
      <p:ext uri="{BB962C8B-B14F-4D97-AF65-F5344CB8AC3E}">
        <p14:creationId xmlns:p14="http://schemas.microsoft.com/office/powerpoint/2010/main" val="1690895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need	</a:t>
            </a:r>
            <a:endParaRPr lang="en-US" dirty="0"/>
          </a:p>
        </p:txBody>
      </p:sp>
      <p:sp>
        <p:nvSpPr>
          <p:cNvPr id="3" name="Content Placeholder 2"/>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A local authority is required to offer a carer’s assessment to any carer with a presenting need. Annex A of the Code of Practice includes a range of examples that relate to young carers including:</a:t>
            </a:r>
          </a:p>
          <a:p>
            <a:r>
              <a:rPr lang="en-US" dirty="0" smtClean="0"/>
              <a:t>‘The </a:t>
            </a:r>
            <a:r>
              <a:rPr lang="en-US" dirty="0"/>
              <a:t>child is unlikely to achieve development goals</a:t>
            </a:r>
            <a:endParaRPr lang="en-US" dirty="0" smtClean="0"/>
          </a:p>
          <a:p>
            <a:r>
              <a:rPr lang="en-US" dirty="0" smtClean="0"/>
              <a:t>The </a:t>
            </a:r>
            <a:r>
              <a:rPr lang="en-US" dirty="0"/>
              <a:t>individual is/will be unable to access and engage in work, </a:t>
            </a:r>
            <a:r>
              <a:rPr lang="en-US" dirty="0" smtClean="0"/>
              <a:t>training, education</a:t>
            </a:r>
            <a:r>
              <a:rPr lang="en-US" dirty="0"/>
              <a:t>, volunteering or recreational activities</a:t>
            </a:r>
            <a:r>
              <a:rPr lang="en-US" dirty="0" smtClean="0"/>
              <a: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9111498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a:t>
            </a:r>
            <a:r>
              <a:rPr lang="en-US" dirty="0" smtClean="0"/>
              <a:t>need</a:t>
            </a:r>
            <a:endParaRPr lang="en-US" dirty="0"/>
          </a:p>
        </p:txBody>
      </p:sp>
    </p:spTree>
    <p:extLst>
      <p:ext uri="{BB962C8B-B14F-4D97-AF65-F5344CB8AC3E}">
        <p14:creationId xmlns:p14="http://schemas.microsoft.com/office/powerpoint/2010/main" val="10857859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us</a:t>
            </a:r>
            <a:endParaRPr lang="en-US" dirty="0"/>
          </a:p>
        </p:txBody>
      </p:sp>
    </p:spTree>
    <p:extLst>
      <p:ext uri="{BB962C8B-B14F-4D97-AF65-F5344CB8AC3E}">
        <p14:creationId xmlns:p14="http://schemas.microsoft.com/office/powerpoint/2010/main" val="19411922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requirement to meet needs</a:t>
            </a:r>
            <a:endParaRPr lang="en-US" dirty="0"/>
          </a:p>
        </p:txBody>
      </p:sp>
      <p:sp>
        <p:nvSpPr>
          <p:cNvPr id="3" name="Content Placeholder 2"/>
          <p:cNvSpPr>
            <a:spLocks noGrp="1"/>
          </p:cNvSpPr>
          <p:nvPr>
            <p:ph sz="half" idx="2"/>
          </p:nvPr>
        </p:nvSpPr>
        <p:spPr/>
        <p:txBody>
          <a:bodyPr>
            <a:normAutofit fontScale="92500" lnSpcReduction="10000"/>
          </a:bodyPr>
          <a:lstStyle/>
          <a:p>
            <a:pPr marL="0" indent="0">
              <a:lnSpc>
                <a:spcPct val="100000"/>
              </a:lnSpc>
              <a:spcBef>
                <a:spcPts val="0"/>
              </a:spcBef>
              <a:buNone/>
            </a:pPr>
            <a:r>
              <a:rPr lang="en-US" b="1" dirty="0" smtClean="0"/>
              <a:t>Young carers, as is the case with all children under the age of 18, are included in the automatic requirement to meet needs of children.</a:t>
            </a:r>
          </a:p>
          <a:p>
            <a:pPr marL="0" indent="0">
              <a:lnSpc>
                <a:spcPct val="100000"/>
              </a:lnSpc>
              <a:spcBef>
                <a:spcPts val="0"/>
              </a:spcBef>
              <a:buNone/>
            </a:pPr>
            <a:endParaRPr lang="en-US" dirty="0" smtClean="0"/>
          </a:p>
          <a:p>
            <a:pPr marL="0" indent="0">
              <a:lnSpc>
                <a:spcPct val="100000"/>
              </a:lnSpc>
              <a:spcBef>
                <a:spcPts val="0"/>
              </a:spcBef>
              <a:buNone/>
            </a:pPr>
            <a:r>
              <a:rPr lang="en-US" dirty="0" smtClean="0"/>
              <a:t>‘A </a:t>
            </a:r>
            <a:r>
              <a:rPr lang="en-US" dirty="0"/>
              <a:t>local authority </a:t>
            </a:r>
            <a:r>
              <a:rPr lang="en-US" b="1" dirty="0"/>
              <a:t>must meet the needs of children </a:t>
            </a:r>
            <a:r>
              <a:rPr lang="en-US" dirty="0"/>
              <a:t>which the local authority considers it is necessary to meet in order to protect the child from abuse or neglect or a risk of abuse or neglect or in order to protect the child from other harm or risk of such harm. </a:t>
            </a:r>
            <a:r>
              <a:rPr lang="en-US" b="1" dirty="0"/>
              <a:t>This is an overriding duty on a local authority irrespective of any application of, or outcome from, the determination of eligibility.’</a:t>
            </a:r>
          </a:p>
          <a:p>
            <a:pPr marL="0" indent="0">
              <a:lnSpc>
                <a:spcPct val="100000"/>
              </a:lnSpc>
              <a:spcBef>
                <a:spcPts val="0"/>
              </a:spcBef>
              <a:buNone/>
            </a:pPr>
            <a:endParaRPr lang="en-US" dirty="0"/>
          </a:p>
        </p:txBody>
      </p:sp>
    </p:spTree>
    <p:extLst>
      <p:ext uri="{BB962C8B-B14F-4D97-AF65-F5344CB8AC3E}">
        <p14:creationId xmlns:p14="http://schemas.microsoft.com/office/powerpoint/2010/main" val="4780035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and support</a:t>
            </a:r>
            <a:endParaRPr lang="en-US" dirty="0"/>
          </a:p>
        </p:txBody>
      </p:sp>
      <p:sp>
        <p:nvSpPr>
          <p:cNvPr id="3" name="Content Placeholder 2"/>
          <p:cNvSpPr>
            <a:spLocks noGrp="1"/>
          </p:cNvSpPr>
          <p:nvPr>
            <p:ph sz="half" idx="2"/>
          </p:nvPr>
        </p:nvSpPr>
        <p:spPr/>
        <p:txBody>
          <a:bodyPr>
            <a:normAutofit/>
          </a:bodyPr>
          <a:lstStyle/>
          <a:p>
            <a:r>
              <a:rPr lang="en-US" sz="3600" dirty="0" smtClean="0"/>
              <a:t>‘To promote the well-being of the child a local authority </a:t>
            </a:r>
            <a:r>
              <a:rPr lang="en-US" sz="3600" b="1" dirty="0" smtClean="0"/>
              <a:t>must </a:t>
            </a:r>
            <a:r>
              <a:rPr lang="en-US" sz="3600" dirty="0" smtClean="0"/>
              <a:t>take steps, which are reasonably practicable, to enable the child to live with his/</a:t>
            </a:r>
            <a:br>
              <a:rPr lang="en-US" sz="3600" dirty="0" smtClean="0"/>
            </a:br>
            <a:r>
              <a:rPr lang="en-US" sz="3600" dirty="0" smtClean="0"/>
              <a:t>her family.’</a:t>
            </a:r>
            <a:endParaRPr lang="en-US" sz="3600" dirty="0"/>
          </a:p>
        </p:txBody>
      </p:sp>
    </p:spTree>
    <p:extLst>
      <p:ext uri="{BB962C8B-B14F-4D97-AF65-F5344CB8AC3E}">
        <p14:creationId xmlns:p14="http://schemas.microsoft.com/office/powerpoint/2010/main" val="9686648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endParaRPr lang="en-US" dirty="0"/>
          </a:p>
          <a:p>
            <a:r>
              <a:rPr lang="en-US" dirty="0" smtClean="0"/>
              <a:t>‘The </a:t>
            </a:r>
            <a:r>
              <a:rPr lang="en-US" dirty="0"/>
              <a:t>eligibility criteria </a:t>
            </a:r>
            <a:r>
              <a:rPr lang="en-US" b="1" dirty="0"/>
              <a:t>must not </a:t>
            </a:r>
            <a:r>
              <a:rPr lang="en-US" dirty="0"/>
              <a:t>be used as a tool to require individuals to demonstrate they have exhausted every other possible avenue of support before becoming eligible for local authority assistance</a:t>
            </a:r>
            <a:r>
              <a:rPr lang="en-US" dirty="0" smtClean="0"/>
              <a:t>.’</a:t>
            </a:r>
            <a:endParaRPr lang="en-US" dirty="0"/>
          </a:p>
        </p:txBody>
      </p:sp>
    </p:spTree>
    <p:extLst>
      <p:ext uri="{BB962C8B-B14F-4D97-AF65-F5344CB8AC3E}">
        <p14:creationId xmlns:p14="http://schemas.microsoft.com/office/powerpoint/2010/main" val="526185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endParaRPr lang="en-US" dirty="0"/>
          </a:p>
          <a:p>
            <a:r>
              <a:rPr lang="en-US" dirty="0" smtClean="0"/>
              <a:t>‘Local </a:t>
            </a:r>
            <a:r>
              <a:rPr lang="en-US" dirty="0"/>
              <a:t>authorities </a:t>
            </a:r>
            <a:r>
              <a:rPr lang="en-US" b="1" dirty="0"/>
              <a:t>must </a:t>
            </a:r>
            <a:r>
              <a:rPr lang="en-US" dirty="0"/>
              <a:t>ensure that the ability of the carer to provide care is sustainable and that they comply with their general duty to promote the well-being of the carer and the person cared for</a:t>
            </a:r>
            <a:r>
              <a:rPr lang="en-US" dirty="0" smtClean="0"/>
              <a:t>.’</a:t>
            </a:r>
            <a:endParaRPr lang="en-US" dirty="0"/>
          </a:p>
        </p:txBody>
      </p:sp>
    </p:spTree>
    <p:extLst>
      <p:ext uri="{BB962C8B-B14F-4D97-AF65-F5344CB8AC3E}">
        <p14:creationId xmlns:p14="http://schemas.microsoft.com/office/powerpoint/2010/main" val="14622140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r>
              <a:rPr lang="en-US" dirty="0" smtClean="0"/>
              <a:t>‘The </a:t>
            </a:r>
            <a:r>
              <a:rPr lang="en-US" dirty="0"/>
              <a:t>local authority </a:t>
            </a:r>
            <a:r>
              <a:rPr lang="en-US" b="1" dirty="0"/>
              <a:t>must </a:t>
            </a:r>
            <a:r>
              <a:rPr lang="en-US" dirty="0"/>
              <a:t>identify all presenting needs in the assessment, including those needs which would be deemed as eligible if the carer or the child’s family was not meeting needs. </a:t>
            </a:r>
            <a:r>
              <a:rPr lang="en-US" dirty="0" smtClean="0"/>
              <a:t/>
            </a:r>
            <a:br>
              <a:rPr lang="en-US" dirty="0" smtClean="0"/>
            </a:br>
            <a:r>
              <a:rPr lang="en-US" dirty="0" smtClean="0"/>
              <a:t>This </a:t>
            </a:r>
            <a:r>
              <a:rPr lang="en-US" dirty="0"/>
              <a:t>is so that the local authority is able to respond appropriately </a:t>
            </a:r>
            <a:r>
              <a:rPr lang="en-US" dirty="0" smtClean="0"/>
              <a:t/>
            </a:r>
            <a:br>
              <a:rPr lang="en-US" dirty="0" smtClean="0"/>
            </a:br>
            <a:r>
              <a:rPr lang="en-US" dirty="0" smtClean="0"/>
              <a:t>and </a:t>
            </a:r>
            <a:r>
              <a:rPr lang="en-US" dirty="0"/>
              <a:t>quickly where the carer or the child’s family becomes unable </a:t>
            </a:r>
            <a:r>
              <a:rPr lang="en-US" dirty="0" smtClean="0"/>
              <a:t/>
            </a:r>
            <a:br>
              <a:rPr lang="en-US" dirty="0" smtClean="0"/>
            </a:br>
            <a:r>
              <a:rPr lang="en-US" dirty="0" smtClean="0"/>
              <a:t>or </a:t>
            </a:r>
            <a:r>
              <a:rPr lang="en-US" dirty="0"/>
              <a:t>unwilling to meet some or all of the identified care and support needs</a:t>
            </a:r>
            <a:r>
              <a:rPr lang="en-US" dirty="0" smtClean="0"/>
              <a:t>.’</a:t>
            </a:r>
            <a:endParaRPr lang="en-US" dirty="0"/>
          </a:p>
          <a:p>
            <a:endParaRPr lang="en-US" dirty="0"/>
          </a:p>
        </p:txBody>
      </p:sp>
    </p:spTree>
    <p:extLst>
      <p:ext uri="{BB962C8B-B14F-4D97-AF65-F5344CB8AC3E}">
        <p14:creationId xmlns:p14="http://schemas.microsoft.com/office/powerpoint/2010/main" val="12486525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sz="half" idx="2"/>
          </p:nvPr>
        </p:nvSpPr>
        <p:spPr/>
        <p:txBody>
          <a:bodyPr/>
          <a:lstStyle/>
          <a:p>
            <a:r>
              <a:rPr lang="en-US" dirty="0" smtClean="0"/>
              <a:t>‘Where </a:t>
            </a:r>
            <a:r>
              <a:rPr lang="en-US" dirty="0"/>
              <a:t>the carer is a child the local authority </a:t>
            </a:r>
            <a:r>
              <a:rPr lang="en-US" b="1" dirty="0"/>
              <a:t>must </a:t>
            </a:r>
            <a:r>
              <a:rPr lang="en-US" dirty="0"/>
              <a:t>have regard to his or her developmental needs and the extent to which it is appropriate for the child to provide the care. This should lead to consideration by the local authority of whether a child carer is actually a child with care and support needs in his or her own </a:t>
            </a:r>
            <a:r>
              <a:rPr lang="en-US" dirty="0" smtClean="0"/>
              <a:t>right.’</a:t>
            </a:r>
            <a:endParaRPr lang="en-US" dirty="0"/>
          </a:p>
        </p:txBody>
      </p:sp>
    </p:spTree>
    <p:extLst>
      <p:ext uri="{BB962C8B-B14F-4D97-AF65-F5344CB8AC3E}">
        <p14:creationId xmlns:p14="http://schemas.microsoft.com/office/powerpoint/2010/main" val="2125302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training</a:t>
            </a:r>
            <a:r>
              <a:rPr lang="is-IS" dirty="0" smtClean="0"/>
              <a:t>…</a:t>
            </a:r>
            <a:endParaRPr lang="en-US" dirty="0"/>
          </a:p>
        </p:txBody>
      </p:sp>
      <p:sp>
        <p:nvSpPr>
          <p:cNvPr id="3" name="Content Placeholder 2"/>
          <p:cNvSpPr>
            <a:spLocks noGrp="1"/>
          </p:cNvSpPr>
          <p:nvPr>
            <p:ph sz="half" idx="2"/>
          </p:nvPr>
        </p:nvSpPr>
        <p:spPr/>
        <p:txBody>
          <a:bodyPr/>
          <a:lstStyle/>
          <a:p>
            <a:r>
              <a:rPr lang="en-US" dirty="0" smtClean="0"/>
              <a:t>Briefly touches on the big changes in the Act, but does so specifically through the lens of young and young adult carers. A broader resource on the Act is available on the Hub. </a:t>
            </a:r>
          </a:p>
          <a:p>
            <a:r>
              <a:rPr lang="en-US" dirty="0" smtClean="0"/>
              <a:t>The presentation includes videos of young and young adult carers in Wales discussing their experiences.</a:t>
            </a:r>
          </a:p>
        </p:txBody>
      </p:sp>
    </p:spTree>
    <p:extLst>
      <p:ext uri="{BB962C8B-B14F-4D97-AF65-F5344CB8AC3E}">
        <p14:creationId xmlns:p14="http://schemas.microsoft.com/office/powerpoint/2010/main" val="9288782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and </a:t>
            </a:r>
            <a:r>
              <a:rPr lang="en-US" dirty="0"/>
              <a:t>s</a:t>
            </a:r>
            <a:r>
              <a:rPr lang="en-US" dirty="0" smtClean="0"/>
              <a:t>upport plans</a:t>
            </a:r>
            <a:endParaRPr lang="en-US" dirty="0"/>
          </a:p>
        </p:txBody>
      </p:sp>
      <p:sp>
        <p:nvSpPr>
          <p:cNvPr id="3" name="Content Placeholder 2"/>
          <p:cNvSpPr>
            <a:spLocks noGrp="1"/>
          </p:cNvSpPr>
          <p:nvPr>
            <p:ph sz="half" idx="2"/>
          </p:nvPr>
        </p:nvSpPr>
        <p:spPr/>
        <p:txBody>
          <a:bodyPr>
            <a:normAutofit/>
          </a:bodyPr>
          <a:lstStyle/>
          <a:p>
            <a:r>
              <a:rPr lang="en-US" sz="4000" dirty="0" smtClean="0"/>
              <a:t>Care and support plans for young and young adult carers must use appropriate language so that young and young adult carers are able to fully participate in the planning process.</a:t>
            </a:r>
            <a:endParaRPr lang="en-US" sz="4000" dirty="0"/>
          </a:p>
        </p:txBody>
      </p:sp>
    </p:spTree>
    <p:extLst>
      <p:ext uri="{BB962C8B-B14F-4D97-AF65-F5344CB8AC3E}">
        <p14:creationId xmlns:p14="http://schemas.microsoft.com/office/powerpoint/2010/main" val="5074325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support plans</a:t>
            </a:r>
            <a:endParaRPr lang="en-US" dirty="0"/>
          </a:p>
        </p:txBody>
      </p:sp>
      <p:sp>
        <p:nvSpPr>
          <p:cNvPr id="3" name="Content Placeholder 2"/>
          <p:cNvSpPr>
            <a:spLocks noGrp="1"/>
          </p:cNvSpPr>
          <p:nvPr>
            <p:ph sz="half" idx="2"/>
          </p:nvPr>
        </p:nvSpPr>
        <p:spPr/>
        <p:txBody>
          <a:bodyPr>
            <a:normAutofit/>
          </a:bodyPr>
          <a:lstStyle/>
          <a:p>
            <a:r>
              <a:rPr lang="en-US" sz="4000" dirty="0" smtClean="0"/>
              <a:t>All support plans for carers must have a review date. In the case of a child, the date of review must not exceed six months.</a:t>
            </a:r>
            <a:endParaRPr lang="en-US" sz="4000" dirty="0"/>
          </a:p>
        </p:txBody>
      </p:sp>
    </p:spTree>
    <p:extLst>
      <p:ext uri="{BB962C8B-B14F-4D97-AF65-F5344CB8AC3E}">
        <p14:creationId xmlns:p14="http://schemas.microsoft.com/office/powerpoint/2010/main" val="636301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Tree>
    <p:extLst>
      <p:ext uri="{BB962C8B-B14F-4D97-AF65-F5344CB8AC3E}">
        <p14:creationId xmlns:p14="http://schemas.microsoft.com/office/powerpoint/2010/main" val="1017234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sz="half" idx="2"/>
          </p:nvPr>
        </p:nvSpPr>
        <p:spPr/>
        <p:txBody>
          <a:bodyPr/>
          <a:lstStyle/>
          <a:p>
            <a:r>
              <a:rPr lang="en-US" dirty="0" smtClean="0"/>
              <a:t>Advocacy is a thread that runs throughout the Social Services and Well-being (Wales) Act.</a:t>
            </a:r>
          </a:p>
          <a:p>
            <a:r>
              <a:rPr lang="en-US" dirty="0" smtClean="0"/>
              <a:t>When exercising particular functions under the Act, including carrying out assessments and meeting needs, the local authority ‘</a:t>
            </a:r>
            <a:r>
              <a:rPr lang="en-US" b="1" dirty="0" smtClean="0"/>
              <a:t>must </a:t>
            </a:r>
            <a:r>
              <a:rPr lang="en-US" dirty="0" smtClean="0"/>
              <a:t>consider individuals’ needs for advocacy support’.</a:t>
            </a:r>
            <a:endParaRPr lang="en-US" dirty="0"/>
          </a:p>
        </p:txBody>
      </p:sp>
    </p:spTree>
    <p:extLst>
      <p:ext uri="{BB962C8B-B14F-4D97-AF65-F5344CB8AC3E}">
        <p14:creationId xmlns:p14="http://schemas.microsoft.com/office/powerpoint/2010/main" val="16654061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sz="half" idx="2"/>
          </p:nvPr>
        </p:nvSpPr>
        <p:spPr/>
        <p:txBody>
          <a:bodyPr/>
          <a:lstStyle/>
          <a:p>
            <a:r>
              <a:rPr lang="en-US" dirty="0" smtClean="0"/>
              <a:t>‘It </a:t>
            </a:r>
            <a:r>
              <a:rPr lang="en-US" dirty="0"/>
              <a:t>is a principle of the Act that a local authority respond in a </a:t>
            </a:r>
            <a:r>
              <a:rPr lang="en-US" dirty="0" smtClean="0"/>
              <a:t/>
            </a:r>
            <a:br>
              <a:rPr lang="en-US" dirty="0" smtClean="0"/>
            </a:br>
            <a:r>
              <a:rPr lang="en-US" dirty="0" smtClean="0"/>
              <a:t>person-centred</a:t>
            </a:r>
            <a:r>
              <a:rPr lang="en-US" dirty="0"/>
              <a:t>, </a:t>
            </a:r>
            <a:r>
              <a:rPr lang="en-US" dirty="0" smtClean="0"/>
              <a:t>co-productive </a:t>
            </a:r>
            <a:r>
              <a:rPr lang="en-US" dirty="0"/>
              <a:t>way to each individual’s particular circumstances. Individuals and their families </a:t>
            </a:r>
            <a:r>
              <a:rPr lang="en-US" b="1" dirty="0"/>
              <a:t>must </a:t>
            </a:r>
            <a:r>
              <a:rPr lang="en-US" dirty="0"/>
              <a:t>be able to participate fully in the process of determining and meeting their </a:t>
            </a:r>
            <a:r>
              <a:rPr lang="en-US" dirty="0" smtClean="0"/>
              <a:t/>
            </a:r>
            <a:br>
              <a:rPr lang="en-US" dirty="0" smtClean="0"/>
            </a:br>
            <a:r>
              <a:rPr lang="en-US" dirty="0" smtClean="0"/>
              <a:t>well-being </a:t>
            </a:r>
            <a:r>
              <a:rPr lang="en-US" dirty="0"/>
              <a:t>outcomes through a process that is accessible to them</a:t>
            </a:r>
            <a:r>
              <a:rPr lang="en-US" dirty="0" smtClean="0"/>
              <a:t>.’</a:t>
            </a:r>
            <a:endParaRPr lang="en-US" dirty="0"/>
          </a:p>
        </p:txBody>
      </p:sp>
    </p:spTree>
    <p:extLst>
      <p:ext uri="{BB962C8B-B14F-4D97-AF65-F5344CB8AC3E}">
        <p14:creationId xmlns:p14="http://schemas.microsoft.com/office/powerpoint/2010/main" val="1825830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Young and young adult </a:t>
            </a:r>
            <a:r>
              <a:rPr lang="en-US" dirty="0" err="1" smtClean="0"/>
              <a:t>carers</a:t>
            </a:r>
            <a:r>
              <a:rPr lang="en-US" smtClean="0"/>
              <a:t> </a:t>
            </a:r>
            <a:r>
              <a:rPr lang="en-US" smtClean="0"/>
              <a:t/>
            </a:r>
            <a:br>
              <a:rPr lang="en-US" smtClean="0"/>
            </a:br>
            <a:r>
              <a:rPr lang="en-US" smtClean="0"/>
              <a:t>in </a:t>
            </a:r>
            <a:r>
              <a:rPr lang="en-US" dirty="0" smtClean="0"/>
              <a:t>Wales</a:t>
            </a:r>
            <a:endParaRPr lang="en-US" dirty="0"/>
          </a:p>
        </p:txBody>
      </p:sp>
    </p:spTree>
    <p:extLst>
      <p:ext uri="{BB962C8B-B14F-4D97-AF65-F5344CB8AC3E}">
        <p14:creationId xmlns:p14="http://schemas.microsoft.com/office/powerpoint/2010/main" val="18546924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young and young adult carers</a:t>
            </a:r>
            <a:endParaRPr lang="en-US" dirty="0"/>
          </a:p>
        </p:txBody>
      </p:sp>
      <p:sp>
        <p:nvSpPr>
          <p:cNvPr id="3" name="Content Placeholder 2"/>
          <p:cNvSpPr>
            <a:spLocks noGrp="1"/>
          </p:cNvSpPr>
          <p:nvPr>
            <p:ph sz="half" idx="2"/>
          </p:nvPr>
        </p:nvSpPr>
        <p:spPr/>
        <p:txBody>
          <a:bodyPr/>
          <a:lstStyle/>
          <a:p>
            <a:r>
              <a:rPr lang="en-US" dirty="0" smtClean="0"/>
              <a:t>The breadth of the Act brings in great changes for all carers including young and young adult carers.</a:t>
            </a:r>
          </a:p>
          <a:p>
            <a:r>
              <a:rPr lang="en-US" dirty="0" smtClean="0"/>
              <a:t>It’s important that the role of and unique challenges faced by young and young adult carers are recognised in population assessments, and that assessments recognise the unique position of young and young adult carers. </a:t>
            </a:r>
            <a:endParaRPr lang="en-US" dirty="0"/>
          </a:p>
        </p:txBody>
      </p:sp>
    </p:spTree>
    <p:extLst>
      <p:ext uri="{BB962C8B-B14F-4D97-AF65-F5344CB8AC3E}">
        <p14:creationId xmlns:p14="http://schemas.microsoft.com/office/powerpoint/2010/main" val="4638623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young and young adult carers</a:t>
            </a:r>
            <a:endParaRPr lang="en-US" dirty="0"/>
          </a:p>
        </p:txBody>
      </p:sp>
      <p:sp>
        <p:nvSpPr>
          <p:cNvPr id="3" name="Content Placeholder 2"/>
          <p:cNvSpPr>
            <a:spLocks noGrp="1"/>
          </p:cNvSpPr>
          <p:nvPr>
            <p:ph sz="half" idx="2"/>
          </p:nvPr>
        </p:nvSpPr>
        <p:spPr/>
        <p:txBody>
          <a:bodyPr/>
          <a:lstStyle/>
          <a:p>
            <a:r>
              <a:rPr lang="en-US" dirty="0" smtClean="0"/>
              <a:t>There are a number of local young and young adult carer support services across Wales, these can provide an invaluable resource for understanding and developing support for young and young adult carers. </a:t>
            </a:r>
          </a:p>
          <a:p>
            <a:r>
              <a:rPr lang="en-US" dirty="0" smtClean="0"/>
              <a:t>The well-being of young and young adult carers includes their access to education, employment and training, and working closely with schools can help identify young carers and improve their well-being.</a:t>
            </a:r>
            <a:endParaRPr lang="en-US" dirty="0"/>
          </a:p>
        </p:txBody>
      </p:sp>
    </p:spTree>
    <p:extLst>
      <p:ext uri="{BB962C8B-B14F-4D97-AF65-F5344CB8AC3E}">
        <p14:creationId xmlns:p14="http://schemas.microsoft.com/office/powerpoint/2010/main" val="1453080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4" name="Content Placeholder 3"/>
          <p:cNvSpPr>
            <a:spLocks noGrp="1"/>
          </p:cNvSpPr>
          <p:nvPr>
            <p:ph sz="half" idx="2"/>
          </p:nvPr>
        </p:nvSpPr>
        <p:spPr/>
        <p:txBody>
          <a:bodyPr>
            <a:normAutofit/>
          </a:bodyPr>
          <a:lstStyle/>
          <a:p>
            <a:r>
              <a:rPr lang="en-GB" dirty="0" smtClean="0"/>
              <a:t>According to the Act, a carer is </a:t>
            </a:r>
            <a:r>
              <a:rPr lang="en-GB" dirty="0"/>
              <a:t>“a person who provides or intends to provide care for an adult or disabled child</a:t>
            </a:r>
            <a:r>
              <a:rPr lang="en-GB" dirty="0" smtClean="0"/>
              <a:t>”.</a:t>
            </a:r>
          </a:p>
          <a:p>
            <a:r>
              <a:rPr lang="en-GB" dirty="0" smtClean="0"/>
              <a:t>The Code of Practice for Part 3 defines young adult carers as being aged 16-25. </a:t>
            </a:r>
          </a:p>
          <a:p>
            <a:r>
              <a:rPr lang="en-GB" dirty="0" smtClean="0"/>
              <a:t>The Welsh Government defines young carers as being carers who are under the age of 18.</a:t>
            </a:r>
          </a:p>
        </p:txBody>
      </p:sp>
    </p:spTree>
    <p:extLst>
      <p:ext uri="{BB962C8B-B14F-4D97-AF65-F5344CB8AC3E}">
        <p14:creationId xmlns:p14="http://schemas.microsoft.com/office/powerpoint/2010/main" val="567875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lstStyle/>
          <a:p>
            <a:r>
              <a:rPr lang="en-GB" dirty="0" smtClean="0"/>
              <a:t>According to the 2011 census there are 29,155 carers under the age of 25 in Wales. </a:t>
            </a:r>
          </a:p>
          <a:p>
            <a:r>
              <a:rPr lang="en-GB" dirty="0" smtClean="0"/>
              <a:t>Wales has the highest proportion of carers under the age of 18 in the UK.</a:t>
            </a:r>
          </a:p>
          <a:p>
            <a:r>
              <a:rPr lang="en-GB" dirty="0" smtClean="0"/>
              <a:t>It’s likely that the actual number of young people in Wales caring is significantly higher, perhaps as much as four times higher.</a:t>
            </a:r>
            <a:endParaRPr lang="en-GB" dirty="0"/>
          </a:p>
        </p:txBody>
      </p:sp>
    </p:spTree>
    <p:extLst>
      <p:ext uri="{BB962C8B-B14F-4D97-AF65-F5344CB8AC3E}">
        <p14:creationId xmlns:p14="http://schemas.microsoft.com/office/powerpoint/2010/main" val="1806065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normAutofit/>
          </a:bodyPr>
          <a:lstStyle/>
          <a:p>
            <a:r>
              <a:rPr lang="en-GB" dirty="0" smtClean="0"/>
              <a:t>Being a young or young adult carer can place a significant strain on children and young people.</a:t>
            </a:r>
          </a:p>
          <a:p>
            <a:r>
              <a:rPr lang="en-GB" dirty="0" smtClean="0"/>
              <a:t>The difference in attainment between carers and non-carers in exams is around nine lower grades (ie. the difference between achieving nine Cs and nine Ds).</a:t>
            </a:r>
          </a:p>
          <a:p>
            <a:r>
              <a:rPr lang="en-GB" dirty="0" smtClean="0"/>
              <a:t>Young adult carers are more likely to be not in education, employment or training.</a:t>
            </a:r>
            <a:endParaRPr lang="en-GB" dirty="0"/>
          </a:p>
        </p:txBody>
      </p:sp>
    </p:spTree>
    <p:extLst>
      <p:ext uri="{BB962C8B-B14F-4D97-AF65-F5344CB8AC3E}">
        <p14:creationId xmlns:p14="http://schemas.microsoft.com/office/powerpoint/2010/main" val="2098544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and young adult carers</a:t>
            </a:r>
            <a:endParaRPr lang="en-GB" dirty="0"/>
          </a:p>
        </p:txBody>
      </p:sp>
      <p:sp>
        <p:nvSpPr>
          <p:cNvPr id="3" name="Content Placeholder 2"/>
          <p:cNvSpPr>
            <a:spLocks noGrp="1"/>
          </p:cNvSpPr>
          <p:nvPr>
            <p:ph sz="half" idx="2"/>
          </p:nvPr>
        </p:nvSpPr>
        <p:spPr/>
        <p:txBody>
          <a:bodyPr>
            <a:normAutofit/>
          </a:bodyPr>
          <a:lstStyle/>
          <a:p>
            <a:r>
              <a:rPr lang="en-GB" dirty="0" smtClean="0"/>
              <a:t>Young </a:t>
            </a:r>
            <a:r>
              <a:rPr lang="en-GB" dirty="0"/>
              <a:t>adult carers </a:t>
            </a:r>
            <a:r>
              <a:rPr lang="en-GB" dirty="0" smtClean="0"/>
              <a:t>are four </a:t>
            </a:r>
            <a:r>
              <a:rPr lang="en-GB" dirty="0"/>
              <a:t>times more likely to drop out of college or </a:t>
            </a:r>
            <a:r>
              <a:rPr lang="en-GB" dirty="0" smtClean="0"/>
              <a:t>university.</a:t>
            </a:r>
          </a:p>
          <a:p>
            <a:r>
              <a:rPr lang="en-GB" dirty="0" smtClean="0"/>
              <a:t>Young carers are more likely to have poor health than those without caring responsibilities.</a:t>
            </a:r>
            <a:endParaRPr lang="en-GB" dirty="0"/>
          </a:p>
        </p:txBody>
      </p:sp>
    </p:spTree>
    <p:extLst>
      <p:ext uri="{BB962C8B-B14F-4D97-AF65-F5344CB8AC3E}">
        <p14:creationId xmlns:p14="http://schemas.microsoft.com/office/powerpoint/2010/main" val="859851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3683681"/>
            <a:ext cx="10515600" cy="2852737"/>
          </a:xfrm>
        </p:spPr>
        <p:txBody>
          <a:bodyPr/>
          <a:lstStyle/>
          <a:p>
            <a:r>
              <a:rPr lang="en-GB" b="1" dirty="0" smtClean="0"/>
              <a:t>The Act</a:t>
            </a:r>
            <a:br>
              <a:rPr lang="en-GB" b="1" dirty="0" smtClean="0"/>
            </a:br>
            <a:r>
              <a:rPr lang="en-GB" dirty="0"/>
              <a:t/>
            </a:r>
            <a:br>
              <a:rPr lang="en-GB" dirty="0"/>
            </a:br>
            <a:endParaRPr lang="en-GB" b="1" dirty="0"/>
          </a:p>
        </p:txBody>
      </p:sp>
    </p:spTree>
    <p:extLst>
      <p:ext uri="{BB962C8B-B14F-4D97-AF65-F5344CB8AC3E}">
        <p14:creationId xmlns:p14="http://schemas.microsoft.com/office/powerpoint/2010/main" val="410252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7716</TotalTime>
  <Words>2201</Words>
  <Application>Microsoft Office PowerPoint</Application>
  <PresentationFormat>Custom</PresentationFormat>
  <Paragraphs>186</Paragraphs>
  <Slides>47</Slides>
  <Notes>33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Supporting young and young adult carers under the Social Services and Well-being (Wales) Act 2014</vt:lpstr>
      <vt:lpstr>Young and young adult carers  in Wales</vt:lpstr>
      <vt:lpstr>My caring role</vt:lpstr>
      <vt:lpstr>This training…</vt:lpstr>
      <vt:lpstr>Young and young adult carers</vt:lpstr>
      <vt:lpstr>Young and young adult carers</vt:lpstr>
      <vt:lpstr>Young and young adult carers</vt:lpstr>
      <vt:lpstr>Young and young adult carers</vt:lpstr>
      <vt:lpstr>The Act  </vt:lpstr>
      <vt:lpstr>The Act</vt:lpstr>
      <vt:lpstr>New definition</vt:lpstr>
      <vt:lpstr>Part 2: General Functions  </vt:lpstr>
      <vt:lpstr>A typical day</vt:lpstr>
      <vt:lpstr>Well-being</vt:lpstr>
      <vt:lpstr>PowerPoint Presentation</vt:lpstr>
      <vt:lpstr>Population assessments</vt:lpstr>
      <vt:lpstr>Population assessments</vt:lpstr>
      <vt:lpstr>Population assessments</vt:lpstr>
      <vt:lpstr>Information, Advice and Assistance</vt:lpstr>
      <vt:lpstr>Information, Advice and Assistance</vt:lpstr>
      <vt:lpstr>Assessment</vt:lpstr>
      <vt:lpstr>Missing out</vt:lpstr>
      <vt:lpstr>Assessing young and young adult carers</vt:lpstr>
      <vt:lpstr>Assessing young and young adult carers</vt:lpstr>
      <vt:lpstr>Assessing young and young adult carers</vt:lpstr>
      <vt:lpstr>Assessing young and young adult carers</vt:lpstr>
      <vt:lpstr>Assessing young and young adult carers</vt:lpstr>
      <vt:lpstr>Assessing young and young adult carers</vt:lpstr>
      <vt:lpstr>Combined assessments</vt:lpstr>
      <vt:lpstr>Education</vt:lpstr>
      <vt:lpstr>Examples of need </vt:lpstr>
      <vt:lpstr>Meeting need</vt:lpstr>
      <vt:lpstr>Understanding us</vt:lpstr>
      <vt:lpstr>Automatic requirement to meet needs</vt:lpstr>
      <vt:lpstr>Care and support</vt:lpstr>
      <vt:lpstr>Eligibility</vt:lpstr>
      <vt:lpstr>Eligibility</vt:lpstr>
      <vt:lpstr>Eligibility</vt:lpstr>
      <vt:lpstr>Eligibility</vt:lpstr>
      <vt:lpstr>Care and support plans</vt:lpstr>
      <vt:lpstr>Review of support plans</vt:lpstr>
      <vt:lpstr>Advocacy</vt:lpstr>
      <vt:lpstr>Advocacy</vt:lpstr>
      <vt:lpstr>Advocacy</vt:lpstr>
      <vt:lpstr>Young and young adult carers  in Wales</vt:lpstr>
      <vt:lpstr>Supporting young and young adult carers</vt:lpstr>
      <vt:lpstr>Supporting young and young adult carers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kiekiexo@gmail.com</dc:creator>
  <cp:lastModifiedBy>Bethan Price</cp:lastModifiedBy>
  <cp:revision>76</cp:revision>
  <dcterms:created xsi:type="dcterms:W3CDTF">2015-12-09T12:31:41Z</dcterms:created>
  <dcterms:modified xsi:type="dcterms:W3CDTF">2016-04-07T15:53:54Z</dcterms:modified>
</cp:coreProperties>
</file>