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26"/>
  </p:notesMasterIdLst>
  <p:handoutMasterIdLst>
    <p:handoutMasterId r:id="rId27"/>
  </p:handoutMasterIdLst>
  <p:sldIdLst>
    <p:sldId id="256" r:id="rId2"/>
    <p:sldId id="272" r:id="rId3"/>
    <p:sldId id="273" r:id="rId4"/>
    <p:sldId id="274" r:id="rId5"/>
    <p:sldId id="275" r:id="rId6"/>
    <p:sldId id="257" r:id="rId7"/>
    <p:sldId id="266" r:id="rId8"/>
    <p:sldId id="267" r:id="rId9"/>
    <p:sldId id="293" r:id="rId10"/>
    <p:sldId id="279" r:id="rId11"/>
    <p:sldId id="277" r:id="rId12"/>
    <p:sldId id="268" r:id="rId13"/>
    <p:sldId id="280" r:id="rId14"/>
    <p:sldId id="276" r:id="rId15"/>
    <p:sldId id="281" r:id="rId16"/>
    <p:sldId id="284" r:id="rId17"/>
    <p:sldId id="291" r:id="rId18"/>
    <p:sldId id="288" r:id="rId19"/>
    <p:sldId id="286" r:id="rId20"/>
    <p:sldId id="292" r:id="rId21"/>
    <p:sldId id="285" r:id="rId22"/>
    <p:sldId id="283" r:id="rId23"/>
    <p:sldId id="282" r:id="rId24"/>
    <p:sldId id="290" r:id="rId25"/>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C536"/>
    <a:srgbClr val="85C441"/>
    <a:srgbClr val="85C405"/>
    <a:srgbClr val="ED1E87"/>
    <a:srgbClr val="34B555"/>
    <a:srgbClr val="5CC9E3"/>
    <a:srgbClr val="FF00A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801" autoAdjust="0"/>
  </p:normalViewPr>
  <p:slideViewPr>
    <p:cSldViewPr>
      <p:cViewPr>
        <p:scale>
          <a:sx n="60" d="100"/>
          <a:sy n="60" d="100"/>
        </p:scale>
        <p:origin x="-576" y="-570"/>
      </p:cViewPr>
      <p:guideLst>
        <p:guide orient="horz" pos="2160"/>
        <p:guide pos="2880"/>
      </p:guideLst>
    </p:cSldViewPr>
  </p:slideViewPr>
  <p:notesTextViewPr>
    <p:cViewPr>
      <p:scale>
        <a:sx n="1" d="1"/>
        <a:sy n="1" d="1"/>
      </p:scale>
      <p:origin x="0" y="0"/>
    </p:cViewPr>
  </p:notesTextViewPr>
  <p:notesViewPr>
    <p:cSldViewPr>
      <p:cViewPr varScale="1">
        <p:scale>
          <a:sx n="74" d="100"/>
          <a:sy n="74" d="100"/>
        </p:scale>
        <p:origin x="-2172" y="-90"/>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30A8E3-EA32-498E-8C8D-9952F9C5F353}" type="doc">
      <dgm:prSet loTypeId="urn:microsoft.com/office/officeart/2005/8/layout/gear1" loCatId="process" qsTypeId="urn:microsoft.com/office/officeart/2005/8/quickstyle/simple1" qsCatId="simple" csTypeId="urn:microsoft.com/office/officeart/2005/8/colors/accent1_2" csCatId="accent1" phldr="1"/>
      <dgm:spPr/>
    </dgm:pt>
    <dgm:pt modelId="{0F676A67-5506-40AA-8DC6-B689D9BCC5C6}">
      <dgm:prSet phldrT="[Text]"/>
      <dgm:spPr>
        <a:solidFill>
          <a:srgbClr val="FDC536"/>
        </a:solidFill>
      </dgm:spPr>
      <dgm:t>
        <a:bodyPr/>
        <a:lstStyle/>
        <a:p>
          <a:r>
            <a:rPr lang="en-GB" b="1" dirty="0" smtClean="0">
              <a:solidFill>
                <a:schemeClr val="tx1"/>
              </a:solidFill>
            </a:rPr>
            <a:t>Outcomes</a:t>
          </a:r>
          <a:endParaRPr lang="en-GB" b="1" dirty="0">
            <a:solidFill>
              <a:schemeClr val="tx1"/>
            </a:solidFill>
          </a:endParaRPr>
        </a:p>
      </dgm:t>
    </dgm:pt>
    <dgm:pt modelId="{7BD16F56-D1B8-464D-A5DB-11C7566BDA8F}" type="parTrans" cxnId="{F7EC5953-E8D4-41A4-82CF-C187846C56AF}">
      <dgm:prSet/>
      <dgm:spPr/>
      <dgm:t>
        <a:bodyPr/>
        <a:lstStyle/>
        <a:p>
          <a:endParaRPr lang="en-GB" b="1">
            <a:solidFill>
              <a:schemeClr val="tx1"/>
            </a:solidFill>
          </a:endParaRPr>
        </a:p>
      </dgm:t>
    </dgm:pt>
    <dgm:pt modelId="{53B50C9E-8A41-4B52-A476-5F67A055F617}" type="sibTrans" cxnId="{F7EC5953-E8D4-41A4-82CF-C187846C56AF}">
      <dgm:prSet/>
      <dgm:spPr>
        <a:solidFill>
          <a:schemeClr val="accent6">
            <a:lumMod val="60000"/>
            <a:lumOff val="40000"/>
          </a:schemeClr>
        </a:solidFill>
      </dgm:spPr>
      <dgm:t>
        <a:bodyPr/>
        <a:lstStyle/>
        <a:p>
          <a:endParaRPr lang="en-GB" b="1">
            <a:solidFill>
              <a:schemeClr val="tx1"/>
            </a:solidFill>
          </a:endParaRPr>
        </a:p>
      </dgm:t>
    </dgm:pt>
    <dgm:pt modelId="{3AF11AD1-0586-43EE-A839-2E4D77BC1DAD}">
      <dgm:prSet phldrT="[Text]"/>
      <dgm:spPr>
        <a:solidFill>
          <a:srgbClr val="FDC536"/>
        </a:solidFill>
      </dgm:spPr>
      <dgm:t>
        <a:bodyPr/>
        <a:lstStyle/>
        <a:p>
          <a:r>
            <a:rPr lang="en-GB" b="1" dirty="0" smtClean="0">
              <a:solidFill>
                <a:schemeClr val="tx1"/>
              </a:solidFill>
            </a:rPr>
            <a:t>People</a:t>
          </a:r>
          <a:endParaRPr lang="en-GB" b="1" dirty="0">
            <a:solidFill>
              <a:schemeClr val="tx1"/>
            </a:solidFill>
          </a:endParaRPr>
        </a:p>
      </dgm:t>
    </dgm:pt>
    <dgm:pt modelId="{728BCD6C-91EF-407A-87F7-8605C5D2EB44}" type="parTrans" cxnId="{AA8E1154-4A68-45FD-88B5-4809E25EED29}">
      <dgm:prSet/>
      <dgm:spPr/>
      <dgm:t>
        <a:bodyPr/>
        <a:lstStyle/>
        <a:p>
          <a:endParaRPr lang="en-GB" b="1">
            <a:solidFill>
              <a:schemeClr val="tx1"/>
            </a:solidFill>
          </a:endParaRPr>
        </a:p>
      </dgm:t>
    </dgm:pt>
    <dgm:pt modelId="{34295D7A-0273-43F7-AB22-72CD5AAAE71D}" type="sibTrans" cxnId="{AA8E1154-4A68-45FD-88B5-4809E25EED29}">
      <dgm:prSet/>
      <dgm:spPr>
        <a:solidFill>
          <a:schemeClr val="accent6">
            <a:lumMod val="60000"/>
            <a:lumOff val="40000"/>
          </a:schemeClr>
        </a:solidFill>
      </dgm:spPr>
      <dgm:t>
        <a:bodyPr/>
        <a:lstStyle/>
        <a:p>
          <a:endParaRPr lang="en-GB" b="1">
            <a:solidFill>
              <a:schemeClr val="tx1"/>
            </a:solidFill>
          </a:endParaRPr>
        </a:p>
      </dgm:t>
    </dgm:pt>
    <dgm:pt modelId="{56F4E4FB-ADFC-46D3-B4FC-5CF7E5A9A666}">
      <dgm:prSet phldrT="[Text]"/>
      <dgm:spPr>
        <a:solidFill>
          <a:srgbClr val="FDC536"/>
        </a:solidFill>
      </dgm:spPr>
      <dgm:t>
        <a:bodyPr/>
        <a:lstStyle/>
        <a:p>
          <a:r>
            <a:rPr lang="en-GB" b="1" dirty="0" smtClean="0">
              <a:solidFill>
                <a:schemeClr val="tx1"/>
              </a:solidFill>
            </a:rPr>
            <a:t>Principles</a:t>
          </a:r>
          <a:endParaRPr lang="en-GB" b="1" dirty="0">
            <a:solidFill>
              <a:schemeClr val="tx1"/>
            </a:solidFill>
          </a:endParaRPr>
        </a:p>
      </dgm:t>
    </dgm:pt>
    <dgm:pt modelId="{8FD72A6C-B3BB-4011-9624-13F3019EFBC1}" type="parTrans" cxnId="{18F44BCE-518C-454A-AAF0-6FDBE7FEABF1}">
      <dgm:prSet/>
      <dgm:spPr/>
      <dgm:t>
        <a:bodyPr/>
        <a:lstStyle/>
        <a:p>
          <a:endParaRPr lang="en-GB" b="1">
            <a:solidFill>
              <a:schemeClr val="tx1"/>
            </a:solidFill>
          </a:endParaRPr>
        </a:p>
      </dgm:t>
    </dgm:pt>
    <dgm:pt modelId="{E65AA118-257C-452F-8CDC-DE6C282C49F9}" type="sibTrans" cxnId="{18F44BCE-518C-454A-AAF0-6FDBE7FEABF1}">
      <dgm:prSet/>
      <dgm:spPr>
        <a:solidFill>
          <a:schemeClr val="accent6">
            <a:lumMod val="60000"/>
            <a:lumOff val="40000"/>
          </a:schemeClr>
        </a:solidFill>
      </dgm:spPr>
      <dgm:t>
        <a:bodyPr/>
        <a:lstStyle/>
        <a:p>
          <a:endParaRPr lang="en-GB" b="1">
            <a:solidFill>
              <a:schemeClr val="tx1"/>
            </a:solidFill>
          </a:endParaRPr>
        </a:p>
      </dgm:t>
    </dgm:pt>
    <dgm:pt modelId="{089116BE-CA4E-4478-B4B6-9245EBB9F614}" type="pres">
      <dgm:prSet presAssocID="{7230A8E3-EA32-498E-8C8D-9952F9C5F353}" presName="composite" presStyleCnt="0">
        <dgm:presLayoutVars>
          <dgm:chMax val="3"/>
          <dgm:animLvl val="lvl"/>
          <dgm:resizeHandles val="exact"/>
        </dgm:presLayoutVars>
      </dgm:prSet>
      <dgm:spPr/>
    </dgm:pt>
    <dgm:pt modelId="{B8D02799-A5B9-461D-9728-CA871721BAB3}" type="pres">
      <dgm:prSet presAssocID="{0F676A67-5506-40AA-8DC6-B689D9BCC5C6}" presName="gear1" presStyleLbl="node1" presStyleIdx="0" presStyleCnt="3">
        <dgm:presLayoutVars>
          <dgm:chMax val="1"/>
          <dgm:bulletEnabled val="1"/>
        </dgm:presLayoutVars>
      </dgm:prSet>
      <dgm:spPr/>
      <dgm:t>
        <a:bodyPr/>
        <a:lstStyle/>
        <a:p>
          <a:endParaRPr lang="en-GB"/>
        </a:p>
      </dgm:t>
    </dgm:pt>
    <dgm:pt modelId="{AF041504-1D33-4B8C-84B3-0885B68EF082}" type="pres">
      <dgm:prSet presAssocID="{0F676A67-5506-40AA-8DC6-B689D9BCC5C6}" presName="gear1srcNode" presStyleLbl="node1" presStyleIdx="0" presStyleCnt="3"/>
      <dgm:spPr/>
      <dgm:t>
        <a:bodyPr/>
        <a:lstStyle/>
        <a:p>
          <a:endParaRPr lang="en-GB"/>
        </a:p>
      </dgm:t>
    </dgm:pt>
    <dgm:pt modelId="{B7A40C66-04C7-48E9-A8EF-694B56B9B691}" type="pres">
      <dgm:prSet presAssocID="{0F676A67-5506-40AA-8DC6-B689D9BCC5C6}" presName="gear1dstNode" presStyleLbl="node1" presStyleIdx="0" presStyleCnt="3"/>
      <dgm:spPr/>
      <dgm:t>
        <a:bodyPr/>
        <a:lstStyle/>
        <a:p>
          <a:endParaRPr lang="en-GB"/>
        </a:p>
      </dgm:t>
    </dgm:pt>
    <dgm:pt modelId="{14645460-BDD8-454A-B56F-356F4774826D}" type="pres">
      <dgm:prSet presAssocID="{3AF11AD1-0586-43EE-A839-2E4D77BC1DAD}" presName="gear2" presStyleLbl="node1" presStyleIdx="1" presStyleCnt="3">
        <dgm:presLayoutVars>
          <dgm:chMax val="1"/>
          <dgm:bulletEnabled val="1"/>
        </dgm:presLayoutVars>
      </dgm:prSet>
      <dgm:spPr/>
      <dgm:t>
        <a:bodyPr/>
        <a:lstStyle/>
        <a:p>
          <a:endParaRPr lang="en-GB"/>
        </a:p>
      </dgm:t>
    </dgm:pt>
    <dgm:pt modelId="{467A3738-658A-40FE-8916-D5575F149303}" type="pres">
      <dgm:prSet presAssocID="{3AF11AD1-0586-43EE-A839-2E4D77BC1DAD}" presName="gear2srcNode" presStyleLbl="node1" presStyleIdx="1" presStyleCnt="3"/>
      <dgm:spPr/>
      <dgm:t>
        <a:bodyPr/>
        <a:lstStyle/>
        <a:p>
          <a:endParaRPr lang="en-GB"/>
        </a:p>
      </dgm:t>
    </dgm:pt>
    <dgm:pt modelId="{9FB16C42-F06F-44ED-B61E-C9250BB3BEB5}" type="pres">
      <dgm:prSet presAssocID="{3AF11AD1-0586-43EE-A839-2E4D77BC1DAD}" presName="gear2dstNode" presStyleLbl="node1" presStyleIdx="1" presStyleCnt="3"/>
      <dgm:spPr/>
      <dgm:t>
        <a:bodyPr/>
        <a:lstStyle/>
        <a:p>
          <a:endParaRPr lang="en-GB"/>
        </a:p>
      </dgm:t>
    </dgm:pt>
    <dgm:pt modelId="{CDB4E5D7-34A4-4261-8D14-C6C1E46AC63F}" type="pres">
      <dgm:prSet presAssocID="{56F4E4FB-ADFC-46D3-B4FC-5CF7E5A9A666}" presName="gear3" presStyleLbl="node1" presStyleIdx="2" presStyleCnt="3"/>
      <dgm:spPr/>
      <dgm:t>
        <a:bodyPr/>
        <a:lstStyle/>
        <a:p>
          <a:endParaRPr lang="en-GB"/>
        </a:p>
      </dgm:t>
    </dgm:pt>
    <dgm:pt modelId="{6AC7C857-DBAF-45E2-A15A-F62758D4C903}" type="pres">
      <dgm:prSet presAssocID="{56F4E4FB-ADFC-46D3-B4FC-5CF7E5A9A666}" presName="gear3tx" presStyleLbl="node1" presStyleIdx="2" presStyleCnt="3">
        <dgm:presLayoutVars>
          <dgm:chMax val="1"/>
          <dgm:bulletEnabled val="1"/>
        </dgm:presLayoutVars>
      </dgm:prSet>
      <dgm:spPr/>
      <dgm:t>
        <a:bodyPr/>
        <a:lstStyle/>
        <a:p>
          <a:endParaRPr lang="en-GB"/>
        </a:p>
      </dgm:t>
    </dgm:pt>
    <dgm:pt modelId="{AF7635A8-D52E-4377-B8F5-2B2E893E8F88}" type="pres">
      <dgm:prSet presAssocID="{56F4E4FB-ADFC-46D3-B4FC-5CF7E5A9A666}" presName="gear3srcNode" presStyleLbl="node1" presStyleIdx="2" presStyleCnt="3"/>
      <dgm:spPr/>
      <dgm:t>
        <a:bodyPr/>
        <a:lstStyle/>
        <a:p>
          <a:endParaRPr lang="en-GB"/>
        </a:p>
      </dgm:t>
    </dgm:pt>
    <dgm:pt modelId="{5CB88A19-8625-45B3-B3EB-9B76901DB609}" type="pres">
      <dgm:prSet presAssocID="{56F4E4FB-ADFC-46D3-B4FC-5CF7E5A9A666}" presName="gear3dstNode" presStyleLbl="node1" presStyleIdx="2" presStyleCnt="3"/>
      <dgm:spPr/>
      <dgm:t>
        <a:bodyPr/>
        <a:lstStyle/>
        <a:p>
          <a:endParaRPr lang="en-GB"/>
        </a:p>
      </dgm:t>
    </dgm:pt>
    <dgm:pt modelId="{E02B0148-B72C-4371-B43E-D928A8D3FCCA}" type="pres">
      <dgm:prSet presAssocID="{53B50C9E-8A41-4B52-A476-5F67A055F617}" presName="connector1" presStyleLbl="sibTrans2D1" presStyleIdx="0" presStyleCnt="3"/>
      <dgm:spPr/>
      <dgm:t>
        <a:bodyPr/>
        <a:lstStyle/>
        <a:p>
          <a:endParaRPr lang="en-GB"/>
        </a:p>
      </dgm:t>
    </dgm:pt>
    <dgm:pt modelId="{AE6FBE90-6875-49AA-AFA7-96A2E7EDBD37}" type="pres">
      <dgm:prSet presAssocID="{34295D7A-0273-43F7-AB22-72CD5AAAE71D}" presName="connector2" presStyleLbl="sibTrans2D1" presStyleIdx="1" presStyleCnt="3"/>
      <dgm:spPr/>
      <dgm:t>
        <a:bodyPr/>
        <a:lstStyle/>
        <a:p>
          <a:endParaRPr lang="en-GB"/>
        </a:p>
      </dgm:t>
    </dgm:pt>
    <dgm:pt modelId="{F4D4DD8A-D603-4F5B-870D-FA0B5CDB70CD}" type="pres">
      <dgm:prSet presAssocID="{E65AA118-257C-452F-8CDC-DE6C282C49F9}" presName="connector3" presStyleLbl="sibTrans2D1" presStyleIdx="2" presStyleCnt="3"/>
      <dgm:spPr/>
      <dgm:t>
        <a:bodyPr/>
        <a:lstStyle/>
        <a:p>
          <a:endParaRPr lang="en-GB"/>
        </a:p>
      </dgm:t>
    </dgm:pt>
  </dgm:ptLst>
  <dgm:cxnLst>
    <dgm:cxn modelId="{FDF0FDDA-3AA7-4B12-BE6E-1E6C1D25D736}" type="presOf" srcId="{56F4E4FB-ADFC-46D3-B4FC-5CF7E5A9A666}" destId="{AF7635A8-D52E-4377-B8F5-2B2E893E8F88}" srcOrd="2" destOrd="0" presId="urn:microsoft.com/office/officeart/2005/8/layout/gear1"/>
    <dgm:cxn modelId="{2FB2EDFA-7BD0-40DB-A062-E3DC6FC3AAA0}" type="presOf" srcId="{53B50C9E-8A41-4B52-A476-5F67A055F617}" destId="{E02B0148-B72C-4371-B43E-D928A8D3FCCA}" srcOrd="0" destOrd="0" presId="urn:microsoft.com/office/officeart/2005/8/layout/gear1"/>
    <dgm:cxn modelId="{5521B2D3-6437-4983-A2A9-2CE9F1D17B3F}" type="presOf" srcId="{3AF11AD1-0586-43EE-A839-2E4D77BC1DAD}" destId="{14645460-BDD8-454A-B56F-356F4774826D}" srcOrd="0" destOrd="0" presId="urn:microsoft.com/office/officeart/2005/8/layout/gear1"/>
    <dgm:cxn modelId="{AA8E1154-4A68-45FD-88B5-4809E25EED29}" srcId="{7230A8E3-EA32-498E-8C8D-9952F9C5F353}" destId="{3AF11AD1-0586-43EE-A839-2E4D77BC1DAD}" srcOrd="1" destOrd="0" parTransId="{728BCD6C-91EF-407A-87F7-8605C5D2EB44}" sibTransId="{34295D7A-0273-43F7-AB22-72CD5AAAE71D}"/>
    <dgm:cxn modelId="{58DA3662-D5EF-48F4-A5E3-F8EAA10C4736}" type="presOf" srcId="{3AF11AD1-0586-43EE-A839-2E4D77BC1DAD}" destId="{9FB16C42-F06F-44ED-B61E-C9250BB3BEB5}" srcOrd="2" destOrd="0" presId="urn:microsoft.com/office/officeart/2005/8/layout/gear1"/>
    <dgm:cxn modelId="{5550FCA7-3E31-4E34-906D-5B936FB783A9}" type="presOf" srcId="{0F676A67-5506-40AA-8DC6-B689D9BCC5C6}" destId="{B8D02799-A5B9-461D-9728-CA871721BAB3}" srcOrd="0" destOrd="0" presId="urn:microsoft.com/office/officeart/2005/8/layout/gear1"/>
    <dgm:cxn modelId="{90006FD7-C26B-465A-8A99-845A98CA356E}" type="presOf" srcId="{7230A8E3-EA32-498E-8C8D-9952F9C5F353}" destId="{089116BE-CA4E-4478-B4B6-9245EBB9F614}" srcOrd="0" destOrd="0" presId="urn:microsoft.com/office/officeart/2005/8/layout/gear1"/>
    <dgm:cxn modelId="{E77A26CF-8A5E-4E63-86C4-CDDD221D467B}" type="presOf" srcId="{E65AA118-257C-452F-8CDC-DE6C282C49F9}" destId="{F4D4DD8A-D603-4F5B-870D-FA0B5CDB70CD}" srcOrd="0" destOrd="0" presId="urn:microsoft.com/office/officeart/2005/8/layout/gear1"/>
    <dgm:cxn modelId="{F7EC5953-E8D4-41A4-82CF-C187846C56AF}" srcId="{7230A8E3-EA32-498E-8C8D-9952F9C5F353}" destId="{0F676A67-5506-40AA-8DC6-B689D9BCC5C6}" srcOrd="0" destOrd="0" parTransId="{7BD16F56-D1B8-464D-A5DB-11C7566BDA8F}" sibTransId="{53B50C9E-8A41-4B52-A476-5F67A055F617}"/>
    <dgm:cxn modelId="{9BA8770C-8E2C-4104-83C0-D4F0A07FB477}" type="presOf" srcId="{56F4E4FB-ADFC-46D3-B4FC-5CF7E5A9A666}" destId="{6AC7C857-DBAF-45E2-A15A-F62758D4C903}" srcOrd="1" destOrd="0" presId="urn:microsoft.com/office/officeart/2005/8/layout/gear1"/>
    <dgm:cxn modelId="{7D3F988F-6911-437D-9423-4D0044D278A8}" type="presOf" srcId="{3AF11AD1-0586-43EE-A839-2E4D77BC1DAD}" destId="{467A3738-658A-40FE-8916-D5575F149303}" srcOrd="1" destOrd="0" presId="urn:microsoft.com/office/officeart/2005/8/layout/gear1"/>
    <dgm:cxn modelId="{831DD72F-B368-4324-9AE7-7F18DD1B8B9B}" type="presOf" srcId="{0F676A67-5506-40AA-8DC6-B689D9BCC5C6}" destId="{AF041504-1D33-4B8C-84B3-0885B68EF082}" srcOrd="1" destOrd="0" presId="urn:microsoft.com/office/officeart/2005/8/layout/gear1"/>
    <dgm:cxn modelId="{E2B9D84B-AAD0-483D-AF19-8503D02A591E}" type="presOf" srcId="{34295D7A-0273-43F7-AB22-72CD5AAAE71D}" destId="{AE6FBE90-6875-49AA-AFA7-96A2E7EDBD37}" srcOrd="0" destOrd="0" presId="urn:microsoft.com/office/officeart/2005/8/layout/gear1"/>
    <dgm:cxn modelId="{5E752CF0-E1DD-4E5D-90CA-8DBDE5EC09E5}" type="presOf" srcId="{56F4E4FB-ADFC-46D3-B4FC-5CF7E5A9A666}" destId="{5CB88A19-8625-45B3-B3EB-9B76901DB609}" srcOrd="3" destOrd="0" presId="urn:microsoft.com/office/officeart/2005/8/layout/gear1"/>
    <dgm:cxn modelId="{D6462C32-418F-4689-81DB-54AFE2DB7F56}" type="presOf" srcId="{56F4E4FB-ADFC-46D3-B4FC-5CF7E5A9A666}" destId="{CDB4E5D7-34A4-4261-8D14-C6C1E46AC63F}" srcOrd="0" destOrd="0" presId="urn:microsoft.com/office/officeart/2005/8/layout/gear1"/>
    <dgm:cxn modelId="{6FEB4618-4591-4234-8D61-DA421D3C29B2}" type="presOf" srcId="{0F676A67-5506-40AA-8DC6-B689D9BCC5C6}" destId="{B7A40C66-04C7-48E9-A8EF-694B56B9B691}" srcOrd="2" destOrd="0" presId="urn:microsoft.com/office/officeart/2005/8/layout/gear1"/>
    <dgm:cxn modelId="{18F44BCE-518C-454A-AAF0-6FDBE7FEABF1}" srcId="{7230A8E3-EA32-498E-8C8D-9952F9C5F353}" destId="{56F4E4FB-ADFC-46D3-B4FC-5CF7E5A9A666}" srcOrd="2" destOrd="0" parTransId="{8FD72A6C-B3BB-4011-9624-13F3019EFBC1}" sibTransId="{E65AA118-257C-452F-8CDC-DE6C282C49F9}"/>
    <dgm:cxn modelId="{866CC85B-6CC5-4F6A-B96A-C3277638E1DD}" type="presParOf" srcId="{089116BE-CA4E-4478-B4B6-9245EBB9F614}" destId="{B8D02799-A5B9-461D-9728-CA871721BAB3}" srcOrd="0" destOrd="0" presId="urn:microsoft.com/office/officeart/2005/8/layout/gear1"/>
    <dgm:cxn modelId="{99810995-A2B8-4580-AA18-E17B6AF2268D}" type="presParOf" srcId="{089116BE-CA4E-4478-B4B6-9245EBB9F614}" destId="{AF041504-1D33-4B8C-84B3-0885B68EF082}" srcOrd="1" destOrd="0" presId="urn:microsoft.com/office/officeart/2005/8/layout/gear1"/>
    <dgm:cxn modelId="{FB5B4AE1-EE3F-4B83-8851-0B7D16F96557}" type="presParOf" srcId="{089116BE-CA4E-4478-B4B6-9245EBB9F614}" destId="{B7A40C66-04C7-48E9-A8EF-694B56B9B691}" srcOrd="2" destOrd="0" presId="urn:microsoft.com/office/officeart/2005/8/layout/gear1"/>
    <dgm:cxn modelId="{77BA75FA-CA8C-482F-8031-5D0B454AF3A9}" type="presParOf" srcId="{089116BE-CA4E-4478-B4B6-9245EBB9F614}" destId="{14645460-BDD8-454A-B56F-356F4774826D}" srcOrd="3" destOrd="0" presId="urn:microsoft.com/office/officeart/2005/8/layout/gear1"/>
    <dgm:cxn modelId="{10DD3A76-A153-4B30-86C4-1574D6CB4B1B}" type="presParOf" srcId="{089116BE-CA4E-4478-B4B6-9245EBB9F614}" destId="{467A3738-658A-40FE-8916-D5575F149303}" srcOrd="4" destOrd="0" presId="urn:microsoft.com/office/officeart/2005/8/layout/gear1"/>
    <dgm:cxn modelId="{DB906220-BC28-418F-B67C-559A1D4396F8}" type="presParOf" srcId="{089116BE-CA4E-4478-B4B6-9245EBB9F614}" destId="{9FB16C42-F06F-44ED-B61E-C9250BB3BEB5}" srcOrd="5" destOrd="0" presId="urn:microsoft.com/office/officeart/2005/8/layout/gear1"/>
    <dgm:cxn modelId="{409BEC71-2093-4C44-BF91-D7B6B2D0C657}" type="presParOf" srcId="{089116BE-CA4E-4478-B4B6-9245EBB9F614}" destId="{CDB4E5D7-34A4-4261-8D14-C6C1E46AC63F}" srcOrd="6" destOrd="0" presId="urn:microsoft.com/office/officeart/2005/8/layout/gear1"/>
    <dgm:cxn modelId="{82D8F4B0-A5A1-4E04-98B0-3649E0AFA70D}" type="presParOf" srcId="{089116BE-CA4E-4478-B4B6-9245EBB9F614}" destId="{6AC7C857-DBAF-45E2-A15A-F62758D4C903}" srcOrd="7" destOrd="0" presId="urn:microsoft.com/office/officeart/2005/8/layout/gear1"/>
    <dgm:cxn modelId="{E1FEB0F9-466E-451A-95D4-25D2B49AF8B0}" type="presParOf" srcId="{089116BE-CA4E-4478-B4B6-9245EBB9F614}" destId="{AF7635A8-D52E-4377-B8F5-2B2E893E8F88}" srcOrd="8" destOrd="0" presId="urn:microsoft.com/office/officeart/2005/8/layout/gear1"/>
    <dgm:cxn modelId="{8295048A-F2B4-47EA-8333-6016A9A36F67}" type="presParOf" srcId="{089116BE-CA4E-4478-B4B6-9245EBB9F614}" destId="{5CB88A19-8625-45B3-B3EB-9B76901DB609}" srcOrd="9" destOrd="0" presId="urn:microsoft.com/office/officeart/2005/8/layout/gear1"/>
    <dgm:cxn modelId="{B229179F-66BE-4776-A015-0389F15E388D}" type="presParOf" srcId="{089116BE-CA4E-4478-B4B6-9245EBB9F614}" destId="{E02B0148-B72C-4371-B43E-D928A8D3FCCA}" srcOrd="10" destOrd="0" presId="urn:microsoft.com/office/officeart/2005/8/layout/gear1"/>
    <dgm:cxn modelId="{8621E6AE-4BF5-4833-BF0E-4A0DF4EEBE20}" type="presParOf" srcId="{089116BE-CA4E-4478-B4B6-9245EBB9F614}" destId="{AE6FBE90-6875-49AA-AFA7-96A2E7EDBD37}" srcOrd="11" destOrd="0" presId="urn:microsoft.com/office/officeart/2005/8/layout/gear1"/>
    <dgm:cxn modelId="{A9488015-F8FB-4039-96A1-6C3830FDE12D}" type="presParOf" srcId="{089116BE-CA4E-4478-B4B6-9245EBB9F614}" destId="{F4D4DD8A-D603-4F5B-870D-FA0B5CDB70CD}"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565F62-6A4E-475D-9E9D-8CCDFD361A6C}"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GB"/>
        </a:p>
      </dgm:t>
    </dgm:pt>
    <dgm:pt modelId="{DC625C6D-EF12-4E1E-BF67-835ED97347AD}">
      <dgm:prSet phldrT="[Text]"/>
      <dgm:spPr>
        <a:solidFill>
          <a:srgbClr val="FDC536"/>
        </a:solidFill>
        <a:ln w="6350">
          <a:noFill/>
        </a:ln>
      </dgm:spPr>
      <dgm:t>
        <a:bodyPr/>
        <a:lstStyle/>
        <a:p>
          <a:r>
            <a:rPr lang="en-GB" b="1" dirty="0" smtClean="0">
              <a:solidFill>
                <a:schemeClr val="tx1"/>
              </a:solidFill>
              <a:latin typeface="Arial" panose="020B0604020202020204" pitchFamily="34" charset="0"/>
              <a:cs typeface="Arial" panose="020B0604020202020204" pitchFamily="34" charset="0"/>
            </a:rPr>
            <a:t>Individual outcomes</a:t>
          </a:r>
          <a:endParaRPr lang="en-GB" b="1" dirty="0">
            <a:solidFill>
              <a:schemeClr val="tx1"/>
            </a:solidFill>
            <a:latin typeface="Arial" panose="020B0604020202020204" pitchFamily="34" charset="0"/>
            <a:cs typeface="Arial" panose="020B0604020202020204" pitchFamily="34" charset="0"/>
          </a:endParaRPr>
        </a:p>
      </dgm:t>
    </dgm:pt>
    <dgm:pt modelId="{F392DE82-82E9-4BAF-9D52-A7893B51F4EF}" type="parTrans" cxnId="{DAA378EE-1AB7-40DC-BF05-8CC1EF0E90D5}">
      <dgm:prSet/>
      <dgm:spPr/>
      <dgm:t>
        <a:bodyPr/>
        <a:lstStyle/>
        <a:p>
          <a:endParaRPr lang="en-GB" b="1">
            <a:solidFill>
              <a:schemeClr val="tx1"/>
            </a:solidFill>
          </a:endParaRPr>
        </a:p>
      </dgm:t>
    </dgm:pt>
    <dgm:pt modelId="{F7EC186B-57E2-4FFF-8FA9-B524C2150C7C}" type="sibTrans" cxnId="{DAA378EE-1AB7-40DC-BF05-8CC1EF0E90D5}">
      <dgm:prSet/>
      <dgm:spPr/>
      <dgm:t>
        <a:bodyPr/>
        <a:lstStyle/>
        <a:p>
          <a:endParaRPr lang="en-GB" b="1">
            <a:solidFill>
              <a:schemeClr val="tx1"/>
            </a:solidFill>
          </a:endParaRPr>
        </a:p>
      </dgm:t>
    </dgm:pt>
    <dgm:pt modelId="{D6E5EB80-1F02-4DA0-BA40-A513784F3B0B}">
      <dgm:prSet phldrT="[Text]"/>
      <dgm:spPr>
        <a:solidFill>
          <a:schemeClr val="accent6">
            <a:lumMod val="20000"/>
            <a:lumOff val="80000"/>
            <a:alpha val="90000"/>
          </a:schemeClr>
        </a:solidFill>
        <a:ln w="6350">
          <a:noFill/>
        </a:ln>
      </dgm:spPr>
      <dgm:t>
        <a:bodyPr/>
        <a:lstStyle/>
        <a:p>
          <a:r>
            <a:rPr lang="en-GB" b="1" dirty="0" smtClean="0">
              <a:solidFill>
                <a:schemeClr val="tx1"/>
              </a:solidFill>
              <a:latin typeface="Arial" panose="020B0604020202020204" pitchFamily="34" charset="0"/>
              <a:cs typeface="Arial" panose="020B0604020202020204" pitchFamily="34" charset="0"/>
            </a:rPr>
            <a:t>I want to be able to get back to my </a:t>
          </a:r>
          <a:br>
            <a:rPr lang="en-GB" b="1" dirty="0" smtClean="0">
              <a:solidFill>
                <a:schemeClr val="tx1"/>
              </a:solidFill>
              <a:latin typeface="Arial" panose="020B0604020202020204" pitchFamily="34" charset="0"/>
              <a:cs typeface="Arial" panose="020B0604020202020204" pitchFamily="34" charset="0"/>
            </a:rPr>
          </a:br>
          <a:r>
            <a:rPr lang="en-GB" b="1" dirty="0" smtClean="0">
              <a:solidFill>
                <a:schemeClr val="tx1"/>
              </a:solidFill>
              <a:latin typeface="Arial" panose="020B0604020202020204" pitchFamily="34" charset="0"/>
              <a:cs typeface="Arial" panose="020B0604020202020204" pitchFamily="34" charset="0"/>
            </a:rPr>
            <a:t>bowling club</a:t>
          </a:r>
          <a:endParaRPr lang="en-GB" b="1" dirty="0">
            <a:solidFill>
              <a:schemeClr val="tx1"/>
            </a:solidFill>
            <a:latin typeface="Arial" panose="020B0604020202020204" pitchFamily="34" charset="0"/>
            <a:cs typeface="Arial" panose="020B0604020202020204" pitchFamily="34" charset="0"/>
          </a:endParaRPr>
        </a:p>
      </dgm:t>
    </dgm:pt>
    <dgm:pt modelId="{8B09C3FE-A290-40B7-BFC5-B1FE84941D4E}" type="parTrans" cxnId="{4191D405-7374-44C8-A134-EB825E749FA9}">
      <dgm:prSet/>
      <dgm:spPr/>
      <dgm:t>
        <a:bodyPr/>
        <a:lstStyle/>
        <a:p>
          <a:endParaRPr lang="en-GB" b="1">
            <a:solidFill>
              <a:schemeClr val="tx1"/>
            </a:solidFill>
          </a:endParaRPr>
        </a:p>
      </dgm:t>
    </dgm:pt>
    <dgm:pt modelId="{FFD6E7DB-A3A1-4FDC-A612-21D7009AC1C7}" type="sibTrans" cxnId="{4191D405-7374-44C8-A134-EB825E749FA9}">
      <dgm:prSet/>
      <dgm:spPr/>
      <dgm:t>
        <a:bodyPr/>
        <a:lstStyle/>
        <a:p>
          <a:endParaRPr lang="en-GB" b="1">
            <a:solidFill>
              <a:schemeClr val="tx1"/>
            </a:solidFill>
          </a:endParaRPr>
        </a:p>
      </dgm:t>
    </dgm:pt>
    <dgm:pt modelId="{3111019C-17C4-4B09-80F2-796E158DC9A1}">
      <dgm:prSet phldrT="[Text]"/>
      <dgm:spPr>
        <a:solidFill>
          <a:srgbClr val="FDC536"/>
        </a:solidFill>
        <a:ln w="6350">
          <a:noFill/>
        </a:ln>
      </dgm:spPr>
      <dgm:t>
        <a:bodyPr/>
        <a:lstStyle/>
        <a:p>
          <a:r>
            <a:rPr lang="en-GB" b="1" dirty="0" smtClean="0">
              <a:solidFill>
                <a:schemeClr val="tx1"/>
              </a:solidFill>
              <a:latin typeface="Arial" panose="020B0604020202020204" pitchFamily="34" charset="0"/>
              <a:cs typeface="Arial" panose="020B0604020202020204" pitchFamily="34" charset="0"/>
            </a:rPr>
            <a:t>Team or service objectives</a:t>
          </a:r>
          <a:endParaRPr lang="en-GB" b="1" dirty="0">
            <a:solidFill>
              <a:schemeClr val="tx1"/>
            </a:solidFill>
            <a:latin typeface="Arial" panose="020B0604020202020204" pitchFamily="34" charset="0"/>
            <a:cs typeface="Arial" panose="020B0604020202020204" pitchFamily="34" charset="0"/>
          </a:endParaRPr>
        </a:p>
      </dgm:t>
    </dgm:pt>
    <dgm:pt modelId="{811A4DE2-D47E-4A43-B635-36C0FA7B3682}" type="parTrans" cxnId="{BBD70D33-D52D-4F23-8B42-DD918A995557}">
      <dgm:prSet/>
      <dgm:spPr/>
      <dgm:t>
        <a:bodyPr/>
        <a:lstStyle/>
        <a:p>
          <a:endParaRPr lang="en-GB" b="1">
            <a:solidFill>
              <a:schemeClr val="tx1"/>
            </a:solidFill>
          </a:endParaRPr>
        </a:p>
      </dgm:t>
    </dgm:pt>
    <dgm:pt modelId="{15C8C195-4A22-4ADC-B115-F36F3F548BC0}" type="sibTrans" cxnId="{BBD70D33-D52D-4F23-8B42-DD918A995557}">
      <dgm:prSet/>
      <dgm:spPr/>
      <dgm:t>
        <a:bodyPr/>
        <a:lstStyle/>
        <a:p>
          <a:endParaRPr lang="en-GB" b="1">
            <a:solidFill>
              <a:schemeClr val="tx1"/>
            </a:solidFill>
          </a:endParaRPr>
        </a:p>
      </dgm:t>
    </dgm:pt>
    <dgm:pt modelId="{1FB02436-3524-40E2-8FA1-0D1A9FD87E1D}">
      <dgm:prSet phldrT="[Text]"/>
      <dgm:spPr>
        <a:solidFill>
          <a:srgbClr val="FDC536"/>
        </a:solidFill>
        <a:ln w="6350">
          <a:noFill/>
        </a:ln>
      </dgm:spPr>
      <dgm:t>
        <a:bodyPr/>
        <a:lstStyle/>
        <a:p>
          <a:r>
            <a:rPr lang="en-GB" b="1" dirty="0" smtClean="0">
              <a:solidFill>
                <a:schemeClr val="tx1"/>
              </a:solidFill>
              <a:latin typeface="Arial" panose="020B0604020202020204" pitchFamily="34" charset="0"/>
              <a:cs typeface="Arial" panose="020B0604020202020204" pitchFamily="34" charset="0"/>
            </a:rPr>
            <a:t>National outcomes</a:t>
          </a:r>
          <a:endParaRPr lang="en-GB" b="1" dirty="0">
            <a:solidFill>
              <a:schemeClr val="tx1"/>
            </a:solidFill>
            <a:latin typeface="Arial" panose="020B0604020202020204" pitchFamily="34" charset="0"/>
            <a:cs typeface="Arial" panose="020B0604020202020204" pitchFamily="34" charset="0"/>
          </a:endParaRPr>
        </a:p>
      </dgm:t>
    </dgm:pt>
    <dgm:pt modelId="{97D24302-3E30-4B69-B99F-DD32CA5D5778}" type="parTrans" cxnId="{9045A2FD-49FB-4E1D-990A-7C0255C2487A}">
      <dgm:prSet/>
      <dgm:spPr/>
      <dgm:t>
        <a:bodyPr/>
        <a:lstStyle/>
        <a:p>
          <a:endParaRPr lang="en-GB" b="1">
            <a:solidFill>
              <a:schemeClr val="tx1"/>
            </a:solidFill>
          </a:endParaRPr>
        </a:p>
      </dgm:t>
    </dgm:pt>
    <dgm:pt modelId="{4A19C9AE-E653-4757-89CB-300C7D9368D3}" type="sibTrans" cxnId="{9045A2FD-49FB-4E1D-990A-7C0255C2487A}">
      <dgm:prSet/>
      <dgm:spPr/>
      <dgm:t>
        <a:bodyPr/>
        <a:lstStyle/>
        <a:p>
          <a:endParaRPr lang="en-GB" b="1">
            <a:solidFill>
              <a:schemeClr val="tx1"/>
            </a:solidFill>
          </a:endParaRPr>
        </a:p>
      </dgm:t>
    </dgm:pt>
    <dgm:pt modelId="{C95D7303-87B8-43B3-B5CF-1C7681F70010}">
      <dgm:prSet phldrT="[Text]"/>
      <dgm:spPr>
        <a:solidFill>
          <a:schemeClr val="accent6">
            <a:lumMod val="20000"/>
            <a:lumOff val="80000"/>
            <a:alpha val="90000"/>
          </a:schemeClr>
        </a:solidFill>
        <a:ln w="6350">
          <a:noFill/>
        </a:ln>
      </dgm:spPr>
      <dgm:t>
        <a:bodyPr/>
        <a:lstStyle/>
        <a:p>
          <a:r>
            <a:rPr lang="en-GB" b="1" dirty="0" smtClean="0">
              <a:solidFill>
                <a:schemeClr val="tx1"/>
              </a:solidFill>
              <a:latin typeface="Arial" panose="020B0604020202020204" pitchFamily="34" charset="0"/>
              <a:cs typeface="Arial" panose="020B0604020202020204" pitchFamily="34" charset="0"/>
            </a:rPr>
            <a:t>Set nationally by government as a key area to work towards across organisations</a:t>
          </a:r>
          <a:endParaRPr lang="en-GB" b="1" dirty="0">
            <a:solidFill>
              <a:schemeClr val="tx1"/>
            </a:solidFill>
            <a:latin typeface="Arial" panose="020B0604020202020204" pitchFamily="34" charset="0"/>
            <a:cs typeface="Arial" panose="020B0604020202020204" pitchFamily="34" charset="0"/>
          </a:endParaRPr>
        </a:p>
      </dgm:t>
    </dgm:pt>
    <dgm:pt modelId="{17CE2BA8-DE22-496F-AB1C-6DE69ABD42A6}" type="parTrans" cxnId="{3444D328-E484-4B6A-981A-339560E63BF6}">
      <dgm:prSet/>
      <dgm:spPr/>
      <dgm:t>
        <a:bodyPr/>
        <a:lstStyle/>
        <a:p>
          <a:endParaRPr lang="en-GB" b="1">
            <a:solidFill>
              <a:schemeClr val="tx1"/>
            </a:solidFill>
          </a:endParaRPr>
        </a:p>
      </dgm:t>
    </dgm:pt>
    <dgm:pt modelId="{ADD7042C-2C58-44AB-AC25-D954EC4AA69D}" type="sibTrans" cxnId="{3444D328-E484-4B6A-981A-339560E63BF6}">
      <dgm:prSet/>
      <dgm:spPr/>
      <dgm:t>
        <a:bodyPr/>
        <a:lstStyle/>
        <a:p>
          <a:endParaRPr lang="en-GB" b="1">
            <a:solidFill>
              <a:schemeClr val="tx1"/>
            </a:solidFill>
          </a:endParaRPr>
        </a:p>
      </dgm:t>
    </dgm:pt>
    <dgm:pt modelId="{621B83C4-EEA0-4B6A-B082-A965AD2B5A61}">
      <dgm:prSet/>
      <dgm:spPr>
        <a:solidFill>
          <a:schemeClr val="accent6">
            <a:lumMod val="20000"/>
            <a:lumOff val="80000"/>
            <a:alpha val="90000"/>
          </a:schemeClr>
        </a:solidFill>
        <a:ln w="6350">
          <a:noFill/>
        </a:ln>
      </dgm:spPr>
      <dgm:t>
        <a:bodyPr/>
        <a:lstStyle/>
        <a:p>
          <a:pPr rtl="0"/>
          <a:r>
            <a:rPr kumimoji="0" lang="en-US"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Defined by the person as what is important to them in life</a:t>
          </a:r>
          <a:endParaRPr kumimoji="0" lang="en-GB"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dgm:t>
    </dgm:pt>
    <dgm:pt modelId="{0FC211E1-89BE-4B49-8579-88DC271DCBDF}" type="parTrans" cxnId="{FBE854D8-A7A6-4619-A1DA-536EABF6A39B}">
      <dgm:prSet/>
      <dgm:spPr/>
      <dgm:t>
        <a:bodyPr/>
        <a:lstStyle/>
        <a:p>
          <a:endParaRPr lang="en-GB" b="1">
            <a:solidFill>
              <a:schemeClr val="tx1"/>
            </a:solidFill>
          </a:endParaRPr>
        </a:p>
      </dgm:t>
    </dgm:pt>
    <dgm:pt modelId="{AFFB657F-E57E-46FE-B756-5B5CED63CB09}" type="sibTrans" cxnId="{FBE854D8-A7A6-4619-A1DA-536EABF6A39B}">
      <dgm:prSet/>
      <dgm:spPr/>
      <dgm:t>
        <a:bodyPr/>
        <a:lstStyle/>
        <a:p>
          <a:endParaRPr lang="en-GB" b="1">
            <a:solidFill>
              <a:schemeClr val="tx1"/>
            </a:solidFill>
          </a:endParaRPr>
        </a:p>
      </dgm:t>
    </dgm:pt>
    <dgm:pt modelId="{4F6900EC-18F1-4282-A602-00DEC493B7BF}">
      <dgm:prSet/>
      <dgm:spPr>
        <a:solidFill>
          <a:schemeClr val="accent6">
            <a:lumMod val="20000"/>
            <a:lumOff val="80000"/>
            <a:alpha val="90000"/>
          </a:schemeClr>
        </a:solidFill>
        <a:ln w="6350">
          <a:noFill/>
        </a:ln>
      </dgm:spPr>
      <dgm:t>
        <a:bodyPr/>
        <a:lstStyle/>
        <a:p>
          <a:r>
            <a:rPr lang="en-GB" b="1" dirty="0" smtClean="0">
              <a:solidFill>
                <a:schemeClr val="tx1"/>
              </a:solidFill>
              <a:latin typeface="Arial" panose="020B0604020202020204" pitchFamily="34" charset="0"/>
              <a:cs typeface="Arial" panose="020B0604020202020204" pitchFamily="34" charset="0"/>
            </a:rPr>
            <a:t>Defined by the service as a key focus </a:t>
          </a:r>
          <a:br>
            <a:rPr lang="en-GB" b="1" dirty="0" smtClean="0">
              <a:solidFill>
                <a:schemeClr val="tx1"/>
              </a:solidFill>
              <a:latin typeface="Arial" panose="020B0604020202020204" pitchFamily="34" charset="0"/>
              <a:cs typeface="Arial" panose="020B0604020202020204" pitchFamily="34" charset="0"/>
            </a:rPr>
          </a:br>
          <a:r>
            <a:rPr lang="en-GB" b="1" dirty="0" smtClean="0">
              <a:solidFill>
                <a:schemeClr val="tx1"/>
              </a:solidFill>
              <a:latin typeface="Arial" panose="020B0604020202020204" pitchFamily="34" charset="0"/>
              <a:cs typeface="Arial" panose="020B0604020202020204" pitchFamily="34" charset="0"/>
            </a:rPr>
            <a:t>to work towards with people</a:t>
          </a:r>
          <a:endParaRPr lang="en-GB" b="1" dirty="0">
            <a:solidFill>
              <a:schemeClr val="tx1"/>
            </a:solidFill>
            <a:latin typeface="Arial" panose="020B0604020202020204" pitchFamily="34" charset="0"/>
            <a:cs typeface="Arial" panose="020B0604020202020204" pitchFamily="34" charset="0"/>
          </a:endParaRPr>
        </a:p>
      </dgm:t>
    </dgm:pt>
    <dgm:pt modelId="{AA5E7C36-C52D-4E28-B32F-C5606EB788A3}" type="parTrans" cxnId="{4658061B-60CC-4DA0-BAF2-C432FEB043A8}">
      <dgm:prSet/>
      <dgm:spPr/>
      <dgm:t>
        <a:bodyPr/>
        <a:lstStyle/>
        <a:p>
          <a:endParaRPr lang="en-GB" b="1">
            <a:solidFill>
              <a:schemeClr val="tx1"/>
            </a:solidFill>
          </a:endParaRPr>
        </a:p>
      </dgm:t>
    </dgm:pt>
    <dgm:pt modelId="{6B65E10F-F9BC-4531-BDD4-E5CAE7D4DA4B}" type="sibTrans" cxnId="{4658061B-60CC-4DA0-BAF2-C432FEB043A8}">
      <dgm:prSet/>
      <dgm:spPr/>
      <dgm:t>
        <a:bodyPr/>
        <a:lstStyle/>
        <a:p>
          <a:endParaRPr lang="en-GB" b="1">
            <a:solidFill>
              <a:schemeClr val="tx1"/>
            </a:solidFill>
          </a:endParaRPr>
        </a:p>
      </dgm:t>
    </dgm:pt>
    <dgm:pt modelId="{B9C7492F-5150-4917-81EC-92575D235B46}">
      <dgm:prSet/>
      <dgm:spPr>
        <a:solidFill>
          <a:schemeClr val="accent6">
            <a:lumMod val="20000"/>
            <a:lumOff val="80000"/>
            <a:alpha val="90000"/>
          </a:schemeClr>
        </a:solidFill>
        <a:ln w="6350">
          <a:noFill/>
        </a:ln>
      </dgm:spPr>
      <dgm:t>
        <a:bodyPr/>
        <a:lstStyle/>
        <a:p>
          <a:r>
            <a:rPr lang="en-GB" b="1" dirty="0" smtClean="0">
              <a:solidFill>
                <a:schemeClr val="tx1"/>
              </a:solidFill>
              <a:latin typeface="Arial" panose="020B0604020202020204" pitchFamily="34" charset="0"/>
              <a:cs typeface="Arial" panose="020B0604020202020204" pitchFamily="34" charset="0"/>
            </a:rPr>
            <a:t>We work with older people to support them to get out and about</a:t>
          </a:r>
          <a:endParaRPr lang="en-GB" b="1" dirty="0">
            <a:solidFill>
              <a:schemeClr val="tx1"/>
            </a:solidFill>
            <a:latin typeface="Arial" panose="020B0604020202020204" pitchFamily="34" charset="0"/>
            <a:cs typeface="Arial" panose="020B0604020202020204" pitchFamily="34" charset="0"/>
          </a:endParaRPr>
        </a:p>
      </dgm:t>
    </dgm:pt>
    <dgm:pt modelId="{03353D23-C9DF-44E0-81C3-E26084C1844E}" type="parTrans" cxnId="{5D3C1B8C-75A9-4369-A14A-7AFDDF214C09}">
      <dgm:prSet/>
      <dgm:spPr/>
      <dgm:t>
        <a:bodyPr/>
        <a:lstStyle/>
        <a:p>
          <a:endParaRPr lang="en-GB" b="1">
            <a:solidFill>
              <a:schemeClr val="tx1"/>
            </a:solidFill>
          </a:endParaRPr>
        </a:p>
      </dgm:t>
    </dgm:pt>
    <dgm:pt modelId="{7DB9ED02-64FB-43A3-9D2E-4148506B006E}" type="sibTrans" cxnId="{5D3C1B8C-75A9-4369-A14A-7AFDDF214C09}">
      <dgm:prSet/>
      <dgm:spPr/>
      <dgm:t>
        <a:bodyPr/>
        <a:lstStyle/>
        <a:p>
          <a:endParaRPr lang="en-GB" b="1">
            <a:solidFill>
              <a:schemeClr val="tx1"/>
            </a:solidFill>
          </a:endParaRPr>
        </a:p>
      </dgm:t>
    </dgm:pt>
    <dgm:pt modelId="{71286221-B857-44A2-BFF0-D522E26483AE}">
      <dgm:prSet phldrT="[Text]"/>
      <dgm:spPr>
        <a:solidFill>
          <a:schemeClr val="accent6">
            <a:lumMod val="20000"/>
            <a:lumOff val="80000"/>
            <a:alpha val="90000"/>
          </a:schemeClr>
        </a:solidFill>
        <a:ln>
          <a:noFill/>
        </a:ln>
      </dgm:spPr>
      <dgm:t>
        <a:bodyPr/>
        <a:lstStyle/>
        <a:p>
          <a:r>
            <a:rPr lang="en-GB" b="1" dirty="0" smtClean="0">
              <a:solidFill>
                <a:schemeClr val="tx1"/>
              </a:solidFill>
              <a:latin typeface="Arial" panose="020B0604020202020204" pitchFamily="34" charset="0"/>
              <a:cs typeface="Arial" panose="020B0604020202020204" pitchFamily="34" charset="0"/>
            </a:rPr>
            <a:t>Improve the social inclusion of </a:t>
          </a:r>
          <a:br>
            <a:rPr lang="en-GB" b="1" dirty="0" smtClean="0">
              <a:solidFill>
                <a:schemeClr val="tx1"/>
              </a:solidFill>
              <a:latin typeface="Arial" panose="020B0604020202020204" pitchFamily="34" charset="0"/>
              <a:cs typeface="Arial" panose="020B0604020202020204" pitchFamily="34" charset="0"/>
            </a:rPr>
          </a:br>
          <a:r>
            <a:rPr lang="en-GB" b="1" dirty="0" smtClean="0">
              <a:solidFill>
                <a:schemeClr val="tx1"/>
              </a:solidFill>
              <a:latin typeface="Arial" panose="020B0604020202020204" pitchFamily="34" charset="0"/>
              <a:cs typeface="Arial" panose="020B0604020202020204" pitchFamily="34" charset="0"/>
            </a:rPr>
            <a:t>older people</a:t>
          </a:r>
          <a:endParaRPr lang="en-GB" b="1" dirty="0">
            <a:solidFill>
              <a:schemeClr val="tx1"/>
            </a:solidFill>
            <a:latin typeface="Arial" panose="020B0604020202020204" pitchFamily="34" charset="0"/>
            <a:cs typeface="Arial" panose="020B0604020202020204" pitchFamily="34" charset="0"/>
          </a:endParaRPr>
        </a:p>
      </dgm:t>
    </dgm:pt>
    <dgm:pt modelId="{7547D2FB-D854-4E13-99A4-AF880F5C04A3}" type="parTrans" cxnId="{76B4024A-0C56-4A79-AC70-79CA5ACB026F}">
      <dgm:prSet/>
      <dgm:spPr/>
      <dgm:t>
        <a:bodyPr/>
        <a:lstStyle/>
        <a:p>
          <a:endParaRPr lang="en-GB" b="1">
            <a:solidFill>
              <a:schemeClr val="tx1"/>
            </a:solidFill>
          </a:endParaRPr>
        </a:p>
      </dgm:t>
    </dgm:pt>
    <dgm:pt modelId="{9DD6A6A3-3653-4F08-B681-920536B88231}" type="sibTrans" cxnId="{76B4024A-0C56-4A79-AC70-79CA5ACB026F}">
      <dgm:prSet/>
      <dgm:spPr/>
      <dgm:t>
        <a:bodyPr/>
        <a:lstStyle/>
        <a:p>
          <a:endParaRPr lang="en-GB" b="1">
            <a:solidFill>
              <a:schemeClr val="tx1"/>
            </a:solidFill>
          </a:endParaRPr>
        </a:p>
      </dgm:t>
    </dgm:pt>
    <dgm:pt modelId="{F514E589-0925-4066-B566-97970B83B85C}" type="pres">
      <dgm:prSet presAssocID="{9E565F62-6A4E-475D-9E9D-8CCDFD361A6C}" presName="Name0" presStyleCnt="0">
        <dgm:presLayoutVars>
          <dgm:dir/>
          <dgm:animLvl val="lvl"/>
          <dgm:resizeHandles val="exact"/>
        </dgm:presLayoutVars>
      </dgm:prSet>
      <dgm:spPr/>
      <dgm:t>
        <a:bodyPr/>
        <a:lstStyle/>
        <a:p>
          <a:endParaRPr lang="en-GB"/>
        </a:p>
      </dgm:t>
    </dgm:pt>
    <dgm:pt modelId="{9D066813-2E05-4520-BC96-D8DF4043D892}" type="pres">
      <dgm:prSet presAssocID="{1FB02436-3524-40E2-8FA1-0D1A9FD87E1D}" presName="boxAndChildren" presStyleCnt="0"/>
      <dgm:spPr/>
    </dgm:pt>
    <dgm:pt modelId="{949CC994-0477-4F95-B0C4-4FFBD36D5065}" type="pres">
      <dgm:prSet presAssocID="{1FB02436-3524-40E2-8FA1-0D1A9FD87E1D}" presName="parentTextBox" presStyleLbl="node1" presStyleIdx="0" presStyleCnt="3"/>
      <dgm:spPr/>
      <dgm:t>
        <a:bodyPr/>
        <a:lstStyle/>
        <a:p>
          <a:endParaRPr lang="en-GB"/>
        </a:p>
      </dgm:t>
    </dgm:pt>
    <dgm:pt modelId="{7AFD9DD0-4ED9-4691-8BEF-BE5FEF3065DF}" type="pres">
      <dgm:prSet presAssocID="{1FB02436-3524-40E2-8FA1-0D1A9FD87E1D}" presName="entireBox" presStyleLbl="node1" presStyleIdx="0" presStyleCnt="3"/>
      <dgm:spPr/>
      <dgm:t>
        <a:bodyPr/>
        <a:lstStyle/>
        <a:p>
          <a:endParaRPr lang="en-GB"/>
        </a:p>
      </dgm:t>
    </dgm:pt>
    <dgm:pt modelId="{CE98CDB0-0D74-4550-A47A-3D612922AA9C}" type="pres">
      <dgm:prSet presAssocID="{1FB02436-3524-40E2-8FA1-0D1A9FD87E1D}" presName="descendantBox" presStyleCnt="0"/>
      <dgm:spPr/>
    </dgm:pt>
    <dgm:pt modelId="{6759C99C-1184-499A-A4D9-CA44BA82BF89}" type="pres">
      <dgm:prSet presAssocID="{C95D7303-87B8-43B3-B5CF-1C7681F70010}" presName="childTextBox" presStyleLbl="fgAccFollowNode1" presStyleIdx="0" presStyleCnt="6" custLinFactNeighborY="6533">
        <dgm:presLayoutVars>
          <dgm:bulletEnabled val="1"/>
        </dgm:presLayoutVars>
      </dgm:prSet>
      <dgm:spPr/>
      <dgm:t>
        <a:bodyPr/>
        <a:lstStyle/>
        <a:p>
          <a:endParaRPr lang="en-GB"/>
        </a:p>
      </dgm:t>
    </dgm:pt>
    <dgm:pt modelId="{650143F0-AD03-4B72-A421-1DA6FCC080AA}" type="pres">
      <dgm:prSet presAssocID="{71286221-B857-44A2-BFF0-D522E26483AE}" presName="childTextBox" presStyleLbl="fgAccFollowNode1" presStyleIdx="1" presStyleCnt="6" custLinFactNeighborY="6533">
        <dgm:presLayoutVars>
          <dgm:bulletEnabled val="1"/>
        </dgm:presLayoutVars>
      </dgm:prSet>
      <dgm:spPr/>
      <dgm:t>
        <a:bodyPr/>
        <a:lstStyle/>
        <a:p>
          <a:endParaRPr lang="en-GB"/>
        </a:p>
      </dgm:t>
    </dgm:pt>
    <dgm:pt modelId="{7294FA1E-FA47-480B-B875-8AFE11342CBF}" type="pres">
      <dgm:prSet presAssocID="{15C8C195-4A22-4ADC-B115-F36F3F548BC0}" presName="sp" presStyleCnt="0"/>
      <dgm:spPr/>
    </dgm:pt>
    <dgm:pt modelId="{64CB7489-1E23-4D33-AF82-41F6AA873C61}" type="pres">
      <dgm:prSet presAssocID="{3111019C-17C4-4B09-80F2-796E158DC9A1}" presName="arrowAndChildren" presStyleCnt="0"/>
      <dgm:spPr/>
    </dgm:pt>
    <dgm:pt modelId="{FCE9B12B-2F6B-4104-8F1B-261C3859301C}" type="pres">
      <dgm:prSet presAssocID="{3111019C-17C4-4B09-80F2-796E158DC9A1}" presName="parentTextArrow" presStyleLbl="node1" presStyleIdx="0" presStyleCnt="3"/>
      <dgm:spPr/>
      <dgm:t>
        <a:bodyPr/>
        <a:lstStyle/>
        <a:p>
          <a:endParaRPr lang="en-GB"/>
        </a:p>
      </dgm:t>
    </dgm:pt>
    <dgm:pt modelId="{6496795A-38BC-4E8F-90BC-DE2F812290EE}" type="pres">
      <dgm:prSet presAssocID="{3111019C-17C4-4B09-80F2-796E158DC9A1}" presName="arrow" presStyleLbl="node1" presStyleIdx="1" presStyleCnt="3"/>
      <dgm:spPr/>
      <dgm:t>
        <a:bodyPr/>
        <a:lstStyle/>
        <a:p>
          <a:endParaRPr lang="en-GB"/>
        </a:p>
      </dgm:t>
    </dgm:pt>
    <dgm:pt modelId="{DDE5B1E6-4B7B-4802-B4E0-7925B3D02BBE}" type="pres">
      <dgm:prSet presAssocID="{3111019C-17C4-4B09-80F2-796E158DC9A1}" presName="descendantArrow" presStyleCnt="0"/>
      <dgm:spPr/>
    </dgm:pt>
    <dgm:pt modelId="{0EA0326A-0D88-485D-A1E6-5D070D3E870B}" type="pres">
      <dgm:prSet presAssocID="{4F6900EC-18F1-4282-A602-00DEC493B7BF}" presName="childTextArrow" presStyleLbl="fgAccFollowNode1" presStyleIdx="2" presStyleCnt="6">
        <dgm:presLayoutVars>
          <dgm:bulletEnabled val="1"/>
        </dgm:presLayoutVars>
      </dgm:prSet>
      <dgm:spPr/>
      <dgm:t>
        <a:bodyPr/>
        <a:lstStyle/>
        <a:p>
          <a:endParaRPr lang="en-GB"/>
        </a:p>
      </dgm:t>
    </dgm:pt>
    <dgm:pt modelId="{ECF0E213-FD70-4D07-A27A-BC81A75A9FB4}" type="pres">
      <dgm:prSet presAssocID="{B9C7492F-5150-4917-81EC-92575D235B46}" presName="childTextArrow" presStyleLbl="fgAccFollowNode1" presStyleIdx="3" presStyleCnt="6">
        <dgm:presLayoutVars>
          <dgm:bulletEnabled val="1"/>
        </dgm:presLayoutVars>
      </dgm:prSet>
      <dgm:spPr/>
      <dgm:t>
        <a:bodyPr/>
        <a:lstStyle/>
        <a:p>
          <a:endParaRPr lang="en-GB"/>
        </a:p>
      </dgm:t>
    </dgm:pt>
    <dgm:pt modelId="{B65E04D8-4273-4D88-B2D6-83C41DF487E6}" type="pres">
      <dgm:prSet presAssocID="{F7EC186B-57E2-4FFF-8FA9-B524C2150C7C}" presName="sp" presStyleCnt="0"/>
      <dgm:spPr/>
    </dgm:pt>
    <dgm:pt modelId="{B632B734-9BA5-46A6-B625-E5220E105A5B}" type="pres">
      <dgm:prSet presAssocID="{DC625C6D-EF12-4E1E-BF67-835ED97347AD}" presName="arrowAndChildren" presStyleCnt="0"/>
      <dgm:spPr/>
    </dgm:pt>
    <dgm:pt modelId="{28D83D6F-DDEA-4D1A-948B-A6EB7723F711}" type="pres">
      <dgm:prSet presAssocID="{DC625C6D-EF12-4E1E-BF67-835ED97347AD}" presName="parentTextArrow" presStyleLbl="node1" presStyleIdx="1" presStyleCnt="3"/>
      <dgm:spPr/>
      <dgm:t>
        <a:bodyPr/>
        <a:lstStyle/>
        <a:p>
          <a:endParaRPr lang="en-GB"/>
        </a:p>
      </dgm:t>
    </dgm:pt>
    <dgm:pt modelId="{298A6BB3-F432-4772-87E4-EFDF443E154D}" type="pres">
      <dgm:prSet presAssocID="{DC625C6D-EF12-4E1E-BF67-835ED97347AD}" presName="arrow" presStyleLbl="node1" presStyleIdx="2" presStyleCnt="3"/>
      <dgm:spPr/>
      <dgm:t>
        <a:bodyPr/>
        <a:lstStyle/>
        <a:p>
          <a:endParaRPr lang="en-GB"/>
        </a:p>
      </dgm:t>
    </dgm:pt>
    <dgm:pt modelId="{6560D5F3-99AF-41AB-8663-7883E48BB3CA}" type="pres">
      <dgm:prSet presAssocID="{DC625C6D-EF12-4E1E-BF67-835ED97347AD}" presName="descendantArrow" presStyleCnt="0"/>
      <dgm:spPr/>
    </dgm:pt>
    <dgm:pt modelId="{D39A4FD0-1266-42CA-9988-A6BED68A2DDA}" type="pres">
      <dgm:prSet presAssocID="{621B83C4-EEA0-4B6A-B082-A965AD2B5A61}" presName="childTextArrow" presStyleLbl="fgAccFollowNode1" presStyleIdx="4" presStyleCnt="6">
        <dgm:presLayoutVars>
          <dgm:bulletEnabled val="1"/>
        </dgm:presLayoutVars>
      </dgm:prSet>
      <dgm:spPr/>
      <dgm:t>
        <a:bodyPr/>
        <a:lstStyle/>
        <a:p>
          <a:endParaRPr lang="en-GB"/>
        </a:p>
      </dgm:t>
    </dgm:pt>
    <dgm:pt modelId="{3A831A57-C8A1-45A1-836E-7CAC8A595203}" type="pres">
      <dgm:prSet presAssocID="{D6E5EB80-1F02-4DA0-BA40-A513784F3B0B}" presName="childTextArrow" presStyleLbl="fgAccFollowNode1" presStyleIdx="5" presStyleCnt="6">
        <dgm:presLayoutVars>
          <dgm:bulletEnabled val="1"/>
        </dgm:presLayoutVars>
      </dgm:prSet>
      <dgm:spPr/>
      <dgm:t>
        <a:bodyPr/>
        <a:lstStyle/>
        <a:p>
          <a:endParaRPr lang="en-GB"/>
        </a:p>
      </dgm:t>
    </dgm:pt>
  </dgm:ptLst>
  <dgm:cxnLst>
    <dgm:cxn modelId="{DAA378EE-1AB7-40DC-BF05-8CC1EF0E90D5}" srcId="{9E565F62-6A4E-475D-9E9D-8CCDFD361A6C}" destId="{DC625C6D-EF12-4E1E-BF67-835ED97347AD}" srcOrd="0" destOrd="0" parTransId="{F392DE82-82E9-4BAF-9D52-A7893B51F4EF}" sibTransId="{F7EC186B-57E2-4FFF-8FA9-B524C2150C7C}"/>
    <dgm:cxn modelId="{9045A2FD-49FB-4E1D-990A-7C0255C2487A}" srcId="{9E565F62-6A4E-475D-9E9D-8CCDFD361A6C}" destId="{1FB02436-3524-40E2-8FA1-0D1A9FD87E1D}" srcOrd="2" destOrd="0" parTransId="{97D24302-3E30-4B69-B99F-DD32CA5D5778}" sibTransId="{4A19C9AE-E653-4757-89CB-300C7D9368D3}"/>
    <dgm:cxn modelId="{10F9982B-337A-4B50-A18D-72FE547F6BDB}" type="presOf" srcId="{DC625C6D-EF12-4E1E-BF67-835ED97347AD}" destId="{28D83D6F-DDEA-4D1A-948B-A6EB7723F711}" srcOrd="0" destOrd="0" presId="urn:microsoft.com/office/officeart/2005/8/layout/process4"/>
    <dgm:cxn modelId="{76B4024A-0C56-4A79-AC70-79CA5ACB026F}" srcId="{1FB02436-3524-40E2-8FA1-0D1A9FD87E1D}" destId="{71286221-B857-44A2-BFF0-D522E26483AE}" srcOrd="1" destOrd="0" parTransId="{7547D2FB-D854-4E13-99A4-AF880F5C04A3}" sibTransId="{9DD6A6A3-3653-4F08-B681-920536B88231}"/>
    <dgm:cxn modelId="{34622015-7669-4092-8723-FE3C90B38E67}" type="presOf" srcId="{1FB02436-3524-40E2-8FA1-0D1A9FD87E1D}" destId="{949CC994-0477-4F95-B0C4-4FFBD36D5065}" srcOrd="0" destOrd="0" presId="urn:microsoft.com/office/officeart/2005/8/layout/process4"/>
    <dgm:cxn modelId="{7D75B33C-81BE-4004-B2DA-342F2B0F43D1}" type="presOf" srcId="{621B83C4-EEA0-4B6A-B082-A965AD2B5A61}" destId="{D39A4FD0-1266-42CA-9988-A6BED68A2DDA}" srcOrd="0" destOrd="0" presId="urn:microsoft.com/office/officeart/2005/8/layout/process4"/>
    <dgm:cxn modelId="{E70CF349-CFF1-4D3F-B7D8-52F5E623ACBB}" type="presOf" srcId="{B9C7492F-5150-4917-81EC-92575D235B46}" destId="{ECF0E213-FD70-4D07-A27A-BC81A75A9FB4}" srcOrd="0" destOrd="0" presId="urn:microsoft.com/office/officeart/2005/8/layout/process4"/>
    <dgm:cxn modelId="{4C60D868-6317-4A37-A7B7-E9D79FD0F4E2}" type="presOf" srcId="{1FB02436-3524-40E2-8FA1-0D1A9FD87E1D}" destId="{7AFD9DD0-4ED9-4691-8BEF-BE5FEF3065DF}" srcOrd="1" destOrd="0" presId="urn:microsoft.com/office/officeart/2005/8/layout/process4"/>
    <dgm:cxn modelId="{BBD70D33-D52D-4F23-8B42-DD918A995557}" srcId="{9E565F62-6A4E-475D-9E9D-8CCDFD361A6C}" destId="{3111019C-17C4-4B09-80F2-796E158DC9A1}" srcOrd="1" destOrd="0" parTransId="{811A4DE2-D47E-4A43-B635-36C0FA7B3682}" sibTransId="{15C8C195-4A22-4ADC-B115-F36F3F548BC0}"/>
    <dgm:cxn modelId="{DBC30751-E576-45BE-9839-9D3E85A280FA}" type="presOf" srcId="{3111019C-17C4-4B09-80F2-796E158DC9A1}" destId="{FCE9B12B-2F6B-4104-8F1B-261C3859301C}" srcOrd="0" destOrd="0" presId="urn:microsoft.com/office/officeart/2005/8/layout/process4"/>
    <dgm:cxn modelId="{CA3BF418-8C05-4766-B308-0DE6EA9B83F8}" type="presOf" srcId="{71286221-B857-44A2-BFF0-D522E26483AE}" destId="{650143F0-AD03-4B72-A421-1DA6FCC080AA}" srcOrd="0" destOrd="0" presId="urn:microsoft.com/office/officeart/2005/8/layout/process4"/>
    <dgm:cxn modelId="{04B9C6BB-84AC-4DEA-859B-25BF72B6DE20}" type="presOf" srcId="{D6E5EB80-1F02-4DA0-BA40-A513784F3B0B}" destId="{3A831A57-C8A1-45A1-836E-7CAC8A595203}" srcOrd="0" destOrd="0" presId="urn:microsoft.com/office/officeart/2005/8/layout/process4"/>
    <dgm:cxn modelId="{B155BD03-9C70-4B9F-982E-6E3E85851331}" type="presOf" srcId="{4F6900EC-18F1-4282-A602-00DEC493B7BF}" destId="{0EA0326A-0D88-485D-A1E6-5D070D3E870B}" srcOrd="0" destOrd="0" presId="urn:microsoft.com/office/officeart/2005/8/layout/process4"/>
    <dgm:cxn modelId="{02982701-DB07-485C-8085-C64886B294B8}" type="presOf" srcId="{C95D7303-87B8-43B3-B5CF-1C7681F70010}" destId="{6759C99C-1184-499A-A4D9-CA44BA82BF89}" srcOrd="0" destOrd="0" presId="urn:microsoft.com/office/officeart/2005/8/layout/process4"/>
    <dgm:cxn modelId="{4191D405-7374-44C8-A134-EB825E749FA9}" srcId="{DC625C6D-EF12-4E1E-BF67-835ED97347AD}" destId="{D6E5EB80-1F02-4DA0-BA40-A513784F3B0B}" srcOrd="1" destOrd="0" parTransId="{8B09C3FE-A290-40B7-BFC5-B1FE84941D4E}" sibTransId="{FFD6E7DB-A3A1-4FDC-A612-21D7009AC1C7}"/>
    <dgm:cxn modelId="{3444D328-E484-4B6A-981A-339560E63BF6}" srcId="{1FB02436-3524-40E2-8FA1-0D1A9FD87E1D}" destId="{C95D7303-87B8-43B3-B5CF-1C7681F70010}" srcOrd="0" destOrd="0" parTransId="{17CE2BA8-DE22-496F-AB1C-6DE69ABD42A6}" sibTransId="{ADD7042C-2C58-44AB-AC25-D954EC4AA69D}"/>
    <dgm:cxn modelId="{FBE854D8-A7A6-4619-A1DA-536EABF6A39B}" srcId="{DC625C6D-EF12-4E1E-BF67-835ED97347AD}" destId="{621B83C4-EEA0-4B6A-B082-A965AD2B5A61}" srcOrd="0" destOrd="0" parTransId="{0FC211E1-89BE-4B49-8579-88DC271DCBDF}" sibTransId="{AFFB657F-E57E-46FE-B756-5B5CED63CB09}"/>
    <dgm:cxn modelId="{5D3C1B8C-75A9-4369-A14A-7AFDDF214C09}" srcId="{3111019C-17C4-4B09-80F2-796E158DC9A1}" destId="{B9C7492F-5150-4917-81EC-92575D235B46}" srcOrd="1" destOrd="0" parTransId="{03353D23-C9DF-44E0-81C3-E26084C1844E}" sibTransId="{7DB9ED02-64FB-43A3-9D2E-4148506B006E}"/>
    <dgm:cxn modelId="{FABDEFD1-1EEF-405C-A534-D14E3195743F}" type="presOf" srcId="{9E565F62-6A4E-475D-9E9D-8CCDFD361A6C}" destId="{F514E589-0925-4066-B566-97970B83B85C}" srcOrd="0" destOrd="0" presId="urn:microsoft.com/office/officeart/2005/8/layout/process4"/>
    <dgm:cxn modelId="{4658061B-60CC-4DA0-BAF2-C432FEB043A8}" srcId="{3111019C-17C4-4B09-80F2-796E158DC9A1}" destId="{4F6900EC-18F1-4282-A602-00DEC493B7BF}" srcOrd="0" destOrd="0" parTransId="{AA5E7C36-C52D-4E28-B32F-C5606EB788A3}" sibTransId="{6B65E10F-F9BC-4531-BDD4-E5CAE7D4DA4B}"/>
    <dgm:cxn modelId="{2A5CE5DB-7AE9-4DF1-8AF4-69932D155A8B}" type="presOf" srcId="{3111019C-17C4-4B09-80F2-796E158DC9A1}" destId="{6496795A-38BC-4E8F-90BC-DE2F812290EE}" srcOrd="1" destOrd="0" presId="urn:microsoft.com/office/officeart/2005/8/layout/process4"/>
    <dgm:cxn modelId="{CDB1CF2F-194E-4C35-B476-FEA7B2504E34}" type="presOf" srcId="{DC625C6D-EF12-4E1E-BF67-835ED97347AD}" destId="{298A6BB3-F432-4772-87E4-EFDF443E154D}" srcOrd="1" destOrd="0" presId="urn:microsoft.com/office/officeart/2005/8/layout/process4"/>
    <dgm:cxn modelId="{D642A418-90D6-4269-A5AD-9FC8C5DD2828}" type="presParOf" srcId="{F514E589-0925-4066-B566-97970B83B85C}" destId="{9D066813-2E05-4520-BC96-D8DF4043D892}" srcOrd="0" destOrd="0" presId="urn:microsoft.com/office/officeart/2005/8/layout/process4"/>
    <dgm:cxn modelId="{777653B8-E0CC-4D83-8D90-144F05781D8D}" type="presParOf" srcId="{9D066813-2E05-4520-BC96-D8DF4043D892}" destId="{949CC994-0477-4F95-B0C4-4FFBD36D5065}" srcOrd="0" destOrd="0" presId="urn:microsoft.com/office/officeart/2005/8/layout/process4"/>
    <dgm:cxn modelId="{7C358FDA-97D2-4A96-9D42-3B036327C398}" type="presParOf" srcId="{9D066813-2E05-4520-BC96-D8DF4043D892}" destId="{7AFD9DD0-4ED9-4691-8BEF-BE5FEF3065DF}" srcOrd="1" destOrd="0" presId="urn:microsoft.com/office/officeart/2005/8/layout/process4"/>
    <dgm:cxn modelId="{033AD109-382A-4735-AC5D-2F14D9BCD7F0}" type="presParOf" srcId="{9D066813-2E05-4520-BC96-D8DF4043D892}" destId="{CE98CDB0-0D74-4550-A47A-3D612922AA9C}" srcOrd="2" destOrd="0" presId="urn:microsoft.com/office/officeart/2005/8/layout/process4"/>
    <dgm:cxn modelId="{42D62656-564C-4362-83C7-C1A4C842612F}" type="presParOf" srcId="{CE98CDB0-0D74-4550-A47A-3D612922AA9C}" destId="{6759C99C-1184-499A-A4D9-CA44BA82BF89}" srcOrd="0" destOrd="0" presId="urn:microsoft.com/office/officeart/2005/8/layout/process4"/>
    <dgm:cxn modelId="{9A543A60-363C-46A4-A4CE-E94E6E1F4A4F}" type="presParOf" srcId="{CE98CDB0-0D74-4550-A47A-3D612922AA9C}" destId="{650143F0-AD03-4B72-A421-1DA6FCC080AA}" srcOrd="1" destOrd="0" presId="urn:microsoft.com/office/officeart/2005/8/layout/process4"/>
    <dgm:cxn modelId="{8B2D4CAA-B907-498E-AC7C-72132D84B3FD}" type="presParOf" srcId="{F514E589-0925-4066-B566-97970B83B85C}" destId="{7294FA1E-FA47-480B-B875-8AFE11342CBF}" srcOrd="1" destOrd="0" presId="urn:microsoft.com/office/officeart/2005/8/layout/process4"/>
    <dgm:cxn modelId="{B0E4C196-26FA-4F63-9663-018D0A9633BA}" type="presParOf" srcId="{F514E589-0925-4066-B566-97970B83B85C}" destId="{64CB7489-1E23-4D33-AF82-41F6AA873C61}" srcOrd="2" destOrd="0" presId="urn:microsoft.com/office/officeart/2005/8/layout/process4"/>
    <dgm:cxn modelId="{FF07F37D-7728-4F75-8599-B43F6A976CED}" type="presParOf" srcId="{64CB7489-1E23-4D33-AF82-41F6AA873C61}" destId="{FCE9B12B-2F6B-4104-8F1B-261C3859301C}" srcOrd="0" destOrd="0" presId="urn:microsoft.com/office/officeart/2005/8/layout/process4"/>
    <dgm:cxn modelId="{EB49C905-5E22-4BB7-BB9D-1F5B630950AA}" type="presParOf" srcId="{64CB7489-1E23-4D33-AF82-41F6AA873C61}" destId="{6496795A-38BC-4E8F-90BC-DE2F812290EE}" srcOrd="1" destOrd="0" presId="urn:microsoft.com/office/officeart/2005/8/layout/process4"/>
    <dgm:cxn modelId="{24324AC0-7617-4398-BFB9-E4D6A769A10F}" type="presParOf" srcId="{64CB7489-1E23-4D33-AF82-41F6AA873C61}" destId="{DDE5B1E6-4B7B-4802-B4E0-7925B3D02BBE}" srcOrd="2" destOrd="0" presId="urn:microsoft.com/office/officeart/2005/8/layout/process4"/>
    <dgm:cxn modelId="{B683D496-8CAD-4480-8212-FC700CF8EADD}" type="presParOf" srcId="{DDE5B1E6-4B7B-4802-B4E0-7925B3D02BBE}" destId="{0EA0326A-0D88-485D-A1E6-5D070D3E870B}" srcOrd="0" destOrd="0" presId="urn:microsoft.com/office/officeart/2005/8/layout/process4"/>
    <dgm:cxn modelId="{04E46CE5-E380-402C-B160-D8EDE1F17B60}" type="presParOf" srcId="{DDE5B1E6-4B7B-4802-B4E0-7925B3D02BBE}" destId="{ECF0E213-FD70-4D07-A27A-BC81A75A9FB4}" srcOrd="1" destOrd="0" presId="urn:microsoft.com/office/officeart/2005/8/layout/process4"/>
    <dgm:cxn modelId="{EAD221E4-652A-4E45-BCED-7DDA139122B7}" type="presParOf" srcId="{F514E589-0925-4066-B566-97970B83B85C}" destId="{B65E04D8-4273-4D88-B2D6-83C41DF487E6}" srcOrd="3" destOrd="0" presId="urn:microsoft.com/office/officeart/2005/8/layout/process4"/>
    <dgm:cxn modelId="{358D03BE-F6BF-40A2-8F90-850EF8B8179B}" type="presParOf" srcId="{F514E589-0925-4066-B566-97970B83B85C}" destId="{B632B734-9BA5-46A6-B625-E5220E105A5B}" srcOrd="4" destOrd="0" presId="urn:microsoft.com/office/officeart/2005/8/layout/process4"/>
    <dgm:cxn modelId="{6FC279B0-492C-4A27-855D-B3241400C0DF}" type="presParOf" srcId="{B632B734-9BA5-46A6-B625-E5220E105A5B}" destId="{28D83D6F-DDEA-4D1A-948B-A6EB7723F711}" srcOrd="0" destOrd="0" presId="urn:microsoft.com/office/officeart/2005/8/layout/process4"/>
    <dgm:cxn modelId="{49545787-7EC4-4CCC-80CE-B3FC237D3961}" type="presParOf" srcId="{B632B734-9BA5-46A6-B625-E5220E105A5B}" destId="{298A6BB3-F432-4772-87E4-EFDF443E154D}" srcOrd="1" destOrd="0" presId="urn:microsoft.com/office/officeart/2005/8/layout/process4"/>
    <dgm:cxn modelId="{596FAF52-2971-4E42-9300-9F41850FAD78}" type="presParOf" srcId="{B632B734-9BA5-46A6-B625-E5220E105A5B}" destId="{6560D5F3-99AF-41AB-8663-7883E48BB3CA}" srcOrd="2" destOrd="0" presId="urn:microsoft.com/office/officeart/2005/8/layout/process4"/>
    <dgm:cxn modelId="{C3778837-9AC7-4403-B439-E54074BB7A81}" type="presParOf" srcId="{6560D5F3-99AF-41AB-8663-7883E48BB3CA}" destId="{D39A4FD0-1266-42CA-9988-A6BED68A2DDA}" srcOrd="0" destOrd="0" presId="urn:microsoft.com/office/officeart/2005/8/layout/process4"/>
    <dgm:cxn modelId="{19892986-6BCD-4745-AE57-898D9322D42D}" type="presParOf" srcId="{6560D5F3-99AF-41AB-8663-7883E48BB3CA}" destId="{3A831A57-C8A1-45A1-836E-7CAC8A595203}" srcOrd="1" destOrd="0" presId="urn:microsoft.com/office/officeart/2005/8/layout/process4"/>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1132AD8-5497-4628-9CE0-694FF9931456}" type="doc">
      <dgm:prSet loTypeId="urn:microsoft.com/office/officeart/2005/8/layout/radial4" loCatId="relationship" qsTypeId="urn:microsoft.com/office/officeart/2005/8/quickstyle/3d1" qsCatId="3D" csTypeId="urn:microsoft.com/office/officeart/2005/8/colors/accent0_3" csCatId="mainScheme" phldr="1"/>
      <dgm:spPr/>
      <dgm:t>
        <a:bodyPr/>
        <a:lstStyle/>
        <a:p>
          <a:endParaRPr lang="en-GB"/>
        </a:p>
      </dgm:t>
    </dgm:pt>
    <dgm:pt modelId="{A4C19662-3C81-4AFF-A757-EC13E1D584E7}">
      <dgm:prSet phldrT="[Text]"/>
      <dgm:spPr>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gradFill>
      </dgm:spPr>
      <dgm:t>
        <a:bodyPr/>
        <a:lstStyle/>
        <a:p>
          <a:r>
            <a:rPr lang="en-GB" dirty="0" smtClean="0">
              <a:solidFill>
                <a:schemeClr val="accent3">
                  <a:lumMod val="20000"/>
                  <a:lumOff val="80000"/>
                </a:schemeClr>
              </a:solidFill>
            </a:rPr>
            <a:t>Perception </a:t>
          </a:r>
        </a:p>
        <a:p>
          <a:r>
            <a:rPr lang="en-GB" dirty="0" smtClean="0">
              <a:solidFill>
                <a:schemeClr val="accent3">
                  <a:lumMod val="20000"/>
                  <a:lumOff val="80000"/>
                </a:schemeClr>
              </a:solidFill>
            </a:rPr>
            <a:t>Objective evidence</a:t>
          </a:r>
        </a:p>
      </dgm:t>
    </dgm:pt>
    <dgm:pt modelId="{DEC0FDAD-B489-456A-ACE4-3E3AD8487EEC}" type="parTrans" cxnId="{4C201CBE-933E-463B-B2D3-A80811B2B40F}">
      <dgm:prSet/>
      <dgm:spPr/>
      <dgm:t>
        <a:bodyPr/>
        <a:lstStyle/>
        <a:p>
          <a:endParaRPr lang="en-GB">
            <a:solidFill>
              <a:schemeClr val="accent3">
                <a:lumMod val="20000"/>
                <a:lumOff val="80000"/>
              </a:schemeClr>
            </a:solidFill>
          </a:endParaRPr>
        </a:p>
      </dgm:t>
    </dgm:pt>
    <dgm:pt modelId="{779040AA-52EE-45F7-ACF0-2B3F5313BB06}" type="sibTrans" cxnId="{4C201CBE-933E-463B-B2D3-A80811B2B40F}">
      <dgm:prSet/>
      <dgm:spPr/>
      <dgm:t>
        <a:bodyPr/>
        <a:lstStyle/>
        <a:p>
          <a:endParaRPr lang="en-GB">
            <a:solidFill>
              <a:schemeClr val="accent3">
                <a:lumMod val="20000"/>
                <a:lumOff val="80000"/>
              </a:schemeClr>
            </a:solidFill>
          </a:endParaRPr>
        </a:p>
      </dgm:t>
    </dgm:pt>
    <dgm:pt modelId="{64541F3F-1ADC-460B-8A28-66CF90B0D063}">
      <dgm:prSet phldrT="[Text]"/>
      <dgm:spPr>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gradFill>
      </dgm:spPr>
      <dgm:t>
        <a:bodyPr/>
        <a:lstStyle/>
        <a:p>
          <a:r>
            <a:rPr lang="en-GB" b="1" dirty="0" smtClean="0">
              <a:solidFill>
                <a:schemeClr val="accent3">
                  <a:lumMod val="20000"/>
                  <a:lumOff val="80000"/>
                </a:schemeClr>
              </a:solidFill>
            </a:rPr>
            <a:t>Interviews</a:t>
          </a:r>
          <a:endParaRPr lang="en-GB" b="1" dirty="0">
            <a:solidFill>
              <a:schemeClr val="accent3">
                <a:lumMod val="20000"/>
                <a:lumOff val="80000"/>
              </a:schemeClr>
            </a:solidFill>
          </a:endParaRPr>
        </a:p>
      </dgm:t>
    </dgm:pt>
    <dgm:pt modelId="{F57D6A50-4B2C-4A93-8B30-8A71CA22285B}" type="parTrans" cxnId="{B8479A8E-9358-4A98-A94E-A0201ABF5C6C}">
      <dgm:prSet/>
      <dgm:spPr/>
      <dgm:t>
        <a:bodyPr/>
        <a:lstStyle/>
        <a:p>
          <a:endParaRPr lang="en-GB">
            <a:solidFill>
              <a:schemeClr val="accent3">
                <a:lumMod val="20000"/>
                <a:lumOff val="80000"/>
              </a:schemeClr>
            </a:solidFill>
          </a:endParaRPr>
        </a:p>
      </dgm:t>
    </dgm:pt>
    <dgm:pt modelId="{B25EC947-8C22-4444-BB1A-6D82DE085B1A}" type="sibTrans" cxnId="{B8479A8E-9358-4A98-A94E-A0201ABF5C6C}">
      <dgm:prSet/>
      <dgm:spPr/>
      <dgm:t>
        <a:bodyPr/>
        <a:lstStyle/>
        <a:p>
          <a:endParaRPr lang="en-GB">
            <a:solidFill>
              <a:schemeClr val="accent3">
                <a:lumMod val="20000"/>
                <a:lumOff val="80000"/>
              </a:schemeClr>
            </a:solidFill>
          </a:endParaRPr>
        </a:p>
      </dgm:t>
    </dgm:pt>
    <dgm:pt modelId="{41E07AD6-B752-49FA-9253-43B89B92F15E}">
      <dgm:prSet phldrT="[Text]"/>
      <dgm:spPr>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gradFill>
      </dgm:spPr>
      <dgm:t>
        <a:bodyPr/>
        <a:lstStyle/>
        <a:p>
          <a:r>
            <a:rPr lang="en-GB" b="1" dirty="0" smtClean="0">
              <a:solidFill>
                <a:schemeClr val="accent3">
                  <a:lumMod val="20000"/>
                  <a:lumOff val="80000"/>
                </a:schemeClr>
              </a:solidFill>
            </a:rPr>
            <a:t>Focus groups</a:t>
          </a:r>
          <a:endParaRPr lang="en-GB" b="1" dirty="0">
            <a:solidFill>
              <a:schemeClr val="accent3">
                <a:lumMod val="20000"/>
                <a:lumOff val="80000"/>
              </a:schemeClr>
            </a:solidFill>
          </a:endParaRPr>
        </a:p>
      </dgm:t>
    </dgm:pt>
    <dgm:pt modelId="{3A31BF1B-E7AD-4435-A5B6-0404930E8DBF}" type="parTrans" cxnId="{0D310E20-1591-4966-B40F-078A6C9B507F}">
      <dgm:prSet/>
      <dgm:spPr/>
      <dgm:t>
        <a:bodyPr/>
        <a:lstStyle/>
        <a:p>
          <a:endParaRPr lang="en-GB">
            <a:solidFill>
              <a:schemeClr val="accent3">
                <a:lumMod val="20000"/>
                <a:lumOff val="80000"/>
              </a:schemeClr>
            </a:solidFill>
          </a:endParaRPr>
        </a:p>
      </dgm:t>
    </dgm:pt>
    <dgm:pt modelId="{B1A6BE3E-B664-4DF3-80E8-362B13992F6D}" type="sibTrans" cxnId="{0D310E20-1591-4966-B40F-078A6C9B507F}">
      <dgm:prSet/>
      <dgm:spPr/>
      <dgm:t>
        <a:bodyPr/>
        <a:lstStyle/>
        <a:p>
          <a:endParaRPr lang="en-GB">
            <a:solidFill>
              <a:schemeClr val="accent3">
                <a:lumMod val="20000"/>
                <a:lumOff val="80000"/>
              </a:schemeClr>
            </a:solidFill>
          </a:endParaRPr>
        </a:p>
      </dgm:t>
    </dgm:pt>
    <dgm:pt modelId="{8A606490-884F-4773-8505-C6B15C0E6E6B}">
      <dgm:prSet phldrT="[Text]"/>
      <dgm:spPr>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gradFill>
      </dgm:spPr>
      <dgm:t>
        <a:bodyPr/>
        <a:lstStyle/>
        <a:p>
          <a:r>
            <a:rPr lang="en-GB" b="1" dirty="0" smtClean="0">
              <a:solidFill>
                <a:schemeClr val="accent3">
                  <a:lumMod val="20000"/>
                  <a:lumOff val="80000"/>
                </a:schemeClr>
              </a:solidFill>
            </a:rPr>
            <a:t>Questionnaires</a:t>
          </a:r>
          <a:endParaRPr lang="en-GB" b="1" dirty="0">
            <a:solidFill>
              <a:schemeClr val="accent3">
                <a:lumMod val="20000"/>
                <a:lumOff val="80000"/>
              </a:schemeClr>
            </a:solidFill>
          </a:endParaRPr>
        </a:p>
      </dgm:t>
    </dgm:pt>
    <dgm:pt modelId="{B6699F97-045C-4651-A1F0-59811294022D}" type="parTrans" cxnId="{F73AA9B0-9E85-46B4-A96A-B8F28EE43AA0}">
      <dgm:prSet/>
      <dgm:spPr/>
      <dgm:t>
        <a:bodyPr/>
        <a:lstStyle/>
        <a:p>
          <a:endParaRPr lang="en-GB">
            <a:solidFill>
              <a:schemeClr val="accent3">
                <a:lumMod val="20000"/>
                <a:lumOff val="80000"/>
              </a:schemeClr>
            </a:solidFill>
          </a:endParaRPr>
        </a:p>
      </dgm:t>
    </dgm:pt>
    <dgm:pt modelId="{D7DA2DFC-2986-4257-AEFC-D7064AAC814F}" type="sibTrans" cxnId="{F73AA9B0-9E85-46B4-A96A-B8F28EE43AA0}">
      <dgm:prSet/>
      <dgm:spPr/>
      <dgm:t>
        <a:bodyPr/>
        <a:lstStyle/>
        <a:p>
          <a:endParaRPr lang="en-GB">
            <a:solidFill>
              <a:schemeClr val="accent3">
                <a:lumMod val="20000"/>
                <a:lumOff val="80000"/>
              </a:schemeClr>
            </a:solidFill>
          </a:endParaRPr>
        </a:p>
      </dgm:t>
    </dgm:pt>
    <dgm:pt modelId="{A917C582-A8FA-4E34-9269-EF9B7A23FEC3}">
      <dgm:prSet/>
      <dgm:spPr>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gradFill>
      </dgm:spPr>
      <dgm:t>
        <a:bodyPr/>
        <a:lstStyle/>
        <a:p>
          <a:r>
            <a:rPr lang="en-GB" b="1" dirty="0" smtClean="0">
              <a:solidFill>
                <a:schemeClr val="accent3">
                  <a:lumMod val="20000"/>
                  <a:lumOff val="80000"/>
                </a:schemeClr>
              </a:solidFill>
            </a:rPr>
            <a:t>Direct observation</a:t>
          </a:r>
          <a:endParaRPr lang="en-GB" b="1" dirty="0">
            <a:solidFill>
              <a:schemeClr val="accent3">
                <a:lumMod val="20000"/>
                <a:lumOff val="80000"/>
              </a:schemeClr>
            </a:solidFill>
          </a:endParaRPr>
        </a:p>
      </dgm:t>
    </dgm:pt>
    <dgm:pt modelId="{91A2D9C1-F15A-4CCF-B351-D5306DAE193D}" type="parTrans" cxnId="{E7EC9CBA-B181-489C-8586-5741B26AF81A}">
      <dgm:prSet/>
      <dgm:spPr/>
      <dgm:t>
        <a:bodyPr/>
        <a:lstStyle/>
        <a:p>
          <a:endParaRPr lang="en-GB">
            <a:solidFill>
              <a:schemeClr val="accent3">
                <a:lumMod val="20000"/>
                <a:lumOff val="80000"/>
              </a:schemeClr>
            </a:solidFill>
          </a:endParaRPr>
        </a:p>
      </dgm:t>
    </dgm:pt>
    <dgm:pt modelId="{311B9571-7411-46CA-8005-C485F066E7BE}" type="sibTrans" cxnId="{E7EC9CBA-B181-489C-8586-5741B26AF81A}">
      <dgm:prSet/>
      <dgm:spPr/>
      <dgm:t>
        <a:bodyPr/>
        <a:lstStyle/>
        <a:p>
          <a:endParaRPr lang="en-GB">
            <a:solidFill>
              <a:schemeClr val="accent3">
                <a:lumMod val="20000"/>
                <a:lumOff val="80000"/>
              </a:schemeClr>
            </a:solidFill>
          </a:endParaRPr>
        </a:p>
      </dgm:t>
    </dgm:pt>
    <dgm:pt modelId="{73375D05-9089-490B-914E-6ACA64B6B532}">
      <dgm:prSet/>
      <dgm:spPr>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gradFill>
      </dgm:spPr>
      <dgm:t>
        <a:bodyPr/>
        <a:lstStyle/>
        <a:p>
          <a:r>
            <a:rPr lang="en-GB" b="1" dirty="0" smtClean="0">
              <a:solidFill>
                <a:schemeClr val="accent3">
                  <a:lumMod val="20000"/>
                  <a:lumOff val="80000"/>
                </a:schemeClr>
              </a:solidFill>
            </a:rPr>
            <a:t>Document analysis</a:t>
          </a:r>
          <a:endParaRPr lang="en-GB" b="1" dirty="0">
            <a:solidFill>
              <a:schemeClr val="accent3">
                <a:lumMod val="20000"/>
                <a:lumOff val="80000"/>
              </a:schemeClr>
            </a:solidFill>
          </a:endParaRPr>
        </a:p>
      </dgm:t>
    </dgm:pt>
    <dgm:pt modelId="{49F395F7-345F-421A-AAA9-437D8F2B7B12}" type="parTrans" cxnId="{4C2F641E-9565-4CCD-AC91-5EEE78876EFF}">
      <dgm:prSet/>
      <dgm:spPr/>
      <dgm:t>
        <a:bodyPr/>
        <a:lstStyle/>
        <a:p>
          <a:endParaRPr lang="en-GB">
            <a:solidFill>
              <a:schemeClr val="accent3">
                <a:lumMod val="20000"/>
                <a:lumOff val="80000"/>
              </a:schemeClr>
            </a:solidFill>
          </a:endParaRPr>
        </a:p>
      </dgm:t>
    </dgm:pt>
    <dgm:pt modelId="{CCD21E1F-70D8-478D-B053-1C61EBAD521F}" type="sibTrans" cxnId="{4C2F641E-9565-4CCD-AC91-5EEE78876EFF}">
      <dgm:prSet/>
      <dgm:spPr/>
      <dgm:t>
        <a:bodyPr/>
        <a:lstStyle/>
        <a:p>
          <a:endParaRPr lang="en-GB">
            <a:solidFill>
              <a:schemeClr val="accent3">
                <a:lumMod val="20000"/>
                <a:lumOff val="80000"/>
              </a:schemeClr>
            </a:solidFill>
          </a:endParaRPr>
        </a:p>
      </dgm:t>
    </dgm:pt>
    <dgm:pt modelId="{F60B76EC-3FB0-4808-BE49-7741C1324110}">
      <dgm:prSet/>
      <dgm:spPr>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gradFill>
      </dgm:spPr>
      <dgm:t>
        <a:bodyPr/>
        <a:lstStyle/>
        <a:p>
          <a:r>
            <a:rPr lang="en-GB" b="1" dirty="0" smtClean="0">
              <a:solidFill>
                <a:schemeClr val="accent3">
                  <a:lumMod val="20000"/>
                  <a:lumOff val="80000"/>
                </a:schemeClr>
              </a:solidFill>
            </a:rPr>
            <a:t>Assessment</a:t>
          </a:r>
          <a:endParaRPr lang="en-GB" b="1" dirty="0">
            <a:solidFill>
              <a:schemeClr val="accent3">
                <a:lumMod val="20000"/>
                <a:lumOff val="80000"/>
              </a:schemeClr>
            </a:solidFill>
          </a:endParaRPr>
        </a:p>
      </dgm:t>
    </dgm:pt>
    <dgm:pt modelId="{CCF9EFDF-A1DC-4473-8CB4-3E118120196D}" type="parTrans" cxnId="{9B7AF932-13AA-47EF-9178-BD3127FA9F64}">
      <dgm:prSet/>
      <dgm:spPr/>
      <dgm:t>
        <a:bodyPr/>
        <a:lstStyle/>
        <a:p>
          <a:endParaRPr lang="en-GB">
            <a:solidFill>
              <a:schemeClr val="accent3">
                <a:lumMod val="20000"/>
                <a:lumOff val="80000"/>
              </a:schemeClr>
            </a:solidFill>
          </a:endParaRPr>
        </a:p>
      </dgm:t>
    </dgm:pt>
    <dgm:pt modelId="{51C56D8F-AC0D-49A7-A65F-F93F7DA71B3D}" type="sibTrans" cxnId="{9B7AF932-13AA-47EF-9178-BD3127FA9F64}">
      <dgm:prSet/>
      <dgm:spPr/>
      <dgm:t>
        <a:bodyPr/>
        <a:lstStyle/>
        <a:p>
          <a:endParaRPr lang="en-GB">
            <a:solidFill>
              <a:schemeClr val="accent3">
                <a:lumMod val="20000"/>
                <a:lumOff val="80000"/>
              </a:schemeClr>
            </a:solidFill>
          </a:endParaRPr>
        </a:p>
      </dgm:t>
    </dgm:pt>
    <dgm:pt modelId="{F70359F7-A0C7-43D1-82F5-D979BE5E523D}" type="pres">
      <dgm:prSet presAssocID="{C1132AD8-5497-4628-9CE0-694FF9931456}" presName="cycle" presStyleCnt="0">
        <dgm:presLayoutVars>
          <dgm:chMax val="1"/>
          <dgm:dir/>
          <dgm:animLvl val="ctr"/>
          <dgm:resizeHandles val="exact"/>
        </dgm:presLayoutVars>
      </dgm:prSet>
      <dgm:spPr/>
      <dgm:t>
        <a:bodyPr/>
        <a:lstStyle/>
        <a:p>
          <a:endParaRPr lang="en-GB"/>
        </a:p>
      </dgm:t>
    </dgm:pt>
    <dgm:pt modelId="{300A49AB-19E3-40A4-9BF0-010DD0852025}" type="pres">
      <dgm:prSet presAssocID="{A4C19662-3C81-4AFF-A757-EC13E1D584E7}" presName="centerShape" presStyleLbl="node0" presStyleIdx="0" presStyleCnt="1"/>
      <dgm:spPr/>
      <dgm:t>
        <a:bodyPr/>
        <a:lstStyle/>
        <a:p>
          <a:endParaRPr lang="en-GB"/>
        </a:p>
      </dgm:t>
    </dgm:pt>
    <dgm:pt modelId="{D838F3DD-F791-4813-8565-4B7B5FBE2A5D}" type="pres">
      <dgm:prSet presAssocID="{F57D6A50-4B2C-4A93-8B30-8A71CA22285B}" presName="parTrans" presStyleLbl="bgSibTrans2D1" presStyleIdx="0" presStyleCnt="6"/>
      <dgm:spPr/>
      <dgm:t>
        <a:bodyPr/>
        <a:lstStyle/>
        <a:p>
          <a:endParaRPr lang="en-GB"/>
        </a:p>
      </dgm:t>
    </dgm:pt>
    <dgm:pt modelId="{AE6758DF-1FCA-4FF5-96D3-17E1C9B4FC1C}" type="pres">
      <dgm:prSet presAssocID="{64541F3F-1ADC-460B-8A28-66CF90B0D063}" presName="node" presStyleLbl="node1" presStyleIdx="0" presStyleCnt="6">
        <dgm:presLayoutVars>
          <dgm:bulletEnabled val="1"/>
        </dgm:presLayoutVars>
      </dgm:prSet>
      <dgm:spPr/>
      <dgm:t>
        <a:bodyPr/>
        <a:lstStyle/>
        <a:p>
          <a:endParaRPr lang="en-GB"/>
        </a:p>
      </dgm:t>
    </dgm:pt>
    <dgm:pt modelId="{E3489986-8350-421F-88AE-473EF06A598F}" type="pres">
      <dgm:prSet presAssocID="{3A31BF1B-E7AD-4435-A5B6-0404930E8DBF}" presName="parTrans" presStyleLbl="bgSibTrans2D1" presStyleIdx="1" presStyleCnt="6"/>
      <dgm:spPr/>
      <dgm:t>
        <a:bodyPr/>
        <a:lstStyle/>
        <a:p>
          <a:endParaRPr lang="en-GB"/>
        </a:p>
      </dgm:t>
    </dgm:pt>
    <dgm:pt modelId="{2049FC1A-2683-4030-854E-89EFAA9A11FA}" type="pres">
      <dgm:prSet presAssocID="{41E07AD6-B752-49FA-9253-43B89B92F15E}" presName="node" presStyleLbl="node1" presStyleIdx="1" presStyleCnt="6">
        <dgm:presLayoutVars>
          <dgm:bulletEnabled val="1"/>
        </dgm:presLayoutVars>
      </dgm:prSet>
      <dgm:spPr/>
      <dgm:t>
        <a:bodyPr/>
        <a:lstStyle/>
        <a:p>
          <a:endParaRPr lang="en-GB"/>
        </a:p>
      </dgm:t>
    </dgm:pt>
    <dgm:pt modelId="{7E669253-20AE-4316-8D56-BCF3BE19C34D}" type="pres">
      <dgm:prSet presAssocID="{B6699F97-045C-4651-A1F0-59811294022D}" presName="parTrans" presStyleLbl="bgSibTrans2D1" presStyleIdx="2" presStyleCnt="6"/>
      <dgm:spPr/>
      <dgm:t>
        <a:bodyPr/>
        <a:lstStyle/>
        <a:p>
          <a:endParaRPr lang="en-GB"/>
        </a:p>
      </dgm:t>
    </dgm:pt>
    <dgm:pt modelId="{BEF5681D-781F-4643-893B-EA0B5FB9B757}" type="pres">
      <dgm:prSet presAssocID="{8A606490-884F-4773-8505-C6B15C0E6E6B}" presName="node" presStyleLbl="node1" presStyleIdx="2" presStyleCnt="6">
        <dgm:presLayoutVars>
          <dgm:bulletEnabled val="1"/>
        </dgm:presLayoutVars>
      </dgm:prSet>
      <dgm:spPr/>
      <dgm:t>
        <a:bodyPr/>
        <a:lstStyle/>
        <a:p>
          <a:endParaRPr lang="en-GB"/>
        </a:p>
      </dgm:t>
    </dgm:pt>
    <dgm:pt modelId="{4390FFF0-99C9-4987-A379-E2A1D40ADFBC}" type="pres">
      <dgm:prSet presAssocID="{91A2D9C1-F15A-4CCF-B351-D5306DAE193D}" presName="parTrans" presStyleLbl="bgSibTrans2D1" presStyleIdx="3" presStyleCnt="6"/>
      <dgm:spPr/>
      <dgm:t>
        <a:bodyPr/>
        <a:lstStyle/>
        <a:p>
          <a:endParaRPr lang="en-GB"/>
        </a:p>
      </dgm:t>
    </dgm:pt>
    <dgm:pt modelId="{92B8A3FE-2287-441E-8CAA-AE4EAB869141}" type="pres">
      <dgm:prSet presAssocID="{A917C582-A8FA-4E34-9269-EF9B7A23FEC3}" presName="node" presStyleLbl="node1" presStyleIdx="3" presStyleCnt="6">
        <dgm:presLayoutVars>
          <dgm:bulletEnabled val="1"/>
        </dgm:presLayoutVars>
      </dgm:prSet>
      <dgm:spPr/>
      <dgm:t>
        <a:bodyPr/>
        <a:lstStyle/>
        <a:p>
          <a:endParaRPr lang="en-GB"/>
        </a:p>
      </dgm:t>
    </dgm:pt>
    <dgm:pt modelId="{B9D0CE7E-9D73-4E31-A1A9-276030B7CB79}" type="pres">
      <dgm:prSet presAssocID="{49F395F7-345F-421A-AAA9-437D8F2B7B12}" presName="parTrans" presStyleLbl="bgSibTrans2D1" presStyleIdx="4" presStyleCnt="6"/>
      <dgm:spPr/>
      <dgm:t>
        <a:bodyPr/>
        <a:lstStyle/>
        <a:p>
          <a:endParaRPr lang="en-GB"/>
        </a:p>
      </dgm:t>
    </dgm:pt>
    <dgm:pt modelId="{86491A5B-7AA8-4617-9EB2-5912B11D9904}" type="pres">
      <dgm:prSet presAssocID="{73375D05-9089-490B-914E-6ACA64B6B532}" presName="node" presStyleLbl="node1" presStyleIdx="4" presStyleCnt="6">
        <dgm:presLayoutVars>
          <dgm:bulletEnabled val="1"/>
        </dgm:presLayoutVars>
      </dgm:prSet>
      <dgm:spPr/>
      <dgm:t>
        <a:bodyPr/>
        <a:lstStyle/>
        <a:p>
          <a:endParaRPr lang="en-GB"/>
        </a:p>
      </dgm:t>
    </dgm:pt>
    <dgm:pt modelId="{20D2DCE6-A5DC-476A-989B-0B61D53B0C3F}" type="pres">
      <dgm:prSet presAssocID="{CCF9EFDF-A1DC-4473-8CB4-3E118120196D}" presName="parTrans" presStyleLbl="bgSibTrans2D1" presStyleIdx="5" presStyleCnt="6"/>
      <dgm:spPr/>
      <dgm:t>
        <a:bodyPr/>
        <a:lstStyle/>
        <a:p>
          <a:endParaRPr lang="en-GB"/>
        </a:p>
      </dgm:t>
    </dgm:pt>
    <dgm:pt modelId="{BD48C1C2-6542-455F-A430-6A5D3CAE047D}" type="pres">
      <dgm:prSet presAssocID="{F60B76EC-3FB0-4808-BE49-7741C1324110}" presName="node" presStyleLbl="node1" presStyleIdx="5" presStyleCnt="6">
        <dgm:presLayoutVars>
          <dgm:bulletEnabled val="1"/>
        </dgm:presLayoutVars>
      </dgm:prSet>
      <dgm:spPr/>
      <dgm:t>
        <a:bodyPr/>
        <a:lstStyle/>
        <a:p>
          <a:endParaRPr lang="en-GB"/>
        </a:p>
      </dgm:t>
    </dgm:pt>
  </dgm:ptLst>
  <dgm:cxnLst>
    <dgm:cxn modelId="{C30EC578-FA81-4CDD-B207-673E8FBF79CA}" type="presOf" srcId="{64541F3F-1ADC-460B-8A28-66CF90B0D063}" destId="{AE6758DF-1FCA-4FF5-96D3-17E1C9B4FC1C}" srcOrd="0" destOrd="0" presId="urn:microsoft.com/office/officeart/2005/8/layout/radial4"/>
    <dgm:cxn modelId="{4C2F641E-9565-4CCD-AC91-5EEE78876EFF}" srcId="{A4C19662-3C81-4AFF-A757-EC13E1D584E7}" destId="{73375D05-9089-490B-914E-6ACA64B6B532}" srcOrd="4" destOrd="0" parTransId="{49F395F7-345F-421A-AAA9-437D8F2B7B12}" sibTransId="{CCD21E1F-70D8-478D-B053-1C61EBAD521F}"/>
    <dgm:cxn modelId="{9B7AF932-13AA-47EF-9178-BD3127FA9F64}" srcId="{A4C19662-3C81-4AFF-A757-EC13E1D584E7}" destId="{F60B76EC-3FB0-4808-BE49-7741C1324110}" srcOrd="5" destOrd="0" parTransId="{CCF9EFDF-A1DC-4473-8CB4-3E118120196D}" sibTransId="{51C56D8F-AC0D-49A7-A65F-F93F7DA71B3D}"/>
    <dgm:cxn modelId="{B8479A8E-9358-4A98-A94E-A0201ABF5C6C}" srcId="{A4C19662-3C81-4AFF-A757-EC13E1D584E7}" destId="{64541F3F-1ADC-460B-8A28-66CF90B0D063}" srcOrd="0" destOrd="0" parTransId="{F57D6A50-4B2C-4A93-8B30-8A71CA22285B}" sibTransId="{B25EC947-8C22-4444-BB1A-6D82DE085B1A}"/>
    <dgm:cxn modelId="{3E265472-EE37-4D98-AADD-0D61433485D3}" type="presOf" srcId="{49F395F7-345F-421A-AAA9-437D8F2B7B12}" destId="{B9D0CE7E-9D73-4E31-A1A9-276030B7CB79}" srcOrd="0" destOrd="0" presId="urn:microsoft.com/office/officeart/2005/8/layout/radial4"/>
    <dgm:cxn modelId="{BAE59C38-747A-4787-9B21-5A6FD3AA1B84}" type="presOf" srcId="{73375D05-9089-490B-914E-6ACA64B6B532}" destId="{86491A5B-7AA8-4617-9EB2-5912B11D9904}" srcOrd="0" destOrd="0" presId="urn:microsoft.com/office/officeart/2005/8/layout/radial4"/>
    <dgm:cxn modelId="{F8626FF1-7033-4F61-8073-D91E2F3B0A9C}" type="presOf" srcId="{41E07AD6-B752-49FA-9253-43B89B92F15E}" destId="{2049FC1A-2683-4030-854E-89EFAA9A11FA}" srcOrd="0" destOrd="0" presId="urn:microsoft.com/office/officeart/2005/8/layout/radial4"/>
    <dgm:cxn modelId="{0D310E20-1591-4966-B40F-078A6C9B507F}" srcId="{A4C19662-3C81-4AFF-A757-EC13E1D584E7}" destId="{41E07AD6-B752-49FA-9253-43B89B92F15E}" srcOrd="1" destOrd="0" parTransId="{3A31BF1B-E7AD-4435-A5B6-0404930E8DBF}" sibTransId="{B1A6BE3E-B664-4DF3-80E8-362B13992F6D}"/>
    <dgm:cxn modelId="{E7EC9CBA-B181-489C-8586-5741B26AF81A}" srcId="{A4C19662-3C81-4AFF-A757-EC13E1D584E7}" destId="{A917C582-A8FA-4E34-9269-EF9B7A23FEC3}" srcOrd="3" destOrd="0" parTransId="{91A2D9C1-F15A-4CCF-B351-D5306DAE193D}" sibTransId="{311B9571-7411-46CA-8005-C485F066E7BE}"/>
    <dgm:cxn modelId="{4C201CBE-933E-463B-B2D3-A80811B2B40F}" srcId="{C1132AD8-5497-4628-9CE0-694FF9931456}" destId="{A4C19662-3C81-4AFF-A757-EC13E1D584E7}" srcOrd="0" destOrd="0" parTransId="{DEC0FDAD-B489-456A-ACE4-3E3AD8487EEC}" sibTransId="{779040AA-52EE-45F7-ACF0-2B3F5313BB06}"/>
    <dgm:cxn modelId="{5E7754C7-5273-414F-AE49-9506A9CFD02A}" type="presOf" srcId="{F60B76EC-3FB0-4808-BE49-7741C1324110}" destId="{BD48C1C2-6542-455F-A430-6A5D3CAE047D}" srcOrd="0" destOrd="0" presId="urn:microsoft.com/office/officeart/2005/8/layout/radial4"/>
    <dgm:cxn modelId="{017D0B02-AC83-431D-B900-34757600B556}" type="presOf" srcId="{B6699F97-045C-4651-A1F0-59811294022D}" destId="{7E669253-20AE-4316-8D56-BCF3BE19C34D}" srcOrd="0" destOrd="0" presId="urn:microsoft.com/office/officeart/2005/8/layout/radial4"/>
    <dgm:cxn modelId="{5A9E9EFC-EE8D-4906-9106-50A5149E2888}" type="presOf" srcId="{F57D6A50-4B2C-4A93-8B30-8A71CA22285B}" destId="{D838F3DD-F791-4813-8565-4B7B5FBE2A5D}" srcOrd="0" destOrd="0" presId="urn:microsoft.com/office/officeart/2005/8/layout/radial4"/>
    <dgm:cxn modelId="{DE7FF692-5033-4E74-AD66-AF550F55F196}" type="presOf" srcId="{C1132AD8-5497-4628-9CE0-694FF9931456}" destId="{F70359F7-A0C7-43D1-82F5-D979BE5E523D}" srcOrd="0" destOrd="0" presId="urn:microsoft.com/office/officeart/2005/8/layout/radial4"/>
    <dgm:cxn modelId="{21479294-D05A-4246-B788-C7CFA534E04C}" type="presOf" srcId="{3A31BF1B-E7AD-4435-A5B6-0404930E8DBF}" destId="{E3489986-8350-421F-88AE-473EF06A598F}" srcOrd="0" destOrd="0" presId="urn:microsoft.com/office/officeart/2005/8/layout/radial4"/>
    <dgm:cxn modelId="{9763E2FB-204A-4A53-86E2-2FB50E840C3E}" type="presOf" srcId="{A917C582-A8FA-4E34-9269-EF9B7A23FEC3}" destId="{92B8A3FE-2287-441E-8CAA-AE4EAB869141}" srcOrd="0" destOrd="0" presId="urn:microsoft.com/office/officeart/2005/8/layout/radial4"/>
    <dgm:cxn modelId="{A1500A57-4163-4AA7-84B2-04EF9245E9AE}" type="presOf" srcId="{A4C19662-3C81-4AFF-A757-EC13E1D584E7}" destId="{300A49AB-19E3-40A4-9BF0-010DD0852025}" srcOrd="0" destOrd="0" presId="urn:microsoft.com/office/officeart/2005/8/layout/radial4"/>
    <dgm:cxn modelId="{F73AA9B0-9E85-46B4-A96A-B8F28EE43AA0}" srcId="{A4C19662-3C81-4AFF-A757-EC13E1D584E7}" destId="{8A606490-884F-4773-8505-C6B15C0E6E6B}" srcOrd="2" destOrd="0" parTransId="{B6699F97-045C-4651-A1F0-59811294022D}" sibTransId="{D7DA2DFC-2986-4257-AEFC-D7064AAC814F}"/>
    <dgm:cxn modelId="{A2806E78-5B16-450B-8335-D69F688D909E}" type="presOf" srcId="{91A2D9C1-F15A-4CCF-B351-D5306DAE193D}" destId="{4390FFF0-99C9-4987-A379-E2A1D40ADFBC}" srcOrd="0" destOrd="0" presId="urn:microsoft.com/office/officeart/2005/8/layout/radial4"/>
    <dgm:cxn modelId="{AA2E7069-5395-4BB6-BC97-11F45C0CF839}" type="presOf" srcId="{8A606490-884F-4773-8505-C6B15C0E6E6B}" destId="{BEF5681D-781F-4643-893B-EA0B5FB9B757}" srcOrd="0" destOrd="0" presId="urn:microsoft.com/office/officeart/2005/8/layout/radial4"/>
    <dgm:cxn modelId="{D8672FF2-0B68-40C9-A6B4-71FB003CCEA8}" type="presOf" srcId="{CCF9EFDF-A1DC-4473-8CB4-3E118120196D}" destId="{20D2DCE6-A5DC-476A-989B-0B61D53B0C3F}" srcOrd="0" destOrd="0" presId="urn:microsoft.com/office/officeart/2005/8/layout/radial4"/>
    <dgm:cxn modelId="{98BB8300-E422-4C9E-B8E5-E5CD5247B72F}" type="presParOf" srcId="{F70359F7-A0C7-43D1-82F5-D979BE5E523D}" destId="{300A49AB-19E3-40A4-9BF0-010DD0852025}" srcOrd="0" destOrd="0" presId="urn:microsoft.com/office/officeart/2005/8/layout/radial4"/>
    <dgm:cxn modelId="{A368CB83-BBE4-4725-B89E-7752928D3BD9}" type="presParOf" srcId="{F70359F7-A0C7-43D1-82F5-D979BE5E523D}" destId="{D838F3DD-F791-4813-8565-4B7B5FBE2A5D}" srcOrd="1" destOrd="0" presId="urn:microsoft.com/office/officeart/2005/8/layout/radial4"/>
    <dgm:cxn modelId="{5CE23836-8A21-4C03-BC17-6396E3B02E90}" type="presParOf" srcId="{F70359F7-A0C7-43D1-82F5-D979BE5E523D}" destId="{AE6758DF-1FCA-4FF5-96D3-17E1C9B4FC1C}" srcOrd="2" destOrd="0" presId="urn:microsoft.com/office/officeart/2005/8/layout/radial4"/>
    <dgm:cxn modelId="{7A44EDB4-2FC8-4CC5-BB99-7595D9E4CE39}" type="presParOf" srcId="{F70359F7-A0C7-43D1-82F5-D979BE5E523D}" destId="{E3489986-8350-421F-88AE-473EF06A598F}" srcOrd="3" destOrd="0" presId="urn:microsoft.com/office/officeart/2005/8/layout/radial4"/>
    <dgm:cxn modelId="{F238AD6F-72CC-46A6-BB2D-0CB843116EDA}" type="presParOf" srcId="{F70359F7-A0C7-43D1-82F5-D979BE5E523D}" destId="{2049FC1A-2683-4030-854E-89EFAA9A11FA}" srcOrd="4" destOrd="0" presId="urn:microsoft.com/office/officeart/2005/8/layout/radial4"/>
    <dgm:cxn modelId="{DF38EBE8-984B-4A3A-9089-1F4251F7B435}" type="presParOf" srcId="{F70359F7-A0C7-43D1-82F5-D979BE5E523D}" destId="{7E669253-20AE-4316-8D56-BCF3BE19C34D}" srcOrd="5" destOrd="0" presId="urn:microsoft.com/office/officeart/2005/8/layout/radial4"/>
    <dgm:cxn modelId="{931A77DE-F571-4182-B159-A55EC880AEAD}" type="presParOf" srcId="{F70359F7-A0C7-43D1-82F5-D979BE5E523D}" destId="{BEF5681D-781F-4643-893B-EA0B5FB9B757}" srcOrd="6" destOrd="0" presId="urn:microsoft.com/office/officeart/2005/8/layout/radial4"/>
    <dgm:cxn modelId="{B85DFFAF-2A96-42E2-BA1A-23394A2E2AF7}" type="presParOf" srcId="{F70359F7-A0C7-43D1-82F5-D979BE5E523D}" destId="{4390FFF0-99C9-4987-A379-E2A1D40ADFBC}" srcOrd="7" destOrd="0" presId="urn:microsoft.com/office/officeart/2005/8/layout/radial4"/>
    <dgm:cxn modelId="{3CB358E7-DD2B-445A-BC21-2DBDB9D5083C}" type="presParOf" srcId="{F70359F7-A0C7-43D1-82F5-D979BE5E523D}" destId="{92B8A3FE-2287-441E-8CAA-AE4EAB869141}" srcOrd="8" destOrd="0" presId="urn:microsoft.com/office/officeart/2005/8/layout/radial4"/>
    <dgm:cxn modelId="{6A8A4255-4250-415A-B812-4AF2361F9CAA}" type="presParOf" srcId="{F70359F7-A0C7-43D1-82F5-D979BE5E523D}" destId="{B9D0CE7E-9D73-4E31-A1A9-276030B7CB79}" srcOrd="9" destOrd="0" presId="urn:microsoft.com/office/officeart/2005/8/layout/radial4"/>
    <dgm:cxn modelId="{5BAE6BEE-CD6E-4566-A0A6-35F1C6858B0F}" type="presParOf" srcId="{F70359F7-A0C7-43D1-82F5-D979BE5E523D}" destId="{86491A5B-7AA8-4617-9EB2-5912B11D9904}" srcOrd="10" destOrd="0" presId="urn:microsoft.com/office/officeart/2005/8/layout/radial4"/>
    <dgm:cxn modelId="{42EEB982-0C7B-4979-9500-6554767266D7}" type="presParOf" srcId="{F70359F7-A0C7-43D1-82F5-D979BE5E523D}" destId="{20D2DCE6-A5DC-476A-989B-0B61D53B0C3F}" srcOrd="11" destOrd="0" presId="urn:microsoft.com/office/officeart/2005/8/layout/radial4"/>
    <dgm:cxn modelId="{55B3110E-BF51-46D5-84AF-8EF4D7DB7C4E}" type="presParOf" srcId="{F70359F7-A0C7-43D1-82F5-D979BE5E523D}" destId="{BD48C1C2-6542-455F-A430-6A5D3CAE047D}" srcOrd="12"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D02799-A5B9-461D-9728-CA871721BAB3}">
      <dsp:nvSpPr>
        <dsp:cNvPr id="0" name=""/>
        <dsp:cNvSpPr/>
      </dsp:nvSpPr>
      <dsp:spPr>
        <a:xfrm>
          <a:off x="4093659" y="2365418"/>
          <a:ext cx="2891066" cy="2891066"/>
        </a:xfrm>
        <a:prstGeom prst="gear9">
          <a:avLst/>
        </a:prstGeom>
        <a:solidFill>
          <a:srgbClr val="FDC53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GB" sz="2100" b="1" kern="1200" dirty="0" smtClean="0">
              <a:solidFill>
                <a:schemeClr val="tx1"/>
              </a:solidFill>
            </a:rPr>
            <a:t>Outcomes</a:t>
          </a:r>
          <a:endParaRPr lang="en-GB" sz="2100" b="1" kern="1200" dirty="0">
            <a:solidFill>
              <a:schemeClr val="tx1"/>
            </a:solidFill>
          </a:endParaRPr>
        </a:p>
      </dsp:txBody>
      <dsp:txXfrm>
        <a:off x="4674892" y="3042636"/>
        <a:ext cx="1728600" cy="1486068"/>
      </dsp:txXfrm>
    </dsp:sp>
    <dsp:sp modelId="{14645460-BDD8-454A-B56F-356F4774826D}">
      <dsp:nvSpPr>
        <dsp:cNvPr id="0" name=""/>
        <dsp:cNvSpPr/>
      </dsp:nvSpPr>
      <dsp:spPr>
        <a:xfrm>
          <a:off x="2411584" y="1682075"/>
          <a:ext cx="2102594" cy="2102594"/>
        </a:xfrm>
        <a:prstGeom prst="gear6">
          <a:avLst/>
        </a:prstGeom>
        <a:solidFill>
          <a:srgbClr val="FDC53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GB" sz="2100" b="1" kern="1200" dirty="0" smtClean="0">
              <a:solidFill>
                <a:schemeClr val="tx1"/>
              </a:solidFill>
            </a:rPr>
            <a:t>People</a:t>
          </a:r>
          <a:endParaRPr lang="en-GB" sz="2100" b="1" kern="1200" dirty="0">
            <a:solidFill>
              <a:schemeClr val="tx1"/>
            </a:solidFill>
          </a:endParaRPr>
        </a:p>
      </dsp:txBody>
      <dsp:txXfrm>
        <a:off x="2940918" y="2214609"/>
        <a:ext cx="1043926" cy="1037526"/>
      </dsp:txXfrm>
    </dsp:sp>
    <dsp:sp modelId="{CDB4E5D7-34A4-4261-8D14-C6C1E46AC63F}">
      <dsp:nvSpPr>
        <dsp:cNvPr id="0" name=""/>
        <dsp:cNvSpPr/>
      </dsp:nvSpPr>
      <dsp:spPr>
        <a:xfrm rot="20700000">
          <a:off x="3589251" y="231499"/>
          <a:ext cx="2060112" cy="2060112"/>
        </a:xfrm>
        <a:prstGeom prst="gear6">
          <a:avLst/>
        </a:prstGeom>
        <a:solidFill>
          <a:srgbClr val="FDC53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GB" sz="2100" b="1" kern="1200" dirty="0" smtClean="0">
              <a:solidFill>
                <a:schemeClr val="tx1"/>
              </a:solidFill>
            </a:rPr>
            <a:t>Principles</a:t>
          </a:r>
          <a:endParaRPr lang="en-GB" sz="2100" b="1" kern="1200" dirty="0">
            <a:solidFill>
              <a:schemeClr val="tx1"/>
            </a:solidFill>
          </a:endParaRPr>
        </a:p>
      </dsp:txBody>
      <dsp:txXfrm rot="-20700000">
        <a:off x="4041094" y="683343"/>
        <a:ext cx="1156426" cy="1156426"/>
      </dsp:txXfrm>
    </dsp:sp>
    <dsp:sp modelId="{E02B0148-B72C-4371-B43E-D928A8D3FCCA}">
      <dsp:nvSpPr>
        <dsp:cNvPr id="0" name=""/>
        <dsp:cNvSpPr/>
      </dsp:nvSpPr>
      <dsp:spPr>
        <a:xfrm>
          <a:off x="3883192" y="1922397"/>
          <a:ext cx="3700565" cy="3700565"/>
        </a:xfrm>
        <a:prstGeom prst="circularArrow">
          <a:avLst>
            <a:gd name="adj1" fmla="val 4688"/>
            <a:gd name="adj2" fmla="val 299029"/>
            <a:gd name="adj3" fmla="val 2536794"/>
            <a:gd name="adj4" fmla="val 15817534"/>
            <a:gd name="adj5" fmla="val 5469"/>
          </a:avLst>
        </a:prstGeom>
        <a:solidFill>
          <a:schemeClr val="accent6">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sp>
    <dsp:sp modelId="{AE6FBE90-6875-49AA-AFA7-96A2E7EDBD37}">
      <dsp:nvSpPr>
        <dsp:cNvPr id="0" name=""/>
        <dsp:cNvSpPr/>
      </dsp:nvSpPr>
      <dsp:spPr>
        <a:xfrm>
          <a:off x="2039219" y="1212292"/>
          <a:ext cx="2688692" cy="2688692"/>
        </a:xfrm>
        <a:prstGeom prst="leftCircularArrow">
          <a:avLst>
            <a:gd name="adj1" fmla="val 6452"/>
            <a:gd name="adj2" fmla="val 429999"/>
            <a:gd name="adj3" fmla="val 10489124"/>
            <a:gd name="adj4" fmla="val 14837806"/>
            <a:gd name="adj5" fmla="val 7527"/>
          </a:avLst>
        </a:prstGeom>
        <a:solidFill>
          <a:schemeClr val="accent6">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sp>
    <dsp:sp modelId="{F4D4DD8A-D603-4F5B-870D-FA0B5CDB70CD}">
      <dsp:nvSpPr>
        <dsp:cNvPr id="0" name=""/>
        <dsp:cNvSpPr/>
      </dsp:nvSpPr>
      <dsp:spPr>
        <a:xfrm>
          <a:off x="3112726" y="-224300"/>
          <a:ext cx="2898951" cy="2898951"/>
        </a:xfrm>
        <a:prstGeom prst="circularArrow">
          <a:avLst>
            <a:gd name="adj1" fmla="val 5984"/>
            <a:gd name="adj2" fmla="val 394124"/>
            <a:gd name="adj3" fmla="val 13313824"/>
            <a:gd name="adj4" fmla="val 10508221"/>
            <a:gd name="adj5" fmla="val 6981"/>
          </a:avLst>
        </a:prstGeom>
        <a:solidFill>
          <a:schemeClr val="accent6">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FD9DD0-4ED9-4691-8BEF-BE5FEF3065DF}">
      <dsp:nvSpPr>
        <dsp:cNvPr id="0" name=""/>
        <dsp:cNvSpPr/>
      </dsp:nvSpPr>
      <dsp:spPr>
        <a:xfrm>
          <a:off x="0" y="3406931"/>
          <a:ext cx="8229600" cy="1118231"/>
        </a:xfrm>
        <a:prstGeom prst="rect">
          <a:avLst/>
        </a:prstGeom>
        <a:solidFill>
          <a:srgbClr val="FDC536"/>
        </a:solidFill>
        <a:ln w="635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GB" sz="2200" b="1" kern="1200" dirty="0" smtClean="0">
              <a:solidFill>
                <a:schemeClr val="tx1"/>
              </a:solidFill>
              <a:latin typeface="Arial" panose="020B0604020202020204" pitchFamily="34" charset="0"/>
              <a:cs typeface="Arial" panose="020B0604020202020204" pitchFamily="34" charset="0"/>
            </a:rPr>
            <a:t>National outcomes</a:t>
          </a:r>
          <a:endParaRPr lang="en-GB" sz="2200" b="1" kern="1200" dirty="0">
            <a:solidFill>
              <a:schemeClr val="tx1"/>
            </a:solidFill>
            <a:latin typeface="Arial" panose="020B0604020202020204" pitchFamily="34" charset="0"/>
            <a:cs typeface="Arial" panose="020B0604020202020204" pitchFamily="34" charset="0"/>
          </a:endParaRPr>
        </a:p>
      </dsp:txBody>
      <dsp:txXfrm>
        <a:off x="0" y="3406931"/>
        <a:ext cx="8229600" cy="603844"/>
      </dsp:txXfrm>
    </dsp:sp>
    <dsp:sp modelId="{6759C99C-1184-499A-A4D9-CA44BA82BF89}">
      <dsp:nvSpPr>
        <dsp:cNvPr id="0" name=""/>
        <dsp:cNvSpPr/>
      </dsp:nvSpPr>
      <dsp:spPr>
        <a:xfrm>
          <a:off x="0" y="4011576"/>
          <a:ext cx="4114799" cy="514386"/>
        </a:xfrm>
        <a:prstGeom prst="rect">
          <a:avLst/>
        </a:prstGeom>
        <a:solidFill>
          <a:schemeClr val="accent6">
            <a:lumMod val="20000"/>
            <a:lumOff val="80000"/>
            <a:alpha val="90000"/>
          </a:schemeClr>
        </a:solidFill>
        <a:ln w="635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GB" sz="1500" b="1" kern="1200" dirty="0" smtClean="0">
              <a:solidFill>
                <a:schemeClr val="tx1"/>
              </a:solidFill>
              <a:latin typeface="Arial" panose="020B0604020202020204" pitchFamily="34" charset="0"/>
              <a:cs typeface="Arial" panose="020B0604020202020204" pitchFamily="34" charset="0"/>
            </a:rPr>
            <a:t>Set nationally by government as a key area to work towards across organisations</a:t>
          </a:r>
          <a:endParaRPr lang="en-GB" sz="1500" b="1" kern="1200" dirty="0">
            <a:solidFill>
              <a:schemeClr val="tx1"/>
            </a:solidFill>
            <a:latin typeface="Arial" panose="020B0604020202020204" pitchFamily="34" charset="0"/>
            <a:cs typeface="Arial" panose="020B0604020202020204" pitchFamily="34" charset="0"/>
          </a:endParaRPr>
        </a:p>
      </dsp:txBody>
      <dsp:txXfrm>
        <a:off x="0" y="4011576"/>
        <a:ext cx="4114799" cy="514386"/>
      </dsp:txXfrm>
    </dsp:sp>
    <dsp:sp modelId="{650143F0-AD03-4B72-A421-1DA6FCC080AA}">
      <dsp:nvSpPr>
        <dsp:cNvPr id="0" name=""/>
        <dsp:cNvSpPr/>
      </dsp:nvSpPr>
      <dsp:spPr>
        <a:xfrm>
          <a:off x="4114800" y="4011576"/>
          <a:ext cx="4114799" cy="514386"/>
        </a:xfrm>
        <a:prstGeom prst="rect">
          <a:avLst/>
        </a:prstGeom>
        <a:solidFill>
          <a:schemeClr val="accent6">
            <a:lumMod val="20000"/>
            <a:lumOff val="80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GB" sz="1500" b="1" kern="1200" dirty="0" smtClean="0">
              <a:solidFill>
                <a:schemeClr val="tx1"/>
              </a:solidFill>
              <a:latin typeface="Arial" panose="020B0604020202020204" pitchFamily="34" charset="0"/>
              <a:cs typeface="Arial" panose="020B0604020202020204" pitchFamily="34" charset="0"/>
            </a:rPr>
            <a:t>Improve the social inclusion of </a:t>
          </a:r>
          <a:br>
            <a:rPr lang="en-GB" sz="1500" b="1" kern="1200" dirty="0" smtClean="0">
              <a:solidFill>
                <a:schemeClr val="tx1"/>
              </a:solidFill>
              <a:latin typeface="Arial" panose="020B0604020202020204" pitchFamily="34" charset="0"/>
              <a:cs typeface="Arial" panose="020B0604020202020204" pitchFamily="34" charset="0"/>
            </a:rPr>
          </a:br>
          <a:r>
            <a:rPr lang="en-GB" sz="1500" b="1" kern="1200" dirty="0" smtClean="0">
              <a:solidFill>
                <a:schemeClr val="tx1"/>
              </a:solidFill>
              <a:latin typeface="Arial" panose="020B0604020202020204" pitchFamily="34" charset="0"/>
              <a:cs typeface="Arial" panose="020B0604020202020204" pitchFamily="34" charset="0"/>
            </a:rPr>
            <a:t>older people</a:t>
          </a:r>
          <a:endParaRPr lang="en-GB" sz="1500" b="1" kern="1200" dirty="0">
            <a:solidFill>
              <a:schemeClr val="tx1"/>
            </a:solidFill>
            <a:latin typeface="Arial" panose="020B0604020202020204" pitchFamily="34" charset="0"/>
            <a:cs typeface="Arial" panose="020B0604020202020204" pitchFamily="34" charset="0"/>
          </a:endParaRPr>
        </a:p>
      </dsp:txBody>
      <dsp:txXfrm>
        <a:off x="4114800" y="4011576"/>
        <a:ext cx="4114799" cy="514386"/>
      </dsp:txXfrm>
    </dsp:sp>
    <dsp:sp modelId="{6496795A-38BC-4E8F-90BC-DE2F812290EE}">
      <dsp:nvSpPr>
        <dsp:cNvPr id="0" name=""/>
        <dsp:cNvSpPr/>
      </dsp:nvSpPr>
      <dsp:spPr>
        <a:xfrm rot="10800000">
          <a:off x="0" y="1703865"/>
          <a:ext cx="8229600" cy="1719839"/>
        </a:xfrm>
        <a:prstGeom prst="upArrowCallout">
          <a:avLst/>
        </a:prstGeom>
        <a:solidFill>
          <a:srgbClr val="FDC536"/>
        </a:solidFill>
        <a:ln w="635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GB" sz="2200" b="1" kern="1200" dirty="0" smtClean="0">
              <a:solidFill>
                <a:schemeClr val="tx1"/>
              </a:solidFill>
              <a:latin typeface="Arial" panose="020B0604020202020204" pitchFamily="34" charset="0"/>
              <a:cs typeface="Arial" panose="020B0604020202020204" pitchFamily="34" charset="0"/>
            </a:rPr>
            <a:t>Team or service objectives</a:t>
          </a:r>
          <a:endParaRPr lang="en-GB" sz="2200" b="1" kern="1200" dirty="0">
            <a:solidFill>
              <a:schemeClr val="tx1"/>
            </a:solidFill>
            <a:latin typeface="Arial" panose="020B0604020202020204" pitchFamily="34" charset="0"/>
            <a:cs typeface="Arial" panose="020B0604020202020204" pitchFamily="34" charset="0"/>
          </a:endParaRPr>
        </a:p>
      </dsp:txBody>
      <dsp:txXfrm rot="-10800000">
        <a:off x="0" y="1703865"/>
        <a:ext cx="8229600" cy="603663"/>
      </dsp:txXfrm>
    </dsp:sp>
    <dsp:sp modelId="{0EA0326A-0D88-485D-A1E6-5D070D3E870B}">
      <dsp:nvSpPr>
        <dsp:cNvPr id="0" name=""/>
        <dsp:cNvSpPr/>
      </dsp:nvSpPr>
      <dsp:spPr>
        <a:xfrm>
          <a:off x="0" y="2307529"/>
          <a:ext cx="4114799" cy="514231"/>
        </a:xfrm>
        <a:prstGeom prst="rect">
          <a:avLst/>
        </a:prstGeom>
        <a:solidFill>
          <a:schemeClr val="accent6">
            <a:lumMod val="20000"/>
            <a:lumOff val="80000"/>
            <a:alpha val="90000"/>
          </a:schemeClr>
        </a:solidFill>
        <a:ln w="635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GB" sz="1500" b="1" kern="1200" dirty="0" smtClean="0">
              <a:solidFill>
                <a:schemeClr val="tx1"/>
              </a:solidFill>
              <a:latin typeface="Arial" panose="020B0604020202020204" pitchFamily="34" charset="0"/>
              <a:cs typeface="Arial" panose="020B0604020202020204" pitchFamily="34" charset="0"/>
            </a:rPr>
            <a:t>Defined by the service as a key focus </a:t>
          </a:r>
          <a:br>
            <a:rPr lang="en-GB" sz="1500" b="1" kern="1200" dirty="0" smtClean="0">
              <a:solidFill>
                <a:schemeClr val="tx1"/>
              </a:solidFill>
              <a:latin typeface="Arial" panose="020B0604020202020204" pitchFamily="34" charset="0"/>
              <a:cs typeface="Arial" panose="020B0604020202020204" pitchFamily="34" charset="0"/>
            </a:rPr>
          </a:br>
          <a:r>
            <a:rPr lang="en-GB" sz="1500" b="1" kern="1200" dirty="0" smtClean="0">
              <a:solidFill>
                <a:schemeClr val="tx1"/>
              </a:solidFill>
              <a:latin typeface="Arial" panose="020B0604020202020204" pitchFamily="34" charset="0"/>
              <a:cs typeface="Arial" panose="020B0604020202020204" pitchFamily="34" charset="0"/>
            </a:rPr>
            <a:t>to work towards with people</a:t>
          </a:r>
          <a:endParaRPr lang="en-GB" sz="1500" b="1" kern="1200" dirty="0">
            <a:solidFill>
              <a:schemeClr val="tx1"/>
            </a:solidFill>
            <a:latin typeface="Arial" panose="020B0604020202020204" pitchFamily="34" charset="0"/>
            <a:cs typeface="Arial" panose="020B0604020202020204" pitchFamily="34" charset="0"/>
          </a:endParaRPr>
        </a:p>
      </dsp:txBody>
      <dsp:txXfrm>
        <a:off x="0" y="2307529"/>
        <a:ext cx="4114799" cy="514231"/>
      </dsp:txXfrm>
    </dsp:sp>
    <dsp:sp modelId="{ECF0E213-FD70-4D07-A27A-BC81A75A9FB4}">
      <dsp:nvSpPr>
        <dsp:cNvPr id="0" name=""/>
        <dsp:cNvSpPr/>
      </dsp:nvSpPr>
      <dsp:spPr>
        <a:xfrm>
          <a:off x="4114800" y="2307529"/>
          <a:ext cx="4114799" cy="514231"/>
        </a:xfrm>
        <a:prstGeom prst="rect">
          <a:avLst/>
        </a:prstGeom>
        <a:solidFill>
          <a:schemeClr val="accent6">
            <a:lumMod val="20000"/>
            <a:lumOff val="80000"/>
            <a:alpha val="90000"/>
          </a:schemeClr>
        </a:solidFill>
        <a:ln w="635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GB" sz="1500" b="1" kern="1200" dirty="0" smtClean="0">
              <a:solidFill>
                <a:schemeClr val="tx1"/>
              </a:solidFill>
              <a:latin typeface="Arial" panose="020B0604020202020204" pitchFamily="34" charset="0"/>
              <a:cs typeface="Arial" panose="020B0604020202020204" pitchFamily="34" charset="0"/>
            </a:rPr>
            <a:t>We work with older people to support them to get out and about</a:t>
          </a:r>
          <a:endParaRPr lang="en-GB" sz="1500" b="1" kern="1200" dirty="0">
            <a:solidFill>
              <a:schemeClr val="tx1"/>
            </a:solidFill>
            <a:latin typeface="Arial" panose="020B0604020202020204" pitchFamily="34" charset="0"/>
            <a:cs typeface="Arial" panose="020B0604020202020204" pitchFamily="34" charset="0"/>
          </a:endParaRPr>
        </a:p>
      </dsp:txBody>
      <dsp:txXfrm>
        <a:off x="4114800" y="2307529"/>
        <a:ext cx="4114799" cy="514231"/>
      </dsp:txXfrm>
    </dsp:sp>
    <dsp:sp modelId="{298A6BB3-F432-4772-87E4-EFDF443E154D}">
      <dsp:nvSpPr>
        <dsp:cNvPr id="0" name=""/>
        <dsp:cNvSpPr/>
      </dsp:nvSpPr>
      <dsp:spPr>
        <a:xfrm rot="10800000">
          <a:off x="0" y="799"/>
          <a:ext cx="8229600" cy="1719839"/>
        </a:xfrm>
        <a:prstGeom prst="upArrowCallout">
          <a:avLst/>
        </a:prstGeom>
        <a:solidFill>
          <a:srgbClr val="FDC536"/>
        </a:solidFill>
        <a:ln w="635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GB" sz="2200" b="1" kern="1200" dirty="0" smtClean="0">
              <a:solidFill>
                <a:schemeClr val="tx1"/>
              </a:solidFill>
              <a:latin typeface="Arial" panose="020B0604020202020204" pitchFamily="34" charset="0"/>
              <a:cs typeface="Arial" panose="020B0604020202020204" pitchFamily="34" charset="0"/>
            </a:rPr>
            <a:t>Individual outcomes</a:t>
          </a:r>
          <a:endParaRPr lang="en-GB" sz="2200" b="1" kern="1200" dirty="0">
            <a:solidFill>
              <a:schemeClr val="tx1"/>
            </a:solidFill>
            <a:latin typeface="Arial" panose="020B0604020202020204" pitchFamily="34" charset="0"/>
            <a:cs typeface="Arial" panose="020B0604020202020204" pitchFamily="34" charset="0"/>
          </a:endParaRPr>
        </a:p>
      </dsp:txBody>
      <dsp:txXfrm rot="-10800000">
        <a:off x="0" y="799"/>
        <a:ext cx="8229600" cy="603663"/>
      </dsp:txXfrm>
    </dsp:sp>
    <dsp:sp modelId="{D39A4FD0-1266-42CA-9988-A6BED68A2DDA}">
      <dsp:nvSpPr>
        <dsp:cNvPr id="0" name=""/>
        <dsp:cNvSpPr/>
      </dsp:nvSpPr>
      <dsp:spPr>
        <a:xfrm>
          <a:off x="0" y="604463"/>
          <a:ext cx="4114799" cy="514231"/>
        </a:xfrm>
        <a:prstGeom prst="rect">
          <a:avLst/>
        </a:prstGeom>
        <a:solidFill>
          <a:schemeClr val="accent6">
            <a:lumMod val="20000"/>
            <a:lumOff val="80000"/>
            <a:alpha val="90000"/>
          </a:schemeClr>
        </a:solidFill>
        <a:ln w="635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lvl="0" algn="ctr" defTabSz="666750" rtl="0">
            <a:lnSpc>
              <a:spcPct val="90000"/>
            </a:lnSpc>
            <a:spcBef>
              <a:spcPct val="0"/>
            </a:spcBef>
            <a:spcAft>
              <a:spcPct val="35000"/>
            </a:spcAft>
          </a:pPr>
          <a:r>
            <a:rPr kumimoji="0" lang="en-US" sz="1500" b="1" i="0" u="none" strike="noStrike" kern="1200" cap="none" normalizeH="0" baseline="0" dirty="0" smtClean="0">
              <a:ln>
                <a:noFill/>
              </a:ln>
              <a:solidFill>
                <a:schemeClr val="tx1"/>
              </a:solidFill>
              <a:effectLst/>
              <a:latin typeface="Arial" panose="020B0604020202020204" pitchFamily="34" charset="0"/>
              <a:cs typeface="Arial" panose="020B0604020202020204" pitchFamily="34" charset="0"/>
            </a:rPr>
            <a:t>Defined by the person as what is important to them in life</a:t>
          </a:r>
          <a:endParaRPr kumimoji="0" lang="en-GB" sz="1500" b="1" i="0" u="none" strike="noStrike" kern="1200" cap="none" normalizeH="0" baseline="0" dirty="0" smtClean="0">
            <a:ln>
              <a:noFill/>
            </a:ln>
            <a:solidFill>
              <a:schemeClr val="tx1"/>
            </a:solidFill>
            <a:effectLst/>
            <a:latin typeface="Arial" panose="020B0604020202020204" pitchFamily="34" charset="0"/>
            <a:cs typeface="Arial" panose="020B0604020202020204" pitchFamily="34" charset="0"/>
          </a:endParaRPr>
        </a:p>
      </dsp:txBody>
      <dsp:txXfrm>
        <a:off x="0" y="604463"/>
        <a:ext cx="4114799" cy="514231"/>
      </dsp:txXfrm>
    </dsp:sp>
    <dsp:sp modelId="{3A831A57-C8A1-45A1-836E-7CAC8A595203}">
      <dsp:nvSpPr>
        <dsp:cNvPr id="0" name=""/>
        <dsp:cNvSpPr/>
      </dsp:nvSpPr>
      <dsp:spPr>
        <a:xfrm>
          <a:off x="4114800" y="604463"/>
          <a:ext cx="4114799" cy="514231"/>
        </a:xfrm>
        <a:prstGeom prst="rect">
          <a:avLst/>
        </a:prstGeom>
        <a:solidFill>
          <a:schemeClr val="accent6">
            <a:lumMod val="20000"/>
            <a:lumOff val="80000"/>
            <a:alpha val="90000"/>
          </a:schemeClr>
        </a:solidFill>
        <a:ln w="635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GB" sz="1500" b="1" kern="1200" dirty="0" smtClean="0">
              <a:solidFill>
                <a:schemeClr val="tx1"/>
              </a:solidFill>
              <a:latin typeface="Arial" panose="020B0604020202020204" pitchFamily="34" charset="0"/>
              <a:cs typeface="Arial" panose="020B0604020202020204" pitchFamily="34" charset="0"/>
            </a:rPr>
            <a:t>I want to be able to get back to my </a:t>
          </a:r>
          <a:br>
            <a:rPr lang="en-GB" sz="1500" b="1" kern="1200" dirty="0" smtClean="0">
              <a:solidFill>
                <a:schemeClr val="tx1"/>
              </a:solidFill>
              <a:latin typeface="Arial" panose="020B0604020202020204" pitchFamily="34" charset="0"/>
              <a:cs typeface="Arial" panose="020B0604020202020204" pitchFamily="34" charset="0"/>
            </a:rPr>
          </a:br>
          <a:r>
            <a:rPr lang="en-GB" sz="1500" b="1" kern="1200" dirty="0" smtClean="0">
              <a:solidFill>
                <a:schemeClr val="tx1"/>
              </a:solidFill>
              <a:latin typeface="Arial" panose="020B0604020202020204" pitchFamily="34" charset="0"/>
              <a:cs typeface="Arial" panose="020B0604020202020204" pitchFamily="34" charset="0"/>
            </a:rPr>
            <a:t>bowling club</a:t>
          </a:r>
          <a:endParaRPr lang="en-GB" sz="1500" b="1" kern="1200" dirty="0">
            <a:solidFill>
              <a:schemeClr val="tx1"/>
            </a:solidFill>
            <a:latin typeface="Arial" panose="020B0604020202020204" pitchFamily="34" charset="0"/>
            <a:cs typeface="Arial" panose="020B0604020202020204" pitchFamily="34" charset="0"/>
          </a:endParaRPr>
        </a:p>
      </dsp:txBody>
      <dsp:txXfrm>
        <a:off x="4114800" y="604463"/>
        <a:ext cx="4114799" cy="5142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0A49AB-19E3-40A4-9BF0-010DD0852025}">
      <dsp:nvSpPr>
        <dsp:cNvPr id="0" name=""/>
        <dsp:cNvSpPr/>
      </dsp:nvSpPr>
      <dsp:spPr>
        <a:xfrm>
          <a:off x="3012483" y="2764785"/>
          <a:ext cx="2204632" cy="2204632"/>
        </a:xfrm>
        <a:prstGeom prst="ellipse">
          <a:avLst/>
        </a:prstGeom>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GB" sz="2700" kern="1200" dirty="0" smtClean="0">
              <a:solidFill>
                <a:schemeClr val="accent3">
                  <a:lumMod val="20000"/>
                  <a:lumOff val="80000"/>
                </a:schemeClr>
              </a:solidFill>
            </a:rPr>
            <a:t>Perception </a:t>
          </a:r>
        </a:p>
        <a:p>
          <a:pPr lvl="0" algn="ctr" defTabSz="1200150">
            <a:lnSpc>
              <a:spcPct val="90000"/>
            </a:lnSpc>
            <a:spcBef>
              <a:spcPct val="0"/>
            </a:spcBef>
            <a:spcAft>
              <a:spcPct val="35000"/>
            </a:spcAft>
          </a:pPr>
          <a:r>
            <a:rPr lang="en-GB" sz="2700" kern="1200" dirty="0" smtClean="0">
              <a:solidFill>
                <a:schemeClr val="accent3">
                  <a:lumMod val="20000"/>
                  <a:lumOff val="80000"/>
                </a:schemeClr>
              </a:solidFill>
            </a:rPr>
            <a:t>Objective evidence</a:t>
          </a:r>
        </a:p>
      </dsp:txBody>
      <dsp:txXfrm>
        <a:off x="3335344" y="3087646"/>
        <a:ext cx="1558910" cy="1558910"/>
      </dsp:txXfrm>
    </dsp:sp>
    <dsp:sp modelId="{D838F3DD-F791-4813-8565-4B7B5FBE2A5D}">
      <dsp:nvSpPr>
        <dsp:cNvPr id="0" name=""/>
        <dsp:cNvSpPr/>
      </dsp:nvSpPr>
      <dsp:spPr>
        <a:xfrm rot="10800000">
          <a:off x="772452" y="3552941"/>
          <a:ext cx="2116829" cy="628320"/>
        </a:xfrm>
        <a:prstGeom prst="lef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E6758DF-1FCA-4FF5-96D3-17E1C9B4FC1C}">
      <dsp:nvSpPr>
        <dsp:cNvPr id="0" name=""/>
        <dsp:cNvSpPr/>
      </dsp:nvSpPr>
      <dsp:spPr>
        <a:xfrm>
          <a:off x="831" y="3249804"/>
          <a:ext cx="1543242" cy="1234594"/>
        </a:xfrm>
        <a:prstGeom prst="roundRect">
          <a:avLst>
            <a:gd name="adj" fmla="val 10000"/>
          </a:avLst>
        </a:prstGeom>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GB" sz="1700" b="1" kern="1200" dirty="0" smtClean="0">
              <a:solidFill>
                <a:schemeClr val="accent3">
                  <a:lumMod val="20000"/>
                  <a:lumOff val="80000"/>
                </a:schemeClr>
              </a:solidFill>
            </a:rPr>
            <a:t>Interviews</a:t>
          </a:r>
          <a:endParaRPr lang="en-GB" sz="1700" b="1" kern="1200" dirty="0">
            <a:solidFill>
              <a:schemeClr val="accent3">
                <a:lumMod val="20000"/>
                <a:lumOff val="80000"/>
              </a:schemeClr>
            </a:solidFill>
          </a:endParaRPr>
        </a:p>
      </dsp:txBody>
      <dsp:txXfrm>
        <a:off x="36991" y="3285964"/>
        <a:ext cx="1470922" cy="1162274"/>
      </dsp:txXfrm>
    </dsp:sp>
    <dsp:sp modelId="{E3489986-8350-421F-88AE-473EF06A598F}">
      <dsp:nvSpPr>
        <dsp:cNvPr id="0" name=""/>
        <dsp:cNvSpPr/>
      </dsp:nvSpPr>
      <dsp:spPr>
        <a:xfrm rot="12960000">
          <a:off x="1208645" y="2210479"/>
          <a:ext cx="2116829" cy="628320"/>
        </a:xfrm>
        <a:prstGeom prst="lef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2049FC1A-2683-4030-854E-89EFAA9A11FA}">
      <dsp:nvSpPr>
        <dsp:cNvPr id="0" name=""/>
        <dsp:cNvSpPr/>
      </dsp:nvSpPr>
      <dsp:spPr>
        <a:xfrm>
          <a:off x="639162" y="1285221"/>
          <a:ext cx="1543242" cy="1234594"/>
        </a:xfrm>
        <a:prstGeom prst="roundRect">
          <a:avLst>
            <a:gd name="adj" fmla="val 10000"/>
          </a:avLst>
        </a:prstGeom>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GB" sz="1700" b="1" kern="1200" dirty="0" smtClean="0">
              <a:solidFill>
                <a:schemeClr val="accent3">
                  <a:lumMod val="20000"/>
                  <a:lumOff val="80000"/>
                </a:schemeClr>
              </a:solidFill>
            </a:rPr>
            <a:t>Focus groups</a:t>
          </a:r>
          <a:endParaRPr lang="en-GB" sz="1700" b="1" kern="1200" dirty="0">
            <a:solidFill>
              <a:schemeClr val="accent3">
                <a:lumMod val="20000"/>
                <a:lumOff val="80000"/>
              </a:schemeClr>
            </a:solidFill>
          </a:endParaRPr>
        </a:p>
      </dsp:txBody>
      <dsp:txXfrm>
        <a:off x="675322" y="1321381"/>
        <a:ext cx="1470922" cy="1162274"/>
      </dsp:txXfrm>
    </dsp:sp>
    <dsp:sp modelId="{7E669253-20AE-4316-8D56-BCF3BE19C34D}">
      <dsp:nvSpPr>
        <dsp:cNvPr id="0" name=""/>
        <dsp:cNvSpPr/>
      </dsp:nvSpPr>
      <dsp:spPr>
        <a:xfrm rot="15120000">
          <a:off x="2350611" y="1380792"/>
          <a:ext cx="2116829" cy="628320"/>
        </a:xfrm>
        <a:prstGeom prst="lef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EF5681D-781F-4643-893B-EA0B5FB9B757}">
      <dsp:nvSpPr>
        <dsp:cNvPr id="0" name=""/>
        <dsp:cNvSpPr/>
      </dsp:nvSpPr>
      <dsp:spPr>
        <a:xfrm>
          <a:off x="2310336" y="71043"/>
          <a:ext cx="1543242" cy="1234594"/>
        </a:xfrm>
        <a:prstGeom prst="roundRect">
          <a:avLst>
            <a:gd name="adj" fmla="val 10000"/>
          </a:avLst>
        </a:prstGeom>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GB" sz="1700" b="1" kern="1200" dirty="0" smtClean="0">
              <a:solidFill>
                <a:schemeClr val="accent3">
                  <a:lumMod val="20000"/>
                  <a:lumOff val="80000"/>
                </a:schemeClr>
              </a:solidFill>
            </a:rPr>
            <a:t>Questionnaires</a:t>
          </a:r>
          <a:endParaRPr lang="en-GB" sz="1700" b="1" kern="1200" dirty="0">
            <a:solidFill>
              <a:schemeClr val="accent3">
                <a:lumMod val="20000"/>
                <a:lumOff val="80000"/>
              </a:schemeClr>
            </a:solidFill>
          </a:endParaRPr>
        </a:p>
      </dsp:txBody>
      <dsp:txXfrm>
        <a:off x="2346496" y="107203"/>
        <a:ext cx="1470922" cy="1162274"/>
      </dsp:txXfrm>
    </dsp:sp>
    <dsp:sp modelId="{4390FFF0-99C9-4987-A379-E2A1D40ADFBC}">
      <dsp:nvSpPr>
        <dsp:cNvPr id="0" name=""/>
        <dsp:cNvSpPr/>
      </dsp:nvSpPr>
      <dsp:spPr>
        <a:xfrm rot="17280000">
          <a:off x="3762159" y="1380792"/>
          <a:ext cx="2116829" cy="628320"/>
        </a:xfrm>
        <a:prstGeom prst="lef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92B8A3FE-2287-441E-8CAA-AE4EAB869141}">
      <dsp:nvSpPr>
        <dsp:cNvPr id="0" name=""/>
        <dsp:cNvSpPr/>
      </dsp:nvSpPr>
      <dsp:spPr>
        <a:xfrm>
          <a:off x="4376020" y="71043"/>
          <a:ext cx="1543242" cy="1234594"/>
        </a:xfrm>
        <a:prstGeom prst="roundRect">
          <a:avLst>
            <a:gd name="adj" fmla="val 10000"/>
          </a:avLst>
        </a:prstGeom>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GB" sz="1700" b="1" kern="1200" dirty="0" smtClean="0">
              <a:solidFill>
                <a:schemeClr val="accent3">
                  <a:lumMod val="20000"/>
                  <a:lumOff val="80000"/>
                </a:schemeClr>
              </a:solidFill>
            </a:rPr>
            <a:t>Direct observation</a:t>
          </a:r>
          <a:endParaRPr lang="en-GB" sz="1700" b="1" kern="1200" dirty="0">
            <a:solidFill>
              <a:schemeClr val="accent3">
                <a:lumMod val="20000"/>
                <a:lumOff val="80000"/>
              </a:schemeClr>
            </a:solidFill>
          </a:endParaRPr>
        </a:p>
      </dsp:txBody>
      <dsp:txXfrm>
        <a:off x="4412180" y="107203"/>
        <a:ext cx="1470922" cy="1162274"/>
      </dsp:txXfrm>
    </dsp:sp>
    <dsp:sp modelId="{B9D0CE7E-9D73-4E31-A1A9-276030B7CB79}">
      <dsp:nvSpPr>
        <dsp:cNvPr id="0" name=""/>
        <dsp:cNvSpPr/>
      </dsp:nvSpPr>
      <dsp:spPr>
        <a:xfrm rot="19440000">
          <a:off x="4904125" y="2210479"/>
          <a:ext cx="2116829" cy="628320"/>
        </a:xfrm>
        <a:prstGeom prst="lef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86491A5B-7AA8-4617-9EB2-5912B11D9904}">
      <dsp:nvSpPr>
        <dsp:cNvPr id="0" name=""/>
        <dsp:cNvSpPr/>
      </dsp:nvSpPr>
      <dsp:spPr>
        <a:xfrm>
          <a:off x="6047194" y="1285221"/>
          <a:ext cx="1543242" cy="1234594"/>
        </a:xfrm>
        <a:prstGeom prst="roundRect">
          <a:avLst>
            <a:gd name="adj" fmla="val 10000"/>
          </a:avLst>
        </a:prstGeom>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GB" sz="1700" b="1" kern="1200" dirty="0" smtClean="0">
              <a:solidFill>
                <a:schemeClr val="accent3">
                  <a:lumMod val="20000"/>
                  <a:lumOff val="80000"/>
                </a:schemeClr>
              </a:solidFill>
            </a:rPr>
            <a:t>Document analysis</a:t>
          </a:r>
          <a:endParaRPr lang="en-GB" sz="1700" b="1" kern="1200" dirty="0">
            <a:solidFill>
              <a:schemeClr val="accent3">
                <a:lumMod val="20000"/>
                <a:lumOff val="80000"/>
              </a:schemeClr>
            </a:solidFill>
          </a:endParaRPr>
        </a:p>
      </dsp:txBody>
      <dsp:txXfrm>
        <a:off x="6083354" y="1321381"/>
        <a:ext cx="1470922" cy="1162274"/>
      </dsp:txXfrm>
    </dsp:sp>
    <dsp:sp modelId="{20D2DCE6-A5DC-476A-989B-0B61D53B0C3F}">
      <dsp:nvSpPr>
        <dsp:cNvPr id="0" name=""/>
        <dsp:cNvSpPr/>
      </dsp:nvSpPr>
      <dsp:spPr>
        <a:xfrm>
          <a:off x="5340318" y="3552941"/>
          <a:ext cx="2116829" cy="628320"/>
        </a:xfrm>
        <a:prstGeom prst="lef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D48C1C2-6542-455F-A430-6A5D3CAE047D}">
      <dsp:nvSpPr>
        <dsp:cNvPr id="0" name=""/>
        <dsp:cNvSpPr/>
      </dsp:nvSpPr>
      <dsp:spPr>
        <a:xfrm>
          <a:off x="6685525" y="3249804"/>
          <a:ext cx="1543242" cy="1234594"/>
        </a:xfrm>
        <a:prstGeom prst="roundRect">
          <a:avLst>
            <a:gd name="adj" fmla="val 10000"/>
          </a:avLst>
        </a:prstGeom>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GB" sz="1700" b="1" kern="1200" dirty="0" smtClean="0">
              <a:solidFill>
                <a:schemeClr val="accent3">
                  <a:lumMod val="20000"/>
                  <a:lumOff val="80000"/>
                </a:schemeClr>
              </a:solidFill>
            </a:rPr>
            <a:t>Assessment</a:t>
          </a:r>
          <a:endParaRPr lang="en-GB" sz="1700" b="1" kern="1200" dirty="0">
            <a:solidFill>
              <a:schemeClr val="accent3">
                <a:lumMod val="20000"/>
                <a:lumOff val="80000"/>
              </a:schemeClr>
            </a:solidFill>
          </a:endParaRPr>
        </a:p>
      </dsp:txBody>
      <dsp:txXfrm>
        <a:off x="6721685" y="3285964"/>
        <a:ext cx="1470922" cy="1162274"/>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19565" cy="493316"/>
          </a:xfrm>
          <a:prstGeom prst="rect">
            <a:avLst/>
          </a:prstGeom>
        </p:spPr>
        <p:txBody>
          <a:bodyPr vert="horz" lIns="91056" tIns="45528" rIns="91056" bIns="45528" rtlCol="0"/>
          <a:lstStyle>
            <a:lvl1pPr algn="l">
              <a:defRPr sz="1200"/>
            </a:lvl1pPr>
          </a:lstStyle>
          <a:p>
            <a:endParaRPr lang="en-GB" dirty="0"/>
          </a:p>
        </p:txBody>
      </p:sp>
      <p:sp>
        <p:nvSpPr>
          <p:cNvPr id="3" name="Date Placeholder 2"/>
          <p:cNvSpPr>
            <a:spLocks noGrp="1"/>
          </p:cNvSpPr>
          <p:nvPr>
            <p:ph type="dt" sz="quarter" idx="1"/>
          </p:nvPr>
        </p:nvSpPr>
        <p:spPr>
          <a:xfrm>
            <a:off x="3814626" y="1"/>
            <a:ext cx="2919565" cy="493316"/>
          </a:xfrm>
          <a:prstGeom prst="rect">
            <a:avLst/>
          </a:prstGeom>
        </p:spPr>
        <p:txBody>
          <a:bodyPr vert="horz" lIns="91056" tIns="45528" rIns="91056" bIns="45528" rtlCol="0"/>
          <a:lstStyle>
            <a:lvl1pPr algn="r">
              <a:defRPr sz="1200"/>
            </a:lvl1pPr>
          </a:lstStyle>
          <a:p>
            <a:fld id="{196A5E64-5995-4190-9AC6-6DD35E3F4E74}" type="datetimeFigureOut">
              <a:rPr lang="en-GB" smtClean="0"/>
              <a:t>24/06/2016</a:t>
            </a:fld>
            <a:endParaRPr lang="en-GB" dirty="0"/>
          </a:p>
        </p:txBody>
      </p:sp>
      <p:sp>
        <p:nvSpPr>
          <p:cNvPr id="4" name="Footer Placeholder 3"/>
          <p:cNvSpPr>
            <a:spLocks noGrp="1"/>
          </p:cNvSpPr>
          <p:nvPr>
            <p:ph type="ftr" sz="quarter" idx="2"/>
          </p:nvPr>
        </p:nvSpPr>
        <p:spPr>
          <a:xfrm>
            <a:off x="0" y="9371412"/>
            <a:ext cx="2919565" cy="493316"/>
          </a:xfrm>
          <a:prstGeom prst="rect">
            <a:avLst/>
          </a:prstGeom>
        </p:spPr>
        <p:txBody>
          <a:bodyPr vert="horz" lIns="91056" tIns="45528" rIns="91056" bIns="45528"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14626" y="9371412"/>
            <a:ext cx="2919565" cy="493316"/>
          </a:xfrm>
          <a:prstGeom prst="rect">
            <a:avLst/>
          </a:prstGeom>
        </p:spPr>
        <p:txBody>
          <a:bodyPr vert="horz" lIns="91056" tIns="45528" rIns="91056" bIns="45528" rtlCol="0" anchor="b"/>
          <a:lstStyle>
            <a:lvl1pPr algn="r">
              <a:defRPr sz="1200"/>
            </a:lvl1pPr>
          </a:lstStyle>
          <a:p>
            <a:fld id="{F0584D03-1A1A-4EC2-B26F-BF4EB68B1F93}" type="slidenum">
              <a:rPr lang="en-GB" smtClean="0"/>
              <a:t>‹#›</a:t>
            </a:fld>
            <a:endParaRPr lang="en-GB" dirty="0"/>
          </a:p>
        </p:txBody>
      </p:sp>
    </p:spTree>
    <p:extLst>
      <p:ext uri="{BB962C8B-B14F-4D97-AF65-F5344CB8AC3E}">
        <p14:creationId xmlns:p14="http://schemas.microsoft.com/office/powerpoint/2010/main" val="787582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18830" cy="493316"/>
          </a:xfrm>
          <a:prstGeom prst="rect">
            <a:avLst/>
          </a:prstGeom>
        </p:spPr>
        <p:txBody>
          <a:bodyPr vert="horz" lIns="91056" tIns="45528" rIns="91056" bIns="45528" rtlCol="0"/>
          <a:lstStyle>
            <a:lvl1pPr algn="l">
              <a:defRPr sz="1200"/>
            </a:lvl1pPr>
          </a:lstStyle>
          <a:p>
            <a:endParaRPr lang="en-GB" dirty="0"/>
          </a:p>
        </p:txBody>
      </p:sp>
      <p:sp>
        <p:nvSpPr>
          <p:cNvPr id="3" name="Date Placeholder 2"/>
          <p:cNvSpPr>
            <a:spLocks noGrp="1"/>
          </p:cNvSpPr>
          <p:nvPr>
            <p:ph type="dt" idx="1"/>
          </p:nvPr>
        </p:nvSpPr>
        <p:spPr>
          <a:xfrm>
            <a:off x="3815375" y="1"/>
            <a:ext cx="2918830" cy="493316"/>
          </a:xfrm>
          <a:prstGeom prst="rect">
            <a:avLst/>
          </a:prstGeom>
        </p:spPr>
        <p:txBody>
          <a:bodyPr vert="horz" lIns="91056" tIns="45528" rIns="91056" bIns="45528" rtlCol="0"/>
          <a:lstStyle>
            <a:lvl1pPr algn="r">
              <a:defRPr sz="1200"/>
            </a:lvl1pPr>
          </a:lstStyle>
          <a:p>
            <a:fld id="{2F6F487F-92FD-490C-ABF8-B7476D80A5B8}" type="datetimeFigureOut">
              <a:rPr lang="en-GB" smtClean="0"/>
              <a:t>24/06/2016</a:t>
            </a:fld>
            <a:endParaRPr lang="en-GB" dirty="0"/>
          </a:p>
        </p:txBody>
      </p:sp>
      <p:sp>
        <p:nvSpPr>
          <p:cNvPr id="4" name="Slide Image Placeholder 3"/>
          <p:cNvSpPr>
            <a:spLocks noGrp="1" noRot="1" noChangeAspect="1"/>
          </p:cNvSpPr>
          <p:nvPr>
            <p:ph type="sldImg" idx="2"/>
          </p:nvPr>
        </p:nvSpPr>
        <p:spPr>
          <a:xfrm>
            <a:off x="903288" y="741363"/>
            <a:ext cx="4929187" cy="3698875"/>
          </a:xfrm>
          <a:prstGeom prst="rect">
            <a:avLst/>
          </a:prstGeom>
          <a:noFill/>
          <a:ln w="12700">
            <a:solidFill>
              <a:prstClr val="black"/>
            </a:solidFill>
          </a:ln>
        </p:spPr>
        <p:txBody>
          <a:bodyPr vert="horz" lIns="91056" tIns="45528" rIns="91056" bIns="45528" rtlCol="0" anchor="ctr"/>
          <a:lstStyle/>
          <a:p>
            <a:endParaRPr lang="en-GB" dirty="0"/>
          </a:p>
        </p:txBody>
      </p:sp>
      <p:sp>
        <p:nvSpPr>
          <p:cNvPr id="5" name="Notes Placeholder 4"/>
          <p:cNvSpPr>
            <a:spLocks noGrp="1"/>
          </p:cNvSpPr>
          <p:nvPr>
            <p:ph type="body" sz="quarter" idx="3"/>
          </p:nvPr>
        </p:nvSpPr>
        <p:spPr>
          <a:xfrm>
            <a:off x="228386" y="4522522"/>
            <a:ext cx="6350343" cy="4655692"/>
          </a:xfrm>
          <a:prstGeom prst="rect">
            <a:avLst/>
          </a:prstGeom>
        </p:spPr>
        <p:txBody>
          <a:bodyPr vert="horz" lIns="91056" tIns="45528" rIns="91056" bIns="45528"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1" y="9371286"/>
            <a:ext cx="2918830" cy="493316"/>
          </a:xfrm>
          <a:prstGeom prst="rect">
            <a:avLst/>
          </a:prstGeom>
        </p:spPr>
        <p:txBody>
          <a:bodyPr vert="horz" lIns="91056" tIns="45528" rIns="91056" bIns="45528"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15375" y="9371286"/>
            <a:ext cx="2918830" cy="493316"/>
          </a:xfrm>
          <a:prstGeom prst="rect">
            <a:avLst/>
          </a:prstGeom>
        </p:spPr>
        <p:txBody>
          <a:bodyPr vert="horz" lIns="91056" tIns="45528" rIns="91056" bIns="45528" rtlCol="0" anchor="b"/>
          <a:lstStyle>
            <a:lvl1pPr algn="r">
              <a:defRPr sz="1200"/>
            </a:lvl1pPr>
          </a:lstStyle>
          <a:p>
            <a:fld id="{A771E050-A66B-4E11-9C20-135C160BC1C9}" type="slidenum">
              <a:rPr lang="en-GB" smtClean="0"/>
              <a:t>‹#›</a:t>
            </a:fld>
            <a:endParaRPr lang="en-GB" dirty="0"/>
          </a:p>
        </p:txBody>
      </p:sp>
    </p:spTree>
    <p:extLst>
      <p:ext uri="{BB962C8B-B14F-4D97-AF65-F5344CB8AC3E}">
        <p14:creationId xmlns:p14="http://schemas.microsoft.com/office/powerpoint/2010/main" val="2967091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0</a:t>
            </a:fld>
            <a:endParaRPr lang="en-GB" dirty="0"/>
          </a:p>
        </p:txBody>
      </p:sp>
    </p:spTree>
    <p:extLst>
      <p:ext uri="{BB962C8B-B14F-4D97-AF65-F5344CB8AC3E}">
        <p14:creationId xmlns:p14="http://schemas.microsoft.com/office/powerpoint/2010/main" val="1826616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In measuring whether the quality standards are achieved, each local authority must have arrangements in place to collect and return data on a series of statutory performance measures. These measures are both quantitative and qualitative.</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The Code of Practice Annex A also maps outcomes and quality standards against quantitative and qualitative measures – here are some examples of the quantitative measures and the next slide gives examples of qualitative measures.</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9</a:t>
            </a:fld>
            <a:endParaRPr lang="en-GB" dirty="0"/>
          </a:p>
        </p:txBody>
      </p:sp>
    </p:spTree>
    <p:extLst>
      <p:ext uri="{BB962C8B-B14F-4D97-AF65-F5344CB8AC3E}">
        <p14:creationId xmlns:p14="http://schemas.microsoft.com/office/powerpoint/2010/main" val="657968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There are national approaches to obtaining this information so comparison can be made across areas – self-completion paper questionnaire, online survey, telephone interviews, face-to-face interviews. These can be seen in draft form on the Welsh</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a:t>
            </a:r>
            <a:r>
              <a:rPr lang="en-GB" sz="1200" kern="1200" dirty="0" smtClean="0">
                <a:solidFill>
                  <a:schemeClr val="tx1"/>
                </a:solidFill>
                <a:effectLst/>
                <a:latin typeface="Arial" panose="020B0604020202020204" pitchFamily="34" charset="0"/>
                <a:ea typeface="+mn-ea"/>
                <a:cs typeface="Arial" panose="020B0604020202020204" pitchFamily="34" charset="0"/>
              </a:rPr>
              <a:t>Government website “Performance Measurement Framework for local authorities” (http://gov.wales/topics/health/socialcare/well-being/performance/?lang=en).</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Authorities will need to collect this information between 1 Sept-30 Nov of the financial year in which it is reporting, with the first year of data being 2016/2017 and so being collected between Sept-Nov 2016 for submission by March 2017.</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10</a:t>
            </a:fld>
            <a:endParaRPr lang="en-GB" dirty="0"/>
          </a:p>
        </p:txBody>
      </p:sp>
    </p:spTree>
    <p:extLst>
      <p:ext uri="{BB962C8B-B14F-4D97-AF65-F5344CB8AC3E}">
        <p14:creationId xmlns:p14="http://schemas.microsoft.com/office/powerpoint/2010/main" val="29605500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Refer to the pre-workshop exercise completed by participants and ask them to discuss these in pairs:</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How does it reflect how you currently measure performance in your area?</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How would you use it to drive improvement? </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What does it mean for you in terms of planning future service delivery?</a:t>
            </a:r>
          </a:p>
          <a:p>
            <a:pPr lvl="0"/>
            <a:endParaRPr lang="en-GB" sz="1200" b="1"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b="1" kern="1200" dirty="0" smtClean="0">
                <a:solidFill>
                  <a:schemeClr val="tx1"/>
                </a:solidFill>
                <a:effectLst/>
                <a:latin typeface="Arial" panose="020B0604020202020204" pitchFamily="34" charset="0"/>
                <a:ea typeface="+mn-ea"/>
                <a:cs typeface="Arial" panose="020B0604020202020204" pitchFamily="34" charset="0"/>
              </a:rPr>
              <a:t>Ask for feedback</a:t>
            </a:r>
            <a:r>
              <a:rPr lang="en-GB" sz="1200" kern="1200" dirty="0" smtClean="0">
                <a:solidFill>
                  <a:schemeClr val="tx1"/>
                </a:solidFill>
                <a:effectLst/>
                <a:latin typeface="Arial" panose="020B0604020202020204" pitchFamily="34" charset="0"/>
                <a:ea typeface="+mn-ea"/>
                <a:cs typeface="Arial" panose="020B0604020202020204" pitchFamily="34" charset="0"/>
              </a:rPr>
              <a:t> on what they notice about these outcome measures and their local implementation. </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11</a:t>
            </a:fld>
            <a:endParaRPr lang="en-GB" dirty="0"/>
          </a:p>
        </p:txBody>
      </p:sp>
    </p:spTree>
    <p:extLst>
      <p:ext uri="{BB962C8B-B14F-4D97-AF65-F5344CB8AC3E}">
        <p14:creationId xmlns:p14="http://schemas.microsoft.com/office/powerpoint/2010/main" val="38378155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The implementation of the Act requires them in their role as managers to think about how the performance of their team/service contributes to the achievement of individual outcomes and national outcomes, and how they can measure and demonstrate this. The pre-workshop exercise provided an example of the thinking they will need to go through to make the necessary links and plan strategically for future service delivery.</a:t>
            </a:r>
          </a:p>
          <a:p>
            <a:pPr lvl="0"/>
            <a:endParaRPr lang="en-GB" sz="1200" b="1"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b="1" kern="1200" dirty="0" smtClean="0">
                <a:solidFill>
                  <a:schemeClr val="tx1"/>
                </a:solidFill>
                <a:effectLst/>
                <a:latin typeface="Arial" panose="020B0604020202020204" pitchFamily="34" charset="0"/>
                <a:ea typeface="+mn-ea"/>
                <a:cs typeface="Arial" panose="020B0604020202020204" pitchFamily="34" charset="0"/>
              </a:rPr>
              <a:t>Ask the group</a:t>
            </a:r>
            <a:r>
              <a:rPr lang="en-GB" sz="1200" kern="1200" dirty="0" smtClean="0">
                <a:solidFill>
                  <a:schemeClr val="tx1"/>
                </a:solidFill>
                <a:effectLst/>
                <a:latin typeface="Arial" panose="020B0604020202020204" pitchFamily="34" charset="0"/>
                <a:ea typeface="+mn-ea"/>
                <a:cs typeface="Arial" panose="020B0604020202020204" pitchFamily="34" charset="0"/>
              </a:rPr>
              <a:t> to suggest other examples of service objectives.</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12</a:t>
            </a:fld>
            <a:endParaRPr lang="en-GB" dirty="0"/>
          </a:p>
        </p:txBody>
      </p:sp>
    </p:spTree>
    <p:extLst>
      <p:ext uri="{BB962C8B-B14F-4D97-AF65-F5344CB8AC3E}">
        <p14:creationId xmlns:p14="http://schemas.microsoft.com/office/powerpoint/2010/main" val="9170936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The types of measures will typically reflect how strategic the objective being measured is. As measures are aggregated they will become less detailed. </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The focus for the rest of the workshop will be on performance measurement as it relates to the group as managers, so for themselves and their teams or functions. Ask the group to form four or five small groups if they are not already in these on tables. Each group will then work through the process of linking national outcomes to local performance management.</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13</a:t>
            </a:fld>
            <a:endParaRPr lang="en-GB" dirty="0"/>
          </a:p>
        </p:txBody>
      </p:sp>
    </p:spTree>
    <p:extLst>
      <p:ext uri="{BB962C8B-B14F-4D97-AF65-F5344CB8AC3E}">
        <p14:creationId xmlns:p14="http://schemas.microsoft.com/office/powerpoint/2010/main" val="3508888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The first stage is about developing a broad statement describing what this particular outcome means for your team/service, and why it is important. What is the rationale for developing performance measures around it?</a:t>
            </a: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Either allocate one of the outcomes to each group or allow them to choose one for themselves. It will be helpful in terms of variety to make sure each outcome is considered, but it not essential to the exercise. Start by working in pairs for about five minutes, then share with others in the group and develop a shared view.</a:t>
            </a:r>
          </a:p>
          <a:p>
            <a:endParaRPr lang="en-GB" baseline="0" dirty="0" smtClean="0"/>
          </a:p>
        </p:txBody>
      </p:sp>
      <p:sp>
        <p:nvSpPr>
          <p:cNvPr id="4" name="Slide Number Placeholder 3"/>
          <p:cNvSpPr>
            <a:spLocks noGrp="1"/>
          </p:cNvSpPr>
          <p:nvPr>
            <p:ph type="sldNum" sz="quarter" idx="10"/>
          </p:nvPr>
        </p:nvSpPr>
        <p:spPr/>
        <p:txBody>
          <a:bodyPr/>
          <a:lstStyle/>
          <a:p>
            <a:fld id="{A771E050-A66B-4E11-9C20-135C160BC1C9}" type="slidenum">
              <a:rPr lang="en-GB" smtClean="0"/>
              <a:t>14</a:t>
            </a:fld>
            <a:endParaRPr lang="en-GB" dirty="0"/>
          </a:p>
        </p:txBody>
      </p:sp>
    </p:spTree>
    <p:extLst>
      <p:ext uri="{BB962C8B-B14F-4D97-AF65-F5344CB8AC3E}">
        <p14:creationId xmlns:p14="http://schemas.microsoft.com/office/powerpoint/2010/main" val="14357818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Having developed a rationale we must make sure that we develop SMART objectives. This table sets out the elements of performance measurement we will now work through as an exercise.</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Facilitator to work through this to suit the experience of the group; it may be sufficient to show the slide as a reminder and to set the framework for the following activities.</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Two key elements to consider when setting goals: Are they clear and measurable, etc? Do they contribute to the achievement of the business strategy?  </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en-GB" sz="1200" b="1" kern="1200" dirty="0" smtClean="0">
                <a:solidFill>
                  <a:schemeClr val="tx1"/>
                </a:solidFill>
                <a:effectLst/>
                <a:latin typeface="Arial" panose="020B0604020202020204" pitchFamily="34" charset="0"/>
                <a:ea typeface="+mn-ea"/>
                <a:cs typeface="Arial" panose="020B0604020202020204" pitchFamily="34" charset="0"/>
              </a:rPr>
              <a:t>Objectives</a:t>
            </a:r>
            <a:r>
              <a:rPr lang="en-GB" sz="1200" kern="1200" dirty="0" smtClean="0">
                <a:solidFill>
                  <a:schemeClr val="tx1"/>
                </a:solidFill>
                <a:effectLst/>
                <a:latin typeface="Arial" panose="020B0604020202020204" pitchFamily="34" charset="0"/>
                <a:ea typeface="+mn-ea"/>
                <a:cs typeface="Arial" panose="020B0604020202020204" pitchFamily="34" charset="0"/>
              </a:rPr>
              <a:t> set a target, which can then be measured. </a:t>
            </a:r>
            <a:r>
              <a:rPr lang="en-GB" sz="1200" b="1" kern="1200" dirty="0" smtClean="0">
                <a:solidFill>
                  <a:schemeClr val="tx1"/>
                </a:solidFill>
                <a:effectLst/>
                <a:latin typeface="Arial" panose="020B0604020202020204" pitchFamily="34" charset="0"/>
                <a:ea typeface="+mn-ea"/>
                <a:cs typeface="Arial" panose="020B0604020202020204" pitchFamily="34" charset="0"/>
              </a:rPr>
              <a:t>SMART </a:t>
            </a:r>
            <a:r>
              <a:rPr lang="en-GB" sz="1200" kern="1200" dirty="0" smtClean="0">
                <a:solidFill>
                  <a:schemeClr val="tx1"/>
                </a:solidFill>
                <a:effectLst/>
                <a:latin typeface="Arial" panose="020B0604020202020204" pitchFamily="34" charset="0"/>
                <a:ea typeface="+mn-ea"/>
                <a:cs typeface="Arial" panose="020B0604020202020204" pitchFamily="34" charset="0"/>
              </a:rPr>
              <a:t>objectives = specific, measurable, achievable/attributable, realistic, time-bound.</a:t>
            </a:r>
          </a:p>
          <a:p>
            <a:pPr marL="171450" lvl="0" indent="-171450">
              <a:buFont typeface="Arial" panose="020B0604020202020204" pitchFamily="34" charset="0"/>
              <a:buChar char="•"/>
            </a:pPr>
            <a:r>
              <a:rPr lang="en-GB" sz="1200" b="1" kern="1200" dirty="0" smtClean="0">
                <a:solidFill>
                  <a:schemeClr val="tx1"/>
                </a:solidFill>
                <a:effectLst/>
                <a:latin typeface="Arial" panose="020B0604020202020204" pitchFamily="34" charset="0"/>
                <a:ea typeface="+mn-ea"/>
                <a:cs typeface="Arial" panose="020B0604020202020204" pitchFamily="34" charset="0"/>
              </a:rPr>
              <a:t>Rationale</a:t>
            </a:r>
            <a:r>
              <a:rPr lang="en-GB" sz="1200" kern="1200" dirty="0" smtClean="0">
                <a:solidFill>
                  <a:schemeClr val="tx1"/>
                </a:solidFill>
                <a:effectLst/>
                <a:latin typeface="Arial" panose="020B0604020202020204" pitchFamily="34" charset="0"/>
                <a:ea typeface="+mn-ea"/>
                <a:cs typeface="Arial" panose="020B0604020202020204" pitchFamily="34" charset="0"/>
              </a:rPr>
              <a:t> helps to gain clarity over what is wanted and why. </a:t>
            </a:r>
          </a:p>
          <a:p>
            <a:pPr marL="171450" lvl="0" indent="-171450">
              <a:buFont typeface="Arial" panose="020B0604020202020204" pitchFamily="34" charset="0"/>
              <a:buChar char="•"/>
            </a:pPr>
            <a:r>
              <a:rPr lang="en-GB" sz="1200" b="1" kern="1200" dirty="0" smtClean="0">
                <a:solidFill>
                  <a:schemeClr val="tx1"/>
                </a:solidFill>
                <a:effectLst/>
                <a:latin typeface="Arial" panose="020B0604020202020204" pitchFamily="34" charset="0"/>
                <a:ea typeface="+mn-ea"/>
                <a:cs typeface="Arial" panose="020B0604020202020204" pitchFamily="34" charset="0"/>
              </a:rPr>
              <a:t>Measures</a:t>
            </a:r>
            <a:r>
              <a:rPr lang="en-GB" sz="1200" kern="1200" dirty="0" smtClean="0">
                <a:solidFill>
                  <a:schemeClr val="tx1"/>
                </a:solidFill>
                <a:effectLst/>
                <a:latin typeface="Arial" panose="020B0604020202020204" pitchFamily="34" charset="0"/>
                <a:ea typeface="+mn-ea"/>
                <a:cs typeface="Arial" panose="020B0604020202020204" pitchFamily="34" charset="0"/>
              </a:rPr>
              <a:t> identify what will be counted to tell you whether you have achieved your OBJECTIVE – performance indicators. They are not the targets in themselves. For each objective identify a few (3-4) key measures, or PIs, which will be used to measure progress against it. Measures are not targets, they are simply what you will count. Measures usually start with `Number of…’ or `Percentage of…’ or `Proportion of…’</a:t>
            </a:r>
          </a:p>
          <a:p>
            <a:pPr marL="171450" lvl="0" indent="-171450">
              <a:buFont typeface="Arial" panose="020B0604020202020204" pitchFamily="34" charset="0"/>
              <a:buChar char="•"/>
            </a:pPr>
            <a:r>
              <a:rPr lang="en-GB" sz="1200" b="1" kern="1200" dirty="0" smtClean="0">
                <a:solidFill>
                  <a:schemeClr val="tx1"/>
                </a:solidFill>
                <a:effectLst/>
                <a:latin typeface="Arial" panose="020B0604020202020204" pitchFamily="34" charset="0"/>
                <a:ea typeface="+mn-ea"/>
                <a:cs typeface="Arial" panose="020B0604020202020204" pitchFamily="34" charset="0"/>
              </a:rPr>
              <a:t>Monitoring</a:t>
            </a:r>
            <a:r>
              <a:rPr lang="en-GB" sz="1200" kern="1200" dirty="0" smtClean="0">
                <a:solidFill>
                  <a:schemeClr val="tx1"/>
                </a:solidFill>
                <a:effectLst/>
                <a:latin typeface="Arial" panose="020B0604020202020204" pitchFamily="34" charset="0"/>
                <a:ea typeface="+mn-ea"/>
                <a:cs typeface="Arial" panose="020B0604020202020204" pitchFamily="34" charset="0"/>
              </a:rPr>
              <a:t> arrangements spell out how, when and who will collect and report back on the measures, which ensures compliance against objectives.</a:t>
            </a:r>
          </a:p>
          <a:p>
            <a:pPr marL="171450" lvl="0" indent="-171450">
              <a:buFont typeface="Arial" panose="020B0604020202020204" pitchFamily="34" charset="0"/>
              <a:buChar char="•"/>
            </a:pPr>
            <a:r>
              <a:rPr lang="en-GB" sz="1200" b="1" kern="1200" dirty="0" smtClean="0">
                <a:solidFill>
                  <a:schemeClr val="tx1"/>
                </a:solidFill>
                <a:effectLst/>
                <a:latin typeface="Arial" panose="020B0604020202020204" pitchFamily="34" charset="0"/>
                <a:ea typeface="+mn-ea"/>
                <a:cs typeface="Arial" panose="020B0604020202020204" pitchFamily="34" charset="0"/>
              </a:rPr>
              <a:t>Action plans</a:t>
            </a:r>
            <a:r>
              <a:rPr lang="en-GB" sz="1200" kern="1200" dirty="0" smtClean="0">
                <a:solidFill>
                  <a:schemeClr val="tx1"/>
                </a:solidFill>
                <a:effectLst/>
                <a:latin typeface="Arial" panose="020B0604020202020204" pitchFamily="34" charset="0"/>
                <a:ea typeface="+mn-ea"/>
                <a:cs typeface="Arial" panose="020B0604020202020204" pitchFamily="34" charset="0"/>
              </a:rPr>
              <a:t> are what will be done to achieve the objective. What actions will be taken by who and when.</a:t>
            </a:r>
          </a:p>
          <a:p>
            <a:pPr eaLnBrk="1" hangingPunct="1"/>
            <a:endParaRPr lang="en-GB" altLang="en-US" dirty="0" smtClean="0">
              <a:latin typeface="Arial" charset="0"/>
            </a:endParaRPr>
          </a:p>
        </p:txBody>
      </p:sp>
      <p:sp>
        <p:nvSpPr>
          <p:cNvPr id="4" name="Slide Number Placeholder 3"/>
          <p:cNvSpPr>
            <a:spLocks noGrp="1"/>
          </p:cNvSpPr>
          <p:nvPr>
            <p:ph type="sldNum" sz="quarter" idx="5"/>
          </p:nvPr>
        </p:nvSpPr>
        <p:spPr/>
        <p:txBody>
          <a:bodyPr/>
          <a:lstStyle/>
          <a:p>
            <a:pPr>
              <a:defRPr/>
            </a:pPr>
            <a:fld id="{CD674A20-A0C6-48E0-BD06-5C7AA646F201}" type="slidenum">
              <a:rPr lang="en-GB" smtClean="0"/>
              <a:pPr>
                <a:defRPr/>
              </a:pPr>
              <a:t>15</a:t>
            </a:fld>
            <a:endParaRPr lang="en-GB"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Arial" panose="020B0604020202020204" pitchFamily="34" charset="0"/>
                <a:ea typeface="+mn-ea"/>
                <a:cs typeface="Arial" panose="020B0604020202020204" pitchFamily="34" charset="0"/>
              </a:rPr>
              <a:t>In your group, discuss and agree SMART objectives for the area you are working on and that will contribute to the national outcome you have chosen.</a:t>
            </a:r>
          </a:p>
          <a:p>
            <a:endParaRPr lang="en-GB" dirty="0" smtClean="0"/>
          </a:p>
        </p:txBody>
      </p:sp>
      <p:sp>
        <p:nvSpPr>
          <p:cNvPr id="4" name="Slide Number Placeholder 3"/>
          <p:cNvSpPr>
            <a:spLocks noGrp="1"/>
          </p:cNvSpPr>
          <p:nvPr>
            <p:ph type="sldNum" sz="quarter" idx="10"/>
          </p:nvPr>
        </p:nvSpPr>
        <p:spPr/>
        <p:txBody>
          <a:bodyPr/>
          <a:lstStyle/>
          <a:p>
            <a:fld id="{A771E050-A66B-4E11-9C20-135C160BC1C9}" type="slidenum">
              <a:rPr lang="en-GB" smtClean="0"/>
              <a:t>16</a:t>
            </a:fld>
            <a:endParaRPr lang="en-GB" dirty="0"/>
          </a:p>
        </p:txBody>
      </p:sp>
    </p:spTree>
    <p:extLst>
      <p:ext uri="{BB962C8B-B14F-4D97-AF65-F5344CB8AC3E}">
        <p14:creationId xmlns:p14="http://schemas.microsoft.com/office/powerpoint/2010/main" val="15540604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Having developed objectives,</a:t>
            </a:r>
            <a:r>
              <a:rPr lang="en-GB" baseline="0" dirty="0" smtClean="0"/>
              <a:t> we now need to think about how we measure performance against them. </a:t>
            </a:r>
            <a:r>
              <a:rPr lang="en-GB" dirty="0" smtClean="0"/>
              <a:t>These questions are based on Mark Friedman’s Results Based Accountability, which participants may be familiar with. It is typically the last question that is difficult to measure – the outcomes delivered</a:t>
            </a:r>
            <a:r>
              <a:rPr lang="en-GB" baseline="0" dirty="0" smtClean="0"/>
              <a:t> </a:t>
            </a:r>
            <a:r>
              <a:rPr lang="en-GB" dirty="0" smtClean="0"/>
              <a:t>–</a:t>
            </a:r>
            <a:r>
              <a:rPr lang="en-GB" baseline="0" dirty="0" smtClean="0"/>
              <a:t> </a:t>
            </a:r>
            <a:r>
              <a:rPr lang="en-GB" dirty="0" smtClean="0"/>
              <a:t>although it may well be that systems do not enable the easy collection of outputs as well.</a:t>
            </a:r>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17</a:t>
            </a:fld>
            <a:endParaRPr lang="en-GB" dirty="0"/>
          </a:p>
        </p:txBody>
      </p:sp>
    </p:spTree>
    <p:extLst>
      <p:ext uri="{BB962C8B-B14F-4D97-AF65-F5344CB8AC3E}">
        <p14:creationId xmlns:p14="http://schemas.microsoft.com/office/powerpoint/2010/main" val="7001225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Where outcomes need to be measured there are different approaches that can be taken to measuring them, both qualitatively and quantitatively. It</a:t>
            </a:r>
            <a:r>
              <a:rPr lang="en-GB" baseline="0" dirty="0" smtClean="0"/>
              <a:t> is worth noting that the National Performance Framework includes standard surveys and questionnaires to be used to ensure national collection is standardised.</a:t>
            </a:r>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18</a:t>
            </a:fld>
            <a:endParaRPr lang="en-GB" dirty="0"/>
          </a:p>
        </p:txBody>
      </p:sp>
    </p:spTree>
    <p:extLst>
      <p:ext uri="{BB962C8B-B14F-4D97-AF65-F5344CB8AC3E}">
        <p14:creationId xmlns:p14="http://schemas.microsoft.com/office/powerpoint/2010/main" val="3945036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Arial" panose="020B0604020202020204" pitchFamily="34" charset="0"/>
                <a:ea typeface="+mn-ea"/>
                <a:cs typeface="Arial" panose="020B0604020202020204" pitchFamily="34" charset="0"/>
              </a:rPr>
              <a:t>This workshop is the second of two that provide the opportunity to explore what it means to implement the Act locally, looking at two specific areas:</a:t>
            </a:r>
          </a:p>
          <a:p>
            <a:r>
              <a:rPr lang="en-GB" sz="1200" kern="1200" dirty="0" smtClean="0">
                <a:solidFill>
                  <a:schemeClr val="tx1"/>
                </a:solidFill>
                <a:effectLst/>
                <a:latin typeface="Arial" panose="020B0604020202020204" pitchFamily="34" charset="0"/>
                <a:ea typeface="+mn-ea"/>
                <a:cs typeface="Arial" panose="020B0604020202020204" pitchFamily="34" charset="0"/>
              </a:rPr>
              <a:t> </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Changing culture: In particular the culture changes that are needed to enable the implementation of the Act, including how individual managers articulate and plan for the changes relevant to their areas of work.</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Measuring performance: In particular the implications of the National Well-being Outcomes Framework and the National Performance Framework for local performance management practice which informs strategic planning and drives improvement.</a:t>
            </a:r>
          </a:p>
          <a:p>
            <a:r>
              <a:rPr lang="en-GB" sz="1200" kern="1200" dirty="0" smtClean="0">
                <a:solidFill>
                  <a:schemeClr val="tx1"/>
                </a:solidFill>
                <a:effectLst/>
                <a:latin typeface="Arial" panose="020B0604020202020204" pitchFamily="34" charset="0"/>
                <a:ea typeface="+mn-ea"/>
                <a:cs typeface="Arial" panose="020B0604020202020204" pitchFamily="34" charset="0"/>
              </a:rPr>
              <a:t> </a:t>
            </a:r>
          </a:p>
          <a:p>
            <a:r>
              <a:rPr lang="en-GB" sz="1200" kern="1200" dirty="0" smtClean="0">
                <a:solidFill>
                  <a:schemeClr val="tx1"/>
                </a:solidFill>
                <a:effectLst/>
                <a:latin typeface="Arial" panose="020B0604020202020204" pitchFamily="34" charset="0"/>
                <a:ea typeface="+mn-ea"/>
                <a:cs typeface="Arial" panose="020B0604020202020204" pitchFamily="34" charset="0"/>
              </a:rPr>
              <a:t>Both workshops are designed to build on pre-workshop exercises and will provide the opportunity to explore practice more generally, and plan for actions to be taken locally.</a:t>
            </a:r>
          </a:p>
          <a:p>
            <a:endParaRPr lang="en-GB" i="1" dirty="0"/>
          </a:p>
        </p:txBody>
      </p:sp>
      <p:sp>
        <p:nvSpPr>
          <p:cNvPr id="4" name="Slide Number Placeholder 3"/>
          <p:cNvSpPr>
            <a:spLocks noGrp="1"/>
          </p:cNvSpPr>
          <p:nvPr>
            <p:ph type="sldNum" sz="quarter" idx="10"/>
          </p:nvPr>
        </p:nvSpPr>
        <p:spPr/>
        <p:txBody>
          <a:bodyPr/>
          <a:lstStyle/>
          <a:p>
            <a:fld id="{A771E050-A66B-4E11-9C20-135C160BC1C9}" type="slidenum">
              <a:rPr lang="en-GB" smtClean="0"/>
              <a:t>1</a:t>
            </a:fld>
            <a:endParaRPr lang="en-GB" dirty="0"/>
          </a:p>
        </p:txBody>
      </p:sp>
    </p:spTree>
    <p:extLst>
      <p:ext uri="{BB962C8B-B14F-4D97-AF65-F5344CB8AC3E}">
        <p14:creationId xmlns:p14="http://schemas.microsoft.com/office/powerpoint/2010/main" val="2135020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So having developed objectives you now need to agree what performance measures you will need to use to demonstrate performance against them.</a:t>
            </a: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As a group discuss and agree the top three, and then think through how you would collect evidence against these measures. </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19</a:t>
            </a:fld>
            <a:endParaRPr lang="en-GB" dirty="0"/>
          </a:p>
        </p:txBody>
      </p:sp>
    </p:spTree>
    <p:extLst>
      <p:ext uri="{BB962C8B-B14F-4D97-AF65-F5344CB8AC3E}">
        <p14:creationId xmlns:p14="http://schemas.microsoft.com/office/powerpoint/2010/main" val="27391729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Ask each group to give a short presentation giving headlines only on the approach they have designed.</a:t>
            </a:r>
          </a:p>
          <a:p>
            <a:pPr lvl="0"/>
            <a:endParaRPr lang="en-GB" sz="1200" b="1"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b="1" kern="1200" dirty="0" smtClean="0">
                <a:solidFill>
                  <a:schemeClr val="tx1"/>
                </a:solidFill>
                <a:effectLst/>
                <a:latin typeface="Arial" panose="020B0604020202020204" pitchFamily="34" charset="0"/>
                <a:ea typeface="+mn-ea"/>
                <a:cs typeface="Arial" panose="020B0604020202020204" pitchFamily="34" charset="0"/>
              </a:rPr>
              <a:t>Ask the whole group</a:t>
            </a:r>
            <a:r>
              <a:rPr lang="en-GB" sz="1200" kern="1200" dirty="0" smtClean="0">
                <a:solidFill>
                  <a:schemeClr val="tx1"/>
                </a:solidFill>
                <a:effectLst/>
                <a:latin typeface="Arial" panose="020B0604020202020204" pitchFamily="34" charset="0"/>
                <a:ea typeface="+mn-ea"/>
                <a:cs typeface="Arial" panose="020B0604020202020204" pitchFamily="34" charset="0"/>
              </a:rPr>
              <a:t> for comments on their appropriateness as objectives and measures. </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20</a:t>
            </a:fld>
            <a:endParaRPr lang="en-GB" dirty="0"/>
          </a:p>
        </p:txBody>
      </p:sp>
    </p:spTree>
    <p:extLst>
      <p:ext uri="{BB962C8B-B14F-4D97-AF65-F5344CB8AC3E}">
        <p14:creationId xmlns:p14="http://schemas.microsoft.com/office/powerpoint/2010/main" val="953321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Stay</a:t>
            </a:r>
            <a:r>
              <a:rPr lang="en-GB" baseline="0" dirty="0" smtClean="0"/>
              <a:t> in the same groups and continue to work on chosen service/team outcomes. This task is about implementing an approach to the measuring and monitoring of performance against these outcomes. The next slide sets out some suggested areas to consider.</a:t>
            </a:r>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21</a:t>
            </a:fld>
            <a:endParaRPr lang="en-GB" dirty="0"/>
          </a:p>
        </p:txBody>
      </p:sp>
    </p:spTree>
    <p:extLst>
      <p:ext uri="{BB962C8B-B14F-4D97-AF65-F5344CB8AC3E}">
        <p14:creationId xmlns:p14="http://schemas.microsoft.com/office/powerpoint/2010/main" val="9123399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Feedback from the groups on what they found challenging in the exercise, and what they learnt in terms of their own role as manager.</a:t>
            </a:r>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22</a:t>
            </a:fld>
            <a:endParaRPr lang="en-GB" dirty="0"/>
          </a:p>
        </p:txBody>
      </p:sp>
    </p:spTree>
    <p:extLst>
      <p:ext uri="{BB962C8B-B14F-4D97-AF65-F5344CB8AC3E}">
        <p14:creationId xmlns:p14="http://schemas.microsoft.com/office/powerpoint/2010/main" val="35441585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Everyone is to individually spend five minutes thinking about what they will take away to do and the main opportunity for moving on. Then share this with their neighbour.</a:t>
            </a: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Ask for feedback on the opportunities identified by the group and the strengths they can build on.</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Remind them at the end to complete the evaluation sheets.</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23</a:t>
            </a:fld>
            <a:endParaRPr lang="en-GB" dirty="0"/>
          </a:p>
        </p:txBody>
      </p:sp>
    </p:spTree>
    <p:extLst>
      <p:ext uri="{BB962C8B-B14F-4D97-AF65-F5344CB8AC3E}">
        <p14:creationId xmlns:p14="http://schemas.microsoft.com/office/powerpoint/2010/main" val="2795442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[Facilitator’s Note: This slide has animation.]</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By the end of the workshop you will:</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Have a better understanding of the importance of performance measurement in relation to the Act, particularly the Performance Measurement Framework</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Understand the main characteristics of effective performance measurement</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Be able to explain the rationale for the approaches needed locally for a range of different stakeholders</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Be clear about what needs to happen as next steps for you in taking this forward</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2</a:t>
            </a:fld>
            <a:endParaRPr lang="en-GB" dirty="0"/>
          </a:p>
        </p:txBody>
      </p:sp>
    </p:spTree>
    <p:extLst>
      <p:ext uri="{BB962C8B-B14F-4D97-AF65-F5344CB8AC3E}">
        <p14:creationId xmlns:p14="http://schemas.microsoft.com/office/powerpoint/2010/main" val="3970611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It is important to emphasise the expectation that participants will need to engage in the activities to get the most out of this – it is not a chalk and talk exercise!</a:t>
            </a: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It may be appropriate at this stage to discuss confidentiality within the group, if it is a mixed group and there is any sensitivity in discussing local challenges.</a:t>
            </a: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It is important that participants take this opportunity to plan next steps for themselves in taking forward local performance management approaches.</a:t>
            </a:r>
          </a:p>
          <a:p>
            <a:pPr lvl="0"/>
            <a:endParaRPr lang="en-GB" sz="1200" b="1"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b="1" kern="1200" dirty="0" smtClean="0">
                <a:solidFill>
                  <a:schemeClr val="tx1"/>
                </a:solidFill>
                <a:effectLst/>
                <a:latin typeface="Arial" panose="020B0604020202020204" pitchFamily="34" charset="0"/>
                <a:ea typeface="+mn-ea"/>
                <a:cs typeface="Arial" panose="020B0604020202020204" pitchFamily="34" charset="0"/>
              </a:rPr>
              <a:t>Ask the group:</a:t>
            </a:r>
            <a:r>
              <a:rPr lang="en-GB" sz="1200" kern="1200" dirty="0" smtClean="0">
                <a:solidFill>
                  <a:schemeClr val="tx1"/>
                </a:solidFill>
                <a:effectLst/>
                <a:latin typeface="Arial" panose="020B0604020202020204" pitchFamily="34" charset="0"/>
                <a:ea typeface="+mn-ea"/>
                <a:cs typeface="Arial" panose="020B0604020202020204" pitchFamily="34" charset="0"/>
              </a:rPr>
              <a:t> Are they happy with this approach, and do they have any comments or questions?</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3</a:t>
            </a:fld>
            <a:endParaRPr lang="en-GB" dirty="0"/>
          </a:p>
        </p:txBody>
      </p:sp>
    </p:spTree>
    <p:extLst>
      <p:ext uri="{BB962C8B-B14F-4D97-AF65-F5344CB8AC3E}">
        <p14:creationId xmlns:p14="http://schemas.microsoft.com/office/powerpoint/2010/main" val="786839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Arial" panose="020B0604020202020204" pitchFamily="34" charset="0"/>
                <a:ea typeface="+mn-ea"/>
                <a:cs typeface="Arial" panose="020B0604020202020204" pitchFamily="34" charset="0"/>
              </a:rPr>
              <a:t>You may wish to add timings to this slide, including showing breaks (see the illustrative session plan).</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4</a:t>
            </a:fld>
            <a:endParaRPr lang="en-GB" dirty="0"/>
          </a:p>
        </p:txBody>
      </p:sp>
    </p:spTree>
    <p:extLst>
      <p:ext uri="{BB962C8B-B14F-4D97-AF65-F5344CB8AC3E}">
        <p14:creationId xmlns:p14="http://schemas.microsoft.com/office/powerpoint/2010/main" val="127399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There are five main principles within the Act:</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Voice and control</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Prevention and early intervention</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Well-being</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Co-production</a:t>
            </a:r>
          </a:p>
          <a:p>
            <a:pPr marL="171450" lvl="0" indent="-171450">
              <a:buFont typeface="Arial" panose="020B0604020202020204" pitchFamily="34" charset="0"/>
              <a:buChar char="•"/>
            </a:pPr>
            <a:r>
              <a:rPr lang="en-GB" sz="1200" kern="1200" dirty="0" smtClean="0">
                <a:solidFill>
                  <a:schemeClr val="tx1"/>
                </a:solidFill>
                <a:effectLst/>
                <a:latin typeface="Arial" panose="020B0604020202020204" pitchFamily="34" charset="0"/>
                <a:ea typeface="+mn-ea"/>
                <a:cs typeface="Arial" panose="020B0604020202020204" pitchFamily="34" charset="0"/>
              </a:rPr>
              <a:t>Multi agency</a:t>
            </a:r>
          </a:p>
          <a:p>
            <a:pPr marL="171450" lvl="0" indent="-171450">
              <a:buFont typeface="Arial" panose="020B0604020202020204" pitchFamily="34" charset="0"/>
              <a:buChar char="•"/>
            </a:pPr>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These apply to approaches to working with children, adults and carers.</a:t>
            </a: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Most importantly these seek to deliver a range of defined outcomes as set out in the National Outcomes Framework.</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5</a:t>
            </a:fld>
            <a:endParaRPr lang="en-GB" dirty="0"/>
          </a:p>
        </p:txBody>
      </p:sp>
    </p:spTree>
    <p:extLst>
      <p:ext uri="{BB962C8B-B14F-4D97-AF65-F5344CB8AC3E}">
        <p14:creationId xmlns:p14="http://schemas.microsoft.com/office/powerpoint/2010/main" val="29767268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 reminder that the Social Services and Well-being (Wales) Act requires Welsh Ministers to specify outcomes to be achieved in terms of the well-being of people</a:t>
            </a:r>
            <a:r>
              <a:rPr lang="en-GB" baseline="0" dirty="0" smtClean="0"/>
              <a:t> who need care and support and carers who need support.  Welsh Ministers must report on the progress made towards the achievement of well-being. The framework measures the impact that people and services make to achieve well-being.</a:t>
            </a:r>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6</a:t>
            </a:fld>
            <a:endParaRPr lang="en-GB" dirty="0"/>
          </a:p>
        </p:txBody>
      </p:sp>
    </p:spTree>
    <p:extLst>
      <p:ext uri="{BB962C8B-B14F-4D97-AF65-F5344CB8AC3E}">
        <p14:creationId xmlns:p14="http://schemas.microsoft.com/office/powerpoint/2010/main" val="15569121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There are a number of reasons for the Performance Measurement Framework and it is seen to benefit individuals, local authorities and national government.</a:t>
            </a: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The framework provides performance information which will enable individuals to make informed decisions about different forms of care and support; it will enable local authorities to plan and improve services; it will enable local and national government to be accountable and responsible for performance; and it will support regulatory and scrutiny activities.</a:t>
            </a:r>
          </a:p>
          <a:p>
            <a:pPr lvl="0"/>
            <a:endParaRPr lang="en-GB" sz="1200" b="1"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b="1" kern="1200" dirty="0" smtClean="0">
                <a:solidFill>
                  <a:schemeClr val="tx1"/>
                </a:solidFill>
                <a:effectLst/>
                <a:latin typeface="Arial" panose="020B0604020202020204" pitchFamily="34" charset="0"/>
                <a:ea typeface="+mn-ea"/>
                <a:cs typeface="Arial" panose="020B0604020202020204" pitchFamily="34" charset="0"/>
              </a:rPr>
              <a:t>Ask the group: </a:t>
            </a:r>
            <a:r>
              <a:rPr lang="en-GB" sz="1200" kern="1200" dirty="0" smtClean="0">
                <a:solidFill>
                  <a:schemeClr val="tx1"/>
                </a:solidFill>
                <a:effectLst/>
                <a:latin typeface="Arial" panose="020B0604020202020204" pitchFamily="34" charset="0"/>
                <a:ea typeface="+mn-ea"/>
                <a:cs typeface="Arial" panose="020B0604020202020204" pitchFamily="34" charset="0"/>
              </a:rPr>
              <a:t>How this relates to the current use of performance measurement as they experience it locally. Is it used in this way?</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7</a:t>
            </a:fld>
            <a:endParaRPr lang="en-GB" dirty="0"/>
          </a:p>
        </p:txBody>
      </p:sp>
    </p:spTree>
    <p:extLst>
      <p:ext uri="{BB962C8B-B14F-4D97-AF65-F5344CB8AC3E}">
        <p14:creationId xmlns:p14="http://schemas.microsoft.com/office/powerpoint/2010/main" val="135459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panose="020B0604020202020204" pitchFamily="34" charset="0"/>
                <a:ea typeface="+mn-ea"/>
                <a:cs typeface="Arial" panose="020B0604020202020204" pitchFamily="34" charset="0"/>
              </a:rPr>
              <a:t>Local authorities undertake actions to help people achieve well-being. The quality standards describe the activities of social services that contribute to the achievement of well-being. These activities must be undertaken to discharge duties under the Act and secure well-being for people who need care and support and carers who need support.</a:t>
            </a:r>
          </a:p>
          <a:p>
            <a:pPr lvl="0"/>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en-GB" sz="1200" kern="1200" dirty="0" smtClean="0">
                <a:solidFill>
                  <a:schemeClr val="tx1"/>
                </a:solidFill>
                <a:effectLst/>
                <a:latin typeface="Arial" panose="020B0604020202020204" pitchFamily="34" charset="0"/>
                <a:ea typeface="+mn-ea"/>
                <a:cs typeface="Arial" panose="020B0604020202020204" pitchFamily="34" charset="0"/>
              </a:rPr>
              <a:t>Note that the Code of Practice Annex A maps the linkages between the well-being outcomes and quality standards.</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8</a:t>
            </a:fld>
            <a:endParaRPr lang="en-GB" dirty="0"/>
          </a:p>
        </p:txBody>
      </p:sp>
    </p:spTree>
    <p:extLst>
      <p:ext uri="{BB962C8B-B14F-4D97-AF65-F5344CB8AC3E}">
        <p14:creationId xmlns:p14="http://schemas.microsoft.com/office/powerpoint/2010/main" val="4020427004"/>
      </p:ext>
    </p:extLst>
  </p:cSld>
  <p:clrMapOvr>
    <a:masterClrMapping/>
  </p:clrMapOvr>
</p:notes>
</file>

<file path=ppt/slideLayouts/_rels/slideLayout1.xml.rels><?xml version="1.0" encoding="UTF-8" standalone="yes"?>
<Relationships xmlns="http://schemas.openxmlformats.org/package/2006/relationships"><Relationship Id="rId18" Type="http://schemas.openxmlformats.org/officeDocument/2006/relationships/image" Target="../media/image2.png"/><Relationship Id="rId17" Type="http://schemas.openxmlformats.org/officeDocument/2006/relationships/image" Target="../media/image2.pdf"/><Relationship Id="rId2" Type="http://schemas.openxmlformats.org/officeDocument/2006/relationships/image" Target="../media/image1.png"/><Relationship Id="rId1" Type="http://schemas.openxmlformats.org/officeDocument/2006/relationships/slideMaster" Target="../slideMasters/slideMaster1.xml"/><Relationship Id="rId19"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4.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 Target="../slides/slide6.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9"/>
            <a:ext cx="7772400" cy="1296144"/>
          </a:xfrm>
        </p:spPr>
        <p:txBody>
          <a:bodyPr anchor="b">
            <a:normAutofit/>
          </a:bodyPr>
          <a:lstStyle>
            <a:lvl1pPr>
              <a:defRPr sz="3600" b="1">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pic>
        <p:nvPicPr>
          <p:cNvPr id="1028"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00192" y="291666"/>
            <a:ext cx="2144044" cy="79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5" name="Straight Connector 14"/>
          <p:cNvCxnSpPr/>
          <p:nvPr userDrawn="1"/>
        </p:nvCxnSpPr>
        <p:spPr>
          <a:xfrm>
            <a:off x="683568" y="2638500"/>
            <a:ext cx="7776864" cy="0"/>
          </a:xfrm>
          <a:prstGeom prst="line">
            <a:avLst/>
          </a:prstGeom>
          <a:ln>
            <a:solidFill>
              <a:srgbClr val="FDC536"/>
            </a:solidFill>
          </a:ln>
          <a:effectLst/>
        </p:spPr>
        <p:style>
          <a:lnRef idx="2">
            <a:schemeClr val="accent1"/>
          </a:lnRef>
          <a:fillRef idx="0">
            <a:schemeClr val="accent1"/>
          </a:fillRef>
          <a:effectRef idx="1">
            <a:schemeClr val="accent1"/>
          </a:effectRef>
          <a:fontRef idx="minor">
            <a:schemeClr val="tx1"/>
          </a:fontRef>
        </p:style>
      </p:cxnSp>
      <p:pic>
        <p:nvPicPr>
          <p:cNvPr id="8" name="Picture 7" descr="CCW LOGO.pdf"/>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17"/>
              <a:stretch>
                <a:fillRect/>
              </a:stretch>
            </p:blipFill>
          </mc:Choice>
          <mc:Fallback>
            <p:blipFill>
              <a:blip r:embed="rId18"/>
              <a:stretch>
                <a:fillRect/>
              </a:stretch>
            </p:blipFill>
          </mc:Fallback>
        </mc:AlternateContent>
        <p:spPr>
          <a:xfrm>
            <a:off x="683568" y="404664"/>
            <a:ext cx="2482209" cy="720000"/>
          </a:xfrm>
          <a:prstGeom prst="rect">
            <a:avLst/>
          </a:prstGeom>
        </p:spPr>
      </p:pic>
      <p:pic>
        <p:nvPicPr>
          <p:cNvPr id="7" name="Picture 6"/>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2734163" y="2780928"/>
            <a:ext cx="3675675" cy="3600000"/>
          </a:xfrm>
          <a:prstGeom prst="rect">
            <a:avLst/>
          </a:prstGeom>
        </p:spPr>
      </p:pic>
    </p:spTree>
    <p:extLst>
      <p:ext uri="{BB962C8B-B14F-4D97-AF65-F5344CB8AC3E}">
        <p14:creationId xmlns:p14="http://schemas.microsoft.com/office/powerpoint/2010/main" val="36889511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49197" y="260768"/>
            <a:ext cx="1102702" cy="1080000"/>
          </a:xfrm>
          <a:prstGeom prst="rect">
            <a:avLst/>
          </a:prstGeom>
        </p:spPr>
      </p:pic>
      <p:sp>
        <p:nvSpPr>
          <p:cNvPr id="2" name="Title 1"/>
          <p:cNvSpPr>
            <a:spLocks noGrp="1"/>
          </p:cNvSpPr>
          <p:nvPr>
            <p:ph type="title"/>
          </p:nvPr>
        </p:nvSpPr>
        <p:spPr>
          <a:xfrm>
            <a:off x="467544" y="260648"/>
            <a:ext cx="7128792" cy="998984"/>
          </a:xfrm>
        </p:spPr>
        <p:txBody>
          <a:bodyPr anchor="b">
            <a:noAutofit/>
          </a:bodyPr>
          <a:lstStyle>
            <a:lvl1pPr algn="l">
              <a:defRPr sz="3200" b="1">
                <a:solidFill>
                  <a:srgbClr val="FDC536"/>
                </a:solidFill>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457200" y="1412776"/>
            <a:ext cx="8229600" cy="4525963"/>
          </a:xfrm>
        </p:spPr>
        <p:txBody>
          <a:bodyPr/>
          <a:lstStyle>
            <a:lvl1pPr>
              <a:buClr>
                <a:srgbClr val="FDC536"/>
              </a:buClr>
              <a:defRPr sz="2400">
                <a:latin typeface="Arial" panose="020B0604020202020204" pitchFamily="34" charset="0"/>
                <a:cs typeface="Arial" panose="020B0604020202020204" pitchFamily="34" charset="0"/>
              </a:defRPr>
            </a:lvl1pPr>
            <a:lvl2pPr>
              <a:buClr>
                <a:srgbClr val="FDC536"/>
              </a:buClr>
              <a:defRPr sz="2000">
                <a:latin typeface="Arial" panose="020B0604020202020204" pitchFamily="34" charset="0"/>
                <a:cs typeface="Arial" panose="020B0604020202020204" pitchFamily="34" charset="0"/>
              </a:defRPr>
            </a:lvl2pPr>
            <a:lvl3pPr>
              <a:buClr>
                <a:srgbClr val="FDC536"/>
              </a:buClr>
              <a:defRPr sz="2000">
                <a:latin typeface="Arial" panose="020B0604020202020204" pitchFamily="34" charset="0"/>
                <a:cs typeface="Arial" panose="020B0604020202020204" pitchFamily="34" charset="0"/>
              </a:defRPr>
            </a:lvl3pPr>
            <a:lvl4pPr>
              <a:buClr>
                <a:srgbClr val="FDC536"/>
              </a:buClr>
              <a:defRPr>
                <a:latin typeface="Arial" panose="020B0604020202020204" pitchFamily="34" charset="0"/>
                <a:cs typeface="Arial" panose="020B0604020202020204" pitchFamily="34" charset="0"/>
              </a:defRPr>
            </a:lvl4pPr>
            <a:lvl5pPr>
              <a:buClr>
                <a:srgbClr val="FDC536"/>
              </a:buCl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sz="quarter" idx="12"/>
          </p:nvPr>
        </p:nvSpPr>
        <p:spPr>
          <a:xfrm>
            <a:off x="3491880" y="6309320"/>
            <a:ext cx="2133600" cy="365125"/>
          </a:xfrm>
        </p:spPr>
        <p:txBody>
          <a:bodyPr/>
          <a:lstStyle>
            <a:lvl1pPr algn="ctr">
              <a:defRPr sz="1100">
                <a:latin typeface="Arial" panose="020B0604020202020204" pitchFamily="34" charset="0"/>
                <a:cs typeface="Arial" panose="020B0604020202020204" pitchFamily="34" charset="0"/>
              </a:defRPr>
            </a:lvl1pPr>
          </a:lstStyle>
          <a:p>
            <a:fld id="{259CC62F-30C0-4A15-BEEE-9BC3816535A8}" type="slidenum">
              <a:rPr lang="en-GB" smtClean="0"/>
              <a:pPr/>
              <a:t>‹#›</a:t>
            </a:fld>
            <a:endParaRPr lang="en-GB" dirty="0"/>
          </a:p>
        </p:txBody>
      </p:sp>
      <p:cxnSp>
        <p:nvCxnSpPr>
          <p:cNvPr id="9" name="Straight Connector 8"/>
          <p:cNvCxnSpPr/>
          <p:nvPr userDrawn="1"/>
        </p:nvCxnSpPr>
        <p:spPr>
          <a:xfrm>
            <a:off x="467544" y="1268760"/>
            <a:ext cx="7128792" cy="0"/>
          </a:xfrm>
          <a:prstGeom prst="line">
            <a:avLst/>
          </a:prstGeom>
          <a:ln>
            <a:solidFill>
              <a:srgbClr val="FDC536"/>
            </a:solidFill>
          </a:ln>
          <a:effectLst/>
        </p:spPr>
        <p:style>
          <a:lnRef idx="2">
            <a:schemeClr val="accent1"/>
          </a:lnRef>
          <a:fillRef idx="0">
            <a:schemeClr val="accent1"/>
          </a:fillRef>
          <a:effectRef idx="1">
            <a:schemeClr val="accent1"/>
          </a:effectRef>
          <a:fontRef idx="minor">
            <a:schemeClr val="tx1"/>
          </a:fontRef>
        </p:style>
      </p:cxnSp>
      <p:pic>
        <p:nvPicPr>
          <p:cNvPr id="8" name="Picture 12" descr="home_icon">
            <a:hlinkClick r:id="rId3" action="ppaction://hlinksldjump" tooltip="Click to jump to the contents page"/>
          </p:cNvPr>
          <p:cNvPicPr>
            <a:picLocks noChangeAspect="1" noChangeArrowheads="1"/>
          </p:cNvPicPr>
          <p:nvPr userDrawn="1"/>
        </p:nvPicPr>
        <p:blipFill>
          <a:blip r:embed="rId4" cstate="print">
            <a:lum bright="18000" contrast="-30000"/>
            <a:extLst>
              <a:ext uri="{28A0092B-C50C-407E-A947-70E740481C1C}">
                <a14:useLocalDpi xmlns:a14="http://schemas.microsoft.com/office/drawing/2010/main" val="0"/>
              </a:ext>
            </a:extLst>
          </a:blip>
          <a:srcRect/>
          <a:stretch>
            <a:fillRect/>
          </a:stretch>
        </p:blipFill>
        <p:spPr bwMode="auto">
          <a:xfrm>
            <a:off x="35496" y="44648"/>
            <a:ext cx="243672"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50908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1" name="Title 1"/>
          <p:cNvSpPr>
            <a:spLocks noGrp="1"/>
          </p:cNvSpPr>
          <p:nvPr>
            <p:ph type="ctrTitle"/>
          </p:nvPr>
        </p:nvSpPr>
        <p:spPr>
          <a:xfrm>
            <a:off x="685800" y="1340769"/>
            <a:ext cx="7772400" cy="1296144"/>
          </a:xfrm>
        </p:spPr>
        <p:txBody>
          <a:bodyPr anchor="b">
            <a:normAutofit/>
          </a:bodyPr>
          <a:lstStyle>
            <a:lvl1pPr>
              <a:defRPr sz="3600" b="1">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cxnSp>
        <p:nvCxnSpPr>
          <p:cNvPr id="13" name="Straight Connector 12"/>
          <p:cNvCxnSpPr/>
          <p:nvPr userDrawn="1"/>
        </p:nvCxnSpPr>
        <p:spPr>
          <a:xfrm>
            <a:off x="683568" y="2638500"/>
            <a:ext cx="7776864" cy="0"/>
          </a:xfrm>
          <a:prstGeom prst="line">
            <a:avLst/>
          </a:prstGeom>
          <a:ln>
            <a:solidFill>
              <a:srgbClr val="FDC536"/>
            </a:solidFill>
          </a:ln>
          <a:effectLst/>
        </p:spPr>
        <p:style>
          <a:lnRef idx="2">
            <a:schemeClr val="accent1"/>
          </a:lnRef>
          <a:fillRef idx="0">
            <a:schemeClr val="accent1"/>
          </a:fillRef>
          <a:effectRef idx="1">
            <a:schemeClr val="accent1"/>
          </a:effectRef>
          <a:fontRef idx="minor">
            <a:schemeClr val="tx1"/>
          </a:fontRef>
        </p:style>
      </p:cxn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34163" y="2780928"/>
            <a:ext cx="3675675" cy="3600000"/>
          </a:xfrm>
          <a:prstGeom prst="rect">
            <a:avLst/>
          </a:prstGeom>
        </p:spPr>
      </p:pic>
      <p:pic>
        <p:nvPicPr>
          <p:cNvPr id="5" name="Picture 12" descr="home_icon">
            <a:hlinkClick r:id="rId3" action="ppaction://hlinksldjump" tooltip="Click to jump to the contents page"/>
          </p:cNvPr>
          <p:cNvPicPr>
            <a:picLocks noChangeAspect="1" noChangeArrowheads="1"/>
          </p:cNvPicPr>
          <p:nvPr userDrawn="1"/>
        </p:nvPicPr>
        <p:blipFill>
          <a:blip r:embed="rId4" cstate="print">
            <a:lum bright="18000" contrast="-30000"/>
            <a:extLst>
              <a:ext uri="{28A0092B-C50C-407E-A947-70E740481C1C}">
                <a14:useLocalDpi xmlns:a14="http://schemas.microsoft.com/office/drawing/2010/main" val="0"/>
              </a:ext>
            </a:extLst>
          </a:blip>
          <a:srcRect/>
          <a:stretch>
            <a:fillRect/>
          </a:stretch>
        </p:blipFill>
        <p:spPr bwMode="auto">
          <a:xfrm>
            <a:off x="35496" y="44648"/>
            <a:ext cx="243672"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60111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4784"/>
            <a:ext cx="4038600" cy="4525963"/>
          </a:xfrm>
        </p:spPr>
        <p:txBody>
          <a:bodyPr/>
          <a:lstStyle>
            <a:lvl1pPr>
              <a:buClr>
                <a:srgbClr val="FDC536"/>
              </a:buClr>
              <a:defRPr sz="2400">
                <a:latin typeface="Arial" panose="020B0604020202020204" pitchFamily="34" charset="0"/>
                <a:cs typeface="Arial" panose="020B0604020202020204" pitchFamily="34" charset="0"/>
              </a:defRPr>
            </a:lvl1pPr>
            <a:lvl2pPr>
              <a:buClr>
                <a:srgbClr val="FDC536"/>
              </a:buClr>
              <a:defRPr sz="2000">
                <a:latin typeface="Arial" panose="020B0604020202020204" pitchFamily="34" charset="0"/>
                <a:cs typeface="Arial" panose="020B0604020202020204" pitchFamily="34" charset="0"/>
              </a:defRPr>
            </a:lvl2pPr>
            <a:lvl3pPr>
              <a:buClr>
                <a:srgbClr val="FDC536"/>
              </a:buClr>
              <a:defRPr sz="2000">
                <a:latin typeface="Arial" panose="020B0604020202020204" pitchFamily="34" charset="0"/>
                <a:cs typeface="Arial" panose="020B0604020202020204" pitchFamily="34" charset="0"/>
              </a:defRPr>
            </a:lvl3pPr>
            <a:lvl4pPr>
              <a:buClr>
                <a:srgbClr val="FDC536"/>
              </a:buClr>
              <a:defRPr sz="2000">
                <a:latin typeface="Arial" panose="020B0604020202020204" pitchFamily="34" charset="0"/>
                <a:cs typeface="Arial" panose="020B0604020202020204" pitchFamily="34" charset="0"/>
              </a:defRPr>
            </a:lvl4pPr>
            <a:lvl5pPr>
              <a:buClr>
                <a:srgbClr val="FDC536"/>
              </a:buClr>
              <a:defRPr sz="20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484784"/>
            <a:ext cx="4038600" cy="4525963"/>
          </a:xfrm>
        </p:spPr>
        <p:txBody>
          <a:bodyPr/>
          <a:lstStyle>
            <a:lvl1pPr>
              <a:buClr>
                <a:srgbClr val="FDC536"/>
              </a:buClr>
              <a:defRPr sz="2400">
                <a:latin typeface="Arial" panose="020B0604020202020204" pitchFamily="34" charset="0"/>
                <a:cs typeface="Arial" panose="020B0604020202020204" pitchFamily="34" charset="0"/>
              </a:defRPr>
            </a:lvl1pPr>
            <a:lvl2pPr>
              <a:buClr>
                <a:srgbClr val="FDC536"/>
              </a:buClr>
              <a:defRPr sz="2000">
                <a:latin typeface="Arial" panose="020B0604020202020204" pitchFamily="34" charset="0"/>
                <a:cs typeface="Arial" panose="020B0604020202020204" pitchFamily="34" charset="0"/>
              </a:defRPr>
            </a:lvl2pPr>
            <a:lvl3pPr>
              <a:buClr>
                <a:srgbClr val="FDC536"/>
              </a:buClr>
              <a:defRPr sz="2000">
                <a:latin typeface="Arial" panose="020B0604020202020204" pitchFamily="34" charset="0"/>
                <a:cs typeface="Arial" panose="020B0604020202020204" pitchFamily="34" charset="0"/>
              </a:defRPr>
            </a:lvl3pPr>
            <a:lvl4pPr>
              <a:buClr>
                <a:srgbClr val="FDC536"/>
              </a:buClr>
              <a:defRPr sz="2000">
                <a:latin typeface="Arial" panose="020B0604020202020204" pitchFamily="34" charset="0"/>
                <a:cs typeface="Arial" panose="020B0604020202020204" pitchFamily="34" charset="0"/>
              </a:defRPr>
            </a:lvl4pPr>
            <a:lvl5pPr>
              <a:buClr>
                <a:srgbClr val="FDC536"/>
              </a:buClr>
              <a:defRPr sz="20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3" name="Slide Number Placeholder 5"/>
          <p:cNvSpPr>
            <a:spLocks noGrp="1"/>
          </p:cNvSpPr>
          <p:nvPr>
            <p:ph type="sldNum" sz="quarter" idx="12"/>
          </p:nvPr>
        </p:nvSpPr>
        <p:spPr>
          <a:xfrm>
            <a:off x="3491880" y="6309320"/>
            <a:ext cx="2133600" cy="365125"/>
          </a:xfrm>
        </p:spPr>
        <p:txBody>
          <a:bodyPr/>
          <a:lstStyle>
            <a:lvl1pPr algn="ctr">
              <a:defRPr sz="1100">
                <a:latin typeface="Arial" panose="020B0604020202020204" pitchFamily="34" charset="0"/>
                <a:cs typeface="Arial" panose="020B0604020202020204" pitchFamily="34" charset="0"/>
              </a:defRPr>
            </a:lvl1pPr>
          </a:lstStyle>
          <a:p>
            <a:fld id="{259CC62F-30C0-4A15-BEEE-9BC3816535A8}" type="slidenum">
              <a:rPr lang="en-GB" smtClean="0"/>
              <a:pPr/>
              <a:t>‹#›</a:t>
            </a:fld>
            <a:endParaRPr lang="en-GB"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49197" y="260768"/>
            <a:ext cx="1102702" cy="1080000"/>
          </a:xfrm>
          <a:prstGeom prst="rect">
            <a:avLst/>
          </a:prstGeom>
        </p:spPr>
      </p:pic>
      <p:sp>
        <p:nvSpPr>
          <p:cNvPr id="11" name="Title 1"/>
          <p:cNvSpPr>
            <a:spLocks noGrp="1"/>
          </p:cNvSpPr>
          <p:nvPr>
            <p:ph type="title"/>
          </p:nvPr>
        </p:nvSpPr>
        <p:spPr>
          <a:xfrm>
            <a:off x="467544" y="260648"/>
            <a:ext cx="7128792" cy="998984"/>
          </a:xfrm>
        </p:spPr>
        <p:txBody>
          <a:bodyPr anchor="b">
            <a:noAutofit/>
          </a:bodyPr>
          <a:lstStyle>
            <a:lvl1pPr algn="l">
              <a:defRPr sz="3200" b="1">
                <a:solidFill>
                  <a:srgbClr val="FDC536"/>
                </a:solidFill>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cxnSp>
        <p:nvCxnSpPr>
          <p:cNvPr id="14" name="Straight Connector 13"/>
          <p:cNvCxnSpPr/>
          <p:nvPr userDrawn="1"/>
        </p:nvCxnSpPr>
        <p:spPr>
          <a:xfrm>
            <a:off x="467544" y="1268760"/>
            <a:ext cx="7128792" cy="0"/>
          </a:xfrm>
          <a:prstGeom prst="line">
            <a:avLst/>
          </a:prstGeom>
          <a:ln>
            <a:solidFill>
              <a:srgbClr val="FDC536"/>
            </a:solidFill>
          </a:ln>
          <a:effectLst/>
        </p:spPr>
        <p:style>
          <a:lnRef idx="2">
            <a:schemeClr val="accent1"/>
          </a:lnRef>
          <a:fillRef idx="0">
            <a:schemeClr val="accent1"/>
          </a:fillRef>
          <a:effectRef idx="1">
            <a:schemeClr val="accent1"/>
          </a:effectRef>
          <a:fontRef idx="minor">
            <a:schemeClr val="tx1"/>
          </a:fontRef>
        </p:style>
      </p:cxnSp>
      <p:pic>
        <p:nvPicPr>
          <p:cNvPr id="8" name="Picture 12" descr="home_icon">
            <a:hlinkClick r:id="rId3" action="ppaction://hlinksldjump" tooltip="Click to jump to the contents page"/>
          </p:cNvPr>
          <p:cNvPicPr>
            <a:picLocks noChangeAspect="1" noChangeArrowheads="1"/>
          </p:cNvPicPr>
          <p:nvPr userDrawn="1"/>
        </p:nvPicPr>
        <p:blipFill>
          <a:blip r:embed="rId4" cstate="print">
            <a:lum bright="18000" contrast="-30000"/>
            <a:extLst>
              <a:ext uri="{28A0092B-C50C-407E-A947-70E740481C1C}">
                <a14:useLocalDpi xmlns:a14="http://schemas.microsoft.com/office/drawing/2010/main" val="0"/>
              </a:ext>
            </a:extLst>
          </a:blip>
          <a:srcRect/>
          <a:stretch>
            <a:fillRect/>
          </a:stretch>
        </p:blipFill>
        <p:spPr bwMode="auto">
          <a:xfrm>
            <a:off x="35496" y="44648"/>
            <a:ext cx="243672"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70252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3491880" y="6309320"/>
            <a:ext cx="2133600" cy="365125"/>
          </a:xfrm>
        </p:spPr>
        <p:txBody>
          <a:bodyPr/>
          <a:lstStyle>
            <a:lvl1pPr algn="ctr">
              <a:defRPr sz="1100">
                <a:latin typeface="Arial" panose="020B0604020202020204" pitchFamily="34" charset="0"/>
                <a:cs typeface="Arial" panose="020B0604020202020204" pitchFamily="34" charset="0"/>
              </a:defRPr>
            </a:lvl1pPr>
          </a:lstStyle>
          <a:p>
            <a:fld id="{259CC62F-30C0-4A15-BEEE-9BC3816535A8}" type="slidenum">
              <a:rPr lang="en-GB" smtClean="0"/>
              <a:pPr/>
              <a:t>‹#›</a:t>
            </a:fld>
            <a:endParaRPr lang="en-GB" dirty="0"/>
          </a:p>
        </p:txBody>
      </p:sp>
      <p:pic>
        <p:nvPicPr>
          <p:cNvPr id="4" name="Picture 12" descr="home_icon">
            <a:hlinkClick r:id="rId2" action="ppaction://hlinksldjump" tooltip="Click to jump to the contents page"/>
          </p:cNvPr>
          <p:cNvPicPr>
            <a:picLocks noChangeAspect="1" noChangeArrowheads="1"/>
          </p:cNvPicPr>
          <p:nvPr userDrawn="1"/>
        </p:nvPicPr>
        <p:blipFill>
          <a:blip r:embed="rId3" cstate="print">
            <a:lum bright="18000" contrast="-30000"/>
            <a:extLst>
              <a:ext uri="{28A0092B-C50C-407E-A947-70E740481C1C}">
                <a14:useLocalDpi xmlns:a14="http://schemas.microsoft.com/office/drawing/2010/main" val="0"/>
              </a:ext>
            </a:extLst>
          </a:blip>
          <a:srcRect/>
          <a:stretch>
            <a:fillRect/>
          </a:stretch>
        </p:blipFill>
        <p:spPr bwMode="auto">
          <a:xfrm>
            <a:off x="35496" y="44648"/>
            <a:ext cx="243672"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6026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9CC62F-30C0-4A15-BEEE-9BC3816535A8}" type="slidenum">
              <a:rPr lang="en-GB" smtClean="0"/>
              <a:t>‹#›</a:t>
            </a:fld>
            <a:endParaRPr lang="en-GB" dirty="0"/>
          </a:p>
        </p:txBody>
      </p:sp>
    </p:spTree>
    <p:extLst>
      <p:ext uri="{BB962C8B-B14F-4D97-AF65-F5344CB8AC3E}">
        <p14:creationId xmlns:p14="http://schemas.microsoft.com/office/powerpoint/2010/main" val="3357990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5" r:id="rId5"/>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Organisation Development Workshop 2: Measuring Progress</a:t>
            </a:r>
            <a:endParaRPr lang="en-GB" dirty="0"/>
          </a:p>
        </p:txBody>
      </p:sp>
    </p:spTree>
    <p:extLst>
      <p:ext uri="{BB962C8B-B14F-4D97-AF65-F5344CB8AC3E}">
        <p14:creationId xmlns:p14="http://schemas.microsoft.com/office/powerpoint/2010/main" val="2734465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Developing a national picture</a:t>
            </a:r>
            <a:endParaRPr lang="en-GB" dirty="0"/>
          </a:p>
        </p:txBody>
      </p:sp>
      <p:sp>
        <p:nvSpPr>
          <p:cNvPr id="3" name="Content Placeholder 2"/>
          <p:cNvSpPr>
            <a:spLocks noGrp="1"/>
          </p:cNvSpPr>
          <p:nvPr>
            <p:ph idx="1"/>
          </p:nvPr>
        </p:nvSpPr>
        <p:spPr/>
        <p:txBody>
          <a:bodyPr>
            <a:normAutofit/>
          </a:bodyPr>
          <a:lstStyle/>
          <a:p>
            <a:r>
              <a:rPr lang="en-GB" dirty="0" smtClean="0"/>
              <a:t>Range of quantitative measures, for example:</a:t>
            </a:r>
          </a:p>
          <a:p>
            <a:pPr lvl="1"/>
            <a:r>
              <a:rPr lang="en-GB" dirty="0" smtClean="0"/>
              <a:t>Percentage of adults who have received support from the IAA service and have not contacted the service again during the year</a:t>
            </a:r>
          </a:p>
          <a:p>
            <a:pPr lvl="1"/>
            <a:r>
              <a:rPr lang="en-GB" dirty="0" smtClean="0"/>
              <a:t>Percentage of care leavers who have experienced homelessness during the year</a:t>
            </a:r>
          </a:p>
          <a:p>
            <a:pPr lvl="1"/>
            <a:r>
              <a:rPr lang="en-GB" dirty="0" smtClean="0"/>
              <a:t>The average length of time older people are supported in residential care homes</a:t>
            </a:r>
          </a:p>
          <a:p>
            <a:pPr lvl="1"/>
            <a:r>
              <a:rPr lang="en-GB" dirty="0" smtClean="0"/>
              <a:t>The percentage of children supported to remain living within </a:t>
            </a:r>
            <a:br>
              <a:rPr lang="en-GB" dirty="0" smtClean="0"/>
            </a:br>
            <a:r>
              <a:rPr lang="en-GB" dirty="0" smtClean="0"/>
              <a:t>their family</a:t>
            </a:r>
          </a:p>
          <a:p>
            <a:pPr lvl="1"/>
            <a:endParaRPr lang="en-GB" dirty="0" smtClean="0"/>
          </a:p>
          <a:p>
            <a:endParaRPr lang="en-GB" dirty="0" smtClean="0"/>
          </a:p>
          <a:p>
            <a:pPr lvl="1"/>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9</a:t>
            </a:fld>
            <a:endParaRPr lang="en-GB" dirty="0"/>
          </a:p>
        </p:txBody>
      </p:sp>
    </p:spTree>
    <p:extLst>
      <p:ext uri="{BB962C8B-B14F-4D97-AF65-F5344CB8AC3E}">
        <p14:creationId xmlns:p14="http://schemas.microsoft.com/office/powerpoint/2010/main" val="30749107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Developing a national picture</a:t>
            </a:r>
            <a:endParaRPr lang="en-GB" dirty="0"/>
          </a:p>
        </p:txBody>
      </p:sp>
      <p:sp>
        <p:nvSpPr>
          <p:cNvPr id="3" name="Content Placeholder 2"/>
          <p:cNvSpPr>
            <a:spLocks noGrp="1"/>
          </p:cNvSpPr>
          <p:nvPr>
            <p:ph idx="1"/>
          </p:nvPr>
        </p:nvSpPr>
        <p:spPr/>
        <p:txBody>
          <a:bodyPr/>
          <a:lstStyle/>
          <a:p>
            <a:r>
              <a:rPr lang="en-GB" dirty="0"/>
              <a:t>Range of </a:t>
            </a:r>
            <a:r>
              <a:rPr lang="en-GB" dirty="0" smtClean="0"/>
              <a:t>qualitative measures, including:</a:t>
            </a:r>
          </a:p>
          <a:p>
            <a:pPr lvl="1"/>
            <a:r>
              <a:rPr lang="en-GB" dirty="0" smtClean="0"/>
              <a:t>People reporting they have received the right information or advice when they needed it</a:t>
            </a:r>
          </a:p>
          <a:p>
            <a:pPr lvl="1"/>
            <a:r>
              <a:rPr lang="en-GB" dirty="0" smtClean="0"/>
              <a:t>People reporting they were treated with dignity and respect</a:t>
            </a:r>
          </a:p>
          <a:p>
            <a:pPr lvl="1"/>
            <a:r>
              <a:rPr lang="en-GB" dirty="0" smtClean="0"/>
              <a:t>People reporting that they feel safe</a:t>
            </a:r>
          </a:p>
          <a:p>
            <a:pPr lvl="1"/>
            <a:r>
              <a:rPr lang="en-GB" dirty="0" smtClean="0"/>
              <a:t>People reporting they feel satisfied with their social networks</a:t>
            </a:r>
          </a:p>
          <a:p>
            <a:pPr lvl="1"/>
            <a:r>
              <a:rPr lang="en-GB" dirty="0" smtClean="0"/>
              <a:t>Carers reporting they feel supported to continue in their </a:t>
            </a:r>
            <a:br>
              <a:rPr lang="en-GB" dirty="0" smtClean="0"/>
            </a:br>
            <a:r>
              <a:rPr lang="en-GB" dirty="0" smtClean="0"/>
              <a:t>caring role</a:t>
            </a:r>
          </a:p>
          <a:p>
            <a:pPr lvl="1"/>
            <a:r>
              <a:rPr lang="en-GB" dirty="0" smtClean="0"/>
              <a:t>People reporting that they live in the right home for them</a:t>
            </a:r>
          </a:p>
          <a:p>
            <a:pPr lvl="1"/>
            <a:r>
              <a:rPr lang="en-GB" dirty="0" smtClean="0"/>
              <a:t>Young adults reporting they received advice, help and support </a:t>
            </a:r>
            <a:br>
              <a:rPr lang="en-GB" dirty="0" smtClean="0"/>
            </a:br>
            <a:r>
              <a:rPr lang="en-GB" dirty="0" smtClean="0"/>
              <a:t>to prepare them for adulthood</a:t>
            </a:r>
            <a:endParaRPr lang="en-GB" dirty="0"/>
          </a:p>
          <a:p>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10</a:t>
            </a:fld>
            <a:endParaRPr lang="en-GB" dirty="0"/>
          </a:p>
        </p:txBody>
      </p:sp>
    </p:spTree>
    <p:extLst>
      <p:ext uri="{BB962C8B-B14F-4D97-AF65-F5344CB8AC3E}">
        <p14:creationId xmlns:p14="http://schemas.microsoft.com/office/powerpoint/2010/main" val="2894000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Implementing locally</a:t>
            </a:r>
            <a:endParaRPr lang="en-GB" dirty="0"/>
          </a:p>
        </p:txBody>
      </p:sp>
      <p:sp>
        <p:nvSpPr>
          <p:cNvPr id="3" name="Content Placeholder 2"/>
          <p:cNvSpPr>
            <a:spLocks noGrp="1"/>
          </p:cNvSpPr>
          <p:nvPr>
            <p:ph idx="1"/>
          </p:nvPr>
        </p:nvSpPr>
        <p:spPr/>
        <p:txBody>
          <a:bodyPr/>
          <a:lstStyle/>
          <a:p>
            <a:r>
              <a:rPr lang="en-GB" dirty="0" smtClean="0"/>
              <a:t>In pairs, discuss the outcome and the quantitative and qualitative measures you had each chosen from the </a:t>
            </a:r>
            <a:br>
              <a:rPr lang="en-GB" dirty="0" smtClean="0"/>
            </a:br>
            <a:r>
              <a:rPr lang="en-GB" dirty="0" smtClean="0"/>
              <a:t>pre-workshop exercise:</a:t>
            </a:r>
          </a:p>
          <a:p>
            <a:pPr lvl="1"/>
            <a:r>
              <a:rPr lang="en-GB" dirty="0" smtClean="0"/>
              <a:t>How does it reflect how you currently measure performance </a:t>
            </a:r>
            <a:br>
              <a:rPr lang="en-GB" dirty="0" smtClean="0"/>
            </a:br>
            <a:r>
              <a:rPr lang="en-GB" dirty="0" smtClean="0"/>
              <a:t>in your area?</a:t>
            </a:r>
            <a:endParaRPr lang="en-GB" dirty="0"/>
          </a:p>
          <a:p>
            <a:pPr lvl="1"/>
            <a:r>
              <a:rPr lang="en-GB" dirty="0" smtClean="0"/>
              <a:t>How would you use it to drive improvement?</a:t>
            </a:r>
          </a:p>
          <a:p>
            <a:pPr lvl="1"/>
            <a:r>
              <a:rPr lang="en-GB" dirty="0" smtClean="0"/>
              <a:t>What does it mean for you in terms of planning future </a:t>
            </a:r>
            <a:br>
              <a:rPr lang="en-GB" dirty="0" smtClean="0"/>
            </a:br>
            <a:r>
              <a:rPr lang="en-GB" dirty="0" smtClean="0"/>
              <a:t>service delivery?</a:t>
            </a:r>
          </a:p>
        </p:txBody>
      </p:sp>
      <p:sp>
        <p:nvSpPr>
          <p:cNvPr id="4" name="Slide Number Placeholder 3"/>
          <p:cNvSpPr>
            <a:spLocks noGrp="1"/>
          </p:cNvSpPr>
          <p:nvPr>
            <p:ph type="sldNum" sz="quarter" idx="12"/>
          </p:nvPr>
        </p:nvSpPr>
        <p:spPr/>
        <p:txBody>
          <a:bodyPr/>
          <a:lstStyle/>
          <a:p>
            <a:fld id="{259CC62F-30C0-4A15-BEEE-9BC3816535A8}" type="slidenum">
              <a:rPr lang="en-GB" smtClean="0"/>
              <a:pPr/>
              <a:t>11</a:t>
            </a:fld>
            <a:endParaRPr lang="en-GB" dirty="0"/>
          </a:p>
        </p:txBody>
      </p:sp>
      <p:pic>
        <p:nvPicPr>
          <p:cNvPr id="5" name="Picture 4" descr="http://static3.depositphotos.com/1001003/140/i/110/depositphotos_1400132-Silver-weight-Lifter.jpg"/>
          <p:cNvPicPr>
            <a:picLocks noChangeAspect="1" noChangeArrowheads="1"/>
          </p:cNvPicPr>
          <p:nvPr/>
        </p:nvPicPr>
        <p:blipFill>
          <a:blip r:embed="rId3" cstate="print"/>
          <a:srcRect/>
          <a:stretch>
            <a:fillRect/>
          </a:stretch>
        </p:blipFill>
        <p:spPr bwMode="auto">
          <a:xfrm>
            <a:off x="7812360" y="5805264"/>
            <a:ext cx="831726" cy="831726"/>
          </a:xfrm>
          <a:prstGeom prst="rect">
            <a:avLst/>
          </a:prstGeom>
          <a:noFill/>
          <a:ln w="9525">
            <a:noFill/>
            <a:miter lim="800000"/>
            <a:headEnd/>
            <a:tailEnd/>
          </a:ln>
        </p:spPr>
      </p:pic>
    </p:spTree>
    <p:extLst>
      <p:ext uri="{BB962C8B-B14F-4D97-AF65-F5344CB8AC3E}">
        <p14:creationId xmlns:p14="http://schemas.microsoft.com/office/powerpoint/2010/main" val="16273108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Linking national to local/individual</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93007140"/>
              </p:ext>
            </p:extLst>
          </p:nvPr>
        </p:nvGraphicFramePr>
        <p:xfrm>
          <a:off x="457200" y="1412875"/>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259CC62F-30C0-4A15-BEEE-9BC3816535A8}" type="slidenum">
              <a:rPr lang="en-GB" smtClean="0"/>
              <a:pPr/>
              <a:t>12</a:t>
            </a:fld>
            <a:endParaRPr lang="en-GB" dirty="0"/>
          </a:p>
        </p:txBody>
      </p:sp>
    </p:spTree>
    <p:extLst>
      <p:ext uri="{BB962C8B-B14F-4D97-AF65-F5344CB8AC3E}">
        <p14:creationId xmlns:p14="http://schemas.microsoft.com/office/powerpoint/2010/main" val="554935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measures</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13</a:t>
            </a:fld>
            <a:endParaRPr lang="en-GB" dirty="0"/>
          </a:p>
        </p:txBody>
      </p:sp>
      <p:pic>
        <p:nvPicPr>
          <p:cNvPr id="5" name="Content Placeholder 4" descr="objectives-hierarchy.jpg"/>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755576" y="1700808"/>
            <a:ext cx="7828688" cy="4207920"/>
          </a:xfrm>
        </p:spPr>
      </p:pic>
    </p:spTree>
    <p:extLst>
      <p:ext uri="{BB962C8B-B14F-4D97-AF65-F5344CB8AC3E}">
        <p14:creationId xmlns:p14="http://schemas.microsoft.com/office/powerpoint/2010/main" val="1547353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Designing a local response</a:t>
            </a:r>
            <a:endParaRPr lang="en-GB" dirty="0"/>
          </a:p>
        </p:txBody>
      </p:sp>
      <p:sp>
        <p:nvSpPr>
          <p:cNvPr id="3" name="Content Placeholder 2"/>
          <p:cNvSpPr>
            <a:spLocks noGrp="1"/>
          </p:cNvSpPr>
          <p:nvPr>
            <p:ph idx="1"/>
          </p:nvPr>
        </p:nvSpPr>
        <p:spPr/>
        <p:txBody>
          <a:bodyPr>
            <a:normAutofit/>
          </a:bodyPr>
          <a:lstStyle/>
          <a:p>
            <a:pPr marL="342900" lvl="1" indent="-342900">
              <a:buFont typeface="Arial" panose="020B0604020202020204" pitchFamily="34" charset="0"/>
              <a:buChar char="•"/>
            </a:pPr>
            <a:r>
              <a:rPr lang="en-GB" sz="2400" dirty="0" smtClean="0"/>
              <a:t>In your group choose one of these outcomes from the national framework</a:t>
            </a:r>
          </a:p>
          <a:p>
            <a:pPr lvl="1"/>
            <a:r>
              <a:rPr lang="en-GB" dirty="0" smtClean="0"/>
              <a:t>“</a:t>
            </a:r>
            <a:r>
              <a:rPr lang="en-GB" i="1" dirty="0" smtClean="0"/>
              <a:t>I speak for myself and contribute to the decisions that affect my life, or who have someone who can do it for me</a:t>
            </a:r>
            <a:r>
              <a:rPr lang="en-GB" dirty="0" smtClean="0"/>
              <a:t>” </a:t>
            </a:r>
            <a:r>
              <a:rPr lang="en-GB" b="1" dirty="0" smtClean="0"/>
              <a:t>OR</a:t>
            </a:r>
          </a:p>
          <a:p>
            <a:pPr lvl="1"/>
            <a:r>
              <a:rPr lang="en-GB" dirty="0" smtClean="0"/>
              <a:t>“</a:t>
            </a:r>
            <a:r>
              <a:rPr lang="en-GB" i="1" dirty="0" smtClean="0"/>
              <a:t>I get the help that I need to grow up and be independent</a:t>
            </a:r>
            <a:r>
              <a:rPr lang="en-GB" dirty="0" smtClean="0"/>
              <a:t>” </a:t>
            </a:r>
            <a:r>
              <a:rPr lang="en-GB" b="1" dirty="0" smtClean="0"/>
              <a:t>OR</a:t>
            </a:r>
          </a:p>
          <a:p>
            <a:pPr lvl="1"/>
            <a:r>
              <a:rPr lang="en-GB" i="1" dirty="0" smtClean="0"/>
              <a:t>“I engage and make a contribution to my community</a:t>
            </a:r>
            <a:r>
              <a:rPr lang="en-GB" dirty="0" smtClean="0"/>
              <a:t>”</a:t>
            </a:r>
          </a:p>
          <a:p>
            <a:pPr marL="342900" lvl="1" indent="-342900">
              <a:buFont typeface="Arial" panose="020B0604020202020204" pitchFamily="34" charset="0"/>
              <a:buChar char="•"/>
            </a:pPr>
            <a:r>
              <a:rPr lang="en-GB" sz="2400" dirty="0" smtClean="0"/>
              <a:t>As a manager you are tasked with describing what this outcome means to your staff/service group – how does it relate to their work and why is it important? </a:t>
            </a:r>
          </a:p>
          <a:p>
            <a:pPr marL="342900" lvl="1" indent="-342900">
              <a:buFont typeface="Arial" panose="020B0604020202020204" pitchFamily="34" charset="0"/>
              <a:buChar char="•"/>
            </a:pPr>
            <a:r>
              <a:rPr lang="en-GB" sz="2400" dirty="0" smtClean="0"/>
              <a:t>Working in pairs discuss what you would say and share with others in your group</a:t>
            </a:r>
            <a:endParaRPr lang="en-GB" sz="2400"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14</a:t>
            </a:fld>
            <a:endParaRPr lang="en-GB" dirty="0"/>
          </a:p>
        </p:txBody>
      </p:sp>
      <p:pic>
        <p:nvPicPr>
          <p:cNvPr id="5" name="Picture 4" descr="http://static3.depositphotos.com/1001003/140/i/110/depositphotos_1400132-Silver-weight-Lifter.jpg"/>
          <p:cNvPicPr>
            <a:picLocks noChangeAspect="1" noChangeArrowheads="1"/>
          </p:cNvPicPr>
          <p:nvPr/>
        </p:nvPicPr>
        <p:blipFill>
          <a:blip r:embed="rId3" cstate="print"/>
          <a:srcRect/>
          <a:stretch>
            <a:fillRect/>
          </a:stretch>
        </p:blipFill>
        <p:spPr bwMode="auto">
          <a:xfrm>
            <a:off x="7812360" y="5805264"/>
            <a:ext cx="831726" cy="831726"/>
          </a:xfrm>
          <a:prstGeom prst="rect">
            <a:avLst/>
          </a:prstGeom>
          <a:noFill/>
          <a:ln w="9525">
            <a:noFill/>
            <a:miter lim="800000"/>
            <a:headEnd/>
            <a:tailEnd/>
          </a:ln>
        </p:spPr>
      </p:pic>
    </p:spTree>
    <p:extLst>
      <p:ext uri="{BB962C8B-B14F-4D97-AF65-F5344CB8AC3E}">
        <p14:creationId xmlns:p14="http://schemas.microsoft.com/office/powerpoint/2010/main" val="31639490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67544" y="6273"/>
            <a:ext cx="6697663" cy="1214437"/>
          </a:xfrm>
        </p:spPr>
        <p:txBody>
          <a:bodyPr/>
          <a:lstStyle/>
          <a:p>
            <a:pPr eaLnBrk="1" hangingPunct="1"/>
            <a:r>
              <a:rPr lang="en-GB" altLang="en-US" dirty="0" smtClean="0">
                <a:latin typeface="Arial" charset="0"/>
                <a:cs typeface="Arial" charset="0"/>
              </a:rPr>
              <a:t>Effective goal setting</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5582039"/>
              </p:ext>
            </p:extLst>
          </p:nvPr>
        </p:nvGraphicFramePr>
        <p:xfrm>
          <a:off x="1043608" y="1844675"/>
          <a:ext cx="7489205" cy="4175338"/>
        </p:xfrm>
        <a:graphic>
          <a:graphicData uri="http://schemas.openxmlformats.org/drawingml/2006/table">
            <a:tbl>
              <a:tblPr firstRow="1" bandRow="1">
                <a:tableStyleId>{69CF1AB2-1976-4502-BF36-3FF5EA218861}</a:tableStyleId>
              </a:tblPr>
              <a:tblGrid>
                <a:gridCol w="1913417"/>
                <a:gridCol w="5575788"/>
              </a:tblGrid>
              <a:tr h="639978">
                <a:tc>
                  <a:txBody>
                    <a:bodyPr/>
                    <a:lstStyle/>
                    <a:p>
                      <a:r>
                        <a:rPr lang="en-GB" sz="2000" b="1" dirty="0" smtClean="0">
                          <a:solidFill>
                            <a:schemeClr val="tx1"/>
                          </a:solidFill>
                          <a:latin typeface="Arial" pitchFamily="34" charset="0"/>
                          <a:cs typeface="Arial" pitchFamily="34" charset="0"/>
                        </a:rPr>
                        <a:t>Objective</a:t>
                      </a:r>
                      <a:endParaRPr lang="en-GB" sz="2000" b="1" dirty="0">
                        <a:solidFill>
                          <a:schemeClr val="tx1"/>
                        </a:solidFill>
                        <a:latin typeface="Arial" pitchFamily="34" charset="0"/>
                        <a:cs typeface="Arial" pitchFamily="34" charset="0"/>
                      </a:endParaRPr>
                    </a:p>
                  </a:txBody>
                  <a:tcPr marT="45690" marB="456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DC536"/>
                    </a:solidFill>
                  </a:tcPr>
                </a:tc>
                <a:tc>
                  <a:txBody>
                    <a:bodyPr/>
                    <a:lstStyle/>
                    <a:p>
                      <a:r>
                        <a:rPr lang="en-GB" sz="1800" b="0" kern="1200" dirty="0" smtClean="0">
                          <a:solidFill>
                            <a:schemeClr val="tx1"/>
                          </a:solidFill>
                          <a:latin typeface="Arial" pitchFamily="34" charset="0"/>
                          <a:ea typeface="+mn-ea"/>
                          <a:cs typeface="Arial" pitchFamily="34" charset="0"/>
                        </a:rPr>
                        <a:t>SMART objective that addresses an important priority for the service or</a:t>
                      </a:r>
                      <a:r>
                        <a:rPr lang="en-GB" sz="1800" b="0" kern="1200" baseline="0" dirty="0" smtClean="0">
                          <a:solidFill>
                            <a:schemeClr val="tx1"/>
                          </a:solidFill>
                          <a:latin typeface="Arial" pitchFamily="34" charset="0"/>
                          <a:ea typeface="+mn-ea"/>
                          <a:cs typeface="Arial" pitchFamily="34" charset="0"/>
                        </a:rPr>
                        <a:t> </a:t>
                      </a:r>
                      <a:r>
                        <a:rPr lang="en-GB" sz="1800" b="0" kern="1200" dirty="0" smtClean="0">
                          <a:solidFill>
                            <a:schemeClr val="tx1"/>
                          </a:solidFill>
                          <a:latin typeface="Arial" pitchFamily="34" charset="0"/>
                          <a:ea typeface="+mn-ea"/>
                          <a:cs typeface="Arial" pitchFamily="34" charset="0"/>
                        </a:rPr>
                        <a:t>team</a:t>
                      </a:r>
                      <a:endParaRPr lang="en-GB" sz="1800" b="0" dirty="0">
                        <a:solidFill>
                          <a:schemeClr val="tx1"/>
                        </a:solidFill>
                        <a:latin typeface="Arial" pitchFamily="34" charset="0"/>
                        <a:cs typeface="Arial" pitchFamily="34" charset="0"/>
                      </a:endParaRPr>
                    </a:p>
                  </a:txBody>
                  <a:tcPr marT="45690" marB="456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r>
              <a:tr h="639978">
                <a:tc>
                  <a:txBody>
                    <a:bodyPr/>
                    <a:lstStyle/>
                    <a:p>
                      <a:r>
                        <a:rPr lang="en-GB" sz="2000" b="1" dirty="0" smtClean="0">
                          <a:solidFill>
                            <a:schemeClr val="tx1"/>
                          </a:solidFill>
                          <a:latin typeface="Arial" pitchFamily="34" charset="0"/>
                          <a:cs typeface="Arial" pitchFamily="34" charset="0"/>
                        </a:rPr>
                        <a:t>Rationale</a:t>
                      </a:r>
                      <a:endParaRPr lang="en-GB" sz="2000" b="1" dirty="0">
                        <a:solidFill>
                          <a:schemeClr val="tx1"/>
                        </a:solidFill>
                        <a:latin typeface="Arial" pitchFamily="34" charset="0"/>
                        <a:cs typeface="Arial" pitchFamily="34" charset="0"/>
                      </a:endParaRPr>
                    </a:p>
                  </a:txBody>
                  <a:tcPr marT="45690" marB="456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DC536"/>
                    </a:solidFill>
                  </a:tcPr>
                </a:tc>
                <a:tc>
                  <a:txBody>
                    <a:bodyPr/>
                    <a:lstStyle/>
                    <a:p>
                      <a:r>
                        <a:rPr lang="en-GB" sz="1800" b="0" kern="1200" dirty="0" smtClean="0">
                          <a:solidFill>
                            <a:schemeClr val="tx1"/>
                          </a:solidFill>
                          <a:latin typeface="Arial" pitchFamily="34" charset="0"/>
                          <a:ea typeface="+mn-ea"/>
                          <a:cs typeface="Arial" pitchFamily="34" charset="0"/>
                        </a:rPr>
                        <a:t>An explanation or rationale which explains why it is so important to the service or team</a:t>
                      </a:r>
                      <a:endParaRPr lang="en-GB" sz="1800" b="0" dirty="0">
                        <a:solidFill>
                          <a:schemeClr val="tx1"/>
                        </a:solidFill>
                        <a:latin typeface="Arial" pitchFamily="34" charset="0"/>
                        <a:cs typeface="Arial" pitchFamily="34" charset="0"/>
                      </a:endParaRPr>
                    </a:p>
                  </a:txBody>
                  <a:tcPr marT="45690" marB="456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r>
              <a:tr h="639978">
                <a:tc>
                  <a:txBody>
                    <a:bodyPr/>
                    <a:lstStyle/>
                    <a:p>
                      <a:r>
                        <a:rPr lang="en-GB" sz="2000" b="1" dirty="0" smtClean="0">
                          <a:solidFill>
                            <a:schemeClr val="tx1"/>
                          </a:solidFill>
                          <a:latin typeface="Arial" pitchFamily="34" charset="0"/>
                          <a:cs typeface="Arial" pitchFamily="34" charset="0"/>
                        </a:rPr>
                        <a:t>Measures</a:t>
                      </a:r>
                      <a:endParaRPr lang="en-GB" sz="2000" b="1" dirty="0">
                        <a:solidFill>
                          <a:schemeClr val="tx1"/>
                        </a:solidFill>
                        <a:latin typeface="Arial" pitchFamily="34" charset="0"/>
                        <a:cs typeface="Arial" pitchFamily="34" charset="0"/>
                      </a:endParaRPr>
                    </a:p>
                  </a:txBody>
                  <a:tcPr marT="45690" marB="456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DC536"/>
                    </a:solidFill>
                  </a:tcPr>
                </a:tc>
                <a:tc>
                  <a:txBody>
                    <a:bodyPr/>
                    <a:lstStyle/>
                    <a:p>
                      <a:r>
                        <a:rPr lang="en-GB" sz="1800" b="0" dirty="0" smtClean="0">
                          <a:solidFill>
                            <a:schemeClr val="tx1"/>
                          </a:solidFill>
                          <a:latin typeface="Arial" pitchFamily="34" charset="0"/>
                          <a:cs typeface="Arial" pitchFamily="34" charset="0"/>
                        </a:rPr>
                        <a:t>Identify what will be counted to measure progress against each objective</a:t>
                      </a:r>
                      <a:endParaRPr lang="en-GB" sz="1800" b="0" dirty="0">
                        <a:solidFill>
                          <a:schemeClr val="tx1"/>
                        </a:solidFill>
                        <a:latin typeface="Arial" pitchFamily="34" charset="0"/>
                        <a:cs typeface="Arial" pitchFamily="34" charset="0"/>
                      </a:endParaRPr>
                    </a:p>
                  </a:txBody>
                  <a:tcPr marT="45690" marB="456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r>
              <a:tr h="639978">
                <a:tc>
                  <a:txBody>
                    <a:bodyPr/>
                    <a:lstStyle/>
                    <a:p>
                      <a:r>
                        <a:rPr lang="en-GB" sz="2000" b="1" dirty="0" smtClean="0">
                          <a:solidFill>
                            <a:schemeClr val="tx1"/>
                          </a:solidFill>
                          <a:latin typeface="Arial" pitchFamily="34" charset="0"/>
                          <a:cs typeface="Arial" pitchFamily="34" charset="0"/>
                        </a:rPr>
                        <a:t>Monitoring</a:t>
                      </a:r>
                      <a:endParaRPr lang="en-GB" sz="2000" b="1" dirty="0">
                        <a:solidFill>
                          <a:schemeClr val="tx1"/>
                        </a:solidFill>
                        <a:latin typeface="Arial" pitchFamily="34" charset="0"/>
                        <a:cs typeface="Arial" pitchFamily="34" charset="0"/>
                      </a:endParaRPr>
                    </a:p>
                  </a:txBody>
                  <a:tcPr marT="45690" marB="456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DC536"/>
                    </a:solidFill>
                  </a:tcPr>
                </a:tc>
                <a:tc>
                  <a:txBody>
                    <a:bodyPr/>
                    <a:lstStyle/>
                    <a:p>
                      <a:r>
                        <a:rPr lang="en-GB" sz="1800" b="0" kern="1200" dirty="0" smtClean="0">
                          <a:solidFill>
                            <a:schemeClr val="tx1"/>
                          </a:solidFill>
                          <a:latin typeface="Arial" pitchFamily="34" charset="0"/>
                          <a:ea typeface="+mn-ea"/>
                          <a:cs typeface="Arial" pitchFamily="34" charset="0"/>
                        </a:rPr>
                        <a:t>Specify the arrangements necessary to collect the measures</a:t>
                      </a:r>
                      <a:endParaRPr lang="en-GB" sz="1800" b="0" dirty="0">
                        <a:solidFill>
                          <a:schemeClr val="tx1"/>
                        </a:solidFill>
                        <a:latin typeface="Arial" pitchFamily="34" charset="0"/>
                        <a:cs typeface="Arial" pitchFamily="34" charset="0"/>
                      </a:endParaRPr>
                    </a:p>
                  </a:txBody>
                  <a:tcPr marT="45690" marB="456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r>
              <a:tr h="914278">
                <a:tc>
                  <a:txBody>
                    <a:bodyPr/>
                    <a:lstStyle/>
                    <a:p>
                      <a:r>
                        <a:rPr lang="en-GB" sz="2000" b="1" dirty="0" smtClean="0">
                          <a:solidFill>
                            <a:schemeClr val="tx1"/>
                          </a:solidFill>
                          <a:latin typeface="Arial" pitchFamily="34" charset="0"/>
                          <a:cs typeface="Arial" pitchFamily="34" charset="0"/>
                        </a:rPr>
                        <a:t>Action plan</a:t>
                      </a:r>
                      <a:endParaRPr lang="en-GB" sz="2000" b="1" dirty="0">
                        <a:solidFill>
                          <a:schemeClr val="tx1"/>
                        </a:solidFill>
                        <a:latin typeface="Arial" pitchFamily="34" charset="0"/>
                        <a:cs typeface="Arial" pitchFamily="34" charset="0"/>
                      </a:endParaRPr>
                    </a:p>
                  </a:txBody>
                  <a:tcPr marT="45690" marB="456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DC536"/>
                    </a:solidFill>
                  </a:tcPr>
                </a:tc>
                <a:tc>
                  <a:txBody>
                    <a:bodyPr/>
                    <a:lstStyle/>
                    <a:p>
                      <a:pPr lvl="0"/>
                      <a:r>
                        <a:rPr lang="en-GB" sz="1800" b="0" kern="1200" dirty="0" smtClean="0">
                          <a:solidFill>
                            <a:schemeClr val="tx1"/>
                          </a:solidFill>
                          <a:latin typeface="Arial" pitchFamily="34" charset="0"/>
                          <a:ea typeface="+mn-ea"/>
                          <a:cs typeface="Arial" pitchFamily="34" charset="0"/>
                        </a:rPr>
                        <a:t>3-4 specific planned actions to help achieve the objective, who is responsible and timescales</a:t>
                      </a:r>
                      <a:endParaRPr lang="en-GB" sz="1800" b="0" dirty="0">
                        <a:solidFill>
                          <a:schemeClr val="tx1"/>
                        </a:solidFill>
                        <a:latin typeface="Arial" pitchFamily="34" charset="0"/>
                        <a:cs typeface="Arial" pitchFamily="34" charset="0"/>
                      </a:endParaRPr>
                    </a:p>
                  </a:txBody>
                  <a:tcPr marT="45690" marB="456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r>
              <a:tr h="700934">
                <a:tc>
                  <a:txBody>
                    <a:bodyPr/>
                    <a:lstStyle/>
                    <a:p>
                      <a:r>
                        <a:rPr lang="en-GB" sz="2000" b="1" dirty="0" smtClean="0">
                          <a:solidFill>
                            <a:schemeClr val="tx1"/>
                          </a:solidFill>
                          <a:latin typeface="Arial" pitchFamily="34" charset="0"/>
                          <a:cs typeface="Arial" pitchFamily="34" charset="0"/>
                        </a:rPr>
                        <a:t>Support implications</a:t>
                      </a:r>
                      <a:endParaRPr lang="en-GB" sz="2000" b="1" dirty="0">
                        <a:solidFill>
                          <a:schemeClr val="tx1"/>
                        </a:solidFill>
                        <a:latin typeface="Arial" pitchFamily="34" charset="0"/>
                        <a:cs typeface="Arial" pitchFamily="34" charset="0"/>
                      </a:endParaRPr>
                    </a:p>
                  </a:txBody>
                  <a:tcPr marT="45690" marB="456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DC536"/>
                    </a:solidFill>
                  </a:tcPr>
                </a:tc>
                <a:tc>
                  <a:txBody>
                    <a:bodyPr/>
                    <a:lstStyle/>
                    <a:p>
                      <a:r>
                        <a:rPr lang="en-GB" sz="1800" b="0" dirty="0" smtClean="0">
                          <a:solidFill>
                            <a:schemeClr val="tx1"/>
                          </a:solidFill>
                          <a:latin typeface="Arial" pitchFamily="34" charset="0"/>
                          <a:cs typeface="Arial" pitchFamily="34" charset="0"/>
                        </a:rPr>
                        <a:t>Support activities required to ensure the objective is achieved</a:t>
                      </a:r>
                      <a:endParaRPr lang="en-GB" sz="1800" b="0" dirty="0">
                        <a:solidFill>
                          <a:schemeClr val="tx1"/>
                        </a:solidFill>
                        <a:latin typeface="Arial" pitchFamily="34" charset="0"/>
                        <a:cs typeface="Arial" pitchFamily="34" charset="0"/>
                      </a:endParaRPr>
                    </a:p>
                  </a:txBody>
                  <a:tcPr marT="45690" marB="456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r>
            </a:tbl>
          </a:graphicData>
        </a:graphic>
      </p:graphicFrame>
      <p:sp>
        <p:nvSpPr>
          <p:cNvPr id="31770" name="Slide Number Placeholder 3"/>
          <p:cNvSpPr>
            <a:spLocks noGrp="1"/>
          </p:cNvSpPr>
          <p:nvPr>
            <p:ph type="sldNum" sz="quarter" idx="4294967295"/>
          </p:nvPr>
        </p:nvSpPr>
        <p:spPr bwMode="auto">
          <a:xfrm>
            <a:off x="6588125" y="6492875"/>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20000"/>
              </a:spcBef>
              <a:buClr>
                <a:srgbClr val="A4AF00"/>
              </a:buClr>
              <a:buFont typeface="Wingdings" pitchFamily="2" charset="2"/>
              <a:buChar char="n"/>
              <a:defRPr sz="2400" b="1">
                <a:solidFill>
                  <a:srgbClr val="00408B"/>
                </a:solidFill>
                <a:latin typeface="Arial" charset="0"/>
                <a:cs typeface="Arial" charset="0"/>
              </a:defRPr>
            </a:lvl1pPr>
            <a:lvl2pPr marL="742950" indent="-285750" eaLnBrk="0" hangingPunct="0">
              <a:spcBef>
                <a:spcPct val="20000"/>
              </a:spcBef>
              <a:buClr>
                <a:srgbClr val="A4AF00"/>
              </a:buClr>
              <a:buSzPct val="80000"/>
              <a:buFont typeface="Wingdings" pitchFamily="2" charset="2"/>
              <a:buChar char="n"/>
              <a:defRPr sz="2400" b="1">
                <a:solidFill>
                  <a:srgbClr val="00408B"/>
                </a:solidFill>
                <a:latin typeface="Arial" charset="0"/>
                <a:cs typeface="Arial" charset="0"/>
              </a:defRPr>
            </a:lvl2pPr>
            <a:lvl3pPr marL="1143000" indent="-228600" eaLnBrk="0" hangingPunct="0">
              <a:spcBef>
                <a:spcPct val="20000"/>
              </a:spcBef>
              <a:buClr>
                <a:srgbClr val="A4AF00"/>
              </a:buClr>
              <a:buSzPct val="80000"/>
              <a:buFont typeface="Wingdings" pitchFamily="2" charset="2"/>
              <a:buChar char="n"/>
              <a:defRPr sz="2400" b="1">
                <a:solidFill>
                  <a:srgbClr val="00408B"/>
                </a:solidFill>
                <a:latin typeface="Arial" charset="0"/>
                <a:cs typeface="Arial" charset="0"/>
              </a:defRPr>
            </a:lvl3pPr>
            <a:lvl4pPr marL="1600200" indent="-228600" eaLnBrk="0" hangingPunct="0">
              <a:spcBef>
                <a:spcPct val="20000"/>
              </a:spcBef>
              <a:buClr>
                <a:srgbClr val="A4AF00"/>
              </a:buClr>
              <a:buSzPct val="80000"/>
              <a:buFont typeface="Wingdings" pitchFamily="2" charset="2"/>
              <a:buChar char="n"/>
              <a:defRPr sz="2400" b="1">
                <a:solidFill>
                  <a:srgbClr val="00408B"/>
                </a:solidFill>
                <a:latin typeface="Arial" charset="0"/>
                <a:cs typeface="Arial" charset="0"/>
              </a:defRPr>
            </a:lvl4pPr>
            <a:lvl5pPr marL="2057400" indent="-228600" eaLnBrk="0" hangingPunct="0">
              <a:spcBef>
                <a:spcPct val="20000"/>
              </a:spcBef>
              <a:buClr>
                <a:srgbClr val="A4AF00"/>
              </a:buClr>
              <a:buSzPct val="80000"/>
              <a:buFont typeface="Wingdings" pitchFamily="2" charset="2"/>
              <a:buChar char="n"/>
              <a:defRPr sz="2400" b="1">
                <a:solidFill>
                  <a:srgbClr val="00408B"/>
                </a:solidFill>
                <a:latin typeface="Arial" charset="0"/>
                <a:cs typeface="Arial" charset="0"/>
              </a:defRPr>
            </a:lvl5pPr>
            <a:lvl6pPr marL="2514600" indent="-228600" eaLnBrk="0" fontAlgn="base" hangingPunct="0">
              <a:spcBef>
                <a:spcPct val="20000"/>
              </a:spcBef>
              <a:spcAft>
                <a:spcPct val="0"/>
              </a:spcAft>
              <a:buClr>
                <a:srgbClr val="A4AF00"/>
              </a:buClr>
              <a:buSzPct val="80000"/>
              <a:buFont typeface="Wingdings" pitchFamily="2" charset="2"/>
              <a:buChar char="n"/>
              <a:defRPr sz="2400" b="1">
                <a:solidFill>
                  <a:srgbClr val="00408B"/>
                </a:solidFill>
                <a:latin typeface="Arial" charset="0"/>
                <a:cs typeface="Arial" charset="0"/>
              </a:defRPr>
            </a:lvl6pPr>
            <a:lvl7pPr marL="2971800" indent="-228600" eaLnBrk="0" fontAlgn="base" hangingPunct="0">
              <a:spcBef>
                <a:spcPct val="20000"/>
              </a:spcBef>
              <a:spcAft>
                <a:spcPct val="0"/>
              </a:spcAft>
              <a:buClr>
                <a:srgbClr val="A4AF00"/>
              </a:buClr>
              <a:buSzPct val="80000"/>
              <a:buFont typeface="Wingdings" pitchFamily="2" charset="2"/>
              <a:buChar char="n"/>
              <a:defRPr sz="2400" b="1">
                <a:solidFill>
                  <a:srgbClr val="00408B"/>
                </a:solidFill>
                <a:latin typeface="Arial" charset="0"/>
                <a:cs typeface="Arial" charset="0"/>
              </a:defRPr>
            </a:lvl7pPr>
            <a:lvl8pPr marL="3429000" indent="-228600" eaLnBrk="0" fontAlgn="base" hangingPunct="0">
              <a:spcBef>
                <a:spcPct val="20000"/>
              </a:spcBef>
              <a:spcAft>
                <a:spcPct val="0"/>
              </a:spcAft>
              <a:buClr>
                <a:srgbClr val="A4AF00"/>
              </a:buClr>
              <a:buSzPct val="80000"/>
              <a:buFont typeface="Wingdings" pitchFamily="2" charset="2"/>
              <a:buChar char="n"/>
              <a:defRPr sz="2400" b="1">
                <a:solidFill>
                  <a:srgbClr val="00408B"/>
                </a:solidFill>
                <a:latin typeface="Arial" charset="0"/>
                <a:cs typeface="Arial" charset="0"/>
              </a:defRPr>
            </a:lvl8pPr>
            <a:lvl9pPr marL="3886200" indent="-228600" eaLnBrk="0" fontAlgn="base" hangingPunct="0">
              <a:spcBef>
                <a:spcPct val="20000"/>
              </a:spcBef>
              <a:spcAft>
                <a:spcPct val="0"/>
              </a:spcAft>
              <a:buClr>
                <a:srgbClr val="A4AF00"/>
              </a:buClr>
              <a:buSzPct val="80000"/>
              <a:buFont typeface="Wingdings" pitchFamily="2" charset="2"/>
              <a:buChar char="n"/>
              <a:defRPr sz="2400" b="1">
                <a:solidFill>
                  <a:srgbClr val="00408B"/>
                </a:solidFill>
                <a:latin typeface="Arial" charset="0"/>
                <a:cs typeface="Arial" charset="0"/>
              </a:defRPr>
            </a:lvl9pPr>
          </a:lstStyle>
          <a:p>
            <a:pPr eaLnBrk="1" fontAlgn="base" hangingPunct="1">
              <a:spcBef>
                <a:spcPct val="0"/>
              </a:spcBef>
              <a:spcAft>
                <a:spcPct val="0"/>
              </a:spcAft>
              <a:buClrTx/>
              <a:buFontTx/>
              <a:buNone/>
            </a:pPr>
            <a:fld id="{4AE08A9D-95E4-48BE-AE1E-06E0518F4613}" type="slidenum">
              <a:rPr lang="en-GB" altLang="en-US" sz="1200" b="0" smtClean="0">
                <a:solidFill>
                  <a:srgbClr val="00529B"/>
                </a:solidFill>
              </a:rPr>
              <a:pPr eaLnBrk="1" fontAlgn="base" hangingPunct="1">
                <a:spcBef>
                  <a:spcPct val="0"/>
                </a:spcBef>
                <a:spcAft>
                  <a:spcPct val="0"/>
                </a:spcAft>
                <a:buClrTx/>
                <a:buFontTx/>
                <a:buNone/>
              </a:pPr>
              <a:t>15</a:t>
            </a:fld>
            <a:endParaRPr lang="en-GB" altLang="en-US" sz="1200" b="0" dirty="0" smtClean="0">
              <a:solidFill>
                <a:srgbClr val="00529B"/>
              </a:solidFill>
            </a:endParaRPr>
          </a:p>
        </p:txBody>
      </p:sp>
    </p:spTree>
    <p:extLst>
      <p:ext uri="{BB962C8B-B14F-4D97-AF65-F5344CB8AC3E}">
        <p14:creationId xmlns:p14="http://schemas.microsoft.com/office/powerpoint/2010/main" val="22948537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Setting local objectives</a:t>
            </a:r>
            <a:endParaRPr lang="en-GB" dirty="0"/>
          </a:p>
        </p:txBody>
      </p:sp>
      <p:sp>
        <p:nvSpPr>
          <p:cNvPr id="3" name="Content Placeholder 2"/>
          <p:cNvSpPr>
            <a:spLocks noGrp="1"/>
          </p:cNvSpPr>
          <p:nvPr>
            <p:ph idx="1"/>
          </p:nvPr>
        </p:nvSpPr>
        <p:spPr/>
        <p:txBody>
          <a:bodyPr/>
          <a:lstStyle/>
          <a:p>
            <a:pPr marL="342900" lvl="1" indent="-342900">
              <a:buFont typeface="Arial" panose="020B0604020202020204" pitchFamily="34" charset="0"/>
              <a:buChar char="•"/>
            </a:pPr>
            <a:endParaRPr lang="en-GB" sz="2400" dirty="0" smtClean="0"/>
          </a:p>
          <a:p>
            <a:pPr marL="342900" lvl="1" indent="-342900">
              <a:buFont typeface="Arial" panose="020B0604020202020204" pitchFamily="34" charset="0"/>
              <a:buChar char="•"/>
            </a:pPr>
            <a:r>
              <a:rPr lang="en-GB" sz="2400" dirty="0" smtClean="0"/>
              <a:t>Develop SMART objectives </a:t>
            </a:r>
            <a:r>
              <a:rPr lang="en-GB" sz="2400" dirty="0"/>
              <a:t>that as the manager of the service/team you would use to demonstrate </a:t>
            </a:r>
            <a:r>
              <a:rPr lang="en-GB" sz="2400" dirty="0" smtClean="0"/>
              <a:t>performance towards </a:t>
            </a:r>
            <a:r>
              <a:rPr lang="en-GB" sz="2400" dirty="0"/>
              <a:t>this </a:t>
            </a:r>
            <a:r>
              <a:rPr lang="en-GB" sz="2400" dirty="0" smtClean="0"/>
              <a:t>outcome</a:t>
            </a:r>
          </a:p>
          <a:p>
            <a:pPr marL="342900" lvl="1" indent="-342900">
              <a:buFont typeface="Arial" panose="020B0604020202020204" pitchFamily="34" charset="0"/>
              <a:buChar char="•"/>
            </a:pPr>
            <a:endParaRPr lang="en-GB" sz="2400" dirty="0"/>
          </a:p>
          <a:p>
            <a:pPr marL="0" lvl="1" indent="0">
              <a:buNone/>
            </a:pPr>
            <a:r>
              <a:rPr lang="en-GB" sz="2400" dirty="0" smtClean="0"/>
              <a:t>Remember:</a:t>
            </a:r>
          </a:p>
          <a:p>
            <a:r>
              <a:rPr lang="en-GB" dirty="0"/>
              <a:t>SMART objectives = specific, measurable, achievable/attributable, realistic, </a:t>
            </a:r>
            <a:r>
              <a:rPr lang="en-GB" dirty="0" smtClean="0"/>
              <a:t>time-bound</a:t>
            </a:r>
            <a:endParaRPr lang="en-GB" dirty="0"/>
          </a:p>
          <a:p>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16</a:t>
            </a:fld>
            <a:endParaRPr lang="en-GB" dirty="0"/>
          </a:p>
        </p:txBody>
      </p:sp>
    </p:spTree>
    <p:extLst>
      <p:ext uri="{BB962C8B-B14F-4D97-AF65-F5344CB8AC3E}">
        <p14:creationId xmlns:p14="http://schemas.microsoft.com/office/powerpoint/2010/main" val="23433509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Measuring performance</a:t>
            </a:r>
            <a:endParaRPr lang="en-GB" dirty="0"/>
          </a:p>
        </p:txBody>
      </p:sp>
      <p:sp>
        <p:nvSpPr>
          <p:cNvPr id="3" name="Content Placeholder 2"/>
          <p:cNvSpPr>
            <a:spLocks noGrp="1"/>
          </p:cNvSpPr>
          <p:nvPr>
            <p:ph idx="1"/>
          </p:nvPr>
        </p:nvSpPr>
        <p:spPr/>
        <p:txBody>
          <a:bodyPr>
            <a:normAutofit/>
          </a:bodyPr>
          <a:lstStyle/>
          <a:p>
            <a:pPr marL="0" indent="0">
              <a:lnSpc>
                <a:spcPct val="90000"/>
              </a:lnSpc>
              <a:buNone/>
              <a:defRPr/>
            </a:pPr>
            <a:r>
              <a:rPr lang="en-GB" dirty="0"/>
              <a:t>Questions we might </a:t>
            </a:r>
            <a:r>
              <a:rPr lang="en-GB" dirty="0" smtClean="0"/>
              <a:t>ask:</a:t>
            </a:r>
            <a:endParaRPr lang="en-GB" dirty="0"/>
          </a:p>
          <a:p>
            <a:pPr>
              <a:lnSpc>
                <a:spcPct val="90000"/>
              </a:lnSpc>
              <a:defRPr/>
            </a:pPr>
            <a:r>
              <a:rPr lang="en-GB" dirty="0" smtClean="0"/>
              <a:t>How </a:t>
            </a:r>
            <a:r>
              <a:rPr lang="en-GB" dirty="0"/>
              <a:t>much are we doing? </a:t>
            </a:r>
            <a:endParaRPr lang="en-GB" dirty="0" smtClean="0"/>
          </a:p>
          <a:p>
            <a:pPr lvl="1">
              <a:lnSpc>
                <a:spcPct val="90000"/>
              </a:lnSpc>
              <a:defRPr/>
            </a:pPr>
            <a:r>
              <a:rPr lang="en-GB" dirty="0" smtClean="0"/>
              <a:t>e.g</a:t>
            </a:r>
            <a:r>
              <a:rPr lang="en-GB" dirty="0"/>
              <a:t>. How many family visits have taken place in the last month? </a:t>
            </a:r>
          </a:p>
          <a:p>
            <a:pPr>
              <a:lnSpc>
                <a:spcPct val="90000"/>
              </a:lnSpc>
              <a:defRPr/>
            </a:pPr>
            <a:r>
              <a:rPr lang="en-GB" dirty="0"/>
              <a:t>How well are we doing? </a:t>
            </a:r>
            <a:endParaRPr lang="en-GB" dirty="0" smtClean="0"/>
          </a:p>
          <a:p>
            <a:pPr lvl="1">
              <a:lnSpc>
                <a:spcPct val="90000"/>
              </a:lnSpc>
              <a:defRPr/>
            </a:pPr>
            <a:r>
              <a:rPr lang="en-GB" dirty="0" smtClean="0"/>
              <a:t>e.g</a:t>
            </a:r>
            <a:r>
              <a:rPr lang="en-GB" dirty="0"/>
              <a:t>. How satisfied are families with the service they receive? </a:t>
            </a:r>
          </a:p>
          <a:p>
            <a:pPr>
              <a:lnSpc>
                <a:spcPct val="90000"/>
              </a:lnSpc>
              <a:defRPr/>
            </a:pPr>
            <a:r>
              <a:rPr lang="en-GB" dirty="0"/>
              <a:t>Is anyone </a:t>
            </a:r>
            <a:r>
              <a:rPr lang="en-GB" dirty="0" smtClean="0"/>
              <a:t>better </a:t>
            </a:r>
            <a:r>
              <a:rPr lang="en-GB" dirty="0"/>
              <a:t>off? </a:t>
            </a:r>
            <a:endParaRPr lang="en-GB" dirty="0" smtClean="0"/>
          </a:p>
          <a:p>
            <a:pPr lvl="1">
              <a:lnSpc>
                <a:spcPct val="90000"/>
              </a:lnSpc>
              <a:defRPr/>
            </a:pPr>
            <a:r>
              <a:rPr lang="en-GB" dirty="0" smtClean="0"/>
              <a:t>e.g</a:t>
            </a:r>
            <a:r>
              <a:rPr lang="en-GB" dirty="0"/>
              <a:t>. Parental self-reports of confidence in parenting after attending parenting sessions (</a:t>
            </a:r>
            <a:r>
              <a:rPr lang="en-GB" dirty="0" smtClean="0"/>
              <a:t>self-reported </a:t>
            </a:r>
            <a:r>
              <a:rPr lang="en-GB" dirty="0"/>
              <a:t>impact)</a:t>
            </a:r>
          </a:p>
          <a:p>
            <a:pPr algn="r">
              <a:lnSpc>
                <a:spcPct val="90000"/>
              </a:lnSpc>
              <a:buFont typeface="Wingdings" pitchFamily="2" charset="2"/>
              <a:buNone/>
              <a:defRPr/>
            </a:pPr>
            <a:endParaRPr lang="en-GB" sz="1800" dirty="0" smtClean="0"/>
          </a:p>
          <a:p>
            <a:pPr algn="r">
              <a:lnSpc>
                <a:spcPct val="90000"/>
              </a:lnSpc>
              <a:buFont typeface="Wingdings" pitchFamily="2" charset="2"/>
              <a:buNone/>
              <a:defRPr/>
            </a:pPr>
            <a:endParaRPr lang="en-GB" sz="1800" dirty="0"/>
          </a:p>
          <a:p>
            <a:pPr algn="r">
              <a:lnSpc>
                <a:spcPct val="90000"/>
              </a:lnSpc>
              <a:buFont typeface="Wingdings" pitchFamily="2" charset="2"/>
              <a:buNone/>
              <a:defRPr/>
            </a:pPr>
            <a:r>
              <a:rPr lang="en-GB" sz="1800" dirty="0" smtClean="0"/>
              <a:t>                                         </a:t>
            </a:r>
            <a:endParaRPr lang="en-GB" sz="1800" dirty="0"/>
          </a:p>
          <a:p>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17</a:t>
            </a:fld>
            <a:endParaRPr lang="en-GB" dirty="0"/>
          </a:p>
        </p:txBody>
      </p:sp>
    </p:spTree>
    <p:extLst>
      <p:ext uri="{BB962C8B-B14F-4D97-AF65-F5344CB8AC3E}">
        <p14:creationId xmlns:p14="http://schemas.microsoft.com/office/powerpoint/2010/main" val="4467433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Measuring outcomes</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18</a:t>
            </a:fld>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27383775"/>
              </p:ext>
            </p:extLst>
          </p:nvPr>
        </p:nvGraphicFramePr>
        <p:xfrm>
          <a:off x="457200" y="1412875"/>
          <a:ext cx="8229600" cy="50404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483524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 opportunity for managers…</a:t>
            </a:r>
            <a:endParaRPr lang="en-GB" dirty="0"/>
          </a:p>
        </p:txBody>
      </p:sp>
      <p:sp>
        <p:nvSpPr>
          <p:cNvPr id="3" name="Content Placeholder 2"/>
          <p:cNvSpPr>
            <a:spLocks noGrp="1"/>
          </p:cNvSpPr>
          <p:nvPr>
            <p:ph idx="1"/>
          </p:nvPr>
        </p:nvSpPr>
        <p:spPr/>
        <p:txBody>
          <a:bodyPr/>
          <a:lstStyle/>
          <a:p>
            <a:r>
              <a:rPr lang="en-GB" dirty="0" smtClean="0"/>
              <a:t>Two linked workshops exploring what it means to implement the Act locally</a:t>
            </a:r>
          </a:p>
          <a:p>
            <a:r>
              <a:rPr lang="en-GB" dirty="0" smtClean="0"/>
              <a:t>Each workshop has a particular focus:</a:t>
            </a:r>
          </a:p>
          <a:p>
            <a:pPr lvl="1"/>
            <a:r>
              <a:rPr lang="en-GB" dirty="0"/>
              <a:t>Workshop 1: Changing cultures</a:t>
            </a:r>
          </a:p>
          <a:p>
            <a:pPr lvl="1"/>
            <a:r>
              <a:rPr lang="en-GB" dirty="0"/>
              <a:t>Workshop 2: </a:t>
            </a:r>
            <a:r>
              <a:rPr lang="en-GB" dirty="0" smtClean="0"/>
              <a:t>Measuring </a:t>
            </a:r>
            <a:r>
              <a:rPr lang="en-GB" dirty="0"/>
              <a:t>performance</a:t>
            </a:r>
          </a:p>
          <a:p>
            <a:r>
              <a:rPr lang="en-GB" dirty="0" smtClean="0"/>
              <a:t>Expectation that participants will do some preparatory thinking and a short exercise as the basis for activities during the workshop</a:t>
            </a:r>
          </a:p>
          <a:p>
            <a:r>
              <a:rPr lang="en-GB" dirty="0" smtClean="0"/>
              <a:t>Expectation that participants will develop their own action plans at the end of each workshop</a:t>
            </a:r>
          </a:p>
          <a:p>
            <a:endParaRPr lang="en-GB" dirty="0" smtClean="0"/>
          </a:p>
          <a:p>
            <a:pPr lvl="1"/>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a:t>
            </a:fld>
            <a:endParaRPr lang="en-GB" dirty="0"/>
          </a:p>
        </p:txBody>
      </p:sp>
    </p:spTree>
    <p:extLst>
      <p:ext uri="{BB962C8B-B14F-4D97-AF65-F5344CB8AC3E}">
        <p14:creationId xmlns:p14="http://schemas.microsoft.com/office/powerpoint/2010/main" val="1566406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Measuring local performance</a:t>
            </a:r>
            <a:endParaRPr lang="en-GB" dirty="0"/>
          </a:p>
        </p:txBody>
      </p:sp>
      <p:sp>
        <p:nvSpPr>
          <p:cNvPr id="3" name="Content Placeholder 2"/>
          <p:cNvSpPr>
            <a:spLocks noGrp="1"/>
          </p:cNvSpPr>
          <p:nvPr>
            <p:ph idx="1"/>
          </p:nvPr>
        </p:nvSpPr>
        <p:spPr/>
        <p:txBody>
          <a:bodyPr/>
          <a:lstStyle/>
          <a:p>
            <a:pPr marL="0" indent="0">
              <a:buNone/>
            </a:pPr>
            <a:r>
              <a:rPr lang="en-GB" dirty="0" smtClean="0"/>
              <a:t>In your groups discuss and agree:</a:t>
            </a:r>
          </a:p>
          <a:p>
            <a:r>
              <a:rPr lang="en-GB" dirty="0" smtClean="0"/>
              <a:t>What are the top three performance measures you will need to use to demonstrate performance against your objectives?</a:t>
            </a:r>
          </a:p>
          <a:p>
            <a:r>
              <a:rPr lang="en-GB" dirty="0" smtClean="0"/>
              <a:t>In outline how would you collect evidence against these measures?</a:t>
            </a:r>
          </a:p>
          <a:p>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19</a:t>
            </a:fld>
            <a:endParaRPr lang="en-GB" dirty="0"/>
          </a:p>
        </p:txBody>
      </p:sp>
    </p:spTree>
    <p:extLst>
      <p:ext uri="{BB962C8B-B14F-4D97-AF65-F5344CB8AC3E}">
        <p14:creationId xmlns:p14="http://schemas.microsoft.com/office/powerpoint/2010/main" val="39407082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Designing a local response</a:t>
            </a:r>
            <a:endParaRPr lang="en-GB" dirty="0"/>
          </a:p>
        </p:txBody>
      </p:sp>
      <p:sp>
        <p:nvSpPr>
          <p:cNvPr id="3" name="Content Placeholder 2"/>
          <p:cNvSpPr>
            <a:spLocks noGrp="1"/>
          </p:cNvSpPr>
          <p:nvPr>
            <p:ph idx="1"/>
          </p:nvPr>
        </p:nvSpPr>
        <p:spPr/>
        <p:txBody>
          <a:bodyPr/>
          <a:lstStyle/>
          <a:p>
            <a:pPr marL="0" indent="0">
              <a:buNone/>
            </a:pPr>
            <a:r>
              <a:rPr lang="en-GB" dirty="0" smtClean="0"/>
              <a:t>Each group to present:</a:t>
            </a:r>
          </a:p>
          <a:p>
            <a:r>
              <a:rPr lang="en-GB" dirty="0" smtClean="0"/>
              <a:t>National outcome</a:t>
            </a:r>
          </a:p>
          <a:p>
            <a:r>
              <a:rPr lang="en-GB" dirty="0" smtClean="0"/>
              <a:t>Objectives for specific service/group</a:t>
            </a:r>
          </a:p>
          <a:p>
            <a:r>
              <a:rPr lang="en-GB" dirty="0" smtClean="0"/>
              <a:t>Measures and outline methodology</a:t>
            </a:r>
          </a:p>
          <a:p>
            <a:pPr marL="0" indent="0">
              <a:buNone/>
            </a:pPr>
            <a:endParaRPr lang="en-GB" dirty="0" smtClean="0"/>
          </a:p>
          <a:p>
            <a:pPr marL="0" indent="0">
              <a:buNone/>
            </a:pPr>
            <a:r>
              <a:rPr lang="en-GB" dirty="0" smtClean="0"/>
              <a:t>Check:</a:t>
            </a:r>
          </a:p>
          <a:p>
            <a:r>
              <a:rPr lang="en-GB" dirty="0" smtClean="0"/>
              <a:t>Will the proposed service/team objectives contribute to the national outcome?</a:t>
            </a:r>
          </a:p>
          <a:p>
            <a:r>
              <a:rPr lang="en-GB" dirty="0" smtClean="0"/>
              <a:t>Are the measures right?</a:t>
            </a:r>
          </a:p>
          <a:p>
            <a:r>
              <a:rPr lang="en-GB" dirty="0" smtClean="0"/>
              <a:t>Any comments or further ideas?</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20</a:t>
            </a:fld>
            <a:endParaRPr lang="en-GB" dirty="0"/>
          </a:p>
        </p:txBody>
      </p:sp>
    </p:spTree>
    <p:extLst>
      <p:ext uri="{BB962C8B-B14F-4D97-AF65-F5344CB8AC3E}">
        <p14:creationId xmlns:p14="http://schemas.microsoft.com/office/powerpoint/2010/main" val="26031234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Implementing a local approach</a:t>
            </a:r>
            <a:endParaRPr lang="en-GB" dirty="0"/>
          </a:p>
        </p:txBody>
      </p:sp>
      <p:sp>
        <p:nvSpPr>
          <p:cNvPr id="3" name="Content Placeholder 2"/>
          <p:cNvSpPr>
            <a:spLocks noGrp="1"/>
          </p:cNvSpPr>
          <p:nvPr>
            <p:ph idx="1"/>
          </p:nvPr>
        </p:nvSpPr>
        <p:spPr/>
        <p:txBody>
          <a:bodyPr>
            <a:normAutofit/>
          </a:bodyPr>
          <a:lstStyle/>
          <a:p>
            <a:r>
              <a:rPr lang="en-GB" dirty="0" smtClean="0"/>
              <a:t>You are tasked with establishing a practicable and sustainable approach to performance measurement that enables your service/team to demonstrate its delivery of your chosen outcome</a:t>
            </a:r>
          </a:p>
          <a:p>
            <a:r>
              <a:rPr lang="en-GB" dirty="0" smtClean="0"/>
              <a:t>This approach will need to contribute to or complement the annual collection of data for the national performance framework report</a:t>
            </a:r>
          </a:p>
          <a:p>
            <a:pPr lvl="1"/>
            <a:endParaRPr lang="en-GB" dirty="0" smtClean="0"/>
          </a:p>
          <a:p>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21</a:t>
            </a:fld>
            <a:endParaRPr lang="en-GB" dirty="0"/>
          </a:p>
        </p:txBody>
      </p:sp>
      <p:pic>
        <p:nvPicPr>
          <p:cNvPr id="5" name="Picture 4" descr="http://static3.depositphotos.com/1001003/140/i/110/depositphotos_1400132-Silver-weight-Lifter.jpg"/>
          <p:cNvPicPr>
            <a:picLocks noChangeAspect="1" noChangeArrowheads="1"/>
          </p:cNvPicPr>
          <p:nvPr/>
        </p:nvPicPr>
        <p:blipFill>
          <a:blip r:embed="rId3" cstate="print"/>
          <a:srcRect/>
          <a:stretch>
            <a:fillRect/>
          </a:stretch>
        </p:blipFill>
        <p:spPr bwMode="auto">
          <a:xfrm>
            <a:off x="7812360" y="5805264"/>
            <a:ext cx="831726" cy="831726"/>
          </a:xfrm>
          <a:prstGeom prst="rect">
            <a:avLst/>
          </a:prstGeom>
          <a:noFill/>
          <a:ln w="9525">
            <a:noFill/>
            <a:miter lim="800000"/>
            <a:headEnd/>
            <a:tailEnd/>
          </a:ln>
        </p:spPr>
      </p:pic>
    </p:spTree>
    <p:extLst>
      <p:ext uri="{BB962C8B-B14F-4D97-AF65-F5344CB8AC3E}">
        <p14:creationId xmlns:p14="http://schemas.microsoft.com/office/powerpoint/2010/main" val="38343242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local plan</a:t>
            </a:r>
            <a:endParaRPr lang="en-GB" dirty="0"/>
          </a:p>
        </p:txBody>
      </p:sp>
      <p:sp>
        <p:nvSpPr>
          <p:cNvPr id="3" name="Content Placeholder 2"/>
          <p:cNvSpPr>
            <a:spLocks noGrp="1"/>
          </p:cNvSpPr>
          <p:nvPr>
            <p:ph idx="1"/>
          </p:nvPr>
        </p:nvSpPr>
        <p:spPr/>
        <p:txBody>
          <a:bodyPr/>
          <a:lstStyle/>
          <a:p>
            <a:r>
              <a:rPr lang="en-GB" dirty="0" smtClean="0"/>
              <a:t>Your </a:t>
            </a:r>
            <a:r>
              <a:rPr lang="en-GB" dirty="0"/>
              <a:t>plan will need </a:t>
            </a:r>
            <a:r>
              <a:rPr lang="en-GB" dirty="0" smtClean="0"/>
              <a:t>to consider </a:t>
            </a:r>
            <a:r>
              <a:rPr lang="en-GB" dirty="0"/>
              <a:t>the </a:t>
            </a:r>
            <a:r>
              <a:rPr lang="en-GB" dirty="0" smtClean="0"/>
              <a:t>following:</a:t>
            </a:r>
            <a:endParaRPr lang="en-GB" dirty="0"/>
          </a:p>
          <a:p>
            <a:pPr lvl="1"/>
            <a:r>
              <a:rPr lang="en-GB" dirty="0"/>
              <a:t>Who would need to be involved in its development (for example service users, front line staff, providers, senior managers, others</a:t>
            </a:r>
            <a:r>
              <a:rPr lang="en-GB" dirty="0" smtClean="0"/>
              <a:t>)</a:t>
            </a:r>
            <a:endParaRPr lang="en-GB" dirty="0"/>
          </a:p>
          <a:p>
            <a:pPr lvl="1"/>
            <a:r>
              <a:rPr lang="en-GB" dirty="0"/>
              <a:t>How </a:t>
            </a:r>
            <a:r>
              <a:rPr lang="en-GB" dirty="0" smtClean="0"/>
              <a:t>would the </a:t>
            </a:r>
            <a:r>
              <a:rPr lang="en-GB" dirty="0"/>
              <a:t>performance indicators </a:t>
            </a:r>
            <a:r>
              <a:rPr lang="en-GB" dirty="0" smtClean="0"/>
              <a:t>be collected, </a:t>
            </a:r>
            <a:r>
              <a:rPr lang="en-GB" dirty="0"/>
              <a:t>by whom, and how </a:t>
            </a:r>
            <a:r>
              <a:rPr lang="en-GB" dirty="0" smtClean="0"/>
              <a:t>often</a:t>
            </a:r>
          </a:p>
          <a:p>
            <a:pPr lvl="1"/>
            <a:r>
              <a:rPr lang="en-GB" dirty="0" smtClean="0"/>
              <a:t>What will be the best way to engage with stakeholders to learn from good/poor performance, and take remedial action where necessary?</a:t>
            </a:r>
            <a:endParaRPr lang="en-GB" dirty="0"/>
          </a:p>
          <a:p>
            <a:pPr lvl="1"/>
            <a:r>
              <a:rPr lang="en-GB" dirty="0" smtClean="0"/>
              <a:t>What could this mean for the way you currently discuss performance?</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22</a:t>
            </a:fld>
            <a:endParaRPr lang="en-GB" dirty="0"/>
          </a:p>
        </p:txBody>
      </p:sp>
    </p:spTree>
    <p:extLst>
      <p:ext uri="{BB962C8B-B14F-4D97-AF65-F5344CB8AC3E}">
        <p14:creationId xmlns:p14="http://schemas.microsoft.com/office/powerpoint/2010/main" val="6517375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Planning next steps</a:t>
            </a:r>
            <a:endParaRPr lang="en-GB" dirty="0"/>
          </a:p>
        </p:txBody>
      </p:sp>
      <p:sp>
        <p:nvSpPr>
          <p:cNvPr id="3" name="Content Placeholder 2"/>
          <p:cNvSpPr>
            <a:spLocks noGrp="1"/>
          </p:cNvSpPr>
          <p:nvPr>
            <p:ph idx="1"/>
          </p:nvPr>
        </p:nvSpPr>
        <p:spPr/>
        <p:txBody>
          <a:bodyPr/>
          <a:lstStyle/>
          <a:p>
            <a:r>
              <a:rPr lang="en-GB" dirty="0" smtClean="0"/>
              <a:t>What do you need to do yourself as a priority action to take forward the culture of performance management and measurement in your area? </a:t>
            </a:r>
          </a:p>
          <a:p>
            <a:r>
              <a:rPr lang="en-GB" dirty="0" smtClean="0"/>
              <a:t>What </a:t>
            </a:r>
            <a:r>
              <a:rPr lang="en-GB" dirty="0"/>
              <a:t>needs to happen to </a:t>
            </a:r>
            <a:r>
              <a:rPr lang="en-GB" dirty="0" smtClean="0"/>
              <a:t>link </a:t>
            </a:r>
            <a:r>
              <a:rPr lang="en-GB" dirty="0"/>
              <a:t>with the national frameworks</a:t>
            </a:r>
            <a:r>
              <a:rPr lang="en-GB" dirty="0" smtClean="0"/>
              <a:t>?</a:t>
            </a:r>
            <a:r>
              <a:rPr lang="en-GB" dirty="0"/>
              <a:t> </a:t>
            </a:r>
            <a:endParaRPr lang="en-GB" dirty="0" smtClean="0"/>
          </a:p>
          <a:p>
            <a:r>
              <a:rPr lang="en-GB" dirty="0" smtClean="0"/>
              <a:t>What </a:t>
            </a:r>
            <a:r>
              <a:rPr lang="en-GB" dirty="0"/>
              <a:t>strengths can you build on?</a:t>
            </a:r>
          </a:p>
          <a:p>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23</a:t>
            </a:fld>
            <a:endParaRPr lang="en-GB" dirty="0"/>
          </a:p>
        </p:txBody>
      </p:sp>
      <p:pic>
        <p:nvPicPr>
          <p:cNvPr id="5" name="Content Placeholder 10" descr="http://static3.depositphotos.com/1001003/140/i/110/depositphotos_1400132-Silver-weight-Lifter.jpg"/>
          <p:cNvPicPr>
            <a:picLocks noChangeAspect="1" noChangeArrowheads="1"/>
          </p:cNvPicPr>
          <p:nvPr/>
        </p:nvPicPr>
        <p:blipFill>
          <a:blip r:embed="rId3" cstate="print"/>
          <a:srcRect/>
          <a:stretch>
            <a:fillRect/>
          </a:stretch>
        </p:blipFill>
        <p:spPr bwMode="auto">
          <a:xfrm>
            <a:off x="7668344" y="5589240"/>
            <a:ext cx="1047750" cy="1047750"/>
          </a:xfrm>
          <a:prstGeom prst="rect">
            <a:avLst/>
          </a:prstGeom>
          <a:noFill/>
          <a:ln w="9525">
            <a:noFill/>
            <a:miter lim="800000"/>
            <a:headEnd/>
            <a:tailEnd/>
          </a:ln>
        </p:spPr>
      </p:pic>
    </p:spTree>
    <p:extLst>
      <p:ext uri="{BB962C8B-B14F-4D97-AF65-F5344CB8AC3E}">
        <p14:creationId xmlns:p14="http://schemas.microsoft.com/office/powerpoint/2010/main" val="1047843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Aims and learning outcomes</a:t>
            </a:r>
            <a:endParaRPr lang="en-GB" dirty="0"/>
          </a:p>
        </p:txBody>
      </p:sp>
      <p:sp>
        <p:nvSpPr>
          <p:cNvPr id="3" name="Content Placeholder 2"/>
          <p:cNvSpPr>
            <a:spLocks noGrp="1"/>
          </p:cNvSpPr>
          <p:nvPr>
            <p:ph idx="1"/>
          </p:nvPr>
        </p:nvSpPr>
        <p:spPr/>
        <p:txBody>
          <a:bodyPr>
            <a:normAutofit lnSpcReduction="10000"/>
          </a:bodyPr>
          <a:lstStyle/>
          <a:p>
            <a:r>
              <a:rPr lang="en-GB" dirty="0" smtClean="0"/>
              <a:t>This second workshop will focus on the measurement </a:t>
            </a:r>
            <a:br>
              <a:rPr lang="en-GB" dirty="0" smtClean="0"/>
            </a:br>
            <a:r>
              <a:rPr lang="en-GB" dirty="0" smtClean="0"/>
              <a:t>of performance needed to enable the implementation of the Act</a:t>
            </a:r>
          </a:p>
          <a:p>
            <a:r>
              <a:rPr lang="en-GB" dirty="0" smtClean="0"/>
              <a:t>By the end of the workshop you will:</a:t>
            </a:r>
          </a:p>
          <a:p>
            <a:pPr lvl="1"/>
            <a:r>
              <a:rPr lang="en-GB" dirty="0" smtClean="0"/>
              <a:t>Have a better understanding of the importance of performance measurement in relation to the Act, particularly the Performance Measurement Framework</a:t>
            </a:r>
          </a:p>
          <a:p>
            <a:pPr lvl="1"/>
            <a:r>
              <a:rPr lang="en-GB" dirty="0"/>
              <a:t>U</a:t>
            </a:r>
            <a:r>
              <a:rPr lang="en-GB" dirty="0" smtClean="0"/>
              <a:t>nderstand the main characteristics of effective performance measurement</a:t>
            </a:r>
          </a:p>
          <a:p>
            <a:pPr lvl="1"/>
            <a:r>
              <a:rPr lang="en-GB" dirty="0" smtClean="0"/>
              <a:t>Be able to explain the rationale for the approaches needed locally for a range of different stakeholders</a:t>
            </a:r>
          </a:p>
          <a:p>
            <a:pPr lvl="1"/>
            <a:r>
              <a:rPr lang="en-GB" dirty="0" smtClean="0"/>
              <a:t>Be clear about what needs to happen as next steps for you in taking this forward</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2</a:t>
            </a:fld>
            <a:endParaRPr lang="en-GB" dirty="0"/>
          </a:p>
        </p:txBody>
      </p:sp>
    </p:spTree>
    <p:extLst>
      <p:ext uri="{BB962C8B-B14F-4D97-AF65-F5344CB8AC3E}">
        <p14:creationId xmlns:p14="http://schemas.microsoft.com/office/powerpoint/2010/main" val="1217570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Our approach</a:t>
            </a:r>
            <a:endParaRPr lang="en-GB" dirty="0"/>
          </a:p>
        </p:txBody>
      </p:sp>
      <p:sp>
        <p:nvSpPr>
          <p:cNvPr id="3" name="Content Placeholder 2"/>
          <p:cNvSpPr>
            <a:spLocks noGrp="1"/>
          </p:cNvSpPr>
          <p:nvPr>
            <p:ph idx="1"/>
          </p:nvPr>
        </p:nvSpPr>
        <p:spPr/>
        <p:txBody>
          <a:bodyPr/>
          <a:lstStyle/>
          <a:p>
            <a:r>
              <a:rPr lang="en-GB" dirty="0" smtClean="0"/>
              <a:t>Assumes you bring an awareness of the contents of the Act, and its implications for you locally</a:t>
            </a:r>
          </a:p>
          <a:p>
            <a:r>
              <a:rPr lang="en-GB" dirty="0" smtClean="0"/>
              <a:t>Provides an opportunity for you to reflect on what this means for you in your role as a manager</a:t>
            </a:r>
          </a:p>
          <a:p>
            <a:r>
              <a:rPr lang="en-GB" dirty="0" smtClean="0"/>
              <a:t>Gives you space to discuss the opportunities and challenges of performance measurement locally</a:t>
            </a:r>
          </a:p>
          <a:p>
            <a:r>
              <a:rPr lang="en-GB" dirty="0" smtClean="0"/>
              <a:t>Enables you to plan next steps and for the longer term</a:t>
            </a:r>
          </a:p>
          <a:p>
            <a:endParaRPr lang="en-GB" dirty="0"/>
          </a:p>
          <a:p>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3</a:t>
            </a:fld>
            <a:endParaRPr lang="en-GB" dirty="0"/>
          </a:p>
        </p:txBody>
      </p:sp>
    </p:spTree>
    <p:extLst>
      <p:ext uri="{BB962C8B-B14F-4D97-AF65-F5344CB8AC3E}">
        <p14:creationId xmlns:p14="http://schemas.microsoft.com/office/powerpoint/2010/main" val="1863208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Agenda</a:t>
            </a:r>
            <a:endParaRPr lang="en-GB" dirty="0"/>
          </a:p>
        </p:txBody>
      </p:sp>
      <p:sp>
        <p:nvSpPr>
          <p:cNvPr id="3" name="Content Placeholder 2"/>
          <p:cNvSpPr>
            <a:spLocks noGrp="1"/>
          </p:cNvSpPr>
          <p:nvPr>
            <p:ph idx="1"/>
          </p:nvPr>
        </p:nvSpPr>
        <p:spPr/>
        <p:txBody>
          <a:bodyPr>
            <a:normAutofit/>
          </a:bodyPr>
          <a:lstStyle/>
          <a:p>
            <a:r>
              <a:rPr lang="en-GB" dirty="0" smtClean="0"/>
              <a:t>Introduction</a:t>
            </a:r>
          </a:p>
          <a:p>
            <a:r>
              <a:rPr lang="en-GB" dirty="0" smtClean="0"/>
              <a:t>Performance measurement – the bigger picture</a:t>
            </a:r>
          </a:p>
          <a:p>
            <a:r>
              <a:rPr lang="en-GB" dirty="0" smtClean="0"/>
              <a:t>What do we need to measure?</a:t>
            </a:r>
          </a:p>
          <a:p>
            <a:r>
              <a:rPr lang="en-GB" dirty="0" smtClean="0"/>
              <a:t>What does effective performance measurement </a:t>
            </a:r>
            <a:br>
              <a:rPr lang="en-GB" dirty="0" smtClean="0"/>
            </a:br>
            <a:r>
              <a:rPr lang="en-GB" dirty="0" smtClean="0"/>
              <a:t>look like?</a:t>
            </a:r>
          </a:p>
          <a:p>
            <a:r>
              <a:rPr lang="en-GB" dirty="0" smtClean="0"/>
              <a:t>Making use of performance information</a:t>
            </a:r>
          </a:p>
          <a:p>
            <a:r>
              <a:rPr lang="en-GB" dirty="0" smtClean="0"/>
              <a:t>Planning next steps</a:t>
            </a:r>
          </a:p>
        </p:txBody>
      </p:sp>
      <p:sp>
        <p:nvSpPr>
          <p:cNvPr id="4" name="Slide Number Placeholder 3"/>
          <p:cNvSpPr>
            <a:spLocks noGrp="1"/>
          </p:cNvSpPr>
          <p:nvPr>
            <p:ph type="sldNum" sz="quarter" idx="12"/>
          </p:nvPr>
        </p:nvSpPr>
        <p:spPr/>
        <p:txBody>
          <a:bodyPr/>
          <a:lstStyle/>
          <a:p>
            <a:fld id="{259CC62F-30C0-4A15-BEEE-9BC3816535A8}" type="slidenum">
              <a:rPr lang="en-GB" smtClean="0"/>
              <a:pPr/>
              <a:t>4</a:t>
            </a:fld>
            <a:endParaRPr lang="en-GB" dirty="0"/>
          </a:p>
        </p:txBody>
      </p:sp>
    </p:spTree>
    <p:extLst>
      <p:ext uri="{BB962C8B-B14F-4D97-AF65-F5344CB8AC3E}">
        <p14:creationId xmlns:p14="http://schemas.microsoft.com/office/powerpoint/2010/main" val="591306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bigger picture</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54214086"/>
              </p:ext>
            </p:extLst>
          </p:nvPr>
        </p:nvGraphicFramePr>
        <p:xfrm>
          <a:off x="251520" y="1412875"/>
          <a:ext cx="8712968" cy="52564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259CC62F-30C0-4A15-BEEE-9BC3816535A8}" type="slidenum">
              <a:rPr lang="en-GB" smtClean="0"/>
              <a:pPr/>
              <a:t>5</a:t>
            </a:fld>
            <a:endParaRPr lang="en-GB" dirty="0"/>
          </a:p>
        </p:txBody>
      </p:sp>
    </p:spTree>
    <p:extLst>
      <p:ext uri="{BB962C8B-B14F-4D97-AF65-F5344CB8AC3E}">
        <p14:creationId xmlns:p14="http://schemas.microsoft.com/office/powerpoint/2010/main" val="984134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Services National Outcomes Framework</a:t>
            </a:r>
            <a:endParaRPr lang="en-GB" dirty="0"/>
          </a:p>
        </p:txBody>
      </p:sp>
      <p:sp>
        <p:nvSpPr>
          <p:cNvPr id="3" name="Content Placeholder 2"/>
          <p:cNvSpPr>
            <a:spLocks noGrp="1"/>
          </p:cNvSpPr>
          <p:nvPr>
            <p:ph idx="1"/>
          </p:nvPr>
        </p:nvSpPr>
        <p:spPr/>
        <p:txBody>
          <a:bodyPr/>
          <a:lstStyle/>
          <a:p>
            <a:r>
              <a:rPr lang="en-GB" dirty="0" smtClean="0"/>
              <a:t>To describe the </a:t>
            </a:r>
            <a:r>
              <a:rPr lang="en-GB" b="1" dirty="0" smtClean="0"/>
              <a:t>important well-being outcomes </a:t>
            </a:r>
            <a:r>
              <a:rPr lang="en-GB" dirty="0" smtClean="0"/>
              <a:t>that people should expect in order to lead fulfilled lives…</a:t>
            </a:r>
          </a:p>
          <a:p>
            <a:r>
              <a:rPr lang="en-GB" dirty="0" smtClean="0"/>
              <a:t>To </a:t>
            </a:r>
            <a:r>
              <a:rPr lang="en-GB" b="1" dirty="0" smtClean="0"/>
              <a:t>set national direction </a:t>
            </a:r>
            <a:r>
              <a:rPr lang="en-GB" dirty="0" smtClean="0"/>
              <a:t>for all services working in partnership with people…</a:t>
            </a:r>
          </a:p>
          <a:p>
            <a:r>
              <a:rPr lang="en-GB" dirty="0" smtClean="0"/>
              <a:t>To provide </a:t>
            </a:r>
            <a:r>
              <a:rPr lang="en-GB" b="1" dirty="0" smtClean="0"/>
              <a:t>greater transparency</a:t>
            </a:r>
            <a:r>
              <a:rPr lang="en-GB" dirty="0" smtClean="0"/>
              <a:t>… and to shine a spotlight on what needs to be done to improve well-being</a:t>
            </a:r>
          </a:p>
          <a:p>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6</a:t>
            </a:fld>
            <a:endParaRPr lang="en-GB" dirty="0"/>
          </a:p>
        </p:txBody>
      </p:sp>
    </p:spTree>
    <p:extLst>
      <p:ext uri="{BB962C8B-B14F-4D97-AF65-F5344CB8AC3E}">
        <p14:creationId xmlns:p14="http://schemas.microsoft.com/office/powerpoint/2010/main" val="36144792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Performance Measurement Framework</a:t>
            </a:r>
            <a:endParaRPr lang="en-GB" dirty="0"/>
          </a:p>
        </p:txBody>
      </p:sp>
      <p:sp>
        <p:nvSpPr>
          <p:cNvPr id="3" name="Content Placeholder 2"/>
          <p:cNvSpPr>
            <a:spLocks noGrp="1"/>
          </p:cNvSpPr>
          <p:nvPr>
            <p:ph idx="1"/>
          </p:nvPr>
        </p:nvSpPr>
        <p:spPr/>
        <p:txBody>
          <a:bodyPr/>
          <a:lstStyle/>
          <a:p>
            <a:r>
              <a:rPr lang="en-GB" dirty="0" smtClean="0"/>
              <a:t>Enable people to understand the quality of social services and to </a:t>
            </a:r>
            <a:r>
              <a:rPr lang="en-GB" b="1" dirty="0" smtClean="0"/>
              <a:t>make informed decisions </a:t>
            </a:r>
            <a:r>
              <a:rPr lang="en-GB" dirty="0" smtClean="0"/>
              <a:t>about their care and support</a:t>
            </a:r>
          </a:p>
          <a:p>
            <a:r>
              <a:rPr lang="en-GB" dirty="0" smtClean="0"/>
              <a:t>Reinforce local authorities strategic planning to enable </a:t>
            </a:r>
            <a:r>
              <a:rPr lang="en-GB" b="1" dirty="0" smtClean="0"/>
              <a:t>targeted resources</a:t>
            </a:r>
            <a:r>
              <a:rPr lang="en-GB" dirty="0" smtClean="0"/>
              <a:t> and improvement activity</a:t>
            </a:r>
          </a:p>
          <a:p>
            <a:r>
              <a:rPr lang="en-GB" dirty="0" smtClean="0"/>
              <a:t>Support local authorities to </a:t>
            </a:r>
            <a:r>
              <a:rPr lang="en-GB" b="1" dirty="0" smtClean="0"/>
              <a:t>compare and benchmark, learn and improve</a:t>
            </a:r>
          </a:p>
          <a:p>
            <a:r>
              <a:rPr lang="en-GB" dirty="0" smtClean="0"/>
              <a:t>Evidence </a:t>
            </a:r>
            <a:r>
              <a:rPr lang="en-GB" b="1" dirty="0" smtClean="0"/>
              <a:t>responsibility and accountability </a:t>
            </a:r>
            <a:r>
              <a:rPr lang="en-GB" dirty="0" smtClean="0"/>
              <a:t>for local delivery and inform national policy development</a:t>
            </a:r>
          </a:p>
          <a:p>
            <a:r>
              <a:rPr lang="en-GB" dirty="0" smtClean="0"/>
              <a:t>Support and inform </a:t>
            </a:r>
            <a:r>
              <a:rPr lang="en-GB" b="1" dirty="0" smtClean="0"/>
              <a:t>regulation, inspection, scrutiny</a:t>
            </a:r>
            <a:endParaRPr lang="en-GB" b="1"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7</a:t>
            </a:fld>
            <a:endParaRPr lang="en-GB" dirty="0"/>
          </a:p>
        </p:txBody>
      </p:sp>
    </p:spTree>
    <p:extLst>
      <p:ext uri="{BB962C8B-B14F-4D97-AF65-F5344CB8AC3E}">
        <p14:creationId xmlns:p14="http://schemas.microsoft.com/office/powerpoint/2010/main" val="25969258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Quality standards for </a:t>
            </a:r>
            <a:br>
              <a:rPr lang="en-GB" dirty="0" smtClean="0"/>
            </a:br>
            <a:r>
              <a:rPr lang="en-GB" dirty="0" smtClean="0"/>
              <a:t>local authorities</a:t>
            </a:r>
            <a:endParaRPr lang="en-GB" dirty="0"/>
          </a:p>
        </p:txBody>
      </p:sp>
      <p:sp>
        <p:nvSpPr>
          <p:cNvPr id="3" name="Content Placeholder 2"/>
          <p:cNvSpPr>
            <a:spLocks noGrp="1"/>
          </p:cNvSpPr>
          <p:nvPr>
            <p:ph idx="1"/>
          </p:nvPr>
        </p:nvSpPr>
        <p:spPr/>
        <p:txBody>
          <a:bodyPr/>
          <a:lstStyle/>
          <a:p>
            <a:r>
              <a:rPr lang="en-GB" dirty="0" smtClean="0"/>
              <a:t>Describe the activities of social services that contribute to the achievement of well-being</a:t>
            </a:r>
          </a:p>
          <a:p>
            <a:r>
              <a:rPr lang="en-GB" dirty="0" smtClean="0"/>
              <a:t>Must be undertaken to discharge duties under the Act and secure well-being for people who need care and support and carers who need support</a:t>
            </a:r>
          </a:p>
          <a:p>
            <a:r>
              <a:rPr lang="en-GB" dirty="0" smtClean="0"/>
              <a:t>Local authorities must achieve the quality standards</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8</a:t>
            </a:fld>
            <a:endParaRPr lang="en-GB" dirty="0"/>
          </a:p>
        </p:txBody>
      </p:sp>
    </p:spTree>
    <p:extLst>
      <p:ext uri="{BB962C8B-B14F-4D97-AF65-F5344CB8AC3E}">
        <p14:creationId xmlns:p14="http://schemas.microsoft.com/office/powerpoint/2010/main" val="4045909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1920</TotalTime>
  <Words>2848</Words>
  <Application>Microsoft Office PowerPoint</Application>
  <PresentationFormat>On-screen Show (4:3)</PresentationFormat>
  <Paragraphs>278</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Organisation Development Workshop 2: Measuring Progress</vt:lpstr>
      <vt:lpstr>An opportunity for managers…</vt:lpstr>
      <vt:lpstr>Aims and learning outcomes</vt:lpstr>
      <vt:lpstr>Our approach</vt:lpstr>
      <vt:lpstr>Agenda</vt:lpstr>
      <vt:lpstr>The bigger picture</vt:lpstr>
      <vt:lpstr>Social Services National Outcomes Framework</vt:lpstr>
      <vt:lpstr>Performance Measurement Framework</vt:lpstr>
      <vt:lpstr>Quality standards for  local authorities</vt:lpstr>
      <vt:lpstr>Developing a national picture</vt:lpstr>
      <vt:lpstr>Developing a national picture</vt:lpstr>
      <vt:lpstr>Implementing locally</vt:lpstr>
      <vt:lpstr>Linking national to local/individual</vt:lpstr>
      <vt:lpstr>Types of measures</vt:lpstr>
      <vt:lpstr>Designing a local response</vt:lpstr>
      <vt:lpstr>Effective goal setting</vt:lpstr>
      <vt:lpstr>Setting local objectives</vt:lpstr>
      <vt:lpstr>Measuring performance</vt:lpstr>
      <vt:lpstr>Measuring outcomes</vt:lpstr>
      <vt:lpstr>Measuring local performance</vt:lpstr>
      <vt:lpstr>Designing a local response</vt:lpstr>
      <vt:lpstr>Implementing a local approach</vt:lpstr>
      <vt:lpstr>Your local plan</vt:lpstr>
      <vt:lpstr>Planning 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Richardson</dc:creator>
  <cp:lastModifiedBy>Bethan Price</cp:lastModifiedBy>
  <cp:revision>101</cp:revision>
  <cp:lastPrinted>2016-03-15T14:39:38Z</cp:lastPrinted>
  <dcterms:created xsi:type="dcterms:W3CDTF">2015-08-12T16:30:18Z</dcterms:created>
  <dcterms:modified xsi:type="dcterms:W3CDTF">2016-06-24T09:48:14Z</dcterms:modified>
</cp:coreProperties>
</file>