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6"/>
  </p:notesMasterIdLst>
  <p:sldIdLst>
    <p:sldId id="257" r:id="rId5"/>
    <p:sldId id="351" r:id="rId6"/>
    <p:sldId id="726" r:id="rId7"/>
    <p:sldId id="259" r:id="rId8"/>
    <p:sldId id="348" r:id="rId9"/>
    <p:sldId id="347" r:id="rId10"/>
    <p:sldId id="293" r:id="rId11"/>
    <p:sldId id="352" r:id="rId12"/>
    <p:sldId id="353" r:id="rId13"/>
    <p:sldId id="320" r:id="rId14"/>
    <p:sldId id="354" r:id="rId15"/>
    <p:sldId id="322" r:id="rId16"/>
    <p:sldId id="323" r:id="rId17"/>
    <p:sldId id="324" r:id="rId18"/>
    <p:sldId id="359" r:id="rId19"/>
    <p:sldId id="358" r:id="rId20"/>
    <p:sldId id="263" r:id="rId21"/>
    <p:sldId id="265" r:id="rId22"/>
    <p:sldId id="269" r:id="rId23"/>
    <p:sldId id="326" r:id="rId24"/>
    <p:sldId id="271" r:id="rId25"/>
    <p:sldId id="285" r:id="rId26"/>
    <p:sldId id="278" r:id="rId27"/>
    <p:sldId id="346" r:id="rId28"/>
    <p:sldId id="313" r:id="rId29"/>
    <p:sldId id="314" r:id="rId30"/>
    <p:sldId id="325" r:id="rId31"/>
    <p:sldId id="268" r:id="rId32"/>
    <p:sldId id="727" r:id="rId33"/>
    <p:sldId id="327" r:id="rId34"/>
    <p:sldId id="72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53" autoAdjust="0"/>
    <p:restoredTop sz="61973" autoAdjust="0"/>
  </p:normalViewPr>
  <p:slideViewPr>
    <p:cSldViewPr snapToGrid="0">
      <p:cViewPr varScale="1">
        <p:scale>
          <a:sx n="76" d="100"/>
          <a:sy n="76" d="100"/>
        </p:scale>
        <p:origin x="2408" y="200"/>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James, Trainer" userId="87e49fce-462c-4f4b-b072-0e7301cf4f25" providerId="ADAL" clId="{17F073AD-51C0-4B8A-960E-2335ABD60C77}"/>
    <pc:docChg chg="custSel modSld">
      <pc:chgData name="Nicole James, Trainer" userId="87e49fce-462c-4f4b-b072-0e7301cf4f25" providerId="ADAL" clId="{17F073AD-51C0-4B8A-960E-2335ABD60C77}" dt="2020-05-04T11:22:40.955" v="80"/>
      <pc:docMkLst>
        <pc:docMk/>
      </pc:docMkLst>
      <pc:sldChg chg="addSp modSp mod">
        <pc:chgData name="Nicole James, Trainer" userId="87e49fce-462c-4f4b-b072-0e7301cf4f25" providerId="ADAL" clId="{17F073AD-51C0-4B8A-960E-2335ABD60C77}" dt="2020-05-04T11:20:18.749" v="77" actId="6549"/>
        <pc:sldMkLst>
          <pc:docMk/>
          <pc:sldMk cId="314498105" sldId="268"/>
        </pc:sldMkLst>
        <pc:spChg chg="mod">
          <ac:chgData name="Nicole James, Trainer" userId="87e49fce-462c-4f4b-b072-0e7301cf4f25" providerId="ADAL" clId="{17F073AD-51C0-4B8A-960E-2335ABD60C77}" dt="2020-05-04T11:20:18.749" v="77" actId="6549"/>
          <ac:spMkLst>
            <pc:docMk/>
            <pc:sldMk cId="314498105" sldId="268"/>
            <ac:spMk id="3" creationId="{251AD6C2-25CC-4492-82C5-EC79EE6B4337}"/>
          </ac:spMkLst>
        </pc:spChg>
        <pc:spChg chg="add">
          <ac:chgData name="Nicole James, Trainer" userId="87e49fce-462c-4f4b-b072-0e7301cf4f25" providerId="ADAL" clId="{17F073AD-51C0-4B8A-960E-2335ABD60C77}" dt="2020-05-04T11:19:51.492" v="74"/>
          <ac:spMkLst>
            <pc:docMk/>
            <pc:sldMk cId="314498105" sldId="268"/>
            <ac:spMk id="4" creationId="{ACD39098-6541-405E-9DE1-E1789FA06333}"/>
          </ac:spMkLst>
        </pc:spChg>
      </pc:sldChg>
      <pc:sldChg chg="modSp mod">
        <pc:chgData name="Nicole James, Trainer" userId="87e49fce-462c-4f4b-b072-0e7301cf4f25" providerId="ADAL" clId="{17F073AD-51C0-4B8A-960E-2335ABD60C77}" dt="2020-05-04T11:22:33.744" v="79" actId="14100"/>
        <pc:sldMkLst>
          <pc:docMk/>
          <pc:sldMk cId="3534857285" sldId="285"/>
        </pc:sldMkLst>
        <pc:spChg chg="mod">
          <ac:chgData name="Nicole James, Trainer" userId="87e49fce-462c-4f4b-b072-0e7301cf4f25" providerId="ADAL" clId="{17F073AD-51C0-4B8A-960E-2335ABD60C77}" dt="2020-05-04T11:22:33.744" v="79" actId="14100"/>
          <ac:spMkLst>
            <pc:docMk/>
            <pc:sldMk cId="3534857285" sldId="285"/>
            <ac:spMk id="3" creationId="{77E2311E-1531-445B-BA2C-DA97D0537FE6}"/>
          </ac:spMkLst>
        </pc:spChg>
      </pc:sldChg>
      <pc:sldChg chg="addSp delSp modSp mod">
        <pc:chgData name="Nicole James, Trainer" userId="87e49fce-462c-4f4b-b072-0e7301cf4f25" providerId="ADAL" clId="{17F073AD-51C0-4B8A-960E-2335ABD60C77}" dt="2020-05-04T11:17:41.524" v="67" actId="478"/>
        <pc:sldMkLst>
          <pc:docMk/>
          <pc:sldMk cId="173035725" sldId="293"/>
        </pc:sldMkLst>
        <pc:graphicFrameChg chg="add del mod modGraphic">
          <ac:chgData name="Nicole James, Trainer" userId="87e49fce-462c-4f4b-b072-0e7301cf4f25" providerId="ADAL" clId="{17F073AD-51C0-4B8A-960E-2335ABD60C77}" dt="2020-05-04T11:17:41.524" v="67" actId="478"/>
          <ac:graphicFrameMkLst>
            <pc:docMk/>
            <pc:sldMk cId="173035725" sldId="293"/>
            <ac:graphicFrameMk id="9" creationId="{08E0847E-7ECF-473B-916C-49DA95C5E3C7}"/>
          </ac:graphicFrameMkLst>
        </pc:graphicFrameChg>
      </pc:sldChg>
      <pc:sldChg chg="addSp delSp modSp mod">
        <pc:chgData name="Nicole James, Trainer" userId="87e49fce-462c-4f4b-b072-0e7301cf4f25" providerId="ADAL" clId="{17F073AD-51C0-4B8A-960E-2335ABD60C77}" dt="2020-05-04T11:18:18.271" v="72" actId="1076"/>
        <pc:sldMkLst>
          <pc:docMk/>
          <pc:sldMk cId="887671240" sldId="313"/>
        </pc:sldMkLst>
        <pc:spChg chg="add mod topLvl">
          <ac:chgData name="Nicole James, Trainer" userId="87e49fce-462c-4f4b-b072-0e7301cf4f25" providerId="ADAL" clId="{17F073AD-51C0-4B8A-960E-2335ABD60C77}" dt="2020-05-04T11:18:18.271" v="72" actId="1076"/>
          <ac:spMkLst>
            <pc:docMk/>
            <pc:sldMk cId="887671240" sldId="313"/>
            <ac:spMk id="6" creationId="{B069FBB2-BC45-4621-8E9B-C568A2282CEA}"/>
          </ac:spMkLst>
        </pc:spChg>
        <pc:grpChg chg="add del mod">
          <ac:chgData name="Nicole James, Trainer" userId="87e49fce-462c-4f4b-b072-0e7301cf4f25" providerId="ADAL" clId="{17F073AD-51C0-4B8A-960E-2335ABD60C77}" dt="2020-05-04T11:17:04.677" v="58" actId="165"/>
          <ac:grpSpMkLst>
            <pc:docMk/>
            <pc:sldMk cId="887671240" sldId="313"/>
            <ac:grpSpMk id="9" creationId="{AE3F0149-CDD7-4758-AE60-2C4A9BACCDE7}"/>
          </ac:grpSpMkLst>
        </pc:grpChg>
        <pc:graphicFrameChg chg="add del mod modGraphic">
          <ac:chgData name="Nicole James, Trainer" userId="87e49fce-462c-4f4b-b072-0e7301cf4f25" providerId="ADAL" clId="{17F073AD-51C0-4B8A-960E-2335ABD60C77}" dt="2020-05-04T11:18:07.990" v="68" actId="478"/>
          <ac:graphicFrameMkLst>
            <pc:docMk/>
            <pc:sldMk cId="887671240" sldId="313"/>
            <ac:graphicFrameMk id="5" creationId="{77198F31-F7DF-4A95-B73A-EACEBBB48739}"/>
          </ac:graphicFrameMkLst>
        </pc:graphicFrameChg>
        <pc:picChg chg="add del mod topLvl">
          <ac:chgData name="Nicole James, Trainer" userId="87e49fce-462c-4f4b-b072-0e7301cf4f25" providerId="ADAL" clId="{17F073AD-51C0-4B8A-960E-2335ABD60C77}" dt="2020-05-04T11:17:06.852" v="59" actId="478"/>
          <ac:picMkLst>
            <pc:docMk/>
            <pc:sldMk cId="887671240" sldId="313"/>
            <ac:picMk id="8" creationId="{221B768C-FFFB-4FE0-AA88-1EFCA7168CE4}"/>
          </ac:picMkLst>
        </pc:picChg>
      </pc:sldChg>
      <pc:sldChg chg="addSp">
        <pc:chgData name="Nicole James, Trainer" userId="87e49fce-462c-4f4b-b072-0e7301cf4f25" providerId="ADAL" clId="{17F073AD-51C0-4B8A-960E-2335ABD60C77}" dt="2020-05-04T11:20:58.878" v="78"/>
        <pc:sldMkLst>
          <pc:docMk/>
          <pc:sldMk cId="1866937391" sldId="314"/>
        </pc:sldMkLst>
        <pc:spChg chg="add">
          <ac:chgData name="Nicole James, Trainer" userId="87e49fce-462c-4f4b-b072-0e7301cf4f25" providerId="ADAL" clId="{17F073AD-51C0-4B8A-960E-2335ABD60C77}" dt="2020-05-04T11:20:58.878" v="78"/>
          <ac:spMkLst>
            <pc:docMk/>
            <pc:sldMk cId="1866937391" sldId="314"/>
            <ac:spMk id="5" creationId="{C996216D-4B7F-4F73-88DC-B17EB835CE5F}"/>
          </ac:spMkLst>
        </pc:spChg>
      </pc:sldChg>
      <pc:sldChg chg="addSp">
        <pc:chgData name="Nicole James, Trainer" userId="87e49fce-462c-4f4b-b072-0e7301cf4f25" providerId="ADAL" clId="{17F073AD-51C0-4B8A-960E-2335ABD60C77}" dt="2020-05-04T11:19:25.474" v="73"/>
        <pc:sldMkLst>
          <pc:docMk/>
          <pc:sldMk cId="812047803" sldId="325"/>
        </pc:sldMkLst>
        <pc:spChg chg="add">
          <ac:chgData name="Nicole James, Trainer" userId="87e49fce-462c-4f4b-b072-0e7301cf4f25" providerId="ADAL" clId="{17F073AD-51C0-4B8A-960E-2335ABD60C77}" dt="2020-05-04T11:19:25.474" v="73"/>
          <ac:spMkLst>
            <pc:docMk/>
            <pc:sldMk cId="812047803" sldId="325"/>
            <ac:spMk id="4" creationId="{A3907FCD-5BC1-48F7-8F9D-DA023F7D7C34}"/>
          </ac:spMkLst>
        </pc:spChg>
      </pc:sldChg>
      <pc:sldChg chg="addSp">
        <pc:chgData name="Nicole James, Trainer" userId="87e49fce-462c-4f4b-b072-0e7301cf4f25" providerId="ADAL" clId="{17F073AD-51C0-4B8A-960E-2335ABD60C77}" dt="2020-05-04T11:22:40.955" v="80"/>
        <pc:sldMkLst>
          <pc:docMk/>
          <pc:sldMk cId="2160597126" sldId="327"/>
        </pc:sldMkLst>
        <pc:spChg chg="add">
          <ac:chgData name="Nicole James, Trainer" userId="87e49fce-462c-4f4b-b072-0e7301cf4f25" providerId="ADAL" clId="{17F073AD-51C0-4B8A-960E-2335ABD60C77}" dt="2020-05-04T11:22:40.955" v="80"/>
          <ac:spMkLst>
            <pc:docMk/>
            <pc:sldMk cId="2160597126" sldId="327"/>
            <ac:spMk id="5" creationId="{08A7BF8F-08E6-49BA-8C2D-8A8A02915CF8}"/>
          </ac:spMkLst>
        </pc:spChg>
      </pc:sldChg>
    </pc:docChg>
  </pc:docChgLst>
  <pc:docChgLst>
    <pc:chgData name="Ffyona Usher" userId="S::ffyona.usher@socialcare.wales::b0a3cb9b-8ee6-4056-847c-252fb7adc15a" providerId="AD" clId="Web-{5091148E-9D9F-C484-6F0F-1B0CB47036AC}"/>
    <pc:docChg chg="modSld">
      <pc:chgData name="Ffyona Usher" userId="S::ffyona.usher@socialcare.wales::b0a3cb9b-8ee6-4056-847c-252fb7adc15a" providerId="AD" clId="Web-{5091148E-9D9F-C484-6F0F-1B0CB47036AC}" dt="2020-08-07T10:07:34.925" v="2" actId="20577"/>
      <pc:docMkLst>
        <pc:docMk/>
      </pc:docMkLst>
      <pc:sldChg chg="modSp">
        <pc:chgData name="Ffyona Usher" userId="S::ffyona.usher@socialcare.wales::b0a3cb9b-8ee6-4056-847c-252fb7adc15a" providerId="AD" clId="Web-{5091148E-9D9F-C484-6F0F-1B0CB47036AC}" dt="2020-08-07T10:07:34.925" v="2" actId="20577"/>
        <pc:sldMkLst>
          <pc:docMk/>
          <pc:sldMk cId="173035725" sldId="293"/>
        </pc:sldMkLst>
        <pc:spChg chg="mod">
          <ac:chgData name="Ffyona Usher" userId="S::ffyona.usher@socialcare.wales::b0a3cb9b-8ee6-4056-847c-252fb7adc15a" providerId="AD" clId="Web-{5091148E-9D9F-C484-6F0F-1B0CB47036AC}" dt="2020-08-07T10:07:34.925" v="2" actId="20577"/>
          <ac:spMkLst>
            <pc:docMk/>
            <pc:sldMk cId="173035725" sldId="293"/>
            <ac:spMk id="4" creationId="{0CF5F7E1-C8FD-4F9A-9362-98811787C143}"/>
          </ac:spMkLst>
        </pc:spChg>
      </pc:sldChg>
    </pc:docChg>
  </pc:docChgLst>
  <pc:docChgLst>
    <pc:chgData name="Nicole James" userId="87e49fce-462c-4f4b-b072-0e7301cf4f25" providerId="ADAL" clId="{30133589-7D4D-407B-A86A-253B076E454E}"/>
    <pc:docChg chg="delSld modShowInfo">
      <pc:chgData name="Nicole James" userId="87e49fce-462c-4f4b-b072-0e7301cf4f25" providerId="ADAL" clId="{30133589-7D4D-407B-A86A-253B076E454E}" dt="2020-02-11T13:30:15.728" v="1" actId="2744"/>
      <pc:docMkLst>
        <pc:docMk/>
      </pc:docMkLst>
      <pc:sldChg chg="del">
        <pc:chgData name="Nicole James" userId="87e49fce-462c-4f4b-b072-0e7301cf4f25" providerId="ADAL" clId="{30133589-7D4D-407B-A86A-253B076E454E}" dt="2020-02-01T12:01:52.038" v="0" actId="47"/>
        <pc:sldMkLst>
          <pc:docMk/>
          <pc:sldMk cId="1116486964" sldId="263"/>
        </pc:sldMkLst>
      </pc:sldChg>
    </pc:docChg>
  </pc:docChgLst>
  <pc:docChgLst>
    <pc:chgData name="Bethan Price" userId="S::bethan.price@socialcare.wales::29923274-46ec-4e83-956c-4c26375aa1fd" providerId="AD" clId="Web-{10837CAD-BA45-9B97-F0BD-78467088FE70}"/>
    <pc:docChg chg="modSld">
      <pc:chgData name="Bethan Price" userId="S::bethan.price@socialcare.wales::29923274-46ec-4e83-956c-4c26375aa1fd" providerId="AD" clId="Web-{10837CAD-BA45-9B97-F0BD-78467088FE70}" dt="2020-05-20T15:00:49.611" v="23" actId="20577"/>
      <pc:docMkLst>
        <pc:docMk/>
      </pc:docMkLst>
      <pc:sldChg chg="modSp">
        <pc:chgData name="Bethan Price" userId="S::bethan.price@socialcare.wales::29923274-46ec-4e83-956c-4c26375aa1fd" providerId="AD" clId="Web-{10837CAD-BA45-9B97-F0BD-78467088FE70}" dt="2020-05-20T14:59:49.971" v="17" actId="20577"/>
        <pc:sldMkLst>
          <pc:docMk/>
          <pc:sldMk cId="3846600343" sldId="322"/>
        </pc:sldMkLst>
        <pc:spChg chg="mod">
          <ac:chgData name="Bethan Price" userId="S::bethan.price@socialcare.wales::29923274-46ec-4e83-956c-4c26375aa1fd" providerId="AD" clId="Web-{10837CAD-BA45-9B97-F0BD-78467088FE70}" dt="2020-05-20T14:59:49.971" v="17" actId="20577"/>
          <ac:spMkLst>
            <pc:docMk/>
            <pc:sldMk cId="3846600343" sldId="322"/>
            <ac:spMk id="8" creationId="{84F9886C-B567-49E5-A1C4-C5CBE769A2E1}"/>
          </ac:spMkLst>
        </pc:spChg>
      </pc:sldChg>
      <pc:sldChg chg="modSp">
        <pc:chgData name="Bethan Price" userId="S::bethan.price@socialcare.wales::29923274-46ec-4e83-956c-4c26375aa1fd" providerId="AD" clId="Web-{10837CAD-BA45-9B97-F0BD-78467088FE70}" dt="2020-05-20T15:00:49.611" v="23" actId="20577"/>
        <pc:sldMkLst>
          <pc:docMk/>
          <pc:sldMk cId="2449962404" sldId="354"/>
        </pc:sldMkLst>
        <pc:spChg chg="mod">
          <ac:chgData name="Bethan Price" userId="S::bethan.price@socialcare.wales::29923274-46ec-4e83-956c-4c26375aa1fd" providerId="AD" clId="Web-{10837CAD-BA45-9B97-F0BD-78467088FE70}" dt="2020-05-20T15:00:35.970" v="22" actId="20577"/>
          <ac:spMkLst>
            <pc:docMk/>
            <pc:sldMk cId="2449962404" sldId="354"/>
            <ac:spMk id="5" creationId="{7D2B4028-AC1D-4FBC-8FD8-A6BC1995D394}"/>
          </ac:spMkLst>
        </pc:spChg>
        <pc:spChg chg="mod">
          <ac:chgData name="Bethan Price" userId="S::bethan.price@socialcare.wales::29923274-46ec-4e83-956c-4c26375aa1fd" providerId="AD" clId="Web-{10837CAD-BA45-9B97-F0BD-78467088FE70}" dt="2020-05-20T14:59:31.424" v="10" actId="20577"/>
          <ac:spMkLst>
            <pc:docMk/>
            <pc:sldMk cId="2449962404" sldId="354"/>
            <ac:spMk id="8" creationId="{B0B25CF2-819B-4C7C-B0D2-C2B051EAD889}"/>
          </ac:spMkLst>
        </pc:spChg>
        <pc:spChg chg="mod">
          <ac:chgData name="Bethan Price" userId="S::bethan.price@socialcare.wales::29923274-46ec-4e83-956c-4c26375aa1fd" providerId="AD" clId="Web-{10837CAD-BA45-9B97-F0BD-78467088FE70}" dt="2020-05-20T15:00:49.611" v="23" actId="20577"/>
          <ac:spMkLst>
            <pc:docMk/>
            <pc:sldMk cId="2449962404" sldId="354"/>
            <ac:spMk id="16" creationId="{DA08325B-2081-4AF9-BDDC-F74F266E7605}"/>
          </ac:spMkLst>
        </pc:spChg>
      </pc:sldChg>
      <pc:sldChg chg="modSp">
        <pc:chgData name="Bethan Price" userId="S::bethan.price@socialcare.wales::29923274-46ec-4e83-956c-4c26375aa1fd" providerId="AD" clId="Web-{10837CAD-BA45-9B97-F0BD-78467088FE70}" dt="2020-05-20T14:59:01.877" v="2" actId="20577"/>
        <pc:sldMkLst>
          <pc:docMk/>
          <pc:sldMk cId="4211873609" sldId="726"/>
        </pc:sldMkLst>
        <pc:spChg chg="mod">
          <ac:chgData name="Bethan Price" userId="S::bethan.price@socialcare.wales::29923274-46ec-4e83-956c-4c26375aa1fd" providerId="AD" clId="Web-{10837CAD-BA45-9B97-F0BD-78467088FE70}" dt="2020-05-20T14:59:01.877" v="2" actId="20577"/>
          <ac:spMkLst>
            <pc:docMk/>
            <pc:sldMk cId="4211873609" sldId="726"/>
            <ac:spMk id="6" creationId="{2F66A02D-7C95-4D54-90AE-7C81E2547CCC}"/>
          </ac:spMkLst>
        </pc:spChg>
      </pc:sldChg>
    </pc:docChg>
  </pc:docChgLst>
  <pc:docChgLst>
    <pc:chgData name="Bethan Price" userId="S::bethan.price@socialcare.wales::29923274-46ec-4e83-956c-4c26375aa1fd" providerId="AD" clId="Web-{567D2A65-411C-0F80-D996-34EE48728939}"/>
    <pc:docChg chg="addSld delSld modSld">
      <pc:chgData name="Bethan Price" userId="S::bethan.price@socialcare.wales::29923274-46ec-4e83-956c-4c26375aa1fd" providerId="AD" clId="Web-{567D2A65-411C-0F80-D996-34EE48728939}" dt="2020-08-05T10:13:57.053" v="43" actId="20577"/>
      <pc:docMkLst>
        <pc:docMk/>
      </pc:docMkLst>
      <pc:sldChg chg="modSp">
        <pc:chgData name="Bethan Price" userId="S::bethan.price@socialcare.wales::29923274-46ec-4e83-956c-4c26375aa1fd" providerId="AD" clId="Web-{567D2A65-411C-0F80-D996-34EE48728939}" dt="2020-08-05T09:53:27.071" v="6" actId="20577"/>
        <pc:sldMkLst>
          <pc:docMk/>
          <pc:sldMk cId="1116486964" sldId="263"/>
        </pc:sldMkLst>
        <pc:spChg chg="mod">
          <ac:chgData name="Bethan Price" userId="S::bethan.price@socialcare.wales::29923274-46ec-4e83-956c-4c26375aa1fd" providerId="AD" clId="Web-{567D2A65-411C-0F80-D996-34EE48728939}" dt="2020-08-05T09:53:27.071" v="6" actId="20577"/>
          <ac:spMkLst>
            <pc:docMk/>
            <pc:sldMk cId="1116486964" sldId="263"/>
            <ac:spMk id="2" creationId="{06C8073A-3DF3-4707-986A-E2D97107B0FD}"/>
          </ac:spMkLst>
        </pc:spChg>
      </pc:sldChg>
      <pc:sldChg chg="modSp">
        <pc:chgData name="Bethan Price" userId="S::bethan.price@socialcare.wales::29923274-46ec-4e83-956c-4c26375aa1fd" providerId="AD" clId="Web-{567D2A65-411C-0F80-D996-34EE48728939}" dt="2020-08-05T09:54:37.338" v="7" actId="20577"/>
        <pc:sldMkLst>
          <pc:docMk/>
          <pc:sldMk cId="3150539079" sldId="265"/>
        </pc:sldMkLst>
        <pc:spChg chg="mod">
          <ac:chgData name="Bethan Price" userId="S::bethan.price@socialcare.wales::29923274-46ec-4e83-956c-4c26375aa1fd" providerId="AD" clId="Web-{567D2A65-411C-0F80-D996-34EE48728939}" dt="2020-08-05T09:54:37.338" v="7" actId="20577"/>
          <ac:spMkLst>
            <pc:docMk/>
            <pc:sldMk cId="3150539079" sldId="265"/>
            <ac:spMk id="3" creationId="{F81DD6BB-3E40-4326-8C3C-7D59DBBFF6CD}"/>
          </ac:spMkLst>
        </pc:spChg>
      </pc:sldChg>
      <pc:sldChg chg="addSp delSp modSp">
        <pc:chgData name="Bethan Price" userId="S::bethan.price@socialcare.wales::29923274-46ec-4e83-956c-4c26375aa1fd" providerId="AD" clId="Web-{567D2A65-411C-0F80-D996-34EE48728939}" dt="2020-08-05T10:01:05.222" v="15" actId="1076"/>
        <pc:sldMkLst>
          <pc:docMk/>
          <pc:sldMk cId="2334322816" sldId="271"/>
        </pc:sldMkLst>
        <pc:spChg chg="add del">
          <ac:chgData name="Bethan Price" userId="S::bethan.price@socialcare.wales::29923274-46ec-4e83-956c-4c26375aa1fd" providerId="AD" clId="Web-{567D2A65-411C-0F80-D996-34EE48728939}" dt="2020-08-05T10:00:19.018" v="11"/>
          <ac:spMkLst>
            <pc:docMk/>
            <pc:sldMk cId="2334322816" sldId="271"/>
            <ac:spMk id="8" creationId="{D6B2E5FF-CE2E-4106-825D-B7666FE98513}"/>
          </ac:spMkLst>
        </pc:spChg>
        <pc:picChg chg="add del">
          <ac:chgData name="Bethan Price" userId="S::bethan.price@socialcare.wales::29923274-46ec-4e83-956c-4c26375aa1fd" providerId="AD" clId="Web-{567D2A65-411C-0F80-D996-34EE48728939}" dt="2020-08-05T09:57:55.046" v="9"/>
          <ac:picMkLst>
            <pc:docMk/>
            <pc:sldMk cId="2334322816" sldId="271"/>
            <ac:picMk id="6" creationId="{E84D4FD0-82B9-4FB6-9DE3-BB13DB75B9E7}"/>
          </ac:picMkLst>
        </pc:picChg>
        <pc:picChg chg="add mod">
          <ac:chgData name="Bethan Price" userId="S::bethan.price@socialcare.wales::29923274-46ec-4e83-956c-4c26375aa1fd" providerId="AD" clId="Web-{567D2A65-411C-0F80-D996-34EE48728939}" dt="2020-08-05T10:01:05.222" v="15" actId="1076"/>
          <ac:picMkLst>
            <pc:docMk/>
            <pc:sldMk cId="2334322816" sldId="271"/>
            <ac:picMk id="18" creationId="{CF7B747B-951D-4C4D-AFC9-0C9DA7DE640B}"/>
          </ac:picMkLst>
        </pc:picChg>
      </pc:sldChg>
      <pc:sldChg chg="modSp">
        <pc:chgData name="Bethan Price" userId="S::bethan.price@socialcare.wales::29923274-46ec-4e83-956c-4c26375aa1fd" providerId="AD" clId="Web-{567D2A65-411C-0F80-D996-34EE48728939}" dt="2020-08-05T10:06:07.667" v="23" actId="20577"/>
        <pc:sldMkLst>
          <pc:docMk/>
          <pc:sldMk cId="3534857285" sldId="285"/>
        </pc:sldMkLst>
        <pc:spChg chg="mod">
          <ac:chgData name="Bethan Price" userId="S::bethan.price@socialcare.wales::29923274-46ec-4e83-956c-4c26375aa1fd" providerId="AD" clId="Web-{567D2A65-411C-0F80-D996-34EE48728939}" dt="2020-08-05T10:06:07.667" v="23" actId="20577"/>
          <ac:spMkLst>
            <pc:docMk/>
            <pc:sldMk cId="3534857285" sldId="285"/>
            <ac:spMk id="3" creationId="{77E2311E-1531-445B-BA2C-DA97D0537FE6}"/>
          </ac:spMkLst>
        </pc:spChg>
      </pc:sldChg>
      <pc:sldChg chg="modSp">
        <pc:chgData name="Bethan Price" userId="S::bethan.price@socialcare.wales::29923274-46ec-4e83-956c-4c26375aa1fd" providerId="AD" clId="Web-{567D2A65-411C-0F80-D996-34EE48728939}" dt="2020-08-05T10:08:24.607" v="24" actId="20577"/>
        <pc:sldMkLst>
          <pc:docMk/>
          <pc:sldMk cId="887671240" sldId="313"/>
        </pc:sldMkLst>
        <pc:spChg chg="mod">
          <ac:chgData name="Bethan Price" userId="S::bethan.price@socialcare.wales::29923274-46ec-4e83-956c-4c26375aa1fd" providerId="AD" clId="Web-{567D2A65-411C-0F80-D996-34EE48728939}" dt="2020-08-05T10:08:24.607" v="24" actId="20577"/>
          <ac:spMkLst>
            <pc:docMk/>
            <pc:sldMk cId="887671240" sldId="313"/>
            <ac:spMk id="4" creationId="{E7942CC3-5167-4709-85D2-33D554038378}"/>
          </ac:spMkLst>
        </pc:spChg>
      </pc:sldChg>
      <pc:sldChg chg="modSp">
        <pc:chgData name="Bethan Price" userId="S::bethan.price@socialcare.wales::29923274-46ec-4e83-956c-4c26375aa1fd" providerId="AD" clId="Web-{567D2A65-411C-0F80-D996-34EE48728939}" dt="2020-08-05T10:09:54" v="27" actId="20577"/>
        <pc:sldMkLst>
          <pc:docMk/>
          <pc:sldMk cId="1866937391" sldId="314"/>
        </pc:sldMkLst>
        <pc:spChg chg="mod">
          <ac:chgData name="Bethan Price" userId="S::bethan.price@socialcare.wales::29923274-46ec-4e83-956c-4c26375aa1fd" providerId="AD" clId="Web-{567D2A65-411C-0F80-D996-34EE48728939}" dt="2020-08-05T10:09:54" v="27" actId="20577"/>
          <ac:spMkLst>
            <pc:docMk/>
            <pc:sldMk cId="1866937391" sldId="314"/>
            <ac:spMk id="4" creationId="{E7942CC3-5167-4709-85D2-33D554038378}"/>
          </ac:spMkLst>
        </pc:spChg>
      </pc:sldChg>
      <pc:sldChg chg="modSp">
        <pc:chgData name="Bethan Price" userId="S::bethan.price@socialcare.wales::29923274-46ec-4e83-956c-4c26375aa1fd" providerId="AD" clId="Web-{567D2A65-411C-0F80-D996-34EE48728939}" dt="2020-08-05T08:25:15.488" v="1" actId="20577"/>
        <pc:sldMkLst>
          <pc:docMk/>
          <pc:sldMk cId="2866587106" sldId="351"/>
        </pc:sldMkLst>
        <pc:spChg chg="mod">
          <ac:chgData name="Bethan Price" userId="S::bethan.price@socialcare.wales::29923274-46ec-4e83-956c-4c26375aa1fd" providerId="AD" clId="Web-{567D2A65-411C-0F80-D996-34EE48728939}" dt="2020-08-05T08:25:15.488" v="1" actId="20577"/>
          <ac:spMkLst>
            <pc:docMk/>
            <pc:sldMk cId="2866587106" sldId="351"/>
            <ac:spMk id="3" creationId="{091D55EE-E63B-4F57-9767-26A9C91ABC79}"/>
          </ac:spMkLst>
        </pc:spChg>
      </pc:sldChg>
      <pc:sldChg chg="modSp">
        <pc:chgData name="Bethan Price" userId="S::bethan.price@socialcare.wales::29923274-46ec-4e83-956c-4c26375aa1fd" providerId="AD" clId="Web-{567D2A65-411C-0F80-D996-34EE48728939}" dt="2020-08-05T08:57:10.156" v="3"/>
        <pc:sldMkLst>
          <pc:docMk/>
          <pc:sldMk cId="2449962404" sldId="354"/>
        </pc:sldMkLst>
        <pc:spChg chg="mod">
          <ac:chgData name="Bethan Price" userId="S::bethan.price@socialcare.wales::29923274-46ec-4e83-956c-4c26375aa1fd" providerId="AD" clId="Web-{567D2A65-411C-0F80-D996-34EE48728939}" dt="2020-08-05T08:45:05.233" v="2" actId="20577"/>
          <ac:spMkLst>
            <pc:docMk/>
            <pc:sldMk cId="2449962404" sldId="354"/>
            <ac:spMk id="12" creationId="{F41F69C6-487D-4DE3-8585-D3D71BC63D66}"/>
          </ac:spMkLst>
        </pc:spChg>
        <pc:spChg chg="mod">
          <ac:chgData name="Bethan Price" userId="S::bethan.price@socialcare.wales::29923274-46ec-4e83-956c-4c26375aa1fd" providerId="AD" clId="Web-{567D2A65-411C-0F80-D996-34EE48728939}" dt="2020-08-05T08:57:10.156" v="3"/>
          <ac:spMkLst>
            <pc:docMk/>
            <pc:sldMk cId="2449962404" sldId="354"/>
            <ac:spMk id="16" creationId="{DA08325B-2081-4AF9-BDDC-F74F266E7605}"/>
          </ac:spMkLst>
        </pc:spChg>
      </pc:sldChg>
      <pc:sldChg chg="modSp">
        <pc:chgData name="Bethan Price" userId="S::bethan.price@socialcare.wales::29923274-46ec-4e83-956c-4c26375aa1fd" providerId="AD" clId="Web-{567D2A65-411C-0F80-D996-34EE48728939}" dt="2020-08-05T09:51:09.381" v="4" actId="20577"/>
        <pc:sldMkLst>
          <pc:docMk/>
          <pc:sldMk cId="3121477079" sldId="359"/>
        </pc:sldMkLst>
        <pc:spChg chg="mod">
          <ac:chgData name="Bethan Price" userId="S::bethan.price@socialcare.wales::29923274-46ec-4e83-956c-4c26375aa1fd" providerId="AD" clId="Web-{567D2A65-411C-0F80-D996-34EE48728939}" dt="2020-08-05T09:51:09.381" v="4" actId="20577"/>
          <ac:spMkLst>
            <pc:docMk/>
            <pc:sldMk cId="3121477079" sldId="359"/>
            <ac:spMk id="3" creationId="{EEA35B49-6989-4E9C-8B90-BDB56DFCFD06}"/>
          </ac:spMkLst>
        </pc:spChg>
      </pc:sldChg>
      <pc:sldChg chg="modSp">
        <pc:chgData name="Bethan Price" userId="S::bethan.price@socialcare.wales::29923274-46ec-4e83-956c-4c26375aa1fd" providerId="AD" clId="Web-{567D2A65-411C-0F80-D996-34EE48728939}" dt="2020-08-05T10:13:57.053" v="43" actId="20577"/>
        <pc:sldMkLst>
          <pc:docMk/>
          <pc:sldMk cId="484147322" sldId="727"/>
        </pc:sldMkLst>
        <pc:spChg chg="mod">
          <ac:chgData name="Bethan Price" userId="S::bethan.price@socialcare.wales::29923274-46ec-4e83-956c-4c26375aa1fd" providerId="AD" clId="Web-{567D2A65-411C-0F80-D996-34EE48728939}" dt="2020-08-05T10:13:57.053" v="43" actId="20577"/>
          <ac:spMkLst>
            <pc:docMk/>
            <pc:sldMk cId="484147322" sldId="727"/>
            <ac:spMk id="3" creationId="{251AD6C2-25CC-4492-82C5-EC79EE6B4337}"/>
          </ac:spMkLst>
        </pc:spChg>
      </pc:sldChg>
      <pc:sldChg chg="addSp delSp modSp new del">
        <pc:chgData name="Bethan Price" userId="S::bethan.price@socialcare.wales::29923274-46ec-4e83-956c-4c26375aa1fd" providerId="AD" clId="Web-{567D2A65-411C-0F80-D996-34EE48728939}" dt="2020-08-05T10:05:03.306" v="22"/>
        <pc:sldMkLst>
          <pc:docMk/>
          <pc:sldMk cId="2259328013" sldId="729"/>
        </pc:sldMkLst>
        <pc:spChg chg="del">
          <ac:chgData name="Bethan Price" userId="S::bethan.price@socialcare.wales::29923274-46ec-4e83-956c-4c26375aa1fd" providerId="AD" clId="Web-{567D2A65-411C-0F80-D996-34EE48728939}" dt="2020-08-05T10:01:09.551" v="16"/>
          <ac:spMkLst>
            <pc:docMk/>
            <pc:sldMk cId="2259328013" sldId="729"/>
            <ac:spMk id="2" creationId="{F8DBD5BA-3850-4EF6-A46F-316271E55663}"/>
          </ac:spMkLst>
        </pc:spChg>
        <pc:spChg chg="del">
          <ac:chgData name="Bethan Price" userId="S::bethan.price@socialcare.wales::29923274-46ec-4e83-956c-4c26375aa1fd" providerId="AD" clId="Web-{567D2A65-411C-0F80-D996-34EE48728939}" dt="2020-08-05T10:01:25.223" v="19"/>
          <ac:spMkLst>
            <pc:docMk/>
            <pc:sldMk cId="2259328013" sldId="729"/>
            <ac:spMk id="3" creationId="{AEB42D96-70D6-4AB4-B588-2A120F132BF2}"/>
          </ac:spMkLst>
        </pc:spChg>
        <pc:picChg chg="add mod">
          <ac:chgData name="Bethan Price" userId="S::bethan.price@socialcare.wales::29923274-46ec-4e83-956c-4c26375aa1fd" providerId="AD" clId="Web-{567D2A65-411C-0F80-D996-34EE48728939}" dt="2020-08-05T10:01:19.582" v="18" actId="1076"/>
          <ac:picMkLst>
            <pc:docMk/>
            <pc:sldMk cId="2259328013" sldId="729"/>
            <ac:picMk id="5" creationId="{1D0A9279-0A47-416F-BEBA-DAF21D803E73}"/>
          </ac:picMkLst>
        </pc:picChg>
        <pc:picChg chg="add mod">
          <ac:chgData name="Bethan Price" userId="S::bethan.price@socialcare.wales::29923274-46ec-4e83-956c-4c26375aa1fd" providerId="AD" clId="Web-{567D2A65-411C-0F80-D996-34EE48728939}" dt="2020-08-05T10:01:37.770" v="21" actId="1076"/>
          <ac:picMkLst>
            <pc:docMk/>
            <pc:sldMk cId="2259328013" sldId="729"/>
            <ac:picMk id="7" creationId="{5E780661-85EF-497A-9CCF-A4E1626FF04E}"/>
          </ac:picMkLst>
        </pc:picChg>
      </pc:sldChg>
    </pc:docChg>
  </pc:docChgLst>
  <pc:docChgLst>
    <pc:chgData name="Bethan Price" userId="S::bethan.price@socialcare.wales::29923274-46ec-4e83-956c-4c26375aa1fd" providerId="AD" clId="Web-{43AD9B05-FE84-8C3C-1EDC-A57E1C068EA0}"/>
    <pc:docChg chg="modSld">
      <pc:chgData name="Bethan Price" userId="S::bethan.price@socialcare.wales::29923274-46ec-4e83-956c-4c26375aa1fd" providerId="AD" clId="Web-{43AD9B05-FE84-8C3C-1EDC-A57E1C068EA0}" dt="2020-05-14T16:23:52.359" v="183" actId="20577"/>
      <pc:docMkLst>
        <pc:docMk/>
      </pc:docMkLst>
      <pc:sldChg chg="modSp">
        <pc:chgData name="Bethan Price" userId="S::bethan.price@socialcare.wales::29923274-46ec-4e83-956c-4c26375aa1fd" providerId="AD" clId="Web-{43AD9B05-FE84-8C3C-1EDC-A57E1C068EA0}" dt="2020-05-14T16:08:45.896" v="7" actId="20577"/>
        <pc:sldMkLst>
          <pc:docMk/>
          <pc:sldMk cId="466753421" sldId="259"/>
        </pc:sldMkLst>
        <pc:spChg chg="mod">
          <ac:chgData name="Bethan Price" userId="S::bethan.price@socialcare.wales::29923274-46ec-4e83-956c-4c26375aa1fd" providerId="AD" clId="Web-{43AD9B05-FE84-8C3C-1EDC-A57E1C068EA0}" dt="2020-05-14T16:08:45.896" v="7" actId="20577"/>
          <ac:spMkLst>
            <pc:docMk/>
            <pc:sldMk cId="466753421" sldId="259"/>
            <ac:spMk id="3" creationId="{74E0653C-9248-44A4-A7F5-B1EBE1FD1E44}"/>
          </ac:spMkLst>
        </pc:spChg>
      </pc:sldChg>
      <pc:sldChg chg="modSp">
        <pc:chgData name="Bethan Price" userId="S::bethan.price@socialcare.wales::29923274-46ec-4e83-956c-4c26375aa1fd" providerId="AD" clId="Web-{43AD9B05-FE84-8C3C-1EDC-A57E1C068EA0}" dt="2020-05-14T16:17:26.377" v="100" actId="20577"/>
        <pc:sldMkLst>
          <pc:docMk/>
          <pc:sldMk cId="1116486964" sldId="263"/>
        </pc:sldMkLst>
        <pc:spChg chg="mod">
          <ac:chgData name="Bethan Price" userId="S::bethan.price@socialcare.wales::29923274-46ec-4e83-956c-4c26375aa1fd" providerId="AD" clId="Web-{43AD9B05-FE84-8C3C-1EDC-A57E1C068EA0}" dt="2020-05-14T16:16:49.706" v="89" actId="20577"/>
          <ac:spMkLst>
            <pc:docMk/>
            <pc:sldMk cId="1116486964" sldId="263"/>
            <ac:spMk id="2" creationId="{06C8073A-3DF3-4707-986A-E2D97107B0FD}"/>
          </ac:spMkLst>
        </pc:spChg>
        <pc:spChg chg="mod">
          <ac:chgData name="Bethan Price" userId="S::bethan.price@socialcare.wales::29923274-46ec-4e83-956c-4c26375aa1fd" providerId="AD" clId="Web-{43AD9B05-FE84-8C3C-1EDC-A57E1C068EA0}" dt="2020-05-14T16:17:26.377" v="100" actId="20577"/>
          <ac:spMkLst>
            <pc:docMk/>
            <pc:sldMk cId="1116486964" sldId="263"/>
            <ac:spMk id="3" creationId="{CA2D4147-94CF-4306-87B9-F9A6313E9C08}"/>
          </ac:spMkLst>
        </pc:spChg>
      </pc:sldChg>
      <pc:sldChg chg="modSp">
        <pc:chgData name="Bethan Price" userId="S::bethan.price@socialcare.wales::29923274-46ec-4e83-956c-4c26375aa1fd" providerId="AD" clId="Web-{43AD9B05-FE84-8C3C-1EDC-A57E1C068EA0}" dt="2020-05-14T16:18:16.674" v="110" actId="20577"/>
        <pc:sldMkLst>
          <pc:docMk/>
          <pc:sldMk cId="3150539079" sldId="265"/>
        </pc:sldMkLst>
        <pc:spChg chg="mod">
          <ac:chgData name="Bethan Price" userId="S::bethan.price@socialcare.wales::29923274-46ec-4e83-956c-4c26375aa1fd" providerId="AD" clId="Web-{43AD9B05-FE84-8C3C-1EDC-A57E1C068EA0}" dt="2020-05-14T16:18:16.674" v="110" actId="20577"/>
          <ac:spMkLst>
            <pc:docMk/>
            <pc:sldMk cId="3150539079" sldId="265"/>
            <ac:spMk id="3" creationId="{F81DD6BB-3E40-4326-8C3C-7D59DBBFF6CD}"/>
          </ac:spMkLst>
        </pc:spChg>
      </pc:sldChg>
      <pc:sldChg chg="modSp">
        <pc:chgData name="Bethan Price" userId="S::bethan.price@socialcare.wales::29923274-46ec-4e83-956c-4c26375aa1fd" providerId="AD" clId="Web-{43AD9B05-FE84-8C3C-1EDC-A57E1C068EA0}" dt="2020-05-14T16:22:39.235" v="161" actId="20577"/>
        <pc:sldMkLst>
          <pc:docMk/>
          <pc:sldMk cId="314498105" sldId="268"/>
        </pc:sldMkLst>
        <pc:spChg chg="mod">
          <ac:chgData name="Bethan Price" userId="S::bethan.price@socialcare.wales::29923274-46ec-4e83-956c-4c26375aa1fd" providerId="AD" clId="Web-{43AD9B05-FE84-8C3C-1EDC-A57E1C068EA0}" dt="2020-05-14T16:22:14.438" v="148" actId="20577"/>
          <ac:spMkLst>
            <pc:docMk/>
            <pc:sldMk cId="314498105" sldId="268"/>
            <ac:spMk id="2" creationId="{EDAC4FBD-BB3C-4956-9612-F39934CFCEEF}"/>
          </ac:spMkLst>
        </pc:spChg>
        <pc:spChg chg="mod">
          <ac:chgData name="Bethan Price" userId="S::bethan.price@socialcare.wales::29923274-46ec-4e83-956c-4c26375aa1fd" providerId="AD" clId="Web-{43AD9B05-FE84-8C3C-1EDC-A57E1C068EA0}" dt="2020-05-14T16:22:39.235" v="161" actId="20577"/>
          <ac:spMkLst>
            <pc:docMk/>
            <pc:sldMk cId="314498105" sldId="268"/>
            <ac:spMk id="3" creationId="{251AD6C2-25CC-4492-82C5-EC79EE6B4337}"/>
          </ac:spMkLst>
        </pc:spChg>
      </pc:sldChg>
      <pc:sldChg chg="modSp">
        <pc:chgData name="Bethan Price" userId="S::bethan.price@socialcare.wales::29923274-46ec-4e83-956c-4c26375aa1fd" providerId="AD" clId="Web-{43AD9B05-FE84-8C3C-1EDC-A57E1C068EA0}" dt="2020-05-14T16:18:55.533" v="125" actId="20577"/>
        <pc:sldMkLst>
          <pc:docMk/>
          <pc:sldMk cId="299013372" sldId="269"/>
        </pc:sldMkLst>
        <pc:spChg chg="mod">
          <ac:chgData name="Bethan Price" userId="S::bethan.price@socialcare.wales::29923274-46ec-4e83-956c-4c26375aa1fd" providerId="AD" clId="Web-{43AD9B05-FE84-8C3C-1EDC-A57E1C068EA0}" dt="2020-05-14T16:18:55.533" v="125" actId="20577"/>
          <ac:spMkLst>
            <pc:docMk/>
            <pc:sldMk cId="299013372" sldId="269"/>
            <ac:spMk id="3" creationId="{3DEBCE2F-3C9C-437D-A3DC-DFC4FAF08A2A}"/>
          </ac:spMkLst>
        </pc:spChg>
      </pc:sldChg>
      <pc:sldChg chg="modSp">
        <pc:chgData name="Bethan Price" userId="S::bethan.price@socialcare.wales::29923274-46ec-4e83-956c-4c26375aa1fd" providerId="AD" clId="Web-{43AD9B05-FE84-8C3C-1EDC-A57E1C068EA0}" dt="2020-05-14T16:19:54.408" v="131" actId="20577"/>
        <pc:sldMkLst>
          <pc:docMk/>
          <pc:sldMk cId="2334322816" sldId="271"/>
        </pc:sldMkLst>
        <pc:spChg chg="mod">
          <ac:chgData name="Bethan Price" userId="S::bethan.price@socialcare.wales::29923274-46ec-4e83-956c-4c26375aa1fd" providerId="AD" clId="Web-{43AD9B05-FE84-8C3C-1EDC-A57E1C068EA0}" dt="2020-05-14T16:19:54.408" v="131" actId="20577"/>
          <ac:spMkLst>
            <pc:docMk/>
            <pc:sldMk cId="2334322816" sldId="271"/>
            <ac:spMk id="3" creationId="{C71ECEA3-A777-4CEC-B44F-864A68506A9D}"/>
          </ac:spMkLst>
        </pc:spChg>
        <pc:spChg chg="mod">
          <ac:chgData name="Bethan Price" userId="S::bethan.price@socialcare.wales::29923274-46ec-4e83-956c-4c26375aa1fd" providerId="AD" clId="Web-{43AD9B05-FE84-8C3C-1EDC-A57E1C068EA0}" dt="2020-05-14T16:19:27.502" v="128"/>
          <ac:spMkLst>
            <pc:docMk/>
            <pc:sldMk cId="2334322816" sldId="271"/>
            <ac:spMk id="10" creationId="{DB1079EF-1970-42B6-BB1F-39C5CE3261ED}"/>
          </ac:spMkLst>
        </pc:spChg>
        <pc:spChg chg="mod">
          <ac:chgData name="Bethan Price" userId="S::bethan.price@socialcare.wales::29923274-46ec-4e83-956c-4c26375aa1fd" providerId="AD" clId="Web-{43AD9B05-FE84-8C3C-1EDC-A57E1C068EA0}" dt="2020-05-14T16:19:09.189" v="126"/>
          <ac:spMkLst>
            <pc:docMk/>
            <pc:sldMk cId="2334322816" sldId="271"/>
            <ac:spMk id="11" creationId="{AA05FB8F-E8F8-4B0D-96B9-EF15E0F7DEA2}"/>
          </ac:spMkLst>
        </pc:spChg>
        <pc:picChg chg="mod">
          <ac:chgData name="Bethan Price" userId="S::bethan.price@socialcare.wales::29923274-46ec-4e83-956c-4c26375aa1fd" providerId="AD" clId="Web-{43AD9B05-FE84-8C3C-1EDC-A57E1C068EA0}" dt="2020-05-14T16:19:18.392" v="127"/>
          <ac:picMkLst>
            <pc:docMk/>
            <pc:sldMk cId="2334322816" sldId="271"/>
            <ac:picMk id="7" creationId="{F75BCC96-30C2-4664-AAA5-D880B8E5308E}"/>
          </ac:picMkLst>
        </pc:picChg>
        <pc:picChg chg="mod">
          <ac:chgData name="Bethan Price" userId="S::bethan.price@socialcare.wales::29923274-46ec-4e83-956c-4c26375aa1fd" providerId="AD" clId="Web-{43AD9B05-FE84-8C3C-1EDC-A57E1C068EA0}" dt="2020-05-14T16:19:34.736" v="129"/>
          <ac:picMkLst>
            <pc:docMk/>
            <pc:sldMk cId="2334322816" sldId="271"/>
            <ac:picMk id="9" creationId="{11FB80DF-84C4-4C8F-BC86-19563F6A7213}"/>
          </ac:picMkLst>
        </pc:picChg>
      </pc:sldChg>
      <pc:sldChg chg="modSp">
        <pc:chgData name="Bethan Price" userId="S::bethan.price@socialcare.wales::29923274-46ec-4e83-956c-4c26375aa1fd" providerId="AD" clId="Web-{43AD9B05-FE84-8C3C-1EDC-A57E1C068EA0}" dt="2020-05-14T16:20:57.595" v="142" actId="20577"/>
        <pc:sldMkLst>
          <pc:docMk/>
          <pc:sldMk cId="3734068481" sldId="278"/>
        </pc:sldMkLst>
        <pc:spChg chg="mod">
          <ac:chgData name="Bethan Price" userId="S::bethan.price@socialcare.wales::29923274-46ec-4e83-956c-4c26375aa1fd" providerId="AD" clId="Web-{43AD9B05-FE84-8C3C-1EDC-A57E1C068EA0}" dt="2020-05-14T16:20:39.939" v="135" actId="20577"/>
          <ac:spMkLst>
            <pc:docMk/>
            <pc:sldMk cId="3734068481" sldId="278"/>
            <ac:spMk id="2" creationId="{6E4A5B56-6C0B-4E9B-87B6-341B35CF8267}"/>
          </ac:spMkLst>
        </pc:spChg>
        <pc:spChg chg="mod">
          <ac:chgData name="Bethan Price" userId="S::bethan.price@socialcare.wales::29923274-46ec-4e83-956c-4c26375aa1fd" providerId="AD" clId="Web-{43AD9B05-FE84-8C3C-1EDC-A57E1C068EA0}" dt="2020-05-14T16:20:57.595" v="142" actId="20577"/>
          <ac:spMkLst>
            <pc:docMk/>
            <pc:sldMk cId="3734068481" sldId="278"/>
            <ac:spMk id="3" creationId="{1F40D4F1-F870-48BD-9D61-6EE0EB7F690E}"/>
          </ac:spMkLst>
        </pc:spChg>
      </pc:sldChg>
      <pc:sldChg chg="modSp">
        <pc:chgData name="Bethan Price" userId="S::bethan.price@socialcare.wales::29923274-46ec-4e83-956c-4c26375aa1fd" providerId="AD" clId="Web-{43AD9B05-FE84-8C3C-1EDC-A57E1C068EA0}" dt="2020-05-14T16:13:20.550" v="50" actId="20577"/>
        <pc:sldMkLst>
          <pc:docMk/>
          <pc:sldMk cId="173035725" sldId="293"/>
        </pc:sldMkLst>
        <pc:spChg chg="mod">
          <ac:chgData name="Bethan Price" userId="S::bethan.price@socialcare.wales::29923274-46ec-4e83-956c-4c26375aa1fd" providerId="AD" clId="Web-{43AD9B05-FE84-8C3C-1EDC-A57E1C068EA0}" dt="2020-05-14T16:10:53.879" v="27" actId="14100"/>
          <ac:spMkLst>
            <pc:docMk/>
            <pc:sldMk cId="173035725" sldId="293"/>
            <ac:spMk id="2" creationId="{A1A735ED-690F-452A-9C36-FC7307EA1FEE}"/>
          </ac:spMkLst>
        </pc:spChg>
        <pc:spChg chg="mod">
          <ac:chgData name="Bethan Price" userId="S::bethan.price@socialcare.wales::29923274-46ec-4e83-956c-4c26375aa1fd" providerId="AD" clId="Web-{43AD9B05-FE84-8C3C-1EDC-A57E1C068EA0}" dt="2020-05-14T16:13:15.051" v="45" actId="20577"/>
          <ac:spMkLst>
            <pc:docMk/>
            <pc:sldMk cId="173035725" sldId="293"/>
            <ac:spMk id="3" creationId="{19153A07-25EA-4417-BBC7-3D83A3BF7ACE}"/>
          </ac:spMkLst>
        </pc:spChg>
        <pc:spChg chg="mod">
          <ac:chgData name="Bethan Price" userId="S::bethan.price@socialcare.wales::29923274-46ec-4e83-956c-4c26375aa1fd" providerId="AD" clId="Web-{43AD9B05-FE84-8C3C-1EDC-A57E1C068EA0}" dt="2020-05-14T16:10:35.114" v="22" actId="20577"/>
          <ac:spMkLst>
            <pc:docMk/>
            <pc:sldMk cId="173035725" sldId="293"/>
            <ac:spMk id="4" creationId="{0CF5F7E1-C8FD-4F9A-9362-98811787C143}"/>
          </ac:spMkLst>
        </pc:spChg>
        <pc:spChg chg="mod">
          <ac:chgData name="Bethan Price" userId="S::bethan.price@socialcare.wales::29923274-46ec-4e83-956c-4c26375aa1fd" providerId="AD" clId="Web-{43AD9B05-FE84-8C3C-1EDC-A57E1C068EA0}" dt="2020-05-14T16:10:56.504" v="28" actId="14100"/>
          <ac:spMkLst>
            <pc:docMk/>
            <pc:sldMk cId="173035725" sldId="293"/>
            <ac:spMk id="5" creationId="{56680B59-A56B-4B07-84C5-71E98203C3F8}"/>
          </ac:spMkLst>
        </pc:spChg>
        <pc:spChg chg="mod">
          <ac:chgData name="Bethan Price" userId="S::bethan.price@socialcare.wales::29923274-46ec-4e83-956c-4c26375aa1fd" providerId="AD" clId="Web-{43AD9B05-FE84-8C3C-1EDC-A57E1C068EA0}" dt="2020-05-14T16:13:20.550" v="50" actId="20577"/>
          <ac:spMkLst>
            <pc:docMk/>
            <pc:sldMk cId="173035725" sldId="293"/>
            <ac:spMk id="6" creationId="{767A8A91-8A3A-4BF5-A129-C9B760120FD3}"/>
          </ac:spMkLst>
        </pc:spChg>
      </pc:sldChg>
      <pc:sldChg chg="modSp">
        <pc:chgData name="Bethan Price" userId="S::bethan.price@socialcare.wales::29923274-46ec-4e83-956c-4c26375aa1fd" providerId="AD" clId="Web-{43AD9B05-FE84-8C3C-1EDC-A57E1C068EA0}" dt="2020-05-14T16:21:28.642" v="143" actId="20577"/>
        <pc:sldMkLst>
          <pc:docMk/>
          <pc:sldMk cId="887671240" sldId="313"/>
        </pc:sldMkLst>
        <pc:spChg chg="mod">
          <ac:chgData name="Bethan Price" userId="S::bethan.price@socialcare.wales::29923274-46ec-4e83-956c-4c26375aa1fd" providerId="AD" clId="Web-{43AD9B05-FE84-8C3C-1EDC-A57E1C068EA0}" dt="2020-05-14T16:21:28.642" v="143" actId="20577"/>
          <ac:spMkLst>
            <pc:docMk/>
            <pc:sldMk cId="887671240" sldId="313"/>
            <ac:spMk id="4" creationId="{E7942CC3-5167-4709-85D2-33D554038378}"/>
          </ac:spMkLst>
        </pc:spChg>
      </pc:sldChg>
      <pc:sldChg chg="modSp">
        <pc:chgData name="Bethan Price" userId="S::bethan.price@socialcare.wales::29923274-46ec-4e83-956c-4c26375aa1fd" providerId="AD" clId="Web-{43AD9B05-FE84-8C3C-1EDC-A57E1C068EA0}" dt="2020-05-14T16:21:51.345" v="146" actId="20577"/>
        <pc:sldMkLst>
          <pc:docMk/>
          <pc:sldMk cId="1866937391" sldId="314"/>
        </pc:sldMkLst>
        <pc:spChg chg="mod">
          <ac:chgData name="Bethan Price" userId="S::bethan.price@socialcare.wales::29923274-46ec-4e83-956c-4c26375aa1fd" providerId="AD" clId="Web-{43AD9B05-FE84-8C3C-1EDC-A57E1C068EA0}" dt="2020-05-14T16:21:51.345" v="146" actId="20577"/>
          <ac:spMkLst>
            <pc:docMk/>
            <pc:sldMk cId="1866937391" sldId="314"/>
            <ac:spMk id="2" creationId="{4C91FB73-69DB-4F54-B439-E4865108FA6D}"/>
          </ac:spMkLst>
        </pc:spChg>
      </pc:sldChg>
      <pc:sldChg chg="modSp">
        <pc:chgData name="Bethan Price" userId="S::bethan.price@socialcare.wales::29923274-46ec-4e83-956c-4c26375aa1fd" providerId="AD" clId="Web-{43AD9B05-FE84-8C3C-1EDC-A57E1C068EA0}" dt="2020-05-14T16:14:33.878" v="67" actId="20577"/>
        <pc:sldMkLst>
          <pc:docMk/>
          <pc:sldMk cId="71482567" sldId="320"/>
        </pc:sldMkLst>
        <pc:spChg chg="mod">
          <ac:chgData name="Bethan Price" userId="S::bethan.price@socialcare.wales::29923274-46ec-4e83-956c-4c26375aa1fd" providerId="AD" clId="Web-{43AD9B05-FE84-8C3C-1EDC-A57E1C068EA0}" dt="2020-05-14T16:14:33.878" v="67" actId="20577"/>
          <ac:spMkLst>
            <pc:docMk/>
            <pc:sldMk cId="71482567" sldId="320"/>
            <ac:spMk id="13" creationId="{F5F3C877-7F0B-4C37-A373-F84FF1E8E4E6}"/>
          </ac:spMkLst>
        </pc:spChg>
      </pc:sldChg>
      <pc:sldChg chg="modSp">
        <pc:chgData name="Bethan Price" userId="S::bethan.price@socialcare.wales::29923274-46ec-4e83-956c-4c26375aa1fd" providerId="AD" clId="Web-{43AD9B05-FE84-8C3C-1EDC-A57E1C068EA0}" dt="2020-05-14T16:15:16.519" v="77" actId="20577"/>
        <pc:sldMkLst>
          <pc:docMk/>
          <pc:sldMk cId="3846600343" sldId="322"/>
        </pc:sldMkLst>
        <pc:spChg chg="mod">
          <ac:chgData name="Bethan Price" userId="S::bethan.price@socialcare.wales::29923274-46ec-4e83-956c-4c26375aa1fd" providerId="AD" clId="Web-{43AD9B05-FE84-8C3C-1EDC-A57E1C068EA0}" dt="2020-05-14T16:14:55.847" v="69" actId="20577"/>
          <ac:spMkLst>
            <pc:docMk/>
            <pc:sldMk cId="3846600343" sldId="322"/>
            <ac:spMk id="8" creationId="{84F9886C-B567-49E5-A1C4-C5CBE769A2E1}"/>
          </ac:spMkLst>
        </pc:spChg>
        <pc:spChg chg="mod">
          <ac:chgData name="Bethan Price" userId="S::bethan.price@socialcare.wales::29923274-46ec-4e83-956c-4c26375aa1fd" providerId="AD" clId="Web-{43AD9B05-FE84-8C3C-1EDC-A57E1C068EA0}" dt="2020-05-14T16:15:16.519" v="77" actId="20577"/>
          <ac:spMkLst>
            <pc:docMk/>
            <pc:sldMk cId="3846600343" sldId="322"/>
            <ac:spMk id="23" creationId="{9AEBF14A-C97A-4492-BAF4-BAF12FFEA2BB}"/>
          </ac:spMkLst>
        </pc:spChg>
      </pc:sldChg>
      <pc:sldChg chg="modSp">
        <pc:chgData name="Bethan Price" userId="S::bethan.price@socialcare.wales::29923274-46ec-4e83-956c-4c26375aa1fd" providerId="AD" clId="Web-{43AD9B05-FE84-8C3C-1EDC-A57E1C068EA0}" dt="2020-05-14T16:21:57.063" v="147" actId="20577"/>
        <pc:sldMkLst>
          <pc:docMk/>
          <pc:sldMk cId="812047803" sldId="325"/>
        </pc:sldMkLst>
        <pc:spChg chg="mod">
          <ac:chgData name="Bethan Price" userId="S::bethan.price@socialcare.wales::29923274-46ec-4e83-956c-4c26375aa1fd" providerId="AD" clId="Web-{43AD9B05-FE84-8C3C-1EDC-A57E1C068EA0}" dt="2020-05-14T16:21:57.063" v="147" actId="20577"/>
          <ac:spMkLst>
            <pc:docMk/>
            <pc:sldMk cId="812047803" sldId="325"/>
            <ac:spMk id="2" creationId="{91BEBE5D-4107-4860-B74A-96D27BC77DDC}"/>
          </ac:spMkLst>
        </pc:spChg>
      </pc:sldChg>
      <pc:sldChg chg="modSp">
        <pc:chgData name="Bethan Price" userId="S::bethan.price@socialcare.wales::29923274-46ec-4e83-956c-4c26375aa1fd" providerId="AD" clId="Web-{43AD9B05-FE84-8C3C-1EDC-A57E1C068EA0}" dt="2020-05-14T16:10:07.083" v="20" actId="20577"/>
        <pc:sldMkLst>
          <pc:docMk/>
          <pc:sldMk cId="924831281" sldId="347"/>
        </pc:sldMkLst>
        <pc:spChg chg="mod">
          <ac:chgData name="Bethan Price" userId="S::bethan.price@socialcare.wales::29923274-46ec-4e83-956c-4c26375aa1fd" providerId="AD" clId="Web-{43AD9B05-FE84-8C3C-1EDC-A57E1C068EA0}" dt="2020-05-14T16:10:07.083" v="20" actId="20577"/>
          <ac:spMkLst>
            <pc:docMk/>
            <pc:sldMk cId="924831281" sldId="347"/>
            <ac:spMk id="7" creationId="{F7D83A3C-B3F1-4941-8C74-6E47045A48E2}"/>
          </ac:spMkLst>
        </pc:spChg>
      </pc:sldChg>
      <pc:sldChg chg="modSp">
        <pc:chgData name="Bethan Price" userId="S::bethan.price@socialcare.wales::29923274-46ec-4e83-956c-4c26375aa1fd" providerId="AD" clId="Web-{43AD9B05-FE84-8C3C-1EDC-A57E1C068EA0}" dt="2020-05-14T16:09:50.333" v="14" actId="20577"/>
        <pc:sldMkLst>
          <pc:docMk/>
          <pc:sldMk cId="1699095759" sldId="348"/>
        </pc:sldMkLst>
        <pc:spChg chg="mod">
          <ac:chgData name="Bethan Price" userId="S::bethan.price@socialcare.wales::29923274-46ec-4e83-956c-4c26375aa1fd" providerId="AD" clId="Web-{43AD9B05-FE84-8C3C-1EDC-A57E1C068EA0}" dt="2020-05-14T16:09:50.333" v="14" actId="20577"/>
          <ac:spMkLst>
            <pc:docMk/>
            <pc:sldMk cId="1699095759" sldId="348"/>
            <ac:spMk id="8" creationId="{30F37D41-37E8-47E0-8748-85D18671CE7F}"/>
          </ac:spMkLst>
        </pc:spChg>
      </pc:sldChg>
      <pc:sldChg chg="modSp">
        <pc:chgData name="Bethan Price" userId="S::bethan.price@socialcare.wales::29923274-46ec-4e83-956c-4c26375aa1fd" providerId="AD" clId="Web-{43AD9B05-FE84-8C3C-1EDC-A57E1C068EA0}" dt="2020-05-14T16:08:15.958" v="4" actId="20577"/>
        <pc:sldMkLst>
          <pc:docMk/>
          <pc:sldMk cId="2866587106" sldId="351"/>
        </pc:sldMkLst>
        <pc:spChg chg="mod">
          <ac:chgData name="Bethan Price" userId="S::bethan.price@socialcare.wales::29923274-46ec-4e83-956c-4c26375aa1fd" providerId="AD" clId="Web-{43AD9B05-FE84-8C3C-1EDC-A57E1C068EA0}" dt="2020-05-14T16:08:15.958" v="4" actId="20577"/>
          <ac:spMkLst>
            <pc:docMk/>
            <pc:sldMk cId="2866587106" sldId="351"/>
            <ac:spMk id="3" creationId="{091D55EE-E63B-4F57-9767-26A9C91ABC79}"/>
          </ac:spMkLst>
        </pc:spChg>
      </pc:sldChg>
      <pc:sldChg chg="modSp">
        <pc:chgData name="Bethan Price" userId="S::bethan.price@socialcare.wales::29923274-46ec-4e83-956c-4c26375aa1fd" providerId="AD" clId="Web-{43AD9B05-FE84-8C3C-1EDC-A57E1C068EA0}" dt="2020-05-14T16:12:18.848" v="38" actId="1076"/>
        <pc:sldMkLst>
          <pc:docMk/>
          <pc:sldMk cId="2662958612" sldId="352"/>
        </pc:sldMkLst>
        <pc:spChg chg="mod">
          <ac:chgData name="Bethan Price" userId="S::bethan.price@socialcare.wales::29923274-46ec-4e83-956c-4c26375aa1fd" providerId="AD" clId="Web-{43AD9B05-FE84-8C3C-1EDC-A57E1C068EA0}" dt="2020-05-14T16:12:14.723" v="37" actId="1076"/>
          <ac:spMkLst>
            <pc:docMk/>
            <pc:sldMk cId="2662958612" sldId="352"/>
            <ac:spMk id="3" creationId="{522A681B-5391-4704-9A0D-5F8DEE30B7FA}"/>
          </ac:spMkLst>
        </pc:spChg>
        <pc:spChg chg="mod">
          <ac:chgData name="Bethan Price" userId="S::bethan.price@socialcare.wales::29923274-46ec-4e83-956c-4c26375aa1fd" providerId="AD" clId="Web-{43AD9B05-FE84-8C3C-1EDC-A57E1C068EA0}" dt="2020-05-14T16:12:18.848" v="38" actId="1076"/>
          <ac:spMkLst>
            <pc:docMk/>
            <pc:sldMk cId="2662958612" sldId="352"/>
            <ac:spMk id="4" creationId="{F9190939-14A3-4B1F-86C2-1CA29EF210A1}"/>
          </ac:spMkLst>
        </pc:spChg>
        <pc:spChg chg="mod">
          <ac:chgData name="Bethan Price" userId="S::bethan.price@socialcare.wales::29923274-46ec-4e83-956c-4c26375aa1fd" providerId="AD" clId="Web-{43AD9B05-FE84-8C3C-1EDC-A57E1C068EA0}" dt="2020-05-14T16:11:47.614" v="29" actId="20577"/>
          <ac:spMkLst>
            <pc:docMk/>
            <pc:sldMk cId="2662958612" sldId="352"/>
            <ac:spMk id="5" creationId="{312CEE04-0876-4905-89DD-2CF8E782F3CF}"/>
          </ac:spMkLst>
        </pc:spChg>
        <pc:spChg chg="mod">
          <ac:chgData name="Bethan Price" userId="S::bethan.price@socialcare.wales::29923274-46ec-4e83-956c-4c26375aa1fd" providerId="AD" clId="Web-{43AD9B05-FE84-8C3C-1EDC-A57E1C068EA0}" dt="2020-05-14T16:11:51.988" v="32" actId="20577"/>
          <ac:spMkLst>
            <pc:docMk/>
            <pc:sldMk cId="2662958612" sldId="352"/>
            <ac:spMk id="6" creationId="{99F19AD8-FADC-442C-ABD9-FB6FF8008BF1}"/>
          </ac:spMkLst>
        </pc:spChg>
      </pc:sldChg>
      <pc:sldChg chg="modSp">
        <pc:chgData name="Bethan Price" userId="S::bethan.price@socialcare.wales::29923274-46ec-4e83-956c-4c26375aa1fd" providerId="AD" clId="Web-{43AD9B05-FE84-8C3C-1EDC-A57E1C068EA0}" dt="2020-05-14T16:12:55.348" v="42" actId="20577"/>
        <pc:sldMkLst>
          <pc:docMk/>
          <pc:sldMk cId="2846772924" sldId="353"/>
        </pc:sldMkLst>
        <pc:spChg chg="mod">
          <ac:chgData name="Bethan Price" userId="S::bethan.price@socialcare.wales::29923274-46ec-4e83-956c-4c26375aa1fd" providerId="AD" clId="Web-{43AD9B05-FE84-8C3C-1EDC-A57E1C068EA0}" dt="2020-05-14T16:12:55.348" v="42" actId="20577"/>
          <ac:spMkLst>
            <pc:docMk/>
            <pc:sldMk cId="2846772924" sldId="353"/>
            <ac:spMk id="19" creationId="{5C323A56-BDCE-4D39-AA98-5B1C2C6C4812}"/>
          </ac:spMkLst>
        </pc:spChg>
        <pc:spChg chg="mod">
          <ac:chgData name="Bethan Price" userId="S::bethan.price@socialcare.wales::29923274-46ec-4e83-956c-4c26375aa1fd" providerId="AD" clId="Web-{43AD9B05-FE84-8C3C-1EDC-A57E1C068EA0}" dt="2020-05-14T16:12:49.738" v="39" actId="20577"/>
          <ac:spMkLst>
            <pc:docMk/>
            <pc:sldMk cId="2846772924" sldId="353"/>
            <ac:spMk id="20" creationId="{1C61B36A-4BC2-48D2-A88E-2AF3C9322093}"/>
          </ac:spMkLst>
        </pc:spChg>
      </pc:sldChg>
      <pc:sldChg chg="modSp">
        <pc:chgData name="Bethan Price" userId="S::bethan.price@socialcare.wales::29923274-46ec-4e83-956c-4c26375aa1fd" providerId="AD" clId="Web-{43AD9B05-FE84-8C3C-1EDC-A57E1C068EA0}" dt="2020-05-14T16:14:25.910" v="64" actId="20577"/>
        <pc:sldMkLst>
          <pc:docMk/>
          <pc:sldMk cId="2449962404" sldId="354"/>
        </pc:sldMkLst>
        <pc:spChg chg="mod">
          <ac:chgData name="Bethan Price" userId="S::bethan.price@socialcare.wales::29923274-46ec-4e83-956c-4c26375aa1fd" providerId="AD" clId="Web-{43AD9B05-FE84-8C3C-1EDC-A57E1C068EA0}" dt="2020-05-14T16:14:25.910" v="64" actId="20577"/>
          <ac:spMkLst>
            <pc:docMk/>
            <pc:sldMk cId="2449962404" sldId="354"/>
            <ac:spMk id="5" creationId="{7D2B4028-AC1D-4FBC-8FD8-A6BC1995D394}"/>
          </ac:spMkLst>
        </pc:spChg>
        <pc:spChg chg="mod">
          <ac:chgData name="Bethan Price" userId="S::bethan.price@socialcare.wales::29923274-46ec-4e83-956c-4c26375aa1fd" providerId="AD" clId="Web-{43AD9B05-FE84-8C3C-1EDC-A57E1C068EA0}" dt="2020-05-14T16:14:16.628" v="62" actId="20577"/>
          <ac:spMkLst>
            <pc:docMk/>
            <pc:sldMk cId="2449962404" sldId="354"/>
            <ac:spMk id="16" creationId="{DA08325B-2081-4AF9-BDDC-F74F266E7605}"/>
          </ac:spMkLst>
        </pc:spChg>
      </pc:sldChg>
      <pc:sldChg chg="modSp">
        <pc:chgData name="Bethan Price" userId="S::bethan.price@socialcare.wales::29923274-46ec-4e83-956c-4c26375aa1fd" providerId="AD" clId="Web-{43AD9B05-FE84-8C3C-1EDC-A57E1C068EA0}" dt="2020-05-14T16:16:14.565" v="80" actId="20577"/>
        <pc:sldMkLst>
          <pc:docMk/>
          <pc:sldMk cId="3121477079" sldId="359"/>
        </pc:sldMkLst>
        <pc:spChg chg="mod">
          <ac:chgData name="Bethan Price" userId="S::bethan.price@socialcare.wales::29923274-46ec-4e83-956c-4c26375aa1fd" providerId="AD" clId="Web-{43AD9B05-FE84-8C3C-1EDC-A57E1C068EA0}" dt="2020-05-14T16:16:14.565" v="80" actId="20577"/>
          <ac:spMkLst>
            <pc:docMk/>
            <pc:sldMk cId="3121477079" sldId="359"/>
            <ac:spMk id="3" creationId="{EEA35B49-6989-4E9C-8B90-BDB56DFCFD06}"/>
          </ac:spMkLst>
        </pc:spChg>
      </pc:sldChg>
      <pc:sldChg chg="modSp">
        <pc:chgData name="Bethan Price" userId="S::bethan.price@socialcare.wales::29923274-46ec-4e83-956c-4c26375aa1fd" providerId="AD" clId="Web-{43AD9B05-FE84-8C3C-1EDC-A57E1C068EA0}" dt="2020-05-14T16:23:08.172" v="168" actId="20577"/>
        <pc:sldMkLst>
          <pc:docMk/>
          <pc:sldMk cId="484147322" sldId="727"/>
        </pc:sldMkLst>
        <pc:spChg chg="mod">
          <ac:chgData name="Bethan Price" userId="S::bethan.price@socialcare.wales::29923274-46ec-4e83-956c-4c26375aa1fd" providerId="AD" clId="Web-{43AD9B05-FE84-8C3C-1EDC-A57E1C068EA0}" dt="2020-05-14T16:22:45.219" v="162" actId="20577"/>
          <ac:spMkLst>
            <pc:docMk/>
            <pc:sldMk cId="484147322" sldId="727"/>
            <ac:spMk id="2" creationId="{EDAC4FBD-BB3C-4956-9612-F39934CFCEEF}"/>
          </ac:spMkLst>
        </pc:spChg>
        <pc:spChg chg="mod">
          <ac:chgData name="Bethan Price" userId="S::bethan.price@socialcare.wales::29923274-46ec-4e83-956c-4c26375aa1fd" providerId="AD" clId="Web-{43AD9B05-FE84-8C3C-1EDC-A57E1C068EA0}" dt="2020-05-14T16:23:08.172" v="168" actId="20577"/>
          <ac:spMkLst>
            <pc:docMk/>
            <pc:sldMk cId="484147322" sldId="727"/>
            <ac:spMk id="3" creationId="{251AD6C2-25CC-4492-82C5-EC79EE6B4337}"/>
          </ac:spMkLst>
        </pc:spChg>
      </pc:sldChg>
      <pc:sldChg chg="modSp">
        <pc:chgData name="Bethan Price" userId="S::bethan.price@socialcare.wales::29923274-46ec-4e83-956c-4c26375aa1fd" providerId="AD" clId="Web-{43AD9B05-FE84-8C3C-1EDC-A57E1C068EA0}" dt="2020-05-14T16:23:50.719" v="181" actId="20577"/>
        <pc:sldMkLst>
          <pc:docMk/>
          <pc:sldMk cId="1135071332" sldId="728"/>
        </pc:sldMkLst>
        <pc:spChg chg="mod">
          <ac:chgData name="Bethan Price" userId="S::bethan.price@socialcare.wales::29923274-46ec-4e83-956c-4c26375aa1fd" providerId="AD" clId="Web-{43AD9B05-FE84-8C3C-1EDC-A57E1C068EA0}" dt="2020-05-14T16:23:50.719" v="181" actId="20577"/>
          <ac:spMkLst>
            <pc:docMk/>
            <pc:sldMk cId="1135071332" sldId="728"/>
            <ac:spMk id="4" creationId="{AA943ECD-1DD7-4DF2-A35F-A9053856FC3D}"/>
          </ac:spMkLst>
        </pc:spChg>
      </pc:sldChg>
    </pc:docChg>
  </pc:docChgLst>
  <pc:docChgLst>
    <pc:chgData name="Danielle Williams" userId="2ffd8f61-7b6f-4050-b155-8688edf94325" providerId="ADAL" clId="{B247CE9D-5633-BD4C-AA5F-7592C7F1BC6A}"/>
    <pc:docChg chg="modMainMaster">
      <pc:chgData name="Danielle Williams" userId="2ffd8f61-7b6f-4050-b155-8688edf94325" providerId="ADAL" clId="{B247CE9D-5633-BD4C-AA5F-7592C7F1BC6A}" dt="2020-09-25T08:58:52.241" v="1" actId="962"/>
      <pc:docMkLst>
        <pc:docMk/>
      </pc:docMkLst>
      <pc:sldMasterChg chg="modSp mod">
        <pc:chgData name="Danielle Williams" userId="2ffd8f61-7b6f-4050-b155-8688edf94325" providerId="ADAL" clId="{B247CE9D-5633-BD4C-AA5F-7592C7F1BC6A}" dt="2020-09-25T08:58:52.241" v="1" actId="962"/>
        <pc:sldMasterMkLst>
          <pc:docMk/>
          <pc:sldMasterMk cId="1142956806" sldId="2147483660"/>
        </pc:sldMasterMkLst>
        <pc:picChg chg="mod">
          <ac:chgData name="Danielle Williams" userId="2ffd8f61-7b6f-4050-b155-8688edf94325" providerId="ADAL" clId="{B247CE9D-5633-BD4C-AA5F-7592C7F1BC6A}" dt="2020-09-25T08:58:52.241" v="1" actId="962"/>
          <ac:picMkLst>
            <pc:docMk/>
            <pc:sldMasterMk cId="1142956806" sldId="2147483660"/>
            <ac:picMk id="4" creationId="{836917C1-7ED9-824A-9E4F-9D395A47F15E}"/>
          </ac:picMkLst>
        </pc:picChg>
      </pc:sldMasterChg>
    </pc:docChg>
  </pc:docChgLst>
  <pc:docChgLst>
    <pc:chgData name="Danielle Williams" userId="2ffd8f61-7b6f-4050-b155-8688edf94325" providerId="ADAL" clId="{1E5E787B-6CCD-FA4F-8C88-356BD3A256CC}"/>
    <pc:docChg chg="undo custSel addSld modSld modMainMaster">
      <pc:chgData name="Danielle Williams" userId="2ffd8f61-7b6f-4050-b155-8688edf94325" providerId="ADAL" clId="{1E5E787B-6CCD-FA4F-8C88-356BD3A256CC}" dt="2020-05-11T09:00:25.144" v="53" actId="1076"/>
      <pc:docMkLst>
        <pc:docMk/>
      </pc:docMkLst>
      <pc:sldChg chg="modSp">
        <pc:chgData name="Danielle Williams" userId="2ffd8f61-7b6f-4050-b155-8688edf94325" providerId="ADAL" clId="{1E5E787B-6CCD-FA4F-8C88-356BD3A256CC}" dt="2020-05-11T08:56:14.789" v="2" actId="255"/>
        <pc:sldMkLst>
          <pc:docMk/>
          <pc:sldMk cId="466753421" sldId="259"/>
        </pc:sldMkLst>
        <pc:spChg chg="mod">
          <ac:chgData name="Danielle Williams" userId="2ffd8f61-7b6f-4050-b155-8688edf94325" providerId="ADAL" clId="{1E5E787B-6CCD-FA4F-8C88-356BD3A256CC}" dt="2020-05-11T08:56:14.789" v="2" actId="255"/>
          <ac:spMkLst>
            <pc:docMk/>
            <pc:sldMk cId="466753421" sldId="259"/>
            <ac:spMk id="3" creationId="{74E0653C-9248-44A4-A7F5-B1EBE1FD1E44}"/>
          </ac:spMkLst>
        </pc:spChg>
      </pc:sldChg>
      <pc:sldChg chg="addSp modSp">
        <pc:chgData name="Danielle Williams" userId="2ffd8f61-7b6f-4050-b155-8688edf94325" providerId="ADAL" clId="{1E5E787B-6CCD-FA4F-8C88-356BD3A256CC}" dt="2020-05-11T08:57:41.455" v="25" actId="167"/>
        <pc:sldMkLst>
          <pc:docMk/>
          <pc:sldMk cId="1116486964" sldId="263"/>
        </pc:sldMkLst>
        <pc:spChg chg="add mod">
          <ac:chgData name="Danielle Williams" userId="2ffd8f61-7b6f-4050-b155-8688edf94325" providerId="ADAL" clId="{1E5E787B-6CCD-FA4F-8C88-356BD3A256CC}" dt="2020-05-11T08:57:41.455" v="25" actId="167"/>
          <ac:spMkLst>
            <pc:docMk/>
            <pc:sldMk cId="1116486964" sldId="263"/>
            <ac:spMk id="4" creationId="{B156CC80-FBFD-0943-9DE0-E0F2D3C55937}"/>
          </ac:spMkLst>
        </pc:spChg>
      </pc:sldChg>
      <pc:sldChg chg="addSp delSp modSp">
        <pc:chgData name="Danielle Williams" userId="2ffd8f61-7b6f-4050-b155-8688edf94325" providerId="ADAL" clId="{1E5E787B-6CCD-FA4F-8C88-356BD3A256CC}" dt="2020-05-11T08:58:46.542" v="37" actId="255"/>
        <pc:sldMkLst>
          <pc:docMk/>
          <pc:sldMk cId="314498105" sldId="268"/>
        </pc:sldMkLst>
        <pc:spChg chg="mod">
          <ac:chgData name="Danielle Williams" userId="2ffd8f61-7b6f-4050-b155-8688edf94325" providerId="ADAL" clId="{1E5E787B-6CCD-FA4F-8C88-356BD3A256CC}" dt="2020-05-11T08:58:46.542" v="37" actId="255"/>
          <ac:spMkLst>
            <pc:docMk/>
            <pc:sldMk cId="314498105" sldId="268"/>
            <ac:spMk id="3" creationId="{251AD6C2-25CC-4492-82C5-EC79EE6B4337}"/>
          </ac:spMkLst>
        </pc:spChg>
        <pc:spChg chg="add del mod">
          <ac:chgData name="Danielle Williams" userId="2ffd8f61-7b6f-4050-b155-8688edf94325" providerId="ADAL" clId="{1E5E787B-6CCD-FA4F-8C88-356BD3A256CC}" dt="2020-05-11T08:58:18.783" v="35" actId="478"/>
          <ac:spMkLst>
            <pc:docMk/>
            <pc:sldMk cId="314498105" sldId="268"/>
            <ac:spMk id="5" creationId="{217F327B-2993-0C4B-91DD-20D6F49F7CCD}"/>
          </ac:spMkLst>
        </pc:spChg>
      </pc:sldChg>
      <pc:sldChg chg="modSp">
        <pc:chgData name="Danielle Williams" userId="2ffd8f61-7b6f-4050-b155-8688edf94325" providerId="ADAL" clId="{1E5E787B-6CCD-FA4F-8C88-356BD3A256CC}" dt="2020-05-11T08:57:46.454" v="26" actId="20577"/>
        <pc:sldMkLst>
          <pc:docMk/>
          <pc:sldMk cId="299013372" sldId="269"/>
        </pc:sldMkLst>
        <pc:spChg chg="mod">
          <ac:chgData name="Danielle Williams" userId="2ffd8f61-7b6f-4050-b155-8688edf94325" providerId="ADAL" clId="{1E5E787B-6CCD-FA4F-8C88-356BD3A256CC}" dt="2020-05-11T08:57:46.454" v="26" actId="20577"/>
          <ac:spMkLst>
            <pc:docMk/>
            <pc:sldMk cId="299013372" sldId="269"/>
            <ac:spMk id="3" creationId="{3DEBCE2F-3C9C-437D-A3DC-DFC4FAF08A2A}"/>
          </ac:spMkLst>
        </pc:spChg>
      </pc:sldChg>
      <pc:sldChg chg="addSp modSp">
        <pc:chgData name="Danielle Williams" userId="2ffd8f61-7b6f-4050-b155-8688edf94325" providerId="ADAL" clId="{1E5E787B-6CCD-FA4F-8C88-356BD3A256CC}" dt="2020-05-11T08:57:52.617" v="28" actId="167"/>
        <pc:sldMkLst>
          <pc:docMk/>
          <pc:sldMk cId="2334322816" sldId="271"/>
        </pc:sldMkLst>
        <pc:spChg chg="add mod">
          <ac:chgData name="Danielle Williams" userId="2ffd8f61-7b6f-4050-b155-8688edf94325" providerId="ADAL" clId="{1E5E787B-6CCD-FA4F-8C88-356BD3A256CC}" dt="2020-05-11T08:57:52.617" v="28" actId="167"/>
          <ac:spMkLst>
            <pc:docMk/>
            <pc:sldMk cId="2334322816" sldId="271"/>
            <ac:spMk id="14" creationId="{86701AB0-1654-BC46-907F-750CB118D466}"/>
          </ac:spMkLst>
        </pc:spChg>
      </pc:sldChg>
      <pc:sldChg chg="addSp modSp">
        <pc:chgData name="Danielle Williams" userId="2ffd8f61-7b6f-4050-b155-8688edf94325" providerId="ADAL" clId="{1E5E787B-6CCD-FA4F-8C88-356BD3A256CC}" dt="2020-05-11T08:57:55.734" v="30" actId="167"/>
        <pc:sldMkLst>
          <pc:docMk/>
          <pc:sldMk cId="3534857285" sldId="285"/>
        </pc:sldMkLst>
        <pc:spChg chg="add mod">
          <ac:chgData name="Danielle Williams" userId="2ffd8f61-7b6f-4050-b155-8688edf94325" providerId="ADAL" clId="{1E5E787B-6CCD-FA4F-8C88-356BD3A256CC}" dt="2020-05-11T08:57:55.734" v="30" actId="167"/>
          <ac:spMkLst>
            <pc:docMk/>
            <pc:sldMk cId="3534857285" sldId="285"/>
            <ac:spMk id="4" creationId="{B5359AFF-A974-D04D-AC1A-B8D3A8B64640}"/>
          </ac:spMkLst>
        </pc:spChg>
      </pc:sldChg>
      <pc:sldChg chg="addSp modSp">
        <pc:chgData name="Danielle Williams" userId="2ffd8f61-7b6f-4050-b155-8688edf94325" providerId="ADAL" clId="{1E5E787B-6CCD-FA4F-8C88-356BD3A256CC}" dt="2020-05-11T08:56:50.249" v="8" actId="167"/>
        <pc:sldMkLst>
          <pc:docMk/>
          <pc:sldMk cId="173035725" sldId="293"/>
        </pc:sldMkLst>
        <pc:spChg chg="add mod">
          <ac:chgData name="Danielle Williams" userId="2ffd8f61-7b6f-4050-b155-8688edf94325" providerId="ADAL" clId="{1E5E787B-6CCD-FA4F-8C88-356BD3A256CC}" dt="2020-05-11T08:56:50.249" v="8" actId="167"/>
          <ac:spMkLst>
            <pc:docMk/>
            <pc:sldMk cId="173035725" sldId="293"/>
            <ac:spMk id="7" creationId="{0D8E39A8-CE39-6B42-B584-DA4EFFFC964E}"/>
          </ac:spMkLst>
        </pc:spChg>
      </pc:sldChg>
      <pc:sldChg chg="modSp">
        <pc:chgData name="Danielle Williams" userId="2ffd8f61-7b6f-4050-b155-8688edf94325" providerId="ADAL" clId="{1E5E787B-6CCD-FA4F-8C88-356BD3A256CC}" dt="2020-05-11T08:58:04.223" v="31" actId="14100"/>
        <pc:sldMkLst>
          <pc:docMk/>
          <pc:sldMk cId="887671240" sldId="313"/>
        </pc:sldMkLst>
        <pc:spChg chg="mod">
          <ac:chgData name="Danielle Williams" userId="2ffd8f61-7b6f-4050-b155-8688edf94325" providerId="ADAL" clId="{1E5E787B-6CCD-FA4F-8C88-356BD3A256CC}" dt="2020-05-11T08:58:04.223" v="31" actId="14100"/>
          <ac:spMkLst>
            <pc:docMk/>
            <pc:sldMk cId="887671240" sldId="313"/>
            <ac:spMk id="4" creationId="{E7942CC3-5167-4709-85D2-33D554038378}"/>
          </ac:spMkLst>
        </pc:spChg>
      </pc:sldChg>
      <pc:sldChg chg="addSp modSp">
        <pc:chgData name="Danielle Williams" userId="2ffd8f61-7b6f-4050-b155-8688edf94325" providerId="ADAL" clId="{1E5E787B-6CCD-FA4F-8C88-356BD3A256CC}" dt="2020-05-11T08:57:06.944" v="14" actId="167"/>
        <pc:sldMkLst>
          <pc:docMk/>
          <pc:sldMk cId="71482567" sldId="320"/>
        </pc:sldMkLst>
        <pc:spChg chg="add mod">
          <ac:chgData name="Danielle Williams" userId="2ffd8f61-7b6f-4050-b155-8688edf94325" providerId="ADAL" clId="{1E5E787B-6CCD-FA4F-8C88-356BD3A256CC}" dt="2020-05-11T08:57:06.944" v="14" actId="167"/>
          <ac:spMkLst>
            <pc:docMk/>
            <pc:sldMk cId="71482567" sldId="320"/>
            <ac:spMk id="7" creationId="{0C7276C0-D3A1-ED47-A871-9CF4E19C1FF7}"/>
          </ac:spMkLst>
        </pc:spChg>
      </pc:sldChg>
      <pc:sldChg chg="addSp modSp">
        <pc:chgData name="Danielle Williams" userId="2ffd8f61-7b6f-4050-b155-8688edf94325" providerId="ADAL" clId="{1E5E787B-6CCD-FA4F-8C88-356BD3A256CC}" dt="2020-05-11T08:57:14.800" v="18" actId="167"/>
        <pc:sldMkLst>
          <pc:docMk/>
          <pc:sldMk cId="3846600343" sldId="322"/>
        </pc:sldMkLst>
        <pc:spChg chg="add mod">
          <ac:chgData name="Danielle Williams" userId="2ffd8f61-7b6f-4050-b155-8688edf94325" providerId="ADAL" clId="{1E5E787B-6CCD-FA4F-8C88-356BD3A256CC}" dt="2020-05-11T08:57:14.800" v="18" actId="167"/>
          <ac:spMkLst>
            <pc:docMk/>
            <pc:sldMk cId="3846600343" sldId="322"/>
            <ac:spMk id="12" creationId="{CEC51E09-C889-3043-8C8C-7E65DA9D874F}"/>
          </ac:spMkLst>
        </pc:spChg>
      </pc:sldChg>
      <pc:sldChg chg="addSp modSp">
        <pc:chgData name="Danielle Williams" userId="2ffd8f61-7b6f-4050-b155-8688edf94325" providerId="ADAL" clId="{1E5E787B-6CCD-FA4F-8C88-356BD3A256CC}" dt="2020-05-11T08:57:21.365" v="20" actId="167"/>
        <pc:sldMkLst>
          <pc:docMk/>
          <pc:sldMk cId="3951296667" sldId="323"/>
        </pc:sldMkLst>
        <pc:spChg chg="add mod">
          <ac:chgData name="Danielle Williams" userId="2ffd8f61-7b6f-4050-b155-8688edf94325" providerId="ADAL" clId="{1E5E787B-6CCD-FA4F-8C88-356BD3A256CC}" dt="2020-05-11T08:57:21.365" v="20" actId="167"/>
          <ac:spMkLst>
            <pc:docMk/>
            <pc:sldMk cId="3951296667" sldId="323"/>
            <ac:spMk id="6" creationId="{4F4E909D-3DDE-6E49-8A19-A9553204593F}"/>
          </ac:spMkLst>
        </pc:spChg>
      </pc:sldChg>
      <pc:sldChg chg="addSp modSp">
        <pc:chgData name="Danielle Williams" userId="2ffd8f61-7b6f-4050-b155-8688edf94325" providerId="ADAL" clId="{1E5E787B-6CCD-FA4F-8C88-356BD3A256CC}" dt="2020-05-11T08:57:24.432" v="22" actId="167"/>
        <pc:sldMkLst>
          <pc:docMk/>
          <pc:sldMk cId="696601523" sldId="324"/>
        </pc:sldMkLst>
        <pc:spChg chg="add mod">
          <ac:chgData name="Danielle Williams" userId="2ffd8f61-7b6f-4050-b155-8688edf94325" providerId="ADAL" clId="{1E5E787B-6CCD-FA4F-8C88-356BD3A256CC}" dt="2020-05-11T08:57:24.432" v="22" actId="167"/>
          <ac:spMkLst>
            <pc:docMk/>
            <pc:sldMk cId="696601523" sldId="324"/>
            <ac:spMk id="12" creationId="{BED23369-5B64-9B42-A833-4B5FB3D2FA59}"/>
          </ac:spMkLst>
        </pc:spChg>
      </pc:sldChg>
      <pc:sldChg chg="addSp delSp modSp">
        <pc:chgData name="Danielle Williams" userId="2ffd8f61-7b6f-4050-b155-8688edf94325" providerId="ADAL" clId="{1E5E787B-6CCD-FA4F-8C88-356BD3A256CC}" dt="2020-05-11T09:00:25.144" v="53" actId="1076"/>
        <pc:sldMkLst>
          <pc:docMk/>
          <pc:sldMk cId="2160597126" sldId="327"/>
        </pc:sldMkLst>
        <pc:spChg chg="mod">
          <ac:chgData name="Danielle Williams" userId="2ffd8f61-7b6f-4050-b155-8688edf94325" providerId="ADAL" clId="{1E5E787B-6CCD-FA4F-8C88-356BD3A256CC}" dt="2020-05-11T08:59:34.519" v="48" actId="14100"/>
          <ac:spMkLst>
            <pc:docMk/>
            <pc:sldMk cId="2160597126" sldId="327"/>
            <ac:spMk id="3" creationId="{9D5AD2C9-3DC7-4D78-8A8E-CD059381869B}"/>
          </ac:spMkLst>
        </pc:spChg>
        <pc:spChg chg="del">
          <ac:chgData name="Danielle Williams" userId="2ffd8f61-7b6f-4050-b155-8688edf94325" providerId="ADAL" clId="{1E5E787B-6CCD-FA4F-8C88-356BD3A256CC}" dt="2020-05-11T08:59:19.189" v="45" actId="478"/>
          <ac:spMkLst>
            <pc:docMk/>
            <pc:sldMk cId="2160597126" sldId="327"/>
            <ac:spMk id="4" creationId="{AA943ECD-1DD7-4DF2-A35F-A9053856FC3D}"/>
          </ac:spMkLst>
        </pc:spChg>
        <pc:spChg chg="mod">
          <ac:chgData name="Danielle Williams" userId="2ffd8f61-7b6f-4050-b155-8688edf94325" providerId="ADAL" clId="{1E5E787B-6CCD-FA4F-8C88-356BD3A256CC}" dt="2020-05-11T09:00:25.144" v="53" actId="1076"/>
          <ac:spMkLst>
            <pc:docMk/>
            <pc:sldMk cId="2160597126" sldId="327"/>
            <ac:spMk id="5" creationId="{08A7BF8F-08E6-49BA-8C2D-8A8A02915CF8}"/>
          </ac:spMkLst>
        </pc:spChg>
        <pc:spChg chg="add mod">
          <ac:chgData name="Danielle Williams" userId="2ffd8f61-7b6f-4050-b155-8688edf94325" providerId="ADAL" clId="{1E5E787B-6CCD-FA4F-8C88-356BD3A256CC}" dt="2020-05-11T08:59:38.658" v="50" actId="167"/>
          <ac:spMkLst>
            <pc:docMk/>
            <pc:sldMk cId="2160597126" sldId="327"/>
            <ac:spMk id="6" creationId="{22006C7D-B80D-884D-9894-48DE6907C7D7}"/>
          </ac:spMkLst>
        </pc:spChg>
      </pc:sldChg>
      <pc:sldChg chg="modSp">
        <pc:chgData name="Danielle Williams" userId="2ffd8f61-7b6f-4050-b155-8688edf94325" providerId="ADAL" clId="{1E5E787B-6CCD-FA4F-8C88-356BD3A256CC}" dt="2020-05-11T08:56:26.542" v="4" actId="255"/>
        <pc:sldMkLst>
          <pc:docMk/>
          <pc:sldMk cId="1699095759" sldId="348"/>
        </pc:sldMkLst>
        <pc:spChg chg="mod">
          <ac:chgData name="Danielle Williams" userId="2ffd8f61-7b6f-4050-b155-8688edf94325" providerId="ADAL" clId="{1E5E787B-6CCD-FA4F-8C88-356BD3A256CC}" dt="2020-05-11T08:56:26.542" v="4" actId="255"/>
          <ac:spMkLst>
            <pc:docMk/>
            <pc:sldMk cId="1699095759" sldId="348"/>
            <ac:spMk id="8" creationId="{30F37D41-37E8-47E0-8748-85D18671CE7F}"/>
          </ac:spMkLst>
        </pc:spChg>
      </pc:sldChg>
      <pc:sldChg chg="modSp">
        <pc:chgData name="Danielle Williams" userId="2ffd8f61-7b6f-4050-b155-8688edf94325" providerId="ADAL" clId="{1E5E787B-6CCD-FA4F-8C88-356BD3A256CC}" dt="2020-05-11T08:56:07.539" v="1" actId="255"/>
        <pc:sldMkLst>
          <pc:docMk/>
          <pc:sldMk cId="2866587106" sldId="351"/>
        </pc:sldMkLst>
        <pc:spChg chg="mod">
          <ac:chgData name="Danielle Williams" userId="2ffd8f61-7b6f-4050-b155-8688edf94325" providerId="ADAL" clId="{1E5E787B-6CCD-FA4F-8C88-356BD3A256CC}" dt="2020-05-11T08:56:07.539" v="1" actId="255"/>
          <ac:spMkLst>
            <pc:docMk/>
            <pc:sldMk cId="2866587106" sldId="351"/>
            <ac:spMk id="3" creationId="{091D55EE-E63B-4F57-9767-26A9C91ABC79}"/>
          </ac:spMkLst>
        </pc:spChg>
      </pc:sldChg>
      <pc:sldChg chg="addSp modSp">
        <pc:chgData name="Danielle Williams" userId="2ffd8f61-7b6f-4050-b155-8688edf94325" providerId="ADAL" clId="{1E5E787B-6CCD-FA4F-8C88-356BD3A256CC}" dt="2020-05-11T08:56:58.019" v="10" actId="167"/>
        <pc:sldMkLst>
          <pc:docMk/>
          <pc:sldMk cId="2662958612" sldId="352"/>
        </pc:sldMkLst>
        <pc:spChg chg="add mod">
          <ac:chgData name="Danielle Williams" userId="2ffd8f61-7b6f-4050-b155-8688edf94325" providerId="ADAL" clId="{1E5E787B-6CCD-FA4F-8C88-356BD3A256CC}" dt="2020-05-11T08:56:58.019" v="10" actId="167"/>
          <ac:spMkLst>
            <pc:docMk/>
            <pc:sldMk cId="2662958612" sldId="352"/>
            <ac:spMk id="9" creationId="{A69B8BCE-1288-144D-A8B5-008C2D3D36FA}"/>
          </ac:spMkLst>
        </pc:spChg>
      </pc:sldChg>
      <pc:sldChg chg="addSp modSp">
        <pc:chgData name="Danielle Williams" userId="2ffd8f61-7b6f-4050-b155-8688edf94325" providerId="ADAL" clId="{1E5E787B-6CCD-FA4F-8C88-356BD3A256CC}" dt="2020-05-11T08:57:02.636" v="12" actId="167"/>
        <pc:sldMkLst>
          <pc:docMk/>
          <pc:sldMk cId="2846772924" sldId="353"/>
        </pc:sldMkLst>
        <pc:spChg chg="add mod">
          <ac:chgData name="Danielle Williams" userId="2ffd8f61-7b6f-4050-b155-8688edf94325" providerId="ADAL" clId="{1E5E787B-6CCD-FA4F-8C88-356BD3A256CC}" dt="2020-05-11T08:57:02.636" v="12" actId="167"/>
          <ac:spMkLst>
            <pc:docMk/>
            <pc:sldMk cId="2846772924" sldId="353"/>
            <ac:spMk id="10" creationId="{B711B4B3-A63E-9941-BABB-6E2D8D0CF38E}"/>
          </ac:spMkLst>
        </pc:spChg>
      </pc:sldChg>
      <pc:sldChg chg="addSp modSp">
        <pc:chgData name="Danielle Williams" userId="2ffd8f61-7b6f-4050-b155-8688edf94325" providerId="ADAL" clId="{1E5E787B-6CCD-FA4F-8C88-356BD3A256CC}" dt="2020-05-11T08:57:11.244" v="16" actId="167"/>
        <pc:sldMkLst>
          <pc:docMk/>
          <pc:sldMk cId="2449962404" sldId="354"/>
        </pc:sldMkLst>
        <pc:spChg chg="add mod">
          <ac:chgData name="Danielle Williams" userId="2ffd8f61-7b6f-4050-b155-8688edf94325" providerId="ADAL" clId="{1E5E787B-6CCD-FA4F-8C88-356BD3A256CC}" dt="2020-05-11T08:57:11.244" v="16" actId="167"/>
          <ac:spMkLst>
            <pc:docMk/>
            <pc:sldMk cId="2449962404" sldId="354"/>
            <ac:spMk id="19" creationId="{2763C7F2-DCD0-EE45-A838-D9423C3E513B}"/>
          </ac:spMkLst>
        </pc:spChg>
      </pc:sldChg>
      <pc:sldChg chg="modSp">
        <pc:chgData name="Danielle Williams" userId="2ffd8f61-7b6f-4050-b155-8688edf94325" providerId="ADAL" clId="{1E5E787B-6CCD-FA4F-8C88-356BD3A256CC}" dt="2020-05-11T08:57:31.686" v="23" actId="14100"/>
        <pc:sldMkLst>
          <pc:docMk/>
          <pc:sldMk cId="3121477079" sldId="359"/>
        </pc:sldMkLst>
        <pc:spChg chg="mod">
          <ac:chgData name="Danielle Williams" userId="2ffd8f61-7b6f-4050-b155-8688edf94325" providerId="ADAL" clId="{1E5E787B-6CCD-FA4F-8C88-356BD3A256CC}" dt="2020-05-11T08:57:31.686" v="23" actId="14100"/>
          <ac:spMkLst>
            <pc:docMk/>
            <pc:sldMk cId="3121477079" sldId="359"/>
            <ac:spMk id="3" creationId="{EEA35B49-6989-4E9C-8B90-BDB56DFCFD06}"/>
          </ac:spMkLst>
        </pc:spChg>
      </pc:sldChg>
      <pc:sldChg chg="delSp modSp add">
        <pc:chgData name="Danielle Williams" userId="2ffd8f61-7b6f-4050-b155-8688edf94325" providerId="ADAL" clId="{1E5E787B-6CCD-FA4F-8C88-356BD3A256CC}" dt="2020-05-11T08:58:58.303" v="39" actId="255"/>
        <pc:sldMkLst>
          <pc:docMk/>
          <pc:sldMk cId="484147322" sldId="727"/>
        </pc:sldMkLst>
        <pc:spChg chg="mod">
          <ac:chgData name="Danielle Williams" userId="2ffd8f61-7b6f-4050-b155-8688edf94325" providerId="ADAL" clId="{1E5E787B-6CCD-FA4F-8C88-356BD3A256CC}" dt="2020-05-11T08:58:58.303" v="39" actId="255"/>
          <ac:spMkLst>
            <pc:docMk/>
            <pc:sldMk cId="484147322" sldId="727"/>
            <ac:spMk id="3" creationId="{251AD6C2-25CC-4492-82C5-EC79EE6B4337}"/>
          </ac:spMkLst>
        </pc:spChg>
        <pc:spChg chg="del">
          <ac:chgData name="Danielle Williams" userId="2ffd8f61-7b6f-4050-b155-8688edf94325" providerId="ADAL" clId="{1E5E787B-6CCD-FA4F-8C88-356BD3A256CC}" dt="2020-05-11T08:58:16.613" v="34" actId="478"/>
          <ac:spMkLst>
            <pc:docMk/>
            <pc:sldMk cId="484147322" sldId="727"/>
            <ac:spMk id="5" creationId="{217F327B-2993-0C4B-91DD-20D6F49F7CCD}"/>
          </ac:spMkLst>
        </pc:spChg>
      </pc:sldChg>
      <pc:sldChg chg="addSp delSp modSp add">
        <pc:chgData name="Danielle Williams" userId="2ffd8f61-7b6f-4050-b155-8688edf94325" providerId="ADAL" clId="{1E5E787B-6CCD-FA4F-8C88-356BD3A256CC}" dt="2020-05-11T08:59:48.891" v="52" actId="1076"/>
        <pc:sldMkLst>
          <pc:docMk/>
          <pc:sldMk cId="1135071332" sldId="728"/>
        </pc:sldMkLst>
        <pc:spChg chg="del">
          <ac:chgData name="Danielle Williams" userId="2ffd8f61-7b6f-4050-b155-8688edf94325" providerId="ADAL" clId="{1E5E787B-6CCD-FA4F-8C88-356BD3A256CC}" dt="2020-05-11T08:59:13.107" v="43" actId="478"/>
          <ac:spMkLst>
            <pc:docMk/>
            <pc:sldMk cId="1135071332" sldId="728"/>
            <ac:spMk id="3" creationId="{9D5AD2C9-3DC7-4D78-8A8E-CD059381869B}"/>
          </ac:spMkLst>
        </pc:spChg>
        <pc:spChg chg="add del mod">
          <ac:chgData name="Danielle Williams" userId="2ffd8f61-7b6f-4050-b155-8688edf94325" providerId="ADAL" clId="{1E5E787B-6CCD-FA4F-8C88-356BD3A256CC}" dt="2020-05-11T08:59:48.891" v="52" actId="1076"/>
          <ac:spMkLst>
            <pc:docMk/>
            <pc:sldMk cId="1135071332" sldId="728"/>
            <ac:spMk id="4" creationId="{AA943ECD-1DD7-4DF2-A35F-A9053856FC3D}"/>
          </ac:spMkLst>
        </pc:spChg>
        <pc:spChg chg="add del mod">
          <ac:chgData name="Danielle Williams" userId="2ffd8f61-7b6f-4050-b155-8688edf94325" providerId="ADAL" clId="{1E5E787B-6CCD-FA4F-8C88-356BD3A256CC}" dt="2020-05-11T08:59:15.579" v="44" actId="478"/>
          <ac:spMkLst>
            <pc:docMk/>
            <pc:sldMk cId="1135071332" sldId="728"/>
            <ac:spMk id="7" creationId="{A7AFB099-1021-484E-A177-496AC2CB41BF}"/>
          </ac:spMkLst>
        </pc:spChg>
      </pc:sldChg>
      <pc:sldMasterChg chg="addSp modSp">
        <pc:chgData name="Danielle Williams" userId="2ffd8f61-7b6f-4050-b155-8688edf94325" providerId="ADAL" clId="{1E5E787B-6CCD-FA4F-8C88-356BD3A256CC}" dt="2020-05-11T08:55:56.065" v="0"/>
        <pc:sldMasterMkLst>
          <pc:docMk/>
          <pc:sldMasterMk cId="1142956806" sldId="2147483660"/>
        </pc:sldMasterMkLst>
        <pc:picChg chg="add mod">
          <ac:chgData name="Danielle Williams" userId="2ffd8f61-7b6f-4050-b155-8688edf94325" providerId="ADAL" clId="{1E5E787B-6CCD-FA4F-8C88-356BD3A256CC}" dt="2020-05-11T08:55:56.065" v="0"/>
          <ac:picMkLst>
            <pc:docMk/>
            <pc:sldMasterMk cId="1142956806" sldId="2147483660"/>
            <ac:picMk id="4" creationId="{836917C1-7ED9-824A-9E4F-9D395A47F15E}"/>
          </ac:picMkLst>
        </pc:picChg>
      </pc:sldMasterChg>
    </pc:docChg>
  </pc:docChgLst>
  <pc:docChgLst>
    <pc:chgData name="Guest User" userId="S::urn:spo:anon#cb193492f284d83c85a66267a0f4d9096e50945cd2ffdbcb1e7acb5c0b8c0a4e::" providerId="AD" clId="Web-{189703F2-3B9F-32BB-04AC-0FE6CCA4FEB5}"/>
    <pc:docChg chg="modSld">
      <pc:chgData name="Guest User" userId="S::urn:spo:anon#cb193492f284d83c85a66267a0f4d9096e50945cd2ffdbcb1e7acb5c0b8c0a4e::" providerId="AD" clId="Web-{189703F2-3B9F-32BB-04AC-0FE6CCA4FEB5}" dt="2020-08-07T07:33:41.438" v="2" actId="20577"/>
      <pc:docMkLst>
        <pc:docMk/>
      </pc:docMkLst>
      <pc:sldChg chg="modSp">
        <pc:chgData name="Guest User" userId="S::urn:spo:anon#cb193492f284d83c85a66267a0f4d9096e50945cd2ffdbcb1e7acb5c0b8c0a4e::" providerId="AD" clId="Web-{189703F2-3B9F-32BB-04AC-0FE6CCA4FEB5}" dt="2020-08-07T07:33:41.438" v="2" actId="20577"/>
        <pc:sldMkLst>
          <pc:docMk/>
          <pc:sldMk cId="1866937391" sldId="314"/>
        </pc:sldMkLst>
        <pc:spChg chg="mod">
          <ac:chgData name="Guest User" userId="S::urn:spo:anon#cb193492f284d83c85a66267a0f4d9096e50945cd2ffdbcb1e7acb5c0b8c0a4e::" providerId="AD" clId="Web-{189703F2-3B9F-32BB-04AC-0FE6CCA4FEB5}" dt="2020-08-07T07:33:41.438" v="2" actId="20577"/>
          <ac:spMkLst>
            <pc:docMk/>
            <pc:sldMk cId="1866937391" sldId="314"/>
            <ac:spMk id="4" creationId="{E7942CC3-5167-4709-85D2-33D55403837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3D0535-E3F5-4F66-83A0-A95189450BB3}"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F2F094-04CA-49D9-BAD1-A148EDC64B96}" type="slidenum">
              <a:rPr lang="en-GB" smtClean="0"/>
              <a:t>‹#›</a:t>
            </a:fld>
            <a:endParaRPr lang="en-GB"/>
          </a:p>
        </p:txBody>
      </p:sp>
    </p:spTree>
    <p:extLst>
      <p:ext uri="{BB962C8B-B14F-4D97-AF65-F5344CB8AC3E}">
        <p14:creationId xmlns:p14="http://schemas.microsoft.com/office/powerpoint/2010/main" val="4088898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5.html?nocache=0.3310703246104749"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5.html#tooltip"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chi/c5/c5.p6.html#tooltip"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homeoffice.gov.uk/dbs"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police.homeoffice.gov.uk/publications/bichard-inquiry-report"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downloads/referrals_flowchart.pdf?nocache=0.9337189458373925" TargetMode="External"/><Relationship Id="rId4" Type="http://schemas.openxmlformats.org/officeDocument/2006/relationships/hyperlink" Target="http://www.myguideapps.com/projects/wales_safeguarding_procedures/default/rsb/r1/r1.p1.html?nocache=0.8221989682140187"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legislation.gov.uk/anaw/2014/4/pdfs/anaw_20140004_en.pdf"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socialcare.wales/hub/statutory-guidance"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6.html#tooltip"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dictionary.cambridge.org/dictionary/english/law" TargetMode="Externa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dictionary.cambridge.org/dictionary/english/break" TargetMode="External"/><Relationship Id="rId5" Type="http://schemas.openxmlformats.org/officeDocument/2006/relationships/hyperlink" Target="https://dictionary.cambridge.org/dictionary/english/allow" TargetMode="External"/><Relationship Id="rId4" Type="http://schemas.openxmlformats.org/officeDocument/2006/relationships/hyperlink" Target="https://dictionary.cambridge.org/dictionary/english/rule"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dictionary.cambridge.org/dictionary/english/law" TargetMode="External"/><Relationship Id="rId2" Type="http://schemas.openxmlformats.org/officeDocument/2006/relationships/slide" Target="../slides/slide29.xml"/><Relationship Id="rId1" Type="http://schemas.openxmlformats.org/officeDocument/2006/relationships/notesMaster" Target="../notesMasters/notesMaster1.xml"/><Relationship Id="rId6" Type="http://schemas.openxmlformats.org/officeDocument/2006/relationships/hyperlink" Target="https://dictionary.cambridge.org/dictionary/english/break" TargetMode="External"/><Relationship Id="rId5" Type="http://schemas.openxmlformats.org/officeDocument/2006/relationships/hyperlink" Target="https://dictionary.cambridge.org/dictionary/english/allow" TargetMode="External"/><Relationship Id="rId4" Type="http://schemas.openxmlformats.org/officeDocument/2006/relationships/hyperlink" Target="https://dictionary.cambridge.org/dictionary/english/rule"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1.html?nocache=0.959844293328243#tooltip"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opsi.gov.uk/ACTS/acts1998/19980023.ht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GB" dirty="0"/>
              <a:t>Note to Trainer:</a:t>
            </a:r>
          </a:p>
          <a:p>
            <a:br>
              <a:rPr lang="en-GB" dirty="0"/>
            </a:br>
            <a:r>
              <a:rPr lang="en-GB" dirty="0"/>
              <a:t>These procedures set out arrangements for responding to safeguarding concerns about those whose work, either in a paid or voluntary capacity, which brings them into contact with children or adults at risk. It also includes individuals who have caring responsibilities for children or adults in need of care and support and their employment or voluntary work brings them into contact with children or adults at risk.</a:t>
            </a:r>
          </a:p>
          <a:p>
            <a:pPr lvl="0"/>
            <a:br>
              <a:rPr lang="en-GB" dirty="0"/>
            </a:br>
            <a:r>
              <a:rPr lang="en-GB" dirty="0"/>
              <a:t>The employer has responsibility to execute actions, ad so it is intended that these procedures support internal disciplinary procedures and provides guidance to deal appropriately with any concerns or allegations of professional abuse, neglect or harm and to ensure that all allegations of abuse made against staff or volunteers working with children, young people and adults at risk are dealt with in a fair, consistent and timely manner.</a:t>
            </a:r>
          </a:p>
          <a:p>
            <a:endParaRPr lang="en-GB" dirty="0"/>
          </a:p>
        </p:txBody>
      </p:sp>
      <p:sp>
        <p:nvSpPr>
          <p:cNvPr id="4" name="Slide Number Placeholder 3"/>
          <p:cNvSpPr>
            <a:spLocks noGrp="1"/>
          </p:cNvSpPr>
          <p:nvPr>
            <p:ph type="sldNum" sz="quarter" idx="5"/>
          </p:nvPr>
        </p:nvSpPr>
        <p:spPr>
          <a:xfrm>
            <a:off x="679450" y="49630013"/>
            <a:ext cx="520700" cy="2620962"/>
          </a:xfrm>
          <a:prstGeom prst="rect">
            <a:avLst/>
          </a:prstGeom>
        </p:spPr>
        <p:txBody>
          <a:bodyPr/>
          <a:lstStyle/>
          <a:p>
            <a:fld id="{4B3EE23F-5F0C-4BD3-ADA8-56215A5A72B5}" type="slidenum">
              <a:rPr lang="en-GB" smtClean="0"/>
              <a:t>1</a:t>
            </a:fld>
            <a:endParaRPr lang="en-GB"/>
          </a:p>
        </p:txBody>
      </p:sp>
      <p:sp>
        <p:nvSpPr>
          <p:cNvPr id="6" name="Slide Image Placeholder 5">
            <a:extLst>
              <a:ext uri="{FF2B5EF4-FFF2-40B4-BE49-F238E27FC236}">
                <a16:creationId xmlns:a16="http://schemas.microsoft.com/office/drawing/2014/main" id="{B2CF1526-039B-4E6E-924E-C56ED647D30D}"/>
              </a:ext>
            </a:extLst>
          </p:cNvPr>
          <p:cNvSpPr>
            <a:spLocks noGrp="1" noRot="1" noChangeAspect="1"/>
          </p:cNvSpPr>
          <p:nvPr>
            <p:ph type="sldImg"/>
          </p:nvPr>
        </p:nvSpPr>
        <p:spPr/>
      </p:sp>
    </p:spTree>
    <p:extLst>
      <p:ext uri="{BB962C8B-B14F-4D97-AF65-F5344CB8AC3E}">
        <p14:creationId xmlns:p14="http://schemas.microsoft.com/office/powerpoint/2010/main" val="2617356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sng" kern="1200" dirty="0">
                <a:solidFill>
                  <a:schemeClr val="tx1"/>
                </a:solidFill>
                <a:effectLst/>
                <a:latin typeface="+mn-lt"/>
                <a:ea typeface="+mn-ea"/>
                <a:cs typeface="+mn-cs"/>
              </a:rPr>
              <a:t>Trainer to point out:</a:t>
            </a:r>
          </a:p>
          <a:p>
            <a:r>
              <a:rPr lang="en-GB" sz="1200" b="0" i="0" kern="1200" dirty="0">
                <a:solidFill>
                  <a:schemeClr val="tx1"/>
                </a:solidFill>
                <a:effectLst/>
                <a:latin typeface="+mn-lt"/>
                <a:ea typeface="+mn-ea"/>
                <a:cs typeface="+mn-cs"/>
              </a:rPr>
              <a:t>Where the Designated Safeguarding Person is the subject of the allegation, the information should be reported to a more Senior Manager</a:t>
            </a:r>
            <a:br>
              <a:rPr lang="en-GB" sz="1200" b="1" i="0" kern="1200" dirty="0">
                <a:solidFill>
                  <a:schemeClr val="tx1"/>
                </a:solidFill>
                <a:effectLst/>
                <a:latin typeface="+mn-lt"/>
                <a:ea typeface="+mn-ea"/>
                <a:cs typeface="+mn-cs"/>
              </a:rPr>
            </a:br>
            <a:endParaRPr lang="en-GB" sz="1200" b="1" i="0" u="sng" kern="1200" dirty="0">
              <a:solidFill>
                <a:schemeClr val="tx1"/>
              </a:solidFill>
              <a:effectLst/>
              <a:latin typeface="+mn-lt"/>
              <a:ea typeface="+mn-ea"/>
              <a:cs typeface="+mn-cs"/>
            </a:endParaRPr>
          </a:p>
          <a:p>
            <a:r>
              <a:rPr lang="en-GB" sz="1200" b="0" i="0" u="sng" kern="1200" dirty="0">
                <a:solidFill>
                  <a:schemeClr val="tx1"/>
                </a:solidFill>
                <a:effectLst/>
                <a:latin typeface="+mn-lt"/>
                <a:ea typeface="+mn-ea"/>
                <a:cs typeface="+mn-cs"/>
              </a:rPr>
              <a:t>Any person who has a concern should:</a:t>
            </a:r>
            <a:endParaRPr lang="en-GB" sz="1200" u="sng"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Make the report to Social services</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Seek advice and support from their line manager</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Make a record of the concerns and any actions taken and by whom, in line with their agency policy. This should include the rationale for any decisions that have been made</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Complete an appropriate risk assessment to ensure children and adults  at risk are protected</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If the person is a foster carer or adult placement carer consideration must be given for the need for safe care arrangements for any other children or adults at risk within their care</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If the person works within a health or social care setting consideration must be given to ensure protective measures are implemented for any other children or adults at risk.</a:t>
            </a:r>
            <a:endParaRPr lang="en-GB" sz="1200" kern="1200" dirty="0">
              <a:solidFill>
                <a:schemeClr val="tx1"/>
              </a:solidFill>
              <a:effectLst/>
              <a:latin typeface="+mn-lt"/>
              <a:ea typeface="+mn-ea"/>
              <a:cs typeface="+mn-cs"/>
            </a:endParaRPr>
          </a:p>
          <a:p>
            <a:pPr lvl="0"/>
            <a:endParaRPr lang="en-GB" sz="1200" b="0" i="0" kern="1200" dirty="0">
              <a:solidFill>
                <a:schemeClr val="tx1"/>
              </a:solidFill>
              <a:effectLst/>
              <a:latin typeface="+mn-lt"/>
              <a:ea typeface="+mn-ea"/>
              <a:cs typeface="+mn-cs"/>
            </a:endParaRPr>
          </a:p>
          <a:p>
            <a:pPr lvl="0"/>
            <a:endParaRPr lang="en-GB" sz="1200" b="0" i="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The employer must seek advice from the Police and / or LADO about how much information can be disclosed to the subject of the concern person(s).</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The employer should provide welfare support to the subject of the concern</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10</a:t>
            </a:fld>
            <a:endParaRPr lang="en-GB"/>
          </a:p>
        </p:txBody>
      </p:sp>
    </p:spTree>
    <p:extLst>
      <p:ext uri="{BB962C8B-B14F-4D97-AF65-F5344CB8AC3E}">
        <p14:creationId xmlns:p14="http://schemas.microsoft.com/office/powerpoint/2010/main" val="2378486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employer/voluntary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or professional body may need to consider suspending the employee without prejudice, or putting in place support or restrictions to safeguard vulnerable persons. This will also safeguard the employee against accusations of interfering with the enquiries and as a safeguard to the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If the allegation has not come from within the employee’s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and referred accordingly, then the police and/or Social services should inform the Designated Officer for Safeguarding within the employing agency that an allegation against a member of staff has been made and formal investigations are required.</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11</a:t>
            </a:fld>
            <a:endParaRPr lang="en-GB"/>
          </a:p>
        </p:txBody>
      </p:sp>
    </p:spTree>
    <p:extLst>
      <p:ext uri="{BB962C8B-B14F-4D97-AF65-F5344CB8AC3E}">
        <p14:creationId xmlns:p14="http://schemas.microsoft.com/office/powerpoint/2010/main" val="2532085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professional strategy discussion</a:t>
            </a:r>
          </a:p>
          <a:p>
            <a:r>
              <a:rPr lang="en-US" sz="1200" b="0" i="0" kern="1200" dirty="0">
                <a:solidFill>
                  <a:schemeClr val="tx1"/>
                </a:solidFill>
                <a:effectLst/>
                <a:latin typeface="+mn-lt"/>
                <a:ea typeface="+mn-ea"/>
                <a:cs typeface="+mn-cs"/>
              </a:rPr>
              <a:t>The professional strategy discussion will always take place with the Police; any other appropriate agencies / partners and employers. As part of this process social services will consider informing Care Inspectorate Wales (CIW), and Healthcare Inspectorate Wales (HIW) and any relevant professional bodies as appropriate. They should be invited to take part in any subsequent strategy meeting / discussion.</a:t>
            </a:r>
          </a:p>
          <a:p>
            <a:endParaRPr lang="en-US" sz="1200" b="0" i="0" u="sng"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The focus of the strategy discussion is as follows: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Whether the matter meets the threshold for progressing to a formal </a:t>
            </a:r>
            <a:r>
              <a:rPr lang="en-US" sz="1200" b="1" i="0" u="none" strike="noStrike" kern="1200" dirty="0">
                <a:solidFill>
                  <a:schemeClr val="tx1"/>
                </a:solidFill>
                <a:effectLst/>
                <a:latin typeface="+mn-lt"/>
                <a:ea typeface="+mn-ea"/>
                <a:cs typeface="+mn-cs"/>
                <a:hlinkClick r:id="rId3"/>
              </a:rPr>
              <a:t>professional strategy meeting</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Identification of any activities or caring responsibilities for children or adults that the subject of the allegation is involved in outside of their paid employment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Consideration of interim safeguards whilst further enquiries are made.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Decision about what information can be shared with the subject of the allegation, the child or adult at risk and their parent/</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Decisions about employer involvement within the process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Review adequacy of safeguards in place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any actions to be taken or any further information needed prior to the professional strategy meeting</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whether immediate briefings to senior management are required</a:t>
            </a:r>
          </a:p>
          <a:p>
            <a:pPr marL="171450" indent="-171450">
              <a:buFont typeface="Arial" panose="020B0604020202020204" pitchFamily="34" charset="0"/>
              <a:buChar char="•"/>
            </a:pPr>
            <a:br>
              <a:rPr lang="en-US" dirty="0"/>
            </a:b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12</a:t>
            </a:fld>
            <a:endParaRPr lang="en-GB"/>
          </a:p>
        </p:txBody>
      </p:sp>
    </p:spTree>
    <p:extLst>
      <p:ext uri="{BB962C8B-B14F-4D97-AF65-F5344CB8AC3E}">
        <p14:creationId xmlns:p14="http://schemas.microsoft.com/office/powerpoint/2010/main" val="2189109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TRAINER TO EXPAND:</a:t>
            </a:r>
          </a:p>
          <a:p>
            <a:r>
              <a:rPr lang="en-US" sz="1200" b="0" i="0" kern="1200" dirty="0">
                <a:solidFill>
                  <a:schemeClr val="tx1"/>
                </a:solidFill>
                <a:effectLst/>
                <a:latin typeface="+mn-lt"/>
                <a:ea typeface="+mn-ea"/>
                <a:cs typeface="+mn-cs"/>
              </a:rPr>
              <a:t>The professional strategy meeting will be convened by the [</a:t>
            </a:r>
            <a:r>
              <a:rPr lang="en-US" sz="1200" b="0" i="0" u="none" strike="noStrike" kern="1200" dirty="0">
                <a:solidFill>
                  <a:schemeClr val="tx1"/>
                </a:solidFill>
                <a:effectLst/>
                <a:latin typeface="+mn-lt"/>
                <a:ea typeface="+mn-ea"/>
                <a:cs typeface="+mn-cs"/>
                <a:hlinkClick r:id="rId3"/>
              </a:rPr>
              <a:t>Designated Officer for Safeguarding</a:t>
            </a:r>
            <a:r>
              <a:rPr lang="en-US" sz="1200" b="0" i="0" kern="1200" dirty="0">
                <a:solidFill>
                  <a:schemeClr val="tx1"/>
                </a:solidFill>
                <a:effectLst/>
                <a:latin typeface="+mn-lt"/>
                <a:ea typeface="+mn-ea"/>
                <a:cs typeface="+mn-cs"/>
              </a:rPr>
              <a:t> when safeguarding allegations/</a:t>
            </a:r>
            <a:r>
              <a:rPr lang="en-US" sz="1200" b="0" i="0" u="none" strike="noStrike" kern="1200" dirty="0">
                <a:solidFill>
                  <a:schemeClr val="tx1"/>
                </a:solidFill>
                <a:effectLst/>
                <a:latin typeface="+mn-lt"/>
                <a:ea typeface="+mn-ea"/>
                <a:cs typeface="+mn-cs"/>
                <a:hlinkClick r:id="rId3"/>
              </a:rPr>
              <a:t>concerns</a:t>
            </a:r>
            <a:r>
              <a:rPr lang="en-US" sz="1200" b="0" i="0" kern="1200" dirty="0">
                <a:solidFill>
                  <a:schemeClr val="tx1"/>
                </a:solidFill>
                <a:effectLst/>
                <a:latin typeface="+mn-lt"/>
                <a:ea typeface="+mn-ea"/>
                <a:cs typeface="+mn-cs"/>
              </a:rPr>
              <a:t> have been raised about a practitioner/person in positions of trust. This can either be in a personal or professional capacity, where the individual has wider contact with children or with </a:t>
            </a:r>
            <a:r>
              <a:rPr lang="en-US" sz="1200" b="0" i="0" u="none" strike="noStrike" kern="1200" dirty="0">
                <a:solidFill>
                  <a:schemeClr val="tx1"/>
                </a:solidFill>
                <a:effectLst/>
                <a:latin typeface="+mn-lt"/>
                <a:ea typeface="+mn-ea"/>
                <a:cs typeface="+mn-cs"/>
                <a:hlinkClick r:id="rId3"/>
              </a:rPr>
              <a:t>adults at risk</a:t>
            </a:r>
            <a:r>
              <a:rPr lang="en-US" sz="1200" b="0" i="0" kern="1200" dirty="0">
                <a:solidFill>
                  <a:schemeClr val="tx1"/>
                </a:solidFill>
                <a:effectLst/>
                <a:latin typeface="+mn-lt"/>
                <a:ea typeface="+mn-ea"/>
                <a:cs typeface="+mn-cs"/>
              </a:rPr>
              <a:t>.</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Who to invite to the Professional Strategy Meeting</a:t>
            </a:r>
          </a:p>
          <a:p>
            <a:r>
              <a:rPr lang="en-US" sz="1200" b="1" i="0" kern="1200" dirty="0">
                <a:solidFill>
                  <a:schemeClr val="tx1"/>
                </a:solidFill>
                <a:effectLst/>
                <a:latin typeface="+mn-lt"/>
                <a:ea typeface="+mn-ea"/>
                <a:cs typeface="+mn-cs"/>
              </a:rPr>
              <a:t>The Professional Strategy Meeting will be chaired by the </a:t>
            </a:r>
            <a:r>
              <a:rPr lang="en-US" sz="1200" b="1" i="0" u="none" strike="noStrike" kern="1200" dirty="0">
                <a:solidFill>
                  <a:schemeClr val="tx1"/>
                </a:solidFill>
                <a:effectLst/>
                <a:latin typeface="+mn-lt"/>
                <a:ea typeface="+mn-ea"/>
                <a:cs typeface="+mn-cs"/>
                <a:hlinkClick r:id="rId4"/>
              </a:rPr>
              <a:t>Designated Officer for Safeguarding</a:t>
            </a:r>
            <a:r>
              <a:rPr lang="en-US" sz="1200" b="1" i="0" kern="1200" dirty="0">
                <a:solidFill>
                  <a:schemeClr val="tx1"/>
                </a:solidFill>
                <a:effectLst/>
                <a:latin typeface="+mn-lt"/>
                <a:ea typeface="+mn-ea"/>
                <a:cs typeface="+mn-cs"/>
              </a:rPr>
              <a:t> for children or adults, who will also identify who will attend.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cases where a child or an adult protection concern is raised about an individual who is employed under the auspices of Direct Payments, the employer has the particular challenge of fulfilling the role of both employer and parent of the child who may have been harmed or at risk in association with the concern.</a:t>
            </a:r>
          </a:p>
          <a:p>
            <a:r>
              <a:rPr lang="en-US" sz="1200" b="0" i="0" kern="1200" dirty="0">
                <a:solidFill>
                  <a:schemeClr val="tx1"/>
                </a:solidFill>
                <a:effectLst/>
                <a:latin typeface="+mn-lt"/>
                <a:ea typeface="+mn-ea"/>
                <a:cs typeface="+mn-cs"/>
              </a:rPr>
              <a:t>The chair in these cases should give particular consideration to how the parents / employer will be supported in contributing to the process. There should be consultation with the parents / employer about the advantages of a third party who is informed about employment law duties / rights to represent parent as an employer at these strategy meetings.</a:t>
            </a:r>
          </a:p>
          <a:p>
            <a:endParaRPr lang="en-US" sz="1200" b="0" i="0" u="sng"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Consideration will be given to inviting the following:</a:t>
            </a:r>
          </a:p>
          <a:p>
            <a:r>
              <a:rPr lang="en-US" sz="1200" b="0" i="0" kern="1200" dirty="0">
                <a:solidFill>
                  <a:schemeClr val="tx1"/>
                </a:solidFill>
                <a:effectLst/>
                <a:latin typeface="+mn-lt"/>
                <a:ea typeface="+mn-ea"/>
                <a:cs typeface="+mn-cs"/>
              </a:rPr>
              <a:t>Social services Manager with referral information</a:t>
            </a:r>
          </a:p>
          <a:p>
            <a:r>
              <a:rPr lang="en-US" sz="1200" b="0" i="0" kern="1200" dirty="0">
                <a:solidFill>
                  <a:schemeClr val="tx1"/>
                </a:solidFill>
                <a:effectLst/>
                <a:latin typeface="+mn-lt"/>
                <a:ea typeface="+mn-ea"/>
                <a:cs typeface="+mn-cs"/>
              </a:rPr>
              <a:t>Police</a:t>
            </a:r>
          </a:p>
          <a:p>
            <a:r>
              <a:rPr lang="en-US" sz="1200" b="0" i="0" kern="1200" dirty="0">
                <a:solidFill>
                  <a:schemeClr val="tx1"/>
                </a:solidFill>
                <a:effectLst/>
                <a:latin typeface="+mn-lt"/>
                <a:ea typeface="+mn-ea"/>
                <a:cs typeface="+mn-cs"/>
              </a:rPr>
              <a:t>Team Manager and Social Worker for the child or adult at risk</a:t>
            </a:r>
          </a:p>
          <a:p>
            <a:r>
              <a:rPr lang="en-US" sz="1200" b="0" i="0" kern="1200" dirty="0">
                <a:solidFill>
                  <a:schemeClr val="tx1"/>
                </a:solidFill>
                <a:effectLst/>
                <a:latin typeface="+mn-lt"/>
                <a:ea typeface="+mn-ea"/>
                <a:cs typeface="+mn-cs"/>
              </a:rPr>
              <a:t>Fostering Team Manager, Adult Placement Team Manager</a:t>
            </a:r>
          </a:p>
          <a:p>
            <a:r>
              <a:rPr lang="en-US" sz="1200" b="0" i="0" kern="1200" dirty="0">
                <a:solidFill>
                  <a:schemeClr val="tx1"/>
                </a:solidFill>
                <a:effectLst/>
                <a:latin typeface="+mn-lt"/>
                <a:ea typeface="+mn-ea"/>
                <a:cs typeface="+mn-cs"/>
              </a:rPr>
              <a:t>Registered Manager of Residential Unit where the allegation is against a foster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or residential worker (including Voluntary sector or private agency)</a:t>
            </a:r>
          </a:p>
          <a:p>
            <a:r>
              <a:rPr lang="en-US" sz="1200" b="0" i="0" kern="1200" dirty="0">
                <a:solidFill>
                  <a:schemeClr val="tx1"/>
                </a:solidFill>
                <a:effectLst/>
                <a:latin typeface="+mn-lt"/>
                <a:ea typeface="+mn-ea"/>
                <a:cs typeface="+mn-cs"/>
              </a:rPr>
              <a:t>Registered manager for adult services provision, i.e. Care home, Domiciliary provider, supported living and day services (including Voluntary sector or private agency)</a:t>
            </a:r>
          </a:p>
          <a:p>
            <a:r>
              <a:rPr lang="en-US" sz="1200" b="0" i="0" kern="1200" dirty="0">
                <a:solidFill>
                  <a:schemeClr val="tx1"/>
                </a:solidFill>
                <a:effectLst/>
                <a:latin typeface="+mn-lt"/>
                <a:ea typeface="+mn-ea"/>
                <a:cs typeface="+mn-cs"/>
              </a:rPr>
              <a:t>Legal representative for the local authority</a:t>
            </a:r>
          </a:p>
          <a:p>
            <a:r>
              <a:rPr lang="en-US" sz="1200" b="0" i="0" kern="1200" dirty="0">
                <a:solidFill>
                  <a:schemeClr val="tx1"/>
                </a:solidFill>
                <a:effectLst/>
                <a:latin typeface="+mn-lt"/>
                <a:ea typeface="+mn-ea"/>
                <a:cs typeface="+mn-cs"/>
              </a:rPr>
              <a:t>Employer (where the employer is already aware of concerns, or disclosure of concerns has taken place)</a:t>
            </a:r>
          </a:p>
          <a:p>
            <a:r>
              <a:rPr lang="en-US" sz="1200" b="0" i="0" kern="1200" dirty="0">
                <a:solidFill>
                  <a:schemeClr val="tx1"/>
                </a:solidFill>
                <a:effectLst/>
                <a:latin typeface="+mn-lt"/>
                <a:ea typeface="+mn-ea"/>
                <a:cs typeface="+mn-cs"/>
              </a:rPr>
              <a:t>Health Representative</a:t>
            </a:r>
          </a:p>
          <a:p>
            <a:r>
              <a:rPr lang="en-US" sz="1200" b="0" i="0" kern="1200" dirty="0">
                <a:solidFill>
                  <a:schemeClr val="tx1"/>
                </a:solidFill>
                <a:effectLst/>
                <a:latin typeface="+mn-lt"/>
                <a:ea typeface="+mn-ea"/>
                <a:cs typeface="+mn-cs"/>
              </a:rPr>
              <a:t>CIW (where the concern is about a Foster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Adult Placement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Childminder or Care Provider Adults and Children)</a:t>
            </a:r>
          </a:p>
          <a:p>
            <a:r>
              <a:rPr lang="en-US" sz="1200" b="0" i="0" kern="1200" dirty="0">
                <a:solidFill>
                  <a:schemeClr val="tx1"/>
                </a:solidFill>
                <a:effectLst/>
                <a:latin typeface="+mn-lt"/>
                <a:ea typeface="+mn-ea"/>
                <a:cs typeface="+mn-cs"/>
              </a:rPr>
              <a:t>HIW (where the concern is about a professional within a health setting they regulate i.e. private hospital)</a:t>
            </a:r>
          </a:p>
          <a:p>
            <a:r>
              <a:rPr lang="en-US" sz="1200" b="0" i="0" kern="1200" dirty="0">
                <a:solidFill>
                  <a:schemeClr val="tx1"/>
                </a:solidFill>
                <a:effectLst/>
                <a:latin typeface="+mn-lt"/>
                <a:ea typeface="+mn-ea"/>
                <a:cs typeface="+mn-cs"/>
              </a:rPr>
              <a:t>Education representative when the individual concerned is working within this agency, and Chair of Governors when the allegation is against a Head Teacher</a:t>
            </a:r>
          </a:p>
          <a:p>
            <a:r>
              <a:rPr lang="en-US" sz="1200" b="0" i="0" kern="1200" dirty="0">
                <a:solidFill>
                  <a:schemeClr val="tx1"/>
                </a:solidFill>
                <a:effectLst/>
                <a:latin typeface="+mn-lt"/>
                <a:ea typeface="+mn-ea"/>
                <a:cs typeface="+mn-cs"/>
              </a:rPr>
              <a:t>Human Resources or Personnel representative (who has authority to advise the employer about suspension)</a:t>
            </a:r>
          </a:p>
          <a:p>
            <a:r>
              <a:rPr lang="en-US" sz="1200" b="0" i="0" kern="1200" dirty="0">
                <a:solidFill>
                  <a:schemeClr val="tx1"/>
                </a:solidFill>
                <a:effectLst/>
                <a:latin typeface="+mn-lt"/>
                <a:ea typeface="+mn-ea"/>
                <a:cs typeface="+mn-cs"/>
              </a:rPr>
              <a:t>Representative of Voluntary </a:t>
            </a:r>
            <a:r>
              <a:rPr lang="en-US" sz="1200" b="0" i="0" kern="1200" dirty="0" err="1">
                <a:solidFill>
                  <a:schemeClr val="tx1"/>
                </a:solidFill>
                <a:effectLst/>
                <a:latin typeface="+mn-lt"/>
                <a:ea typeface="+mn-ea"/>
                <a:cs typeface="+mn-cs"/>
              </a:rPr>
              <a:t>organisation</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The main functions of the strategy meeting are to:</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Ensure the proper co-ordination of child, adult protection, criminal and employment procedures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Share all relevant information about the allegation/concern in question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what action may be required to protect the child or adult at risk in question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the likelihood of harm to other children or adults at risk with whom the person has contact at work or other activities, and agree any actions that are required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and evaluate the risk of harm to the subject’s own children, and agree any actions that are required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Discuss any previous allegations or other concerns.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Plan any enquiries needed and allocate tasks and set timescales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who is to be interviewed and lead agency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Identify a lead contact manager within each agency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what information can be shared with whom, when and who will do this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timescales for actions and/or dates for further meetings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whether the adult’s suitability to continue working with children or adults at risk in his or her current position has been called into question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whether there are disciplinary issues to be followed up</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at what stage in the process the disciplinary issues should be followed up</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any other factors that may affect the management of the case e.g. consideration of the need for a media strategy where there is likely to be press interest.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Confirm arrangements regarding who will communicate with the person about whom there are concerns and ensure appropriate support is provided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Ensure that the appropriate referrals are made to the Disclosure and Barring Service and registering bodies of the professional involved (this can be completed at any point throughout the process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employer/voluntary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or registering body may need to consider suspending the employee without prejudice.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More than one professional strategy meeting is likely to be required to coordinate, monitor and review the process.</a:t>
            </a:r>
          </a:p>
          <a:p>
            <a:br>
              <a:rPr lang="en-US" dirty="0"/>
            </a:b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13</a:t>
            </a:fld>
            <a:endParaRPr lang="en-GB"/>
          </a:p>
        </p:txBody>
      </p:sp>
    </p:spTree>
    <p:extLst>
      <p:ext uri="{BB962C8B-B14F-4D97-AF65-F5344CB8AC3E}">
        <p14:creationId xmlns:p14="http://schemas.microsoft.com/office/powerpoint/2010/main" val="2397904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outcomes discussion would normally precede any decision by the employer to invoke disciplinary procedures. Where the concerns are substantiated, employing or volunteer agencies should consult (if not already done so) with the Disclosure and Barring Service and other relevant professional bodies about the requirement for a referral</a:t>
            </a:r>
            <a:endParaRPr lang="en-GB" dirty="0"/>
          </a:p>
          <a:p>
            <a:endParaRPr lang="en-GB" sz="1200" b="1" u="heavy" kern="1200" dirty="0">
              <a:solidFill>
                <a:schemeClr val="tx1"/>
              </a:solidFill>
              <a:effectLst/>
              <a:latin typeface="+mn-lt"/>
              <a:ea typeface="+mn-ea"/>
              <a:cs typeface="+mn-cs"/>
            </a:endParaRPr>
          </a:p>
          <a:p>
            <a:r>
              <a:rPr lang="en-GB" sz="1200" b="1" u="heavy" kern="1200" dirty="0">
                <a:solidFill>
                  <a:schemeClr val="tx1"/>
                </a:solidFill>
                <a:effectLst/>
                <a:latin typeface="+mn-lt"/>
                <a:ea typeface="+mn-ea"/>
                <a:cs typeface="+mn-cs"/>
              </a:rPr>
              <a:t>Concluding the Process – Potential Outcomes: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An </a:t>
            </a:r>
            <a:r>
              <a:rPr lang="en-GB" sz="1200" b="1" kern="1200" dirty="0">
                <a:solidFill>
                  <a:schemeClr val="tx1"/>
                </a:solidFill>
                <a:effectLst/>
                <a:latin typeface="+mn-lt"/>
                <a:ea typeface="+mn-ea"/>
                <a:cs typeface="+mn-cs"/>
              </a:rPr>
              <a:t>Outcome Professional Strategy Meeting</a:t>
            </a:r>
            <a:r>
              <a:rPr lang="en-GB" sz="1200" kern="1200" dirty="0">
                <a:solidFill>
                  <a:schemeClr val="tx1"/>
                </a:solidFill>
                <a:effectLst/>
                <a:latin typeface="+mn-lt"/>
                <a:ea typeface="+mn-ea"/>
                <a:cs typeface="+mn-cs"/>
              </a:rPr>
              <a:t> should be held to decide whether, on the balance of probabilities, the concerns are substantiated. Outcomes fall within 4 categories:</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Substantiated</a:t>
            </a:r>
            <a:r>
              <a:rPr lang="en-GB" sz="1200" kern="1200" dirty="0">
                <a:solidFill>
                  <a:schemeClr val="tx1"/>
                </a:solidFill>
                <a:effectLst/>
                <a:latin typeface="+mn-lt"/>
                <a:ea typeface="+mn-ea"/>
                <a:cs typeface="+mn-cs"/>
              </a:rPr>
              <a:t> – when there is sufficient identifiable evidence to prove the allegation </a:t>
            </a:r>
          </a:p>
          <a:p>
            <a:r>
              <a:rPr lang="en-GB" sz="1200" b="1" kern="1200" dirty="0">
                <a:solidFill>
                  <a:schemeClr val="tx1"/>
                </a:solidFill>
                <a:effectLst/>
                <a:latin typeface="+mn-lt"/>
                <a:ea typeface="+mn-ea"/>
                <a:cs typeface="+mn-cs"/>
              </a:rPr>
              <a:t>Unsubstantiated</a:t>
            </a:r>
            <a:r>
              <a:rPr lang="en-GB" sz="1200" kern="1200" dirty="0">
                <a:solidFill>
                  <a:schemeClr val="tx1"/>
                </a:solidFill>
                <a:effectLst/>
                <a:latin typeface="+mn-lt"/>
                <a:ea typeface="+mn-ea"/>
                <a:cs typeface="+mn-cs"/>
              </a:rPr>
              <a:t>– when there is insufficient identifiable evidence to prove or disprove the allegation, so does not imply guilt or innocence.  Not the same as an allegation that is later proved to be false. </a:t>
            </a:r>
          </a:p>
          <a:p>
            <a:r>
              <a:rPr lang="en-GB" sz="1200" b="1" kern="1200" dirty="0">
                <a:solidFill>
                  <a:schemeClr val="tx1"/>
                </a:solidFill>
                <a:effectLst/>
                <a:latin typeface="+mn-lt"/>
                <a:ea typeface="+mn-ea"/>
                <a:cs typeface="+mn-cs"/>
              </a:rPr>
              <a:t>Unfounded</a:t>
            </a:r>
            <a:r>
              <a:rPr lang="en-GB" sz="1200" kern="1200" dirty="0">
                <a:solidFill>
                  <a:schemeClr val="tx1"/>
                </a:solidFill>
                <a:effectLst/>
                <a:latin typeface="+mn-lt"/>
                <a:ea typeface="+mn-ea"/>
                <a:cs typeface="+mn-cs"/>
              </a:rPr>
              <a:t> – when the person making the allegation misinterpreted the incident, was mistaken about what they saw, or was not aware of all the circumstances. Requires evidence to disprove the allegation.</a:t>
            </a:r>
          </a:p>
          <a:p>
            <a:r>
              <a:rPr lang="en-GB" sz="1200" b="1" kern="1200" dirty="0">
                <a:solidFill>
                  <a:schemeClr val="tx1"/>
                </a:solidFill>
                <a:effectLst/>
                <a:latin typeface="+mn-lt"/>
                <a:ea typeface="+mn-ea"/>
                <a:cs typeface="+mn-cs"/>
              </a:rPr>
              <a:t>Deliberately invented or malicious</a:t>
            </a:r>
            <a:r>
              <a:rPr lang="en-GB" sz="1200" kern="1200" dirty="0">
                <a:solidFill>
                  <a:schemeClr val="tx1"/>
                </a:solidFill>
                <a:effectLst/>
                <a:latin typeface="+mn-lt"/>
                <a:ea typeface="+mn-ea"/>
                <a:cs typeface="+mn-cs"/>
              </a:rPr>
              <a:t> – when there is clear evidence to prove the allegation is entirely false and there has been a deliberate act to deceive.</a:t>
            </a:r>
          </a:p>
          <a:p>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Concluding the process</a:t>
            </a:r>
          </a:p>
          <a:p>
            <a:r>
              <a:rPr lang="en-US" sz="1200" b="0" i="0" kern="1200" dirty="0">
                <a:solidFill>
                  <a:schemeClr val="tx1"/>
                </a:solidFill>
                <a:effectLst/>
                <a:latin typeface="+mn-lt"/>
                <a:ea typeface="+mn-ea"/>
                <a:cs typeface="+mn-cs"/>
              </a:rPr>
              <a:t>An Outcome Professional Strategy Meeting should be held to decide, whether on the balance of probabilities the concerns are substantiated. If the concerns are not deemed to be substantiated, then the outcome should be recorded as unsubstantiated, unfounded or deliberately invented or malicious. The following definitions will guide strategy meetings in determining which outcome applies;</a:t>
            </a:r>
          </a:p>
          <a:p>
            <a:r>
              <a:rPr lang="en-US" sz="1200" b="0" i="0" kern="1200" dirty="0">
                <a:solidFill>
                  <a:schemeClr val="tx1"/>
                </a:solidFill>
                <a:effectLst/>
                <a:latin typeface="+mn-lt"/>
                <a:ea typeface="+mn-ea"/>
                <a:cs typeface="+mn-cs"/>
              </a:rPr>
              <a:t>Allegations will have outcomes within the following four categories:</a:t>
            </a:r>
          </a:p>
          <a:p>
            <a:r>
              <a:rPr lang="en-US" sz="1200" b="1" i="0" kern="1200" dirty="0">
                <a:solidFill>
                  <a:schemeClr val="tx1"/>
                </a:solidFill>
                <a:effectLst/>
                <a:latin typeface="+mn-lt"/>
                <a:ea typeface="+mn-ea"/>
                <a:cs typeface="+mn-cs"/>
              </a:rPr>
              <a:t>Substantiated</a:t>
            </a:r>
            <a:r>
              <a:rPr lang="en-US" sz="1200" b="0" i="0" kern="1200" dirty="0">
                <a:solidFill>
                  <a:schemeClr val="tx1"/>
                </a:solidFill>
                <a:effectLst/>
                <a:latin typeface="+mn-lt"/>
                <a:ea typeface="+mn-ea"/>
                <a:cs typeface="+mn-cs"/>
              </a:rPr>
              <a:t> – a substantiated allegation is one which is established by evidence or proof.</a:t>
            </a:r>
          </a:p>
          <a:p>
            <a:r>
              <a:rPr lang="en-US" sz="1200" b="1" i="0" kern="1200" dirty="0">
                <a:solidFill>
                  <a:schemeClr val="tx1"/>
                </a:solidFill>
                <a:effectLst/>
                <a:latin typeface="+mn-lt"/>
                <a:ea typeface="+mn-ea"/>
                <a:cs typeface="+mn-cs"/>
              </a:rPr>
              <a:t>Unsubstantiated</a:t>
            </a:r>
            <a:r>
              <a:rPr lang="en-US" sz="1200" b="0" i="0" kern="1200" dirty="0">
                <a:solidFill>
                  <a:schemeClr val="tx1"/>
                </a:solidFill>
                <a:effectLst/>
                <a:latin typeface="+mn-lt"/>
                <a:ea typeface="+mn-ea"/>
                <a:cs typeface="+mn-cs"/>
              </a:rPr>
              <a:t> – an unsubstantiated allegation is not the same as an allegation that is later proved to be false. It simply means that there is insufficient identifiable evidence to prove or disprove the allegation. The term, therefore, does not imply guilt or innocence.</a:t>
            </a:r>
          </a:p>
          <a:p>
            <a:r>
              <a:rPr lang="en-US" sz="1200" b="1" i="0" kern="1200" dirty="0">
                <a:solidFill>
                  <a:schemeClr val="tx1"/>
                </a:solidFill>
                <a:effectLst/>
                <a:latin typeface="+mn-lt"/>
                <a:ea typeface="+mn-ea"/>
                <a:cs typeface="+mn-cs"/>
              </a:rPr>
              <a:t>Unfounded</a:t>
            </a:r>
            <a:r>
              <a:rPr lang="en-US" sz="1200" b="0" i="0" kern="1200" dirty="0">
                <a:solidFill>
                  <a:schemeClr val="tx1"/>
                </a:solidFill>
                <a:effectLst/>
                <a:latin typeface="+mn-lt"/>
                <a:ea typeface="+mn-ea"/>
                <a:cs typeface="+mn-cs"/>
              </a:rPr>
              <a:t> – this indicates that the person making the allegation misinterpreted the incident or was mistaken about what they saw. Alternatively they may not have been aware of all the circumstances. For an allegation to be classified as unfounded, it will be necessary to have evidence to disprove the allegation.</a:t>
            </a:r>
          </a:p>
          <a:p>
            <a:r>
              <a:rPr lang="en-US" sz="1200" b="1" i="0" kern="1200" dirty="0">
                <a:solidFill>
                  <a:schemeClr val="tx1"/>
                </a:solidFill>
                <a:effectLst/>
                <a:latin typeface="+mn-lt"/>
                <a:ea typeface="+mn-ea"/>
                <a:cs typeface="+mn-cs"/>
              </a:rPr>
              <a:t>Deliberately invented or malicious</a:t>
            </a:r>
            <a:r>
              <a:rPr lang="en-US" sz="1200" b="0" i="0" kern="1200" dirty="0">
                <a:solidFill>
                  <a:schemeClr val="tx1"/>
                </a:solidFill>
                <a:effectLst/>
                <a:latin typeface="+mn-lt"/>
                <a:ea typeface="+mn-ea"/>
                <a:cs typeface="+mn-cs"/>
              </a:rPr>
              <a:t> – this means there is clear evidence to prove there has been a deliberate act to deceive and the allegation is entirely false.</a:t>
            </a:r>
          </a:p>
          <a:p>
            <a:r>
              <a:rPr lang="en-US" sz="1200" b="0" i="0" kern="1200" dirty="0">
                <a:solidFill>
                  <a:schemeClr val="tx1"/>
                </a:solidFill>
                <a:effectLst/>
                <a:latin typeface="+mn-lt"/>
                <a:ea typeface="+mn-ea"/>
                <a:cs typeface="+mn-cs"/>
              </a:rPr>
              <a:t>The outcomes discussion would normally precede any decision by the employer to invoke disciplinary procedures. Where the concerns are substantiated, employing or volunteer agencies should consult if not already done so with the Disclosure and Barring Service and other relevant professional bodies about the requirement for a referral. (Further information and guidance from the DBS can be obtained from their website at </a:t>
            </a:r>
            <a:r>
              <a:rPr lang="en-US" sz="1200" b="0" i="0" kern="1200" dirty="0">
                <a:solidFill>
                  <a:schemeClr val="tx1"/>
                </a:solidFill>
                <a:effectLst/>
                <a:latin typeface="+mn-lt"/>
                <a:ea typeface="+mn-ea"/>
                <a:cs typeface="+mn-cs"/>
                <a:hlinkClick r:id="rId3"/>
              </a:rPr>
              <a:t>www.homeoffice.gov.uk/dbs</a:t>
            </a:r>
            <a:r>
              <a:rPr lang="en-US" sz="1200" b="0" i="0" kern="1200" dirty="0">
                <a:solidFill>
                  <a:schemeClr val="tx1"/>
                </a:solidFill>
                <a:effectLst/>
                <a:latin typeface="+mn-lt"/>
                <a:ea typeface="+mn-ea"/>
                <a:cs typeface="+mn-cs"/>
              </a:rPr>
              <a:t>).</a:t>
            </a:r>
          </a:p>
          <a:p>
            <a:endParaRPr lang="en-GB" dirty="0"/>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14</a:t>
            </a:fld>
            <a:endParaRPr lang="en-GB"/>
          </a:p>
        </p:txBody>
      </p:sp>
    </p:spTree>
    <p:extLst>
      <p:ext uri="{BB962C8B-B14F-4D97-AF65-F5344CB8AC3E}">
        <p14:creationId xmlns:p14="http://schemas.microsoft.com/office/powerpoint/2010/main" val="3195985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Confidentiality and record of the Professional Strategy Meeting</a:t>
            </a:r>
          </a:p>
          <a:p>
            <a:r>
              <a:rPr lang="en-US" sz="1200" b="0" i="0" kern="1200" dirty="0">
                <a:solidFill>
                  <a:schemeClr val="tx1"/>
                </a:solidFill>
                <a:effectLst/>
                <a:latin typeface="+mn-lt"/>
                <a:ea typeface="+mn-ea"/>
                <a:cs typeface="+mn-cs"/>
              </a:rPr>
              <a:t>In view of the potential sensitivity of the information and the lessons of the </a:t>
            </a:r>
            <a:r>
              <a:rPr lang="en-US" sz="1200" b="0" i="0" kern="1200" dirty="0" err="1">
                <a:solidFill>
                  <a:schemeClr val="tx1"/>
                </a:solidFill>
                <a:effectLst/>
                <a:latin typeface="+mn-lt"/>
                <a:ea typeface="+mn-ea"/>
                <a:cs typeface="+mn-cs"/>
              </a:rPr>
              <a:t>Bichard</a:t>
            </a:r>
            <a:r>
              <a:rPr lang="en-US" sz="1200" b="0" i="0" kern="1200" dirty="0">
                <a:solidFill>
                  <a:schemeClr val="tx1"/>
                </a:solidFill>
                <a:effectLst/>
                <a:latin typeface="+mn-lt"/>
                <a:ea typeface="+mn-ea"/>
                <a:cs typeface="+mn-cs"/>
              </a:rPr>
              <a:t> Inquiry (date), (</a:t>
            </a:r>
            <a:r>
              <a:rPr lang="en-US" sz="1200" b="0" i="0" kern="1200" dirty="0">
                <a:solidFill>
                  <a:schemeClr val="tx1"/>
                </a:solidFill>
                <a:effectLst/>
                <a:latin typeface="+mn-lt"/>
                <a:ea typeface="+mn-ea"/>
                <a:cs typeface="+mn-cs"/>
                <a:hlinkClick r:id="rId3"/>
              </a:rPr>
              <a:t>www.police.homeoffice.gov.uk/publications/bichard-inquiry-report</a:t>
            </a:r>
            <a:r>
              <a:rPr lang="en-US" sz="1200" b="0" i="0" kern="1200" dirty="0">
                <a:solidFill>
                  <a:schemeClr val="tx1"/>
                </a:solidFill>
                <a:effectLst/>
                <a:latin typeface="+mn-lt"/>
                <a:ea typeface="+mn-ea"/>
                <a:cs typeface="+mn-cs"/>
              </a:rPr>
              <a:t>) care should be taken in recording the concern and the outcome of the process.</a:t>
            </a:r>
          </a:p>
          <a:p>
            <a:r>
              <a:rPr lang="en-US" sz="1200" b="0" i="0" kern="1200" dirty="0">
                <a:solidFill>
                  <a:schemeClr val="tx1"/>
                </a:solidFill>
                <a:effectLst/>
                <a:latin typeface="+mn-lt"/>
                <a:ea typeface="+mn-ea"/>
                <a:cs typeface="+mn-cs"/>
              </a:rPr>
              <a:t>A record of the meeting will be made and retained by the local authority in accordance with their record, retention and disposal policy. Attendees representing the employer should receive a copy of the summary and recommendations of the meeting with the child’s or adult at risk's name removed. All other attendees will receive a copy of the summary and recommendations.</a:t>
            </a:r>
          </a:p>
          <a:p>
            <a:r>
              <a:rPr lang="en-US" sz="1200" b="0" i="0" kern="1200" dirty="0">
                <a:solidFill>
                  <a:schemeClr val="tx1"/>
                </a:solidFill>
                <a:effectLst/>
                <a:latin typeface="+mn-lt"/>
                <a:ea typeface="+mn-ea"/>
                <a:cs typeface="+mn-cs"/>
              </a:rPr>
              <a:t>The Designated Officer for Safeguarding will consider any request for a full record of the meeting and ensure that in the event of disclosure, an appropriately redacted version of the record is disclosed.</a:t>
            </a:r>
          </a:p>
          <a:p>
            <a:r>
              <a:rPr lang="en-US" sz="1200" b="0" i="0" kern="1200" dirty="0">
                <a:solidFill>
                  <a:schemeClr val="tx1"/>
                </a:solidFill>
                <a:effectLst/>
                <a:latin typeface="+mn-lt"/>
                <a:ea typeface="+mn-ea"/>
                <a:cs typeface="+mn-cs"/>
              </a:rPr>
              <a:t>Where the person makes a data subject access request for the record of the Professional Strategy Meeting, this will be considered and the nominated Designated Officer for Safeguarding will ensure redaction the document prior to disclosure. Other meeting attendees will be made aware of the request and can be sent a copy of the redacted document where requested</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Resolving Professional Differences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Where there is a professional difference of opinion, reference should be made to the </a:t>
            </a:r>
            <a:r>
              <a:rPr lang="en-US" sz="1200" b="1" i="0" u="none" strike="noStrike" kern="1200" dirty="0">
                <a:solidFill>
                  <a:schemeClr val="tx1"/>
                </a:solidFill>
                <a:effectLst/>
                <a:latin typeface="+mn-lt"/>
                <a:ea typeface="+mn-ea"/>
                <a:cs typeface="+mn-cs"/>
                <a:hlinkClick r:id="rId4"/>
              </a:rPr>
              <a:t>Regional Safeguarding Board’s</a:t>
            </a:r>
            <a:r>
              <a:rPr lang="en-US" sz="1200" b="0" i="0" kern="1200" dirty="0">
                <a:solidFill>
                  <a:schemeClr val="tx1"/>
                </a:solidFill>
                <a:effectLst/>
                <a:latin typeface="+mn-lt"/>
                <a:ea typeface="+mn-ea"/>
                <a:cs typeface="+mn-cs"/>
              </a:rPr>
              <a:t> Protocol for Resolving Professional Differences.</a:t>
            </a:r>
          </a:p>
          <a:p>
            <a:r>
              <a:rPr lang="en-US" sz="1200" b="0" i="0" kern="1200" dirty="0">
                <a:solidFill>
                  <a:schemeClr val="tx1"/>
                </a:solidFill>
                <a:effectLst/>
                <a:latin typeface="+mn-lt"/>
                <a:ea typeface="+mn-ea"/>
                <a:cs typeface="+mn-cs"/>
              </a:rPr>
              <a:t>The Appendices attached to this document aim to provide a framework that both informs and supports best practice.</a:t>
            </a:r>
          </a:p>
          <a:p>
            <a:r>
              <a:rPr lang="en-US" sz="1200" b="1" i="0" kern="1200" dirty="0">
                <a:solidFill>
                  <a:schemeClr val="tx1"/>
                </a:solidFill>
                <a:effectLst/>
                <a:latin typeface="+mn-lt"/>
                <a:ea typeface="+mn-ea"/>
                <a:cs typeface="+mn-cs"/>
              </a:rPr>
              <a:t>Appendix 1: Process map</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5"/>
              </a:rPr>
              <a:t>Appendix 1: Process Flowchart</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15</a:t>
            </a:fld>
            <a:endParaRPr lang="en-GB"/>
          </a:p>
        </p:txBody>
      </p:sp>
    </p:spTree>
    <p:extLst>
      <p:ext uri="{BB962C8B-B14F-4D97-AF65-F5344CB8AC3E}">
        <p14:creationId xmlns:p14="http://schemas.microsoft.com/office/powerpoint/2010/main" val="3914466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16</a:t>
            </a:fld>
            <a:endParaRPr lang="en-GB"/>
          </a:p>
        </p:txBody>
      </p:sp>
    </p:spTree>
    <p:extLst>
      <p:ext uri="{BB962C8B-B14F-4D97-AF65-F5344CB8AC3E}">
        <p14:creationId xmlns:p14="http://schemas.microsoft.com/office/powerpoint/2010/main" val="3840239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ACTIVITY</a:t>
            </a:r>
          </a:p>
          <a:p>
            <a:pPr marL="228600" indent="-228600">
              <a:buFont typeface="+mj-lt"/>
              <a:buAutoNum type="arabicPeriod"/>
            </a:pPr>
            <a:r>
              <a:rPr lang="en-GB" dirty="0"/>
              <a:t>Discuss in groups the reasons why people might not report concerns about a practitioner.</a:t>
            </a:r>
          </a:p>
          <a:p>
            <a:pPr marL="228600" indent="-228600">
              <a:buFont typeface="+mj-lt"/>
              <a:buAutoNum type="arabicPeriod"/>
            </a:pPr>
            <a:r>
              <a:rPr lang="en-GB" dirty="0"/>
              <a:t>Then discuss how these barriers can be removed.</a:t>
            </a:r>
          </a:p>
          <a:p>
            <a:pPr marL="228600" indent="-228600">
              <a:buFont typeface="+mj-lt"/>
              <a:buAutoNum type="arabicPeriod"/>
            </a:pPr>
            <a:endParaRPr lang="en-GB" dirty="0"/>
          </a:p>
          <a:p>
            <a:pPr marL="0" indent="0">
              <a:buFont typeface="+mj-lt"/>
              <a:buNone/>
            </a:pPr>
            <a:r>
              <a:rPr lang="en-GB" dirty="0"/>
              <a:t>DISCUSS:  well-intentioned vs abuse/neglect: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u="sng" dirty="0"/>
              <a:t>From </a:t>
            </a:r>
            <a:r>
              <a:rPr lang="en-US" sz="1200" b="1" i="0" u="sng" kern="1200" dirty="0">
                <a:solidFill>
                  <a:schemeClr val="tx1"/>
                </a:solidFill>
                <a:effectLst/>
                <a:latin typeface="+mn-lt"/>
                <a:ea typeface="+mn-ea"/>
                <a:cs typeface="+mn-cs"/>
              </a:rPr>
              <a:t>Pointers for Practice: Professional concerns:</a:t>
            </a:r>
          </a:p>
          <a:p>
            <a:pPr marL="0" indent="0">
              <a:buFont typeface="+mj-lt"/>
              <a:buNone/>
            </a:pPr>
            <a:r>
              <a:rPr lang="en-US" sz="1200" b="0" i="0" kern="1200" dirty="0">
                <a:solidFill>
                  <a:schemeClr val="tx1"/>
                </a:solidFill>
                <a:effectLst/>
                <a:latin typeface="+mn-lt"/>
                <a:ea typeface="+mn-ea"/>
                <a:cs typeface="+mn-cs"/>
              </a:rPr>
              <a:t>A study completed by Welsh researchers Featherstone and Northcott</a:t>
            </a:r>
            <a:r>
              <a:rPr lang="en-US" sz="1200" b="0" i="0" kern="1200" baseline="30000" dirty="0">
                <a:solidFill>
                  <a:schemeClr val="tx1"/>
                </a:solidFill>
                <a:effectLst/>
                <a:latin typeface="+mn-lt"/>
                <a:ea typeface="+mn-ea"/>
                <a:cs typeface="+mn-cs"/>
              </a:rPr>
              <a:t>1</a:t>
            </a:r>
            <a:r>
              <a:rPr lang="en-US" sz="1200" b="0" i="0" kern="1200" dirty="0">
                <a:solidFill>
                  <a:schemeClr val="tx1"/>
                </a:solidFill>
                <a:effectLst/>
                <a:latin typeface="+mn-lt"/>
                <a:ea typeface="+mn-ea"/>
                <a:cs typeface="+mn-cs"/>
              </a:rPr>
              <a:t> of patients with dementia found that </a:t>
            </a:r>
            <a:r>
              <a:rPr lang="en-US" sz="1200" b="1" i="0" kern="1200" dirty="0" err="1">
                <a:solidFill>
                  <a:schemeClr val="tx1"/>
                </a:solidFill>
                <a:effectLst/>
                <a:latin typeface="+mn-lt"/>
                <a:ea typeface="+mn-ea"/>
                <a:cs typeface="+mn-cs"/>
              </a:rPr>
              <a:t>behaviour</a:t>
            </a:r>
            <a:r>
              <a:rPr lang="en-US" sz="1200" b="1" i="0" kern="1200" dirty="0">
                <a:solidFill>
                  <a:schemeClr val="tx1"/>
                </a:solidFill>
                <a:effectLst/>
                <a:latin typeface="+mn-lt"/>
                <a:ea typeface="+mn-ea"/>
                <a:cs typeface="+mn-cs"/>
              </a:rPr>
              <a:t> that is well-intentioned can be abusive</a:t>
            </a:r>
            <a:r>
              <a:rPr lang="en-US" sz="1200" b="0" i="0" kern="1200" dirty="0">
                <a:solidFill>
                  <a:schemeClr val="tx1"/>
                </a:solidFill>
                <a:effectLst/>
                <a:latin typeface="+mn-lt"/>
                <a:ea typeface="+mn-ea"/>
                <a:cs typeface="+mn-cs"/>
              </a:rPr>
              <a:t>. They cite examples from their study of nurses and healthcare assistants raising bedrails on beds, tucking patients in very tightly so they cannot move; preventing others from getting up out of bed by removing walking frames and in some case sedating patients. The rationale behind these actions was a fear of dementia patients falling if they were allowed to move around freely. In these situations, the patients were being both physically and psychologically abused as they were experiencing a loss of liberty, rights and freedom of movement.</a:t>
            </a:r>
            <a:endParaRPr lang="en-GB" dirty="0"/>
          </a:p>
          <a:p>
            <a:pPr marL="228600" indent="-228600">
              <a:buFont typeface="+mj-lt"/>
              <a:buAutoNum type="arabicPeriod"/>
            </a:pPr>
            <a:endParaRPr lang="en-GB" dirty="0"/>
          </a:p>
          <a:p>
            <a:r>
              <a:rPr lang="en-GB" u="sng" dirty="0"/>
              <a:t>From </a:t>
            </a:r>
            <a:r>
              <a:rPr lang="en-US" sz="1200" b="1" i="0" u="sng" kern="1200" dirty="0">
                <a:solidFill>
                  <a:schemeClr val="tx1"/>
                </a:solidFill>
                <a:effectLst/>
                <a:latin typeface="+mn-lt"/>
                <a:ea typeface="+mn-ea"/>
                <a:cs typeface="+mn-cs"/>
              </a:rPr>
              <a:t>Pointers for Practice: Professional concerns:</a:t>
            </a:r>
          </a:p>
          <a:p>
            <a:r>
              <a:rPr lang="en-US" sz="1200" b="0" i="0" kern="1200" dirty="0">
                <a:solidFill>
                  <a:schemeClr val="tx1"/>
                </a:solidFill>
                <a:effectLst/>
                <a:latin typeface="+mn-lt"/>
                <a:ea typeface="+mn-ea"/>
                <a:cs typeface="+mn-cs"/>
              </a:rPr>
              <a:t>There are a number of barriers to </a:t>
            </a:r>
            <a:r>
              <a:rPr lang="en-US" sz="1200" b="0" i="0" kern="1200" dirty="0" err="1">
                <a:solidFill>
                  <a:schemeClr val="tx1"/>
                </a:solidFill>
                <a:effectLst/>
                <a:latin typeface="+mn-lt"/>
                <a:ea typeface="+mn-ea"/>
                <a:cs typeface="+mn-cs"/>
              </a:rPr>
              <a:t>recognising</a:t>
            </a:r>
            <a:r>
              <a:rPr lang="en-US" sz="1200" b="0" i="0" kern="1200" dirty="0">
                <a:solidFill>
                  <a:schemeClr val="tx1"/>
                </a:solidFill>
                <a:effectLst/>
                <a:latin typeface="+mn-lt"/>
                <a:ea typeface="+mn-ea"/>
                <a:cs typeface="+mn-cs"/>
              </a:rPr>
              <a:t> professional abuse or neglect.</a:t>
            </a:r>
          </a:p>
          <a:p>
            <a:r>
              <a:rPr lang="en-US" sz="1200" b="0" i="0" kern="1200" dirty="0">
                <a:solidFill>
                  <a:schemeClr val="tx1"/>
                </a:solidFill>
                <a:effectLst/>
                <a:latin typeface="+mn-lt"/>
                <a:ea typeface="+mn-ea"/>
                <a:cs typeface="+mn-cs"/>
              </a:rPr>
              <a:t>In a thematic assessment completed by NCA's Child Exploitation and Online Protection (CEOP) Command the following were identified. Whilst they focused on children their findings are relevant to practitioners working with adults at risk: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adults at risk in institutional settings are not only at risk from abusers but from adults who fail to notice abuse or, if they do notice it, fail to report it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management structures may discourage junior practitioners from reporting suspicions</a:t>
            </a:r>
          </a:p>
          <a:p>
            <a:pPr marL="171450" indent="-171450">
              <a:buFont typeface="Arial" panose="020B0604020202020204" pitchFamily="34" charset="0"/>
              <a:buChar char="•"/>
            </a:pPr>
            <a:r>
              <a:rPr lang="en-US" sz="1200" b="0" i="0" kern="1200" dirty="0" err="1">
                <a:solidFill>
                  <a:schemeClr val="tx1"/>
                </a:solidFill>
                <a:effectLst/>
                <a:latin typeface="+mn-lt"/>
                <a:ea typeface="+mn-ea"/>
                <a:cs typeface="+mn-cs"/>
              </a:rPr>
              <a:t>organisational</a:t>
            </a:r>
            <a:r>
              <a:rPr lang="en-US" sz="1200" b="0" i="0" kern="1200" dirty="0">
                <a:solidFill>
                  <a:schemeClr val="tx1"/>
                </a:solidFill>
                <a:effectLst/>
                <a:latin typeface="+mn-lt"/>
                <a:ea typeface="+mn-ea"/>
                <a:cs typeface="+mn-cs"/>
              </a:rPr>
              <a:t> structures may allow offenders to gain the trust of their victims and those who should be protecting them</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for some staff protecting the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 reputation may take precedence over reporting abuse.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Practitioners under a "false perception" that institutional abuse no longer happens, because of the historic nature of cases and recent developments in safeguarding.</a:t>
            </a:r>
          </a:p>
          <a:p>
            <a:pPr marL="0" indent="0">
              <a:buFont typeface="+mj-lt"/>
              <a:buNone/>
            </a:pPr>
            <a:endParaRPr lang="en-GB" dirty="0"/>
          </a:p>
          <a:p>
            <a:pPr marL="0" indent="0">
              <a:buFont typeface="+mj-lt"/>
              <a:buNone/>
            </a:pP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17</a:t>
            </a:fld>
            <a:endParaRPr lang="en-GB"/>
          </a:p>
        </p:txBody>
      </p:sp>
    </p:spTree>
    <p:extLst>
      <p:ext uri="{BB962C8B-B14F-4D97-AF65-F5344CB8AC3E}">
        <p14:creationId xmlns:p14="http://schemas.microsoft.com/office/powerpoint/2010/main" val="8773736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Information for Trainer:</a:t>
            </a:r>
          </a:p>
          <a:p>
            <a:r>
              <a:rPr lang="en-GB" sz="1200" kern="1200" dirty="0">
                <a:solidFill>
                  <a:schemeClr val="tx1"/>
                </a:solidFill>
                <a:effectLst/>
                <a:latin typeface="+mn-lt"/>
                <a:ea typeface="+mn-ea"/>
                <a:cs typeface="+mn-cs"/>
              </a:rPr>
              <a:t>Every Council has a duty to manage allegations and concerns about any person who works with children and young people and adults at risk in their area </a:t>
            </a:r>
            <a:r>
              <a:rPr lang="en-GB" sz="1200" b="1" kern="1200" dirty="0">
                <a:solidFill>
                  <a:schemeClr val="tx1"/>
                </a:solidFill>
                <a:effectLst/>
                <a:latin typeface="+mn-lt"/>
                <a:ea typeface="+mn-ea"/>
                <a:cs typeface="+mn-cs"/>
              </a:rPr>
              <a:t>and</a:t>
            </a:r>
            <a:r>
              <a:rPr lang="en-GB" sz="1200" kern="1200" dirty="0">
                <a:solidFill>
                  <a:schemeClr val="tx1"/>
                </a:solidFill>
                <a:effectLst/>
                <a:latin typeface="+mn-lt"/>
                <a:ea typeface="+mn-ea"/>
                <a:cs typeface="+mn-cs"/>
              </a:rPr>
              <a:t> should have an </a:t>
            </a:r>
            <a:r>
              <a:rPr lang="en-GB" sz="1200" b="1" kern="1200" dirty="0">
                <a:solidFill>
                  <a:schemeClr val="tx1"/>
                </a:solidFill>
                <a:effectLst/>
                <a:latin typeface="+mn-lt"/>
                <a:ea typeface="+mn-ea"/>
                <a:cs typeface="+mn-cs"/>
              </a:rPr>
              <a:t>identified senior manager responsible for safeguarding</a:t>
            </a:r>
            <a:r>
              <a:rPr lang="en-GB" sz="1200" kern="1200" dirty="0">
                <a:solidFill>
                  <a:schemeClr val="tx1"/>
                </a:solidFill>
                <a:effectLst/>
                <a:latin typeface="+mn-lt"/>
                <a:ea typeface="+mn-ea"/>
                <a:cs typeface="+mn-cs"/>
              </a:rPr>
              <a:t> who is accountable and responsible </a:t>
            </a:r>
            <a:r>
              <a:rPr lang="en-GB" sz="1200" b="1" kern="1200" dirty="0">
                <a:solidFill>
                  <a:schemeClr val="tx1"/>
                </a:solidFill>
                <a:effectLst/>
                <a:latin typeface="+mn-lt"/>
                <a:ea typeface="+mn-ea"/>
                <a:cs typeface="+mn-cs"/>
              </a:rPr>
              <a:t>for allegations against professionals and those in positions of trust.</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18</a:t>
            </a:fld>
            <a:endParaRPr lang="en-GB"/>
          </a:p>
        </p:txBody>
      </p:sp>
    </p:spTree>
    <p:extLst>
      <p:ext uri="{BB962C8B-B14F-4D97-AF65-F5344CB8AC3E}">
        <p14:creationId xmlns:p14="http://schemas.microsoft.com/office/powerpoint/2010/main" val="15180500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stress importance of this point</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For reference: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Slides explaining </a:t>
            </a:r>
            <a:r>
              <a:rPr lang="en-GB" sz="1200" b="1" kern="1200" dirty="0">
                <a:solidFill>
                  <a:schemeClr val="tx1"/>
                </a:solidFill>
                <a:effectLst/>
                <a:latin typeface="+mn-lt"/>
                <a:ea typeface="+mn-ea"/>
                <a:cs typeface="+mn-cs"/>
              </a:rPr>
              <a:t>Immediate Concern</a:t>
            </a:r>
            <a:r>
              <a:rPr lang="en-GB" sz="1200" kern="1200" dirty="0">
                <a:solidFill>
                  <a:schemeClr val="tx1"/>
                </a:solidFill>
                <a:effectLst/>
                <a:latin typeface="+mn-lt"/>
                <a:ea typeface="+mn-ea"/>
                <a:cs typeface="+mn-cs"/>
              </a:rPr>
              <a:t> are included in the ½ Day course and include:</a:t>
            </a:r>
          </a:p>
          <a:p>
            <a:r>
              <a:rPr lang="en-GB" sz="1200" kern="1200" dirty="0">
                <a:solidFill>
                  <a:schemeClr val="tx1"/>
                </a:solidFill>
                <a:effectLst/>
                <a:latin typeface="+mn-lt"/>
                <a:ea typeface="+mn-ea"/>
                <a:cs typeface="+mn-cs"/>
              </a:rPr>
              <a:t>You have an </a:t>
            </a:r>
            <a:r>
              <a:rPr lang="en-GB" sz="1200" b="1" kern="1200" dirty="0">
                <a:solidFill>
                  <a:schemeClr val="tx1"/>
                </a:solidFill>
                <a:effectLst/>
                <a:latin typeface="+mn-lt"/>
                <a:ea typeface="+mn-ea"/>
                <a:cs typeface="+mn-cs"/>
              </a:rPr>
              <a:t>immediate concern </a:t>
            </a:r>
            <a:r>
              <a:rPr lang="en-GB" sz="1200" kern="1200" dirty="0">
                <a:solidFill>
                  <a:schemeClr val="tx1"/>
                </a:solidFill>
                <a:effectLst/>
                <a:latin typeface="+mn-lt"/>
                <a:ea typeface="+mn-ea"/>
                <a:cs typeface="+mn-cs"/>
              </a:rPr>
              <a:t>if you believe:</a:t>
            </a:r>
          </a:p>
          <a:p>
            <a:pPr lvl="0"/>
            <a:r>
              <a:rPr lang="en-GB" sz="1200" kern="1200" dirty="0">
                <a:solidFill>
                  <a:schemeClr val="tx1"/>
                </a:solidFill>
                <a:effectLst/>
                <a:latin typeface="+mn-lt"/>
                <a:ea typeface="+mn-ea"/>
                <a:cs typeface="+mn-cs"/>
              </a:rPr>
              <a:t>urgent action should be taken to </a:t>
            </a:r>
            <a:r>
              <a:rPr lang="en-GB" sz="1200" b="1" kern="1200" dirty="0">
                <a:solidFill>
                  <a:schemeClr val="tx1"/>
                </a:solidFill>
                <a:effectLst/>
                <a:latin typeface="+mn-lt"/>
                <a:ea typeface="+mn-ea"/>
                <a:cs typeface="+mn-cs"/>
              </a:rPr>
              <a:t>protect </a:t>
            </a:r>
            <a:r>
              <a:rPr lang="en-GB" sz="1200" kern="1200" dirty="0">
                <a:solidFill>
                  <a:schemeClr val="tx1"/>
                </a:solidFill>
                <a:effectLst/>
                <a:latin typeface="+mn-lt"/>
                <a:ea typeface="+mn-ea"/>
                <a:cs typeface="+mn-cs"/>
              </a:rPr>
              <a:t>the individual from </a:t>
            </a:r>
            <a:r>
              <a:rPr lang="en-GB" sz="1200" b="1" kern="1200" dirty="0">
                <a:solidFill>
                  <a:schemeClr val="tx1"/>
                </a:solidFill>
                <a:effectLst/>
                <a:latin typeface="+mn-lt"/>
                <a:ea typeface="+mn-ea"/>
                <a:cs typeface="+mn-cs"/>
              </a:rPr>
              <a:t>imminent danger or abuse </a:t>
            </a:r>
            <a:r>
              <a:rPr lang="en-GB" sz="1200" kern="1200" dirty="0">
                <a:solidFill>
                  <a:schemeClr val="tx1"/>
                </a:solidFill>
                <a:effectLst/>
                <a:latin typeface="+mn-lt"/>
                <a:ea typeface="+mn-ea"/>
                <a:cs typeface="+mn-cs"/>
              </a:rPr>
              <a:t>(call 999 for police without delay)</a:t>
            </a:r>
          </a:p>
          <a:p>
            <a:pPr lvl="0"/>
            <a:r>
              <a:rPr lang="en-GB" sz="1200" kern="1200" dirty="0">
                <a:solidFill>
                  <a:schemeClr val="tx1"/>
                </a:solidFill>
                <a:effectLst/>
                <a:latin typeface="+mn-lt"/>
                <a:ea typeface="+mn-ea"/>
                <a:cs typeface="+mn-cs"/>
              </a:rPr>
              <a:t>urgent </a:t>
            </a:r>
            <a:r>
              <a:rPr lang="en-GB" sz="1200" b="1" kern="1200" dirty="0">
                <a:solidFill>
                  <a:schemeClr val="tx1"/>
                </a:solidFill>
                <a:effectLst/>
                <a:latin typeface="+mn-lt"/>
                <a:ea typeface="+mn-ea"/>
                <a:cs typeface="+mn-cs"/>
              </a:rPr>
              <a:t>medical attention </a:t>
            </a:r>
            <a:r>
              <a:rPr lang="en-GB" sz="1200" kern="1200" dirty="0">
                <a:solidFill>
                  <a:schemeClr val="tx1"/>
                </a:solidFill>
                <a:effectLst/>
                <a:latin typeface="+mn-lt"/>
                <a:ea typeface="+mn-ea"/>
                <a:cs typeface="+mn-cs"/>
              </a:rPr>
              <a:t>is needed for a </a:t>
            </a:r>
            <a:r>
              <a:rPr lang="en-GB" sz="1200" b="1" kern="1200" dirty="0">
                <a:solidFill>
                  <a:schemeClr val="tx1"/>
                </a:solidFill>
                <a:effectLst/>
                <a:latin typeface="+mn-lt"/>
                <a:ea typeface="+mn-ea"/>
                <a:cs typeface="+mn-cs"/>
              </a:rPr>
              <a:t>serious injury </a:t>
            </a:r>
            <a:r>
              <a:rPr lang="en-GB" sz="1200" kern="1200" dirty="0">
                <a:solidFill>
                  <a:schemeClr val="tx1"/>
                </a:solidFill>
                <a:effectLst/>
                <a:latin typeface="+mn-lt"/>
                <a:ea typeface="+mn-ea"/>
                <a:cs typeface="+mn-cs"/>
              </a:rPr>
              <a:t>(call 999 for an ambulance without delay)</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urgent action should be taken to </a:t>
            </a:r>
            <a:r>
              <a:rPr lang="en-GB" sz="1200" b="1" kern="1200" dirty="0">
                <a:solidFill>
                  <a:schemeClr val="tx1"/>
                </a:solidFill>
                <a:effectLst/>
                <a:latin typeface="+mn-lt"/>
                <a:ea typeface="+mn-ea"/>
                <a:cs typeface="+mn-cs"/>
              </a:rPr>
              <a:t>protect </a:t>
            </a:r>
            <a:r>
              <a:rPr lang="en-GB" sz="1200" kern="1200" dirty="0">
                <a:solidFill>
                  <a:schemeClr val="tx1"/>
                </a:solidFill>
                <a:effectLst/>
                <a:latin typeface="+mn-lt"/>
                <a:ea typeface="+mn-ea"/>
                <a:cs typeface="+mn-cs"/>
              </a:rPr>
              <a:t>the immediate safety of others who also may be in </a:t>
            </a:r>
            <a:r>
              <a:rPr lang="en-GB" sz="1200" b="1" kern="1200" dirty="0">
                <a:solidFill>
                  <a:schemeClr val="tx1"/>
                </a:solidFill>
                <a:effectLst/>
                <a:latin typeface="+mn-lt"/>
                <a:ea typeface="+mn-ea"/>
                <a:cs typeface="+mn-cs"/>
              </a:rPr>
              <a:t>imminent danger </a:t>
            </a:r>
            <a:r>
              <a:rPr lang="en-GB" sz="1200" kern="1200" dirty="0">
                <a:solidFill>
                  <a:schemeClr val="tx1"/>
                </a:solidFill>
                <a:effectLst/>
                <a:latin typeface="+mn-lt"/>
                <a:ea typeface="+mn-ea"/>
                <a:cs typeface="+mn-cs"/>
              </a:rPr>
              <a:t>(call 999 for police without delay)</a:t>
            </a:r>
          </a:p>
          <a:p>
            <a:pPr lvl="0"/>
            <a:r>
              <a:rPr lang="en-US" sz="1200" kern="1200" dirty="0">
                <a:solidFill>
                  <a:schemeClr val="tx1"/>
                </a:solidFill>
                <a:effectLst/>
                <a:latin typeface="+mn-lt"/>
                <a:ea typeface="+mn-ea"/>
                <a:cs typeface="+mn-cs"/>
              </a:rPr>
              <a:t>a </a:t>
            </a:r>
            <a:r>
              <a:rPr lang="en-US" sz="1200" b="1" kern="1200" dirty="0">
                <a:solidFill>
                  <a:schemeClr val="tx1"/>
                </a:solidFill>
                <a:effectLst/>
                <a:latin typeface="+mn-lt"/>
                <a:ea typeface="+mn-ea"/>
                <a:cs typeface="+mn-cs"/>
              </a:rPr>
              <a:t>crime</a:t>
            </a:r>
            <a:r>
              <a:rPr lang="en-US" sz="1200" kern="1200" dirty="0">
                <a:solidFill>
                  <a:schemeClr val="tx1"/>
                </a:solidFill>
                <a:effectLst/>
                <a:latin typeface="+mn-lt"/>
                <a:ea typeface="+mn-ea"/>
                <a:cs typeface="+mn-cs"/>
              </a:rPr>
              <a:t> has been committed against an adult at risk</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19</a:t>
            </a:fld>
            <a:endParaRPr lang="en-GB"/>
          </a:p>
        </p:txBody>
      </p:sp>
    </p:spTree>
    <p:extLst>
      <p:ext uri="{BB962C8B-B14F-4D97-AF65-F5344CB8AC3E}">
        <p14:creationId xmlns:p14="http://schemas.microsoft.com/office/powerpoint/2010/main" val="1526808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These procedures are underpinned by the following legislation and guidance</a:t>
            </a:r>
            <a:endParaRPr lang="en-GB" sz="120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And should be read in conjunction with them:</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Social services and Well-being (Wales) Act 2014</a:t>
            </a:r>
            <a:endParaRPr lang="en-GB" sz="1200" kern="1200" dirty="0">
              <a:solidFill>
                <a:schemeClr val="tx1"/>
              </a:solidFill>
              <a:effectLst/>
              <a:latin typeface="+mn-lt"/>
              <a:ea typeface="+mn-ea"/>
              <a:cs typeface="+mn-cs"/>
            </a:endParaRPr>
          </a:p>
          <a:p>
            <a:r>
              <a:rPr lang="en-GB" sz="1200" i="0" u="sng" kern="1200" dirty="0">
                <a:solidFill>
                  <a:schemeClr val="tx1"/>
                </a:solidFill>
                <a:effectLst/>
                <a:latin typeface="+mn-lt"/>
                <a:ea typeface="+mn-ea"/>
                <a:cs typeface="+mn-cs"/>
                <a:hlinkClick r:id="rId3"/>
              </a:rPr>
              <a:t>www.legislation.gov.uk/anaw/2014/4/pdfs/anaw_20140004_en.pdf</a:t>
            </a:r>
            <a:r>
              <a:rPr lang="en-GB" sz="1200" i="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Social services and Well-being (Wales) Act 2014: Working Together to Safeguard People: Volume 5 – Handling Individual Cases to Protect Children at Risk</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4"/>
              </a:rPr>
              <a:t>https://socialcare.wales/hub/statutory-guidance</a:t>
            </a:r>
            <a:r>
              <a:rPr lang="en-GB" sz="120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Social services and Well-being (Wales) Act 2014: Working Together to Safeguard People: Volume 6 – Handling Individual Cases to Protect Adults at risk</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4"/>
              </a:rPr>
              <a:t>https://socialcare.wales/hub/statutory-guidance</a:t>
            </a:r>
            <a:r>
              <a:rPr lang="en-GB" sz="120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K</a:t>
            </a:r>
            <a:r>
              <a:rPr lang="en-GB" sz="1200" b="0" i="0" kern="1200" dirty="0">
                <a:solidFill>
                  <a:schemeClr val="tx1"/>
                </a:solidFill>
                <a:effectLst/>
                <a:latin typeface="+mn-lt"/>
                <a:ea typeface="+mn-ea"/>
                <a:cs typeface="+mn-cs"/>
              </a:rPr>
              <a:t>eeping learners safe: managing allegations of abuse against teachers</a:t>
            </a:r>
            <a:br>
              <a:rPr lang="en-GB" sz="1200" b="1" kern="1200" dirty="0">
                <a:solidFill>
                  <a:schemeClr val="tx1"/>
                </a:solidFill>
                <a:effectLst/>
                <a:latin typeface="+mn-lt"/>
                <a:ea typeface="+mn-ea"/>
                <a:cs typeface="+mn-cs"/>
              </a:rPr>
            </a:br>
            <a:r>
              <a:rPr lang="en-GB" sz="1200" b="0" i="0" kern="1200" dirty="0">
                <a:solidFill>
                  <a:schemeClr val="tx1"/>
                </a:solidFill>
                <a:effectLst/>
                <a:latin typeface="+mn-lt"/>
                <a:ea typeface="+mn-ea"/>
                <a:cs typeface="+mn-cs"/>
              </a:rPr>
              <a:t>and others engaged in education services in Wales 2015</a:t>
            </a:r>
            <a:endParaRPr lang="en-GB" sz="1200"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a:t>
            </a:fld>
            <a:endParaRPr lang="en-GB"/>
          </a:p>
        </p:txBody>
      </p:sp>
    </p:spTree>
    <p:extLst>
      <p:ext uri="{BB962C8B-B14F-4D97-AF65-F5344CB8AC3E}">
        <p14:creationId xmlns:p14="http://schemas.microsoft.com/office/powerpoint/2010/main" val="3960938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Note to Trainer</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This part of the module is the practical part of the procedures – what to do and say</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20</a:t>
            </a:fld>
            <a:endParaRPr lang="en-GB"/>
          </a:p>
        </p:txBody>
      </p:sp>
    </p:spTree>
    <p:extLst>
      <p:ext uri="{BB962C8B-B14F-4D97-AF65-F5344CB8AC3E}">
        <p14:creationId xmlns:p14="http://schemas.microsoft.com/office/powerpoint/2010/main" val="1984512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r>
              <a:rPr lang="en-GB" sz="1200" b="1" u="sng" kern="1200" dirty="0">
                <a:solidFill>
                  <a:schemeClr val="tx1"/>
                </a:solidFill>
                <a:effectLst/>
                <a:latin typeface="+mn-lt"/>
                <a:ea typeface="+mn-ea"/>
                <a:cs typeface="+mn-cs"/>
              </a:rPr>
              <a:t>Trainer to expand with:</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person </a:t>
            </a:r>
            <a:r>
              <a:rPr lang="en-GB" sz="1200" b="1" kern="1200" dirty="0">
                <a:solidFill>
                  <a:schemeClr val="tx1"/>
                </a:solidFill>
                <a:effectLst/>
                <a:latin typeface="+mn-lt"/>
                <a:ea typeface="+mn-ea"/>
                <a:cs typeface="+mn-cs"/>
              </a:rPr>
              <a:t>to whom</a:t>
            </a:r>
            <a:r>
              <a:rPr lang="en-GB" sz="1200" kern="1200" dirty="0">
                <a:solidFill>
                  <a:schemeClr val="tx1"/>
                </a:solidFill>
                <a:effectLst/>
                <a:latin typeface="+mn-lt"/>
                <a:ea typeface="+mn-ea"/>
                <a:cs typeface="+mn-cs"/>
              </a:rPr>
              <a:t> an allegation or concern is first reported should treat the matter </a:t>
            </a:r>
            <a:r>
              <a:rPr lang="en-GB" sz="1200" b="1" kern="1200" dirty="0">
                <a:solidFill>
                  <a:schemeClr val="tx1"/>
                </a:solidFill>
                <a:effectLst/>
                <a:latin typeface="+mn-lt"/>
                <a:ea typeface="+mn-ea"/>
                <a:cs typeface="+mn-cs"/>
              </a:rPr>
              <a:t>seriously </a:t>
            </a:r>
            <a:r>
              <a:rPr lang="en-GB" sz="1200" kern="1200" dirty="0">
                <a:solidFill>
                  <a:schemeClr val="tx1"/>
                </a:solidFill>
                <a:effectLst/>
                <a:latin typeface="+mn-lt"/>
                <a:ea typeface="+mn-ea"/>
                <a:cs typeface="+mn-cs"/>
              </a:rPr>
              <a:t>and </a:t>
            </a:r>
            <a:r>
              <a:rPr lang="en-GB" sz="1200" b="1" kern="1200" dirty="0">
                <a:solidFill>
                  <a:schemeClr val="tx1"/>
                </a:solidFill>
                <a:effectLst/>
                <a:latin typeface="+mn-lt"/>
                <a:ea typeface="+mn-ea"/>
                <a:cs typeface="+mn-cs"/>
              </a:rPr>
              <a:t>keep an open mind</a:t>
            </a:r>
            <a:r>
              <a:rPr lang="en-GB" sz="1200" kern="1200" dirty="0">
                <a:solidFill>
                  <a:schemeClr val="tx1"/>
                </a:solidFill>
                <a:effectLst/>
                <a:latin typeface="+mn-lt"/>
                <a:ea typeface="+mn-ea"/>
                <a:cs typeface="+mn-cs"/>
              </a:rPr>
              <a:t>.</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If the subject of the allegation is a foster carer or adult placement carer:</a:t>
            </a:r>
            <a:r>
              <a:rPr lang="en-GB" sz="1200"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consideration must be given for the need for safe care arrangements for any other children or adults at risk within their care</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If the subject of the allegation works within a health or social care setting</a:t>
            </a:r>
            <a:r>
              <a:rPr lang="en-GB" sz="1200" kern="1200" dirty="0">
                <a:solidFill>
                  <a:schemeClr val="tx1"/>
                </a:solidFill>
                <a:effectLst/>
                <a:latin typeface="+mn-lt"/>
                <a:ea typeface="+mn-ea"/>
                <a:cs typeface="+mn-cs"/>
              </a:rPr>
              <a:t>: consideration must be given to ensure protective measures are implemented for any other children or adults at risk.</a:t>
            </a:r>
          </a:p>
          <a:p>
            <a:r>
              <a:rPr lang="en-GB" sz="120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The person to whom an allegation or concern is first reported should treat the matter seriously and keep an open mind.</a:t>
            </a:r>
          </a:p>
          <a:p>
            <a:r>
              <a:rPr lang="en-US" sz="1200" b="1" i="0" kern="1200" dirty="0">
                <a:solidFill>
                  <a:schemeClr val="tx1"/>
                </a:solidFill>
                <a:effectLst/>
                <a:latin typeface="+mn-lt"/>
                <a:ea typeface="+mn-ea"/>
                <a:cs typeface="+mn-cs"/>
              </a:rPr>
              <a:t>They should not:</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Investigate or ask leading questions</a:t>
            </a:r>
          </a:p>
          <a:p>
            <a:r>
              <a:rPr lang="en-US" sz="1200" b="0" i="0" kern="1200" dirty="0">
                <a:solidFill>
                  <a:schemeClr val="tx1"/>
                </a:solidFill>
                <a:effectLst/>
                <a:latin typeface="+mn-lt"/>
                <a:ea typeface="+mn-ea"/>
                <a:cs typeface="+mn-cs"/>
              </a:rPr>
              <a:t>Make assumptions or offer alternative explanations</a:t>
            </a:r>
          </a:p>
          <a:p>
            <a:r>
              <a:rPr lang="en-US" sz="1200" b="0" i="0" kern="1200" dirty="0">
                <a:solidFill>
                  <a:schemeClr val="tx1"/>
                </a:solidFill>
                <a:effectLst/>
                <a:latin typeface="+mn-lt"/>
                <a:ea typeface="+mn-ea"/>
                <a:cs typeface="+mn-cs"/>
              </a:rPr>
              <a:t>Promise confidentiality - the person/persons should be advised that the concern will be shared on a 'need to know' basis</a:t>
            </a:r>
          </a:p>
          <a:p>
            <a:r>
              <a:rPr lang="en-US" sz="1200" b="1" i="0" kern="1200" dirty="0">
                <a:solidFill>
                  <a:schemeClr val="tx1"/>
                </a:solidFill>
                <a:effectLst/>
                <a:latin typeface="+mn-lt"/>
                <a:ea typeface="+mn-ea"/>
                <a:cs typeface="+mn-cs"/>
              </a:rPr>
              <a:t>They should:</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Make a written record of the information (using where possible, the child’s / adult’s own words), including the time, date and place where the alleged incident took place, what was said and anyone else present</a:t>
            </a:r>
          </a:p>
          <a:p>
            <a:r>
              <a:rPr lang="en-US" sz="1200" b="0" i="0" kern="1200" dirty="0">
                <a:solidFill>
                  <a:schemeClr val="tx1"/>
                </a:solidFill>
                <a:effectLst/>
                <a:latin typeface="+mn-lt"/>
                <a:ea typeface="+mn-ea"/>
                <a:cs typeface="+mn-cs"/>
              </a:rPr>
              <a:t>Sign and date the written record</a:t>
            </a:r>
          </a:p>
          <a:p>
            <a:r>
              <a:rPr lang="en-US" sz="1200" b="0" i="0" kern="1200" dirty="0">
                <a:solidFill>
                  <a:schemeClr val="tx1"/>
                </a:solidFill>
                <a:effectLst/>
                <a:latin typeface="+mn-lt"/>
                <a:ea typeface="+mn-ea"/>
                <a:cs typeface="+mn-cs"/>
              </a:rPr>
              <a:t>Immediately report the matter to the [Designated Officer for</a:t>
            </a:r>
          </a:p>
          <a:p>
            <a:r>
              <a:rPr lang="en-US" sz="1200" b="0" i="0" kern="1200" dirty="0">
                <a:solidFill>
                  <a:schemeClr val="tx1"/>
                </a:solidFill>
                <a:effectLst/>
                <a:latin typeface="+mn-lt"/>
                <a:ea typeface="+mn-ea"/>
                <a:cs typeface="+mn-cs"/>
              </a:rPr>
              <a:t>Safeguarding](#tooltip) (within their agency), or deputy in their absence</a:t>
            </a:r>
          </a:p>
          <a:p>
            <a:r>
              <a:rPr lang="en-US" sz="1200" b="0" i="0" kern="1200" dirty="0">
                <a:solidFill>
                  <a:schemeClr val="tx1"/>
                </a:solidFill>
                <a:effectLst/>
                <a:latin typeface="+mn-lt"/>
                <a:ea typeface="+mn-ea"/>
                <a:cs typeface="+mn-cs"/>
              </a:rPr>
              <a:t>Where the Designated Officer for Safeguarding is the subject of the allegation, the information should be reported to a more Senior Manager</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21</a:t>
            </a:fld>
            <a:endParaRPr lang="en-GB"/>
          </a:p>
        </p:txBody>
      </p:sp>
    </p:spTree>
    <p:extLst>
      <p:ext uri="{BB962C8B-B14F-4D97-AF65-F5344CB8AC3E}">
        <p14:creationId xmlns:p14="http://schemas.microsoft.com/office/powerpoint/2010/main" val="7422160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Informing the person who is the subject of the allegation or concern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When informing the individual who is the subject of the allegation, </a:t>
            </a:r>
          </a:p>
          <a:p>
            <a:r>
              <a:rPr lang="en-GB" sz="1200" u="sng" kern="1200" dirty="0">
                <a:solidFill>
                  <a:schemeClr val="tx1"/>
                </a:solidFill>
                <a:effectLst/>
                <a:latin typeface="+mn-lt"/>
                <a:ea typeface="+mn-ea"/>
                <a:cs typeface="+mn-cs"/>
              </a:rPr>
              <a:t>they </a:t>
            </a:r>
            <a:r>
              <a:rPr lang="en-GB" sz="1200" b="1" u="sng" kern="1200" dirty="0">
                <a:solidFill>
                  <a:schemeClr val="tx1"/>
                </a:solidFill>
                <a:effectLst/>
                <a:latin typeface="+mn-lt"/>
                <a:ea typeface="+mn-ea"/>
                <a:cs typeface="+mn-cs"/>
              </a:rPr>
              <a:t>should</a:t>
            </a:r>
            <a:r>
              <a:rPr lang="en-GB" sz="1200" u="sng" kern="1200" dirty="0">
                <a:solidFill>
                  <a:schemeClr val="tx1"/>
                </a:solidFill>
                <a:effectLst/>
                <a:latin typeface="+mn-lt"/>
                <a:ea typeface="+mn-ea"/>
                <a:cs typeface="+mn-cs"/>
              </a:rPr>
              <a:t> be</a:t>
            </a:r>
            <a:r>
              <a:rPr lang="en-GB" sz="1200" kern="1200" dirty="0">
                <a:solidFill>
                  <a:schemeClr val="tx1"/>
                </a:solidFill>
                <a:effectLst/>
                <a:latin typeface="+mn-lt"/>
                <a:ea typeface="+mn-ea"/>
                <a:cs typeface="+mn-cs"/>
              </a:rPr>
              <a:t>:</a:t>
            </a:r>
          </a:p>
          <a:p>
            <a:pPr lvl="0"/>
            <a:r>
              <a:rPr lang="en-GB" sz="1200" kern="1200" dirty="0">
                <a:solidFill>
                  <a:schemeClr val="tx1"/>
                </a:solidFill>
                <a:effectLst/>
                <a:latin typeface="+mn-lt"/>
                <a:ea typeface="+mn-ea"/>
                <a:cs typeface="+mn-cs"/>
              </a:rPr>
              <a:t>informed that they are subject of an allegation at the earliest</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opportunity</a:t>
            </a:r>
          </a:p>
          <a:p>
            <a:pPr lvl="0"/>
            <a:r>
              <a:rPr lang="en-GB" sz="1200" kern="1200" dirty="0">
                <a:solidFill>
                  <a:schemeClr val="tx1"/>
                </a:solidFill>
                <a:effectLst/>
                <a:latin typeface="+mn-lt"/>
                <a:ea typeface="+mn-ea"/>
                <a:cs typeface="+mn-cs"/>
              </a:rPr>
              <a:t>treated fairly</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and honestly </a:t>
            </a:r>
          </a:p>
          <a:p>
            <a:pPr lvl="0"/>
            <a:r>
              <a:rPr lang="en-GB" sz="1200" kern="1200" dirty="0">
                <a:solidFill>
                  <a:schemeClr val="tx1"/>
                </a:solidFill>
                <a:effectLst/>
                <a:latin typeface="+mn-lt"/>
                <a:ea typeface="+mn-ea"/>
                <a:cs typeface="+mn-cs"/>
              </a:rPr>
              <a:t>helped to understand the concerns expressed and</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processes involved</a:t>
            </a:r>
          </a:p>
          <a:p>
            <a:pPr lvl="0"/>
            <a:r>
              <a:rPr lang="en-GB" sz="1200" kern="1200" dirty="0">
                <a:solidFill>
                  <a:schemeClr val="tx1"/>
                </a:solidFill>
                <a:effectLst/>
                <a:latin typeface="+mn-lt"/>
                <a:ea typeface="+mn-ea"/>
                <a:cs typeface="+mn-cs"/>
              </a:rPr>
              <a:t>given appropriate</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support by their employer (or nominated individual)</a:t>
            </a:r>
          </a:p>
          <a:p>
            <a:pPr lvl="0"/>
            <a:r>
              <a:rPr lang="en-GB" sz="1200" kern="1200" dirty="0">
                <a:solidFill>
                  <a:schemeClr val="tx1"/>
                </a:solidFill>
                <a:effectLst/>
                <a:latin typeface="+mn-lt"/>
                <a:ea typeface="+mn-ea"/>
                <a:cs typeface="+mn-cs"/>
              </a:rPr>
              <a:t>kept up to date about events in the</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workplace by a named contact (if suspended from their role during these procedures)</a:t>
            </a:r>
          </a:p>
          <a:p>
            <a:pPr lvl="0"/>
            <a:r>
              <a:rPr lang="en-GB" sz="1200" kern="1200" dirty="0">
                <a:solidFill>
                  <a:schemeClr val="tx1"/>
                </a:solidFill>
                <a:effectLst/>
                <a:latin typeface="+mn-lt"/>
                <a:ea typeface="+mn-ea"/>
                <a:cs typeface="+mn-cs"/>
              </a:rPr>
              <a:t>advised to contact their Trade Union or professional association</a:t>
            </a:r>
          </a:p>
          <a:p>
            <a:r>
              <a:rPr lang="en-GB" sz="1200" u="sng" kern="1200" dirty="0">
                <a:solidFill>
                  <a:schemeClr val="tx1"/>
                </a:solidFill>
                <a:effectLst/>
                <a:latin typeface="+mn-lt"/>
                <a:ea typeface="+mn-ea"/>
                <a:cs typeface="+mn-cs"/>
              </a:rPr>
              <a:t>they </a:t>
            </a:r>
            <a:r>
              <a:rPr lang="en-GB" sz="1200" b="1" u="sng" kern="1200" dirty="0">
                <a:solidFill>
                  <a:schemeClr val="tx1"/>
                </a:solidFill>
                <a:effectLst/>
                <a:latin typeface="+mn-lt"/>
                <a:ea typeface="+mn-ea"/>
                <a:cs typeface="+mn-cs"/>
              </a:rPr>
              <a:t>should</a:t>
            </a:r>
            <a:r>
              <a:rPr lang="en-GB" sz="1200" u="sng" kern="1200" dirty="0">
                <a:solidFill>
                  <a:schemeClr val="tx1"/>
                </a:solidFill>
                <a:effectLst/>
                <a:latin typeface="+mn-lt"/>
                <a:ea typeface="+mn-ea"/>
                <a:cs typeface="+mn-cs"/>
              </a:rPr>
              <a:t> </a:t>
            </a:r>
            <a:r>
              <a:rPr lang="en-GB" sz="1200" b="1" u="sng" kern="1200" dirty="0">
                <a:solidFill>
                  <a:schemeClr val="tx1"/>
                </a:solidFill>
                <a:effectLst/>
                <a:latin typeface="+mn-lt"/>
                <a:ea typeface="+mn-ea"/>
                <a:cs typeface="+mn-cs"/>
              </a:rPr>
              <a:t>not</a:t>
            </a:r>
            <a:r>
              <a:rPr lang="en-GB" sz="1200" u="sng" kern="1200" dirty="0">
                <a:solidFill>
                  <a:schemeClr val="tx1"/>
                </a:solidFill>
                <a:effectLst/>
                <a:latin typeface="+mn-lt"/>
                <a:ea typeface="+mn-ea"/>
                <a:cs typeface="+mn-cs"/>
              </a:rPr>
              <a:t> be</a:t>
            </a:r>
            <a:r>
              <a:rPr lang="en-GB" sz="1200" kern="1200" dirty="0">
                <a:solidFill>
                  <a:schemeClr val="tx1"/>
                </a:solidFill>
                <a:effectLst/>
                <a:latin typeface="+mn-lt"/>
                <a:ea typeface="+mn-ea"/>
                <a:cs typeface="+mn-cs"/>
              </a:rPr>
              <a:t>:</a:t>
            </a:r>
          </a:p>
          <a:p>
            <a:pPr lvl="0"/>
            <a:r>
              <a:rPr lang="en-GB" sz="1200" kern="1200" dirty="0">
                <a:solidFill>
                  <a:schemeClr val="tx1"/>
                </a:solidFill>
                <a:effectLst/>
                <a:latin typeface="+mn-lt"/>
                <a:ea typeface="+mn-ea"/>
                <a:cs typeface="+mn-cs"/>
              </a:rPr>
              <a:t>given the details of the allegation until the timings for doing so have been agreed with Social Services /Police. </a:t>
            </a:r>
          </a:p>
          <a:p>
            <a:pPr lvl="0"/>
            <a:r>
              <a:rPr lang="en-GB" sz="1200" kern="1200" dirty="0">
                <a:solidFill>
                  <a:schemeClr val="tx1"/>
                </a:solidFill>
                <a:effectLst/>
                <a:latin typeface="+mn-lt"/>
                <a:ea typeface="+mn-ea"/>
                <a:cs typeface="+mn-cs"/>
              </a:rPr>
              <a:t>given information about the adult at risk (or anyone representing them)</a:t>
            </a:r>
          </a:p>
          <a:p>
            <a:r>
              <a:rPr lang="en-GB" sz="1200" kern="1200" dirty="0">
                <a:solidFill>
                  <a:schemeClr val="tx1"/>
                </a:solidFill>
                <a:effectLst/>
                <a:latin typeface="+mn-lt"/>
                <a:ea typeface="+mn-ea"/>
                <a:cs typeface="+mn-cs"/>
              </a:rPr>
              <a:t> </a:t>
            </a:r>
          </a:p>
          <a:p>
            <a:endParaRPr lang="en-GB" dirty="0"/>
          </a:p>
          <a:p>
            <a:r>
              <a:rPr lang="en-US" sz="1200" b="1" i="0" kern="1200" dirty="0">
                <a:solidFill>
                  <a:schemeClr val="tx1"/>
                </a:solidFill>
                <a:effectLst/>
                <a:latin typeface="+mn-lt"/>
                <a:ea typeface="+mn-ea"/>
                <a:cs typeface="+mn-cs"/>
              </a:rPr>
              <a:t>Informing the individual</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When informing the individual careful consideration should be given to the following:</a:t>
            </a:r>
          </a:p>
          <a:p>
            <a:r>
              <a:rPr lang="en-US" sz="1200" b="0" i="0" kern="1200" dirty="0">
                <a:solidFill>
                  <a:schemeClr val="tx1"/>
                </a:solidFill>
                <a:effectLst/>
                <a:latin typeface="+mn-lt"/>
                <a:ea typeface="+mn-ea"/>
                <a:cs typeface="+mn-cs"/>
              </a:rPr>
              <a:t>The person subject to the allegation should be given appropriate support by their employer or nominated individual</a:t>
            </a:r>
          </a:p>
          <a:p>
            <a:r>
              <a:rPr lang="en-US" sz="1200" b="0" i="0" kern="1200" dirty="0">
                <a:solidFill>
                  <a:schemeClr val="tx1"/>
                </a:solidFill>
                <a:effectLst/>
                <a:latin typeface="+mn-lt"/>
                <a:ea typeface="+mn-ea"/>
                <a:cs typeface="+mn-cs"/>
              </a:rPr>
              <a:t>The person who is the subject of the allegation should be treated fairly and honestly and helped to understand the concerns expressed and processes involved</a:t>
            </a:r>
          </a:p>
          <a:p>
            <a:r>
              <a:rPr lang="en-US" sz="1200" b="0" i="0" kern="1200" dirty="0">
                <a:solidFill>
                  <a:schemeClr val="tx1"/>
                </a:solidFill>
                <a:effectLst/>
                <a:latin typeface="+mn-lt"/>
                <a:ea typeface="+mn-ea"/>
                <a:cs typeface="+mn-cs"/>
              </a:rPr>
              <a:t>The person who is the subject of the allegation should generally be informed that they are subject of an allegation at the earliest opportunity</a:t>
            </a:r>
          </a:p>
          <a:p>
            <a:r>
              <a:rPr lang="en-US" sz="1200" b="0" i="0" kern="1200" dirty="0">
                <a:solidFill>
                  <a:schemeClr val="tx1"/>
                </a:solidFill>
                <a:effectLst/>
                <a:latin typeface="+mn-lt"/>
                <a:ea typeface="+mn-ea"/>
                <a:cs typeface="+mn-cs"/>
              </a:rPr>
              <a:t>If the allegation has been made in respect of a foster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or adult placement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they should be informed that an allegation has been made by the registered manager or delegate</a:t>
            </a:r>
          </a:p>
          <a:p>
            <a:r>
              <a:rPr lang="en-US" sz="1200" b="0" i="0" kern="1200" dirty="0">
                <a:solidFill>
                  <a:schemeClr val="tx1"/>
                </a:solidFill>
                <a:effectLst/>
                <a:latin typeface="+mn-lt"/>
                <a:ea typeface="+mn-ea"/>
                <a:cs typeface="+mn-cs"/>
              </a:rPr>
              <a:t>The employer will not inform the employee of the details of the allegation until the timings for doing so have been agreed with Children’s or Adults Services /Police. This will be considered during the interim safeguarding arrangements discussed and agreed by the Police and the Designated Officer for Safeguarding</a:t>
            </a:r>
          </a:p>
          <a:p>
            <a:r>
              <a:rPr lang="en-US" sz="1200" b="0" i="0" kern="1200" dirty="0">
                <a:solidFill>
                  <a:schemeClr val="tx1"/>
                </a:solidFill>
                <a:effectLst/>
                <a:latin typeface="+mn-lt"/>
                <a:ea typeface="+mn-ea"/>
                <a:cs typeface="+mn-cs"/>
              </a:rPr>
              <a:t>Information about the adult, child or family should not be shared with the individual against whom the allegation was made or anyone representing them</a:t>
            </a:r>
          </a:p>
          <a:p>
            <a:r>
              <a:rPr lang="en-US" sz="1200" b="0" i="0" kern="1200" dirty="0">
                <a:solidFill>
                  <a:schemeClr val="tx1"/>
                </a:solidFill>
                <a:effectLst/>
                <a:latin typeface="+mn-lt"/>
                <a:ea typeface="+mn-ea"/>
                <a:cs typeface="+mn-cs"/>
              </a:rPr>
              <a:t>In determining when to inform the individual, consideration should be given to any potential risks to the child or adult involved in the allegations, or to any other children or adults connected to the individual’s home, work or community life</a:t>
            </a:r>
          </a:p>
          <a:p>
            <a:r>
              <a:rPr lang="en-US" sz="1200" b="0" i="0" kern="1200" dirty="0">
                <a:solidFill>
                  <a:schemeClr val="tx1"/>
                </a:solidFill>
                <a:effectLst/>
                <a:latin typeface="+mn-lt"/>
                <a:ea typeface="+mn-ea"/>
                <a:cs typeface="+mn-cs"/>
              </a:rPr>
              <a:t>Consideration should also be given to the potential for the individual to impede any investigation, remove or interfere with evidence or to intimidate or coerce potential witnesses</a:t>
            </a:r>
          </a:p>
          <a:p>
            <a:r>
              <a:rPr lang="en-US" sz="1200" b="0" i="0" kern="1200" dirty="0">
                <a:solidFill>
                  <a:schemeClr val="tx1"/>
                </a:solidFill>
                <a:effectLst/>
                <a:latin typeface="+mn-lt"/>
                <a:ea typeface="+mn-ea"/>
                <a:cs typeface="+mn-cs"/>
              </a:rPr>
              <a:t>If suspended, the individual will be kept up to date about events in the workplace by a named contact</a:t>
            </a:r>
          </a:p>
          <a:p>
            <a:r>
              <a:rPr lang="en-US" sz="1200" b="0" i="0" kern="1200" dirty="0">
                <a:solidFill>
                  <a:schemeClr val="tx1"/>
                </a:solidFill>
                <a:effectLst/>
                <a:latin typeface="+mn-lt"/>
                <a:ea typeface="+mn-ea"/>
                <a:cs typeface="+mn-cs"/>
              </a:rPr>
              <a:t>As soon as possible after an allegation has been received, the accused member of staff should be advised to contact their Trade Union or professional association</a:t>
            </a:r>
          </a:p>
          <a:p>
            <a:r>
              <a:rPr lang="en-US" sz="1200" b="0" i="0" kern="1200" dirty="0">
                <a:solidFill>
                  <a:schemeClr val="tx1"/>
                </a:solidFill>
                <a:effectLst/>
                <a:latin typeface="+mn-lt"/>
                <a:ea typeface="+mn-ea"/>
                <a:cs typeface="+mn-cs"/>
              </a:rPr>
              <a:t>Human Resources should be consulted at the earliest opportunity in order that appropriate support can be provided via the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 occupational health, employee welfare arrangements, or individual agency's own safeguarding arrangements</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22</a:t>
            </a:fld>
            <a:endParaRPr lang="en-GB"/>
          </a:p>
        </p:txBody>
      </p:sp>
    </p:spTree>
    <p:extLst>
      <p:ext uri="{BB962C8B-B14F-4D97-AF65-F5344CB8AC3E}">
        <p14:creationId xmlns:p14="http://schemas.microsoft.com/office/powerpoint/2010/main" val="12376179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Trainer to explain:</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adult at risk and/or their family/carer/representatives</a:t>
            </a:r>
            <a:endParaRPr lang="en-GB" sz="1100"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should be informed </a:t>
            </a:r>
            <a:r>
              <a:rPr lang="en-GB" sz="1200" kern="1200" dirty="0">
                <a:solidFill>
                  <a:schemeClr val="tx1"/>
                </a:solidFill>
                <a:effectLst/>
                <a:latin typeface="+mn-lt"/>
                <a:ea typeface="+mn-ea"/>
                <a:cs typeface="+mn-cs"/>
              </a:rPr>
              <a:t>about the allegation as soon as possible</a:t>
            </a:r>
            <a:r>
              <a:rPr lang="en-GB" sz="1200" b="1"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must be informed of the outcome </a:t>
            </a:r>
            <a:r>
              <a:rPr lang="en-GB" sz="1200" kern="1200" dirty="0">
                <a:solidFill>
                  <a:schemeClr val="tx1"/>
                </a:solidFill>
                <a:effectLst/>
                <a:latin typeface="+mn-lt"/>
                <a:ea typeface="+mn-ea"/>
                <a:cs typeface="+mn-cs"/>
              </a:rPr>
              <a:t>of the strategy discussion and/or the strategy meeting and should, when necessary, be helped to understand them</a:t>
            </a:r>
            <a:endParaRPr lang="en-GB" sz="11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*it may not be appropriate to inform immediately if</a:t>
            </a:r>
            <a:endParaRPr lang="en-GB" sz="1100" kern="1200" dirty="0">
              <a:solidFill>
                <a:schemeClr val="tx1"/>
              </a:solidFill>
              <a:effectLst/>
              <a:latin typeface="+mn-lt"/>
              <a:ea typeface="+mn-ea"/>
              <a:cs typeface="+mn-cs"/>
            </a:endParaRPr>
          </a:p>
          <a:p>
            <a:pPr lvl="2"/>
            <a:r>
              <a:rPr lang="en-GB" sz="1200" kern="1200" dirty="0">
                <a:solidFill>
                  <a:schemeClr val="tx1"/>
                </a:solidFill>
                <a:effectLst/>
                <a:latin typeface="+mn-lt"/>
                <a:ea typeface="+mn-ea"/>
                <a:cs typeface="+mn-cs"/>
              </a:rPr>
              <a:t>the allegation made is against a family member, </a:t>
            </a:r>
            <a:endParaRPr lang="en-GB" sz="1100" kern="1200" dirty="0">
              <a:solidFill>
                <a:schemeClr val="tx1"/>
              </a:solidFill>
              <a:effectLst/>
              <a:latin typeface="+mn-lt"/>
              <a:ea typeface="+mn-ea"/>
              <a:cs typeface="+mn-cs"/>
            </a:endParaRPr>
          </a:p>
          <a:p>
            <a:pPr lvl="2"/>
            <a:r>
              <a:rPr lang="en-GB" sz="1200" kern="1200" dirty="0">
                <a:solidFill>
                  <a:schemeClr val="tx1"/>
                </a:solidFill>
                <a:effectLst/>
                <a:latin typeface="+mn-lt"/>
                <a:ea typeface="+mn-ea"/>
                <a:cs typeface="+mn-cs"/>
              </a:rPr>
              <a:t>the Police investigation could be hampered by doing so</a:t>
            </a:r>
            <a:endParaRPr lang="en-GB" sz="1100" kern="1200" dirty="0">
              <a:solidFill>
                <a:schemeClr val="tx1"/>
              </a:solidFill>
              <a:effectLst/>
              <a:latin typeface="+mn-lt"/>
              <a:ea typeface="+mn-ea"/>
              <a:cs typeface="+mn-cs"/>
            </a:endParaRPr>
          </a:p>
          <a:p>
            <a:pPr lvl="2"/>
            <a:r>
              <a:rPr lang="en-GB" sz="1200" kern="1200" dirty="0">
                <a:solidFill>
                  <a:schemeClr val="tx1"/>
                </a:solidFill>
                <a:effectLst/>
                <a:latin typeface="+mn-lt"/>
                <a:ea typeface="+mn-ea"/>
                <a:cs typeface="+mn-cs"/>
              </a:rPr>
              <a:t>discussion with the Designated Officer for Safeguarding has not yet happened</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informing parents/ </a:t>
            </a:r>
            <a:r>
              <a:rPr lang="en-US" sz="1200" b="1" i="0" kern="1200" dirty="0" err="1">
                <a:solidFill>
                  <a:schemeClr val="tx1"/>
                </a:solidFill>
                <a:effectLst/>
                <a:latin typeface="+mn-lt"/>
                <a:ea typeface="+mn-ea"/>
                <a:cs typeface="+mn-cs"/>
              </a:rPr>
              <a:t>carers</a:t>
            </a:r>
            <a:r>
              <a:rPr lang="en-US" sz="1200" b="1" i="0" kern="1200" dirty="0">
                <a:solidFill>
                  <a:schemeClr val="tx1"/>
                </a:solidFill>
                <a:effectLst/>
                <a:latin typeface="+mn-lt"/>
                <a:ea typeface="+mn-ea"/>
                <a:cs typeface="+mn-cs"/>
              </a:rPr>
              <a:t>, children, adults at risk or their representatives: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general principle is that the parents or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of the adult or child/ren involved and the adult or child/ren where appropriate, should be informed about the allegation as soon as possible but only following discussion with the Designated Officer for Safeguarding responsible for safeguarding allegations/concerns against practitioners and those in positions of trust.</a:t>
            </a:r>
          </a:p>
          <a:p>
            <a:r>
              <a:rPr lang="en-US" sz="1200" b="0" i="0" kern="1200" dirty="0">
                <a:solidFill>
                  <a:schemeClr val="tx1"/>
                </a:solidFill>
                <a:effectLst/>
                <a:latin typeface="+mn-lt"/>
                <a:ea typeface="+mn-ea"/>
                <a:cs typeface="+mn-cs"/>
              </a:rPr>
              <a:t>Parents/</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of the adult or child/ren involved and the adult or child/ren where appropriate, must be informed of the outcome of the strategy discussion/meeting and should, when necessary, be helped to understand the decisions reached. It will be agreed in the Strategy Discussion or Strategy meeting who will undertake this.</a:t>
            </a:r>
          </a:p>
          <a:p>
            <a:r>
              <a:rPr lang="en-US" sz="1200" b="0" i="0" kern="1200" dirty="0">
                <a:solidFill>
                  <a:schemeClr val="tx1"/>
                </a:solidFill>
                <a:effectLst/>
                <a:latin typeface="+mn-lt"/>
                <a:ea typeface="+mn-ea"/>
                <a:cs typeface="+mn-cs"/>
              </a:rPr>
              <a:t>Examples where it may not be appropriate to inform parents,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adults or child/ren or their representative immediately could include where the allegation made is against a family member, or if the Police investigation could be hampered by informing the parent/</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child, adult at risk or their representative. In these cases the timings for the parents or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being told must be confirmed with the relevant </a:t>
            </a:r>
            <a:r>
              <a:rPr lang="en-US" sz="1200" b="0" i="0" u="none" strike="noStrike" kern="1200" dirty="0">
                <a:solidFill>
                  <a:schemeClr val="tx1"/>
                </a:solidFill>
                <a:effectLst/>
                <a:latin typeface="+mn-lt"/>
                <a:ea typeface="+mn-ea"/>
                <a:cs typeface="+mn-cs"/>
                <a:hlinkClick r:id="rId3"/>
              </a:rPr>
              <a:t>social services</a:t>
            </a:r>
            <a:r>
              <a:rPr lang="en-US" sz="1200" b="0" i="0" kern="1200" dirty="0">
                <a:solidFill>
                  <a:schemeClr val="tx1"/>
                </a:solidFill>
                <a:effectLst/>
                <a:latin typeface="+mn-lt"/>
                <a:ea typeface="+mn-ea"/>
                <a:cs typeface="+mn-cs"/>
              </a:rPr>
              <a:t> and Police.</a:t>
            </a:r>
          </a:p>
          <a:p>
            <a:br>
              <a:rPr lang="en-US" dirty="0"/>
            </a:b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23</a:t>
            </a:fld>
            <a:endParaRPr lang="en-GB"/>
          </a:p>
        </p:txBody>
      </p:sp>
    </p:spTree>
    <p:extLst>
      <p:ext uri="{BB962C8B-B14F-4D97-AF65-F5344CB8AC3E}">
        <p14:creationId xmlns:p14="http://schemas.microsoft.com/office/powerpoint/2010/main" val="600864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24</a:t>
            </a:fld>
            <a:endParaRPr lang="en-GB"/>
          </a:p>
        </p:txBody>
      </p:sp>
    </p:spTree>
    <p:extLst>
      <p:ext uri="{BB962C8B-B14F-4D97-AF65-F5344CB8AC3E}">
        <p14:creationId xmlns:p14="http://schemas.microsoft.com/office/powerpoint/2010/main" val="33055893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25</a:t>
            </a:fld>
            <a:endParaRPr lang="en-GB"/>
          </a:p>
        </p:txBody>
      </p:sp>
    </p:spTree>
    <p:extLst>
      <p:ext uri="{BB962C8B-B14F-4D97-AF65-F5344CB8AC3E}">
        <p14:creationId xmlns:p14="http://schemas.microsoft.com/office/powerpoint/2010/main" val="4315988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dirty="0"/>
              <a:t>ACTIVITY HERE to CHECK FOR UNDERSTANDING</a:t>
            </a:r>
          </a:p>
          <a:p>
            <a:pPr>
              <a:lnSpc>
                <a:spcPct val="90000"/>
              </a:lnSpc>
            </a:pPr>
            <a:endParaRPr lang="en-GB" sz="1200" dirty="0"/>
          </a:p>
          <a:p>
            <a:pPr>
              <a:lnSpc>
                <a:spcPct val="90000"/>
              </a:lnSpc>
            </a:pPr>
            <a:r>
              <a:rPr lang="en-US" sz="1200" dirty="0"/>
              <a:t>For example:</a:t>
            </a:r>
            <a:endParaRPr lang="en-US" sz="1200" dirty="0">
              <a:solidFill>
                <a:srgbClr val="FF0000"/>
              </a:solidFill>
            </a:endParaRPr>
          </a:p>
          <a:p>
            <a:pPr marL="342900" indent="-342900">
              <a:lnSpc>
                <a:spcPct val="90000"/>
              </a:lnSpc>
              <a:buFont typeface="Arial" panose="020B0604020202020204" pitchFamily="34" charset="0"/>
              <a:buChar char="•"/>
            </a:pPr>
            <a:r>
              <a:rPr lang="en-US" sz="1200" b="1" dirty="0"/>
              <a:t>Attempting to </a:t>
            </a:r>
            <a:r>
              <a:rPr lang="en-US" sz="1200" dirty="0"/>
              <a:t>prevent falling by raising bedrails on a bed, tucking into bed very tightly, removing a walking frame or sedating </a:t>
            </a:r>
          </a:p>
          <a:p>
            <a:pPr marL="342900" indent="-342900">
              <a:lnSpc>
                <a:spcPct val="90000"/>
              </a:lnSpc>
              <a:buFont typeface="Arial" panose="020B0604020202020204" pitchFamily="34" charset="0"/>
              <a:buChar char="•"/>
            </a:pPr>
            <a:r>
              <a:rPr lang="en-US" sz="1200" b="1" dirty="0"/>
              <a:t>Failing to </a:t>
            </a:r>
            <a:r>
              <a:rPr lang="en-US" sz="1200" dirty="0"/>
              <a:t>ensure necessary assistance to drink/eat, get to the toilet/changing incontinence pads</a:t>
            </a:r>
          </a:p>
          <a:p>
            <a:pPr marL="342900" indent="-342900">
              <a:lnSpc>
                <a:spcPct val="90000"/>
              </a:lnSpc>
              <a:buFont typeface="Arial" panose="020B0604020202020204" pitchFamily="34" charset="0"/>
              <a:buChar char="•"/>
            </a:pPr>
            <a:r>
              <a:rPr lang="en-US" sz="1200" dirty="0"/>
              <a:t>Using medication inappropriately </a:t>
            </a:r>
          </a:p>
          <a:p>
            <a:pPr marL="342900" indent="-342900">
              <a:lnSpc>
                <a:spcPct val="90000"/>
              </a:lnSpc>
              <a:buFont typeface="Arial" panose="020B0604020202020204" pitchFamily="34" charset="0"/>
              <a:buChar char="•"/>
            </a:pPr>
            <a:r>
              <a:rPr lang="en-US" sz="1200" dirty="0"/>
              <a:t>Moving and handling unsafely</a:t>
            </a:r>
          </a:p>
          <a:p>
            <a:pPr marL="342900" indent="-342900">
              <a:lnSpc>
                <a:spcPct val="90000"/>
              </a:lnSpc>
              <a:buFont typeface="Arial" panose="020B0604020202020204" pitchFamily="34" charset="0"/>
              <a:buChar char="•"/>
            </a:pPr>
            <a:r>
              <a:rPr lang="en-US" sz="1200" dirty="0"/>
              <a:t>Insulting, shouting at, or belittling an adult</a:t>
            </a:r>
          </a:p>
          <a:p>
            <a:pPr marL="342900" indent="-342900">
              <a:lnSpc>
                <a:spcPct val="90000"/>
              </a:lnSpc>
              <a:buFont typeface="Arial" panose="020B0604020202020204" pitchFamily="34" charset="0"/>
              <a:buChar char="•"/>
            </a:pPr>
            <a:r>
              <a:rPr lang="en-US" sz="1200" dirty="0"/>
              <a:t>Exploitation related to an adult’s benefits, income property etc.</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26</a:t>
            </a:fld>
            <a:endParaRPr lang="en-GB"/>
          </a:p>
        </p:txBody>
      </p:sp>
    </p:spTree>
    <p:extLst>
      <p:ext uri="{BB962C8B-B14F-4D97-AF65-F5344CB8AC3E}">
        <p14:creationId xmlns:p14="http://schemas.microsoft.com/office/powerpoint/2010/main" val="19139855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spcAft>
                <a:spcPts val="600"/>
              </a:spcAft>
              <a:buNone/>
            </a:pPr>
            <a:endParaRPr lang="en-GB" sz="800" i="1" dirty="0">
              <a:solidFill>
                <a:schemeClr val="tx1"/>
              </a:solidFill>
            </a:endParaRPr>
          </a:p>
          <a:p>
            <a:pPr marL="0" indent="0">
              <a:spcBef>
                <a:spcPts val="0"/>
              </a:spcBef>
              <a:spcAft>
                <a:spcPts val="600"/>
              </a:spcAft>
              <a:buNone/>
            </a:pPr>
            <a:r>
              <a:rPr lang="en-GB" sz="1200" i="1" dirty="0">
                <a:solidFill>
                  <a:schemeClr val="tx1"/>
                </a:solidFill>
              </a:rPr>
              <a:t>Example:</a:t>
            </a:r>
            <a:r>
              <a:rPr lang="en-GB" sz="1200" dirty="0">
                <a:solidFill>
                  <a:schemeClr val="tx1"/>
                </a:solidFill>
              </a:rPr>
              <a:t> </a:t>
            </a:r>
            <a:r>
              <a:rPr lang="en-GB" sz="1200" dirty="0"/>
              <a:t>any staff or volunteers working on behalf of social care, health services, police and criminal justice, housing, education, etc</a:t>
            </a:r>
            <a:endParaRPr lang="en-GB" sz="1200" dirty="0">
              <a:solidFill>
                <a:schemeClr val="tx1"/>
              </a:solidFill>
            </a:endParaRPr>
          </a:p>
          <a:p>
            <a:endParaRPr lang="en-GB" dirty="0"/>
          </a:p>
          <a:p>
            <a:r>
              <a:rPr lang="en-GB" dirty="0"/>
              <a:t>Positions of trust may include, but are not limited to any staff working on behalf of: • Social care • Health services • Police and criminal justice • Housing • Education</a:t>
            </a:r>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27</a:t>
            </a:fld>
            <a:endParaRPr lang="en-GB"/>
          </a:p>
        </p:txBody>
      </p:sp>
    </p:spTree>
    <p:extLst>
      <p:ext uri="{BB962C8B-B14F-4D97-AF65-F5344CB8AC3E}">
        <p14:creationId xmlns:p14="http://schemas.microsoft.com/office/powerpoint/2010/main" val="2839886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Contravene: to do something that a </a:t>
            </a:r>
            <a:r>
              <a:rPr lang="en-GB" i="1" u="sng" dirty="0">
                <a:hlinkClick r:id="rId3" tooltip="law"/>
              </a:rPr>
              <a:t>law</a:t>
            </a:r>
            <a:r>
              <a:rPr lang="en-GB" i="1" dirty="0"/>
              <a:t> or </a:t>
            </a:r>
            <a:r>
              <a:rPr lang="en-GB" i="1" u="sng" dirty="0">
                <a:hlinkClick r:id="rId4" tooltip="rule"/>
              </a:rPr>
              <a:t>rule</a:t>
            </a:r>
            <a:r>
              <a:rPr lang="en-GB" i="1" dirty="0"/>
              <a:t> does not </a:t>
            </a:r>
            <a:r>
              <a:rPr lang="en-GB" i="1" u="sng" dirty="0">
                <a:hlinkClick r:id="rId5" tooltip="allow"/>
              </a:rPr>
              <a:t>allow</a:t>
            </a:r>
            <a:r>
              <a:rPr lang="en-GB" i="1" dirty="0"/>
              <a:t>, or to </a:t>
            </a:r>
            <a:r>
              <a:rPr lang="en-GB" i="1" u="sng" dirty="0">
                <a:hlinkClick r:id="rId6" tooltip="break"/>
              </a:rPr>
              <a:t>break</a:t>
            </a:r>
            <a:r>
              <a:rPr lang="en-GB" i="1" dirty="0"/>
              <a:t> a </a:t>
            </a:r>
            <a:r>
              <a:rPr lang="en-GB" i="1" u="sng" dirty="0">
                <a:hlinkClick r:id="rId3" tooltip="law"/>
              </a:rPr>
              <a:t>law</a:t>
            </a:r>
            <a:r>
              <a:rPr lang="en-GB" i="1" dirty="0"/>
              <a:t> or </a:t>
            </a:r>
            <a:r>
              <a:rPr lang="en-GB" i="1" u="sng" dirty="0">
                <a:hlinkClick r:id="rId4" tooltip="rule"/>
              </a:rPr>
              <a:t>rule</a:t>
            </a:r>
            <a:r>
              <a:rPr lang="en-GB" i="1" dirty="0"/>
              <a:t>)</a:t>
            </a:r>
            <a:endParaRPr lang="en-GB" dirty="0"/>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28</a:t>
            </a:fld>
            <a:endParaRPr lang="en-GB"/>
          </a:p>
        </p:txBody>
      </p:sp>
    </p:spTree>
    <p:extLst>
      <p:ext uri="{BB962C8B-B14F-4D97-AF65-F5344CB8AC3E}">
        <p14:creationId xmlns:p14="http://schemas.microsoft.com/office/powerpoint/2010/main" val="21278947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Contravene: to do something that a </a:t>
            </a:r>
            <a:r>
              <a:rPr lang="en-GB" i="1" u="sng" dirty="0">
                <a:hlinkClick r:id="rId3" tooltip="law"/>
              </a:rPr>
              <a:t>law</a:t>
            </a:r>
            <a:r>
              <a:rPr lang="en-GB" i="1" dirty="0"/>
              <a:t> or </a:t>
            </a:r>
            <a:r>
              <a:rPr lang="en-GB" i="1" u="sng" dirty="0">
                <a:hlinkClick r:id="rId4" tooltip="rule"/>
              </a:rPr>
              <a:t>rule</a:t>
            </a:r>
            <a:r>
              <a:rPr lang="en-GB" i="1" dirty="0"/>
              <a:t> does not </a:t>
            </a:r>
            <a:r>
              <a:rPr lang="en-GB" i="1" u="sng" dirty="0">
                <a:hlinkClick r:id="rId5" tooltip="allow"/>
              </a:rPr>
              <a:t>allow</a:t>
            </a:r>
            <a:r>
              <a:rPr lang="en-GB" i="1" dirty="0"/>
              <a:t>, or to </a:t>
            </a:r>
            <a:r>
              <a:rPr lang="en-GB" i="1" u="sng" dirty="0">
                <a:hlinkClick r:id="rId6" tooltip="break"/>
              </a:rPr>
              <a:t>break</a:t>
            </a:r>
            <a:r>
              <a:rPr lang="en-GB" i="1" dirty="0"/>
              <a:t> a </a:t>
            </a:r>
            <a:r>
              <a:rPr lang="en-GB" i="1" u="sng" dirty="0">
                <a:hlinkClick r:id="rId3" tooltip="law"/>
              </a:rPr>
              <a:t>law</a:t>
            </a:r>
            <a:r>
              <a:rPr lang="en-GB" i="1" dirty="0"/>
              <a:t> or </a:t>
            </a:r>
            <a:r>
              <a:rPr lang="en-GB" i="1" u="sng" dirty="0">
                <a:hlinkClick r:id="rId4" tooltip="rule"/>
              </a:rPr>
              <a:t>rule</a:t>
            </a:r>
            <a:r>
              <a:rPr lang="en-GB" i="1" dirty="0"/>
              <a:t>)</a:t>
            </a:r>
            <a:endParaRPr lang="en-GB" dirty="0"/>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29</a:t>
            </a:fld>
            <a:endParaRPr lang="en-GB"/>
          </a:p>
        </p:txBody>
      </p:sp>
    </p:spTree>
    <p:extLst>
      <p:ext uri="{BB962C8B-B14F-4D97-AF65-F5344CB8AC3E}">
        <p14:creationId xmlns:p14="http://schemas.microsoft.com/office/powerpoint/2010/main" val="3347982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9814731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chemeClr val="tx1"/>
                </a:solidFill>
              </a:rPr>
              <a:t>If the </a:t>
            </a:r>
            <a:r>
              <a:rPr lang="en-GB" sz="1200" dirty="0">
                <a:solidFill>
                  <a:schemeClr val="tx1"/>
                </a:solidFill>
              </a:rPr>
              <a:t>subject to the allegation </a:t>
            </a:r>
            <a:r>
              <a:rPr lang="en-GB" sz="1200" i="1" dirty="0">
                <a:solidFill>
                  <a:schemeClr val="tx1"/>
                </a:solidFill>
              </a:rPr>
              <a:t>is a foster carer or adult placement carer, they should be informed that an allegation has been made by the registered manager or delegate</a:t>
            </a:r>
          </a:p>
          <a:p>
            <a:r>
              <a:rPr lang="en-GB" sz="1200" b="1" u="heavy" kern="1200" dirty="0">
                <a:solidFill>
                  <a:schemeClr val="tx1"/>
                </a:solidFill>
                <a:effectLst/>
                <a:latin typeface="+mn-lt"/>
                <a:ea typeface="+mn-ea"/>
                <a:cs typeface="+mn-cs"/>
              </a:rPr>
              <a:t>Informing the Individual </a:t>
            </a:r>
          </a:p>
          <a:p>
            <a:r>
              <a:rPr lang="en-GB" sz="1200" kern="1200" dirty="0">
                <a:solidFill>
                  <a:schemeClr val="tx1"/>
                </a:solidFill>
                <a:effectLst/>
                <a:latin typeface="+mn-lt"/>
                <a:ea typeface="+mn-ea"/>
                <a:cs typeface="+mn-cs"/>
              </a:rPr>
              <a:t>When informing the individual, careful consideration should be given to the following:</a:t>
            </a:r>
          </a:p>
          <a:p>
            <a:pPr lvl="0"/>
            <a:r>
              <a:rPr lang="en-GB" sz="1200" kern="1200" dirty="0">
                <a:solidFill>
                  <a:schemeClr val="tx1"/>
                </a:solidFill>
                <a:effectLst/>
                <a:latin typeface="+mn-lt"/>
                <a:ea typeface="+mn-ea"/>
                <a:cs typeface="+mn-cs"/>
              </a:rPr>
              <a:t>The person subject to the allegation should be given appropriate support by their employer or nominated individual</a:t>
            </a:r>
          </a:p>
          <a:p>
            <a:pPr lvl="0"/>
            <a:r>
              <a:rPr lang="en-GB" sz="1200" kern="1200" dirty="0">
                <a:solidFill>
                  <a:schemeClr val="tx1"/>
                </a:solidFill>
                <a:effectLst/>
                <a:latin typeface="+mn-lt"/>
                <a:ea typeface="+mn-ea"/>
                <a:cs typeface="+mn-cs"/>
              </a:rPr>
              <a:t>The person who is the subject of the allegation should be treated fairly and honestly and helped to understand the concerns expressed and processes involved</a:t>
            </a:r>
          </a:p>
          <a:p>
            <a:pPr lvl="0"/>
            <a:r>
              <a:rPr lang="en-GB" sz="1200" kern="1200" dirty="0">
                <a:solidFill>
                  <a:schemeClr val="tx1"/>
                </a:solidFill>
                <a:effectLst/>
                <a:latin typeface="+mn-lt"/>
                <a:ea typeface="+mn-ea"/>
                <a:cs typeface="+mn-cs"/>
              </a:rPr>
              <a:t>The person who is the subject of the allegation should generally be informed that they are subject of an allegation at the earliest opportunity</a:t>
            </a:r>
          </a:p>
          <a:p>
            <a:pPr lvl="0"/>
            <a:r>
              <a:rPr lang="en-GB" sz="1200" kern="1200" dirty="0">
                <a:solidFill>
                  <a:schemeClr val="tx1"/>
                </a:solidFill>
                <a:effectLst/>
                <a:latin typeface="+mn-lt"/>
                <a:ea typeface="+mn-ea"/>
                <a:cs typeface="+mn-cs"/>
              </a:rPr>
              <a:t>If the allegation has been made in respect of a foster carer or adult placement carer they should be informed that an allegation has been made by the registered manager or delegate</a:t>
            </a:r>
          </a:p>
          <a:p>
            <a:pPr lvl="0"/>
            <a:r>
              <a:rPr lang="en-GB" sz="1200" kern="1200" dirty="0">
                <a:solidFill>
                  <a:schemeClr val="tx1"/>
                </a:solidFill>
                <a:effectLst/>
                <a:latin typeface="+mn-lt"/>
                <a:ea typeface="+mn-ea"/>
                <a:cs typeface="+mn-cs"/>
              </a:rPr>
              <a:t>The employer will not inform the employee of the details of the allegation until the timings for doing so have been agreed with Children’s or Adults Services /Police. This will be considered during the interim safeguarding arrangements discussed and agreed by the Police and the Designated Officer for Safeguarding </a:t>
            </a:r>
          </a:p>
          <a:p>
            <a:pPr lvl="0"/>
            <a:r>
              <a:rPr lang="en-GB" sz="1200" kern="1200" dirty="0">
                <a:solidFill>
                  <a:schemeClr val="tx1"/>
                </a:solidFill>
                <a:effectLst/>
                <a:latin typeface="+mn-lt"/>
                <a:ea typeface="+mn-ea"/>
                <a:cs typeface="+mn-cs"/>
              </a:rPr>
              <a:t>Information about the adult, child or family should not be shared with the individual against whom the allegation was made or anyone representing them</a:t>
            </a:r>
          </a:p>
          <a:p>
            <a:pPr lvl="0"/>
            <a:r>
              <a:rPr lang="en-GB" sz="1200" kern="1200" dirty="0">
                <a:solidFill>
                  <a:schemeClr val="tx1"/>
                </a:solidFill>
                <a:effectLst/>
                <a:latin typeface="+mn-lt"/>
                <a:ea typeface="+mn-ea"/>
                <a:cs typeface="+mn-cs"/>
              </a:rPr>
              <a:t>In determining when to inform the individual, consideration should be given to any potential risks to the child or adult involved in the allegations, or to any other children or adults connected to the individual’s home, work or community life</a:t>
            </a:r>
          </a:p>
          <a:p>
            <a:pPr lvl="0"/>
            <a:r>
              <a:rPr lang="en-GB" sz="1200" kern="1200" dirty="0">
                <a:solidFill>
                  <a:schemeClr val="tx1"/>
                </a:solidFill>
                <a:effectLst/>
                <a:latin typeface="+mn-lt"/>
                <a:ea typeface="+mn-ea"/>
                <a:cs typeface="+mn-cs"/>
              </a:rPr>
              <a:t>Consideration should also be given to the potential for the individual to impede any investigation, remove or interfere with evidence or to intimidate or coerce potential witnesses</a:t>
            </a:r>
          </a:p>
          <a:p>
            <a:pPr lvl="0"/>
            <a:r>
              <a:rPr lang="en-GB" sz="1200" kern="1200" dirty="0">
                <a:solidFill>
                  <a:schemeClr val="tx1"/>
                </a:solidFill>
                <a:effectLst/>
                <a:latin typeface="+mn-lt"/>
                <a:ea typeface="+mn-ea"/>
                <a:cs typeface="+mn-cs"/>
              </a:rPr>
              <a:t>If suspended, the individual will be kept up to date about events in the workplace by a named contact</a:t>
            </a:r>
          </a:p>
          <a:p>
            <a:pPr lvl="0"/>
            <a:r>
              <a:rPr lang="en-GB" sz="1200" kern="1200" dirty="0">
                <a:solidFill>
                  <a:schemeClr val="tx1"/>
                </a:solidFill>
                <a:effectLst/>
                <a:latin typeface="+mn-lt"/>
                <a:ea typeface="+mn-ea"/>
                <a:cs typeface="+mn-cs"/>
              </a:rPr>
              <a:t>As soon as possible after an allegation has been received, the accused member of staff should be advised to contact their Trade Union or professional association</a:t>
            </a:r>
          </a:p>
          <a:p>
            <a:pPr lvl="0"/>
            <a:r>
              <a:rPr lang="en-GB" sz="1200" kern="1200" dirty="0">
                <a:solidFill>
                  <a:schemeClr val="tx1"/>
                </a:solidFill>
                <a:effectLst/>
                <a:latin typeface="+mn-lt"/>
                <a:ea typeface="+mn-ea"/>
                <a:cs typeface="+mn-cs"/>
              </a:rPr>
              <a:t>Human Resources should be consulted at the earliest opportunity in order that appropriate support can be provided via the organisation’s occupational health, employee welfare arrangements, or individual agency's own safeguarding arrangements</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30</a:t>
            </a:fld>
            <a:endParaRPr lang="en-GB"/>
          </a:p>
        </p:txBody>
      </p:sp>
    </p:spTree>
    <p:extLst>
      <p:ext uri="{BB962C8B-B14F-4D97-AF65-F5344CB8AC3E}">
        <p14:creationId xmlns:p14="http://schemas.microsoft.com/office/powerpoint/2010/main" val="26562343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chemeClr val="tx1"/>
                </a:solidFill>
              </a:rPr>
              <a:t>If the </a:t>
            </a:r>
            <a:r>
              <a:rPr lang="en-GB" sz="1200" dirty="0">
                <a:solidFill>
                  <a:schemeClr val="tx1"/>
                </a:solidFill>
              </a:rPr>
              <a:t>subject to the allegation </a:t>
            </a:r>
            <a:r>
              <a:rPr lang="en-GB" sz="1200" i="1" dirty="0">
                <a:solidFill>
                  <a:schemeClr val="tx1"/>
                </a:solidFill>
              </a:rPr>
              <a:t>is a foster carer or adult placement carer, they should be informed that an allegation has been made by the registered manager or delegate</a:t>
            </a:r>
          </a:p>
          <a:p>
            <a:r>
              <a:rPr lang="en-GB" sz="1200" b="1" u="heavy" kern="1200" dirty="0">
                <a:solidFill>
                  <a:schemeClr val="tx1"/>
                </a:solidFill>
                <a:effectLst/>
                <a:latin typeface="+mn-lt"/>
                <a:ea typeface="+mn-ea"/>
                <a:cs typeface="+mn-cs"/>
              </a:rPr>
              <a:t>Informing the Individual </a:t>
            </a:r>
          </a:p>
          <a:p>
            <a:r>
              <a:rPr lang="en-GB" sz="1200" kern="1200" dirty="0">
                <a:solidFill>
                  <a:schemeClr val="tx1"/>
                </a:solidFill>
                <a:effectLst/>
                <a:latin typeface="+mn-lt"/>
                <a:ea typeface="+mn-ea"/>
                <a:cs typeface="+mn-cs"/>
              </a:rPr>
              <a:t>When informing the individual, careful consideration should be given to the following:</a:t>
            </a:r>
          </a:p>
          <a:p>
            <a:pPr lvl="0"/>
            <a:r>
              <a:rPr lang="en-GB" sz="1200" kern="1200" dirty="0">
                <a:solidFill>
                  <a:schemeClr val="tx1"/>
                </a:solidFill>
                <a:effectLst/>
                <a:latin typeface="+mn-lt"/>
                <a:ea typeface="+mn-ea"/>
                <a:cs typeface="+mn-cs"/>
              </a:rPr>
              <a:t>The person subject to the allegation should be given appropriate support by their employer or nominated individual</a:t>
            </a:r>
          </a:p>
          <a:p>
            <a:pPr lvl="0"/>
            <a:r>
              <a:rPr lang="en-GB" sz="1200" kern="1200" dirty="0">
                <a:solidFill>
                  <a:schemeClr val="tx1"/>
                </a:solidFill>
                <a:effectLst/>
                <a:latin typeface="+mn-lt"/>
                <a:ea typeface="+mn-ea"/>
                <a:cs typeface="+mn-cs"/>
              </a:rPr>
              <a:t>The person who is the subject of the allegation should be treated fairly and honestly and helped to understand the concerns expressed and processes involved</a:t>
            </a:r>
          </a:p>
          <a:p>
            <a:pPr lvl="0"/>
            <a:r>
              <a:rPr lang="en-GB" sz="1200" kern="1200" dirty="0">
                <a:solidFill>
                  <a:schemeClr val="tx1"/>
                </a:solidFill>
                <a:effectLst/>
                <a:latin typeface="+mn-lt"/>
                <a:ea typeface="+mn-ea"/>
                <a:cs typeface="+mn-cs"/>
              </a:rPr>
              <a:t>The person who is the subject of the allegation should generally be informed that they are subject of an allegation at the earliest opportunity</a:t>
            </a:r>
          </a:p>
          <a:p>
            <a:pPr lvl="0"/>
            <a:r>
              <a:rPr lang="en-GB" sz="1200" kern="1200" dirty="0">
                <a:solidFill>
                  <a:schemeClr val="tx1"/>
                </a:solidFill>
                <a:effectLst/>
                <a:latin typeface="+mn-lt"/>
                <a:ea typeface="+mn-ea"/>
                <a:cs typeface="+mn-cs"/>
              </a:rPr>
              <a:t>If the allegation has been made in respect of a foster carer or adult placement carer they should be informed that an allegation has been made by the registered manager or delegate</a:t>
            </a:r>
          </a:p>
          <a:p>
            <a:pPr lvl="0"/>
            <a:r>
              <a:rPr lang="en-GB" sz="1200" kern="1200" dirty="0">
                <a:solidFill>
                  <a:schemeClr val="tx1"/>
                </a:solidFill>
                <a:effectLst/>
                <a:latin typeface="+mn-lt"/>
                <a:ea typeface="+mn-ea"/>
                <a:cs typeface="+mn-cs"/>
              </a:rPr>
              <a:t>The employer will not inform the employee of the details of the allegation until the timings for doing so have been agreed with Children’s or Adults Services /Police. This will be considered during the interim safeguarding arrangements discussed and agreed by the Police and the Designated Officer for Safeguarding </a:t>
            </a:r>
          </a:p>
          <a:p>
            <a:pPr lvl="0"/>
            <a:r>
              <a:rPr lang="en-GB" sz="1200" kern="1200" dirty="0">
                <a:solidFill>
                  <a:schemeClr val="tx1"/>
                </a:solidFill>
                <a:effectLst/>
                <a:latin typeface="+mn-lt"/>
                <a:ea typeface="+mn-ea"/>
                <a:cs typeface="+mn-cs"/>
              </a:rPr>
              <a:t>Information about the adult, child or family should not be shared with the individual against whom the allegation was made or anyone representing them</a:t>
            </a:r>
          </a:p>
          <a:p>
            <a:pPr lvl="0"/>
            <a:r>
              <a:rPr lang="en-GB" sz="1200" kern="1200" dirty="0">
                <a:solidFill>
                  <a:schemeClr val="tx1"/>
                </a:solidFill>
                <a:effectLst/>
                <a:latin typeface="+mn-lt"/>
                <a:ea typeface="+mn-ea"/>
                <a:cs typeface="+mn-cs"/>
              </a:rPr>
              <a:t>In determining when to inform the individual, consideration should be given to any potential risks to the child or adult involved in the allegations, or to any other children or adults connected to the individual’s home, work or community life</a:t>
            </a:r>
          </a:p>
          <a:p>
            <a:pPr lvl="0"/>
            <a:r>
              <a:rPr lang="en-GB" sz="1200" kern="1200" dirty="0">
                <a:solidFill>
                  <a:schemeClr val="tx1"/>
                </a:solidFill>
                <a:effectLst/>
                <a:latin typeface="+mn-lt"/>
                <a:ea typeface="+mn-ea"/>
                <a:cs typeface="+mn-cs"/>
              </a:rPr>
              <a:t>Consideration should also be given to the potential for the individual to impede any investigation, remove or interfere with evidence or to intimidate or coerce potential witnesses</a:t>
            </a:r>
          </a:p>
          <a:p>
            <a:pPr lvl="0"/>
            <a:r>
              <a:rPr lang="en-GB" sz="1200" kern="1200" dirty="0">
                <a:solidFill>
                  <a:schemeClr val="tx1"/>
                </a:solidFill>
                <a:effectLst/>
                <a:latin typeface="+mn-lt"/>
                <a:ea typeface="+mn-ea"/>
                <a:cs typeface="+mn-cs"/>
              </a:rPr>
              <a:t>If suspended, the individual will be kept up to date about events in the workplace by a named contact</a:t>
            </a:r>
          </a:p>
          <a:p>
            <a:pPr lvl="0"/>
            <a:r>
              <a:rPr lang="en-GB" sz="1200" kern="1200" dirty="0">
                <a:solidFill>
                  <a:schemeClr val="tx1"/>
                </a:solidFill>
                <a:effectLst/>
                <a:latin typeface="+mn-lt"/>
                <a:ea typeface="+mn-ea"/>
                <a:cs typeface="+mn-cs"/>
              </a:rPr>
              <a:t>As soon as possible after an allegation has been received, the accused member of staff should be advised to contact their Trade Union or professional association</a:t>
            </a:r>
          </a:p>
          <a:p>
            <a:pPr lvl="0"/>
            <a:r>
              <a:rPr lang="en-GB" sz="1200" kern="1200" dirty="0">
                <a:solidFill>
                  <a:schemeClr val="tx1"/>
                </a:solidFill>
                <a:effectLst/>
                <a:latin typeface="+mn-lt"/>
                <a:ea typeface="+mn-ea"/>
                <a:cs typeface="+mn-cs"/>
              </a:rPr>
              <a:t>Human Resources should be consulted at the earliest opportunity in order that appropriate support can be provided via the organisation’s occupational health, employee welfare arrangements, or individual agency's own safeguarding arrangements</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31</a:t>
            </a:fld>
            <a:endParaRPr lang="en-GB"/>
          </a:p>
        </p:txBody>
      </p:sp>
    </p:spTree>
    <p:extLst>
      <p:ext uri="{BB962C8B-B14F-4D97-AF65-F5344CB8AC3E}">
        <p14:creationId xmlns:p14="http://schemas.microsoft.com/office/powerpoint/2010/main" val="3941430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Background for Trainer: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Trainer to explain that this module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based on the Social services and Well-being (Wales) Act 2014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designed to explain how to respond appropriately to any such allegations or suspicions.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intended to support internal disciplinary procedures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US" sz="1200" b="1" i="0" u="sng" kern="1200" dirty="0">
                <a:solidFill>
                  <a:schemeClr val="tx1"/>
                </a:solidFill>
                <a:effectLst/>
                <a:latin typeface="+mn-lt"/>
                <a:ea typeface="+mn-ea"/>
                <a:cs typeface="+mn-cs"/>
              </a:rPr>
              <a:t>These procedures set out arrangements for responding </a:t>
            </a:r>
            <a:r>
              <a:rPr lang="en-US" sz="1200" b="0" i="0" kern="1200" dirty="0">
                <a:solidFill>
                  <a:schemeClr val="tx1"/>
                </a:solidFill>
                <a:effectLst/>
                <a:latin typeface="+mn-lt"/>
                <a:ea typeface="+mn-ea"/>
                <a:cs typeface="+mn-cs"/>
              </a:rPr>
              <a:t>to </a:t>
            </a:r>
            <a:r>
              <a:rPr lang="en-US" sz="1200" b="0" i="0" u="none" strike="noStrike" kern="1200" dirty="0">
                <a:solidFill>
                  <a:schemeClr val="tx1"/>
                </a:solidFill>
                <a:effectLst/>
                <a:latin typeface="+mn-lt"/>
                <a:ea typeface="+mn-ea"/>
                <a:cs typeface="+mn-cs"/>
                <a:hlinkClick r:id="rId3"/>
              </a:rPr>
              <a:t>safeguarding</a:t>
            </a:r>
            <a:r>
              <a:rPr lang="en-US" sz="1200" b="0" i="0" kern="1200" dirty="0">
                <a:solidFill>
                  <a:schemeClr val="tx1"/>
                </a:solidFill>
                <a:effectLst/>
                <a:latin typeface="+mn-lt"/>
                <a:ea typeface="+mn-ea"/>
                <a:cs typeface="+mn-cs"/>
              </a:rPr>
              <a:t> concerns about </a:t>
            </a:r>
          </a:p>
          <a:p>
            <a:r>
              <a:rPr lang="en-US" sz="1200" b="0" i="0" kern="1200" dirty="0">
                <a:solidFill>
                  <a:schemeClr val="tx1"/>
                </a:solidFill>
                <a:effectLst/>
                <a:latin typeface="+mn-lt"/>
                <a:ea typeface="+mn-ea"/>
                <a:cs typeface="+mn-cs"/>
              </a:rPr>
              <a:t>those whose work, either in a paid or voluntary capacity, which brings them into contact with </a:t>
            </a:r>
            <a:r>
              <a:rPr lang="en-US" sz="1200" b="0" i="0" u="none" strike="noStrike" kern="1200" dirty="0">
                <a:solidFill>
                  <a:schemeClr val="tx1"/>
                </a:solidFill>
                <a:effectLst/>
                <a:latin typeface="+mn-lt"/>
                <a:ea typeface="+mn-ea"/>
                <a:cs typeface="+mn-cs"/>
                <a:hlinkClick r:id="rId3"/>
              </a:rPr>
              <a:t>children or adults at risk</a:t>
            </a:r>
            <a:r>
              <a:rPr lang="en-US" sz="1200" b="0" i="0" kern="1200" dirty="0">
                <a:solidFill>
                  <a:schemeClr val="tx1"/>
                </a:solidFill>
                <a:effectLst/>
                <a:latin typeface="+mn-lt"/>
                <a:ea typeface="+mn-ea"/>
                <a:cs typeface="+mn-cs"/>
              </a:rPr>
              <a:t>.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also includes individuals who have caring responsibilities for children or adults in need of care and support and their employment or voluntary work brings them into contact with children or </a:t>
            </a:r>
            <a:r>
              <a:rPr lang="en-US" sz="1200" b="0" i="0" u="none" strike="noStrike" kern="1200" dirty="0">
                <a:solidFill>
                  <a:schemeClr val="tx1"/>
                </a:solidFill>
                <a:effectLst/>
                <a:latin typeface="+mn-lt"/>
                <a:ea typeface="+mn-ea"/>
                <a:cs typeface="+mn-cs"/>
                <a:hlinkClick r:id="rId3"/>
              </a:rPr>
              <a:t>adults at risk</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is intended that these procedures support internal disciplinary procedures and provides guidance to deal appropriately with any concerns or allegations of </a:t>
            </a:r>
            <a:r>
              <a:rPr lang="en-US" sz="1200" b="0" i="0" u="none" strike="noStrike" kern="1200" dirty="0">
                <a:solidFill>
                  <a:schemeClr val="tx1"/>
                </a:solidFill>
                <a:effectLst/>
                <a:latin typeface="+mn-lt"/>
                <a:ea typeface="+mn-ea"/>
                <a:cs typeface="+mn-cs"/>
                <a:hlinkClick r:id="rId3"/>
              </a:rPr>
              <a:t>professional abuse</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3"/>
              </a:rPr>
              <a:t>neglect</a:t>
            </a:r>
            <a:r>
              <a:rPr lang="en-US" sz="1200" b="0" i="0" kern="1200" dirty="0">
                <a:solidFill>
                  <a:schemeClr val="tx1"/>
                </a:solidFill>
                <a:effectLst/>
                <a:latin typeface="+mn-lt"/>
                <a:ea typeface="+mn-ea"/>
                <a:cs typeface="+mn-cs"/>
              </a:rPr>
              <a:t> or </a:t>
            </a:r>
            <a:r>
              <a:rPr lang="en-US" sz="1200" b="0" i="0" u="none" strike="noStrike" kern="1200" dirty="0">
                <a:solidFill>
                  <a:schemeClr val="tx1"/>
                </a:solidFill>
                <a:effectLst/>
                <a:latin typeface="+mn-lt"/>
                <a:ea typeface="+mn-ea"/>
                <a:cs typeface="+mn-cs"/>
                <a:hlinkClick r:id="rId3"/>
              </a:rPr>
              <a:t>harm</a:t>
            </a:r>
            <a:r>
              <a:rPr lang="en-US" sz="1200" b="0" i="0" kern="1200" dirty="0">
                <a:solidFill>
                  <a:schemeClr val="tx1"/>
                </a:solidFill>
                <a:effectLst/>
                <a:latin typeface="+mn-lt"/>
                <a:ea typeface="+mn-ea"/>
                <a:cs typeface="+mn-cs"/>
              </a:rPr>
              <a:t> and to ensure that all allegations of </a:t>
            </a:r>
            <a:r>
              <a:rPr lang="en-US" sz="1200" b="0" i="0" u="none" strike="noStrike" kern="1200" dirty="0">
                <a:solidFill>
                  <a:schemeClr val="tx1"/>
                </a:solidFill>
                <a:effectLst/>
                <a:latin typeface="+mn-lt"/>
                <a:ea typeface="+mn-ea"/>
                <a:cs typeface="+mn-cs"/>
                <a:hlinkClick r:id="rId3"/>
              </a:rPr>
              <a:t>abuse</a:t>
            </a:r>
            <a:r>
              <a:rPr lang="en-US" sz="1200" b="0" i="0" kern="1200" dirty="0">
                <a:solidFill>
                  <a:schemeClr val="tx1"/>
                </a:solidFill>
                <a:effectLst/>
                <a:latin typeface="+mn-lt"/>
                <a:ea typeface="+mn-ea"/>
                <a:cs typeface="+mn-cs"/>
              </a:rPr>
              <a:t> made against staff or volunteers working with children, young people and </a:t>
            </a:r>
            <a:r>
              <a:rPr lang="en-US" sz="1200" b="0" i="0" u="none" strike="noStrike" kern="1200" dirty="0">
                <a:solidFill>
                  <a:schemeClr val="tx1"/>
                </a:solidFill>
                <a:effectLst/>
                <a:latin typeface="+mn-lt"/>
                <a:ea typeface="+mn-ea"/>
                <a:cs typeface="+mn-cs"/>
                <a:hlinkClick r:id="rId3"/>
              </a:rPr>
              <a:t>adults at risk</a:t>
            </a:r>
            <a:r>
              <a:rPr lang="en-US" sz="1200" b="0" i="0" kern="1200" dirty="0">
                <a:solidFill>
                  <a:schemeClr val="tx1"/>
                </a:solidFill>
                <a:effectLst/>
                <a:latin typeface="+mn-lt"/>
                <a:ea typeface="+mn-ea"/>
                <a:cs typeface="+mn-cs"/>
              </a:rPr>
              <a:t> are dealt with in a fair, consistent and timely manner.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4</a:t>
            </a:fld>
            <a:endParaRPr lang="en-GB"/>
          </a:p>
        </p:txBody>
      </p:sp>
    </p:spTree>
    <p:extLst>
      <p:ext uri="{BB962C8B-B14F-4D97-AF65-F5344CB8AC3E}">
        <p14:creationId xmlns:p14="http://schemas.microsoft.com/office/powerpoint/2010/main" val="1081629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Trainer to</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stress</a:t>
            </a:r>
            <a:r>
              <a:rPr lang="en-GB"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dirty="0">
                <a:solidFill>
                  <a:schemeClr val="bg1"/>
                </a:solidFill>
              </a:rPr>
              <a:t>Any</a:t>
            </a:r>
            <a:r>
              <a:rPr lang="en-US" sz="1200" b="1" dirty="0">
                <a:solidFill>
                  <a:schemeClr val="bg1"/>
                </a:solidFill>
              </a:rPr>
              <a:t> allegations or concerns </a:t>
            </a:r>
            <a:r>
              <a:rPr lang="en-US" sz="1200" dirty="0">
                <a:solidFill>
                  <a:schemeClr val="bg1"/>
                </a:solidFill>
              </a:rPr>
              <a:t>that </a:t>
            </a:r>
            <a:r>
              <a:rPr lang="en-GB" sz="1200" dirty="0">
                <a:solidFill>
                  <a:schemeClr val="bg1"/>
                </a:solidFill>
              </a:rPr>
              <a:t>a child or adult-at-risk is experiencing, or is at risk of experiencing, abuse, neglect or harm </a:t>
            </a:r>
            <a:r>
              <a:rPr lang="en-US" sz="1200" dirty="0">
                <a:solidFill>
                  <a:schemeClr val="bg1"/>
                </a:solidFill>
              </a:rPr>
              <a:t>by someone who works with them </a:t>
            </a:r>
            <a:r>
              <a:rPr lang="en-US" sz="1200" b="1" u="sng" dirty="0">
                <a:solidFill>
                  <a:schemeClr val="bg1"/>
                </a:solidFill>
              </a:rPr>
              <a:t>must be taken seriously</a:t>
            </a:r>
            <a:r>
              <a:rPr lang="en-US" sz="1200" dirty="0">
                <a:solidFill>
                  <a:schemeClr val="bg1"/>
                </a:solidFill>
              </a:rPr>
              <a:t>. </a:t>
            </a:r>
            <a:endParaRPr lang="en-GB" sz="1200" dirty="0">
              <a:solidFill>
                <a:schemeClr val="bg1"/>
              </a:solidFill>
            </a:endParaRPr>
          </a:p>
          <a:p>
            <a:r>
              <a:rPr lang="en-GB" sz="1200" kern="1200" dirty="0">
                <a:solidFill>
                  <a:schemeClr val="tx1"/>
                </a:solidFill>
                <a:effectLst/>
                <a:latin typeface="+mn-lt"/>
                <a:ea typeface="+mn-ea"/>
                <a:cs typeface="+mn-cs"/>
              </a:rPr>
              <a:t>the importance of taking such allegations/suspicions seriously following these procedures</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5</a:t>
            </a:fld>
            <a:endParaRPr lang="en-GB"/>
          </a:p>
        </p:txBody>
      </p:sp>
    </p:spTree>
    <p:extLst>
      <p:ext uri="{BB962C8B-B14F-4D97-AF65-F5344CB8AC3E}">
        <p14:creationId xmlns:p14="http://schemas.microsoft.com/office/powerpoint/2010/main" val="2523479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Trainer to explain that </a:t>
            </a:r>
            <a:endParaRPr lang="en-GB" sz="1200" kern="1200" dirty="0">
              <a:solidFill>
                <a:schemeClr val="tx1"/>
              </a:solidFill>
              <a:effectLst/>
              <a:latin typeface="+mn-lt"/>
              <a:ea typeface="+mn-ea"/>
              <a:cs typeface="+mn-cs"/>
            </a:endParaRPr>
          </a:p>
          <a:p>
            <a:pPr>
              <a:lnSpc>
                <a:spcPct val="90000"/>
              </a:lnSpc>
              <a:spcAft>
                <a:spcPts val="1800"/>
              </a:spcAft>
            </a:pPr>
            <a:r>
              <a:rPr lang="en-GB" sz="1200" b="1" dirty="0"/>
              <a:t>We all </a:t>
            </a:r>
            <a:r>
              <a:rPr lang="en-GB" sz="1200" dirty="0"/>
              <a:t>have a responsibility to report safeguarding concerns, and this includes concerns about a</a:t>
            </a:r>
            <a:r>
              <a:rPr lang="en-GB" sz="1200" b="1" dirty="0"/>
              <a:t> practitioner</a:t>
            </a:r>
            <a:r>
              <a:rPr lang="en-GB" sz="1200" dirty="0"/>
              <a:t>, irrespective of their status, profession or authority.</a:t>
            </a:r>
          </a:p>
          <a:p>
            <a:pPr>
              <a:lnSpc>
                <a:spcPct val="90000"/>
              </a:lnSpc>
              <a:spcAft>
                <a:spcPts val="600"/>
              </a:spcAft>
            </a:pPr>
            <a:r>
              <a:rPr lang="en-GB" sz="1200" b="1" dirty="0"/>
              <a:t>Failure to report </a:t>
            </a:r>
            <a:r>
              <a:rPr lang="en-GB" sz="1200" dirty="0"/>
              <a:t>such</a:t>
            </a:r>
            <a:r>
              <a:rPr lang="en-GB" sz="1200" b="1" dirty="0"/>
              <a:t> </a:t>
            </a:r>
            <a:r>
              <a:rPr lang="en-GB" sz="1200" dirty="0"/>
              <a:t>concerns may be a </a:t>
            </a:r>
            <a:r>
              <a:rPr lang="en-GB" sz="1200" b="1" dirty="0"/>
              <a:t>breach of duty of care</a:t>
            </a:r>
            <a:r>
              <a:rPr lang="en-GB" sz="1200" dirty="0"/>
              <a:t> and may result in </a:t>
            </a:r>
            <a:r>
              <a:rPr lang="en-GB" sz="1200" b="1" dirty="0"/>
              <a:t>disciplinary sanctions</a:t>
            </a:r>
            <a:r>
              <a:rPr lang="en-GB" sz="1200" dirty="0"/>
              <a:t>.  </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Additional Information for Trainer: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Employees</a:t>
            </a:r>
            <a:r>
              <a:rPr lang="en-GB" sz="1200" kern="1200" dirty="0">
                <a:solidFill>
                  <a:schemeClr val="tx1"/>
                </a:solidFill>
                <a:effectLst/>
                <a:latin typeface="+mn-lt"/>
                <a:ea typeface="+mn-ea"/>
                <a:cs typeface="+mn-cs"/>
              </a:rPr>
              <a:t> who make disclosures under the </a:t>
            </a:r>
            <a:r>
              <a:rPr lang="en-GB" sz="1200" u="sng" kern="1200" dirty="0">
                <a:solidFill>
                  <a:schemeClr val="tx1"/>
                </a:solidFill>
                <a:effectLst/>
                <a:latin typeface="+mn-lt"/>
                <a:ea typeface="+mn-ea"/>
                <a:cs typeface="+mn-cs"/>
                <a:hlinkClick r:id="rId3"/>
              </a:rPr>
              <a:t>Public Interest Disclosure Act 1998</a:t>
            </a:r>
            <a:r>
              <a:rPr lang="en-GB" sz="1200" kern="1200" dirty="0">
                <a:solidFill>
                  <a:schemeClr val="tx1"/>
                </a:solidFill>
                <a:effectLst/>
                <a:latin typeface="+mn-lt"/>
                <a:ea typeface="+mn-ea"/>
                <a:cs typeface="+mn-cs"/>
              </a:rPr>
              <a:t> are </a:t>
            </a:r>
            <a:r>
              <a:rPr lang="en-GB" sz="1200" b="1" kern="1200" dirty="0">
                <a:solidFill>
                  <a:schemeClr val="tx1"/>
                </a:solidFill>
                <a:effectLst/>
                <a:latin typeface="+mn-lt"/>
                <a:ea typeface="+mn-ea"/>
                <a:cs typeface="+mn-cs"/>
              </a:rPr>
              <a:t>protected</a:t>
            </a:r>
            <a:r>
              <a:rPr lang="en-GB" sz="1200" kern="1200" dirty="0">
                <a:solidFill>
                  <a:schemeClr val="tx1"/>
                </a:solidFill>
                <a:effectLst/>
                <a:latin typeface="+mn-lt"/>
                <a:ea typeface="+mn-ea"/>
                <a:cs typeface="+mn-cs"/>
              </a:rPr>
              <a:t> from dismissal or victimisation by their employers.</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The Act does not presently cover volunteers, however organisations managing volunteers should have a section about this in their policies. </a:t>
            </a:r>
          </a:p>
          <a:p>
            <a:r>
              <a:rPr lang="en-GB" sz="1200" u="sng" kern="1200" dirty="0">
                <a:solidFill>
                  <a:schemeClr val="tx1"/>
                </a:solidFill>
                <a:effectLst/>
                <a:latin typeface="+mn-lt"/>
                <a:ea typeface="+mn-ea"/>
                <a:cs typeface="+mn-cs"/>
              </a:rPr>
              <a:t>Whistleblowing Public Interest Disclosure Act 1998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Public Interest Disclosure Act 1998 encourages people to raise concerns about malpractice – whistleblowing – in the workplace to help ensure organisations respond by addressing the issue of concern (rather than the person raising it). </a:t>
            </a:r>
          </a:p>
          <a:p>
            <a:r>
              <a:rPr lang="en-GB" sz="1200" b="1" kern="1200" dirty="0">
                <a:solidFill>
                  <a:schemeClr val="tx1"/>
                </a:solidFill>
                <a:effectLst/>
                <a:latin typeface="+mn-lt"/>
                <a:ea typeface="+mn-ea"/>
                <a:cs typeface="+mn-cs"/>
              </a:rPr>
              <a:t>The Act protects whistle blowers from dismissal and victimisation.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Act applies to people at work raising genuine concerns in good faith about, for example, crime, civil offences, miscarriage of justice and health and safety dangers. </a:t>
            </a:r>
          </a:p>
          <a:p>
            <a:r>
              <a:rPr lang="en-GB" sz="1200" kern="1200" dirty="0">
                <a:solidFill>
                  <a:schemeClr val="tx1"/>
                </a:solidFill>
                <a:effectLst/>
                <a:latin typeface="+mn-lt"/>
                <a:ea typeface="+mn-ea"/>
                <a:cs typeface="+mn-cs"/>
              </a:rPr>
              <a:t>The Act applies whether or not information is confidential. </a:t>
            </a:r>
          </a:p>
          <a:p>
            <a:r>
              <a:rPr lang="en-GB" sz="1200" kern="1200" dirty="0">
                <a:solidFill>
                  <a:schemeClr val="tx1"/>
                </a:solidFill>
                <a:effectLst/>
                <a:latin typeface="+mn-lt"/>
                <a:ea typeface="+mn-ea"/>
                <a:cs typeface="+mn-cs"/>
              </a:rPr>
              <a:t>The Act covers: employees, trainees, agency staff, contractors, homeworkers, and includes every professional in the NHS. </a:t>
            </a:r>
          </a:p>
          <a:p>
            <a:r>
              <a:rPr lang="en-GB" sz="1200" kern="1200" dirty="0">
                <a:solidFill>
                  <a:schemeClr val="tx1"/>
                </a:solidFill>
                <a:effectLst/>
                <a:latin typeface="+mn-lt"/>
                <a:ea typeface="+mn-ea"/>
                <a:cs typeface="+mn-cs"/>
              </a:rPr>
              <a:t>Usual employment law restrictions on minimum length of service and age do not apply. </a:t>
            </a:r>
          </a:p>
          <a:p>
            <a:r>
              <a:rPr lang="en-GB" sz="1200" kern="1200" dirty="0">
                <a:solidFill>
                  <a:schemeClr val="tx1"/>
                </a:solidFill>
                <a:effectLst/>
                <a:latin typeface="+mn-lt"/>
                <a:ea typeface="+mn-ea"/>
                <a:cs typeface="+mn-cs"/>
              </a:rPr>
              <a:t>The Police Reform Act 2002 gives police officers the same protection for whistleblowing as the Public Interest Disclosure Act provides for other workers, including police civilians. </a:t>
            </a:r>
          </a:p>
          <a:p>
            <a:r>
              <a:rPr lang="en-GB" sz="1200" kern="1200" dirty="0">
                <a:solidFill>
                  <a:schemeClr val="tx1"/>
                </a:solidFill>
                <a:effectLst/>
                <a:latin typeface="+mn-lt"/>
                <a:ea typeface="+mn-ea"/>
                <a:cs typeface="+mn-cs"/>
              </a:rPr>
              <a:t>Internal disclosures: a disclosure in good faith to a manager or to the employer will be protected if the </a:t>
            </a:r>
            <a:r>
              <a:rPr lang="en-GB" sz="1200" kern="1200" dirty="0" err="1">
                <a:solidFill>
                  <a:schemeClr val="tx1"/>
                </a:solidFill>
                <a:effectLst/>
                <a:latin typeface="+mn-lt"/>
                <a:ea typeface="+mn-ea"/>
                <a:cs typeface="+mn-cs"/>
              </a:rPr>
              <a:t>whistleblower</a:t>
            </a:r>
            <a:r>
              <a:rPr lang="en-GB" sz="1200" kern="1200" dirty="0">
                <a:solidFill>
                  <a:schemeClr val="tx1"/>
                </a:solidFill>
                <a:effectLst/>
                <a:latin typeface="+mn-lt"/>
                <a:ea typeface="+mn-ea"/>
                <a:cs typeface="+mn-cs"/>
              </a:rPr>
              <a:t> has a reasonable suspicion that malpractice has, is, or is likely to occur.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6</a:t>
            </a:fld>
            <a:endParaRPr lang="en-GB"/>
          </a:p>
        </p:txBody>
      </p:sp>
    </p:spTree>
    <p:extLst>
      <p:ext uri="{BB962C8B-B14F-4D97-AF65-F5344CB8AC3E}">
        <p14:creationId xmlns:p14="http://schemas.microsoft.com/office/powerpoint/2010/main" val="2855098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Additional Info for Trainer:</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These procedures </a:t>
            </a:r>
            <a:r>
              <a:rPr lang="en-GB" sz="1200" kern="1200" dirty="0">
                <a:solidFill>
                  <a:schemeClr val="tx1"/>
                </a:solidFill>
                <a:effectLst/>
                <a:latin typeface="+mn-lt"/>
                <a:ea typeface="+mn-ea"/>
                <a:cs typeface="+mn-cs"/>
              </a:rPr>
              <a:t>are for </a:t>
            </a:r>
            <a:r>
              <a:rPr lang="en-US" sz="1200" kern="1200" dirty="0">
                <a:solidFill>
                  <a:schemeClr val="tx1"/>
                </a:solidFill>
                <a:effectLst/>
                <a:latin typeface="+mn-lt"/>
                <a:ea typeface="+mn-ea"/>
                <a:cs typeface="+mn-cs"/>
              </a:rPr>
              <a:t>dealing appropriately with a </a:t>
            </a:r>
            <a:r>
              <a:rPr lang="en-US" sz="1200" b="1" kern="1200" dirty="0">
                <a:solidFill>
                  <a:schemeClr val="tx1"/>
                </a:solidFill>
                <a:effectLst/>
                <a:latin typeface="+mn-lt"/>
                <a:ea typeface="+mn-ea"/>
                <a:cs typeface="+mn-cs"/>
              </a:rPr>
              <a:t>practitioner </a:t>
            </a:r>
            <a:r>
              <a:rPr lang="en-US" sz="1200" kern="1200" dirty="0">
                <a:solidFill>
                  <a:schemeClr val="tx1"/>
                </a:solidFill>
                <a:effectLst/>
                <a:latin typeface="+mn-lt"/>
                <a:ea typeface="+mn-ea"/>
                <a:cs typeface="+mn-cs"/>
              </a:rPr>
              <a:t>who is the subject of concerns or allegations of </a:t>
            </a:r>
            <a:r>
              <a:rPr lang="en-US" sz="1200" b="1" kern="1200" dirty="0">
                <a:solidFill>
                  <a:schemeClr val="tx1"/>
                </a:solidFill>
                <a:effectLst/>
                <a:latin typeface="+mn-lt"/>
                <a:ea typeface="+mn-ea"/>
                <a:cs typeface="+mn-cs"/>
              </a:rPr>
              <a:t>professional</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abuse.</a:t>
            </a:r>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In addition </a:t>
            </a:r>
            <a:r>
              <a:rPr lang="en-GB" sz="1200" u="sng" kern="1200" dirty="0">
                <a:solidFill>
                  <a:schemeClr val="tx1"/>
                </a:solidFill>
                <a:effectLst/>
                <a:latin typeface="+mn-lt"/>
                <a:ea typeface="+mn-ea"/>
                <a:cs typeface="+mn-cs"/>
              </a:rPr>
              <a:t>to these procedures:</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there is an </a:t>
            </a:r>
            <a:r>
              <a:rPr lang="en-GB" sz="1200" b="1" kern="1200" dirty="0">
                <a:solidFill>
                  <a:schemeClr val="tx1"/>
                </a:solidFill>
                <a:effectLst/>
                <a:latin typeface="+mn-lt"/>
                <a:ea typeface="+mn-ea"/>
                <a:cs typeface="+mn-cs"/>
              </a:rPr>
              <a:t>identifiable </a:t>
            </a:r>
            <a:r>
              <a:rPr lang="en-GB" sz="1200" kern="1200" dirty="0">
                <a:solidFill>
                  <a:schemeClr val="tx1"/>
                </a:solidFill>
                <a:effectLst/>
                <a:latin typeface="+mn-lt"/>
                <a:ea typeface="+mn-ea"/>
                <a:cs typeface="+mn-cs"/>
              </a:rPr>
              <a:t>child or adult at risk who has been subject to abuse or neglect, the </a:t>
            </a:r>
            <a:r>
              <a:rPr lang="en-GB" sz="1200" b="1" kern="1200" dirty="0">
                <a:solidFill>
                  <a:schemeClr val="tx1"/>
                </a:solidFill>
                <a:effectLst/>
                <a:latin typeface="+mn-lt"/>
                <a:ea typeface="+mn-ea"/>
                <a:cs typeface="+mn-cs"/>
              </a:rPr>
              <a:t>Wales Safeguarding Procedures</a:t>
            </a:r>
            <a:r>
              <a:rPr lang="en-GB" sz="1200" kern="1200" dirty="0">
                <a:solidFill>
                  <a:schemeClr val="tx1"/>
                </a:solidFill>
                <a:effectLst/>
                <a:latin typeface="+mn-lt"/>
                <a:ea typeface="+mn-ea"/>
                <a:cs typeface="+mn-cs"/>
              </a:rPr>
              <a:t> will be implemented and followed </a:t>
            </a:r>
            <a:r>
              <a:rPr lang="en-GB" sz="1200" u="sng" kern="1200" dirty="0">
                <a:solidFill>
                  <a:schemeClr val="tx1"/>
                </a:solidFill>
                <a:effectLst/>
                <a:latin typeface="+mn-lt"/>
                <a:ea typeface="+mn-ea"/>
                <a:cs typeface="+mn-cs"/>
              </a:rPr>
              <a:t>alongside the process outlined in these procedures</a:t>
            </a:r>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there is an </a:t>
            </a:r>
            <a:r>
              <a:rPr lang="en-GB" sz="1200" b="1" kern="1200" dirty="0">
                <a:solidFill>
                  <a:schemeClr val="tx1"/>
                </a:solidFill>
                <a:effectLst/>
                <a:latin typeface="+mn-lt"/>
                <a:ea typeface="+mn-ea"/>
                <a:cs typeface="+mn-cs"/>
              </a:rPr>
              <a:t>identifiable</a:t>
            </a:r>
            <a:r>
              <a:rPr lang="en-GB" sz="1200" kern="1200" dirty="0">
                <a:solidFill>
                  <a:schemeClr val="tx1"/>
                </a:solidFill>
                <a:effectLst/>
                <a:latin typeface="+mn-lt"/>
                <a:ea typeface="+mn-ea"/>
                <a:cs typeface="+mn-cs"/>
              </a:rPr>
              <a:t> child or adult at risk </a:t>
            </a:r>
            <a:r>
              <a:rPr lang="en-GB" sz="1200" u="sng" kern="1200" dirty="0">
                <a:solidFill>
                  <a:schemeClr val="tx1"/>
                </a:solidFill>
                <a:effectLst/>
                <a:latin typeface="+mn-lt"/>
                <a:ea typeface="+mn-ea"/>
                <a:cs typeface="+mn-cs"/>
              </a:rPr>
              <a:t>who may be raising the concern</a:t>
            </a:r>
            <a:r>
              <a:rPr lang="en-GB" sz="1200" kern="1200" dirty="0">
                <a:solidFill>
                  <a:schemeClr val="tx1"/>
                </a:solidFill>
                <a:effectLst/>
                <a:latin typeface="+mn-lt"/>
                <a:ea typeface="+mn-ea"/>
                <a:cs typeface="+mn-cs"/>
              </a:rPr>
              <a:t> or </a:t>
            </a:r>
            <a:r>
              <a:rPr lang="en-GB" sz="1200" u="sng" kern="1200" dirty="0">
                <a:solidFill>
                  <a:schemeClr val="tx1"/>
                </a:solidFill>
                <a:effectLst/>
                <a:latin typeface="+mn-lt"/>
                <a:ea typeface="+mn-ea"/>
                <a:cs typeface="+mn-cs"/>
              </a:rPr>
              <a:t>has been subjected to possible abuse</a:t>
            </a:r>
            <a:r>
              <a:rPr lang="en-GB" sz="1200" kern="1200" dirty="0">
                <a:solidFill>
                  <a:schemeClr val="tx1"/>
                </a:solidFill>
                <a:effectLst/>
                <a:latin typeface="+mn-lt"/>
                <a:ea typeface="+mn-ea"/>
                <a:cs typeface="+mn-cs"/>
              </a:rPr>
              <a:t> then a </a:t>
            </a:r>
            <a:r>
              <a:rPr lang="en-GB" sz="1200" b="1" kern="1200" dirty="0">
                <a:solidFill>
                  <a:schemeClr val="tx1"/>
                </a:solidFill>
                <a:effectLst/>
                <a:latin typeface="+mn-lt"/>
                <a:ea typeface="+mn-ea"/>
                <a:cs typeface="+mn-cs"/>
              </a:rPr>
              <a:t>proportionate assessment</a:t>
            </a:r>
            <a:r>
              <a:rPr lang="en-GB" sz="1200" kern="1200" dirty="0">
                <a:solidFill>
                  <a:schemeClr val="tx1"/>
                </a:solidFill>
                <a:effectLst/>
                <a:latin typeface="+mn-lt"/>
                <a:ea typeface="+mn-ea"/>
                <a:cs typeface="+mn-cs"/>
              </a:rPr>
              <a:t> will </a:t>
            </a:r>
            <a:r>
              <a:rPr lang="en-GB" sz="1200" u="sng" kern="1200" dirty="0">
                <a:solidFill>
                  <a:schemeClr val="tx1"/>
                </a:solidFill>
                <a:effectLst/>
                <a:latin typeface="+mn-lt"/>
                <a:ea typeface="+mn-ea"/>
                <a:cs typeface="+mn-cs"/>
              </a:rPr>
              <a:t>be carried out by social services </a:t>
            </a:r>
            <a:r>
              <a:rPr lang="en-GB" sz="1200" kern="1200" dirty="0">
                <a:solidFill>
                  <a:schemeClr val="tx1"/>
                </a:solidFill>
                <a:effectLst/>
                <a:latin typeface="+mn-lt"/>
                <a:ea typeface="+mn-ea"/>
                <a:cs typeface="+mn-cs"/>
              </a:rPr>
              <a:t>in accordance with the Social Services and Well-being (Wales) Act 2014.  The outcome of this assessment must be fed back to the Designated Officer for Safeguarding.</a:t>
            </a: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there is </a:t>
            </a:r>
            <a:r>
              <a:rPr lang="en-GB" sz="1200" b="1" kern="1200" dirty="0">
                <a:solidFill>
                  <a:schemeClr val="tx1"/>
                </a:solidFill>
                <a:effectLst/>
                <a:latin typeface="+mn-lt"/>
                <a:ea typeface="+mn-ea"/>
                <a:cs typeface="+mn-cs"/>
              </a:rPr>
              <a:t>no identifiable</a:t>
            </a:r>
            <a:r>
              <a:rPr lang="en-GB" sz="1200" kern="1200" dirty="0">
                <a:solidFill>
                  <a:schemeClr val="tx1"/>
                </a:solidFill>
                <a:effectLst/>
                <a:latin typeface="+mn-lt"/>
                <a:ea typeface="+mn-ea"/>
                <a:cs typeface="+mn-cs"/>
              </a:rPr>
              <a:t> child or adult at risk, the </a:t>
            </a:r>
            <a:r>
              <a:rPr lang="en-GB" sz="1200" b="1" kern="1200" dirty="0">
                <a:solidFill>
                  <a:schemeClr val="tx1"/>
                </a:solidFill>
                <a:effectLst/>
                <a:latin typeface="+mn-lt"/>
                <a:ea typeface="+mn-ea"/>
                <a:cs typeface="+mn-cs"/>
              </a:rPr>
              <a:t>Wales Safeguarding Procedures</a:t>
            </a:r>
            <a:r>
              <a:rPr lang="en-GB" sz="1200" kern="1200" dirty="0">
                <a:solidFill>
                  <a:schemeClr val="tx1"/>
                </a:solidFill>
                <a:effectLst/>
                <a:latin typeface="+mn-lt"/>
                <a:ea typeface="+mn-ea"/>
                <a:cs typeface="+mn-cs"/>
              </a:rPr>
              <a:t> will still be invoked</a:t>
            </a:r>
            <a:r>
              <a:rPr lang="en-GB" sz="1200" i="1"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if</a:t>
            </a:r>
            <a:r>
              <a:rPr lang="en-GB" sz="1200" b="1"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the practitioner meets the criteria.</a:t>
            </a: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 allegation </a:t>
            </a:r>
            <a:r>
              <a:rPr lang="en-GB" sz="1200" u="sng" kern="1200" dirty="0">
                <a:solidFill>
                  <a:schemeClr val="tx1"/>
                </a:solidFill>
                <a:effectLst/>
                <a:latin typeface="+mn-lt"/>
                <a:ea typeface="+mn-ea"/>
                <a:cs typeface="+mn-cs"/>
              </a:rPr>
              <a:t>has not come from within the employee’s organisation</a:t>
            </a:r>
            <a:r>
              <a:rPr lang="en-GB" sz="1200" kern="1200" dirty="0">
                <a:solidFill>
                  <a:schemeClr val="tx1"/>
                </a:solidFill>
                <a:effectLst/>
                <a:latin typeface="+mn-lt"/>
                <a:ea typeface="+mn-ea"/>
                <a:cs typeface="+mn-cs"/>
              </a:rPr>
              <a:t>, then the police and/or social services should inform the Designated Officer for Safeguarding within the employing agency that an allegation against a member of staff has been made and formal investigations are required.</a:t>
            </a:r>
          </a:p>
          <a:p>
            <a:r>
              <a:rPr lang="en-GB" sz="1200" b="1" kern="1200" dirty="0">
                <a:solidFill>
                  <a:schemeClr val="tx1"/>
                </a:solidFill>
                <a:effectLst/>
                <a:latin typeface="+mn-lt"/>
                <a:ea typeface="+mn-ea"/>
                <a:cs typeface="+mn-cs"/>
              </a:rPr>
              <a:t>Trainer to remind participants</a:t>
            </a:r>
            <a:r>
              <a:rPr lang="en-GB" sz="1200" kern="1200" dirty="0">
                <a:solidFill>
                  <a:schemeClr val="tx1"/>
                </a:solidFill>
                <a:effectLst/>
                <a:latin typeface="+mn-lt"/>
                <a:ea typeface="+mn-ea"/>
                <a:cs typeface="+mn-cs"/>
              </a:rPr>
              <a:t> of the general Safeguarding Procedures.</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7</a:t>
            </a:fld>
            <a:endParaRPr lang="en-GB"/>
          </a:p>
        </p:txBody>
      </p:sp>
    </p:spTree>
    <p:extLst>
      <p:ext uri="{BB962C8B-B14F-4D97-AF65-F5344CB8AC3E}">
        <p14:creationId xmlns:p14="http://schemas.microsoft.com/office/powerpoint/2010/main" val="1592082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The main factor to consider when applying these procedures is whether the individual subject to the allegation or concern, occupies a position of trust;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this is where a member of staff / volunteer is in a position of power or influence over a child or adult at risk, by virtue of the work or nature of activity being undertaken. </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 person is in a “</a:t>
            </a:r>
            <a:r>
              <a:rPr lang="en-GB" sz="1200" b="1" kern="1200" dirty="0">
                <a:solidFill>
                  <a:schemeClr val="tx1"/>
                </a:solidFill>
                <a:effectLst/>
                <a:latin typeface="+mn-lt"/>
                <a:ea typeface="+mn-ea"/>
                <a:cs typeface="+mn-cs"/>
              </a:rPr>
              <a:t>position of trust” </a:t>
            </a:r>
            <a:r>
              <a:rPr lang="en-GB" sz="1200" kern="1200" dirty="0">
                <a:solidFill>
                  <a:schemeClr val="tx1"/>
                </a:solidFill>
                <a:effectLst/>
                <a:latin typeface="+mn-lt"/>
                <a:ea typeface="+mn-ea"/>
                <a:cs typeface="+mn-cs"/>
              </a:rPr>
              <a:t>if the work they do, or the nature of the service they provide, means that they:</a:t>
            </a: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are</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likely to have contact </a:t>
            </a:r>
            <a:r>
              <a:rPr lang="en-GB" sz="1200" kern="1200" dirty="0">
                <a:solidFill>
                  <a:schemeClr val="tx1"/>
                </a:solidFill>
                <a:effectLst/>
                <a:latin typeface="+mn-lt"/>
                <a:ea typeface="+mn-ea"/>
                <a:cs typeface="+mn-cs"/>
              </a:rPr>
              <a:t>with adults at risk as part of their employment or voluntary work</a:t>
            </a: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have a position of trust</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authority</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power </a:t>
            </a:r>
            <a:r>
              <a:rPr lang="en-GB" sz="1200" kern="1200" dirty="0">
                <a:solidFill>
                  <a:schemeClr val="tx1"/>
                </a:solidFill>
                <a:effectLst/>
                <a:latin typeface="+mn-lt"/>
                <a:ea typeface="+mn-ea"/>
                <a:cs typeface="+mn-cs"/>
              </a:rPr>
              <a:t>or</a:t>
            </a:r>
            <a:r>
              <a:rPr lang="en-GB" sz="1200" b="1" kern="1200" dirty="0">
                <a:solidFill>
                  <a:schemeClr val="tx1"/>
                </a:solidFill>
                <a:effectLst/>
                <a:latin typeface="+mn-lt"/>
                <a:ea typeface="+mn-ea"/>
                <a:cs typeface="+mn-cs"/>
              </a:rPr>
              <a:t> influence </a:t>
            </a:r>
            <a:r>
              <a:rPr lang="en-GB" sz="1200" kern="1200" dirty="0">
                <a:solidFill>
                  <a:schemeClr val="tx1"/>
                </a:solidFill>
                <a:effectLst/>
                <a:latin typeface="+mn-lt"/>
                <a:ea typeface="+mn-ea"/>
                <a:cs typeface="+mn-cs"/>
              </a:rPr>
              <a:t>over an adult at risk (as perceived by the adult at risk)</a:t>
            </a: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are expected to safeguard </a:t>
            </a:r>
            <a:r>
              <a:rPr lang="en-GB" sz="1200" kern="1200" dirty="0">
                <a:solidFill>
                  <a:schemeClr val="tx1"/>
                </a:solidFill>
                <a:effectLst/>
                <a:latin typeface="+mn-lt"/>
                <a:ea typeface="+mn-ea"/>
                <a:cs typeface="+mn-cs"/>
              </a:rPr>
              <a:t>(and not to act against) the interests of another person</a:t>
            </a:r>
          </a:p>
          <a:p>
            <a:endParaRPr lang="en-GB" sz="1200" i="1"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Example:</a:t>
            </a:r>
            <a:r>
              <a:rPr lang="en-GB" sz="1200" kern="1200" dirty="0">
                <a:solidFill>
                  <a:schemeClr val="tx1"/>
                </a:solidFill>
                <a:effectLst/>
                <a:latin typeface="+mn-lt"/>
                <a:ea typeface="+mn-ea"/>
                <a:cs typeface="+mn-cs"/>
              </a:rPr>
              <a:t> any staff or volunteers working on behalf of social care, health services, police and criminal justice, housing, education, etc</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8</a:t>
            </a:fld>
            <a:endParaRPr lang="en-GB"/>
          </a:p>
        </p:txBody>
      </p:sp>
    </p:spTree>
    <p:extLst>
      <p:ext uri="{BB962C8B-B14F-4D97-AF65-F5344CB8AC3E}">
        <p14:creationId xmlns:p14="http://schemas.microsoft.com/office/powerpoint/2010/main" val="2013372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Allegations against any person who works with children, whether in a paid or unpaid capacity, cover a </a:t>
            </a:r>
            <a:r>
              <a:rPr lang="en-US" sz="1200" b="1" kern="1200" dirty="0">
                <a:solidFill>
                  <a:schemeClr val="tx1"/>
                </a:solidFill>
                <a:effectLst/>
                <a:latin typeface="+mn-lt"/>
                <a:ea typeface="+mn-ea"/>
                <a:cs typeface="+mn-cs"/>
              </a:rPr>
              <a:t>wide range of circumstances</a:t>
            </a:r>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Managing cases under these procedures applies to a </a:t>
            </a:r>
            <a:r>
              <a:rPr lang="en-GB" sz="1200" b="1" kern="1200" dirty="0">
                <a:solidFill>
                  <a:schemeClr val="tx1"/>
                </a:solidFill>
                <a:effectLst/>
                <a:latin typeface="+mn-lt"/>
                <a:ea typeface="+mn-ea"/>
                <a:cs typeface="+mn-cs"/>
              </a:rPr>
              <a:t>wider range of allegations</a:t>
            </a:r>
            <a:r>
              <a:rPr lang="en-GB" sz="1200" kern="1200" dirty="0">
                <a:solidFill>
                  <a:schemeClr val="tx1"/>
                </a:solidFill>
                <a:effectLst/>
                <a:latin typeface="+mn-lt"/>
                <a:ea typeface="+mn-ea"/>
                <a:cs typeface="+mn-cs"/>
              </a:rPr>
              <a:t> than those in which there is reasonable cause to believe a child or adult at risk is suffering, or is likely to suffer harm. </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It also applies to concerns that might indicate that a person is unsuitable to continue to work with</a:t>
            </a:r>
            <a:r>
              <a:rPr lang="en-GB" sz="1200" kern="1200" dirty="0">
                <a:solidFill>
                  <a:schemeClr val="tx1"/>
                </a:solidFill>
                <a:effectLst/>
                <a:latin typeface="+mn-lt"/>
                <a:ea typeface="+mn-ea"/>
                <a:cs typeface="+mn-cs"/>
              </a:rPr>
              <a:t> children or adults at risk </a:t>
            </a:r>
            <a:r>
              <a:rPr lang="en-GB" sz="1200" b="1" kern="1200" dirty="0">
                <a:solidFill>
                  <a:schemeClr val="tx1"/>
                </a:solidFill>
                <a:effectLst/>
                <a:latin typeface="+mn-lt"/>
                <a:ea typeface="+mn-ea"/>
                <a:cs typeface="+mn-cs"/>
              </a:rPr>
              <a:t>in their present position or in any capacity. </a:t>
            </a:r>
            <a:endParaRPr lang="en-GB" sz="1200" kern="1200" dirty="0">
              <a:solidFill>
                <a:schemeClr val="tx1"/>
              </a:solidFill>
              <a:effectLst/>
              <a:latin typeface="+mn-lt"/>
              <a:ea typeface="+mn-ea"/>
              <a:cs typeface="+mn-cs"/>
            </a:endParaRPr>
          </a:p>
          <a:p>
            <a:endParaRPr lang="en-GB" sz="1200" b="1" u="sng"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 practitioner may be considered </a:t>
            </a:r>
            <a:r>
              <a:rPr lang="en-GB" sz="1200" b="1" kern="1200" dirty="0">
                <a:solidFill>
                  <a:schemeClr val="tx1"/>
                </a:solidFill>
                <a:effectLst/>
                <a:latin typeface="+mn-lt"/>
                <a:ea typeface="+mn-ea"/>
                <a:cs typeface="+mn-cs"/>
              </a:rPr>
              <a:t>unsuitable to work with</a:t>
            </a:r>
            <a:r>
              <a:rPr lang="en-GB" sz="1200" kern="1200" dirty="0">
                <a:solidFill>
                  <a:schemeClr val="tx1"/>
                </a:solidFill>
                <a:effectLst/>
                <a:latin typeface="+mn-lt"/>
                <a:ea typeface="+mn-ea"/>
                <a:cs typeface="+mn-cs"/>
              </a:rPr>
              <a:t> adults at risk if they have:</a:t>
            </a:r>
          </a:p>
          <a:p>
            <a:pPr lvl="0"/>
            <a:r>
              <a:rPr lang="en-GB" sz="1200" kern="1200" dirty="0">
                <a:solidFill>
                  <a:schemeClr val="tx1"/>
                </a:solidFill>
                <a:effectLst/>
                <a:latin typeface="+mn-lt"/>
                <a:ea typeface="+mn-ea"/>
                <a:cs typeface="+mn-cs"/>
              </a:rPr>
              <a:t>Been the </a:t>
            </a:r>
            <a:r>
              <a:rPr lang="en-GB" sz="1200" b="1" kern="1200" dirty="0">
                <a:solidFill>
                  <a:schemeClr val="tx1"/>
                </a:solidFill>
                <a:effectLst/>
                <a:latin typeface="+mn-lt"/>
                <a:ea typeface="+mn-ea"/>
                <a:cs typeface="+mn-cs"/>
              </a:rPr>
              <a:t>subject of criminal procedures </a:t>
            </a:r>
            <a:r>
              <a:rPr lang="en-GB" sz="1200" kern="1200" dirty="0">
                <a:solidFill>
                  <a:schemeClr val="tx1"/>
                </a:solidFill>
                <a:effectLst/>
                <a:latin typeface="+mn-lt"/>
                <a:ea typeface="+mn-ea"/>
                <a:cs typeface="+mn-cs"/>
              </a:rPr>
              <a:t>that indicate a risk of harm to </a:t>
            </a:r>
            <a:r>
              <a:rPr lang="en-GB" sz="1200" i="1" kern="1200" dirty="0">
                <a:solidFill>
                  <a:schemeClr val="tx1"/>
                </a:solidFill>
                <a:effectLst/>
                <a:latin typeface="+mn-lt"/>
                <a:ea typeface="+mn-ea"/>
                <a:cs typeface="+mn-cs"/>
              </a:rPr>
              <a:t>any</a:t>
            </a:r>
            <a:r>
              <a:rPr lang="en-GB" sz="1200" kern="1200" dirty="0">
                <a:solidFill>
                  <a:schemeClr val="tx1"/>
                </a:solidFill>
                <a:effectLst/>
                <a:latin typeface="+mn-lt"/>
                <a:ea typeface="+mn-ea"/>
                <a:cs typeface="+mn-cs"/>
              </a:rPr>
              <a:t> adult at risk</a:t>
            </a:r>
          </a:p>
          <a:p>
            <a:pPr lvl="0"/>
            <a:r>
              <a:rPr lang="en-GB" sz="1200" b="1" kern="1200" dirty="0">
                <a:solidFill>
                  <a:schemeClr val="tx1"/>
                </a:solidFill>
                <a:effectLst/>
                <a:latin typeface="+mn-lt"/>
                <a:ea typeface="+mn-ea"/>
                <a:cs typeface="+mn-cs"/>
              </a:rPr>
              <a:t>Caused harm or possible harm </a:t>
            </a:r>
            <a:r>
              <a:rPr lang="en-GB" sz="1200" kern="1200" dirty="0">
                <a:solidFill>
                  <a:schemeClr val="tx1"/>
                </a:solidFill>
                <a:effectLst/>
                <a:latin typeface="+mn-lt"/>
                <a:ea typeface="+mn-ea"/>
                <a:cs typeface="+mn-cs"/>
              </a:rPr>
              <a:t>to </a:t>
            </a:r>
            <a:r>
              <a:rPr lang="en-GB" sz="1200" i="1" kern="1200" dirty="0">
                <a:solidFill>
                  <a:schemeClr val="tx1"/>
                </a:solidFill>
                <a:effectLst/>
                <a:latin typeface="+mn-lt"/>
                <a:ea typeface="+mn-ea"/>
                <a:cs typeface="+mn-cs"/>
              </a:rPr>
              <a:t>any </a:t>
            </a:r>
            <a:r>
              <a:rPr lang="en-GB" sz="1200" kern="1200" dirty="0">
                <a:solidFill>
                  <a:schemeClr val="tx1"/>
                </a:solidFill>
                <a:effectLst/>
                <a:latin typeface="+mn-lt"/>
                <a:ea typeface="+mn-ea"/>
                <a:cs typeface="+mn-cs"/>
              </a:rPr>
              <a:t>adult at risk </a:t>
            </a:r>
            <a:r>
              <a:rPr lang="en-GB" sz="1200" b="1" kern="1200" dirty="0">
                <a:solidFill>
                  <a:schemeClr val="tx1"/>
                </a:solidFill>
                <a:effectLst/>
                <a:latin typeface="+mn-lt"/>
                <a:ea typeface="+mn-ea"/>
                <a:cs typeface="+mn-cs"/>
              </a:rPr>
              <a:t>and</a:t>
            </a:r>
            <a:r>
              <a:rPr lang="en-GB" sz="1200" kern="1200" dirty="0">
                <a:solidFill>
                  <a:schemeClr val="tx1"/>
                </a:solidFill>
                <a:effectLst/>
                <a:latin typeface="+mn-lt"/>
                <a:ea typeface="+mn-ea"/>
                <a:cs typeface="+mn-cs"/>
              </a:rPr>
              <a:t> there is a risk in their working, volunteering, or caring environment</a:t>
            </a:r>
          </a:p>
          <a:p>
            <a:pPr lvl="0"/>
            <a:r>
              <a:rPr lang="en-GB" sz="1200" b="1" kern="1200" dirty="0">
                <a:solidFill>
                  <a:schemeClr val="tx1"/>
                </a:solidFill>
                <a:effectLst/>
                <a:latin typeface="+mn-lt"/>
                <a:ea typeface="+mn-ea"/>
                <a:cs typeface="+mn-cs"/>
              </a:rPr>
              <a:t>Contravened</a:t>
            </a:r>
            <a:r>
              <a:rPr lang="en-GB" sz="1200" kern="1200" dirty="0">
                <a:solidFill>
                  <a:schemeClr val="tx1"/>
                </a:solidFill>
                <a:effectLst/>
                <a:latin typeface="+mn-lt"/>
                <a:ea typeface="+mn-ea"/>
                <a:cs typeface="+mn-cs"/>
              </a:rPr>
              <a:t> or continued to contravene their agency’s Safeguarding Policy and Procedures </a:t>
            </a:r>
          </a:p>
          <a:p>
            <a:pPr lvl="0"/>
            <a:r>
              <a:rPr lang="en-GB" sz="1200" b="1" kern="1200" dirty="0">
                <a:solidFill>
                  <a:schemeClr val="tx1"/>
                </a:solidFill>
                <a:effectLst/>
                <a:latin typeface="+mn-lt"/>
                <a:ea typeface="+mn-ea"/>
                <a:cs typeface="+mn-cs"/>
              </a:rPr>
              <a:t>Failed</a:t>
            </a:r>
            <a:r>
              <a:rPr lang="en-GB" sz="1200" kern="1200" dirty="0">
                <a:solidFill>
                  <a:schemeClr val="tx1"/>
                </a:solidFill>
                <a:effectLst/>
                <a:latin typeface="+mn-lt"/>
                <a:ea typeface="+mn-ea"/>
                <a:cs typeface="+mn-cs"/>
              </a:rPr>
              <a:t> to understand or comply with the need for clear personal and professional boundaries in the work place</a:t>
            </a:r>
          </a:p>
          <a:p>
            <a:pPr lvl="0"/>
            <a:r>
              <a:rPr lang="en-GB" sz="1200" b="1" kern="1200" dirty="0">
                <a:solidFill>
                  <a:schemeClr val="tx1"/>
                </a:solidFill>
                <a:effectLst/>
                <a:latin typeface="+mn-lt"/>
                <a:ea typeface="+mn-ea"/>
                <a:cs typeface="+mn-cs"/>
              </a:rPr>
              <a:t>Behaved</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in their personal life </a:t>
            </a:r>
            <a:r>
              <a:rPr lang="en-GB" sz="1200" kern="1200" dirty="0">
                <a:solidFill>
                  <a:schemeClr val="tx1"/>
                </a:solidFill>
                <a:effectLst/>
                <a:latin typeface="+mn-lt"/>
                <a:ea typeface="+mn-ea"/>
                <a:cs typeface="+mn-cs"/>
              </a:rPr>
              <a:t>in a way that could put adults at risk of harm</a:t>
            </a:r>
          </a:p>
          <a:p>
            <a:pPr lvl="0"/>
            <a:r>
              <a:rPr lang="en-GB" sz="1200" b="1" kern="1200" dirty="0">
                <a:solidFill>
                  <a:schemeClr val="tx1"/>
                </a:solidFill>
                <a:effectLst/>
                <a:latin typeface="+mn-lt"/>
                <a:ea typeface="+mn-ea"/>
                <a:cs typeface="+mn-cs"/>
              </a:rPr>
              <a:t>Behaved</a:t>
            </a:r>
            <a:r>
              <a:rPr lang="en-GB" sz="1200" kern="1200" dirty="0">
                <a:solidFill>
                  <a:schemeClr val="tx1"/>
                </a:solidFill>
                <a:effectLst/>
                <a:latin typeface="+mn-lt"/>
                <a:ea typeface="+mn-ea"/>
                <a:cs typeface="+mn-cs"/>
              </a:rPr>
              <a:t> in a way that </a:t>
            </a:r>
            <a:r>
              <a:rPr lang="en-GB" sz="1200" b="1" kern="1200" dirty="0">
                <a:solidFill>
                  <a:schemeClr val="tx1"/>
                </a:solidFill>
                <a:effectLst/>
                <a:latin typeface="+mn-lt"/>
                <a:ea typeface="+mn-ea"/>
                <a:cs typeface="+mn-cs"/>
              </a:rPr>
              <a:t>undermined the trust </a:t>
            </a:r>
            <a:r>
              <a:rPr lang="en-GB" sz="1200" kern="1200" dirty="0">
                <a:solidFill>
                  <a:schemeClr val="tx1"/>
                </a:solidFill>
                <a:effectLst/>
                <a:latin typeface="+mn-lt"/>
                <a:ea typeface="+mn-ea"/>
                <a:cs typeface="+mn-cs"/>
              </a:rPr>
              <a:t>placed in them by virtue of their position</a:t>
            </a:r>
          </a:p>
          <a:p>
            <a:pPr lvl="0"/>
            <a:r>
              <a:rPr lang="en-GB" sz="1200" kern="1200" dirty="0">
                <a:solidFill>
                  <a:schemeClr val="tx1"/>
                </a:solidFill>
                <a:effectLst/>
                <a:latin typeface="+mn-lt"/>
                <a:ea typeface="+mn-ea"/>
                <a:cs typeface="+mn-cs"/>
              </a:rPr>
              <a:t>Caring responsibilities for a child or adult who is subject to Protection Procedures</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9</a:t>
            </a:fld>
            <a:endParaRPr lang="en-GB"/>
          </a:p>
        </p:txBody>
      </p:sp>
    </p:spTree>
    <p:extLst>
      <p:ext uri="{BB962C8B-B14F-4D97-AF65-F5344CB8AC3E}">
        <p14:creationId xmlns:p14="http://schemas.microsoft.com/office/powerpoint/2010/main" val="2413135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278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26435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836917C1-7ED9-824A-9E4F-9D395A47F15E}"/>
              </a:ext>
            </a:extLst>
          </p:cNvPr>
          <p:cNvPicPr/>
          <p:nvPr userDrawn="1"/>
        </p:nvPicPr>
        <p:blipFill>
          <a:blip r:embed="rId4">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114295680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sv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22.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slide" Target="slide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slide" Target="slide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D996B-C235-424C-BDD7-11EC3C4F879E}"/>
              </a:ext>
            </a:extLst>
          </p:cNvPr>
          <p:cNvSpPr>
            <a:spLocks noGrp="1"/>
          </p:cNvSpPr>
          <p:nvPr>
            <p:ph type="ctrTitle"/>
          </p:nvPr>
        </p:nvSpPr>
        <p:spPr/>
        <p:txBody>
          <a:bodyPr/>
          <a:lstStyle/>
          <a:p>
            <a:r>
              <a:rPr lang="en-GB" dirty="0">
                <a:ea typeface="+mj-lt"/>
                <a:cs typeface="+mj-lt"/>
              </a:rPr>
              <a:t>Wales Safeguarding Procedures</a:t>
            </a:r>
          </a:p>
        </p:txBody>
      </p:sp>
      <p:sp>
        <p:nvSpPr>
          <p:cNvPr id="3" name="Subtitle 2">
            <a:extLst>
              <a:ext uri="{FF2B5EF4-FFF2-40B4-BE49-F238E27FC236}">
                <a16:creationId xmlns:a16="http://schemas.microsoft.com/office/drawing/2014/main" id="{0D315DD4-D40E-437A-86C6-120FCF64E182}"/>
              </a:ext>
            </a:extLst>
          </p:cNvPr>
          <p:cNvSpPr>
            <a:spLocks noGrp="1"/>
          </p:cNvSpPr>
          <p:nvPr>
            <p:ph type="subTitle" idx="1"/>
          </p:nvPr>
        </p:nvSpPr>
        <p:spPr>
          <a:xfrm>
            <a:off x="1524000" y="3644153"/>
            <a:ext cx="9144000" cy="1077476"/>
          </a:xfrm>
        </p:spPr>
        <p:txBody>
          <a:bodyPr vert="horz" lIns="91440" tIns="45720" rIns="91440" bIns="45720" rtlCol="0" anchor="t">
            <a:noAutofit/>
          </a:bodyPr>
          <a:lstStyle/>
          <a:p>
            <a:r>
              <a:rPr lang="en-GB" sz="3200" dirty="0"/>
              <a:t>Safeguarding allegations/concerns about </a:t>
            </a:r>
            <a:br>
              <a:rPr lang="en-GB" sz="3200" dirty="0"/>
            </a:br>
            <a:r>
              <a:rPr lang="en-GB" sz="3200" dirty="0"/>
              <a:t>practitioners and those in positions of trust</a:t>
            </a:r>
          </a:p>
        </p:txBody>
      </p:sp>
    </p:spTree>
    <p:extLst>
      <p:ext uri="{BB962C8B-B14F-4D97-AF65-F5344CB8AC3E}">
        <p14:creationId xmlns:p14="http://schemas.microsoft.com/office/powerpoint/2010/main" val="235252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C7276C0-D3A1-ED47-A871-9CF4E19C1FF7}"/>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F5F3C877-7F0B-4C37-A373-F84FF1E8E4E6}"/>
              </a:ext>
            </a:extLst>
          </p:cNvPr>
          <p:cNvSpPr/>
          <p:nvPr/>
        </p:nvSpPr>
        <p:spPr>
          <a:xfrm>
            <a:off x="500416" y="5180798"/>
            <a:ext cx="11191164" cy="676569"/>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rPr>
              <a:t>Designated safeguarding person</a:t>
            </a:r>
          </a:p>
        </p:txBody>
      </p:sp>
      <p:sp>
        <p:nvSpPr>
          <p:cNvPr id="2" name="TextBox 1">
            <a:extLst>
              <a:ext uri="{FF2B5EF4-FFF2-40B4-BE49-F238E27FC236}">
                <a16:creationId xmlns:a16="http://schemas.microsoft.com/office/drawing/2014/main" id="{2CA7986E-FFC1-4627-B7FA-8C50E1F3EFD0}"/>
              </a:ext>
            </a:extLst>
          </p:cNvPr>
          <p:cNvSpPr txBox="1"/>
          <p:nvPr/>
        </p:nvSpPr>
        <p:spPr>
          <a:xfrm>
            <a:off x="500415" y="1143000"/>
            <a:ext cx="11191164" cy="2629168"/>
          </a:xfrm>
          <a:prstGeom prst="roundRect">
            <a:avLst/>
          </a:prstGeom>
          <a:noFill/>
          <a:ln w="38100">
            <a:solidFill>
              <a:schemeClr val="tx1"/>
            </a:solidFill>
            <a:prstDash val="dash"/>
          </a:ln>
        </p:spPr>
        <p:txBody>
          <a:bodyPr wrap="square" rtlCol="0" anchor="b">
            <a:noAutofit/>
          </a:bodyPr>
          <a:lstStyle/>
          <a:p>
            <a:pPr marL="342900" lvl="0" indent="-342900">
              <a:buFont typeface="Arial" panose="020B0604020202020204" pitchFamily="34" charset="0"/>
              <a:buChar char="•"/>
            </a:pPr>
            <a:r>
              <a:rPr lang="en-GB" sz="2800" b="1" dirty="0"/>
              <a:t>Record</a:t>
            </a:r>
            <a:r>
              <a:rPr lang="en-GB" sz="2800" dirty="0"/>
              <a:t> the concerns, any actions taken by the employer, and any safeguarding action by relevant agency</a:t>
            </a:r>
          </a:p>
          <a:p>
            <a:pPr marL="342900" indent="-342900">
              <a:buFont typeface="Arial" panose="020B0604020202020204" pitchFamily="34" charset="0"/>
              <a:buChar char="•"/>
            </a:pPr>
            <a:r>
              <a:rPr lang="en-GB" sz="2800" b="1" dirty="0"/>
              <a:t>Highlight</a:t>
            </a:r>
            <a:r>
              <a:rPr lang="en-GB" sz="2800" dirty="0"/>
              <a:t> in your records that this is a safeguarding allegation/concern about a practitioner, volunteer or carer</a:t>
            </a:r>
          </a:p>
          <a:p>
            <a:pPr marL="342900" lvl="0" indent="-342900">
              <a:buFont typeface="Arial" panose="020B0604020202020204" pitchFamily="34" charset="0"/>
              <a:buChar char="•"/>
            </a:pPr>
            <a:r>
              <a:rPr lang="en-GB" sz="2800" b="1" dirty="0"/>
              <a:t>Seek advice </a:t>
            </a:r>
            <a:r>
              <a:rPr lang="en-GB" sz="2800" dirty="0"/>
              <a:t>and support from your line manager</a:t>
            </a:r>
          </a:p>
        </p:txBody>
      </p:sp>
      <p:sp>
        <p:nvSpPr>
          <p:cNvPr id="8" name="Rectangle: Rounded Corners 7">
            <a:extLst>
              <a:ext uri="{FF2B5EF4-FFF2-40B4-BE49-F238E27FC236}">
                <a16:creationId xmlns:a16="http://schemas.microsoft.com/office/drawing/2014/main" id="{1412DB28-1499-433E-8C8A-4DEB1B7BF7D2}"/>
              </a:ext>
            </a:extLst>
          </p:cNvPr>
          <p:cNvSpPr/>
          <p:nvPr/>
        </p:nvSpPr>
        <p:spPr>
          <a:xfrm>
            <a:off x="500416" y="353157"/>
            <a:ext cx="11191164" cy="942510"/>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GB" sz="3600" dirty="0">
                <a:solidFill>
                  <a:schemeClr val="tx1"/>
                </a:solidFill>
              </a:rPr>
              <a:t>The person who has the concern </a:t>
            </a:r>
            <a:br>
              <a:rPr lang="en-GB" sz="3200" dirty="0">
                <a:solidFill>
                  <a:schemeClr val="tx1"/>
                </a:solidFill>
              </a:rPr>
            </a:br>
            <a:r>
              <a:rPr lang="en-GB" sz="2800" dirty="0">
                <a:solidFill>
                  <a:schemeClr val="tx1"/>
                </a:solidFill>
              </a:rPr>
              <a:t>(or receives the first report of an allegation or concern) </a:t>
            </a:r>
            <a:endParaRPr lang="en-GB" sz="3200" dirty="0">
              <a:solidFill>
                <a:schemeClr val="tx1"/>
              </a:solidFill>
            </a:endParaRPr>
          </a:p>
        </p:txBody>
      </p:sp>
      <p:sp>
        <p:nvSpPr>
          <p:cNvPr id="10" name="Rectangle 44">
            <a:extLst>
              <a:ext uri="{FF2B5EF4-FFF2-40B4-BE49-F238E27FC236}">
                <a16:creationId xmlns:a16="http://schemas.microsoft.com/office/drawing/2014/main" id="{9B718523-3BDD-4280-B960-DBD863F93743}"/>
              </a:ext>
            </a:extLst>
          </p:cNvPr>
          <p:cNvSpPr/>
          <p:nvPr/>
        </p:nvSpPr>
        <p:spPr>
          <a:xfrm>
            <a:off x="907137" y="3954954"/>
            <a:ext cx="10377721" cy="676569"/>
          </a:xfrm>
          <a:prstGeom prst="roundRect">
            <a:avLst/>
          </a:prstGeom>
          <a:solidFill>
            <a:schemeClr val="bg1"/>
          </a:solidFill>
          <a:ln w="19050">
            <a:solidFill>
              <a:schemeClr val="tx2"/>
            </a:solidFill>
            <a:prstDash val="solid"/>
            <a:extLst>
              <a:ext uri="{C807C97D-BFC1-408E-A445-0C87EB9F89A2}">
                <ask:lineSketchStyleProps xmlns:ask="http://schemas.microsoft.com/office/drawing/2018/sketchyshapes" sd="1066820141">
                  <a:custGeom>
                    <a:avLst/>
                    <a:gdLst>
                      <a:gd name="connsiteX0" fmla="*/ 0 w 4829577"/>
                      <a:gd name="connsiteY0" fmla="*/ 0 h 2097297"/>
                      <a:gd name="connsiteX1" fmla="*/ 689940 w 4829577"/>
                      <a:gd name="connsiteY1" fmla="*/ 0 h 2097297"/>
                      <a:gd name="connsiteX2" fmla="*/ 1331583 w 4829577"/>
                      <a:gd name="connsiteY2" fmla="*/ 0 h 2097297"/>
                      <a:gd name="connsiteX3" fmla="*/ 1876636 w 4829577"/>
                      <a:gd name="connsiteY3" fmla="*/ 0 h 2097297"/>
                      <a:gd name="connsiteX4" fmla="*/ 2663167 w 4829577"/>
                      <a:gd name="connsiteY4" fmla="*/ 0 h 2097297"/>
                      <a:gd name="connsiteX5" fmla="*/ 3208219 w 4829577"/>
                      <a:gd name="connsiteY5" fmla="*/ 0 h 2097297"/>
                      <a:gd name="connsiteX6" fmla="*/ 3753271 w 4829577"/>
                      <a:gd name="connsiteY6" fmla="*/ 0 h 2097297"/>
                      <a:gd name="connsiteX7" fmla="*/ 4829577 w 4829577"/>
                      <a:gd name="connsiteY7" fmla="*/ 0 h 2097297"/>
                      <a:gd name="connsiteX8" fmla="*/ 4829577 w 4829577"/>
                      <a:gd name="connsiteY8" fmla="*/ 741045 h 2097297"/>
                      <a:gd name="connsiteX9" fmla="*/ 4829577 w 4829577"/>
                      <a:gd name="connsiteY9" fmla="*/ 1377225 h 2097297"/>
                      <a:gd name="connsiteX10" fmla="*/ 4829577 w 4829577"/>
                      <a:gd name="connsiteY10" fmla="*/ 2097297 h 2097297"/>
                      <a:gd name="connsiteX11" fmla="*/ 4043046 w 4829577"/>
                      <a:gd name="connsiteY11" fmla="*/ 2097297 h 2097297"/>
                      <a:gd name="connsiteX12" fmla="*/ 3449698 w 4829577"/>
                      <a:gd name="connsiteY12" fmla="*/ 2097297 h 2097297"/>
                      <a:gd name="connsiteX13" fmla="*/ 2904646 w 4829577"/>
                      <a:gd name="connsiteY13" fmla="*/ 2097297 h 2097297"/>
                      <a:gd name="connsiteX14" fmla="*/ 2214706 w 4829577"/>
                      <a:gd name="connsiteY14" fmla="*/ 2097297 h 2097297"/>
                      <a:gd name="connsiteX15" fmla="*/ 1621358 w 4829577"/>
                      <a:gd name="connsiteY15" fmla="*/ 2097297 h 2097297"/>
                      <a:gd name="connsiteX16" fmla="*/ 1028010 w 4829577"/>
                      <a:gd name="connsiteY16" fmla="*/ 2097297 h 2097297"/>
                      <a:gd name="connsiteX17" fmla="*/ 0 w 4829577"/>
                      <a:gd name="connsiteY17" fmla="*/ 2097297 h 2097297"/>
                      <a:gd name="connsiteX18" fmla="*/ 0 w 4829577"/>
                      <a:gd name="connsiteY18" fmla="*/ 1377225 h 2097297"/>
                      <a:gd name="connsiteX19" fmla="*/ 0 w 4829577"/>
                      <a:gd name="connsiteY19" fmla="*/ 678126 h 2097297"/>
                      <a:gd name="connsiteX20" fmla="*/ 0 w 4829577"/>
                      <a:gd name="connsiteY20" fmla="*/ 0 h 209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29577" h="2097297" fill="none" extrusionOk="0">
                        <a:moveTo>
                          <a:pt x="0" y="0"/>
                        </a:moveTo>
                        <a:cubicBezTo>
                          <a:pt x="188285" y="-22892"/>
                          <a:pt x="532456" y="-2791"/>
                          <a:pt x="689940" y="0"/>
                        </a:cubicBezTo>
                        <a:cubicBezTo>
                          <a:pt x="847424" y="2791"/>
                          <a:pt x="1054521" y="22238"/>
                          <a:pt x="1331583" y="0"/>
                        </a:cubicBezTo>
                        <a:cubicBezTo>
                          <a:pt x="1608645" y="-22238"/>
                          <a:pt x="1681278" y="-22129"/>
                          <a:pt x="1876636" y="0"/>
                        </a:cubicBezTo>
                        <a:cubicBezTo>
                          <a:pt x="2071994" y="22129"/>
                          <a:pt x="2397727" y="-38215"/>
                          <a:pt x="2663167" y="0"/>
                        </a:cubicBezTo>
                        <a:cubicBezTo>
                          <a:pt x="2928607" y="38215"/>
                          <a:pt x="3024774" y="-8128"/>
                          <a:pt x="3208219" y="0"/>
                        </a:cubicBezTo>
                        <a:cubicBezTo>
                          <a:pt x="3391664" y="8128"/>
                          <a:pt x="3508826" y="3928"/>
                          <a:pt x="3753271" y="0"/>
                        </a:cubicBezTo>
                        <a:cubicBezTo>
                          <a:pt x="3997716" y="-3928"/>
                          <a:pt x="4556077" y="-11000"/>
                          <a:pt x="4829577" y="0"/>
                        </a:cubicBezTo>
                        <a:cubicBezTo>
                          <a:pt x="4803605" y="151721"/>
                          <a:pt x="4847927" y="549286"/>
                          <a:pt x="4829577" y="741045"/>
                        </a:cubicBezTo>
                        <a:cubicBezTo>
                          <a:pt x="4811227" y="932805"/>
                          <a:pt x="4829681" y="1102930"/>
                          <a:pt x="4829577" y="1377225"/>
                        </a:cubicBezTo>
                        <a:cubicBezTo>
                          <a:pt x="4829473" y="1651520"/>
                          <a:pt x="4855414" y="1919334"/>
                          <a:pt x="4829577" y="2097297"/>
                        </a:cubicBezTo>
                        <a:cubicBezTo>
                          <a:pt x="4497960" y="2119244"/>
                          <a:pt x="4423442" y="2115280"/>
                          <a:pt x="4043046" y="2097297"/>
                        </a:cubicBezTo>
                        <a:cubicBezTo>
                          <a:pt x="3662650" y="2079314"/>
                          <a:pt x="3570256" y="2085578"/>
                          <a:pt x="3449698" y="2097297"/>
                        </a:cubicBezTo>
                        <a:cubicBezTo>
                          <a:pt x="3329140" y="2109016"/>
                          <a:pt x="3042378" y="2103130"/>
                          <a:pt x="2904646" y="2097297"/>
                        </a:cubicBezTo>
                        <a:cubicBezTo>
                          <a:pt x="2766914" y="2091464"/>
                          <a:pt x="2411135" y="2104715"/>
                          <a:pt x="2214706" y="2097297"/>
                        </a:cubicBezTo>
                        <a:cubicBezTo>
                          <a:pt x="2018277" y="2089879"/>
                          <a:pt x="1906437" y="2071500"/>
                          <a:pt x="1621358" y="2097297"/>
                        </a:cubicBezTo>
                        <a:cubicBezTo>
                          <a:pt x="1336279" y="2123094"/>
                          <a:pt x="1189141" y="2110810"/>
                          <a:pt x="1028010" y="2097297"/>
                        </a:cubicBezTo>
                        <a:cubicBezTo>
                          <a:pt x="866879" y="2083784"/>
                          <a:pt x="229751" y="2130474"/>
                          <a:pt x="0" y="2097297"/>
                        </a:cubicBezTo>
                        <a:cubicBezTo>
                          <a:pt x="-33006" y="1856047"/>
                          <a:pt x="-19337" y="1650384"/>
                          <a:pt x="0" y="1377225"/>
                        </a:cubicBezTo>
                        <a:cubicBezTo>
                          <a:pt x="19337" y="1104066"/>
                          <a:pt x="-33888" y="859108"/>
                          <a:pt x="0" y="678126"/>
                        </a:cubicBezTo>
                        <a:cubicBezTo>
                          <a:pt x="33888" y="497144"/>
                          <a:pt x="8875" y="155162"/>
                          <a:pt x="0" y="0"/>
                        </a:cubicBezTo>
                        <a:close/>
                      </a:path>
                      <a:path w="4829577" h="2097297" stroke="0" extrusionOk="0">
                        <a:moveTo>
                          <a:pt x="0" y="0"/>
                        </a:moveTo>
                        <a:cubicBezTo>
                          <a:pt x="204097" y="18855"/>
                          <a:pt x="382097" y="14995"/>
                          <a:pt x="641644" y="0"/>
                        </a:cubicBezTo>
                        <a:cubicBezTo>
                          <a:pt x="901191" y="-14995"/>
                          <a:pt x="1153169" y="-5709"/>
                          <a:pt x="1331583" y="0"/>
                        </a:cubicBezTo>
                        <a:cubicBezTo>
                          <a:pt x="1509997" y="5709"/>
                          <a:pt x="1804940" y="-3478"/>
                          <a:pt x="2069819" y="0"/>
                        </a:cubicBezTo>
                        <a:cubicBezTo>
                          <a:pt x="2334698" y="3478"/>
                          <a:pt x="2477223" y="-31905"/>
                          <a:pt x="2808054" y="0"/>
                        </a:cubicBezTo>
                        <a:cubicBezTo>
                          <a:pt x="3138885" y="31905"/>
                          <a:pt x="3225328" y="21367"/>
                          <a:pt x="3546289" y="0"/>
                        </a:cubicBezTo>
                        <a:cubicBezTo>
                          <a:pt x="3867250" y="-21367"/>
                          <a:pt x="3904846" y="2928"/>
                          <a:pt x="4187933" y="0"/>
                        </a:cubicBezTo>
                        <a:cubicBezTo>
                          <a:pt x="4471020" y="-2928"/>
                          <a:pt x="4562539" y="21666"/>
                          <a:pt x="4829577" y="0"/>
                        </a:cubicBezTo>
                        <a:cubicBezTo>
                          <a:pt x="4828669" y="152029"/>
                          <a:pt x="4851385" y="455387"/>
                          <a:pt x="4829577" y="699099"/>
                        </a:cubicBezTo>
                        <a:cubicBezTo>
                          <a:pt x="4807769" y="942811"/>
                          <a:pt x="4811515" y="1097482"/>
                          <a:pt x="4829577" y="1377225"/>
                        </a:cubicBezTo>
                        <a:cubicBezTo>
                          <a:pt x="4847639" y="1656968"/>
                          <a:pt x="4818134" y="1921533"/>
                          <a:pt x="4829577" y="2097297"/>
                        </a:cubicBezTo>
                        <a:cubicBezTo>
                          <a:pt x="4473660" y="2074380"/>
                          <a:pt x="4366599" y="2086935"/>
                          <a:pt x="4091342" y="2097297"/>
                        </a:cubicBezTo>
                        <a:cubicBezTo>
                          <a:pt x="3816086" y="2107659"/>
                          <a:pt x="3583016" y="2085016"/>
                          <a:pt x="3449698" y="2097297"/>
                        </a:cubicBezTo>
                        <a:cubicBezTo>
                          <a:pt x="3316380" y="2109578"/>
                          <a:pt x="3085107" y="2098830"/>
                          <a:pt x="2904646" y="2097297"/>
                        </a:cubicBezTo>
                        <a:cubicBezTo>
                          <a:pt x="2724185" y="2095764"/>
                          <a:pt x="2615150" y="2071630"/>
                          <a:pt x="2359593" y="2097297"/>
                        </a:cubicBezTo>
                        <a:cubicBezTo>
                          <a:pt x="2104036" y="2122964"/>
                          <a:pt x="1801155" y="2101426"/>
                          <a:pt x="1621358" y="2097297"/>
                        </a:cubicBezTo>
                        <a:cubicBezTo>
                          <a:pt x="1441561" y="2093168"/>
                          <a:pt x="1189693" y="2080580"/>
                          <a:pt x="883123" y="2097297"/>
                        </a:cubicBezTo>
                        <a:cubicBezTo>
                          <a:pt x="576553" y="2114014"/>
                          <a:pt x="380682" y="2054046"/>
                          <a:pt x="0" y="2097297"/>
                        </a:cubicBezTo>
                        <a:cubicBezTo>
                          <a:pt x="-22913" y="1807575"/>
                          <a:pt x="15427" y="1705284"/>
                          <a:pt x="0" y="1377225"/>
                        </a:cubicBezTo>
                        <a:cubicBezTo>
                          <a:pt x="-15427" y="1049166"/>
                          <a:pt x="-22396" y="886407"/>
                          <a:pt x="0" y="741045"/>
                        </a:cubicBezTo>
                        <a:cubicBezTo>
                          <a:pt x="22396" y="595683"/>
                          <a:pt x="36753" y="33317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3200" dirty="0">
                <a:solidFill>
                  <a:schemeClr val="tx1"/>
                </a:solidFill>
              </a:rPr>
              <a:t>Immediately report the matter to</a:t>
            </a:r>
          </a:p>
        </p:txBody>
      </p:sp>
      <p:sp>
        <p:nvSpPr>
          <p:cNvPr id="12" name="Arrow: Down 11">
            <a:extLst>
              <a:ext uri="{FF2B5EF4-FFF2-40B4-BE49-F238E27FC236}">
                <a16:creationId xmlns:a16="http://schemas.microsoft.com/office/drawing/2014/main" id="{E6F3C523-0697-46DB-B136-AE2AF7B6221F}"/>
              </a:ext>
            </a:extLst>
          </p:cNvPr>
          <p:cNvSpPr/>
          <p:nvPr/>
        </p:nvSpPr>
        <p:spPr>
          <a:xfrm>
            <a:off x="5860495" y="4631523"/>
            <a:ext cx="471006" cy="616186"/>
          </a:xfrm>
          <a:prstGeom prst="downArrow">
            <a:avLst/>
          </a:prstGeom>
          <a:solidFill>
            <a:schemeClr val="tx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1482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par>
                          <p:cTn id="12" fill="hold">
                            <p:stCondLst>
                              <p:cond delay="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 grpId="0" animBg="1"/>
      <p:bldP spid="10"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2763C7F2-DCD0-EE45-A838-D9423C3E513B}"/>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Graphic 59" descr="Line arrow Straight">
            <a:extLst>
              <a:ext uri="{FF2B5EF4-FFF2-40B4-BE49-F238E27FC236}">
                <a16:creationId xmlns:a16="http://schemas.microsoft.com/office/drawing/2014/main" id="{186EB12F-2229-4711-AADB-5DA4152EC4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flipV="1">
            <a:off x="10003503" y="2617317"/>
            <a:ext cx="956937" cy="914400"/>
          </a:xfrm>
          <a:prstGeom prst="rect">
            <a:avLst/>
          </a:prstGeom>
        </p:spPr>
      </p:pic>
      <p:pic>
        <p:nvPicPr>
          <p:cNvPr id="58" name="Graphic 57" descr="Line arrow Straight">
            <a:extLst>
              <a:ext uri="{FF2B5EF4-FFF2-40B4-BE49-F238E27FC236}">
                <a16:creationId xmlns:a16="http://schemas.microsoft.com/office/drawing/2014/main" id="{9F06CCA8-7070-4FD1-AEC2-484AFA7218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6808765" y="2590785"/>
            <a:ext cx="903871" cy="914400"/>
          </a:xfrm>
          <a:prstGeom prst="rect">
            <a:avLst/>
          </a:prstGeom>
        </p:spPr>
      </p:pic>
      <p:pic>
        <p:nvPicPr>
          <p:cNvPr id="56" name="Graphic 55" descr="Line arrow Straight">
            <a:extLst>
              <a:ext uri="{FF2B5EF4-FFF2-40B4-BE49-F238E27FC236}">
                <a16:creationId xmlns:a16="http://schemas.microsoft.com/office/drawing/2014/main" id="{D7B1378E-39C6-4508-9D52-89E387975B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3375534" y="2162144"/>
            <a:ext cx="1403623" cy="914400"/>
          </a:xfrm>
          <a:prstGeom prst="rect">
            <a:avLst/>
          </a:prstGeom>
        </p:spPr>
      </p:pic>
      <p:pic>
        <p:nvPicPr>
          <p:cNvPr id="57" name="Graphic 56" descr="Line arrow Straight">
            <a:extLst>
              <a:ext uri="{FF2B5EF4-FFF2-40B4-BE49-F238E27FC236}">
                <a16:creationId xmlns:a16="http://schemas.microsoft.com/office/drawing/2014/main" id="{00B30D11-B25F-4A75-8BD2-0E82D7E44A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8366786" y="1782183"/>
            <a:ext cx="713334" cy="914400"/>
          </a:xfrm>
          <a:prstGeom prst="rect">
            <a:avLst/>
          </a:prstGeom>
        </p:spPr>
      </p:pic>
      <p:pic>
        <p:nvPicPr>
          <p:cNvPr id="55" name="Graphic 54" descr="Line arrow Straight">
            <a:extLst>
              <a:ext uri="{FF2B5EF4-FFF2-40B4-BE49-F238E27FC236}">
                <a16:creationId xmlns:a16="http://schemas.microsoft.com/office/drawing/2014/main" id="{DA9868DF-B6E2-4A94-9DA2-4E5C13813D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771077" y="2162144"/>
            <a:ext cx="1403623" cy="914400"/>
          </a:xfrm>
          <a:prstGeom prst="rect">
            <a:avLst/>
          </a:prstGeom>
        </p:spPr>
      </p:pic>
      <p:sp>
        <p:nvSpPr>
          <p:cNvPr id="5" name="Rectangle: Rounded Corners 4">
            <a:extLst>
              <a:ext uri="{FF2B5EF4-FFF2-40B4-BE49-F238E27FC236}">
                <a16:creationId xmlns:a16="http://schemas.microsoft.com/office/drawing/2014/main" id="{7D2B4028-AC1D-4FBC-8FD8-A6BC1995D394}"/>
              </a:ext>
            </a:extLst>
          </p:cNvPr>
          <p:cNvSpPr/>
          <p:nvPr/>
        </p:nvSpPr>
        <p:spPr>
          <a:xfrm>
            <a:off x="500416" y="353157"/>
            <a:ext cx="11191164" cy="676569"/>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rPr>
              <a:t>Designated safeguarding person / Employer</a:t>
            </a:r>
          </a:p>
        </p:txBody>
      </p:sp>
      <p:sp>
        <p:nvSpPr>
          <p:cNvPr id="8" name="Rectangle: Rounded Corners 7">
            <a:extLst>
              <a:ext uri="{FF2B5EF4-FFF2-40B4-BE49-F238E27FC236}">
                <a16:creationId xmlns:a16="http://schemas.microsoft.com/office/drawing/2014/main" id="{B0B25CF2-819B-4C7C-B0D2-C2B051EAD889}"/>
              </a:ext>
            </a:extLst>
          </p:cNvPr>
          <p:cNvSpPr/>
          <p:nvPr/>
        </p:nvSpPr>
        <p:spPr>
          <a:xfrm>
            <a:off x="5507398" y="3377506"/>
            <a:ext cx="3714674" cy="1972797"/>
          </a:xfrm>
          <a:prstGeom prst="roundRect">
            <a:avLst/>
          </a:prstGeom>
          <a:noFill/>
          <a:ln w="3175">
            <a:noFill/>
            <a:prstDash val="solid"/>
            <a:extLst>
              <a:ext uri="{C807C97D-BFC1-408E-A445-0C87EB9F89A2}">
                <ask:lineSketchStyleProps xmlns:ask="http://schemas.microsoft.com/office/drawing/2018/sketchyshapes" sd="1919780887">
                  <a:custGeom>
                    <a:avLst/>
                    <a:gdLst>
                      <a:gd name="connsiteX0" fmla="*/ 0 w 1285259"/>
                      <a:gd name="connsiteY0" fmla="*/ 0 h 853991"/>
                      <a:gd name="connsiteX1" fmla="*/ 655482 w 1285259"/>
                      <a:gd name="connsiteY1" fmla="*/ 0 h 853991"/>
                      <a:gd name="connsiteX2" fmla="*/ 1285259 w 1285259"/>
                      <a:gd name="connsiteY2" fmla="*/ 0 h 853991"/>
                      <a:gd name="connsiteX3" fmla="*/ 1285259 w 1285259"/>
                      <a:gd name="connsiteY3" fmla="*/ 418456 h 853991"/>
                      <a:gd name="connsiteX4" fmla="*/ 1285259 w 1285259"/>
                      <a:gd name="connsiteY4" fmla="*/ 853991 h 853991"/>
                      <a:gd name="connsiteX5" fmla="*/ 655482 w 1285259"/>
                      <a:gd name="connsiteY5" fmla="*/ 853991 h 853991"/>
                      <a:gd name="connsiteX6" fmla="*/ 0 w 1285259"/>
                      <a:gd name="connsiteY6" fmla="*/ 853991 h 853991"/>
                      <a:gd name="connsiteX7" fmla="*/ 0 w 1285259"/>
                      <a:gd name="connsiteY7" fmla="*/ 418456 h 853991"/>
                      <a:gd name="connsiteX8" fmla="*/ 0 w 1285259"/>
                      <a:gd name="connsiteY8" fmla="*/ 0 h 853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5259" h="853991" fill="none" extrusionOk="0">
                        <a:moveTo>
                          <a:pt x="0" y="0"/>
                        </a:moveTo>
                        <a:cubicBezTo>
                          <a:pt x="271125" y="-31550"/>
                          <a:pt x="373293" y="21883"/>
                          <a:pt x="655482" y="0"/>
                        </a:cubicBezTo>
                        <a:cubicBezTo>
                          <a:pt x="937671" y="-21883"/>
                          <a:pt x="1085658" y="30262"/>
                          <a:pt x="1285259" y="0"/>
                        </a:cubicBezTo>
                        <a:cubicBezTo>
                          <a:pt x="1300910" y="138418"/>
                          <a:pt x="1282704" y="216635"/>
                          <a:pt x="1285259" y="418456"/>
                        </a:cubicBezTo>
                        <a:cubicBezTo>
                          <a:pt x="1287814" y="620277"/>
                          <a:pt x="1301390" y="639147"/>
                          <a:pt x="1285259" y="853991"/>
                        </a:cubicBezTo>
                        <a:cubicBezTo>
                          <a:pt x="1082425" y="849990"/>
                          <a:pt x="815814" y="884000"/>
                          <a:pt x="655482" y="853991"/>
                        </a:cubicBezTo>
                        <a:cubicBezTo>
                          <a:pt x="495150" y="823982"/>
                          <a:pt x="212600" y="831414"/>
                          <a:pt x="0" y="853991"/>
                        </a:cubicBezTo>
                        <a:cubicBezTo>
                          <a:pt x="9236" y="749110"/>
                          <a:pt x="-13792" y="590955"/>
                          <a:pt x="0" y="418456"/>
                        </a:cubicBezTo>
                        <a:cubicBezTo>
                          <a:pt x="13792" y="245957"/>
                          <a:pt x="-14" y="98865"/>
                          <a:pt x="0" y="0"/>
                        </a:cubicBezTo>
                        <a:close/>
                      </a:path>
                      <a:path w="1285259" h="853991" stroke="0" extrusionOk="0">
                        <a:moveTo>
                          <a:pt x="0" y="0"/>
                        </a:moveTo>
                        <a:cubicBezTo>
                          <a:pt x="150598" y="31147"/>
                          <a:pt x="491984" y="-23828"/>
                          <a:pt x="655482" y="0"/>
                        </a:cubicBezTo>
                        <a:cubicBezTo>
                          <a:pt x="818980" y="23828"/>
                          <a:pt x="1156649" y="30868"/>
                          <a:pt x="1285259" y="0"/>
                        </a:cubicBezTo>
                        <a:cubicBezTo>
                          <a:pt x="1287908" y="171459"/>
                          <a:pt x="1277523" y="211994"/>
                          <a:pt x="1285259" y="409916"/>
                        </a:cubicBezTo>
                        <a:cubicBezTo>
                          <a:pt x="1292995" y="607838"/>
                          <a:pt x="1281632" y="718810"/>
                          <a:pt x="1285259" y="853991"/>
                        </a:cubicBezTo>
                        <a:cubicBezTo>
                          <a:pt x="1095338" y="837983"/>
                          <a:pt x="761592" y="834831"/>
                          <a:pt x="616924" y="853991"/>
                        </a:cubicBezTo>
                        <a:cubicBezTo>
                          <a:pt x="472257" y="873151"/>
                          <a:pt x="285632" y="858247"/>
                          <a:pt x="0" y="853991"/>
                        </a:cubicBezTo>
                        <a:cubicBezTo>
                          <a:pt x="6057" y="685298"/>
                          <a:pt x="-17599" y="598788"/>
                          <a:pt x="0" y="418456"/>
                        </a:cubicBezTo>
                        <a:cubicBezTo>
                          <a:pt x="17599" y="238125"/>
                          <a:pt x="13970" y="10085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pPr>
            <a:r>
              <a:rPr lang="en-GB" sz="2800" b="1" dirty="0">
                <a:solidFill>
                  <a:schemeClr val="tx1"/>
                </a:solidFill>
              </a:rPr>
              <a:t>Address internally </a:t>
            </a:r>
            <a:br>
              <a:rPr lang="en-GB" sz="2800" b="1" dirty="0">
                <a:solidFill>
                  <a:schemeClr val="tx1"/>
                </a:solidFill>
              </a:rPr>
            </a:br>
            <a:r>
              <a:rPr lang="en-GB" sz="2800" dirty="0">
                <a:solidFill>
                  <a:schemeClr val="tx1"/>
                </a:solidFill>
              </a:rPr>
              <a:t>poor professional practice</a:t>
            </a:r>
          </a:p>
        </p:txBody>
      </p:sp>
      <p:sp>
        <p:nvSpPr>
          <p:cNvPr id="10" name="Rectangle: Rounded Corners 9">
            <a:extLst>
              <a:ext uri="{FF2B5EF4-FFF2-40B4-BE49-F238E27FC236}">
                <a16:creationId xmlns:a16="http://schemas.microsoft.com/office/drawing/2014/main" id="{9E026F55-F82E-4AE0-B7FE-92DE655382E0}"/>
              </a:ext>
            </a:extLst>
          </p:cNvPr>
          <p:cNvSpPr/>
          <p:nvPr/>
        </p:nvSpPr>
        <p:spPr>
          <a:xfrm>
            <a:off x="590872" y="3222550"/>
            <a:ext cx="1944948" cy="1055608"/>
          </a:xfrm>
          <a:prstGeom prst="roundRect">
            <a:avLst/>
          </a:prstGeom>
          <a:ln w="3175">
            <a:noFill/>
            <a:prstDash val="solid"/>
            <a:extLst>
              <a:ext uri="{C807C97D-BFC1-408E-A445-0C87EB9F89A2}">
                <ask:lineSketchStyleProps xmlns:ask="http://schemas.microsoft.com/office/drawing/2018/sketchyshapes" sd="548179166">
                  <a:custGeom>
                    <a:avLst/>
                    <a:gdLst>
                      <a:gd name="connsiteX0" fmla="*/ 0 w 1407679"/>
                      <a:gd name="connsiteY0" fmla="*/ 0 h 830997"/>
                      <a:gd name="connsiteX1" fmla="*/ 469226 w 1407679"/>
                      <a:gd name="connsiteY1" fmla="*/ 0 h 830997"/>
                      <a:gd name="connsiteX2" fmla="*/ 896222 w 1407679"/>
                      <a:gd name="connsiteY2" fmla="*/ 0 h 830997"/>
                      <a:gd name="connsiteX3" fmla="*/ 1407679 w 1407679"/>
                      <a:gd name="connsiteY3" fmla="*/ 0 h 830997"/>
                      <a:gd name="connsiteX4" fmla="*/ 1407679 w 1407679"/>
                      <a:gd name="connsiteY4" fmla="*/ 398879 h 830997"/>
                      <a:gd name="connsiteX5" fmla="*/ 1407679 w 1407679"/>
                      <a:gd name="connsiteY5" fmla="*/ 830997 h 830997"/>
                      <a:gd name="connsiteX6" fmla="*/ 966606 w 1407679"/>
                      <a:gd name="connsiteY6" fmla="*/ 830997 h 830997"/>
                      <a:gd name="connsiteX7" fmla="*/ 469226 w 1407679"/>
                      <a:gd name="connsiteY7" fmla="*/ 830997 h 830997"/>
                      <a:gd name="connsiteX8" fmla="*/ 0 w 1407679"/>
                      <a:gd name="connsiteY8" fmla="*/ 830997 h 830997"/>
                      <a:gd name="connsiteX9" fmla="*/ 0 w 1407679"/>
                      <a:gd name="connsiteY9" fmla="*/ 415499 h 830997"/>
                      <a:gd name="connsiteX10" fmla="*/ 0 w 1407679"/>
                      <a:gd name="connsiteY10" fmla="*/ 0 h 830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830997" fill="none" extrusionOk="0">
                        <a:moveTo>
                          <a:pt x="0" y="0"/>
                        </a:moveTo>
                        <a:cubicBezTo>
                          <a:pt x="137473" y="11573"/>
                          <a:pt x="281414" y="-305"/>
                          <a:pt x="469226" y="0"/>
                        </a:cubicBezTo>
                        <a:cubicBezTo>
                          <a:pt x="657038" y="305"/>
                          <a:pt x="703530" y="-14415"/>
                          <a:pt x="896222" y="0"/>
                        </a:cubicBezTo>
                        <a:cubicBezTo>
                          <a:pt x="1088914" y="14415"/>
                          <a:pt x="1175184" y="-2308"/>
                          <a:pt x="1407679" y="0"/>
                        </a:cubicBezTo>
                        <a:cubicBezTo>
                          <a:pt x="1408255" y="175452"/>
                          <a:pt x="1409654" y="215877"/>
                          <a:pt x="1407679" y="398879"/>
                        </a:cubicBezTo>
                        <a:cubicBezTo>
                          <a:pt x="1405704" y="581881"/>
                          <a:pt x="1409815" y="658973"/>
                          <a:pt x="1407679" y="830997"/>
                        </a:cubicBezTo>
                        <a:cubicBezTo>
                          <a:pt x="1315798" y="837027"/>
                          <a:pt x="1076806" y="824311"/>
                          <a:pt x="966606" y="830997"/>
                        </a:cubicBezTo>
                        <a:cubicBezTo>
                          <a:pt x="856406" y="837683"/>
                          <a:pt x="683460" y="822525"/>
                          <a:pt x="469226" y="830997"/>
                        </a:cubicBezTo>
                        <a:cubicBezTo>
                          <a:pt x="254992" y="839469"/>
                          <a:pt x="191347" y="839633"/>
                          <a:pt x="0" y="830997"/>
                        </a:cubicBezTo>
                        <a:cubicBezTo>
                          <a:pt x="-7492" y="714749"/>
                          <a:pt x="3988" y="560516"/>
                          <a:pt x="0" y="415499"/>
                        </a:cubicBezTo>
                        <a:cubicBezTo>
                          <a:pt x="-3988" y="270482"/>
                          <a:pt x="5515" y="159725"/>
                          <a:pt x="0" y="0"/>
                        </a:cubicBezTo>
                        <a:close/>
                      </a:path>
                      <a:path w="1407679" h="830997" stroke="0" extrusionOk="0">
                        <a:moveTo>
                          <a:pt x="0" y="0"/>
                        </a:moveTo>
                        <a:cubicBezTo>
                          <a:pt x="114580" y="20348"/>
                          <a:pt x="304296" y="9169"/>
                          <a:pt x="426996" y="0"/>
                        </a:cubicBezTo>
                        <a:cubicBezTo>
                          <a:pt x="549696" y="-9169"/>
                          <a:pt x="704825" y="5983"/>
                          <a:pt x="924376" y="0"/>
                        </a:cubicBezTo>
                        <a:cubicBezTo>
                          <a:pt x="1143927" y="-5983"/>
                          <a:pt x="1272122" y="7161"/>
                          <a:pt x="1407679" y="0"/>
                        </a:cubicBezTo>
                        <a:cubicBezTo>
                          <a:pt x="1423956" y="81935"/>
                          <a:pt x="1394027" y="271265"/>
                          <a:pt x="1407679" y="407189"/>
                        </a:cubicBezTo>
                        <a:cubicBezTo>
                          <a:pt x="1421331" y="543113"/>
                          <a:pt x="1407724" y="690857"/>
                          <a:pt x="1407679" y="830997"/>
                        </a:cubicBezTo>
                        <a:cubicBezTo>
                          <a:pt x="1186585" y="821562"/>
                          <a:pt x="1024389" y="820584"/>
                          <a:pt x="924376" y="830997"/>
                        </a:cubicBezTo>
                        <a:cubicBezTo>
                          <a:pt x="824363" y="841410"/>
                          <a:pt x="616670" y="821527"/>
                          <a:pt x="469226" y="830997"/>
                        </a:cubicBezTo>
                        <a:cubicBezTo>
                          <a:pt x="321782" y="840468"/>
                          <a:pt x="154757" y="815464"/>
                          <a:pt x="0" y="830997"/>
                        </a:cubicBezTo>
                        <a:cubicBezTo>
                          <a:pt x="-2962" y="684249"/>
                          <a:pt x="7209" y="614091"/>
                          <a:pt x="0" y="407189"/>
                        </a:cubicBezTo>
                        <a:cubicBezTo>
                          <a:pt x="-7209" y="200287"/>
                          <a:pt x="-18590" y="87220"/>
                          <a:pt x="0" y="0"/>
                        </a:cubicBezTo>
                        <a:close/>
                      </a:path>
                    </a:pathLst>
                  </a:custGeom>
                  <ask:type>
                    <ask:lineSketchNone/>
                  </ask:type>
                </ask:lineSketchStyleProps>
              </a:ext>
            </a:extLst>
          </a:ln>
        </p:spPr>
        <p:txBody>
          <a:bodyPr wrap="square">
            <a:spAutoFit/>
          </a:bodyPr>
          <a:lstStyle/>
          <a:p>
            <a:pPr algn="ctr"/>
            <a:r>
              <a:rPr lang="en-GB" sz="2800" b="1" dirty="0"/>
              <a:t>Record</a:t>
            </a:r>
            <a:r>
              <a:rPr lang="en-GB" sz="2800" dirty="0"/>
              <a:t> reason</a:t>
            </a:r>
          </a:p>
        </p:txBody>
      </p:sp>
      <p:sp>
        <p:nvSpPr>
          <p:cNvPr id="11" name="Rectangle: Rounded Corners 10">
            <a:extLst>
              <a:ext uri="{FF2B5EF4-FFF2-40B4-BE49-F238E27FC236}">
                <a16:creationId xmlns:a16="http://schemas.microsoft.com/office/drawing/2014/main" id="{5377CE21-4478-4421-BB8F-05F1AD90CB83}"/>
              </a:ext>
            </a:extLst>
          </p:cNvPr>
          <p:cNvSpPr/>
          <p:nvPr/>
        </p:nvSpPr>
        <p:spPr>
          <a:xfrm>
            <a:off x="9052297" y="3400394"/>
            <a:ext cx="2913457" cy="2151808"/>
          </a:xfrm>
          <a:prstGeom prst="roundRect">
            <a:avLst/>
          </a:prstGeom>
          <a:noFill/>
          <a:ln w="3175">
            <a:noFill/>
            <a:prstDash val="solid"/>
            <a:extLst>
              <a:ext uri="{C807C97D-BFC1-408E-A445-0C87EB9F89A2}">
                <ask:lineSketchStyleProps xmlns:ask="http://schemas.microsoft.com/office/drawing/2018/sketchyshapes" sd="631595310">
                  <a:custGeom>
                    <a:avLst/>
                    <a:gdLst>
                      <a:gd name="connsiteX0" fmla="*/ 0 w 1429554"/>
                      <a:gd name="connsiteY0" fmla="*/ 137105 h 822612"/>
                      <a:gd name="connsiteX1" fmla="*/ 137105 w 1429554"/>
                      <a:gd name="connsiteY1" fmla="*/ 0 h 822612"/>
                      <a:gd name="connsiteX2" fmla="*/ 726330 w 1429554"/>
                      <a:gd name="connsiteY2" fmla="*/ 0 h 822612"/>
                      <a:gd name="connsiteX3" fmla="*/ 1292449 w 1429554"/>
                      <a:gd name="connsiteY3" fmla="*/ 0 h 822612"/>
                      <a:gd name="connsiteX4" fmla="*/ 1429554 w 1429554"/>
                      <a:gd name="connsiteY4" fmla="*/ 137105 h 822612"/>
                      <a:gd name="connsiteX5" fmla="*/ 1429554 w 1429554"/>
                      <a:gd name="connsiteY5" fmla="*/ 685507 h 822612"/>
                      <a:gd name="connsiteX6" fmla="*/ 1292449 w 1429554"/>
                      <a:gd name="connsiteY6" fmla="*/ 822612 h 822612"/>
                      <a:gd name="connsiteX7" fmla="*/ 737884 w 1429554"/>
                      <a:gd name="connsiteY7" fmla="*/ 822612 h 822612"/>
                      <a:gd name="connsiteX8" fmla="*/ 137105 w 1429554"/>
                      <a:gd name="connsiteY8" fmla="*/ 822612 h 822612"/>
                      <a:gd name="connsiteX9" fmla="*/ 0 w 1429554"/>
                      <a:gd name="connsiteY9" fmla="*/ 685507 h 822612"/>
                      <a:gd name="connsiteX10" fmla="*/ 0 w 1429554"/>
                      <a:gd name="connsiteY10" fmla="*/ 137105 h 82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29554" h="822612" fill="none" extrusionOk="0">
                        <a:moveTo>
                          <a:pt x="0" y="137105"/>
                        </a:moveTo>
                        <a:cubicBezTo>
                          <a:pt x="-14152" y="56005"/>
                          <a:pt x="72531" y="-6547"/>
                          <a:pt x="137105" y="0"/>
                        </a:cubicBezTo>
                        <a:cubicBezTo>
                          <a:pt x="260752" y="-10702"/>
                          <a:pt x="549074" y="-17034"/>
                          <a:pt x="726330" y="0"/>
                        </a:cubicBezTo>
                        <a:cubicBezTo>
                          <a:pt x="903586" y="17034"/>
                          <a:pt x="1116182" y="-4349"/>
                          <a:pt x="1292449" y="0"/>
                        </a:cubicBezTo>
                        <a:cubicBezTo>
                          <a:pt x="1369534" y="-12599"/>
                          <a:pt x="1430426" y="59439"/>
                          <a:pt x="1429554" y="137105"/>
                        </a:cubicBezTo>
                        <a:cubicBezTo>
                          <a:pt x="1433673" y="340636"/>
                          <a:pt x="1451275" y="524680"/>
                          <a:pt x="1429554" y="685507"/>
                        </a:cubicBezTo>
                        <a:cubicBezTo>
                          <a:pt x="1415562" y="751394"/>
                          <a:pt x="1366698" y="821276"/>
                          <a:pt x="1292449" y="822612"/>
                        </a:cubicBezTo>
                        <a:cubicBezTo>
                          <a:pt x="1042042" y="821774"/>
                          <a:pt x="851968" y="809923"/>
                          <a:pt x="737884" y="822612"/>
                        </a:cubicBezTo>
                        <a:cubicBezTo>
                          <a:pt x="623801" y="835301"/>
                          <a:pt x="314485" y="827677"/>
                          <a:pt x="137105" y="822612"/>
                        </a:cubicBezTo>
                        <a:cubicBezTo>
                          <a:pt x="56926" y="830450"/>
                          <a:pt x="2801" y="759937"/>
                          <a:pt x="0" y="685507"/>
                        </a:cubicBezTo>
                        <a:cubicBezTo>
                          <a:pt x="-9495" y="529993"/>
                          <a:pt x="6792" y="369230"/>
                          <a:pt x="0" y="137105"/>
                        </a:cubicBezTo>
                        <a:close/>
                      </a:path>
                      <a:path w="1429554" h="822612" stroke="0" extrusionOk="0">
                        <a:moveTo>
                          <a:pt x="0" y="137105"/>
                        </a:moveTo>
                        <a:cubicBezTo>
                          <a:pt x="-2410" y="63568"/>
                          <a:pt x="69584" y="-4153"/>
                          <a:pt x="137105" y="0"/>
                        </a:cubicBezTo>
                        <a:cubicBezTo>
                          <a:pt x="335090" y="-12808"/>
                          <a:pt x="500887" y="10023"/>
                          <a:pt x="726330" y="0"/>
                        </a:cubicBezTo>
                        <a:cubicBezTo>
                          <a:pt x="951773" y="-10023"/>
                          <a:pt x="1133775" y="-23805"/>
                          <a:pt x="1292449" y="0"/>
                        </a:cubicBezTo>
                        <a:cubicBezTo>
                          <a:pt x="1370217" y="-1832"/>
                          <a:pt x="1415959" y="54227"/>
                          <a:pt x="1429554" y="137105"/>
                        </a:cubicBezTo>
                        <a:cubicBezTo>
                          <a:pt x="1408378" y="263443"/>
                          <a:pt x="1445092" y="473665"/>
                          <a:pt x="1429554" y="685507"/>
                        </a:cubicBezTo>
                        <a:cubicBezTo>
                          <a:pt x="1434334" y="767576"/>
                          <a:pt x="1372802" y="840019"/>
                          <a:pt x="1292449" y="822612"/>
                        </a:cubicBezTo>
                        <a:cubicBezTo>
                          <a:pt x="1156698" y="802964"/>
                          <a:pt x="928466" y="801516"/>
                          <a:pt x="726330" y="822612"/>
                        </a:cubicBezTo>
                        <a:cubicBezTo>
                          <a:pt x="524194" y="843708"/>
                          <a:pt x="364168" y="807155"/>
                          <a:pt x="137105" y="822612"/>
                        </a:cubicBezTo>
                        <a:cubicBezTo>
                          <a:pt x="62266" y="807691"/>
                          <a:pt x="1196" y="763319"/>
                          <a:pt x="0" y="685507"/>
                        </a:cubicBezTo>
                        <a:cubicBezTo>
                          <a:pt x="12551" y="472905"/>
                          <a:pt x="-26615" y="300032"/>
                          <a:pt x="0" y="137105"/>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pPr>
            <a:r>
              <a:rPr lang="en-GB" sz="2800" b="1" dirty="0">
                <a:solidFill>
                  <a:schemeClr val="tx1"/>
                </a:solidFill>
              </a:rPr>
              <a:t>Make a report </a:t>
            </a:r>
            <a:r>
              <a:rPr lang="en-GB" sz="2800" dirty="0">
                <a:solidFill>
                  <a:schemeClr val="tx1"/>
                </a:solidFill>
              </a:rPr>
              <a:t>of possible professional abuse</a:t>
            </a:r>
          </a:p>
        </p:txBody>
      </p:sp>
      <p:sp>
        <p:nvSpPr>
          <p:cNvPr id="12" name="Rectangle: Rounded Corners 11">
            <a:extLst>
              <a:ext uri="{FF2B5EF4-FFF2-40B4-BE49-F238E27FC236}">
                <a16:creationId xmlns:a16="http://schemas.microsoft.com/office/drawing/2014/main" id="{F41F69C6-487D-4DE3-8585-D3D71BC63D66}"/>
              </a:ext>
            </a:extLst>
          </p:cNvPr>
          <p:cNvSpPr/>
          <p:nvPr/>
        </p:nvSpPr>
        <p:spPr>
          <a:xfrm>
            <a:off x="669308" y="1233169"/>
            <a:ext cx="10853379" cy="713333"/>
          </a:xfrm>
          <a:prstGeom prst="roundRect">
            <a:avLst/>
          </a:prstGeom>
          <a:solidFill>
            <a:schemeClr val="bg1"/>
          </a:solidFill>
          <a:ln w="19050">
            <a:solidFill>
              <a:schemeClr val="tx2"/>
            </a:solidFill>
            <a:prstDash val="solid"/>
            <a:extLst>
              <a:ext uri="{C807C97D-BFC1-408E-A445-0C87EB9F89A2}">
                <ask:lineSketchStyleProps xmlns:ask="http://schemas.microsoft.com/office/drawing/2018/sketchyshapes" sd="1066820141">
                  <a:custGeom>
                    <a:avLst/>
                    <a:gdLst>
                      <a:gd name="connsiteX0" fmla="*/ 0 w 4829577"/>
                      <a:gd name="connsiteY0" fmla="*/ 0 h 2097297"/>
                      <a:gd name="connsiteX1" fmla="*/ 689940 w 4829577"/>
                      <a:gd name="connsiteY1" fmla="*/ 0 h 2097297"/>
                      <a:gd name="connsiteX2" fmla="*/ 1331583 w 4829577"/>
                      <a:gd name="connsiteY2" fmla="*/ 0 h 2097297"/>
                      <a:gd name="connsiteX3" fmla="*/ 1876636 w 4829577"/>
                      <a:gd name="connsiteY3" fmla="*/ 0 h 2097297"/>
                      <a:gd name="connsiteX4" fmla="*/ 2663167 w 4829577"/>
                      <a:gd name="connsiteY4" fmla="*/ 0 h 2097297"/>
                      <a:gd name="connsiteX5" fmla="*/ 3208219 w 4829577"/>
                      <a:gd name="connsiteY5" fmla="*/ 0 h 2097297"/>
                      <a:gd name="connsiteX6" fmla="*/ 3753271 w 4829577"/>
                      <a:gd name="connsiteY6" fmla="*/ 0 h 2097297"/>
                      <a:gd name="connsiteX7" fmla="*/ 4829577 w 4829577"/>
                      <a:gd name="connsiteY7" fmla="*/ 0 h 2097297"/>
                      <a:gd name="connsiteX8" fmla="*/ 4829577 w 4829577"/>
                      <a:gd name="connsiteY8" fmla="*/ 741045 h 2097297"/>
                      <a:gd name="connsiteX9" fmla="*/ 4829577 w 4829577"/>
                      <a:gd name="connsiteY9" fmla="*/ 1377225 h 2097297"/>
                      <a:gd name="connsiteX10" fmla="*/ 4829577 w 4829577"/>
                      <a:gd name="connsiteY10" fmla="*/ 2097297 h 2097297"/>
                      <a:gd name="connsiteX11" fmla="*/ 4043046 w 4829577"/>
                      <a:gd name="connsiteY11" fmla="*/ 2097297 h 2097297"/>
                      <a:gd name="connsiteX12" fmla="*/ 3449698 w 4829577"/>
                      <a:gd name="connsiteY12" fmla="*/ 2097297 h 2097297"/>
                      <a:gd name="connsiteX13" fmla="*/ 2904646 w 4829577"/>
                      <a:gd name="connsiteY13" fmla="*/ 2097297 h 2097297"/>
                      <a:gd name="connsiteX14" fmla="*/ 2214706 w 4829577"/>
                      <a:gd name="connsiteY14" fmla="*/ 2097297 h 2097297"/>
                      <a:gd name="connsiteX15" fmla="*/ 1621358 w 4829577"/>
                      <a:gd name="connsiteY15" fmla="*/ 2097297 h 2097297"/>
                      <a:gd name="connsiteX16" fmla="*/ 1028010 w 4829577"/>
                      <a:gd name="connsiteY16" fmla="*/ 2097297 h 2097297"/>
                      <a:gd name="connsiteX17" fmla="*/ 0 w 4829577"/>
                      <a:gd name="connsiteY17" fmla="*/ 2097297 h 2097297"/>
                      <a:gd name="connsiteX18" fmla="*/ 0 w 4829577"/>
                      <a:gd name="connsiteY18" fmla="*/ 1377225 h 2097297"/>
                      <a:gd name="connsiteX19" fmla="*/ 0 w 4829577"/>
                      <a:gd name="connsiteY19" fmla="*/ 678126 h 2097297"/>
                      <a:gd name="connsiteX20" fmla="*/ 0 w 4829577"/>
                      <a:gd name="connsiteY20" fmla="*/ 0 h 209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29577" h="2097297" fill="none" extrusionOk="0">
                        <a:moveTo>
                          <a:pt x="0" y="0"/>
                        </a:moveTo>
                        <a:cubicBezTo>
                          <a:pt x="188285" y="-22892"/>
                          <a:pt x="532456" y="-2791"/>
                          <a:pt x="689940" y="0"/>
                        </a:cubicBezTo>
                        <a:cubicBezTo>
                          <a:pt x="847424" y="2791"/>
                          <a:pt x="1054521" y="22238"/>
                          <a:pt x="1331583" y="0"/>
                        </a:cubicBezTo>
                        <a:cubicBezTo>
                          <a:pt x="1608645" y="-22238"/>
                          <a:pt x="1681278" y="-22129"/>
                          <a:pt x="1876636" y="0"/>
                        </a:cubicBezTo>
                        <a:cubicBezTo>
                          <a:pt x="2071994" y="22129"/>
                          <a:pt x="2397727" y="-38215"/>
                          <a:pt x="2663167" y="0"/>
                        </a:cubicBezTo>
                        <a:cubicBezTo>
                          <a:pt x="2928607" y="38215"/>
                          <a:pt x="3024774" y="-8128"/>
                          <a:pt x="3208219" y="0"/>
                        </a:cubicBezTo>
                        <a:cubicBezTo>
                          <a:pt x="3391664" y="8128"/>
                          <a:pt x="3508826" y="3928"/>
                          <a:pt x="3753271" y="0"/>
                        </a:cubicBezTo>
                        <a:cubicBezTo>
                          <a:pt x="3997716" y="-3928"/>
                          <a:pt x="4556077" y="-11000"/>
                          <a:pt x="4829577" y="0"/>
                        </a:cubicBezTo>
                        <a:cubicBezTo>
                          <a:pt x="4803605" y="151721"/>
                          <a:pt x="4847927" y="549286"/>
                          <a:pt x="4829577" y="741045"/>
                        </a:cubicBezTo>
                        <a:cubicBezTo>
                          <a:pt x="4811227" y="932805"/>
                          <a:pt x="4829681" y="1102930"/>
                          <a:pt x="4829577" y="1377225"/>
                        </a:cubicBezTo>
                        <a:cubicBezTo>
                          <a:pt x="4829473" y="1651520"/>
                          <a:pt x="4855414" y="1919334"/>
                          <a:pt x="4829577" y="2097297"/>
                        </a:cubicBezTo>
                        <a:cubicBezTo>
                          <a:pt x="4497960" y="2119244"/>
                          <a:pt x="4423442" y="2115280"/>
                          <a:pt x="4043046" y="2097297"/>
                        </a:cubicBezTo>
                        <a:cubicBezTo>
                          <a:pt x="3662650" y="2079314"/>
                          <a:pt x="3570256" y="2085578"/>
                          <a:pt x="3449698" y="2097297"/>
                        </a:cubicBezTo>
                        <a:cubicBezTo>
                          <a:pt x="3329140" y="2109016"/>
                          <a:pt x="3042378" y="2103130"/>
                          <a:pt x="2904646" y="2097297"/>
                        </a:cubicBezTo>
                        <a:cubicBezTo>
                          <a:pt x="2766914" y="2091464"/>
                          <a:pt x="2411135" y="2104715"/>
                          <a:pt x="2214706" y="2097297"/>
                        </a:cubicBezTo>
                        <a:cubicBezTo>
                          <a:pt x="2018277" y="2089879"/>
                          <a:pt x="1906437" y="2071500"/>
                          <a:pt x="1621358" y="2097297"/>
                        </a:cubicBezTo>
                        <a:cubicBezTo>
                          <a:pt x="1336279" y="2123094"/>
                          <a:pt x="1189141" y="2110810"/>
                          <a:pt x="1028010" y="2097297"/>
                        </a:cubicBezTo>
                        <a:cubicBezTo>
                          <a:pt x="866879" y="2083784"/>
                          <a:pt x="229751" y="2130474"/>
                          <a:pt x="0" y="2097297"/>
                        </a:cubicBezTo>
                        <a:cubicBezTo>
                          <a:pt x="-33006" y="1856047"/>
                          <a:pt x="-19337" y="1650384"/>
                          <a:pt x="0" y="1377225"/>
                        </a:cubicBezTo>
                        <a:cubicBezTo>
                          <a:pt x="19337" y="1104066"/>
                          <a:pt x="-33888" y="859108"/>
                          <a:pt x="0" y="678126"/>
                        </a:cubicBezTo>
                        <a:cubicBezTo>
                          <a:pt x="33888" y="497144"/>
                          <a:pt x="8875" y="155162"/>
                          <a:pt x="0" y="0"/>
                        </a:cubicBezTo>
                        <a:close/>
                      </a:path>
                      <a:path w="4829577" h="2097297" stroke="0" extrusionOk="0">
                        <a:moveTo>
                          <a:pt x="0" y="0"/>
                        </a:moveTo>
                        <a:cubicBezTo>
                          <a:pt x="204097" y="18855"/>
                          <a:pt x="382097" y="14995"/>
                          <a:pt x="641644" y="0"/>
                        </a:cubicBezTo>
                        <a:cubicBezTo>
                          <a:pt x="901191" y="-14995"/>
                          <a:pt x="1153169" y="-5709"/>
                          <a:pt x="1331583" y="0"/>
                        </a:cubicBezTo>
                        <a:cubicBezTo>
                          <a:pt x="1509997" y="5709"/>
                          <a:pt x="1804940" y="-3478"/>
                          <a:pt x="2069819" y="0"/>
                        </a:cubicBezTo>
                        <a:cubicBezTo>
                          <a:pt x="2334698" y="3478"/>
                          <a:pt x="2477223" y="-31905"/>
                          <a:pt x="2808054" y="0"/>
                        </a:cubicBezTo>
                        <a:cubicBezTo>
                          <a:pt x="3138885" y="31905"/>
                          <a:pt x="3225328" y="21367"/>
                          <a:pt x="3546289" y="0"/>
                        </a:cubicBezTo>
                        <a:cubicBezTo>
                          <a:pt x="3867250" y="-21367"/>
                          <a:pt x="3904846" y="2928"/>
                          <a:pt x="4187933" y="0"/>
                        </a:cubicBezTo>
                        <a:cubicBezTo>
                          <a:pt x="4471020" y="-2928"/>
                          <a:pt x="4562539" y="21666"/>
                          <a:pt x="4829577" y="0"/>
                        </a:cubicBezTo>
                        <a:cubicBezTo>
                          <a:pt x="4828669" y="152029"/>
                          <a:pt x="4851385" y="455387"/>
                          <a:pt x="4829577" y="699099"/>
                        </a:cubicBezTo>
                        <a:cubicBezTo>
                          <a:pt x="4807769" y="942811"/>
                          <a:pt x="4811515" y="1097482"/>
                          <a:pt x="4829577" y="1377225"/>
                        </a:cubicBezTo>
                        <a:cubicBezTo>
                          <a:pt x="4847639" y="1656968"/>
                          <a:pt x="4818134" y="1921533"/>
                          <a:pt x="4829577" y="2097297"/>
                        </a:cubicBezTo>
                        <a:cubicBezTo>
                          <a:pt x="4473660" y="2074380"/>
                          <a:pt x="4366599" y="2086935"/>
                          <a:pt x="4091342" y="2097297"/>
                        </a:cubicBezTo>
                        <a:cubicBezTo>
                          <a:pt x="3816086" y="2107659"/>
                          <a:pt x="3583016" y="2085016"/>
                          <a:pt x="3449698" y="2097297"/>
                        </a:cubicBezTo>
                        <a:cubicBezTo>
                          <a:pt x="3316380" y="2109578"/>
                          <a:pt x="3085107" y="2098830"/>
                          <a:pt x="2904646" y="2097297"/>
                        </a:cubicBezTo>
                        <a:cubicBezTo>
                          <a:pt x="2724185" y="2095764"/>
                          <a:pt x="2615150" y="2071630"/>
                          <a:pt x="2359593" y="2097297"/>
                        </a:cubicBezTo>
                        <a:cubicBezTo>
                          <a:pt x="2104036" y="2122964"/>
                          <a:pt x="1801155" y="2101426"/>
                          <a:pt x="1621358" y="2097297"/>
                        </a:cubicBezTo>
                        <a:cubicBezTo>
                          <a:pt x="1441561" y="2093168"/>
                          <a:pt x="1189693" y="2080580"/>
                          <a:pt x="883123" y="2097297"/>
                        </a:cubicBezTo>
                        <a:cubicBezTo>
                          <a:pt x="576553" y="2114014"/>
                          <a:pt x="380682" y="2054046"/>
                          <a:pt x="0" y="2097297"/>
                        </a:cubicBezTo>
                        <a:cubicBezTo>
                          <a:pt x="-22913" y="1807575"/>
                          <a:pt x="15427" y="1705284"/>
                          <a:pt x="0" y="1377225"/>
                        </a:cubicBezTo>
                        <a:cubicBezTo>
                          <a:pt x="-15427" y="1049166"/>
                          <a:pt x="-22396" y="886407"/>
                          <a:pt x="0" y="741045"/>
                        </a:cubicBezTo>
                        <a:cubicBezTo>
                          <a:pt x="22396" y="595683"/>
                          <a:pt x="36753" y="33317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3200" b="1" dirty="0">
                <a:solidFill>
                  <a:schemeClr val="tx1"/>
                </a:solidFill>
              </a:rPr>
              <a:t>Consider: </a:t>
            </a:r>
            <a:r>
              <a:rPr lang="en-GB" sz="3200" dirty="0">
                <a:solidFill>
                  <a:schemeClr val="tx1"/>
                </a:solidFill>
              </a:rPr>
              <a:t>Does the information need further action?</a:t>
            </a:r>
          </a:p>
        </p:txBody>
      </p:sp>
      <p:sp>
        <p:nvSpPr>
          <p:cNvPr id="13" name="Rectangle: Rounded Corners 12">
            <a:extLst>
              <a:ext uri="{FF2B5EF4-FFF2-40B4-BE49-F238E27FC236}">
                <a16:creationId xmlns:a16="http://schemas.microsoft.com/office/drawing/2014/main" id="{317BB9DA-308F-4EFD-A622-8BBFC60BBBD0}"/>
              </a:ext>
            </a:extLst>
          </p:cNvPr>
          <p:cNvSpPr/>
          <p:nvPr/>
        </p:nvSpPr>
        <p:spPr>
          <a:xfrm>
            <a:off x="5755328" y="2390802"/>
            <a:ext cx="5936249" cy="478426"/>
          </a:xfrm>
          <a:prstGeom prst="roundRect">
            <a:avLst/>
          </a:prstGeom>
          <a:solidFill>
            <a:schemeClr val="accent3">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719864"/>
                      <a:gd name="connsiteY0" fmla="*/ 65737 h 394417"/>
                      <a:gd name="connsiteX1" fmla="*/ 65737 w 1719864"/>
                      <a:gd name="connsiteY1" fmla="*/ 0 h 394417"/>
                      <a:gd name="connsiteX2" fmla="*/ 547549 w 1719864"/>
                      <a:gd name="connsiteY2" fmla="*/ 0 h 394417"/>
                      <a:gd name="connsiteX3" fmla="*/ 1045244 w 1719864"/>
                      <a:gd name="connsiteY3" fmla="*/ 0 h 394417"/>
                      <a:gd name="connsiteX4" fmla="*/ 1654127 w 1719864"/>
                      <a:gd name="connsiteY4" fmla="*/ 0 h 394417"/>
                      <a:gd name="connsiteX5" fmla="*/ 1719864 w 1719864"/>
                      <a:gd name="connsiteY5" fmla="*/ 65737 h 394417"/>
                      <a:gd name="connsiteX6" fmla="*/ 1719864 w 1719864"/>
                      <a:gd name="connsiteY6" fmla="*/ 328680 h 394417"/>
                      <a:gd name="connsiteX7" fmla="*/ 1654127 w 1719864"/>
                      <a:gd name="connsiteY7" fmla="*/ 394417 h 394417"/>
                      <a:gd name="connsiteX8" fmla="*/ 1092896 w 1719864"/>
                      <a:gd name="connsiteY8" fmla="*/ 394417 h 394417"/>
                      <a:gd name="connsiteX9" fmla="*/ 547549 w 1719864"/>
                      <a:gd name="connsiteY9" fmla="*/ 394417 h 394417"/>
                      <a:gd name="connsiteX10" fmla="*/ 65737 w 1719864"/>
                      <a:gd name="connsiteY10" fmla="*/ 394417 h 394417"/>
                      <a:gd name="connsiteX11" fmla="*/ 0 w 1719864"/>
                      <a:gd name="connsiteY11" fmla="*/ 328680 h 394417"/>
                      <a:gd name="connsiteX12" fmla="*/ 0 w 1719864"/>
                      <a:gd name="connsiteY12"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19864" h="394417" fill="none" extrusionOk="0">
                        <a:moveTo>
                          <a:pt x="0" y="65737"/>
                        </a:moveTo>
                        <a:cubicBezTo>
                          <a:pt x="3296" y="27603"/>
                          <a:pt x="37903" y="-2221"/>
                          <a:pt x="65737" y="0"/>
                        </a:cubicBezTo>
                        <a:cubicBezTo>
                          <a:pt x="277690" y="3146"/>
                          <a:pt x="401624" y="8486"/>
                          <a:pt x="547549" y="0"/>
                        </a:cubicBezTo>
                        <a:cubicBezTo>
                          <a:pt x="693474" y="-8486"/>
                          <a:pt x="882154" y="20625"/>
                          <a:pt x="1045244" y="0"/>
                        </a:cubicBezTo>
                        <a:cubicBezTo>
                          <a:pt x="1208334" y="-20625"/>
                          <a:pt x="1445610" y="2751"/>
                          <a:pt x="1654127" y="0"/>
                        </a:cubicBezTo>
                        <a:cubicBezTo>
                          <a:pt x="1692308" y="4215"/>
                          <a:pt x="1724970" y="34955"/>
                          <a:pt x="1719864" y="65737"/>
                        </a:cubicBezTo>
                        <a:cubicBezTo>
                          <a:pt x="1715519" y="171040"/>
                          <a:pt x="1708616" y="273697"/>
                          <a:pt x="1719864" y="328680"/>
                        </a:cubicBezTo>
                        <a:cubicBezTo>
                          <a:pt x="1720293" y="362756"/>
                          <a:pt x="1696611" y="388417"/>
                          <a:pt x="1654127" y="394417"/>
                        </a:cubicBezTo>
                        <a:cubicBezTo>
                          <a:pt x="1529000" y="404825"/>
                          <a:pt x="1359065" y="386428"/>
                          <a:pt x="1092896" y="394417"/>
                        </a:cubicBezTo>
                        <a:cubicBezTo>
                          <a:pt x="826727" y="402406"/>
                          <a:pt x="762804" y="372435"/>
                          <a:pt x="547549" y="394417"/>
                        </a:cubicBezTo>
                        <a:cubicBezTo>
                          <a:pt x="332294" y="416399"/>
                          <a:pt x="178855" y="393417"/>
                          <a:pt x="65737" y="394417"/>
                        </a:cubicBezTo>
                        <a:cubicBezTo>
                          <a:pt x="30886" y="396865"/>
                          <a:pt x="1125" y="358977"/>
                          <a:pt x="0" y="328680"/>
                        </a:cubicBezTo>
                        <a:cubicBezTo>
                          <a:pt x="11585" y="237952"/>
                          <a:pt x="11095" y="146324"/>
                          <a:pt x="0" y="65737"/>
                        </a:cubicBezTo>
                        <a:close/>
                      </a:path>
                      <a:path w="1719864" h="394417" stroke="0" extrusionOk="0">
                        <a:moveTo>
                          <a:pt x="0" y="65737"/>
                        </a:moveTo>
                        <a:cubicBezTo>
                          <a:pt x="-4746" y="26742"/>
                          <a:pt x="23937" y="-5261"/>
                          <a:pt x="65737" y="0"/>
                        </a:cubicBezTo>
                        <a:cubicBezTo>
                          <a:pt x="305227" y="-22121"/>
                          <a:pt x="399611" y="7786"/>
                          <a:pt x="611084" y="0"/>
                        </a:cubicBezTo>
                        <a:cubicBezTo>
                          <a:pt x="822557" y="-7786"/>
                          <a:pt x="925695" y="6311"/>
                          <a:pt x="1172315" y="0"/>
                        </a:cubicBezTo>
                        <a:cubicBezTo>
                          <a:pt x="1418935" y="-6311"/>
                          <a:pt x="1535780" y="11229"/>
                          <a:pt x="1654127" y="0"/>
                        </a:cubicBezTo>
                        <a:cubicBezTo>
                          <a:pt x="1688918" y="-1712"/>
                          <a:pt x="1714816" y="27580"/>
                          <a:pt x="1719864" y="65737"/>
                        </a:cubicBezTo>
                        <a:cubicBezTo>
                          <a:pt x="1732640" y="126026"/>
                          <a:pt x="1726253" y="231442"/>
                          <a:pt x="1719864" y="328680"/>
                        </a:cubicBezTo>
                        <a:cubicBezTo>
                          <a:pt x="1721311" y="363641"/>
                          <a:pt x="1685475" y="388190"/>
                          <a:pt x="1654127" y="394417"/>
                        </a:cubicBezTo>
                        <a:cubicBezTo>
                          <a:pt x="1484106" y="414593"/>
                          <a:pt x="1257170" y="402946"/>
                          <a:pt x="1156431" y="394417"/>
                        </a:cubicBezTo>
                        <a:cubicBezTo>
                          <a:pt x="1055692" y="385888"/>
                          <a:pt x="772204" y="371352"/>
                          <a:pt x="595200" y="394417"/>
                        </a:cubicBezTo>
                        <a:cubicBezTo>
                          <a:pt x="418196" y="417482"/>
                          <a:pt x="313925" y="414965"/>
                          <a:pt x="65737" y="394417"/>
                        </a:cubicBezTo>
                        <a:cubicBezTo>
                          <a:pt x="21840" y="394987"/>
                          <a:pt x="-4644" y="365051"/>
                          <a:pt x="0" y="328680"/>
                        </a:cubicBezTo>
                        <a:cubicBezTo>
                          <a:pt x="-7552" y="208719"/>
                          <a:pt x="2961" y="143166"/>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Yes</a:t>
            </a:r>
          </a:p>
        </p:txBody>
      </p:sp>
      <p:sp>
        <p:nvSpPr>
          <p:cNvPr id="14" name="Rectangle: Rounded Corners 13">
            <a:extLst>
              <a:ext uri="{FF2B5EF4-FFF2-40B4-BE49-F238E27FC236}">
                <a16:creationId xmlns:a16="http://schemas.microsoft.com/office/drawing/2014/main" id="{40ED69CD-B33A-4079-B368-8D0E061A873A}"/>
              </a:ext>
            </a:extLst>
          </p:cNvPr>
          <p:cNvSpPr/>
          <p:nvPr/>
        </p:nvSpPr>
        <p:spPr>
          <a:xfrm>
            <a:off x="519761" y="2390802"/>
            <a:ext cx="1944948" cy="478426"/>
          </a:xfrm>
          <a:prstGeom prst="roundRect">
            <a:avLst/>
          </a:prstGeom>
          <a:solidFill>
            <a:schemeClr val="accent5">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407679"/>
                      <a:gd name="connsiteY0" fmla="*/ 65737 h 394417"/>
                      <a:gd name="connsiteX1" fmla="*/ 65737 w 1407679"/>
                      <a:gd name="connsiteY1" fmla="*/ 0 h 394417"/>
                      <a:gd name="connsiteX2" fmla="*/ 703840 w 1407679"/>
                      <a:gd name="connsiteY2" fmla="*/ 0 h 394417"/>
                      <a:gd name="connsiteX3" fmla="*/ 1341942 w 1407679"/>
                      <a:gd name="connsiteY3" fmla="*/ 0 h 394417"/>
                      <a:gd name="connsiteX4" fmla="*/ 1407679 w 1407679"/>
                      <a:gd name="connsiteY4" fmla="*/ 65737 h 394417"/>
                      <a:gd name="connsiteX5" fmla="*/ 1407679 w 1407679"/>
                      <a:gd name="connsiteY5" fmla="*/ 328680 h 394417"/>
                      <a:gd name="connsiteX6" fmla="*/ 1341942 w 1407679"/>
                      <a:gd name="connsiteY6" fmla="*/ 394417 h 394417"/>
                      <a:gd name="connsiteX7" fmla="*/ 742126 w 1407679"/>
                      <a:gd name="connsiteY7" fmla="*/ 394417 h 394417"/>
                      <a:gd name="connsiteX8" fmla="*/ 65737 w 1407679"/>
                      <a:gd name="connsiteY8" fmla="*/ 394417 h 394417"/>
                      <a:gd name="connsiteX9" fmla="*/ 0 w 1407679"/>
                      <a:gd name="connsiteY9" fmla="*/ 328680 h 394417"/>
                      <a:gd name="connsiteX10" fmla="*/ 0 w 1407679"/>
                      <a:gd name="connsiteY10"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394417" fill="none" extrusionOk="0">
                        <a:moveTo>
                          <a:pt x="0" y="65737"/>
                        </a:moveTo>
                        <a:cubicBezTo>
                          <a:pt x="1932" y="25597"/>
                          <a:pt x="32905" y="-3664"/>
                          <a:pt x="65737" y="0"/>
                        </a:cubicBezTo>
                        <a:cubicBezTo>
                          <a:pt x="278831" y="12399"/>
                          <a:pt x="426010" y="-20604"/>
                          <a:pt x="703840" y="0"/>
                        </a:cubicBezTo>
                        <a:cubicBezTo>
                          <a:pt x="981670" y="20604"/>
                          <a:pt x="1145652" y="13184"/>
                          <a:pt x="1341942" y="0"/>
                        </a:cubicBezTo>
                        <a:cubicBezTo>
                          <a:pt x="1380728" y="-2317"/>
                          <a:pt x="1401977" y="26927"/>
                          <a:pt x="1407679" y="65737"/>
                        </a:cubicBezTo>
                        <a:cubicBezTo>
                          <a:pt x="1398538" y="162081"/>
                          <a:pt x="1399076" y="226529"/>
                          <a:pt x="1407679" y="328680"/>
                        </a:cubicBezTo>
                        <a:cubicBezTo>
                          <a:pt x="1409554" y="369201"/>
                          <a:pt x="1383354" y="399941"/>
                          <a:pt x="1341942" y="394417"/>
                        </a:cubicBezTo>
                        <a:cubicBezTo>
                          <a:pt x="1127202" y="424390"/>
                          <a:pt x="927351" y="381611"/>
                          <a:pt x="742126" y="394417"/>
                        </a:cubicBezTo>
                        <a:cubicBezTo>
                          <a:pt x="556901" y="407223"/>
                          <a:pt x="364909" y="382511"/>
                          <a:pt x="65737" y="394417"/>
                        </a:cubicBezTo>
                        <a:cubicBezTo>
                          <a:pt x="25188" y="399373"/>
                          <a:pt x="7749" y="366163"/>
                          <a:pt x="0" y="328680"/>
                        </a:cubicBezTo>
                        <a:cubicBezTo>
                          <a:pt x="7592" y="213049"/>
                          <a:pt x="6684" y="136476"/>
                          <a:pt x="0" y="65737"/>
                        </a:cubicBezTo>
                        <a:close/>
                      </a:path>
                      <a:path w="1407679" h="394417" stroke="0" extrusionOk="0">
                        <a:moveTo>
                          <a:pt x="0" y="65737"/>
                        </a:moveTo>
                        <a:cubicBezTo>
                          <a:pt x="-4746" y="26742"/>
                          <a:pt x="23937" y="-5261"/>
                          <a:pt x="65737" y="0"/>
                        </a:cubicBezTo>
                        <a:cubicBezTo>
                          <a:pt x="223722" y="24997"/>
                          <a:pt x="481697" y="23078"/>
                          <a:pt x="716602" y="0"/>
                        </a:cubicBezTo>
                        <a:cubicBezTo>
                          <a:pt x="951508" y="-23078"/>
                          <a:pt x="1115415" y="-29747"/>
                          <a:pt x="1341942" y="0"/>
                        </a:cubicBezTo>
                        <a:cubicBezTo>
                          <a:pt x="1375478" y="-3136"/>
                          <a:pt x="1405679" y="26798"/>
                          <a:pt x="1407679" y="65737"/>
                        </a:cubicBezTo>
                        <a:cubicBezTo>
                          <a:pt x="1402176" y="128429"/>
                          <a:pt x="1417525" y="257024"/>
                          <a:pt x="1407679" y="328680"/>
                        </a:cubicBezTo>
                        <a:cubicBezTo>
                          <a:pt x="1404878" y="368721"/>
                          <a:pt x="1379019" y="392856"/>
                          <a:pt x="1341942" y="394417"/>
                        </a:cubicBezTo>
                        <a:cubicBezTo>
                          <a:pt x="1132804" y="400753"/>
                          <a:pt x="971780" y="414896"/>
                          <a:pt x="729364" y="394417"/>
                        </a:cubicBezTo>
                        <a:cubicBezTo>
                          <a:pt x="486948" y="373938"/>
                          <a:pt x="283316" y="395655"/>
                          <a:pt x="65737" y="394417"/>
                        </a:cubicBezTo>
                        <a:cubicBezTo>
                          <a:pt x="22750" y="395760"/>
                          <a:pt x="5687" y="369652"/>
                          <a:pt x="0" y="328680"/>
                        </a:cubicBezTo>
                        <a:cubicBezTo>
                          <a:pt x="-261" y="217555"/>
                          <a:pt x="356" y="173615"/>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No</a:t>
            </a:r>
          </a:p>
        </p:txBody>
      </p:sp>
      <p:sp>
        <p:nvSpPr>
          <p:cNvPr id="15" name="Rectangle: Rounded Corners 14">
            <a:extLst>
              <a:ext uri="{FF2B5EF4-FFF2-40B4-BE49-F238E27FC236}">
                <a16:creationId xmlns:a16="http://schemas.microsoft.com/office/drawing/2014/main" id="{82DCB17D-E822-4A61-8DD9-DB5F38E6E0E2}"/>
              </a:ext>
            </a:extLst>
          </p:cNvPr>
          <p:cNvSpPr/>
          <p:nvPr/>
        </p:nvSpPr>
        <p:spPr>
          <a:xfrm>
            <a:off x="2834985" y="2390802"/>
            <a:ext cx="2303806" cy="486054"/>
          </a:xfrm>
          <a:prstGeom prst="roundRect">
            <a:avLst/>
          </a:prstGeom>
          <a:solidFill>
            <a:schemeClr val="accent6">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182228"/>
                      <a:gd name="connsiteY0" fmla="*/ 65737 h 394417"/>
                      <a:gd name="connsiteX1" fmla="*/ 65737 w 1182228"/>
                      <a:gd name="connsiteY1" fmla="*/ 0 h 394417"/>
                      <a:gd name="connsiteX2" fmla="*/ 591114 w 1182228"/>
                      <a:gd name="connsiteY2" fmla="*/ 0 h 394417"/>
                      <a:gd name="connsiteX3" fmla="*/ 1116491 w 1182228"/>
                      <a:gd name="connsiteY3" fmla="*/ 0 h 394417"/>
                      <a:gd name="connsiteX4" fmla="*/ 1182228 w 1182228"/>
                      <a:gd name="connsiteY4" fmla="*/ 65737 h 394417"/>
                      <a:gd name="connsiteX5" fmla="*/ 1182228 w 1182228"/>
                      <a:gd name="connsiteY5" fmla="*/ 328680 h 394417"/>
                      <a:gd name="connsiteX6" fmla="*/ 1116491 w 1182228"/>
                      <a:gd name="connsiteY6" fmla="*/ 394417 h 394417"/>
                      <a:gd name="connsiteX7" fmla="*/ 622637 w 1182228"/>
                      <a:gd name="connsiteY7" fmla="*/ 394417 h 394417"/>
                      <a:gd name="connsiteX8" fmla="*/ 65737 w 1182228"/>
                      <a:gd name="connsiteY8" fmla="*/ 394417 h 394417"/>
                      <a:gd name="connsiteX9" fmla="*/ 0 w 1182228"/>
                      <a:gd name="connsiteY9" fmla="*/ 328680 h 394417"/>
                      <a:gd name="connsiteX10" fmla="*/ 0 w 1182228"/>
                      <a:gd name="connsiteY10"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2228" h="394417" fill="none" extrusionOk="0">
                        <a:moveTo>
                          <a:pt x="0" y="65737"/>
                        </a:moveTo>
                        <a:cubicBezTo>
                          <a:pt x="1932" y="25597"/>
                          <a:pt x="32905" y="-3664"/>
                          <a:pt x="65737" y="0"/>
                        </a:cubicBezTo>
                        <a:cubicBezTo>
                          <a:pt x="285440" y="7685"/>
                          <a:pt x="470123" y="25780"/>
                          <a:pt x="591114" y="0"/>
                        </a:cubicBezTo>
                        <a:cubicBezTo>
                          <a:pt x="712105" y="-25780"/>
                          <a:pt x="892611" y="22003"/>
                          <a:pt x="1116491" y="0"/>
                        </a:cubicBezTo>
                        <a:cubicBezTo>
                          <a:pt x="1155277" y="-2317"/>
                          <a:pt x="1176526" y="26927"/>
                          <a:pt x="1182228" y="65737"/>
                        </a:cubicBezTo>
                        <a:cubicBezTo>
                          <a:pt x="1173087" y="162081"/>
                          <a:pt x="1173625" y="226529"/>
                          <a:pt x="1182228" y="328680"/>
                        </a:cubicBezTo>
                        <a:cubicBezTo>
                          <a:pt x="1184103" y="369201"/>
                          <a:pt x="1157903" y="399941"/>
                          <a:pt x="1116491" y="394417"/>
                        </a:cubicBezTo>
                        <a:cubicBezTo>
                          <a:pt x="908962" y="376862"/>
                          <a:pt x="774331" y="372810"/>
                          <a:pt x="622637" y="394417"/>
                        </a:cubicBezTo>
                        <a:cubicBezTo>
                          <a:pt x="470943" y="416024"/>
                          <a:pt x="342769" y="367864"/>
                          <a:pt x="65737" y="394417"/>
                        </a:cubicBezTo>
                        <a:cubicBezTo>
                          <a:pt x="25188" y="399373"/>
                          <a:pt x="7749" y="366163"/>
                          <a:pt x="0" y="328680"/>
                        </a:cubicBezTo>
                        <a:cubicBezTo>
                          <a:pt x="7592" y="213049"/>
                          <a:pt x="6684" y="136476"/>
                          <a:pt x="0" y="65737"/>
                        </a:cubicBezTo>
                        <a:close/>
                      </a:path>
                      <a:path w="1182228" h="394417" stroke="0" extrusionOk="0">
                        <a:moveTo>
                          <a:pt x="0" y="65737"/>
                        </a:moveTo>
                        <a:cubicBezTo>
                          <a:pt x="-4746" y="26742"/>
                          <a:pt x="23937" y="-5261"/>
                          <a:pt x="65737" y="0"/>
                        </a:cubicBezTo>
                        <a:cubicBezTo>
                          <a:pt x="203225" y="-5729"/>
                          <a:pt x="461280" y="20921"/>
                          <a:pt x="601622" y="0"/>
                        </a:cubicBezTo>
                        <a:cubicBezTo>
                          <a:pt x="741964" y="-20921"/>
                          <a:pt x="983760" y="-8222"/>
                          <a:pt x="1116491" y="0"/>
                        </a:cubicBezTo>
                        <a:cubicBezTo>
                          <a:pt x="1150027" y="-3136"/>
                          <a:pt x="1180228" y="26798"/>
                          <a:pt x="1182228" y="65737"/>
                        </a:cubicBezTo>
                        <a:cubicBezTo>
                          <a:pt x="1176725" y="128429"/>
                          <a:pt x="1192074" y="257024"/>
                          <a:pt x="1182228" y="328680"/>
                        </a:cubicBezTo>
                        <a:cubicBezTo>
                          <a:pt x="1179427" y="368721"/>
                          <a:pt x="1153568" y="392856"/>
                          <a:pt x="1116491" y="394417"/>
                        </a:cubicBezTo>
                        <a:cubicBezTo>
                          <a:pt x="890426" y="410700"/>
                          <a:pt x="854452" y="396449"/>
                          <a:pt x="612129" y="394417"/>
                        </a:cubicBezTo>
                        <a:cubicBezTo>
                          <a:pt x="369806" y="392385"/>
                          <a:pt x="220171" y="404783"/>
                          <a:pt x="65737" y="394417"/>
                        </a:cubicBezTo>
                        <a:cubicBezTo>
                          <a:pt x="22750" y="395760"/>
                          <a:pt x="5687" y="369652"/>
                          <a:pt x="0" y="328680"/>
                        </a:cubicBezTo>
                        <a:cubicBezTo>
                          <a:pt x="-261" y="217555"/>
                          <a:pt x="356" y="173615"/>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Unsure</a:t>
            </a:r>
          </a:p>
        </p:txBody>
      </p:sp>
      <p:sp>
        <p:nvSpPr>
          <p:cNvPr id="16" name="Rectangle: Rounded Corners 15">
            <a:extLst>
              <a:ext uri="{FF2B5EF4-FFF2-40B4-BE49-F238E27FC236}">
                <a16:creationId xmlns:a16="http://schemas.microsoft.com/office/drawing/2014/main" id="{DA08325B-2081-4AF9-BDDC-F74F266E7605}"/>
              </a:ext>
            </a:extLst>
          </p:cNvPr>
          <p:cNvSpPr/>
          <p:nvPr/>
        </p:nvSpPr>
        <p:spPr>
          <a:xfrm>
            <a:off x="2426016" y="3321156"/>
            <a:ext cx="3329312" cy="1532298"/>
          </a:xfrm>
          <a:prstGeom prst="roundRect">
            <a:avLst/>
          </a:prstGeom>
          <a:solidFill>
            <a:schemeClr val="bg1"/>
          </a:solidFill>
          <a:ln w="3175">
            <a:noFill/>
            <a:prstDash val="solid"/>
            <a:extLst>
              <a:ext uri="{C807C97D-BFC1-408E-A445-0C87EB9F89A2}">
                <ask:lineSketchStyleProps xmlns:ask="http://schemas.microsoft.com/office/drawing/2018/sketchyshapes" sd="1919780887">
                  <a:custGeom>
                    <a:avLst/>
                    <a:gdLst>
                      <a:gd name="connsiteX0" fmla="*/ 0 w 1285259"/>
                      <a:gd name="connsiteY0" fmla="*/ 0 h 853991"/>
                      <a:gd name="connsiteX1" fmla="*/ 655482 w 1285259"/>
                      <a:gd name="connsiteY1" fmla="*/ 0 h 853991"/>
                      <a:gd name="connsiteX2" fmla="*/ 1285259 w 1285259"/>
                      <a:gd name="connsiteY2" fmla="*/ 0 h 853991"/>
                      <a:gd name="connsiteX3" fmla="*/ 1285259 w 1285259"/>
                      <a:gd name="connsiteY3" fmla="*/ 418456 h 853991"/>
                      <a:gd name="connsiteX4" fmla="*/ 1285259 w 1285259"/>
                      <a:gd name="connsiteY4" fmla="*/ 853991 h 853991"/>
                      <a:gd name="connsiteX5" fmla="*/ 655482 w 1285259"/>
                      <a:gd name="connsiteY5" fmla="*/ 853991 h 853991"/>
                      <a:gd name="connsiteX6" fmla="*/ 0 w 1285259"/>
                      <a:gd name="connsiteY6" fmla="*/ 853991 h 853991"/>
                      <a:gd name="connsiteX7" fmla="*/ 0 w 1285259"/>
                      <a:gd name="connsiteY7" fmla="*/ 418456 h 853991"/>
                      <a:gd name="connsiteX8" fmla="*/ 0 w 1285259"/>
                      <a:gd name="connsiteY8" fmla="*/ 0 h 853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5259" h="853991" fill="none" extrusionOk="0">
                        <a:moveTo>
                          <a:pt x="0" y="0"/>
                        </a:moveTo>
                        <a:cubicBezTo>
                          <a:pt x="271125" y="-31550"/>
                          <a:pt x="373293" y="21883"/>
                          <a:pt x="655482" y="0"/>
                        </a:cubicBezTo>
                        <a:cubicBezTo>
                          <a:pt x="937671" y="-21883"/>
                          <a:pt x="1085658" y="30262"/>
                          <a:pt x="1285259" y="0"/>
                        </a:cubicBezTo>
                        <a:cubicBezTo>
                          <a:pt x="1300910" y="138418"/>
                          <a:pt x="1282704" y="216635"/>
                          <a:pt x="1285259" y="418456"/>
                        </a:cubicBezTo>
                        <a:cubicBezTo>
                          <a:pt x="1287814" y="620277"/>
                          <a:pt x="1301390" y="639147"/>
                          <a:pt x="1285259" y="853991"/>
                        </a:cubicBezTo>
                        <a:cubicBezTo>
                          <a:pt x="1082425" y="849990"/>
                          <a:pt x="815814" y="884000"/>
                          <a:pt x="655482" y="853991"/>
                        </a:cubicBezTo>
                        <a:cubicBezTo>
                          <a:pt x="495150" y="823982"/>
                          <a:pt x="212600" y="831414"/>
                          <a:pt x="0" y="853991"/>
                        </a:cubicBezTo>
                        <a:cubicBezTo>
                          <a:pt x="9236" y="749110"/>
                          <a:pt x="-13792" y="590955"/>
                          <a:pt x="0" y="418456"/>
                        </a:cubicBezTo>
                        <a:cubicBezTo>
                          <a:pt x="13792" y="245957"/>
                          <a:pt x="-14" y="98865"/>
                          <a:pt x="0" y="0"/>
                        </a:cubicBezTo>
                        <a:close/>
                      </a:path>
                      <a:path w="1285259" h="853991" stroke="0" extrusionOk="0">
                        <a:moveTo>
                          <a:pt x="0" y="0"/>
                        </a:moveTo>
                        <a:cubicBezTo>
                          <a:pt x="150598" y="31147"/>
                          <a:pt x="491984" y="-23828"/>
                          <a:pt x="655482" y="0"/>
                        </a:cubicBezTo>
                        <a:cubicBezTo>
                          <a:pt x="818980" y="23828"/>
                          <a:pt x="1156649" y="30868"/>
                          <a:pt x="1285259" y="0"/>
                        </a:cubicBezTo>
                        <a:cubicBezTo>
                          <a:pt x="1287908" y="171459"/>
                          <a:pt x="1277523" y="211994"/>
                          <a:pt x="1285259" y="409916"/>
                        </a:cubicBezTo>
                        <a:cubicBezTo>
                          <a:pt x="1292995" y="607838"/>
                          <a:pt x="1281632" y="718810"/>
                          <a:pt x="1285259" y="853991"/>
                        </a:cubicBezTo>
                        <a:cubicBezTo>
                          <a:pt x="1095338" y="837983"/>
                          <a:pt x="761592" y="834831"/>
                          <a:pt x="616924" y="853991"/>
                        </a:cubicBezTo>
                        <a:cubicBezTo>
                          <a:pt x="472257" y="873151"/>
                          <a:pt x="285632" y="858247"/>
                          <a:pt x="0" y="853991"/>
                        </a:cubicBezTo>
                        <a:cubicBezTo>
                          <a:pt x="6057" y="685298"/>
                          <a:pt x="-17599" y="598788"/>
                          <a:pt x="0" y="418456"/>
                        </a:cubicBezTo>
                        <a:cubicBezTo>
                          <a:pt x="17599" y="238125"/>
                          <a:pt x="13970" y="10085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pPr>
            <a:r>
              <a:rPr lang="en-GB" sz="2800" b="1" dirty="0">
                <a:solidFill>
                  <a:schemeClr val="tx1"/>
                </a:solidFill>
              </a:rPr>
              <a:t>Seek</a:t>
            </a:r>
            <a:r>
              <a:rPr lang="en-GB" sz="2800" dirty="0">
                <a:solidFill>
                  <a:schemeClr val="tx1"/>
                </a:solidFill>
              </a:rPr>
              <a:t> advice from social services’ </a:t>
            </a:r>
            <a:br>
              <a:rPr lang="en-GB" sz="2800" dirty="0">
                <a:solidFill>
                  <a:schemeClr val="tx1"/>
                </a:solidFill>
              </a:rPr>
            </a:br>
            <a:r>
              <a:rPr lang="en-GB" sz="2800" dirty="0">
                <a:solidFill>
                  <a:schemeClr val="tx1"/>
                </a:solidFill>
              </a:rPr>
              <a:t> </a:t>
            </a:r>
            <a:r>
              <a:rPr lang="en-GB" sz="2400" dirty="0">
                <a:solidFill>
                  <a:schemeClr val="tx1"/>
                </a:solidFill>
              </a:rPr>
              <a:t>designated officer for safeguarding (DOS)</a:t>
            </a:r>
            <a:endParaRPr lang="en-GB" sz="2800" dirty="0">
              <a:solidFill>
                <a:schemeClr val="tx1"/>
              </a:solidFill>
            </a:endParaRPr>
          </a:p>
        </p:txBody>
      </p:sp>
      <p:sp>
        <p:nvSpPr>
          <p:cNvPr id="18" name="Rectangle: Rounded Corners 17">
            <a:extLst>
              <a:ext uri="{FF2B5EF4-FFF2-40B4-BE49-F238E27FC236}">
                <a16:creationId xmlns:a16="http://schemas.microsoft.com/office/drawing/2014/main" id="{B5BE31B9-5640-4840-96FB-BA45E47EF5A0}"/>
              </a:ext>
            </a:extLst>
          </p:cNvPr>
          <p:cNvSpPr/>
          <p:nvPr/>
        </p:nvSpPr>
        <p:spPr>
          <a:xfrm>
            <a:off x="500415" y="5406652"/>
            <a:ext cx="11191163" cy="713333"/>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Social services</a:t>
            </a:r>
          </a:p>
        </p:txBody>
      </p:sp>
      <p:pic>
        <p:nvPicPr>
          <p:cNvPr id="59" name="Graphic 58" descr="Line arrow Straight">
            <a:extLst>
              <a:ext uri="{FF2B5EF4-FFF2-40B4-BE49-F238E27FC236}">
                <a16:creationId xmlns:a16="http://schemas.microsoft.com/office/drawing/2014/main" id="{9186D6BB-0F64-4FC8-97DE-FF924954F7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10057089" y="4835221"/>
            <a:ext cx="903871" cy="914400"/>
          </a:xfrm>
          <a:prstGeom prst="rect">
            <a:avLst/>
          </a:prstGeom>
        </p:spPr>
      </p:pic>
    </p:spTree>
    <p:extLst>
      <p:ext uri="{BB962C8B-B14F-4D97-AF65-F5344CB8AC3E}">
        <p14:creationId xmlns:p14="http://schemas.microsoft.com/office/powerpoint/2010/main" val="244996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wipe(up)">
                                      <p:cBhvr>
                                        <p:cTn id="11" dur="500"/>
                                        <p:tgtEl>
                                          <p:spTgt spid="55"/>
                                        </p:tgtEl>
                                      </p:cBhvr>
                                    </p:animEffect>
                                  </p:childTnLst>
                                </p:cTn>
                              </p:par>
                              <p:par>
                                <p:cTn id="12" presetID="1" presetClass="entr" presetSubtype="0" fill="hold" grpId="0" nodeType="withEffect">
                                  <p:stCondLst>
                                    <p:cond delay="250"/>
                                  </p:stCondLst>
                                  <p:childTnLst>
                                    <p:set>
                                      <p:cBhvr>
                                        <p:cTn id="13" dur="1" fill="hold">
                                          <p:stCondLst>
                                            <p:cond delay="0"/>
                                          </p:stCondLst>
                                        </p:cTn>
                                        <p:tgtEl>
                                          <p:spTgt spid="14"/>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wipe(up)">
                                      <p:cBhvr>
                                        <p:cTn id="21" dur="500"/>
                                        <p:tgtEl>
                                          <p:spTgt spid="56"/>
                                        </p:tgtEl>
                                      </p:cBhvr>
                                    </p:animEffect>
                                  </p:childTnLst>
                                </p:cTn>
                              </p:par>
                              <p:par>
                                <p:cTn id="22" presetID="1" presetClass="entr" presetSubtype="0" fill="hold" grpId="0" nodeType="withEffect">
                                  <p:stCondLst>
                                    <p:cond delay="250"/>
                                  </p:stCondLst>
                                  <p:childTnLst>
                                    <p:set>
                                      <p:cBhvr>
                                        <p:cTn id="23" dur="1" fill="hold">
                                          <p:stCondLst>
                                            <p:cond delay="0"/>
                                          </p:stCondLst>
                                        </p:cTn>
                                        <p:tgtEl>
                                          <p:spTgt spid="15"/>
                                        </p:tgtEl>
                                        <p:attrNameLst>
                                          <p:attrName>style.visibility</p:attrName>
                                        </p:attrNameLst>
                                      </p:cBhvr>
                                      <p:to>
                                        <p:strVal val="visible"/>
                                      </p:to>
                                    </p:se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wipe(up)">
                                      <p:cBhvr>
                                        <p:cTn id="31" dur="500"/>
                                        <p:tgtEl>
                                          <p:spTgt spid="57"/>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wipe(up)">
                                      <p:cBhvr>
                                        <p:cTn id="39" dur="500"/>
                                        <p:tgtEl>
                                          <p:spTgt spid="58"/>
                                        </p:tgtEl>
                                      </p:cBhvr>
                                    </p:animEffect>
                                  </p:childTnLst>
                                </p:cTn>
                              </p:par>
                            </p:childTnLst>
                          </p:cTn>
                        </p:par>
                        <p:par>
                          <p:cTn id="40" fill="hold">
                            <p:stCondLst>
                              <p:cond delay="500"/>
                            </p:stCondLst>
                            <p:childTnLst>
                              <p:par>
                                <p:cTn id="41" presetID="1" presetClass="entr" presetSubtype="0"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wipe(up)">
                                      <p:cBhvr>
                                        <p:cTn id="47" dur="500"/>
                                        <p:tgtEl>
                                          <p:spTgt spid="60"/>
                                        </p:tgtEl>
                                      </p:cBhvr>
                                    </p:animEffect>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nodeType="clickEffect">
                                  <p:stCondLst>
                                    <p:cond delay="0"/>
                                  </p:stCondLst>
                                  <p:childTnLst>
                                    <p:set>
                                      <p:cBhvr>
                                        <p:cTn id="54" dur="1" fill="hold">
                                          <p:stCondLst>
                                            <p:cond delay="0"/>
                                          </p:stCondLst>
                                        </p:cTn>
                                        <p:tgtEl>
                                          <p:spTgt spid="59"/>
                                        </p:tgtEl>
                                        <p:attrNameLst>
                                          <p:attrName>style.visibility</p:attrName>
                                        </p:attrNameLst>
                                      </p:cBhvr>
                                      <p:to>
                                        <p:strVal val="visible"/>
                                      </p:to>
                                    </p:set>
                                    <p:animEffect transition="in" filter="wipe(up)">
                                      <p:cBhvr>
                                        <p:cTn id="55" dur="500"/>
                                        <p:tgtEl>
                                          <p:spTgt spid="59"/>
                                        </p:tgtEl>
                                      </p:cBhvr>
                                    </p:animEffect>
                                  </p:childTnLst>
                                </p:cTn>
                              </p:par>
                            </p:childTnLst>
                          </p:cTn>
                        </p:par>
                        <p:par>
                          <p:cTn id="56" fill="hold">
                            <p:stCondLst>
                              <p:cond delay="500"/>
                            </p:stCondLst>
                            <p:childTnLst>
                              <p:par>
                                <p:cTn id="57" presetID="1" presetClass="entr" presetSubtype="0"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animBg="1"/>
      <p:bldP spid="13" grpId="0" animBg="1"/>
      <p:bldP spid="14" grpId="0" animBg="1"/>
      <p:bldP spid="15" grpId="0" animBg="1"/>
      <p:bldP spid="16"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EC51E09-C889-3043-8C8C-7E65DA9D874F}"/>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9AEBF14A-C97A-4492-BAF4-BAF12FFEA2BB}"/>
              </a:ext>
            </a:extLst>
          </p:cNvPr>
          <p:cNvSpPr/>
          <p:nvPr/>
        </p:nvSpPr>
        <p:spPr>
          <a:xfrm>
            <a:off x="9283264" y="841562"/>
            <a:ext cx="2365214" cy="4966929"/>
          </a:xfrm>
          <a:prstGeom prst="roundRect">
            <a:avLst>
              <a:gd name="adj" fmla="val 4704"/>
            </a:avLst>
          </a:prstGeom>
          <a:ln w="34925" cap="rnd">
            <a:solidFill>
              <a:schemeClr val="tx1"/>
            </a:solidFill>
            <a:prstDash val="dash"/>
          </a:ln>
        </p:spPr>
        <p:txBody>
          <a:bodyPr wrap="square" anchor="b">
            <a:noAutofit/>
          </a:bodyPr>
          <a:lstStyle/>
          <a:p>
            <a:pPr>
              <a:spcAft>
                <a:spcPts val="1200"/>
              </a:spcAft>
            </a:pPr>
            <a:r>
              <a:rPr lang="en-GB" sz="2000" b="1" dirty="0"/>
              <a:t>Consider</a:t>
            </a:r>
          </a:p>
          <a:p>
            <a:pPr marL="285750" indent="-285750">
              <a:spcAft>
                <a:spcPts val="1200"/>
              </a:spcAft>
              <a:buFont typeface="Arial" panose="020B0604020202020204" pitchFamily="34" charset="0"/>
              <a:buChar char="•"/>
            </a:pPr>
            <a:r>
              <a:rPr lang="en-GB" sz="2000" b="1" dirty="0"/>
              <a:t>Starting</a:t>
            </a:r>
            <a:r>
              <a:rPr lang="en-GB" sz="2000" dirty="0"/>
              <a:t> Wales Safeguarding Procedures</a:t>
            </a:r>
            <a:endParaRPr lang="en-GB" sz="2000" dirty="0">
              <a:cs typeface="Arial"/>
            </a:endParaRPr>
          </a:p>
          <a:p>
            <a:pPr marL="285750" indent="-285750">
              <a:spcAft>
                <a:spcPts val="1200"/>
              </a:spcAft>
              <a:buFont typeface="Arial" panose="020B0604020202020204" pitchFamily="34" charset="0"/>
              <a:buChar char="•"/>
            </a:pPr>
            <a:r>
              <a:rPr lang="en-GB" sz="2000" b="1" dirty="0"/>
              <a:t>Informing</a:t>
            </a:r>
            <a:r>
              <a:rPr lang="en-GB" sz="2000" dirty="0"/>
              <a:t> Care Inspectorate Wales (CIW), Healthcare Inspectorate Wales (HIW),</a:t>
            </a:r>
            <a:br>
              <a:rPr lang="en-GB" sz="2000" dirty="0"/>
            </a:br>
            <a:r>
              <a:rPr lang="en-GB" sz="2000" dirty="0"/>
              <a:t>any relevant professional bodies as appropriate</a:t>
            </a:r>
            <a:endParaRPr lang="en-GB" sz="2000" dirty="0">
              <a:cs typeface="Arial"/>
            </a:endParaRPr>
          </a:p>
        </p:txBody>
      </p:sp>
      <p:pic>
        <p:nvPicPr>
          <p:cNvPr id="28" name="Graphic 27" descr="Line arrow Straight">
            <a:extLst>
              <a:ext uri="{FF2B5EF4-FFF2-40B4-BE49-F238E27FC236}">
                <a16:creationId xmlns:a16="http://schemas.microsoft.com/office/drawing/2014/main" id="{D433ECC2-D402-4A6B-80C5-5A763F380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927352" y="4408899"/>
            <a:ext cx="1403623" cy="914400"/>
          </a:xfrm>
          <a:prstGeom prst="rect">
            <a:avLst/>
          </a:prstGeom>
        </p:spPr>
      </p:pic>
      <p:sp>
        <p:nvSpPr>
          <p:cNvPr id="8" name="Rectangle: Rounded Corners 7">
            <a:extLst>
              <a:ext uri="{FF2B5EF4-FFF2-40B4-BE49-F238E27FC236}">
                <a16:creationId xmlns:a16="http://schemas.microsoft.com/office/drawing/2014/main" id="{84F9886C-B567-49E5-A1C4-C5CBE769A2E1}"/>
              </a:ext>
            </a:extLst>
          </p:cNvPr>
          <p:cNvSpPr/>
          <p:nvPr/>
        </p:nvSpPr>
        <p:spPr>
          <a:xfrm>
            <a:off x="574576" y="841562"/>
            <a:ext cx="8451935" cy="1736646"/>
          </a:xfrm>
          <a:prstGeom prst="roundRect">
            <a:avLst>
              <a:gd name="adj" fmla="val 18003"/>
            </a:avLst>
          </a:prstGeom>
          <a:solidFill>
            <a:schemeClr val="bg1"/>
          </a:solidFill>
          <a:ln w="38100">
            <a:solidFill>
              <a:schemeClr val="tx1"/>
            </a:solidFill>
            <a:prstDash val="dash"/>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200" dirty="0"/>
              <a:t>Holds </a:t>
            </a:r>
            <a:r>
              <a:rPr lang="en-GB" sz="3200" b="1" dirty="0"/>
              <a:t>professional</a:t>
            </a:r>
            <a:r>
              <a:rPr lang="en-GB" sz="3200" dirty="0"/>
              <a:t> </a:t>
            </a:r>
            <a:r>
              <a:rPr lang="en-GB" sz="3200" b="1" dirty="0"/>
              <a:t>strategy discussion</a:t>
            </a:r>
            <a:br>
              <a:rPr lang="en-GB" sz="3200" b="1" dirty="0"/>
            </a:br>
            <a:r>
              <a:rPr lang="en-GB" sz="2800" dirty="0"/>
              <a:t>with the DSO, police, employer, </a:t>
            </a:r>
            <a:br>
              <a:rPr lang="en-GB" sz="2800" dirty="0"/>
            </a:br>
            <a:r>
              <a:rPr lang="en-GB" sz="2800" dirty="0"/>
              <a:t>any other appropriate agencies/partner</a:t>
            </a:r>
            <a:endParaRPr lang="en-GB" sz="3200" b="1" dirty="0"/>
          </a:p>
        </p:txBody>
      </p:sp>
      <p:sp>
        <p:nvSpPr>
          <p:cNvPr id="7" name="Rectangle: Rounded Corners 6">
            <a:extLst>
              <a:ext uri="{FF2B5EF4-FFF2-40B4-BE49-F238E27FC236}">
                <a16:creationId xmlns:a16="http://schemas.microsoft.com/office/drawing/2014/main" id="{2A27EFB1-F391-4081-B537-B83EBF63C695}"/>
              </a:ext>
            </a:extLst>
          </p:cNvPr>
          <p:cNvSpPr/>
          <p:nvPr/>
        </p:nvSpPr>
        <p:spPr>
          <a:xfrm>
            <a:off x="507200" y="359111"/>
            <a:ext cx="11191164" cy="638946"/>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Social services</a:t>
            </a:r>
          </a:p>
        </p:txBody>
      </p:sp>
      <p:sp>
        <p:nvSpPr>
          <p:cNvPr id="16" name="Rectangle: Rounded Corners 15">
            <a:extLst>
              <a:ext uri="{FF2B5EF4-FFF2-40B4-BE49-F238E27FC236}">
                <a16:creationId xmlns:a16="http://schemas.microsoft.com/office/drawing/2014/main" id="{0DA2AA34-FCFB-4BEF-B55A-E789EEC8CE44}"/>
              </a:ext>
            </a:extLst>
          </p:cNvPr>
          <p:cNvSpPr/>
          <p:nvPr/>
        </p:nvSpPr>
        <p:spPr>
          <a:xfrm>
            <a:off x="3116911" y="5502278"/>
            <a:ext cx="5901284" cy="638946"/>
          </a:xfrm>
          <a:prstGeom prst="roundRect">
            <a:avLst>
              <a:gd name="adj" fmla="val 18003"/>
            </a:avLst>
          </a:prstGeom>
          <a:solidFill>
            <a:schemeClr val="bg1"/>
          </a:solidFill>
          <a:ln w="38100">
            <a:solidFill>
              <a:schemeClr val="tx2"/>
            </a:solidFill>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200" dirty="0"/>
              <a:t>Professional strategy </a:t>
            </a:r>
            <a:r>
              <a:rPr lang="en-GB" sz="3200" b="1" dirty="0"/>
              <a:t>meeting</a:t>
            </a:r>
          </a:p>
        </p:txBody>
      </p:sp>
      <p:pic>
        <p:nvPicPr>
          <p:cNvPr id="27" name="Graphic 26" descr="Line arrow Straight">
            <a:extLst>
              <a:ext uri="{FF2B5EF4-FFF2-40B4-BE49-F238E27FC236}">
                <a16:creationId xmlns:a16="http://schemas.microsoft.com/office/drawing/2014/main" id="{ABF475A3-C3D9-4025-A62F-7F5FFE675A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6883701" y="4434384"/>
            <a:ext cx="1221388" cy="914400"/>
          </a:xfrm>
          <a:prstGeom prst="rect">
            <a:avLst/>
          </a:prstGeom>
        </p:spPr>
      </p:pic>
      <p:sp>
        <p:nvSpPr>
          <p:cNvPr id="30" name="Rectangle: Rounded Corners 29">
            <a:extLst>
              <a:ext uri="{FF2B5EF4-FFF2-40B4-BE49-F238E27FC236}">
                <a16:creationId xmlns:a16="http://schemas.microsoft.com/office/drawing/2014/main" id="{56D498AA-1E6C-412D-8E5D-70FF17919F58}"/>
              </a:ext>
            </a:extLst>
          </p:cNvPr>
          <p:cNvSpPr/>
          <p:nvPr/>
        </p:nvSpPr>
        <p:spPr>
          <a:xfrm>
            <a:off x="676036" y="5349672"/>
            <a:ext cx="1944948" cy="1055608"/>
          </a:xfrm>
          <a:prstGeom prst="roundRect">
            <a:avLst/>
          </a:prstGeom>
          <a:ln w="3175">
            <a:noFill/>
            <a:prstDash val="solid"/>
            <a:extLst>
              <a:ext uri="{C807C97D-BFC1-408E-A445-0C87EB9F89A2}">
                <ask:lineSketchStyleProps xmlns:ask="http://schemas.microsoft.com/office/drawing/2018/sketchyshapes" sd="548179166">
                  <a:custGeom>
                    <a:avLst/>
                    <a:gdLst>
                      <a:gd name="connsiteX0" fmla="*/ 0 w 1407679"/>
                      <a:gd name="connsiteY0" fmla="*/ 0 h 830997"/>
                      <a:gd name="connsiteX1" fmla="*/ 469226 w 1407679"/>
                      <a:gd name="connsiteY1" fmla="*/ 0 h 830997"/>
                      <a:gd name="connsiteX2" fmla="*/ 896222 w 1407679"/>
                      <a:gd name="connsiteY2" fmla="*/ 0 h 830997"/>
                      <a:gd name="connsiteX3" fmla="*/ 1407679 w 1407679"/>
                      <a:gd name="connsiteY3" fmla="*/ 0 h 830997"/>
                      <a:gd name="connsiteX4" fmla="*/ 1407679 w 1407679"/>
                      <a:gd name="connsiteY4" fmla="*/ 398879 h 830997"/>
                      <a:gd name="connsiteX5" fmla="*/ 1407679 w 1407679"/>
                      <a:gd name="connsiteY5" fmla="*/ 830997 h 830997"/>
                      <a:gd name="connsiteX6" fmla="*/ 966606 w 1407679"/>
                      <a:gd name="connsiteY6" fmla="*/ 830997 h 830997"/>
                      <a:gd name="connsiteX7" fmla="*/ 469226 w 1407679"/>
                      <a:gd name="connsiteY7" fmla="*/ 830997 h 830997"/>
                      <a:gd name="connsiteX8" fmla="*/ 0 w 1407679"/>
                      <a:gd name="connsiteY8" fmla="*/ 830997 h 830997"/>
                      <a:gd name="connsiteX9" fmla="*/ 0 w 1407679"/>
                      <a:gd name="connsiteY9" fmla="*/ 415499 h 830997"/>
                      <a:gd name="connsiteX10" fmla="*/ 0 w 1407679"/>
                      <a:gd name="connsiteY10" fmla="*/ 0 h 830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830997" fill="none" extrusionOk="0">
                        <a:moveTo>
                          <a:pt x="0" y="0"/>
                        </a:moveTo>
                        <a:cubicBezTo>
                          <a:pt x="137473" y="11573"/>
                          <a:pt x="281414" y="-305"/>
                          <a:pt x="469226" y="0"/>
                        </a:cubicBezTo>
                        <a:cubicBezTo>
                          <a:pt x="657038" y="305"/>
                          <a:pt x="703530" y="-14415"/>
                          <a:pt x="896222" y="0"/>
                        </a:cubicBezTo>
                        <a:cubicBezTo>
                          <a:pt x="1088914" y="14415"/>
                          <a:pt x="1175184" y="-2308"/>
                          <a:pt x="1407679" y="0"/>
                        </a:cubicBezTo>
                        <a:cubicBezTo>
                          <a:pt x="1408255" y="175452"/>
                          <a:pt x="1409654" y="215877"/>
                          <a:pt x="1407679" y="398879"/>
                        </a:cubicBezTo>
                        <a:cubicBezTo>
                          <a:pt x="1405704" y="581881"/>
                          <a:pt x="1409815" y="658973"/>
                          <a:pt x="1407679" y="830997"/>
                        </a:cubicBezTo>
                        <a:cubicBezTo>
                          <a:pt x="1315798" y="837027"/>
                          <a:pt x="1076806" y="824311"/>
                          <a:pt x="966606" y="830997"/>
                        </a:cubicBezTo>
                        <a:cubicBezTo>
                          <a:pt x="856406" y="837683"/>
                          <a:pt x="683460" y="822525"/>
                          <a:pt x="469226" y="830997"/>
                        </a:cubicBezTo>
                        <a:cubicBezTo>
                          <a:pt x="254992" y="839469"/>
                          <a:pt x="191347" y="839633"/>
                          <a:pt x="0" y="830997"/>
                        </a:cubicBezTo>
                        <a:cubicBezTo>
                          <a:pt x="-7492" y="714749"/>
                          <a:pt x="3988" y="560516"/>
                          <a:pt x="0" y="415499"/>
                        </a:cubicBezTo>
                        <a:cubicBezTo>
                          <a:pt x="-3988" y="270482"/>
                          <a:pt x="5515" y="159725"/>
                          <a:pt x="0" y="0"/>
                        </a:cubicBezTo>
                        <a:close/>
                      </a:path>
                      <a:path w="1407679" h="830997" stroke="0" extrusionOk="0">
                        <a:moveTo>
                          <a:pt x="0" y="0"/>
                        </a:moveTo>
                        <a:cubicBezTo>
                          <a:pt x="114580" y="20348"/>
                          <a:pt x="304296" y="9169"/>
                          <a:pt x="426996" y="0"/>
                        </a:cubicBezTo>
                        <a:cubicBezTo>
                          <a:pt x="549696" y="-9169"/>
                          <a:pt x="704825" y="5983"/>
                          <a:pt x="924376" y="0"/>
                        </a:cubicBezTo>
                        <a:cubicBezTo>
                          <a:pt x="1143927" y="-5983"/>
                          <a:pt x="1272122" y="7161"/>
                          <a:pt x="1407679" y="0"/>
                        </a:cubicBezTo>
                        <a:cubicBezTo>
                          <a:pt x="1423956" y="81935"/>
                          <a:pt x="1394027" y="271265"/>
                          <a:pt x="1407679" y="407189"/>
                        </a:cubicBezTo>
                        <a:cubicBezTo>
                          <a:pt x="1421331" y="543113"/>
                          <a:pt x="1407724" y="690857"/>
                          <a:pt x="1407679" y="830997"/>
                        </a:cubicBezTo>
                        <a:cubicBezTo>
                          <a:pt x="1186585" y="821562"/>
                          <a:pt x="1024389" y="820584"/>
                          <a:pt x="924376" y="830997"/>
                        </a:cubicBezTo>
                        <a:cubicBezTo>
                          <a:pt x="824363" y="841410"/>
                          <a:pt x="616670" y="821527"/>
                          <a:pt x="469226" y="830997"/>
                        </a:cubicBezTo>
                        <a:cubicBezTo>
                          <a:pt x="321782" y="840468"/>
                          <a:pt x="154757" y="815464"/>
                          <a:pt x="0" y="830997"/>
                        </a:cubicBezTo>
                        <a:cubicBezTo>
                          <a:pt x="-2962" y="684249"/>
                          <a:pt x="7209" y="614091"/>
                          <a:pt x="0" y="407189"/>
                        </a:cubicBezTo>
                        <a:cubicBezTo>
                          <a:pt x="-7209" y="200287"/>
                          <a:pt x="-18590" y="87220"/>
                          <a:pt x="0" y="0"/>
                        </a:cubicBezTo>
                        <a:close/>
                      </a:path>
                    </a:pathLst>
                  </a:custGeom>
                  <ask:type>
                    <ask:lineSketchNone/>
                  </ask:type>
                </ask:lineSketchStyleProps>
              </a:ext>
            </a:extLst>
          </a:ln>
        </p:spPr>
        <p:txBody>
          <a:bodyPr wrap="square">
            <a:spAutoFit/>
          </a:bodyPr>
          <a:lstStyle/>
          <a:p>
            <a:pPr algn="ctr"/>
            <a:r>
              <a:rPr lang="en-GB" sz="2800" b="1" dirty="0"/>
              <a:t>Record</a:t>
            </a:r>
            <a:r>
              <a:rPr lang="en-GB" sz="2800" dirty="0"/>
              <a:t> reason</a:t>
            </a:r>
          </a:p>
        </p:txBody>
      </p:sp>
      <p:sp>
        <p:nvSpPr>
          <p:cNvPr id="31" name="Rectangle: Rounded Corners 30">
            <a:extLst>
              <a:ext uri="{FF2B5EF4-FFF2-40B4-BE49-F238E27FC236}">
                <a16:creationId xmlns:a16="http://schemas.microsoft.com/office/drawing/2014/main" id="{E6CF4B3B-DA1F-4337-AE3F-B583EB205774}"/>
              </a:ext>
            </a:extLst>
          </p:cNvPr>
          <p:cNvSpPr/>
          <p:nvPr/>
        </p:nvSpPr>
        <p:spPr>
          <a:xfrm>
            <a:off x="5832664" y="4637557"/>
            <a:ext cx="3117278" cy="478426"/>
          </a:xfrm>
          <a:prstGeom prst="roundRect">
            <a:avLst/>
          </a:prstGeom>
          <a:solidFill>
            <a:schemeClr val="accent3">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719864"/>
                      <a:gd name="connsiteY0" fmla="*/ 65737 h 394417"/>
                      <a:gd name="connsiteX1" fmla="*/ 65737 w 1719864"/>
                      <a:gd name="connsiteY1" fmla="*/ 0 h 394417"/>
                      <a:gd name="connsiteX2" fmla="*/ 547549 w 1719864"/>
                      <a:gd name="connsiteY2" fmla="*/ 0 h 394417"/>
                      <a:gd name="connsiteX3" fmla="*/ 1045244 w 1719864"/>
                      <a:gd name="connsiteY3" fmla="*/ 0 h 394417"/>
                      <a:gd name="connsiteX4" fmla="*/ 1654127 w 1719864"/>
                      <a:gd name="connsiteY4" fmla="*/ 0 h 394417"/>
                      <a:gd name="connsiteX5" fmla="*/ 1719864 w 1719864"/>
                      <a:gd name="connsiteY5" fmla="*/ 65737 h 394417"/>
                      <a:gd name="connsiteX6" fmla="*/ 1719864 w 1719864"/>
                      <a:gd name="connsiteY6" fmla="*/ 328680 h 394417"/>
                      <a:gd name="connsiteX7" fmla="*/ 1654127 w 1719864"/>
                      <a:gd name="connsiteY7" fmla="*/ 394417 h 394417"/>
                      <a:gd name="connsiteX8" fmla="*/ 1092896 w 1719864"/>
                      <a:gd name="connsiteY8" fmla="*/ 394417 h 394417"/>
                      <a:gd name="connsiteX9" fmla="*/ 547549 w 1719864"/>
                      <a:gd name="connsiteY9" fmla="*/ 394417 h 394417"/>
                      <a:gd name="connsiteX10" fmla="*/ 65737 w 1719864"/>
                      <a:gd name="connsiteY10" fmla="*/ 394417 h 394417"/>
                      <a:gd name="connsiteX11" fmla="*/ 0 w 1719864"/>
                      <a:gd name="connsiteY11" fmla="*/ 328680 h 394417"/>
                      <a:gd name="connsiteX12" fmla="*/ 0 w 1719864"/>
                      <a:gd name="connsiteY12"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19864" h="394417" fill="none" extrusionOk="0">
                        <a:moveTo>
                          <a:pt x="0" y="65737"/>
                        </a:moveTo>
                        <a:cubicBezTo>
                          <a:pt x="3296" y="27603"/>
                          <a:pt x="37903" y="-2221"/>
                          <a:pt x="65737" y="0"/>
                        </a:cubicBezTo>
                        <a:cubicBezTo>
                          <a:pt x="277690" y="3146"/>
                          <a:pt x="401624" y="8486"/>
                          <a:pt x="547549" y="0"/>
                        </a:cubicBezTo>
                        <a:cubicBezTo>
                          <a:pt x="693474" y="-8486"/>
                          <a:pt x="882154" y="20625"/>
                          <a:pt x="1045244" y="0"/>
                        </a:cubicBezTo>
                        <a:cubicBezTo>
                          <a:pt x="1208334" y="-20625"/>
                          <a:pt x="1445610" y="2751"/>
                          <a:pt x="1654127" y="0"/>
                        </a:cubicBezTo>
                        <a:cubicBezTo>
                          <a:pt x="1692308" y="4215"/>
                          <a:pt x="1724970" y="34955"/>
                          <a:pt x="1719864" y="65737"/>
                        </a:cubicBezTo>
                        <a:cubicBezTo>
                          <a:pt x="1715519" y="171040"/>
                          <a:pt x="1708616" y="273697"/>
                          <a:pt x="1719864" y="328680"/>
                        </a:cubicBezTo>
                        <a:cubicBezTo>
                          <a:pt x="1720293" y="362756"/>
                          <a:pt x="1696611" y="388417"/>
                          <a:pt x="1654127" y="394417"/>
                        </a:cubicBezTo>
                        <a:cubicBezTo>
                          <a:pt x="1529000" y="404825"/>
                          <a:pt x="1359065" y="386428"/>
                          <a:pt x="1092896" y="394417"/>
                        </a:cubicBezTo>
                        <a:cubicBezTo>
                          <a:pt x="826727" y="402406"/>
                          <a:pt x="762804" y="372435"/>
                          <a:pt x="547549" y="394417"/>
                        </a:cubicBezTo>
                        <a:cubicBezTo>
                          <a:pt x="332294" y="416399"/>
                          <a:pt x="178855" y="393417"/>
                          <a:pt x="65737" y="394417"/>
                        </a:cubicBezTo>
                        <a:cubicBezTo>
                          <a:pt x="30886" y="396865"/>
                          <a:pt x="1125" y="358977"/>
                          <a:pt x="0" y="328680"/>
                        </a:cubicBezTo>
                        <a:cubicBezTo>
                          <a:pt x="11585" y="237952"/>
                          <a:pt x="11095" y="146324"/>
                          <a:pt x="0" y="65737"/>
                        </a:cubicBezTo>
                        <a:close/>
                      </a:path>
                      <a:path w="1719864" h="394417" stroke="0" extrusionOk="0">
                        <a:moveTo>
                          <a:pt x="0" y="65737"/>
                        </a:moveTo>
                        <a:cubicBezTo>
                          <a:pt x="-4746" y="26742"/>
                          <a:pt x="23937" y="-5261"/>
                          <a:pt x="65737" y="0"/>
                        </a:cubicBezTo>
                        <a:cubicBezTo>
                          <a:pt x="305227" y="-22121"/>
                          <a:pt x="399611" y="7786"/>
                          <a:pt x="611084" y="0"/>
                        </a:cubicBezTo>
                        <a:cubicBezTo>
                          <a:pt x="822557" y="-7786"/>
                          <a:pt x="925695" y="6311"/>
                          <a:pt x="1172315" y="0"/>
                        </a:cubicBezTo>
                        <a:cubicBezTo>
                          <a:pt x="1418935" y="-6311"/>
                          <a:pt x="1535780" y="11229"/>
                          <a:pt x="1654127" y="0"/>
                        </a:cubicBezTo>
                        <a:cubicBezTo>
                          <a:pt x="1688918" y="-1712"/>
                          <a:pt x="1714816" y="27580"/>
                          <a:pt x="1719864" y="65737"/>
                        </a:cubicBezTo>
                        <a:cubicBezTo>
                          <a:pt x="1732640" y="126026"/>
                          <a:pt x="1726253" y="231442"/>
                          <a:pt x="1719864" y="328680"/>
                        </a:cubicBezTo>
                        <a:cubicBezTo>
                          <a:pt x="1721311" y="363641"/>
                          <a:pt x="1685475" y="388190"/>
                          <a:pt x="1654127" y="394417"/>
                        </a:cubicBezTo>
                        <a:cubicBezTo>
                          <a:pt x="1484106" y="414593"/>
                          <a:pt x="1257170" y="402946"/>
                          <a:pt x="1156431" y="394417"/>
                        </a:cubicBezTo>
                        <a:cubicBezTo>
                          <a:pt x="1055692" y="385888"/>
                          <a:pt x="772204" y="371352"/>
                          <a:pt x="595200" y="394417"/>
                        </a:cubicBezTo>
                        <a:cubicBezTo>
                          <a:pt x="418196" y="417482"/>
                          <a:pt x="313925" y="414965"/>
                          <a:pt x="65737" y="394417"/>
                        </a:cubicBezTo>
                        <a:cubicBezTo>
                          <a:pt x="21840" y="394987"/>
                          <a:pt x="-4644" y="365051"/>
                          <a:pt x="0" y="328680"/>
                        </a:cubicBezTo>
                        <a:cubicBezTo>
                          <a:pt x="-7552" y="208719"/>
                          <a:pt x="2961" y="143166"/>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Yes</a:t>
            </a:r>
          </a:p>
        </p:txBody>
      </p:sp>
      <p:sp>
        <p:nvSpPr>
          <p:cNvPr id="32" name="Rectangle: Rounded Corners 31">
            <a:extLst>
              <a:ext uri="{FF2B5EF4-FFF2-40B4-BE49-F238E27FC236}">
                <a16:creationId xmlns:a16="http://schemas.microsoft.com/office/drawing/2014/main" id="{D62BAE9D-DED2-473B-9CFC-29497625B8B3}"/>
              </a:ext>
            </a:extLst>
          </p:cNvPr>
          <p:cNvSpPr/>
          <p:nvPr/>
        </p:nvSpPr>
        <p:spPr>
          <a:xfrm>
            <a:off x="656689" y="4637557"/>
            <a:ext cx="1944948" cy="478426"/>
          </a:xfrm>
          <a:prstGeom prst="roundRect">
            <a:avLst/>
          </a:prstGeom>
          <a:solidFill>
            <a:schemeClr val="accent5">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407679"/>
                      <a:gd name="connsiteY0" fmla="*/ 65737 h 394417"/>
                      <a:gd name="connsiteX1" fmla="*/ 65737 w 1407679"/>
                      <a:gd name="connsiteY1" fmla="*/ 0 h 394417"/>
                      <a:gd name="connsiteX2" fmla="*/ 703840 w 1407679"/>
                      <a:gd name="connsiteY2" fmla="*/ 0 h 394417"/>
                      <a:gd name="connsiteX3" fmla="*/ 1341942 w 1407679"/>
                      <a:gd name="connsiteY3" fmla="*/ 0 h 394417"/>
                      <a:gd name="connsiteX4" fmla="*/ 1407679 w 1407679"/>
                      <a:gd name="connsiteY4" fmla="*/ 65737 h 394417"/>
                      <a:gd name="connsiteX5" fmla="*/ 1407679 w 1407679"/>
                      <a:gd name="connsiteY5" fmla="*/ 328680 h 394417"/>
                      <a:gd name="connsiteX6" fmla="*/ 1341942 w 1407679"/>
                      <a:gd name="connsiteY6" fmla="*/ 394417 h 394417"/>
                      <a:gd name="connsiteX7" fmla="*/ 742126 w 1407679"/>
                      <a:gd name="connsiteY7" fmla="*/ 394417 h 394417"/>
                      <a:gd name="connsiteX8" fmla="*/ 65737 w 1407679"/>
                      <a:gd name="connsiteY8" fmla="*/ 394417 h 394417"/>
                      <a:gd name="connsiteX9" fmla="*/ 0 w 1407679"/>
                      <a:gd name="connsiteY9" fmla="*/ 328680 h 394417"/>
                      <a:gd name="connsiteX10" fmla="*/ 0 w 1407679"/>
                      <a:gd name="connsiteY10"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394417" fill="none" extrusionOk="0">
                        <a:moveTo>
                          <a:pt x="0" y="65737"/>
                        </a:moveTo>
                        <a:cubicBezTo>
                          <a:pt x="1932" y="25597"/>
                          <a:pt x="32905" y="-3664"/>
                          <a:pt x="65737" y="0"/>
                        </a:cubicBezTo>
                        <a:cubicBezTo>
                          <a:pt x="278831" y="12399"/>
                          <a:pt x="426010" y="-20604"/>
                          <a:pt x="703840" y="0"/>
                        </a:cubicBezTo>
                        <a:cubicBezTo>
                          <a:pt x="981670" y="20604"/>
                          <a:pt x="1145652" y="13184"/>
                          <a:pt x="1341942" y="0"/>
                        </a:cubicBezTo>
                        <a:cubicBezTo>
                          <a:pt x="1380728" y="-2317"/>
                          <a:pt x="1401977" y="26927"/>
                          <a:pt x="1407679" y="65737"/>
                        </a:cubicBezTo>
                        <a:cubicBezTo>
                          <a:pt x="1398538" y="162081"/>
                          <a:pt x="1399076" y="226529"/>
                          <a:pt x="1407679" y="328680"/>
                        </a:cubicBezTo>
                        <a:cubicBezTo>
                          <a:pt x="1409554" y="369201"/>
                          <a:pt x="1383354" y="399941"/>
                          <a:pt x="1341942" y="394417"/>
                        </a:cubicBezTo>
                        <a:cubicBezTo>
                          <a:pt x="1127202" y="424390"/>
                          <a:pt x="927351" y="381611"/>
                          <a:pt x="742126" y="394417"/>
                        </a:cubicBezTo>
                        <a:cubicBezTo>
                          <a:pt x="556901" y="407223"/>
                          <a:pt x="364909" y="382511"/>
                          <a:pt x="65737" y="394417"/>
                        </a:cubicBezTo>
                        <a:cubicBezTo>
                          <a:pt x="25188" y="399373"/>
                          <a:pt x="7749" y="366163"/>
                          <a:pt x="0" y="328680"/>
                        </a:cubicBezTo>
                        <a:cubicBezTo>
                          <a:pt x="7592" y="213049"/>
                          <a:pt x="6684" y="136476"/>
                          <a:pt x="0" y="65737"/>
                        </a:cubicBezTo>
                        <a:close/>
                      </a:path>
                      <a:path w="1407679" h="394417" stroke="0" extrusionOk="0">
                        <a:moveTo>
                          <a:pt x="0" y="65737"/>
                        </a:moveTo>
                        <a:cubicBezTo>
                          <a:pt x="-4746" y="26742"/>
                          <a:pt x="23937" y="-5261"/>
                          <a:pt x="65737" y="0"/>
                        </a:cubicBezTo>
                        <a:cubicBezTo>
                          <a:pt x="223722" y="24997"/>
                          <a:pt x="481697" y="23078"/>
                          <a:pt x="716602" y="0"/>
                        </a:cubicBezTo>
                        <a:cubicBezTo>
                          <a:pt x="951508" y="-23078"/>
                          <a:pt x="1115415" y="-29747"/>
                          <a:pt x="1341942" y="0"/>
                        </a:cubicBezTo>
                        <a:cubicBezTo>
                          <a:pt x="1375478" y="-3136"/>
                          <a:pt x="1405679" y="26798"/>
                          <a:pt x="1407679" y="65737"/>
                        </a:cubicBezTo>
                        <a:cubicBezTo>
                          <a:pt x="1402176" y="128429"/>
                          <a:pt x="1417525" y="257024"/>
                          <a:pt x="1407679" y="328680"/>
                        </a:cubicBezTo>
                        <a:cubicBezTo>
                          <a:pt x="1404878" y="368721"/>
                          <a:pt x="1379019" y="392856"/>
                          <a:pt x="1341942" y="394417"/>
                        </a:cubicBezTo>
                        <a:cubicBezTo>
                          <a:pt x="1132804" y="400753"/>
                          <a:pt x="971780" y="414896"/>
                          <a:pt x="729364" y="394417"/>
                        </a:cubicBezTo>
                        <a:cubicBezTo>
                          <a:pt x="486948" y="373938"/>
                          <a:pt x="283316" y="395655"/>
                          <a:pt x="65737" y="394417"/>
                        </a:cubicBezTo>
                        <a:cubicBezTo>
                          <a:pt x="22750" y="395760"/>
                          <a:pt x="5687" y="369652"/>
                          <a:pt x="0" y="328680"/>
                        </a:cubicBezTo>
                        <a:cubicBezTo>
                          <a:pt x="-261" y="217555"/>
                          <a:pt x="356" y="173615"/>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No</a:t>
            </a:r>
          </a:p>
        </p:txBody>
      </p:sp>
      <p:sp>
        <p:nvSpPr>
          <p:cNvPr id="14" name="Rectangle: Rounded Corners 13">
            <a:extLst>
              <a:ext uri="{FF2B5EF4-FFF2-40B4-BE49-F238E27FC236}">
                <a16:creationId xmlns:a16="http://schemas.microsoft.com/office/drawing/2014/main" id="{405080B0-0FEF-4B21-8339-427DBF66DD2A}"/>
              </a:ext>
            </a:extLst>
          </p:cNvPr>
          <p:cNvSpPr/>
          <p:nvPr/>
        </p:nvSpPr>
        <p:spPr>
          <a:xfrm>
            <a:off x="574576" y="2677826"/>
            <a:ext cx="8443618" cy="1736646"/>
          </a:xfrm>
          <a:prstGeom prst="roundRect">
            <a:avLst/>
          </a:prstGeom>
          <a:solidFill>
            <a:schemeClr val="bg1"/>
          </a:solidFill>
          <a:ln>
            <a:solidFill>
              <a:schemeClr val="tx2"/>
            </a:solidFill>
          </a:ln>
        </p:spPr>
        <p:txBody>
          <a:bodyPr wrap="square">
            <a:spAutoFit/>
          </a:bodyPr>
          <a:lstStyle/>
          <a:p>
            <a:pPr algn="ctr"/>
            <a:r>
              <a:rPr lang="en-GB" sz="3200" b="1" dirty="0"/>
              <a:t>Decide: </a:t>
            </a:r>
            <a:r>
              <a:rPr lang="en-GB" sz="3200" dirty="0"/>
              <a:t>does the allegation meet the </a:t>
            </a:r>
            <a:r>
              <a:rPr lang="en-GB" sz="3200" b="1" dirty="0"/>
              <a:t>threshold</a:t>
            </a:r>
            <a:r>
              <a:rPr lang="en-GB" sz="3200" dirty="0"/>
              <a:t> for progressing to a formal </a:t>
            </a:r>
            <a:r>
              <a:rPr lang="en-GB" sz="3200" b="1" dirty="0"/>
              <a:t>professional strategy meeting</a:t>
            </a:r>
            <a:r>
              <a:rPr lang="en-GB" sz="3200" dirty="0"/>
              <a:t>?</a:t>
            </a:r>
          </a:p>
        </p:txBody>
      </p:sp>
    </p:spTree>
    <p:extLst>
      <p:ext uri="{BB962C8B-B14F-4D97-AF65-F5344CB8AC3E}">
        <p14:creationId xmlns:p14="http://schemas.microsoft.com/office/powerpoint/2010/main" val="3846600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up)">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up)">
                                      <p:cBhvr>
                                        <p:cTn id="21" dur="500"/>
                                        <p:tgtEl>
                                          <p:spTgt spid="28"/>
                                        </p:tgtEl>
                                      </p:cBhvr>
                                    </p:animEffect>
                                  </p:childTnLst>
                                </p:cTn>
                              </p:par>
                              <p:par>
                                <p:cTn id="22" presetID="1" presetClass="entr" presetSubtype="0" fill="hold" grpId="0" nodeType="withEffect">
                                  <p:stCondLst>
                                    <p:cond delay="250"/>
                                  </p:stCondLst>
                                  <p:childTnLst>
                                    <p:set>
                                      <p:cBhvr>
                                        <p:cTn id="23" dur="1" fill="hold">
                                          <p:stCondLst>
                                            <p:cond delay="0"/>
                                          </p:stCondLst>
                                        </p:cTn>
                                        <p:tgtEl>
                                          <p:spTgt spid="32"/>
                                        </p:tgtEl>
                                        <p:attrNameLst>
                                          <p:attrName>style.visibility</p:attrName>
                                        </p:attrNameLst>
                                      </p:cBhvr>
                                      <p:to>
                                        <p:strVal val="visible"/>
                                      </p:to>
                                    </p:se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up)">
                                      <p:cBhvr>
                                        <p:cTn id="31" dur="500"/>
                                        <p:tgtEl>
                                          <p:spTgt spid="27"/>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par>
                          <p:cTn id="35" fill="hold">
                            <p:stCondLst>
                              <p:cond delay="500"/>
                            </p:stCondLst>
                            <p:childTnLst>
                              <p:par>
                                <p:cTn id="36" presetID="1" presetClass="entr" presetSubtype="0" fill="hold" grpId="0" nodeType="afterEffect">
                                  <p:stCondLst>
                                    <p:cond delay="500"/>
                                  </p:stCondLst>
                                  <p:childTnLst>
                                    <p:set>
                                      <p:cBhvr>
                                        <p:cTn id="37"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8" grpId="0" animBg="1"/>
      <p:bldP spid="16" grpId="0" animBg="1"/>
      <p:bldP spid="30" grpId="0"/>
      <p:bldP spid="31" grpId="0" animBg="1"/>
      <p:bldP spid="32"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F4E909D-3DDE-6E49-8A19-A9553204593F}"/>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F27830B5-3826-42B9-8268-1C51CF03975A}"/>
              </a:ext>
            </a:extLst>
          </p:cNvPr>
          <p:cNvSpPr/>
          <p:nvPr/>
        </p:nvSpPr>
        <p:spPr>
          <a:xfrm>
            <a:off x="415451" y="601503"/>
            <a:ext cx="10432092" cy="4275534"/>
          </a:xfrm>
          <a:prstGeom prst="roundRect">
            <a:avLst>
              <a:gd name="adj" fmla="val 6206"/>
            </a:avLst>
          </a:prstGeom>
          <a:solidFill>
            <a:schemeClr val="bg1"/>
          </a:solidFill>
          <a:ln w="57150">
            <a:solidFill>
              <a:schemeClr val="tx1"/>
            </a:solidFill>
            <a:prstDash val="dash"/>
          </a:ln>
        </p:spPr>
        <p:txBody>
          <a:bodyPr wrap="square">
            <a:spAutoFit/>
          </a:bodyPr>
          <a:lstStyle/>
          <a:p>
            <a:pPr marL="285750" indent="-285750">
              <a:buFont typeface="Arial" panose="020B0604020202020204" pitchFamily="34" charset="0"/>
              <a:buChar char="•"/>
            </a:pPr>
            <a:endParaRPr lang="en-GB" sz="2400" b="1" dirty="0"/>
          </a:p>
          <a:p>
            <a:pPr marL="285750" indent="-285750">
              <a:buFont typeface="Arial" panose="020B0604020202020204" pitchFamily="34" charset="0"/>
              <a:buChar char="•"/>
            </a:pPr>
            <a:r>
              <a:rPr lang="en-GB" sz="2400" b="1" dirty="0"/>
              <a:t>Share</a:t>
            </a:r>
            <a:r>
              <a:rPr lang="en-GB" sz="2400" dirty="0"/>
              <a:t> all relevant information about the allegation/concern and practitioner in question, including any previous allegations or other concerns</a:t>
            </a:r>
          </a:p>
          <a:p>
            <a:pPr marL="285750" lvl="0" indent="-285750">
              <a:buFont typeface="Arial" panose="020B0604020202020204" pitchFamily="34" charset="0"/>
              <a:buChar char="•"/>
            </a:pPr>
            <a:r>
              <a:rPr lang="en-GB" sz="2400" b="1" dirty="0"/>
              <a:t>Ensure</a:t>
            </a:r>
            <a:r>
              <a:rPr lang="en-GB" sz="2400" dirty="0"/>
              <a:t> safeguarding, criminal and employment procedures are properly co-ordinated</a:t>
            </a:r>
          </a:p>
          <a:p>
            <a:pPr marL="285750" lvl="0" indent="-285750">
              <a:buFont typeface="Arial" panose="020B0604020202020204" pitchFamily="34" charset="0"/>
              <a:buChar char="•"/>
            </a:pPr>
            <a:r>
              <a:rPr lang="en-GB" sz="2400" b="1" dirty="0"/>
              <a:t>Agree</a:t>
            </a:r>
            <a:r>
              <a:rPr lang="en-GB" sz="2400" dirty="0"/>
              <a:t> any action to safeguard the child or adult at risk, and any other children or adults at risk the practitioner in question has contact with</a:t>
            </a:r>
          </a:p>
          <a:p>
            <a:pPr marL="285750" lvl="0" indent="-285750">
              <a:buFont typeface="Arial" panose="020B0604020202020204" pitchFamily="34" charset="0"/>
              <a:buChar char="•"/>
            </a:pPr>
            <a:r>
              <a:rPr lang="en-GB" sz="2400" b="1" dirty="0"/>
              <a:t>Decide</a:t>
            </a:r>
            <a:r>
              <a:rPr lang="en-GB" sz="2400" dirty="0"/>
              <a:t> what information agencies can share with whom, when and who will do this</a:t>
            </a:r>
          </a:p>
          <a:p>
            <a:pPr marL="285750" lvl="0" indent="-285750">
              <a:buFont typeface="Arial" panose="020B0604020202020204" pitchFamily="34" charset="0"/>
              <a:buChar char="•"/>
            </a:pPr>
            <a:r>
              <a:rPr lang="en-GB" sz="2400" b="1" dirty="0"/>
              <a:t>Agree</a:t>
            </a:r>
            <a:r>
              <a:rPr lang="en-GB" sz="2400" dirty="0"/>
              <a:t> timescales for actions and/or dates for further meetings</a:t>
            </a:r>
          </a:p>
        </p:txBody>
      </p:sp>
      <p:sp>
        <p:nvSpPr>
          <p:cNvPr id="8" name="Rectangle: Rounded Corners 7">
            <a:extLst>
              <a:ext uri="{FF2B5EF4-FFF2-40B4-BE49-F238E27FC236}">
                <a16:creationId xmlns:a16="http://schemas.microsoft.com/office/drawing/2014/main" id="{2FB11B2E-D905-4E77-823E-0F87F6E46509}"/>
              </a:ext>
            </a:extLst>
          </p:cNvPr>
          <p:cNvSpPr/>
          <p:nvPr/>
        </p:nvSpPr>
        <p:spPr>
          <a:xfrm>
            <a:off x="458243" y="160038"/>
            <a:ext cx="10432092" cy="704463"/>
          </a:xfrm>
          <a:prstGeom prst="roundRect">
            <a:avLst>
              <a:gd name="adj" fmla="val 18003"/>
            </a:avLst>
          </a:prstGeom>
          <a:solidFill>
            <a:schemeClr val="bg1"/>
          </a:solidFill>
          <a:ln w="38100">
            <a:solidFill>
              <a:schemeClr val="tx2"/>
            </a:solidFill>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600" dirty="0"/>
              <a:t>Professional strategy </a:t>
            </a:r>
            <a:r>
              <a:rPr lang="en-GB" sz="3600" b="1" dirty="0"/>
              <a:t>meeting</a:t>
            </a:r>
          </a:p>
        </p:txBody>
      </p:sp>
      <p:sp>
        <p:nvSpPr>
          <p:cNvPr id="18" name="Arrow: U-Turn 17">
            <a:extLst>
              <a:ext uri="{FF2B5EF4-FFF2-40B4-BE49-F238E27FC236}">
                <a16:creationId xmlns:a16="http://schemas.microsoft.com/office/drawing/2014/main" id="{81EA379A-1FC6-4C76-99CE-62DA4A6C9E89}"/>
              </a:ext>
            </a:extLst>
          </p:cNvPr>
          <p:cNvSpPr/>
          <p:nvPr/>
        </p:nvSpPr>
        <p:spPr>
          <a:xfrm rot="5400000" flipH="1">
            <a:off x="8462204" y="2343505"/>
            <a:ext cx="5325613" cy="1303076"/>
          </a:xfrm>
          <a:prstGeom prst="uturnArrow">
            <a:avLst>
              <a:gd name="adj1" fmla="val 12356"/>
              <a:gd name="adj2" fmla="val 25000"/>
              <a:gd name="adj3" fmla="val 25000"/>
              <a:gd name="adj4" fmla="val 43750"/>
              <a:gd name="adj5" fmla="val 75000"/>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chemeClr val="tx1"/>
              </a:solidFill>
            </a:endParaRPr>
          </a:p>
        </p:txBody>
      </p:sp>
      <p:sp>
        <p:nvSpPr>
          <p:cNvPr id="14" name="Rectangle: Rounded Corners 13">
            <a:extLst>
              <a:ext uri="{FF2B5EF4-FFF2-40B4-BE49-F238E27FC236}">
                <a16:creationId xmlns:a16="http://schemas.microsoft.com/office/drawing/2014/main" id="{AEF902DA-354E-4144-90B3-877C316BC848}"/>
              </a:ext>
            </a:extLst>
          </p:cNvPr>
          <p:cNvSpPr/>
          <p:nvPr/>
        </p:nvSpPr>
        <p:spPr>
          <a:xfrm>
            <a:off x="415451" y="5147439"/>
            <a:ext cx="10474884" cy="780426"/>
          </a:xfrm>
          <a:prstGeom prst="roundRect">
            <a:avLst>
              <a:gd name="adj" fmla="val 28079"/>
            </a:avLst>
          </a:prstGeom>
          <a:solidFill>
            <a:schemeClr val="bg1"/>
          </a:solidFill>
          <a:ln w="12700">
            <a:solidFill>
              <a:schemeClr val="tx2"/>
            </a:solidFill>
          </a:ln>
        </p:spPr>
        <p:txBody>
          <a:bodyPr wrap="square" anchor="ctr">
            <a:noAutofit/>
          </a:bodyPr>
          <a:lstStyle/>
          <a:p>
            <a:pPr algn="ctr">
              <a:lnSpc>
                <a:spcPct val="80000"/>
              </a:lnSpc>
            </a:pPr>
            <a:r>
              <a:rPr lang="en-GB" sz="2800" dirty="0"/>
              <a:t>Investigation, actions, further professional strategy meetings </a:t>
            </a:r>
          </a:p>
        </p:txBody>
      </p:sp>
    </p:spTree>
    <p:extLst>
      <p:ext uri="{BB962C8B-B14F-4D97-AF65-F5344CB8AC3E}">
        <p14:creationId xmlns:p14="http://schemas.microsoft.com/office/powerpoint/2010/main" val="395129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0"/>
                            </p:stCondLst>
                            <p:childTnLst>
                              <p:par>
                                <p:cTn id="12" presetID="22" presetClass="entr" presetSubtype="4" repeatCount="indefinite" fill="hold" grpId="0" nodeType="afterEffect">
                                  <p:stCondLst>
                                    <p:cond delay="0"/>
                                  </p:stCondLst>
                                  <p:endCondLst>
                                    <p:cond evt="onNext" delay="0">
                                      <p:tgtEl>
                                        <p:sldTgt/>
                                      </p:tgtEl>
                                    </p:cond>
                                  </p:endCondLst>
                                  <p:childTnLst>
                                    <p:set>
                                      <p:cBhvr>
                                        <p:cTn id="13" dur="1" fill="hold">
                                          <p:stCondLst>
                                            <p:cond delay="0"/>
                                          </p:stCondLst>
                                        </p:cTn>
                                        <p:tgtEl>
                                          <p:spTgt spid="18"/>
                                        </p:tgtEl>
                                        <p:attrNameLst>
                                          <p:attrName>style.visibility</p:attrName>
                                        </p:attrNameLst>
                                      </p:cBhvr>
                                      <p:to>
                                        <p:strVal val="visible"/>
                                      </p:to>
                                    </p:set>
                                    <p:animEffect transition="in" filter="wipe(down)">
                                      <p:cBhvr>
                                        <p:cTn id="14"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D23369-5B64-9B42-A833-4B5FB3D2FA59}"/>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BA3756C9-A2B6-4E2B-B0CC-733CCDD62F1D}"/>
              </a:ext>
            </a:extLst>
          </p:cNvPr>
          <p:cNvSpPr/>
          <p:nvPr/>
        </p:nvSpPr>
        <p:spPr>
          <a:xfrm>
            <a:off x="519830" y="803541"/>
            <a:ext cx="10370505" cy="1191816"/>
          </a:xfrm>
          <a:prstGeom prst="roundRect">
            <a:avLst/>
          </a:prstGeom>
          <a:solidFill>
            <a:schemeClr val="bg1"/>
          </a:solidFill>
          <a:ln w="38100">
            <a:solidFill>
              <a:schemeClr val="tx1"/>
            </a:solidFill>
            <a:prstDash val="dash"/>
          </a:ln>
        </p:spPr>
        <p:txBody>
          <a:bodyPr wrap="square" anchor="b">
            <a:spAutoFit/>
          </a:bodyPr>
          <a:lstStyle/>
          <a:p>
            <a:pPr algn="ctr"/>
            <a:r>
              <a:rPr lang="en-GB" sz="3200" b="1" dirty="0"/>
              <a:t>Decide</a:t>
            </a:r>
            <a:r>
              <a:rPr lang="en-GB" sz="3200" dirty="0"/>
              <a:t> whether, on the balance of probabilities, </a:t>
            </a:r>
            <a:br>
              <a:rPr lang="en-GB" sz="3200" dirty="0"/>
            </a:br>
            <a:r>
              <a:rPr lang="en-GB" sz="3200" dirty="0"/>
              <a:t>the concerns are substantiated.  </a:t>
            </a:r>
          </a:p>
        </p:txBody>
      </p:sp>
      <p:sp>
        <p:nvSpPr>
          <p:cNvPr id="2" name="Rectangle: Rounded Corners 1">
            <a:extLst>
              <a:ext uri="{FF2B5EF4-FFF2-40B4-BE49-F238E27FC236}">
                <a16:creationId xmlns:a16="http://schemas.microsoft.com/office/drawing/2014/main" id="{20F439A3-EE88-45DD-AA27-91A631531878}"/>
              </a:ext>
            </a:extLst>
          </p:cNvPr>
          <p:cNvSpPr/>
          <p:nvPr/>
        </p:nvSpPr>
        <p:spPr>
          <a:xfrm>
            <a:off x="239164" y="2750768"/>
            <a:ext cx="4037559" cy="1333188"/>
          </a:xfrm>
          <a:prstGeom prst="roundRect">
            <a:avLst/>
          </a:prstGeom>
          <a:ln>
            <a:noFill/>
          </a:ln>
        </p:spPr>
        <p:txBody>
          <a:bodyPr wrap="square" anchor="ctr">
            <a:noAutofit/>
          </a:bodyPr>
          <a:lstStyle/>
          <a:p>
            <a:pPr algn="ctr"/>
            <a:r>
              <a:rPr lang="en-GB" sz="2400" dirty="0"/>
              <a:t>there is sufficient evidence to prove the allegation</a:t>
            </a:r>
            <a:r>
              <a:rPr lang="en-GB" sz="2800" dirty="0"/>
              <a:t> </a:t>
            </a:r>
          </a:p>
        </p:txBody>
      </p:sp>
      <p:sp>
        <p:nvSpPr>
          <p:cNvPr id="22" name="Rectangle: Rounded Corners 21">
            <a:extLst>
              <a:ext uri="{FF2B5EF4-FFF2-40B4-BE49-F238E27FC236}">
                <a16:creationId xmlns:a16="http://schemas.microsoft.com/office/drawing/2014/main" id="{B1D28B24-BD68-4D75-951D-A40A3FD94985}"/>
              </a:ext>
            </a:extLst>
          </p:cNvPr>
          <p:cNvSpPr/>
          <p:nvPr/>
        </p:nvSpPr>
        <p:spPr>
          <a:xfrm>
            <a:off x="458241" y="2217224"/>
            <a:ext cx="3599407" cy="741075"/>
          </a:xfrm>
          <a:prstGeom prst="roundRect">
            <a:avLst/>
          </a:prstGeom>
          <a:ln w="38100">
            <a:solidFill>
              <a:schemeClr val="accent5"/>
            </a:solidFill>
          </a:ln>
        </p:spPr>
        <p:txBody>
          <a:bodyPr wrap="square" anchor="ctr">
            <a:noAutofit/>
          </a:bodyPr>
          <a:lstStyle/>
          <a:p>
            <a:pPr algn="ctr"/>
            <a:r>
              <a:rPr lang="en-GB" sz="3200" b="1" dirty="0"/>
              <a:t>Substantiated</a:t>
            </a:r>
          </a:p>
        </p:txBody>
      </p:sp>
      <p:sp>
        <p:nvSpPr>
          <p:cNvPr id="23" name="Rectangle: Rounded Corners 22">
            <a:extLst>
              <a:ext uri="{FF2B5EF4-FFF2-40B4-BE49-F238E27FC236}">
                <a16:creationId xmlns:a16="http://schemas.microsoft.com/office/drawing/2014/main" id="{E265A8BF-EED4-4F35-BB5D-42FC84A69497}"/>
              </a:ext>
            </a:extLst>
          </p:cNvPr>
          <p:cNvSpPr/>
          <p:nvPr/>
        </p:nvSpPr>
        <p:spPr>
          <a:xfrm>
            <a:off x="458241" y="4297807"/>
            <a:ext cx="3599407" cy="741075"/>
          </a:xfrm>
          <a:prstGeom prst="roundRect">
            <a:avLst/>
          </a:prstGeom>
          <a:ln w="38100">
            <a:solidFill>
              <a:schemeClr val="accent5"/>
            </a:solidFill>
          </a:ln>
        </p:spPr>
        <p:txBody>
          <a:bodyPr wrap="square" anchor="ctr">
            <a:noAutofit/>
          </a:bodyPr>
          <a:lstStyle/>
          <a:p>
            <a:pPr algn="ctr"/>
            <a:r>
              <a:rPr lang="en-GB" sz="3200" b="1" dirty="0"/>
              <a:t>Unsubstantiated</a:t>
            </a:r>
          </a:p>
        </p:txBody>
      </p:sp>
      <p:sp>
        <p:nvSpPr>
          <p:cNvPr id="24" name="Rectangle: Rounded Corners 23">
            <a:extLst>
              <a:ext uri="{FF2B5EF4-FFF2-40B4-BE49-F238E27FC236}">
                <a16:creationId xmlns:a16="http://schemas.microsoft.com/office/drawing/2014/main" id="{773556EC-D031-429E-8F92-79D204FFF141}"/>
              </a:ext>
            </a:extLst>
          </p:cNvPr>
          <p:cNvSpPr/>
          <p:nvPr/>
        </p:nvSpPr>
        <p:spPr>
          <a:xfrm>
            <a:off x="5785976" y="2217224"/>
            <a:ext cx="5104359" cy="741075"/>
          </a:xfrm>
          <a:prstGeom prst="roundRect">
            <a:avLst/>
          </a:prstGeom>
          <a:ln w="38100">
            <a:solidFill>
              <a:schemeClr val="accent5"/>
            </a:solidFill>
          </a:ln>
        </p:spPr>
        <p:txBody>
          <a:bodyPr wrap="square" anchor="ctr">
            <a:noAutofit/>
          </a:bodyPr>
          <a:lstStyle/>
          <a:p>
            <a:pPr algn="ctr"/>
            <a:r>
              <a:rPr lang="en-GB" sz="3200" b="1" dirty="0"/>
              <a:t>Unfounded</a:t>
            </a:r>
          </a:p>
        </p:txBody>
      </p:sp>
      <p:sp>
        <p:nvSpPr>
          <p:cNvPr id="25" name="Rectangle: Rounded Corners 24">
            <a:extLst>
              <a:ext uri="{FF2B5EF4-FFF2-40B4-BE49-F238E27FC236}">
                <a16:creationId xmlns:a16="http://schemas.microsoft.com/office/drawing/2014/main" id="{CB7D0C14-5FB1-4676-B1B4-8F4112E1D2DD}"/>
              </a:ext>
            </a:extLst>
          </p:cNvPr>
          <p:cNvSpPr/>
          <p:nvPr/>
        </p:nvSpPr>
        <p:spPr>
          <a:xfrm>
            <a:off x="5785976" y="4297807"/>
            <a:ext cx="5104359" cy="1019125"/>
          </a:xfrm>
          <a:prstGeom prst="roundRect">
            <a:avLst/>
          </a:prstGeom>
          <a:ln w="38100">
            <a:solidFill>
              <a:schemeClr val="accent5"/>
            </a:solidFill>
          </a:ln>
        </p:spPr>
        <p:txBody>
          <a:bodyPr wrap="square" anchor="ctr">
            <a:noAutofit/>
          </a:bodyPr>
          <a:lstStyle/>
          <a:p>
            <a:pPr algn="ctr"/>
            <a:r>
              <a:rPr lang="en-GB" sz="3200" b="1" dirty="0"/>
              <a:t>Deliberately invented or malicious </a:t>
            </a:r>
          </a:p>
        </p:txBody>
      </p:sp>
      <p:sp>
        <p:nvSpPr>
          <p:cNvPr id="34" name="Rectangle: Rounded Corners 33">
            <a:extLst>
              <a:ext uri="{FF2B5EF4-FFF2-40B4-BE49-F238E27FC236}">
                <a16:creationId xmlns:a16="http://schemas.microsoft.com/office/drawing/2014/main" id="{107678AF-6BCE-4D3F-9846-28D1710F4B45}"/>
              </a:ext>
            </a:extLst>
          </p:cNvPr>
          <p:cNvSpPr/>
          <p:nvPr/>
        </p:nvSpPr>
        <p:spPr>
          <a:xfrm>
            <a:off x="458243" y="160038"/>
            <a:ext cx="10432092" cy="704463"/>
          </a:xfrm>
          <a:prstGeom prst="roundRect">
            <a:avLst>
              <a:gd name="adj" fmla="val 18003"/>
            </a:avLst>
          </a:prstGeom>
          <a:solidFill>
            <a:schemeClr val="bg1"/>
          </a:solidFill>
          <a:ln w="38100">
            <a:solidFill>
              <a:schemeClr val="tx2"/>
            </a:solidFill>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600" dirty="0"/>
              <a:t>Professional strategy </a:t>
            </a:r>
            <a:r>
              <a:rPr lang="en-GB" sz="3600" b="1" dirty="0"/>
              <a:t>outcome</a:t>
            </a:r>
            <a:r>
              <a:rPr lang="en-GB" sz="3600" dirty="0"/>
              <a:t> </a:t>
            </a:r>
            <a:r>
              <a:rPr lang="en-GB" sz="3600" b="1" dirty="0"/>
              <a:t>meeting</a:t>
            </a:r>
          </a:p>
        </p:txBody>
      </p:sp>
      <p:sp>
        <p:nvSpPr>
          <p:cNvPr id="35" name="Rectangle: Rounded Corners 34">
            <a:extLst>
              <a:ext uri="{FF2B5EF4-FFF2-40B4-BE49-F238E27FC236}">
                <a16:creationId xmlns:a16="http://schemas.microsoft.com/office/drawing/2014/main" id="{6B4C7425-98FB-48D0-863A-83BFACC79B26}"/>
              </a:ext>
            </a:extLst>
          </p:cNvPr>
          <p:cNvSpPr/>
          <p:nvPr/>
        </p:nvSpPr>
        <p:spPr>
          <a:xfrm>
            <a:off x="239165" y="5022655"/>
            <a:ext cx="4037558" cy="1333188"/>
          </a:xfrm>
          <a:prstGeom prst="roundRect">
            <a:avLst/>
          </a:prstGeom>
          <a:ln>
            <a:noFill/>
          </a:ln>
        </p:spPr>
        <p:txBody>
          <a:bodyPr wrap="square" anchor="ctr">
            <a:noAutofit/>
          </a:bodyPr>
          <a:lstStyle/>
          <a:p>
            <a:pPr algn="ctr"/>
            <a:r>
              <a:rPr lang="en-GB" sz="2400" dirty="0"/>
              <a:t>there is insufficient evidence to prove or disprove the allegation </a:t>
            </a:r>
          </a:p>
        </p:txBody>
      </p:sp>
      <p:sp>
        <p:nvSpPr>
          <p:cNvPr id="7" name="Rectangle 6">
            <a:extLst>
              <a:ext uri="{FF2B5EF4-FFF2-40B4-BE49-F238E27FC236}">
                <a16:creationId xmlns:a16="http://schemas.microsoft.com/office/drawing/2014/main" id="{A040FFBB-22DD-45D7-AEF3-F73BCEAAFC07}"/>
              </a:ext>
            </a:extLst>
          </p:cNvPr>
          <p:cNvSpPr/>
          <p:nvPr/>
        </p:nvSpPr>
        <p:spPr>
          <a:xfrm>
            <a:off x="4891410" y="2997445"/>
            <a:ext cx="6893489" cy="978729"/>
          </a:xfrm>
          <a:prstGeom prst="rect">
            <a:avLst/>
          </a:prstGeom>
        </p:spPr>
        <p:txBody>
          <a:bodyPr wrap="square">
            <a:spAutoFit/>
          </a:bodyPr>
          <a:lstStyle/>
          <a:p>
            <a:pPr algn="ctr">
              <a:lnSpc>
                <a:spcPct val="80000"/>
              </a:lnSpc>
            </a:pPr>
            <a:r>
              <a:rPr lang="en-GB" sz="2400" dirty="0"/>
              <a:t>the person making the allegation misinterpreted the incident, was mistaken about what they saw, or was not aware of all the circumstances </a:t>
            </a:r>
          </a:p>
        </p:txBody>
      </p:sp>
      <p:sp>
        <p:nvSpPr>
          <p:cNvPr id="9" name="Rectangle 8">
            <a:extLst>
              <a:ext uri="{FF2B5EF4-FFF2-40B4-BE49-F238E27FC236}">
                <a16:creationId xmlns:a16="http://schemas.microsoft.com/office/drawing/2014/main" id="{9ECC56E5-FF01-4DD1-834F-904022462336}"/>
              </a:ext>
            </a:extLst>
          </p:cNvPr>
          <p:cNvSpPr/>
          <p:nvPr/>
        </p:nvSpPr>
        <p:spPr>
          <a:xfrm>
            <a:off x="5290154" y="5426031"/>
            <a:ext cx="6096000" cy="978729"/>
          </a:xfrm>
          <a:prstGeom prst="rect">
            <a:avLst/>
          </a:prstGeom>
        </p:spPr>
        <p:txBody>
          <a:bodyPr>
            <a:spAutoFit/>
          </a:bodyPr>
          <a:lstStyle/>
          <a:p>
            <a:pPr algn="ctr">
              <a:lnSpc>
                <a:spcPct val="80000"/>
              </a:lnSpc>
            </a:pPr>
            <a:r>
              <a:rPr lang="en-GB" sz="2400" dirty="0"/>
              <a:t>clear evidence to prove the allegation is entirely false and there has been a deliberate act to deceive</a:t>
            </a:r>
          </a:p>
        </p:txBody>
      </p:sp>
    </p:spTree>
    <p:extLst>
      <p:ext uri="{BB962C8B-B14F-4D97-AF65-F5344CB8AC3E}">
        <p14:creationId xmlns:p14="http://schemas.microsoft.com/office/powerpoint/2010/main" val="696601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3"/>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 grpId="0"/>
      <p:bldP spid="22" grpId="0" animBg="1"/>
      <p:bldP spid="23" grpId="0" animBg="1"/>
      <p:bldP spid="24" grpId="0" animBg="1"/>
      <p:bldP spid="25" grpId="0" animBg="1"/>
      <p:bldP spid="35" grpId="0"/>
      <p:bldP spid="7"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4DD53-C453-41B8-A55B-67E0D748A2BC}"/>
              </a:ext>
            </a:extLst>
          </p:cNvPr>
          <p:cNvSpPr>
            <a:spLocks noGrp="1"/>
          </p:cNvSpPr>
          <p:nvPr>
            <p:ph type="title"/>
          </p:nvPr>
        </p:nvSpPr>
        <p:spPr/>
        <p:txBody>
          <a:bodyPr/>
          <a:lstStyle/>
          <a:p>
            <a:r>
              <a:rPr lang="en-US" dirty="0"/>
              <a:t>Confidentiality and record of the professional strategy meeting</a:t>
            </a:r>
            <a:endParaRPr lang="en-GB" dirty="0"/>
          </a:p>
        </p:txBody>
      </p:sp>
      <p:sp>
        <p:nvSpPr>
          <p:cNvPr id="3" name="Content Placeholder 2">
            <a:extLst>
              <a:ext uri="{FF2B5EF4-FFF2-40B4-BE49-F238E27FC236}">
                <a16:creationId xmlns:a16="http://schemas.microsoft.com/office/drawing/2014/main" id="{EEA35B49-6989-4E9C-8B90-BDB56DFCFD06}"/>
              </a:ext>
            </a:extLst>
          </p:cNvPr>
          <p:cNvSpPr>
            <a:spLocks noGrp="1"/>
          </p:cNvSpPr>
          <p:nvPr>
            <p:ph idx="1"/>
          </p:nvPr>
        </p:nvSpPr>
        <p:spPr>
          <a:xfrm>
            <a:off x="838199" y="1825625"/>
            <a:ext cx="10778067" cy="4351338"/>
          </a:xfrm>
        </p:spPr>
        <p:txBody>
          <a:bodyPr vert="horz" lIns="91440" tIns="45720" rIns="91440" bIns="45720" rtlCol="0" anchor="t">
            <a:noAutofit/>
          </a:bodyPr>
          <a:lstStyle/>
          <a:p>
            <a:pPr marL="0" indent="0">
              <a:buNone/>
            </a:pPr>
            <a:r>
              <a:rPr lang="en-US" sz="3200" dirty="0"/>
              <a:t>The local authority will make and keep </a:t>
            </a:r>
            <a:r>
              <a:rPr lang="en-US" sz="3200" b="1" dirty="0"/>
              <a:t>a record of the meeting </a:t>
            </a:r>
            <a:r>
              <a:rPr lang="en-US" sz="3200" dirty="0"/>
              <a:t>following their record, retention and disposal </a:t>
            </a:r>
            <a:r>
              <a:rPr lang="en-US" sz="3200"/>
              <a:t>policy </a:t>
            </a:r>
            <a:endParaRPr lang="en-US" sz="3200" dirty="0"/>
          </a:p>
          <a:p>
            <a:pPr marL="0" indent="0">
              <a:buNone/>
            </a:pPr>
            <a:r>
              <a:rPr lang="en-US" sz="3200" b="1" dirty="0"/>
              <a:t>Attendees</a:t>
            </a:r>
            <a:r>
              <a:rPr lang="en-US" sz="3200" dirty="0"/>
              <a:t> </a:t>
            </a:r>
            <a:r>
              <a:rPr lang="en-US" sz="3200" b="1" dirty="0"/>
              <a:t>representing the employer </a:t>
            </a:r>
            <a:r>
              <a:rPr lang="en-US" sz="3200" dirty="0"/>
              <a:t>should receive a copy of the summary and recommendations of the meeting </a:t>
            </a:r>
            <a:r>
              <a:rPr lang="en-US" sz="3200" b="1"/>
              <a:t>with the child’s or adult at risk's name removed</a:t>
            </a:r>
            <a:r>
              <a:rPr lang="en-US" sz="3200" dirty="0"/>
              <a:t> </a:t>
            </a:r>
            <a:endParaRPr lang="en-US" sz="3200" dirty="0">
              <a:cs typeface="Arial"/>
            </a:endParaRPr>
          </a:p>
          <a:p>
            <a:pPr marL="0" indent="0">
              <a:buNone/>
            </a:pPr>
            <a:r>
              <a:rPr lang="en-US" sz="3200" b="1" dirty="0"/>
              <a:t>All other attendees</a:t>
            </a:r>
            <a:r>
              <a:rPr lang="en-US" sz="3200" dirty="0"/>
              <a:t> will receive a full copy of the </a:t>
            </a:r>
            <a:r>
              <a:rPr lang="en-US" sz="3200"/>
              <a:t>summary and recommendations</a:t>
            </a:r>
            <a:endParaRPr lang="en-US" sz="3200">
              <a:cs typeface="Arial"/>
            </a:endParaRPr>
          </a:p>
        </p:txBody>
      </p:sp>
    </p:spTree>
    <p:extLst>
      <p:ext uri="{BB962C8B-B14F-4D97-AF65-F5344CB8AC3E}">
        <p14:creationId xmlns:p14="http://schemas.microsoft.com/office/powerpoint/2010/main" val="312147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D57141-9683-4D57-8839-080B501DE685}"/>
              </a:ext>
            </a:extLst>
          </p:cNvPr>
          <p:cNvSpPr>
            <a:spLocks noGrp="1"/>
          </p:cNvSpPr>
          <p:nvPr>
            <p:ph type="ctrTitle"/>
          </p:nvPr>
        </p:nvSpPr>
        <p:spPr/>
        <p:txBody>
          <a:bodyPr/>
          <a:lstStyle/>
          <a:p>
            <a:r>
              <a:rPr lang="en-GB" dirty="0"/>
              <a:t>Discussion</a:t>
            </a:r>
          </a:p>
        </p:txBody>
      </p:sp>
      <p:sp>
        <p:nvSpPr>
          <p:cNvPr id="5" name="Subtitle 4">
            <a:extLst>
              <a:ext uri="{FF2B5EF4-FFF2-40B4-BE49-F238E27FC236}">
                <a16:creationId xmlns:a16="http://schemas.microsoft.com/office/drawing/2014/main" id="{F6BE56D5-7916-429E-98A9-FF9A6F956575}"/>
              </a:ext>
            </a:extLst>
          </p:cNvPr>
          <p:cNvSpPr>
            <a:spLocks noGrp="1"/>
          </p:cNvSpPr>
          <p:nvPr>
            <p:ph type="subTitle" idx="1"/>
          </p:nvPr>
        </p:nvSpPr>
        <p:spPr/>
        <p:txBody>
          <a:bodyPr/>
          <a:lstStyle/>
          <a:p>
            <a:r>
              <a:rPr lang="en-GB" dirty="0"/>
              <a:t>A bit more information about the procedure</a:t>
            </a:r>
          </a:p>
        </p:txBody>
      </p:sp>
    </p:spTree>
    <p:extLst>
      <p:ext uri="{BB962C8B-B14F-4D97-AF65-F5344CB8AC3E}">
        <p14:creationId xmlns:p14="http://schemas.microsoft.com/office/powerpoint/2010/main" val="676844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156CC80-FBFD-0943-9DE0-E0F2D3C55937}"/>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C8073A-3DF3-4707-986A-E2D97107B0FD}"/>
              </a:ext>
            </a:extLst>
          </p:cNvPr>
          <p:cNvSpPr>
            <a:spLocks noGrp="1"/>
          </p:cNvSpPr>
          <p:nvPr>
            <p:ph type="title"/>
          </p:nvPr>
        </p:nvSpPr>
        <p:spPr>
          <a:xfrm>
            <a:off x="838200" y="0"/>
            <a:ext cx="10515600" cy="1862667"/>
          </a:xfrm>
        </p:spPr>
        <p:txBody>
          <a:bodyPr/>
          <a:lstStyle/>
          <a:p>
            <a:r>
              <a:rPr lang="en-GB" dirty="0">
                <a:solidFill>
                  <a:schemeClr val="accent3"/>
                </a:solidFill>
              </a:rPr>
              <a:t>Name barriers that prevent reporting </a:t>
            </a:r>
            <a:br>
              <a:rPr lang="en-GB" dirty="0">
                <a:solidFill>
                  <a:schemeClr val="accent3"/>
                </a:solidFill>
              </a:rPr>
            </a:br>
            <a:r>
              <a:rPr lang="en-GB">
                <a:solidFill>
                  <a:schemeClr val="accent3"/>
                </a:solidFill>
              </a:rPr>
              <a:t>of </a:t>
            </a:r>
            <a:r>
              <a:rPr lang="en-GB" dirty="0">
                <a:solidFill>
                  <a:schemeClr val="accent3"/>
                </a:solidFill>
              </a:rPr>
              <a:t>practitioners</a:t>
            </a:r>
          </a:p>
        </p:txBody>
      </p:sp>
      <p:sp>
        <p:nvSpPr>
          <p:cNvPr id="3" name="Content Placeholder 2">
            <a:extLst>
              <a:ext uri="{FF2B5EF4-FFF2-40B4-BE49-F238E27FC236}">
                <a16:creationId xmlns:a16="http://schemas.microsoft.com/office/drawing/2014/main" id="{CA2D4147-94CF-4306-87B9-F9A6313E9C08}"/>
              </a:ext>
            </a:extLst>
          </p:cNvPr>
          <p:cNvSpPr>
            <a:spLocks noGrp="1"/>
          </p:cNvSpPr>
          <p:nvPr>
            <p:ph idx="1"/>
          </p:nvPr>
        </p:nvSpPr>
        <p:spPr>
          <a:xfrm>
            <a:off x="838200" y="1698096"/>
            <a:ext cx="11099800" cy="4667250"/>
          </a:xfrm>
        </p:spPr>
        <p:txBody>
          <a:bodyPr vert="horz" lIns="91440" tIns="45720" rIns="91440" bIns="45720" rtlCol="0" anchor="t">
            <a:noAutofit/>
          </a:bodyPr>
          <a:lstStyle/>
          <a:p>
            <a:pPr>
              <a:lnSpc>
                <a:spcPct val="88000"/>
              </a:lnSpc>
              <a:spcBef>
                <a:spcPts val="0"/>
              </a:spcBef>
              <a:spcAft>
                <a:spcPts val="1200"/>
              </a:spcAft>
            </a:pPr>
            <a:r>
              <a:rPr lang="en-GB" b="1"/>
              <a:t>Institutional settings</a:t>
            </a:r>
            <a:r>
              <a:rPr lang="en-GB" dirty="0"/>
              <a:t> </a:t>
            </a:r>
            <a:r>
              <a:rPr lang="en-GB" dirty="0">
                <a:ea typeface="+mn-lt"/>
                <a:cs typeface="+mn-lt"/>
              </a:rPr>
              <a:t>–</a:t>
            </a:r>
            <a:r>
              <a:rPr lang="en-GB" dirty="0"/>
              <a:t> perception that institutional abuse ‘no longer happens’ means people do not recognise it or fail to report it</a:t>
            </a:r>
          </a:p>
          <a:p>
            <a:pPr>
              <a:lnSpc>
                <a:spcPct val="88000"/>
              </a:lnSpc>
              <a:spcBef>
                <a:spcPts val="0"/>
              </a:spcBef>
              <a:spcAft>
                <a:spcPts val="1200"/>
              </a:spcAft>
            </a:pPr>
            <a:r>
              <a:rPr lang="en-GB" b="1"/>
              <a:t>Management</a:t>
            </a:r>
            <a:r>
              <a:rPr lang="en-GB" b="1" dirty="0"/>
              <a:t> structures</a:t>
            </a:r>
            <a:r>
              <a:rPr lang="en-GB" dirty="0"/>
              <a:t> </a:t>
            </a:r>
            <a:r>
              <a:rPr lang="en-GB" dirty="0">
                <a:ea typeface="+mn-lt"/>
                <a:cs typeface="+mn-lt"/>
              </a:rPr>
              <a:t>–</a:t>
            </a:r>
            <a:r>
              <a:rPr lang="en-GB" dirty="0"/>
              <a:t> may discourage practitioners from reporting their suspicions </a:t>
            </a:r>
          </a:p>
          <a:p>
            <a:pPr lvl="0">
              <a:lnSpc>
                <a:spcPct val="88000"/>
              </a:lnSpc>
              <a:spcBef>
                <a:spcPts val="0"/>
              </a:spcBef>
              <a:spcAft>
                <a:spcPts val="1200"/>
              </a:spcAft>
            </a:pPr>
            <a:r>
              <a:rPr lang="en-GB" b="1"/>
              <a:t>Organisational</a:t>
            </a:r>
            <a:r>
              <a:rPr lang="en-GB" b="1" dirty="0"/>
              <a:t> structures</a:t>
            </a:r>
            <a:r>
              <a:rPr lang="en-GB" dirty="0"/>
              <a:t> </a:t>
            </a:r>
            <a:r>
              <a:rPr lang="en-GB" dirty="0">
                <a:ea typeface="+mn-lt"/>
                <a:cs typeface="+mn-lt"/>
              </a:rPr>
              <a:t>–</a:t>
            </a:r>
            <a:r>
              <a:rPr lang="en-GB" dirty="0"/>
              <a:t> may allow offenders to gain the trust of their victims </a:t>
            </a:r>
            <a:r>
              <a:rPr lang="en-GB" i="1" dirty="0"/>
              <a:t>and</a:t>
            </a:r>
            <a:r>
              <a:rPr lang="en-GB" dirty="0"/>
              <a:t> of those who should be protecting them</a:t>
            </a:r>
          </a:p>
          <a:p>
            <a:pPr lvl="0">
              <a:lnSpc>
                <a:spcPct val="88000"/>
              </a:lnSpc>
              <a:spcBef>
                <a:spcPts val="0"/>
              </a:spcBef>
              <a:spcAft>
                <a:spcPts val="1200"/>
              </a:spcAft>
            </a:pPr>
            <a:r>
              <a:rPr lang="en-GB" b="1"/>
              <a:t>Organisational</a:t>
            </a:r>
            <a:r>
              <a:rPr lang="en-GB" b="1" dirty="0"/>
              <a:t> reputation</a:t>
            </a:r>
            <a:r>
              <a:rPr lang="en-GB" dirty="0"/>
              <a:t> </a:t>
            </a:r>
            <a:r>
              <a:rPr lang="en-GB" dirty="0">
                <a:ea typeface="+mn-lt"/>
                <a:cs typeface="+mn-lt"/>
              </a:rPr>
              <a:t>–</a:t>
            </a:r>
            <a:r>
              <a:rPr lang="en-GB"/>
              <a:t> for some practitioners, protecting the </a:t>
            </a:r>
            <a:r>
              <a:rPr lang="en-GB" dirty="0"/>
              <a:t>organisation’s reputation may be more important than reporting abuse</a:t>
            </a:r>
          </a:p>
          <a:p>
            <a:pPr lvl="0">
              <a:lnSpc>
                <a:spcPct val="88000"/>
              </a:lnSpc>
              <a:spcBef>
                <a:spcPts val="0"/>
              </a:spcBef>
              <a:spcAft>
                <a:spcPts val="1200"/>
              </a:spcAft>
            </a:pPr>
            <a:r>
              <a:rPr lang="en-GB" b="1"/>
              <a:t>Well-intentioned actions </a:t>
            </a:r>
            <a:r>
              <a:rPr lang="en-GB" dirty="0"/>
              <a:t>– the </a:t>
            </a:r>
            <a:r>
              <a:rPr lang="en-US" i="1" dirty="0">
                <a:solidFill>
                  <a:schemeClr val="tx1"/>
                </a:solidFill>
              </a:rPr>
              <a:t>rationale</a:t>
            </a:r>
            <a:r>
              <a:rPr lang="en-US" dirty="0">
                <a:solidFill>
                  <a:schemeClr val="tx1"/>
                </a:solidFill>
              </a:rPr>
              <a:t> behind the actions is safety</a:t>
            </a:r>
            <a:endParaRPr lang="en-GB" dirty="0">
              <a:solidFill>
                <a:schemeClr val="tx1"/>
              </a:solidFill>
            </a:endParaRPr>
          </a:p>
        </p:txBody>
      </p:sp>
    </p:spTree>
    <p:extLst>
      <p:ext uri="{BB962C8B-B14F-4D97-AF65-F5344CB8AC3E}">
        <p14:creationId xmlns:p14="http://schemas.microsoft.com/office/powerpoint/2010/main" val="111648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9D01-4F03-4BBB-BA2F-35D3F7CF3AF0}"/>
              </a:ext>
            </a:extLst>
          </p:cNvPr>
          <p:cNvSpPr>
            <a:spLocks noGrp="1"/>
          </p:cNvSpPr>
          <p:nvPr>
            <p:ph type="title"/>
          </p:nvPr>
        </p:nvSpPr>
        <p:spPr/>
        <p:txBody>
          <a:bodyPr/>
          <a:lstStyle/>
          <a:p>
            <a:r>
              <a:rPr lang="en-GB" dirty="0"/>
              <a:t>Who is accountable and responsible for handling allegations/concerns? </a:t>
            </a:r>
          </a:p>
        </p:txBody>
      </p:sp>
      <p:sp>
        <p:nvSpPr>
          <p:cNvPr id="3" name="Content Placeholder 2">
            <a:extLst>
              <a:ext uri="{FF2B5EF4-FFF2-40B4-BE49-F238E27FC236}">
                <a16:creationId xmlns:a16="http://schemas.microsoft.com/office/drawing/2014/main" id="{F81DD6BB-3E40-4326-8C3C-7D59DBBFF6CD}"/>
              </a:ext>
            </a:extLst>
          </p:cNvPr>
          <p:cNvSpPr>
            <a:spLocks noGrp="1"/>
          </p:cNvSpPr>
          <p:nvPr>
            <p:ph idx="1"/>
          </p:nvPr>
        </p:nvSpPr>
        <p:spPr>
          <a:xfrm>
            <a:off x="838200" y="1834415"/>
            <a:ext cx="10807700" cy="4351338"/>
          </a:xfrm>
        </p:spPr>
        <p:txBody>
          <a:bodyPr vert="horz" lIns="91440" tIns="45720" rIns="91440" bIns="45720" rtlCol="0" anchor="t">
            <a:noAutofit/>
          </a:bodyPr>
          <a:lstStyle/>
          <a:p>
            <a:pPr marL="0" indent="0">
              <a:lnSpc>
                <a:spcPct val="125000"/>
              </a:lnSpc>
              <a:spcBef>
                <a:spcPts val="0"/>
              </a:spcBef>
              <a:spcAft>
                <a:spcPts val="600"/>
              </a:spcAft>
              <a:buNone/>
            </a:pPr>
            <a:r>
              <a:rPr lang="en-GB" sz="3200" dirty="0"/>
              <a:t>All local authorities must have an identified senior manager, known as the</a:t>
            </a:r>
            <a:r>
              <a:rPr lang="en-GB" sz="3200" b="1" dirty="0"/>
              <a:t> local authority designated officer (LADO)</a:t>
            </a:r>
            <a:r>
              <a:rPr lang="en-GB" sz="3200" dirty="0"/>
              <a:t> or the </a:t>
            </a:r>
            <a:r>
              <a:rPr lang="en-GB" sz="3200" b="1"/>
              <a:t>designated officer for safeguarding (DOS)</a:t>
            </a:r>
            <a:r>
              <a:rPr lang="en-GB" sz="3200"/>
              <a:t>,</a:t>
            </a:r>
            <a:r>
              <a:rPr lang="en-GB" sz="3200" b="1"/>
              <a:t> </a:t>
            </a:r>
            <a:r>
              <a:rPr lang="en-GB" sz="3200" dirty="0"/>
              <a:t>who is accountable and responsible for allegations against professionals and those in positions of trust in their area </a:t>
            </a:r>
          </a:p>
        </p:txBody>
      </p:sp>
    </p:spTree>
    <p:extLst>
      <p:ext uri="{BB962C8B-B14F-4D97-AF65-F5344CB8AC3E}">
        <p14:creationId xmlns:p14="http://schemas.microsoft.com/office/powerpoint/2010/main" val="315053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9B3403-BD3A-426F-93AC-E6C72CEF58E2}"/>
              </a:ext>
            </a:extLst>
          </p:cNvPr>
          <p:cNvSpPr>
            <a:spLocks noGrp="1"/>
          </p:cNvSpPr>
          <p:nvPr>
            <p:ph type="title"/>
          </p:nvPr>
        </p:nvSpPr>
        <p:spPr/>
        <p:txBody>
          <a:bodyPr/>
          <a:lstStyle/>
          <a:p>
            <a:r>
              <a:rPr lang="en-GB" dirty="0"/>
              <a:t>Note:</a:t>
            </a:r>
          </a:p>
        </p:txBody>
      </p:sp>
      <p:sp>
        <p:nvSpPr>
          <p:cNvPr id="3" name="Content Placeholder 2">
            <a:extLst>
              <a:ext uri="{FF2B5EF4-FFF2-40B4-BE49-F238E27FC236}">
                <a16:creationId xmlns:a16="http://schemas.microsoft.com/office/drawing/2014/main" id="{3DEBCE2F-3C9C-437D-A3DC-DFC4FAF08A2A}"/>
              </a:ext>
            </a:extLst>
          </p:cNvPr>
          <p:cNvSpPr>
            <a:spLocks noGrp="1"/>
          </p:cNvSpPr>
          <p:nvPr>
            <p:ph idx="1"/>
          </p:nvPr>
        </p:nvSpPr>
        <p:spPr>
          <a:xfrm>
            <a:off x="838200" y="1444625"/>
            <a:ext cx="10515600" cy="4351338"/>
          </a:xfrm>
        </p:spPr>
        <p:txBody>
          <a:bodyPr vert="horz" lIns="91440" tIns="45720" rIns="91440" bIns="45720" rtlCol="0" anchor="t">
            <a:noAutofit/>
          </a:bodyPr>
          <a:lstStyle/>
          <a:p>
            <a:pPr marL="0" indent="0">
              <a:lnSpc>
                <a:spcPct val="100000"/>
              </a:lnSpc>
              <a:buNone/>
            </a:pPr>
            <a:r>
              <a:rPr lang="en-GB" sz="3200" dirty="0"/>
              <a:t>When allegations are </a:t>
            </a:r>
            <a:r>
              <a:rPr lang="en-GB" sz="3200" b="1" dirty="0"/>
              <a:t>so serious</a:t>
            </a:r>
            <a:r>
              <a:rPr lang="en-GB" sz="3200" b="1" dirty="0">
                <a:solidFill>
                  <a:schemeClr val="accent3"/>
                </a:solidFill>
              </a:rPr>
              <a:t>*</a:t>
            </a:r>
            <a:r>
              <a:rPr lang="en-GB" sz="3200" dirty="0"/>
              <a:t> that you need to </a:t>
            </a:r>
            <a:r>
              <a:rPr lang="en-GB" sz="3200" i="1" dirty="0"/>
              <a:t>immediately </a:t>
            </a:r>
            <a:r>
              <a:rPr lang="en-GB" sz="3200" dirty="0"/>
              <a:t>refer them to the police and social services, the </a:t>
            </a:r>
            <a:r>
              <a:rPr lang="en-GB" sz="3200" i="1"/>
              <a:t>designated officer for safeguarding </a:t>
            </a:r>
            <a:r>
              <a:rPr lang="en-GB" sz="3200" dirty="0"/>
              <a:t>must be informed </a:t>
            </a:r>
            <a:r>
              <a:rPr lang="en-GB" sz="3200" b="1" dirty="0"/>
              <a:t>as soon as possible</a:t>
            </a:r>
            <a:r>
              <a:rPr lang="en-GB" sz="3200" dirty="0"/>
              <a:t>, and </a:t>
            </a:r>
            <a:r>
              <a:rPr lang="en-GB" sz="3200" b="1" dirty="0"/>
              <a:t>always within 24 hours </a:t>
            </a:r>
            <a:r>
              <a:rPr lang="en-GB" sz="3200" dirty="0"/>
              <a:t>of reporting the concern (or next working day, if out of office </a:t>
            </a:r>
            <a:r>
              <a:rPr lang="en-GB" sz="3200"/>
              <a:t>hours)</a:t>
            </a:r>
            <a:endParaRPr lang="en-GB" sz="3200" dirty="0"/>
          </a:p>
          <a:p>
            <a:pPr marL="0" indent="0">
              <a:buNone/>
            </a:pPr>
            <a:r>
              <a:rPr lang="en-GB" sz="3200" dirty="0">
                <a:solidFill>
                  <a:schemeClr val="accent3"/>
                </a:solidFill>
              </a:rPr>
              <a:t>*</a:t>
            </a:r>
            <a:r>
              <a:rPr lang="en-GB" sz="3200" dirty="0"/>
              <a:t>there is an </a:t>
            </a:r>
            <a:r>
              <a:rPr lang="en-GB" sz="3200" u="sng" dirty="0"/>
              <a:t>immediate</a:t>
            </a:r>
            <a:r>
              <a:rPr lang="en-GB" sz="3200" dirty="0"/>
              <a:t> threat or likelihood of harm to the child or adult at risk</a:t>
            </a:r>
          </a:p>
        </p:txBody>
      </p:sp>
    </p:spTree>
    <p:extLst>
      <p:ext uri="{BB962C8B-B14F-4D97-AF65-F5344CB8AC3E}">
        <p14:creationId xmlns:p14="http://schemas.microsoft.com/office/powerpoint/2010/main" val="29901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B85EA-DAE2-4DB6-A9B7-08BE918C7A2A}"/>
              </a:ext>
            </a:extLst>
          </p:cNvPr>
          <p:cNvSpPr>
            <a:spLocks noGrp="1"/>
          </p:cNvSpPr>
          <p:nvPr>
            <p:ph type="title"/>
          </p:nvPr>
        </p:nvSpPr>
        <p:spPr>
          <a:xfrm>
            <a:off x="838200" y="1"/>
            <a:ext cx="10515600" cy="1449133"/>
          </a:xfrm>
        </p:spPr>
        <p:txBody>
          <a:bodyPr anchor="b"/>
          <a:lstStyle/>
          <a:p>
            <a:r>
              <a:rPr lang="en-GB" sz="3600" dirty="0"/>
              <a:t>You should also apply the following legislation and guidance: </a:t>
            </a:r>
          </a:p>
        </p:txBody>
      </p:sp>
      <p:sp>
        <p:nvSpPr>
          <p:cNvPr id="3" name="Content Placeholder 2">
            <a:extLst>
              <a:ext uri="{FF2B5EF4-FFF2-40B4-BE49-F238E27FC236}">
                <a16:creationId xmlns:a16="http://schemas.microsoft.com/office/drawing/2014/main" id="{091D55EE-E63B-4F57-9767-26A9C91ABC79}"/>
              </a:ext>
            </a:extLst>
          </p:cNvPr>
          <p:cNvSpPr>
            <a:spLocks noGrp="1"/>
          </p:cNvSpPr>
          <p:nvPr>
            <p:ph idx="1"/>
          </p:nvPr>
        </p:nvSpPr>
        <p:spPr>
          <a:xfrm>
            <a:off x="838200" y="1588871"/>
            <a:ext cx="10515600" cy="4770986"/>
          </a:xfrm>
        </p:spPr>
        <p:txBody>
          <a:bodyPr vert="horz" lIns="91440" tIns="45720" rIns="91440" bIns="45720" rtlCol="0" anchor="t">
            <a:noAutofit/>
          </a:bodyPr>
          <a:lstStyle/>
          <a:p>
            <a:pPr>
              <a:spcBef>
                <a:spcPts val="0"/>
              </a:spcBef>
              <a:spcAft>
                <a:spcPts val="2400"/>
              </a:spcAft>
            </a:pPr>
            <a:r>
              <a:rPr lang="en-GB" dirty="0"/>
              <a:t>Social Services and Well-being (Wales) Act 2014</a:t>
            </a:r>
          </a:p>
          <a:p>
            <a:pPr>
              <a:spcBef>
                <a:spcPts val="0"/>
              </a:spcBef>
              <a:spcAft>
                <a:spcPts val="2400"/>
              </a:spcAft>
            </a:pPr>
            <a:r>
              <a:rPr lang="en-GB" dirty="0"/>
              <a:t>Working Together to Safeguard People: </a:t>
            </a:r>
            <a:r>
              <a:rPr lang="en-GB" b="1" dirty="0"/>
              <a:t>Volume 5 </a:t>
            </a:r>
            <a:r>
              <a:rPr lang="en-GB" dirty="0"/>
              <a:t>– </a:t>
            </a:r>
            <a:br>
              <a:rPr lang="en-GB" dirty="0"/>
            </a:br>
            <a:r>
              <a:rPr lang="en-GB" dirty="0"/>
              <a:t>Handling Individual Cases to Protect Children at Risk</a:t>
            </a:r>
          </a:p>
          <a:p>
            <a:pPr>
              <a:spcBef>
                <a:spcPts val="0"/>
              </a:spcBef>
              <a:spcAft>
                <a:spcPts val="2400"/>
              </a:spcAft>
            </a:pPr>
            <a:r>
              <a:rPr lang="en-GB" dirty="0"/>
              <a:t>Working Together to Safeguard People: </a:t>
            </a:r>
            <a:r>
              <a:rPr lang="en-GB" b="1" dirty="0"/>
              <a:t>Volume 6 </a:t>
            </a:r>
            <a:r>
              <a:rPr lang="en-GB" dirty="0"/>
              <a:t>– </a:t>
            </a:r>
            <a:br>
              <a:rPr lang="en-GB" dirty="0"/>
            </a:br>
            <a:r>
              <a:rPr lang="en-GB" dirty="0"/>
              <a:t>Handling Individual Cases to Protect Adults at Risk</a:t>
            </a:r>
            <a:endParaRPr lang="en-GB" dirty="0">
              <a:cs typeface="Arial"/>
            </a:endParaRPr>
          </a:p>
          <a:p>
            <a:pPr>
              <a:spcBef>
                <a:spcPts val="0"/>
              </a:spcBef>
              <a:spcAft>
                <a:spcPts val="2400"/>
              </a:spcAft>
            </a:pPr>
            <a:r>
              <a:rPr lang="en-GB" dirty="0"/>
              <a:t>Safeguarding children in education: handling allegations </a:t>
            </a:r>
            <a:br>
              <a:rPr lang="en-GB" dirty="0"/>
            </a:br>
            <a:r>
              <a:rPr lang="en-GB" dirty="0"/>
              <a:t>of abuse against teachers and other staff, </a:t>
            </a:r>
            <a:br>
              <a:rPr lang="en-GB" dirty="0"/>
            </a:br>
            <a:r>
              <a:rPr lang="en-GB" dirty="0"/>
              <a:t>Welsh Government 2014</a:t>
            </a:r>
          </a:p>
        </p:txBody>
      </p:sp>
    </p:spTree>
    <p:extLst>
      <p:ext uri="{BB962C8B-B14F-4D97-AF65-F5344CB8AC3E}">
        <p14:creationId xmlns:p14="http://schemas.microsoft.com/office/powerpoint/2010/main" val="2866587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5AC2F3-8867-418A-8534-7AFEB29F5553}"/>
              </a:ext>
            </a:extLst>
          </p:cNvPr>
          <p:cNvSpPr>
            <a:spLocks noGrp="1"/>
          </p:cNvSpPr>
          <p:nvPr>
            <p:ph type="ctrTitle"/>
          </p:nvPr>
        </p:nvSpPr>
        <p:spPr/>
        <p:txBody>
          <a:bodyPr/>
          <a:lstStyle/>
          <a:p>
            <a:r>
              <a:rPr lang="en-GB" dirty="0"/>
              <a:t>Responding to </a:t>
            </a:r>
            <a:br>
              <a:rPr lang="en-GB" dirty="0"/>
            </a:br>
            <a:r>
              <a:rPr lang="en-GB" dirty="0"/>
              <a:t>an allegation or suspicion of abuse by a practitioner</a:t>
            </a:r>
          </a:p>
        </p:txBody>
      </p:sp>
      <p:sp>
        <p:nvSpPr>
          <p:cNvPr id="5" name="Subtitle 4">
            <a:extLst>
              <a:ext uri="{FF2B5EF4-FFF2-40B4-BE49-F238E27FC236}">
                <a16:creationId xmlns:a16="http://schemas.microsoft.com/office/drawing/2014/main" id="{3A939487-BBDD-4D6D-B047-C869C9B997C4}"/>
              </a:ext>
            </a:extLst>
          </p:cNvPr>
          <p:cNvSpPr>
            <a:spLocks noGrp="1"/>
          </p:cNvSpPr>
          <p:nvPr>
            <p:ph type="subTitle" idx="1"/>
          </p:nvPr>
        </p:nvSpPr>
        <p:spPr/>
        <p:txBody>
          <a:bodyPr/>
          <a:lstStyle/>
          <a:p>
            <a:r>
              <a:rPr lang="en-GB" sz="4400" dirty="0"/>
              <a:t>What do I say?</a:t>
            </a:r>
          </a:p>
          <a:p>
            <a:r>
              <a:rPr lang="en-GB" sz="4400" dirty="0"/>
              <a:t>Who do I tell?</a:t>
            </a:r>
          </a:p>
        </p:txBody>
      </p:sp>
    </p:spTree>
    <p:extLst>
      <p:ext uri="{BB962C8B-B14F-4D97-AF65-F5344CB8AC3E}">
        <p14:creationId xmlns:p14="http://schemas.microsoft.com/office/powerpoint/2010/main" val="2935373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6701AB0-1654-BC46-907F-750CB118D466}"/>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0DD3A9-AD87-490B-B844-CBA676D58752}"/>
              </a:ext>
            </a:extLst>
          </p:cNvPr>
          <p:cNvSpPr>
            <a:spLocks noGrp="1"/>
          </p:cNvSpPr>
          <p:nvPr>
            <p:ph type="title"/>
          </p:nvPr>
        </p:nvSpPr>
        <p:spPr/>
        <p:txBody>
          <a:bodyPr/>
          <a:lstStyle/>
          <a:p>
            <a:r>
              <a:rPr lang="en-GB" dirty="0"/>
              <a:t>What do I say if someone tells me about a concern about a practitioner?</a:t>
            </a:r>
          </a:p>
        </p:txBody>
      </p:sp>
      <p:sp>
        <p:nvSpPr>
          <p:cNvPr id="3" name="Content Placeholder 2">
            <a:extLst>
              <a:ext uri="{FF2B5EF4-FFF2-40B4-BE49-F238E27FC236}">
                <a16:creationId xmlns:a16="http://schemas.microsoft.com/office/drawing/2014/main" id="{C71ECEA3-A777-4CEC-B44F-864A68506A9D}"/>
              </a:ext>
            </a:extLst>
          </p:cNvPr>
          <p:cNvSpPr>
            <a:spLocks noGrp="1"/>
          </p:cNvSpPr>
          <p:nvPr>
            <p:ph idx="1"/>
          </p:nvPr>
        </p:nvSpPr>
        <p:spPr>
          <a:xfrm>
            <a:off x="935182" y="3388740"/>
            <a:ext cx="5908964" cy="3104135"/>
          </a:xfrm>
        </p:spPr>
        <p:txBody>
          <a:bodyPr vert="horz" lIns="91440" tIns="45720" rIns="91440" bIns="45720" rtlCol="0" anchor="t">
            <a:noAutofit/>
          </a:bodyPr>
          <a:lstStyle/>
          <a:p>
            <a:pPr marL="360045" indent="-360045">
              <a:spcBef>
                <a:spcPts val="0"/>
              </a:spcBef>
              <a:spcAft>
                <a:spcPts val="600"/>
              </a:spcAft>
              <a:buClr>
                <a:schemeClr val="accent2"/>
              </a:buClr>
            </a:pPr>
            <a:r>
              <a:rPr lang="en-GB" sz="2600" dirty="0"/>
              <a:t>Listen and take them seriously </a:t>
            </a:r>
            <a:endParaRPr lang="en-US"/>
          </a:p>
          <a:p>
            <a:pPr marL="360045" indent="-360045">
              <a:spcBef>
                <a:spcPts val="0"/>
              </a:spcBef>
              <a:spcAft>
                <a:spcPts val="600"/>
              </a:spcAft>
              <a:buClr>
                <a:schemeClr val="accent2"/>
              </a:buClr>
            </a:pPr>
            <a:r>
              <a:rPr lang="en-GB" sz="2600" dirty="0"/>
              <a:t>Keep an open mind </a:t>
            </a:r>
            <a:endParaRPr lang="en-GB" sz="2600" dirty="0">
              <a:cs typeface="Arial" panose="020B0604020202020204"/>
            </a:endParaRPr>
          </a:p>
          <a:p>
            <a:pPr marL="360045" indent="-360045">
              <a:spcBef>
                <a:spcPts val="0"/>
              </a:spcBef>
              <a:spcAft>
                <a:spcPts val="600"/>
              </a:spcAft>
              <a:buClr>
                <a:schemeClr val="accent2"/>
              </a:buClr>
            </a:pPr>
            <a:r>
              <a:rPr lang="en-GB" sz="2600" dirty="0"/>
              <a:t>Accept what they are telling you</a:t>
            </a:r>
            <a:endParaRPr lang="en-GB" sz="2600" dirty="0">
              <a:cs typeface="Arial" panose="020B0604020202020204"/>
            </a:endParaRPr>
          </a:p>
          <a:p>
            <a:pPr marL="360045" indent="-360045">
              <a:spcBef>
                <a:spcPts val="0"/>
              </a:spcBef>
              <a:spcAft>
                <a:spcPts val="600"/>
              </a:spcAft>
              <a:buClr>
                <a:schemeClr val="accent2"/>
              </a:buClr>
            </a:pPr>
            <a:r>
              <a:rPr lang="en-GB" sz="2600" dirty="0"/>
              <a:t>Handle the allegations / concerns in a fair, consistent and timely manner </a:t>
            </a:r>
            <a:endParaRPr lang="en-GB" sz="2600" dirty="0">
              <a:cs typeface="Arial" panose="020B0604020202020204"/>
            </a:endParaRPr>
          </a:p>
          <a:p>
            <a:pPr marL="360045" indent="-360045">
              <a:spcBef>
                <a:spcPts val="0"/>
              </a:spcBef>
              <a:spcAft>
                <a:spcPts val="600"/>
              </a:spcAft>
              <a:buClr>
                <a:schemeClr val="accent2"/>
              </a:buClr>
            </a:pPr>
            <a:r>
              <a:rPr lang="en-GB" sz="2600" dirty="0"/>
              <a:t>Follow statutory guidance and e</a:t>
            </a:r>
            <a:r>
              <a:rPr lang="en-GB" altLang="en-US" sz="2600" dirty="0"/>
              <a:t>xplain to the person what you </a:t>
            </a:r>
            <a:br>
              <a:rPr lang="en-GB" altLang="en-US" sz="2600" dirty="0"/>
            </a:br>
            <a:r>
              <a:rPr lang="en-GB" altLang="en-US" sz="2600"/>
              <a:t>have </a:t>
            </a:r>
            <a:r>
              <a:rPr lang="en-GB" altLang="en-US" sz="2600" dirty="0"/>
              <a:t>to do next</a:t>
            </a:r>
            <a:endParaRPr lang="en-GB" sz="2600" dirty="0">
              <a:cs typeface="Arial" panose="020B0604020202020204"/>
            </a:endParaRPr>
          </a:p>
        </p:txBody>
      </p:sp>
      <p:sp>
        <p:nvSpPr>
          <p:cNvPr id="4" name="Rectangle 3">
            <a:extLst>
              <a:ext uri="{FF2B5EF4-FFF2-40B4-BE49-F238E27FC236}">
                <a16:creationId xmlns:a16="http://schemas.microsoft.com/office/drawing/2014/main" id="{0C2A65BA-E65F-4015-8851-B039CC889039}"/>
              </a:ext>
            </a:extLst>
          </p:cNvPr>
          <p:cNvSpPr/>
          <p:nvPr/>
        </p:nvSpPr>
        <p:spPr>
          <a:xfrm>
            <a:off x="6844146" y="3392765"/>
            <a:ext cx="4509652" cy="2766911"/>
          </a:xfrm>
          <a:prstGeom prst="rect">
            <a:avLst/>
          </a:prstGeom>
        </p:spPr>
        <p:txBody>
          <a:bodyPr wrap="square">
            <a:spAutoFit/>
          </a:bodyPr>
          <a:lstStyle/>
          <a:p>
            <a:pPr marL="360363" indent="-360363">
              <a:lnSpc>
                <a:spcPct val="90000"/>
              </a:lnSpc>
              <a:spcBef>
                <a:spcPts val="0"/>
              </a:spcBef>
              <a:spcAft>
                <a:spcPts val="600"/>
              </a:spcAft>
              <a:buClr>
                <a:schemeClr val="accent3">
                  <a:lumMod val="75000"/>
                </a:schemeClr>
              </a:buClr>
              <a:buFont typeface="Arial" panose="020B0604020202020204" pitchFamily="34" charset="0"/>
              <a:buChar char="•"/>
            </a:pPr>
            <a:r>
              <a:rPr lang="en-GB" sz="2600" dirty="0"/>
              <a:t>Investigate or ask leading questions</a:t>
            </a:r>
          </a:p>
          <a:p>
            <a:pPr marL="360363" indent="-360363">
              <a:lnSpc>
                <a:spcPct val="90000"/>
              </a:lnSpc>
              <a:spcBef>
                <a:spcPts val="0"/>
              </a:spcBef>
              <a:spcAft>
                <a:spcPts val="600"/>
              </a:spcAft>
              <a:buClr>
                <a:schemeClr val="accent3">
                  <a:lumMod val="75000"/>
                </a:schemeClr>
              </a:buClr>
              <a:buFont typeface="Arial" panose="020B0604020202020204" pitchFamily="34" charset="0"/>
              <a:buChar char="•"/>
            </a:pPr>
            <a:r>
              <a:rPr lang="en-GB" sz="2600" dirty="0"/>
              <a:t>Make assumptions, interpretations or alternative explanations</a:t>
            </a:r>
          </a:p>
          <a:p>
            <a:pPr marL="360363" indent="-360363">
              <a:lnSpc>
                <a:spcPct val="90000"/>
              </a:lnSpc>
              <a:spcBef>
                <a:spcPts val="0"/>
              </a:spcBef>
              <a:spcAft>
                <a:spcPts val="600"/>
              </a:spcAft>
              <a:buClr>
                <a:schemeClr val="accent3">
                  <a:lumMod val="75000"/>
                </a:schemeClr>
              </a:buClr>
              <a:buFont typeface="Arial" panose="020B0604020202020204" pitchFamily="34" charset="0"/>
              <a:buChar char="•"/>
            </a:pPr>
            <a:r>
              <a:rPr lang="en-GB" sz="2600" dirty="0"/>
              <a:t>Promise confidentiality to them </a:t>
            </a:r>
          </a:p>
        </p:txBody>
      </p:sp>
      <p:sp>
        <p:nvSpPr>
          <p:cNvPr id="5" name="Rectangle 4">
            <a:extLst>
              <a:ext uri="{FF2B5EF4-FFF2-40B4-BE49-F238E27FC236}">
                <a16:creationId xmlns:a16="http://schemas.microsoft.com/office/drawing/2014/main" id="{7262BFD7-EA43-4C1F-B70A-587106EB8721}"/>
              </a:ext>
            </a:extLst>
          </p:cNvPr>
          <p:cNvSpPr/>
          <p:nvPr/>
        </p:nvSpPr>
        <p:spPr>
          <a:xfrm>
            <a:off x="838199" y="1695521"/>
            <a:ext cx="10515599" cy="523220"/>
          </a:xfrm>
          <a:prstGeom prst="rect">
            <a:avLst/>
          </a:prstGeom>
        </p:spPr>
        <p:txBody>
          <a:bodyPr wrap="square">
            <a:spAutoFit/>
          </a:bodyPr>
          <a:lstStyle/>
          <a:p>
            <a:pPr lvl="0">
              <a:spcAft>
                <a:spcPts val="600"/>
              </a:spcAft>
            </a:pPr>
            <a:r>
              <a:rPr lang="en-GB" sz="2800" dirty="0"/>
              <a:t>As with </a:t>
            </a:r>
            <a:r>
              <a:rPr lang="en-GB" sz="2800" i="1" dirty="0"/>
              <a:t>any</a:t>
            </a:r>
            <a:r>
              <a:rPr lang="en-GB" sz="2800" dirty="0"/>
              <a:t> allegation of abuse, neglect or harm you receive: </a:t>
            </a:r>
          </a:p>
        </p:txBody>
      </p:sp>
      <p:grpSp>
        <p:nvGrpSpPr>
          <p:cNvPr id="13" name="Group 12">
            <a:extLst>
              <a:ext uri="{FF2B5EF4-FFF2-40B4-BE49-F238E27FC236}">
                <a16:creationId xmlns:a16="http://schemas.microsoft.com/office/drawing/2014/main" id="{442E2F28-F94D-4E72-856C-A0A6388A7DD5}"/>
              </a:ext>
            </a:extLst>
          </p:cNvPr>
          <p:cNvGrpSpPr/>
          <p:nvPr/>
        </p:nvGrpSpPr>
        <p:grpSpPr>
          <a:xfrm>
            <a:off x="6639585" y="2311626"/>
            <a:ext cx="3751324" cy="914400"/>
            <a:chOff x="6639585" y="2311626"/>
            <a:chExt cx="3751324" cy="914400"/>
          </a:xfrm>
        </p:grpSpPr>
        <p:pic>
          <p:nvPicPr>
            <p:cNvPr id="9" name="Graphic 8" descr="Raised hand">
              <a:extLst>
                <a:ext uri="{FF2B5EF4-FFF2-40B4-BE49-F238E27FC236}">
                  <a16:creationId xmlns:a16="http://schemas.microsoft.com/office/drawing/2014/main" id="{11FB80DF-84C4-4C8F-BC86-19563F6A72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39585" y="2311626"/>
              <a:ext cx="914400" cy="914400"/>
            </a:xfrm>
            <a:prstGeom prst="rect">
              <a:avLst/>
            </a:prstGeom>
          </p:spPr>
        </p:pic>
        <p:sp>
          <p:nvSpPr>
            <p:cNvPr id="10" name="Rectangle 9">
              <a:extLst>
                <a:ext uri="{FF2B5EF4-FFF2-40B4-BE49-F238E27FC236}">
                  <a16:creationId xmlns:a16="http://schemas.microsoft.com/office/drawing/2014/main" id="{DB1079EF-1970-42B6-BB1F-39C5CE3261ED}"/>
                </a:ext>
              </a:extLst>
            </p:cNvPr>
            <p:cNvSpPr/>
            <p:nvPr/>
          </p:nvSpPr>
          <p:spPr>
            <a:xfrm>
              <a:off x="7553985" y="2568298"/>
              <a:ext cx="2836924" cy="584775"/>
            </a:xfrm>
            <a:prstGeom prst="rect">
              <a:avLst/>
            </a:prstGeom>
          </p:spPr>
          <p:txBody>
            <a:bodyPr wrap="square">
              <a:spAutoFit/>
            </a:bodyPr>
            <a:lstStyle/>
            <a:p>
              <a:r>
                <a:rPr lang="en-GB" sz="3200" b="1" dirty="0">
                  <a:solidFill>
                    <a:srgbClr val="EB5E57"/>
                  </a:solidFill>
                </a:rPr>
                <a:t>DO NOT</a:t>
              </a:r>
            </a:p>
          </p:txBody>
        </p:sp>
      </p:grpSp>
      <p:grpSp>
        <p:nvGrpSpPr>
          <p:cNvPr id="12" name="Group 11">
            <a:extLst>
              <a:ext uri="{FF2B5EF4-FFF2-40B4-BE49-F238E27FC236}">
                <a16:creationId xmlns:a16="http://schemas.microsoft.com/office/drawing/2014/main" id="{EE4FDF16-25D3-47EA-92BC-90305FE37C9F}"/>
              </a:ext>
            </a:extLst>
          </p:cNvPr>
          <p:cNvGrpSpPr/>
          <p:nvPr/>
        </p:nvGrpSpPr>
        <p:grpSpPr>
          <a:xfrm>
            <a:off x="935182" y="2311626"/>
            <a:ext cx="3886200" cy="914400"/>
            <a:chOff x="935182" y="2311626"/>
            <a:chExt cx="3886200" cy="914400"/>
          </a:xfrm>
        </p:grpSpPr>
        <p:pic>
          <p:nvPicPr>
            <p:cNvPr id="7" name="Graphic 6" descr="Thumbs up sign">
              <a:extLst>
                <a:ext uri="{FF2B5EF4-FFF2-40B4-BE49-F238E27FC236}">
                  <a16:creationId xmlns:a16="http://schemas.microsoft.com/office/drawing/2014/main" id="{F75BCC96-30C2-4664-AAA5-D880B8E5308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35182" y="2311626"/>
              <a:ext cx="914400" cy="914400"/>
            </a:xfrm>
            <a:prstGeom prst="rect">
              <a:avLst/>
            </a:prstGeom>
          </p:spPr>
        </p:pic>
        <p:sp>
          <p:nvSpPr>
            <p:cNvPr id="11" name="Rectangle 10">
              <a:extLst>
                <a:ext uri="{FF2B5EF4-FFF2-40B4-BE49-F238E27FC236}">
                  <a16:creationId xmlns:a16="http://schemas.microsoft.com/office/drawing/2014/main" id="{AA05FB8F-E8F8-4B0D-96B9-EF15E0F7DEA2}"/>
                </a:ext>
              </a:extLst>
            </p:cNvPr>
            <p:cNvSpPr/>
            <p:nvPr/>
          </p:nvSpPr>
          <p:spPr>
            <a:xfrm>
              <a:off x="1984458" y="2568299"/>
              <a:ext cx="2836924" cy="584775"/>
            </a:xfrm>
            <a:prstGeom prst="rect">
              <a:avLst/>
            </a:prstGeom>
          </p:spPr>
          <p:txBody>
            <a:bodyPr wrap="square">
              <a:spAutoFit/>
            </a:bodyPr>
            <a:lstStyle/>
            <a:p>
              <a:r>
                <a:rPr lang="en-GB" sz="3200" b="1" dirty="0">
                  <a:solidFill>
                    <a:srgbClr val="16AD85"/>
                  </a:solidFill>
                </a:rPr>
                <a:t>DO</a:t>
              </a:r>
            </a:p>
          </p:txBody>
        </p:sp>
      </p:grpSp>
      <p:pic>
        <p:nvPicPr>
          <p:cNvPr id="18" name="Graphic 17" descr="Thumbs up sign">
            <a:extLst>
              <a:ext uri="{FF2B5EF4-FFF2-40B4-BE49-F238E27FC236}">
                <a16:creationId xmlns:a16="http://schemas.microsoft.com/office/drawing/2014/main" id="{CF7B747B-951D-4C4D-AFC9-0C9DA7DE640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024342" y="1500743"/>
            <a:ext cx="914400" cy="914400"/>
          </a:xfrm>
          <a:prstGeom prst="rect">
            <a:avLst/>
          </a:prstGeom>
        </p:spPr>
      </p:pic>
    </p:spTree>
    <p:extLst>
      <p:ext uri="{BB962C8B-B14F-4D97-AF65-F5344CB8AC3E}">
        <p14:creationId xmlns:p14="http://schemas.microsoft.com/office/powerpoint/2010/main" val="233432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left)">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left)">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left)">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left)">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4">
                                            <p:txEl>
                                              <p:pRg st="0" end="0"/>
                                            </p:txEl>
                                          </p:spTgt>
                                        </p:tgtEl>
                                        <p:attrNameLst>
                                          <p:attrName>style.visibility</p:attrName>
                                        </p:attrNameLst>
                                      </p:cBhvr>
                                      <p:to>
                                        <p:strVal val="visible"/>
                                      </p:to>
                                    </p:set>
                                    <p:animEffect transition="in" filter="wipe(left)">
                                      <p:cBhvr>
                                        <p:cTn id="40" dur="500"/>
                                        <p:tgtEl>
                                          <p:spTgt spid="4">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4">
                                            <p:txEl>
                                              <p:pRg st="1" end="1"/>
                                            </p:txEl>
                                          </p:spTgt>
                                        </p:tgtEl>
                                        <p:attrNameLst>
                                          <p:attrName>style.visibility</p:attrName>
                                        </p:attrNameLst>
                                      </p:cBhvr>
                                      <p:to>
                                        <p:strVal val="visible"/>
                                      </p:to>
                                    </p:set>
                                    <p:animEffect transition="in" filter="wipe(left)">
                                      <p:cBhvr>
                                        <p:cTn id="45" dur="500"/>
                                        <p:tgtEl>
                                          <p:spTgt spid="4">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4">
                                            <p:txEl>
                                              <p:pRg st="2" end="2"/>
                                            </p:txEl>
                                          </p:spTgt>
                                        </p:tgtEl>
                                        <p:attrNameLst>
                                          <p:attrName>style.visibility</p:attrName>
                                        </p:attrNameLst>
                                      </p:cBhvr>
                                      <p:to>
                                        <p:strVal val="visible"/>
                                      </p:to>
                                    </p:set>
                                    <p:animEffect transition="in" filter="wipe(left)">
                                      <p:cBhvr>
                                        <p:cTn id="5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359AFF-A974-D04D-AC1A-B8D3A8B64640}"/>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D3D733-B912-49FF-9764-1DD961854A75}"/>
              </a:ext>
            </a:extLst>
          </p:cNvPr>
          <p:cNvSpPr>
            <a:spLocks noGrp="1"/>
          </p:cNvSpPr>
          <p:nvPr>
            <p:ph type="title"/>
          </p:nvPr>
        </p:nvSpPr>
        <p:spPr>
          <a:xfrm>
            <a:off x="838200" y="131160"/>
            <a:ext cx="10515600" cy="1228505"/>
          </a:xfrm>
        </p:spPr>
        <p:txBody>
          <a:bodyPr/>
          <a:lstStyle/>
          <a:p>
            <a:r>
              <a:rPr lang="en-GB" dirty="0"/>
              <a:t>Do I inform the </a:t>
            </a:r>
            <a:r>
              <a:rPr lang="en-GB" b="1" dirty="0"/>
              <a:t>practitioner </a:t>
            </a:r>
            <a:r>
              <a:rPr lang="en-GB" dirty="0"/>
              <a:t>who’s the subject of the allegation?</a:t>
            </a:r>
          </a:p>
        </p:txBody>
      </p:sp>
      <p:sp>
        <p:nvSpPr>
          <p:cNvPr id="3" name="Content Placeholder 2">
            <a:extLst>
              <a:ext uri="{FF2B5EF4-FFF2-40B4-BE49-F238E27FC236}">
                <a16:creationId xmlns:a16="http://schemas.microsoft.com/office/drawing/2014/main" id="{77E2311E-1531-445B-BA2C-DA97D0537FE6}"/>
              </a:ext>
            </a:extLst>
          </p:cNvPr>
          <p:cNvSpPr>
            <a:spLocks noGrp="1"/>
          </p:cNvSpPr>
          <p:nvPr>
            <p:ph idx="1"/>
          </p:nvPr>
        </p:nvSpPr>
        <p:spPr>
          <a:xfrm>
            <a:off x="838200" y="1359666"/>
            <a:ext cx="10885714" cy="5498334"/>
          </a:xfrm>
        </p:spPr>
        <p:txBody>
          <a:bodyPr vert="horz" lIns="91440" tIns="45720" rIns="91440" bIns="45720" rtlCol="0" anchor="t">
            <a:noAutofit/>
          </a:bodyPr>
          <a:lstStyle/>
          <a:p>
            <a:pPr marL="0" lvl="0" indent="0">
              <a:spcBef>
                <a:spcPts val="0"/>
              </a:spcBef>
              <a:spcAft>
                <a:spcPts val="600"/>
              </a:spcAft>
              <a:buNone/>
            </a:pPr>
            <a:r>
              <a:rPr lang="en-GB" sz="3200" dirty="0">
                <a:solidFill>
                  <a:schemeClr val="tx1"/>
                </a:solidFill>
              </a:rPr>
              <a:t>You must </a:t>
            </a:r>
            <a:r>
              <a:rPr lang="en-GB" sz="3200" dirty="0">
                <a:solidFill>
                  <a:schemeClr val="tx1"/>
                </a:solidFill>
                <a:hlinkClick r:id="rId3" action="ppaction://hlinksldjump">
                  <a:extLst>
                    <a:ext uri="{A12FA001-AC4F-418D-AE19-62706E023703}">
                      <ahyp:hlinkClr xmlns:ahyp="http://schemas.microsoft.com/office/drawing/2018/hyperlinkcolor" val="tx"/>
                    </a:ext>
                  </a:extLst>
                </a:hlinkClick>
              </a:rPr>
              <a:t>not discuss anything </a:t>
            </a:r>
            <a:r>
              <a:rPr lang="en-GB" sz="3200" dirty="0">
                <a:solidFill>
                  <a:schemeClr val="tx1"/>
                </a:solidFill>
              </a:rPr>
              <a:t>with the person who is the subject of the allegation or anyone else outside of the </a:t>
            </a:r>
            <a:r>
              <a:rPr lang="en-GB" sz="3200">
                <a:solidFill>
                  <a:schemeClr val="tx1"/>
                </a:solidFill>
              </a:rPr>
              <a:t>safeguarding procedures</a:t>
            </a:r>
          </a:p>
          <a:p>
            <a:pPr marL="0" indent="0">
              <a:spcBef>
                <a:spcPts val="0"/>
              </a:spcBef>
              <a:spcAft>
                <a:spcPts val="600"/>
              </a:spcAft>
              <a:buNone/>
            </a:pPr>
            <a:r>
              <a:rPr lang="en-GB" dirty="0"/>
              <a:t>This is to ensure that: </a:t>
            </a:r>
          </a:p>
          <a:p>
            <a:pPr marL="355600" lvl="1">
              <a:spcBef>
                <a:spcPts val="0"/>
              </a:spcBef>
              <a:spcAft>
                <a:spcPts val="600"/>
              </a:spcAft>
            </a:pPr>
            <a:r>
              <a:rPr lang="en-GB" sz="2800" dirty="0"/>
              <a:t>the concern is handled in a </a:t>
            </a:r>
            <a:r>
              <a:rPr lang="en-GB" sz="2800" b="1" dirty="0"/>
              <a:t>fair and consistent </a:t>
            </a:r>
            <a:r>
              <a:rPr lang="en-GB" sz="2800" dirty="0"/>
              <a:t>way</a:t>
            </a:r>
          </a:p>
          <a:p>
            <a:pPr marL="355600" lvl="1">
              <a:spcBef>
                <a:spcPts val="0"/>
              </a:spcBef>
              <a:spcAft>
                <a:spcPts val="600"/>
              </a:spcAft>
            </a:pPr>
            <a:r>
              <a:rPr lang="en-GB" sz="2800" dirty="0">
                <a:solidFill>
                  <a:schemeClr val="tx1"/>
                </a:solidFill>
              </a:rPr>
              <a:t>any potential risks to the </a:t>
            </a:r>
            <a:r>
              <a:rPr lang="en-GB" sz="2800" b="1" dirty="0">
                <a:solidFill>
                  <a:schemeClr val="tx1"/>
                </a:solidFill>
              </a:rPr>
              <a:t>person involved </a:t>
            </a:r>
            <a:r>
              <a:rPr lang="en-GB" sz="2800" dirty="0">
                <a:solidFill>
                  <a:schemeClr val="tx1"/>
                </a:solidFill>
              </a:rPr>
              <a:t>are addressed</a:t>
            </a:r>
          </a:p>
          <a:p>
            <a:pPr marL="355600" lvl="1">
              <a:spcBef>
                <a:spcPts val="0"/>
              </a:spcBef>
              <a:spcAft>
                <a:spcPts val="600"/>
              </a:spcAft>
            </a:pPr>
            <a:r>
              <a:rPr lang="en-GB" sz="2800" dirty="0">
                <a:solidFill>
                  <a:schemeClr val="tx1"/>
                </a:solidFill>
              </a:rPr>
              <a:t>any potential risks to anyone </a:t>
            </a:r>
            <a:r>
              <a:rPr lang="en-GB" sz="2800" b="1" dirty="0">
                <a:solidFill>
                  <a:schemeClr val="tx1"/>
                </a:solidFill>
              </a:rPr>
              <a:t>connected to </a:t>
            </a:r>
            <a:r>
              <a:rPr lang="en-GB" sz="2800" dirty="0">
                <a:solidFill>
                  <a:schemeClr val="tx1"/>
                </a:solidFill>
              </a:rPr>
              <a:t>the individual’s home, work or community life are addressed </a:t>
            </a:r>
          </a:p>
          <a:p>
            <a:pPr marL="355600" lvl="1">
              <a:spcBef>
                <a:spcPts val="0"/>
              </a:spcBef>
              <a:spcAft>
                <a:spcPts val="600"/>
              </a:spcAft>
            </a:pPr>
            <a:r>
              <a:rPr lang="en-GB" sz="2800" dirty="0">
                <a:solidFill>
                  <a:schemeClr val="tx1"/>
                </a:solidFill>
              </a:rPr>
              <a:t>any potential </a:t>
            </a:r>
            <a:r>
              <a:rPr lang="en-GB" sz="2800" b="1" dirty="0">
                <a:solidFill>
                  <a:schemeClr val="tx1"/>
                </a:solidFill>
              </a:rPr>
              <a:t>investigation </a:t>
            </a:r>
            <a:r>
              <a:rPr lang="en-GB" sz="2800" dirty="0">
                <a:solidFill>
                  <a:schemeClr val="tx1"/>
                </a:solidFill>
              </a:rPr>
              <a:t>can be as fair as possible (limit the potential for the individual to impede any investigation, remove or interfere with evidence, or to intimidate or coerce potential witnesses)</a:t>
            </a:r>
          </a:p>
        </p:txBody>
      </p:sp>
    </p:spTree>
    <p:extLst>
      <p:ext uri="{BB962C8B-B14F-4D97-AF65-F5344CB8AC3E}">
        <p14:creationId xmlns:p14="http://schemas.microsoft.com/office/powerpoint/2010/main" val="353485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A5B56-6C0B-4E9B-87B6-341B35CF8267}"/>
              </a:ext>
            </a:extLst>
          </p:cNvPr>
          <p:cNvSpPr>
            <a:spLocks noGrp="1"/>
          </p:cNvSpPr>
          <p:nvPr>
            <p:ph type="title"/>
          </p:nvPr>
        </p:nvSpPr>
        <p:spPr/>
        <p:txBody>
          <a:bodyPr/>
          <a:lstStyle/>
          <a:p>
            <a:r>
              <a:rPr lang="en-GB" dirty="0">
                <a:latin typeface="Arial"/>
                <a:cs typeface="Arial"/>
              </a:rPr>
              <a:t>Do I inform </a:t>
            </a:r>
            <a:r>
              <a:rPr lang="en-GB" b="1" dirty="0">
                <a:latin typeface="Arial"/>
                <a:cs typeface="Arial"/>
              </a:rPr>
              <a:t>the child or adult at risk</a:t>
            </a:r>
            <a:r>
              <a:rPr lang="en-GB" dirty="0">
                <a:latin typeface="Arial"/>
                <a:cs typeface="Arial"/>
              </a:rPr>
              <a:t>?</a:t>
            </a:r>
            <a:r>
              <a:rPr lang="en-GB" b="1" dirty="0">
                <a:latin typeface="Arial"/>
                <a:cs typeface="Arial"/>
              </a:rPr>
              <a:t> </a:t>
            </a:r>
            <a:br>
              <a:rPr lang="en-GB" b="1" dirty="0">
                <a:latin typeface="Arial" panose="020B0604020202020204" pitchFamily="34" charset="0"/>
                <a:cs typeface="Arial" panose="020B0604020202020204" pitchFamily="34" charset="0"/>
              </a:rPr>
            </a:br>
            <a:r>
              <a:rPr lang="en-GB">
                <a:latin typeface="Arial"/>
                <a:cs typeface="Arial"/>
              </a:rPr>
              <a:t>Or their family/carer? </a:t>
            </a:r>
            <a:endParaRPr lang="en-GB" dirty="0"/>
          </a:p>
        </p:txBody>
      </p:sp>
      <p:sp>
        <p:nvSpPr>
          <p:cNvPr id="3" name="Content Placeholder 2">
            <a:extLst>
              <a:ext uri="{FF2B5EF4-FFF2-40B4-BE49-F238E27FC236}">
                <a16:creationId xmlns:a16="http://schemas.microsoft.com/office/drawing/2014/main" id="{1F40D4F1-F870-48BD-9D61-6EE0EB7F690E}"/>
              </a:ext>
            </a:extLst>
          </p:cNvPr>
          <p:cNvSpPr>
            <a:spLocks noGrp="1"/>
          </p:cNvSpPr>
          <p:nvPr>
            <p:ph idx="1"/>
          </p:nvPr>
        </p:nvSpPr>
        <p:spPr>
          <a:xfrm>
            <a:off x="838200" y="1825625"/>
            <a:ext cx="10515600" cy="3971562"/>
          </a:xfrm>
        </p:spPr>
        <p:txBody>
          <a:bodyPr vert="horz" lIns="91440" tIns="45720" rIns="91440" bIns="45720" rtlCol="0" anchor="t">
            <a:noAutofit/>
          </a:bodyPr>
          <a:lstStyle/>
          <a:p>
            <a:pPr marL="0" lvl="0" indent="0">
              <a:spcBef>
                <a:spcPts val="0"/>
              </a:spcBef>
              <a:spcAft>
                <a:spcPts val="600"/>
              </a:spcAft>
              <a:buNone/>
            </a:pPr>
            <a:r>
              <a:rPr lang="en-GB" sz="3200" dirty="0">
                <a:solidFill>
                  <a:schemeClr val="tx1"/>
                </a:solidFill>
              </a:rPr>
              <a:t>Although the child or adult at risk and/or their parent(s) / carers / representatives </a:t>
            </a:r>
            <a:r>
              <a:rPr lang="en-GB" sz="3200" dirty="0"/>
              <a:t>should be informed about the allegation as soon as possible, </a:t>
            </a:r>
            <a:r>
              <a:rPr lang="en-GB" sz="3200" b="1" dirty="0"/>
              <a:t>this may not be appropriate if:</a:t>
            </a:r>
          </a:p>
          <a:p>
            <a:pPr>
              <a:spcBef>
                <a:spcPts val="0"/>
              </a:spcBef>
              <a:spcAft>
                <a:spcPts val="600"/>
              </a:spcAft>
            </a:pPr>
            <a:r>
              <a:rPr lang="en-GB" sz="3200"/>
              <a:t>no one has discussed the matter with the designated officer for safeguarding</a:t>
            </a:r>
            <a:endParaRPr lang="en-GB" sz="3200">
              <a:cs typeface="Arial"/>
            </a:endParaRPr>
          </a:p>
          <a:p>
            <a:pPr>
              <a:spcBef>
                <a:spcPts val="0"/>
              </a:spcBef>
              <a:spcAft>
                <a:spcPts val="600"/>
              </a:spcAft>
            </a:pPr>
            <a:r>
              <a:rPr lang="en-GB" sz="3200" dirty="0"/>
              <a:t>the allegation is against one of their family members </a:t>
            </a:r>
          </a:p>
          <a:p>
            <a:pPr>
              <a:spcBef>
                <a:spcPts val="0"/>
              </a:spcBef>
              <a:spcAft>
                <a:spcPts val="600"/>
              </a:spcAft>
            </a:pPr>
            <a:r>
              <a:rPr lang="en-GB" sz="3200"/>
              <a:t>it could interfere with a police investigation</a:t>
            </a:r>
            <a:endParaRPr lang="en-GB" sz="3200">
              <a:cs typeface="Arial"/>
            </a:endParaRPr>
          </a:p>
          <a:p>
            <a:pPr marL="0" indent="0">
              <a:spcBef>
                <a:spcPts val="0"/>
              </a:spcBef>
              <a:spcAft>
                <a:spcPts val="600"/>
              </a:spcAft>
              <a:buNone/>
            </a:pPr>
            <a:endParaRPr lang="en-GB" sz="3200" dirty="0">
              <a:solidFill>
                <a:schemeClr val="tx1"/>
              </a:solidFill>
            </a:endParaRPr>
          </a:p>
          <a:p>
            <a:pPr marL="0" lvl="0" indent="0">
              <a:spcBef>
                <a:spcPts val="0"/>
              </a:spcBef>
              <a:spcAft>
                <a:spcPts val="600"/>
              </a:spcAft>
              <a:buNone/>
            </a:pPr>
            <a:endParaRPr lang="en-GB" sz="3200" dirty="0"/>
          </a:p>
        </p:txBody>
      </p:sp>
    </p:spTree>
    <p:extLst>
      <p:ext uri="{BB962C8B-B14F-4D97-AF65-F5344CB8AC3E}">
        <p14:creationId xmlns:p14="http://schemas.microsoft.com/office/powerpoint/2010/main" val="373406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BA642-91C0-4129-9FC3-0CCF38EA25C6}"/>
              </a:ext>
            </a:extLst>
          </p:cNvPr>
          <p:cNvSpPr>
            <a:spLocks noGrp="1"/>
          </p:cNvSpPr>
          <p:nvPr>
            <p:ph type="title"/>
          </p:nvPr>
        </p:nvSpPr>
        <p:spPr>
          <a:xfrm>
            <a:off x="838200" y="2567998"/>
            <a:ext cx="10515600" cy="1325563"/>
          </a:xfrm>
        </p:spPr>
        <p:txBody>
          <a:bodyPr/>
          <a:lstStyle/>
          <a:p>
            <a:pPr algn="ctr"/>
            <a:r>
              <a:rPr lang="en-GB" dirty="0"/>
              <a:t>Resource slides (hyperlinks)</a:t>
            </a:r>
          </a:p>
        </p:txBody>
      </p:sp>
    </p:spTree>
    <p:extLst>
      <p:ext uri="{BB962C8B-B14F-4D97-AF65-F5344CB8AC3E}">
        <p14:creationId xmlns:p14="http://schemas.microsoft.com/office/powerpoint/2010/main" val="3005439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1FB73-69DB-4F54-B439-E4865108FA6D}"/>
              </a:ext>
            </a:extLst>
          </p:cNvPr>
          <p:cNvSpPr>
            <a:spLocks noGrp="1"/>
          </p:cNvSpPr>
          <p:nvPr>
            <p:ph type="title"/>
          </p:nvPr>
        </p:nvSpPr>
        <p:spPr>
          <a:xfrm>
            <a:off x="838200" y="365125"/>
            <a:ext cx="10515600" cy="1325563"/>
          </a:xfrm>
        </p:spPr>
        <p:txBody>
          <a:bodyPr/>
          <a:lstStyle/>
          <a:p>
            <a:r>
              <a:rPr lang="en-US" dirty="0">
                <a:solidFill>
                  <a:schemeClr val="accent3"/>
                </a:solidFill>
              </a:rPr>
              <a:t>Who is a “</a:t>
            </a:r>
            <a:r>
              <a:rPr lang="en-US" b="1" dirty="0">
                <a:solidFill>
                  <a:schemeClr val="accent3"/>
                </a:solidFill>
                <a:ea typeface="+mn-lt"/>
                <a:cs typeface="+mn-lt"/>
              </a:rPr>
              <a:t>practitioner</a:t>
            </a:r>
            <a:r>
              <a:rPr lang="en-US" dirty="0">
                <a:solidFill>
                  <a:schemeClr val="accent3"/>
                </a:solidFill>
              </a:rPr>
              <a:t>”?</a:t>
            </a:r>
            <a:endParaRPr lang="en-GB" dirty="0">
              <a:solidFill>
                <a:schemeClr val="accent3"/>
              </a:solidFill>
            </a:endParaRPr>
          </a:p>
        </p:txBody>
      </p:sp>
      <p:sp>
        <p:nvSpPr>
          <p:cNvPr id="4" name="Rectangle: Rounded Corners 3">
            <a:extLst>
              <a:ext uri="{FF2B5EF4-FFF2-40B4-BE49-F238E27FC236}">
                <a16:creationId xmlns:a16="http://schemas.microsoft.com/office/drawing/2014/main" id="{E7942CC3-5167-4709-85D2-33D554038378}"/>
              </a:ext>
            </a:extLst>
          </p:cNvPr>
          <p:cNvSpPr/>
          <p:nvPr/>
        </p:nvSpPr>
        <p:spPr>
          <a:xfrm>
            <a:off x="985344" y="1425836"/>
            <a:ext cx="10800256" cy="4056495"/>
          </a:xfrm>
          <a:prstGeom prst="roundRect">
            <a:avLst>
              <a:gd name="adj" fmla="val 0"/>
            </a:avLst>
          </a:prstGeom>
          <a:noFill/>
          <a:ln>
            <a:noFill/>
          </a:ln>
        </p:spPr>
        <p:txBody>
          <a:bodyPr wrap="square" anchor="t">
            <a:spAutoFit/>
          </a:bodyPr>
          <a:lstStyle/>
          <a:p>
            <a:pPr>
              <a:lnSpc>
                <a:spcPct val="90000"/>
              </a:lnSpc>
              <a:spcAft>
                <a:spcPts val="600"/>
              </a:spcAft>
            </a:pPr>
            <a:r>
              <a:rPr lang="en-US" sz="3200" b="1" dirty="0"/>
              <a:t>A </a:t>
            </a:r>
            <a:r>
              <a:rPr lang="en-US" sz="3600" b="1" dirty="0"/>
              <a:t>practitioner </a:t>
            </a:r>
            <a:r>
              <a:rPr lang="en-US" sz="3600" dirty="0"/>
              <a:t>is anyone who, through their work, has contact with children or adults at risk, including:</a:t>
            </a:r>
          </a:p>
          <a:p>
            <a:pPr marL="457200" indent="-457200">
              <a:lnSpc>
                <a:spcPct val="90000"/>
              </a:lnSpc>
              <a:spcAft>
                <a:spcPts val="600"/>
              </a:spcAft>
              <a:buFont typeface="Arial" panose="02070309020205020404" pitchFamily="49" charset="0"/>
              <a:buChar char="•"/>
            </a:pPr>
            <a:r>
              <a:rPr lang="en-US" sz="3200" dirty="0"/>
              <a:t>in </a:t>
            </a:r>
            <a:r>
              <a:rPr lang="en-US" sz="3200" b="1" dirty="0"/>
              <a:t>paid employment </a:t>
            </a:r>
            <a:r>
              <a:rPr lang="en-US" sz="3200" dirty="0"/>
              <a:t>(temporary staff, students, trainees, casual staff, agency staff, personal assistants under the </a:t>
            </a:r>
            <a:r>
              <a:rPr lang="en-US" sz="3200"/>
              <a:t>direct payment scheme, and so on)</a:t>
            </a:r>
            <a:endParaRPr lang="en-US" sz="3200">
              <a:cs typeface="Arial"/>
            </a:endParaRPr>
          </a:p>
          <a:p>
            <a:pPr marL="457200" indent="-457200">
              <a:lnSpc>
                <a:spcPct val="90000"/>
              </a:lnSpc>
              <a:spcAft>
                <a:spcPts val="600"/>
              </a:spcAft>
              <a:buFont typeface="Arial" panose="02070309020205020404" pitchFamily="49" charset="0"/>
              <a:buChar char="•"/>
            </a:pPr>
            <a:r>
              <a:rPr lang="en-US" sz="3200" b="1" dirty="0"/>
              <a:t>unpaid / voluntary work</a:t>
            </a:r>
            <a:endParaRPr lang="en-US" sz="3200" b="1" dirty="0">
              <a:cs typeface="Arial" panose="020B0604020202020204"/>
            </a:endParaRPr>
          </a:p>
          <a:p>
            <a:pPr marL="457200" indent="-457200">
              <a:lnSpc>
                <a:spcPct val="90000"/>
              </a:lnSpc>
              <a:spcAft>
                <a:spcPts val="600"/>
              </a:spcAft>
              <a:buFont typeface="Arial" panose="02070309020205020404" pitchFamily="49" charset="0"/>
              <a:buChar char="•"/>
            </a:pPr>
            <a:r>
              <a:rPr lang="en-US" sz="3200" b="1" dirty="0"/>
              <a:t>self-employed</a:t>
            </a:r>
            <a:r>
              <a:rPr lang="en-US" sz="3200" dirty="0"/>
              <a:t> </a:t>
            </a:r>
            <a:r>
              <a:rPr lang="en-US" sz="3200" b="1" dirty="0"/>
              <a:t>workers</a:t>
            </a:r>
            <a:endParaRPr lang="en-US" sz="3200" b="1" dirty="0">
              <a:cs typeface="Arial" panose="020B0604020202020204"/>
            </a:endParaRPr>
          </a:p>
          <a:p>
            <a:pPr marL="457200" indent="-457200">
              <a:lnSpc>
                <a:spcPct val="90000"/>
              </a:lnSpc>
              <a:spcAft>
                <a:spcPts val="600"/>
              </a:spcAft>
              <a:buFont typeface="Arial" panose="02070309020205020404" pitchFamily="49" charset="0"/>
              <a:buChar char="•"/>
            </a:pPr>
            <a:r>
              <a:rPr lang="en-US" sz="3200" dirty="0"/>
              <a:t>a person </a:t>
            </a:r>
            <a:r>
              <a:rPr lang="en-US" sz="3200" b="1" dirty="0"/>
              <a:t>contracted</a:t>
            </a:r>
            <a:r>
              <a:rPr lang="en-US" sz="3200" dirty="0"/>
              <a:t> to provide services </a:t>
            </a:r>
            <a:endParaRPr lang="en-US" sz="2800" dirty="0">
              <a:cs typeface="Arial" panose="020B0604020202020204"/>
            </a:endParaRPr>
          </a:p>
        </p:txBody>
      </p:sp>
      <p:sp>
        <p:nvSpPr>
          <p:cNvPr id="6" name="TextBox 5">
            <a:extLst>
              <a:ext uri="{FF2B5EF4-FFF2-40B4-BE49-F238E27FC236}">
                <a16:creationId xmlns:a16="http://schemas.microsoft.com/office/drawing/2014/main" id="{B069FBB2-BC45-4621-8E9B-C568A2282CEA}"/>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88767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1FB73-69DB-4F54-B439-E4865108FA6D}"/>
              </a:ext>
            </a:extLst>
          </p:cNvPr>
          <p:cNvSpPr>
            <a:spLocks noGrp="1"/>
          </p:cNvSpPr>
          <p:nvPr>
            <p:ph type="title"/>
          </p:nvPr>
        </p:nvSpPr>
        <p:spPr/>
        <p:txBody>
          <a:bodyPr/>
          <a:lstStyle/>
          <a:p>
            <a:r>
              <a:rPr lang="en-US" dirty="0">
                <a:solidFill>
                  <a:schemeClr val="accent3"/>
                </a:solidFill>
              </a:rPr>
              <a:t>What is </a:t>
            </a:r>
            <a:r>
              <a:rPr lang="en-US" b="1" dirty="0">
                <a:solidFill>
                  <a:schemeClr val="accent3"/>
                </a:solidFill>
              </a:rPr>
              <a:t>“harm”</a:t>
            </a:r>
            <a:r>
              <a:rPr lang="en-US" dirty="0">
                <a:solidFill>
                  <a:schemeClr val="accent3"/>
                </a:solidFill>
              </a:rPr>
              <a:t>?</a:t>
            </a:r>
            <a:endParaRPr lang="en-GB" dirty="0">
              <a:solidFill>
                <a:schemeClr val="accent3"/>
              </a:solidFill>
            </a:endParaRPr>
          </a:p>
        </p:txBody>
      </p:sp>
      <p:sp>
        <p:nvSpPr>
          <p:cNvPr id="4" name="Rectangle: Rounded Corners 3">
            <a:extLst>
              <a:ext uri="{FF2B5EF4-FFF2-40B4-BE49-F238E27FC236}">
                <a16:creationId xmlns:a16="http://schemas.microsoft.com/office/drawing/2014/main" id="{E7942CC3-5167-4709-85D2-33D554038378}"/>
              </a:ext>
            </a:extLst>
          </p:cNvPr>
          <p:cNvSpPr/>
          <p:nvPr/>
        </p:nvSpPr>
        <p:spPr>
          <a:xfrm>
            <a:off x="838200" y="1690688"/>
            <a:ext cx="9997966" cy="3027446"/>
          </a:xfrm>
          <a:prstGeom prst="roundRect">
            <a:avLst>
              <a:gd name="adj" fmla="val 7495"/>
            </a:avLst>
          </a:prstGeom>
          <a:noFill/>
          <a:ln>
            <a:noFill/>
          </a:ln>
        </p:spPr>
        <p:txBody>
          <a:bodyPr wrap="square" anchor="ctr">
            <a:noAutofit/>
          </a:bodyPr>
          <a:lstStyle/>
          <a:p>
            <a:pPr>
              <a:spcAft>
                <a:spcPts val="600"/>
              </a:spcAft>
            </a:pPr>
            <a:r>
              <a:rPr lang="en-US" sz="3600" b="1" dirty="0"/>
              <a:t>“Harm” </a:t>
            </a:r>
            <a:r>
              <a:rPr lang="en-US" sz="3600" dirty="0"/>
              <a:t>includes </a:t>
            </a:r>
            <a:r>
              <a:rPr lang="en-US" sz="3600" dirty="0">
                <a:ea typeface="+mn-lt"/>
                <a:cs typeface="+mn-lt"/>
              </a:rPr>
              <a:t>any action or inaction,</a:t>
            </a:r>
            <a:r>
              <a:rPr lang="en-US" sz="3600" dirty="0"/>
              <a:t> no matter how well-intentioned, that results in an child experiencing </a:t>
            </a:r>
            <a:r>
              <a:rPr lang="en-US" sz="3600" b="1" dirty="0"/>
              <a:t>abuse, neglect </a:t>
            </a:r>
            <a:r>
              <a:rPr lang="en-US" sz="3600" dirty="0"/>
              <a:t>or </a:t>
            </a:r>
            <a:r>
              <a:rPr lang="en-US" sz="3600" b="1" dirty="0"/>
              <a:t>harm</a:t>
            </a:r>
            <a:r>
              <a:rPr lang="en-US" sz="3600" dirty="0"/>
              <a:t>, including </a:t>
            </a:r>
            <a:r>
              <a:rPr lang="en-US" sz="3600" b="1" dirty="0"/>
              <a:t>loss of liberty, rights or freedom of movement</a:t>
            </a:r>
            <a:endParaRPr lang="en-US" sz="3600" dirty="0">
              <a:cs typeface="Arial"/>
            </a:endParaRPr>
          </a:p>
        </p:txBody>
      </p:sp>
      <p:sp>
        <p:nvSpPr>
          <p:cNvPr id="5" name="TextBox 4">
            <a:extLst>
              <a:ext uri="{FF2B5EF4-FFF2-40B4-BE49-F238E27FC236}">
                <a16:creationId xmlns:a16="http://schemas.microsoft.com/office/drawing/2014/main" id="{C996216D-4B7F-4F73-88DC-B17EB835CE5F}"/>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1866937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EBE5D-4107-4860-B74A-96D27BC77DDC}"/>
              </a:ext>
            </a:extLst>
          </p:cNvPr>
          <p:cNvSpPr>
            <a:spLocks noGrp="1"/>
          </p:cNvSpPr>
          <p:nvPr>
            <p:ph type="title"/>
          </p:nvPr>
        </p:nvSpPr>
        <p:spPr>
          <a:xfrm>
            <a:off x="838200" y="365125"/>
            <a:ext cx="10515600" cy="604011"/>
          </a:xfrm>
        </p:spPr>
        <p:txBody>
          <a:bodyPr/>
          <a:lstStyle/>
          <a:p>
            <a:r>
              <a:rPr lang="en-GB" dirty="0">
                <a:solidFill>
                  <a:schemeClr val="accent3"/>
                </a:solidFill>
              </a:rPr>
              <a:t>What is </a:t>
            </a:r>
            <a:r>
              <a:rPr lang="en-GB" b="1" dirty="0">
                <a:solidFill>
                  <a:schemeClr val="accent3"/>
                </a:solidFill>
              </a:rPr>
              <a:t>“position of trust”</a:t>
            </a:r>
            <a:r>
              <a:rPr lang="en-GB" dirty="0">
                <a:solidFill>
                  <a:schemeClr val="accent3"/>
                </a:solidFill>
              </a:rPr>
              <a:t>? </a:t>
            </a:r>
          </a:p>
        </p:txBody>
      </p:sp>
      <p:sp>
        <p:nvSpPr>
          <p:cNvPr id="3" name="Content Placeholder 2">
            <a:extLst>
              <a:ext uri="{FF2B5EF4-FFF2-40B4-BE49-F238E27FC236}">
                <a16:creationId xmlns:a16="http://schemas.microsoft.com/office/drawing/2014/main" id="{5AAA64F3-D682-4251-8F6F-159B01A7CBE8}"/>
              </a:ext>
            </a:extLst>
          </p:cNvPr>
          <p:cNvSpPr>
            <a:spLocks noGrp="1"/>
          </p:cNvSpPr>
          <p:nvPr>
            <p:ph idx="1"/>
          </p:nvPr>
        </p:nvSpPr>
        <p:spPr>
          <a:xfrm>
            <a:off x="838200" y="1253331"/>
            <a:ext cx="10515600" cy="4351338"/>
          </a:xfrm>
        </p:spPr>
        <p:txBody>
          <a:bodyPr/>
          <a:lstStyle/>
          <a:p>
            <a:pPr marL="0" indent="0">
              <a:spcBef>
                <a:spcPts val="0"/>
              </a:spcBef>
              <a:spcAft>
                <a:spcPts val="600"/>
              </a:spcAft>
              <a:buNone/>
            </a:pPr>
            <a:r>
              <a:rPr lang="en-GB" sz="3200" dirty="0"/>
              <a:t>A person is in a </a:t>
            </a:r>
            <a:r>
              <a:rPr lang="en-GB" sz="3200" b="1" dirty="0"/>
              <a:t>position of trust </a:t>
            </a:r>
            <a:r>
              <a:rPr lang="en-GB" sz="3200" dirty="0"/>
              <a:t>if the work they do, or the nature of the service they provide, means that they:</a:t>
            </a:r>
          </a:p>
          <a:p>
            <a:pPr>
              <a:spcBef>
                <a:spcPts val="0"/>
              </a:spcBef>
              <a:spcAft>
                <a:spcPts val="600"/>
              </a:spcAft>
            </a:pPr>
            <a:r>
              <a:rPr lang="en-GB" sz="3200" b="1" dirty="0"/>
              <a:t>are</a:t>
            </a:r>
            <a:r>
              <a:rPr lang="en-GB" sz="3200" dirty="0"/>
              <a:t> </a:t>
            </a:r>
            <a:r>
              <a:rPr lang="en-GB" sz="3200" b="1" dirty="0"/>
              <a:t>likely to have contact </a:t>
            </a:r>
            <a:r>
              <a:rPr lang="en-GB" sz="3200" dirty="0"/>
              <a:t>with children or adults at risk as part of their employment or voluntary work</a:t>
            </a:r>
          </a:p>
          <a:p>
            <a:pPr>
              <a:spcBef>
                <a:spcPts val="0"/>
              </a:spcBef>
              <a:spcAft>
                <a:spcPts val="600"/>
              </a:spcAft>
            </a:pPr>
            <a:r>
              <a:rPr lang="en-GB" sz="3200" b="1" dirty="0"/>
              <a:t>have a position of trust</a:t>
            </a:r>
            <a:r>
              <a:rPr lang="en-GB" sz="3200" dirty="0"/>
              <a:t>, </a:t>
            </a:r>
            <a:r>
              <a:rPr lang="en-GB" sz="3200" b="1" dirty="0"/>
              <a:t>authority</a:t>
            </a:r>
            <a:r>
              <a:rPr lang="en-GB" sz="3200" dirty="0"/>
              <a:t>, </a:t>
            </a:r>
            <a:r>
              <a:rPr lang="en-GB" sz="3200" b="1" dirty="0"/>
              <a:t>power </a:t>
            </a:r>
            <a:r>
              <a:rPr lang="en-GB" sz="3200" dirty="0"/>
              <a:t>or</a:t>
            </a:r>
            <a:r>
              <a:rPr lang="en-GB" sz="3200" b="1" dirty="0"/>
              <a:t> influence </a:t>
            </a:r>
            <a:r>
              <a:rPr lang="en-GB" sz="3200" dirty="0"/>
              <a:t>over a child or adult at risk (as perceived by them)</a:t>
            </a:r>
          </a:p>
          <a:p>
            <a:pPr>
              <a:spcBef>
                <a:spcPts val="0"/>
              </a:spcBef>
              <a:spcAft>
                <a:spcPts val="600"/>
              </a:spcAft>
            </a:pPr>
            <a:r>
              <a:rPr lang="en-GB" sz="3200" b="1" dirty="0">
                <a:solidFill>
                  <a:schemeClr val="tx1"/>
                </a:solidFill>
              </a:rPr>
              <a:t>are expected to safeguard </a:t>
            </a:r>
            <a:r>
              <a:rPr lang="en-GB" sz="3200" dirty="0">
                <a:solidFill>
                  <a:schemeClr val="tx1"/>
                </a:solidFill>
              </a:rPr>
              <a:t>(and not to act against) the interests of another person</a:t>
            </a:r>
          </a:p>
          <a:p>
            <a:pPr marL="0" indent="0">
              <a:buNone/>
            </a:pPr>
            <a:endParaRPr lang="en-GB" sz="2400" dirty="0"/>
          </a:p>
        </p:txBody>
      </p:sp>
      <p:sp>
        <p:nvSpPr>
          <p:cNvPr id="4" name="TextBox 3">
            <a:extLst>
              <a:ext uri="{FF2B5EF4-FFF2-40B4-BE49-F238E27FC236}">
                <a16:creationId xmlns:a16="http://schemas.microsoft.com/office/drawing/2014/main" id="{A3907FCD-5BC1-48F7-8F9D-DA023F7D7C34}"/>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812047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C4FBD-BB3C-4956-9612-F39934CFCEEF}"/>
              </a:ext>
            </a:extLst>
          </p:cNvPr>
          <p:cNvSpPr>
            <a:spLocks noGrp="1"/>
          </p:cNvSpPr>
          <p:nvPr>
            <p:ph type="title"/>
          </p:nvPr>
        </p:nvSpPr>
        <p:spPr>
          <a:xfrm>
            <a:off x="838200" y="365125"/>
            <a:ext cx="10515600" cy="624431"/>
          </a:xfrm>
        </p:spPr>
        <p:txBody>
          <a:bodyPr/>
          <a:lstStyle/>
          <a:p>
            <a:r>
              <a:rPr lang="en-GB" dirty="0">
                <a:solidFill>
                  <a:schemeClr val="accent3"/>
                </a:solidFill>
              </a:rPr>
              <a:t>What is </a:t>
            </a:r>
            <a:r>
              <a:rPr lang="en-GB" b="1" dirty="0">
                <a:solidFill>
                  <a:schemeClr val="accent3"/>
                </a:solidFill>
              </a:rPr>
              <a:t>“unsuitable to work with”</a:t>
            </a:r>
            <a:r>
              <a:rPr lang="en-GB" dirty="0">
                <a:solidFill>
                  <a:schemeClr val="accent3"/>
                </a:solidFill>
              </a:rPr>
              <a:t>?</a:t>
            </a:r>
          </a:p>
        </p:txBody>
      </p:sp>
      <p:sp>
        <p:nvSpPr>
          <p:cNvPr id="3" name="Content Placeholder 2">
            <a:extLst>
              <a:ext uri="{FF2B5EF4-FFF2-40B4-BE49-F238E27FC236}">
                <a16:creationId xmlns:a16="http://schemas.microsoft.com/office/drawing/2014/main" id="{251AD6C2-25CC-4492-82C5-EC79EE6B4337}"/>
              </a:ext>
            </a:extLst>
          </p:cNvPr>
          <p:cNvSpPr>
            <a:spLocks noGrp="1"/>
          </p:cNvSpPr>
          <p:nvPr>
            <p:ph idx="1"/>
          </p:nvPr>
        </p:nvSpPr>
        <p:spPr>
          <a:xfrm>
            <a:off x="780690" y="1190839"/>
            <a:ext cx="10967113" cy="4835048"/>
          </a:xfrm>
        </p:spPr>
        <p:txBody>
          <a:bodyPr vert="horz" lIns="91440" tIns="45720" rIns="91440" bIns="45720" rtlCol="0" anchor="t">
            <a:noAutofit/>
          </a:bodyPr>
          <a:lstStyle/>
          <a:p>
            <a:pPr marL="0" indent="0">
              <a:spcBef>
                <a:spcPts val="0"/>
              </a:spcBef>
              <a:spcAft>
                <a:spcPts val="600"/>
              </a:spcAft>
              <a:buNone/>
            </a:pPr>
            <a:r>
              <a:rPr lang="en-GB" sz="3200" dirty="0"/>
              <a:t>A practitioner may be considered unsuitable to work with children/adults at risk if they have:</a:t>
            </a:r>
          </a:p>
          <a:p>
            <a:pPr lvl="0">
              <a:spcBef>
                <a:spcPts val="0"/>
              </a:spcBef>
              <a:spcAft>
                <a:spcPts val="300"/>
              </a:spcAft>
            </a:pPr>
            <a:r>
              <a:rPr lang="en-GB" sz="3200"/>
              <a:t>been the </a:t>
            </a:r>
            <a:r>
              <a:rPr lang="en-GB" sz="3200" b="1" dirty="0"/>
              <a:t>subject of criminal procedures </a:t>
            </a:r>
            <a:r>
              <a:rPr lang="en-GB" sz="3200" dirty="0"/>
              <a:t>that indicate a risk of harm to </a:t>
            </a:r>
            <a:r>
              <a:rPr lang="en-GB" sz="3200" i="1" dirty="0"/>
              <a:t>any</a:t>
            </a:r>
            <a:r>
              <a:rPr lang="en-GB" sz="3200" dirty="0"/>
              <a:t> child or adult at risk</a:t>
            </a:r>
          </a:p>
          <a:p>
            <a:pPr lvl="0">
              <a:spcBef>
                <a:spcPts val="0"/>
              </a:spcBef>
              <a:spcAft>
                <a:spcPts val="300"/>
              </a:spcAft>
            </a:pPr>
            <a:r>
              <a:rPr lang="en-GB" sz="3200" b="1"/>
              <a:t>caused</a:t>
            </a:r>
            <a:r>
              <a:rPr lang="en-GB" sz="3200" b="1" dirty="0"/>
              <a:t> harm or possible harm </a:t>
            </a:r>
            <a:r>
              <a:rPr lang="en-GB" sz="3200" dirty="0"/>
              <a:t>to </a:t>
            </a:r>
            <a:r>
              <a:rPr lang="en-GB" sz="3200" i="1" dirty="0"/>
              <a:t>any </a:t>
            </a:r>
            <a:r>
              <a:rPr lang="en-GB" sz="3200" dirty="0"/>
              <a:t>child</a:t>
            </a:r>
            <a:r>
              <a:rPr lang="en-GB" sz="3200" i="1" dirty="0"/>
              <a:t> or </a:t>
            </a:r>
            <a:r>
              <a:rPr lang="en-GB" sz="3200" dirty="0"/>
              <a:t>adult at risk </a:t>
            </a:r>
            <a:r>
              <a:rPr lang="en-GB" sz="3200" b="1" dirty="0"/>
              <a:t>and</a:t>
            </a:r>
            <a:r>
              <a:rPr lang="en-GB" sz="3200" dirty="0"/>
              <a:t> they may pose a risk in their working, volunteering, or caring environment</a:t>
            </a:r>
          </a:p>
          <a:p>
            <a:pPr lvl="0">
              <a:spcBef>
                <a:spcPts val="0"/>
              </a:spcBef>
              <a:spcAft>
                <a:spcPts val="300"/>
              </a:spcAft>
            </a:pPr>
            <a:r>
              <a:rPr lang="en-GB" sz="3200" b="1"/>
              <a:t>contravened</a:t>
            </a:r>
            <a:r>
              <a:rPr lang="en-GB" sz="3200"/>
              <a:t> or continued to contravene their agency’s safeguarding policy and procedures</a:t>
            </a:r>
            <a:endParaRPr lang="en-GB" sz="3200">
              <a:cs typeface="Arial"/>
            </a:endParaRPr>
          </a:p>
        </p:txBody>
      </p:sp>
      <p:sp>
        <p:nvSpPr>
          <p:cNvPr id="4" name="TextBox 3">
            <a:extLst>
              <a:ext uri="{FF2B5EF4-FFF2-40B4-BE49-F238E27FC236}">
                <a16:creationId xmlns:a16="http://schemas.microsoft.com/office/drawing/2014/main" id="{ACD39098-6541-405E-9DE1-E1789FA06333}"/>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314498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C4FBD-BB3C-4956-9612-F39934CFCEEF}"/>
              </a:ext>
            </a:extLst>
          </p:cNvPr>
          <p:cNvSpPr>
            <a:spLocks noGrp="1"/>
          </p:cNvSpPr>
          <p:nvPr>
            <p:ph type="title"/>
          </p:nvPr>
        </p:nvSpPr>
        <p:spPr>
          <a:xfrm>
            <a:off x="838200" y="365125"/>
            <a:ext cx="10515600" cy="624431"/>
          </a:xfrm>
        </p:spPr>
        <p:txBody>
          <a:bodyPr/>
          <a:lstStyle/>
          <a:p>
            <a:r>
              <a:rPr lang="en-GB" dirty="0">
                <a:solidFill>
                  <a:schemeClr val="accent3"/>
                </a:solidFill>
              </a:rPr>
              <a:t>What is </a:t>
            </a:r>
            <a:r>
              <a:rPr lang="en-GB" b="1" dirty="0">
                <a:solidFill>
                  <a:schemeClr val="accent3"/>
                </a:solidFill>
              </a:rPr>
              <a:t>“unsuitable to work with”</a:t>
            </a:r>
            <a:r>
              <a:rPr lang="en-GB" dirty="0">
                <a:solidFill>
                  <a:schemeClr val="accent3"/>
                </a:solidFill>
              </a:rPr>
              <a:t>?</a:t>
            </a:r>
          </a:p>
        </p:txBody>
      </p:sp>
      <p:sp>
        <p:nvSpPr>
          <p:cNvPr id="3" name="Content Placeholder 2">
            <a:extLst>
              <a:ext uri="{FF2B5EF4-FFF2-40B4-BE49-F238E27FC236}">
                <a16:creationId xmlns:a16="http://schemas.microsoft.com/office/drawing/2014/main" id="{251AD6C2-25CC-4492-82C5-EC79EE6B4337}"/>
              </a:ext>
            </a:extLst>
          </p:cNvPr>
          <p:cNvSpPr>
            <a:spLocks noGrp="1"/>
          </p:cNvSpPr>
          <p:nvPr>
            <p:ph idx="1"/>
          </p:nvPr>
        </p:nvSpPr>
        <p:spPr>
          <a:xfrm>
            <a:off x="838199" y="1291481"/>
            <a:ext cx="10967113" cy="4835048"/>
          </a:xfrm>
        </p:spPr>
        <p:txBody>
          <a:bodyPr vert="horz" lIns="91440" tIns="45720" rIns="91440" bIns="45720" rtlCol="0" anchor="t">
            <a:noAutofit/>
          </a:bodyPr>
          <a:lstStyle/>
          <a:p>
            <a:pPr lvl="0">
              <a:spcBef>
                <a:spcPts val="0"/>
              </a:spcBef>
              <a:spcAft>
                <a:spcPts val="300"/>
              </a:spcAft>
            </a:pPr>
            <a:r>
              <a:rPr lang="en-GB" sz="3200" b="1" dirty="0"/>
              <a:t>Failed</a:t>
            </a:r>
            <a:r>
              <a:rPr lang="en-GB" sz="3200" dirty="0"/>
              <a:t> to understand or comply with the need for clear personal and professional boundaries in the </a:t>
            </a:r>
            <a:r>
              <a:rPr lang="en-GB" sz="3200"/>
              <a:t>workplace</a:t>
            </a:r>
            <a:endParaRPr lang="en-GB" sz="3200" dirty="0">
              <a:cs typeface="Arial"/>
            </a:endParaRPr>
          </a:p>
          <a:p>
            <a:pPr lvl="0">
              <a:spcBef>
                <a:spcPts val="0"/>
              </a:spcBef>
              <a:spcAft>
                <a:spcPts val="300"/>
              </a:spcAft>
            </a:pPr>
            <a:r>
              <a:rPr lang="en-GB" sz="3200" b="1" dirty="0"/>
              <a:t>Behaved</a:t>
            </a:r>
            <a:r>
              <a:rPr lang="en-GB" sz="3200" dirty="0"/>
              <a:t> </a:t>
            </a:r>
            <a:r>
              <a:rPr lang="en-GB" sz="3200" b="1" dirty="0"/>
              <a:t>in their personal life </a:t>
            </a:r>
            <a:r>
              <a:rPr lang="en-GB" sz="3200" dirty="0"/>
              <a:t>in a way that could put adults at risk of harm</a:t>
            </a:r>
          </a:p>
          <a:p>
            <a:pPr lvl="0">
              <a:spcBef>
                <a:spcPts val="0"/>
              </a:spcBef>
              <a:spcAft>
                <a:spcPts val="300"/>
              </a:spcAft>
            </a:pPr>
            <a:r>
              <a:rPr lang="en-GB" sz="3200" b="1" dirty="0"/>
              <a:t>Behaved</a:t>
            </a:r>
            <a:r>
              <a:rPr lang="en-GB" sz="3200" dirty="0"/>
              <a:t> in a way that </a:t>
            </a:r>
            <a:r>
              <a:rPr lang="en-GB" sz="3200" b="1" dirty="0"/>
              <a:t>undermined the trust </a:t>
            </a:r>
            <a:r>
              <a:rPr lang="en-GB" sz="3200" dirty="0"/>
              <a:t>they have through their position</a:t>
            </a:r>
          </a:p>
          <a:p>
            <a:pPr lvl="0">
              <a:spcBef>
                <a:spcPts val="0"/>
              </a:spcBef>
              <a:spcAft>
                <a:spcPts val="300"/>
              </a:spcAft>
            </a:pPr>
            <a:r>
              <a:rPr lang="en-GB" sz="3200"/>
              <a:t>Caring responsibilities for a child or adult who is subject to safeguarding procedures</a:t>
            </a:r>
            <a:endParaRPr lang="en-GB" sz="3200">
              <a:cs typeface="Arial"/>
            </a:endParaRPr>
          </a:p>
        </p:txBody>
      </p:sp>
      <p:sp>
        <p:nvSpPr>
          <p:cNvPr id="4" name="TextBox 3">
            <a:extLst>
              <a:ext uri="{FF2B5EF4-FFF2-40B4-BE49-F238E27FC236}">
                <a16:creationId xmlns:a16="http://schemas.microsoft.com/office/drawing/2014/main" id="{ACD39098-6541-405E-9DE1-E1789FA06333}"/>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484147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screenshot of a cell phone&#10;&#10;Description automatically generated">
            <a:extLst>
              <a:ext uri="{FF2B5EF4-FFF2-40B4-BE49-F238E27FC236}">
                <a16:creationId xmlns:a16="http://schemas.microsoft.com/office/drawing/2014/main" id="{F9B5DE87-B5B1-47D4-861E-8AC474217A7A}"/>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41795" t="4665" r="42331" b="86566"/>
          <a:stretch/>
        </p:blipFill>
        <p:spPr>
          <a:xfrm>
            <a:off x="649862" y="3691867"/>
            <a:ext cx="2491006" cy="2446314"/>
          </a:xfrm>
          <a:prstGeom prst="roundRect">
            <a:avLst/>
          </a:prstGeom>
        </p:spPr>
      </p:pic>
      <p:pic>
        <p:nvPicPr>
          <p:cNvPr id="7" name="Picture 6" descr="A screenshot of a cell phone&#10;&#10;Description automatically generated">
            <a:extLst>
              <a:ext uri="{FF2B5EF4-FFF2-40B4-BE49-F238E27FC236}">
                <a16:creationId xmlns:a16="http://schemas.microsoft.com/office/drawing/2014/main" id="{7DB3650E-259E-4572-9D10-A6B7BCB4829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3451"/>
          <a:stretch/>
        </p:blipFill>
        <p:spPr>
          <a:xfrm>
            <a:off x="4095726" y="109204"/>
            <a:ext cx="3868287" cy="6639595"/>
          </a:xfrm>
          <a:prstGeom prst="roundRect">
            <a:avLst>
              <a:gd name="adj" fmla="val 4524"/>
            </a:avLst>
          </a:prstGeom>
        </p:spPr>
      </p:pic>
      <p:pic>
        <p:nvPicPr>
          <p:cNvPr id="8" name="Content Placeholder 4" descr="A screenshot of a cell phone&#10;&#10;Description automatically generated">
            <a:extLst>
              <a:ext uri="{FF2B5EF4-FFF2-40B4-BE49-F238E27FC236}">
                <a16:creationId xmlns:a16="http://schemas.microsoft.com/office/drawing/2014/main" id="{036036AC-4014-4D2B-BB3B-4E9E7756353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699"/>
          <a:stretch/>
        </p:blipFill>
        <p:spPr>
          <a:xfrm>
            <a:off x="8096275" y="109201"/>
            <a:ext cx="3838360" cy="6639598"/>
          </a:xfrm>
          <a:prstGeom prst="roundRect">
            <a:avLst>
              <a:gd name="adj" fmla="val 4063"/>
            </a:avLst>
          </a:prstGeom>
        </p:spPr>
      </p:pic>
      <p:sp>
        <p:nvSpPr>
          <p:cNvPr id="6" name="TextBox 5">
            <a:extLst>
              <a:ext uri="{FF2B5EF4-FFF2-40B4-BE49-F238E27FC236}">
                <a16:creationId xmlns:a16="http://schemas.microsoft.com/office/drawing/2014/main" id="{2F66A02D-7C95-4D54-90AE-7C81E2547CCC}"/>
              </a:ext>
            </a:extLst>
          </p:cNvPr>
          <p:cNvSpPr txBox="1"/>
          <p:nvPr/>
        </p:nvSpPr>
        <p:spPr>
          <a:xfrm>
            <a:off x="542500" y="451517"/>
            <a:ext cx="3420963" cy="2677656"/>
          </a:xfrm>
          <a:prstGeom prst="rect">
            <a:avLst/>
          </a:prstGeom>
          <a:noFill/>
        </p:spPr>
        <p:txBody>
          <a:bodyPr wrap="square" rtlCol="0" anchor="t">
            <a:spAutoFit/>
          </a:bodyPr>
          <a:lstStyle/>
          <a:p>
            <a:r>
              <a:rPr lang="en-GB" sz="4000" dirty="0"/>
              <a:t>Wales Safeguarding Procedures</a:t>
            </a:r>
            <a:endParaRPr lang="en-GB" sz="4000" dirty="0">
              <a:cs typeface="Arial"/>
            </a:endParaRPr>
          </a:p>
          <a:p>
            <a:r>
              <a:rPr lang="en-GB" sz="4800" dirty="0"/>
              <a:t>App</a:t>
            </a:r>
            <a:endParaRPr lang="en-GB" sz="4800" dirty="0">
              <a:cs typeface="Arial"/>
            </a:endParaRPr>
          </a:p>
        </p:txBody>
      </p:sp>
    </p:spTree>
    <p:extLst>
      <p:ext uri="{BB962C8B-B14F-4D97-AF65-F5344CB8AC3E}">
        <p14:creationId xmlns:p14="http://schemas.microsoft.com/office/powerpoint/2010/main" val="4211873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2006C7D-B80D-884D-9894-48DE6907C7D7}"/>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FD2A15-8D66-4B74-BB9C-1E9061E81ACE}"/>
              </a:ext>
            </a:extLst>
          </p:cNvPr>
          <p:cNvSpPr>
            <a:spLocks noGrp="1"/>
          </p:cNvSpPr>
          <p:nvPr>
            <p:ph type="title"/>
          </p:nvPr>
        </p:nvSpPr>
        <p:spPr>
          <a:xfrm>
            <a:off x="838200" y="365126"/>
            <a:ext cx="10515600" cy="1137998"/>
          </a:xfrm>
        </p:spPr>
        <p:txBody>
          <a:bodyPr/>
          <a:lstStyle/>
          <a:p>
            <a:pPr>
              <a:lnSpc>
                <a:spcPct val="80000"/>
              </a:lnSpc>
            </a:pPr>
            <a:r>
              <a:rPr lang="en-GB" dirty="0">
                <a:solidFill>
                  <a:schemeClr val="accent3"/>
                </a:solidFill>
              </a:rPr>
              <a:t>Informing the person who is the subject of the allegation or concern</a:t>
            </a:r>
          </a:p>
        </p:txBody>
      </p:sp>
      <p:sp>
        <p:nvSpPr>
          <p:cNvPr id="3" name="Content Placeholder 2">
            <a:extLst>
              <a:ext uri="{FF2B5EF4-FFF2-40B4-BE49-F238E27FC236}">
                <a16:creationId xmlns:a16="http://schemas.microsoft.com/office/drawing/2014/main" id="{9D5AD2C9-3DC7-4D78-8A8E-CD059381869B}"/>
              </a:ext>
            </a:extLst>
          </p:cNvPr>
          <p:cNvSpPr>
            <a:spLocks noGrp="1"/>
          </p:cNvSpPr>
          <p:nvPr>
            <p:ph idx="1"/>
          </p:nvPr>
        </p:nvSpPr>
        <p:spPr>
          <a:xfrm>
            <a:off x="838200" y="1503124"/>
            <a:ext cx="10515600" cy="3021948"/>
          </a:xfrm>
        </p:spPr>
        <p:txBody>
          <a:bodyPr/>
          <a:lstStyle/>
          <a:p>
            <a:pPr marL="0" indent="0">
              <a:spcBef>
                <a:spcPts val="0"/>
              </a:spcBef>
              <a:spcAft>
                <a:spcPts val="600"/>
              </a:spcAft>
              <a:buNone/>
            </a:pPr>
            <a:r>
              <a:rPr lang="en-GB" dirty="0"/>
              <a:t>When informing the person who is the subject of the allegation, </a:t>
            </a:r>
          </a:p>
          <a:p>
            <a:pPr marL="0" indent="0">
              <a:spcBef>
                <a:spcPts val="0"/>
              </a:spcBef>
              <a:spcAft>
                <a:spcPts val="300"/>
              </a:spcAft>
              <a:buNone/>
            </a:pPr>
            <a:r>
              <a:rPr lang="en-GB" u="sng" dirty="0"/>
              <a:t>they </a:t>
            </a:r>
            <a:r>
              <a:rPr lang="en-GB" b="1" u="sng" dirty="0"/>
              <a:t>should</a:t>
            </a:r>
            <a:r>
              <a:rPr lang="en-GB" u="sng" dirty="0"/>
              <a:t> be</a:t>
            </a:r>
            <a:r>
              <a:rPr lang="en-GB" dirty="0"/>
              <a:t>:</a:t>
            </a:r>
          </a:p>
          <a:p>
            <a:pPr>
              <a:spcBef>
                <a:spcPts val="0"/>
              </a:spcBef>
              <a:spcAft>
                <a:spcPts val="300"/>
              </a:spcAft>
            </a:pPr>
            <a:r>
              <a:rPr lang="en-GB" dirty="0"/>
              <a:t>informed as soon as possible that they are the subject of an allegation</a:t>
            </a:r>
          </a:p>
          <a:p>
            <a:pPr lvl="0">
              <a:spcBef>
                <a:spcPts val="0"/>
              </a:spcBef>
              <a:spcAft>
                <a:spcPts val="300"/>
              </a:spcAft>
            </a:pPr>
            <a:r>
              <a:rPr lang="en-GB" dirty="0"/>
              <a:t>treated fairly</a:t>
            </a:r>
            <a:r>
              <a:rPr lang="en-GB" b="1" dirty="0"/>
              <a:t> </a:t>
            </a:r>
            <a:r>
              <a:rPr lang="en-GB" dirty="0"/>
              <a:t>and honestly </a:t>
            </a:r>
          </a:p>
          <a:p>
            <a:pPr lvl="0">
              <a:spcBef>
                <a:spcPts val="0"/>
              </a:spcBef>
              <a:spcAft>
                <a:spcPts val="300"/>
              </a:spcAft>
            </a:pPr>
            <a:r>
              <a:rPr lang="en-GB" dirty="0"/>
              <a:t>helped to understand the concerns about them and</a:t>
            </a:r>
            <a:r>
              <a:rPr lang="en-GB" b="1" dirty="0"/>
              <a:t> </a:t>
            </a:r>
            <a:r>
              <a:rPr lang="en-GB" dirty="0"/>
              <a:t>investigation</a:t>
            </a:r>
            <a:r>
              <a:rPr lang="en-GB" b="1" dirty="0"/>
              <a:t> </a:t>
            </a:r>
            <a:r>
              <a:rPr lang="en-GB" dirty="0"/>
              <a:t>processes</a:t>
            </a:r>
          </a:p>
          <a:p>
            <a:pPr lvl="0">
              <a:spcBef>
                <a:spcPts val="0"/>
              </a:spcBef>
              <a:spcAft>
                <a:spcPts val="300"/>
              </a:spcAft>
            </a:pPr>
            <a:r>
              <a:rPr lang="en-GB" dirty="0"/>
              <a:t>given appropriate</a:t>
            </a:r>
            <a:r>
              <a:rPr lang="en-GB" b="1" dirty="0"/>
              <a:t> </a:t>
            </a:r>
            <a:r>
              <a:rPr lang="en-GB" dirty="0"/>
              <a:t>support by their employer (or nominated individual)</a:t>
            </a:r>
          </a:p>
          <a:p>
            <a:pPr>
              <a:spcBef>
                <a:spcPts val="0"/>
              </a:spcBef>
              <a:spcAft>
                <a:spcPts val="300"/>
              </a:spcAft>
            </a:pPr>
            <a:r>
              <a:rPr lang="en-GB" dirty="0"/>
              <a:t>kept up-to-date about events in the</a:t>
            </a:r>
            <a:r>
              <a:rPr lang="en-GB" b="1" dirty="0"/>
              <a:t> </a:t>
            </a:r>
            <a:r>
              <a:rPr lang="en-GB" dirty="0"/>
              <a:t>workplace by a named contact (if suspended from their role during these procedures)</a:t>
            </a:r>
          </a:p>
          <a:p>
            <a:pPr lvl="0">
              <a:spcBef>
                <a:spcPts val="0"/>
              </a:spcBef>
              <a:spcAft>
                <a:spcPts val="300"/>
              </a:spcAft>
            </a:pPr>
            <a:r>
              <a:rPr lang="en-GB" dirty="0"/>
              <a:t>advised to contact their trade union or professional association</a:t>
            </a:r>
          </a:p>
          <a:p>
            <a:pPr>
              <a:spcBef>
                <a:spcPts val="0"/>
              </a:spcBef>
              <a:spcAft>
                <a:spcPts val="600"/>
              </a:spcAft>
            </a:pPr>
            <a:endParaRPr lang="en-GB" dirty="0"/>
          </a:p>
        </p:txBody>
      </p:sp>
      <p:sp>
        <p:nvSpPr>
          <p:cNvPr id="5" name="TextBox 4">
            <a:extLst>
              <a:ext uri="{FF2B5EF4-FFF2-40B4-BE49-F238E27FC236}">
                <a16:creationId xmlns:a16="http://schemas.microsoft.com/office/drawing/2014/main" id="{08A7BF8F-08E6-49BA-8C2D-8A8A02915CF8}"/>
              </a:ext>
            </a:extLst>
          </p:cNvPr>
          <p:cNvSpPr txBox="1"/>
          <p:nvPr/>
        </p:nvSpPr>
        <p:spPr>
          <a:xfrm>
            <a:off x="10293697" y="6334780"/>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2160597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D2A15-8D66-4B74-BB9C-1E9061E81ACE}"/>
              </a:ext>
            </a:extLst>
          </p:cNvPr>
          <p:cNvSpPr>
            <a:spLocks noGrp="1"/>
          </p:cNvSpPr>
          <p:nvPr>
            <p:ph type="title"/>
          </p:nvPr>
        </p:nvSpPr>
        <p:spPr>
          <a:xfrm>
            <a:off x="838200" y="365126"/>
            <a:ext cx="10515600" cy="1137998"/>
          </a:xfrm>
        </p:spPr>
        <p:txBody>
          <a:bodyPr/>
          <a:lstStyle/>
          <a:p>
            <a:pPr>
              <a:lnSpc>
                <a:spcPct val="80000"/>
              </a:lnSpc>
            </a:pPr>
            <a:r>
              <a:rPr lang="en-GB" dirty="0">
                <a:solidFill>
                  <a:schemeClr val="accent3"/>
                </a:solidFill>
              </a:rPr>
              <a:t>Informing the person who is the subject of the allegation or concern</a:t>
            </a:r>
          </a:p>
        </p:txBody>
      </p:sp>
      <p:sp>
        <p:nvSpPr>
          <p:cNvPr id="4" name="Rectangle 3">
            <a:extLst>
              <a:ext uri="{FF2B5EF4-FFF2-40B4-BE49-F238E27FC236}">
                <a16:creationId xmlns:a16="http://schemas.microsoft.com/office/drawing/2014/main" id="{AA943ECD-1DD7-4DF2-A35F-A9053856FC3D}"/>
              </a:ext>
            </a:extLst>
          </p:cNvPr>
          <p:cNvSpPr/>
          <p:nvPr/>
        </p:nvSpPr>
        <p:spPr>
          <a:xfrm>
            <a:off x="838200" y="1785722"/>
            <a:ext cx="10515599" cy="2472985"/>
          </a:xfrm>
          <a:prstGeom prst="rect">
            <a:avLst/>
          </a:prstGeom>
        </p:spPr>
        <p:txBody>
          <a:bodyPr wrap="square" anchor="t">
            <a:spAutoFit/>
          </a:bodyPr>
          <a:lstStyle/>
          <a:p>
            <a:pPr>
              <a:spcAft>
                <a:spcPts val="600"/>
              </a:spcAft>
            </a:pPr>
            <a:r>
              <a:rPr lang="en-GB" sz="3200" u="sng"/>
              <a:t>they </a:t>
            </a:r>
            <a:r>
              <a:rPr lang="en-GB" sz="3200" b="1" u="sng" dirty="0"/>
              <a:t>should</a:t>
            </a:r>
            <a:r>
              <a:rPr lang="en-GB" sz="3200" u="sng" dirty="0"/>
              <a:t> </a:t>
            </a:r>
            <a:r>
              <a:rPr lang="en-GB" sz="3200" b="1" u="sng" dirty="0"/>
              <a:t>not</a:t>
            </a:r>
            <a:r>
              <a:rPr lang="en-GB" sz="3200" u="sng" dirty="0"/>
              <a:t> be</a:t>
            </a:r>
            <a:r>
              <a:rPr lang="en-GB" sz="3200" dirty="0"/>
              <a:t>:</a:t>
            </a:r>
          </a:p>
          <a:p>
            <a:pPr marL="228600" indent="-228600">
              <a:lnSpc>
                <a:spcPct val="90000"/>
              </a:lnSpc>
              <a:spcAft>
                <a:spcPts val="300"/>
              </a:spcAft>
              <a:buClr>
                <a:schemeClr val="accent3"/>
              </a:buClr>
              <a:buFont typeface="Arial" panose="020B0604020202020204" pitchFamily="34" charset="0"/>
              <a:buChar char="•"/>
            </a:pPr>
            <a:r>
              <a:rPr lang="en-GB" sz="3200" dirty="0">
                <a:solidFill>
                  <a:schemeClr val="accent1"/>
                </a:solidFill>
              </a:rPr>
              <a:t>given the details of the allegation until social services / </a:t>
            </a:r>
            <a:r>
              <a:rPr lang="en-GB" sz="3200">
                <a:solidFill>
                  <a:schemeClr val="accent1"/>
                </a:solidFill>
              </a:rPr>
              <a:t>the police have agreed the timings for doing this </a:t>
            </a:r>
            <a:endParaRPr lang="en-GB" sz="3200">
              <a:solidFill>
                <a:schemeClr val="accent1"/>
              </a:solidFill>
              <a:cs typeface="Arial"/>
            </a:endParaRPr>
          </a:p>
          <a:p>
            <a:pPr marL="228600" indent="-228600">
              <a:lnSpc>
                <a:spcPct val="90000"/>
              </a:lnSpc>
              <a:spcAft>
                <a:spcPts val="300"/>
              </a:spcAft>
              <a:buClr>
                <a:schemeClr val="accent3"/>
              </a:buClr>
              <a:buFont typeface="Arial" panose="020B0604020202020204" pitchFamily="34" charset="0"/>
              <a:buChar char="•"/>
            </a:pPr>
            <a:r>
              <a:rPr lang="en-GB" sz="3200" dirty="0">
                <a:solidFill>
                  <a:schemeClr val="accent1"/>
                </a:solidFill>
              </a:rPr>
              <a:t>given information about the adult or child at risk (or </a:t>
            </a:r>
            <a:r>
              <a:rPr lang="en-GB" sz="3200">
                <a:solidFill>
                  <a:schemeClr val="accent1"/>
                </a:solidFill>
              </a:rPr>
              <a:t>anyone representing them)</a:t>
            </a:r>
            <a:endParaRPr lang="en-GB" sz="3200">
              <a:solidFill>
                <a:schemeClr val="accent1"/>
              </a:solidFill>
              <a:cs typeface="Arial"/>
            </a:endParaRPr>
          </a:p>
        </p:txBody>
      </p:sp>
      <p:sp>
        <p:nvSpPr>
          <p:cNvPr id="5" name="TextBox 4">
            <a:extLst>
              <a:ext uri="{FF2B5EF4-FFF2-40B4-BE49-F238E27FC236}">
                <a16:creationId xmlns:a16="http://schemas.microsoft.com/office/drawing/2014/main" id="{08A7BF8F-08E6-49BA-8C2D-8A8A02915CF8}"/>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113507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F309-DA1E-42C5-BAB5-8EEAD3B7A7B6}"/>
              </a:ext>
            </a:extLst>
          </p:cNvPr>
          <p:cNvSpPr>
            <a:spLocks noGrp="1"/>
          </p:cNvSpPr>
          <p:nvPr>
            <p:ph type="title"/>
          </p:nvPr>
        </p:nvSpPr>
        <p:spPr>
          <a:xfrm>
            <a:off x="838200" y="365125"/>
            <a:ext cx="10515600" cy="777875"/>
          </a:xfrm>
        </p:spPr>
        <p:txBody>
          <a:bodyPr/>
          <a:lstStyle/>
          <a:p>
            <a:r>
              <a:rPr lang="en-US" dirty="0"/>
              <a:t>What are these procedures about?</a:t>
            </a:r>
            <a:endParaRPr lang="en-GB" dirty="0"/>
          </a:p>
        </p:txBody>
      </p:sp>
      <p:sp>
        <p:nvSpPr>
          <p:cNvPr id="3" name="Content Placeholder 2">
            <a:extLst>
              <a:ext uri="{FF2B5EF4-FFF2-40B4-BE49-F238E27FC236}">
                <a16:creationId xmlns:a16="http://schemas.microsoft.com/office/drawing/2014/main" id="{74E0653C-9248-44A4-A7F5-B1EBE1FD1E44}"/>
              </a:ext>
            </a:extLst>
          </p:cNvPr>
          <p:cNvSpPr>
            <a:spLocks noGrp="1"/>
          </p:cNvSpPr>
          <p:nvPr>
            <p:ph idx="1"/>
          </p:nvPr>
        </p:nvSpPr>
        <p:spPr>
          <a:xfrm>
            <a:off x="838200" y="1280477"/>
            <a:ext cx="10887635" cy="5379115"/>
          </a:xfrm>
        </p:spPr>
        <p:txBody>
          <a:bodyPr vert="horz" lIns="91440" tIns="45720" rIns="91440" bIns="45720" rtlCol="0" anchor="t">
            <a:noAutofit/>
          </a:bodyPr>
          <a:lstStyle/>
          <a:p>
            <a:pPr marL="0" indent="0">
              <a:lnSpc>
                <a:spcPct val="100000"/>
              </a:lnSpc>
              <a:spcBef>
                <a:spcPts val="0"/>
              </a:spcBef>
              <a:spcAft>
                <a:spcPts val="1200"/>
              </a:spcAft>
              <a:buClrTx/>
              <a:buNone/>
              <a:defRPr/>
            </a:pPr>
            <a:r>
              <a:rPr lang="en-US" sz="3200" dirty="0"/>
              <a:t>How to </a:t>
            </a:r>
            <a:r>
              <a:rPr lang="en-US" sz="3200" dirty="0">
                <a:ea typeface="+mn-lt"/>
                <a:cs typeface="+mn-lt"/>
              </a:rPr>
              <a:t>respond appropriately</a:t>
            </a:r>
            <a:r>
              <a:rPr lang="en-US" sz="3200" b="1" dirty="0">
                <a:ea typeface="+mn-lt"/>
                <a:cs typeface="+mn-lt"/>
              </a:rPr>
              <a:t> </a:t>
            </a:r>
            <a:r>
              <a:rPr lang="en-US" sz="3200" dirty="0"/>
              <a:t>to safeguarding concerns about </a:t>
            </a:r>
            <a:r>
              <a:rPr lang="en-US" sz="3200" b="1" dirty="0"/>
              <a:t>people</a:t>
            </a:r>
            <a:r>
              <a:rPr lang="en-US" sz="3200" dirty="0"/>
              <a:t> </a:t>
            </a:r>
            <a:r>
              <a:rPr lang="en-US" sz="3200" b="1" dirty="0"/>
              <a:t>whose paid or voluntary work</a:t>
            </a:r>
            <a:r>
              <a:rPr lang="en-US" sz="3200" dirty="0"/>
              <a:t> brings them into contact with children or adults at risk </a:t>
            </a:r>
          </a:p>
          <a:p>
            <a:pPr marL="0" indent="0">
              <a:buNone/>
            </a:pPr>
            <a:r>
              <a:rPr lang="en-US" sz="3200" b="1" dirty="0"/>
              <a:t>This </a:t>
            </a:r>
            <a:r>
              <a:rPr lang="en-US" sz="3200" b="1" dirty="0">
                <a:solidFill>
                  <a:schemeClr val="tx1"/>
                </a:solidFill>
              </a:rPr>
              <a:t>also includes </a:t>
            </a:r>
            <a:r>
              <a:rPr lang="en-US" sz="3200" dirty="0">
                <a:solidFill>
                  <a:schemeClr val="tx1"/>
                </a:solidFill>
              </a:rPr>
              <a:t>individuals who have </a:t>
            </a:r>
            <a:r>
              <a:rPr lang="en-US" sz="3200" b="1" dirty="0">
                <a:solidFill>
                  <a:schemeClr val="tx1"/>
                </a:solidFill>
              </a:rPr>
              <a:t>caring responsibilities </a:t>
            </a:r>
            <a:r>
              <a:rPr lang="en-US" sz="3200" dirty="0">
                <a:solidFill>
                  <a:schemeClr val="tx1"/>
                </a:solidFill>
              </a:rPr>
              <a:t>for children or adults in need of care and support, and their employment or voluntary work brings them into contact with children or adults at risk</a:t>
            </a:r>
            <a:endParaRPr lang="en-US" sz="3200" dirty="0">
              <a:solidFill>
                <a:schemeClr val="tx1"/>
              </a:solidFill>
              <a:cs typeface="Arial"/>
            </a:endParaRPr>
          </a:p>
          <a:p>
            <a:pPr marL="0" indent="0">
              <a:lnSpc>
                <a:spcPct val="100000"/>
              </a:lnSpc>
              <a:spcBef>
                <a:spcPts val="0"/>
              </a:spcBef>
              <a:spcAft>
                <a:spcPts val="1200"/>
              </a:spcAft>
              <a:buClr>
                <a:srgbClr val="EA5750"/>
              </a:buClr>
              <a:buNone/>
              <a:defRPr/>
            </a:pPr>
            <a:endParaRPr lang="en-GB" sz="3200" dirty="0"/>
          </a:p>
        </p:txBody>
      </p:sp>
    </p:spTree>
    <p:extLst>
      <p:ext uri="{BB962C8B-B14F-4D97-AF65-F5344CB8AC3E}">
        <p14:creationId xmlns:p14="http://schemas.microsoft.com/office/powerpoint/2010/main" val="46675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D546CA5-8FE5-4499-BC96-3AC350EEA3C8}"/>
              </a:ext>
            </a:extLst>
          </p:cNvPr>
          <p:cNvSpPr>
            <a:spLocks noGrp="1"/>
          </p:cNvSpPr>
          <p:nvPr>
            <p:ph type="title"/>
          </p:nvPr>
        </p:nvSpPr>
        <p:spPr>
          <a:xfrm>
            <a:off x="838200" y="365125"/>
            <a:ext cx="10515600" cy="629957"/>
          </a:xfrm>
        </p:spPr>
        <p:txBody>
          <a:bodyPr/>
          <a:lstStyle/>
          <a:p>
            <a:r>
              <a:rPr lang="en-US" dirty="0"/>
              <a:t>Who has responsibility to report?</a:t>
            </a:r>
            <a:endParaRPr lang="en-GB" dirty="0"/>
          </a:p>
        </p:txBody>
      </p:sp>
      <p:sp>
        <p:nvSpPr>
          <p:cNvPr id="8" name="Rectangle 7">
            <a:extLst>
              <a:ext uri="{FF2B5EF4-FFF2-40B4-BE49-F238E27FC236}">
                <a16:creationId xmlns:a16="http://schemas.microsoft.com/office/drawing/2014/main" id="{30F37D41-37E8-47E0-8748-85D18671CE7F}"/>
              </a:ext>
            </a:extLst>
          </p:cNvPr>
          <p:cNvSpPr/>
          <p:nvPr/>
        </p:nvSpPr>
        <p:spPr>
          <a:xfrm>
            <a:off x="838200" y="1325307"/>
            <a:ext cx="10631237" cy="5118324"/>
          </a:xfrm>
          <a:prstGeom prst="rect">
            <a:avLst/>
          </a:prstGeom>
        </p:spPr>
        <p:txBody>
          <a:bodyPr wrap="square" anchor="t">
            <a:spAutoFit/>
          </a:bodyPr>
          <a:lstStyle/>
          <a:p>
            <a:pPr fontAlgn="base">
              <a:lnSpc>
                <a:spcPct val="80000"/>
              </a:lnSpc>
              <a:spcAft>
                <a:spcPts val="1800"/>
              </a:spcAft>
            </a:pPr>
            <a:r>
              <a:rPr lang="en-GB" sz="3200" b="1" dirty="0"/>
              <a:t>We all </a:t>
            </a:r>
            <a:r>
              <a:rPr lang="en-GB" sz="3200" dirty="0"/>
              <a:t>have a responsibility to </a:t>
            </a:r>
            <a:r>
              <a:rPr lang="en-GB" sz="3200" b="1" dirty="0"/>
              <a:t>report</a:t>
            </a:r>
            <a:r>
              <a:rPr lang="en-GB" sz="3200" dirty="0"/>
              <a:t> safeguarding concerns, regardless of a person’s status, profession or authority</a:t>
            </a:r>
          </a:p>
          <a:p>
            <a:pPr fontAlgn="base">
              <a:lnSpc>
                <a:spcPct val="80000"/>
              </a:lnSpc>
              <a:spcAft>
                <a:spcPts val="1800"/>
              </a:spcAft>
            </a:pPr>
            <a:r>
              <a:rPr lang="en-US" sz="3200" b="1" dirty="0"/>
              <a:t>You must report </a:t>
            </a:r>
            <a:r>
              <a:rPr lang="en-US" sz="3200" dirty="0"/>
              <a:t>concerns about the conduct or </a:t>
            </a:r>
            <a:r>
              <a:rPr lang="en-US" sz="3200" dirty="0" err="1"/>
              <a:t>behaviour</a:t>
            </a:r>
            <a:r>
              <a:rPr lang="en-US" sz="3200" dirty="0"/>
              <a:t> of a </a:t>
            </a:r>
            <a:r>
              <a:rPr lang="en-GB" sz="3200" dirty="0"/>
              <a:t>practitioner/person in a position of trust</a:t>
            </a:r>
            <a:r>
              <a:rPr lang="en-US" sz="3200" dirty="0"/>
              <a:t> to social services or the police</a:t>
            </a:r>
            <a:endParaRPr lang="en-US" sz="3200" dirty="0">
              <a:cs typeface="Arial"/>
            </a:endParaRPr>
          </a:p>
          <a:p>
            <a:pPr fontAlgn="base">
              <a:lnSpc>
                <a:spcPct val="80000"/>
              </a:lnSpc>
              <a:spcAft>
                <a:spcPts val="1800"/>
              </a:spcAft>
            </a:pPr>
            <a:r>
              <a:rPr lang="en-GB" sz="3200" b="1" dirty="0"/>
              <a:t>This includes your private life </a:t>
            </a:r>
            <a:r>
              <a:rPr lang="en-GB" sz="3200" dirty="0"/>
              <a:t>– </a:t>
            </a:r>
            <a:r>
              <a:rPr lang="en-GB" sz="3200" b="1" dirty="0"/>
              <a:t>you must report </a:t>
            </a:r>
            <a:r>
              <a:rPr lang="en-GB" sz="3200" dirty="0"/>
              <a:t>concerning behaviour of a friend, family member or neighbour who is also a practitioner/person in a position of trust</a:t>
            </a:r>
            <a:endParaRPr lang="en-GB" sz="3200" b="1" i="1" dirty="0">
              <a:cs typeface="Arial"/>
            </a:endParaRPr>
          </a:p>
          <a:p>
            <a:pPr fontAlgn="base">
              <a:lnSpc>
                <a:spcPct val="80000"/>
              </a:lnSpc>
              <a:spcAft>
                <a:spcPts val="1800"/>
              </a:spcAft>
            </a:pPr>
            <a:endParaRPr lang="en-US" sz="3200" dirty="0"/>
          </a:p>
        </p:txBody>
      </p:sp>
    </p:spTree>
    <p:extLst>
      <p:ext uri="{BB962C8B-B14F-4D97-AF65-F5344CB8AC3E}">
        <p14:creationId xmlns:p14="http://schemas.microsoft.com/office/powerpoint/2010/main" val="169909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F309-DA1E-42C5-BAB5-8EEAD3B7A7B6}"/>
              </a:ext>
            </a:extLst>
          </p:cNvPr>
          <p:cNvSpPr>
            <a:spLocks noGrp="1"/>
          </p:cNvSpPr>
          <p:nvPr>
            <p:ph type="title"/>
          </p:nvPr>
        </p:nvSpPr>
        <p:spPr>
          <a:xfrm>
            <a:off x="838200" y="365125"/>
            <a:ext cx="10515600" cy="629957"/>
          </a:xfrm>
        </p:spPr>
        <p:txBody>
          <a:bodyPr/>
          <a:lstStyle/>
          <a:p>
            <a:r>
              <a:rPr lang="en-US" dirty="0"/>
              <a:t>Why do we need these procedures?</a:t>
            </a:r>
            <a:endParaRPr lang="en-GB" dirty="0"/>
          </a:p>
        </p:txBody>
      </p:sp>
      <p:sp>
        <p:nvSpPr>
          <p:cNvPr id="7" name="Content Placeholder 2">
            <a:extLst>
              <a:ext uri="{FF2B5EF4-FFF2-40B4-BE49-F238E27FC236}">
                <a16:creationId xmlns:a16="http://schemas.microsoft.com/office/drawing/2014/main" id="{F7D83A3C-B3F1-4941-8C74-6E47045A48E2}"/>
              </a:ext>
            </a:extLst>
          </p:cNvPr>
          <p:cNvSpPr>
            <a:spLocks noGrp="1"/>
          </p:cNvSpPr>
          <p:nvPr>
            <p:ph idx="1"/>
          </p:nvPr>
        </p:nvSpPr>
        <p:spPr>
          <a:xfrm>
            <a:off x="838200" y="1354540"/>
            <a:ext cx="10977092" cy="4909782"/>
          </a:xfrm>
        </p:spPr>
        <p:txBody>
          <a:bodyPr vert="horz" lIns="91440" tIns="45720" rIns="91440" bIns="45720" rtlCol="0" anchor="t">
            <a:noAutofit/>
          </a:bodyPr>
          <a:lstStyle/>
          <a:p>
            <a:pPr marL="0" lvl="0" indent="0">
              <a:spcBef>
                <a:spcPts val="0"/>
              </a:spcBef>
              <a:spcAft>
                <a:spcPts val="3000"/>
              </a:spcAft>
              <a:buNone/>
            </a:pPr>
            <a:r>
              <a:rPr lang="en-GB" sz="3200" b="1" dirty="0">
                <a:solidFill>
                  <a:schemeClr val="tx1"/>
                </a:solidFill>
              </a:rPr>
              <a:t>To safeguard</a:t>
            </a:r>
            <a:r>
              <a:rPr lang="en-GB" sz="3200" dirty="0">
                <a:solidFill>
                  <a:schemeClr val="tx1"/>
                </a:solidFill>
              </a:rPr>
              <a:t> children and adults at risk from people who may pose a risk to them, or who are </a:t>
            </a:r>
            <a:r>
              <a:rPr lang="en-GB" sz="3200" b="1" dirty="0">
                <a:solidFill>
                  <a:schemeClr val="tx1"/>
                </a:solidFill>
              </a:rPr>
              <a:t>not suitable </a:t>
            </a:r>
            <a:r>
              <a:rPr lang="en-GB" sz="3200" dirty="0">
                <a:solidFill>
                  <a:schemeClr val="tx1"/>
                </a:solidFill>
              </a:rPr>
              <a:t>to work with them</a:t>
            </a:r>
          </a:p>
          <a:p>
            <a:pPr marL="0" lvl="0" indent="0">
              <a:spcBef>
                <a:spcPts val="0"/>
              </a:spcBef>
              <a:spcAft>
                <a:spcPts val="3000"/>
              </a:spcAft>
              <a:buNone/>
            </a:pPr>
            <a:r>
              <a:rPr lang="en-GB" sz="3200" b="1" dirty="0">
                <a:solidFill>
                  <a:schemeClr val="tx1"/>
                </a:solidFill>
              </a:rPr>
              <a:t>To ensure</a:t>
            </a:r>
            <a:r>
              <a:rPr lang="en-GB" sz="3200" dirty="0">
                <a:solidFill>
                  <a:schemeClr val="tx1"/>
                </a:solidFill>
              </a:rPr>
              <a:t> agencies deal with safeguarding allegations and concerns in a </a:t>
            </a:r>
            <a:r>
              <a:rPr lang="en-GB" sz="3200" b="1" dirty="0">
                <a:solidFill>
                  <a:schemeClr val="tx1"/>
                </a:solidFill>
              </a:rPr>
              <a:t>fair, consistent </a:t>
            </a:r>
            <a:r>
              <a:rPr lang="en-GB" sz="3200" dirty="0">
                <a:solidFill>
                  <a:schemeClr val="tx1"/>
                </a:solidFill>
              </a:rPr>
              <a:t>and</a:t>
            </a:r>
            <a:r>
              <a:rPr lang="en-GB" sz="3200" b="1" dirty="0">
                <a:solidFill>
                  <a:schemeClr val="tx1"/>
                </a:solidFill>
              </a:rPr>
              <a:t> timely</a:t>
            </a:r>
            <a:r>
              <a:rPr lang="en-GB" sz="3200" dirty="0">
                <a:solidFill>
                  <a:schemeClr val="tx1"/>
                </a:solidFill>
              </a:rPr>
              <a:t> manner, and follow </a:t>
            </a:r>
            <a:r>
              <a:rPr lang="en-GB" sz="3200" b="1" dirty="0">
                <a:solidFill>
                  <a:schemeClr val="tx1"/>
                </a:solidFill>
              </a:rPr>
              <a:t>statutory guidance</a:t>
            </a:r>
            <a:endParaRPr lang="en-GB" sz="3200" b="1" dirty="0">
              <a:solidFill>
                <a:schemeClr val="tx1"/>
              </a:solidFill>
              <a:cs typeface="Arial"/>
            </a:endParaRPr>
          </a:p>
          <a:p>
            <a:pPr marL="0" lvl="0" indent="0">
              <a:spcBef>
                <a:spcPts val="0"/>
              </a:spcBef>
              <a:spcAft>
                <a:spcPts val="3000"/>
              </a:spcAft>
              <a:buNone/>
            </a:pPr>
            <a:r>
              <a:rPr lang="en-GB" sz="3200" b="1" dirty="0">
                <a:solidFill>
                  <a:schemeClr val="tx1"/>
                </a:solidFill>
              </a:rPr>
              <a:t>To ensure </a:t>
            </a:r>
            <a:r>
              <a:rPr lang="en-GB" sz="3200" dirty="0">
                <a:solidFill>
                  <a:schemeClr val="tx1"/>
                </a:solidFill>
              </a:rPr>
              <a:t>that there is appropriate</a:t>
            </a:r>
            <a:r>
              <a:rPr lang="en-GB" sz="3200" b="1" dirty="0">
                <a:solidFill>
                  <a:schemeClr val="tx1"/>
                </a:solidFill>
              </a:rPr>
              <a:t> support, information and advice</a:t>
            </a:r>
            <a:r>
              <a:rPr lang="en-GB" sz="3200" dirty="0">
                <a:solidFill>
                  <a:schemeClr val="tx1"/>
                </a:solidFill>
              </a:rPr>
              <a:t> for all those affected during this process</a:t>
            </a:r>
            <a:endParaRPr lang="en-GB" sz="3200" dirty="0">
              <a:solidFill>
                <a:schemeClr val="tx1"/>
              </a:solidFill>
              <a:cs typeface="Arial"/>
            </a:endParaRPr>
          </a:p>
          <a:p>
            <a:endParaRPr lang="en-GB" dirty="0">
              <a:solidFill>
                <a:schemeClr val="tx1"/>
              </a:solidFill>
            </a:endParaRPr>
          </a:p>
        </p:txBody>
      </p:sp>
    </p:spTree>
    <p:extLst>
      <p:ext uri="{BB962C8B-B14F-4D97-AF65-F5344CB8AC3E}">
        <p14:creationId xmlns:p14="http://schemas.microsoft.com/office/powerpoint/2010/main" val="92483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D8E39A8-CE39-6B42-B584-DA4EFFFC964E}"/>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0CF5F7E1-C8FD-4F9A-9362-98811787C143}"/>
              </a:ext>
            </a:extLst>
          </p:cNvPr>
          <p:cNvSpPr>
            <a:spLocks noGrp="1"/>
          </p:cNvSpPr>
          <p:nvPr>
            <p:ph idx="1"/>
          </p:nvPr>
        </p:nvSpPr>
        <p:spPr>
          <a:xfrm>
            <a:off x="318575" y="5249679"/>
            <a:ext cx="11072625" cy="1811663"/>
          </a:xfrm>
        </p:spPr>
        <p:txBody>
          <a:bodyPr vert="horz" lIns="91440" tIns="45720" rIns="91440" bIns="45720" rtlCol="0" anchor="t">
            <a:noAutofit/>
          </a:bodyPr>
          <a:lstStyle/>
          <a:p>
            <a:pPr marL="0" indent="0" algn="ctr">
              <a:spcBef>
                <a:spcPts val="0"/>
              </a:spcBef>
              <a:spcAft>
                <a:spcPts val="1200"/>
              </a:spcAft>
              <a:buNone/>
            </a:pPr>
            <a:r>
              <a:rPr lang="en-GB" sz="3200" dirty="0"/>
              <a:t>Where appropriate, you must follow </a:t>
            </a:r>
            <a:r>
              <a:rPr lang="en-GB" sz="3200" b="1" dirty="0">
                <a:solidFill>
                  <a:schemeClr val="accent3"/>
                </a:solidFill>
              </a:rPr>
              <a:t>both sets of procedures</a:t>
            </a:r>
            <a:r>
              <a:rPr lang="en-GB" sz="3200" b="1" dirty="0">
                <a:solidFill>
                  <a:schemeClr val="accent3">
                    <a:lumMod val="75000"/>
                  </a:schemeClr>
                </a:solidFill>
              </a:rPr>
              <a:t> </a:t>
            </a:r>
            <a:r>
              <a:rPr lang="en-GB" sz="3200" dirty="0"/>
              <a:t>to ensure safety of the child or adult at risk</a:t>
            </a:r>
          </a:p>
          <a:p>
            <a:pPr algn="ctr"/>
            <a:endParaRPr lang="en-GB" sz="3600" dirty="0"/>
          </a:p>
        </p:txBody>
      </p:sp>
      <p:sp>
        <p:nvSpPr>
          <p:cNvPr id="3" name="Rectangle 2">
            <a:extLst>
              <a:ext uri="{FF2B5EF4-FFF2-40B4-BE49-F238E27FC236}">
                <a16:creationId xmlns:a16="http://schemas.microsoft.com/office/drawing/2014/main" id="{19153A07-25EA-4417-BBC7-3D83A3BF7ACE}"/>
              </a:ext>
            </a:extLst>
          </p:cNvPr>
          <p:cNvSpPr/>
          <p:nvPr/>
        </p:nvSpPr>
        <p:spPr>
          <a:xfrm>
            <a:off x="688356" y="3316406"/>
            <a:ext cx="5028633" cy="1815882"/>
          </a:xfrm>
          <a:prstGeom prst="rect">
            <a:avLst/>
          </a:prstGeom>
        </p:spPr>
        <p:txBody>
          <a:bodyPr wrap="square" anchor="t">
            <a:spAutoFit/>
          </a:bodyPr>
          <a:lstStyle/>
          <a:p>
            <a:pPr algn="ctr">
              <a:spcAft>
                <a:spcPts val="1200"/>
              </a:spcAft>
            </a:pPr>
            <a:r>
              <a:rPr lang="en-GB" sz="2800" dirty="0"/>
              <a:t>Focus is on a </a:t>
            </a:r>
            <a:r>
              <a:rPr lang="en-GB" sz="2800" b="1" dirty="0">
                <a:solidFill>
                  <a:schemeClr val="accent5"/>
                </a:solidFill>
                <a:hlinkClick r:id="rId3" action="ppaction://hlinksldjump"/>
              </a:rPr>
              <a:t>practitioner</a:t>
            </a:r>
            <a:r>
              <a:rPr lang="en-GB" sz="2800" b="1" dirty="0">
                <a:solidFill>
                  <a:schemeClr val="accent5"/>
                </a:solidFill>
              </a:rPr>
              <a:t> </a:t>
            </a:r>
            <a:r>
              <a:rPr lang="en-GB" sz="2800" b="1" dirty="0"/>
              <a:t>or</a:t>
            </a:r>
            <a:r>
              <a:rPr lang="en-GB" sz="2800" b="1" dirty="0">
                <a:solidFill>
                  <a:schemeClr val="accent5"/>
                </a:solidFill>
              </a:rPr>
              <a:t> </a:t>
            </a:r>
            <a:r>
              <a:rPr lang="en-GB" sz="2800" b="1" dirty="0">
                <a:solidFill>
                  <a:schemeClr val="accent5"/>
                </a:solidFill>
                <a:hlinkClick r:id="rId4" action="ppaction://hlinksldjump"/>
              </a:rPr>
              <a:t>person in a position of trust </a:t>
            </a:r>
            <a:r>
              <a:rPr lang="en-GB" sz="2800" dirty="0"/>
              <a:t>who is suspected of </a:t>
            </a:r>
            <a:br>
              <a:rPr lang="en-GB" sz="2800" dirty="0"/>
            </a:br>
            <a:r>
              <a:rPr lang="en-GB" sz="2800" b="1" dirty="0">
                <a:solidFill>
                  <a:schemeClr val="accent3"/>
                </a:solidFill>
              </a:rPr>
              <a:t>causing</a:t>
            </a:r>
            <a:r>
              <a:rPr lang="en-GB" sz="2800" b="1" dirty="0"/>
              <a:t> harm</a:t>
            </a:r>
            <a:r>
              <a:rPr lang="en-GB" sz="2800" dirty="0"/>
              <a:t> </a:t>
            </a:r>
            <a:endParaRPr lang="en-US" sz="2800" dirty="0">
              <a:ea typeface="+mn-lt"/>
              <a:cs typeface="+mn-lt"/>
            </a:endParaRPr>
          </a:p>
        </p:txBody>
      </p:sp>
      <p:sp>
        <p:nvSpPr>
          <p:cNvPr id="6" name="Rectangle 5">
            <a:extLst>
              <a:ext uri="{FF2B5EF4-FFF2-40B4-BE49-F238E27FC236}">
                <a16:creationId xmlns:a16="http://schemas.microsoft.com/office/drawing/2014/main" id="{767A8A91-8A3A-4BF5-A129-C9B760120FD3}"/>
              </a:ext>
            </a:extLst>
          </p:cNvPr>
          <p:cNvSpPr/>
          <p:nvPr/>
        </p:nvSpPr>
        <p:spPr>
          <a:xfrm>
            <a:off x="6371796" y="3313992"/>
            <a:ext cx="5028633" cy="1384995"/>
          </a:xfrm>
          <a:prstGeom prst="rect">
            <a:avLst/>
          </a:prstGeom>
        </p:spPr>
        <p:txBody>
          <a:bodyPr wrap="square" anchor="t">
            <a:spAutoFit/>
          </a:bodyPr>
          <a:lstStyle/>
          <a:p>
            <a:pPr algn="ctr">
              <a:spcAft>
                <a:spcPts val="1200"/>
              </a:spcAft>
            </a:pPr>
            <a:r>
              <a:rPr lang="en-GB" sz="2800" dirty="0"/>
              <a:t>Focus is on a </a:t>
            </a:r>
            <a:r>
              <a:rPr lang="en-GB" sz="2800" b="1" dirty="0">
                <a:solidFill>
                  <a:schemeClr val="accent5"/>
                </a:solidFill>
              </a:rPr>
              <a:t>child or adult </a:t>
            </a:r>
            <a:r>
              <a:rPr lang="en-GB" sz="2800" dirty="0"/>
              <a:t>who is experiencing or at risk of </a:t>
            </a:r>
            <a:r>
              <a:rPr lang="en-GB" sz="2800" b="1" dirty="0">
                <a:solidFill>
                  <a:schemeClr val="accent3"/>
                </a:solidFill>
              </a:rPr>
              <a:t>experiencing</a:t>
            </a:r>
            <a:r>
              <a:rPr lang="en-GB" sz="2800" b="1" dirty="0"/>
              <a:t> harm</a:t>
            </a:r>
            <a:endParaRPr lang="en-GB" sz="2800" dirty="0"/>
          </a:p>
        </p:txBody>
      </p:sp>
      <p:cxnSp>
        <p:nvCxnSpPr>
          <p:cNvPr id="8" name="Straight Arrow Connector 7">
            <a:extLst>
              <a:ext uri="{FF2B5EF4-FFF2-40B4-BE49-F238E27FC236}">
                <a16:creationId xmlns:a16="http://schemas.microsoft.com/office/drawing/2014/main" id="{EE918CFF-1487-4602-B9DB-0AA29C5CF949}"/>
              </a:ext>
            </a:extLst>
          </p:cNvPr>
          <p:cNvCxnSpPr>
            <a:cxnSpLocks/>
          </p:cNvCxnSpPr>
          <p:nvPr/>
        </p:nvCxnSpPr>
        <p:spPr>
          <a:xfrm>
            <a:off x="3179928" y="2661313"/>
            <a:ext cx="0" cy="65509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E0B40D55-2008-40C1-803B-023C7BFA0F2E}"/>
              </a:ext>
            </a:extLst>
          </p:cNvPr>
          <p:cNvCxnSpPr>
            <a:cxnSpLocks/>
          </p:cNvCxnSpPr>
          <p:nvPr/>
        </p:nvCxnSpPr>
        <p:spPr>
          <a:xfrm>
            <a:off x="8886112" y="2153305"/>
            <a:ext cx="0" cy="127569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56680B59-A56B-4B07-84C5-71E98203C3F8}"/>
              </a:ext>
            </a:extLst>
          </p:cNvPr>
          <p:cNvSpPr txBox="1">
            <a:spLocks/>
          </p:cNvSpPr>
          <p:nvPr/>
        </p:nvSpPr>
        <p:spPr>
          <a:xfrm>
            <a:off x="6371796" y="501206"/>
            <a:ext cx="5014256" cy="2290849"/>
          </a:xfrm>
          <a:prstGeom prst="roundRect">
            <a:avLst/>
          </a:prstGeom>
          <a:solidFill>
            <a:schemeClr val="bg1"/>
          </a:solidFill>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stStyle>
          <a:p>
            <a:pPr algn="ctr"/>
            <a:r>
              <a:rPr lang="en-GB" sz="2800" dirty="0"/>
              <a:t>Wales Safeguarding </a:t>
            </a:r>
            <a:br>
              <a:rPr lang="en-GB" sz="2800" dirty="0"/>
            </a:br>
            <a:r>
              <a:rPr lang="en-GB" sz="2800" dirty="0"/>
              <a:t>Procedures</a:t>
            </a:r>
          </a:p>
        </p:txBody>
      </p:sp>
      <p:sp>
        <p:nvSpPr>
          <p:cNvPr id="2" name="Title 1">
            <a:extLst>
              <a:ext uri="{FF2B5EF4-FFF2-40B4-BE49-F238E27FC236}">
                <a16:creationId xmlns:a16="http://schemas.microsoft.com/office/drawing/2014/main" id="{A1A735ED-690F-452A-9C36-FC7307EA1FEE}"/>
              </a:ext>
            </a:extLst>
          </p:cNvPr>
          <p:cNvSpPr>
            <a:spLocks noGrp="1"/>
          </p:cNvSpPr>
          <p:nvPr>
            <p:ph type="title"/>
          </p:nvPr>
        </p:nvSpPr>
        <p:spPr>
          <a:xfrm>
            <a:off x="550459" y="501206"/>
            <a:ext cx="5545541" cy="2290849"/>
          </a:xfrm>
          <a:prstGeom prst="roundRect">
            <a:avLst/>
          </a:prstGeom>
          <a:solidFill>
            <a:schemeClr val="bg1"/>
          </a:solidFill>
        </p:spPr>
        <p:style>
          <a:lnRef idx="2">
            <a:schemeClr val="accent2"/>
          </a:lnRef>
          <a:fillRef idx="1">
            <a:schemeClr val="lt1"/>
          </a:fillRef>
          <a:effectRef idx="0">
            <a:schemeClr val="accent2"/>
          </a:effectRef>
          <a:fontRef idx="minor">
            <a:schemeClr val="dk1"/>
          </a:fontRef>
        </p:style>
        <p:txBody>
          <a:bodyPr anchor="t"/>
          <a:lstStyle/>
          <a:p>
            <a:pPr algn="ctr"/>
            <a:r>
              <a:rPr lang="en-GB" sz="2800" dirty="0">
                <a:solidFill>
                  <a:schemeClr val="tx2"/>
                </a:solidFill>
              </a:rPr>
              <a:t>Procedures for responding to safeguarding allegations / concerns about </a:t>
            </a:r>
            <a:br>
              <a:rPr lang="en-GB" sz="2800" dirty="0">
                <a:solidFill>
                  <a:schemeClr val="tx2"/>
                </a:solidFill>
              </a:rPr>
            </a:br>
            <a:r>
              <a:rPr lang="en-GB" sz="2800" dirty="0">
                <a:solidFill>
                  <a:schemeClr val="tx2"/>
                </a:solidFill>
              </a:rPr>
              <a:t>practitioners and those in positions of trust</a:t>
            </a:r>
          </a:p>
        </p:txBody>
      </p:sp>
    </p:spTree>
    <p:extLst>
      <p:ext uri="{BB962C8B-B14F-4D97-AF65-F5344CB8AC3E}">
        <p14:creationId xmlns:p14="http://schemas.microsoft.com/office/powerpoint/2010/main" val="17303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69B8BCE-1288-144D-A8B5-008C2D3D36FA}"/>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5C9779-70E0-4DE5-9ED8-ACD26A6F2F8F}"/>
              </a:ext>
            </a:extLst>
          </p:cNvPr>
          <p:cNvSpPr>
            <a:spLocks noGrp="1"/>
          </p:cNvSpPr>
          <p:nvPr>
            <p:ph type="title"/>
          </p:nvPr>
        </p:nvSpPr>
        <p:spPr>
          <a:xfrm>
            <a:off x="838200" y="18255"/>
            <a:ext cx="10515600" cy="1188753"/>
          </a:xfrm>
        </p:spPr>
        <p:txBody>
          <a:bodyPr/>
          <a:lstStyle/>
          <a:p>
            <a:r>
              <a:rPr lang="en-GB" dirty="0"/>
              <a:t>When to use these procedures…</a:t>
            </a:r>
          </a:p>
        </p:txBody>
      </p:sp>
      <p:sp>
        <p:nvSpPr>
          <p:cNvPr id="3" name="Content Placeholder 2">
            <a:extLst>
              <a:ext uri="{FF2B5EF4-FFF2-40B4-BE49-F238E27FC236}">
                <a16:creationId xmlns:a16="http://schemas.microsoft.com/office/drawing/2014/main" id="{522A681B-5391-4704-9A0D-5F8DEE30B7FA}"/>
              </a:ext>
            </a:extLst>
          </p:cNvPr>
          <p:cNvSpPr>
            <a:spLocks noGrp="1"/>
          </p:cNvSpPr>
          <p:nvPr>
            <p:ph idx="1"/>
          </p:nvPr>
        </p:nvSpPr>
        <p:spPr>
          <a:xfrm>
            <a:off x="1398466" y="1091989"/>
            <a:ext cx="9395068" cy="658368"/>
          </a:xfrm>
          <a:prstGeom prst="roundRect">
            <a:avLst/>
          </a:prstGeom>
          <a:solidFill>
            <a:schemeClr val="accent6">
              <a:lumMod val="20000"/>
              <a:lumOff val="80000"/>
            </a:schemeClr>
          </a:solidFill>
          <a:ln>
            <a:solidFill>
              <a:schemeClr val="accent6"/>
            </a:solidFill>
          </a:ln>
        </p:spPr>
        <p:txBody>
          <a:bodyPr anchor="ctr"/>
          <a:lstStyle/>
          <a:p>
            <a:pPr marL="0" indent="0">
              <a:buNone/>
            </a:pPr>
            <a:r>
              <a:rPr lang="en-US" sz="3600" b="1" dirty="0"/>
              <a:t>1</a:t>
            </a:r>
            <a:r>
              <a:rPr lang="en-US" sz="3600" dirty="0"/>
              <a:t>)  Is the person in a </a:t>
            </a:r>
            <a:r>
              <a:rPr lang="en-US" sz="3600" b="1" dirty="0"/>
              <a:t>position of trust</a:t>
            </a:r>
            <a:r>
              <a:rPr lang="en-US" sz="3600" dirty="0"/>
              <a:t>?</a:t>
            </a:r>
          </a:p>
        </p:txBody>
      </p:sp>
      <p:sp>
        <p:nvSpPr>
          <p:cNvPr id="4" name="Content Placeholder 2">
            <a:extLst>
              <a:ext uri="{FF2B5EF4-FFF2-40B4-BE49-F238E27FC236}">
                <a16:creationId xmlns:a16="http://schemas.microsoft.com/office/drawing/2014/main" id="{F9190939-14A3-4B1F-86C2-1CA29EF210A1}"/>
              </a:ext>
            </a:extLst>
          </p:cNvPr>
          <p:cNvSpPr txBox="1">
            <a:spLocks/>
          </p:cNvSpPr>
          <p:nvPr/>
        </p:nvSpPr>
        <p:spPr>
          <a:xfrm>
            <a:off x="1596788" y="1874272"/>
            <a:ext cx="9196746" cy="24801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are they </a:t>
            </a:r>
            <a:r>
              <a:rPr lang="en-US" b="1" dirty="0"/>
              <a:t>likely to have contact </a:t>
            </a:r>
            <a:r>
              <a:rPr lang="en-US" dirty="0"/>
              <a:t>with children or adults at risk as part of their employment or voluntary work?</a:t>
            </a:r>
          </a:p>
          <a:p>
            <a:r>
              <a:rPr lang="en-US" dirty="0"/>
              <a:t>does the child or adult at risk </a:t>
            </a:r>
            <a:r>
              <a:rPr lang="en-US" b="1" dirty="0"/>
              <a:t>believe</a:t>
            </a:r>
            <a:r>
              <a:rPr lang="en-US" dirty="0"/>
              <a:t> they have a </a:t>
            </a:r>
            <a:r>
              <a:rPr lang="en-US" b="1" dirty="0"/>
              <a:t>position of trust, authority, power or influence</a:t>
            </a:r>
            <a:r>
              <a:rPr lang="en-US" dirty="0"/>
              <a:t> over them?</a:t>
            </a:r>
          </a:p>
          <a:p>
            <a:r>
              <a:rPr lang="en-US" dirty="0"/>
              <a:t>are they </a:t>
            </a:r>
            <a:r>
              <a:rPr lang="en-US" b="1" dirty="0"/>
              <a:t>expected to safeguard </a:t>
            </a:r>
            <a:r>
              <a:rPr lang="en-US" dirty="0"/>
              <a:t>(and not to act against) the interests of another person?</a:t>
            </a:r>
          </a:p>
          <a:p>
            <a:endParaRPr lang="en-GB" dirty="0"/>
          </a:p>
        </p:txBody>
      </p:sp>
      <p:sp>
        <p:nvSpPr>
          <p:cNvPr id="8" name="Rectangle 7">
            <a:extLst>
              <a:ext uri="{FF2B5EF4-FFF2-40B4-BE49-F238E27FC236}">
                <a16:creationId xmlns:a16="http://schemas.microsoft.com/office/drawing/2014/main" id="{A2179C79-1658-4728-9384-201FF0163632}"/>
              </a:ext>
            </a:extLst>
          </p:cNvPr>
          <p:cNvSpPr/>
          <p:nvPr/>
        </p:nvSpPr>
        <p:spPr>
          <a:xfrm>
            <a:off x="2553108" y="5557672"/>
            <a:ext cx="3709315" cy="830997"/>
          </a:xfrm>
          <a:prstGeom prst="rect">
            <a:avLst/>
          </a:prstGeom>
        </p:spPr>
        <p:txBody>
          <a:bodyPr wrap="square">
            <a:spAutoFit/>
          </a:bodyPr>
          <a:lstStyle/>
          <a:p>
            <a:pPr algn="ctr"/>
            <a:r>
              <a:rPr lang="en-US" sz="2400" dirty="0">
                <a:ea typeface="+mn-lt"/>
                <a:cs typeface="+mn-lt"/>
              </a:rPr>
              <a:t>Follow general </a:t>
            </a:r>
            <a:br>
              <a:rPr lang="en-US" sz="2400" dirty="0">
                <a:ea typeface="+mn-lt"/>
                <a:cs typeface="+mn-lt"/>
              </a:rPr>
            </a:br>
            <a:r>
              <a:rPr lang="en-US" sz="2400" dirty="0">
                <a:ea typeface="+mn-lt"/>
                <a:cs typeface="+mn-lt"/>
              </a:rPr>
              <a:t>safeguarding procedures</a:t>
            </a:r>
            <a:endParaRPr lang="en-GB" sz="2400" dirty="0"/>
          </a:p>
        </p:txBody>
      </p:sp>
      <p:sp>
        <p:nvSpPr>
          <p:cNvPr id="5" name="Rectangle: Rounded Corners 4">
            <a:extLst>
              <a:ext uri="{FF2B5EF4-FFF2-40B4-BE49-F238E27FC236}">
                <a16:creationId xmlns:a16="http://schemas.microsoft.com/office/drawing/2014/main" id="{312CEE04-0876-4905-89DD-2CF8E782F3CF}"/>
              </a:ext>
            </a:extLst>
          </p:cNvPr>
          <p:cNvSpPr/>
          <p:nvPr/>
        </p:nvSpPr>
        <p:spPr>
          <a:xfrm>
            <a:off x="3227267" y="4962417"/>
            <a:ext cx="2331052" cy="646986"/>
          </a:xfrm>
          <a:prstGeom prst="roundRect">
            <a:avLst/>
          </a:prstGeom>
          <a:ln>
            <a:solidFill>
              <a:schemeClr val="accent3"/>
            </a:solidFill>
          </a:ln>
        </p:spPr>
        <p:txBody>
          <a:bodyPr wrap="square" anchor="t">
            <a:spAutoFit/>
          </a:bodyPr>
          <a:lstStyle/>
          <a:p>
            <a:pPr algn="ctr"/>
            <a:r>
              <a:rPr lang="en-US" sz="3200" b="1" dirty="0">
                <a:solidFill>
                  <a:schemeClr val="accent3"/>
                </a:solidFill>
                <a:ea typeface="+mn-lt"/>
                <a:cs typeface="+mn-lt"/>
              </a:rPr>
              <a:t>No </a:t>
            </a:r>
            <a:endParaRPr lang="en-GB" sz="3200" dirty="0"/>
          </a:p>
        </p:txBody>
      </p:sp>
      <p:sp>
        <p:nvSpPr>
          <p:cNvPr id="6" name="Rectangle: Rounded Corners 5">
            <a:extLst>
              <a:ext uri="{FF2B5EF4-FFF2-40B4-BE49-F238E27FC236}">
                <a16:creationId xmlns:a16="http://schemas.microsoft.com/office/drawing/2014/main" id="{99F19AD8-FADC-442C-ABD9-FB6FF8008BF1}"/>
              </a:ext>
            </a:extLst>
          </p:cNvPr>
          <p:cNvSpPr/>
          <p:nvPr/>
        </p:nvSpPr>
        <p:spPr>
          <a:xfrm>
            <a:off x="6603736" y="4936465"/>
            <a:ext cx="2360998" cy="646986"/>
          </a:xfrm>
          <a:prstGeom prst="roundRect">
            <a:avLst/>
          </a:prstGeom>
          <a:ln>
            <a:solidFill>
              <a:schemeClr val="accent2"/>
            </a:solidFill>
          </a:ln>
        </p:spPr>
        <p:txBody>
          <a:bodyPr wrap="square" anchor="t">
            <a:spAutoFit/>
          </a:bodyPr>
          <a:lstStyle/>
          <a:p>
            <a:pPr algn="ctr"/>
            <a:r>
              <a:rPr lang="en-US" sz="3200" b="1" dirty="0">
                <a:solidFill>
                  <a:schemeClr val="tx2"/>
                </a:solidFill>
                <a:ea typeface="+mn-lt"/>
                <a:cs typeface="+mn-lt"/>
              </a:rPr>
              <a:t>Yes</a:t>
            </a:r>
            <a:r>
              <a:rPr lang="en-US" sz="3200" b="1" dirty="0">
                <a:ea typeface="+mn-lt"/>
                <a:cs typeface="+mn-lt"/>
              </a:rPr>
              <a:t> </a:t>
            </a:r>
            <a:endParaRPr lang="en-GB" sz="3200" dirty="0"/>
          </a:p>
        </p:txBody>
      </p:sp>
      <p:sp>
        <p:nvSpPr>
          <p:cNvPr id="27" name="Arrow: Down 26">
            <a:extLst>
              <a:ext uri="{FF2B5EF4-FFF2-40B4-BE49-F238E27FC236}">
                <a16:creationId xmlns:a16="http://schemas.microsoft.com/office/drawing/2014/main" id="{B31774DA-ACD5-4C4B-997B-D25C2D6EE504}"/>
              </a:ext>
            </a:extLst>
          </p:cNvPr>
          <p:cNvSpPr/>
          <p:nvPr/>
        </p:nvSpPr>
        <p:spPr>
          <a:xfrm>
            <a:off x="7504456" y="5583451"/>
            <a:ext cx="559558" cy="805218"/>
          </a:xfrm>
          <a:prstGeom prst="down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62958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up)">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up)">
                                      <p:cBhvr>
                                        <p:cTn id="20" dur="500"/>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wipe(up)">
                                      <p:cBhvr>
                                        <p:cTn id="25" dur="500"/>
                                        <p:tgtEl>
                                          <p:spTgt spid="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par>
                          <p:cTn id="37" fill="hold">
                            <p:stCondLst>
                              <p:cond delay="0"/>
                            </p:stCondLst>
                            <p:childTnLst>
                              <p:par>
                                <p:cTn id="38" presetID="22" presetClass="entr" presetSubtype="1" fill="hold" grpId="0" nodeType="after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wipe(up)">
                                      <p:cBhvr>
                                        <p:cTn id="4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5" grpId="0" animBg="1"/>
      <p:bldP spid="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11B4B3-A63E-9941-BABB-6E2D8D0CF38E}"/>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5C9779-70E0-4DE5-9ED8-ACD26A6F2F8F}"/>
              </a:ext>
            </a:extLst>
          </p:cNvPr>
          <p:cNvSpPr>
            <a:spLocks noGrp="1"/>
          </p:cNvSpPr>
          <p:nvPr>
            <p:ph type="title"/>
          </p:nvPr>
        </p:nvSpPr>
        <p:spPr>
          <a:xfrm>
            <a:off x="838200" y="18255"/>
            <a:ext cx="10515600" cy="1188753"/>
          </a:xfrm>
        </p:spPr>
        <p:txBody>
          <a:bodyPr/>
          <a:lstStyle/>
          <a:p>
            <a:r>
              <a:rPr lang="en-GB" dirty="0"/>
              <a:t>When to use these procedures…</a:t>
            </a:r>
          </a:p>
        </p:txBody>
      </p:sp>
      <p:sp>
        <p:nvSpPr>
          <p:cNvPr id="4" name="Content Placeholder 2">
            <a:extLst>
              <a:ext uri="{FF2B5EF4-FFF2-40B4-BE49-F238E27FC236}">
                <a16:creationId xmlns:a16="http://schemas.microsoft.com/office/drawing/2014/main" id="{F9190939-14A3-4B1F-86C2-1CA29EF210A1}"/>
              </a:ext>
            </a:extLst>
          </p:cNvPr>
          <p:cNvSpPr txBox="1">
            <a:spLocks/>
          </p:cNvSpPr>
          <p:nvPr/>
        </p:nvSpPr>
        <p:spPr>
          <a:xfrm>
            <a:off x="2599014" y="3705454"/>
            <a:ext cx="6411628" cy="46590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14" name="Content Placeholder 2">
            <a:extLst>
              <a:ext uri="{FF2B5EF4-FFF2-40B4-BE49-F238E27FC236}">
                <a16:creationId xmlns:a16="http://schemas.microsoft.com/office/drawing/2014/main" id="{4A24CAA9-7F16-4614-A8A0-B2C717775BFE}"/>
              </a:ext>
            </a:extLst>
          </p:cNvPr>
          <p:cNvSpPr txBox="1">
            <a:spLocks/>
          </p:cNvSpPr>
          <p:nvPr/>
        </p:nvSpPr>
        <p:spPr>
          <a:xfrm>
            <a:off x="1398466" y="1304472"/>
            <a:ext cx="9395068" cy="658368"/>
          </a:xfrm>
          <a:prstGeom prst="roundRect">
            <a:avLst/>
          </a:prstGeom>
          <a:solidFill>
            <a:schemeClr val="accent6">
              <a:lumMod val="20000"/>
              <a:lumOff val="80000"/>
            </a:schemeClr>
          </a:solidFill>
          <a:ln>
            <a:solidFill>
              <a:schemeClr val="accent6"/>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a:t>2)  Is the concern </a:t>
            </a:r>
            <a:r>
              <a:rPr lang="en-US" sz="3600" b="1" dirty="0"/>
              <a:t>about</a:t>
            </a:r>
            <a:r>
              <a:rPr lang="en-US" sz="3600" dirty="0"/>
              <a:t>:</a:t>
            </a:r>
          </a:p>
        </p:txBody>
      </p:sp>
      <p:sp>
        <p:nvSpPr>
          <p:cNvPr id="7" name="Rectangle 6">
            <a:extLst>
              <a:ext uri="{FF2B5EF4-FFF2-40B4-BE49-F238E27FC236}">
                <a16:creationId xmlns:a16="http://schemas.microsoft.com/office/drawing/2014/main" id="{63B8BE10-695F-49FF-BCCC-57183B4B3AB3}"/>
              </a:ext>
            </a:extLst>
          </p:cNvPr>
          <p:cNvSpPr/>
          <p:nvPr/>
        </p:nvSpPr>
        <p:spPr>
          <a:xfrm>
            <a:off x="1596788" y="2060304"/>
            <a:ext cx="9196746" cy="2677656"/>
          </a:xfrm>
          <a:prstGeom prst="rect">
            <a:avLst/>
          </a:prstGeom>
        </p:spPr>
        <p:txBody>
          <a:bodyPr wrap="square">
            <a:spAutoFit/>
          </a:bodyPr>
          <a:lstStyle/>
          <a:p>
            <a:pPr marL="342900" lvl="0" indent="-342900">
              <a:buClr>
                <a:schemeClr val="accent3"/>
              </a:buClr>
              <a:buFont typeface="Arial" panose="020B0604020202020204" pitchFamily="34" charset="0"/>
              <a:buChar char="•"/>
            </a:pPr>
            <a:r>
              <a:rPr lang="en-GB" sz="2800" dirty="0">
                <a:solidFill>
                  <a:schemeClr val="accent1"/>
                </a:solidFill>
              </a:rPr>
              <a:t>behaviour that has </a:t>
            </a:r>
            <a:r>
              <a:rPr lang="en-GB" sz="2800" b="1" dirty="0">
                <a:solidFill>
                  <a:schemeClr val="accent1"/>
                </a:solidFill>
                <a:hlinkClick r:id="rId3" action="ppaction://hlinksldjump"/>
              </a:rPr>
              <a:t>harmed</a:t>
            </a:r>
            <a:r>
              <a:rPr lang="en-GB" sz="2800" dirty="0">
                <a:solidFill>
                  <a:schemeClr val="accent1"/>
                </a:solidFill>
              </a:rPr>
              <a:t> or </a:t>
            </a:r>
            <a:r>
              <a:rPr lang="en-GB" sz="2800" b="1" dirty="0">
                <a:solidFill>
                  <a:schemeClr val="accent1"/>
                </a:solidFill>
              </a:rPr>
              <a:t>may have harmed</a:t>
            </a:r>
            <a:r>
              <a:rPr lang="en-GB" sz="2800" dirty="0">
                <a:solidFill>
                  <a:schemeClr val="accent1"/>
                </a:solidFill>
              </a:rPr>
              <a:t> a child or adult at risk?</a:t>
            </a:r>
          </a:p>
          <a:p>
            <a:pPr marL="342900" lvl="0" indent="-342900">
              <a:buClr>
                <a:schemeClr val="accent3"/>
              </a:buClr>
              <a:buFont typeface="Arial" panose="020B0604020202020204" pitchFamily="34" charset="0"/>
              <a:buChar char="•"/>
            </a:pPr>
            <a:r>
              <a:rPr lang="en-GB" sz="2800" dirty="0">
                <a:solidFill>
                  <a:schemeClr val="accent1"/>
                </a:solidFill>
              </a:rPr>
              <a:t>a </a:t>
            </a:r>
            <a:r>
              <a:rPr lang="en-GB" sz="2800" b="1" dirty="0">
                <a:solidFill>
                  <a:schemeClr val="accent1"/>
                </a:solidFill>
              </a:rPr>
              <a:t>criminal offence </a:t>
            </a:r>
            <a:r>
              <a:rPr lang="en-GB" sz="2800" dirty="0">
                <a:solidFill>
                  <a:schemeClr val="accent1"/>
                </a:solidFill>
              </a:rPr>
              <a:t>against or impacting a child or adult at risk? </a:t>
            </a:r>
          </a:p>
          <a:p>
            <a:pPr marL="342900" lvl="0" indent="-342900">
              <a:buClr>
                <a:schemeClr val="accent3"/>
              </a:buClr>
              <a:buFont typeface="Arial" panose="020B0604020202020204" pitchFamily="34" charset="0"/>
              <a:buChar char="•"/>
            </a:pPr>
            <a:r>
              <a:rPr lang="en-GB" sz="2800" dirty="0">
                <a:solidFill>
                  <a:schemeClr val="accent1"/>
                </a:solidFill>
              </a:rPr>
              <a:t>behaviour that indicates they are </a:t>
            </a:r>
            <a:r>
              <a:rPr lang="en-GB" sz="2800" b="1" dirty="0">
                <a:hlinkClick r:id="rId4" action="ppaction://hlinksldjump"/>
              </a:rPr>
              <a:t>unsuitable</a:t>
            </a:r>
            <a:r>
              <a:rPr lang="en-GB" sz="2800" dirty="0">
                <a:hlinkClick r:id="rId4" action="ppaction://hlinksldjump"/>
              </a:rPr>
              <a:t> </a:t>
            </a:r>
            <a:r>
              <a:rPr lang="en-GB" sz="2800" b="1" dirty="0">
                <a:hlinkClick r:id="rId4" action="ppaction://hlinksldjump"/>
              </a:rPr>
              <a:t>to work </a:t>
            </a:r>
            <a:r>
              <a:rPr lang="en-GB" sz="2800" dirty="0">
                <a:solidFill>
                  <a:schemeClr val="accent1"/>
                </a:solidFill>
              </a:rPr>
              <a:t>with children and adults at risk in any capacity?</a:t>
            </a:r>
          </a:p>
        </p:txBody>
      </p:sp>
      <p:sp>
        <p:nvSpPr>
          <p:cNvPr id="18" name="Rectangle 17">
            <a:extLst>
              <a:ext uri="{FF2B5EF4-FFF2-40B4-BE49-F238E27FC236}">
                <a16:creationId xmlns:a16="http://schemas.microsoft.com/office/drawing/2014/main" id="{C6A766D7-D165-467B-B69C-2725E8E12D1C}"/>
              </a:ext>
            </a:extLst>
          </p:cNvPr>
          <p:cNvSpPr/>
          <p:nvPr/>
        </p:nvSpPr>
        <p:spPr>
          <a:xfrm>
            <a:off x="2553108" y="5557672"/>
            <a:ext cx="3709315" cy="830997"/>
          </a:xfrm>
          <a:prstGeom prst="rect">
            <a:avLst/>
          </a:prstGeom>
        </p:spPr>
        <p:txBody>
          <a:bodyPr wrap="square">
            <a:spAutoFit/>
          </a:bodyPr>
          <a:lstStyle/>
          <a:p>
            <a:pPr algn="ctr"/>
            <a:r>
              <a:rPr lang="en-US" sz="2400" dirty="0">
                <a:ea typeface="+mn-lt"/>
                <a:cs typeface="+mn-lt"/>
              </a:rPr>
              <a:t>Follow general </a:t>
            </a:r>
            <a:br>
              <a:rPr lang="en-US" sz="2400" dirty="0">
                <a:ea typeface="+mn-lt"/>
                <a:cs typeface="+mn-lt"/>
              </a:rPr>
            </a:br>
            <a:r>
              <a:rPr lang="en-US" sz="2400" dirty="0">
                <a:ea typeface="+mn-lt"/>
                <a:cs typeface="+mn-lt"/>
              </a:rPr>
              <a:t>safeguarding procedures</a:t>
            </a:r>
            <a:endParaRPr lang="en-GB" sz="2400" dirty="0"/>
          </a:p>
        </p:txBody>
      </p:sp>
      <p:sp>
        <p:nvSpPr>
          <p:cNvPr id="19" name="Rectangle: Rounded Corners 18">
            <a:extLst>
              <a:ext uri="{FF2B5EF4-FFF2-40B4-BE49-F238E27FC236}">
                <a16:creationId xmlns:a16="http://schemas.microsoft.com/office/drawing/2014/main" id="{5C323A56-BDCE-4D39-AA98-5B1C2C6C4812}"/>
              </a:ext>
            </a:extLst>
          </p:cNvPr>
          <p:cNvSpPr/>
          <p:nvPr/>
        </p:nvSpPr>
        <p:spPr>
          <a:xfrm>
            <a:off x="3227267" y="4936465"/>
            <a:ext cx="2360998" cy="646986"/>
          </a:xfrm>
          <a:prstGeom prst="roundRect">
            <a:avLst/>
          </a:prstGeom>
          <a:ln>
            <a:solidFill>
              <a:schemeClr val="accent3"/>
            </a:solidFill>
          </a:ln>
        </p:spPr>
        <p:txBody>
          <a:bodyPr wrap="square" anchor="t">
            <a:spAutoFit/>
          </a:bodyPr>
          <a:lstStyle/>
          <a:p>
            <a:pPr algn="ctr"/>
            <a:r>
              <a:rPr lang="en-US" sz="3200" b="1" dirty="0">
                <a:solidFill>
                  <a:schemeClr val="accent3"/>
                </a:solidFill>
                <a:ea typeface="+mn-lt"/>
                <a:cs typeface="+mn-lt"/>
              </a:rPr>
              <a:t>No</a:t>
            </a:r>
            <a:r>
              <a:rPr lang="en-US" sz="3200" b="1" dirty="0">
                <a:solidFill>
                  <a:schemeClr val="accent3">
                    <a:lumMod val="75000"/>
                  </a:schemeClr>
                </a:solidFill>
                <a:ea typeface="+mn-lt"/>
                <a:cs typeface="+mn-lt"/>
              </a:rPr>
              <a:t> </a:t>
            </a:r>
            <a:endParaRPr lang="en-GB" sz="3200" dirty="0"/>
          </a:p>
        </p:txBody>
      </p:sp>
      <p:sp>
        <p:nvSpPr>
          <p:cNvPr id="20" name="Rectangle: Rounded Corners 19">
            <a:extLst>
              <a:ext uri="{FF2B5EF4-FFF2-40B4-BE49-F238E27FC236}">
                <a16:creationId xmlns:a16="http://schemas.microsoft.com/office/drawing/2014/main" id="{1C61B36A-4BC2-48D2-A88E-2AF3C9322093}"/>
              </a:ext>
            </a:extLst>
          </p:cNvPr>
          <p:cNvSpPr/>
          <p:nvPr/>
        </p:nvSpPr>
        <p:spPr>
          <a:xfrm>
            <a:off x="6603736" y="4936465"/>
            <a:ext cx="2360998" cy="646986"/>
          </a:xfrm>
          <a:prstGeom prst="roundRect">
            <a:avLst/>
          </a:prstGeom>
          <a:ln>
            <a:solidFill>
              <a:schemeClr val="accent2"/>
            </a:solidFill>
          </a:ln>
        </p:spPr>
        <p:txBody>
          <a:bodyPr wrap="square" anchor="t">
            <a:spAutoFit/>
          </a:bodyPr>
          <a:lstStyle/>
          <a:p>
            <a:pPr algn="ctr"/>
            <a:r>
              <a:rPr lang="en-US" sz="3200" b="1" dirty="0">
                <a:solidFill>
                  <a:schemeClr val="tx2"/>
                </a:solidFill>
                <a:ea typeface="+mn-lt"/>
                <a:cs typeface="+mn-lt"/>
              </a:rPr>
              <a:t>Yes</a:t>
            </a:r>
            <a:r>
              <a:rPr lang="en-US" sz="3200" b="1" dirty="0">
                <a:ea typeface="+mn-lt"/>
                <a:cs typeface="+mn-lt"/>
              </a:rPr>
              <a:t> </a:t>
            </a:r>
            <a:endParaRPr lang="en-GB" sz="3200" dirty="0"/>
          </a:p>
        </p:txBody>
      </p:sp>
      <p:sp>
        <p:nvSpPr>
          <p:cNvPr id="28" name="Arrow: Down 27">
            <a:extLst>
              <a:ext uri="{FF2B5EF4-FFF2-40B4-BE49-F238E27FC236}">
                <a16:creationId xmlns:a16="http://schemas.microsoft.com/office/drawing/2014/main" id="{5725E8BF-0241-417B-BD18-2BB422F114F4}"/>
              </a:ext>
            </a:extLst>
          </p:cNvPr>
          <p:cNvSpPr/>
          <p:nvPr/>
        </p:nvSpPr>
        <p:spPr>
          <a:xfrm>
            <a:off x="7504456" y="5583451"/>
            <a:ext cx="559558" cy="805218"/>
          </a:xfrm>
          <a:prstGeom prst="down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677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childTnLst>
                                </p:cTn>
                              </p:par>
                            </p:childTnLst>
                          </p:cTn>
                        </p:par>
                        <p:par>
                          <p:cTn id="26" fill="hold">
                            <p:stCondLst>
                              <p:cond delay="0"/>
                            </p:stCondLst>
                            <p:childTnLst>
                              <p:par>
                                <p:cTn id="27" presetID="22" presetClass="entr" presetSubtype="1"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up)">
                                      <p:cBhvr>
                                        <p:cTn id="2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animBg="1"/>
      <p:bldP spid="20" grpId="0" animBg="1"/>
      <p:bldP spid="28" grpId="0" animBg="1"/>
    </p:bldLst>
  </p:timing>
</p:sld>
</file>

<file path=ppt/theme/theme1.xml><?xml version="1.0" encoding="utf-8"?>
<a:theme xmlns:a="http://schemas.openxmlformats.org/drawingml/2006/main" name="SCW">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id="{C503F75D-E413-4180-8B11-89EBFB3A300A}" vid="{CD650A14-2FAF-4561-96F9-4007D22797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5C2DA9DA79A548A593589E8F905E05" ma:contentTypeVersion="13" ma:contentTypeDescription="Create a new document." ma:contentTypeScope="" ma:versionID="a8ac763123a39ccb523f0c0b7dab96a9">
  <xsd:schema xmlns:xsd="http://www.w3.org/2001/XMLSchema" xmlns:xs="http://www.w3.org/2001/XMLSchema" xmlns:p="http://schemas.microsoft.com/office/2006/metadata/properties" xmlns:ns3="3921c09e-0880-46c2-85b5-782023efd1ea" xmlns:ns4="938c16c7-c037-46c2-b059-7c36ee9c9343" targetNamespace="http://schemas.microsoft.com/office/2006/metadata/properties" ma:root="true" ma:fieldsID="c5444bbef7dd8ec6c29a4d9a1b6dd02f" ns3:_="" ns4:_="">
    <xsd:import namespace="3921c09e-0880-46c2-85b5-782023efd1ea"/>
    <xsd:import namespace="938c16c7-c037-46c2-b059-7c36ee9c93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1c09e-0880-46c2-85b5-782023efd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8c16c7-c037-46c2-b059-7c36ee9c934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DA10E2-4264-4037-86C9-F8BF7E5C88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1c09e-0880-46c2-85b5-782023efd1ea"/>
    <ds:schemaRef ds:uri="938c16c7-c037-46c2-b059-7c36ee9c9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C330E2-991E-4E65-BC23-D58D20BF907F}">
  <ds:schemaRefs>
    <ds:schemaRef ds:uri="http://purl.org/dc/elements/1.1/"/>
    <ds:schemaRef ds:uri="http://schemas.microsoft.com/office/2006/documentManagement/types"/>
    <ds:schemaRef ds:uri="http://schemas.microsoft.com/office/infopath/2007/PartnerControls"/>
    <ds:schemaRef ds:uri="http://www.w3.org/XML/1998/namespace"/>
    <ds:schemaRef ds:uri="3921c09e-0880-46c2-85b5-782023efd1ea"/>
    <ds:schemaRef ds:uri="http://schemas.microsoft.com/office/2006/metadata/properties"/>
    <ds:schemaRef ds:uri="http://purl.org/dc/terms/"/>
    <ds:schemaRef ds:uri="http://schemas.openxmlformats.org/package/2006/metadata/core-properties"/>
    <ds:schemaRef ds:uri="938c16c7-c037-46c2-b059-7c36ee9c9343"/>
    <ds:schemaRef ds:uri="http://purl.org/dc/dcmitype/"/>
  </ds:schemaRefs>
</ds:datastoreItem>
</file>

<file path=customXml/itemProps3.xml><?xml version="1.0" encoding="utf-8"?>
<ds:datastoreItem xmlns:ds="http://schemas.openxmlformats.org/officeDocument/2006/customXml" ds:itemID="{25E3689F-6BBD-4C4B-A010-125E9504A3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SCW</Template>
  <TotalTime>23</TotalTime>
  <Words>8033</Words>
  <Application>Microsoft Macintosh PowerPoint</Application>
  <PresentationFormat>Widescreen</PresentationFormat>
  <Paragraphs>532</Paragraphs>
  <Slides>31</Slides>
  <Notes>31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SCW</vt:lpstr>
      <vt:lpstr>Wales Safeguarding Procedures</vt:lpstr>
      <vt:lpstr>You should also apply the following legislation and guidance: </vt:lpstr>
      <vt:lpstr>PowerPoint Presentation</vt:lpstr>
      <vt:lpstr>What are these procedures about?</vt:lpstr>
      <vt:lpstr>Who has responsibility to report?</vt:lpstr>
      <vt:lpstr>Why do we need these procedures?</vt:lpstr>
      <vt:lpstr>Procedures for responding to safeguarding allegations / concerns about  practitioners and those in positions of trust</vt:lpstr>
      <vt:lpstr>When to use these procedures…</vt:lpstr>
      <vt:lpstr>When to use these procedures…</vt:lpstr>
      <vt:lpstr>PowerPoint Presentation</vt:lpstr>
      <vt:lpstr>PowerPoint Presentation</vt:lpstr>
      <vt:lpstr>PowerPoint Presentation</vt:lpstr>
      <vt:lpstr>PowerPoint Presentation</vt:lpstr>
      <vt:lpstr>PowerPoint Presentation</vt:lpstr>
      <vt:lpstr>Confidentiality and record of the professional strategy meeting</vt:lpstr>
      <vt:lpstr>Discussion</vt:lpstr>
      <vt:lpstr>Name barriers that prevent reporting  of practitioners</vt:lpstr>
      <vt:lpstr>Who is accountable and responsible for handling allegations/concerns? </vt:lpstr>
      <vt:lpstr>Note:</vt:lpstr>
      <vt:lpstr>Responding to  an allegation or suspicion of abuse by a practitioner</vt:lpstr>
      <vt:lpstr>What do I say if someone tells me about a concern about a practitioner?</vt:lpstr>
      <vt:lpstr>Do I inform the practitioner who’s the subject of the allegation?</vt:lpstr>
      <vt:lpstr>Do I inform the child or adult at risk?  Or their family/carer? </vt:lpstr>
      <vt:lpstr>Resource slides (hyperlinks)</vt:lpstr>
      <vt:lpstr>Who is a “practitioner”?</vt:lpstr>
      <vt:lpstr>What is “harm”?</vt:lpstr>
      <vt:lpstr>What is “position of trust”? </vt:lpstr>
      <vt:lpstr>What is “unsuitable to work with”?</vt:lpstr>
      <vt:lpstr>What is “unsuitable to work with”?</vt:lpstr>
      <vt:lpstr>Informing the person who is the subject of the allegation or concern</vt:lpstr>
      <vt:lpstr>Informing the person who is the subject of the allegation or concern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Wales Safeguarding Procedures</dc:title>
  <dc:creator>Nicole James</dc:creator>
  <cp:lastModifiedBy>Danielle Williams</cp:lastModifiedBy>
  <cp:revision>180</cp:revision>
  <dcterms:created xsi:type="dcterms:W3CDTF">2020-01-29T13:10:24Z</dcterms:created>
  <dcterms:modified xsi:type="dcterms:W3CDTF">2020-09-25T08:58:56Z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0x010100B05C2DA9DA79A548A593589E8F905E05</vt:lpwstr>
  </property>
</Properties>
</file>