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9"/>
  </p:notesMasterIdLst>
  <p:sldIdLst>
    <p:sldId id="732" r:id="rId5"/>
    <p:sldId id="608" r:id="rId6"/>
    <p:sldId id="258" r:id="rId7"/>
    <p:sldId id="761" r:id="rId8"/>
    <p:sldId id="746" r:id="rId9"/>
    <p:sldId id="747" r:id="rId10"/>
    <p:sldId id="748" r:id="rId11"/>
    <p:sldId id="749" r:id="rId12"/>
    <p:sldId id="750" r:id="rId13"/>
    <p:sldId id="751" r:id="rId14"/>
    <p:sldId id="752" r:id="rId15"/>
    <p:sldId id="753" r:id="rId16"/>
    <p:sldId id="754" r:id="rId17"/>
    <p:sldId id="755" r:id="rId18"/>
    <p:sldId id="757" r:id="rId19"/>
    <p:sldId id="758" r:id="rId20"/>
    <p:sldId id="264" r:id="rId21"/>
    <p:sldId id="266" r:id="rId22"/>
    <p:sldId id="759" r:id="rId23"/>
    <p:sldId id="763" r:id="rId24"/>
    <p:sldId id="762" r:id="rId25"/>
    <p:sldId id="740" r:id="rId26"/>
    <p:sldId id="760" r:id="rId27"/>
    <p:sldId id="75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39" autoAdjust="0"/>
    <p:restoredTop sz="68639" autoAdjust="0"/>
  </p:normalViewPr>
  <p:slideViewPr>
    <p:cSldViewPr snapToGrid="0">
      <p:cViewPr varScale="1">
        <p:scale>
          <a:sx n="85" d="100"/>
          <a:sy n="85" d="100"/>
        </p:scale>
        <p:origin x="19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James" userId="87e49fce-462c-4f4b-b072-0e7301cf4f25" providerId="ADAL" clId="{3DF6BEE9-D2A2-405A-9E48-19CDEA1DA3D5}"/>
    <pc:docChg chg="delSld">
      <pc:chgData name="Nicole James" userId="87e49fce-462c-4f4b-b072-0e7301cf4f25" providerId="ADAL" clId="{3DF6BEE9-D2A2-405A-9E48-19CDEA1DA3D5}" dt="2020-01-30T15:30:04.159" v="0" actId="47"/>
      <pc:docMkLst>
        <pc:docMk/>
      </pc:docMkLst>
      <pc:sldChg chg="del">
        <pc:chgData name="Nicole James" userId="87e49fce-462c-4f4b-b072-0e7301cf4f25" providerId="ADAL" clId="{3DF6BEE9-D2A2-405A-9E48-19CDEA1DA3D5}" dt="2020-01-30T15:30:04.159" v="0" actId="47"/>
        <pc:sldMkLst>
          <pc:docMk/>
          <pc:sldMk cId="2801555127" sldId="733"/>
        </pc:sldMkLst>
      </pc:sldChg>
      <pc:sldChg chg="del">
        <pc:chgData name="Nicole James" userId="87e49fce-462c-4f4b-b072-0e7301cf4f25" providerId="ADAL" clId="{3DF6BEE9-D2A2-405A-9E48-19CDEA1DA3D5}" dt="2020-01-30T15:30:04.159" v="0" actId="47"/>
        <pc:sldMkLst>
          <pc:docMk/>
          <pc:sldMk cId="2409765092" sldId="735"/>
        </pc:sldMkLst>
      </pc:sldChg>
      <pc:sldChg chg="del">
        <pc:chgData name="Nicole James" userId="87e49fce-462c-4f4b-b072-0e7301cf4f25" providerId="ADAL" clId="{3DF6BEE9-D2A2-405A-9E48-19CDEA1DA3D5}" dt="2020-01-30T15:30:04.159" v="0" actId="47"/>
        <pc:sldMkLst>
          <pc:docMk/>
          <pc:sldMk cId="2873998428" sldId="736"/>
        </pc:sldMkLst>
      </pc:sldChg>
      <pc:sldChg chg="del">
        <pc:chgData name="Nicole James" userId="87e49fce-462c-4f4b-b072-0e7301cf4f25" providerId="ADAL" clId="{3DF6BEE9-D2A2-405A-9E48-19CDEA1DA3D5}" dt="2020-01-30T15:30:04.159" v="0" actId="47"/>
        <pc:sldMkLst>
          <pc:docMk/>
          <pc:sldMk cId="4155346401" sldId="737"/>
        </pc:sldMkLst>
      </pc:sldChg>
      <pc:sldChg chg="del">
        <pc:chgData name="Nicole James" userId="87e49fce-462c-4f4b-b072-0e7301cf4f25" providerId="ADAL" clId="{3DF6BEE9-D2A2-405A-9E48-19CDEA1DA3D5}" dt="2020-01-30T15:30:04.159" v="0" actId="47"/>
        <pc:sldMkLst>
          <pc:docMk/>
          <pc:sldMk cId="1063367817" sldId="741"/>
        </pc:sldMkLst>
      </pc:sldChg>
      <pc:sldChg chg="del">
        <pc:chgData name="Nicole James" userId="87e49fce-462c-4f4b-b072-0e7301cf4f25" providerId="ADAL" clId="{3DF6BEE9-D2A2-405A-9E48-19CDEA1DA3D5}" dt="2020-01-30T15:30:04.159" v="0" actId="47"/>
        <pc:sldMkLst>
          <pc:docMk/>
          <pc:sldMk cId="580179880" sldId="742"/>
        </pc:sldMkLst>
      </pc:sldChg>
      <pc:sldChg chg="del">
        <pc:chgData name="Nicole James" userId="87e49fce-462c-4f4b-b072-0e7301cf4f25" providerId="ADAL" clId="{3DF6BEE9-D2A2-405A-9E48-19CDEA1DA3D5}" dt="2020-01-30T15:30:04.159" v="0" actId="47"/>
        <pc:sldMkLst>
          <pc:docMk/>
          <pc:sldMk cId="3452289845" sldId="743"/>
        </pc:sldMkLst>
      </pc:sldChg>
      <pc:sldChg chg="del">
        <pc:chgData name="Nicole James" userId="87e49fce-462c-4f4b-b072-0e7301cf4f25" providerId="ADAL" clId="{3DF6BEE9-D2A2-405A-9E48-19CDEA1DA3D5}" dt="2020-01-30T15:30:04.159" v="0" actId="47"/>
        <pc:sldMkLst>
          <pc:docMk/>
          <pc:sldMk cId="925684112" sldId="744"/>
        </pc:sldMkLst>
      </pc:sldChg>
      <pc:sldChg chg="del">
        <pc:chgData name="Nicole James" userId="87e49fce-462c-4f4b-b072-0e7301cf4f25" providerId="ADAL" clId="{3DF6BEE9-D2A2-405A-9E48-19CDEA1DA3D5}" dt="2020-01-30T15:30:04.159" v="0" actId="47"/>
        <pc:sldMkLst>
          <pc:docMk/>
          <pc:sldMk cId="848943847" sldId="745"/>
        </pc:sldMkLst>
      </pc:sldChg>
    </pc:docChg>
  </pc:docChgLst>
  <pc:docChgLst>
    <pc:chgData name="Nicole James" userId="87e49fce-462c-4f4b-b072-0e7301cf4f25" providerId="ADAL" clId="{E7C2255F-5177-4B42-B4AC-10C691DFFE85}"/>
    <pc:docChg chg="custSel addSld modSld modShowInfo">
      <pc:chgData name="Nicole James" userId="87e49fce-462c-4f4b-b072-0e7301cf4f25" providerId="ADAL" clId="{E7C2255F-5177-4B42-B4AC-10C691DFFE85}" dt="2020-02-11T12:55:32.515" v="111" actId="2744"/>
      <pc:docMkLst>
        <pc:docMk/>
      </pc:docMkLst>
      <pc:sldChg chg="modNotesTx">
        <pc:chgData name="Nicole James" userId="87e49fce-462c-4f4b-b072-0e7301cf4f25" providerId="ADAL" clId="{E7C2255F-5177-4B42-B4AC-10C691DFFE85}" dt="2020-02-01T12:33:41.393" v="97" actId="115"/>
        <pc:sldMkLst>
          <pc:docMk/>
          <pc:sldMk cId="770289260" sldId="258"/>
        </pc:sldMkLst>
      </pc:sldChg>
      <pc:sldChg chg="modSp add">
        <pc:chgData name="Nicole James" userId="87e49fce-462c-4f4b-b072-0e7301cf4f25" providerId="ADAL" clId="{E7C2255F-5177-4B42-B4AC-10C691DFFE85}" dt="2020-02-01T13:55:13.930" v="109" actId="20577"/>
        <pc:sldMkLst>
          <pc:docMk/>
          <pc:sldMk cId="4286216743" sldId="264"/>
        </pc:sldMkLst>
        <pc:spChg chg="mod">
          <ac:chgData name="Nicole James" userId="87e49fce-462c-4f4b-b072-0e7301cf4f25" providerId="ADAL" clId="{E7C2255F-5177-4B42-B4AC-10C691DFFE85}" dt="2020-02-01T13:55:13.930" v="109" actId="20577"/>
          <ac:spMkLst>
            <pc:docMk/>
            <pc:sldMk cId="4286216743" sldId="264"/>
            <ac:spMk id="3" creationId="{7F4225BD-0181-4C3A-9509-51B7C63FB80F}"/>
          </ac:spMkLst>
        </pc:spChg>
      </pc:sldChg>
      <pc:sldChg chg="modSp add">
        <pc:chgData name="Nicole James" userId="87e49fce-462c-4f4b-b072-0e7301cf4f25" providerId="ADAL" clId="{E7C2255F-5177-4B42-B4AC-10C691DFFE85}" dt="2020-02-01T13:55:21.160" v="110"/>
        <pc:sldMkLst>
          <pc:docMk/>
          <pc:sldMk cId="673191858" sldId="266"/>
        </pc:sldMkLst>
        <pc:spChg chg="mod">
          <ac:chgData name="Nicole James" userId="87e49fce-462c-4f4b-b072-0e7301cf4f25" providerId="ADAL" clId="{E7C2255F-5177-4B42-B4AC-10C691DFFE85}" dt="2020-02-01T13:55:21.160" v="110"/>
          <ac:spMkLst>
            <pc:docMk/>
            <pc:sldMk cId="673191858" sldId="266"/>
            <ac:spMk id="3" creationId="{7F4225BD-0181-4C3A-9509-51B7C63FB80F}"/>
          </ac:spMkLst>
        </pc:spChg>
      </pc:sldChg>
      <pc:sldChg chg="addSp modSp modAnim">
        <pc:chgData name="Nicole James" userId="87e49fce-462c-4f4b-b072-0e7301cf4f25" providerId="ADAL" clId="{E7C2255F-5177-4B42-B4AC-10C691DFFE85}" dt="2020-02-01T12:33:03.114" v="11"/>
        <pc:sldMkLst>
          <pc:docMk/>
          <pc:sldMk cId="2532636460" sldId="608"/>
        </pc:sldMkLst>
        <pc:spChg chg="add mod ord">
          <ac:chgData name="Nicole James" userId="87e49fce-462c-4f4b-b072-0e7301cf4f25" providerId="ADAL" clId="{E7C2255F-5177-4B42-B4AC-10C691DFFE85}" dt="2020-02-01T12:32:56.463" v="8" actId="164"/>
          <ac:spMkLst>
            <pc:docMk/>
            <pc:sldMk cId="2532636460" sldId="608"/>
            <ac:spMk id="15" creationId="{CEFC14CE-3247-4B7E-BC2D-3315E3A43787}"/>
          </ac:spMkLst>
        </pc:spChg>
        <pc:spChg chg="add mod ord">
          <ac:chgData name="Nicole James" userId="87e49fce-462c-4f4b-b072-0e7301cf4f25" providerId="ADAL" clId="{E7C2255F-5177-4B42-B4AC-10C691DFFE85}" dt="2020-02-01T12:32:56.463" v="8" actId="164"/>
          <ac:spMkLst>
            <pc:docMk/>
            <pc:sldMk cId="2532636460" sldId="608"/>
            <ac:spMk id="17" creationId="{8C899DC9-48B6-42BD-8AAE-FA07ACFCC9E5}"/>
          </ac:spMkLst>
        </pc:spChg>
        <pc:grpChg chg="add mod">
          <ac:chgData name="Nicole James" userId="87e49fce-462c-4f4b-b072-0e7301cf4f25" providerId="ADAL" clId="{E7C2255F-5177-4B42-B4AC-10C691DFFE85}" dt="2020-02-01T12:32:56.463" v="8" actId="164"/>
          <ac:grpSpMkLst>
            <pc:docMk/>
            <pc:sldMk cId="2532636460" sldId="608"/>
            <ac:grpSpMk id="2" creationId="{A02DB6E8-CB8C-4E5F-AEF6-21DB52E2D0B8}"/>
          </ac:grpSpMkLst>
        </pc:grpChg>
      </pc:sldChg>
    </pc:docChg>
  </pc:docChgLst>
  <pc:docChgLst>
    <pc:chgData name="Danielle Williams" userId="2ffd8f61-7b6f-4050-b155-8688edf94325" providerId="ADAL" clId="{295D97E7-CEFF-DC45-A69C-8FA2AE77D9F9}"/>
    <pc:docChg chg="modMainMaster">
      <pc:chgData name="Danielle Williams" userId="2ffd8f61-7b6f-4050-b155-8688edf94325" providerId="ADAL" clId="{295D97E7-CEFF-DC45-A69C-8FA2AE77D9F9}" dt="2020-09-25T08:53:55.286" v="1" actId="962"/>
      <pc:docMkLst>
        <pc:docMk/>
      </pc:docMkLst>
      <pc:sldMasterChg chg="modSp mod">
        <pc:chgData name="Danielle Williams" userId="2ffd8f61-7b6f-4050-b155-8688edf94325" providerId="ADAL" clId="{295D97E7-CEFF-DC45-A69C-8FA2AE77D9F9}" dt="2020-09-25T08:53:55.286" v="1" actId="962"/>
        <pc:sldMasterMkLst>
          <pc:docMk/>
          <pc:sldMasterMk cId="3611232839" sldId="2147483660"/>
        </pc:sldMasterMkLst>
        <pc:picChg chg="mod">
          <ac:chgData name="Danielle Williams" userId="2ffd8f61-7b6f-4050-b155-8688edf94325" providerId="ADAL" clId="{295D97E7-CEFF-DC45-A69C-8FA2AE77D9F9}" dt="2020-09-25T08:53:55.286" v="1" actId="962"/>
          <ac:picMkLst>
            <pc:docMk/>
            <pc:sldMasterMk cId="3611232839" sldId="2147483660"/>
            <ac:picMk id="4" creationId="{1B787565-43EC-2D4F-840A-5D7492EA1C45}"/>
          </ac:picMkLst>
        </pc:picChg>
      </pc:sldMasterChg>
    </pc:docChg>
  </pc:docChgLst>
  <pc:docChgLst>
    <pc:chgData name="Bethan Price" userId="S::bethan.price@socialcare.wales::29923274-46ec-4e83-956c-4c26375aa1fd" providerId="AD" clId="Web-{F7D0669D-0B73-D2B8-DDFC-22458910C7C7}"/>
    <pc:docChg chg="modSld">
      <pc:chgData name="Bethan Price" userId="S::bethan.price@socialcare.wales::29923274-46ec-4e83-956c-4c26375aa1fd" providerId="AD" clId="Web-{F7D0669D-0B73-D2B8-DDFC-22458910C7C7}" dt="2020-05-14T16:04:07.959" v="411" actId="20577"/>
      <pc:docMkLst>
        <pc:docMk/>
      </pc:docMkLst>
      <pc:sldChg chg="modSp">
        <pc:chgData name="Bethan Price" userId="S::bethan.price@socialcare.wales::29923274-46ec-4e83-956c-4c26375aa1fd" providerId="AD" clId="Web-{F7D0669D-0B73-D2B8-DDFC-22458910C7C7}" dt="2020-05-14T15:50:21.863" v="33" actId="20577"/>
        <pc:sldMkLst>
          <pc:docMk/>
          <pc:sldMk cId="770289260" sldId="258"/>
        </pc:sldMkLst>
        <pc:spChg chg="mod">
          <ac:chgData name="Bethan Price" userId="S::bethan.price@socialcare.wales::29923274-46ec-4e83-956c-4c26375aa1fd" providerId="AD" clId="Web-{F7D0669D-0B73-D2B8-DDFC-22458910C7C7}" dt="2020-05-14T15:50:21.863" v="33" actId="20577"/>
          <ac:spMkLst>
            <pc:docMk/>
            <pc:sldMk cId="770289260" sldId="258"/>
            <ac:spMk id="4" creationId="{30E0CDC9-0A51-4578-B1B3-66BA13CD5118}"/>
          </ac:spMkLst>
        </pc:spChg>
      </pc:sldChg>
      <pc:sldChg chg="modSp">
        <pc:chgData name="Bethan Price" userId="S::bethan.price@socialcare.wales::29923274-46ec-4e83-956c-4c26375aa1fd" providerId="AD" clId="Web-{F7D0669D-0B73-D2B8-DDFC-22458910C7C7}" dt="2020-05-14T16:00:48.115" v="353" actId="20577"/>
        <pc:sldMkLst>
          <pc:docMk/>
          <pc:sldMk cId="4286216743" sldId="264"/>
        </pc:sldMkLst>
        <pc:spChg chg="mod">
          <ac:chgData name="Bethan Price" userId="S::bethan.price@socialcare.wales::29923274-46ec-4e83-956c-4c26375aa1fd" providerId="AD" clId="Web-{F7D0669D-0B73-D2B8-DDFC-22458910C7C7}" dt="2020-05-14T15:59:52.615" v="339" actId="20577"/>
          <ac:spMkLst>
            <pc:docMk/>
            <pc:sldMk cId="4286216743" sldId="264"/>
            <ac:spMk id="2" creationId="{847B5C8F-043D-45DC-9B9A-3AF4D6635A09}"/>
          </ac:spMkLst>
        </pc:spChg>
        <pc:spChg chg="mod">
          <ac:chgData name="Bethan Price" userId="S::bethan.price@socialcare.wales::29923274-46ec-4e83-956c-4c26375aa1fd" providerId="AD" clId="Web-{F7D0669D-0B73-D2B8-DDFC-22458910C7C7}" dt="2020-05-14T16:00:48.115" v="353" actId="20577"/>
          <ac:spMkLst>
            <pc:docMk/>
            <pc:sldMk cId="4286216743" sldId="264"/>
            <ac:spMk id="3" creationId="{7F4225BD-0181-4C3A-9509-51B7C63FB80F}"/>
          </ac:spMkLst>
        </pc:spChg>
      </pc:sldChg>
      <pc:sldChg chg="modSp">
        <pc:chgData name="Bethan Price" userId="S::bethan.price@socialcare.wales::29923274-46ec-4e83-956c-4c26375aa1fd" providerId="AD" clId="Web-{F7D0669D-0B73-D2B8-DDFC-22458910C7C7}" dt="2020-05-14T16:02:24.006" v="376" actId="20577"/>
        <pc:sldMkLst>
          <pc:docMk/>
          <pc:sldMk cId="673191858" sldId="266"/>
        </pc:sldMkLst>
        <pc:spChg chg="mod">
          <ac:chgData name="Bethan Price" userId="S::bethan.price@socialcare.wales::29923274-46ec-4e83-956c-4c26375aa1fd" providerId="AD" clId="Web-{F7D0669D-0B73-D2B8-DDFC-22458910C7C7}" dt="2020-05-14T16:00:53.693" v="355" actId="20577"/>
          <ac:spMkLst>
            <pc:docMk/>
            <pc:sldMk cId="673191858" sldId="266"/>
            <ac:spMk id="2" creationId="{847B5C8F-043D-45DC-9B9A-3AF4D6635A09}"/>
          </ac:spMkLst>
        </pc:spChg>
        <pc:spChg chg="mod">
          <ac:chgData name="Bethan Price" userId="S::bethan.price@socialcare.wales::29923274-46ec-4e83-956c-4c26375aa1fd" providerId="AD" clId="Web-{F7D0669D-0B73-D2B8-DDFC-22458910C7C7}" dt="2020-05-14T16:02:24.006" v="376" actId="20577"/>
          <ac:spMkLst>
            <pc:docMk/>
            <pc:sldMk cId="673191858" sldId="266"/>
            <ac:spMk id="3" creationId="{7F4225BD-0181-4C3A-9509-51B7C63FB80F}"/>
          </ac:spMkLst>
        </pc:spChg>
      </pc:sldChg>
      <pc:sldChg chg="modSp">
        <pc:chgData name="Bethan Price" userId="S::bethan.price@socialcare.wales::29923274-46ec-4e83-956c-4c26375aa1fd" providerId="AD" clId="Web-{F7D0669D-0B73-D2B8-DDFC-22458910C7C7}" dt="2020-05-14T15:49:35.910" v="27" actId="20577"/>
        <pc:sldMkLst>
          <pc:docMk/>
          <pc:sldMk cId="2532636460" sldId="608"/>
        </pc:sldMkLst>
        <pc:spChg chg="mod">
          <ac:chgData name="Bethan Price" userId="S::bethan.price@socialcare.wales::29923274-46ec-4e83-956c-4c26375aa1fd" providerId="AD" clId="Web-{F7D0669D-0B73-D2B8-DDFC-22458910C7C7}" dt="2020-05-14T15:48:54.847" v="16" actId="20577"/>
          <ac:spMkLst>
            <pc:docMk/>
            <pc:sldMk cId="2532636460" sldId="608"/>
            <ac:spMk id="12" creationId="{6B0ABE98-3919-4F88-A816-B8B39423EDCF}"/>
          </ac:spMkLst>
        </pc:spChg>
        <pc:spChg chg="mod">
          <ac:chgData name="Bethan Price" userId="S::bethan.price@socialcare.wales::29923274-46ec-4e83-956c-4c26375aa1fd" providerId="AD" clId="Web-{F7D0669D-0B73-D2B8-DDFC-22458910C7C7}" dt="2020-05-14T15:48:51.472" v="15" actId="20577"/>
          <ac:spMkLst>
            <pc:docMk/>
            <pc:sldMk cId="2532636460" sldId="608"/>
            <ac:spMk id="14" creationId="{352EF728-8C66-4BC5-9464-17695084675D}"/>
          </ac:spMkLst>
        </pc:spChg>
        <pc:spChg chg="mod">
          <ac:chgData name="Bethan Price" userId="S::bethan.price@socialcare.wales::29923274-46ec-4e83-956c-4c26375aa1fd" providerId="AD" clId="Web-{F7D0669D-0B73-D2B8-DDFC-22458910C7C7}" dt="2020-05-14T15:49:35.910" v="27" actId="20577"/>
          <ac:spMkLst>
            <pc:docMk/>
            <pc:sldMk cId="2532636460" sldId="608"/>
            <ac:spMk id="15" creationId="{CEFC14CE-3247-4B7E-BC2D-3315E3A43787}"/>
          </ac:spMkLst>
        </pc:spChg>
        <pc:spChg chg="mod">
          <ac:chgData name="Bethan Price" userId="S::bethan.price@socialcare.wales::29923274-46ec-4e83-956c-4c26375aa1fd" providerId="AD" clId="Web-{F7D0669D-0B73-D2B8-DDFC-22458910C7C7}" dt="2020-05-14T15:48:57.159" v="17" actId="20577"/>
          <ac:spMkLst>
            <pc:docMk/>
            <pc:sldMk cId="2532636460" sldId="608"/>
            <ac:spMk id="16" creationId="{5FB93769-3A27-4090-86C5-A8A0A121EAD7}"/>
          </ac:spMkLst>
        </pc:spChg>
        <pc:spChg chg="mod">
          <ac:chgData name="Bethan Price" userId="S::bethan.price@socialcare.wales::29923274-46ec-4e83-956c-4c26375aa1fd" providerId="AD" clId="Web-{F7D0669D-0B73-D2B8-DDFC-22458910C7C7}" dt="2020-05-14T15:48:38.878" v="8" actId="20577"/>
          <ac:spMkLst>
            <pc:docMk/>
            <pc:sldMk cId="2532636460" sldId="608"/>
            <ac:spMk id="18" creationId="{6D6BA20B-1B26-464D-B7CC-6D5761197499}"/>
          </ac:spMkLst>
        </pc:spChg>
        <pc:spChg chg="mod">
          <ac:chgData name="Bethan Price" userId="S::bethan.price@socialcare.wales::29923274-46ec-4e83-956c-4c26375aa1fd" providerId="AD" clId="Web-{F7D0669D-0B73-D2B8-DDFC-22458910C7C7}" dt="2020-05-14T15:48:46.034" v="12" actId="20577"/>
          <ac:spMkLst>
            <pc:docMk/>
            <pc:sldMk cId="2532636460" sldId="608"/>
            <ac:spMk id="28" creationId="{EAE53258-A2C5-4219-8416-2BC90C9806F4}"/>
          </ac:spMkLst>
        </pc:spChg>
        <pc:spChg chg="mod">
          <ac:chgData name="Bethan Price" userId="S::bethan.price@socialcare.wales::29923274-46ec-4e83-956c-4c26375aa1fd" providerId="AD" clId="Web-{F7D0669D-0B73-D2B8-DDFC-22458910C7C7}" dt="2020-05-14T15:48:59.660" v="19" actId="20577"/>
          <ac:spMkLst>
            <pc:docMk/>
            <pc:sldMk cId="2532636460" sldId="608"/>
            <ac:spMk id="34" creationId="{A973FB80-E9F1-4CD0-884F-5CB114B382E4}"/>
          </ac:spMkLst>
        </pc:spChg>
        <pc:spChg chg="mod">
          <ac:chgData name="Bethan Price" userId="S::bethan.price@socialcare.wales::29923274-46ec-4e83-956c-4c26375aa1fd" providerId="AD" clId="Web-{F7D0669D-0B73-D2B8-DDFC-22458910C7C7}" dt="2020-05-14T15:49:30.050" v="23" actId="20577"/>
          <ac:spMkLst>
            <pc:docMk/>
            <pc:sldMk cId="2532636460" sldId="608"/>
            <ac:spMk id="42" creationId="{A6A5DC09-5257-4F9B-93CA-B1898FF44F4C}"/>
          </ac:spMkLst>
        </pc:spChg>
      </pc:sldChg>
      <pc:sldChg chg="modSp">
        <pc:chgData name="Bethan Price" userId="S::bethan.price@socialcare.wales::29923274-46ec-4e83-956c-4c26375aa1fd" providerId="AD" clId="Web-{F7D0669D-0B73-D2B8-DDFC-22458910C7C7}" dt="2020-05-14T15:48:25.784" v="3" actId="20577"/>
        <pc:sldMkLst>
          <pc:docMk/>
          <pc:sldMk cId="3134298930" sldId="732"/>
        </pc:sldMkLst>
        <pc:spChg chg="mod">
          <ac:chgData name="Bethan Price" userId="S::bethan.price@socialcare.wales::29923274-46ec-4e83-956c-4c26375aa1fd" providerId="AD" clId="Web-{F7D0669D-0B73-D2B8-DDFC-22458910C7C7}" dt="2020-05-14T15:48:14.597" v="0" actId="20577"/>
          <ac:spMkLst>
            <pc:docMk/>
            <pc:sldMk cId="3134298930" sldId="732"/>
            <ac:spMk id="2" creationId="{484AE24F-6EFC-4163-B7B8-43933ED7F08B}"/>
          </ac:spMkLst>
        </pc:spChg>
        <pc:spChg chg="mod">
          <ac:chgData name="Bethan Price" userId="S::bethan.price@socialcare.wales::29923274-46ec-4e83-956c-4c26375aa1fd" providerId="AD" clId="Web-{F7D0669D-0B73-D2B8-DDFC-22458910C7C7}" dt="2020-05-14T15:48:25.784" v="3" actId="20577"/>
          <ac:spMkLst>
            <pc:docMk/>
            <pc:sldMk cId="3134298930" sldId="732"/>
            <ac:spMk id="3" creationId="{28FBC019-71BC-4B7E-86ED-CCEEEFAED90F}"/>
          </ac:spMkLst>
        </pc:spChg>
      </pc:sldChg>
      <pc:sldChg chg="modSp">
        <pc:chgData name="Bethan Price" userId="S::bethan.price@socialcare.wales::29923274-46ec-4e83-956c-4c26375aa1fd" providerId="AD" clId="Web-{F7D0669D-0B73-D2B8-DDFC-22458910C7C7}" dt="2020-05-14T16:03:30.084" v="403" actId="20577"/>
        <pc:sldMkLst>
          <pc:docMk/>
          <pc:sldMk cId="1950841454" sldId="740"/>
        </pc:sldMkLst>
        <pc:spChg chg="mod">
          <ac:chgData name="Bethan Price" userId="S::bethan.price@socialcare.wales::29923274-46ec-4e83-956c-4c26375aa1fd" providerId="AD" clId="Web-{F7D0669D-0B73-D2B8-DDFC-22458910C7C7}" dt="2020-05-14T16:03:30.084" v="403" actId="20577"/>
          <ac:spMkLst>
            <pc:docMk/>
            <pc:sldMk cId="1950841454" sldId="740"/>
            <ac:spMk id="2" creationId="{35D4C8CE-C82B-4915-8649-578AD5A9F0DA}"/>
          </ac:spMkLst>
        </pc:spChg>
        <pc:spChg chg="mod">
          <ac:chgData name="Bethan Price" userId="S::bethan.price@socialcare.wales::29923274-46ec-4e83-956c-4c26375aa1fd" providerId="AD" clId="Web-{F7D0669D-0B73-D2B8-DDFC-22458910C7C7}" dt="2020-05-14T16:03:12.100" v="394" actId="20577"/>
          <ac:spMkLst>
            <pc:docMk/>
            <pc:sldMk cId="1950841454" sldId="740"/>
            <ac:spMk id="3" creationId="{0942872E-FA2A-4CD0-BDEE-D02C668FC7A7}"/>
          </ac:spMkLst>
        </pc:spChg>
      </pc:sldChg>
      <pc:sldChg chg="modSp addAnim delAnim">
        <pc:chgData name="Bethan Price" userId="S::bethan.price@socialcare.wales::29923274-46ec-4e83-956c-4c26375aa1fd" providerId="AD" clId="Web-{F7D0669D-0B73-D2B8-DDFC-22458910C7C7}" dt="2020-05-14T15:52:32.973" v="97" actId="20577"/>
        <pc:sldMkLst>
          <pc:docMk/>
          <pc:sldMk cId="2655912185" sldId="746"/>
        </pc:sldMkLst>
        <pc:spChg chg="mod">
          <ac:chgData name="Bethan Price" userId="S::bethan.price@socialcare.wales::29923274-46ec-4e83-956c-4c26375aa1fd" providerId="AD" clId="Web-{F7D0669D-0B73-D2B8-DDFC-22458910C7C7}" dt="2020-05-14T15:51:16.910" v="46" actId="1076"/>
          <ac:spMkLst>
            <pc:docMk/>
            <pc:sldMk cId="2655912185" sldId="746"/>
            <ac:spMk id="2" creationId="{49ED42F7-4FFA-4134-8C6E-8ACC4433A972}"/>
          </ac:spMkLst>
        </pc:spChg>
        <pc:spChg chg="mod">
          <ac:chgData name="Bethan Price" userId="S::bethan.price@socialcare.wales::29923274-46ec-4e83-956c-4c26375aa1fd" providerId="AD" clId="Web-{F7D0669D-0B73-D2B8-DDFC-22458910C7C7}" dt="2020-05-14T15:52:32.973" v="97" actId="20577"/>
          <ac:spMkLst>
            <pc:docMk/>
            <pc:sldMk cId="2655912185" sldId="746"/>
            <ac:spMk id="3" creationId="{3698862F-A00A-4BC4-8F91-8A5DEB4B992A}"/>
          </ac:spMkLst>
        </pc:spChg>
        <pc:spChg chg="mod">
          <ac:chgData name="Bethan Price" userId="S::bethan.price@socialcare.wales::29923274-46ec-4e83-956c-4c26375aa1fd" providerId="AD" clId="Web-{F7D0669D-0B73-D2B8-DDFC-22458910C7C7}" dt="2020-05-14T15:51:04.160" v="45" actId="20577"/>
          <ac:spMkLst>
            <pc:docMk/>
            <pc:sldMk cId="2655912185" sldId="746"/>
            <ac:spMk id="14" creationId="{E8BA319E-CA38-4557-8D23-58F6A3AA3329}"/>
          </ac:spMkLst>
        </pc:spChg>
      </pc:sldChg>
      <pc:sldChg chg="modSp">
        <pc:chgData name="Bethan Price" userId="S::bethan.price@socialcare.wales::29923274-46ec-4e83-956c-4c26375aa1fd" providerId="AD" clId="Web-{F7D0669D-0B73-D2B8-DDFC-22458910C7C7}" dt="2020-05-14T15:53:19.223" v="126" actId="20577"/>
        <pc:sldMkLst>
          <pc:docMk/>
          <pc:sldMk cId="1849274939" sldId="747"/>
        </pc:sldMkLst>
        <pc:spChg chg="mod">
          <ac:chgData name="Bethan Price" userId="S::bethan.price@socialcare.wales::29923274-46ec-4e83-956c-4c26375aa1fd" providerId="AD" clId="Web-{F7D0669D-0B73-D2B8-DDFC-22458910C7C7}" dt="2020-05-14T15:52:53.613" v="120" actId="20577"/>
          <ac:spMkLst>
            <pc:docMk/>
            <pc:sldMk cId="1849274939" sldId="747"/>
            <ac:spMk id="2" creationId="{FE66265D-68BC-40D6-8B31-36E1647F50A4}"/>
          </ac:spMkLst>
        </pc:spChg>
        <pc:spChg chg="mod">
          <ac:chgData name="Bethan Price" userId="S::bethan.price@socialcare.wales::29923274-46ec-4e83-956c-4c26375aa1fd" providerId="AD" clId="Web-{F7D0669D-0B73-D2B8-DDFC-22458910C7C7}" dt="2020-05-14T15:52:46.004" v="109" actId="20577"/>
          <ac:spMkLst>
            <pc:docMk/>
            <pc:sldMk cId="1849274939" sldId="747"/>
            <ac:spMk id="3" creationId="{3698862F-A00A-4BC4-8F91-8A5DEB4B992A}"/>
          </ac:spMkLst>
        </pc:spChg>
        <pc:spChg chg="mod">
          <ac:chgData name="Bethan Price" userId="S::bethan.price@socialcare.wales::29923274-46ec-4e83-956c-4c26375aa1fd" providerId="AD" clId="Web-{F7D0669D-0B73-D2B8-DDFC-22458910C7C7}" dt="2020-05-14T15:53:19.223" v="126" actId="20577"/>
          <ac:spMkLst>
            <pc:docMk/>
            <pc:sldMk cId="1849274939" sldId="747"/>
            <ac:spMk id="4" creationId="{D1764686-9BE7-4B86-93FB-C4893B08DAF7}"/>
          </ac:spMkLst>
        </pc:spChg>
        <pc:spChg chg="mod">
          <ac:chgData name="Bethan Price" userId="S::bethan.price@socialcare.wales::29923274-46ec-4e83-956c-4c26375aa1fd" providerId="AD" clId="Web-{F7D0669D-0B73-D2B8-DDFC-22458910C7C7}" dt="2020-05-14T15:52:40.801" v="102" actId="20577"/>
          <ac:spMkLst>
            <pc:docMk/>
            <pc:sldMk cId="1849274939" sldId="747"/>
            <ac:spMk id="14" creationId="{E8BA319E-CA38-4557-8D23-58F6A3AA3329}"/>
          </ac:spMkLst>
        </pc:spChg>
      </pc:sldChg>
      <pc:sldChg chg="modSp">
        <pc:chgData name="Bethan Price" userId="S::bethan.price@socialcare.wales::29923274-46ec-4e83-956c-4c26375aa1fd" providerId="AD" clId="Web-{F7D0669D-0B73-D2B8-DDFC-22458910C7C7}" dt="2020-05-14T15:53:48.410" v="144" actId="20577"/>
        <pc:sldMkLst>
          <pc:docMk/>
          <pc:sldMk cId="2522910098" sldId="748"/>
        </pc:sldMkLst>
        <pc:spChg chg="mod">
          <ac:chgData name="Bethan Price" userId="S::bethan.price@socialcare.wales::29923274-46ec-4e83-956c-4c26375aa1fd" providerId="AD" clId="Web-{F7D0669D-0B73-D2B8-DDFC-22458910C7C7}" dt="2020-05-14T15:53:41.457" v="135" actId="20577"/>
          <ac:spMkLst>
            <pc:docMk/>
            <pc:sldMk cId="2522910098" sldId="748"/>
            <ac:spMk id="3" creationId="{3698862F-A00A-4BC4-8F91-8A5DEB4B992A}"/>
          </ac:spMkLst>
        </pc:spChg>
        <pc:spChg chg="mod">
          <ac:chgData name="Bethan Price" userId="S::bethan.price@socialcare.wales::29923274-46ec-4e83-956c-4c26375aa1fd" providerId="AD" clId="Web-{F7D0669D-0B73-D2B8-DDFC-22458910C7C7}" dt="2020-05-14T15:53:48.410" v="144" actId="20577"/>
          <ac:spMkLst>
            <pc:docMk/>
            <pc:sldMk cId="2522910098" sldId="748"/>
            <ac:spMk id="7" creationId="{C09A7E53-3E1A-4769-A82E-61B4BF9CCFC5}"/>
          </ac:spMkLst>
        </pc:spChg>
        <pc:spChg chg="mod">
          <ac:chgData name="Bethan Price" userId="S::bethan.price@socialcare.wales::29923274-46ec-4e83-956c-4c26375aa1fd" providerId="AD" clId="Web-{F7D0669D-0B73-D2B8-DDFC-22458910C7C7}" dt="2020-05-14T15:53:37.004" v="130" actId="20577"/>
          <ac:spMkLst>
            <pc:docMk/>
            <pc:sldMk cId="2522910098" sldId="748"/>
            <ac:spMk id="14" creationId="{E8BA319E-CA38-4557-8D23-58F6A3AA3329}"/>
          </ac:spMkLst>
        </pc:spChg>
      </pc:sldChg>
      <pc:sldChg chg="modSp">
        <pc:chgData name="Bethan Price" userId="S::bethan.price@socialcare.wales::29923274-46ec-4e83-956c-4c26375aa1fd" providerId="AD" clId="Web-{F7D0669D-0B73-D2B8-DDFC-22458910C7C7}" dt="2020-05-14T15:54:33.832" v="174" actId="20577"/>
        <pc:sldMkLst>
          <pc:docMk/>
          <pc:sldMk cId="115596596" sldId="749"/>
        </pc:sldMkLst>
        <pc:spChg chg="mod">
          <ac:chgData name="Bethan Price" userId="S::bethan.price@socialcare.wales::29923274-46ec-4e83-956c-4c26375aa1fd" providerId="AD" clId="Web-{F7D0669D-0B73-D2B8-DDFC-22458910C7C7}" dt="2020-05-14T15:54:20.801" v="154" actId="20577"/>
          <ac:spMkLst>
            <pc:docMk/>
            <pc:sldMk cId="115596596" sldId="749"/>
            <ac:spMk id="3" creationId="{3698862F-A00A-4BC4-8F91-8A5DEB4B992A}"/>
          </ac:spMkLst>
        </pc:spChg>
        <pc:spChg chg="mod">
          <ac:chgData name="Bethan Price" userId="S::bethan.price@socialcare.wales::29923274-46ec-4e83-956c-4c26375aa1fd" providerId="AD" clId="Web-{F7D0669D-0B73-D2B8-DDFC-22458910C7C7}" dt="2020-05-14T15:54:28.364" v="165" actId="20577"/>
          <ac:spMkLst>
            <pc:docMk/>
            <pc:sldMk cId="115596596" sldId="749"/>
            <ac:spMk id="7" creationId="{C09A7E53-3E1A-4769-A82E-61B4BF9CCFC5}"/>
          </ac:spMkLst>
        </pc:spChg>
        <pc:spChg chg="mod">
          <ac:chgData name="Bethan Price" userId="S::bethan.price@socialcare.wales::29923274-46ec-4e83-956c-4c26375aa1fd" providerId="AD" clId="Web-{F7D0669D-0B73-D2B8-DDFC-22458910C7C7}" dt="2020-05-14T15:54:33.832" v="174" actId="20577"/>
          <ac:spMkLst>
            <pc:docMk/>
            <pc:sldMk cId="115596596" sldId="749"/>
            <ac:spMk id="8" creationId="{BBCB5CD6-5CD4-483E-98C1-1CA1529FE837}"/>
          </ac:spMkLst>
        </pc:spChg>
        <pc:spChg chg="mod">
          <ac:chgData name="Bethan Price" userId="S::bethan.price@socialcare.wales::29923274-46ec-4e83-956c-4c26375aa1fd" providerId="AD" clId="Web-{F7D0669D-0B73-D2B8-DDFC-22458910C7C7}" dt="2020-05-14T15:54:16.426" v="149" actId="20577"/>
          <ac:spMkLst>
            <pc:docMk/>
            <pc:sldMk cId="115596596" sldId="749"/>
            <ac:spMk id="14" creationId="{E8BA319E-CA38-4557-8D23-58F6A3AA3329}"/>
          </ac:spMkLst>
        </pc:spChg>
      </pc:sldChg>
      <pc:sldChg chg="modSp">
        <pc:chgData name="Bethan Price" userId="S::bethan.price@socialcare.wales::29923274-46ec-4e83-956c-4c26375aa1fd" providerId="AD" clId="Web-{F7D0669D-0B73-D2B8-DDFC-22458910C7C7}" dt="2020-05-14T15:55:13.973" v="202" actId="20577"/>
        <pc:sldMkLst>
          <pc:docMk/>
          <pc:sldMk cId="2828814220" sldId="750"/>
        </pc:sldMkLst>
        <pc:spChg chg="mod">
          <ac:chgData name="Bethan Price" userId="S::bethan.price@socialcare.wales::29923274-46ec-4e83-956c-4c26375aa1fd" providerId="AD" clId="Web-{F7D0669D-0B73-D2B8-DDFC-22458910C7C7}" dt="2020-05-14T15:54:56.426" v="184" actId="20577"/>
          <ac:spMkLst>
            <pc:docMk/>
            <pc:sldMk cId="2828814220" sldId="750"/>
            <ac:spMk id="3" creationId="{3698862F-A00A-4BC4-8F91-8A5DEB4B992A}"/>
          </ac:spMkLst>
        </pc:spChg>
        <pc:spChg chg="mod">
          <ac:chgData name="Bethan Price" userId="S::bethan.price@socialcare.wales::29923274-46ec-4e83-956c-4c26375aa1fd" providerId="AD" clId="Web-{F7D0669D-0B73-D2B8-DDFC-22458910C7C7}" dt="2020-05-14T15:55:03.614" v="195" actId="20577"/>
          <ac:spMkLst>
            <pc:docMk/>
            <pc:sldMk cId="2828814220" sldId="750"/>
            <ac:spMk id="7" creationId="{C09A7E53-3E1A-4769-A82E-61B4BF9CCFC5}"/>
          </ac:spMkLst>
        </pc:spChg>
        <pc:spChg chg="mod">
          <ac:chgData name="Bethan Price" userId="S::bethan.price@socialcare.wales::29923274-46ec-4e83-956c-4c26375aa1fd" providerId="AD" clId="Web-{F7D0669D-0B73-D2B8-DDFC-22458910C7C7}" dt="2020-05-14T15:55:13.973" v="202" actId="20577"/>
          <ac:spMkLst>
            <pc:docMk/>
            <pc:sldMk cId="2828814220" sldId="750"/>
            <ac:spMk id="8" creationId="{BBCB5CD6-5CD4-483E-98C1-1CA1529FE837}"/>
          </ac:spMkLst>
        </pc:spChg>
        <pc:spChg chg="mod">
          <ac:chgData name="Bethan Price" userId="S::bethan.price@socialcare.wales::29923274-46ec-4e83-956c-4c26375aa1fd" providerId="AD" clId="Web-{F7D0669D-0B73-D2B8-DDFC-22458910C7C7}" dt="2020-05-14T15:54:50.895" v="179" actId="20577"/>
          <ac:spMkLst>
            <pc:docMk/>
            <pc:sldMk cId="2828814220" sldId="750"/>
            <ac:spMk id="14" creationId="{E8BA319E-CA38-4557-8D23-58F6A3AA3329}"/>
          </ac:spMkLst>
        </pc:spChg>
      </pc:sldChg>
      <pc:sldChg chg="modSp">
        <pc:chgData name="Bethan Price" userId="S::bethan.price@socialcare.wales::29923274-46ec-4e83-956c-4c26375aa1fd" providerId="AD" clId="Web-{F7D0669D-0B73-D2B8-DDFC-22458910C7C7}" dt="2020-05-14T15:55:23.786" v="210" actId="20577"/>
        <pc:sldMkLst>
          <pc:docMk/>
          <pc:sldMk cId="1234785079" sldId="751"/>
        </pc:sldMkLst>
        <pc:spChg chg="mod">
          <ac:chgData name="Bethan Price" userId="S::bethan.price@socialcare.wales::29923274-46ec-4e83-956c-4c26375aa1fd" providerId="AD" clId="Web-{F7D0669D-0B73-D2B8-DDFC-22458910C7C7}" dt="2020-05-14T15:55:23.786" v="210" actId="20577"/>
          <ac:spMkLst>
            <pc:docMk/>
            <pc:sldMk cId="1234785079" sldId="751"/>
            <ac:spMk id="3" creationId="{3698862F-A00A-4BC4-8F91-8A5DEB4B992A}"/>
          </ac:spMkLst>
        </pc:spChg>
        <pc:spChg chg="mod">
          <ac:chgData name="Bethan Price" userId="S::bethan.price@socialcare.wales::29923274-46ec-4e83-956c-4c26375aa1fd" providerId="AD" clId="Web-{F7D0669D-0B73-D2B8-DDFC-22458910C7C7}" dt="2020-05-14T15:55:20.989" v="207" actId="20577"/>
          <ac:spMkLst>
            <pc:docMk/>
            <pc:sldMk cId="1234785079" sldId="751"/>
            <ac:spMk id="14" creationId="{E8BA319E-CA38-4557-8D23-58F6A3AA3329}"/>
          </ac:spMkLst>
        </pc:spChg>
      </pc:sldChg>
      <pc:sldChg chg="modSp">
        <pc:chgData name="Bethan Price" userId="S::bethan.price@socialcare.wales::29923274-46ec-4e83-956c-4c26375aa1fd" providerId="AD" clId="Web-{F7D0669D-0B73-D2B8-DDFC-22458910C7C7}" dt="2020-05-14T15:56:02.192" v="225" actId="20577"/>
        <pc:sldMkLst>
          <pc:docMk/>
          <pc:sldMk cId="3235479319" sldId="752"/>
        </pc:sldMkLst>
        <pc:spChg chg="mod">
          <ac:chgData name="Bethan Price" userId="S::bethan.price@socialcare.wales::29923274-46ec-4e83-956c-4c26375aa1fd" providerId="AD" clId="Web-{F7D0669D-0B73-D2B8-DDFC-22458910C7C7}" dt="2020-05-14T15:56:02.192" v="225" actId="20577"/>
          <ac:spMkLst>
            <pc:docMk/>
            <pc:sldMk cId="3235479319" sldId="752"/>
            <ac:spMk id="3" creationId="{3698862F-A00A-4BC4-8F91-8A5DEB4B992A}"/>
          </ac:spMkLst>
        </pc:spChg>
        <pc:spChg chg="mod">
          <ac:chgData name="Bethan Price" userId="S::bethan.price@socialcare.wales::29923274-46ec-4e83-956c-4c26375aa1fd" providerId="AD" clId="Web-{F7D0669D-0B73-D2B8-DDFC-22458910C7C7}" dt="2020-05-14T15:55:44.739" v="219" actId="20577"/>
          <ac:spMkLst>
            <pc:docMk/>
            <pc:sldMk cId="3235479319" sldId="752"/>
            <ac:spMk id="7" creationId="{C09A7E53-3E1A-4769-A82E-61B4BF9CCFC5}"/>
          </ac:spMkLst>
        </pc:spChg>
        <pc:spChg chg="mod">
          <ac:chgData name="Bethan Price" userId="S::bethan.price@socialcare.wales::29923274-46ec-4e83-956c-4c26375aa1fd" providerId="AD" clId="Web-{F7D0669D-0B73-D2B8-DDFC-22458910C7C7}" dt="2020-05-14T15:55:41.708" v="214" actId="20577"/>
          <ac:spMkLst>
            <pc:docMk/>
            <pc:sldMk cId="3235479319" sldId="752"/>
            <ac:spMk id="14" creationId="{E8BA319E-CA38-4557-8D23-58F6A3AA3329}"/>
          </ac:spMkLst>
        </pc:spChg>
      </pc:sldChg>
      <pc:sldChg chg="modSp">
        <pc:chgData name="Bethan Price" userId="S::bethan.price@socialcare.wales::29923274-46ec-4e83-956c-4c26375aa1fd" providerId="AD" clId="Web-{F7D0669D-0B73-D2B8-DDFC-22458910C7C7}" dt="2020-05-14T15:56:32.067" v="247" actId="20577"/>
        <pc:sldMkLst>
          <pc:docMk/>
          <pc:sldMk cId="1538020233" sldId="753"/>
        </pc:sldMkLst>
        <pc:spChg chg="mod">
          <ac:chgData name="Bethan Price" userId="S::bethan.price@socialcare.wales::29923274-46ec-4e83-956c-4c26375aa1fd" providerId="AD" clId="Web-{F7D0669D-0B73-D2B8-DDFC-22458910C7C7}" dt="2020-05-14T15:56:21.927" v="240" actId="20577"/>
          <ac:spMkLst>
            <pc:docMk/>
            <pc:sldMk cId="1538020233" sldId="753"/>
            <ac:spMk id="3" creationId="{3698862F-A00A-4BC4-8F91-8A5DEB4B992A}"/>
          </ac:spMkLst>
        </pc:spChg>
        <pc:spChg chg="mod">
          <ac:chgData name="Bethan Price" userId="S::bethan.price@socialcare.wales::29923274-46ec-4e83-956c-4c26375aa1fd" providerId="AD" clId="Web-{F7D0669D-0B73-D2B8-DDFC-22458910C7C7}" dt="2020-05-14T15:56:18.333" v="236" actId="20577"/>
          <ac:spMkLst>
            <pc:docMk/>
            <pc:sldMk cId="1538020233" sldId="753"/>
            <ac:spMk id="7" creationId="{C09A7E53-3E1A-4769-A82E-61B4BF9CCFC5}"/>
          </ac:spMkLst>
        </pc:spChg>
        <pc:spChg chg="mod">
          <ac:chgData name="Bethan Price" userId="S::bethan.price@socialcare.wales::29923274-46ec-4e83-956c-4c26375aa1fd" providerId="AD" clId="Web-{F7D0669D-0B73-D2B8-DDFC-22458910C7C7}" dt="2020-05-14T15:56:32.067" v="247" actId="20577"/>
          <ac:spMkLst>
            <pc:docMk/>
            <pc:sldMk cId="1538020233" sldId="753"/>
            <ac:spMk id="8" creationId="{BBCB5CD6-5CD4-483E-98C1-1CA1529FE837}"/>
          </ac:spMkLst>
        </pc:spChg>
        <pc:spChg chg="mod">
          <ac:chgData name="Bethan Price" userId="S::bethan.price@socialcare.wales::29923274-46ec-4e83-956c-4c26375aa1fd" providerId="AD" clId="Web-{F7D0669D-0B73-D2B8-DDFC-22458910C7C7}" dt="2020-05-14T15:56:07.692" v="229" actId="20577"/>
          <ac:spMkLst>
            <pc:docMk/>
            <pc:sldMk cId="1538020233" sldId="753"/>
            <ac:spMk id="14" creationId="{E8BA319E-CA38-4557-8D23-58F6A3AA3329}"/>
          </ac:spMkLst>
        </pc:spChg>
      </pc:sldChg>
      <pc:sldChg chg="modSp">
        <pc:chgData name="Bethan Price" userId="S::bethan.price@socialcare.wales::29923274-46ec-4e83-956c-4c26375aa1fd" providerId="AD" clId="Web-{F7D0669D-0B73-D2B8-DDFC-22458910C7C7}" dt="2020-05-14T15:57:46.864" v="264"/>
        <pc:sldMkLst>
          <pc:docMk/>
          <pc:sldMk cId="3763506951" sldId="754"/>
        </pc:sldMkLst>
        <pc:spChg chg="mod">
          <ac:chgData name="Bethan Price" userId="S::bethan.price@socialcare.wales::29923274-46ec-4e83-956c-4c26375aa1fd" providerId="AD" clId="Web-{F7D0669D-0B73-D2B8-DDFC-22458910C7C7}" dt="2020-05-14T15:57:11.583" v="254" actId="20577"/>
          <ac:spMkLst>
            <pc:docMk/>
            <pc:sldMk cId="3763506951" sldId="754"/>
            <ac:spMk id="3" creationId="{3698862F-A00A-4BC4-8F91-8A5DEB4B992A}"/>
          </ac:spMkLst>
        </pc:spChg>
        <pc:spChg chg="mod">
          <ac:chgData name="Bethan Price" userId="S::bethan.price@socialcare.wales::29923274-46ec-4e83-956c-4c26375aa1fd" providerId="AD" clId="Web-{F7D0669D-0B73-D2B8-DDFC-22458910C7C7}" dt="2020-05-14T15:57:24.724" v="261" actId="20577"/>
          <ac:spMkLst>
            <pc:docMk/>
            <pc:sldMk cId="3763506951" sldId="754"/>
            <ac:spMk id="7" creationId="{C09A7E53-3E1A-4769-A82E-61B4BF9CCFC5}"/>
          </ac:spMkLst>
        </pc:spChg>
        <pc:spChg chg="ord">
          <ac:chgData name="Bethan Price" userId="S::bethan.price@socialcare.wales::29923274-46ec-4e83-956c-4c26375aa1fd" providerId="AD" clId="Web-{F7D0669D-0B73-D2B8-DDFC-22458910C7C7}" dt="2020-05-14T15:57:46.864" v="264"/>
          <ac:spMkLst>
            <pc:docMk/>
            <pc:sldMk cId="3763506951" sldId="754"/>
            <ac:spMk id="9" creationId="{0950FFF1-7DDE-4262-99E9-04F8268432F1}"/>
          </ac:spMkLst>
        </pc:spChg>
        <pc:spChg chg="mod">
          <ac:chgData name="Bethan Price" userId="S::bethan.price@socialcare.wales::29923274-46ec-4e83-956c-4c26375aa1fd" providerId="AD" clId="Web-{F7D0669D-0B73-D2B8-DDFC-22458910C7C7}" dt="2020-05-14T15:57:09.177" v="251" actId="20577"/>
          <ac:spMkLst>
            <pc:docMk/>
            <pc:sldMk cId="3763506951" sldId="754"/>
            <ac:spMk id="14" creationId="{E8BA319E-CA38-4557-8D23-58F6A3AA3329}"/>
          </ac:spMkLst>
        </pc:spChg>
      </pc:sldChg>
      <pc:sldChg chg="modSp">
        <pc:chgData name="Bethan Price" userId="S::bethan.price@socialcare.wales::29923274-46ec-4e83-956c-4c26375aa1fd" providerId="AD" clId="Web-{F7D0669D-0B73-D2B8-DDFC-22458910C7C7}" dt="2020-05-14T15:58:34.005" v="293" actId="20577"/>
        <pc:sldMkLst>
          <pc:docMk/>
          <pc:sldMk cId="3885783058" sldId="755"/>
        </pc:sldMkLst>
        <pc:spChg chg="mod">
          <ac:chgData name="Bethan Price" userId="S::bethan.price@socialcare.wales::29923274-46ec-4e83-956c-4c26375aa1fd" providerId="AD" clId="Web-{F7D0669D-0B73-D2B8-DDFC-22458910C7C7}" dt="2020-05-14T15:58:11.630" v="268" actId="20577"/>
          <ac:spMkLst>
            <pc:docMk/>
            <pc:sldMk cId="3885783058" sldId="755"/>
            <ac:spMk id="3" creationId="{3698862F-A00A-4BC4-8F91-8A5DEB4B992A}"/>
          </ac:spMkLst>
        </pc:spChg>
        <pc:spChg chg="mod">
          <ac:chgData name="Bethan Price" userId="S::bethan.price@socialcare.wales::29923274-46ec-4e83-956c-4c26375aa1fd" providerId="AD" clId="Web-{F7D0669D-0B73-D2B8-DDFC-22458910C7C7}" dt="2020-05-14T15:58:22.458" v="277" actId="20577"/>
          <ac:spMkLst>
            <pc:docMk/>
            <pc:sldMk cId="3885783058" sldId="755"/>
            <ac:spMk id="7" creationId="{C09A7E53-3E1A-4769-A82E-61B4BF9CCFC5}"/>
          </ac:spMkLst>
        </pc:spChg>
        <pc:spChg chg="mod">
          <ac:chgData name="Bethan Price" userId="S::bethan.price@socialcare.wales::29923274-46ec-4e83-956c-4c26375aa1fd" providerId="AD" clId="Web-{F7D0669D-0B73-D2B8-DDFC-22458910C7C7}" dt="2020-05-14T15:58:34.005" v="293" actId="20577"/>
          <ac:spMkLst>
            <pc:docMk/>
            <pc:sldMk cId="3885783058" sldId="755"/>
            <ac:spMk id="9" creationId="{0950FFF1-7DDE-4262-99E9-04F8268432F1}"/>
          </ac:spMkLst>
        </pc:spChg>
        <pc:spChg chg="mod">
          <ac:chgData name="Bethan Price" userId="S::bethan.price@socialcare.wales::29923274-46ec-4e83-956c-4c26375aa1fd" providerId="AD" clId="Web-{F7D0669D-0B73-D2B8-DDFC-22458910C7C7}" dt="2020-05-14T15:58:06.849" v="267" actId="20577"/>
          <ac:spMkLst>
            <pc:docMk/>
            <pc:sldMk cId="3885783058" sldId="755"/>
            <ac:spMk id="14" creationId="{E8BA319E-CA38-4557-8D23-58F6A3AA3329}"/>
          </ac:spMkLst>
        </pc:spChg>
      </pc:sldChg>
      <pc:sldChg chg="modSp">
        <pc:chgData name="Bethan Price" userId="S::bethan.price@socialcare.wales::29923274-46ec-4e83-956c-4c26375aa1fd" providerId="AD" clId="Web-{F7D0669D-0B73-D2B8-DDFC-22458910C7C7}" dt="2020-05-14T16:04:07.959" v="410" actId="20577"/>
        <pc:sldMkLst>
          <pc:docMk/>
          <pc:sldMk cId="2418876826" sldId="756"/>
        </pc:sldMkLst>
        <pc:spChg chg="mod">
          <ac:chgData name="Bethan Price" userId="S::bethan.price@socialcare.wales::29923274-46ec-4e83-956c-4c26375aa1fd" providerId="AD" clId="Web-{F7D0669D-0B73-D2B8-DDFC-22458910C7C7}" dt="2020-05-14T16:03:58.803" v="407" actId="20577"/>
          <ac:spMkLst>
            <pc:docMk/>
            <pc:sldMk cId="2418876826" sldId="756"/>
            <ac:spMk id="4" creationId="{77AEA2B9-9B2C-439A-B90E-47B528419F87}"/>
          </ac:spMkLst>
        </pc:spChg>
        <pc:spChg chg="mod">
          <ac:chgData name="Bethan Price" userId="S::bethan.price@socialcare.wales::29923274-46ec-4e83-956c-4c26375aa1fd" providerId="AD" clId="Web-{F7D0669D-0B73-D2B8-DDFC-22458910C7C7}" dt="2020-05-14T16:04:07.959" v="410" actId="20577"/>
          <ac:spMkLst>
            <pc:docMk/>
            <pc:sldMk cId="2418876826" sldId="756"/>
            <ac:spMk id="8" creationId="{CC1CF1B7-BAB8-4109-9970-6B3FD5D5F329}"/>
          </ac:spMkLst>
        </pc:spChg>
      </pc:sldChg>
      <pc:sldChg chg="modSp">
        <pc:chgData name="Bethan Price" userId="S::bethan.price@socialcare.wales::29923274-46ec-4e83-956c-4c26375aa1fd" providerId="AD" clId="Web-{F7D0669D-0B73-D2B8-DDFC-22458910C7C7}" dt="2020-05-14T15:59:00.443" v="302" actId="20577"/>
        <pc:sldMkLst>
          <pc:docMk/>
          <pc:sldMk cId="3312465481" sldId="757"/>
        </pc:sldMkLst>
        <pc:spChg chg="mod">
          <ac:chgData name="Bethan Price" userId="S::bethan.price@socialcare.wales::29923274-46ec-4e83-956c-4c26375aa1fd" providerId="AD" clId="Web-{F7D0669D-0B73-D2B8-DDFC-22458910C7C7}" dt="2020-05-14T15:59:00.443" v="302" actId="20577"/>
          <ac:spMkLst>
            <pc:docMk/>
            <pc:sldMk cId="3312465481" sldId="757"/>
            <ac:spMk id="2" creationId="{F17CFEF5-8648-418F-B94C-9FD1024CC284}"/>
          </ac:spMkLst>
        </pc:spChg>
        <pc:spChg chg="mod">
          <ac:chgData name="Bethan Price" userId="S::bethan.price@socialcare.wales::29923274-46ec-4e83-956c-4c26375aa1fd" providerId="AD" clId="Web-{F7D0669D-0B73-D2B8-DDFC-22458910C7C7}" dt="2020-05-14T15:58:48.068" v="301" actId="20577"/>
          <ac:spMkLst>
            <pc:docMk/>
            <pc:sldMk cId="3312465481" sldId="757"/>
            <ac:spMk id="10" creationId="{997D58A3-B4EE-450D-9B70-5F899C4F3498}"/>
          </ac:spMkLst>
        </pc:spChg>
        <pc:spChg chg="mod">
          <ac:chgData name="Bethan Price" userId="S::bethan.price@socialcare.wales::29923274-46ec-4e83-956c-4c26375aa1fd" providerId="AD" clId="Web-{F7D0669D-0B73-D2B8-DDFC-22458910C7C7}" dt="2020-05-14T15:58:40.021" v="297" actId="20577"/>
          <ac:spMkLst>
            <pc:docMk/>
            <pc:sldMk cId="3312465481" sldId="757"/>
            <ac:spMk id="14" creationId="{E8BA319E-CA38-4557-8D23-58F6A3AA3329}"/>
          </ac:spMkLst>
        </pc:spChg>
      </pc:sldChg>
      <pc:sldChg chg="modSp">
        <pc:chgData name="Bethan Price" userId="S::bethan.price@socialcare.wales::29923274-46ec-4e83-956c-4c26375aa1fd" providerId="AD" clId="Web-{F7D0669D-0B73-D2B8-DDFC-22458910C7C7}" dt="2020-05-14T15:59:44.615" v="335" actId="20577"/>
        <pc:sldMkLst>
          <pc:docMk/>
          <pc:sldMk cId="1136486054" sldId="758"/>
        </pc:sldMkLst>
        <pc:spChg chg="mod">
          <ac:chgData name="Bethan Price" userId="S::bethan.price@socialcare.wales::29923274-46ec-4e83-956c-4c26375aa1fd" providerId="AD" clId="Web-{F7D0669D-0B73-D2B8-DDFC-22458910C7C7}" dt="2020-05-14T15:59:44.615" v="335" actId="20577"/>
          <ac:spMkLst>
            <pc:docMk/>
            <pc:sldMk cId="1136486054" sldId="758"/>
            <ac:spMk id="2" creationId="{F17CFEF5-8648-418F-B94C-9FD1024CC284}"/>
          </ac:spMkLst>
        </pc:spChg>
        <pc:spChg chg="mod">
          <ac:chgData name="Bethan Price" userId="S::bethan.price@socialcare.wales::29923274-46ec-4e83-956c-4c26375aa1fd" providerId="AD" clId="Web-{F7D0669D-0B73-D2B8-DDFC-22458910C7C7}" dt="2020-05-14T15:59:26.255" v="312" actId="20577"/>
          <ac:spMkLst>
            <pc:docMk/>
            <pc:sldMk cId="1136486054" sldId="758"/>
            <ac:spMk id="10" creationId="{997D58A3-B4EE-450D-9B70-5F899C4F3498}"/>
          </ac:spMkLst>
        </pc:spChg>
        <pc:spChg chg="mod">
          <ac:chgData name="Bethan Price" userId="S::bethan.price@socialcare.wales::29923274-46ec-4e83-956c-4c26375aa1fd" providerId="AD" clId="Web-{F7D0669D-0B73-D2B8-DDFC-22458910C7C7}" dt="2020-05-14T15:59:18.130" v="307" actId="20577"/>
          <ac:spMkLst>
            <pc:docMk/>
            <pc:sldMk cId="1136486054" sldId="758"/>
            <ac:spMk id="14" creationId="{E8BA319E-CA38-4557-8D23-58F6A3AA3329}"/>
          </ac:spMkLst>
        </pc:spChg>
      </pc:sldChg>
      <pc:sldChg chg="modSp">
        <pc:chgData name="Bethan Price" userId="S::bethan.price@socialcare.wales::29923274-46ec-4e83-956c-4c26375aa1fd" providerId="AD" clId="Web-{F7D0669D-0B73-D2B8-DDFC-22458910C7C7}" dt="2020-05-14T16:02:41.772" v="383" actId="20577"/>
        <pc:sldMkLst>
          <pc:docMk/>
          <pc:sldMk cId="2104216929" sldId="759"/>
        </pc:sldMkLst>
        <pc:spChg chg="mod">
          <ac:chgData name="Bethan Price" userId="S::bethan.price@socialcare.wales::29923274-46ec-4e83-956c-4c26375aa1fd" providerId="AD" clId="Web-{F7D0669D-0B73-D2B8-DDFC-22458910C7C7}" dt="2020-05-14T16:02:41.772" v="383" actId="20577"/>
          <ac:spMkLst>
            <pc:docMk/>
            <pc:sldMk cId="2104216929" sldId="759"/>
            <ac:spMk id="9" creationId="{571B6BFC-D1E8-42F8-A6FB-0950DB11178C}"/>
          </ac:spMkLst>
        </pc:spChg>
        <pc:spChg chg="mod">
          <ac:chgData name="Bethan Price" userId="S::bethan.price@socialcare.wales::29923274-46ec-4e83-956c-4c26375aa1fd" providerId="AD" clId="Web-{F7D0669D-0B73-D2B8-DDFC-22458910C7C7}" dt="2020-05-14T16:02:37.600" v="382" actId="20577"/>
          <ac:spMkLst>
            <pc:docMk/>
            <pc:sldMk cId="2104216929" sldId="759"/>
            <ac:spMk id="10" creationId="{997D58A3-B4EE-450D-9B70-5F899C4F3498}"/>
          </ac:spMkLst>
        </pc:spChg>
        <pc:spChg chg="mod">
          <ac:chgData name="Bethan Price" userId="S::bethan.price@socialcare.wales::29923274-46ec-4e83-956c-4c26375aa1fd" providerId="AD" clId="Web-{F7D0669D-0B73-D2B8-DDFC-22458910C7C7}" dt="2020-05-14T16:02:30.787" v="378" actId="20577"/>
          <ac:spMkLst>
            <pc:docMk/>
            <pc:sldMk cId="2104216929" sldId="759"/>
            <ac:spMk id="14" creationId="{E8BA319E-CA38-4557-8D23-58F6A3AA3329}"/>
          </ac:spMkLst>
        </pc:spChg>
      </pc:sldChg>
      <pc:sldChg chg="modSp">
        <pc:chgData name="Bethan Price" userId="S::bethan.price@socialcare.wales::29923274-46ec-4e83-956c-4c26375aa1fd" providerId="AD" clId="Web-{F7D0669D-0B73-D2B8-DDFC-22458910C7C7}" dt="2020-05-14T16:03:42.740" v="406" actId="20577"/>
        <pc:sldMkLst>
          <pc:docMk/>
          <pc:sldMk cId="290641196" sldId="760"/>
        </pc:sldMkLst>
        <pc:spChg chg="mod">
          <ac:chgData name="Bethan Price" userId="S::bethan.price@socialcare.wales::29923274-46ec-4e83-956c-4c26375aa1fd" providerId="AD" clId="Web-{F7D0669D-0B73-D2B8-DDFC-22458910C7C7}" dt="2020-05-14T16:03:42.740" v="406" actId="20577"/>
          <ac:spMkLst>
            <pc:docMk/>
            <pc:sldMk cId="290641196" sldId="760"/>
            <ac:spMk id="3" creationId="{0942872E-FA2A-4CD0-BDEE-D02C668FC7A7}"/>
          </ac:spMkLst>
        </pc:spChg>
      </pc:sldChg>
      <pc:sldChg chg="modSp">
        <pc:chgData name="Bethan Price" userId="S::bethan.price@socialcare.wales::29923274-46ec-4e83-956c-4c26375aa1fd" providerId="AD" clId="Web-{F7D0669D-0B73-D2B8-DDFC-22458910C7C7}" dt="2020-05-14T15:50:41.785" v="40" actId="20577"/>
        <pc:sldMkLst>
          <pc:docMk/>
          <pc:sldMk cId="3883360325" sldId="761"/>
        </pc:sldMkLst>
        <pc:spChg chg="mod">
          <ac:chgData name="Bethan Price" userId="S::bethan.price@socialcare.wales::29923274-46ec-4e83-956c-4c26375aa1fd" providerId="AD" clId="Web-{F7D0669D-0B73-D2B8-DDFC-22458910C7C7}" dt="2020-05-14T15:50:27.988" v="36" actId="20577"/>
          <ac:spMkLst>
            <pc:docMk/>
            <pc:sldMk cId="3883360325" sldId="761"/>
            <ac:spMk id="2" creationId="{484AE24F-6EFC-4163-B7B8-43933ED7F08B}"/>
          </ac:spMkLst>
        </pc:spChg>
        <pc:spChg chg="mod">
          <ac:chgData name="Bethan Price" userId="S::bethan.price@socialcare.wales::29923274-46ec-4e83-956c-4c26375aa1fd" providerId="AD" clId="Web-{F7D0669D-0B73-D2B8-DDFC-22458910C7C7}" dt="2020-05-14T15:50:41.785" v="40" actId="20577"/>
          <ac:spMkLst>
            <pc:docMk/>
            <pc:sldMk cId="3883360325" sldId="761"/>
            <ac:spMk id="4" creationId="{82DD6962-F452-4D25-B051-8ED7BF6A2694}"/>
          </ac:spMkLst>
        </pc:spChg>
      </pc:sldChg>
      <pc:sldChg chg="modSp">
        <pc:chgData name="Bethan Price" userId="S::bethan.price@socialcare.wales::29923274-46ec-4e83-956c-4c26375aa1fd" providerId="AD" clId="Web-{F7D0669D-0B73-D2B8-DDFC-22458910C7C7}" dt="2020-05-14T16:03:08.693" v="393" actId="20577"/>
        <pc:sldMkLst>
          <pc:docMk/>
          <pc:sldMk cId="2764583840" sldId="762"/>
        </pc:sldMkLst>
        <pc:spChg chg="mod">
          <ac:chgData name="Bethan Price" userId="S::bethan.price@socialcare.wales::29923274-46ec-4e83-956c-4c26375aa1fd" providerId="AD" clId="Web-{F7D0669D-0B73-D2B8-DDFC-22458910C7C7}" dt="2020-05-14T16:03:08.693" v="393" actId="20577"/>
          <ac:spMkLst>
            <pc:docMk/>
            <pc:sldMk cId="2764583840" sldId="762"/>
            <ac:spMk id="9" creationId="{571B6BFC-D1E8-42F8-A6FB-0950DB11178C}"/>
          </ac:spMkLst>
        </pc:spChg>
        <pc:spChg chg="mod">
          <ac:chgData name="Bethan Price" userId="S::bethan.price@socialcare.wales::29923274-46ec-4e83-956c-4c26375aa1fd" providerId="AD" clId="Web-{F7D0669D-0B73-D2B8-DDFC-22458910C7C7}" dt="2020-05-14T16:03:04.412" v="392" actId="20577"/>
          <ac:spMkLst>
            <pc:docMk/>
            <pc:sldMk cId="2764583840" sldId="762"/>
            <ac:spMk id="10" creationId="{997D58A3-B4EE-450D-9B70-5F899C4F3498}"/>
          </ac:spMkLst>
        </pc:spChg>
        <pc:spChg chg="mod">
          <ac:chgData name="Bethan Price" userId="S::bethan.price@socialcare.wales::29923274-46ec-4e83-956c-4c26375aa1fd" providerId="AD" clId="Web-{F7D0669D-0B73-D2B8-DDFC-22458910C7C7}" dt="2020-05-14T16:02:55.600" v="387" actId="20577"/>
          <ac:spMkLst>
            <pc:docMk/>
            <pc:sldMk cId="2764583840" sldId="762"/>
            <ac:spMk id="14" creationId="{E8BA319E-CA38-4557-8D23-58F6A3AA3329}"/>
          </ac:spMkLst>
        </pc:spChg>
      </pc:sldChg>
      <pc:sldChg chg="modSp">
        <pc:chgData name="Bethan Price" userId="S::bethan.price@socialcare.wales::29923274-46ec-4e83-956c-4c26375aa1fd" providerId="AD" clId="Web-{F7D0669D-0B73-D2B8-DDFC-22458910C7C7}" dt="2020-05-14T16:02:48.272" v="385" actId="20577"/>
        <pc:sldMkLst>
          <pc:docMk/>
          <pc:sldMk cId="3928153079" sldId="763"/>
        </pc:sldMkLst>
        <pc:spChg chg="mod">
          <ac:chgData name="Bethan Price" userId="S::bethan.price@socialcare.wales::29923274-46ec-4e83-956c-4c26375aa1fd" providerId="AD" clId="Web-{F7D0669D-0B73-D2B8-DDFC-22458910C7C7}" dt="2020-05-14T16:02:48.272" v="385" actId="20577"/>
          <ac:spMkLst>
            <pc:docMk/>
            <pc:sldMk cId="3928153079" sldId="763"/>
            <ac:spMk id="2" creationId="{484AE24F-6EFC-4163-B7B8-43933ED7F08B}"/>
          </ac:spMkLst>
        </pc:spChg>
      </pc:sldChg>
    </pc:docChg>
  </pc:docChgLst>
  <pc:docChgLst>
    <pc:chgData name="Bethan Price" userId="S::bethan.price@socialcare.wales::29923274-46ec-4e83-956c-4c26375aa1fd" providerId="AD" clId="Web-{1909341E-D653-3228-7345-636EB991D5E3}"/>
    <pc:docChg chg="modSld">
      <pc:chgData name="Bethan Price" userId="S::bethan.price@socialcare.wales::29923274-46ec-4e83-956c-4c26375aa1fd" providerId="AD" clId="Web-{1909341E-D653-3228-7345-636EB991D5E3}" dt="2020-08-07T14:39:19.664" v="1" actId="1076"/>
      <pc:docMkLst>
        <pc:docMk/>
      </pc:docMkLst>
      <pc:sldChg chg="modSp">
        <pc:chgData name="Bethan Price" userId="S::bethan.price@socialcare.wales::29923274-46ec-4e83-956c-4c26375aa1fd" providerId="AD" clId="Web-{1909341E-D653-3228-7345-636EB991D5E3}" dt="2020-08-07T14:28:47.876" v="0"/>
        <pc:sldMkLst>
          <pc:docMk/>
          <pc:sldMk cId="2532636460" sldId="608"/>
        </pc:sldMkLst>
        <pc:spChg chg="mod">
          <ac:chgData name="Bethan Price" userId="S::bethan.price@socialcare.wales::29923274-46ec-4e83-956c-4c26375aa1fd" providerId="AD" clId="Web-{1909341E-D653-3228-7345-636EB991D5E3}" dt="2020-08-07T14:28:47.876" v="0"/>
          <ac:spMkLst>
            <pc:docMk/>
            <pc:sldMk cId="2532636460" sldId="608"/>
            <ac:spMk id="17" creationId="{8C899DC9-48B6-42BD-8AAE-FA07ACFCC9E5}"/>
          </ac:spMkLst>
        </pc:spChg>
      </pc:sldChg>
      <pc:sldChg chg="modSp">
        <pc:chgData name="Bethan Price" userId="S::bethan.price@socialcare.wales::29923274-46ec-4e83-956c-4c26375aa1fd" providerId="AD" clId="Web-{1909341E-D653-3228-7345-636EB991D5E3}" dt="2020-08-07T14:39:19.664" v="1" actId="1076"/>
        <pc:sldMkLst>
          <pc:docMk/>
          <pc:sldMk cId="1136486054" sldId="758"/>
        </pc:sldMkLst>
        <pc:spChg chg="mod">
          <ac:chgData name="Bethan Price" userId="S::bethan.price@socialcare.wales::29923274-46ec-4e83-956c-4c26375aa1fd" providerId="AD" clId="Web-{1909341E-D653-3228-7345-636EB991D5E3}" dt="2020-08-07T14:39:19.664" v="1" actId="1076"/>
          <ac:spMkLst>
            <pc:docMk/>
            <pc:sldMk cId="1136486054" sldId="758"/>
            <ac:spMk id="2" creationId="{F17CFEF5-8648-418F-B94C-9FD1024CC284}"/>
          </ac:spMkLst>
        </pc:spChg>
      </pc:sldChg>
    </pc:docChg>
  </pc:docChgLst>
  <pc:docChgLst>
    <pc:chgData name="Guest User" userId="S::urn:spo:anon#cb193492f284d83c85a66267a0f4d9096e50945cd2ffdbcb1e7acb5c0b8c0a4e::" providerId="AD" clId="Web-{0C5A2E34-950E-5683-FDD9-B4B40F6E8C1F}"/>
    <pc:docChg chg="modSld">
      <pc:chgData name="Guest User" userId="S::urn:spo:anon#cb193492f284d83c85a66267a0f4d9096e50945cd2ffdbcb1e7acb5c0b8c0a4e::" providerId="AD" clId="Web-{0C5A2E34-950E-5683-FDD9-B4B40F6E8C1F}" dt="2020-05-11T14:38:40.408" v="16" actId="20577"/>
      <pc:docMkLst>
        <pc:docMk/>
      </pc:docMkLst>
      <pc:sldChg chg="modSp">
        <pc:chgData name="Guest User" userId="S::urn:spo:anon#cb193492f284d83c85a66267a0f4d9096e50945cd2ffdbcb1e7acb5c0b8c0a4e::" providerId="AD" clId="Web-{0C5A2E34-950E-5683-FDD9-B4B40F6E8C1F}" dt="2020-05-11T14:38:40.408" v="16" actId="20577"/>
        <pc:sldMkLst>
          <pc:docMk/>
          <pc:sldMk cId="3134298930" sldId="732"/>
        </pc:sldMkLst>
        <pc:spChg chg="mod">
          <ac:chgData name="Guest User" userId="S::urn:spo:anon#cb193492f284d83c85a66267a0f4d9096e50945cd2ffdbcb1e7acb5c0b8c0a4e::" providerId="AD" clId="Web-{0C5A2E34-950E-5683-FDD9-B4B40F6E8C1F}" dt="2020-05-11T14:38:40.408" v="16" actId="20577"/>
          <ac:spMkLst>
            <pc:docMk/>
            <pc:sldMk cId="3134298930" sldId="732"/>
            <ac:spMk id="2" creationId="{484AE24F-6EFC-4163-B7B8-43933ED7F08B}"/>
          </ac:spMkLst>
        </pc:spChg>
      </pc:sldChg>
    </pc:docChg>
  </pc:docChgLst>
  <pc:docChgLst>
    <pc:chgData name="Bethan Price" userId="S::bethan.price@socialcare.wales::29923274-46ec-4e83-956c-4c26375aa1fd" providerId="AD" clId="Web-{E3297DBE-2403-889D-0CAD-D6123B417815}"/>
    <pc:docChg chg="modSld">
      <pc:chgData name="Bethan Price" userId="S::bethan.price@socialcare.wales::29923274-46ec-4e83-956c-4c26375aa1fd" providerId="AD" clId="Web-{E3297DBE-2403-889D-0CAD-D6123B417815}" dt="2020-05-20T14:58:10.927" v="12" actId="20577"/>
      <pc:docMkLst>
        <pc:docMk/>
      </pc:docMkLst>
      <pc:sldChg chg="modSp">
        <pc:chgData name="Bethan Price" userId="S::bethan.price@socialcare.wales::29923274-46ec-4e83-956c-4c26375aa1fd" providerId="AD" clId="Web-{E3297DBE-2403-889D-0CAD-D6123B417815}" dt="2020-05-20T14:57:52.146" v="0" actId="20577"/>
        <pc:sldMkLst>
          <pc:docMk/>
          <pc:sldMk cId="1849274939" sldId="747"/>
        </pc:sldMkLst>
        <pc:spChg chg="mod">
          <ac:chgData name="Bethan Price" userId="S::bethan.price@socialcare.wales::29923274-46ec-4e83-956c-4c26375aa1fd" providerId="AD" clId="Web-{E3297DBE-2403-889D-0CAD-D6123B417815}" dt="2020-05-20T14:57:52.146" v="0" actId="20577"/>
          <ac:spMkLst>
            <pc:docMk/>
            <pc:sldMk cId="1849274939" sldId="747"/>
            <ac:spMk id="2" creationId="{FE66265D-68BC-40D6-8B31-36E1647F50A4}"/>
          </ac:spMkLst>
        </pc:spChg>
      </pc:sldChg>
      <pc:sldChg chg="modSp">
        <pc:chgData name="Bethan Price" userId="S::bethan.price@socialcare.wales::29923274-46ec-4e83-956c-4c26375aa1fd" providerId="AD" clId="Web-{E3297DBE-2403-889D-0CAD-D6123B417815}" dt="2020-05-20T14:58:00.411" v="3" actId="20577"/>
        <pc:sldMkLst>
          <pc:docMk/>
          <pc:sldMk cId="2522910098" sldId="748"/>
        </pc:sldMkLst>
        <pc:spChg chg="mod">
          <ac:chgData name="Bethan Price" userId="S::bethan.price@socialcare.wales::29923274-46ec-4e83-956c-4c26375aa1fd" providerId="AD" clId="Web-{E3297DBE-2403-889D-0CAD-D6123B417815}" dt="2020-05-20T14:58:00.411" v="3" actId="20577"/>
          <ac:spMkLst>
            <pc:docMk/>
            <pc:sldMk cId="2522910098" sldId="748"/>
            <ac:spMk id="7" creationId="{C09A7E53-3E1A-4769-A82E-61B4BF9CCFC5}"/>
          </ac:spMkLst>
        </pc:spChg>
      </pc:sldChg>
      <pc:sldChg chg="modSp">
        <pc:chgData name="Bethan Price" userId="S::bethan.price@socialcare.wales::29923274-46ec-4e83-956c-4c26375aa1fd" providerId="AD" clId="Web-{E3297DBE-2403-889D-0CAD-D6123B417815}" dt="2020-05-20T14:58:06.365" v="7" actId="20577"/>
        <pc:sldMkLst>
          <pc:docMk/>
          <pc:sldMk cId="115596596" sldId="749"/>
        </pc:sldMkLst>
        <pc:spChg chg="mod">
          <ac:chgData name="Bethan Price" userId="S::bethan.price@socialcare.wales::29923274-46ec-4e83-956c-4c26375aa1fd" providerId="AD" clId="Web-{E3297DBE-2403-889D-0CAD-D6123B417815}" dt="2020-05-20T14:58:06.365" v="7" actId="20577"/>
          <ac:spMkLst>
            <pc:docMk/>
            <pc:sldMk cId="115596596" sldId="749"/>
            <ac:spMk id="7" creationId="{C09A7E53-3E1A-4769-A82E-61B4BF9CCFC5}"/>
          </ac:spMkLst>
        </pc:spChg>
      </pc:sldChg>
      <pc:sldChg chg="modSp">
        <pc:chgData name="Bethan Price" userId="S::bethan.price@socialcare.wales::29923274-46ec-4e83-956c-4c26375aa1fd" providerId="AD" clId="Web-{E3297DBE-2403-889D-0CAD-D6123B417815}" dt="2020-05-20T14:58:10.927" v="11" actId="20577"/>
        <pc:sldMkLst>
          <pc:docMk/>
          <pc:sldMk cId="2828814220" sldId="750"/>
        </pc:sldMkLst>
        <pc:spChg chg="mod">
          <ac:chgData name="Bethan Price" userId="S::bethan.price@socialcare.wales::29923274-46ec-4e83-956c-4c26375aa1fd" providerId="AD" clId="Web-{E3297DBE-2403-889D-0CAD-D6123B417815}" dt="2020-05-20T14:58:10.927" v="11" actId="20577"/>
          <ac:spMkLst>
            <pc:docMk/>
            <pc:sldMk cId="2828814220" sldId="750"/>
            <ac:spMk id="7" creationId="{C09A7E53-3E1A-4769-A82E-61B4BF9CCFC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48AF11-55CD-4412-8AFF-64DB859D35D8}"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1E7DE-4AE0-4FB0-A52C-7F4029097372}" type="slidenum">
              <a:rPr lang="en-GB" smtClean="0"/>
              <a:t>‹#›</a:t>
            </a:fld>
            <a:endParaRPr lang="en-GB"/>
          </a:p>
        </p:txBody>
      </p:sp>
    </p:spTree>
    <p:extLst>
      <p:ext uri="{BB962C8B-B14F-4D97-AF65-F5344CB8AC3E}">
        <p14:creationId xmlns:p14="http://schemas.microsoft.com/office/powerpoint/2010/main" val="3365607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p/a3p.p1.html?nocache=0.012319749911916977"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2/a3pt2.p4.html"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3pt2/a3pt2.p4.html#tooltip"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2/a3pt2.p4.html"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adu/ap/a3p.p5.html?nocache=0.8571723338445434" TargetMode="External"/><Relationship Id="rId4" Type="http://schemas.openxmlformats.org/officeDocument/2006/relationships/hyperlink" Target="http://www.myguideapps.com/projects/wales_safeguarding_procedures/default/adu/a3pt2/a3pt2.p4.html#tooltip"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2/a3pt2.p4.html"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3pt2/a3pt2.p6.html"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2/a3pt2.p4.html"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3pt2/a3pt2.p4.html#tooltip"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2/a3pt2.p4.htm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4/a4.p2.html"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www.legislation.gov.uk/anaw/2014/4/pdfs/anaw_20140004_en.pdf" TargetMode="External"/><Relationship Id="rId4" Type="http://schemas.openxmlformats.org/officeDocument/2006/relationships/hyperlink" Target="http://www.myguideapps.com/projects/wales_safeguarding_procedures/default/adu/a4/a4.p2.html#tooltip"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4/a4.p4.html?nocache=0.7599147725597042" TargetMode="External"/><Relationship Id="rId7" Type="http://schemas.openxmlformats.org/officeDocument/2006/relationships/hyperlink" Target="http://www.myguideapps.com/projects/wales_safeguarding_procedures/default/adu/ap/a4p.p3.html?nocache=0.7950657886821066"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default/adu/ap/a4p.p2.html?nocache=0.22551375122341089" TargetMode="External"/><Relationship Id="rId5" Type="http://schemas.openxmlformats.org/officeDocument/2006/relationships/hyperlink" Target="http://www.myguideapps.com/projects/wales_safeguarding_procedures/default/adu/index.a5.html?nocache=0.8064765231036986" TargetMode="External"/><Relationship Id="rId4" Type="http://schemas.openxmlformats.org/officeDocument/2006/relationships/hyperlink" Target="http://www.myguideapps.com/projects/wales_safeguarding_procedures/default/adu/a4/a4.p4.html?nocache=0.7599147725597042#tooltip"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p/a4p.p2.html?highlight=Practice,%20Review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p/a4p.p2.html?highlight=Practice,%20Reviews"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p/a3p.p1.html?nocache=0.012319749911916977"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4/a4.p6.html#tooltip"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default/adu/a3pt2/a3pt2.p4.html?nocache=0.07354825225081574#tooltip" TargetMode="External"/><Relationship Id="rId5" Type="http://schemas.openxmlformats.org/officeDocument/2006/relationships/hyperlink" Target="http://www.myguideapps.com/projects/wales_safeguarding_procedures/default/adu/a3pt2/a3pt2.p4.html?nocache=0.07354825225081574" TargetMode="External"/><Relationship Id="rId4" Type="http://schemas.openxmlformats.org/officeDocument/2006/relationships/hyperlink" Target="http://www.legislation.gov.uk/anaw/2014/4/pdfs/anaw_20140004_en.pdf"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p/a4p.p7.html?nocache=0.4659374081283727"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adu/ap/a4p.p7.html?nocache=0.794528415657745" TargetMode="External"/><Relationship Id="rId4" Type="http://schemas.openxmlformats.org/officeDocument/2006/relationships/hyperlink" Target="http://www.legislation.gov.uk/anaw/2014/4/pdfs/anaw_20140004_en.pdf"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4/a4.p7.html#tooltip"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p/a3p.p1.html?nocache=0.012319749911916977"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2/a3pt2.p2.html?nocache=0.33590201275832543#tooltip"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15.html?nocache=0.3820286549809353#tooltip"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15.html?nocache=0.3820286549809353#tooltip"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2/a3pt2.p3.html"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3pt2/a3pt2.p3.html#tooltip"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2/a3pt2.p3.html"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3pt2/a3pt2.p3.html#tooltip"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HANDOUT/VIEW ON APP:</a:t>
            </a:r>
          </a:p>
          <a:p>
            <a:r>
              <a:rPr lang="en-US" sz="1200" b="1" i="0" kern="1200" dirty="0">
                <a:solidFill>
                  <a:schemeClr val="tx1"/>
                </a:solidFill>
                <a:effectLst/>
                <a:latin typeface="+mn-lt"/>
                <a:ea typeface="+mn-ea"/>
                <a:cs typeface="+mn-cs"/>
              </a:rPr>
              <a:t>Pointers for Practice: From Duty to Report to Adult Protection Conference</a:t>
            </a:r>
          </a:p>
          <a:p>
            <a:r>
              <a:rPr lang="en-GB" dirty="0">
                <a:hlinkClick r:id="rId3"/>
              </a:rPr>
              <a:t>http://www.myguideapps.com/projects/wales_safeguarding_procedures/default/adu/ap/a3p.p1.html?nocache=0.012319749911916977</a:t>
            </a:r>
            <a:endParaRPr lang="en-US" sz="1200" b="1" i="0" kern="1200" dirty="0">
              <a:solidFill>
                <a:schemeClr val="tx1"/>
              </a:solidFill>
              <a:effectLst/>
              <a:latin typeface="+mn-lt"/>
              <a:ea typeface="+mn-ea"/>
              <a:cs typeface="+mn-cs"/>
            </a:endParaRPr>
          </a:p>
          <a:p>
            <a:endParaRPr lang="en-GB" b="1" dirty="0"/>
          </a:p>
        </p:txBody>
      </p:sp>
      <p:sp>
        <p:nvSpPr>
          <p:cNvPr id="4" name="Slide Number Placeholder 3"/>
          <p:cNvSpPr>
            <a:spLocks noGrp="1"/>
          </p:cNvSpPr>
          <p:nvPr>
            <p:ph type="sldNum" sz="quarter" idx="5"/>
          </p:nvPr>
        </p:nvSpPr>
        <p:spPr/>
        <p:txBody>
          <a:bodyPr/>
          <a:lstStyle/>
          <a:p>
            <a:fld id="{5380B07E-33FA-47F9-8699-C5DB1064ED41}" type="slidenum">
              <a:rPr lang="en-GB" smtClean="0"/>
              <a:t>1</a:t>
            </a:fld>
            <a:endParaRPr lang="en-GB"/>
          </a:p>
        </p:txBody>
      </p:sp>
    </p:spTree>
    <p:extLst>
      <p:ext uri="{BB962C8B-B14F-4D97-AF65-F5344CB8AC3E}">
        <p14:creationId xmlns:p14="http://schemas.microsoft.com/office/powerpoint/2010/main" val="1153316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FROM </a:t>
            </a:r>
            <a:r>
              <a:rPr lang="en-US" sz="1200" b="1" i="0" kern="1200" dirty="0">
                <a:solidFill>
                  <a:schemeClr val="tx1"/>
                </a:solidFill>
                <a:effectLst/>
                <a:latin typeface="+mn-lt"/>
                <a:ea typeface="+mn-ea"/>
                <a:cs typeface="+mn-cs"/>
              </a:rPr>
              <a:t>The adult protection conference: process</a:t>
            </a:r>
          </a:p>
          <a:p>
            <a:r>
              <a:rPr lang="en-GB" dirty="0">
                <a:hlinkClick r:id="rId3"/>
              </a:rPr>
              <a:t>http://www.myguideapps.com/projects/wales_safeguarding_procedures/default/adu/a3pt2/a3pt2.p4.html</a:t>
            </a:r>
            <a:endParaRPr lang="en-GB" dirty="0"/>
          </a:p>
          <a:p>
            <a:endParaRPr lang="en-GB" dirty="0"/>
          </a:p>
          <a:p>
            <a:r>
              <a:rPr lang="en-US" sz="1200" b="1" i="0" kern="1200" dirty="0">
                <a:solidFill>
                  <a:schemeClr val="tx1"/>
                </a:solidFill>
                <a:effectLst/>
                <a:latin typeface="+mn-lt"/>
                <a:ea typeface="+mn-ea"/>
                <a:cs typeface="+mn-cs"/>
              </a:rPr>
              <a:t>Frequency</a:t>
            </a:r>
          </a:p>
          <a:p>
            <a:r>
              <a:rPr lang="en-US" sz="1200" b="0" i="0" kern="1200" dirty="0">
                <a:solidFill>
                  <a:schemeClr val="tx1"/>
                </a:solidFill>
                <a:effectLst/>
                <a:latin typeface="+mn-lt"/>
                <a:ea typeface="+mn-ea"/>
                <a:cs typeface="+mn-cs"/>
              </a:rPr>
              <a:t>A number of conferences can be held during the process, </a:t>
            </a:r>
          </a:p>
          <a:p>
            <a:r>
              <a:rPr lang="en-US" sz="1200" b="0" i="0" kern="1200" dirty="0">
                <a:solidFill>
                  <a:schemeClr val="tx1"/>
                </a:solidFill>
                <a:effectLst/>
                <a:latin typeface="+mn-lt"/>
                <a:ea typeface="+mn-ea"/>
                <a:cs typeface="+mn-cs"/>
              </a:rPr>
              <a:t>but one will always be carried out to conclude the process following an </a:t>
            </a:r>
            <a:r>
              <a:rPr lang="en-US" sz="1200" b="0" i="0" u="none" strike="noStrike" kern="1200" dirty="0">
                <a:solidFill>
                  <a:schemeClr val="tx1"/>
                </a:solidFill>
                <a:effectLst/>
                <a:latin typeface="+mn-lt"/>
                <a:ea typeface="+mn-ea"/>
                <a:cs typeface="+mn-cs"/>
                <a:hlinkClick r:id="rId4"/>
              </a:rPr>
              <a:t>investigation</a:t>
            </a:r>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There are no agreed timescales for when a conference should be held, </a:t>
            </a:r>
          </a:p>
          <a:p>
            <a:r>
              <a:rPr lang="en-US" sz="1200" b="0" i="0" kern="1200" dirty="0">
                <a:solidFill>
                  <a:schemeClr val="tx1"/>
                </a:solidFill>
                <a:effectLst/>
                <a:latin typeface="+mn-lt"/>
                <a:ea typeface="+mn-ea"/>
                <a:cs typeface="+mn-cs"/>
              </a:rPr>
              <a:t>but they must add value to the process and allow the individual to be engaged in the process. </a:t>
            </a:r>
          </a:p>
          <a:p>
            <a:r>
              <a:rPr lang="en-US" sz="1200" b="0" i="0" kern="1200" dirty="0">
                <a:solidFill>
                  <a:schemeClr val="tx1"/>
                </a:solidFill>
                <a:effectLst/>
                <a:latin typeface="+mn-lt"/>
                <a:ea typeface="+mn-ea"/>
                <a:cs typeface="+mn-cs"/>
              </a:rPr>
              <a:t>As such, conferences should be held as soon as possible after the conclusion of the investigation, and</a:t>
            </a:r>
          </a:p>
          <a:p>
            <a:r>
              <a:rPr lang="en-US" sz="1200" b="0" i="0" kern="1200" dirty="0">
                <a:solidFill>
                  <a:schemeClr val="tx1"/>
                </a:solidFill>
                <a:effectLst/>
                <a:latin typeface="+mn-lt"/>
                <a:ea typeface="+mn-ea"/>
                <a:cs typeface="+mn-cs"/>
              </a:rPr>
              <a:t>in cases where the investigation is lengthy and complex, then more than one </a:t>
            </a:r>
            <a:r>
              <a:rPr lang="en-US" sz="1200" b="0" i="0" u="none" strike="noStrike" kern="1200" dirty="0">
                <a:solidFill>
                  <a:schemeClr val="tx1"/>
                </a:solidFill>
                <a:effectLst/>
                <a:latin typeface="+mn-lt"/>
                <a:ea typeface="+mn-ea"/>
                <a:cs typeface="+mn-cs"/>
                <a:hlinkClick r:id="rId4"/>
              </a:rPr>
              <a:t>adult protection conference</a:t>
            </a:r>
            <a:r>
              <a:rPr lang="en-US" sz="1200" b="0" i="0" kern="1200" dirty="0">
                <a:solidFill>
                  <a:schemeClr val="tx1"/>
                </a:solidFill>
                <a:effectLst/>
                <a:latin typeface="+mn-lt"/>
                <a:ea typeface="+mn-ea"/>
                <a:cs typeface="+mn-cs"/>
              </a:rPr>
              <a:t> may be required and should be convened with the agreement of the </a:t>
            </a:r>
            <a:r>
              <a:rPr lang="en-US" sz="1200" b="0" i="0" u="none" strike="noStrike" kern="1200" dirty="0">
                <a:solidFill>
                  <a:schemeClr val="tx1"/>
                </a:solidFill>
                <a:effectLst/>
                <a:latin typeface="+mn-lt"/>
                <a:ea typeface="+mn-ea"/>
                <a:cs typeface="+mn-cs"/>
                <a:hlinkClick r:id="rId4"/>
              </a:rPr>
              <a:t>adult at risk</a:t>
            </a:r>
            <a:r>
              <a:rPr lang="en-US" sz="1200" b="0" i="0" kern="1200" dirty="0">
                <a:solidFill>
                  <a:schemeClr val="tx1"/>
                </a:solidFill>
                <a:effectLst/>
                <a:latin typeface="+mn-lt"/>
                <a:ea typeface="+mn-ea"/>
                <a:cs typeface="+mn-cs"/>
              </a:rPr>
              <a:t>.</a:t>
            </a:r>
          </a:p>
          <a:p>
            <a:endParaRPr lang="en-GB" dirty="0"/>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10</a:t>
            </a:fld>
            <a:endParaRPr lang="en-GB"/>
          </a:p>
        </p:txBody>
      </p:sp>
    </p:spTree>
    <p:extLst>
      <p:ext uri="{BB962C8B-B14F-4D97-AF65-F5344CB8AC3E}">
        <p14:creationId xmlns:p14="http://schemas.microsoft.com/office/powerpoint/2010/main" val="545980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FROM </a:t>
            </a:r>
            <a:r>
              <a:rPr lang="en-US" sz="1200" b="1" i="0" kern="1200" dirty="0">
                <a:solidFill>
                  <a:schemeClr val="tx1"/>
                </a:solidFill>
                <a:effectLst/>
                <a:latin typeface="+mn-lt"/>
                <a:ea typeface="+mn-ea"/>
                <a:cs typeface="+mn-cs"/>
              </a:rPr>
              <a:t>The adult protection conference: process</a:t>
            </a:r>
          </a:p>
          <a:p>
            <a:r>
              <a:rPr lang="en-GB" dirty="0">
                <a:hlinkClick r:id="rId3"/>
              </a:rPr>
              <a:t>http://www.myguideapps.com/projects/wales_safeguarding_procedures/default/adu/a3pt2/a3pt2.p4.html</a:t>
            </a:r>
            <a:endParaRPr lang="en-GB" dirty="0"/>
          </a:p>
          <a:p>
            <a:endParaRPr lang="en-GB" dirty="0"/>
          </a:p>
          <a:p>
            <a:r>
              <a:rPr lang="en-US" sz="1200" b="1" i="0" u="sng" kern="1200" dirty="0">
                <a:solidFill>
                  <a:schemeClr val="tx1"/>
                </a:solidFill>
                <a:effectLst/>
                <a:latin typeface="+mn-lt"/>
                <a:ea typeface="+mn-ea"/>
                <a:cs typeface="+mn-cs"/>
              </a:rPr>
              <a:t>TRAINER TO EXPAND:</a:t>
            </a:r>
          </a:p>
          <a:p>
            <a:r>
              <a:rPr lang="en-US" sz="1200" b="1" i="0" kern="1200" dirty="0">
                <a:solidFill>
                  <a:schemeClr val="tx1"/>
                </a:solidFill>
                <a:effectLst/>
                <a:latin typeface="+mn-lt"/>
                <a:ea typeface="+mn-ea"/>
                <a:cs typeface="+mn-cs"/>
              </a:rPr>
              <a:t>Agency reports</a:t>
            </a:r>
          </a:p>
          <a:p>
            <a:r>
              <a:rPr lang="en-US" sz="1200" b="0" i="0" kern="1200" dirty="0">
                <a:solidFill>
                  <a:schemeClr val="tx1"/>
                </a:solidFill>
                <a:effectLst/>
                <a:latin typeface="+mn-lt"/>
                <a:ea typeface="+mn-ea"/>
                <a:cs typeface="+mn-cs"/>
              </a:rPr>
              <a:t>Each agency invited to attend the conference should provide to the chair, </a:t>
            </a:r>
            <a:r>
              <a:rPr lang="en-US" sz="1200" b="1" i="0" kern="1200" dirty="0">
                <a:solidFill>
                  <a:schemeClr val="tx1"/>
                </a:solidFill>
                <a:effectLst/>
                <a:latin typeface="+mn-lt"/>
                <a:ea typeface="+mn-ea"/>
                <a:cs typeface="+mn-cs"/>
              </a:rPr>
              <a:t>2 working days in advance</a:t>
            </a:r>
            <a:r>
              <a:rPr lang="en-US" sz="1200" b="0" i="0" kern="1200" dirty="0">
                <a:solidFill>
                  <a:schemeClr val="tx1"/>
                </a:solidFill>
                <a:effectLst/>
                <a:latin typeface="+mn-lt"/>
                <a:ea typeface="+mn-ea"/>
                <a:cs typeface="+mn-cs"/>
              </a:rPr>
              <a:t> a written report, which </a:t>
            </a:r>
            <a:r>
              <a:rPr lang="en-US" sz="1200" b="0" i="0" kern="1200" dirty="0" err="1">
                <a:solidFill>
                  <a:schemeClr val="tx1"/>
                </a:solidFill>
                <a:effectLst/>
                <a:latin typeface="+mn-lt"/>
                <a:ea typeface="+mn-ea"/>
                <a:cs typeface="+mn-cs"/>
              </a:rPr>
              <a:t>summarises</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All reports should distinguish between what is fact, observation, allegation or opinion. Any professional opinion must have supporting evidence.</a:t>
            </a:r>
          </a:p>
          <a:p>
            <a:r>
              <a:rPr lang="en-US" sz="1200" b="0" i="0" kern="1200" dirty="0">
                <a:solidFill>
                  <a:schemeClr val="tx1"/>
                </a:solidFill>
                <a:effectLst/>
                <a:latin typeface="+mn-lt"/>
                <a:ea typeface="+mn-ea"/>
                <a:cs typeface="+mn-cs"/>
              </a:rPr>
              <a:t>Any particularly sensitive or confidential information should be drawn to the attention of the chair prior to the conference.</a:t>
            </a:r>
          </a:p>
          <a:p>
            <a:r>
              <a:rPr lang="en-US" sz="1200" b="0" i="0" kern="1200" dirty="0">
                <a:solidFill>
                  <a:schemeClr val="tx1"/>
                </a:solidFill>
                <a:effectLst/>
                <a:latin typeface="+mn-lt"/>
                <a:ea typeface="+mn-ea"/>
                <a:cs typeface="+mn-cs"/>
              </a:rPr>
              <a:t>In order to maintain the focus at conference on analysis and decision-making, </a:t>
            </a:r>
            <a:r>
              <a:rPr lang="en-US" sz="1200" b="0" i="0" u="none" strike="noStrike" kern="1200" dirty="0">
                <a:solidFill>
                  <a:schemeClr val="tx1"/>
                </a:solidFill>
                <a:effectLst/>
                <a:latin typeface="+mn-lt"/>
                <a:ea typeface="+mn-ea"/>
                <a:cs typeface="+mn-cs"/>
                <a:hlinkClick r:id="rId4"/>
              </a:rPr>
              <a:t>practitioners</a:t>
            </a:r>
            <a:r>
              <a:rPr lang="en-US" sz="1200" b="0" i="0" kern="1200" dirty="0">
                <a:solidFill>
                  <a:schemeClr val="tx1"/>
                </a:solidFill>
                <a:effectLst/>
                <a:latin typeface="+mn-lt"/>
                <a:ea typeface="+mn-ea"/>
                <a:cs typeface="+mn-cs"/>
              </a:rPr>
              <a:t> and the adult at risk should have sight of reports prior to the conference. This means that practitioners can present the key points to conference in a report summary.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n-lt"/>
              <a:ea typeface="+mn-ea"/>
              <a:cs typeface="+mn-cs"/>
              <a:hlinkClick r:id="rId5"/>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hlinkClick r:id="rId5"/>
              </a:rPr>
              <a:t>TRAINER MAY DIRECT TO: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hlinkClick r:id="rId5"/>
              </a:rPr>
              <a:t>Pointers for Practice: Preparing Reports for Safeguarding Meetings</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11</a:t>
            </a:fld>
            <a:endParaRPr lang="en-GB"/>
          </a:p>
        </p:txBody>
      </p:sp>
    </p:spTree>
    <p:extLst>
      <p:ext uri="{BB962C8B-B14F-4D97-AF65-F5344CB8AC3E}">
        <p14:creationId xmlns:p14="http://schemas.microsoft.com/office/powerpoint/2010/main" val="35576620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FROM </a:t>
            </a:r>
            <a:r>
              <a:rPr lang="en-US" sz="1200" b="1" i="0" kern="1200" dirty="0">
                <a:solidFill>
                  <a:schemeClr val="tx1"/>
                </a:solidFill>
                <a:effectLst/>
                <a:latin typeface="+mn-lt"/>
                <a:ea typeface="+mn-ea"/>
                <a:cs typeface="+mn-cs"/>
              </a:rPr>
              <a:t>The adult protection conference: process</a:t>
            </a:r>
          </a:p>
          <a:p>
            <a:r>
              <a:rPr lang="en-GB" dirty="0">
                <a:hlinkClick r:id="rId3"/>
              </a:rPr>
              <a:t>http://www.myguideapps.com/projects/wales_safeguarding_procedures/default/adu/a3pt2/a3pt2.p4.html</a:t>
            </a:r>
            <a:endParaRPr lang="en-GB" dirty="0"/>
          </a:p>
          <a:p>
            <a:endParaRPr lang="en-GB" dirty="0"/>
          </a:p>
          <a:p>
            <a:r>
              <a:rPr lang="en-US" sz="1200" b="1" i="0" u="sng" kern="1200" dirty="0">
                <a:solidFill>
                  <a:schemeClr val="tx1"/>
                </a:solidFill>
                <a:effectLst/>
                <a:latin typeface="+mn-lt"/>
                <a:ea typeface="+mn-ea"/>
                <a:cs typeface="+mn-cs"/>
              </a:rPr>
              <a:t>TRAINER TO EXPAND:</a:t>
            </a:r>
          </a:p>
          <a:p>
            <a:r>
              <a:rPr lang="en-US" sz="1200" b="1" i="0" kern="1200" dirty="0">
                <a:solidFill>
                  <a:schemeClr val="tx1"/>
                </a:solidFill>
                <a:effectLst/>
                <a:latin typeface="+mn-lt"/>
                <a:ea typeface="+mn-ea"/>
                <a:cs typeface="+mn-cs"/>
              </a:rPr>
              <a:t>Sharing reports with the adult at risk</a:t>
            </a:r>
          </a:p>
          <a:p>
            <a:r>
              <a:rPr lang="en-US" sz="1200" b="1" i="0" kern="1200" dirty="0">
                <a:solidFill>
                  <a:schemeClr val="tx1"/>
                </a:solidFill>
                <a:effectLst/>
                <a:latin typeface="+mn-lt"/>
                <a:ea typeface="+mn-ea"/>
                <a:cs typeface="+mn-cs"/>
              </a:rPr>
              <a:t>Reports should be shared with the adult at risk prior to the conferen</a:t>
            </a:r>
            <a:r>
              <a:rPr lang="en-US" sz="1200" b="0" i="0" kern="1200" dirty="0">
                <a:solidFill>
                  <a:schemeClr val="tx1"/>
                </a:solidFill>
                <a:effectLst/>
                <a:latin typeface="+mn-lt"/>
                <a:ea typeface="+mn-ea"/>
                <a:cs typeface="+mn-cs"/>
              </a:rPr>
              <a:t>ce, unless to do so would place them at further risk, i.e. perpetrator may have access to the report, may cause distress to the adult or is not in their best interests.</a:t>
            </a:r>
          </a:p>
          <a:p>
            <a:r>
              <a:rPr lang="en-US" sz="1200" b="0" i="0" kern="1200" dirty="0">
                <a:solidFill>
                  <a:schemeClr val="tx1"/>
                </a:solidFill>
                <a:effectLst/>
                <a:latin typeface="+mn-lt"/>
                <a:ea typeface="+mn-ea"/>
                <a:cs typeface="+mn-cs"/>
              </a:rPr>
              <a:t>It is important that the adult at risk is aware of the content of any reports about them prior to conference. This enables them to:</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confirm they agree with the content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be prepared for what is going to be shared with other agencies and at conference.</a:t>
            </a:r>
          </a:p>
          <a:p>
            <a:endParaRPr lang="en-GB" dirty="0"/>
          </a:p>
          <a:p>
            <a:r>
              <a:rPr lang="en-GB" b="1" u="sng" dirty="0"/>
              <a:t>TRAINER MAY WISH TO DIRECT TO:</a:t>
            </a:r>
          </a:p>
          <a:p>
            <a:r>
              <a:rPr lang="en-US" sz="1200" b="1" i="0" kern="1200" dirty="0">
                <a:solidFill>
                  <a:schemeClr val="tx1"/>
                </a:solidFill>
                <a:effectLst/>
                <a:latin typeface="+mn-lt"/>
                <a:ea typeface="+mn-ea"/>
                <a:cs typeface="+mn-cs"/>
              </a:rPr>
              <a:t>Confidentiality and the sharing of information at the conference</a:t>
            </a:r>
          </a:p>
          <a:p>
            <a:r>
              <a:rPr lang="en-GB" dirty="0">
                <a:hlinkClick r:id="rId4"/>
              </a:rPr>
              <a:t>http://www.myguideapps.com/projects/wales_safeguarding_procedures/default/adu/a3pt2/a3pt2.p6.html</a:t>
            </a:r>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12</a:t>
            </a:fld>
            <a:endParaRPr lang="en-GB"/>
          </a:p>
        </p:txBody>
      </p:sp>
    </p:spTree>
    <p:extLst>
      <p:ext uri="{BB962C8B-B14F-4D97-AF65-F5344CB8AC3E}">
        <p14:creationId xmlns:p14="http://schemas.microsoft.com/office/powerpoint/2010/main" val="4240907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FROM </a:t>
            </a:r>
            <a:r>
              <a:rPr lang="en-US" sz="1200" b="1" i="0" kern="1200" dirty="0">
                <a:solidFill>
                  <a:schemeClr val="tx1"/>
                </a:solidFill>
                <a:effectLst/>
                <a:latin typeface="+mn-lt"/>
                <a:ea typeface="+mn-ea"/>
                <a:cs typeface="+mn-cs"/>
              </a:rPr>
              <a:t>The adult protection conference: process</a:t>
            </a:r>
          </a:p>
          <a:p>
            <a:r>
              <a:rPr lang="en-GB" dirty="0">
                <a:hlinkClick r:id="rId3"/>
              </a:rPr>
              <a:t>http://www.myguideapps.com/projects/wales_safeguarding_procedures/default/adu/a3pt2/a3pt2.p4.html</a:t>
            </a:r>
            <a:endParaRPr lang="en-GB" dirty="0"/>
          </a:p>
          <a:p>
            <a:endParaRPr lang="en-GB" dirty="0"/>
          </a:p>
          <a:p>
            <a:r>
              <a:rPr lang="en-US" sz="1200" b="1" i="0" u="sng" kern="1200" dirty="0">
                <a:solidFill>
                  <a:schemeClr val="tx1"/>
                </a:solidFill>
                <a:effectLst/>
                <a:latin typeface="+mn-lt"/>
                <a:ea typeface="+mn-ea"/>
                <a:cs typeface="+mn-cs"/>
              </a:rPr>
              <a:t>TRAINER TO EXPAND ON EACH POINT:</a:t>
            </a:r>
          </a:p>
          <a:p>
            <a:r>
              <a:rPr lang="en-US" sz="1200" b="1" i="0" kern="1200" dirty="0">
                <a:solidFill>
                  <a:schemeClr val="tx1"/>
                </a:solidFill>
                <a:effectLst/>
                <a:latin typeface="+mn-lt"/>
                <a:ea typeface="+mn-ea"/>
                <a:cs typeface="+mn-cs"/>
              </a:rPr>
              <a:t>The agenda</a:t>
            </a:r>
          </a:p>
          <a:p>
            <a:r>
              <a:rPr lang="en-US" sz="1200" b="0" i="0" kern="1200" dirty="0">
                <a:solidFill>
                  <a:schemeClr val="tx1"/>
                </a:solidFill>
                <a:effectLst/>
                <a:latin typeface="+mn-lt"/>
                <a:ea typeface="+mn-ea"/>
                <a:cs typeface="+mn-cs"/>
              </a:rPr>
              <a:t>The agenda provides a framework for managing the conference.</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Setting the scene</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statement of confidentiality and completion of signing in sheet (contact details to be provided for distribution of record);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introductions and apologies;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details of the adult at risk (name/date of birth/address/GP/family/partner if known);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confirmation of the adult at risk’s capacity in relation to assessing and meeting their care, support and protection needs;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background to the concerns and summary of section 126 process.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Information-sharing from reports received including</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investigating practitioner agencies involved in the enquiries;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Wishes of adult at risk and any other relevant information obtained;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Practitioners should present the key points to conference in a report summary.</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Assessing and making sense of the information to establish any further information required</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outcome of any investigations and the implications for the adult at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assessment of abuse and/or neglect – agree severity and whether ongoing and any evidence to support views;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Decision-making</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if any existing plan meets the adult at risk’s needs. if not revise or develop a new care and support protection plan;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whether legal advice and guidance is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establish whether any statutory and/or regulatory action is necessary, such as referral to regulators;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which agencies will be involved in the delivery of the plan and whether a contingency plan is required in case the agreed plan is not effective.</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Outcomes:</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how outcomes of the </a:t>
            </a:r>
            <a:r>
              <a:rPr lang="en-US" sz="1200" b="0" i="0" u="none" strike="noStrike" kern="1200" dirty="0">
                <a:solidFill>
                  <a:schemeClr val="tx1"/>
                </a:solidFill>
                <a:effectLst/>
                <a:latin typeface="+mn-lt"/>
                <a:ea typeface="+mn-ea"/>
                <a:cs typeface="+mn-cs"/>
                <a:hlinkClick r:id="rId4"/>
              </a:rPr>
              <a:t>care and support protection plan</a:t>
            </a:r>
            <a:r>
              <a:rPr lang="en-US" sz="1200" b="0" i="0" kern="1200" dirty="0">
                <a:solidFill>
                  <a:schemeClr val="tx1"/>
                </a:solidFill>
                <a:effectLst/>
                <a:latin typeface="+mn-lt"/>
                <a:ea typeface="+mn-ea"/>
                <a:cs typeface="+mn-cs"/>
              </a:rPr>
              <a:t> will be measured and timescales for this;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any necessary statutory and/or regulatory action, such as </a:t>
            </a:r>
            <a:r>
              <a:rPr lang="en-US" sz="1200" b="0" i="0" u="none" strike="noStrike" kern="1200" dirty="0">
                <a:solidFill>
                  <a:schemeClr val="tx1"/>
                </a:solidFill>
                <a:effectLst/>
                <a:latin typeface="+mn-lt"/>
                <a:ea typeface="+mn-ea"/>
                <a:cs typeface="+mn-cs"/>
                <a:hlinkClick r:id="rId4"/>
              </a:rPr>
              <a:t>referral</a:t>
            </a:r>
            <a:r>
              <a:rPr lang="en-US" sz="1200" b="0" i="0" kern="1200" dirty="0">
                <a:solidFill>
                  <a:schemeClr val="tx1"/>
                </a:solidFill>
                <a:effectLst/>
                <a:latin typeface="+mn-lt"/>
                <a:ea typeface="+mn-ea"/>
                <a:cs typeface="+mn-cs"/>
              </a:rPr>
              <a:t> to regulators;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 lack of evidence for a criminal prosecution does not necessarily mean that action cannot be taken under civil proceedings (e.g. seeking an injunction) or disciplinary proceedings. The reason for this is that there is a lower test for burden of proof in civil proceedings. Discussions about this may happen at the conference.</a:t>
            </a:r>
          </a:p>
          <a:p>
            <a:pPr marL="171450" indent="-171450">
              <a:buFont typeface="Arial" panose="020B0604020202020204" pitchFamily="34" charset="0"/>
              <a:buChar char="•"/>
            </a:pPr>
            <a:br>
              <a:rPr lang="en-US" dirty="0"/>
            </a:br>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13</a:t>
            </a:fld>
            <a:endParaRPr lang="en-GB"/>
          </a:p>
        </p:txBody>
      </p:sp>
    </p:spTree>
    <p:extLst>
      <p:ext uri="{BB962C8B-B14F-4D97-AF65-F5344CB8AC3E}">
        <p14:creationId xmlns:p14="http://schemas.microsoft.com/office/powerpoint/2010/main" val="2362184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FROM </a:t>
            </a:r>
            <a:r>
              <a:rPr lang="en-US" sz="1200" b="1" i="0" kern="1200" dirty="0">
                <a:solidFill>
                  <a:schemeClr val="tx1"/>
                </a:solidFill>
                <a:effectLst/>
                <a:latin typeface="+mn-lt"/>
                <a:ea typeface="+mn-ea"/>
                <a:cs typeface="+mn-cs"/>
              </a:rPr>
              <a:t>The adult protection conference: process</a:t>
            </a:r>
          </a:p>
          <a:p>
            <a:r>
              <a:rPr lang="en-GB" dirty="0">
                <a:hlinkClick r:id="rId3"/>
              </a:rPr>
              <a:t>http://www.myguideapps.com/projects/wales_safeguarding_procedures/default/adu/a3pt2/a3pt2.p4.html</a:t>
            </a:r>
            <a:endParaRPr lang="en-GB" dirty="0"/>
          </a:p>
          <a:p>
            <a:endParaRPr lang="en-GB" dirty="0"/>
          </a:p>
          <a:p>
            <a:r>
              <a:rPr lang="en-US" sz="1200" b="1" i="0" u="sng" kern="1200" dirty="0">
                <a:solidFill>
                  <a:schemeClr val="tx1"/>
                </a:solidFill>
                <a:effectLst/>
                <a:latin typeface="+mn-lt"/>
                <a:ea typeface="+mn-ea"/>
                <a:cs typeface="+mn-cs"/>
              </a:rPr>
              <a:t>TRAINER TO EXPAND :</a:t>
            </a:r>
          </a:p>
          <a:p>
            <a:r>
              <a:rPr lang="en-US" sz="1200" b="1" i="0" kern="1200" dirty="0">
                <a:solidFill>
                  <a:schemeClr val="tx1"/>
                </a:solidFill>
                <a:effectLst/>
                <a:latin typeface="+mn-lt"/>
                <a:ea typeface="+mn-ea"/>
                <a:cs typeface="+mn-cs"/>
              </a:rPr>
              <a:t>Record of adult protection conference</a:t>
            </a:r>
          </a:p>
          <a:p>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Where records are sent to a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(whether with permission of the adult at risk or because it has been found to be in their best interests) the conference must agree what information can be shared about the person alleged to have caused harm.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There may be situations where sharing the record of the meeting with the adult at risk may place them at increased risk of abuse or neglect. For example, where an abuser may have access to the record and is likely to become abusive towards the adult at risk if they read the record. In these situations, practitioners should use their professional judgement and make arrangements that take account of those concerns. For example, the record might be shared verbally or in a safe environment.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Where there is information that cannot be shared, with the adult at risk (see above) the section of the record relating to that part of the meeting should be redacted.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Any reports available to the meeting should be recalled by the chair at the end of the meeting, and any exceptions to this must be agreed by the chair.</a:t>
            </a:r>
          </a:p>
          <a:p>
            <a:endParaRPr lang="en-US" sz="1200" b="1" i="0" u="sng"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611E7DE-4AE0-4FB0-A52C-7F4029097372}" type="slidenum">
              <a:rPr lang="en-GB" smtClean="0"/>
              <a:t>14</a:t>
            </a:fld>
            <a:endParaRPr lang="en-GB"/>
          </a:p>
        </p:txBody>
      </p:sp>
    </p:spTree>
    <p:extLst>
      <p:ext uri="{BB962C8B-B14F-4D97-AF65-F5344CB8AC3E}">
        <p14:creationId xmlns:p14="http://schemas.microsoft.com/office/powerpoint/2010/main" val="24704433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a:t>
            </a:r>
          </a:p>
          <a:p>
            <a:r>
              <a:rPr lang="en-US" sz="1200" b="1" i="0" kern="1200" dirty="0">
                <a:solidFill>
                  <a:schemeClr val="tx1"/>
                </a:solidFill>
                <a:effectLst/>
                <a:latin typeface="+mn-lt"/>
                <a:ea typeface="+mn-ea"/>
                <a:cs typeface="+mn-cs"/>
              </a:rPr>
              <a:t>Adult at risk of abuse and/or neglect: the care and support protection plan</a:t>
            </a:r>
          </a:p>
          <a:p>
            <a:r>
              <a:rPr lang="en-GB" dirty="0">
                <a:hlinkClick r:id="rId3"/>
              </a:rPr>
              <a:t>http://www.myguideapps.com/projects/wales_safeguarding_procedures/default/adu/a4/a4.p2.html</a:t>
            </a:r>
            <a:endParaRPr lang="en-GB" dirty="0"/>
          </a:p>
          <a:p>
            <a:endParaRPr lang="en-GB" dirty="0"/>
          </a:p>
          <a:p>
            <a:r>
              <a:rPr lang="en-US" sz="1200" b="1" i="0" u="sng" kern="1200" dirty="0">
                <a:solidFill>
                  <a:schemeClr val="tx1"/>
                </a:solidFill>
                <a:effectLst/>
                <a:latin typeface="+mn-lt"/>
                <a:ea typeface="+mn-ea"/>
                <a:cs typeface="+mn-cs"/>
              </a:rPr>
              <a:t>TRAINER TO EXPAND :</a:t>
            </a:r>
          </a:p>
          <a:p>
            <a:endParaRPr lang="en-US" sz="1200" b="1" i="0" u="sng"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Adult at risk of abuse and/or neglect: the care and support protection plan</a:t>
            </a:r>
          </a:p>
          <a:p>
            <a:r>
              <a:rPr lang="en-US" sz="1200" b="0" i="0" kern="1200" dirty="0">
                <a:solidFill>
                  <a:schemeClr val="tx1"/>
                </a:solidFill>
                <a:effectLst/>
                <a:latin typeface="+mn-lt"/>
                <a:ea typeface="+mn-ea"/>
                <a:cs typeface="+mn-cs"/>
              </a:rPr>
              <a:t>An </a:t>
            </a:r>
            <a:r>
              <a:rPr lang="en-US" sz="1200" b="0" i="0" u="none" strike="noStrike" kern="1200" dirty="0">
                <a:solidFill>
                  <a:schemeClr val="tx1"/>
                </a:solidFill>
                <a:effectLst/>
                <a:latin typeface="+mn-lt"/>
                <a:ea typeface="+mn-ea"/>
                <a:cs typeface="+mn-cs"/>
                <a:hlinkClick r:id="rId4"/>
              </a:rPr>
              <a:t>adult at risk</a:t>
            </a:r>
            <a:r>
              <a:rPr lang="en-US" sz="1200" b="0" i="0" kern="1200" dirty="0">
                <a:solidFill>
                  <a:schemeClr val="tx1"/>
                </a:solidFill>
                <a:effectLst/>
                <a:latin typeface="+mn-lt"/>
                <a:ea typeface="+mn-ea"/>
                <a:cs typeface="+mn-cs"/>
              </a:rPr>
              <a:t>, where there is </a:t>
            </a:r>
            <a:r>
              <a:rPr lang="en-US" sz="1200" b="0" i="0" u="none" strike="noStrike" kern="1200" dirty="0">
                <a:solidFill>
                  <a:schemeClr val="tx1"/>
                </a:solidFill>
                <a:effectLst/>
                <a:latin typeface="+mn-lt"/>
                <a:ea typeface="+mn-ea"/>
                <a:cs typeface="+mn-cs"/>
                <a:hlinkClick r:id="rId4"/>
              </a:rPr>
              <a:t>abuse</a:t>
            </a:r>
            <a:r>
              <a:rPr lang="en-US" sz="1200" b="0" i="0" kern="1200" dirty="0">
                <a:solidFill>
                  <a:schemeClr val="tx1"/>
                </a:solidFill>
                <a:effectLst/>
                <a:latin typeface="+mn-lt"/>
                <a:ea typeface="+mn-ea"/>
                <a:cs typeface="+mn-cs"/>
              </a:rPr>
              <a:t> or </a:t>
            </a:r>
            <a:r>
              <a:rPr lang="en-US" sz="1200" b="0" i="0" u="none" strike="noStrike" kern="1200" dirty="0">
                <a:solidFill>
                  <a:schemeClr val="tx1"/>
                </a:solidFill>
                <a:effectLst/>
                <a:latin typeface="+mn-lt"/>
                <a:ea typeface="+mn-ea"/>
                <a:cs typeface="+mn-cs"/>
                <a:hlinkClick r:id="rId4"/>
              </a:rPr>
              <a:t>neglect</a:t>
            </a:r>
            <a:r>
              <a:rPr lang="en-US" sz="1200" b="0" i="0" kern="1200" dirty="0">
                <a:solidFill>
                  <a:schemeClr val="tx1"/>
                </a:solidFill>
                <a:effectLst/>
                <a:latin typeface="+mn-lt"/>
                <a:ea typeface="+mn-ea"/>
                <a:cs typeface="+mn-cs"/>
              </a:rPr>
              <a:t> should have a </a:t>
            </a:r>
            <a:r>
              <a:rPr lang="en-US" sz="1200" b="0" i="0" u="none" strike="noStrike" kern="1200" dirty="0">
                <a:solidFill>
                  <a:schemeClr val="tx1"/>
                </a:solidFill>
                <a:effectLst/>
                <a:latin typeface="+mn-lt"/>
                <a:ea typeface="+mn-ea"/>
                <a:cs typeface="+mn-cs"/>
                <a:hlinkClick r:id="rId4"/>
              </a:rPr>
              <a:t>care and support protection plan</a:t>
            </a:r>
            <a:r>
              <a:rPr lang="en-US" sz="1200" b="0" i="0" kern="1200" dirty="0">
                <a:solidFill>
                  <a:schemeClr val="tx1"/>
                </a:solidFill>
                <a:effectLst/>
                <a:latin typeface="+mn-lt"/>
                <a:ea typeface="+mn-ea"/>
                <a:cs typeface="+mn-cs"/>
              </a:rPr>
              <a: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care and support protection plan should: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follow the requirements set out under </a:t>
            </a:r>
            <a:r>
              <a:rPr lang="en-US" sz="1200" b="0" i="0" kern="1200" dirty="0">
                <a:solidFill>
                  <a:schemeClr val="tx1"/>
                </a:solidFill>
                <a:effectLst/>
                <a:latin typeface="+mn-lt"/>
                <a:ea typeface="+mn-ea"/>
                <a:cs typeface="+mn-cs"/>
                <a:hlinkClick r:id="rId5"/>
              </a:rPr>
              <a:t>Section 54 of the Social Services and Well-being Act (Wales) 2014</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be subject to regular review.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If an adult protection conference is subsequently held on the adult at risk, any existing care and support protection plan should be reviewed by the conference to ensure that it is effective in protecting the adult at risk.</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care and support protection plan seeks to remove or reduce the risk of abuse or neglect. </a:t>
            </a:r>
            <a:r>
              <a:rPr lang="en-US" sz="1200" b="0" i="0" kern="1200" dirty="0">
                <a:solidFill>
                  <a:schemeClr val="tx1"/>
                </a:solidFill>
                <a:effectLst/>
                <a:latin typeface="+mn-lt"/>
                <a:ea typeface="+mn-ea"/>
                <a:cs typeface="+mn-cs"/>
              </a:rPr>
              <a:t>The plan should include care and support arrangements but particularly </a:t>
            </a:r>
            <a:r>
              <a:rPr lang="en-US" sz="1200" b="0" i="0" kern="1200" dirty="0" err="1">
                <a:solidFill>
                  <a:schemeClr val="tx1"/>
                </a:solidFill>
                <a:effectLst/>
                <a:latin typeface="+mn-lt"/>
                <a:ea typeface="+mn-ea"/>
                <a:cs typeface="+mn-cs"/>
              </a:rPr>
              <a:t>emphasise</a:t>
            </a:r>
            <a:r>
              <a:rPr lang="en-US" sz="1200" b="0" i="0" kern="1200" dirty="0">
                <a:solidFill>
                  <a:schemeClr val="tx1"/>
                </a:solidFill>
                <a:effectLst/>
                <a:latin typeface="+mn-lt"/>
                <a:ea typeface="+mn-ea"/>
                <a:cs typeface="+mn-cs"/>
              </a:rPr>
              <a:t> the protection or risk management to support the individual achieve their personal outcomes.</a:t>
            </a:r>
          </a:p>
          <a:p>
            <a:r>
              <a:rPr lang="en-US" sz="1200" b="0" i="0" kern="1200" dirty="0">
                <a:solidFill>
                  <a:schemeClr val="tx1"/>
                </a:solidFill>
                <a:effectLst/>
                <a:latin typeface="+mn-lt"/>
                <a:ea typeface="+mn-ea"/>
                <a:cs typeface="+mn-cs"/>
              </a:rPr>
              <a:t>This may include actions such as: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steps to be taken to ensure the individual’s safety in future;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provision of any support, treatment or therapy including on-going </a:t>
            </a:r>
            <a:r>
              <a:rPr lang="en-US" sz="1200" b="0" i="0" u="none" strike="noStrike" kern="1200" dirty="0">
                <a:solidFill>
                  <a:schemeClr val="tx1"/>
                </a:solidFill>
                <a:effectLst/>
                <a:latin typeface="+mn-lt"/>
                <a:ea typeface="+mn-ea"/>
                <a:cs typeface="+mn-cs"/>
                <a:hlinkClick r:id="rId4"/>
              </a:rPr>
              <a:t>advocacy</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any modifications needed in the way services are provided;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any on-going risk management strategy as appropriate;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how best to support the adult through any action they take to seek justice or redress arrangements for regular review of the plan according to the level of risk.</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plan should be:</a:t>
            </a:r>
          </a:p>
          <a:p>
            <a:pPr marL="171450" indent="-171450">
              <a:buFont typeface="Arial" panose="020B0604020202020204" pitchFamily="34" charset="0"/>
              <a:buChar char="•"/>
            </a:pPr>
            <a:r>
              <a:rPr lang="en-US" sz="1200" b="0" i="0" u="none" strike="noStrike" kern="1200" dirty="0">
                <a:solidFill>
                  <a:schemeClr val="tx1"/>
                </a:solidFill>
                <a:effectLst/>
                <a:latin typeface="+mn-lt"/>
                <a:ea typeface="+mn-ea"/>
                <a:cs typeface="+mn-cs"/>
                <a:hlinkClick r:id="rId4"/>
              </a:rPr>
              <a:t>person </a:t>
            </a:r>
            <a:r>
              <a:rPr lang="en-US" sz="1200" b="0" i="0" u="none" strike="noStrike" kern="1200" dirty="0" err="1">
                <a:solidFill>
                  <a:schemeClr val="tx1"/>
                </a:solidFill>
                <a:effectLst/>
                <a:latin typeface="+mn-lt"/>
                <a:ea typeface="+mn-ea"/>
                <a:cs typeface="+mn-cs"/>
                <a:hlinkClick r:id="rId4"/>
              </a:rPr>
              <a:t>centred</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outcome focused;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proportionate and take least restrictive actions;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reviewed regularly.</a:t>
            </a:r>
          </a:p>
          <a:p>
            <a:r>
              <a:rPr lang="en-US" sz="1200" b="1" i="0" kern="1200" dirty="0">
                <a:solidFill>
                  <a:schemeClr val="tx1"/>
                </a:solidFill>
                <a:effectLst/>
                <a:latin typeface="+mn-lt"/>
                <a:ea typeface="+mn-ea"/>
                <a:cs typeface="+mn-cs"/>
              </a:rPr>
              <a:t>N.B.</a:t>
            </a:r>
            <a:r>
              <a:rPr lang="en-US" sz="1200" b="0" i="0" kern="1200" dirty="0">
                <a:solidFill>
                  <a:schemeClr val="tx1"/>
                </a:solidFill>
                <a:effectLst/>
                <a:latin typeface="+mn-lt"/>
                <a:ea typeface="+mn-ea"/>
                <a:cs typeface="+mn-cs"/>
              </a:rPr>
              <a:t> In these procedures the emphasis is on the safeguarding elements of the plan and any care and support as it relates to protecting an adult at risk from abuse or neglect and the services required to promote recovery from the abuse or neglect.</a:t>
            </a:r>
          </a:p>
          <a:p>
            <a:endParaRPr lang="en-US" sz="1200" b="1" i="0" u="sng"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Identifying actions and interventions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These should include actions such as:</a:t>
            </a:r>
          </a:p>
          <a:p>
            <a:r>
              <a:rPr lang="en-US" sz="1200" b="0" i="0" kern="1200" dirty="0">
                <a:solidFill>
                  <a:schemeClr val="tx1"/>
                </a:solidFill>
                <a:effectLst/>
                <a:latin typeface="+mn-lt"/>
                <a:ea typeface="+mn-ea"/>
                <a:cs typeface="+mn-cs"/>
              </a:rPr>
              <a:t>the steps to be taken to assure the individual’s safety in future and prevent further possible abuse or neglect;</a:t>
            </a:r>
          </a:p>
          <a:p>
            <a:r>
              <a:rPr lang="en-US" i="1" dirty="0">
                <a:effectLst/>
              </a:rPr>
              <a:t>for example, security measures, telecare, flags on systems, electronic information</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making changes to the person whose </a:t>
            </a:r>
            <a:r>
              <a:rPr lang="en-US" sz="1200" b="0" i="0" kern="1200" dirty="0" err="1">
                <a:solidFill>
                  <a:schemeClr val="tx1"/>
                </a:solidFill>
                <a:effectLst/>
                <a:latin typeface="+mn-lt"/>
                <a:ea typeface="+mn-ea"/>
                <a:cs typeface="+mn-cs"/>
              </a:rPr>
              <a:t>behaviour</a:t>
            </a:r>
            <a:r>
              <a:rPr lang="en-US" sz="1200" b="0" i="0" kern="1200" dirty="0">
                <a:solidFill>
                  <a:schemeClr val="tx1"/>
                </a:solidFill>
                <a:effectLst/>
                <a:latin typeface="+mn-lt"/>
                <a:ea typeface="+mn-ea"/>
                <a:cs typeface="+mn-cs"/>
              </a:rPr>
              <a:t> is the cause of concern;</a:t>
            </a:r>
          </a:p>
          <a:p>
            <a:r>
              <a:rPr lang="en-US" i="1" dirty="0">
                <a:effectLst/>
              </a:rPr>
              <a:t>for example, providing guidance on managing the adult at risk’s financial affairs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positive actions to promote the safety and well-being of the adult at risk and resolution and recovery from the abuse or neglect;</a:t>
            </a:r>
          </a:p>
          <a:p>
            <a:r>
              <a:rPr lang="en-US" i="1" dirty="0">
                <a:effectLst/>
              </a:rPr>
              <a:t>for example, counselling and therapeutic support, activities to increase self-esteem and confidence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provision of any support, treatment or therapy including advocacy;</a:t>
            </a:r>
          </a:p>
          <a:p>
            <a:r>
              <a:rPr lang="en-US" i="1" dirty="0">
                <a:effectLst/>
              </a:rPr>
              <a:t>for example, domestic violence or sexual abuse support services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any modifications needed in the way services are provided;</a:t>
            </a:r>
          </a:p>
          <a:p>
            <a:r>
              <a:rPr lang="en-US" i="1" dirty="0">
                <a:effectLst/>
              </a:rPr>
              <a:t>for example, home care, </a:t>
            </a:r>
            <a:r>
              <a:rPr lang="en-US" i="1" dirty="0" err="1">
                <a:effectLst/>
              </a:rPr>
              <a:t>carer</a:t>
            </a:r>
            <a:r>
              <a:rPr lang="en-US" i="1" dirty="0">
                <a:effectLst/>
              </a:rPr>
              <a:t> assessments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any on-going risk management strategy as appropriate;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how to support the adult during any actions to be taken in relation to the person or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that has caused the concern, who will be responsible for this action and how the adult will be kept informed;</a:t>
            </a:r>
          </a:p>
          <a:p>
            <a:r>
              <a:rPr lang="en-US" sz="1200" b="0" i="0" kern="1200" dirty="0">
                <a:solidFill>
                  <a:schemeClr val="tx1"/>
                </a:solidFill>
                <a:effectLst/>
                <a:latin typeface="+mn-lt"/>
                <a:ea typeface="+mn-ea"/>
                <a:cs typeface="+mn-cs"/>
              </a:rPr>
              <a:t>(</a:t>
            </a:r>
            <a:r>
              <a:rPr lang="en-US" sz="1200" b="1" i="0" kern="1200" dirty="0">
                <a:solidFill>
                  <a:schemeClr val="tx1"/>
                </a:solidFill>
                <a:effectLst/>
                <a:latin typeface="+mn-lt"/>
                <a:ea typeface="+mn-ea"/>
                <a:cs typeface="+mn-cs"/>
              </a:rPr>
              <a:t>N.B.</a:t>
            </a:r>
            <a:r>
              <a:rPr lang="en-US" sz="1200" b="0" i="0" kern="1200" dirty="0">
                <a:solidFill>
                  <a:schemeClr val="tx1"/>
                </a:solidFill>
                <a:effectLst/>
                <a:latin typeface="+mn-lt"/>
                <a:ea typeface="+mn-ea"/>
                <a:cs typeface="+mn-cs"/>
              </a:rPr>
              <a:t> it is important that the support provided does not interfere with any criminal processes)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how best to support the adult through any action they take to seek justice or redress;</a:t>
            </a:r>
          </a:p>
          <a:p>
            <a:r>
              <a:rPr lang="en-US" i="1" dirty="0">
                <a:effectLst/>
              </a:rPr>
              <a:t>for example, restorative justice, criminal injuries compensation</a:t>
            </a:r>
            <a:r>
              <a:rPr lang="en-US" i="1" baseline="30000" dirty="0">
                <a:effectLst/>
              </a:rPr>
              <a:t>1</a:t>
            </a:r>
            <a:endParaRPr lang="en-US" i="1" dirty="0">
              <a:effectLst/>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steps to be taken to assure the individual’s safety in future and prevent further possible abuse or neglect;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positive actions to promote the safety and well-being of the adult and resolution and recovery from the abuse or neglect;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any modifications needed in the way services are provided;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any on-going risk management strategy as appropriate;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duty to report the young people or any others potentially at risk.</a:t>
            </a:r>
          </a:p>
          <a:p>
            <a:endParaRPr lang="en-US" sz="1200" b="1" i="0" u="sng"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611E7DE-4AE0-4FB0-A52C-7F4029097372}" type="slidenum">
              <a:rPr lang="en-GB" smtClean="0"/>
              <a:t>15</a:t>
            </a:fld>
            <a:endParaRPr lang="en-GB"/>
          </a:p>
        </p:txBody>
      </p:sp>
    </p:spTree>
    <p:extLst>
      <p:ext uri="{BB962C8B-B14F-4D97-AF65-F5344CB8AC3E}">
        <p14:creationId xmlns:p14="http://schemas.microsoft.com/office/powerpoint/2010/main" val="1118150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a:t>
            </a:r>
          </a:p>
          <a:p>
            <a:r>
              <a:rPr lang="en-US" sz="1200" b="1" i="0" kern="1200" dirty="0">
                <a:solidFill>
                  <a:schemeClr val="tx1"/>
                </a:solidFill>
                <a:effectLst/>
                <a:latin typeface="+mn-lt"/>
                <a:ea typeface="+mn-ea"/>
                <a:cs typeface="+mn-cs"/>
              </a:rPr>
              <a:t>Planning and intervention for adults at risk of abuse and neglect -- The care and support protection plan</a:t>
            </a:r>
          </a:p>
          <a:p>
            <a:r>
              <a:rPr lang="en-GB" dirty="0">
                <a:hlinkClick r:id="rId3"/>
              </a:rPr>
              <a:t>http://www.myguideapps.com/projects/wales_safeguarding_procedures/default/adu/a4/a4.p4.html?nocache=0.7599147725597042</a:t>
            </a:r>
            <a:endParaRPr lang="en-US" sz="1200" b="1" i="0" kern="1200" dirty="0">
              <a:solidFill>
                <a:schemeClr val="tx1"/>
              </a:solidFill>
              <a:effectLst/>
              <a:latin typeface="+mn-lt"/>
              <a:ea typeface="+mn-ea"/>
              <a:cs typeface="+mn-cs"/>
            </a:endParaRPr>
          </a:p>
          <a:p>
            <a:endParaRPr lang="en-GB" dirty="0"/>
          </a:p>
          <a:p>
            <a:r>
              <a:rPr lang="en-US" sz="1200" b="1" i="0" u="sng" kern="1200" dirty="0">
                <a:solidFill>
                  <a:schemeClr val="tx1"/>
                </a:solidFill>
                <a:effectLst/>
                <a:latin typeface="+mn-lt"/>
                <a:ea typeface="+mn-ea"/>
                <a:cs typeface="+mn-cs"/>
              </a:rPr>
              <a:t>TRAINER TO EXPAND ON EACH POINT :</a:t>
            </a:r>
          </a:p>
          <a:p>
            <a:endParaRPr lang="en-US" sz="1200" b="1" i="0" u="sng"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care and support protection plan </a:t>
            </a:r>
            <a:r>
              <a:rPr lang="en-US" sz="1200" b="0" i="0" kern="1200" dirty="0">
                <a:solidFill>
                  <a:schemeClr val="tx1"/>
                </a:solidFill>
                <a:effectLst/>
                <a:latin typeface="+mn-lt"/>
                <a:ea typeface="+mn-ea"/>
                <a:cs typeface="+mn-cs"/>
              </a:rPr>
              <a:t>should be </a:t>
            </a:r>
            <a:r>
              <a:rPr lang="en-US" sz="1200" b="0" i="0" u="none" strike="noStrike" kern="1200" dirty="0">
                <a:solidFill>
                  <a:schemeClr val="tx1"/>
                </a:solidFill>
                <a:effectLst/>
                <a:latin typeface="+mn-lt"/>
                <a:ea typeface="+mn-ea"/>
                <a:cs typeface="+mn-cs"/>
                <a:hlinkClick r:id="rId4"/>
              </a:rPr>
              <a:t>person-</a:t>
            </a:r>
            <a:r>
              <a:rPr lang="en-US" sz="1200" b="0" i="0" u="none" strike="noStrike" kern="1200" dirty="0" err="1">
                <a:solidFill>
                  <a:schemeClr val="tx1"/>
                </a:solidFill>
                <a:effectLst/>
                <a:latin typeface="+mn-lt"/>
                <a:ea typeface="+mn-ea"/>
                <a:cs typeface="+mn-cs"/>
                <a:hlinkClick r:id="rId4"/>
              </a:rPr>
              <a:t>centred</a:t>
            </a:r>
            <a:r>
              <a:rPr lang="en-US" sz="1200" b="0" i="0" kern="1200" dirty="0">
                <a:solidFill>
                  <a:schemeClr val="tx1"/>
                </a:solidFill>
                <a:effectLst/>
                <a:latin typeface="+mn-lt"/>
                <a:ea typeface="+mn-ea"/>
                <a:cs typeface="+mn-cs"/>
              </a:rPr>
              <a:t> and strengths-based.</a:t>
            </a:r>
          </a:p>
          <a:p>
            <a:r>
              <a:rPr lang="en-US" sz="1200" b="0" i="0" kern="1200" dirty="0">
                <a:solidFill>
                  <a:schemeClr val="tx1"/>
                </a:solidFill>
                <a:effectLst/>
                <a:latin typeface="+mn-lt"/>
                <a:ea typeface="+mn-ea"/>
                <a:cs typeface="+mn-cs"/>
              </a:rPr>
              <a:t>It should: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reflect both the nature and seriousness of the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take a calculated and reasoned approach;</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be proportionate depending on the nature of the </a:t>
            </a:r>
            <a:r>
              <a:rPr lang="en-US" sz="1200" b="0" i="0" u="none" strike="noStrike" kern="1200" dirty="0">
                <a:solidFill>
                  <a:schemeClr val="tx1"/>
                </a:solidFill>
                <a:effectLst/>
                <a:latin typeface="+mn-lt"/>
                <a:ea typeface="+mn-ea"/>
                <a:cs typeface="+mn-cs"/>
                <a:hlinkClick r:id="rId4"/>
              </a:rPr>
              <a:t>concerns</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wherever possible, support the person achieve their desired outcomes.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Developing the plan</a:t>
            </a:r>
          </a:p>
          <a:p>
            <a:r>
              <a:rPr lang="en-US" sz="1200" b="0" i="0" kern="1200" dirty="0">
                <a:solidFill>
                  <a:schemeClr val="tx1"/>
                </a:solidFill>
                <a:effectLst/>
                <a:latin typeface="+mn-lt"/>
                <a:ea typeface="+mn-ea"/>
                <a:cs typeface="+mn-cs"/>
              </a:rPr>
              <a:t>The plan should: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identify how the adult will be protected from </a:t>
            </a:r>
            <a:r>
              <a:rPr lang="en-US" sz="1200" b="0" i="0" u="none" strike="noStrike" kern="1200" dirty="0">
                <a:solidFill>
                  <a:schemeClr val="tx1"/>
                </a:solidFill>
                <a:effectLst/>
                <a:latin typeface="+mn-lt"/>
                <a:ea typeface="+mn-ea"/>
                <a:cs typeface="+mn-cs"/>
                <a:hlinkClick r:id="rId4"/>
              </a:rPr>
              <a:t>abuse</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4"/>
              </a:rPr>
              <a:t>neglect</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their lived experience should be like at the point when a </a:t>
            </a:r>
            <a:r>
              <a:rPr lang="en-US" sz="1200" b="0" i="0" u="none" strike="noStrike" kern="1200" dirty="0">
                <a:solidFill>
                  <a:schemeClr val="tx1"/>
                </a:solidFill>
                <a:effectLst/>
                <a:latin typeface="+mn-lt"/>
                <a:ea typeface="+mn-ea"/>
                <a:cs typeface="+mn-cs"/>
                <a:hlinkClick r:id="rId4"/>
              </a:rPr>
              <a:t>care and support protection plan</a:t>
            </a:r>
            <a:r>
              <a:rPr lang="en-US" sz="1200" b="0" i="0" kern="1200" dirty="0">
                <a:solidFill>
                  <a:schemeClr val="tx1"/>
                </a:solidFill>
                <a:effectLst/>
                <a:latin typeface="+mn-lt"/>
                <a:ea typeface="+mn-ea"/>
                <a:cs typeface="+mn-cs"/>
              </a:rPr>
              <a:t> is no longer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specify who is involved in delivering the plan;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outline roles and responsibilities in terms of achieving the person-</a:t>
            </a:r>
            <a:r>
              <a:rPr lang="en-US" sz="1200" b="0" i="0" kern="1200" dirty="0" err="1">
                <a:solidFill>
                  <a:schemeClr val="tx1"/>
                </a:solidFill>
                <a:effectLst/>
                <a:latin typeface="+mn-lt"/>
                <a:ea typeface="+mn-ea"/>
                <a:cs typeface="+mn-cs"/>
              </a:rPr>
              <a:t>centre</a:t>
            </a:r>
            <a:r>
              <a:rPr lang="en-US" sz="1200" b="0" i="0" kern="1200" dirty="0">
                <a:solidFill>
                  <a:schemeClr val="tx1"/>
                </a:solidFill>
                <a:effectLst/>
                <a:latin typeface="+mn-lt"/>
                <a:ea typeface="+mn-ea"/>
                <a:cs typeface="+mn-cs"/>
              </a:rPr>
              <a:t> outcomes;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provide timescales for achieving actions/outcomes.</a:t>
            </a:r>
          </a:p>
          <a:p>
            <a:endParaRPr lang="en-US" sz="1200" b="0" i="0" kern="1200" dirty="0">
              <a:solidFill>
                <a:schemeClr val="tx1"/>
              </a:solidFill>
              <a:effectLst/>
              <a:latin typeface="+mn-lt"/>
              <a:ea typeface="+mn-ea"/>
              <a:cs typeface="+mn-cs"/>
            </a:endParaRPr>
          </a:p>
          <a:p>
            <a:r>
              <a:rPr lang="en-US" sz="1200" b="0" i="1" kern="1200" dirty="0">
                <a:solidFill>
                  <a:schemeClr val="tx1"/>
                </a:solidFill>
                <a:effectLst/>
                <a:latin typeface="+mn-lt"/>
                <a:ea typeface="+mn-ea"/>
                <a:cs typeface="+mn-cs"/>
              </a:rPr>
              <a:t>By the end of the first strategy meeting there should be a plan which ensures that the adult at risk is safe from abuse and neglect.</a:t>
            </a:r>
          </a:p>
          <a:p>
            <a:endParaRPr lang="en-US" sz="1200" b="0" i="0" u="none" strike="noStrike" kern="1200" dirty="0">
              <a:solidFill>
                <a:schemeClr val="tx1"/>
              </a:solidFill>
              <a:effectLst/>
              <a:latin typeface="+mn-lt"/>
              <a:ea typeface="+mn-ea"/>
              <a:cs typeface="+mn-cs"/>
              <a:hlinkClick r:id="rId4"/>
            </a:endParaRPr>
          </a:p>
          <a:p>
            <a:r>
              <a:rPr lang="en-US" sz="1200" b="1" i="0" u="none" strike="noStrike" kern="1200" dirty="0">
                <a:solidFill>
                  <a:schemeClr val="tx1"/>
                </a:solidFill>
                <a:effectLst/>
                <a:latin typeface="+mn-lt"/>
                <a:ea typeface="+mn-ea"/>
                <a:cs typeface="+mn-cs"/>
                <a:hlinkClick r:id="rId4"/>
              </a:rPr>
              <a:t>Practitioners</a:t>
            </a:r>
            <a:r>
              <a:rPr lang="en-US" sz="1200" b="1" i="0" kern="1200" dirty="0">
                <a:solidFill>
                  <a:schemeClr val="tx1"/>
                </a:solidFill>
                <a:effectLst/>
                <a:latin typeface="+mn-lt"/>
                <a:ea typeface="+mn-ea"/>
                <a:cs typeface="+mn-cs"/>
              </a:rPr>
              <a:t> should have a clear understanding of:</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short term medium term and longer-term protection arrangements;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rationale for the plan;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content of the </a:t>
            </a:r>
            <a:r>
              <a:rPr lang="en-US" sz="1200" b="0" i="0" u="none" strike="noStrike" kern="1200" dirty="0">
                <a:solidFill>
                  <a:schemeClr val="tx1"/>
                </a:solidFill>
                <a:effectLst/>
                <a:latin typeface="+mn-lt"/>
                <a:ea typeface="+mn-ea"/>
                <a:cs typeface="+mn-cs"/>
                <a:hlinkClick r:id="rId4"/>
              </a:rPr>
              <a:t>care and support protection plan</a:t>
            </a:r>
            <a:r>
              <a:rPr lang="en-US" sz="1200" b="0" i="0" kern="1200" dirty="0">
                <a:solidFill>
                  <a:schemeClr val="tx1"/>
                </a:solidFill>
                <a:effectLst/>
                <a:latin typeface="+mn-lt"/>
                <a:ea typeface="+mn-ea"/>
                <a:cs typeface="+mn-cs"/>
              </a:rPr>
              <a:t> and anticipated outcomes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is expected of each practitioner in terms of contributing to the plan: both actions and outcomes;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timescales;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wishes and feelings of the adult;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views of any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or family members;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who is acting as the lead practitioner;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who will be communicating the plan with the adult at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any concerns raised about practitioners who have or are working with the adult at risk.</a:t>
            </a:r>
          </a:p>
          <a:p>
            <a:r>
              <a:rPr lang="en-US" sz="1200" b="0" i="0" kern="1200" dirty="0">
                <a:solidFill>
                  <a:schemeClr val="tx1"/>
                </a:solidFill>
                <a:effectLst/>
                <a:latin typeface="+mn-lt"/>
                <a:ea typeface="+mn-ea"/>
                <a:cs typeface="+mn-cs"/>
              </a:rPr>
              <a:t>(See </a:t>
            </a:r>
            <a:r>
              <a:rPr lang="en-US" sz="1200" b="1" i="0" u="none" strike="noStrike" kern="1200" dirty="0">
                <a:solidFill>
                  <a:schemeClr val="tx1"/>
                </a:solidFill>
                <a:effectLst/>
                <a:latin typeface="+mn-lt"/>
                <a:ea typeface="+mn-ea"/>
                <a:cs typeface="+mn-cs"/>
                <a:hlinkClick r:id="rId5"/>
              </a:rPr>
              <a:t>Section 5</a:t>
            </a:r>
            <a:r>
              <a:rPr lang="en-US" sz="1200" b="0" i="0" kern="1200" dirty="0">
                <a:solidFill>
                  <a:schemeClr val="tx1"/>
                </a:solidFill>
                <a:effectLst/>
                <a:latin typeface="+mn-lt"/>
                <a:ea typeface="+mn-ea"/>
                <a:cs typeface="+mn-cs"/>
              </a:rPr>
              <a:t> responding to professional concerns).</a:t>
            </a:r>
          </a:p>
          <a:p>
            <a:r>
              <a:rPr lang="en-US" sz="1200" b="1" i="0" u="none" strike="noStrike" kern="1200" dirty="0">
                <a:solidFill>
                  <a:schemeClr val="tx1"/>
                </a:solidFill>
                <a:effectLst/>
                <a:latin typeface="+mn-lt"/>
                <a:ea typeface="+mn-ea"/>
                <a:cs typeface="+mn-cs"/>
                <a:hlinkClick r:id="rId6"/>
              </a:rPr>
              <a:t>Pointers for Practice: Developing a Care and support protection plan: Lessons Learnt from Adult Practice Reviews</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7"/>
              </a:rPr>
              <a:t>Pointers for Practice: Protecting Adults at Risk from Abuse and Neglect</a:t>
            </a:r>
            <a:endParaRPr lang="en-US" sz="1200" b="0" i="0" kern="1200" dirty="0">
              <a:solidFill>
                <a:schemeClr val="tx1"/>
              </a:solidFill>
              <a:effectLst/>
              <a:latin typeface="+mn-lt"/>
              <a:ea typeface="+mn-ea"/>
              <a:cs typeface="+mn-cs"/>
            </a:endParaRPr>
          </a:p>
          <a:p>
            <a:endParaRPr lang="en-US" sz="1200" b="1" i="0" u="sng"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611E7DE-4AE0-4FB0-A52C-7F4029097372}" type="slidenum">
              <a:rPr lang="en-GB" smtClean="0"/>
              <a:t>16</a:t>
            </a:fld>
            <a:endParaRPr lang="en-GB"/>
          </a:p>
        </p:txBody>
      </p:sp>
    </p:spTree>
    <p:extLst>
      <p:ext uri="{BB962C8B-B14F-4D97-AF65-F5344CB8AC3E}">
        <p14:creationId xmlns:p14="http://schemas.microsoft.com/office/powerpoint/2010/main" val="12450590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http://www.myguideapps.com/projects/wales_safeguarding_procedures/default/adu/ap/a4p.p2.html?highlight=Practice,%20Reviews</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Pointers for Practice: Developing a care and support protection plan: lessons learnt from adult practice reviews</a:t>
            </a:r>
          </a:p>
          <a:p>
            <a:r>
              <a:rPr lang="en-US" sz="1200" b="1" i="0" u="sng" kern="1200" dirty="0">
                <a:solidFill>
                  <a:schemeClr val="tx1"/>
                </a:solidFill>
                <a:effectLst/>
                <a:latin typeface="+mn-lt"/>
                <a:ea typeface="+mn-ea"/>
                <a:cs typeface="+mn-cs"/>
              </a:rPr>
              <a:t>it is important that practitioners make sure that:</a:t>
            </a:r>
          </a:p>
          <a:p>
            <a:r>
              <a:rPr lang="en-US" sz="1200" b="0" i="0" kern="1200" dirty="0">
                <a:solidFill>
                  <a:schemeClr val="tx1"/>
                </a:solidFill>
                <a:effectLst/>
                <a:latin typeface="+mn-lt"/>
                <a:ea typeface="+mn-ea"/>
                <a:cs typeface="+mn-cs"/>
              </a:rPr>
              <a:t>It is clear at the earliest possible stage exactly what the process is seeking to achieve and monitors its progress against this.</a:t>
            </a:r>
          </a:p>
          <a:p>
            <a:r>
              <a:rPr lang="en-US" sz="1200" b="0" i="0" kern="1200" dirty="0">
                <a:solidFill>
                  <a:schemeClr val="tx1"/>
                </a:solidFill>
                <a:effectLst/>
                <a:latin typeface="+mn-lt"/>
                <a:ea typeface="+mn-ea"/>
                <a:cs typeface="+mn-cs"/>
              </a:rPr>
              <a:t>there is an understanding of the difference between the activity (output) associated with the process and the outcome itself.</a:t>
            </a:r>
          </a:p>
          <a:p>
            <a:r>
              <a:rPr lang="en-US" sz="1200" b="0" i="0" kern="1200" dirty="0">
                <a:solidFill>
                  <a:schemeClr val="tx1"/>
                </a:solidFill>
                <a:effectLst/>
                <a:latin typeface="+mn-lt"/>
                <a:ea typeface="+mn-ea"/>
                <a:cs typeface="+mn-cs"/>
              </a:rPr>
              <a:t>Serious attention is given to the outcomes desired by the adult at risk, or if they do not have the mental capacity to make this decision, what is in their best interests.</a:t>
            </a:r>
          </a:p>
          <a:p>
            <a:r>
              <a:rPr lang="en-US" sz="1200" b="0" i="0" kern="1200" dirty="0">
                <a:solidFill>
                  <a:schemeClr val="tx1"/>
                </a:solidFill>
                <a:effectLst/>
                <a:latin typeface="+mn-lt"/>
                <a:ea typeface="+mn-ea"/>
                <a:cs typeface="+mn-cs"/>
              </a:rPr>
              <a:t>Outcome measures and markers of progress are framed in terms of improvements expected by practitioners to the daily lived experience of the adult at risk that indicates they are safe from abuse and neglect.</a:t>
            </a:r>
          </a:p>
          <a:p>
            <a:r>
              <a:rPr lang="en-US" sz="1200" b="0" i="0" kern="1200" dirty="0">
                <a:solidFill>
                  <a:schemeClr val="tx1"/>
                </a:solidFill>
                <a:effectLst/>
                <a:latin typeface="+mn-lt"/>
                <a:ea typeface="+mn-ea"/>
                <a:cs typeface="+mn-cs"/>
              </a:rPr>
              <a:t>The rationale for the plan is understood by the adult at risk and their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The family understand fully the reason for the plan, what is expected of them, what should be achieved.</a:t>
            </a:r>
          </a:p>
          <a:p>
            <a:r>
              <a:rPr lang="en-US" sz="1200" b="0" i="0" kern="1200" dirty="0">
                <a:solidFill>
                  <a:schemeClr val="tx1"/>
                </a:solidFill>
                <a:effectLst/>
                <a:latin typeface="+mn-lt"/>
                <a:ea typeface="+mn-ea"/>
                <a:cs typeface="+mn-cs"/>
              </a:rPr>
              <a:t>An assessment of capacity to change of any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involved in the plan is made and implications for the plan </a:t>
            </a:r>
            <a:r>
              <a:rPr lang="en-US" sz="1200" b="0" i="0" kern="1200" dirty="0" err="1">
                <a:solidFill>
                  <a:schemeClr val="tx1"/>
                </a:solidFill>
                <a:effectLst/>
                <a:latin typeface="+mn-lt"/>
                <a:ea typeface="+mn-ea"/>
                <a:cs typeface="+mn-cs"/>
              </a:rPr>
              <a:t>recognised</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The adult at risk and their family’s strengths are </a:t>
            </a:r>
            <a:r>
              <a:rPr lang="en-US" sz="1200" b="0" i="0" kern="1200" dirty="0" err="1">
                <a:solidFill>
                  <a:schemeClr val="tx1"/>
                </a:solidFill>
                <a:effectLst/>
                <a:latin typeface="+mn-lt"/>
                <a:ea typeface="+mn-ea"/>
                <a:cs typeface="+mn-cs"/>
              </a:rPr>
              <a:t>recognised</a:t>
            </a:r>
            <a:r>
              <a:rPr lang="en-US" sz="1200" b="0" i="0" kern="1200" dirty="0">
                <a:solidFill>
                  <a:schemeClr val="tx1"/>
                </a:solidFill>
                <a:effectLst/>
                <a:latin typeface="+mn-lt"/>
                <a:ea typeface="+mn-ea"/>
                <a:cs typeface="+mn-cs"/>
              </a:rPr>
              <a:t> and </a:t>
            </a:r>
            <a:r>
              <a:rPr lang="en-US" sz="1200" b="0" i="0" kern="1200" dirty="0" err="1">
                <a:solidFill>
                  <a:schemeClr val="tx1"/>
                </a:solidFill>
                <a:effectLst/>
                <a:latin typeface="+mn-lt"/>
                <a:ea typeface="+mn-ea"/>
                <a:cs typeface="+mn-cs"/>
              </a:rPr>
              <a:t>utilised</a:t>
            </a:r>
            <a:r>
              <a:rPr lang="en-US" sz="1200" b="0" i="0" kern="1200" dirty="0">
                <a:solidFill>
                  <a:schemeClr val="tx1"/>
                </a:solidFill>
                <a:effectLst/>
                <a:latin typeface="+mn-lt"/>
                <a:ea typeface="+mn-ea"/>
                <a:cs typeface="+mn-cs"/>
              </a:rPr>
              <a:t> when developing the plan.</a:t>
            </a:r>
          </a:p>
          <a:p>
            <a:r>
              <a:rPr lang="en-US" sz="1200" b="0" i="0" kern="1200" dirty="0">
                <a:solidFill>
                  <a:schemeClr val="tx1"/>
                </a:solidFill>
                <a:effectLst/>
                <a:latin typeface="+mn-lt"/>
                <a:ea typeface="+mn-ea"/>
                <a:cs typeface="+mn-cs"/>
              </a:rPr>
              <a:t>Do not:</a:t>
            </a:r>
          </a:p>
          <a:p>
            <a:r>
              <a:rPr lang="en-US" sz="1200" b="0" i="0" kern="1200" dirty="0">
                <a:solidFill>
                  <a:schemeClr val="tx1"/>
                </a:solidFill>
                <a:effectLst/>
                <a:latin typeface="+mn-lt"/>
                <a:ea typeface="+mn-ea"/>
                <a:cs typeface="+mn-cs"/>
              </a:rPr>
              <a:t>Use short-hand, for example ‘adult at risk to receive home care’. Rather:</a:t>
            </a:r>
          </a:p>
          <a:p>
            <a:pPr lvl="1"/>
            <a:r>
              <a:rPr lang="en-US" sz="1200" b="0" i="0" kern="1200" dirty="0">
                <a:solidFill>
                  <a:schemeClr val="tx1"/>
                </a:solidFill>
                <a:effectLst/>
                <a:latin typeface="+mn-lt"/>
                <a:ea typeface="+mn-ea"/>
                <a:cs typeface="+mn-cs"/>
              </a:rPr>
              <a:t>spell out what concerns have been identified</a:t>
            </a:r>
          </a:p>
          <a:p>
            <a:pPr lvl="1"/>
            <a:r>
              <a:rPr lang="en-US" sz="1200" b="0" i="0" kern="1200" dirty="0">
                <a:solidFill>
                  <a:schemeClr val="tx1"/>
                </a:solidFill>
                <a:effectLst/>
                <a:latin typeface="+mn-lt"/>
                <a:ea typeface="+mn-ea"/>
                <a:cs typeface="+mn-cs"/>
              </a:rPr>
              <a:t>how service provision or action should contribute to addressing the concern</a:t>
            </a:r>
          </a:p>
          <a:p>
            <a:pPr lvl="1"/>
            <a:r>
              <a:rPr lang="en-US" sz="1200" b="0" i="0" kern="1200" dirty="0">
                <a:solidFill>
                  <a:schemeClr val="tx1"/>
                </a:solidFill>
                <a:effectLst/>
                <a:latin typeface="+mn-lt"/>
                <a:ea typeface="+mn-ea"/>
                <a:cs typeface="+mn-cs"/>
              </a:rPr>
              <a:t>what the provision will look like</a:t>
            </a:r>
          </a:p>
          <a:p>
            <a:pPr lvl="1"/>
            <a:r>
              <a:rPr lang="en-US" sz="1200" b="0" i="0" kern="1200" dirty="0">
                <a:solidFill>
                  <a:schemeClr val="tx1"/>
                </a:solidFill>
                <a:effectLst/>
                <a:latin typeface="+mn-lt"/>
                <a:ea typeface="+mn-ea"/>
                <a:cs typeface="+mn-cs"/>
              </a:rPr>
              <a:t>how success will be measured in terms of demonstrably, improved outcomes to the daily lived experience.</a:t>
            </a:r>
          </a:p>
          <a:p>
            <a:r>
              <a:rPr lang="en-US" sz="1200" b="0" i="0" kern="1200" dirty="0">
                <a:solidFill>
                  <a:schemeClr val="tx1"/>
                </a:solidFill>
                <a:effectLst/>
                <a:latin typeface="+mn-lt"/>
                <a:ea typeface="+mn-ea"/>
                <a:cs typeface="+mn-cs"/>
              </a:rPr>
              <a:t>Ignore past history and engagement with services provided as this provides an indication of what may or may not work for the individual</a:t>
            </a:r>
          </a:p>
          <a:p>
            <a:r>
              <a:rPr lang="en-US" sz="1200" b="0" i="0" kern="1200" dirty="0">
                <a:solidFill>
                  <a:schemeClr val="tx1"/>
                </a:solidFill>
                <a:effectLst/>
                <a:latin typeface="+mn-lt"/>
                <a:ea typeface="+mn-ea"/>
                <a:cs typeface="+mn-cs"/>
              </a:rPr>
              <a:t>Become overly dependent on a particular service. Remember multifaceted problems require multi-faceted solutions.</a:t>
            </a:r>
          </a:p>
          <a:p>
            <a:endParaRPr lang="en-GB" dirty="0"/>
          </a:p>
        </p:txBody>
      </p:sp>
      <p:sp>
        <p:nvSpPr>
          <p:cNvPr id="4" name="Slide Number Placeholder 3"/>
          <p:cNvSpPr>
            <a:spLocks noGrp="1"/>
          </p:cNvSpPr>
          <p:nvPr>
            <p:ph type="sldNum" sz="quarter" idx="5"/>
          </p:nvPr>
        </p:nvSpPr>
        <p:spPr/>
        <p:txBody>
          <a:bodyPr/>
          <a:lstStyle/>
          <a:p>
            <a:fld id="{41CA6733-8233-4F82-9015-87E0FDB9D441}" type="slidenum">
              <a:rPr lang="en-GB" smtClean="0"/>
              <a:t>17</a:t>
            </a:fld>
            <a:endParaRPr lang="en-GB"/>
          </a:p>
        </p:txBody>
      </p:sp>
    </p:spTree>
    <p:extLst>
      <p:ext uri="{BB962C8B-B14F-4D97-AF65-F5344CB8AC3E}">
        <p14:creationId xmlns:p14="http://schemas.microsoft.com/office/powerpoint/2010/main" val="3360594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http://www.myguideapps.com/projects/wales_safeguarding_procedures/default/adu/ap/a4p.p2.html?highlight=Practice,%20Reviews</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Pointers for Practice: Developing a care and support protection plan: lessons learnt from adult practice reviews</a:t>
            </a:r>
          </a:p>
        </p:txBody>
      </p:sp>
      <p:sp>
        <p:nvSpPr>
          <p:cNvPr id="4" name="Slide Number Placeholder 3"/>
          <p:cNvSpPr>
            <a:spLocks noGrp="1"/>
          </p:cNvSpPr>
          <p:nvPr>
            <p:ph type="sldNum" sz="quarter" idx="5"/>
          </p:nvPr>
        </p:nvSpPr>
        <p:spPr/>
        <p:txBody>
          <a:bodyPr/>
          <a:lstStyle/>
          <a:p>
            <a:fld id="{41CA6733-8233-4F82-9015-87E0FDB9D441}" type="slidenum">
              <a:rPr lang="en-GB" smtClean="0"/>
              <a:t>18</a:t>
            </a:fld>
            <a:endParaRPr lang="en-GB"/>
          </a:p>
        </p:txBody>
      </p:sp>
    </p:spTree>
    <p:extLst>
      <p:ext uri="{BB962C8B-B14F-4D97-AF65-F5344CB8AC3E}">
        <p14:creationId xmlns:p14="http://schemas.microsoft.com/office/powerpoint/2010/main" val="30188277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Animation slide</a:t>
            </a:r>
            <a:endParaRPr lang="en-US" sz="1200" b="0" i="0" kern="1200" dirty="0">
              <a:solidFill>
                <a:schemeClr val="tx1"/>
              </a:solidFill>
              <a:effectLst/>
              <a:latin typeface="+mn-lt"/>
              <a:ea typeface="+mn-ea"/>
              <a:cs typeface="+mn-cs"/>
            </a:endParaRPr>
          </a:p>
          <a:p>
            <a:endParaRPr lang="en-US" sz="1200" b="1" i="0" u="sng"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611E7DE-4AE0-4FB0-A52C-7F4029097372}" type="slidenum">
              <a:rPr lang="en-GB" smtClean="0"/>
              <a:t>19</a:t>
            </a:fld>
            <a:endParaRPr lang="en-GB"/>
          </a:p>
        </p:txBody>
      </p:sp>
    </p:spTree>
    <p:extLst>
      <p:ext uri="{BB962C8B-B14F-4D97-AF65-F5344CB8AC3E}">
        <p14:creationId xmlns:p14="http://schemas.microsoft.com/office/powerpoint/2010/main" val="2225348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Trainer Note – this slide is </a:t>
            </a:r>
            <a:r>
              <a:rPr lang="en-GB" b="1" u="sng" dirty="0"/>
              <a:t>optional</a:t>
            </a:r>
            <a:r>
              <a:rPr lang="en-GB" b="1" dirty="0"/>
              <a:t> – it summarises the process covered in the previous module.</a:t>
            </a:r>
          </a:p>
          <a:p>
            <a:endParaRPr lang="en-GB" b="1" dirty="0"/>
          </a:p>
          <a:p>
            <a:r>
              <a:rPr lang="en-GB" b="1" dirty="0"/>
              <a:t>Make a report – refers to Section </a:t>
            </a:r>
            <a:r>
              <a:rPr lang="en-GB" sz="1200" b="1" kern="1200" dirty="0">
                <a:solidFill>
                  <a:schemeClr val="tx1"/>
                </a:solidFill>
                <a:effectLst/>
                <a:latin typeface="+mn-lt"/>
                <a:ea typeface="+mn-ea"/>
                <a:cs typeface="+mn-cs"/>
              </a:rPr>
              <a:t>128 of the Act: Duty to report adults at risk</a:t>
            </a:r>
          </a:p>
          <a:p>
            <a:r>
              <a:rPr lang="en-GB" sz="1200" kern="1200" dirty="0">
                <a:solidFill>
                  <a:schemeClr val="tx1"/>
                </a:solidFill>
                <a:effectLst/>
                <a:latin typeface="+mn-lt"/>
                <a:ea typeface="+mn-ea"/>
                <a:cs typeface="+mn-cs"/>
              </a:rPr>
              <a:t>If a relevant partner of a local authority has </a:t>
            </a:r>
            <a:r>
              <a:rPr lang="en-GB" sz="1200" b="1" kern="1200" dirty="0">
                <a:solidFill>
                  <a:schemeClr val="tx1"/>
                </a:solidFill>
                <a:effectLst/>
                <a:latin typeface="+mn-lt"/>
                <a:ea typeface="+mn-ea"/>
                <a:cs typeface="+mn-cs"/>
              </a:rPr>
              <a:t>reasonable cause to suspect</a:t>
            </a:r>
            <a:r>
              <a:rPr lang="en-GB" sz="1200" kern="1200" dirty="0">
                <a:solidFill>
                  <a:schemeClr val="tx1"/>
                </a:solidFill>
                <a:effectLst/>
                <a:latin typeface="+mn-lt"/>
                <a:ea typeface="+mn-ea"/>
                <a:cs typeface="+mn-cs"/>
              </a:rPr>
              <a:t> that a person is an adult at risk and appears to be within the authority's area, it </a:t>
            </a:r>
            <a:r>
              <a:rPr lang="en-GB" sz="1200" b="1" kern="1200" dirty="0">
                <a:solidFill>
                  <a:schemeClr val="tx1"/>
                </a:solidFill>
                <a:effectLst/>
                <a:latin typeface="+mn-lt"/>
                <a:ea typeface="+mn-ea"/>
                <a:cs typeface="+mn-cs"/>
              </a:rPr>
              <a:t>must inform the local authority of that fact</a:t>
            </a:r>
            <a:r>
              <a:rPr lang="en-GB" sz="1200" kern="1200" dirty="0">
                <a:solidFill>
                  <a:schemeClr val="tx1"/>
                </a:solidFill>
                <a:effectLst/>
                <a:latin typeface="+mn-lt"/>
                <a:ea typeface="+mn-ea"/>
                <a:cs typeface="+mn-cs"/>
              </a:rPr>
              <a:t>.</a:t>
            </a:r>
          </a:p>
          <a:p>
            <a:pPr marL="0" indent="0">
              <a:buNone/>
            </a:pPr>
            <a:endParaRPr lang="en-GB" sz="1200" kern="1200" dirty="0">
              <a:solidFill>
                <a:schemeClr val="tx1"/>
              </a:solidFill>
              <a:effectLst/>
              <a:latin typeface="+mn-lt"/>
              <a:ea typeface="+mn-ea"/>
              <a:cs typeface="+mn-cs"/>
            </a:endParaRPr>
          </a:p>
          <a:p>
            <a:pPr marL="0" indent="0">
              <a:buNone/>
            </a:pPr>
            <a:r>
              <a:rPr lang="en-GB" sz="1200" b="1" kern="1200" dirty="0">
                <a:solidFill>
                  <a:schemeClr val="tx1"/>
                </a:solidFill>
                <a:effectLst/>
                <a:latin typeface="+mn-lt"/>
                <a:ea typeface="+mn-ea"/>
                <a:cs typeface="+mn-cs"/>
              </a:rPr>
              <a:t>Initial Enquiries </a:t>
            </a:r>
            <a:r>
              <a:rPr lang="en-GB" sz="120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Following a report being made to social services, consideration of all information will be undertaken </a:t>
            </a:r>
            <a:r>
              <a:rPr lang="en-US" sz="1200" b="0" i="0" u="sng" kern="1200" dirty="0">
                <a:solidFill>
                  <a:schemeClr val="tx1"/>
                </a:solidFill>
                <a:effectLst/>
                <a:latin typeface="+mn-lt"/>
                <a:ea typeface="+mn-ea"/>
                <a:cs typeface="+mn-cs"/>
              </a:rPr>
              <a:t>to determine if there is reasonable cause </a:t>
            </a:r>
            <a:r>
              <a:rPr lang="en-US" sz="1200" b="0" i="0" kern="1200" dirty="0">
                <a:solidFill>
                  <a:schemeClr val="tx1"/>
                </a:solidFill>
                <a:effectLst/>
                <a:latin typeface="+mn-lt"/>
                <a:ea typeface="+mn-ea"/>
                <a:cs typeface="+mn-cs"/>
              </a:rPr>
              <a:t>to suspect an adult is, or may be, at risk.</a:t>
            </a:r>
          </a:p>
          <a:p>
            <a:pPr marL="0" indent="0">
              <a:buNone/>
            </a:pPr>
            <a:r>
              <a:rPr lang="en-US" sz="1200" b="0" i="0" kern="1200" dirty="0">
                <a:solidFill>
                  <a:schemeClr val="tx1"/>
                </a:solidFill>
                <a:effectLst/>
                <a:latin typeface="+mn-lt"/>
                <a:ea typeface="+mn-ea"/>
                <a:cs typeface="+mn-cs"/>
              </a:rPr>
              <a:t>Although enquiries may </a:t>
            </a:r>
            <a:r>
              <a:rPr lang="en-US" sz="1200" b="0" i="1" kern="1200" dirty="0">
                <a:solidFill>
                  <a:schemeClr val="tx1"/>
                </a:solidFill>
                <a:effectLst/>
                <a:latin typeface="+mn-lt"/>
                <a:ea typeface="+mn-ea"/>
                <a:cs typeface="+mn-cs"/>
              </a:rPr>
              <a:t>result</a:t>
            </a:r>
            <a:r>
              <a:rPr lang="en-US" sz="1200" b="0" i="0" kern="1200" dirty="0">
                <a:solidFill>
                  <a:schemeClr val="tx1"/>
                </a:solidFill>
                <a:effectLst/>
                <a:latin typeface="+mn-lt"/>
                <a:ea typeface="+mn-ea"/>
                <a:cs typeface="+mn-cs"/>
              </a:rPr>
              <a:t> in a strategy meeting/discussion, they are not the </a:t>
            </a:r>
            <a:r>
              <a:rPr lang="en-US" sz="1200" b="0" i="0" u="sng" kern="1200" dirty="0">
                <a:solidFill>
                  <a:schemeClr val="tx1"/>
                </a:solidFill>
                <a:effectLst/>
                <a:latin typeface="+mn-lt"/>
                <a:ea typeface="+mn-ea"/>
                <a:cs typeface="+mn-cs"/>
              </a:rPr>
              <a:t>investigative</a:t>
            </a:r>
            <a:r>
              <a:rPr lang="en-US" sz="1200" b="0" i="0" kern="1200" dirty="0">
                <a:solidFill>
                  <a:schemeClr val="tx1"/>
                </a:solidFill>
                <a:effectLst/>
                <a:latin typeface="+mn-lt"/>
                <a:ea typeface="+mn-ea"/>
                <a:cs typeface="+mn-cs"/>
              </a:rPr>
              <a:t> part of the process. </a:t>
            </a:r>
            <a:endParaRPr lang="en-GB" sz="1200" kern="1200" dirty="0">
              <a:solidFill>
                <a:schemeClr val="tx1"/>
              </a:solidFill>
              <a:effectLst/>
              <a:latin typeface="+mn-lt"/>
              <a:ea typeface="+mn-ea"/>
              <a:cs typeface="+mn-cs"/>
            </a:endParaRPr>
          </a:p>
          <a:p>
            <a:pPr marL="0" indent="0">
              <a:buNone/>
            </a:pPr>
            <a:endParaRPr lang="en-GB" sz="1200" kern="1200" dirty="0">
              <a:solidFill>
                <a:schemeClr val="tx1"/>
              </a:solidFill>
              <a:effectLst/>
              <a:latin typeface="+mn-lt"/>
              <a:ea typeface="+mn-ea"/>
              <a:cs typeface="+mn-cs"/>
            </a:endParaRPr>
          </a:p>
          <a:p>
            <a:pPr marL="0" indent="0">
              <a:buNone/>
            </a:pPr>
            <a:r>
              <a:rPr lang="en-GB" sz="1200" b="1" kern="1200" dirty="0">
                <a:solidFill>
                  <a:schemeClr val="tx1"/>
                </a:solidFill>
                <a:effectLst/>
                <a:latin typeface="+mn-lt"/>
                <a:ea typeface="+mn-ea"/>
                <a:cs typeface="+mn-cs"/>
              </a:rPr>
              <a:t>Section 126 Enquiries – refers to section 126 of the Act: Adults at Risk</a:t>
            </a:r>
          </a:p>
          <a:p>
            <a:r>
              <a:rPr lang="en-GB" sz="1200" kern="1200" dirty="0">
                <a:solidFill>
                  <a:schemeClr val="tx1"/>
                </a:solidFill>
                <a:effectLst/>
                <a:latin typeface="+mn-lt"/>
                <a:ea typeface="+mn-ea"/>
                <a:cs typeface="+mn-cs"/>
              </a:rPr>
              <a:t>If a local authority has </a:t>
            </a:r>
            <a:r>
              <a:rPr lang="en-GB" sz="1200" b="1" kern="1200" dirty="0">
                <a:solidFill>
                  <a:schemeClr val="tx1"/>
                </a:solidFill>
                <a:effectLst/>
                <a:latin typeface="+mn-lt"/>
                <a:ea typeface="+mn-ea"/>
                <a:cs typeface="+mn-cs"/>
              </a:rPr>
              <a:t>reasonable cause to suspect </a:t>
            </a:r>
            <a:r>
              <a:rPr lang="en-GB" sz="1200" kern="1200" dirty="0">
                <a:solidFill>
                  <a:schemeClr val="tx1"/>
                </a:solidFill>
                <a:effectLst/>
                <a:latin typeface="+mn-lt"/>
                <a:ea typeface="+mn-ea"/>
                <a:cs typeface="+mn-cs"/>
              </a:rPr>
              <a:t>that a person within its area is an adult at risk, it must make whatever </a:t>
            </a:r>
            <a:r>
              <a:rPr lang="en-GB" sz="1200" b="1" kern="1200" dirty="0">
                <a:solidFill>
                  <a:schemeClr val="tx1"/>
                </a:solidFill>
                <a:effectLst/>
                <a:latin typeface="+mn-lt"/>
                <a:ea typeface="+mn-ea"/>
                <a:cs typeface="+mn-cs"/>
              </a:rPr>
              <a:t>enquiries</a:t>
            </a:r>
            <a:r>
              <a:rPr lang="en-GB" sz="1200" kern="1200" dirty="0">
                <a:solidFill>
                  <a:schemeClr val="tx1"/>
                </a:solidFill>
                <a:effectLst/>
                <a:latin typeface="+mn-lt"/>
                <a:ea typeface="+mn-ea"/>
                <a:cs typeface="+mn-cs"/>
              </a:rPr>
              <a:t> it thinks necessary and </a:t>
            </a:r>
            <a:r>
              <a:rPr lang="en-GB" sz="1200" b="1" kern="1200" dirty="0">
                <a:solidFill>
                  <a:schemeClr val="tx1"/>
                </a:solidFill>
                <a:effectLst/>
                <a:latin typeface="+mn-lt"/>
                <a:ea typeface="+mn-ea"/>
                <a:cs typeface="+mn-cs"/>
              </a:rPr>
              <a:t>decide </a:t>
            </a:r>
            <a:r>
              <a:rPr lang="en-GB" sz="1200" kern="1200" dirty="0">
                <a:solidFill>
                  <a:schemeClr val="tx1"/>
                </a:solidFill>
                <a:effectLst/>
                <a:latin typeface="+mn-lt"/>
                <a:ea typeface="+mn-ea"/>
                <a:cs typeface="+mn-cs"/>
              </a:rPr>
              <a:t>whether any action should be taken.</a:t>
            </a:r>
          </a:p>
          <a:p>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Strategy Discussion/Meeting</a:t>
            </a:r>
          </a:p>
          <a:p>
            <a:r>
              <a:rPr lang="en-US" sz="1200" b="0" i="0" kern="1200" dirty="0">
                <a:solidFill>
                  <a:schemeClr val="tx1"/>
                </a:solidFill>
                <a:effectLst/>
                <a:latin typeface="+mn-lt"/>
                <a:ea typeface="+mn-ea"/>
                <a:cs typeface="+mn-cs"/>
              </a:rPr>
              <a:t>If the s126 enquiries </a:t>
            </a:r>
            <a:r>
              <a:rPr lang="en-US" sz="1200" b="1" i="0" kern="1200" dirty="0">
                <a:solidFill>
                  <a:schemeClr val="tx1"/>
                </a:solidFill>
                <a:effectLst/>
                <a:latin typeface="+mn-lt"/>
                <a:ea typeface="+mn-ea"/>
                <a:cs typeface="+mn-cs"/>
              </a:rPr>
              <a:t>conclude</a:t>
            </a:r>
            <a:r>
              <a:rPr lang="en-US" sz="1200" b="0" i="0" kern="1200" dirty="0">
                <a:solidFill>
                  <a:schemeClr val="tx1"/>
                </a:solidFill>
                <a:effectLst/>
                <a:latin typeface="+mn-lt"/>
                <a:ea typeface="+mn-ea"/>
                <a:cs typeface="+mn-cs"/>
              </a:rPr>
              <a:t> that social services have </a:t>
            </a:r>
            <a:r>
              <a:rPr lang="en-US" sz="1200" b="1" i="0" kern="1200" dirty="0">
                <a:solidFill>
                  <a:schemeClr val="tx1"/>
                </a:solidFill>
                <a:effectLst/>
                <a:latin typeface="+mn-lt"/>
                <a:ea typeface="+mn-ea"/>
                <a:cs typeface="+mn-cs"/>
              </a:rPr>
              <a:t>reasonable cause to suspect that an adult is at risk of abuse, </a:t>
            </a:r>
            <a:r>
              <a:rPr lang="en-US" sz="1200" b="0" i="0" kern="1200" dirty="0">
                <a:solidFill>
                  <a:schemeClr val="tx1"/>
                </a:solidFill>
                <a:effectLst/>
                <a:latin typeface="+mn-lt"/>
                <a:ea typeface="+mn-ea"/>
                <a:cs typeface="+mn-cs"/>
              </a:rPr>
              <a:t>a strategy discussion/ meeting by telephone, video-conferencing or face-to face should take place. </a:t>
            </a:r>
          </a:p>
          <a:p>
            <a:r>
              <a:rPr lang="en-US" sz="1200" b="0" i="0" kern="1200" dirty="0">
                <a:solidFill>
                  <a:schemeClr val="tx1"/>
                </a:solidFill>
                <a:effectLst/>
                <a:latin typeface="+mn-lt"/>
                <a:ea typeface="+mn-ea"/>
                <a:cs typeface="+mn-cs"/>
              </a:rPr>
              <a:t>The purpose is </a:t>
            </a:r>
            <a:r>
              <a:rPr lang="en-US" sz="1200" b="1" i="0" kern="1200" dirty="0">
                <a:solidFill>
                  <a:schemeClr val="tx1"/>
                </a:solidFill>
                <a:effectLst/>
                <a:latin typeface="+mn-lt"/>
                <a:ea typeface="+mn-ea"/>
                <a:cs typeface="+mn-cs"/>
              </a:rPr>
              <a:t>to determine the action to be taken </a:t>
            </a:r>
            <a:r>
              <a:rPr lang="en-US" sz="1200" b="0" i="0" kern="1200" dirty="0">
                <a:solidFill>
                  <a:schemeClr val="tx1"/>
                </a:solidFill>
                <a:effectLst/>
                <a:latin typeface="+mn-lt"/>
                <a:ea typeface="+mn-ea"/>
                <a:cs typeface="+mn-cs"/>
              </a:rPr>
              <a:t>to ensure the safety, care and support needs of the adult at risk are met.</a:t>
            </a:r>
            <a:endParaRPr lang="en-GB" sz="1200" kern="1200" dirty="0">
              <a:solidFill>
                <a:schemeClr val="tx1"/>
              </a:solidFill>
              <a:effectLst/>
              <a:latin typeface="+mn-lt"/>
              <a:ea typeface="+mn-ea"/>
              <a:cs typeface="+mn-cs"/>
            </a:endParaRPr>
          </a:p>
          <a:p>
            <a:pPr marL="0" indent="0">
              <a:buNone/>
            </a:pPr>
            <a:endParaRPr lang="en-GB" sz="1200" kern="1200" dirty="0">
              <a:solidFill>
                <a:schemeClr val="tx1"/>
              </a:solidFill>
              <a:effectLst/>
              <a:latin typeface="+mn-lt"/>
              <a:ea typeface="+mn-ea"/>
              <a:cs typeface="+mn-cs"/>
            </a:endParaRPr>
          </a:p>
          <a:p>
            <a:pPr marL="0" indent="0">
              <a:buNone/>
            </a:pPr>
            <a:endParaRPr lang="en-GB" sz="1200" kern="1200" dirty="0">
              <a:solidFill>
                <a:schemeClr val="tx1"/>
              </a:solidFill>
              <a:effectLst/>
              <a:latin typeface="+mn-lt"/>
              <a:ea typeface="+mn-ea"/>
              <a:cs typeface="+mn-cs"/>
            </a:endParaRPr>
          </a:p>
          <a:p>
            <a:endParaRPr lang="en-GB" b="1" dirty="0"/>
          </a:p>
        </p:txBody>
      </p:sp>
    </p:spTree>
    <p:extLst>
      <p:ext uri="{BB962C8B-B14F-4D97-AF65-F5344CB8AC3E}">
        <p14:creationId xmlns:p14="http://schemas.microsoft.com/office/powerpoint/2010/main" val="25391876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HANDOUT/VIEW ON APP:</a:t>
            </a:r>
          </a:p>
          <a:p>
            <a:r>
              <a:rPr lang="en-US" sz="1200" b="1" i="0" kern="1200" dirty="0">
                <a:solidFill>
                  <a:schemeClr val="tx1"/>
                </a:solidFill>
                <a:effectLst/>
                <a:latin typeface="+mn-lt"/>
                <a:ea typeface="+mn-ea"/>
                <a:cs typeface="+mn-cs"/>
              </a:rPr>
              <a:t>Pointers for Practice: From Duty to Report to Adult Protection Conference</a:t>
            </a:r>
          </a:p>
          <a:p>
            <a:r>
              <a:rPr lang="en-GB" dirty="0">
                <a:hlinkClick r:id="rId3"/>
              </a:rPr>
              <a:t>http://www.myguideapps.com/projects/wales_safeguarding_procedures/default/adu/ap/a3p.p1.html?nocache=0.012319749911916977</a:t>
            </a:r>
            <a:endParaRPr lang="en-US" sz="1200" b="1" i="0" kern="1200" dirty="0">
              <a:solidFill>
                <a:schemeClr val="tx1"/>
              </a:solidFill>
              <a:effectLst/>
              <a:latin typeface="+mn-lt"/>
              <a:ea typeface="+mn-ea"/>
              <a:cs typeface="+mn-cs"/>
            </a:endParaRPr>
          </a:p>
          <a:p>
            <a:endParaRPr lang="en-GB" b="1" dirty="0"/>
          </a:p>
        </p:txBody>
      </p:sp>
      <p:sp>
        <p:nvSpPr>
          <p:cNvPr id="4" name="Slide Number Placeholder 3"/>
          <p:cNvSpPr>
            <a:spLocks noGrp="1"/>
          </p:cNvSpPr>
          <p:nvPr>
            <p:ph type="sldNum" sz="quarter" idx="5"/>
          </p:nvPr>
        </p:nvSpPr>
        <p:spPr/>
        <p:txBody>
          <a:bodyPr/>
          <a:lstStyle/>
          <a:p>
            <a:fld id="{5380B07E-33FA-47F9-8699-C5DB1064ED41}" type="slidenum">
              <a:rPr lang="en-GB" smtClean="0"/>
              <a:t>20</a:t>
            </a:fld>
            <a:endParaRPr lang="en-GB"/>
          </a:p>
        </p:txBody>
      </p:sp>
    </p:spTree>
    <p:extLst>
      <p:ext uri="{BB962C8B-B14F-4D97-AF65-F5344CB8AC3E}">
        <p14:creationId xmlns:p14="http://schemas.microsoft.com/office/powerpoint/2010/main" val="22446912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Animation slide</a:t>
            </a:r>
            <a:endParaRPr lang="en-US" sz="1200" b="0" i="0" kern="1200" dirty="0">
              <a:solidFill>
                <a:schemeClr val="tx1"/>
              </a:solidFill>
              <a:effectLst/>
              <a:latin typeface="+mn-lt"/>
              <a:ea typeface="+mn-ea"/>
              <a:cs typeface="+mn-cs"/>
            </a:endParaRPr>
          </a:p>
          <a:p>
            <a:endParaRPr lang="en-US" sz="1200" b="1" i="0" u="sng"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611E7DE-4AE0-4FB0-A52C-7F4029097372}" type="slidenum">
              <a:rPr lang="en-GB" smtClean="0"/>
              <a:t>21</a:t>
            </a:fld>
            <a:endParaRPr lang="en-GB"/>
          </a:p>
        </p:txBody>
      </p:sp>
    </p:spTree>
    <p:extLst>
      <p:ext uri="{BB962C8B-B14F-4D97-AF65-F5344CB8AC3E}">
        <p14:creationId xmlns:p14="http://schemas.microsoft.com/office/powerpoint/2010/main" val="3518326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Reviewing the adult safeguarding (adult protection) process</a:t>
            </a:r>
          </a:p>
          <a:p>
            <a:r>
              <a:rPr lang="en-US" sz="1200" b="0" i="0" kern="1200" dirty="0">
                <a:solidFill>
                  <a:schemeClr val="tx1"/>
                </a:solidFill>
                <a:effectLst/>
                <a:latin typeface="+mn-lt"/>
                <a:ea typeface="+mn-ea"/>
                <a:cs typeface="+mn-cs"/>
              </a:rPr>
              <a:t>Reviews may not be required in all cases.</a:t>
            </a:r>
          </a:p>
          <a:p>
            <a:r>
              <a:rPr lang="en-US" sz="1200" b="0" i="0" kern="1200" dirty="0">
                <a:solidFill>
                  <a:schemeClr val="tx1"/>
                </a:solidFill>
                <a:effectLst/>
                <a:latin typeface="+mn-lt"/>
                <a:ea typeface="+mn-ea"/>
                <a:cs typeface="+mn-cs"/>
              </a:rPr>
              <a:t>Timescales for review should be person-</a:t>
            </a:r>
            <a:r>
              <a:rPr lang="en-US" sz="1200" b="0" i="0" kern="1200" dirty="0" err="1">
                <a:solidFill>
                  <a:schemeClr val="tx1"/>
                </a:solidFill>
                <a:effectLst/>
                <a:latin typeface="+mn-lt"/>
                <a:ea typeface="+mn-ea"/>
                <a:cs typeface="+mn-cs"/>
              </a:rPr>
              <a:t>centred</a:t>
            </a:r>
            <a:r>
              <a:rPr lang="en-US" sz="1200" b="0" i="0" kern="1200" dirty="0">
                <a:solidFill>
                  <a:schemeClr val="tx1"/>
                </a:solidFill>
                <a:effectLst/>
                <a:latin typeface="+mn-lt"/>
                <a:ea typeface="+mn-ea"/>
                <a:cs typeface="+mn-cs"/>
              </a:rPr>
              <a:t> reflecting individual circumstances and protection needs. </a:t>
            </a:r>
          </a:p>
          <a:p>
            <a:r>
              <a:rPr lang="en-US" sz="1200" b="0" i="0" kern="1200" dirty="0">
                <a:solidFill>
                  <a:schemeClr val="tx1"/>
                </a:solidFill>
                <a:effectLst/>
                <a:latin typeface="+mn-lt"/>
                <a:ea typeface="+mn-ea"/>
                <a:cs typeface="+mn-cs"/>
              </a:rPr>
              <a:t>Decisions about ceasing the adult </a:t>
            </a:r>
            <a:r>
              <a:rPr lang="en-US" sz="1200" b="0" i="0" u="none" strike="noStrike" kern="1200" dirty="0">
                <a:solidFill>
                  <a:schemeClr val="tx1"/>
                </a:solidFill>
                <a:effectLst/>
                <a:latin typeface="+mn-lt"/>
                <a:ea typeface="+mn-ea"/>
                <a:cs typeface="+mn-cs"/>
                <a:hlinkClick r:id="rId3"/>
              </a:rPr>
              <a:t>safeguarding</a:t>
            </a:r>
            <a:r>
              <a:rPr lang="en-US" sz="1200" b="0" i="0" kern="1200" dirty="0">
                <a:solidFill>
                  <a:schemeClr val="tx1"/>
                </a:solidFill>
                <a:effectLst/>
                <a:latin typeface="+mn-lt"/>
                <a:ea typeface="+mn-ea"/>
                <a:cs typeface="+mn-cs"/>
              </a:rPr>
              <a:t> process should be made by, or in agreement with the</a:t>
            </a:r>
            <a:r>
              <a:rPr lang="en-US" sz="1200" b="0" i="0" u="none" strike="noStrike" kern="1200" dirty="0">
                <a:solidFill>
                  <a:schemeClr val="tx1"/>
                </a:solidFill>
                <a:effectLst/>
                <a:latin typeface="+mn-lt"/>
                <a:ea typeface="+mn-ea"/>
                <a:cs typeface="+mn-cs"/>
                <a:hlinkClick r:id="rId3"/>
              </a:rPr>
              <a:t> local authority</a:t>
            </a:r>
            <a:r>
              <a:rPr lang="en-US" sz="1200" b="0" i="0" kern="1200" dirty="0">
                <a:solidFill>
                  <a:schemeClr val="tx1"/>
                </a:solidFill>
                <a:effectLst/>
                <a:latin typeface="+mn-lt"/>
                <a:ea typeface="+mn-ea"/>
                <a:cs typeface="+mn-cs"/>
              </a:rPr>
              <a:t> . This will be pertinent where the </a:t>
            </a:r>
            <a:r>
              <a:rPr lang="en-US" sz="1200" b="0" i="0" u="none" strike="noStrike" kern="1200" dirty="0">
                <a:solidFill>
                  <a:schemeClr val="tx1"/>
                </a:solidFill>
                <a:effectLst/>
                <a:latin typeface="+mn-lt"/>
                <a:ea typeface="+mn-ea"/>
                <a:cs typeface="+mn-cs"/>
                <a:hlinkClick r:id="rId3"/>
              </a:rPr>
              <a:t>lead </a:t>
            </a:r>
            <a:r>
              <a:rPr lang="en-US" sz="1200" b="0" i="0" u="none" strike="noStrike" kern="1200" dirty="0" err="1">
                <a:solidFill>
                  <a:schemeClr val="tx1"/>
                </a:solidFill>
                <a:effectLst/>
                <a:latin typeface="+mn-lt"/>
                <a:ea typeface="+mn-ea"/>
                <a:cs typeface="+mn-cs"/>
                <a:hlinkClick r:id="rId3"/>
              </a:rPr>
              <a:t>co-ordinator</a:t>
            </a:r>
            <a:r>
              <a:rPr lang="en-US" sz="1200" b="0" i="0" kern="1200" dirty="0">
                <a:solidFill>
                  <a:schemeClr val="tx1"/>
                </a:solidFill>
                <a:effectLst/>
                <a:latin typeface="+mn-lt"/>
                <a:ea typeface="+mn-ea"/>
                <a:cs typeface="+mn-cs"/>
              </a:rPr>
              <a:t> role has been delegated to another agency i.e. health.</a:t>
            </a:r>
          </a:p>
          <a:p>
            <a:r>
              <a:rPr lang="en-US" sz="1200" b="0" i="0" kern="1200" dirty="0">
                <a:solidFill>
                  <a:schemeClr val="tx1"/>
                </a:solidFill>
                <a:effectLst/>
                <a:latin typeface="+mn-lt"/>
                <a:ea typeface="+mn-ea"/>
                <a:cs typeface="+mn-cs"/>
              </a:rPr>
              <a:t>In cases where the safeguarding process ends the adult at risk may have ongoing care and support needs. These needs should be reviewed by the care management team in line with </a:t>
            </a:r>
            <a:r>
              <a:rPr lang="en-US" sz="1200" b="0" i="0" kern="1200" dirty="0">
                <a:solidFill>
                  <a:schemeClr val="tx1"/>
                </a:solidFill>
                <a:effectLst/>
                <a:latin typeface="+mn-lt"/>
                <a:ea typeface="+mn-ea"/>
                <a:cs typeface="+mn-cs"/>
                <a:hlinkClick r:id="rId4"/>
              </a:rPr>
              <a:t>Part 4 of the Social Services and Wellbeing Act (wales) 2014</a:t>
            </a:r>
            <a:r>
              <a:rPr lang="en-US" sz="1200" b="0" i="0" kern="1200" dirty="0">
                <a:solidFill>
                  <a:schemeClr val="tx1"/>
                </a:solidFill>
                <a:effectLst/>
                <a:latin typeface="+mn-lt"/>
                <a:ea typeface="+mn-ea"/>
                <a:cs typeface="+mn-cs"/>
              </a:rPr>
              <a:t>.</a:t>
            </a:r>
          </a:p>
          <a:p>
            <a:endParaRPr lang="en-GB" dirty="0"/>
          </a:p>
          <a:p>
            <a:r>
              <a:rPr lang="en-US" sz="1200" b="1" i="0" kern="1200" dirty="0">
                <a:solidFill>
                  <a:schemeClr val="tx1"/>
                </a:solidFill>
                <a:effectLst/>
                <a:latin typeface="+mn-lt"/>
                <a:ea typeface="+mn-ea"/>
                <a:cs typeface="+mn-cs"/>
              </a:rPr>
              <a:t>Subsequent strategy meetings: monitoring and reviewing</a:t>
            </a:r>
          </a:p>
          <a:p>
            <a:r>
              <a:rPr lang="en-US" sz="1200" b="0" i="0" kern="1200" dirty="0">
                <a:solidFill>
                  <a:schemeClr val="tx1"/>
                </a:solidFill>
                <a:effectLst/>
                <a:latin typeface="+mn-lt"/>
                <a:ea typeface="+mn-ea"/>
                <a:cs typeface="+mn-cs"/>
              </a:rPr>
              <a:t>If further strategy meetings are required, they should take place at least once every six weeks. </a:t>
            </a:r>
          </a:p>
          <a:p>
            <a:r>
              <a:rPr lang="en-US" sz="1200" b="0" i="0" kern="1200" dirty="0">
                <a:solidFill>
                  <a:schemeClr val="tx1"/>
                </a:solidFill>
                <a:effectLst/>
                <a:latin typeface="+mn-lt"/>
                <a:ea typeface="+mn-ea"/>
                <a:cs typeface="+mn-cs"/>
              </a:rPr>
              <a:t>Further meetings should ensure the care and support protection plan is being delivered and is achieving the agreed outcomes, or where it is not, agreement as to what changes need to be made.</a:t>
            </a:r>
          </a:p>
          <a:p>
            <a:r>
              <a:rPr lang="en-US" sz="1200" b="1" i="0" kern="1200" dirty="0">
                <a:solidFill>
                  <a:schemeClr val="tx1"/>
                </a:solidFill>
                <a:effectLst/>
                <a:latin typeface="+mn-lt"/>
                <a:ea typeface="+mn-ea"/>
                <a:cs typeface="+mn-cs"/>
              </a:rPr>
              <a:t>N.B.</a:t>
            </a:r>
            <a:r>
              <a:rPr lang="en-US" sz="1200" b="0" i="0" kern="1200" dirty="0">
                <a:solidFill>
                  <a:schemeClr val="tx1"/>
                </a:solidFill>
                <a:effectLst/>
                <a:latin typeface="+mn-lt"/>
                <a:ea typeface="+mn-ea"/>
                <a:cs typeface="+mn-cs"/>
              </a:rPr>
              <a:t> When ongoing actions are required to protect the adult at risk from abuse and neglect, it may be appropriate to hold an </a:t>
            </a:r>
            <a:r>
              <a:rPr lang="en-US" sz="1200" b="1" i="0" u="none" strike="noStrike" kern="1200" dirty="0">
                <a:solidFill>
                  <a:schemeClr val="tx1"/>
                </a:solidFill>
                <a:effectLst/>
                <a:latin typeface="+mn-lt"/>
                <a:ea typeface="+mn-ea"/>
                <a:cs typeface="+mn-cs"/>
                <a:hlinkClick r:id="rId5"/>
              </a:rPr>
              <a:t>adult protection conference</a:t>
            </a:r>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The aim is to ensure that the adult at risk is involved in the process and there is no drift in appropriate planning and review.</a:t>
            </a:r>
          </a:p>
          <a:p>
            <a:endParaRPr lang="en-US" sz="1200" b="1" i="0" u="sng"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 number of conferences can be held during the process,</a:t>
            </a:r>
            <a:r>
              <a:rPr lang="en-US" sz="1200" b="0" i="0" kern="1200" dirty="0">
                <a:solidFill>
                  <a:schemeClr val="tx1"/>
                </a:solidFill>
                <a:effectLst/>
                <a:latin typeface="+mn-lt"/>
                <a:ea typeface="+mn-ea"/>
                <a:cs typeface="+mn-cs"/>
              </a:rPr>
              <a:t> but one will always be carried out to conclude the process following an </a:t>
            </a:r>
            <a:r>
              <a:rPr lang="en-US" sz="1200" b="0" i="0" u="none" strike="noStrike" kern="1200" dirty="0">
                <a:solidFill>
                  <a:schemeClr val="tx1"/>
                </a:solidFill>
                <a:effectLst/>
                <a:latin typeface="+mn-lt"/>
                <a:ea typeface="+mn-ea"/>
                <a:cs typeface="+mn-cs"/>
                <a:hlinkClick r:id="rId6"/>
              </a:rPr>
              <a:t>investigation</a:t>
            </a:r>
            <a:r>
              <a:rPr lang="en-US" sz="1200" b="0" i="0" kern="1200" dirty="0">
                <a:solidFill>
                  <a:schemeClr val="tx1"/>
                </a:solidFill>
                <a:effectLst/>
                <a:latin typeface="+mn-lt"/>
                <a:ea typeface="+mn-ea"/>
                <a:cs typeface="+mn-cs"/>
              </a:rPr>
              <a:t>. There are no agreed timescales for when a conference should be held, </a:t>
            </a:r>
            <a:r>
              <a:rPr lang="en-US" sz="1200" b="1" i="0" kern="1200" dirty="0">
                <a:solidFill>
                  <a:schemeClr val="tx1"/>
                </a:solidFill>
                <a:effectLst/>
                <a:latin typeface="+mn-lt"/>
                <a:ea typeface="+mn-ea"/>
                <a:cs typeface="+mn-cs"/>
              </a:rPr>
              <a:t>but they must add value to the process and allow the individual to be engaged in the process. </a:t>
            </a:r>
            <a:r>
              <a:rPr lang="en-US" sz="1200" b="0" i="0" kern="1200" dirty="0">
                <a:solidFill>
                  <a:schemeClr val="tx1"/>
                </a:solidFill>
                <a:effectLst/>
                <a:latin typeface="+mn-lt"/>
                <a:ea typeface="+mn-ea"/>
                <a:cs typeface="+mn-cs"/>
              </a:rPr>
              <a:t>As such, conferences should be held as soon as possible after the conclusion of the investigation, and in cases where the investigation is lengthy and complex, then more than one </a:t>
            </a:r>
            <a:r>
              <a:rPr lang="en-US" sz="1200" b="0" i="0" u="none" strike="noStrike" kern="1200" dirty="0">
                <a:solidFill>
                  <a:schemeClr val="tx1"/>
                </a:solidFill>
                <a:effectLst/>
                <a:latin typeface="+mn-lt"/>
                <a:ea typeface="+mn-ea"/>
                <a:cs typeface="+mn-cs"/>
                <a:hlinkClick r:id="rId6"/>
              </a:rPr>
              <a:t>adult protection conference</a:t>
            </a:r>
            <a:r>
              <a:rPr lang="en-US" sz="1200" b="0" i="0" kern="1200" dirty="0">
                <a:solidFill>
                  <a:schemeClr val="tx1"/>
                </a:solidFill>
                <a:effectLst/>
                <a:latin typeface="+mn-lt"/>
                <a:ea typeface="+mn-ea"/>
                <a:cs typeface="+mn-cs"/>
              </a:rPr>
              <a:t> may be required and should be convened with the agreement of the </a:t>
            </a:r>
            <a:r>
              <a:rPr lang="en-US" sz="1200" b="0" i="0" u="none" strike="noStrike" kern="1200" dirty="0">
                <a:solidFill>
                  <a:schemeClr val="tx1"/>
                </a:solidFill>
                <a:effectLst/>
                <a:latin typeface="+mn-lt"/>
                <a:ea typeface="+mn-ea"/>
                <a:cs typeface="+mn-cs"/>
                <a:hlinkClick r:id="rId6"/>
              </a:rPr>
              <a:t>adult at risk</a:t>
            </a:r>
            <a:r>
              <a:rPr lang="en-US" sz="1200" b="0" i="0" kern="1200" dirty="0">
                <a:solidFill>
                  <a:schemeClr val="tx1"/>
                </a:solidFill>
                <a:effectLst/>
                <a:latin typeface="+mn-lt"/>
                <a:ea typeface="+mn-ea"/>
                <a:cs typeface="+mn-cs"/>
              </a:rPr>
              <a:t>.</a:t>
            </a:r>
            <a:endParaRPr lang="en-US" sz="1200" b="1" i="0" u="sng"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22</a:t>
            </a:fld>
            <a:endParaRPr lang="en-GB"/>
          </a:p>
        </p:txBody>
      </p:sp>
    </p:spTree>
    <p:extLst>
      <p:ext uri="{BB962C8B-B14F-4D97-AF65-F5344CB8AC3E}">
        <p14:creationId xmlns:p14="http://schemas.microsoft.com/office/powerpoint/2010/main" val="16247114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ALSO:</a:t>
            </a:r>
          </a:p>
          <a:p>
            <a:r>
              <a:rPr lang="en-US" sz="1200" b="1" i="0" kern="1200" dirty="0">
                <a:solidFill>
                  <a:schemeClr val="tx1"/>
                </a:solidFill>
                <a:effectLst/>
                <a:latin typeface="+mn-lt"/>
                <a:ea typeface="+mn-ea"/>
                <a:cs typeface="+mn-cs"/>
              </a:rPr>
              <a:t>Pointers for Practice: an agenda for review meetings / </a:t>
            </a:r>
          </a:p>
          <a:p>
            <a:r>
              <a:rPr lang="en-GB" dirty="0">
                <a:hlinkClick r:id="rId3"/>
              </a:rPr>
              <a:t>http://www.myguideapps.com/projects/wales_safeguarding_procedures/default/adu/ap/a4p.p7.html?nocache=0.4659374081283727</a:t>
            </a:r>
            <a:endParaRPr lang="en-GB" dirty="0"/>
          </a:p>
          <a:p>
            <a:endParaRPr lang="en-GB" dirty="0"/>
          </a:p>
          <a:p>
            <a:r>
              <a:rPr lang="en-US" sz="1200" b="1" i="0" kern="1200" dirty="0">
                <a:solidFill>
                  <a:schemeClr val="tx1"/>
                </a:solidFill>
                <a:effectLst/>
                <a:latin typeface="+mn-lt"/>
                <a:ea typeface="+mn-ea"/>
                <a:cs typeface="+mn-cs"/>
              </a:rPr>
              <a:t>Review the care and support protection plan</a:t>
            </a:r>
          </a:p>
          <a:p>
            <a:r>
              <a:rPr lang="en-US" sz="1200" b="0" i="0" kern="1200" dirty="0">
                <a:solidFill>
                  <a:schemeClr val="tx1"/>
                </a:solidFill>
                <a:effectLst/>
                <a:latin typeface="+mn-lt"/>
                <a:ea typeface="+mn-ea"/>
                <a:cs typeface="+mn-cs"/>
              </a:rPr>
              <a:t>Whether at a strategy meeting, adult protection conference or specific review meeting, consideration should be given to the following questions:</a:t>
            </a:r>
          </a:p>
          <a:p>
            <a:r>
              <a:rPr lang="en-US" sz="1200" b="0" i="0" kern="1200" dirty="0">
                <a:solidFill>
                  <a:schemeClr val="tx1"/>
                </a:solidFill>
                <a:effectLst/>
                <a:latin typeface="+mn-lt"/>
                <a:ea typeface="+mn-ea"/>
                <a:cs typeface="+mn-cs"/>
              </a:rPr>
              <a:t>What evidence is there that the care and support protection plan is no longer required because the adult is safe from harm?</a:t>
            </a:r>
          </a:p>
          <a:p>
            <a:r>
              <a:rPr lang="en-US" sz="1200" b="0" i="0" kern="1200" dirty="0">
                <a:solidFill>
                  <a:schemeClr val="tx1"/>
                </a:solidFill>
                <a:effectLst/>
                <a:latin typeface="+mn-lt"/>
                <a:ea typeface="+mn-ea"/>
                <a:cs typeface="+mn-cs"/>
              </a:rPr>
              <a:t>Do they require a care and support plan under </a:t>
            </a:r>
            <a:r>
              <a:rPr lang="en-US" sz="1200" b="0" i="0" kern="1200" dirty="0">
                <a:solidFill>
                  <a:schemeClr val="tx1"/>
                </a:solidFill>
                <a:effectLst/>
                <a:latin typeface="+mn-lt"/>
                <a:ea typeface="+mn-ea"/>
                <a:cs typeface="+mn-cs"/>
                <a:hlinkClick r:id="rId4"/>
              </a:rPr>
              <a:t>Part 4 of the Social Services and Well-being (Wales) Act 2014</a:t>
            </a:r>
            <a:r>
              <a:rPr lang="en-US" sz="1200" b="0" i="0" kern="1200" dirty="0">
                <a:solidFill>
                  <a:schemeClr val="tx1"/>
                </a:solidFill>
                <a:effectLst/>
                <a:latin typeface="+mn-lt"/>
                <a:ea typeface="+mn-ea"/>
                <a:cs typeface="+mn-cs"/>
              </a:rPr>
              <a:t>?</a:t>
            </a:r>
          </a:p>
          <a:p>
            <a:r>
              <a:rPr lang="en-US" sz="1200" b="1" i="0" kern="1200" dirty="0">
                <a:solidFill>
                  <a:schemeClr val="tx1"/>
                </a:solidFill>
                <a:effectLst/>
                <a:latin typeface="+mn-lt"/>
                <a:ea typeface="+mn-ea"/>
                <a:cs typeface="+mn-cs"/>
              </a:rPr>
              <a:t>or</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What evidence is there that the care and support protection plan should continue and/or be revised to protect an adult at risk from abuse and neglect.</a:t>
            </a:r>
          </a:p>
          <a:p>
            <a:r>
              <a:rPr lang="en-US" sz="1200" b="0" i="0" kern="1200" dirty="0">
                <a:solidFill>
                  <a:schemeClr val="tx1"/>
                </a:solidFill>
                <a:effectLst/>
                <a:latin typeface="+mn-lt"/>
                <a:ea typeface="+mn-ea"/>
                <a:cs typeface="+mn-cs"/>
              </a:rPr>
              <a:t>Have the circumstances of the adult at risk changed and how is that affecting their risk of abuse and neglect?</a:t>
            </a:r>
          </a:p>
          <a:p>
            <a:r>
              <a:rPr lang="en-US" sz="1200" b="0" i="0" kern="1200" dirty="0">
                <a:solidFill>
                  <a:schemeClr val="tx1"/>
                </a:solidFill>
                <a:effectLst/>
                <a:latin typeface="+mn-lt"/>
                <a:ea typeface="+mn-ea"/>
                <a:cs typeface="+mn-cs"/>
              </a:rPr>
              <a:t>Can the desired outcomes by achieved by revising the existing plan? If so what changes need to be made to the plan?</a:t>
            </a:r>
          </a:p>
          <a:p>
            <a:r>
              <a:rPr lang="en-US" sz="1200" b="0" i="0" kern="1200" dirty="0">
                <a:solidFill>
                  <a:schemeClr val="tx1"/>
                </a:solidFill>
                <a:effectLst/>
                <a:latin typeface="+mn-lt"/>
                <a:ea typeface="+mn-ea"/>
                <a:cs typeface="+mn-cs"/>
              </a:rPr>
              <a:t>What timescales should be set for implementation and review?</a:t>
            </a:r>
          </a:p>
          <a:p>
            <a:r>
              <a:rPr lang="en-US" sz="1200" b="0" i="0" kern="1200" dirty="0">
                <a:solidFill>
                  <a:schemeClr val="tx1"/>
                </a:solidFill>
                <a:effectLst/>
                <a:latin typeface="+mn-lt"/>
                <a:ea typeface="+mn-ea"/>
                <a:cs typeface="+mn-cs"/>
              </a:rPr>
              <a:t>Do we need to change the practitioners working on the plan and/or revise their roles and responsibilities?</a:t>
            </a:r>
          </a:p>
          <a:p>
            <a:r>
              <a:rPr lang="en-US" sz="1200" b="0" i="0" kern="1200" dirty="0">
                <a:solidFill>
                  <a:schemeClr val="tx1"/>
                </a:solidFill>
                <a:effectLst/>
                <a:latin typeface="+mn-lt"/>
                <a:ea typeface="+mn-ea"/>
                <a:cs typeface="+mn-cs"/>
              </a:rPr>
              <a:t>Are the change of circumstances and newly identified risks such that they cannot be addressed by the existing plan? If so, are new section 126 enquiries necessary to decide what action is required to keep the adult at risk safe?</a:t>
            </a:r>
          </a:p>
          <a:p>
            <a:r>
              <a:rPr lang="en-US" sz="1200" b="1" i="0" u="none" strike="noStrike" kern="1200" dirty="0">
                <a:solidFill>
                  <a:schemeClr val="tx1"/>
                </a:solidFill>
                <a:effectLst/>
                <a:latin typeface="+mn-lt"/>
                <a:ea typeface="+mn-ea"/>
                <a:cs typeface="+mn-cs"/>
                <a:hlinkClick r:id="rId5"/>
              </a:rPr>
              <a:t>Pointers for Practice: An Agenda for Review Meetings</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23</a:t>
            </a:fld>
            <a:endParaRPr lang="en-GB"/>
          </a:p>
        </p:txBody>
      </p:sp>
    </p:spTree>
    <p:extLst>
      <p:ext uri="{BB962C8B-B14F-4D97-AF65-F5344CB8AC3E}">
        <p14:creationId xmlns:p14="http://schemas.microsoft.com/office/powerpoint/2010/main" val="3902503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Closure of the safeguarding (adult protection) process </a:t>
            </a:r>
          </a:p>
          <a:p>
            <a:r>
              <a:rPr lang="en-US" sz="1200" b="0" i="0" kern="1200" dirty="0">
                <a:solidFill>
                  <a:schemeClr val="tx1"/>
                </a:solidFill>
                <a:effectLst/>
                <a:latin typeface="+mn-lt"/>
                <a:ea typeface="+mn-ea"/>
                <a:cs typeface="+mn-cs"/>
              </a:rPr>
              <a:t>Where </a:t>
            </a:r>
            <a:r>
              <a:rPr lang="en-US" sz="1200" b="0" i="0" u="none" strike="noStrike" kern="1200" dirty="0">
                <a:solidFill>
                  <a:schemeClr val="tx1"/>
                </a:solidFill>
                <a:effectLst/>
                <a:latin typeface="+mn-lt"/>
                <a:ea typeface="+mn-ea"/>
                <a:cs typeface="+mn-cs"/>
                <a:hlinkClick r:id="rId3"/>
              </a:rPr>
              <a:t>s.126 enquiries</a:t>
            </a:r>
            <a:r>
              <a:rPr lang="en-US" sz="1200" b="0" i="0" kern="1200" dirty="0">
                <a:solidFill>
                  <a:schemeClr val="tx1"/>
                </a:solidFill>
                <a:effectLst/>
                <a:latin typeface="+mn-lt"/>
                <a:ea typeface="+mn-ea"/>
                <a:cs typeface="+mn-cs"/>
              </a:rPr>
              <a:t> result in action being taken (Determination 2 &amp; 3), only the </a:t>
            </a:r>
            <a:r>
              <a:rPr lang="en-US" sz="1200" b="0" i="0" u="none" strike="noStrike" kern="1200" dirty="0">
                <a:solidFill>
                  <a:schemeClr val="tx1"/>
                </a:solidFill>
                <a:effectLst/>
                <a:latin typeface="+mn-lt"/>
                <a:ea typeface="+mn-ea"/>
                <a:cs typeface="+mn-cs"/>
                <a:hlinkClick r:id="rId3"/>
              </a:rPr>
              <a:t>lead </a:t>
            </a:r>
            <a:r>
              <a:rPr lang="en-US" sz="1200" b="0" i="0" u="none" strike="noStrike" kern="1200" dirty="0" err="1">
                <a:solidFill>
                  <a:schemeClr val="tx1"/>
                </a:solidFill>
                <a:effectLst/>
                <a:latin typeface="+mn-lt"/>
                <a:ea typeface="+mn-ea"/>
                <a:cs typeface="+mn-cs"/>
                <a:hlinkClick r:id="rId3"/>
              </a:rPr>
              <a:t>co-ordinator</a:t>
            </a:r>
            <a:r>
              <a:rPr lang="en-US" sz="1200" b="0" i="0" kern="1200" dirty="0">
                <a:solidFill>
                  <a:schemeClr val="tx1"/>
                </a:solidFill>
                <a:effectLst/>
                <a:latin typeface="+mn-lt"/>
                <a:ea typeface="+mn-ea"/>
                <a:cs typeface="+mn-cs"/>
              </a:rPr>
              <a:t> with members of the strategy meeting/discussion and/or adult protection conference can determine that the </a:t>
            </a:r>
            <a:r>
              <a:rPr lang="en-US" sz="1200" b="0" i="0" u="none" strike="noStrike" kern="1200" dirty="0">
                <a:solidFill>
                  <a:schemeClr val="tx1"/>
                </a:solidFill>
                <a:effectLst/>
                <a:latin typeface="+mn-lt"/>
                <a:ea typeface="+mn-ea"/>
                <a:cs typeface="+mn-cs"/>
                <a:hlinkClick r:id="rId3"/>
              </a:rPr>
              <a:t>safeguarding</a:t>
            </a:r>
            <a:r>
              <a:rPr lang="en-US" sz="1200" b="0" i="0" kern="1200" dirty="0">
                <a:solidFill>
                  <a:schemeClr val="tx1"/>
                </a:solidFill>
                <a:effectLst/>
                <a:latin typeface="+mn-lt"/>
                <a:ea typeface="+mn-ea"/>
                <a:cs typeface="+mn-cs"/>
              </a:rPr>
              <a:t> process can end.</a:t>
            </a:r>
          </a:p>
          <a:p>
            <a:r>
              <a:rPr lang="en-US" sz="1200" b="0" i="0" kern="1200" dirty="0">
                <a:solidFill>
                  <a:schemeClr val="tx1"/>
                </a:solidFill>
                <a:effectLst/>
                <a:latin typeface="+mn-lt"/>
                <a:ea typeface="+mn-ea"/>
                <a:cs typeface="+mn-cs"/>
              </a:rPr>
              <a:t>There may be instances where only one strategy meeting/discussion is held and this decision is reached.</a:t>
            </a:r>
          </a:p>
          <a:p>
            <a:r>
              <a:rPr lang="en-US" sz="1200" b="0" i="0" kern="1200" dirty="0">
                <a:solidFill>
                  <a:schemeClr val="tx1"/>
                </a:solidFill>
                <a:effectLst/>
                <a:latin typeface="+mn-lt"/>
                <a:ea typeface="+mn-ea"/>
                <a:cs typeface="+mn-cs"/>
              </a:rPr>
              <a:t>What is important, is that </a:t>
            </a:r>
            <a:r>
              <a:rPr lang="en-US" sz="1200" b="1" i="0" kern="1200" dirty="0">
                <a:solidFill>
                  <a:schemeClr val="tx1"/>
                </a:solidFill>
                <a:effectLst/>
                <a:latin typeface="+mn-lt"/>
                <a:ea typeface="+mn-ea"/>
                <a:cs typeface="+mn-cs"/>
              </a:rPr>
              <a:t>it is the responsibility of the strategy group to determine this is based on the information/evidence being provided</a:t>
            </a:r>
            <a:r>
              <a:rPr lang="en-US" sz="1200" b="0" i="0" kern="1200" dirty="0">
                <a:solidFill>
                  <a:schemeClr val="tx1"/>
                </a:solidFill>
                <a:effectLst/>
                <a:latin typeface="+mn-lt"/>
                <a:ea typeface="+mn-ea"/>
                <a:cs typeface="+mn-cs"/>
              </a:rPr>
              <a:t> and that this decision and rationale for making it is clearly recorded.</a:t>
            </a:r>
          </a:p>
          <a:p>
            <a:r>
              <a:rPr lang="en-US" sz="1200" b="0" i="0" kern="1200" dirty="0">
                <a:solidFill>
                  <a:schemeClr val="tx1"/>
                </a:solidFill>
                <a:effectLst/>
                <a:latin typeface="+mn-lt"/>
                <a:ea typeface="+mn-ea"/>
                <a:cs typeface="+mn-cs"/>
              </a:rPr>
              <a:t>The decision should be based on:</a:t>
            </a:r>
          </a:p>
          <a:p>
            <a:r>
              <a:rPr lang="en-US" sz="1200" b="0" i="0" kern="1200" dirty="0">
                <a:solidFill>
                  <a:schemeClr val="tx1"/>
                </a:solidFill>
                <a:effectLst/>
                <a:latin typeface="+mn-lt"/>
                <a:ea typeface="+mn-ea"/>
                <a:cs typeface="+mn-cs"/>
              </a:rPr>
              <a:t>evidence the adult is no longer at risk of abuse or neglect;</a:t>
            </a:r>
          </a:p>
          <a:p>
            <a:r>
              <a:rPr lang="en-US" sz="1200" b="1" i="0" kern="1200" dirty="0">
                <a:solidFill>
                  <a:schemeClr val="tx1"/>
                </a:solidFill>
                <a:effectLst/>
                <a:latin typeface="+mn-lt"/>
                <a:ea typeface="+mn-ea"/>
                <a:cs typeface="+mn-cs"/>
              </a:rPr>
              <a:t>or</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risks have reduced and can be managed adequately and appropriately by a single agency processes, for example health service monitoring.</a:t>
            </a:r>
          </a:p>
          <a:p>
            <a:r>
              <a:rPr lang="en-US" sz="1200" b="0" i="0" kern="1200" dirty="0">
                <a:solidFill>
                  <a:schemeClr val="tx1"/>
                </a:solidFill>
                <a:effectLst/>
                <a:latin typeface="+mn-lt"/>
                <a:ea typeface="+mn-ea"/>
                <a:cs typeface="+mn-cs"/>
              </a:rPr>
              <a:t>Wherever possible, the </a:t>
            </a:r>
            <a:r>
              <a:rPr lang="en-US" sz="1200" b="0" i="0" u="none" strike="noStrike" kern="1200" dirty="0">
                <a:solidFill>
                  <a:schemeClr val="tx1"/>
                </a:solidFill>
                <a:effectLst/>
                <a:latin typeface="+mn-lt"/>
                <a:ea typeface="+mn-ea"/>
                <a:cs typeface="+mn-cs"/>
                <a:hlinkClick r:id="rId3"/>
              </a:rPr>
              <a:t>adult at risk</a:t>
            </a:r>
            <a:r>
              <a:rPr lang="en-US" sz="1200" b="0" i="0" kern="1200" dirty="0">
                <a:solidFill>
                  <a:schemeClr val="tx1"/>
                </a:solidFill>
                <a:effectLst/>
                <a:latin typeface="+mn-lt"/>
                <a:ea typeface="+mn-ea"/>
                <a:cs typeface="+mn-cs"/>
              </a:rPr>
              <a:t> should be involved in the conclusion of the safeguarding process.</a:t>
            </a:r>
          </a:p>
          <a:p>
            <a:r>
              <a:rPr lang="en-US" sz="1200" b="0" i="0" kern="1200" dirty="0">
                <a:solidFill>
                  <a:schemeClr val="tx1"/>
                </a:solidFill>
                <a:effectLst/>
                <a:latin typeface="+mn-lt"/>
                <a:ea typeface="+mn-ea"/>
                <a:cs typeface="+mn-cs"/>
              </a:rPr>
              <a:t>All </a:t>
            </a:r>
            <a:r>
              <a:rPr lang="en-US" sz="1200" b="0" i="0" u="none" strike="noStrike" kern="1200" dirty="0">
                <a:solidFill>
                  <a:schemeClr val="tx1"/>
                </a:solidFill>
                <a:effectLst/>
                <a:latin typeface="+mn-lt"/>
                <a:ea typeface="+mn-ea"/>
                <a:cs typeface="+mn-cs"/>
                <a:hlinkClick r:id="rId3"/>
              </a:rPr>
              <a:t>relevant agencies</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involved with the adult at risk should be notified when the adult safeguarding process has concluded.</a:t>
            </a:r>
          </a:p>
          <a:p>
            <a:r>
              <a:rPr lang="en-US" sz="1200" b="0" i="0" kern="1200" dirty="0">
                <a:solidFill>
                  <a:schemeClr val="tx1"/>
                </a:solidFill>
                <a:effectLst/>
                <a:latin typeface="+mn-lt"/>
                <a:ea typeface="+mn-ea"/>
                <a:cs typeface="+mn-cs"/>
              </a:rPr>
              <a:t>If the adult safeguarding process ends but later the risk increases or abuse or neglect occur then a new report and enquiries should be completed.</a:t>
            </a:r>
          </a:p>
          <a:p>
            <a:r>
              <a:rPr lang="en-US" sz="1200" b="1" i="0" kern="1200" dirty="0">
                <a:solidFill>
                  <a:schemeClr val="tx1"/>
                </a:solidFill>
                <a:effectLst/>
                <a:latin typeface="+mn-lt"/>
                <a:ea typeface="+mn-ea"/>
                <a:cs typeface="+mn-cs"/>
              </a:rPr>
              <a:t>Closure due to lack of ongoing engagement by the adult at risk</a:t>
            </a:r>
          </a:p>
          <a:p>
            <a:r>
              <a:rPr lang="en-US" sz="1200" b="0" i="0" kern="1200" dirty="0">
                <a:solidFill>
                  <a:schemeClr val="tx1"/>
                </a:solidFill>
                <a:effectLst/>
                <a:latin typeface="+mn-lt"/>
                <a:ea typeface="+mn-ea"/>
                <a:cs typeface="+mn-cs"/>
              </a:rPr>
              <a:t>On occasion an adult at risk may decide not to continue with the plan. The strategy group should meet and explore why the adult at risk has dis-engaged from the plan.</a:t>
            </a:r>
          </a:p>
          <a:p>
            <a:r>
              <a:rPr lang="en-US" sz="1200" b="0" i="0" kern="1200" dirty="0">
                <a:solidFill>
                  <a:schemeClr val="tx1"/>
                </a:solidFill>
                <a:effectLst/>
                <a:latin typeface="+mn-lt"/>
                <a:ea typeface="+mn-ea"/>
                <a:cs typeface="+mn-cs"/>
              </a:rPr>
              <a:t>Consideration should be given to:</a:t>
            </a:r>
          </a:p>
          <a:p>
            <a:r>
              <a:rPr lang="en-US" sz="1200" b="0" i="0" kern="1200" dirty="0">
                <a:solidFill>
                  <a:schemeClr val="tx1"/>
                </a:solidFill>
                <a:effectLst/>
                <a:latin typeface="+mn-lt"/>
                <a:ea typeface="+mn-ea"/>
                <a:cs typeface="+mn-cs"/>
              </a:rPr>
              <a:t>their mental capacity to make such a decision at this time;</a:t>
            </a:r>
          </a:p>
          <a:p>
            <a:r>
              <a:rPr lang="en-US" sz="1200" b="0" i="0" kern="1200" dirty="0">
                <a:solidFill>
                  <a:schemeClr val="tx1"/>
                </a:solidFill>
                <a:effectLst/>
                <a:latin typeface="+mn-lt"/>
                <a:ea typeface="+mn-ea"/>
                <a:cs typeface="+mn-cs"/>
              </a:rPr>
              <a:t>reasons why the plan is being refused;</a:t>
            </a:r>
          </a:p>
          <a:p>
            <a:r>
              <a:rPr lang="en-US" sz="1200" b="0" i="0" kern="1200" dirty="0">
                <a:solidFill>
                  <a:schemeClr val="tx1"/>
                </a:solidFill>
                <a:effectLst/>
                <a:latin typeface="+mn-lt"/>
                <a:ea typeface="+mn-ea"/>
                <a:cs typeface="+mn-cs"/>
              </a:rPr>
              <a:t>the current and ongoing risks of harm;</a:t>
            </a:r>
          </a:p>
          <a:p>
            <a:r>
              <a:rPr lang="en-US" sz="1200" b="0" i="0" kern="1200" dirty="0">
                <a:solidFill>
                  <a:schemeClr val="tx1"/>
                </a:solidFill>
                <a:effectLst/>
                <a:latin typeface="+mn-lt"/>
                <a:ea typeface="+mn-ea"/>
                <a:cs typeface="+mn-cs"/>
              </a:rPr>
              <a:t>ways in which to try and secure re-engagement;</a:t>
            </a:r>
          </a:p>
          <a:p>
            <a:r>
              <a:rPr lang="en-US" sz="1200" b="0" i="0" kern="1200" dirty="0">
                <a:solidFill>
                  <a:schemeClr val="tx1"/>
                </a:solidFill>
                <a:effectLst/>
                <a:latin typeface="+mn-lt"/>
                <a:ea typeface="+mn-ea"/>
                <a:cs typeface="+mn-cs"/>
              </a:rPr>
              <a:t>other policies and procedures that may be relevant.</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24</a:t>
            </a:fld>
            <a:endParaRPr lang="en-GB"/>
          </a:p>
        </p:txBody>
      </p:sp>
    </p:spTree>
    <p:extLst>
      <p:ext uri="{BB962C8B-B14F-4D97-AF65-F5344CB8AC3E}">
        <p14:creationId xmlns:p14="http://schemas.microsoft.com/office/powerpoint/2010/main" val="1933017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TRAINER :</a:t>
            </a:r>
          </a:p>
          <a:p>
            <a:r>
              <a:rPr lang="en-GB" b="0" dirty="0"/>
              <a:t>It is important for everyone to understand the importance of an advocate.</a:t>
            </a:r>
          </a:p>
        </p:txBody>
      </p:sp>
      <p:sp>
        <p:nvSpPr>
          <p:cNvPr id="4" name="Slide Number Placeholder 3"/>
          <p:cNvSpPr>
            <a:spLocks noGrp="1"/>
          </p:cNvSpPr>
          <p:nvPr>
            <p:ph type="sldNum" sz="quarter" idx="5"/>
          </p:nvPr>
        </p:nvSpPr>
        <p:spPr/>
        <p:txBody>
          <a:bodyPr/>
          <a:lstStyle/>
          <a:p>
            <a:fld id="{41CA6733-8233-4F82-9015-87E0FDB9D441}" type="slidenum">
              <a:rPr lang="en-GB" smtClean="0"/>
              <a:t>3</a:t>
            </a:fld>
            <a:endParaRPr lang="en-GB"/>
          </a:p>
        </p:txBody>
      </p:sp>
    </p:spTree>
    <p:extLst>
      <p:ext uri="{BB962C8B-B14F-4D97-AF65-F5344CB8AC3E}">
        <p14:creationId xmlns:p14="http://schemas.microsoft.com/office/powerpoint/2010/main" val="1265066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Move to next module: Strategy Discussion / Meeting</a:t>
            </a:r>
          </a:p>
          <a:p>
            <a:endParaRPr lang="en-GB" b="1" dirty="0"/>
          </a:p>
          <a:p>
            <a:r>
              <a:rPr lang="en-GB" b="1" dirty="0"/>
              <a:t>HANDOUT/VIEW ON APP:</a:t>
            </a:r>
          </a:p>
          <a:p>
            <a:r>
              <a:rPr lang="en-US" sz="1200" b="1" i="0" kern="1200" dirty="0">
                <a:solidFill>
                  <a:schemeClr val="tx1"/>
                </a:solidFill>
                <a:effectLst/>
                <a:latin typeface="+mn-lt"/>
                <a:ea typeface="+mn-ea"/>
                <a:cs typeface="+mn-cs"/>
              </a:rPr>
              <a:t>Pointers for Practice: From Duty to Report to Adult Protection Conference</a:t>
            </a:r>
          </a:p>
          <a:p>
            <a:r>
              <a:rPr lang="en-GB" dirty="0">
                <a:hlinkClick r:id="rId3"/>
              </a:rPr>
              <a:t>http://www.myguideapps.com/projects/wales_safeguarding_procedures/default/adu/ap/a3p.p1.html?nocache=0.012319749911916977</a:t>
            </a:r>
            <a:endParaRPr lang="en-US" sz="1200" b="1" i="0" kern="1200" dirty="0">
              <a:solidFill>
                <a:schemeClr val="tx1"/>
              </a:solidFill>
              <a:effectLst/>
              <a:latin typeface="+mn-lt"/>
              <a:ea typeface="+mn-ea"/>
              <a:cs typeface="+mn-cs"/>
            </a:endParaRPr>
          </a:p>
          <a:p>
            <a:endParaRPr lang="en-GB" b="1" dirty="0"/>
          </a:p>
        </p:txBody>
      </p:sp>
      <p:sp>
        <p:nvSpPr>
          <p:cNvPr id="4" name="Slide Number Placeholder 3"/>
          <p:cNvSpPr>
            <a:spLocks noGrp="1"/>
          </p:cNvSpPr>
          <p:nvPr>
            <p:ph type="sldNum" sz="quarter" idx="5"/>
          </p:nvPr>
        </p:nvSpPr>
        <p:spPr/>
        <p:txBody>
          <a:bodyPr/>
          <a:lstStyle/>
          <a:p>
            <a:fld id="{5380B07E-33FA-47F9-8699-C5DB1064ED41}" type="slidenum">
              <a:rPr lang="en-GB" smtClean="0"/>
              <a:t>4</a:t>
            </a:fld>
            <a:endParaRPr lang="en-GB"/>
          </a:p>
        </p:txBody>
      </p:sp>
    </p:spTree>
    <p:extLst>
      <p:ext uri="{BB962C8B-B14F-4D97-AF65-F5344CB8AC3E}">
        <p14:creationId xmlns:p14="http://schemas.microsoft.com/office/powerpoint/2010/main" val="3410501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MAY CLARIFY:</a:t>
            </a:r>
          </a:p>
          <a:p>
            <a:r>
              <a:rPr lang="en-US" sz="1200" b="0" i="0" u="none" kern="1200" dirty="0">
                <a:solidFill>
                  <a:schemeClr val="tx1"/>
                </a:solidFill>
                <a:effectLst/>
                <a:latin typeface="+mn-lt"/>
                <a:ea typeface="+mn-ea"/>
                <a:cs typeface="+mn-cs"/>
              </a:rPr>
              <a:t>A main difference between The Strategy Meeting/Discussion and the Adult Protection Conference is that the Strategy Meeting does not include the adult-at-risk advocate/</a:t>
            </a:r>
            <a:r>
              <a:rPr lang="en-US" sz="1200" b="0" i="0" u="none" kern="1200" dirty="0" err="1">
                <a:solidFill>
                  <a:schemeClr val="tx1"/>
                </a:solidFill>
                <a:effectLst/>
                <a:latin typeface="+mn-lt"/>
                <a:ea typeface="+mn-ea"/>
                <a:cs typeface="+mn-cs"/>
              </a:rPr>
              <a:t>carer</a:t>
            </a:r>
            <a:r>
              <a:rPr lang="en-US" sz="1200" b="0" i="0" u="none" kern="1200" dirty="0">
                <a:solidFill>
                  <a:schemeClr val="tx1"/>
                </a:solidFill>
                <a:effectLst/>
                <a:latin typeface="+mn-lt"/>
                <a:ea typeface="+mn-ea"/>
                <a:cs typeface="+mn-cs"/>
              </a:rPr>
              <a:t> as a participant, and the Conference does.</a:t>
            </a:r>
          </a:p>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FROM Adult protection conference: the rationale</a:t>
            </a:r>
          </a:p>
          <a:p>
            <a:r>
              <a:rPr lang="en-US" sz="1200" b="1" i="0" kern="1200" dirty="0">
                <a:solidFill>
                  <a:schemeClr val="tx1"/>
                </a:solidFill>
                <a:effectLst/>
                <a:latin typeface="+mn-lt"/>
                <a:ea typeface="+mn-ea"/>
                <a:cs typeface="+mn-cs"/>
              </a:rPr>
              <a:t>The aims</a:t>
            </a:r>
          </a:p>
          <a:p>
            <a:r>
              <a:rPr lang="en-US" sz="1200" b="0" i="0" kern="1200" dirty="0">
                <a:solidFill>
                  <a:schemeClr val="tx1"/>
                </a:solidFill>
                <a:effectLst/>
                <a:latin typeface="+mn-lt"/>
                <a:ea typeface="+mn-ea"/>
                <a:cs typeface="+mn-cs"/>
              </a:rPr>
              <a:t>The aims are: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to share and discuss the outcome of the s126 enquiries and any investigations;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provide feedback and evaluation of all the evidence of abuse and/or neglect that has occurred;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assess on-going risk of abuse and/or neglect;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produce or revise a </a:t>
            </a:r>
            <a:r>
              <a:rPr lang="en-US" sz="1200" b="0" i="0" u="none" strike="noStrike" kern="1200" dirty="0">
                <a:solidFill>
                  <a:schemeClr val="tx1"/>
                </a:solidFill>
                <a:effectLst/>
                <a:latin typeface="+mn-lt"/>
                <a:ea typeface="+mn-ea"/>
                <a:cs typeface="+mn-cs"/>
                <a:hlinkClick r:id="rId3"/>
              </a:rPr>
              <a:t>care and support protection plan</a:t>
            </a:r>
            <a:r>
              <a:rPr lang="en-US" sz="1200" b="0" i="0" kern="1200" dirty="0">
                <a:solidFill>
                  <a:schemeClr val="tx1"/>
                </a:solidFill>
                <a:effectLst/>
                <a:latin typeface="+mn-lt"/>
                <a:ea typeface="+mn-ea"/>
                <a:cs typeface="+mn-cs"/>
              </a:rPr>
              <a:t> to meet any ongoing care, support and protection needs;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identify and agree any further actions required to protect the adult at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actions to be taken against the perpetrator;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necessary regulatory, legal or statutory action;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establish whether the adult at risk is satisfied with the outcome of the investigation.</a:t>
            </a:r>
          </a:p>
          <a:p>
            <a:endParaRPr lang="en-GB" dirty="0"/>
          </a:p>
          <a:p>
            <a:r>
              <a:rPr lang="en-GB" b="1" u="sng" dirty="0"/>
              <a:t>FROM GLOSSARY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Care and support protection plan for adults at risk experiencing abuse or neglect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care and support protection plan seeks to remove or reduce the risk of abuse or neglect.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plan should include all elements of a plan required under Part 4 s19 or 24 of the 2014 Act but </a:t>
            </a:r>
            <a:r>
              <a:rPr lang="en-US" sz="1200" b="0" i="0" kern="1200" dirty="0" err="1">
                <a:solidFill>
                  <a:schemeClr val="tx1"/>
                </a:solidFill>
                <a:effectLst/>
                <a:latin typeface="+mn-lt"/>
                <a:ea typeface="+mn-ea"/>
                <a:cs typeface="+mn-cs"/>
              </a:rPr>
              <a:t>emphasise</a:t>
            </a:r>
            <a:r>
              <a:rPr lang="en-US" sz="1200" b="0" i="0" kern="1200" dirty="0">
                <a:solidFill>
                  <a:schemeClr val="tx1"/>
                </a:solidFill>
                <a:effectLst/>
                <a:latin typeface="+mn-lt"/>
                <a:ea typeface="+mn-ea"/>
                <a:cs typeface="+mn-cs"/>
              </a:rPr>
              <a:t> the protection or risk management to support the individual achieve their personal outcomes.</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5</a:t>
            </a:fld>
            <a:endParaRPr lang="en-GB"/>
          </a:p>
        </p:txBody>
      </p:sp>
    </p:spTree>
    <p:extLst>
      <p:ext uri="{BB962C8B-B14F-4D97-AF65-F5344CB8AC3E}">
        <p14:creationId xmlns:p14="http://schemas.microsoft.com/office/powerpoint/2010/main" val="943219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FROM </a:t>
            </a:r>
            <a:r>
              <a:rPr lang="en-US" sz="1200" b="1" i="0" kern="1200" dirty="0">
                <a:solidFill>
                  <a:schemeClr val="tx1"/>
                </a:solidFill>
                <a:effectLst/>
                <a:latin typeface="+mn-lt"/>
                <a:ea typeface="+mn-ea"/>
                <a:cs typeface="+mn-cs"/>
              </a:rPr>
              <a:t>The adult protection conference: roles and responsibilities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lead </a:t>
            </a:r>
            <a:r>
              <a:rPr lang="en-US" sz="1200" b="1" i="0" kern="1200" dirty="0" err="1">
                <a:solidFill>
                  <a:schemeClr val="tx1"/>
                </a:solidFill>
                <a:effectLst/>
                <a:latin typeface="+mn-lt"/>
                <a:ea typeface="+mn-ea"/>
                <a:cs typeface="+mn-cs"/>
              </a:rPr>
              <a:t>co-ordinator</a:t>
            </a:r>
            <a:endParaRPr lang="en-US" sz="1200" b="1"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t>
            </a:r>
            <a:r>
              <a:rPr lang="en-US" sz="1200" b="0" i="0" u="none" strike="noStrike" kern="1200" dirty="0">
                <a:solidFill>
                  <a:schemeClr val="tx1"/>
                </a:solidFill>
                <a:effectLst/>
                <a:latin typeface="+mn-lt"/>
                <a:ea typeface="+mn-ea"/>
                <a:cs typeface="+mn-cs"/>
                <a:hlinkClick r:id="rId3"/>
              </a:rPr>
              <a:t>lead </a:t>
            </a:r>
            <a:r>
              <a:rPr lang="en-US" sz="1200" b="0" i="0" u="none" strike="noStrike" kern="1200" dirty="0" err="1">
                <a:solidFill>
                  <a:schemeClr val="tx1"/>
                </a:solidFill>
                <a:effectLst/>
                <a:latin typeface="+mn-lt"/>
                <a:ea typeface="+mn-ea"/>
                <a:cs typeface="+mn-cs"/>
                <a:hlinkClick r:id="rId3"/>
              </a:rPr>
              <a:t>co-ordinator</a:t>
            </a:r>
            <a:r>
              <a:rPr lang="en-US" sz="1200" b="0" i="0" kern="1200" dirty="0">
                <a:solidFill>
                  <a:schemeClr val="tx1"/>
                </a:solidFill>
                <a:effectLst/>
                <a:latin typeface="+mn-lt"/>
                <a:ea typeface="+mn-ea"/>
                <a:cs typeface="+mn-cs"/>
              </a:rPr>
              <a:t> must be an individual who is employed within social services and where possible be a qualified social worker registered with Social Care Wales.</a:t>
            </a:r>
          </a:p>
          <a:p>
            <a:r>
              <a:rPr lang="en-US" sz="1200" b="0" i="0" kern="1200" dirty="0">
                <a:solidFill>
                  <a:schemeClr val="tx1"/>
                </a:solidFill>
                <a:effectLst/>
                <a:latin typeface="+mn-lt"/>
                <a:ea typeface="+mn-ea"/>
                <a:cs typeface="+mn-cs"/>
              </a:rPr>
              <a:t>The lead </a:t>
            </a:r>
            <a:r>
              <a:rPr lang="en-US" sz="1200" b="0" i="0" kern="1200" dirty="0" err="1">
                <a:solidFill>
                  <a:schemeClr val="tx1"/>
                </a:solidFill>
                <a:effectLst/>
                <a:latin typeface="+mn-lt"/>
                <a:ea typeface="+mn-ea"/>
                <a:cs typeface="+mn-cs"/>
              </a:rPr>
              <a:t>co-ordinator</a:t>
            </a:r>
            <a:r>
              <a:rPr lang="en-US" sz="1200" b="0" i="0" kern="1200" dirty="0">
                <a:solidFill>
                  <a:schemeClr val="tx1"/>
                </a:solidFill>
                <a:effectLst/>
                <a:latin typeface="+mn-lt"/>
                <a:ea typeface="+mn-ea"/>
                <a:cs typeface="+mn-cs"/>
              </a:rPr>
              <a:t> is responsible for: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Arranging and chairing </a:t>
            </a:r>
            <a:r>
              <a:rPr lang="en-US" sz="1200" b="0" i="0" u="none" strike="noStrike" kern="1200" dirty="0">
                <a:solidFill>
                  <a:schemeClr val="tx1"/>
                </a:solidFill>
                <a:effectLst/>
                <a:latin typeface="+mn-lt"/>
                <a:ea typeface="+mn-ea"/>
                <a:cs typeface="+mn-cs"/>
                <a:hlinkClick r:id="rId3"/>
              </a:rPr>
              <a:t>strategy meetings</a:t>
            </a:r>
            <a:r>
              <a:rPr lang="en-US" sz="1200" b="0" i="0" kern="1200" dirty="0">
                <a:solidFill>
                  <a:schemeClr val="tx1"/>
                </a:solidFill>
                <a:effectLst/>
                <a:latin typeface="+mn-lt"/>
                <a:ea typeface="+mn-ea"/>
                <a:cs typeface="+mn-cs"/>
              </a:rPr>
              <a:t> and adult protection conferences;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Monitoring and reviewing progress of the </a:t>
            </a:r>
            <a:r>
              <a:rPr lang="en-US" sz="1200" b="0" i="0" u="none" strike="noStrike" kern="1200" dirty="0">
                <a:solidFill>
                  <a:schemeClr val="tx1"/>
                </a:solidFill>
                <a:effectLst/>
                <a:latin typeface="+mn-lt"/>
                <a:ea typeface="+mn-ea"/>
                <a:cs typeface="+mn-cs"/>
                <a:hlinkClick r:id="rId3"/>
              </a:rPr>
              <a:t>care and support, protection plan</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Determining whether outcomes have been achieved and termination of the adult safeguarding process.</a:t>
            </a:r>
          </a:p>
          <a:p>
            <a:r>
              <a:rPr lang="en-US" sz="1200" b="0" i="0" kern="1200" dirty="0">
                <a:solidFill>
                  <a:schemeClr val="tx1"/>
                </a:solidFill>
                <a:effectLst/>
                <a:latin typeface="+mn-lt"/>
                <a:ea typeface="+mn-ea"/>
                <a:cs typeface="+mn-cs"/>
              </a:rPr>
              <a:t>The role may be </a:t>
            </a:r>
            <a:r>
              <a:rPr lang="en-US" sz="1200" b="1" i="0" kern="1200" dirty="0">
                <a:solidFill>
                  <a:schemeClr val="tx1"/>
                </a:solidFill>
                <a:effectLst/>
                <a:latin typeface="+mn-lt"/>
                <a:ea typeface="+mn-ea"/>
                <a:cs typeface="+mn-cs"/>
              </a:rPr>
              <a:t>delegated</a:t>
            </a:r>
            <a:r>
              <a:rPr lang="en-US" sz="1200" b="0" i="0" kern="1200" dirty="0">
                <a:solidFill>
                  <a:schemeClr val="tx1"/>
                </a:solidFill>
                <a:effectLst/>
                <a:latin typeface="+mn-lt"/>
                <a:ea typeface="+mn-ea"/>
                <a:cs typeface="+mn-cs"/>
              </a:rPr>
              <a:t> to another statutory partner BUT statutory responsibility remains with the local authority.</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delegated lead </a:t>
            </a:r>
            <a:r>
              <a:rPr lang="en-US" sz="1200" b="1" i="0" kern="1200" dirty="0" err="1">
                <a:solidFill>
                  <a:schemeClr val="tx1"/>
                </a:solidFill>
                <a:effectLst/>
                <a:latin typeface="+mn-lt"/>
                <a:ea typeface="+mn-ea"/>
                <a:cs typeface="+mn-cs"/>
              </a:rPr>
              <a:t>co-ordinator</a:t>
            </a:r>
            <a:endParaRPr lang="en-US" sz="1200" b="1"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 role of lead </a:t>
            </a:r>
            <a:r>
              <a:rPr lang="en-US" sz="1200" b="0" i="0" kern="1200" dirty="0" err="1">
                <a:solidFill>
                  <a:schemeClr val="tx1"/>
                </a:solidFill>
                <a:effectLst/>
                <a:latin typeface="+mn-lt"/>
                <a:ea typeface="+mn-ea"/>
                <a:cs typeface="+mn-cs"/>
              </a:rPr>
              <a:t>co-ordinator</a:t>
            </a:r>
            <a:r>
              <a:rPr lang="en-US" sz="1200" b="0" i="0" kern="1200" dirty="0">
                <a:solidFill>
                  <a:schemeClr val="tx1"/>
                </a:solidFill>
                <a:effectLst/>
                <a:latin typeface="+mn-lt"/>
                <a:ea typeface="+mn-ea"/>
                <a:cs typeface="+mn-cs"/>
              </a:rPr>
              <a:t> is delegated by social services, on behalf of the </a:t>
            </a:r>
            <a:r>
              <a:rPr lang="en-US" sz="1200" b="0" i="0" u="none" strike="noStrike" kern="1200" dirty="0">
                <a:solidFill>
                  <a:schemeClr val="tx1"/>
                </a:solidFill>
                <a:effectLst/>
                <a:latin typeface="+mn-lt"/>
                <a:ea typeface="+mn-ea"/>
                <a:cs typeface="+mn-cs"/>
                <a:hlinkClick r:id="rId3"/>
              </a:rPr>
              <a:t>local authority</a:t>
            </a:r>
            <a:r>
              <a:rPr lang="en-US" sz="1200" b="0" i="0" kern="1200" dirty="0">
                <a:solidFill>
                  <a:schemeClr val="tx1"/>
                </a:solidFill>
                <a:effectLst/>
                <a:latin typeface="+mn-lt"/>
                <a:ea typeface="+mn-ea"/>
                <a:cs typeface="+mn-cs"/>
              </a:rPr>
              <a:t>, the following must be considered and recorded: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roles and responsibilities of the delegated lead </a:t>
            </a:r>
            <a:r>
              <a:rPr lang="en-US" sz="1200" b="0" i="0" kern="1200" dirty="0" err="1">
                <a:solidFill>
                  <a:schemeClr val="tx1"/>
                </a:solidFill>
                <a:effectLst/>
                <a:latin typeface="+mn-lt"/>
                <a:ea typeface="+mn-ea"/>
                <a:cs typeface="+mn-cs"/>
              </a:rPr>
              <a:t>co-ordinator</a:t>
            </a:r>
            <a:r>
              <a:rPr lang="en-US" sz="1200" b="0" i="0" kern="1200" dirty="0">
                <a:solidFill>
                  <a:schemeClr val="tx1"/>
                </a:solidFill>
                <a:effectLst/>
                <a:latin typeface="+mn-lt"/>
                <a:ea typeface="+mn-ea"/>
                <a:cs typeface="+mn-cs"/>
              </a:rPr>
              <a:t> and that of the identified person within the local authority who is responsible for monitoring and overview;</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rationale for the decision to delegate;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arrangements for reporting, monitoring and reviewing by the Local authority.</a:t>
            </a:r>
          </a:p>
          <a:p>
            <a:endParaRPr lang="en-GB" dirty="0"/>
          </a:p>
          <a:p>
            <a:r>
              <a:rPr lang="en-GB" b="1" u="sng" dirty="0"/>
              <a:t>GLOSSARY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Lead co-Ordinator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Is a social services local authority employee who should ensure that an adult protection conference is convened, chaired and a record taken. The Lead Co-</a:t>
            </a:r>
            <a:r>
              <a:rPr lang="en-US" sz="1200" b="0" i="0" kern="1200" dirty="0" err="1">
                <a:solidFill>
                  <a:schemeClr val="tx1"/>
                </a:solidFill>
                <a:effectLst/>
                <a:latin typeface="+mn-lt"/>
                <a:ea typeface="+mn-ea"/>
                <a:cs typeface="+mn-cs"/>
              </a:rPr>
              <a:t>ordinator</a:t>
            </a:r>
            <a:r>
              <a:rPr lang="en-US" sz="1200" b="0" i="0" kern="1200" dirty="0">
                <a:solidFill>
                  <a:schemeClr val="tx1"/>
                </a:solidFill>
                <a:effectLst/>
                <a:latin typeface="+mn-lt"/>
                <a:ea typeface="+mn-ea"/>
                <a:cs typeface="+mn-cs"/>
              </a:rPr>
              <a:t> must be an individual who is been employed within Social Services and where possible be a qualified social worker registered with the Social Care Wales.</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6</a:t>
            </a:fld>
            <a:endParaRPr lang="en-GB"/>
          </a:p>
        </p:txBody>
      </p:sp>
    </p:spTree>
    <p:extLst>
      <p:ext uri="{BB962C8B-B14F-4D97-AF65-F5344CB8AC3E}">
        <p14:creationId xmlns:p14="http://schemas.microsoft.com/office/powerpoint/2010/main" val="1761094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POINT OUT: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Lead practitioner is also known as the lead care and support protection plan practitioner</a:t>
            </a:r>
          </a:p>
          <a:p>
            <a:endParaRPr lang="en-US" sz="1200" b="1" i="0" u="sng" kern="1200" dirty="0">
              <a:solidFill>
                <a:schemeClr val="tx1"/>
              </a:solidFill>
              <a:effectLst/>
              <a:latin typeface="+mn-lt"/>
              <a:ea typeface="+mn-ea"/>
              <a:cs typeface="+mn-cs"/>
            </a:endParaRPr>
          </a:p>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FROM </a:t>
            </a:r>
            <a:r>
              <a:rPr lang="en-US" sz="1200" b="1" i="0" kern="1200" dirty="0">
                <a:solidFill>
                  <a:schemeClr val="tx1"/>
                </a:solidFill>
                <a:effectLst/>
                <a:latin typeface="+mn-lt"/>
                <a:ea typeface="+mn-ea"/>
                <a:cs typeface="+mn-cs"/>
              </a:rPr>
              <a:t>The adult protection conference: roles and responsibilities</a:t>
            </a:r>
          </a:p>
          <a:p>
            <a:r>
              <a:rPr lang="en-US" sz="1200" b="1" i="0" kern="1200" dirty="0">
                <a:solidFill>
                  <a:schemeClr val="tx1"/>
                </a:solidFill>
                <a:effectLst/>
                <a:latin typeface="+mn-lt"/>
                <a:ea typeface="+mn-ea"/>
                <a:cs typeface="+mn-cs"/>
              </a:rPr>
              <a:t>The lead practitioner</a:t>
            </a:r>
          </a:p>
          <a:p>
            <a:r>
              <a:rPr lang="en-US" sz="1200" b="0" i="0" kern="1200" dirty="0">
                <a:solidFill>
                  <a:schemeClr val="tx1"/>
                </a:solidFill>
                <a:effectLst/>
                <a:latin typeface="+mn-lt"/>
                <a:ea typeface="+mn-ea"/>
                <a:cs typeface="+mn-cs"/>
              </a:rPr>
              <a:t>At the initial strategy meeting the lead </a:t>
            </a:r>
            <a:r>
              <a:rPr lang="en-US" sz="1200" b="0" i="0" kern="1200" dirty="0" err="1">
                <a:solidFill>
                  <a:schemeClr val="tx1"/>
                </a:solidFill>
                <a:effectLst/>
                <a:latin typeface="+mn-lt"/>
                <a:ea typeface="+mn-ea"/>
                <a:cs typeface="+mn-cs"/>
              </a:rPr>
              <a:t>co-ordinator</a:t>
            </a:r>
            <a:r>
              <a:rPr lang="en-US" sz="1200" b="0" i="0" kern="1200" dirty="0">
                <a:solidFill>
                  <a:schemeClr val="tx1"/>
                </a:solidFill>
                <a:effectLst/>
                <a:latin typeface="+mn-lt"/>
                <a:ea typeface="+mn-ea"/>
                <a:cs typeface="+mn-cs"/>
              </a:rPr>
              <a:t> must ensure that a lead practitioner (this is referred to as the </a:t>
            </a:r>
            <a:r>
              <a:rPr lang="en-US" sz="1200" b="0" i="0" u="none" strike="noStrike" kern="1200" dirty="0">
                <a:solidFill>
                  <a:schemeClr val="tx1"/>
                </a:solidFill>
                <a:effectLst/>
                <a:latin typeface="+mn-lt"/>
                <a:ea typeface="+mn-ea"/>
                <a:cs typeface="+mn-cs"/>
                <a:hlinkClick r:id="rId3"/>
              </a:rPr>
              <a:t>lead care and support protection plan practitioner</a:t>
            </a:r>
            <a:r>
              <a:rPr lang="en-US" sz="1200" b="0" i="0" kern="1200" dirty="0">
                <a:solidFill>
                  <a:schemeClr val="tx1"/>
                </a:solidFill>
                <a:effectLst/>
                <a:latin typeface="+mn-lt"/>
                <a:ea typeface="+mn-ea"/>
                <a:cs typeface="+mn-cs"/>
              </a:rPr>
              <a:t>) identified, and their contact details recorded.</a:t>
            </a:r>
          </a:p>
          <a:p>
            <a:r>
              <a:rPr lang="en-US" sz="1200" b="1" i="0" kern="1200" dirty="0">
                <a:solidFill>
                  <a:schemeClr val="tx1"/>
                </a:solidFill>
                <a:effectLst/>
                <a:latin typeface="+mn-lt"/>
                <a:ea typeface="+mn-ea"/>
                <a:cs typeface="+mn-cs"/>
              </a:rPr>
              <a:t>If it is not possible to identify a lead practitioner, the relevant senior manager responsible for safeguarding in social services must be informed immediately.</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lead practitioner should:</a:t>
            </a:r>
          </a:p>
          <a:p>
            <a:r>
              <a:rPr lang="en-US" sz="1200" b="1" i="0" kern="1200" dirty="0">
                <a:solidFill>
                  <a:schemeClr val="tx1"/>
                </a:solidFill>
                <a:effectLst/>
                <a:latin typeface="+mn-lt"/>
                <a:ea typeface="+mn-ea"/>
                <a:cs typeface="+mn-cs"/>
              </a:rPr>
              <a:t>1.</a:t>
            </a:r>
            <a:r>
              <a:rPr lang="en-US" sz="1200" b="0" i="0" kern="1200" dirty="0">
                <a:solidFill>
                  <a:schemeClr val="tx1"/>
                </a:solidFill>
                <a:effectLst/>
                <a:latin typeface="+mn-lt"/>
                <a:ea typeface="+mn-ea"/>
                <a:cs typeface="+mn-cs"/>
              </a:rPr>
              <a:t> Actively engage with the adult at risk including:</a:t>
            </a:r>
          </a:p>
          <a:p>
            <a:r>
              <a:rPr lang="en-US" sz="1200" b="0" i="0" kern="1200" dirty="0">
                <a:solidFill>
                  <a:schemeClr val="tx1"/>
                </a:solidFill>
                <a:effectLst/>
                <a:latin typeface="+mn-lt"/>
                <a:ea typeface="+mn-ea"/>
                <a:cs typeface="+mn-cs"/>
              </a:rPr>
              <a:t>seeing the adult as soon as possible, at least within 5 working days of the strategy meeting;</a:t>
            </a:r>
          </a:p>
          <a:p>
            <a:r>
              <a:rPr lang="en-US" sz="1200" b="0" i="0" kern="1200" dirty="0">
                <a:solidFill>
                  <a:schemeClr val="tx1"/>
                </a:solidFill>
                <a:effectLst/>
                <a:latin typeface="+mn-lt"/>
                <a:ea typeface="+mn-ea"/>
                <a:cs typeface="+mn-cs"/>
              </a:rPr>
              <a:t>ensuring the adult is given the opportunity to be seen alone whenever possible and as a minimum this should be every 4 weeks.</a:t>
            </a:r>
          </a:p>
          <a:p>
            <a:r>
              <a:rPr lang="en-US" sz="1200" b="0" i="0" kern="1200" dirty="0">
                <a:solidFill>
                  <a:schemeClr val="tx1"/>
                </a:solidFill>
                <a:effectLst/>
                <a:latin typeface="+mn-lt"/>
                <a:ea typeface="+mn-ea"/>
                <a:cs typeface="+mn-cs"/>
              </a:rPr>
              <a:t>(The strategy group should consider how frequently the adult at risk should be seen and set timescales accordingly).</a:t>
            </a:r>
          </a:p>
          <a:p>
            <a:r>
              <a:rPr lang="en-US" sz="1200" b="1" i="0" kern="1200" dirty="0">
                <a:solidFill>
                  <a:schemeClr val="tx1"/>
                </a:solidFill>
                <a:effectLst/>
                <a:latin typeface="+mn-lt"/>
                <a:ea typeface="+mn-ea"/>
                <a:cs typeface="+mn-cs"/>
              </a:rPr>
              <a:t>2.</a:t>
            </a:r>
            <a:r>
              <a:rPr lang="en-US" sz="1200" b="0" i="0" kern="1200" dirty="0">
                <a:solidFill>
                  <a:schemeClr val="tx1"/>
                </a:solidFill>
                <a:effectLst/>
                <a:latin typeface="+mn-lt"/>
                <a:ea typeface="+mn-ea"/>
                <a:cs typeface="+mn-cs"/>
              </a:rPr>
              <a:t> Work in partnership with the adult at risk (</a:t>
            </a:r>
            <a:r>
              <a:rPr lang="en-US" sz="1200" b="0" i="0" kern="1200" dirty="0" err="1">
                <a:solidFill>
                  <a:schemeClr val="tx1"/>
                </a:solidFill>
                <a:effectLst/>
                <a:latin typeface="+mn-lt"/>
                <a:ea typeface="+mn-ea"/>
                <a:cs typeface="+mn-cs"/>
              </a:rPr>
              <a:t>recognising</a:t>
            </a:r>
            <a:r>
              <a:rPr lang="en-US" sz="1200" b="0" i="0" kern="1200" dirty="0">
                <a:solidFill>
                  <a:schemeClr val="tx1"/>
                </a:solidFill>
                <a:effectLst/>
                <a:latin typeface="+mn-lt"/>
                <a:ea typeface="+mn-ea"/>
                <a:cs typeface="+mn-cs"/>
              </a:rPr>
              <a:t> their mental capacity to make specific decisions at a particular time) and, when appropriate their </a:t>
            </a:r>
            <a:r>
              <a:rPr lang="en-US" sz="1200" b="0" i="0" u="none" strike="noStrike" kern="1200" dirty="0">
                <a:solidFill>
                  <a:schemeClr val="tx1"/>
                </a:solidFill>
                <a:effectLst/>
                <a:latin typeface="+mn-lt"/>
                <a:ea typeface="+mn-ea"/>
                <a:cs typeface="+mn-cs"/>
                <a:hlinkClick r:id="rId3"/>
              </a:rPr>
              <a:t>advocate</a:t>
            </a:r>
            <a:r>
              <a:rPr lang="en-US" sz="1200" b="0" i="0" kern="1200" dirty="0">
                <a:solidFill>
                  <a:schemeClr val="tx1"/>
                </a:solidFill>
                <a:effectLst/>
                <a:latin typeface="+mn-lt"/>
                <a:ea typeface="+mn-ea"/>
                <a:cs typeface="+mn-cs"/>
              </a:rPr>
              <a:t>, so they:</a:t>
            </a:r>
          </a:p>
          <a:p>
            <a:r>
              <a:rPr lang="en-US" sz="1200" b="0" i="0" kern="1200" dirty="0">
                <a:solidFill>
                  <a:schemeClr val="tx1"/>
                </a:solidFill>
                <a:effectLst/>
                <a:latin typeface="+mn-lt"/>
                <a:ea typeface="+mn-ea"/>
                <a:cs typeface="+mn-cs"/>
              </a:rPr>
              <a:t>have a clear understanding of the rationale for the plan and planned outcomes;</a:t>
            </a:r>
          </a:p>
          <a:p>
            <a:r>
              <a:rPr lang="en-US" sz="1200" b="0" i="0" kern="1200" dirty="0">
                <a:solidFill>
                  <a:schemeClr val="tx1"/>
                </a:solidFill>
                <a:effectLst/>
                <a:latin typeface="+mn-lt"/>
                <a:ea typeface="+mn-ea"/>
                <a:cs typeface="+mn-cs"/>
              </a:rPr>
              <a:t>agree to the plan in order to achieve the outcomes;</a:t>
            </a:r>
          </a:p>
          <a:p>
            <a:r>
              <a:rPr lang="en-US" sz="1200" b="0" i="0" kern="1200" dirty="0">
                <a:solidFill>
                  <a:schemeClr val="tx1"/>
                </a:solidFill>
                <a:effectLst/>
                <a:latin typeface="+mn-lt"/>
                <a:ea typeface="+mn-ea"/>
                <a:cs typeface="+mn-cs"/>
              </a:rPr>
              <a:t>where they do not agree to the plan, continue to have regular contact and the right to change their mind at any time;</a:t>
            </a:r>
          </a:p>
          <a:p>
            <a:r>
              <a:rPr lang="en-US" sz="1200" b="0" i="0" kern="1200" dirty="0">
                <a:solidFill>
                  <a:schemeClr val="tx1"/>
                </a:solidFill>
                <a:effectLst/>
                <a:latin typeface="+mn-lt"/>
                <a:ea typeface="+mn-ea"/>
                <a:cs typeface="+mn-cs"/>
              </a:rPr>
              <a:t>know of their right to make a complaint and how to do so.</a:t>
            </a:r>
          </a:p>
          <a:p>
            <a:r>
              <a:rPr lang="en-US" sz="1200" b="1" i="0" kern="12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Take the </a:t>
            </a:r>
            <a:r>
              <a:rPr lang="en-US" sz="1200" b="0" i="0" u="none" strike="noStrike" kern="1200" dirty="0">
                <a:solidFill>
                  <a:schemeClr val="tx1"/>
                </a:solidFill>
                <a:effectLst/>
                <a:latin typeface="+mn-lt"/>
                <a:ea typeface="+mn-ea"/>
                <a:cs typeface="+mn-cs"/>
                <a:hlinkClick r:id="rId3"/>
              </a:rPr>
              <a:t>multi-agency</a:t>
            </a:r>
            <a:r>
              <a:rPr lang="en-US" sz="1200" b="0" i="0" kern="1200" dirty="0">
                <a:solidFill>
                  <a:schemeClr val="tx1"/>
                </a:solidFill>
                <a:effectLst/>
                <a:latin typeface="+mn-lt"/>
                <a:ea typeface="+mn-ea"/>
                <a:cs typeface="+mn-cs"/>
              </a:rPr>
              <a:t> lead in:</a:t>
            </a:r>
          </a:p>
          <a:p>
            <a:r>
              <a:rPr lang="en-US" sz="1200" b="0" i="0" kern="1200" dirty="0">
                <a:solidFill>
                  <a:schemeClr val="tx1"/>
                </a:solidFill>
                <a:effectLst/>
                <a:latin typeface="+mn-lt"/>
                <a:ea typeface="+mn-ea"/>
                <a:cs typeface="+mn-cs"/>
              </a:rPr>
              <a:t>preparation, completion, review, delivery and revision of the plan;</a:t>
            </a:r>
          </a:p>
          <a:p>
            <a:r>
              <a:rPr lang="en-US" sz="1200" b="0" i="0" kern="1200" dirty="0" err="1">
                <a:solidFill>
                  <a:schemeClr val="tx1"/>
                </a:solidFill>
                <a:effectLst/>
                <a:latin typeface="+mn-lt"/>
                <a:ea typeface="+mn-ea"/>
                <a:cs typeface="+mn-cs"/>
              </a:rPr>
              <a:t>co-ordinating</a:t>
            </a:r>
            <a:r>
              <a:rPr lang="en-US" sz="1200" b="0" i="0" kern="1200" dirty="0">
                <a:solidFill>
                  <a:schemeClr val="tx1"/>
                </a:solidFill>
                <a:effectLst/>
                <a:latin typeface="+mn-lt"/>
                <a:ea typeface="+mn-ea"/>
                <a:cs typeface="+mn-cs"/>
              </a:rPr>
              <a:t> the completion of assessments of the needs of the adult and the family;</a:t>
            </a:r>
          </a:p>
          <a:p>
            <a:r>
              <a:rPr lang="en-US" sz="1200" b="0" i="0" kern="1200" dirty="0">
                <a:solidFill>
                  <a:schemeClr val="tx1"/>
                </a:solidFill>
                <a:effectLst/>
                <a:latin typeface="+mn-lt"/>
                <a:ea typeface="+mn-ea"/>
                <a:cs typeface="+mn-cs"/>
              </a:rPr>
              <a:t>reviewing progress in relation to the care and support protection plan;</a:t>
            </a:r>
          </a:p>
          <a:p>
            <a:r>
              <a:rPr lang="en-US" sz="1200" b="0" i="0" kern="1200" dirty="0">
                <a:solidFill>
                  <a:schemeClr val="tx1"/>
                </a:solidFill>
                <a:effectLst/>
                <a:latin typeface="+mn-lt"/>
                <a:ea typeface="+mn-ea"/>
                <a:cs typeface="+mn-cs"/>
              </a:rPr>
              <a:t>providing a focus for communication between all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and the adult</a:t>
            </a:r>
          </a:p>
          <a:p>
            <a:r>
              <a:rPr lang="en-US" sz="1200" b="0" i="0" kern="1200" dirty="0">
                <a:solidFill>
                  <a:schemeClr val="tx1"/>
                </a:solidFill>
                <a:effectLst/>
                <a:latin typeface="+mn-lt"/>
                <a:ea typeface="+mn-ea"/>
                <a:cs typeface="+mn-cs"/>
              </a:rPr>
              <a:t>completing case records of assessments and plan progress;</a:t>
            </a:r>
          </a:p>
          <a:p>
            <a:r>
              <a:rPr lang="en-US" sz="1200" b="0" i="0" kern="1200" dirty="0">
                <a:solidFill>
                  <a:schemeClr val="tx1"/>
                </a:solidFill>
                <a:effectLst/>
                <a:latin typeface="+mn-lt"/>
                <a:ea typeface="+mn-ea"/>
                <a:cs typeface="+mn-cs"/>
              </a:rPr>
              <a:t>preparing reports for review.</a:t>
            </a:r>
          </a:p>
          <a:p>
            <a:r>
              <a:rPr lang="en-US" sz="1200" b="0" i="0" kern="1200" dirty="0">
                <a:solidFill>
                  <a:schemeClr val="tx1"/>
                </a:solidFill>
                <a:effectLst/>
                <a:latin typeface="+mn-lt"/>
                <a:ea typeface="+mn-ea"/>
                <a:cs typeface="+mn-cs"/>
              </a:rPr>
              <a:t>Any change of lead practitioner must be notified verbally and confirmed in writing to all relevant agencies, the adult at risk and their family.</a:t>
            </a:r>
          </a:p>
          <a:p>
            <a:r>
              <a:rPr lang="en-US" sz="1200" b="1" i="0" kern="1200" dirty="0">
                <a:solidFill>
                  <a:schemeClr val="tx1"/>
                </a:solidFill>
                <a:effectLst/>
                <a:latin typeface="+mn-lt"/>
                <a:ea typeface="+mn-ea"/>
                <a:cs typeface="+mn-cs"/>
              </a:rPr>
              <a:t>N.B:</a:t>
            </a:r>
            <a:r>
              <a:rPr lang="en-US" sz="1200" b="0" i="0" kern="1200" dirty="0">
                <a:solidFill>
                  <a:schemeClr val="tx1"/>
                </a:solidFill>
                <a:effectLst/>
                <a:latin typeface="+mn-lt"/>
                <a:ea typeface="+mn-ea"/>
                <a:cs typeface="+mn-cs"/>
              </a:rPr>
              <a:t> The lead practitioner does not necessarily have to be a social worker. For example, the role could be undertaken by a nurse or other health practitioner. However, the practitioner must have the knowledge and skills to undertake the role and complete the tasks outlined above</a:t>
            </a:r>
          </a:p>
          <a:p>
            <a:endParaRPr lang="en-US" sz="1200" b="0" i="0" kern="1200" dirty="0">
              <a:solidFill>
                <a:schemeClr val="tx1"/>
              </a:solidFill>
              <a:effectLst/>
              <a:latin typeface="+mn-lt"/>
              <a:ea typeface="+mn-ea"/>
              <a:cs typeface="+mn-cs"/>
            </a:endParaRPr>
          </a:p>
          <a:p>
            <a:endParaRPr lang="en-GB" dirty="0"/>
          </a:p>
          <a:p>
            <a:r>
              <a:rPr lang="en-GB" b="1" u="sng" dirty="0"/>
              <a:t>FROM GLOSSARY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Lead practitioner also known as the lead care and support protection plan practitioner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This practitioner takes the multi-agency lead and actively engages with and works in partnership with the adult at risk on the care and support protection plan.</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7</a:t>
            </a:fld>
            <a:endParaRPr lang="en-GB"/>
          </a:p>
        </p:txBody>
      </p:sp>
    </p:spTree>
    <p:extLst>
      <p:ext uri="{BB962C8B-B14F-4D97-AF65-F5344CB8AC3E}">
        <p14:creationId xmlns:p14="http://schemas.microsoft.com/office/powerpoint/2010/main" val="3229481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FROM </a:t>
            </a:r>
            <a:r>
              <a:rPr lang="en-US" sz="1200" b="1" i="0" kern="1200" dirty="0">
                <a:solidFill>
                  <a:schemeClr val="tx1"/>
                </a:solidFill>
                <a:effectLst/>
                <a:latin typeface="+mn-lt"/>
                <a:ea typeface="+mn-ea"/>
                <a:cs typeface="+mn-cs"/>
              </a:rPr>
              <a:t>The adult protection conference: roles and responsibilities</a:t>
            </a:r>
          </a:p>
          <a:p>
            <a:r>
              <a:rPr lang="en-GB" dirty="0">
                <a:hlinkClick r:id="rId3"/>
              </a:rPr>
              <a:t>http://www.myguideapps.com/projects/wales_safeguarding_procedures/default/adu/a3pt2/a3pt2.p3.html</a:t>
            </a:r>
            <a:endParaRPr lang="en-US" sz="1200" b="1"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chair</a:t>
            </a:r>
          </a:p>
          <a:p>
            <a:r>
              <a:rPr lang="en-US" sz="1200" b="0" i="0" kern="1200" dirty="0">
                <a:solidFill>
                  <a:schemeClr val="tx1"/>
                </a:solidFill>
                <a:effectLst/>
                <a:latin typeface="+mn-lt"/>
                <a:ea typeface="+mn-ea"/>
                <a:cs typeface="+mn-cs"/>
              </a:rPr>
              <a:t>Normally a conference will be chaired by a </a:t>
            </a:r>
            <a:r>
              <a:rPr lang="en-US" sz="1200" b="1" i="0" u="none" strike="noStrike" kern="1200" dirty="0">
                <a:solidFill>
                  <a:schemeClr val="tx1"/>
                </a:solidFill>
                <a:effectLst/>
                <a:latin typeface="+mn-lt"/>
                <a:ea typeface="+mn-ea"/>
                <a:cs typeface="+mn-cs"/>
                <a:hlinkClick r:id="rId4"/>
              </a:rPr>
              <a:t>lead </a:t>
            </a:r>
            <a:r>
              <a:rPr lang="en-US" sz="1200" b="1" i="0" u="none" strike="noStrike" kern="1200" dirty="0" err="1">
                <a:solidFill>
                  <a:schemeClr val="tx1"/>
                </a:solidFill>
                <a:effectLst/>
                <a:latin typeface="+mn-lt"/>
                <a:ea typeface="+mn-ea"/>
                <a:cs typeface="+mn-cs"/>
                <a:hlinkClick r:id="rId4"/>
              </a:rPr>
              <a:t>co-ordinator</a:t>
            </a:r>
            <a:r>
              <a:rPr lang="en-US" sz="1200" b="0" i="0" kern="1200" dirty="0">
                <a:solidFill>
                  <a:schemeClr val="tx1"/>
                </a:solidFill>
                <a:effectLst/>
                <a:latin typeface="+mn-lt"/>
                <a:ea typeface="+mn-ea"/>
                <a:cs typeface="+mn-cs"/>
              </a:rPr>
              <a:t> for social services. </a:t>
            </a:r>
          </a:p>
          <a:p>
            <a:r>
              <a:rPr lang="en-US" sz="1200" b="0" i="0" kern="1200" dirty="0">
                <a:solidFill>
                  <a:schemeClr val="tx1"/>
                </a:solidFill>
                <a:effectLst/>
                <a:latin typeface="+mn-lt"/>
                <a:ea typeface="+mn-ea"/>
                <a:cs typeface="+mn-cs"/>
              </a:rPr>
              <a:t>In certain circumstances another agency may chair the conference where that agency has more appropriate professional expertise or experience, who will be referred to as the </a:t>
            </a:r>
            <a:r>
              <a:rPr lang="en-US" sz="1200" b="1" i="0" u="none" strike="noStrike" kern="1200" dirty="0">
                <a:solidFill>
                  <a:schemeClr val="tx1"/>
                </a:solidFill>
                <a:effectLst/>
                <a:latin typeface="+mn-lt"/>
                <a:ea typeface="+mn-ea"/>
                <a:cs typeface="+mn-cs"/>
                <a:hlinkClick r:id="rId4"/>
              </a:rPr>
              <a:t>delegated lead </a:t>
            </a:r>
            <a:r>
              <a:rPr lang="en-US" sz="1200" b="1" i="0" u="none" strike="noStrike" kern="1200" dirty="0" err="1">
                <a:solidFill>
                  <a:schemeClr val="tx1"/>
                </a:solidFill>
                <a:effectLst/>
                <a:latin typeface="+mn-lt"/>
                <a:ea typeface="+mn-ea"/>
                <a:cs typeface="+mn-cs"/>
                <a:hlinkClick r:id="rId4"/>
              </a:rPr>
              <a:t>co-ordinator</a:t>
            </a:r>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In large-scale investigations a more senior/independent person may be required to co-ordinate and chair.</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chair of the conference should be satisfied that sufficient information is available in order for the conference to make an informed judgement about the continuing risk of abuse or neglect to the adult at risk.</a:t>
            </a:r>
          </a:p>
          <a:p>
            <a:endParaRPr lang="en-US" sz="1200" b="1" i="0" kern="1200" dirty="0">
              <a:solidFill>
                <a:schemeClr val="tx1"/>
              </a:solidFill>
              <a:effectLst/>
              <a:latin typeface="+mn-lt"/>
              <a:ea typeface="+mn-ea"/>
              <a:cs typeface="+mn-cs"/>
            </a:endParaRPr>
          </a:p>
          <a:p>
            <a:endParaRPr lang="en-GB" dirty="0"/>
          </a:p>
          <a:p>
            <a:r>
              <a:rPr lang="en-GB" b="1" u="sng" dirty="0"/>
              <a:t>FROM GLOSSARY</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8</a:t>
            </a:fld>
            <a:endParaRPr lang="en-GB"/>
          </a:p>
        </p:txBody>
      </p:sp>
    </p:spTree>
    <p:extLst>
      <p:ext uri="{BB962C8B-B14F-4D97-AF65-F5344CB8AC3E}">
        <p14:creationId xmlns:p14="http://schemas.microsoft.com/office/powerpoint/2010/main" val="2215427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FROM </a:t>
            </a:r>
            <a:r>
              <a:rPr lang="en-US" sz="1200" b="1" i="0" kern="1200" dirty="0">
                <a:solidFill>
                  <a:schemeClr val="tx1"/>
                </a:solidFill>
                <a:effectLst/>
                <a:latin typeface="+mn-lt"/>
                <a:ea typeface="+mn-ea"/>
                <a:cs typeface="+mn-cs"/>
              </a:rPr>
              <a:t>The adult protection conference: roles and responsibilities</a:t>
            </a:r>
          </a:p>
          <a:p>
            <a:r>
              <a:rPr lang="en-GB" dirty="0">
                <a:hlinkClick r:id="rId3"/>
              </a:rPr>
              <a:t>http://www.myguideapps.com/projects/wales_safeguarding_procedures/default/adu/a3pt2/a3pt2.p3.html</a:t>
            </a:r>
            <a:endParaRPr lang="en-US" sz="1200" b="1"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Attendance of practitioners</a:t>
            </a:r>
          </a:p>
          <a:p>
            <a:r>
              <a:rPr lang="en-US" sz="1200" b="0" i="0" kern="1200" dirty="0">
                <a:solidFill>
                  <a:schemeClr val="tx1"/>
                </a:solidFill>
                <a:effectLst/>
                <a:latin typeface="+mn-lt"/>
                <a:ea typeface="+mn-ea"/>
                <a:cs typeface="+mn-cs"/>
              </a:rPr>
              <a:t>Attendance will vary depending on those involved with the adult at risk and at the discretion of the lead coordinator but may include:</a:t>
            </a:r>
          </a:p>
          <a:p>
            <a:r>
              <a:rPr lang="en-US" sz="1200" b="0" i="0" kern="1200" dirty="0">
                <a:solidFill>
                  <a:schemeClr val="tx1"/>
                </a:solidFill>
                <a:effectLst/>
                <a:latin typeface="+mn-lt"/>
                <a:ea typeface="+mn-ea"/>
                <a:cs typeface="+mn-cs"/>
              </a:rPr>
              <a:t>the investigating officer;</a:t>
            </a:r>
          </a:p>
          <a:p>
            <a:r>
              <a:rPr lang="en-US" sz="1200" b="0" i="0" kern="1200" dirty="0">
                <a:solidFill>
                  <a:schemeClr val="tx1"/>
                </a:solidFill>
                <a:effectLst/>
                <a:latin typeface="+mn-lt"/>
                <a:ea typeface="+mn-ea"/>
                <a:cs typeface="+mn-cs"/>
              </a:rPr>
              <a:t>a note taker;</a:t>
            </a:r>
          </a:p>
          <a:p>
            <a:r>
              <a:rPr lang="en-US" sz="1200" b="0" i="0" kern="1200" dirty="0">
                <a:solidFill>
                  <a:schemeClr val="tx1"/>
                </a:solidFill>
                <a:effectLst/>
                <a:latin typeface="+mn-lt"/>
                <a:ea typeface="+mn-ea"/>
                <a:cs typeface="+mn-cs"/>
              </a:rPr>
              <a:t>a competent and experienced manager from each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involved;</a:t>
            </a:r>
          </a:p>
          <a:p>
            <a:r>
              <a:rPr lang="en-US" sz="1200" b="0" i="0" kern="1200" dirty="0">
                <a:solidFill>
                  <a:schemeClr val="tx1"/>
                </a:solidFill>
                <a:effectLst/>
                <a:latin typeface="+mn-lt"/>
                <a:ea typeface="+mn-ea"/>
                <a:cs typeface="+mn-cs"/>
              </a:rPr>
              <a:t>representatives from any other relevant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who can contribute to the care, support and protection plan;</a:t>
            </a:r>
          </a:p>
          <a:p>
            <a:r>
              <a:rPr lang="en-US" sz="1200" b="0" i="0" kern="1200" dirty="0">
                <a:solidFill>
                  <a:schemeClr val="tx1"/>
                </a:solidFill>
                <a:effectLst/>
                <a:latin typeface="+mn-lt"/>
                <a:ea typeface="+mn-ea"/>
                <a:cs typeface="+mn-cs"/>
              </a:rPr>
              <a:t>the care manager, care </a:t>
            </a:r>
            <a:r>
              <a:rPr lang="en-US" sz="1200" b="0" i="0" kern="1200" dirty="0" err="1">
                <a:solidFill>
                  <a:schemeClr val="tx1"/>
                </a:solidFill>
                <a:effectLst/>
                <a:latin typeface="+mn-lt"/>
                <a:ea typeface="+mn-ea"/>
                <a:cs typeface="+mn-cs"/>
              </a:rPr>
              <a:t>co-ordinator</a:t>
            </a:r>
            <a:r>
              <a:rPr lang="en-US" sz="1200" b="0" i="0" kern="1200" dirty="0">
                <a:solidFill>
                  <a:schemeClr val="tx1"/>
                </a:solidFill>
                <a:effectLst/>
                <a:latin typeface="+mn-lt"/>
                <a:ea typeface="+mn-ea"/>
                <a:cs typeface="+mn-cs"/>
              </a:rPr>
              <a:t> or key worker for the adult at risk;</a:t>
            </a:r>
          </a:p>
          <a:p>
            <a:r>
              <a:rPr lang="en-US" sz="1200" b="0" i="0" kern="1200" dirty="0">
                <a:solidFill>
                  <a:schemeClr val="tx1"/>
                </a:solidFill>
                <a:effectLst/>
                <a:latin typeface="+mn-lt"/>
                <a:ea typeface="+mn-ea"/>
                <a:cs typeface="+mn-cs"/>
              </a:rPr>
              <a:t>any other relevant professionals (e.g. the police, service contracts/commissioning staff, GP, psychiatrist or other health care workers involved with the adult at risk);</a:t>
            </a:r>
          </a:p>
          <a:p>
            <a:r>
              <a:rPr lang="en-US" sz="1200" b="0" i="0" kern="1200" dirty="0">
                <a:solidFill>
                  <a:schemeClr val="tx1"/>
                </a:solidFill>
                <a:effectLst/>
                <a:latin typeface="+mn-lt"/>
                <a:ea typeface="+mn-ea"/>
                <a:cs typeface="+mn-cs"/>
              </a:rPr>
              <a:t>a representative from the council’s legal department may also need to be invited.</a:t>
            </a:r>
          </a:p>
          <a:p>
            <a:r>
              <a:rPr lang="en-US" sz="1200" b="0" i="0" kern="1200" dirty="0">
                <a:solidFill>
                  <a:schemeClr val="tx1"/>
                </a:solidFill>
                <a:effectLst/>
                <a:latin typeface="+mn-lt"/>
                <a:ea typeface="+mn-ea"/>
                <a:cs typeface="+mn-cs"/>
              </a:rPr>
              <a:t>an advocate for the adult at risk</a:t>
            </a:r>
          </a:p>
          <a:p>
            <a:r>
              <a:rPr lang="en-US" sz="1200" b="0" i="0" kern="1200" dirty="0">
                <a:solidFill>
                  <a:schemeClr val="tx1"/>
                </a:solidFill>
                <a:effectLst/>
                <a:latin typeface="+mn-lt"/>
                <a:ea typeface="+mn-ea"/>
                <a:cs typeface="+mn-cs"/>
              </a:rPr>
              <a:t>If any relevant practitioner is unable to attend, they must provide their contributory information in writing to the meeting.</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All those attending should have the delegated authority to agree to make decisions about the provision of resources and services that will contribute to the protection plan.</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responsibilities of participants at the conference are to </a:t>
            </a:r>
          </a:p>
          <a:p>
            <a:r>
              <a:rPr lang="en-US" sz="1200" b="1" i="0" kern="1200" dirty="0">
                <a:solidFill>
                  <a:schemeClr val="tx1"/>
                </a:solidFill>
                <a:effectLst/>
                <a:latin typeface="+mn-lt"/>
                <a:ea typeface="+mn-ea"/>
                <a:cs typeface="+mn-cs"/>
              </a:rPr>
              <a:t>objectively </a:t>
            </a:r>
            <a:r>
              <a:rPr lang="en-US" sz="1200" b="1" i="0" kern="1200" dirty="0" err="1">
                <a:solidFill>
                  <a:schemeClr val="tx1"/>
                </a:solidFill>
                <a:effectLst/>
                <a:latin typeface="+mn-lt"/>
                <a:ea typeface="+mn-ea"/>
                <a:cs typeface="+mn-cs"/>
              </a:rPr>
              <a:t>analyse</a:t>
            </a:r>
            <a:endParaRPr lang="en-US" sz="1200" b="1"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all the concerns and the information which has been obtained from the section 126 enquiries and any investigations;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wishes and desired outcomes of the </a:t>
            </a:r>
            <a:r>
              <a:rPr lang="en-US" sz="1200" b="0" i="0" u="none" strike="noStrike" kern="1200" dirty="0">
                <a:solidFill>
                  <a:schemeClr val="tx1"/>
                </a:solidFill>
                <a:effectLst/>
                <a:latin typeface="+mn-lt"/>
                <a:ea typeface="+mn-ea"/>
                <a:cs typeface="+mn-cs"/>
                <a:hlinkClick r:id="rId4"/>
              </a:rPr>
              <a:t>adult at risk</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protective factors;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any additional assessments required and/or completed;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previous knowledge of involvement with services as an adult at risk;</a:t>
            </a:r>
          </a:p>
          <a:p>
            <a:pPr marL="0" indent="0">
              <a:buFont typeface="Arial" panose="020B0604020202020204" pitchFamily="34" charset="0"/>
              <a:buNone/>
            </a:pPr>
            <a:r>
              <a:rPr lang="en-US" sz="1200" b="0" i="0" kern="1200" dirty="0">
                <a:solidFill>
                  <a:schemeClr val="tx1"/>
                </a:solidFill>
                <a:effectLst/>
                <a:latin typeface="+mn-lt"/>
                <a:ea typeface="+mn-ea"/>
                <a:cs typeface="+mn-cs"/>
              </a:rPr>
              <a:t>make judgements about the likelihood of ongoing </a:t>
            </a:r>
            <a:r>
              <a:rPr lang="en-US" sz="1200" b="0" i="0" u="none" strike="noStrike" kern="1200" dirty="0">
                <a:solidFill>
                  <a:schemeClr val="tx1"/>
                </a:solidFill>
                <a:effectLst/>
                <a:latin typeface="+mn-lt"/>
                <a:ea typeface="+mn-ea"/>
                <a:cs typeface="+mn-cs"/>
                <a:hlinkClick r:id="rId4"/>
              </a:rPr>
              <a:t>abuse</a:t>
            </a:r>
            <a:r>
              <a:rPr lang="en-US" sz="1200" b="0" i="0" kern="1200" dirty="0">
                <a:solidFill>
                  <a:schemeClr val="tx1"/>
                </a:solidFill>
                <a:effectLst/>
                <a:latin typeface="+mn-lt"/>
                <a:ea typeface="+mn-ea"/>
                <a:cs typeface="+mn-cs"/>
              </a:rPr>
              <a:t> or </a:t>
            </a:r>
            <a:r>
              <a:rPr lang="en-US" sz="1200" b="0" i="0" u="none" strike="noStrike" kern="1200" dirty="0">
                <a:solidFill>
                  <a:schemeClr val="tx1"/>
                </a:solidFill>
                <a:effectLst/>
                <a:latin typeface="+mn-lt"/>
                <a:ea typeface="+mn-ea"/>
                <a:cs typeface="+mn-cs"/>
                <a:hlinkClick r:id="rId4"/>
              </a:rPr>
              <a:t>neglect</a:t>
            </a:r>
            <a:r>
              <a:rPr lang="en-US" sz="1200" b="0" i="0" kern="1200" dirty="0">
                <a:solidFill>
                  <a:schemeClr val="tx1"/>
                </a:solidFill>
                <a:effectLst/>
                <a:latin typeface="+mn-lt"/>
                <a:ea typeface="+mn-ea"/>
                <a:cs typeface="+mn-cs"/>
              </a:rPr>
              <a:t>;</a:t>
            </a:r>
          </a:p>
          <a:p>
            <a:pPr marL="0" indent="0">
              <a:buFont typeface="Arial" panose="020B0604020202020204" pitchFamily="34" charset="0"/>
              <a:buNone/>
            </a:pPr>
            <a:r>
              <a:rPr lang="en-US" sz="1200" b="0" i="0" kern="1200" dirty="0">
                <a:solidFill>
                  <a:schemeClr val="tx1"/>
                </a:solidFill>
                <a:effectLst/>
                <a:latin typeface="+mn-lt"/>
                <a:ea typeface="+mn-ea"/>
                <a:cs typeface="+mn-cs"/>
              </a:rPr>
              <a:t>decide what future action is required to enable the adult at risk to achieve their personal outcomes and how their care, support and protection needs can be met and with what intended outcomes.</a:t>
            </a:r>
          </a:p>
          <a:p>
            <a:endParaRPr lang="en-GB" dirty="0"/>
          </a:p>
          <a:p>
            <a:r>
              <a:rPr lang="en-GB" b="1" u="sng" dirty="0"/>
              <a:t>FROM GLOSSARY</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9</a:t>
            </a:fld>
            <a:endParaRPr lang="en-GB"/>
          </a:p>
        </p:txBody>
      </p:sp>
    </p:spTree>
    <p:extLst>
      <p:ext uri="{BB962C8B-B14F-4D97-AF65-F5344CB8AC3E}">
        <p14:creationId xmlns:p14="http://schemas.microsoft.com/office/powerpoint/2010/main" val="249782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276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a:xfrm>
            <a:off x="838200" y="365126"/>
            <a:ext cx="10515600" cy="871008"/>
          </a:xfrm>
        </p:spPr>
        <p:txBody>
          <a:bodyPr/>
          <a:lstStyle>
            <a:lvl1pPr>
              <a:defRPr sz="5400"/>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a:xfrm>
            <a:off x="838200" y="1388533"/>
            <a:ext cx="10515600" cy="47884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61648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365126"/>
            <a:ext cx="10515600" cy="871008"/>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371600"/>
            <a:ext cx="10515600" cy="480536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1B787565-43EC-2D4F-840A-5D7492EA1C45}"/>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3611232839"/>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E24F-6EFC-4163-B7B8-43933ED7F08B}"/>
              </a:ext>
            </a:extLst>
          </p:cNvPr>
          <p:cNvSpPr>
            <a:spLocks noGrp="1"/>
          </p:cNvSpPr>
          <p:nvPr>
            <p:ph type="ctrTitle"/>
          </p:nvPr>
        </p:nvSpPr>
        <p:spPr/>
        <p:txBody>
          <a:bodyPr/>
          <a:lstStyle/>
          <a:p>
            <a:r>
              <a:rPr lang="en-GB" dirty="0"/>
              <a:t>Conference to conclusion</a:t>
            </a:r>
            <a:endParaRPr lang="en-GB" dirty="0">
              <a:cs typeface="Arial"/>
            </a:endParaRPr>
          </a:p>
        </p:txBody>
      </p:sp>
      <p:sp>
        <p:nvSpPr>
          <p:cNvPr id="3" name="Rectangle 2">
            <a:extLst>
              <a:ext uri="{FF2B5EF4-FFF2-40B4-BE49-F238E27FC236}">
                <a16:creationId xmlns:a16="http://schemas.microsoft.com/office/drawing/2014/main" id="{28FBC019-71BC-4B7E-86ED-CCEEEFAED90F}"/>
              </a:ext>
            </a:extLst>
          </p:cNvPr>
          <p:cNvSpPr/>
          <p:nvPr/>
        </p:nvSpPr>
        <p:spPr>
          <a:xfrm>
            <a:off x="1524000" y="3756999"/>
            <a:ext cx="9144000" cy="830997"/>
          </a:xfrm>
          <a:prstGeom prst="rect">
            <a:avLst/>
          </a:prstGeom>
        </p:spPr>
        <p:txBody>
          <a:bodyPr wrap="square" anchor="t">
            <a:spAutoFit/>
          </a:bodyPr>
          <a:lstStyle/>
          <a:p>
            <a:pPr algn="ctr"/>
            <a:r>
              <a:rPr lang="en-US" sz="2400" dirty="0">
                <a:solidFill>
                  <a:srgbClr val="37394B"/>
                </a:solidFill>
                <a:latin typeface="Helvetica"/>
                <a:cs typeface="Helvetica"/>
              </a:rPr>
              <a:t>To determine the action to be taken to ensure the safety, care and support needs of the adult at risk are met</a:t>
            </a:r>
            <a:endParaRPr lang="en-GB" sz="2400" dirty="0">
              <a:latin typeface="Helvetica"/>
              <a:cs typeface="Helvetica"/>
            </a:endParaRPr>
          </a:p>
        </p:txBody>
      </p:sp>
    </p:spTree>
    <p:extLst>
      <p:ext uri="{BB962C8B-B14F-4D97-AF65-F5344CB8AC3E}">
        <p14:creationId xmlns:p14="http://schemas.microsoft.com/office/powerpoint/2010/main" val="3134298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3698862F-A00A-4BC4-8F91-8A5DEB4B992A}"/>
              </a:ext>
            </a:extLst>
          </p:cNvPr>
          <p:cNvSpPr/>
          <p:nvPr/>
        </p:nvSpPr>
        <p:spPr>
          <a:xfrm>
            <a:off x="838199" y="1443841"/>
            <a:ext cx="10906761" cy="590931"/>
          </a:xfrm>
          <a:prstGeom prst="rect">
            <a:avLst/>
          </a:prstGeom>
        </p:spPr>
        <p:txBody>
          <a:bodyPr wrap="square" anchor="t">
            <a:spAutoFit/>
          </a:bodyPr>
          <a:lstStyle/>
          <a:p>
            <a:pPr algn="ctr">
              <a:lnSpc>
                <a:spcPct val="90000"/>
              </a:lnSpc>
              <a:spcAft>
                <a:spcPts val="600"/>
              </a:spcAft>
            </a:pPr>
            <a:r>
              <a:rPr lang="en-GB" sz="3600" b="1" dirty="0"/>
              <a:t>The process</a:t>
            </a:r>
            <a:endParaRPr lang="en-US" sz="2800" b="1" dirty="0"/>
          </a:p>
        </p:txBody>
      </p:sp>
      <p:sp>
        <p:nvSpPr>
          <p:cNvPr id="7" name="Rectangle 6">
            <a:extLst>
              <a:ext uri="{FF2B5EF4-FFF2-40B4-BE49-F238E27FC236}">
                <a16:creationId xmlns:a16="http://schemas.microsoft.com/office/drawing/2014/main" id="{C09A7E53-3E1A-4769-A82E-61B4BF9CCFC5}"/>
              </a:ext>
            </a:extLst>
          </p:cNvPr>
          <p:cNvSpPr/>
          <p:nvPr/>
        </p:nvSpPr>
        <p:spPr>
          <a:xfrm>
            <a:off x="838199" y="2034772"/>
            <a:ext cx="3662083" cy="646331"/>
          </a:xfrm>
          <a:prstGeom prst="rect">
            <a:avLst/>
          </a:prstGeom>
        </p:spPr>
        <p:txBody>
          <a:bodyPr wrap="square">
            <a:spAutoFit/>
          </a:bodyPr>
          <a:lstStyle/>
          <a:p>
            <a:pPr>
              <a:spcAft>
                <a:spcPts val="1200"/>
              </a:spcAft>
            </a:pPr>
            <a:r>
              <a:rPr lang="en-US" sz="3600" b="1" dirty="0"/>
              <a:t>Frequency</a:t>
            </a:r>
          </a:p>
        </p:txBody>
      </p:sp>
      <p:sp>
        <p:nvSpPr>
          <p:cNvPr id="8" name="Rectangle 7">
            <a:extLst>
              <a:ext uri="{FF2B5EF4-FFF2-40B4-BE49-F238E27FC236}">
                <a16:creationId xmlns:a16="http://schemas.microsoft.com/office/drawing/2014/main" id="{BBCB5CD6-5CD4-483E-98C1-1CA1529FE837}"/>
              </a:ext>
            </a:extLst>
          </p:cNvPr>
          <p:cNvSpPr/>
          <p:nvPr/>
        </p:nvSpPr>
        <p:spPr>
          <a:xfrm>
            <a:off x="4092386" y="2202106"/>
            <a:ext cx="7261412" cy="2573012"/>
          </a:xfrm>
          <a:prstGeom prst="rect">
            <a:avLst/>
          </a:prstGeom>
        </p:spPr>
        <p:txBody>
          <a:bodyPr wrap="square">
            <a:spAutoFit/>
          </a:bodyPr>
          <a:lstStyle/>
          <a:p>
            <a:pPr marL="457200" indent="-457200">
              <a:lnSpc>
                <a:spcPct val="90000"/>
              </a:lnSpc>
              <a:spcAft>
                <a:spcPts val="600"/>
              </a:spcAft>
              <a:buClr>
                <a:schemeClr val="accent5"/>
              </a:buClr>
              <a:buFont typeface="Arial" panose="020B0604020202020204" pitchFamily="34" charset="0"/>
              <a:buChar char="•"/>
            </a:pPr>
            <a:r>
              <a:rPr lang="en-US" sz="2800" dirty="0"/>
              <a:t>A number of conferences can be held </a:t>
            </a:r>
          </a:p>
          <a:p>
            <a:pPr marL="457200" indent="-457200">
              <a:lnSpc>
                <a:spcPct val="90000"/>
              </a:lnSpc>
              <a:spcAft>
                <a:spcPts val="600"/>
              </a:spcAft>
              <a:buClr>
                <a:schemeClr val="accent5"/>
              </a:buClr>
              <a:buFont typeface="Arial" panose="020B0604020202020204" pitchFamily="34" charset="0"/>
              <a:buChar char="•"/>
            </a:pPr>
            <a:r>
              <a:rPr lang="en-US" sz="2800" dirty="0"/>
              <a:t>No agreed timescales, but they must add value to the process and allow the individual to be engaged in the process </a:t>
            </a:r>
          </a:p>
          <a:p>
            <a:pPr marL="457200" indent="-457200">
              <a:lnSpc>
                <a:spcPct val="90000"/>
              </a:lnSpc>
              <a:spcAft>
                <a:spcPts val="600"/>
              </a:spcAft>
              <a:buClr>
                <a:schemeClr val="accent5"/>
              </a:buClr>
              <a:buFont typeface="Arial" panose="020B0604020202020204" pitchFamily="34" charset="0"/>
              <a:buChar char="•"/>
            </a:pPr>
            <a:r>
              <a:rPr lang="en-US" sz="2800" dirty="0"/>
              <a:t>Should be held as soon as possible after the conclusion of the investigation</a:t>
            </a:r>
          </a:p>
        </p:txBody>
      </p:sp>
    </p:spTree>
    <p:extLst>
      <p:ext uri="{BB962C8B-B14F-4D97-AF65-F5344CB8AC3E}">
        <p14:creationId xmlns:p14="http://schemas.microsoft.com/office/powerpoint/2010/main" val="123478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4529AF2-3A2F-774D-B317-318D1E911B1A}"/>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3698862F-A00A-4BC4-8F91-8A5DEB4B992A}"/>
              </a:ext>
            </a:extLst>
          </p:cNvPr>
          <p:cNvSpPr/>
          <p:nvPr/>
        </p:nvSpPr>
        <p:spPr>
          <a:xfrm>
            <a:off x="838199" y="1443841"/>
            <a:ext cx="10906761" cy="590931"/>
          </a:xfrm>
          <a:prstGeom prst="rect">
            <a:avLst/>
          </a:prstGeom>
        </p:spPr>
        <p:txBody>
          <a:bodyPr wrap="square" anchor="t">
            <a:spAutoFit/>
          </a:bodyPr>
          <a:lstStyle/>
          <a:p>
            <a:pPr algn="ctr">
              <a:lnSpc>
                <a:spcPct val="90000"/>
              </a:lnSpc>
              <a:spcAft>
                <a:spcPts val="600"/>
              </a:spcAft>
            </a:pPr>
            <a:r>
              <a:rPr lang="en-GB" sz="3600" b="1" dirty="0"/>
              <a:t>The process</a:t>
            </a:r>
            <a:endParaRPr lang="en-US" sz="2800" b="1" dirty="0"/>
          </a:p>
        </p:txBody>
      </p:sp>
      <p:sp>
        <p:nvSpPr>
          <p:cNvPr id="7" name="Rectangle 6">
            <a:extLst>
              <a:ext uri="{FF2B5EF4-FFF2-40B4-BE49-F238E27FC236}">
                <a16:creationId xmlns:a16="http://schemas.microsoft.com/office/drawing/2014/main" id="{C09A7E53-3E1A-4769-A82E-61B4BF9CCFC5}"/>
              </a:ext>
            </a:extLst>
          </p:cNvPr>
          <p:cNvSpPr/>
          <p:nvPr/>
        </p:nvSpPr>
        <p:spPr>
          <a:xfrm>
            <a:off x="838200" y="2034772"/>
            <a:ext cx="2980766" cy="1908215"/>
          </a:xfrm>
          <a:prstGeom prst="rect">
            <a:avLst/>
          </a:prstGeom>
        </p:spPr>
        <p:txBody>
          <a:bodyPr wrap="square" anchor="t">
            <a:spAutoFit/>
          </a:bodyPr>
          <a:lstStyle/>
          <a:p>
            <a:pPr>
              <a:spcAft>
                <a:spcPts val="1200"/>
              </a:spcAft>
            </a:pPr>
            <a:r>
              <a:rPr lang="en-US" sz="3600" dirty="0"/>
              <a:t>Frequency</a:t>
            </a:r>
          </a:p>
          <a:p>
            <a:pPr>
              <a:spcAft>
                <a:spcPts val="1200"/>
              </a:spcAft>
            </a:pPr>
            <a:r>
              <a:rPr lang="en-US" sz="3600" b="1" dirty="0"/>
              <a:t>Agency reports</a:t>
            </a:r>
            <a:endParaRPr lang="en-US" sz="3600" b="1" dirty="0">
              <a:cs typeface="Arial"/>
            </a:endParaRPr>
          </a:p>
        </p:txBody>
      </p:sp>
      <p:sp>
        <p:nvSpPr>
          <p:cNvPr id="8" name="Rectangle 7">
            <a:extLst>
              <a:ext uri="{FF2B5EF4-FFF2-40B4-BE49-F238E27FC236}">
                <a16:creationId xmlns:a16="http://schemas.microsoft.com/office/drawing/2014/main" id="{BBCB5CD6-5CD4-483E-98C1-1CA1529FE837}"/>
              </a:ext>
            </a:extLst>
          </p:cNvPr>
          <p:cNvSpPr/>
          <p:nvPr/>
        </p:nvSpPr>
        <p:spPr>
          <a:xfrm>
            <a:off x="4092385" y="2202106"/>
            <a:ext cx="7830673" cy="5244513"/>
          </a:xfrm>
          <a:prstGeom prst="rect">
            <a:avLst/>
          </a:prstGeom>
        </p:spPr>
        <p:txBody>
          <a:bodyPr wrap="square">
            <a:spAutoFit/>
          </a:bodyPr>
          <a:lstStyle/>
          <a:p>
            <a:pPr>
              <a:lnSpc>
                <a:spcPct val="90000"/>
              </a:lnSpc>
              <a:spcAft>
                <a:spcPts val="600"/>
              </a:spcAft>
              <a:buClr>
                <a:schemeClr val="accent5"/>
              </a:buClr>
            </a:pPr>
            <a:r>
              <a:rPr lang="en-US" sz="2800" dirty="0"/>
              <a:t>Each agency attending provides a written report </a:t>
            </a:r>
            <a:r>
              <a:rPr lang="en-US" sz="2800" dirty="0" err="1"/>
              <a:t>summarising</a:t>
            </a:r>
            <a:r>
              <a:rPr lang="en-US" sz="2800" dirty="0"/>
              <a:t>:</a:t>
            </a:r>
          </a:p>
          <a:p>
            <a:pPr marL="171450" indent="-171450">
              <a:buFont typeface="Arial" panose="020B0604020202020204" pitchFamily="34" charset="0"/>
              <a:buChar char="•"/>
            </a:pPr>
            <a:r>
              <a:rPr lang="en-US" sz="2800" dirty="0"/>
              <a:t>basic information about the adult at risk</a:t>
            </a:r>
          </a:p>
          <a:p>
            <a:pPr marL="171450" indent="-171450">
              <a:buFont typeface="Arial" panose="020B0604020202020204" pitchFamily="34" charset="0"/>
              <a:buChar char="•"/>
            </a:pPr>
            <a:r>
              <a:rPr lang="en-US" sz="2800" dirty="0"/>
              <a:t>chronology of agency involvement in current incident/cause for concern and past concerns </a:t>
            </a:r>
          </a:p>
          <a:p>
            <a:pPr marL="171450" indent="-171450">
              <a:buFont typeface="Arial" panose="020B0604020202020204" pitchFamily="34" charset="0"/>
              <a:buChar char="•"/>
            </a:pPr>
            <a:r>
              <a:rPr lang="en-US" sz="2800" dirty="0"/>
              <a:t>frequency/nature of contact with adult at risk</a:t>
            </a:r>
          </a:p>
          <a:p>
            <a:pPr marL="171450" indent="-171450">
              <a:buFont typeface="Arial" panose="020B0604020202020204" pitchFamily="34" charset="0"/>
              <a:buChar char="•"/>
            </a:pPr>
            <a:r>
              <a:rPr lang="en-US" sz="2800" dirty="0"/>
              <a:t>assessment of current issues, protective and risk factors</a:t>
            </a:r>
          </a:p>
          <a:p>
            <a:pPr marL="171450" indent="-171450">
              <a:buFont typeface="Arial" panose="020B0604020202020204" pitchFamily="34" charset="0"/>
              <a:buChar char="•"/>
            </a:pPr>
            <a:r>
              <a:rPr lang="en-US" sz="2800" dirty="0"/>
              <a:t>knowledge of adult at risk’s desired outcomes, wishes and feelings, values and beliefs</a:t>
            </a:r>
          </a:p>
          <a:p>
            <a:pPr marL="268288" indent="-268288">
              <a:lnSpc>
                <a:spcPct val="90000"/>
              </a:lnSpc>
              <a:spcAft>
                <a:spcPts val="600"/>
              </a:spcAft>
              <a:buClr>
                <a:schemeClr val="accent5"/>
              </a:buClr>
              <a:buFont typeface="Arial" panose="020B0604020202020204" pitchFamily="34" charset="0"/>
              <a:buChar char="•"/>
            </a:pPr>
            <a:endParaRPr lang="en-US" sz="2800" dirty="0"/>
          </a:p>
          <a:p>
            <a:pPr>
              <a:lnSpc>
                <a:spcPct val="90000"/>
              </a:lnSpc>
              <a:spcAft>
                <a:spcPts val="600"/>
              </a:spcAft>
              <a:buClr>
                <a:schemeClr val="accent5"/>
              </a:buClr>
            </a:pPr>
            <a:endParaRPr lang="en-US" sz="2800" dirty="0"/>
          </a:p>
        </p:txBody>
      </p:sp>
    </p:spTree>
    <p:extLst>
      <p:ext uri="{BB962C8B-B14F-4D97-AF65-F5344CB8AC3E}">
        <p14:creationId xmlns:p14="http://schemas.microsoft.com/office/powerpoint/2010/main" val="323547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3698862F-A00A-4BC4-8F91-8A5DEB4B992A}"/>
              </a:ext>
            </a:extLst>
          </p:cNvPr>
          <p:cNvSpPr/>
          <p:nvPr/>
        </p:nvSpPr>
        <p:spPr>
          <a:xfrm>
            <a:off x="838199" y="1443841"/>
            <a:ext cx="10906761" cy="590931"/>
          </a:xfrm>
          <a:prstGeom prst="rect">
            <a:avLst/>
          </a:prstGeom>
        </p:spPr>
        <p:txBody>
          <a:bodyPr wrap="square" anchor="t">
            <a:spAutoFit/>
          </a:bodyPr>
          <a:lstStyle/>
          <a:p>
            <a:pPr algn="ctr">
              <a:lnSpc>
                <a:spcPct val="90000"/>
              </a:lnSpc>
              <a:spcAft>
                <a:spcPts val="600"/>
              </a:spcAft>
            </a:pPr>
            <a:r>
              <a:rPr lang="en-GB" sz="3600" b="1" dirty="0"/>
              <a:t>The process</a:t>
            </a:r>
            <a:endParaRPr lang="en-US" sz="2800" b="1" dirty="0"/>
          </a:p>
        </p:txBody>
      </p:sp>
      <p:sp>
        <p:nvSpPr>
          <p:cNvPr id="7" name="Rectangle 6">
            <a:extLst>
              <a:ext uri="{FF2B5EF4-FFF2-40B4-BE49-F238E27FC236}">
                <a16:creationId xmlns:a16="http://schemas.microsoft.com/office/drawing/2014/main" id="{C09A7E53-3E1A-4769-A82E-61B4BF9CCFC5}"/>
              </a:ext>
            </a:extLst>
          </p:cNvPr>
          <p:cNvSpPr/>
          <p:nvPr/>
        </p:nvSpPr>
        <p:spPr>
          <a:xfrm>
            <a:off x="838200" y="2034772"/>
            <a:ext cx="2980766" cy="3170099"/>
          </a:xfrm>
          <a:prstGeom prst="rect">
            <a:avLst/>
          </a:prstGeom>
        </p:spPr>
        <p:txBody>
          <a:bodyPr wrap="square" anchor="t">
            <a:spAutoFit/>
          </a:bodyPr>
          <a:lstStyle/>
          <a:p>
            <a:pPr>
              <a:spcAft>
                <a:spcPts val="1200"/>
              </a:spcAft>
            </a:pPr>
            <a:r>
              <a:rPr lang="en-US" sz="3600" dirty="0"/>
              <a:t>Frequency</a:t>
            </a:r>
          </a:p>
          <a:p>
            <a:pPr>
              <a:spcAft>
                <a:spcPts val="1200"/>
              </a:spcAft>
            </a:pPr>
            <a:r>
              <a:rPr lang="en-US" sz="3600" dirty="0"/>
              <a:t>Agency reports</a:t>
            </a:r>
            <a:endParaRPr lang="en-US" sz="3600" dirty="0">
              <a:cs typeface="Arial"/>
            </a:endParaRPr>
          </a:p>
          <a:p>
            <a:pPr>
              <a:spcAft>
                <a:spcPts val="1200"/>
              </a:spcAft>
            </a:pPr>
            <a:r>
              <a:rPr lang="en-US" sz="3600" b="1" dirty="0"/>
              <a:t>Sharing reports</a:t>
            </a:r>
            <a:endParaRPr lang="en-US" sz="3600" b="1" dirty="0">
              <a:cs typeface="Arial"/>
            </a:endParaRPr>
          </a:p>
        </p:txBody>
      </p:sp>
      <p:sp>
        <p:nvSpPr>
          <p:cNvPr id="8" name="Rectangle 7">
            <a:extLst>
              <a:ext uri="{FF2B5EF4-FFF2-40B4-BE49-F238E27FC236}">
                <a16:creationId xmlns:a16="http://schemas.microsoft.com/office/drawing/2014/main" id="{BBCB5CD6-5CD4-483E-98C1-1CA1529FE837}"/>
              </a:ext>
            </a:extLst>
          </p:cNvPr>
          <p:cNvSpPr/>
          <p:nvPr/>
        </p:nvSpPr>
        <p:spPr>
          <a:xfrm>
            <a:off x="4092385" y="2202106"/>
            <a:ext cx="7830673" cy="4382738"/>
          </a:xfrm>
          <a:prstGeom prst="rect">
            <a:avLst/>
          </a:prstGeom>
        </p:spPr>
        <p:txBody>
          <a:bodyPr wrap="square" anchor="t">
            <a:spAutoFit/>
          </a:bodyPr>
          <a:lstStyle/>
          <a:p>
            <a:pPr>
              <a:lnSpc>
                <a:spcPct val="90000"/>
              </a:lnSpc>
              <a:spcAft>
                <a:spcPts val="600"/>
              </a:spcAft>
              <a:buClr>
                <a:schemeClr val="accent5"/>
              </a:buClr>
            </a:pPr>
            <a:r>
              <a:rPr lang="en-US" sz="2800" dirty="0"/>
              <a:t>Agency reports should be given to the chair </a:t>
            </a:r>
            <a:r>
              <a:rPr lang="en-US" sz="2800" b="1" dirty="0"/>
              <a:t>two working days</a:t>
            </a:r>
            <a:r>
              <a:rPr lang="en-US" sz="2800" dirty="0"/>
              <a:t> in advance of the conference</a:t>
            </a:r>
          </a:p>
          <a:p>
            <a:endParaRPr lang="en-US" sz="2800" dirty="0"/>
          </a:p>
          <a:p>
            <a:r>
              <a:rPr lang="en-US" sz="2800" dirty="0"/>
              <a:t>Reports should be shared with </a:t>
            </a:r>
            <a:r>
              <a:rPr lang="en-US" sz="2800" b="1" dirty="0"/>
              <a:t>the adult at risk </a:t>
            </a:r>
            <a:r>
              <a:rPr lang="en-US" sz="2800" dirty="0"/>
              <a:t>prior to the conference to enable them to:</a:t>
            </a:r>
          </a:p>
          <a:p>
            <a:pPr marL="171450" indent="-171450">
              <a:buFont typeface="Arial" panose="020B0604020202020204" pitchFamily="34" charset="0"/>
              <a:buChar char="•"/>
            </a:pPr>
            <a:r>
              <a:rPr lang="en-US" sz="2800" dirty="0"/>
              <a:t>confirm they agree with the content</a:t>
            </a:r>
          </a:p>
          <a:p>
            <a:pPr marL="171450" indent="-171450">
              <a:buFont typeface="Arial" panose="020B0604020202020204" pitchFamily="34" charset="0"/>
              <a:buChar char="•"/>
            </a:pPr>
            <a:r>
              <a:rPr lang="en-US" sz="2800" dirty="0"/>
              <a:t>be prepared for what is going to be shared with other agencies and at conference</a:t>
            </a:r>
          </a:p>
          <a:p>
            <a:pPr>
              <a:lnSpc>
                <a:spcPct val="90000"/>
              </a:lnSpc>
              <a:spcAft>
                <a:spcPts val="600"/>
              </a:spcAft>
              <a:buClr>
                <a:schemeClr val="accent5"/>
              </a:buClr>
            </a:pPr>
            <a:endParaRPr lang="en-US" sz="2800" dirty="0"/>
          </a:p>
          <a:p>
            <a:pPr>
              <a:lnSpc>
                <a:spcPct val="90000"/>
              </a:lnSpc>
              <a:spcAft>
                <a:spcPts val="600"/>
              </a:spcAft>
              <a:buClr>
                <a:schemeClr val="accent5"/>
              </a:buClr>
            </a:pPr>
            <a:endParaRPr lang="en-US" sz="2800" dirty="0"/>
          </a:p>
        </p:txBody>
      </p:sp>
    </p:spTree>
    <p:extLst>
      <p:ext uri="{BB962C8B-B14F-4D97-AF65-F5344CB8AC3E}">
        <p14:creationId xmlns:p14="http://schemas.microsoft.com/office/powerpoint/2010/main" val="153802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3698862F-A00A-4BC4-8F91-8A5DEB4B992A}"/>
              </a:ext>
            </a:extLst>
          </p:cNvPr>
          <p:cNvSpPr/>
          <p:nvPr/>
        </p:nvSpPr>
        <p:spPr>
          <a:xfrm>
            <a:off x="838199" y="1443841"/>
            <a:ext cx="10906761" cy="590931"/>
          </a:xfrm>
          <a:prstGeom prst="rect">
            <a:avLst/>
          </a:prstGeom>
        </p:spPr>
        <p:txBody>
          <a:bodyPr wrap="square" anchor="t">
            <a:spAutoFit/>
          </a:bodyPr>
          <a:lstStyle/>
          <a:p>
            <a:pPr algn="ctr">
              <a:lnSpc>
                <a:spcPct val="90000"/>
              </a:lnSpc>
              <a:spcAft>
                <a:spcPts val="600"/>
              </a:spcAft>
            </a:pPr>
            <a:r>
              <a:rPr lang="en-GB" sz="3600" b="1" dirty="0"/>
              <a:t>The process</a:t>
            </a:r>
            <a:endParaRPr lang="en-US" sz="2800" b="1" dirty="0"/>
          </a:p>
        </p:txBody>
      </p:sp>
      <p:sp>
        <p:nvSpPr>
          <p:cNvPr id="7" name="Rectangle 6">
            <a:extLst>
              <a:ext uri="{FF2B5EF4-FFF2-40B4-BE49-F238E27FC236}">
                <a16:creationId xmlns:a16="http://schemas.microsoft.com/office/drawing/2014/main" id="{C09A7E53-3E1A-4769-A82E-61B4BF9CCFC5}"/>
              </a:ext>
            </a:extLst>
          </p:cNvPr>
          <p:cNvSpPr/>
          <p:nvPr/>
        </p:nvSpPr>
        <p:spPr>
          <a:xfrm>
            <a:off x="838200" y="2034772"/>
            <a:ext cx="2980766" cy="3877985"/>
          </a:xfrm>
          <a:prstGeom prst="rect">
            <a:avLst/>
          </a:prstGeom>
        </p:spPr>
        <p:txBody>
          <a:bodyPr wrap="square" anchor="t">
            <a:spAutoFit/>
          </a:bodyPr>
          <a:lstStyle/>
          <a:p>
            <a:pPr>
              <a:spcAft>
                <a:spcPts val="1200"/>
              </a:spcAft>
            </a:pPr>
            <a:r>
              <a:rPr lang="en-US" sz="3600" dirty="0"/>
              <a:t>Frequency</a:t>
            </a:r>
          </a:p>
          <a:p>
            <a:pPr>
              <a:spcAft>
                <a:spcPts val="1200"/>
              </a:spcAft>
            </a:pPr>
            <a:r>
              <a:rPr lang="en-US" sz="3600" dirty="0"/>
              <a:t>Agency reports</a:t>
            </a:r>
            <a:endParaRPr lang="en-US" sz="3600" dirty="0">
              <a:cs typeface="Arial"/>
            </a:endParaRPr>
          </a:p>
          <a:p>
            <a:pPr>
              <a:spcAft>
                <a:spcPts val="1200"/>
              </a:spcAft>
            </a:pPr>
            <a:r>
              <a:rPr lang="en-US" sz="3600" dirty="0"/>
              <a:t>Sharing reports</a:t>
            </a:r>
            <a:endParaRPr lang="en-US" sz="3600" dirty="0">
              <a:cs typeface="Arial" panose="020B0604020202020204"/>
            </a:endParaRPr>
          </a:p>
          <a:p>
            <a:pPr>
              <a:spcAft>
                <a:spcPts val="1200"/>
              </a:spcAft>
            </a:pPr>
            <a:r>
              <a:rPr lang="en-US" sz="3600" b="1" dirty="0"/>
              <a:t>Agenda</a:t>
            </a:r>
          </a:p>
        </p:txBody>
      </p:sp>
      <p:sp>
        <p:nvSpPr>
          <p:cNvPr id="9" name="Rectangle 8">
            <a:extLst>
              <a:ext uri="{FF2B5EF4-FFF2-40B4-BE49-F238E27FC236}">
                <a16:creationId xmlns:a16="http://schemas.microsoft.com/office/drawing/2014/main" id="{0950FFF1-7DDE-4262-99E9-04F8268432F1}"/>
              </a:ext>
            </a:extLst>
          </p:cNvPr>
          <p:cNvSpPr/>
          <p:nvPr/>
        </p:nvSpPr>
        <p:spPr>
          <a:xfrm>
            <a:off x="3897515" y="2097176"/>
            <a:ext cx="8289490" cy="3730252"/>
          </a:xfrm>
          <a:prstGeom prst="rect">
            <a:avLst/>
          </a:prstGeom>
        </p:spPr>
        <p:txBody>
          <a:bodyPr wrap="square" anchor="t">
            <a:spAutoFit/>
          </a:bodyPr>
          <a:lstStyle/>
          <a:p>
            <a:pPr marL="514350" indent="-514350">
              <a:lnSpc>
                <a:spcPct val="90000"/>
              </a:lnSpc>
              <a:spcAft>
                <a:spcPts val="1800"/>
              </a:spcAft>
              <a:buClr>
                <a:schemeClr val="accent5"/>
              </a:buClr>
              <a:buFont typeface="+mj-lt"/>
              <a:buAutoNum type="arabicPeriod"/>
            </a:pPr>
            <a:r>
              <a:rPr lang="en-US" sz="2800" dirty="0"/>
              <a:t>Setting the scene</a:t>
            </a:r>
          </a:p>
          <a:p>
            <a:pPr marL="514350" indent="-514350">
              <a:lnSpc>
                <a:spcPct val="90000"/>
              </a:lnSpc>
              <a:spcAft>
                <a:spcPts val="1800"/>
              </a:spcAft>
              <a:buClr>
                <a:schemeClr val="accent5"/>
              </a:buClr>
              <a:buFont typeface="+mj-lt"/>
              <a:buAutoNum type="arabicPeriod"/>
            </a:pPr>
            <a:r>
              <a:rPr lang="en-US" sz="2800" dirty="0"/>
              <a:t>Information-sharing from reports received including</a:t>
            </a:r>
          </a:p>
          <a:p>
            <a:pPr marL="514350" indent="-514350">
              <a:lnSpc>
                <a:spcPct val="90000"/>
              </a:lnSpc>
              <a:spcAft>
                <a:spcPts val="1800"/>
              </a:spcAft>
              <a:buClr>
                <a:schemeClr val="accent5"/>
              </a:buClr>
              <a:buFont typeface="+mj-lt"/>
              <a:buAutoNum type="arabicPeriod"/>
            </a:pPr>
            <a:r>
              <a:rPr lang="en-US" sz="2800" dirty="0"/>
              <a:t>Assessing and making sense of the information to establish any further information required</a:t>
            </a:r>
          </a:p>
          <a:p>
            <a:pPr marL="514350" indent="-514350">
              <a:lnSpc>
                <a:spcPct val="90000"/>
              </a:lnSpc>
              <a:spcAft>
                <a:spcPts val="1800"/>
              </a:spcAft>
              <a:buClr>
                <a:schemeClr val="accent5"/>
              </a:buClr>
              <a:buFont typeface="+mj-lt"/>
              <a:buAutoNum type="arabicPeriod"/>
            </a:pPr>
            <a:r>
              <a:rPr lang="en-US" sz="2800" dirty="0"/>
              <a:t>Decision-making</a:t>
            </a:r>
          </a:p>
          <a:p>
            <a:pPr marL="514350" indent="-514350">
              <a:lnSpc>
                <a:spcPct val="90000"/>
              </a:lnSpc>
              <a:spcAft>
                <a:spcPts val="1800"/>
              </a:spcAft>
              <a:buClr>
                <a:schemeClr val="accent5"/>
              </a:buClr>
              <a:buFont typeface="+mj-lt"/>
              <a:buAutoNum type="arabicPeriod"/>
            </a:pPr>
            <a:r>
              <a:rPr lang="en-US" sz="2800" dirty="0"/>
              <a:t>Outcomes</a:t>
            </a:r>
          </a:p>
        </p:txBody>
      </p:sp>
      <p:sp>
        <p:nvSpPr>
          <p:cNvPr id="8" name="Rectangle 7">
            <a:extLst>
              <a:ext uri="{FF2B5EF4-FFF2-40B4-BE49-F238E27FC236}">
                <a16:creationId xmlns:a16="http://schemas.microsoft.com/office/drawing/2014/main" id="{BBCB5CD6-5CD4-483E-98C1-1CA1529FE837}"/>
              </a:ext>
            </a:extLst>
          </p:cNvPr>
          <p:cNvSpPr/>
          <p:nvPr/>
        </p:nvSpPr>
        <p:spPr>
          <a:xfrm>
            <a:off x="4092385" y="2202106"/>
            <a:ext cx="7830673" cy="944874"/>
          </a:xfrm>
          <a:prstGeom prst="rect">
            <a:avLst/>
          </a:prstGeom>
        </p:spPr>
        <p:txBody>
          <a:bodyPr wrap="square">
            <a:spAutoFit/>
          </a:bodyPr>
          <a:lstStyle/>
          <a:p>
            <a:pPr>
              <a:lnSpc>
                <a:spcPct val="90000"/>
              </a:lnSpc>
              <a:spcAft>
                <a:spcPts val="600"/>
              </a:spcAft>
              <a:buClr>
                <a:schemeClr val="accent5"/>
              </a:buClr>
            </a:pPr>
            <a:endParaRPr lang="en-US" sz="2800" dirty="0"/>
          </a:p>
          <a:p>
            <a:pPr>
              <a:lnSpc>
                <a:spcPct val="90000"/>
              </a:lnSpc>
              <a:spcAft>
                <a:spcPts val="600"/>
              </a:spcAft>
              <a:buClr>
                <a:schemeClr val="accent5"/>
              </a:buClr>
            </a:pPr>
            <a:r>
              <a:rPr lang="en-US" sz="2800" dirty="0"/>
              <a:t> </a:t>
            </a:r>
          </a:p>
        </p:txBody>
      </p:sp>
    </p:spTree>
    <p:extLst>
      <p:ext uri="{BB962C8B-B14F-4D97-AF65-F5344CB8AC3E}">
        <p14:creationId xmlns:p14="http://schemas.microsoft.com/office/powerpoint/2010/main" val="376350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2061E41-7346-4E4C-9F16-18DBD6AC0D6D}"/>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3698862F-A00A-4BC4-8F91-8A5DEB4B992A}"/>
              </a:ext>
            </a:extLst>
          </p:cNvPr>
          <p:cNvSpPr/>
          <p:nvPr/>
        </p:nvSpPr>
        <p:spPr>
          <a:xfrm>
            <a:off x="838199" y="1443841"/>
            <a:ext cx="10906761" cy="590931"/>
          </a:xfrm>
          <a:prstGeom prst="rect">
            <a:avLst/>
          </a:prstGeom>
        </p:spPr>
        <p:txBody>
          <a:bodyPr wrap="square" anchor="t">
            <a:spAutoFit/>
          </a:bodyPr>
          <a:lstStyle/>
          <a:p>
            <a:pPr algn="ctr">
              <a:lnSpc>
                <a:spcPct val="90000"/>
              </a:lnSpc>
              <a:spcAft>
                <a:spcPts val="600"/>
              </a:spcAft>
            </a:pPr>
            <a:r>
              <a:rPr lang="en-GB" sz="3600" b="1" dirty="0"/>
              <a:t>The process</a:t>
            </a:r>
            <a:endParaRPr lang="en-US" sz="2800" b="1" dirty="0"/>
          </a:p>
        </p:txBody>
      </p:sp>
      <p:sp>
        <p:nvSpPr>
          <p:cNvPr id="7" name="Rectangle 6">
            <a:extLst>
              <a:ext uri="{FF2B5EF4-FFF2-40B4-BE49-F238E27FC236}">
                <a16:creationId xmlns:a16="http://schemas.microsoft.com/office/drawing/2014/main" id="{C09A7E53-3E1A-4769-A82E-61B4BF9CCFC5}"/>
              </a:ext>
            </a:extLst>
          </p:cNvPr>
          <p:cNvSpPr/>
          <p:nvPr/>
        </p:nvSpPr>
        <p:spPr>
          <a:xfrm>
            <a:off x="838200" y="2034772"/>
            <a:ext cx="2980766" cy="4585871"/>
          </a:xfrm>
          <a:prstGeom prst="rect">
            <a:avLst/>
          </a:prstGeom>
        </p:spPr>
        <p:txBody>
          <a:bodyPr wrap="square" anchor="t">
            <a:spAutoFit/>
          </a:bodyPr>
          <a:lstStyle/>
          <a:p>
            <a:pPr>
              <a:spcAft>
                <a:spcPts val="1200"/>
              </a:spcAft>
            </a:pPr>
            <a:r>
              <a:rPr lang="en-US" sz="3600" dirty="0"/>
              <a:t>Frequency</a:t>
            </a:r>
          </a:p>
          <a:p>
            <a:pPr>
              <a:spcAft>
                <a:spcPts val="1200"/>
              </a:spcAft>
            </a:pPr>
            <a:r>
              <a:rPr lang="en-US" sz="3600" dirty="0"/>
              <a:t>Agency reports</a:t>
            </a:r>
            <a:endParaRPr lang="en-US" sz="3600" dirty="0">
              <a:cs typeface="Arial"/>
            </a:endParaRPr>
          </a:p>
          <a:p>
            <a:pPr>
              <a:spcAft>
                <a:spcPts val="1200"/>
              </a:spcAft>
            </a:pPr>
            <a:r>
              <a:rPr lang="en-US" sz="3600" dirty="0"/>
              <a:t>Sharing reports</a:t>
            </a:r>
            <a:endParaRPr lang="en-US" sz="3600" dirty="0">
              <a:cs typeface="Arial" panose="020B0604020202020204"/>
            </a:endParaRPr>
          </a:p>
          <a:p>
            <a:pPr>
              <a:spcAft>
                <a:spcPts val="1200"/>
              </a:spcAft>
            </a:pPr>
            <a:r>
              <a:rPr lang="en-US" sz="3600" dirty="0"/>
              <a:t>Agenda</a:t>
            </a:r>
          </a:p>
          <a:p>
            <a:pPr>
              <a:spcAft>
                <a:spcPts val="1200"/>
              </a:spcAft>
            </a:pPr>
            <a:r>
              <a:rPr lang="en-US" sz="3600" b="1" dirty="0"/>
              <a:t>Records</a:t>
            </a:r>
          </a:p>
        </p:txBody>
      </p:sp>
      <p:sp>
        <p:nvSpPr>
          <p:cNvPr id="8" name="Rectangle 7">
            <a:extLst>
              <a:ext uri="{FF2B5EF4-FFF2-40B4-BE49-F238E27FC236}">
                <a16:creationId xmlns:a16="http://schemas.microsoft.com/office/drawing/2014/main" id="{BBCB5CD6-5CD4-483E-98C1-1CA1529FE837}"/>
              </a:ext>
            </a:extLst>
          </p:cNvPr>
          <p:cNvSpPr/>
          <p:nvPr/>
        </p:nvSpPr>
        <p:spPr>
          <a:xfrm>
            <a:off x="4092385" y="2202106"/>
            <a:ext cx="7830673" cy="944874"/>
          </a:xfrm>
          <a:prstGeom prst="rect">
            <a:avLst/>
          </a:prstGeom>
        </p:spPr>
        <p:txBody>
          <a:bodyPr wrap="square">
            <a:spAutoFit/>
          </a:bodyPr>
          <a:lstStyle/>
          <a:p>
            <a:pPr>
              <a:lnSpc>
                <a:spcPct val="90000"/>
              </a:lnSpc>
              <a:spcAft>
                <a:spcPts val="600"/>
              </a:spcAft>
              <a:buClr>
                <a:schemeClr val="accent5"/>
              </a:buClr>
            </a:pPr>
            <a:endParaRPr lang="en-US" sz="2800" dirty="0"/>
          </a:p>
          <a:p>
            <a:pPr>
              <a:lnSpc>
                <a:spcPct val="90000"/>
              </a:lnSpc>
              <a:spcAft>
                <a:spcPts val="600"/>
              </a:spcAft>
              <a:buClr>
                <a:schemeClr val="accent5"/>
              </a:buClr>
            </a:pPr>
            <a:r>
              <a:rPr lang="en-US" sz="2800" dirty="0"/>
              <a:t> </a:t>
            </a:r>
          </a:p>
        </p:txBody>
      </p:sp>
      <p:sp>
        <p:nvSpPr>
          <p:cNvPr id="9" name="Rectangle 8">
            <a:extLst>
              <a:ext uri="{FF2B5EF4-FFF2-40B4-BE49-F238E27FC236}">
                <a16:creationId xmlns:a16="http://schemas.microsoft.com/office/drawing/2014/main" id="{0950FFF1-7DDE-4262-99E9-04F8268432F1}"/>
              </a:ext>
            </a:extLst>
          </p:cNvPr>
          <p:cNvSpPr/>
          <p:nvPr/>
        </p:nvSpPr>
        <p:spPr>
          <a:xfrm>
            <a:off x="4092385" y="2202106"/>
            <a:ext cx="7830673" cy="5573834"/>
          </a:xfrm>
          <a:prstGeom prst="rect">
            <a:avLst/>
          </a:prstGeom>
        </p:spPr>
        <p:txBody>
          <a:bodyPr wrap="square" anchor="t">
            <a:spAutoFit/>
          </a:bodyPr>
          <a:lstStyle/>
          <a:p>
            <a:pPr>
              <a:spcAft>
                <a:spcPts val="1200"/>
              </a:spcAft>
            </a:pPr>
            <a:r>
              <a:rPr lang="en-US" sz="2800" dirty="0"/>
              <a:t>Should detail and evidence the discussion and conclusion of the conference</a:t>
            </a:r>
          </a:p>
          <a:p>
            <a:r>
              <a:rPr lang="en-US" sz="2800" dirty="0"/>
              <a:t>Should be sent to:</a:t>
            </a:r>
          </a:p>
          <a:p>
            <a:pPr marL="457200" indent="-457200">
              <a:spcAft>
                <a:spcPts val="600"/>
              </a:spcAft>
              <a:buFont typeface="Arial" panose="020B0604020202020204" pitchFamily="34" charset="0"/>
              <a:buChar char="•"/>
            </a:pPr>
            <a:r>
              <a:rPr lang="en-US" sz="2600" dirty="0"/>
              <a:t>the adult at risk where appropriate</a:t>
            </a:r>
            <a:endParaRPr lang="en-US" sz="2600" dirty="0">
              <a:cs typeface="Arial"/>
            </a:endParaRPr>
          </a:p>
          <a:p>
            <a:pPr marL="457200" indent="-457200">
              <a:spcAft>
                <a:spcPts val="600"/>
              </a:spcAft>
              <a:buFont typeface="Arial" panose="020B0604020202020204" pitchFamily="34" charset="0"/>
              <a:buChar char="•"/>
            </a:pPr>
            <a:r>
              <a:rPr lang="en-US" sz="2600" dirty="0"/>
              <a:t>all attendees and invitees to the meeting</a:t>
            </a:r>
            <a:endParaRPr lang="en-US" sz="2600" dirty="0">
              <a:cs typeface="Arial" panose="020B0604020202020204"/>
            </a:endParaRPr>
          </a:p>
          <a:p>
            <a:pPr marL="457200" indent="-457200">
              <a:spcAft>
                <a:spcPts val="600"/>
              </a:spcAft>
              <a:buFont typeface="Arial" panose="020B0604020202020204" pitchFamily="34" charset="0"/>
              <a:buChar char="•"/>
            </a:pPr>
            <a:r>
              <a:rPr lang="en-US" sz="2600"/>
              <a:t>all those contributing to the care and support </a:t>
            </a:r>
            <a:r>
              <a:rPr lang="en-US" sz="2600" dirty="0"/>
              <a:t>protection plan</a:t>
            </a:r>
          </a:p>
          <a:p>
            <a:pPr marL="457200" indent="-457200">
              <a:spcAft>
                <a:spcPts val="600"/>
              </a:spcAft>
              <a:buFont typeface="Arial" panose="020B0604020202020204" pitchFamily="34" charset="0"/>
              <a:buChar char="•"/>
            </a:pPr>
            <a:r>
              <a:rPr lang="en-US" sz="2600"/>
              <a:t>contract/commissioning teams as appropriate</a:t>
            </a:r>
            <a:endParaRPr lang="en-US" sz="2600">
              <a:cs typeface="Arial"/>
            </a:endParaRPr>
          </a:p>
          <a:p>
            <a:pPr marL="457200" indent="-457200">
              <a:spcAft>
                <a:spcPts val="600"/>
              </a:spcAft>
              <a:buFont typeface="Arial" panose="020B0604020202020204" pitchFamily="34" charset="0"/>
              <a:buChar char="•"/>
            </a:pPr>
            <a:r>
              <a:rPr lang="en-US" sz="2600"/>
              <a:t>relevant regulatory bodies, as appropriate</a:t>
            </a:r>
            <a:endParaRPr lang="en-US" sz="2600">
              <a:cs typeface="Arial" panose="020B0604020202020204"/>
            </a:endParaRPr>
          </a:p>
          <a:p>
            <a:endParaRPr lang="en-US" sz="2800" dirty="0"/>
          </a:p>
          <a:p>
            <a:endParaRPr lang="en-US" sz="2800" dirty="0"/>
          </a:p>
          <a:p>
            <a:pPr>
              <a:lnSpc>
                <a:spcPct val="90000"/>
              </a:lnSpc>
              <a:spcAft>
                <a:spcPts val="600"/>
              </a:spcAft>
              <a:buClr>
                <a:schemeClr val="accent5"/>
              </a:buClr>
            </a:pPr>
            <a:endParaRPr lang="en-US" sz="2800" dirty="0"/>
          </a:p>
        </p:txBody>
      </p:sp>
    </p:spTree>
    <p:extLst>
      <p:ext uri="{BB962C8B-B14F-4D97-AF65-F5344CB8AC3E}">
        <p14:creationId xmlns:p14="http://schemas.microsoft.com/office/powerpoint/2010/main" val="388578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wipe(up)">
                                      <p:cBhvr>
                                        <p:cTn id="11" dur="500"/>
                                        <p:tgtEl>
                                          <p:spTgt spid="9">
                                            <p:txEl>
                                              <p:pRg st="1" end="1"/>
                                            </p:txEl>
                                          </p:spTgt>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wipe(up)">
                                      <p:cBhvr>
                                        <p:cTn id="15" dur="500"/>
                                        <p:tgtEl>
                                          <p:spTgt spid="9">
                                            <p:txEl>
                                              <p:pRg st="2" end="2"/>
                                            </p:txEl>
                                          </p:spTgt>
                                        </p:tgtEl>
                                      </p:cBhvr>
                                    </p:animEffect>
                                  </p:childTnLst>
                                </p:cTn>
                              </p:par>
                            </p:childTnLst>
                          </p:cTn>
                        </p:par>
                        <p:par>
                          <p:cTn id="16" fill="hold">
                            <p:stCondLst>
                              <p:cond delay="1000"/>
                            </p:stCondLst>
                            <p:childTnLst>
                              <p:par>
                                <p:cTn id="17" presetID="22" presetClass="entr" presetSubtype="1"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wipe(up)">
                                      <p:cBhvr>
                                        <p:cTn id="19" dur="500"/>
                                        <p:tgtEl>
                                          <p:spTgt spid="9">
                                            <p:txEl>
                                              <p:pRg st="3" end="3"/>
                                            </p:txEl>
                                          </p:spTgt>
                                        </p:tgtEl>
                                      </p:cBhvr>
                                    </p:animEffect>
                                  </p:childTnLst>
                                </p:cTn>
                              </p:par>
                            </p:childTnLst>
                          </p:cTn>
                        </p:par>
                        <p:par>
                          <p:cTn id="20" fill="hold">
                            <p:stCondLst>
                              <p:cond delay="1500"/>
                            </p:stCondLst>
                            <p:childTnLst>
                              <p:par>
                                <p:cTn id="21" presetID="22" presetClass="entr" presetSubtype="1"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wipe(up)">
                                      <p:cBhvr>
                                        <p:cTn id="23" dur="500"/>
                                        <p:tgtEl>
                                          <p:spTgt spid="9">
                                            <p:txEl>
                                              <p:pRg st="4" end="4"/>
                                            </p:txEl>
                                          </p:spTgt>
                                        </p:tgtEl>
                                      </p:cBhvr>
                                    </p:animEffect>
                                  </p:childTnLst>
                                </p:cTn>
                              </p:par>
                            </p:childTnLst>
                          </p:cTn>
                        </p:par>
                        <p:par>
                          <p:cTn id="24" fill="hold">
                            <p:stCondLst>
                              <p:cond delay="2000"/>
                            </p:stCondLst>
                            <p:childTnLst>
                              <p:par>
                                <p:cTn id="25" presetID="22" presetClass="entr" presetSubtype="1"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wipe(up)">
                                      <p:cBhvr>
                                        <p:cTn id="27" dur="500"/>
                                        <p:tgtEl>
                                          <p:spTgt spid="9">
                                            <p:txEl>
                                              <p:pRg st="5" end="5"/>
                                            </p:txEl>
                                          </p:spTgt>
                                        </p:tgtEl>
                                      </p:cBhvr>
                                    </p:animEffect>
                                  </p:childTnLst>
                                </p:cTn>
                              </p:par>
                            </p:childTnLst>
                          </p:cTn>
                        </p:par>
                        <p:par>
                          <p:cTn id="28" fill="hold">
                            <p:stCondLst>
                              <p:cond delay="2500"/>
                            </p:stCondLst>
                            <p:childTnLst>
                              <p:par>
                                <p:cTn id="29" presetID="22" presetClass="entr" presetSubtype="1" fill="hold" nodeType="after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Effect transition="in" filter="wipe(up)">
                                      <p:cBhvr>
                                        <p:cTn id="31"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997D58A3-B4EE-450D-9B70-5F899C4F3498}"/>
              </a:ext>
            </a:extLst>
          </p:cNvPr>
          <p:cNvSpPr/>
          <p:nvPr/>
        </p:nvSpPr>
        <p:spPr>
          <a:xfrm>
            <a:off x="838199" y="1613390"/>
            <a:ext cx="10515599" cy="807082"/>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Care and support protection plan</a:t>
            </a:r>
          </a:p>
        </p:txBody>
      </p:sp>
      <p:sp>
        <p:nvSpPr>
          <p:cNvPr id="11" name="Arrow: Down 10">
            <a:extLst>
              <a:ext uri="{FF2B5EF4-FFF2-40B4-BE49-F238E27FC236}">
                <a16:creationId xmlns:a16="http://schemas.microsoft.com/office/drawing/2014/main" id="{4C7C38F8-52EA-4535-8F33-72824E7C07C7}"/>
              </a:ext>
            </a:extLst>
          </p:cNvPr>
          <p:cNvSpPr/>
          <p:nvPr/>
        </p:nvSpPr>
        <p:spPr>
          <a:xfrm>
            <a:off x="5784726" y="888879"/>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BBCB5CD6-5CD4-483E-98C1-1CA1529FE837}"/>
              </a:ext>
            </a:extLst>
          </p:cNvPr>
          <p:cNvSpPr/>
          <p:nvPr/>
        </p:nvSpPr>
        <p:spPr>
          <a:xfrm>
            <a:off x="4092385" y="2202106"/>
            <a:ext cx="7830673" cy="944874"/>
          </a:xfrm>
          <a:prstGeom prst="rect">
            <a:avLst/>
          </a:prstGeom>
        </p:spPr>
        <p:txBody>
          <a:bodyPr wrap="square">
            <a:spAutoFit/>
          </a:bodyPr>
          <a:lstStyle/>
          <a:p>
            <a:pPr>
              <a:lnSpc>
                <a:spcPct val="90000"/>
              </a:lnSpc>
              <a:spcAft>
                <a:spcPts val="600"/>
              </a:spcAft>
              <a:buClr>
                <a:schemeClr val="accent5"/>
              </a:buClr>
            </a:pPr>
            <a:endParaRPr lang="en-US" sz="2800" dirty="0"/>
          </a:p>
          <a:p>
            <a:pPr>
              <a:lnSpc>
                <a:spcPct val="90000"/>
              </a:lnSpc>
              <a:spcAft>
                <a:spcPts val="600"/>
              </a:spcAft>
              <a:buClr>
                <a:schemeClr val="accent5"/>
              </a:buClr>
            </a:pPr>
            <a:r>
              <a:rPr lang="en-US" sz="2800" dirty="0"/>
              <a:t> </a:t>
            </a:r>
          </a:p>
        </p:txBody>
      </p:sp>
      <p:sp>
        <p:nvSpPr>
          <p:cNvPr id="2" name="Rectangle 1">
            <a:extLst>
              <a:ext uri="{FF2B5EF4-FFF2-40B4-BE49-F238E27FC236}">
                <a16:creationId xmlns:a16="http://schemas.microsoft.com/office/drawing/2014/main" id="{F17CFEF5-8648-418F-B94C-9FD1024CC284}"/>
              </a:ext>
            </a:extLst>
          </p:cNvPr>
          <p:cNvSpPr/>
          <p:nvPr/>
        </p:nvSpPr>
        <p:spPr>
          <a:xfrm>
            <a:off x="597109" y="2605588"/>
            <a:ext cx="11370041" cy="3456331"/>
          </a:xfrm>
          <a:prstGeom prst="rect">
            <a:avLst/>
          </a:prstGeom>
        </p:spPr>
        <p:txBody>
          <a:bodyPr wrap="square" anchor="t">
            <a:spAutoFit/>
          </a:bodyPr>
          <a:lstStyle/>
          <a:p>
            <a:pPr>
              <a:lnSpc>
                <a:spcPct val="90000"/>
              </a:lnSpc>
              <a:spcAft>
                <a:spcPts val="600"/>
              </a:spcAft>
            </a:pPr>
            <a:r>
              <a:rPr lang="en-US" sz="3200" dirty="0"/>
              <a:t>The care and support protection plan seeks to </a:t>
            </a:r>
            <a:r>
              <a:rPr lang="en-US" sz="3200" b="1" dirty="0"/>
              <a:t>remove or reduce </a:t>
            </a:r>
            <a:r>
              <a:rPr lang="en-US" sz="3200" dirty="0"/>
              <a:t>the risk of abuse or neglect. </a:t>
            </a:r>
          </a:p>
          <a:p>
            <a:r>
              <a:rPr lang="en-US" sz="3200"/>
              <a:t>It may cover a range of actions and interventions designed to:</a:t>
            </a:r>
            <a:endParaRPr lang="en-US" sz="3200">
              <a:cs typeface="Arial"/>
            </a:endParaRPr>
          </a:p>
          <a:p>
            <a:pPr marL="457200" indent="-457200">
              <a:buFont typeface="Arial" panose="020B0604020202020204" pitchFamily="34" charset="0"/>
              <a:buChar char="•"/>
            </a:pPr>
            <a:r>
              <a:rPr lang="en-US" sz="3200" dirty="0"/>
              <a:t>protect the adult at risk safe from abuse and neglect</a:t>
            </a:r>
          </a:p>
          <a:p>
            <a:pPr marL="457200" indent="-457200">
              <a:buFont typeface="Arial" panose="020B0604020202020204" pitchFamily="34" charset="0"/>
              <a:buChar char="•"/>
            </a:pPr>
            <a:r>
              <a:rPr lang="en-US" sz="3200" dirty="0"/>
              <a:t>support </a:t>
            </a:r>
            <a:r>
              <a:rPr lang="en-US" sz="3200" dirty="0" err="1"/>
              <a:t>carers</a:t>
            </a:r>
            <a:r>
              <a:rPr lang="en-US" sz="3200" dirty="0"/>
              <a:t> to continue providing care</a:t>
            </a:r>
          </a:p>
          <a:p>
            <a:pPr marL="457200" indent="-457200">
              <a:buFont typeface="Arial" panose="020B0604020202020204" pitchFamily="34" charset="0"/>
              <a:buChar char="•"/>
            </a:pPr>
            <a:r>
              <a:rPr lang="en-US" sz="3200" dirty="0"/>
              <a:t>address risky situations</a:t>
            </a:r>
          </a:p>
          <a:p>
            <a:endParaRPr lang="en-US" sz="2800" dirty="0"/>
          </a:p>
        </p:txBody>
      </p:sp>
    </p:spTree>
    <p:extLst>
      <p:ext uri="{BB962C8B-B14F-4D97-AF65-F5344CB8AC3E}">
        <p14:creationId xmlns:p14="http://schemas.microsoft.com/office/powerpoint/2010/main" val="3312465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997D58A3-B4EE-450D-9B70-5F899C4F3498}"/>
              </a:ext>
            </a:extLst>
          </p:cNvPr>
          <p:cNvSpPr/>
          <p:nvPr/>
        </p:nvSpPr>
        <p:spPr>
          <a:xfrm>
            <a:off x="838199" y="1613390"/>
            <a:ext cx="10515599" cy="807082"/>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Care and support protection plan</a:t>
            </a:r>
          </a:p>
        </p:txBody>
      </p:sp>
      <p:sp>
        <p:nvSpPr>
          <p:cNvPr id="11" name="Arrow: Down 10">
            <a:extLst>
              <a:ext uri="{FF2B5EF4-FFF2-40B4-BE49-F238E27FC236}">
                <a16:creationId xmlns:a16="http://schemas.microsoft.com/office/drawing/2014/main" id="{4C7C38F8-52EA-4535-8F33-72824E7C07C7}"/>
              </a:ext>
            </a:extLst>
          </p:cNvPr>
          <p:cNvSpPr/>
          <p:nvPr/>
        </p:nvSpPr>
        <p:spPr>
          <a:xfrm>
            <a:off x="5784726" y="888879"/>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8F7B9C9-22C7-3843-AA65-B0525D65DF9B}"/>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BCB5CD6-5CD4-483E-98C1-1CA1529FE837}"/>
              </a:ext>
            </a:extLst>
          </p:cNvPr>
          <p:cNvSpPr/>
          <p:nvPr/>
        </p:nvSpPr>
        <p:spPr>
          <a:xfrm>
            <a:off x="4092385" y="2202106"/>
            <a:ext cx="7830673" cy="944874"/>
          </a:xfrm>
          <a:prstGeom prst="rect">
            <a:avLst/>
          </a:prstGeom>
        </p:spPr>
        <p:txBody>
          <a:bodyPr wrap="square">
            <a:spAutoFit/>
          </a:bodyPr>
          <a:lstStyle/>
          <a:p>
            <a:pPr>
              <a:lnSpc>
                <a:spcPct val="90000"/>
              </a:lnSpc>
              <a:spcAft>
                <a:spcPts val="600"/>
              </a:spcAft>
              <a:buClr>
                <a:schemeClr val="accent5"/>
              </a:buClr>
            </a:pPr>
            <a:endParaRPr lang="en-US" sz="2800" dirty="0"/>
          </a:p>
          <a:p>
            <a:pPr>
              <a:lnSpc>
                <a:spcPct val="90000"/>
              </a:lnSpc>
              <a:spcAft>
                <a:spcPts val="600"/>
              </a:spcAft>
              <a:buClr>
                <a:schemeClr val="accent5"/>
              </a:buClr>
            </a:pPr>
            <a:r>
              <a:rPr lang="en-US" sz="2800" dirty="0"/>
              <a:t> </a:t>
            </a:r>
          </a:p>
        </p:txBody>
      </p:sp>
      <p:sp>
        <p:nvSpPr>
          <p:cNvPr id="2" name="Rectangle 1">
            <a:extLst>
              <a:ext uri="{FF2B5EF4-FFF2-40B4-BE49-F238E27FC236}">
                <a16:creationId xmlns:a16="http://schemas.microsoft.com/office/drawing/2014/main" id="{F17CFEF5-8648-418F-B94C-9FD1024CC284}"/>
              </a:ext>
            </a:extLst>
          </p:cNvPr>
          <p:cNvSpPr/>
          <p:nvPr/>
        </p:nvSpPr>
        <p:spPr>
          <a:xfrm>
            <a:off x="821959" y="2604709"/>
            <a:ext cx="10531839" cy="4967514"/>
          </a:xfrm>
          <a:prstGeom prst="rect">
            <a:avLst/>
          </a:prstGeom>
        </p:spPr>
        <p:txBody>
          <a:bodyPr wrap="square" anchor="t">
            <a:spAutoFit/>
          </a:bodyPr>
          <a:lstStyle/>
          <a:p>
            <a:pPr marL="457200" indent="-457200">
              <a:lnSpc>
                <a:spcPct val="90000"/>
              </a:lnSpc>
              <a:spcAft>
                <a:spcPts val="600"/>
              </a:spcAft>
              <a:buClr>
                <a:schemeClr val="tx2"/>
              </a:buClr>
              <a:buFont typeface="Arial" panose="020B0604020202020204" pitchFamily="34" charset="0"/>
              <a:buChar char="•"/>
            </a:pPr>
            <a:r>
              <a:rPr lang="en-US" sz="3200"/>
              <a:t>Person-centred and strengths-based</a:t>
            </a:r>
          </a:p>
          <a:p>
            <a:pPr marL="457200" indent="-457200">
              <a:lnSpc>
                <a:spcPct val="90000"/>
              </a:lnSpc>
              <a:spcAft>
                <a:spcPts val="600"/>
              </a:spcAft>
              <a:buClr>
                <a:schemeClr val="tx2"/>
              </a:buClr>
              <a:buFont typeface="Arial" panose="020B0604020202020204" pitchFamily="34" charset="0"/>
              <a:buChar char="•"/>
            </a:pPr>
            <a:r>
              <a:rPr lang="en-US" sz="3200"/>
              <a:t>Identifies how the adult will be protected</a:t>
            </a:r>
            <a:endParaRPr lang="en-US" sz="3200">
              <a:cs typeface="Arial"/>
            </a:endParaRPr>
          </a:p>
          <a:p>
            <a:pPr marL="457200" indent="-457200">
              <a:lnSpc>
                <a:spcPct val="90000"/>
              </a:lnSpc>
              <a:spcAft>
                <a:spcPts val="600"/>
              </a:spcAft>
              <a:buClr>
                <a:schemeClr val="tx2"/>
              </a:buClr>
              <a:buFont typeface="Arial" panose="020B0604020202020204" pitchFamily="34" charset="0"/>
              <a:buChar char="•"/>
            </a:pPr>
            <a:r>
              <a:rPr lang="en-US" sz="3200"/>
              <a:t>Identifies what their lived experience should be like </a:t>
            </a:r>
            <a:r>
              <a:rPr lang="en-US" sz="3200" dirty="0"/>
              <a:t>when plan is no longer required</a:t>
            </a:r>
          </a:p>
          <a:p>
            <a:pPr marL="457200" indent="-457200">
              <a:lnSpc>
                <a:spcPct val="90000"/>
              </a:lnSpc>
              <a:spcAft>
                <a:spcPts val="600"/>
              </a:spcAft>
              <a:buClr>
                <a:schemeClr val="tx2"/>
              </a:buClr>
              <a:buFont typeface="Arial" panose="020B0604020202020204" pitchFamily="34" charset="0"/>
              <a:buChar char="•"/>
            </a:pPr>
            <a:r>
              <a:rPr lang="en-US" sz="3200"/>
              <a:t>Specifies who is involved in delivering the plan</a:t>
            </a:r>
            <a:endParaRPr lang="en-US" sz="3200">
              <a:cs typeface="Arial"/>
            </a:endParaRPr>
          </a:p>
          <a:p>
            <a:pPr marL="457200" indent="-457200">
              <a:lnSpc>
                <a:spcPct val="90000"/>
              </a:lnSpc>
              <a:spcAft>
                <a:spcPts val="600"/>
              </a:spcAft>
              <a:buClr>
                <a:schemeClr val="tx2"/>
              </a:buClr>
              <a:buFont typeface="Arial" panose="020B0604020202020204" pitchFamily="34" charset="0"/>
              <a:buChar char="•"/>
            </a:pPr>
            <a:r>
              <a:rPr lang="en-US" sz="3200"/>
              <a:t>Outlines roles and responsibilities for achieving the person-</a:t>
            </a:r>
            <a:r>
              <a:rPr lang="en-US" sz="3200" err="1"/>
              <a:t>centred</a:t>
            </a:r>
            <a:r>
              <a:rPr lang="en-US" sz="3200" dirty="0"/>
              <a:t> outcomes</a:t>
            </a:r>
          </a:p>
          <a:p>
            <a:pPr marL="457200" indent="-457200">
              <a:lnSpc>
                <a:spcPct val="90000"/>
              </a:lnSpc>
              <a:spcAft>
                <a:spcPts val="600"/>
              </a:spcAft>
              <a:buClr>
                <a:schemeClr val="tx2"/>
              </a:buClr>
              <a:buFont typeface="Arial" panose="020B0604020202020204" pitchFamily="34" charset="0"/>
              <a:buChar char="•"/>
            </a:pPr>
            <a:r>
              <a:rPr lang="en-US" sz="3200"/>
              <a:t>Provides timescales for achieving actions/outcomes</a:t>
            </a:r>
            <a:endParaRPr lang="en-US" sz="3200">
              <a:cs typeface="Arial"/>
            </a:endParaRPr>
          </a:p>
          <a:p>
            <a:pPr>
              <a:lnSpc>
                <a:spcPct val="90000"/>
              </a:lnSpc>
              <a:spcAft>
                <a:spcPts val="600"/>
              </a:spcAft>
            </a:pPr>
            <a:endParaRPr lang="en-US" sz="3200" dirty="0"/>
          </a:p>
          <a:p>
            <a:pPr>
              <a:lnSpc>
                <a:spcPct val="90000"/>
              </a:lnSpc>
              <a:spcAft>
                <a:spcPts val="600"/>
              </a:spcAft>
            </a:pPr>
            <a:endParaRPr lang="en-US" sz="2800" dirty="0"/>
          </a:p>
        </p:txBody>
      </p:sp>
    </p:spTree>
    <p:extLst>
      <p:ext uri="{BB962C8B-B14F-4D97-AF65-F5344CB8AC3E}">
        <p14:creationId xmlns:p14="http://schemas.microsoft.com/office/powerpoint/2010/main" val="113648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5C8F-043D-45DC-9B9A-3AF4D6635A09}"/>
              </a:ext>
            </a:extLst>
          </p:cNvPr>
          <p:cNvSpPr>
            <a:spLocks noGrp="1"/>
          </p:cNvSpPr>
          <p:nvPr>
            <p:ph type="title"/>
          </p:nvPr>
        </p:nvSpPr>
        <p:spPr/>
        <p:txBody>
          <a:bodyPr/>
          <a:lstStyle/>
          <a:p>
            <a:r>
              <a:rPr lang="en-GB"/>
              <a:t>Adult practice reviews </a:t>
            </a:r>
            <a:endParaRPr lang="en-GB" dirty="0"/>
          </a:p>
        </p:txBody>
      </p:sp>
      <p:sp>
        <p:nvSpPr>
          <p:cNvPr id="3" name="Content Placeholder 2">
            <a:extLst>
              <a:ext uri="{FF2B5EF4-FFF2-40B4-BE49-F238E27FC236}">
                <a16:creationId xmlns:a16="http://schemas.microsoft.com/office/drawing/2014/main" id="{7F4225BD-0181-4C3A-9509-51B7C63FB80F}"/>
              </a:ext>
            </a:extLst>
          </p:cNvPr>
          <p:cNvSpPr>
            <a:spLocks noGrp="1"/>
          </p:cNvSpPr>
          <p:nvPr>
            <p:ph idx="1"/>
          </p:nvPr>
        </p:nvSpPr>
        <p:spPr>
          <a:xfrm>
            <a:off x="838200" y="1343818"/>
            <a:ext cx="10820400" cy="4588795"/>
          </a:xfrm>
        </p:spPr>
        <p:txBody>
          <a:bodyPr vert="horz" lIns="91440" tIns="45720" rIns="91440" bIns="45720" rtlCol="0" anchor="t">
            <a:noAutofit/>
          </a:bodyPr>
          <a:lstStyle/>
          <a:p>
            <a:pPr marL="0" indent="0">
              <a:spcBef>
                <a:spcPts val="0"/>
              </a:spcBef>
              <a:spcAft>
                <a:spcPts val="1200"/>
              </a:spcAft>
              <a:buNone/>
            </a:pPr>
            <a:r>
              <a:rPr lang="en-US" sz="2800" dirty="0"/>
              <a:t>Adult practice reviews have identified concerns regarding </a:t>
            </a:r>
            <a:r>
              <a:rPr lang="en-US" b="1" dirty="0"/>
              <a:t>adult</a:t>
            </a:r>
            <a:r>
              <a:rPr lang="en-US" sz="2800" b="1" dirty="0"/>
              <a:t> </a:t>
            </a:r>
            <a:r>
              <a:rPr lang="en-US" b="1"/>
              <a:t>care</a:t>
            </a:r>
            <a:r>
              <a:rPr lang="en-US" sz="2800" b="1"/>
              <a:t> and </a:t>
            </a:r>
            <a:r>
              <a:rPr lang="en-US" b="1"/>
              <a:t>support</a:t>
            </a:r>
            <a:r>
              <a:rPr lang="en-US" sz="2800" b="1"/>
              <a:t> </a:t>
            </a:r>
            <a:r>
              <a:rPr lang="en-US" b="1"/>
              <a:t>protection</a:t>
            </a:r>
            <a:r>
              <a:rPr lang="en-US" sz="2800" b="1"/>
              <a:t> </a:t>
            </a:r>
            <a:r>
              <a:rPr lang="en-US" b="1"/>
              <a:t>plans</a:t>
            </a:r>
            <a:r>
              <a:rPr lang="en-US" sz="2800" dirty="0"/>
              <a:t>, and highlighted the importance for practitioners to make sure that:</a:t>
            </a:r>
          </a:p>
          <a:p>
            <a:pPr>
              <a:spcBef>
                <a:spcPts val="0"/>
              </a:spcBef>
              <a:spcAft>
                <a:spcPts val="1200"/>
              </a:spcAft>
            </a:pPr>
            <a:r>
              <a:rPr lang="en-US" sz="2800" dirty="0">
                <a:solidFill>
                  <a:schemeClr val="tx1"/>
                </a:solidFill>
              </a:rPr>
              <a:t>it is clear at the earliest possible stage exactly what the process is seeking to achieve and that progress against this is monitored</a:t>
            </a:r>
            <a:endParaRPr lang="en-US" sz="2800" dirty="0">
              <a:solidFill>
                <a:schemeClr val="tx1"/>
              </a:solidFill>
              <a:cs typeface="Arial"/>
            </a:endParaRPr>
          </a:p>
          <a:p>
            <a:pPr>
              <a:spcBef>
                <a:spcPts val="0"/>
              </a:spcBef>
              <a:spcAft>
                <a:spcPts val="1200"/>
              </a:spcAft>
            </a:pPr>
            <a:r>
              <a:rPr lang="en-US" sz="2800" dirty="0">
                <a:solidFill>
                  <a:schemeClr val="tx1"/>
                </a:solidFill>
              </a:rPr>
              <a:t>there is an understanding of the difference between the activity (output) associated with the process and the outcome </a:t>
            </a:r>
            <a:r>
              <a:rPr lang="en-US" sz="2800">
                <a:solidFill>
                  <a:schemeClr val="tx1"/>
                </a:solidFill>
              </a:rPr>
              <a:t>itself</a:t>
            </a:r>
            <a:endParaRPr lang="en-US" sz="2800">
              <a:solidFill>
                <a:schemeClr val="tx1"/>
              </a:solidFill>
              <a:cs typeface="Arial"/>
            </a:endParaRPr>
          </a:p>
          <a:p>
            <a:pPr>
              <a:spcBef>
                <a:spcPts val="0"/>
              </a:spcBef>
              <a:spcAft>
                <a:spcPts val="1200"/>
              </a:spcAft>
            </a:pPr>
            <a:r>
              <a:rPr lang="en-US">
                <a:solidFill>
                  <a:schemeClr val="tx1"/>
                </a:solidFill>
              </a:rPr>
              <a:t>serious</a:t>
            </a:r>
            <a:r>
              <a:rPr lang="en-US" sz="2800" dirty="0">
                <a:solidFill>
                  <a:schemeClr val="tx1"/>
                </a:solidFill>
              </a:rPr>
              <a:t> attention is given to the outcomes desired by the adult at </a:t>
            </a:r>
            <a:r>
              <a:rPr lang="en-US" sz="2800">
                <a:solidFill>
                  <a:schemeClr val="tx1"/>
                </a:solidFill>
              </a:rPr>
              <a:t>risk, or if they do not have the mental capacity to make this decision, what is in their best interests</a:t>
            </a:r>
            <a:endParaRPr lang="en-US" sz="2800">
              <a:solidFill>
                <a:schemeClr val="tx1"/>
              </a:solidFill>
              <a:cs typeface="Arial"/>
            </a:endParaRPr>
          </a:p>
          <a:p>
            <a:pPr marL="0" indent="0">
              <a:spcBef>
                <a:spcPts val="0"/>
              </a:spcBef>
              <a:spcAft>
                <a:spcPts val="1200"/>
              </a:spcAft>
              <a:buNone/>
            </a:pPr>
            <a:endParaRPr lang="en-US" sz="3200" dirty="0"/>
          </a:p>
        </p:txBody>
      </p:sp>
    </p:spTree>
    <p:extLst>
      <p:ext uri="{BB962C8B-B14F-4D97-AF65-F5344CB8AC3E}">
        <p14:creationId xmlns:p14="http://schemas.microsoft.com/office/powerpoint/2010/main" val="428621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5C8F-043D-45DC-9B9A-3AF4D6635A09}"/>
              </a:ext>
            </a:extLst>
          </p:cNvPr>
          <p:cNvSpPr>
            <a:spLocks noGrp="1"/>
          </p:cNvSpPr>
          <p:nvPr>
            <p:ph type="title"/>
          </p:nvPr>
        </p:nvSpPr>
        <p:spPr/>
        <p:txBody>
          <a:bodyPr/>
          <a:lstStyle/>
          <a:p>
            <a:r>
              <a:rPr lang="en-GB"/>
              <a:t>Adult practice reviews </a:t>
            </a:r>
            <a:endParaRPr lang="en-GB" dirty="0"/>
          </a:p>
        </p:txBody>
      </p:sp>
      <p:sp>
        <p:nvSpPr>
          <p:cNvPr id="3" name="Content Placeholder 2">
            <a:extLst>
              <a:ext uri="{FF2B5EF4-FFF2-40B4-BE49-F238E27FC236}">
                <a16:creationId xmlns:a16="http://schemas.microsoft.com/office/drawing/2014/main" id="{7F4225BD-0181-4C3A-9509-51B7C63FB80F}"/>
              </a:ext>
            </a:extLst>
          </p:cNvPr>
          <p:cNvSpPr>
            <a:spLocks noGrp="1"/>
          </p:cNvSpPr>
          <p:nvPr>
            <p:ph idx="1"/>
          </p:nvPr>
        </p:nvSpPr>
        <p:spPr>
          <a:xfrm>
            <a:off x="838200" y="1343818"/>
            <a:ext cx="10820400" cy="4588795"/>
          </a:xfrm>
        </p:spPr>
        <p:txBody>
          <a:bodyPr vert="horz" lIns="91440" tIns="45720" rIns="91440" bIns="45720" rtlCol="0" anchor="t">
            <a:noAutofit/>
          </a:bodyPr>
          <a:lstStyle/>
          <a:p>
            <a:pPr marL="0" indent="0">
              <a:spcBef>
                <a:spcPts val="0"/>
              </a:spcBef>
              <a:spcAft>
                <a:spcPts val="1200"/>
              </a:spcAft>
              <a:buNone/>
            </a:pPr>
            <a:r>
              <a:rPr lang="en-US" sz="2800" dirty="0"/>
              <a:t>Adult practice reviews have identified concerns regarding </a:t>
            </a:r>
            <a:r>
              <a:rPr lang="en-US" b="1" dirty="0"/>
              <a:t>adult </a:t>
            </a:r>
            <a:r>
              <a:rPr lang="en-US" b="1"/>
              <a:t>care and support protection plans</a:t>
            </a:r>
            <a:r>
              <a:rPr lang="en-US" dirty="0"/>
              <a:t>, </a:t>
            </a:r>
            <a:r>
              <a:rPr lang="en-US" sz="2800" dirty="0"/>
              <a:t>and highlighted the importance for practitioners to make sure that:</a:t>
            </a:r>
          </a:p>
          <a:p>
            <a:pPr>
              <a:spcBef>
                <a:spcPts val="0"/>
              </a:spcBef>
              <a:spcAft>
                <a:spcPts val="1200"/>
              </a:spcAft>
            </a:pPr>
            <a:r>
              <a:rPr lang="en-US">
                <a:solidFill>
                  <a:schemeClr val="tx1"/>
                </a:solidFill>
              </a:rPr>
              <a:t>outcome</a:t>
            </a:r>
            <a:r>
              <a:rPr lang="en-US" sz="2800">
                <a:solidFill>
                  <a:schemeClr val="tx1"/>
                </a:solidFill>
              </a:rPr>
              <a:t> measures and markers of progress are framed in terms </a:t>
            </a:r>
            <a:r>
              <a:rPr lang="en-US" sz="2800" dirty="0">
                <a:solidFill>
                  <a:schemeClr val="tx1"/>
                </a:solidFill>
              </a:rPr>
              <a:t>of improvements expected to the daily lived experience of the </a:t>
            </a:r>
            <a:r>
              <a:rPr lang="en-US" sz="2800">
                <a:solidFill>
                  <a:schemeClr val="tx1"/>
                </a:solidFill>
              </a:rPr>
              <a:t>adult at risk that indicates they are safe from abuse and neglect</a:t>
            </a:r>
            <a:endParaRPr lang="en-US" sz="2800">
              <a:solidFill>
                <a:schemeClr val="tx1"/>
              </a:solidFill>
              <a:cs typeface="Arial"/>
            </a:endParaRPr>
          </a:p>
          <a:p>
            <a:pPr>
              <a:spcBef>
                <a:spcPts val="0"/>
              </a:spcBef>
              <a:spcAft>
                <a:spcPts val="1200"/>
              </a:spcAft>
            </a:pPr>
            <a:r>
              <a:rPr lang="en-US">
                <a:solidFill>
                  <a:schemeClr val="tx1"/>
                </a:solidFill>
              </a:rPr>
              <a:t>the</a:t>
            </a:r>
            <a:r>
              <a:rPr lang="en-US" sz="2800" dirty="0">
                <a:solidFill>
                  <a:schemeClr val="tx1"/>
                </a:solidFill>
              </a:rPr>
              <a:t> adult at risk and the family understand fully the reason for the plan, what is expected of them, and what should be </a:t>
            </a:r>
            <a:r>
              <a:rPr lang="en-US" sz="2800">
                <a:solidFill>
                  <a:schemeClr val="tx1"/>
                </a:solidFill>
              </a:rPr>
              <a:t>achieved</a:t>
            </a:r>
            <a:endParaRPr lang="en-US" sz="2800">
              <a:solidFill>
                <a:schemeClr val="tx1"/>
              </a:solidFill>
              <a:cs typeface="Arial"/>
            </a:endParaRPr>
          </a:p>
          <a:p>
            <a:pPr>
              <a:spcBef>
                <a:spcPts val="0"/>
              </a:spcBef>
              <a:spcAft>
                <a:spcPts val="1200"/>
              </a:spcAft>
            </a:pPr>
            <a:r>
              <a:rPr lang="en-US">
                <a:solidFill>
                  <a:schemeClr val="tx1"/>
                </a:solidFill>
              </a:rPr>
              <a:t>the</a:t>
            </a:r>
            <a:r>
              <a:rPr lang="en-US" sz="2800">
                <a:solidFill>
                  <a:schemeClr val="tx1"/>
                </a:solidFill>
              </a:rPr>
              <a:t> adult at risk and their family’s strengths are </a:t>
            </a:r>
            <a:r>
              <a:rPr lang="en-US" sz="2800" err="1">
                <a:solidFill>
                  <a:schemeClr val="tx1"/>
                </a:solidFill>
              </a:rPr>
              <a:t>recognised</a:t>
            </a:r>
            <a:r>
              <a:rPr lang="en-US" sz="2800">
                <a:solidFill>
                  <a:schemeClr val="tx1"/>
                </a:solidFill>
              </a:rPr>
              <a:t> and </a:t>
            </a:r>
            <a:r>
              <a:rPr lang="en-US" sz="2800" err="1">
                <a:solidFill>
                  <a:schemeClr val="tx1"/>
                </a:solidFill>
              </a:rPr>
              <a:t>utilised</a:t>
            </a:r>
            <a:r>
              <a:rPr lang="en-US" sz="2800">
                <a:solidFill>
                  <a:schemeClr val="tx1"/>
                </a:solidFill>
              </a:rPr>
              <a:t> when developing the plan</a:t>
            </a:r>
            <a:endParaRPr lang="en-US" sz="2800">
              <a:solidFill>
                <a:schemeClr val="tx1"/>
              </a:solidFill>
              <a:cs typeface="Arial"/>
            </a:endParaRPr>
          </a:p>
          <a:p>
            <a:pPr marL="0" indent="0">
              <a:spcBef>
                <a:spcPts val="0"/>
              </a:spcBef>
              <a:spcAft>
                <a:spcPts val="1200"/>
              </a:spcAft>
              <a:buNone/>
            </a:pPr>
            <a:endParaRPr lang="en-US" sz="3200" dirty="0"/>
          </a:p>
        </p:txBody>
      </p:sp>
    </p:spTree>
    <p:extLst>
      <p:ext uri="{BB962C8B-B14F-4D97-AF65-F5344CB8AC3E}">
        <p14:creationId xmlns:p14="http://schemas.microsoft.com/office/powerpoint/2010/main" val="67319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029DBC7-B615-4AAA-A601-DC9F57B1F2B1}"/>
              </a:ext>
            </a:extLst>
          </p:cNvPr>
          <p:cNvGrpSpPr/>
          <p:nvPr/>
        </p:nvGrpSpPr>
        <p:grpSpPr>
          <a:xfrm>
            <a:off x="838197" y="2137546"/>
            <a:ext cx="10515599" cy="1589400"/>
            <a:chOff x="838197" y="2137546"/>
            <a:chExt cx="10515599" cy="1589400"/>
          </a:xfrm>
        </p:grpSpPr>
        <p:sp>
          <p:nvSpPr>
            <p:cNvPr id="9" name="Rectangle: Rounded Corners 8">
              <a:extLst>
                <a:ext uri="{FF2B5EF4-FFF2-40B4-BE49-F238E27FC236}">
                  <a16:creationId xmlns:a16="http://schemas.microsoft.com/office/drawing/2014/main" id="{571B6BFC-D1E8-42F8-A6FB-0950DB11178C}"/>
                </a:ext>
              </a:extLst>
            </p:cNvPr>
            <p:cNvSpPr/>
            <p:nvPr/>
          </p:nvSpPr>
          <p:spPr>
            <a:xfrm>
              <a:off x="838197" y="2965196"/>
              <a:ext cx="10515599" cy="76175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Monitor and review</a:t>
              </a:r>
              <a:endParaRPr lang="en-GB" sz="4400" dirty="0"/>
            </a:p>
          </p:txBody>
        </p:sp>
        <p:sp>
          <p:nvSpPr>
            <p:cNvPr id="12" name="Arrow: Down 11">
              <a:extLst>
                <a:ext uri="{FF2B5EF4-FFF2-40B4-BE49-F238E27FC236}">
                  <a16:creationId xmlns:a16="http://schemas.microsoft.com/office/drawing/2014/main" id="{D98E1DA1-8854-429C-9F4F-E49F3A4AF5A5}"/>
                </a:ext>
              </a:extLst>
            </p:cNvPr>
            <p:cNvSpPr/>
            <p:nvPr/>
          </p:nvSpPr>
          <p:spPr>
            <a:xfrm>
              <a:off x="5784726" y="2137546"/>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 name="Rectangle: Rounded Corners 9">
            <a:extLst>
              <a:ext uri="{FF2B5EF4-FFF2-40B4-BE49-F238E27FC236}">
                <a16:creationId xmlns:a16="http://schemas.microsoft.com/office/drawing/2014/main" id="{997D58A3-B4EE-450D-9B70-5F899C4F3498}"/>
              </a:ext>
            </a:extLst>
          </p:cNvPr>
          <p:cNvSpPr/>
          <p:nvPr/>
        </p:nvSpPr>
        <p:spPr>
          <a:xfrm>
            <a:off x="838199" y="1613390"/>
            <a:ext cx="10515599" cy="807082"/>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Care and support protection plan</a:t>
            </a:r>
          </a:p>
        </p:txBody>
      </p:sp>
      <p:sp>
        <p:nvSpPr>
          <p:cNvPr id="11" name="Arrow: Down 10">
            <a:extLst>
              <a:ext uri="{FF2B5EF4-FFF2-40B4-BE49-F238E27FC236}">
                <a16:creationId xmlns:a16="http://schemas.microsoft.com/office/drawing/2014/main" id="{4C7C38F8-52EA-4535-8F33-72824E7C07C7}"/>
              </a:ext>
            </a:extLst>
          </p:cNvPr>
          <p:cNvSpPr/>
          <p:nvPr/>
        </p:nvSpPr>
        <p:spPr>
          <a:xfrm>
            <a:off x="5784726" y="888879"/>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BBCB5CD6-5CD4-483E-98C1-1CA1529FE837}"/>
              </a:ext>
            </a:extLst>
          </p:cNvPr>
          <p:cNvSpPr/>
          <p:nvPr/>
        </p:nvSpPr>
        <p:spPr>
          <a:xfrm>
            <a:off x="4092385" y="2202106"/>
            <a:ext cx="7830673" cy="944874"/>
          </a:xfrm>
          <a:prstGeom prst="rect">
            <a:avLst/>
          </a:prstGeom>
        </p:spPr>
        <p:txBody>
          <a:bodyPr wrap="square">
            <a:spAutoFit/>
          </a:bodyPr>
          <a:lstStyle/>
          <a:p>
            <a:pPr>
              <a:lnSpc>
                <a:spcPct val="90000"/>
              </a:lnSpc>
              <a:spcAft>
                <a:spcPts val="600"/>
              </a:spcAft>
              <a:buClr>
                <a:schemeClr val="accent5"/>
              </a:buClr>
            </a:pPr>
            <a:endParaRPr lang="en-US" sz="2800" dirty="0"/>
          </a:p>
          <a:p>
            <a:pPr>
              <a:lnSpc>
                <a:spcPct val="90000"/>
              </a:lnSpc>
              <a:spcAft>
                <a:spcPts val="600"/>
              </a:spcAft>
              <a:buClr>
                <a:schemeClr val="accent5"/>
              </a:buClr>
            </a:pPr>
            <a:r>
              <a:rPr lang="en-US" sz="2800" dirty="0"/>
              <a:t> </a:t>
            </a:r>
          </a:p>
        </p:txBody>
      </p:sp>
    </p:spTree>
    <p:extLst>
      <p:ext uri="{BB962C8B-B14F-4D97-AF65-F5344CB8AC3E}">
        <p14:creationId xmlns:p14="http://schemas.microsoft.com/office/powerpoint/2010/main" val="210421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02DB6E8-CB8C-4E5F-AEF6-21DB52E2D0B8}"/>
              </a:ext>
            </a:extLst>
          </p:cNvPr>
          <p:cNvGrpSpPr/>
          <p:nvPr/>
        </p:nvGrpSpPr>
        <p:grpSpPr>
          <a:xfrm>
            <a:off x="6002288" y="3264432"/>
            <a:ext cx="5721850" cy="1700855"/>
            <a:chOff x="6002288" y="3264432"/>
            <a:chExt cx="5721850" cy="1700855"/>
          </a:xfrm>
          <a:solidFill>
            <a:schemeClr val="accent2"/>
          </a:solidFill>
        </p:grpSpPr>
        <p:sp>
          <p:nvSpPr>
            <p:cNvPr id="15" name="Rectangle: Rounded Corners 14">
              <a:extLst>
                <a:ext uri="{FF2B5EF4-FFF2-40B4-BE49-F238E27FC236}">
                  <a16:creationId xmlns:a16="http://schemas.microsoft.com/office/drawing/2014/main" id="{CEFC14CE-3247-4B7E-BC2D-3315E3A43787}"/>
                </a:ext>
              </a:extLst>
            </p:cNvPr>
            <p:cNvSpPr/>
            <p:nvPr/>
          </p:nvSpPr>
          <p:spPr>
            <a:xfrm>
              <a:off x="6002288" y="3988942"/>
              <a:ext cx="5721850" cy="976345"/>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Adult protection conference</a:t>
              </a:r>
            </a:p>
          </p:txBody>
        </p:sp>
        <p:sp>
          <p:nvSpPr>
            <p:cNvPr id="17" name="Arrow: Down 16">
              <a:extLst>
                <a:ext uri="{FF2B5EF4-FFF2-40B4-BE49-F238E27FC236}">
                  <a16:creationId xmlns:a16="http://schemas.microsoft.com/office/drawing/2014/main" id="{8C899DC9-48B6-42BD-8AAE-FA07ACFCC9E5}"/>
                </a:ext>
              </a:extLst>
            </p:cNvPr>
            <p:cNvSpPr/>
            <p:nvPr/>
          </p:nvSpPr>
          <p:spPr>
            <a:xfrm>
              <a:off x="8671247" y="3264432"/>
              <a:ext cx="338744"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2" name="Rectangle: Rounded Corners 41">
            <a:extLst>
              <a:ext uri="{FF2B5EF4-FFF2-40B4-BE49-F238E27FC236}">
                <a16:creationId xmlns:a16="http://schemas.microsoft.com/office/drawing/2014/main" id="{A6A5DC09-5257-4F9B-93CA-B1898FF44F4C}"/>
              </a:ext>
            </a:extLst>
          </p:cNvPr>
          <p:cNvSpPr/>
          <p:nvPr/>
        </p:nvSpPr>
        <p:spPr>
          <a:xfrm>
            <a:off x="6002287" y="2875981"/>
            <a:ext cx="5721850" cy="76175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Strategy discussion / meeting</a:t>
            </a:r>
          </a:p>
        </p:txBody>
      </p:sp>
      <p:sp>
        <p:nvSpPr>
          <p:cNvPr id="46" name="Arrow: Down 45">
            <a:extLst>
              <a:ext uri="{FF2B5EF4-FFF2-40B4-BE49-F238E27FC236}">
                <a16:creationId xmlns:a16="http://schemas.microsoft.com/office/drawing/2014/main" id="{EB5A55B5-34A4-4154-84D5-B4EECA0C5C51}"/>
              </a:ext>
            </a:extLst>
          </p:cNvPr>
          <p:cNvSpPr/>
          <p:nvPr/>
        </p:nvSpPr>
        <p:spPr>
          <a:xfrm>
            <a:off x="8497303" y="2261246"/>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Rounded Corners 33">
            <a:extLst>
              <a:ext uri="{FF2B5EF4-FFF2-40B4-BE49-F238E27FC236}">
                <a16:creationId xmlns:a16="http://schemas.microsoft.com/office/drawing/2014/main" id="{A973FB80-E9F1-4CD0-884F-5CB114B382E4}"/>
              </a:ext>
            </a:extLst>
          </p:cNvPr>
          <p:cNvSpPr/>
          <p:nvPr/>
        </p:nvSpPr>
        <p:spPr>
          <a:xfrm>
            <a:off x="6002287" y="1749198"/>
            <a:ext cx="5721851" cy="736291"/>
          </a:xfrm>
          <a:prstGeom prst="roundRect">
            <a:avLst/>
          </a:prstGeom>
          <a:solidFill>
            <a:srgbClr val="002060"/>
          </a:solidFill>
          <a:ln w="38100">
            <a:noFill/>
          </a:ln>
        </p:spPr>
        <p:txBody>
          <a:bodyPr wrap="square" rtlCol="0" anchor="ctr">
            <a:noAutofit/>
          </a:bodyPr>
          <a:lstStyle/>
          <a:p>
            <a:pPr algn="ctr"/>
            <a:r>
              <a:rPr lang="en-GB" sz="3200" dirty="0">
                <a:solidFill>
                  <a:schemeClr val="lt1"/>
                </a:solidFill>
              </a:rPr>
              <a:t>Section 126 enquiries</a:t>
            </a:r>
          </a:p>
        </p:txBody>
      </p:sp>
      <p:sp>
        <p:nvSpPr>
          <p:cNvPr id="45" name="Arrow: Down 44">
            <a:extLst>
              <a:ext uri="{FF2B5EF4-FFF2-40B4-BE49-F238E27FC236}">
                <a16:creationId xmlns:a16="http://schemas.microsoft.com/office/drawing/2014/main" id="{8E508216-0898-4A72-BBD4-383DDC096BBE}"/>
              </a:ext>
            </a:extLst>
          </p:cNvPr>
          <p:cNvSpPr/>
          <p:nvPr/>
        </p:nvSpPr>
        <p:spPr>
          <a:xfrm>
            <a:off x="8497305" y="1139988"/>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Rounded Corners 17">
            <a:extLst>
              <a:ext uri="{FF2B5EF4-FFF2-40B4-BE49-F238E27FC236}">
                <a16:creationId xmlns:a16="http://schemas.microsoft.com/office/drawing/2014/main" id="{6D6BA20B-1B26-464D-B7CC-6D5761197499}"/>
              </a:ext>
            </a:extLst>
          </p:cNvPr>
          <p:cNvSpPr/>
          <p:nvPr/>
        </p:nvSpPr>
        <p:spPr>
          <a:xfrm>
            <a:off x="467859" y="515625"/>
            <a:ext cx="4656224" cy="97285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Report received by social services</a:t>
            </a:r>
          </a:p>
        </p:txBody>
      </p:sp>
      <p:sp>
        <p:nvSpPr>
          <p:cNvPr id="31" name="Arrow: Down 30">
            <a:extLst>
              <a:ext uri="{FF2B5EF4-FFF2-40B4-BE49-F238E27FC236}">
                <a16:creationId xmlns:a16="http://schemas.microsoft.com/office/drawing/2014/main" id="{1D2BA1C5-5D3E-453B-9D38-9F2293AB0147}"/>
              </a:ext>
            </a:extLst>
          </p:cNvPr>
          <p:cNvSpPr/>
          <p:nvPr/>
        </p:nvSpPr>
        <p:spPr>
          <a:xfrm flipV="1">
            <a:off x="2484699" y="1336083"/>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Rounded Corners 27">
            <a:extLst>
              <a:ext uri="{FF2B5EF4-FFF2-40B4-BE49-F238E27FC236}">
                <a16:creationId xmlns:a16="http://schemas.microsoft.com/office/drawing/2014/main" id="{EAE53258-A2C5-4219-8416-2BC90C9806F4}"/>
              </a:ext>
            </a:extLst>
          </p:cNvPr>
          <p:cNvSpPr/>
          <p:nvPr/>
        </p:nvSpPr>
        <p:spPr>
          <a:xfrm>
            <a:off x="467859" y="1919978"/>
            <a:ext cx="4656224" cy="1059871"/>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Make report </a:t>
            </a:r>
            <a:br>
              <a:rPr lang="en-GB" sz="3200" dirty="0"/>
            </a:br>
            <a:r>
              <a:rPr lang="en-GB" sz="3200" dirty="0"/>
              <a:t>to social services</a:t>
            </a:r>
          </a:p>
        </p:txBody>
      </p:sp>
      <p:sp>
        <p:nvSpPr>
          <p:cNvPr id="25" name="Arrow: Down 24">
            <a:extLst>
              <a:ext uri="{FF2B5EF4-FFF2-40B4-BE49-F238E27FC236}">
                <a16:creationId xmlns:a16="http://schemas.microsoft.com/office/drawing/2014/main" id="{A68B9098-B0FA-4CE1-A0C5-64C5CE8CA3C9}"/>
              </a:ext>
            </a:extLst>
          </p:cNvPr>
          <p:cNvSpPr/>
          <p:nvPr/>
        </p:nvSpPr>
        <p:spPr>
          <a:xfrm flipV="1">
            <a:off x="2484700" y="2801928"/>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352EF728-8C66-4BC5-9464-17695084675D}"/>
              </a:ext>
            </a:extLst>
          </p:cNvPr>
          <p:cNvSpPr/>
          <p:nvPr/>
        </p:nvSpPr>
        <p:spPr>
          <a:xfrm>
            <a:off x="467860" y="3319144"/>
            <a:ext cx="4656225" cy="111290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457200">
              <a:lnSpc>
                <a:spcPct val="80000"/>
              </a:lnSpc>
            </a:pPr>
            <a:r>
              <a:rPr lang="en-GB" sz="3200" dirty="0">
                <a:cs typeface="Arial"/>
              </a:rPr>
              <a:t>Discuss with</a:t>
            </a:r>
            <a:br>
              <a:rPr lang="en-GB" sz="3200" dirty="0">
                <a:cs typeface="Arial" panose="020B0604020202020204" pitchFamily="34" charset="0"/>
              </a:rPr>
            </a:br>
            <a:r>
              <a:rPr lang="en-GB" sz="3200" dirty="0">
                <a:cs typeface="Arial"/>
              </a:rPr>
              <a:t>line manager or DSP</a:t>
            </a:r>
          </a:p>
        </p:txBody>
      </p:sp>
      <p:sp>
        <p:nvSpPr>
          <p:cNvPr id="24" name="Arrow: Down 23">
            <a:extLst>
              <a:ext uri="{FF2B5EF4-FFF2-40B4-BE49-F238E27FC236}">
                <a16:creationId xmlns:a16="http://schemas.microsoft.com/office/drawing/2014/main" id="{D7E10A39-3C13-414D-B0B3-CEF508F08344}"/>
              </a:ext>
            </a:extLst>
          </p:cNvPr>
          <p:cNvSpPr/>
          <p:nvPr/>
        </p:nvSpPr>
        <p:spPr>
          <a:xfrm flipV="1">
            <a:off x="2484702" y="4317053"/>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6B0ABE98-3919-4F88-A816-B8B39423EDCF}"/>
              </a:ext>
            </a:extLst>
          </p:cNvPr>
          <p:cNvSpPr/>
          <p:nvPr/>
        </p:nvSpPr>
        <p:spPr>
          <a:xfrm>
            <a:off x="467862" y="4890110"/>
            <a:ext cx="4656224" cy="827672"/>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kumimoji="0" lang="en-GB" sz="3200" i="0" u="none" strike="noStrike" kern="1200" cap="none" spc="0" normalizeH="0" baseline="0" noProof="0" dirty="0">
                <a:ln>
                  <a:noFill/>
                </a:ln>
                <a:effectLst/>
                <a:uLnTx/>
                <a:uFillTx/>
                <a:ea typeface="+mn-ea"/>
                <a:cs typeface="+mn-cs"/>
              </a:rPr>
              <a:t>Safeguarding </a:t>
            </a:r>
            <a:r>
              <a:rPr lang="en-GB" sz="3200" dirty="0"/>
              <a:t>concern</a:t>
            </a:r>
            <a:endParaRPr kumimoji="0" lang="en-GB" sz="3200" i="0" u="none" strike="noStrike" kern="1200" cap="none" spc="0" normalizeH="0" baseline="0" noProof="0" dirty="0">
              <a:ln>
                <a:noFill/>
              </a:ln>
              <a:solidFill>
                <a:prstClr val="white"/>
              </a:solidFill>
              <a:effectLst/>
              <a:uLnTx/>
              <a:uFillTx/>
              <a:ea typeface="+mn-ea"/>
              <a:cs typeface="+mn-cs"/>
            </a:endParaRPr>
          </a:p>
        </p:txBody>
      </p:sp>
      <p:sp>
        <p:nvSpPr>
          <p:cNvPr id="16" name="Rectangle: Rounded Corners 15">
            <a:extLst>
              <a:ext uri="{FF2B5EF4-FFF2-40B4-BE49-F238E27FC236}">
                <a16:creationId xmlns:a16="http://schemas.microsoft.com/office/drawing/2014/main" id="{5FB93769-3A27-4090-86C5-A8A0A121EAD7}"/>
              </a:ext>
            </a:extLst>
          </p:cNvPr>
          <p:cNvSpPr/>
          <p:nvPr/>
        </p:nvSpPr>
        <p:spPr>
          <a:xfrm>
            <a:off x="6095995" y="655942"/>
            <a:ext cx="5612583" cy="666742"/>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600" dirty="0"/>
              <a:t>Initial enquiries</a:t>
            </a:r>
          </a:p>
        </p:txBody>
      </p:sp>
      <p:sp>
        <p:nvSpPr>
          <p:cNvPr id="32" name="Arrow: Down 31">
            <a:extLst>
              <a:ext uri="{FF2B5EF4-FFF2-40B4-BE49-F238E27FC236}">
                <a16:creationId xmlns:a16="http://schemas.microsoft.com/office/drawing/2014/main" id="{CCEAAE74-BDD9-4DB0-9FAD-8DDEF54CADB0}"/>
              </a:ext>
            </a:extLst>
          </p:cNvPr>
          <p:cNvSpPr/>
          <p:nvPr/>
        </p:nvSpPr>
        <p:spPr>
          <a:xfrm rot="5400000" flipV="1">
            <a:off x="5371922" y="445535"/>
            <a:ext cx="622543" cy="111822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3263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down)">
                                      <p:cBhvr>
                                        <p:cTn id="15" dur="500"/>
                                        <p:tgtEl>
                                          <p:spTgt spid="25"/>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down)">
                                      <p:cBhvr>
                                        <p:cTn id="23" dur="500"/>
                                        <p:tgtEl>
                                          <p:spTgt spid="31"/>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wipe(left)">
                                      <p:cBhvr>
                                        <p:cTn id="31" dur="500"/>
                                        <p:tgtEl>
                                          <p:spTgt spid="32"/>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wipe(up)">
                                      <p:cBhvr>
                                        <p:cTn id="39" dur="500"/>
                                        <p:tgtEl>
                                          <p:spTgt spid="45"/>
                                        </p:tgtEl>
                                      </p:cBhvr>
                                    </p:animEffec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up)">
                                      <p:cBhvr>
                                        <p:cTn id="47" dur="500"/>
                                        <p:tgtEl>
                                          <p:spTgt spid="46"/>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wipe(up)">
                                      <p:cBhvr>
                                        <p:cTn id="5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6" grpId="0" animBg="1"/>
      <p:bldP spid="34" grpId="0" animBg="1"/>
      <p:bldP spid="45" grpId="0" animBg="1"/>
      <p:bldP spid="18" grpId="0" animBg="1"/>
      <p:bldP spid="31" grpId="0" animBg="1"/>
      <p:bldP spid="28" grpId="0" animBg="1"/>
      <p:bldP spid="25" grpId="0" animBg="1"/>
      <p:bldP spid="14" grpId="0" animBg="1"/>
      <p:bldP spid="24" grpId="0" animBg="1"/>
      <p:bldP spid="16" grpId="0" animBg="1"/>
      <p:bldP spid="3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E24F-6EFC-4163-B7B8-43933ED7F08B}"/>
              </a:ext>
            </a:extLst>
          </p:cNvPr>
          <p:cNvSpPr>
            <a:spLocks noGrp="1"/>
          </p:cNvSpPr>
          <p:nvPr>
            <p:ph type="ctrTitle"/>
          </p:nvPr>
        </p:nvSpPr>
        <p:spPr/>
        <p:txBody>
          <a:bodyPr/>
          <a:lstStyle/>
          <a:p>
            <a:r>
              <a:rPr lang="en-GB"/>
              <a:t>Review and conclusion</a:t>
            </a:r>
            <a:endParaRPr lang="en-GB" dirty="0"/>
          </a:p>
        </p:txBody>
      </p:sp>
    </p:spTree>
    <p:extLst>
      <p:ext uri="{BB962C8B-B14F-4D97-AF65-F5344CB8AC3E}">
        <p14:creationId xmlns:p14="http://schemas.microsoft.com/office/powerpoint/2010/main" val="3928153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9C3D8F9-3B71-4CF9-B641-3A7EFC351FE6}"/>
              </a:ext>
            </a:extLst>
          </p:cNvPr>
          <p:cNvGrpSpPr/>
          <p:nvPr/>
        </p:nvGrpSpPr>
        <p:grpSpPr>
          <a:xfrm>
            <a:off x="838197" y="-424348"/>
            <a:ext cx="11084861" cy="4151294"/>
            <a:chOff x="838197" y="-424348"/>
            <a:chExt cx="11084861" cy="4151294"/>
          </a:xfrm>
        </p:grpSpPr>
        <p:sp>
          <p:nvSpPr>
            <p:cNvPr id="9" name="Rectangle: Rounded Corners 8">
              <a:extLst>
                <a:ext uri="{FF2B5EF4-FFF2-40B4-BE49-F238E27FC236}">
                  <a16:creationId xmlns:a16="http://schemas.microsoft.com/office/drawing/2014/main" id="{571B6BFC-D1E8-42F8-A6FB-0950DB11178C}"/>
                </a:ext>
              </a:extLst>
            </p:cNvPr>
            <p:cNvSpPr/>
            <p:nvPr/>
          </p:nvSpPr>
          <p:spPr>
            <a:xfrm>
              <a:off x="838197" y="2965196"/>
              <a:ext cx="10515599" cy="76175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Monitor and review</a:t>
              </a:r>
              <a:endParaRPr lang="en-GB" sz="4400" dirty="0"/>
            </a:p>
          </p:txBody>
        </p:sp>
        <p:sp>
          <p:nvSpPr>
            <p:cNvPr id="12" name="Arrow: Down 11">
              <a:extLst>
                <a:ext uri="{FF2B5EF4-FFF2-40B4-BE49-F238E27FC236}">
                  <a16:creationId xmlns:a16="http://schemas.microsoft.com/office/drawing/2014/main" id="{D98E1DA1-8854-429C-9F4F-E49F3A4AF5A5}"/>
                </a:ext>
              </a:extLst>
            </p:cNvPr>
            <p:cNvSpPr/>
            <p:nvPr/>
          </p:nvSpPr>
          <p:spPr>
            <a:xfrm>
              <a:off x="5784726" y="2137546"/>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Rounded Corners 9">
              <a:extLst>
                <a:ext uri="{FF2B5EF4-FFF2-40B4-BE49-F238E27FC236}">
                  <a16:creationId xmlns:a16="http://schemas.microsoft.com/office/drawing/2014/main" id="{997D58A3-B4EE-450D-9B70-5F899C4F3498}"/>
                </a:ext>
              </a:extLst>
            </p:cNvPr>
            <p:cNvSpPr/>
            <p:nvPr/>
          </p:nvSpPr>
          <p:spPr>
            <a:xfrm>
              <a:off x="838199" y="1613390"/>
              <a:ext cx="10515599" cy="807082"/>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Care and support protection plan</a:t>
              </a:r>
            </a:p>
          </p:txBody>
        </p:sp>
        <p:sp>
          <p:nvSpPr>
            <p:cNvPr id="11" name="Arrow: Down 10">
              <a:extLst>
                <a:ext uri="{FF2B5EF4-FFF2-40B4-BE49-F238E27FC236}">
                  <a16:creationId xmlns:a16="http://schemas.microsoft.com/office/drawing/2014/main" id="{4C7C38F8-52EA-4535-8F33-72824E7C07C7}"/>
                </a:ext>
              </a:extLst>
            </p:cNvPr>
            <p:cNvSpPr/>
            <p:nvPr/>
          </p:nvSpPr>
          <p:spPr>
            <a:xfrm>
              <a:off x="5784726" y="888879"/>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BBCB5CD6-5CD4-483E-98C1-1CA1529FE837}"/>
                </a:ext>
              </a:extLst>
            </p:cNvPr>
            <p:cNvSpPr/>
            <p:nvPr/>
          </p:nvSpPr>
          <p:spPr>
            <a:xfrm>
              <a:off x="4092385" y="2202106"/>
              <a:ext cx="7830673" cy="944874"/>
            </a:xfrm>
            <a:prstGeom prst="rect">
              <a:avLst/>
            </a:prstGeom>
          </p:spPr>
          <p:txBody>
            <a:bodyPr wrap="square">
              <a:spAutoFit/>
            </a:bodyPr>
            <a:lstStyle/>
            <a:p>
              <a:pPr>
                <a:lnSpc>
                  <a:spcPct val="90000"/>
                </a:lnSpc>
                <a:spcAft>
                  <a:spcPts val="600"/>
                </a:spcAft>
                <a:buClr>
                  <a:schemeClr val="accent5"/>
                </a:buClr>
              </a:pPr>
              <a:endParaRPr lang="en-US" sz="2800" dirty="0"/>
            </a:p>
            <a:p>
              <a:pPr>
                <a:lnSpc>
                  <a:spcPct val="90000"/>
                </a:lnSpc>
                <a:spcAft>
                  <a:spcPts val="600"/>
                </a:spcAft>
                <a:buClr>
                  <a:schemeClr val="accent5"/>
                </a:buClr>
              </a:pPr>
              <a:r>
                <a:rPr lang="en-US" sz="2800" dirty="0"/>
                <a:t> </a:t>
              </a:r>
            </a:p>
          </p:txBody>
        </p:sp>
      </p:grpSp>
    </p:spTree>
    <p:extLst>
      <p:ext uri="{BB962C8B-B14F-4D97-AF65-F5344CB8AC3E}">
        <p14:creationId xmlns:p14="http://schemas.microsoft.com/office/powerpoint/2010/main" val="276458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2.70833E-6 -7.40741E-7 L 0.00221 -0.39167 " pathEditMode="relative" rAng="0" ptsTypes="AA">
                                      <p:cBhvr>
                                        <p:cTn id="6" dur="2000" fill="hold"/>
                                        <p:tgtEl>
                                          <p:spTgt spid="3"/>
                                        </p:tgtEl>
                                        <p:attrNameLst>
                                          <p:attrName>ppt_x</p:attrName>
                                          <p:attrName>ppt_y</p:attrName>
                                        </p:attrNameLst>
                                      </p:cBhvr>
                                      <p:rCtr x="104" y="-1958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1D85554-4564-4845-86C5-BF394FD5F22C}"/>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0942872E-FA2A-4CD0-BDEE-D02C668FC7A7}"/>
              </a:ext>
            </a:extLst>
          </p:cNvPr>
          <p:cNvSpPr/>
          <p:nvPr/>
        </p:nvSpPr>
        <p:spPr>
          <a:xfrm>
            <a:off x="838197" y="315716"/>
            <a:ext cx="10515599" cy="76175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Monitor and review</a:t>
            </a:r>
            <a:endParaRPr lang="en-GB" sz="4400" dirty="0"/>
          </a:p>
        </p:txBody>
      </p:sp>
      <p:sp>
        <p:nvSpPr>
          <p:cNvPr id="5" name="Arrow: Down 4">
            <a:extLst>
              <a:ext uri="{FF2B5EF4-FFF2-40B4-BE49-F238E27FC236}">
                <a16:creationId xmlns:a16="http://schemas.microsoft.com/office/drawing/2014/main" id="{F10C2E8A-F18C-4A07-9DB2-6489B09F9F8C}"/>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35D4C8CE-C82B-4915-8649-578AD5A9F0DA}"/>
              </a:ext>
            </a:extLst>
          </p:cNvPr>
          <p:cNvSpPr/>
          <p:nvPr/>
        </p:nvSpPr>
        <p:spPr>
          <a:xfrm>
            <a:off x="838197" y="1228814"/>
            <a:ext cx="10515598" cy="3945696"/>
          </a:xfrm>
          <a:prstGeom prst="rect">
            <a:avLst/>
          </a:prstGeom>
        </p:spPr>
        <p:txBody>
          <a:bodyPr wrap="square" anchor="t">
            <a:spAutoFit/>
          </a:bodyPr>
          <a:lstStyle/>
          <a:p>
            <a:pPr>
              <a:lnSpc>
                <a:spcPct val="90000"/>
              </a:lnSpc>
            </a:pPr>
            <a:r>
              <a:rPr lang="en-US" sz="3200" dirty="0"/>
              <a:t>The care and support protection plan should be </a:t>
            </a:r>
            <a:r>
              <a:rPr lang="en-US" sz="3200" b="1" dirty="0"/>
              <a:t>reviewed</a:t>
            </a:r>
            <a:r>
              <a:rPr lang="en-US" sz="3200" dirty="0"/>
              <a:t> by the </a:t>
            </a:r>
            <a:r>
              <a:rPr lang="en-US" sz="3200" b="1" dirty="0"/>
              <a:t>strategy group </a:t>
            </a:r>
            <a:r>
              <a:rPr lang="en-US" sz="3200" dirty="0"/>
              <a:t>at least </a:t>
            </a:r>
            <a:r>
              <a:rPr lang="en-US" sz="3200" b="1"/>
              <a:t>every </a:t>
            </a:r>
            <a:br>
              <a:rPr lang="en-US" sz="3200" b="1" dirty="0"/>
            </a:br>
            <a:r>
              <a:rPr lang="en-US" sz="3200" b="1"/>
              <a:t>six weeks</a:t>
            </a:r>
            <a:r>
              <a:rPr lang="en-US" sz="3200" dirty="0"/>
              <a:t> to:</a:t>
            </a:r>
          </a:p>
          <a:p>
            <a:pPr marL="457200" indent="-457200">
              <a:lnSpc>
                <a:spcPct val="90000"/>
              </a:lnSpc>
              <a:spcAft>
                <a:spcPts val="1200"/>
              </a:spcAft>
              <a:buFont typeface="Arial" panose="020B0604020202020204" pitchFamily="34" charset="0"/>
              <a:buChar char="•"/>
            </a:pPr>
            <a:r>
              <a:rPr lang="en-US" sz="3200" dirty="0"/>
              <a:t>ensure the adult is </a:t>
            </a:r>
            <a:r>
              <a:rPr lang="en-US" sz="3200" b="1" dirty="0"/>
              <a:t>safe</a:t>
            </a:r>
            <a:r>
              <a:rPr lang="en-US" sz="3200" dirty="0"/>
              <a:t> from abuse and neglect / care and support needs are met</a:t>
            </a:r>
          </a:p>
          <a:p>
            <a:pPr marL="457200" indent="-457200">
              <a:lnSpc>
                <a:spcPct val="90000"/>
              </a:lnSpc>
              <a:spcAft>
                <a:spcPts val="1200"/>
              </a:spcAft>
              <a:buFont typeface="Arial" panose="020B0604020202020204" pitchFamily="34" charset="0"/>
              <a:buChar char="•"/>
            </a:pPr>
            <a:r>
              <a:rPr lang="en-US" sz="3200"/>
              <a:t>ensure that the strategy group has completed the </a:t>
            </a:r>
            <a:r>
              <a:rPr lang="en-US" sz="3200" b="1" dirty="0"/>
              <a:t>actions</a:t>
            </a:r>
            <a:r>
              <a:rPr lang="en-US" sz="3200" dirty="0"/>
              <a:t> detailed in the plan </a:t>
            </a:r>
          </a:p>
          <a:p>
            <a:pPr marL="457200" indent="-457200">
              <a:lnSpc>
                <a:spcPct val="90000"/>
              </a:lnSpc>
              <a:spcAft>
                <a:spcPts val="1200"/>
              </a:spcAft>
              <a:buFont typeface="Arial" panose="020B0604020202020204" pitchFamily="34" charset="0"/>
              <a:buChar char="•"/>
            </a:pPr>
            <a:r>
              <a:rPr lang="en-US" sz="3200" b="1" dirty="0"/>
              <a:t>decide</a:t>
            </a:r>
            <a:r>
              <a:rPr lang="en-US" sz="3200" dirty="0"/>
              <a:t> whether a plan continues to be required</a:t>
            </a:r>
          </a:p>
        </p:txBody>
      </p:sp>
      <p:sp>
        <p:nvSpPr>
          <p:cNvPr id="6" name="Rectangle 5">
            <a:extLst>
              <a:ext uri="{FF2B5EF4-FFF2-40B4-BE49-F238E27FC236}">
                <a16:creationId xmlns:a16="http://schemas.microsoft.com/office/drawing/2014/main" id="{49788FAB-3760-4927-B9F8-CBFBD9D4CE8E}"/>
              </a:ext>
            </a:extLst>
          </p:cNvPr>
          <p:cNvSpPr/>
          <p:nvPr/>
        </p:nvSpPr>
        <p:spPr>
          <a:xfrm>
            <a:off x="838196" y="5174510"/>
            <a:ext cx="10515599" cy="1569660"/>
          </a:xfrm>
          <a:prstGeom prst="rect">
            <a:avLst/>
          </a:prstGeom>
        </p:spPr>
        <p:txBody>
          <a:bodyPr wrap="square">
            <a:spAutoFit/>
          </a:bodyPr>
          <a:lstStyle/>
          <a:p>
            <a:r>
              <a:rPr lang="en-US" sz="3200" dirty="0"/>
              <a:t>Additional </a:t>
            </a:r>
            <a:r>
              <a:rPr lang="en-US" sz="3200" b="1" dirty="0"/>
              <a:t>adult protection conferences </a:t>
            </a:r>
            <a:r>
              <a:rPr lang="en-US" sz="3200" dirty="0"/>
              <a:t>may also be held during the process to ensure that the adult at risk is involved in the process</a:t>
            </a:r>
          </a:p>
        </p:txBody>
      </p:sp>
    </p:spTree>
    <p:extLst>
      <p:ext uri="{BB962C8B-B14F-4D97-AF65-F5344CB8AC3E}">
        <p14:creationId xmlns:p14="http://schemas.microsoft.com/office/powerpoint/2010/main" val="1950841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up)">
                                      <p:cBhvr>
                                        <p:cTn id="7" dur="500"/>
                                        <p:tgtEl>
                                          <p:spTgt spid="2">
                                            <p:txEl>
                                              <p:pRg st="1" end="1"/>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wipe(up)">
                                      <p:cBhvr>
                                        <p:cTn id="11" dur="500"/>
                                        <p:tgtEl>
                                          <p:spTgt spid="2">
                                            <p:txEl>
                                              <p:pRg st="2" end="2"/>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ipe(up)">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D517FBB-4CA4-DF4E-A331-5624D3FEF5AA}"/>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0942872E-FA2A-4CD0-BDEE-D02C668FC7A7}"/>
              </a:ext>
            </a:extLst>
          </p:cNvPr>
          <p:cNvSpPr/>
          <p:nvPr/>
        </p:nvSpPr>
        <p:spPr>
          <a:xfrm>
            <a:off x="838197" y="315716"/>
            <a:ext cx="10515599" cy="76175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Monitor and review</a:t>
            </a:r>
            <a:endParaRPr lang="en-GB" sz="4400" dirty="0"/>
          </a:p>
        </p:txBody>
      </p:sp>
      <p:sp>
        <p:nvSpPr>
          <p:cNvPr id="5" name="Arrow: Down 4">
            <a:extLst>
              <a:ext uri="{FF2B5EF4-FFF2-40B4-BE49-F238E27FC236}">
                <a16:creationId xmlns:a16="http://schemas.microsoft.com/office/drawing/2014/main" id="{F10C2E8A-F18C-4A07-9DB2-6489B09F9F8C}"/>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35D4C8CE-C82B-4915-8649-578AD5A9F0DA}"/>
              </a:ext>
            </a:extLst>
          </p:cNvPr>
          <p:cNvSpPr/>
          <p:nvPr/>
        </p:nvSpPr>
        <p:spPr>
          <a:xfrm>
            <a:off x="838196" y="1228814"/>
            <a:ext cx="10515599" cy="5324535"/>
          </a:xfrm>
          <a:prstGeom prst="rect">
            <a:avLst/>
          </a:prstGeom>
        </p:spPr>
        <p:txBody>
          <a:bodyPr wrap="square">
            <a:spAutoFit/>
          </a:bodyPr>
          <a:lstStyle/>
          <a:p>
            <a:pPr>
              <a:spcAft>
                <a:spcPts val="2400"/>
              </a:spcAft>
            </a:pPr>
            <a:r>
              <a:rPr lang="en-US" sz="3200" dirty="0"/>
              <a:t>Each </a:t>
            </a:r>
            <a:r>
              <a:rPr lang="en-US" sz="3200" b="1" dirty="0"/>
              <a:t>strategy meeting</a:t>
            </a:r>
            <a:r>
              <a:rPr lang="en-US" sz="3200" dirty="0"/>
              <a:t>, </a:t>
            </a:r>
            <a:r>
              <a:rPr lang="en-US" sz="3200" b="1" dirty="0"/>
              <a:t>adult protection conference</a:t>
            </a:r>
            <a:r>
              <a:rPr lang="en-US" sz="3200" dirty="0"/>
              <a:t> or </a:t>
            </a:r>
            <a:r>
              <a:rPr lang="en-US" sz="3200" b="1" dirty="0"/>
              <a:t>specific review meeting </a:t>
            </a:r>
            <a:r>
              <a:rPr lang="en-US" sz="3200" dirty="0"/>
              <a:t>should ask:</a:t>
            </a:r>
          </a:p>
          <a:p>
            <a:pPr lvl="1" algn="ctr"/>
            <a:r>
              <a:rPr lang="en-US" sz="3200" dirty="0"/>
              <a:t>What </a:t>
            </a:r>
            <a:r>
              <a:rPr lang="en-US" sz="3200" b="1" dirty="0"/>
              <a:t>evidence</a:t>
            </a:r>
            <a:r>
              <a:rPr lang="en-US" sz="3200" dirty="0"/>
              <a:t> is there that the care and support protection plan is </a:t>
            </a:r>
            <a:r>
              <a:rPr lang="en-US" sz="3200" b="1" dirty="0"/>
              <a:t>no longer required </a:t>
            </a:r>
            <a:br>
              <a:rPr lang="en-US" sz="3200" b="1" dirty="0"/>
            </a:br>
            <a:r>
              <a:rPr lang="en-US" sz="3200" dirty="0"/>
              <a:t>because the adult is safe from harm?</a:t>
            </a:r>
          </a:p>
          <a:p>
            <a:pPr lvl="1" algn="ctr"/>
            <a:r>
              <a:rPr lang="en-US" sz="3200" b="1" dirty="0"/>
              <a:t>or</a:t>
            </a:r>
            <a:endParaRPr lang="en-US" sz="3200" dirty="0"/>
          </a:p>
          <a:p>
            <a:pPr lvl="1" algn="ctr"/>
            <a:r>
              <a:rPr lang="en-US" sz="3200" dirty="0"/>
              <a:t>What </a:t>
            </a:r>
            <a:r>
              <a:rPr lang="en-US" sz="3200" b="1" dirty="0"/>
              <a:t>evidence</a:t>
            </a:r>
            <a:r>
              <a:rPr lang="en-US" sz="3200" dirty="0"/>
              <a:t> is there that the care and support protection plan should</a:t>
            </a:r>
            <a:r>
              <a:rPr lang="en-US" sz="3200" b="1" dirty="0"/>
              <a:t> continue and/or be revised </a:t>
            </a:r>
            <a:r>
              <a:rPr lang="en-US" sz="3200" dirty="0"/>
              <a:t>to protect an adult at risk from abuse and neglect?</a:t>
            </a:r>
          </a:p>
          <a:p>
            <a:endParaRPr lang="en-US" sz="3200" dirty="0"/>
          </a:p>
        </p:txBody>
      </p:sp>
    </p:spTree>
    <p:extLst>
      <p:ext uri="{BB962C8B-B14F-4D97-AF65-F5344CB8AC3E}">
        <p14:creationId xmlns:p14="http://schemas.microsoft.com/office/powerpoint/2010/main" val="29064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B00B599-65BE-4B6C-A457-C5B65DAEC9A9}"/>
              </a:ext>
            </a:extLst>
          </p:cNvPr>
          <p:cNvGrpSpPr/>
          <p:nvPr/>
        </p:nvGrpSpPr>
        <p:grpSpPr>
          <a:xfrm>
            <a:off x="838200" y="852314"/>
            <a:ext cx="10515599" cy="1536290"/>
            <a:chOff x="838200" y="852314"/>
            <a:chExt cx="10515599" cy="1536290"/>
          </a:xfrm>
        </p:grpSpPr>
        <p:sp>
          <p:nvSpPr>
            <p:cNvPr id="6" name="Rectangle: Rounded Corners 5">
              <a:extLst>
                <a:ext uri="{FF2B5EF4-FFF2-40B4-BE49-F238E27FC236}">
                  <a16:creationId xmlns:a16="http://schemas.microsoft.com/office/drawing/2014/main" id="{10324DF6-26E8-4CB2-84D9-95912A467A0B}"/>
                </a:ext>
              </a:extLst>
            </p:cNvPr>
            <p:cNvSpPr/>
            <p:nvPr/>
          </p:nvSpPr>
          <p:spPr>
            <a:xfrm>
              <a:off x="838200" y="1588511"/>
              <a:ext cx="10515599" cy="800093"/>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Conclusion</a:t>
              </a:r>
            </a:p>
          </p:txBody>
        </p:sp>
        <p:sp>
          <p:nvSpPr>
            <p:cNvPr id="7" name="Arrow: Down 6">
              <a:extLst>
                <a:ext uri="{FF2B5EF4-FFF2-40B4-BE49-F238E27FC236}">
                  <a16:creationId xmlns:a16="http://schemas.microsoft.com/office/drawing/2014/main" id="{A82AC264-07D8-45F8-8E47-70D6ED35ED4E}"/>
                </a:ext>
              </a:extLst>
            </p:cNvPr>
            <p:cNvSpPr/>
            <p:nvPr/>
          </p:nvSpPr>
          <p:spPr>
            <a:xfrm>
              <a:off x="5784729" y="852314"/>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Rectangle: Rounded Corners 3">
            <a:extLst>
              <a:ext uri="{FF2B5EF4-FFF2-40B4-BE49-F238E27FC236}">
                <a16:creationId xmlns:a16="http://schemas.microsoft.com/office/drawing/2014/main" id="{77AEA2B9-9B2C-439A-B90E-47B528419F87}"/>
              </a:ext>
            </a:extLst>
          </p:cNvPr>
          <p:cNvSpPr/>
          <p:nvPr/>
        </p:nvSpPr>
        <p:spPr>
          <a:xfrm>
            <a:off x="838197" y="315716"/>
            <a:ext cx="10515599" cy="76175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a:t>Monitor and review</a:t>
            </a:r>
            <a:endParaRPr lang="en-GB" sz="4400" dirty="0"/>
          </a:p>
        </p:txBody>
      </p:sp>
      <p:sp>
        <p:nvSpPr>
          <p:cNvPr id="5" name="Arrow: Down 4">
            <a:extLst>
              <a:ext uri="{FF2B5EF4-FFF2-40B4-BE49-F238E27FC236}">
                <a16:creationId xmlns:a16="http://schemas.microsoft.com/office/drawing/2014/main" id="{ED4BFF60-FED0-46C5-B975-FBD4F7059EDD}"/>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CC1CF1B7-BAB8-4109-9970-6B3FD5D5F329}"/>
              </a:ext>
            </a:extLst>
          </p:cNvPr>
          <p:cNvSpPr/>
          <p:nvPr/>
        </p:nvSpPr>
        <p:spPr>
          <a:xfrm>
            <a:off x="838196" y="2561678"/>
            <a:ext cx="10779181" cy="3496342"/>
          </a:xfrm>
          <a:prstGeom prst="rect">
            <a:avLst/>
          </a:prstGeom>
        </p:spPr>
        <p:txBody>
          <a:bodyPr wrap="square" anchor="t">
            <a:spAutoFit/>
          </a:bodyPr>
          <a:lstStyle/>
          <a:p>
            <a:pPr>
              <a:lnSpc>
                <a:spcPct val="90000"/>
              </a:lnSpc>
            </a:pPr>
            <a:r>
              <a:rPr lang="en-US" sz="3200" dirty="0"/>
              <a:t>The </a:t>
            </a:r>
            <a:r>
              <a:rPr lang="en-US" sz="3200" b="1" dirty="0"/>
              <a:t>decision to close the process </a:t>
            </a:r>
            <a:r>
              <a:rPr lang="en-US" sz="3200" dirty="0"/>
              <a:t>should be based on evidence that the adult is no longer at risk of abuse or neglect, or the risks have reduced and can be managed </a:t>
            </a:r>
            <a:r>
              <a:rPr lang="en-US" sz="3200"/>
              <a:t>adequately and appropriately by a single agency process</a:t>
            </a:r>
          </a:p>
          <a:p>
            <a:endParaRPr lang="en-US" sz="1400" dirty="0"/>
          </a:p>
          <a:p>
            <a:r>
              <a:rPr lang="en-US" sz="3200" dirty="0"/>
              <a:t>Wherever possible, </a:t>
            </a:r>
            <a:r>
              <a:rPr lang="en-US" sz="3200" b="1" dirty="0"/>
              <a:t>the adult at risk should be involved </a:t>
            </a:r>
            <a:r>
              <a:rPr lang="en-US" sz="3200"/>
              <a:t>in the conclusion of the safeguarding process</a:t>
            </a:r>
            <a:endParaRPr lang="en-US" sz="3200">
              <a:cs typeface="Arial"/>
            </a:endParaRPr>
          </a:p>
          <a:p>
            <a:endParaRPr lang="en-US" sz="2800" dirty="0"/>
          </a:p>
        </p:txBody>
      </p:sp>
    </p:spTree>
    <p:extLst>
      <p:ext uri="{BB962C8B-B14F-4D97-AF65-F5344CB8AC3E}">
        <p14:creationId xmlns:p14="http://schemas.microsoft.com/office/powerpoint/2010/main" val="241887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B78F4-D3DE-467A-A223-D552BC37EFDC}"/>
              </a:ext>
            </a:extLst>
          </p:cNvPr>
          <p:cNvSpPr>
            <a:spLocks noGrp="1"/>
          </p:cNvSpPr>
          <p:nvPr>
            <p:ph type="title"/>
          </p:nvPr>
        </p:nvSpPr>
        <p:spPr/>
        <p:txBody>
          <a:bodyPr/>
          <a:lstStyle/>
          <a:p>
            <a:r>
              <a:rPr lang="en-US" dirty="0"/>
              <a:t>Advocacy</a:t>
            </a:r>
            <a:endParaRPr lang="en-GB" dirty="0"/>
          </a:p>
        </p:txBody>
      </p:sp>
      <p:sp>
        <p:nvSpPr>
          <p:cNvPr id="4" name="Content Placeholder 3">
            <a:extLst>
              <a:ext uri="{FF2B5EF4-FFF2-40B4-BE49-F238E27FC236}">
                <a16:creationId xmlns:a16="http://schemas.microsoft.com/office/drawing/2014/main" id="{30E0CDC9-0A51-4578-B1B3-66BA13CD5118}"/>
              </a:ext>
            </a:extLst>
          </p:cNvPr>
          <p:cNvSpPr>
            <a:spLocks noGrp="1"/>
          </p:cNvSpPr>
          <p:nvPr>
            <p:ph idx="1"/>
          </p:nvPr>
        </p:nvSpPr>
        <p:spPr>
          <a:xfrm>
            <a:off x="838200" y="1236134"/>
            <a:ext cx="10929079" cy="5269832"/>
          </a:xfrm>
        </p:spPr>
        <p:txBody>
          <a:bodyPr vert="horz" lIns="91440" tIns="45720" rIns="91440" bIns="45720" rtlCol="0" anchor="t">
            <a:noAutofit/>
          </a:bodyPr>
          <a:lstStyle/>
          <a:p>
            <a:pPr>
              <a:spcBef>
                <a:spcPts val="0"/>
              </a:spcBef>
              <a:spcAft>
                <a:spcPts val="1200"/>
              </a:spcAft>
            </a:pPr>
            <a:r>
              <a:rPr lang="en-US" sz="2800" dirty="0"/>
              <a:t>Section 181(2) of the Act defines “advocacy services” as: “services which provide assistance (by way of representation or otherwise) to persons for purposes relating to their care and support.”</a:t>
            </a:r>
            <a:r>
              <a:rPr lang="en-US" dirty="0"/>
              <a:t>   </a:t>
            </a:r>
            <a:endParaRPr lang="en-US" sz="2800" dirty="0"/>
          </a:p>
          <a:p>
            <a:pPr>
              <a:spcBef>
                <a:spcPts val="0"/>
              </a:spcBef>
              <a:spcAft>
                <a:spcPts val="1200"/>
              </a:spcAft>
            </a:pPr>
            <a:r>
              <a:rPr lang="en-US" sz="2800" dirty="0"/>
              <a:t>The Act is based on the rights of the individual. Denying someone access to advocacy denies them many other opportunities to enact their rights</a:t>
            </a:r>
            <a:r>
              <a:rPr lang="en-US" dirty="0"/>
              <a:t>, for example,</a:t>
            </a:r>
            <a:r>
              <a:rPr lang="en-US" sz="2800" dirty="0"/>
              <a:t> the right to live safe from abuse</a:t>
            </a:r>
            <a:endParaRPr lang="en-US" sz="2800" dirty="0">
              <a:cs typeface="Arial"/>
            </a:endParaRPr>
          </a:p>
          <a:p>
            <a:pPr>
              <a:spcBef>
                <a:spcPts val="0"/>
              </a:spcBef>
              <a:spcAft>
                <a:spcPts val="1200"/>
              </a:spcAft>
            </a:pPr>
            <a:r>
              <a:rPr lang="en-US" sz="2800" dirty="0"/>
              <a:t>Adults who have communication needs and children have the right to an advocate when they are involved in safeguarding processes</a:t>
            </a:r>
          </a:p>
          <a:p>
            <a:pPr>
              <a:spcBef>
                <a:spcPts val="0"/>
              </a:spcBef>
              <a:spcAft>
                <a:spcPts val="1200"/>
              </a:spcAft>
            </a:pPr>
            <a:r>
              <a:rPr lang="en-US" sz="2800" dirty="0"/>
              <a:t>Can be an informal advocate (appropriate friend or family member) or Independent Professional Advocate commissioned by </a:t>
            </a:r>
            <a:r>
              <a:rPr lang="en-US" dirty="0"/>
              <a:t>the local</a:t>
            </a:r>
            <a:r>
              <a:rPr lang="en-US" sz="2800" dirty="0"/>
              <a:t> authority</a:t>
            </a:r>
            <a:endParaRPr lang="en-US" sz="2800" dirty="0">
              <a:cs typeface="Arial"/>
            </a:endParaRPr>
          </a:p>
          <a:p>
            <a:pPr>
              <a:spcBef>
                <a:spcPts val="0"/>
              </a:spcBef>
              <a:spcAft>
                <a:spcPts val="1200"/>
              </a:spcAft>
            </a:pPr>
            <a:endParaRPr lang="en-GB" sz="2800" dirty="0"/>
          </a:p>
        </p:txBody>
      </p:sp>
    </p:spTree>
    <p:extLst>
      <p:ext uri="{BB962C8B-B14F-4D97-AF65-F5344CB8AC3E}">
        <p14:creationId xmlns:p14="http://schemas.microsoft.com/office/powerpoint/2010/main" val="77028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E24F-6EFC-4163-B7B8-43933ED7F08B}"/>
              </a:ext>
            </a:extLst>
          </p:cNvPr>
          <p:cNvSpPr>
            <a:spLocks noGrp="1"/>
          </p:cNvSpPr>
          <p:nvPr>
            <p:ph type="ctrTitle"/>
          </p:nvPr>
        </p:nvSpPr>
        <p:spPr/>
        <p:txBody>
          <a:bodyPr/>
          <a:lstStyle/>
          <a:p>
            <a:r>
              <a:rPr lang="en-GB" dirty="0"/>
              <a:t>Adult protection conference</a:t>
            </a:r>
          </a:p>
        </p:txBody>
      </p:sp>
      <p:sp>
        <p:nvSpPr>
          <p:cNvPr id="4" name="Rectangle 3">
            <a:extLst>
              <a:ext uri="{FF2B5EF4-FFF2-40B4-BE49-F238E27FC236}">
                <a16:creationId xmlns:a16="http://schemas.microsoft.com/office/drawing/2014/main" id="{82DD6962-F452-4D25-B051-8ED7BF6A2694}"/>
              </a:ext>
            </a:extLst>
          </p:cNvPr>
          <p:cNvSpPr/>
          <p:nvPr/>
        </p:nvSpPr>
        <p:spPr>
          <a:xfrm>
            <a:off x="1524000" y="3747623"/>
            <a:ext cx="9144000" cy="1384995"/>
          </a:xfrm>
          <a:prstGeom prst="rect">
            <a:avLst/>
          </a:prstGeom>
        </p:spPr>
        <p:txBody>
          <a:bodyPr wrap="square" anchor="t">
            <a:spAutoFit/>
          </a:bodyPr>
          <a:lstStyle/>
          <a:p>
            <a:pPr algn="ctr">
              <a:defRPr/>
            </a:pPr>
            <a:r>
              <a:rPr lang="en-US" sz="2800" dirty="0"/>
              <a:t>A multi-agency meeting, which includes the individual adult at risk, their advocate and relevant others, as appropriate </a:t>
            </a:r>
          </a:p>
        </p:txBody>
      </p:sp>
    </p:spTree>
    <p:extLst>
      <p:ext uri="{BB962C8B-B14F-4D97-AF65-F5344CB8AC3E}">
        <p14:creationId xmlns:p14="http://schemas.microsoft.com/office/powerpoint/2010/main" val="388336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AE7624F-D4ED-0C44-A11C-1242CF7D72B1}"/>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3698862F-A00A-4BC4-8F91-8A5DEB4B992A}"/>
              </a:ext>
            </a:extLst>
          </p:cNvPr>
          <p:cNvSpPr/>
          <p:nvPr/>
        </p:nvSpPr>
        <p:spPr>
          <a:xfrm>
            <a:off x="838199" y="1916567"/>
            <a:ext cx="10989680" cy="4641271"/>
          </a:xfrm>
          <a:prstGeom prst="rect">
            <a:avLst/>
          </a:prstGeom>
        </p:spPr>
        <p:txBody>
          <a:bodyPr wrap="square" anchor="t">
            <a:spAutoFit/>
          </a:bodyPr>
          <a:lstStyle/>
          <a:p>
            <a:pPr>
              <a:lnSpc>
                <a:spcPct val="90000"/>
              </a:lnSpc>
              <a:spcAft>
                <a:spcPts val="600"/>
              </a:spcAft>
            </a:pPr>
            <a:r>
              <a:rPr lang="en-US" sz="3200" b="1" dirty="0"/>
              <a:t>Aims</a:t>
            </a:r>
            <a:endParaRPr lang="en-US" sz="2800" b="1" dirty="0"/>
          </a:p>
          <a:p>
            <a:pPr marL="457200" indent="-457200">
              <a:lnSpc>
                <a:spcPct val="90000"/>
              </a:lnSpc>
              <a:spcAft>
                <a:spcPts val="600"/>
              </a:spcAft>
              <a:buFont typeface="Arial" panose="020B0604020202020204" pitchFamily="34" charset="0"/>
              <a:buChar char="•"/>
            </a:pPr>
            <a:r>
              <a:rPr lang="en-US" sz="2800" dirty="0"/>
              <a:t>share/discuss s126 enquiries outcome and any investigations</a:t>
            </a:r>
          </a:p>
          <a:p>
            <a:pPr marL="457200" indent="-457200">
              <a:lnSpc>
                <a:spcPct val="90000"/>
              </a:lnSpc>
              <a:spcAft>
                <a:spcPts val="600"/>
              </a:spcAft>
              <a:buFont typeface="Arial" panose="020B0604020202020204" pitchFamily="34" charset="0"/>
              <a:buChar char="•"/>
            </a:pPr>
            <a:r>
              <a:rPr lang="en-US" sz="2800" dirty="0"/>
              <a:t>provide feedback and evaluation of all evidence</a:t>
            </a:r>
          </a:p>
          <a:p>
            <a:pPr marL="457200" indent="-457200">
              <a:lnSpc>
                <a:spcPct val="90000"/>
              </a:lnSpc>
              <a:spcAft>
                <a:spcPts val="600"/>
              </a:spcAft>
              <a:buFont typeface="Arial" panose="020B0604020202020204" pitchFamily="34" charset="0"/>
              <a:buChar char="•"/>
            </a:pPr>
            <a:r>
              <a:rPr lang="en-US" sz="2800" dirty="0"/>
              <a:t>assess on-going risk of abuse and/or neglect</a:t>
            </a:r>
          </a:p>
          <a:p>
            <a:pPr marL="457200" indent="-457200">
              <a:lnSpc>
                <a:spcPct val="90000"/>
              </a:lnSpc>
              <a:spcAft>
                <a:spcPts val="600"/>
              </a:spcAft>
              <a:buFont typeface="Arial" panose="020B0604020202020204" pitchFamily="34" charset="0"/>
              <a:buChar char="•"/>
            </a:pPr>
            <a:r>
              <a:rPr lang="en-US" sz="2800" b="1" dirty="0"/>
              <a:t>produce/revise a care and support protection plan </a:t>
            </a:r>
            <a:endParaRPr lang="en-US" sz="2800" b="1" dirty="0">
              <a:cs typeface="Arial"/>
            </a:endParaRPr>
          </a:p>
          <a:p>
            <a:pPr marL="457200" indent="-457200">
              <a:lnSpc>
                <a:spcPct val="90000"/>
              </a:lnSpc>
              <a:spcAft>
                <a:spcPts val="600"/>
              </a:spcAft>
              <a:buFont typeface="Arial" panose="020B0604020202020204" pitchFamily="34" charset="0"/>
              <a:buChar char="•"/>
            </a:pPr>
            <a:r>
              <a:rPr lang="en-US" sz="2800" dirty="0"/>
              <a:t>identify and agree any further protection actions required</a:t>
            </a:r>
          </a:p>
          <a:p>
            <a:pPr marL="457200" indent="-457200">
              <a:lnSpc>
                <a:spcPct val="90000"/>
              </a:lnSpc>
              <a:spcAft>
                <a:spcPts val="600"/>
              </a:spcAft>
              <a:buFont typeface="Arial" panose="020B0604020202020204" pitchFamily="34" charset="0"/>
              <a:buChar char="•"/>
            </a:pPr>
            <a:r>
              <a:rPr lang="en-US" sz="2800" dirty="0"/>
              <a:t>consider actions to be taken against the perpetrator</a:t>
            </a:r>
          </a:p>
          <a:p>
            <a:pPr marL="457200" indent="-457200">
              <a:lnSpc>
                <a:spcPct val="90000"/>
              </a:lnSpc>
              <a:spcAft>
                <a:spcPts val="600"/>
              </a:spcAft>
              <a:buFont typeface="Arial" panose="020B0604020202020204" pitchFamily="34" charset="0"/>
              <a:buChar char="•"/>
            </a:pPr>
            <a:r>
              <a:rPr lang="en-US" sz="2800" dirty="0"/>
              <a:t>consider necessary regulatory, legal or statutory action</a:t>
            </a:r>
          </a:p>
          <a:p>
            <a:pPr marL="457200" indent="-457200">
              <a:lnSpc>
                <a:spcPct val="90000"/>
              </a:lnSpc>
              <a:spcAft>
                <a:spcPts val="600"/>
              </a:spcAft>
              <a:buFont typeface="Arial" panose="020B0604020202020204" pitchFamily="34" charset="0"/>
              <a:buChar char="•"/>
            </a:pPr>
            <a:r>
              <a:rPr lang="en-US" sz="2800" dirty="0"/>
              <a:t>establish whether the adult at risk is satisfied with the outcome </a:t>
            </a:r>
            <a:br>
              <a:rPr lang="en-US" sz="2800" dirty="0"/>
            </a:br>
            <a:r>
              <a:rPr lang="en-US" sz="2800" dirty="0"/>
              <a:t>of the investigation</a:t>
            </a:r>
          </a:p>
        </p:txBody>
      </p:sp>
      <p:sp>
        <p:nvSpPr>
          <p:cNvPr id="2" name="Rectangle 1">
            <a:extLst>
              <a:ext uri="{FF2B5EF4-FFF2-40B4-BE49-F238E27FC236}">
                <a16:creationId xmlns:a16="http://schemas.microsoft.com/office/drawing/2014/main" id="{49ED42F7-4FFA-4134-8C6E-8ACC4433A972}"/>
              </a:ext>
            </a:extLst>
          </p:cNvPr>
          <p:cNvSpPr/>
          <p:nvPr/>
        </p:nvSpPr>
        <p:spPr>
          <a:xfrm>
            <a:off x="479308" y="1393304"/>
            <a:ext cx="11520925" cy="480131"/>
          </a:xfrm>
          <a:prstGeom prst="rect">
            <a:avLst/>
          </a:prstGeom>
        </p:spPr>
        <p:txBody>
          <a:bodyPr wrap="square">
            <a:spAutoFit/>
          </a:bodyPr>
          <a:lstStyle/>
          <a:p>
            <a:pPr algn="ctr">
              <a:lnSpc>
                <a:spcPct val="90000"/>
              </a:lnSpc>
              <a:spcAft>
                <a:spcPts val="600"/>
              </a:spcAft>
            </a:pPr>
            <a:r>
              <a:rPr lang="en-US" sz="2800" b="1" dirty="0"/>
              <a:t>Includes individual adult at risk, their advocate, relevant others</a:t>
            </a:r>
          </a:p>
        </p:txBody>
      </p:sp>
    </p:spTree>
    <p:extLst>
      <p:ext uri="{BB962C8B-B14F-4D97-AF65-F5344CB8AC3E}">
        <p14:creationId xmlns:p14="http://schemas.microsoft.com/office/powerpoint/2010/main" val="265591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left)">
                                      <p:cBhvr>
                                        <p:cTn id="11" dur="500"/>
                                        <p:tgtEl>
                                          <p:spTgt spid="3">
                                            <p:txEl>
                                              <p:pRg st="2" end="2"/>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500"/>
                                        <p:tgtEl>
                                          <p:spTgt spid="3">
                                            <p:txEl>
                                              <p:pRg st="5" end="5"/>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left)">
                                      <p:cBhvr>
                                        <p:cTn id="31" dur="500"/>
                                        <p:tgtEl>
                                          <p:spTgt spid="3">
                                            <p:txEl>
                                              <p:pRg st="7" end="7"/>
                                            </p:txEl>
                                          </p:spTgt>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left)">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F2037BA-DB4B-1F45-9917-C1CE3BBC4FBC}"/>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3698862F-A00A-4BC4-8F91-8A5DEB4B992A}"/>
              </a:ext>
            </a:extLst>
          </p:cNvPr>
          <p:cNvSpPr/>
          <p:nvPr/>
        </p:nvSpPr>
        <p:spPr>
          <a:xfrm>
            <a:off x="1016000" y="1443841"/>
            <a:ext cx="10728960" cy="590931"/>
          </a:xfrm>
          <a:prstGeom prst="rect">
            <a:avLst/>
          </a:prstGeom>
        </p:spPr>
        <p:txBody>
          <a:bodyPr wrap="square" anchor="t">
            <a:spAutoFit/>
          </a:bodyPr>
          <a:lstStyle/>
          <a:p>
            <a:pPr algn="ctr">
              <a:lnSpc>
                <a:spcPct val="90000"/>
              </a:lnSpc>
              <a:spcAft>
                <a:spcPts val="600"/>
              </a:spcAft>
            </a:pPr>
            <a:r>
              <a:rPr lang="en-GB" sz="3600" b="1" dirty="0"/>
              <a:t>Roles and responsibilities</a:t>
            </a:r>
            <a:endParaRPr lang="en-US" sz="2800" b="1" dirty="0"/>
          </a:p>
        </p:txBody>
      </p:sp>
      <p:sp>
        <p:nvSpPr>
          <p:cNvPr id="2" name="Rectangle 1">
            <a:extLst>
              <a:ext uri="{FF2B5EF4-FFF2-40B4-BE49-F238E27FC236}">
                <a16:creationId xmlns:a16="http://schemas.microsoft.com/office/drawing/2014/main" id="{FE66265D-68BC-40D6-8B31-36E1647F50A4}"/>
              </a:ext>
            </a:extLst>
          </p:cNvPr>
          <p:cNvSpPr/>
          <p:nvPr/>
        </p:nvSpPr>
        <p:spPr>
          <a:xfrm>
            <a:off x="838199" y="2202106"/>
            <a:ext cx="4343401" cy="1754326"/>
          </a:xfrm>
          <a:prstGeom prst="rect">
            <a:avLst/>
          </a:prstGeom>
        </p:spPr>
        <p:txBody>
          <a:bodyPr wrap="square" anchor="t">
            <a:spAutoFit/>
          </a:bodyPr>
          <a:lstStyle/>
          <a:p>
            <a:r>
              <a:rPr lang="en-US" sz="3600" b="1" dirty="0"/>
              <a:t>Lead </a:t>
            </a:r>
            <a:r>
              <a:rPr lang="en-US" sz="3600" b="1" dirty="0" err="1"/>
              <a:t>co-ordinator</a:t>
            </a:r>
            <a:r>
              <a:rPr lang="en-US" sz="3600" b="1" dirty="0"/>
              <a:t> for social services</a:t>
            </a:r>
          </a:p>
          <a:p>
            <a:r>
              <a:rPr lang="en-US" sz="3600" dirty="0"/>
              <a:t>(or delegated lead)</a:t>
            </a:r>
          </a:p>
        </p:txBody>
      </p:sp>
      <p:sp>
        <p:nvSpPr>
          <p:cNvPr id="4" name="Rectangle 3">
            <a:extLst>
              <a:ext uri="{FF2B5EF4-FFF2-40B4-BE49-F238E27FC236}">
                <a16:creationId xmlns:a16="http://schemas.microsoft.com/office/drawing/2014/main" id="{D1764686-9BE7-4B86-93FB-C4893B08DAF7}"/>
              </a:ext>
            </a:extLst>
          </p:cNvPr>
          <p:cNvSpPr/>
          <p:nvPr/>
        </p:nvSpPr>
        <p:spPr>
          <a:xfrm>
            <a:off x="5648960" y="2202106"/>
            <a:ext cx="6096000" cy="4431983"/>
          </a:xfrm>
          <a:prstGeom prst="rect">
            <a:avLst/>
          </a:prstGeom>
        </p:spPr>
        <p:txBody>
          <a:bodyPr wrap="square" anchor="t">
            <a:spAutoFit/>
          </a:bodyPr>
          <a:lstStyle/>
          <a:p>
            <a:pPr marL="171450" indent="-171450">
              <a:lnSpc>
                <a:spcPct val="90000"/>
              </a:lnSpc>
              <a:spcAft>
                <a:spcPts val="1200"/>
              </a:spcAft>
              <a:buFont typeface="Arial" panose="020B0604020202020204" pitchFamily="34" charset="0"/>
              <a:buChar char="•"/>
            </a:pPr>
            <a:r>
              <a:rPr lang="en-US" sz="2800" dirty="0"/>
              <a:t>Arranges and chairs strategy meetings and adult protection conferences</a:t>
            </a:r>
            <a:endParaRPr lang="en-US">
              <a:cs typeface="Arial" panose="020B0604020202020204"/>
            </a:endParaRPr>
          </a:p>
          <a:p>
            <a:pPr marL="171450" indent="-171450">
              <a:lnSpc>
                <a:spcPct val="90000"/>
              </a:lnSpc>
              <a:spcAft>
                <a:spcPts val="1200"/>
              </a:spcAft>
              <a:buFont typeface="Arial" panose="020B0604020202020204" pitchFamily="34" charset="0"/>
              <a:buChar char="•"/>
            </a:pPr>
            <a:r>
              <a:rPr lang="en-US" sz="2800" dirty="0"/>
              <a:t>Monitors and reviews progress of the care and support protection plan</a:t>
            </a:r>
            <a:endParaRPr lang="en-US" sz="2800" dirty="0">
              <a:cs typeface="Arial" panose="020B0604020202020204"/>
            </a:endParaRPr>
          </a:p>
          <a:p>
            <a:pPr marL="171450" indent="-171450">
              <a:lnSpc>
                <a:spcPct val="90000"/>
              </a:lnSpc>
              <a:spcAft>
                <a:spcPts val="1200"/>
              </a:spcAft>
              <a:buFont typeface="Arial" panose="020B0604020202020204" pitchFamily="34" charset="0"/>
              <a:buChar char="•"/>
            </a:pPr>
            <a:r>
              <a:rPr lang="en-US" sz="2800" dirty="0"/>
              <a:t>Determines whether outcomes have been achieved</a:t>
            </a:r>
            <a:endParaRPr lang="en-US" sz="2800" dirty="0">
              <a:cs typeface="Arial" panose="020B0604020202020204"/>
            </a:endParaRPr>
          </a:p>
          <a:p>
            <a:pPr marL="171450" indent="-171450">
              <a:lnSpc>
                <a:spcPct val="90000"/>
              </a:lnSpc>
              <a:spcAft>
                <a:spcPts val="1200"/>
              </a:spcAft>
              <a:buFont typeface="Arial" panose="020B0604020202020204" pitchFamily="34" charset="0"/>
              <a:buChar char="•"/>
            </a:pPr>
            <a:r>
              <a:rPr lang="en-US" sz="2800" dirty="0"/>
              <a:t>Determines whether adult safeguarding process can be terminated</a:t>
            </a:r>
            <a:endParaRPr lang="en-US" sz="2800" dirty="0">
              <a:cs typeface="Arial" panose="020B0604020202020204"/>
            </a:endParaRPr>
          </a:p>
        </p:txBody>
      </p:sp>
    </p:spTree>
    <p:extLst>
      <p:ext uri="{BB962C8B-B14F-4D97-AF65-F5344CB8AC3E}">
        <p14:creationId xmlns:p14="http://schemas.microsoft.com/office/powerpoint/2010/main" val="184927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3698862F-A00A-4BC4-8F91-8A5DEB4B992A}"/>
              </a:ext>
            </a:extLst>
          </p:cNvPr>
          <p:cNvSpPr/>
          <p:nvPr/>
        </p:nvSpPr>
        <p:spPr>
          <a:xfrm>
            <a:off x="1016000" y="1443841"/>
            <a:ext cx="10728960" cy="590931"/>
          </a:xfrm>
          <a:prstGeom prst="rect">
            <a:avLst/>
          </a:prstGeom>
        </p:spPr>
        <p:txBody>
          <a:bodyPr wrap="square" anchor="t">
            <a:spAutoFit/>
          </a:bodyPr>
          <a:lstStyle/>
          <a:p>
            <a:pPr algn="ctr">
              <a:lnSpc>
                <a:spcPct val="90000"/>
              </a:lnSpc>
              <a:spcAft>
                <a:spcPts val="600"/>
              </a:spcAft>
            </a:pPr>
            <a:r>
              <a:rPr lang="en-GB" sz="3600" b="1" dirty="0"/>
              <a:t>Roles and responsibilities</a:t>
            </a:r>
            <a:endParaRPr lang="en-US" sz="2800" b="1" dirty="0"/>
          </a:p>
        </p:txBody>
      </p:sp>
      <p:sp>
        <p:nvSpPr>
          <p:cNvPr id="7" name="Rectangle 6">
            <a:extLst>
              <a:ext uri="{FF2B5EF4-FFF2-40B4-BE49-F238E27FC236}">
                <a16:creationId xmlns:a16="http://schemas.microsoft.com/office/drawing/2014/main" id="{C09A7E53-3E1A-4769-A82E-61B4BF9CCFC5}"/>
              </a:ext>
            </a:extLst>
          </p:cNvPr>
          <p:cNvSpPr/>
          <p:nvPr/>
        </p:nvSpPr>
        <p:spPr>
          <a:xfrm>
            <a:off x="838199" y="2202106"/>
            <a:ext cx="4343401" cy="2462213"/>
          </a:xfrm>
          <a:prstGeom prst="rect">
            <a:avLst/>
          </a:prstGeom>
        </p:spPr>
        <p:txBody>
          <a:bodyPr wrap="square" anchor="t">
            <a:spAutoFit/>
          </a:bodyPr>
          <a:lstStyle/>
          <a:p>
            <a:r>
              <a:rPr lang="en-US" sz="3600" dirty="0"/>
              <a:t>Lead </a:t>
            </a:r>
            <a:r>
              <a:rPr lang="en-US" sz="3600" dirty="0" err="1"/>
              <a:t>co-ordinator</a:t>
            </a:r>
            <a:r>
              <a:rPr lang="en-US" sz="3600" dirty="0"/>
              <a:t> for social services</a:t>
            </a:r>
          </a:p>
          <a:p>
            <a:pPr>
              <a:spcAft>
                <a:spcPts val="1200"/>
              </a:spcAft>
            </a:pPr>
            <a:r>
              <a:rPr lang="en-US" sz="3600" dirty="0"/>
              <a:t>(or delegated lead)</a:t>
            </a:r>
          </a:p>
          <a:p>
            <a:pPr>
              <a:spcAft>
                <a:spcPts val="1200"/>
              </a:spcAft>
            </a:pPr>
            <a:r>
              <a:rPr lang="en-US" sz="3600" b="1" dirty="0"/>
              <a:t>Lead practitioner</a:t>
            </a:r>
          </a:p>
        </p:txBody>
      </p:sp>
      <p:sp>
        <p:nvSpPr>
          <p:cNvPr id="9" name="Rectangle 8">
            <a:extLst>
              <a:ext uri="{FF2B5EF4-FFF2-40B4-BE49-F238E27FC236}">
                <a16:creationId xmlns:a16="http://schemas.microsoft.com/office/drawing/2014/main" id="{3EE69821-727C-034A-82D9-A98D237DCE07}"/>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BCB5CD6-5CD4-483E-98C1-1CA1529FE837}"/>
              </a:ext>
            </a:extLst>
          </p:cNvPr>
          <p:cNvSpPr/>
          <p:nvPr/>
        </p:nvSpPr>
        <p:spPr>
          <a:xfrm>
            <a:off x="5648960" y="2034772"/>
            <a:ext cx="6096000" cy="4585871"/>
          </a:xfrm>
          <a:prstGeom prst="rect">
            <a:avLst/>
          </a:prstGeom>
        </p:spPr>
        <p:txBody>
          <a:bodyPr wrap="square">
            <a:spAutoFit/>
          </a:bodyPr>
          <a:lstStyle/>
          <a:p>
            <a:pPr marL="171450" indent="-171450">
              <a:lnSpc>
                <a:spcPct val="90000"/>
              </a:lnSpc>
              <a:spcAft>
                <a:spcPts val="1200"/>
              </a:spcAft>
              <a:buFont typeface="Arial" panose="020B0604020202020204" pitchFamily="34" charset="0"/>
              <a:buChar char="•"/>
            </a:pPr>
            <a:r>
              <a:rPr lang="en-US" sz="2800" dirty="0"/>
              <a:t>Actively engages and works in partnership with the adult at risk </a:t>
            </a:r>
          </a:p>
          <a:p>
            <a:pPr marL="171450" indent="-171450">
              <a:lnSpc>
                <a:spcPct val="90000"/>
              </a:lnSpc>
              <a:spcAft>
                <a:spcPts val="1200"/>
              </a:spcAft>
              <a:buFont typeface="Arial" panose="020B0604020202020204" pitchFamily="34" charset="0"/>
              <a:buChar char="•"/>
            </a:pPr>
            <a:r>
              <a:rPr lang="en-US" sz="2800" dirty="0"/>
              <a:t>Takes the multi-agency lead in preparing, completing, reviewing, delivering and revising the plan</a:t>
            </a:r>
          </a:p>
          <a:p>
            <a:pPr marL="171450" indent="-171450">
              <a:lnSpc>
                <a:spcPct val="90000"/>
              </a:lnSpc>
              <a:spcAft>
                <a:spcPts val="1200"/>
              </a:spcAft>
              <a:buFont typeface="Arial" panose="020B0604020202020204" pitchFamily="34" charset="0"/>
              <a:buChar char="•"/>
            </a:pPr>
            <a:r>
              <a:rPr lang="en-US" sz="2800" dirty="0"/>
              <a:t>Co-ordinates the completion of assessments and progress reviews</a:t>
            </a:r>
          </a:p>
          <a:p>
            <a:pPr marL="171450" indent="-171450">
              <a:lnSpc>
                <a:spcPct val="90000"/>
              </a:lnSpc>
              <a:spcAft>
                <a:spcPts val="1200"/>
              </a:spcAft>
              <a:buFont typeface="Arial" panose="020B0604020202020204" pitchFamily="34" charset="0"/>
              <a:buChar char="•"/>
            </a:pPr>
            <a:r>
              <a:rPr lang="en-US" sz="2800" dirty="0"/>
              <a:t>Completes case records of assessments and plan progress</a:t>
            </a:r>
          </a:p>
          <a:p>
            <a:pPr marL="171450" indent="-171450">
              <a:lnSpc>
                <a:spcPct val="90000"/>
              </a:lnSpc>
              <a:spcAft>
                <a:spcPts val="1200"/>
              </a:spcAft>
              <a:buFont typeface="Arial" panose="020B0604020202020204" pitchFamily="34" charset="0"/>
              <a:buChar char="•"/>
            </a:pPr>
            <a:r>
              <a:rPr lang="en-US" sz="2800" dirty="0"/>
              <a:t>Preparing reports for review</a:t>
            </a:r>
          </a:p>
        </p:txBody>
      </p:sp>
    </p:spTree>
    <p:extLst>
      <p:ext uri="{BB962C8B-B14F-4D97-AF65-F5344CB8AC3E}">
        <p14:creationId xmlns:p14="http://schemas.microsoft.com/office/powerpoint/2010/main" val="2522910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E8BA319E-CA38-4557-8D23-58F6A3AA3329}"/>
              </a:ext>
            </a:extLst>
          </p:cNvPr>
          <p:cNvSpPr/>
          <p:nvPr/>
        </p:nvSpPr>
        <p:spPr>
          <a:xfrm>
            <a:off x="838199" y="210221"/>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3698862F-A00A-4BC4-8F91-8A5DEB4B992A}"/>
              </a:ext>
            </a:extLst>
          </p:cNvPr>
          <p:cNvSpPr/>
          <p:nvPr/>
        </p:nvSpPr>
        <p:spPr>
          <a:xfrm>
            <a:off x="1016000" y="1443841"/>
            <a:ext cx="10728960" cy="590931"/>
          </a:xfrm>
          <a:prstGeom prst="rect">
            <a:avLst/>
          </a:prstGeom>
        </p:spPr>
        <p:txBody>
          <a:bodyPr wrap="square" anchor="t">
            <a:spAutoFit/>
          </a:bodyPr>
          <a:lstStyle/>
          <a:p>
            <a:pPr algn="ctr">
              <a:lnSpc>
                <a:spcPct val="90000"/>
              </a:lnSpc>
              <a:spcAft>
                <a:spcPts val="600"/>
              </a:spcAft>
            </a:pPr>
            <a:r>
              <a:rPr lang="en-GB" sz="3600" b="1" dirty="0"/>
              <a:t>Roles and responsibilities</a:t>
            </a:r>
            <a:endParaRPr lang="en-US" sz="2800" b="1" dirty="0"/>
          </a:p>
        </p:txBody>
      </p:sp>
      <p:sp>
        <p:nvSpPr>
          <p:cNvPr id="7" name="Rectangle 6">
            <a:extLst>
              <a:ext uri="{FF2B5EF4-FFF2-40B4-BE49-F238E27FC236}">
                <a16:creationId xmlns:a16="http://schemas.microsoft.com/office/drawing/2014/main" id="{C09A7E53-3E1A-4769-A82E-61B4BF9CCFC5}"/>
              </a:ext>
            </a:extLst>
          </p:cNvPr>
          <p:cNvSpPr/>
          <p:nvPr/>
        </p:nvSpPr>
        <p:spPr>
          <a:xfrm>
            <a:off x="838199" y="2202106"/>
            <a:ext cx="4343401" cy="3170099"/>
          </a:xfrm>
          <a:prstGeom prst="rect">
            <a:avLst/>
          </a:prstGeom>
        </p:spPr>
        <p:txBody>
          <a:bodyPr wrap="square" anchor="t">
            <a:spAutoFit/>
          </a:bodyPr>
          <a:lstStyle/>
          <a:p>
            <a:r>
              <a:rPr lang="en-US" sz="3600" dirty="0"/>
              <a:t>Lead </a:t>
            </a:r>
            <a:r>
              <a:rPr lang="en-US" sz="3600" dirty="0" err="1"/>
              <a:t>co-ordinator</a:t>
            </a:r>
            <a:r>
              <a:rPr lang="en-US" sz="3600" dirty="0"/>
              <a:t> for social services</a:t>
            </a:r>
          </a:p>
          <a:p>
            <a:pPr>
              <a:spcAft>
                <a:spcPts val="1200"/>
              </a:spcAft>
            </a:pPr>
            <a:r>
              <a:rPr lang="en-US" sz="3600" dirty="0"/>
              <a:t>(or delegated lead)</a:t>
            </a:r>
          </a:p>
          <a:p>
            <a:pPr>
              <a:spcAft>
                <a:spcPts val="1200"/>
              </a:spcAft>
            </a:pPr>
            <a:r>
              <a:rPr lang="en-US" sz="3600" dirty="0"/>
              <a:t>Lead practitioner</a:t>
            </a:r>
          </a:p>
          <a:p>
            <a:pPr>
              <a:spcAft>
                <a:spcPts val="1200"/>
              </a:spcAft>
            </a:pPr>
            <a:r>
              <a:rPr lang="en-US" sz="3600" b="1" dirty="0"/>
              <a:t>Chair</a:t>
            </a:r>
          </a:p>
        </p:txBody>
      </p:sp>
      <p:sp>
        <p:nvSpPr>
          <p:cNvPr id="9" name="Rectangle 8">
            <a:extLst>
              <a:ext uri="{FF2B5EF4-FFF2-40B4-BE49-F238E27FC236}">
                <a16:creationId xmlns:a16="http://schemas.microsoft.com/office/drawing/2014/main" id="{AD70F7E0-8530-8849-8CAE-EC31C7A0091C}"/>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BCB5CD6-5CD4-483E-98C1-1CA1529FE837}"/>
              </a:ext>
            </a:extLst>
          </p:cNvPr>
          <p:cNvSpPr/>
          <p:nvPr/>
        </p:nvSpPr>
        <p:spPr>
          <a:xfrm>
            <a:off x="5648960" y="2034772"/>
            <a:ext cx="6096000" cy="5207579"/>
          </a:xfrm>
          <a:prstGeom prst="rect">
            <a:avLst/>
          </a:prstGeom>
        </p:spPr>
        <p:txBody>
          <a:bodyPr wrap="square" anchor="t">
            <a:spAutoFit/>
          </a:bodyPr>
          <a:lstStyle/>
          <a:p>
            <a:pPr marL="171450" indent="-171450">
              <a:lnSpc>
                <a:spcPct val="90000"/>
              </a:lnSpc>
              <a:spcAft>
                <a:spcPts val="1200"/>
              </a:spcAft>
              <a:buFont typeface="Arial" panose="020B0604020202020204" pitchFamily="34" charset="0"/>
              <a:buChar char="•"/>
            </a:pPr>
            <a:r>
              <a:rPr lang="en-US" sz="2800" dirty="0"/>
              <a:t>Normally the lead coordinator for social services</a:t>
            </a:r>
          </a:p>
          <a:p>
            <a:pPr marL="171450" indent="-171450">
              <a:lnSpc>
                <a:spcPct val="90000"/>
              </a:lnSpc>
              <a:spcAft>
                <a:spcPts val="1200"/>
              </a:spcAft>
              <a:buFont typeface="Arial" panose="020B0604020202020204" pitchFamily="34" charset="0"/>
              <a:buChar char="•"/>
            </a:pPr>
            <a:r>
              <a:rPr lang="en-US" sz="2800" dirty="0"/>
              <a:t>Can be delegated to another agency that has more appropriate professional expertise or experience</a:t>
            </a:r>
          </a:p>
          <a:p>
            <a:pPr marL="171450" indent="-171450">
              <a:lnSpc>
                <a:spcPct val="90000"/>
              </a:lnSpc>
              <a:spcAft>
                <a:spcPts val="1200"/>
              </a:spcAft>
              <a:buFont typeface="Arial" panose="020B0604020202020204" pitchFamily="34" charset="0"/>
              <a:buChar char="•"/>
            </a:pPr>
            <a:r>
              <a:rPr lang="en-US" sz="2800" dirty="0"/>
              <a:t>The chair of the conference should be satisfied that sufficient information is available in order for the conference to make an informed judgement about the continuing risk to the adult at risk</a:t>
            </a:r>
          </a:p>
          <a:p>
            <a:pPr marL="171450" indent="-171450">
              <a:lnSpc>
                <a:spcPct val="90000"/>
              </a:lnSpc>
              <a:spcAft>
                <a:spcPts val="1200"/>
              </a:spcAft>
              <a:buFont typeface="Arial" panose="020B0604020202020204" pitchFamily="34" charset="0"/>
              <a:buChar char="•"/>
            </a:pPr>
            <a:endParaRPr lang="en-US" sz="2800" dirty="0"/>
          </a:p>
        </p:txBody>
      </p:sp>
    </p:spTree>
    <p:extLst>
      <p:ext uri="{BB962C8B-B14F-4D97-AF65-F5344CB8AC3E}">
        <p14:creationId xmlns:p14="http://schemas.microsoft.com/office/powerpoint/2010/main" val="11559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E8BA319E-CA38-4557-8D23-58F6A3AA3329}"/>
              </a:ext>
            </a:extLst>
          </p:cNvPr>
          <p:cNvSpPr/>
          <p:nvPr/>
        </p:nvSpPr>
        <p:spPr>
          <a:xfrm>
            <a:off x="838199" y="300162"/>
            <a:ext cx="10515599" cy="9763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424348"/>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B39F0AF3-C717-9B46-8902-5B2BFE0A2EAE}"/>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698862F-A00A-4BC4-8F91-8A5DEB4B992A}"/>
              </a:ext>
            </a:extLst>
          </p:cNvPr>
          <p:cNvSpPr/>
          <p:nvPr/>
        </p:nvSpPr>
        <p:spPr>
          <a:xfrm>
            <a:off x="1016000" y="1443841"/>
            <a:ext cx="10728960" cy="590931"/>
          </a:xfrm>
          <a:prstGeom prst="rect">
            <a:avLst/>
          </a:prstGeom>
        </p:spPr>
        <p:txBody>
          <a:bodyPr wrap="square" anchor="t">
            <a:spAutoFit/>
          </a:bodyPr>
          <a:lstStyle/>
          <a:p>
            <a:pPr algn="ctr">
              <a:lnSpc>
                <a:spcPct val="90000"/>
              </a:lnSpc>
              <a:spcAft>
                <a:spcPts val="600"/>
              </a:spcAft>
            </a:pPr>
            <a:r>
              <a:rPr lang="en-GB" sz="3600" b="1" dirty="0"/>
              <a:t>Roles and responsibilities</a:t>
            </a:r>
            <a:endParaRPr lang="en-US" sz="2800" b="1" dirty="0"/>
          </a:p>
        </p:txBody>
      </p:sp>
      <p:sp>
        <p:nvSpPr>
          <p:cNvPr id="7" name="Rectangle 6">
            <a:extLst>
              <a:ext uri="{FF2B5EF4-FFF2-40B4-BE49-F238E27FC236}">
                <a16:creationId xmlns:a16="http://schemas.microsoft.com/office/drawing/2014/main" id="{C09A7E53-3E1A-4769-A82E-61B4BF9CCFC5}"/>
              </a:ext>
            </a:extLst>
          </p:cNvPr>
          <p:cNvSpPr/>
          <p:nvPr/>
        </p:nvSpPr>
        <p:spPr>
          <a:xfrm>
            <a:off x="838199" y="2202106"/>
            <a:ext cx="4343401" cy="4031873"/>
          </a:xfrm>
          <a:prstGeom prst="rect">
            <a:avLst/>
          </a:prstGeom>
        </p:spPr>
        <p:txBody>
          <a:bodyPr wrap="square" anchor="t">
            <a:spAutoFit/>
          </a:bodyPr>
          <a:lstStyle/>
          <a:p>
            <a:r>
              <a:rPr lang="en-US" sz="3600" dirty="0"/>
              <a:t>Lead </a:t>
            </a:r>
            <a:r>
              <a:rPr lang="en-US" sz="3600" dirty="0" err="1"/>
              <a:t>co-ordinator</a:t>
            </a:r>
            <a:r>
              <a:rPr lang="en-US" sz="3600" dirty="0"/>
              <a:t> for social services</a:t>
            </a:r>
          </a:p>
          <a:p>
            <a:pPr>
              <a:spcAft>
                <a:spcPts val="1200"/>
              </a:spcAft>
            </a:pPr>
            <a:r>
              <a:rPr lang="en-US" sz="3600" dirty="0"/>
              <a:t>(or delegated lead)</a:t>
            </a:r>
          </a:p>
          <a:p>
            <a:pPr>
              <a:spcAft>
                <a:spcPts val="1200"/>
              </a:spcAft>
            </a:pPr>
            <a:r>
              <a:rPr lang="en-US" sz="3600" dirty="0"/>
              <a:t>Lead practitioner</a:t>
            </a:r>
          </a:p>
          <a:p>
            <a:pPr>
              <a:spcAft>
                <a:spcPts val="1200"/>
              </a:spcAft>
            </a:pPr>
            <a:r>
              <a:rPr lang="en-US" sz="3600" dirty="0"/>
              <a:t>Chair</a:t>
            </a:r>
          </a:p>
          <a:p>
            <a:pPr>
              <a:spcAft>
                <a:spcPts val="1200"/>
              </a:spcAft>
            </a:pPr>
            <a:r>
              <a:rPr lang="en-US" sz="3600" b="1" dirty="0"/>
              <a:t>Practitioners</a:t>
            </a:r>
          </a:p>
        </p:txBody>
      </p:sp>
      <p:sp>
        <p:nvSpPr>
          <p:cNvPr id="8" name="Rectangle 7">
            <a:extLst>
              <a:ext uri="{FF2B5EF4-FFF2-40B4-BE49-F238E27FC236}">
                <a16:creationId xmlns:a16="http://schemas.microsoft.com/office/drawing/2014/main" id="{BBCB5CD6-5CD4-483E-98C1-1CA1529FE837}"/>
              </a:ext>
            </a:extLst>
          </p:cNvPr>
          <p:cNvSpPr/>
          <p:nvPr/>
        </p:nvSpPr>
        <p:spPr>
          <a:xfrm>
            <a:off x="5648960" y="2034772"/>
            <a:ext cx="6238240" cy="4278094"/>
          </a:xfrm>
          <a:prstGeom prst="rect">
            <a:avLst/>
          </a:prstGeom>
        </p:spPr>
        <p:txBody>
          <a:bodyPr wrap="square" anchor="t">
            <a:spAutoFit/>
          </a:bodyPr>
          <a:lstStyle/>
          <a:p>
            <a:pPr>
              <a:lnSpc>
                <a:spcPct val="90000"/>
              </a:lnSpc>
              <a:spcAft>
                <a:spcPts val="600"/>
              </a:spcAft>
            </a:pPr>
            <a:r>
              <a:rPr lang="en-US" sz="2800" dirty="0"/>
              <a:t>Objectively consider/</a:t>
            </a:r>
            <a:r>
              <a:rPr lang="en-US" sz="2800" dirty="0" err="1"/>
              <a:t>analyse</a:t>
            </a:r>
            <a:r>
              <a:rPr lang="en-US" sz="2800" dirty="0"/>
              <a:t>:</a:t>
            </a:r>
          </a:p>
          <a:p>
            <a:pPr marL="179070" indent="-179070">
              <a:lnSpc>
                <a:spcPct val="90000"/>
              </a:lnSpc>
              <a:spcAft>
                <a:spcPts val="600"/>
              </a:spcAft>
              <a:buFont typeface="Arial" panose="020B0604020202020204" pitchFamily="34" charset="0"/>
              <a:buChar char="•"/>
            </a:pPr>
            <a:r>
              <a:rPr lang="en-US" sz="2800" dirty="0"/>
              <a:t>all concerns / information from Section 126 enquiries / any investigations</a:t>
            </a:r>
            <a:endParaRPr lang="en-US" sz="2800" dirty="0">
              <a:cs typeface="Arial"/>
            </a:endParaRPr>
          </a:p>
          <a:p>
            <a:pPr marL="179070" indent="-179070">
              <a:lnSpc>
                <a:spcPct val="90000"/>
              </a:lnSpc>
              <a:spcAft>
                <a:spcPts val="600"/>
              </a:spcAft>
              <a:buFont typeface="Arial" panose="020B0604020202020204" pitchFamily="34" charset="0"/>
              <a:buChar char="•"/>
            </a:pPr>
            <a:r>
              <a:rPr lang="en-US" sz="2800" dirty="0"/>
              <a:t>the wishes and desired outcomes of the adult at risk</a:t>
            </a:r>
            <a:endParaRPr lang="en-US" sz="2800" dirty="0">
              <a:cs typeface="Arial"/>
            </a:endParaRPr>
          </a:p>
          <a:p>
            <a:pPr marL="179070" indent="-179070">
              <a:lnSpc>
                <a:spcPct val="90000"/>
              </a:lnSpc>
              <a:spcAft>
                <a:spcPts val="600"/>
              </a:spcAft>
              <a:buFont typeface="Arial" panose="020B0604020202020204" pitchFamily="34" charset="0"/>
              <a:buChar char="•"/>
            </a:pPr>
            <a:r>
              <a:rPr lang="en-US" sz="2800" dirty="0"/>
              <a:t>any additional assessments required and/or completed</a:t>
            </a:r>
            <a:endParaRPr lang="en-US" sz="2800" dirty="0">
              <a:cs typeface="Arial"/>
            </a:endParaRPr>
          </a:p>
          <a:p>
            <a:pPr marL="179070" indent="-179070">
              <a:lnSpc>
                <a:spcPct val="90000"/>
              </a:lnSpc>
              <a:spcAft>
                <a:spcPts val="600"/>
              </a:spcAft>
              <a:buFont typeface="Arial" panose="020B0604020202020204" pitchFamily="34" charset="0"/>
              <a:buChar char="•"/>
            </a:pPr>
            <a:r>
              <a:rPr lang="en-US" sz="2800" dirty="0"/>
              <a:t>any previous involvement with services </a:t>
            </a:r>
            <a:endParaRPr lang="en-US" sz="2800" dirty="0">
              <a:cs typeface="Arial"/>
            </a:endParaRPr>
          </a:p>
        </p:txBody>
      </p:sp>
    </p:spTree>
    <p:extLst>
      <p:ext uri="{BB962C8B-B14F-4D97-AF65-F5344CB8AC3E}">
        <p14:creationId xmlns:p14="http://schemas.microsoft.com/office/powerpoint/2010/main" val="282881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SCW">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id="{C503F75D-E413-4180-8B11-89EBFB3A300A}" vid="{CD650A14-2FAF-4561-96F9-4007D22797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1" ma:contentTypeDescription="Create a new document." ma:contentTypeScope="" ma:versionID="4617ffe8256266157422f2465dad9b38">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e45c772fb09092c6bbe35b3003707d1a"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4D4636-6774-4DC7-BCC6-15BBD1419FE8}">
  <ds:schemaRefs>
    <ds:schemaRef ds:uri="http://purl.org/dc/dcmitype/"/>
    <ds:schemaRef ds:uri="3921c09e-0880-46c2-85b5-782023efd1ea"/>
    <ds:schemaRef ds:uri="http://purl.org/dc/terms/"/>
    <ds:schemaRef ds:uri="http://schemas.microsoft.com/office/infopath/2007/PartnerControls"/>
    <ds:schemaRef ds:uri="http://www.w3.org/XML/1998/namespace"/>
    <ds:schemaRef ds:uri="938c16c7-c037-46c2-b059-7c36ee9c9343"/>
    <ds:schemaRef ds:uri="http://schemas.microsoft.com/office/2006/documentManagement/types"/>
    <ds:schemaRef ds:uri="http://purl.org/dc/elements/1.1/"/>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DA40F216-DB40-488E-B5E2-9224B47753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5C82B5-8A98-4FFB-8C1E-C836D81168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Template>
  <TotalTime>1199</TotalTime>
  <Words>6747</Words>
  <Application>Microsoft Macintosh PowerPoint</Application>
  <PresentationFormat>Widescreen</PresentationFormat>
  <Paragraphs>592</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Helvetica</vt:lpstr>
      <vt:lpstr>SCW</vt:lpstr>
      <vt:lpstr>Conference to conclusion</vt:lpstr>
      <vt:lpstr>PowerPoint Presentation</vt:lpstr>
      <vt:lpstr>Advocacy</vt:lpstr>
      <vt:lpstr>Adult protection conference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Adult practice reviews </vt:lpstr>
      <vt:lpstr>Adult practice reviews </vt:lpstr>
      <vt:lpstr>PowerPoint Presentation</vt:lpstr>
      <vt:lpstr>Review and conclusion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Protection Conference</dc:title>
  <dc:creator>Nicole James</dc:creator>
  <cp:lastModifiedBy>Danielle Williams</cp:lastModifiedBy>
  <cp:revision>191</cp:revision>
  <dcterms:created xsi:type="dcterms:W3CDTF">2019-11-25T10:54:58Z</dcterms:created>
  <dcterms:modified xsi:type="dcterms:W3CDTF">2020-09-25T08:53:59Z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