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30"/>
  </p:notesMasterIdLst>
  <p:sldIdLst>
    <p:sldId id="256" r:id="rId5"/>
    <p:sldId id="608" r:id="rId6"/>
    <p:sldId id="257" r:id="rId7"/>
    <p:sldId id="699" r:id="rId8"/>
    <p:sldId id="704" r:id="rId9"/>
    <p:sldId id="258" r:id="rId10"/>
    <p:sldId id="709" r:id="rId11"/>
    <p:sldId id="710" r:id="rId12"/>
    <p:sldId id="706" r:id="rId13"/>
    <p:sldId id="728" r:id="rId14"/>
    <p:sldId id="698" r:id="rId15"/>
    <p:sldId id="707" r:id="rId16"/>
    <p:sldId id="711" r:id="rId17"/>
    <p:sldId id="708" r:id="rId18"/>
    <p:sldId id="701" r:id="rId19"/>
    <p:sldId id="714" r:id="rId20"/>
    <p:sldId id="716" r:id="rId21"/>
    <p:sldId id="726" r:id="rId22"/>
    <p:sldId id="727" r:id="rId23"/>
    <p:sldId id="725" r:id="rId24"/>
    <p:sldId id="724" r:id="rId25"/>
    <p:sldId id="715" r:id="rId26"/>
    <p:sldId id="729" r:id="rId27"/>
    <p:sldId id="730" r:id="rId28"/>
    <p:sldId id="731"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7AD8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339" autoAdjust="0"/>
    <p:restoredTop sz="74694" autoAdjust="0"/>
  </p:normalViewPr>
  <p:slideViewPr>
    <p:cSldViewPr snapToGrid="0">
      <p:cViewPr varScale="1">
        <p:scale>
          <a:sx n="94" d="100"/>
          <a:sy n="94" d="100"/>
        </p:scale>
        <p:origin x="1640"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microsoft.com/office/2016/11/relationships/changesInfo" Target="changesInfos/changesInfo1.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than Price" userId="S::bethan.price@socialcare.wales::29923274-46ec-4e83-956c-4c26375aa1fd" providerId="AD" clId="Web-{3CEE7498-F431-D08A-A20B-27271C7788D9}"/>
    <pc:docChg chg="modSld">
      <pc:chgData name="Bethan Price" userId="S::bethan.price@socialcare.wales::29923274-46ec-4e83-956c-4c26375aa1fd" providerId="AD" clId="Web-{3CEE7498-F431-D08A-A20B-27271C7788D9}" dt="2020-05-20T15:40:13.411" v="18" actId="20577"/>
      <pc:docMkLst>
        <pc:docMk/>
      </pc:docMkLst>
      <pc:sldChg chg="modSp">
        <pc:chgData name="Bethan Price" userId="S::bethan.price@socialcare.wales::29923274-46ec-4e83-956c-4c26375aa1fd" providerId="AD" clId="Web-{3CEE7498-F431-D08A-A20B-27271C7788D9}" dt="2020-05-20T15:39:02.567" v="0" actId="20577"/>
        <pc:sldMkLst>
          <pc:docMk/>
          <pc:sldMk cId="2700106653" sldId="706"/>
        </pc:sldMkLst>
        <pc:spChg chg="mod">
          <ac:chgData name="Bethan Price" userId="S::bethan.price@socialcare.wales::29923274-46ec-4e83-956c-4c26375aa1fd" providerId="AD" clId="Web-{3CEE7498-F431-D08A-A20B-27271C7788D9}" dt="2020-05-20T15:39:02.567" v="0" actId="20577"/>
          <ac:spMkLst>
            <pc:docMk/>
            <pc:sldMk cId="2700106653" sldId="706"/>
            <ac:spMk id="3" creationId="{AAD5A298-7CF7-4D01-8B77-1943472FFABD}"/>
          </ac:spMkLst>
        </pc:spChg>
      </pc:sldChg>
      <pc:sldChg chg="modSp">
        <pc:chgData name="Bethan Price" userId="S::bethan.price@socialcare.wales::29923274-46ec-4e83-956c-4c26375aa1fd" providerId="AD" clId="Web-{3CEE7498-F431-D08A-A20B-27271C7788D9}" dt="2020-05-20T15:40:11.927" v="16" actId="20577"/>
        <pc:sldMkLst>
          <pc:docMk/>
          <pc:sldMk cId="1174752813" sldId="724"/>
        </pc:sldMkLst>
        <pc:spChg chg="mod">
          <ac:chgData name="Bethan Price" userId="S::bethan.price@socialcare.wales::29923274-46ec-4e83-956c-4c26375aa1fd" providerId="AD" clId="Web-{3CEE7498-F431-D08A-A20B-27271C7788D9}" dt="2020-05-20T15:40:11.927" v="16" actId="20577"/>
          <ac:spMkLst>
            <pc:docMk/>
            <pc:sldMk cId="1174752813" sldId="724"/>
            <ac:spMk id="21" creationId="{0204A5CC-D2F8-4290-808B-3533DC729563}"/>
          </ac:spMkLst>
        </pc:spChg>
      </pc:sldChg>
      <pc:sldChg chg="modSp">
        <pc:chgData name="Bethan Price" userId="S::bethan.price@socialcare.wales::29923274-46ec-4e83-956c-4c26375aa1fd" providerId="AD" clId="Web-{3CEE7498-F431-D08A-A20B-27271C7788D9}" dt="2020-05-20T15:39:51.755" v="13" actId="20577"/>
        <pc:sldMkLst>
          <pc:docMk/>
          <pc:sldMk cId="936032086" sldId="725"/>
        </pc:sldMkLst>
        <pc:spChg chg="mod">
          <ac:chgData name="Bethan Price" userId="S::bethan.price@socialcare.wales::29923274-46ec-4e83-956c-4c26375aa1fd" providerId="AD" clId="Web-{3CEE7498-F431-D08A-A20B-27271C7788D9}" dt="2020-05-20T15:39:51.755" v="13" actId="20577"/>
          <ac:spMkLst>
            <pc:docMk/>
            <pc:sldMk cId="936032086" sldId="725"/>
            <ac:spMk id="10" creationId="{1BBCC6C9-9161-4FB5-8932-B7864856A093}"/>
          </ac:spMkLst>
        </pc:spChg>
      </pc:sldChg>
    </pc:docChg>
  </pc:docChgLst>
  <pc:docChgLst>
    <pc:chgData name="Nicole James" userId="87e49fce-462c-4f4b-b072-0e7301cf4f25" providerId="ADAL" clId="{DAD716CC-A1D0-4789-B298-C9E9FC263536}"/>
    <pc:docChg chg="undo custSel addSld delSld modSld sldOrd">
      <pc:chgData name="Nicole James" userId="87e49fce-462c-4f4b-b072-0e7301cf4f25" providerId="ADAL" clId="{DAD716CC-A1D0-4789-B298-C9E9FC263536}" dt="2019-12-19T15:12:04.493" v="4186"/>
      <pc:docMkLst>
        <pc:docMk/>
      </pc:docMkLst>
      <pc:sldChg chg="modSp modNotesTx">
        <pc:chgData name="Nicole James" userId="87e49fce-462c-4f4b-b072-0e7301cf4f25" providerId="ADAL" clId="{DAD716CC-A1D0-4789-B298-C9E9FC263536}" dt="2019-12-19T11:43:47.126" v="450" actId="12"/>
        <pc:sldMkLst>
          <pc:docMk/>
          <pc:sldMk cId="3302871040" sldId="256"/>
        </pc:sldMkLst>
        <pc:spChg chg="mod">
          <ac:chgData name="Nicole James" userId="87e49fce-462c-4f4b-b072-0e7301cf4f25" providerId="ADAL" clId="{DAD716CC-A1D0-4789-B298-C9E9FC263536}" dt="2019-12-19T11:22:52.083" v="5" actId="14100"/>
          <ac:spMkLst>
            <pc:docMk/>
            <pc:sldMk cId="3302871040" sldId="256"/>
            <ac:spMk id="2" creationId="{C28B0438-C259-46A0-B5B4-3EBC983D84EB}"/>
          </ac:spMkLst>
        </pc:spChg>
        <pc:spChg chg="mod">
          <ac:chgData name="Nicole James" userId="87e49fce-462c-4f4b-b072-0e7301cf4f25" providerId="ADAL" clId="{DAD716CC-A1D0-4789-B298-C9E9FC263536}" dt="2019-12-19T11:22:38.249" v="1" actId="113"/>
          <ac:spMkLst>
            <pc:docMk/>
            <pc:sldMk cId="3302871040" sldId="256"/>
            <ac:spMk id="3" creationId="{37EDCAF3-D553-4CC0-BF21-EB7F8C3417A3}"/>
          </ac:spMkLst>
        </pc:spChg>
      </pc:sldChg>
      <pc:sldChg chg="addSp modSp modAnim modNotesTx">
        <pc:chgData name="Nicole James" userId="87e49fce-462c-4f4b-b072-0e7301cf4f25" providerId="ADAL" clId="{DAD716CC-A1D0-4789-B298-C9E9FC263536}" dt="2019-12-19T15:08:08.606" v="4108"/>
        <pc:sldMkLst>
          <pc:docMk/>
          <pc:sldMk cId="3871133574" sldId="257"/>
        </pc:sldMkLst>
        <pc:spChg chg="mod">
          <ac:chgData name="Nicole James" userId="87e49fce-462c-4f4b-b072-0e7301cf4f25" providerId="ADAL" clId="{DAD716CC-A1D0-4789-B298-C9E9FC263536}" dt="2019-12-19T11:42:41.717" v="319" actId="2085"/>
          <ac:spMkLst>
            <pc:docMk/>
            <pc:sldMk cId="3871133574" sldId="257"/>
            <ac:spMk id="2" creationId="{DBD89B95-CFEA-4FBA-8A7C-CBE05C5508C7}"/>
          </ac:spMkLst>
        </pc:spChg>
        <pc:spChg chg="add mod">
          <ac:chgData name="Nicole James" userId="87e49fce-462c-4f4b-b072-0e7301cf4f25" providerId="ADAL" clId="{DAD716CC-A1D0-4789-B298-C9E9FC263536}" dt="2019-12-19T11:44:23.356" v="456" actId="14100"/>
          <ac:spMkLst>
            <pc:docMk/>
            <pc:sldMk cId="3871133574" sldId="257"/>
            <ac:spMk id="4" creationId="{9DAB9236-2784-4A68-B603-89B44788ACA9}"/>
          </ac:spMkLst>
        </pc:spChg>
      </pc:sldChg>
      <pc:sldChg chg="addSp delSp modSp add delAnim modAnim modNotesTx">
        <pc:chgData name="Nicole James" userId="87e49fce-462c-4f4b-b072-0e7301cf4f25" providerId="ADAL" clId="{DAD716CC-A1D0-4789-B298-C9E9FC263536}" dt="2019-12-19T11:43:58.344" v="453" actId="20577"/>
        <pc:sldMkLst>
          <pc:docMk/>
          <pc:sldMk cId="2532636460" sldId="608"/>
        </pc:sldMkLst>
        <pc:spChg chg="mod">
          <ac:chgData name="Nicole James" userId="87e49fce-462c-4f4b-b072-0e7301cf4f25" providerId="ADAL" clId="{DAD716CC-A1D0-4789-B298-C9E9FC263536}" dt="2019-12-19T11:35:03.455" v="157"/>
          <ac:spMkLst>
            <pc:docMk/>
            <pc:sldMk cId="2532636460" sldId="608"/>
            <ac:spMk id="12" creationId="{6B0ABE98-3919-4F88-A816-B8B39423EDCF}"/>
          </ac:spMkLst>
        </pc:spChg>
        <pc:spChg chg="mod ord topLvl">
          <ac:chgData name="Nicole James" userId="87e49fce-462c-4f4b-b072-0e7301cf4f25" providerId="ADAL" clId="{DAD716CC-A1D0-4789-B298-C9E9FC263536}" dt="2019-12-19T11:35:03.455" v="157"/>
          <ac:spMkLst>
            <pc:docMk/>
            <pc:sldMk cId="2532636460" sldId="608"/>
            <ac:spMk id="14" creationId="{352EF728-8C66-4BC5-9464-17695084675D}"/>
          </ac:spMkLst>
        </pc:spChg>
        <pc:spChg chg="del mod topLvl">
          <ac:chgData name="Nicole James" userId="87e49fce-462c-4f4b-b072-0e7301cf4f25" providerId="ADAL" clId="{DAD716CC-A1D0-4789-B298-C9E9FC263536}" dt="2019-12-19T11:29:20.530" v="92" actId="478"/>
          <ac:spMkLst>
            <pc:docMk/>
            <pc:sldMk cId="2532636460" sldId="608"/>
            <ac:spMk id="15" creationId="{C64BDB26-7439-4832-89AB-7B1C36BB2C35}"/>
          </ac:spMkLst>
        </pc:spChg>
        <pc:spChg chg="add mod ord">
          <ac:chgData name="Nicole James" userId="87e49fce-462c-4f4b-b072-0e7301cf4f25" providerId="ADAL" clId="{DAD716CC-A1D0-4789-B298-C9E9FC263536}" dt="2019-12-19T11:39:00.498" v="275" actId="1076"/>
          <ac:spMkLst>
            <pc:docMk/>
            <pc:sldMk cId="2532636460" sldId="608"/>
            <ac:spMk id="16" creationId="{5FB93769-3A27-4090-86C5-A8A0A121EAD7}"/>
          </ac:spMkLst>
        </pc:spChg>
        <pc:spChg chg="mod ord topLvl">
          <ac:chgData name="Nicole James" userId="87e49fce-462c-4f4b-b072-0e7301cf4f25" providerId="ADAL" clId="{DAD716CC-A1D0-4789-B298-C9E9FC263536}" dt="2019-12-19T11:35:03.455" v="157"/>
          <ac:spMkLst>
            <pc:docMk/>
            <pc:sldMk cId="2532636460" sldId="608"/>
            <ac:spMk id="18" creationId="{6D6BA20B-1B26-464D-B7CC-6D5761197499}"/>
          </ac:spMkLst>
        </pc:spChg>
        <pc:spChg chg="del mod topLvl">
          <ac:chgData name="Nicole James" userId="87e49fce-462c-4f4b-b072-0e7301cf4f25" providerId="ADAL" clId="{DAD716CC-A1D0-4789-B298-C9E9FC263536}" dt="2019-12-19T11:27:33.004" v="71" actId="478"/>
          <ac:spMkLst>
            <pc:docMk/>
            <pc:sldMk cId="2532636460" sldId="608"/>
            <ac:spMk id="19" creationId="{04186375-22AC-44E6-9252-C4389D78DE06}"/>
          </ac:spMkLst>
        </pc:spChg>
        <pc:spChg chg="del">
          <ac:chgData name="Nicole James" userId="87e49fce-462c-4f4b-b072-0e7301cf4f25" providerId="ADAL" clId="{DAD716CC-A1D0-4789-B298-C9E9FC263536}" dt="2019-12-19T11:23:56.753" v="13" actId="478"/>
          <ac:spMkLst>
            <pc:docMk/>
            <pc:sldMk cId="2532636460" sldId="608"/>
            <ac:spMk id="20" creationId="{7565A0DA-8178-470A-80E9-5DD065984909}"/>
          </ac:spMkLst>
        </pc:spChg>
        <pc:spChg chg="del mod">
          <ac:chgData name="Nicole James" userId="87e49fce-462c-4f4b-b072-0e7301cf4f25" providerId="ADAL" clId="{DAD716CC-A1D0-4789-B298-C9E9FC263536}" dt="2019-12-19T11:24:23.356" v="22" actId="478"/>
          <ac:spMkLst>
            <pc:docMk/>
            <pc:sldMk cId="2532636460" sldId="608"/>
            <ac:spMk id="21" creationId="{7C7C55AD-9975-445F-A0F3-72E555E7CB2A}"/>
          </ac:spMkLst>
        </pc:spChg>
        <pc:spChg chg="del">
          <ac:chgData name="Nicole James" userId="87e49fce-462c-4f4b-b072-0e7301cf4f25" providerId="ADAL" clId="{DAD716CC-A1D0-4789-B298-C9E9FC263536}" dt="2019-12-19T11:23:55.769" v="12" actId="478"/>
          <ac:spMkLst>
            <pc:docMk/>
            <pc:sldMk cId="2532636460" sldId="608"/>
            <ac:spMk id="22" creationId="{BC935E0D-3D5E-4A14-B5FC-7E2A51F4818D}"/>
          </ac:spMkLst>
        </pc:spChg>
        <pc:spChg chg="del">
          <ac:chgData name="Nicole James" userId="87e49fce-462c-4f4b-b072-0e7301cf4f25" providerId="ADAL" clId="{DAD716CC-A1D0-4789-B298-C9E9FC263536}" dt="2019-12-19T11:23:57.787" v="14" actId="478"/>
          <ac:spMkLst>
            <pc:docMk/>
            <pc:sldMk cId="2532636460" sldId="608"/>
            <ac:spMk id="23" creationId="{18B5D029-E2E4-4737-A3D8-CB1870388123}"/>
          </ac:spMkLst>
        </pc:spChg>
        <pc:spChg chg="add mod ord">
          <ac:chgData name="Nicole James" userId="87e49fce-462c-4f4b-b072-0e7301cf4f25" providerId="ADAL" clId="{DAD716CC-A1D0-4789-B298-C9E9FC263536}" dt="2019-12-19T11:28:43.903" v="85" actId="1076"/>
          <ac:spMkLst>
            <pc:docMk/>
            <pc:sldMk cId="2532636460" sldId="608"/>
            <ac:spMk id="24" creationId="{D7E10A39-3C13-414D-B0B3-CEF508F08344}"/>
          </ac:spMkLst>
        </pc:spChg>
        <pc:spChg chg="add mod ord">
          <ac:chgData name="Nicole James" userId="87e49fce-462c-4f4b-b072-0e7301cf4f25" providerId="ADAL" clId="{DAD716CC-A1D0-4789-B298-C9E9FC263536}" dt="2019-12-19T11:29:30.063" v="96" actId="167"/>
          <ac:spMkLst>
            <pc:docMk/>
            <pc:sldMk cId="2532636460" sldId="608"/>
            <ac:spMk id="25" creationId="{A68B9098-B0FA-4CE1-A0C5-64C5CE8CA3C9}"/>
          </ac:spMkLst>
        </pc:spChg>
        <pc:spChg chg="del">
          <ac:chgData name="Nicole James" userId="87e49fce-462c-4f4b-b072-0e7301cf4f25" providerId="ADAL" clId="{DAD716CC-A1D0-4789-B298-C9E9FC263536}" dt="2019-12-19T11:23:58.802" v="15" actId="478"/>
          <ac:spMkLst>
            <pc:docMk/>
            <pc:sldMk cId="2532636460" sldId="608"/>
            <ac:spMk id="26" creationId="{97FB540D-6D02-4D85-B358-604F9638EB25}"/>
          </ac:spMkLst>
        </pc:spChg>
        <pc:spChg chg="mod ord topLvl">
          <ac:chgData name="Nicole James" userId="87e49fce-462c-4f4b-b072-0e7301cf4f25" providerId="ADAL" clId="{DAD716CC-A1D0-4789-B298-C9E9FC263536}" dt="2019-12-19T11:35:03.455" v="157"/>
          <ac:spMkLst>
            <pc:docMk/>
            <pc:sldMk cId="2532636460" sldId="608"/>
            <ac:spMk id="28" creationId="{EAE53258-A2C5-4219-8416-2BC90C9806F4}"/>
          </ac:spMkLst>
        </pc:spChg>
        <pc:spChg chg="del mod topLvl">
          <ac:chgData name="Nicole James" userId="87e49fce-462c-4f4b-b072-0e7301cf4f25" providerId="ADAL" clId="{DAD716CC-A1D0-4789-B298-C9E9FC263536}" dt="2019-12-19T11:29:21.337" v="93" actId="478"/>
          <ac:spMkLst>
            <pc:docMk/>
            <pc:sldMk cId="2532636460" sldId="608"/>
            <ac:spMk id="29" creationId="{991901E2-AB1F-4F94-B9DF-C1888C3884AE}"/>
          </ac:spMkLst>
        </pc:spChg>
        <pc:spChg chg="del">
          <ac:chgData name="Nicole James" userId="87e49fce-462c-4f4b-b072-0e7301cf4f25" providerId="ADAL" clId="{DAD716CC-A1D0-4789-B298-C9E9FC263536}" dt="2019-12-19T11:23:54.846" v="11" actId="478"/>
          <ac:spMkLst>
            <pc:docMk/>
            <pc:sldMk cId="2532636460" sldId="608"/>
            <ac:spMk id="30" creationId="{C9359B2D-E54A-4C10-8E16-9DDB292557F6}"/>
          </ac:spMkLst>
        </pc:spChg>
        <pc:spChg chg="add mod ord">
          <ac:chgData name="Nicole James" userId="87e49fce-462c-4f4b-b072-0e7301cf4f25" providerId="ADAL" clId="{DAD716CC-A1D0-4789-B298-C9E9FC263536}" dt="2019-12-19T11:30:02.266" v="103" actId="167"/>
          <ac:spMkLst>
            <pc:docMk/>
            <pc:sldMk cId="2532636460" sldId="608"/>
            <ac:spMk id="31" creationId="{1D2BA1C5-5D3E-453B-9D38-9F2293AB0147}"/>
          </ac:spMkLst>
        </pc:spChg>
        <pc:spChg chg="add mod ord">
          <ac:chgData name="Nicole James" userId="87e49fce-462c-4f4b-b072-0e7301cf4f25" providerId="ADAL" clId="{DAD716CC-A1D0-4789-B298-C9E9FC263536}" dt="2019-12-19T11:40:32.658" v="295" actId="166"/>
          <ac:spMkLst>
            <pc:docMk/>
            <pc:sldMk cId="2532636460" sldId="608"/>
            <ac:spMk id="32" creationId="{CCEAAE74-BDD9-4DB0-9FAD-8DDEF54CADB0}"/>
          </ac:spMkLst>
        </pc:spChg>
        <pc:spChg chg="mod ord topLvl">
          <ac:chgData name="Nicole James" userId="87e49fce-462c-4f4b-b072-0e7301cf4f25" providerId="ADAL" clId="{DAD716CC-A1D0-4789-B298-C9E9FC263536}" dt="2019-12-19T11:38:48.538" v="272" actId="1076"/>
          <ac:spMkLst>
            <pc:docMk/>
            <pc:sldMk cId="2532636460" sldId="608"/>
            <ac:spMk id="34" creationId="{A973FB80-E9F1-4CD0-884F-5CB114B382E4}"/>
          </ac:spMkLst>
        </pc:spChg>
        <pc:spChg chg="del mod topLvl">
          <ac:chgData name="Nicole James" userId="87e49fce-462c-4f4b-b072-0e7301cf4f25" providerId="ADAL" clId="{DAD716CC-A1D0-4789-B298-C9E9FC263536}" dt="2019-12-19T11:32:26.415" v="129" actId="478"/>
          <ac:spMkLst>
            <pc:docMk/>
            <pc:sldMk cId="2532636460" sldId="608"/>
            <ac:spMk id="35" creationId="{2FD5614E-6EBF-46E2-8592-2E8A414E2D18}"/>
          </ac:spMkLst>
        </pc:spChg>
        <pc:spChg chg="mod ord topLvl">
          <ac:chgData name="Nicole James" userId="87e49fce-462c-4f4b-b072-0e7301cf4f25" providerId="ADAL" clId="{DAD716CC-A1D0-4789-B298-C9E9FC263536}" dt="2019-12-19T11:38:54.913" v="274" actId="1076"/>
          <ac:spMkLst>
            <pc:docMk/>
            <pc:sldMk cId="2532636460" sldId="608"/>
            <ac:spMk id="37" creationId="{018E5B6C-910A-4B78-98E1-3CEBA8C8238D}"/>
          </ac:spMkLst>
        </pc:spChg>
        <pc:spChg chg="del mod topLvl">
          <ac:chgData name="Nicole James" userId="87e49fce-462c-4f4b-b072-0e7301cf4f25" providerId="ADAL" clId="{DAD716CC-A1D0-4789-B298-C9E9FC263536}" dt="2019-12-19T11:31:37.371" v="119" actId="478"/>
          <ac:spMkLst>
            <pc:docMk/>
            <pc:sldMk cId="2532636460" sldId="608"/>
            <ac:spMk id="38" creationId="{01C89DC6-66C2-45B0-BF4A-63E03838923B}"/>
          </ac:spMkLst>
        </pc:spChg>
        <pc:spChg chg="del mod topLvl">
          <ac:chgData name="Nicole James" userId="87e49fce-462c-4f4b-b072-0e7301cf4f25" providerId="ADAL" clId="{DAD716CC-A1D0-4789-B298-C9E9FC263536}" dt="2019-12-19T11:35:13.564" v="158" actId="478"/>
          <ac:spMkLst>
            <pc:docMk/>
            <pc:sldMk cId="2532636460" sldId="608"/>
            <ac:spMk id="40" creationId="{B5D89484-F5EA-458C-BB48-D7A241FF23EC}"/>
          </ac:spMkLst>
        </pc:spChg>
        <pc:spChg chg="del mod topLvl">
          <ac:chgData name="Nicole James" userId="87e49fce-462c-4f4b-b072-0e7301cf4f25" providerId="ADAL" clId="{DAD716CC-A1D0-4789-B298-C9E9FC263536}" dt="2019-12-19T11:34:17.961" v="144" actId="478"/>
          <ac:spMkLst>
            <pc:docMk/>
            <pc:sldMk cId="2532636460" sldId="608"/>
            <ac:spMk id="41" creationId="{F8802A6F-A827-4402-9B3B-914A43D5950D}"/>
          </ac:spMkLst>
        </pc:spChg>
        <pc:spChg chg="add mod ord">
          <ac:chgData name="Nicole James" userId="87e49fce-462c-4f4b-b072-0e7301cf4f25" providerId="ADAL" clId="{DAD716CC-A1D0-4789-B298-C9E9FC263536}" dt="2019-12-19T11:38:40.453" v="270" actId="1076"/>
          <ac:spMkLst>
            <pc:docMk/>
            <pc:sldMk cId="2532636460" sldId="608"/>
            <ac:spMk id="42" creationId="{A6A5DC09-5257-4F9B-93CA-B1898FF44F4C}"/>
          </ac:spMkLst>
        </pc:spChg>
        <pc:spChg chg="add mod ord">
          <ac:chgData name="Nicole James" userId="87e49fce-462c-4f4b-b072-0e7301cf4f25" providerId="ADAL" clId="{DAD716CC-A1D0-4789-B298-C9E9FC263536}" dt="2019-12-19T11:38:33.567" v="268" actId="14100"/>
          <ac:spMkLst>
            <pc:docMk/>
            <pc:sldMk cId="2532636460" sldId="608"/>
            <ac:spMk id="43" creationId="{A4A87B9E-8CC8-42F3-8429-C0C028B7941E}"/>
          </ac:spMkLst>
        </pc:spChg>
        <pc:spChg chg="add mod ord">
          <ac:chgData name="Nicole James" userId="87e49fce-462c-4f4b-b072-0e7301cf4f25" providerId="ADAL" clId="{DAD716CC-A1D0-4789-B298-C9E9FC263536}" dt="2019-12-19T11:39:04.159" v="276" actId="1076"/>
          <ac:spMkLst>
            <pc:docMk/>
            <pc:sldMk cId="2532636460" sldId="608"/>
            <ac:spMk id="44" creationId="{25735D6A-FC57-40F2-B6BF-29FC8A8BA492}"/>
          </ac:spMkLst>
        </pc:spChg>
        <pc:spChg chg="add mod ord">
          <ac:chgData name="Nicole James" userId="87e49fce-462c-4f4b-b072-0e7301cf4f25" providerId="ADAL" clId="{DAD716CC-A1D0-4789-B298-C9E9FC263536}" dt="2019-12-19T11:37:33.285" v="242" actId="167"/>
          <ac:spMkLst>
            <pc:docMk/>
            <pc:sldMk cId="2532636460" sldId="608"/>
            <ac:spMk id="45" creationId="{8E508216-0898-4A72-BBD4-383DDC096BBE}"/>
          </ac:spMkLst>
        </pc:spChg>
        <pc:spChg chg="add mod ord">
          <ac:chgData name="Nicole James" userId="87e49fce-462c-4f4b-b072-0e7301cf4f25" providerId="ADAL" clId="{DAD716CC-A1D0-4789-B298-C9E9FC263536}" dt="2019-12-19T11:38:45.031" v="271" actId="1076"/>
          <ac:spMkLst>
            <pc:docMk/>
            <pc:sldMk cId="2532636460" sldId="608"/>
            <ac:spMk id="46" creationId="{EB5A55B5-34A4-4154-84D5-B4EECA0C5C51}"/>
          </ac:spMkLst>
        </pc:spChg>
        <pc:spChg chg="add mod ord">
          <ac:chgData name="Nicole James" userId="87e49fce-462c-4f4b-b072-0e7301cf4f25" providerId="ADAL" clId="{DAD716CC-A1D0-4789-B298-C9E9FC263536}" dt="2019-12-19T11:38:36.480" v="269" actId="1076"/>
          <ac:spMkLst>
            <pc:docMk/>
            <pc:sldMk cId="2532636460" sldId="608"/>
            <ac:spMk id="47" creationId="{8774D8B4-5D52-4EF7-ABA4-8691F820B3A4}"/>
          </ac:spMkLst>
        </pc:spChg>
        <pc:spChg chg="add mod ord">
          <ac:chgData name="Nicole James" userId="87e49fce-462c-4f4b-b072-0e7301cf4f25" providerId="ADAL" clId="{DAD716CC-A1D0-4789-B298-C9E9FC263536}" dt="2019-12-19T11:39:20.289" v="280" actId="167"/>
          <ac:spMkLst>
            <pc:docMk/>
            <pc:sldMk cId="2532636460" sldId="608"/>
            <ac:spMk id="48" creationId="{1C4DB197-1242-481F-9DA9-47AF32036E39}"/>
          </ac:spMkLst>
        </pc:spChg>
        <pc:grpChg chg="add del mod">
          <ac:chgData name="Nicole James" userId="87e49fce-462c-4f4b-b072-0e7301cf4f25" providerId="ADAL" clId="{DAD716CC-A1D0-4789-B298-C9E9FC263536}" dt="2019-12-19T11:27:30.679" v="70" actId="165"/>
          <ac:grpSpMkLst>
            <pc:docMk/>
            <pc:sldMk cId="2532636460" sldId="608"/>
            <ac:grpSpMk id="2" creationId="{38FB8D33-DF90-4DFB-9393-E4084BB55EF6}"/>
          </ac:grpSpMkLst>
        </pc:grpChg>
        <pc:grpChg chg="del mod">
          <ac:chgData name="Nicole James" userId="87e49fce-462c-4f4b-b072-0e7301cf4f25" providerId="ADAL" clId="{DAD716CC-A1D0-4789-B298-C9E9FC263536}" dt="2019-12-19T11:28:27.524" v="81" actId="165"/>
          <ac:grpSpMkLst>
            <pc:docMk/>
            <pc:sldMk cId="2532636460" sldId="608"/>
            <ac:grpSpMk id="13" creationId="{E4A52A61-6323-4713-BA97-801EACAAB05A}"/>
          </ac:grpSpMkLst>
        </pc:grpChg>
        <pc:grpChg chg="add del mod">
          <ac:chgData name="Nicole James" userId="87e49fce-462c-4f4b-b072-0e7301cf4f25" providerId="ADAL" clId="{DAD716CC-A1D0-4789-B298-C9E9FC263536}" dt="2019-12-19T11:27:27.616" v="68" actId="165"/>
          <ac:grpSpMkLst>
            <pc:docMk/>
            <pc:sldMk cId="2532636460" sldId="608"/>
            <ac:grpSpMk id="17" creationId="{95A5B788-A3DE-46F9-825B-760551093629}"/>
          </ac:grpSpMkLst>
        </pc:grpChg>
        <pc:grpChg chg="del mod">
          <ac:chgData name="Nicole James" userId="87e49fce-462c-4f4b-b072-0e7301cf4f25" providerId="ADAL" clId="{DAD716CC-A1D0-4789-B298-C9E9FC263536}" dt="2019-12-19T11:28:29.840" v="82" actId="165"/>
          <ac:grpSpMkLst>
            <pc:docMk/>
            <pc:sldMk cId="2532636460" sldId="608"/>
            <ac:grpSpMk id="27" creationId="{6068CAF2-FDFF-4D55-BB3B-F3FFFAF3D81A}"/>
          </ac:grpSpMkLst>
        </pc:grpChg>
        <pc:grpChg chg="add del">
          <ac:chgData name="Nicole James" userId="87e49fce-462c-4f4b-b072-0e7301cf4f25" providerId="ADAL" clId="{DAD716CC-A1D0-4789-B298-C9E9FC263536}" dt="2019-12-19T11:32:24.330" v="128" actId="165"/>
          <ac:grpSpMkLst>
            <pc:docMk/>
            <pc:sldMk cId="2532636460" sldId="608"/>
            <ac:grpSpMk id="33" creationId="{77AB2185-2EF1-4DD9-AC67-F2E0971ED486}"/>
          </ac:grpSpMkLst>
        </pc:grpChg>
        <pc:grpChg chg="add del mod">
          <ac:chgData name="Nicole James" userId="87e49fce-462c-4f4b-b072-0e7301cf4f25" providerId="ADAL" clId="{DAD716CC-A1D0-4789-B298-C9E9FC263536}" dt="2019-12-19T11:31:35.162" v="118" actId="165"/>
          <ac:grpSpMkLst>
            <pc:docMk/>
            <pc:sldMk cId="2532636460" sldId="608"/>
            <ac:grpSpMk id="36" creationId="{91072B59-4B56-45A8-A544-F8C3E646DE05}"/>
          </ac:grpSpMkLst>
        </pc:grpChg>
        <pc:grpChg chg="add del mod">
          <ac:chgData name="Nicole James" userId="87e49fce-462c-4f4b-b072-0e7301cf4f25" providerId="ADAL" clId="{DAD716CC-A1D0-4789-B298-C9E9FC263536}" dt="2019-12-19T11:34:15.732" v="143" actId="165"/>
          <ac:grpSpMkLst>
            <pc:docMk/>
            <pc:sldMk cId="2532636460" sldId="608"/>
            <ac:grpSpMk id="39" creationId="{EF841010-400A-4A15-B5B7-C9BBC9461630}"/>
          </ac:grpSpMkLst>
        </pc:grpChg>
      </pc:sldChg>
      <pc:sldChg chg="modSp modAnim modNotesTx">
        <pc:chgData name="Nicole James" userId="87e49fce-462c-4f4b-b072-0e7301cf4f25" providerId="ADAL" clId="{DAD716CC-A1D0-4789-B298-C9E9FC263536}" dt="2019-12-19T15:10:06.597" v="4143"/>
        <pc:sldMkLst>
          <pc:docMk/>
          <pc:sldMk cId="3255492169" sldId="698"/>
        </pc:sldMkLst>
        <pc:spChg chg="mod">
          <ac:chgData name="Nicole James" userId="87e49fce-462c-4f4b-b072-0e7301cf4f25" providerId="ADAL" clId="{DAD716CC-A1D0-4789-B298-C9E9FC263536}" dt="2019-12-19T12:25:53.919" v="1046" actId="20577"/>
          <ac:spMkLst>
            <pc:docMk/>
            <pc:sldMk cId="3255492169" sldId="698"/>
            <ac:spMk id="2" creationId="{D7DF9149-96E9-4116-A088-ABEBEE1877B1}"/>
          </ac:spMkLst>
        </pc:spChg>
        <pc:spChg chg="mod">
          <ac:chgData name="Nicole James" userId="87e49fce-462c-4f4b-b072-0e7301cf4f25" providerId="ADAL" clId="{DAD716CC-A1D0-4789-B298-C9E9FC263536}" dt="2019-12-19T12:26:28.734" v="1050" actId="179"/>
          <ac:spMkLst>
            <pc:docMk/>
            <pc:sldMk cId="3255492169" sldId="698"/>
            <ac:spMk id="3" creationId="{7CAEC996-BE9B-4CEB-A80E-8D58B63D8DCB}"/>
          </ac:spMkLst>
        </pc:spChg>
      </pc:sldChg>
      <pc:sldChg chg="addSp modSp modAnim modNotesTx">
        <pc:chgData name="Nicole James" userId="87e49fce-462c-4f4b-b072-0e7301cf4f25" providerId="ADAL" clId="{DAD716CC-A1D0-4789-B298-C9E9FC263536}" dt="2019-12-19T15:08:23.419" v="4113"/>
        <pc:sldMkLst>
          <pc:docMk/>
          <pc:sldMk cId="3805656612" sldId="699"/>
        </pc:sldMkLst>
        <pc:spChg chg="mod">
          <ac:chgData name="Nicole James" userId="87e49fce-462c-4f4b-b072-0e7301cf4f25" providerId="ADAL" clId="{DAD716CC-A1D0-4789-B298-C9E9FC263536}" dt="2019-12-19T12:16:14.907" v="845" actId="1076"/>
          <ac:spMkLst>
            <pc:docMk/>
            <pc:sldMk cId="3805656612" sldId="699"/>
            <ac:spMk id="2" creationId="{05B54540-F2D2-4C7D-B1A5-BAF9331F5558}"/>
          </ac:spMkLst>
        </pc:spChg>
        <pc:spChg chg="mod">
          <ac:chgData name="Nicole James" userId="87e49fce-462c-4f4b-b072-0e7301cf4f25" providerId="ADAL" clId="{DAD716CC-A1D0-4789-B298-C9E9FC263536}" dt="2019-12-19T12:16:16.803" v="846" actId="1076"/>
          <ac:spMkLst>
            <pc:docMk/>
            <pc:sldMk cId="3805656612" sldId="699"/>
            <ac:spMk id="3" creationId="{5A10B370-BAD7-44C0-9B30-AD762CC809B8}"/>
          </ac:spMkLst>
        </pc:spChg>
        <pc:spChg chg="add mod">
          <ac:chgData name="Nicole James" userId="87e49fce-462c-4f4b-b072-0e7301cf4f25" providerId="ADAL" clId="{DAD716CC-A1D0-4789-B298-C9E9FC263536}" dt="2019-12-19T12:16:27.634" v="850" actId="255"/>
          <ac:spMkLst>
            <pc:docMk/>
            <pc:sldMk cId="3805656612" sldId="699"/>
            <ac:spMk id="4" creationId="{D9655D3B-0002-446F-9CDA-3D91EA990B62}"/>
          </ac:spMkLst>
        </pc:spChg>
      </pc:sldChg>
      <pc:sldChg chg="modSp del">
        <pc:chgData name="Nicole James" userId="87e49fce-462c-4f4b-b072-0e7301cf4f25" providerId="ADAL" clId="{DAD716CC-A1D0-4789-B298-C9E9FC263536}" dt="2019-12-19T12:23:47.302" v="993" actId="47"/>
        <pc:sldMkLst>
          <pc:docMk/>
          <pc:sldMk cId="2572597443" sldId="700"/>
        </pc:sldMkLst>
        <pc:spChg chg="mod">
          <ac:chgData name="Nicole James" userId="87e49fce-462c-4f4b-b072-0e7301cf4f25" providerId="ADAL" clId="{DAD716CC-A1D0-4789-B298-C9E9FC263536}" dt="2019-12-19T12:11:03.278" v="775" actId="403"/>
          <ac:spMkLst>
            <pc:docMk/>
            <pc:sldMk cId="2572597443" sldId="700"/>
            <ac:spMk id="3" creationId="{5698C7CB-12B2-48D7-8A6F-242F4ED8313A}"/>
          </ac:spMkLst>
        </pc:spChg>
      </pc:sldChg>
      <pc:sldChg chg="addSp delSp modSp ord modNotesTx">
        <pc:chgData name="Nicole James" userId="87e49fce-462c-4f4b-b072-0e7301cf4f25" providerId="ADAL" clId="{DAD716CC-A1D0-4789-B298-C9E9FC263536}" dt="2019-12-19T12:47:54.089" v="1626" actId="108"/>
        <pc:sldMkLst>
          <pc:docMk/>
          <pc:sldMk cId="3824032452" sldId="701"/>
        </pc:sldMkLst>
        <pc:spChg chg="del mod">
          <ac:chgData name="Nicole James" userId="87e49fce-462c-4f4b-b072-0e7301cf4f25" providerId="ADAL" clId="{DAD716CC-A1D0-4789-B298-C9E9FC263536}" dt="2019-12-19T12:47:21.542" v="1594" actId="478"/>
          <ac:spMkLst>
            <pc:docMk/>
            <pc:sldMk cId="3824032452" sldId="701"/>
            <ac:spMk id="2" creationId="{AB9A5FA9-FC60-4F09-8343-3CB156F52EEF}"/>
          </ac:spMkLst>
        </pc:spChg>
        <pc:spChg chg="mod">
          <ac:chgData name="Nicole James" userId="87e49fce-462c-4f4b-b072-0e7301cf4f25" providerId="ADAL" clId="{DAD716CC-A1D0-4789-B298-C9E9FC263536}" dt="2019-12-19T12:47:54.089" v="1626" actId="108"/>
          <ac:spMkLst>
            <pc:docMk/>
            <pc:sldMk cId="3824032452" sldId="701"/>
            <ac:spMk id="3" creationId="{5F87E943-79D2-4BAF-8578-387B881AA6EC}"/>
          </ac:spMkLst>
        </pc:spChg>
        <pc:spChg chg="add del mod">
          <ac:chgData name="Nicole James" userId="87e49fce-462c-4f4b-b072-0e7301cf4f25" providerId="ADAL" clId="{DAD716CC-A1D0-4789-B298-C9E9FC263536}" dt="2019-12-19T12:47:24.308" v="1595" actId="478"/>
          <ac:spMkLst>
            <pc:docMk/>
            <pc:sldMk cId="3824032452" sldId="701"/>
            <ac:spMk id="5" creationId="{63CE4A93-652A-4924-A26C-D75C40A1894A}"/>
          </ac:spMkLst>
        </pc:spChg>
        <pc:spChg chg="add">
          <ac:chgData name="Nicole James" userId="87e49fce-462c-4f4b-b072-0e7301cf4f25" providerId="ADAL" clId="{DAD716CC-A1D0-4789-B298-C9E9FC263536}" dt="2019-12-19T12:47:24.687" v="1596"/>
          <ac:spMkLst>
            <pc:docMk/>
            <pc:sldMk cId="3824032452" sldId="701"/>
            <ac:spMk id="6" creationId="{11AC423D-7677-4993-A7A3-E8630B533658}"/>
          </ac:spMkLst>
        </pc:spChg>
      </pc:sldChg>
      <pc:sldChg chg="modSp del">
        <pc:chgData name="Nicole James" userId="87e49fce-462c-4f4b-b072-0e7301cf4f25" providerId="ADAL" clId="{DAD716CC-A1D0-4789-B298-C9E9FC263536}" dt="2019-12-19T12:11:15.351" v="776" actId="47"/>
        <pc:sldMkLst>
          <pc:docMk/>
          <pc:sldMk cId="2799291714" sldId="703"/>
        </pc:sldMkLst>
        <pc:spChg chg="mod">
          <ac:chgData name="Nicole James" userId="87e49fce-462c-4f4b-b072-0e7301cf4f25" providerId="ADAL" clId="{DAD716CC-A1D0-4789-B298-C9E9FC263536}" dt="2019-12-19T12:07:55.771" v="720"/>
          <ac:spMkLst>
            <pc:docMk/>
            <pc:sldMk cId="2799291714" sldId="703"/>
            <ac:spMk id="3" creationId="{5698C7CB-12B2-48D7-8A6F-242F4ED8313A}"/>
          </ac:spMkLst>
        </pc:spChg>
      </pc:sldChg>
      <pc:sldChg chg="add modAnim">
        <pc:chgData name="Nicole James" userId="87e49fce-462c-4f4b-b072-0e7301cf4f25" providerId="ADAL" clId="{DAD716CC-A1D0-4789-B298-C9E9FC263536}" dt="2019-12-19T15:08:38.008" v="4117"/>
        <pc:sldMkLst>
          <pc:docMk/>
          <pc:sldMk cId="856293825" sldId="704"/>
        </pc:sldMkLst>
      </pc:sldChg>
      <pc:sldChg chg="del modNotesTx">
        <pc:chgData name="Nicole James" userId="87e49fce-462c-4f4b-b072-0e7301cf4f25" providerId="ADAL" clId="{DAD716CC-A1D0-4789-B298-C9E9FC263536}" dt="2019-12-19T14:32:31.778" v="3584" actId="2696"/>
        <pc:sldMkLst>
          <pc:docMk/>
          <pc:sldMk cId="3483453110" sldId="704"/>
        </pc:sldMkLst>
      </pc:sldChg>
      <pc:sldChg chg="modSp del modNotesTx">
        <pc:chgData name="Nicole James" userId="87e49fce-462c-4f4b-b072-0e7301cf4f25" providerId="ADAL" clId="{DAD716CC-A1D0-4789-B298-C9E9FC263536}" dt="2019-12-19T12:16:50.636" v="852" actId="47"/>
        <pc:sldMkLst>
          <pc:docMk/>
          <pc:sldMk cId="4276267461" sldId="705"/>
        </pc:sldMkLst>
        <pc:spChg chg="mod">
          <ac:chgData name="Nicole James" userId="87e49fce-462c-4f4b-b072-0e7301cf4f25" providerId="ADAL" clId="{DAD716CC-A1D0-4789-B298-C9E9FC263536}" dt="2019-12-19T12:12:43.367" v="780" actId="5793"/>
          <ac:spMkLst>
            <pc:docMk/>
            <pc:sldMk cId="4276267461" sldId="705"/>
            <ac:spMk id="3" creationId="{9AD53AA1-6945-45DC-9A2A-BD4534B6657D}"/>
          </ac:spMkLst>
        </pc:spChg>
      </pc:sldChg>
      <pc:sldChg chg="delSp del modNotesTx">
        <pc:chgData name="Nicole James" userId="87e49fce-462c-4f4b-b072-0e7301cf4f25" providerId="ADAL" clId="{DAD716CC-A1D0-4789-B298-C9E9FC263536}" dt="2019-12-19T14:32:31.778" v="3584" actId="2696"/>
        <pc:sldMkLst>
          <pc:docMk/>
          <pc:sldMk cId="2402990111" sldId="706"/>
        </pc:sldMkLst>
        <pc:spChg chg="del">
          <ac:chgData name="Nicole James" userId="87e49fce-462c-4f4b-b072-0e7301cf4f25" providerId="ADAL" clId="{DAD716CC-A1D0-4789-B298-C9E9FC263536}" dt="2019-12-19T14:25:38.586" v="3462" actId="478"/>
          <ac:spMkLst>
            <pc:docMk/>
            <pc:sldMk cId="2402990111" sldId="706"/>
            <ac:spMk id="4" creationId="{48932D52-F4D9-4CAC-AAB7-C5E35E6B29D0}"/>
          </ac:spMkLst>
        </pc:spChg>
      </pc:sldChg>
      <pc:sldChg chg="add modAnim">
        <pc:chgData name="Nicole James" userId="87e49fce-462c-4f4b-b072-0e7301cf4f25" providerId="ADAL" clId="{DAD716CC-A1D0-4789-B298-C9E9FC263536}" dt="2019-12-19T15:09:34.748" v="4134"/>
        <pc:sldMkLst>
          <pc:docMk/>
          <pc:sldMk cId="2700106653" sldId="706"/>
        </pc:sldMkLst>
      </pc:sldChg>
      <pc:sldChg chg="modSp modAnim modNotesTx">
        <pc:chgData name="Nicole James" userId="87e49fce-462c-4f4b-b072-0e7301cf4f25" providerId="ADAL" clId="{DAD716CC-A1D0-4789-B298-C9E9FC263536}" dt="2019-12-19T15:11:13.003" v="4167"/>
        <pc:sldMkLst>
          <pc:docMk/>
          <pc:sldMk cId="2999815995" sldId="707"/>
        </pc:sldMkLst>
        <pc:spChg chg="mod">
          <ac:chgData name="Nicole James" userId="87e49fce-462c-4f4b-b072-0e7301cf4f25" providerId="ADAL" clId="{DAD716CC-A1D0-4789-B298-C9E9FC263536}" dt="2019-12-19T12:23:07.942" v="981" actId="20577"/>
          <ac:spMkLst>
            <pc:docMk/>
            <pc:sldMk cId="2999815995" sldId="707"/>
            <ac:spMk id="2" creationId="{8FBF826D-8E0D-4CFF-B5AB-D3E9FDF90D62}"/>
          </ac:spMkLst>
        </pc:spChg>
        <pc:spChg chg="mod">
          <ac:chgData name="Nicole James" userId="87e49fce-462c-4f4b-b072-0e7301cf4f25" providerId="ADAL" clId="{DAD716CC-A1D0-4789-B298-C9E9FC263536}" dt="2019-12-19T15:11:04.892" v="4165" actId="179"/>
          <ac:spMkLst>
            <pc:docMk/>
            <pc:sldMk cId="2999815995" sldId="707"/>
            <ac:spMk id="3" creationId="{54E68228-3062-4085-94FE-2417C605B16A}"/>
          </ac:spMkLst>
        </pc:spChg>
      </pc:sldChg>
      <pc:sldChg chg="modSp modNotesTx">
        <pc:chgData name="Nicole James" userId="87e49fce-462c-4f4b-b072-0e7301cf4f25" providerId="ADAL" clId="{DAD716CC-A1D0-4789-B298-C9E9FC263536}" dt="2019-12-19T15:11:36.809" v="4180" actId="404"/>
        <pc:sldMkLst>
          <pc:docMk/>
          <pc:sldMk cId="107767621" sldId="708"/>
        </pc:sldMkLst>
        <pc:spChg chg="mod">
          <ac:chgData name="Nicole James" userId="87e49fce-462c-4f4b-b072-0e7301cf4f25" providerId="ADAL" clId="{DAD716CC-A1D0-4789-B298-C9E9FC263536}" dt="2019-12-19T12:45:50.943" v="1569" actId="20577"/>
          <ac:spMkLst>
            <pc:docMk/>
            <pc:sldMk cId="107767621" sldId="708"/>
            <ac:spMk id="2" creationId="{75BD2E3E-326D-4B90-8F08-0EC18301D044}"/>
          </ac:spMkLst>
        </pc:spChg>
        <pc:spChg chg="mod">
          <ac:chgData name="Nicole James" userId="87e49fce-462c-4f4b-b072-0e7301cf4f25" providerId="ADAL" clId="{DAD716CC-A1D0-4789-B298-C9E9FC263536}" dt="2019-12-19T15:11:36.809" v="4180" actId="404"/>
          <ac:spMkLst>
            <pc:docMk/>
            <pc:sldMk cId="107767621" sldId="708"/>
            <ac:spMk id="3" creationId="{135CD4DB-3A27-4CE5-B482-F1F7F49A2A43}"/>
          </ac:spMkLst>
        </pc:spChg>
      </pc:sldChg>
      <pc:sldChg chg="delSp del modNotesTx">
        <pc:chgData name="Nicole James" userId="87e49fce-462c-4f4b-b072-0e7301cf4f25" providerId="ADAL" clId="{DAD716CC-A1D0-4789-B298-C9E9FC263536}" dt="2019-12-19T14:32:31.778" v="3584" actId="2696"/>
        <pc:sldMkLst>
          <pc:docMk/>
          <pc:sldMk cId="975762386" sldId="709"/>
        </pc:sldMkLst>
        <pc:spChg chg="del">
          <ac:chgData name="Nicole James" userId="87e49fce-462c-4f4b-b072-0e7301cf4f25" providerId="ADAL" clId="{DAD716CC-A1D0-4789-B298-C9E9FC263536}" dt="2019-12-19T14:24:43.211" v="3456" actId="478"/>
          <ac:spMkLst>
            <pc:docMk/>
            <pc:sldMk cId="975762386" sldId="709"/>
            <ac:spMk id="5" creationId="{21B62569-1680-49AF-AC0C-455A8C247E94}"/>
          </ac:spMkLst>
        </pc:spChg>
      </pc:sldChg>
      <pc:sldChg chg="add modAnim">
        <pc:chgData name="Nicole James" userId="87e49fce-462c-4f4b-b072-0e7301cf4f25" providerId="ADAL" clId="{DAD716CC-A1D0-4789-B298-C9E9FC263536}" dt="2019-12-19T15:08:58.926" v="4123"/>
        <pc:sldMkLst>
          <pc:docMk/>
          <pc:sldMk cId="3439686068" sldId="709"/>
        </pc:sldMkLst>
      </pc:sldChg>
      <pc:sldChg chg="delSp del modNotesTx">
        <pc:chgData name="Nicole James" userId="87e49fce-462c-4f4b-b072-0e7301cf4f25" providerId="ADAL" clId="{DAD716CC-A1D0-4789-B298-C9E9FC263536}" dt="2019-12-19T14:32:31.778" v="3584" actId="2696"/>
        <pc:sldMkLst>
          <pc:docMk/>
          <pc:sldMk cId="379976575" sldId="710"/>
        </pc:sldMkLst>
        <pc:spChg chg="del">
          <ac:chgData name="Nicole James" userId="87e49fce-462c-4f4b-b072-0e7301cf4f25" providerId="ADAL" clId="{DAD716CC-A1D0-4789-B298-C9E9FC263536}" dt="2019-12-19T14:24:56.763" v="3460" actId="478"/>
          <ac:spMkLst>
            <pc:docMk/>
            <pc:sldMk cId="379976575" sldId="710"/>
            <ac:spMk id="4" creationId="{D0D1692D-1508-4BF0-B47F-D60AD0AC92F0}"/>
          </ac:spMkLst>
        </pc:spChg>
      </pc:sldChg>
      <pc:sldChg chg="add modAnim">
        <pc:chgData name="Nicole James" userId="87e49fce-462c-4f4b-b072-0e7301cf4f25" providerId="ADAL" clId="{DAD716CC-A1D0-4789-B298-C9E9FC263536}" dt="2019-12-19T15:09:17.102" v="4128"/>
        <pc:sldMkLst>
          <pc:docMk/>
          <pc:sldMk cId="1325033873" sldId="710"/>
        </pc:sldMkLst>
      </pc:sldChg>
      <pc:sldChg chg="modSp modAnim modNotesTx">
        <pc:chgData name="Nicole James" userId="87e49fce-462c-4f4b-b072-0e7301cf4f25" providerId="ADAL" clId="{DAD716CC-A1D0-4789-B298-C9E9FC263536}" dt="2019-12-19T15:11:24.842" v="4172"/>
        <pc:sldMkLst>
          <pc:docMk/>
          <pc:sldMk cId="1728761455" sldId="711"/>
        </pc:sldMkLst>
        <pc:spChg chg="mod">
          <ac:chgData name="Nicole James" userId="87e49fce-462c-4f4b-b072-0e7301cf4f25" providerId="ADAL" clId="{DAD716CC-A1D0-4789-B298-C9E9FC263536}" dt="2019-12-19T12:40:20.797" v="1375" actId="1076"/>
          <ac:spMkLst>
            <pc:docMk/>
            <pc:sldMk cId="1728761455" sldId="711"/>
            <ac:spMk id="2" creationId="{9E81D3B8-0A23-4FC1-A1F1-F30E0C5A2710}"/>
          </ac:spMkLst>
        </pc:spChg>
        <pc:spChg chg="mod">
          <ac:chgData name="Nicole James" userId="87e49fce-462c-4f4b-b072-0e7301cf4f25" providerId="ADAL" clId="{DAD716CC-A1D0-4789-B298-C9E9FC263536}" dt="2019-12-19T12:41:19.160" v="1389" actId="403"/>
          <ac:spMkLst>
            <pc:docMk/>
            <pc:sldMk cId="1728761455" sldId="711"/>
            <ac:spMk id="3" creationId="{0EB0CD11-81FA-443D-BC29-688F91418DD2}"/>
          </ac:spMkLst>
        </pc:spChg>
      </pc:sldChg>
      <pc:sldChg chg="addSp delSp modSp del modNotesTx">
        <pc:chgData name="Nicole James" userId="87e49fce-462c-4f4b-b072-0e7301cf4f25" providerId="ADAL" clId="{DAD716CC-A1D0-4789-B298-C9E9FC263536}" dt="2019-12-19T12:42:01.711" v="1395" actId="47"/>
        <pc:sldMkLst>
          <pc:docMk/>
          <pc:sldMk cId="1059368220" sldId="713"/>
        </pc:sldMkLst>
        <pc:spChg chg="del mod">
          <ac:chgData name="Nicole James" userId="87e49fce-462c-4f4b-b072-0e7301cf4f25" providerId="ADAL" clId="{DAD716CC-A1D0-4789-B298-C9E9FC263536}" dt="2019-12-19T12:38:49.147" v="1303" actId="478"/>
          <ac:spMkLst>
            <pc:docMk/>
            <pc:sldMk cId="1059368220" sldId="713"/>
            <ac:spMk id="3" creationId="{0EB0CD11-81FA-443D-BC29-688F91418DD2}"/>
          </ac:spMkLst>
        </pc:spChg>
        <pc:spChg chg="add del">
          <ac:chgData name="Nicole James" userId="87e49fce-462c-4f4b-b072-0e7301cf4f25" providerId="ADAL" clId="{DAD716CC-A1D0-4789-B298-C9E9FC263536}" dt="2019-12-19T12:31:09.308" v="1124" actId="478"/>
          <ac:spMkLst>
            <pc:docMk/>
            <pc:sldMk cId="1059368220" sldId="713"/>
            <ac:spMk id="4" creationId="{606D370C-2624-4683-89B5-137F7FB75EB9}"/>
          </ac:spMkLst>
        </pc:spChg>
        <pc:spChg chg="add del mod">
          <ac:chgData name="Nicole James" userId="87e49fce-462c-4f4b-b072-0e7301cf4f25" providerId="ADAL" clId="{DAD716CC-A1D0-4789-B298-C9E9FC263536}" dt="2019-12-19T12:39:33.204" v="1367"/>
          <ac:spMkLst>
            <pc:docMk/>
            <pc:sldMk cId="1059368220" sldId="713"/>
            <ac:spMk id="5" creationId="{F45A015E-5723-42CF-A56C-B7E295DC69C2}"/>
          </ac:spMkLst>
        </pc:spChg>
        <pc:spChg chg="add del mod">
          <ac:chgData name="Nicole James" userId="87e49fce-462c-4f4b-b072-0e7301cf4f25" providerId="ADAL" clId="{DAD716CC-A1D0-4789-B298-C9E9FC263536}" dt="2019-12-19T12:38:52.708" v="1304" actId="478"/>
          <ac:spMkLst>
            <pc:docMk/>
            <pc:sldMk cId="1059368220" sldId="713"/>
            <ac:spMk id="7" creationId="{09B7683E-6BD4-46EB-9EC4-0B1E7D2E3856}"/>
          </ac:spMkLst>
        </pc:spChg>
      </pc:sldChg>
      <pc:sldChg chg="addSp delSp modSp modAnim modNotesTx">
        <pc:chgData name="Nicole James" userId="87e49fce-462c-4f4b-b072-0e7301cf4f25" providerId="ADAL" clId="{DAD716CC-A1D0-4789-B298-C9E9FC263536}" dt="2019-12-19T13:25:58.154" v="2486" actId="1076"/>
        <pc:sldMkLst>
          <pc:docMk/>
          <pc:sldMk cId="451073375" sldId="714"/>
        </pc:sldMkLst>
        <pc:spChg chg="del">
          <ac:chgData name="Nicole James" userId="87e49fce-462c-4f4b-b072-0e7301cf4f25" providerId="ADAL" clId="{DAD716CC-A1D0-4789-B298-C9E9FC263536}" dt="2019-12-19T12:49:05.695" v="1641" actId="478"/>
          <ac:spMkLst>
            <pc:docMk/>
            <pc:sldMk cId="451073375" sldId="714"/>
            <ac:spMk id="2" creationId="{75BD2E3E-326D-4B90-8F08-0EC18301D044}"/>
          </ac:spMkLst>
        </pc:spChg>
        <pc:spChg chg="del mod">
          <ac:chgData name="Nicole James" userId="87e49fce-462c-4f4b-b072-0e7301cf4f25" providerId="ADAL" clId="{DAD716CC-A1D0-4789-B298-C9E9FC263536}" dt="2019-12-19T12:49:32.690" v="1654" actId="478"/>
          <ac:spMkLst>
            <pc:docMk/>
            <pc:sldMk cId="451073375" sldId="714"/>
            <ac:spMk id="3" creationId="{135CD4DB-3A27-4CE5-B482-F1F7F49A2A43}"/>
          </ac:spMkLst>
        </pc:spChg>
        <pc:spChg chg="add del mod">
          <ac:chgData name="Nicole James" userId="87e49fce-462c-4f4b-b072-0e7301cf4f25" providerId="ADAL" clId="{DAD716CC-A1D0-4789-B298-C9E9FC263536}" dt="2019-12-19T12:49:09.090" v="1642" actId="478"/>
          <ac:spMkLst>
            <pc:docMk/>
            <pc:sldMk cId="451073375" sldId="714"/>
            <ac:spMk id="5" creationId="{EBC2BCC8-2035-4EBD-8674-5A5B8DEFF389}"/>
          </ac:spMkLst>
        </pc:spChg>
        <pc:spChg chg="add mod">
          <ac:chgData name="Nicole James" userId="87e49fce-462c-4f4b-b072-0e7301cf4f25" providerId="ADAL" clId="{DAD716CC-A1D0-4789-B298-C9E9FC263536}" dt="2019-12-19T13:21:28.215" v="2411" actId="6549"/>
          <ac:spMkLst>
            <pc:docMk/>
            <pc:sldMk cId="451073375" sldId="714"/>
            <ac:spMk id="6" creationId="{3BC64373-056C-47C3-8E8F-A444A2BABDF6}"/>
          </ac:spMkLst>
        </pc:spChg>
        <pc:spChg chg="add mod">
          <ac:chgData name="Nicole James" userId="87e49fce-462c-4f4b-b072-0e7301cf4f25" providerId="ADAL" clId="{DAD716CC-A1D0-4789-B298-C9E9FC263536}" dt="2019-12-19T13:24:29.589" v="2470" actId="14100"/>
          <ac:spMkLst>
            <pc:docMk/>
            <pc:sldMk cId="451073375" sldId="714"/>
            <ac:spMk id="7" creationId="{73190370-D0C2-4295-9E95-2D56189934B9}"/>
          </ac:spMkLst>
        </pc:spChg>
        <pc:spChg chg="add del mod">
          <ac:chgData name="Nicole James" userId="87e49fce-462c-4f4b-b072-0e7301cf4f25" providerId="ADAL" clId="{DAD716CC-A1D0-4789-B298-C9E9FC263536}" dt="2019-12-19T12:49:43.778" v="1657" actId="478"/>
          <ac:spMkLst>
            <pc:docMk/>
            <pc:sldMk cId="451073375" sldId="714"/>
            <ac:spMk id="9" creationId="{0A82E9C0-7DB7-4EEB-8D25-7CF88A69F5D8}"/>
          </ac:spMkLst>
        </pc:spChg>
        <pc:spChg chg="add mod">
          <ac:chgData name="Nicole James" userId="87e49fce-462c-4f4b-b072-0e7301cf4f25" providerId="ADAL" clId="{DAD716CC-A1D0-4789-B298-C9E9FC263536}" dt="2019-12-19T13:24:33.540" v="2471" actId="14100"/>
          <ac:spMkLst>
            <pc:docMk/>
            <pc:sldMk cId="451073375" sldId="714"/>
            <ac:spMk id="10" creationId="{E6ADEB14-B229-4896-AA96-A3D95FEF6F42}"/>
          </ac:spMkLst>
        </pc:spChg>
        <pc:spChg chg="add mod">
          <ac:chgData name="Nicole James" userId="87e49fce-462c-4f4b-b072-0e7301cf4f25" providerId="ADAL" clId="{DAD716CC-A1D0-4789-B298-C9E9FC263536}" dt="2019-12-19T13:25:58.154" v="2486" actId="1076"/>
          <ac:spMkLst>
            <pc:docMk/>
            <pc:sldMk cId="451073375" sldId="714"/>
            <ac:spMk id="11" creationId="{DEF0839D-08C6-45BD-A09F-C3E835DF70D0}"/>
          </ac:spMkLst>
        </pc:spChg>
      </pc:sldChg>
      <pc:sldChg chg="addSp modSp ord modAnim modNotesTx">
        <pc:chgData name="Nicole James" userId="87e49fce-462c-4f4b-b072-0e7301cf4f25" providerId="ADAL" clId="{DAD716CC-A1D0-4789-B298-C9E9FC263536}" dt="2019-12-19T14:22:39.182" v="3418" actId="6549"/>
        <pc:sldMkLst>
          <pc:docMk/>
          <pc:sldMk cId="3041778439" sldId="715"/>
        </pc:sldMkLst>
        <pc:spChg chg="mod">
          <ac:chgData name="Nicole James" userId="87e49fce-462c-4f4b-b072-0e7301cf4f25" providerId="ADAL" clId="{DAD716CC-A1D0-4789-B298-C9E9FC263536}" dt="2019-12-19T13:06:03.107" v="1910" actId="20577"/>
          <ac:spMkLst>
            <pc:docMk/>
            <pc:sldMk cId="3041778439" sldId="715"/>
            <ac:spMk id="2" creationId="{0EF5FDF5-6B0A-49F9-A3DF-53D06BC17A82}"/>
          </ac:spMkLst>
        </pc:spChg>
        <pc:spChg chg="mod">
          <ac:chgData name="Nicole James" userId="87e49fce-462c-4f4b-b072-0e7301cf4f25" providerId="ADAL" clId="{DAD716CC-A1D0-4789-B298-C9E9FC263536}" dt="2019-12-19T14:22:05.831" v="3410" actId="948"/>
          <ac:spMkLst>
            <pc:docMk/>
            <pc:sldMk cId="3041778439" sldId="715"/>
            <ac:spMk id="3" creationId="{150A8A52-1F04-4012-9543-44495584611B}"/>
          </ac:spMkLst>
        </pc:spChg>
        <pc:spChg chg="add mod">
          <ac:chgData name="Nicole James" userId="87e49fce-462c-4f4b-b072-0e7301cf4f25" providerId="ADAL" clId="{DAD716CC-A1D0-4789-B298-C9E9FC263536}" dt="2019-12-19T14:21:56.361" v="3408" actId="179"/>
          <ac:spMkLst>
            <pc:docMk/>
            <pc:sldMk cId="3041778439" sldId="715"/>
            <ac:spMk id="4" creationId="{7F2097BF-3CB1-4960-9B59-FE1D9779C144}"/>
          </ac:spMkLst>
        </pc:spChg>
      </pc:sldChg>
      <pc:sldChg chg="addSp delSp modSp delAnim modAnim modNotesTx">
        <pc:chgData name="Nicole James" userId="87e49fce-462c-4f4b-b072-0e7301cf4f25" providerId="ADAL" clId="{DAD716CC-A1D0-4789-B298-C9E9FC263536}" dt="2019-12-19T13:41:10.527" v="2666" actId="478"/>
        <pc:sldMkLst>
          <pc:docMk/>
          <pc:sldMk cId="3795841811" sldId="716"/>
        </pc:sldMkLst>
        <pc:spChg chg="del">
          <ac:chgData name="Nicole James" userId="87e49fce-462c-4f4b-b072-0e7301cf4f25" providerId="ADAL" clId="{DAD716CC-A1D0-4789-B298-C9E9FC263536}" dt="2019-12-19T13:09:48.382" v="1985" actId="478"/>
          <ac:spMkLst>
            <pc:docMk/>
            <pc:sldMk cId="3795841811" sldId="716"/>
            <ac:spMk id="2" creationId="{08D21822-9088-460D-94C1-D0C4312042CA}"/>
          </ac:spMkLst>
        </pc:spChg>
        <pc:spChg chg="del">
          <ac:chgData name="Nicole James" userId="87e49fce-462c-4f4b-b072-0e7301cf4f25" providerId="ADAL" clId="{DAD716CC-A1D0-4789-B298-C9E9FC263536}" dt="2019-12-19T13:09:45.225" v="1983" actId="478"/>
          <ac:spMkLst>
            <pc:docMk/>
            <pc:sldMk cId="3795841811" sldId="716"/>
            <ac:spMk id="3" creationId="{28E41702-1566-476B-9CC5-2B30E2B157B4}"/>
          </ac:spMkLst>
        </pc:spChg>
        <pc:spChg chg="add del mod">
          <ac:chgData name="Nicole James" userId="87e49fce-462c-4f4b-b072-0e7301cf4f25" providerId="ADAL" clId="{DAD716CC-A1D0-4789-B298-C9E9FC263536}" dt="2019-12-19T13:09:47.235" v="1984" actId="478"/>
          <ac:spMkLst>
            <pc:docMk/>
            <pc:sldMk cId="3795841811" sldId="716"/>
            <ac:spMk id="5" creationId="{6631376D-474A-4318-AADC-B478F98B6672}"/>
          </ac:spMkLst>
        </pc:spChg>
        <pc:spChg chg="add mod">
          <ac:chgData name="Nicole James" userId="87e49fce-462c-4f4b-b072-0e7301cf4f25" providerId="ADAL" clId="{DAD716CC-A1D0-4789-B298-C9E9FC263536}" dt="2019-12-19T13:18:32.467" v="2376" actId="20577"/>
          <ac:spMkLst>
            <pc:docMk/>
            <pc:sldMk cId="3795841811" sldId="716"/>
            <ac:spMk id="7" creationId="{6F5D42FF-0776-422B-A2CA-90230524BE02}"/>
          </ac:spMkLst>
        </pc:spChg>
        <pc:spChg chg="add del mod">
          <ac:chgData name="Nicole James" userId="87e49fce-462c-4f4b-b072-0e7301cf4f25" providerId="ADAL" clId="{DAD716CC-A1D0-4789-B298-C9E9FC263536}" dt="2019-12-19T13:26:43.341" v="2497" actId="478"/>
          <ac:spMkLst>
            <pc:docMk/>
            <pc:sldMk cId="3795841811" sldId="716"/>
            <ac:spMk id="8" creationId="{90F88F9A-9A85-4376-BBE5-3D67692D1DAA}"/>
          </ac:spMkLst>
        </pc:spChg>
        <pc:spChg chg="add del mod">
          <ac:chgData name="Nicole James" userId="87e49fce-462c-4f4b-b072-0e7301cf4f25" providerId="ADAL" clId="{DAD716CC-A1D0-4789-B298-C9E9FC263536}" dt="2019-12-19T13:26:44.289" v="2498" actId="478"/>
          <ac:spMkLst>
            <pc:docMk/>
            <pc:sldMk cId="3795841811" sldId="716"/>
            <ac:spMk id="9" creationId="{21A1230F-C511-41F4-8D5A-505E90522905}"/>
          </ac:spMkLst>
        </pc:spChg>
        <pc:spChg chg="add mod">
          <ac:chgData name="Nicole James" userId="87e49fce-462c-4f4b-b072-0e7301cf4f25" providerId="ADAL" clId="{DAD716CC-A1D0-4789-B298-C9E9FC263536}" dt="2019-12-19T13:39:43.068" v="2648" actId="14100"/>
          <ac:spMkLst>
            <pc:docMk/>
            <pc:sldMk cId="3795841811" sldId="716"/>
            <ac:spMk id="10" creationId="{1BBCC6C9-9161-4FB5-8932-B7864856A093}"/>
          </ac:spMkLst>
        </pc:spChg>
        <pc:spChg chg="add del mod">
          <ac:chgData name="Nicole James" userId="87e49fce-462c-4f4b-b072-0e7301cf4f25" providerId="ADAL" clId="{DAD716CC-A1D0-4789-B298-C9E9FC263536}" dt="2019-12-19T13:16:39.602" v="2341" actId="478"/>
          <ac:spMkLst>
            <pc:docMk/>
            <pc:sldMk cId="3795841811" sldId="716"/>
            <ac:spMk id="11" creationId="{D8B1A16B-EBBD-481F-8848-E8C1C7C981CC}"/>
          </ac:spMkLst>
        </pc:spChg>
        <pc:spChg chg="add del mod">
          <ac:chgData name="Nicole James" userId="87e49fce-462c-4f4b-b072-0e7301cf4f25" providerId="ADAL" clId="{DAD716CC-A1D0-4789-B298-C9E9FC263536}" dt="2019-12-19T13:16:38.624" v="2340" actId="478"/>
          <ac:spMkLst>
            <pc:docMk/>
            <pc:sldMk cId="3795841811" sldId="716"/>
            <ac:spMk id="12" creationId="{11F37A05-BC4E-4AC1-806C-9D0D2A70FEC0}"/>
          </ac:spMkLst>
        </pc:spChg>
        <pc:spChg chg="add mod">
          <ac:chgData name="Nicole James" userId="87e49fce-462c-4f4b-b072-0e7301cf4f25" providerId="ADAL" clId="{DAD716CC-A1D0-4789-B298-C9E9FC263536}" dt="2019-12-19T13:27:04.858" v="2500" actId="14100"/>
          <ac:spMkLst>
            <pc:docMk/>
            <pc:sldMk cId="3795841811" sldId="716"/>
            <ac:spMk id="13" creationId="{140E778E-472E-41D0-9DA8-8E5B2724FCA7}"/>
          </ac:spMkLst>
        </pc:spChg>
        <pc:spChg chg="add del mod">
          <ac:chgData name="Nicole James" userId="87e49fce-462c-4f4b-b072-0e7301cf4f25" providerId="ADAL" clId="{DAD716CC-A1D0-4789-B298-C9E9FC263536}" dt="2019-12-19T13:27:45.599" v="2506" actId="478"/>
          <ac:spMkLst>
            <pc:docMk/>
            <pc:sldMk cId="3795841811" sldId="716"/>
            <ac:spMk id="14" creationId="{E568D3ED-5A31-4DBC-8918-4E7160B47483}"/>
          </ac:spMkLst>
        </pc:spChg>
        <pc:spChg chg="add del mod">
          <ac:chgData name="Nicole James" userId="87e49fce-462c-4f4b-b072-0e7301cf4f25" providerId="ADAL" clId="{DAD716CC-A1D0-4789-B298-C9E9FC263536}" dt="2019-12-19T13:35:58.057" v="2603"/>
          <ac:spMkLst>
            <pc:docMk/>
            <pc:sldMk cId="3795841811" sldId="716"/>
            <ac:spMk id="15" creationId="{0FC87985-5341-41F3-9AFD-56393631D167}"/>
          </ac:spMkLst>
        </pc:spChg>
        <pc:spChg chg="add mod">
          <ac:chgData name="Nicole James" userId="87e49fce-462c-4f4b-b072-0e7301cf4f25" providerId="ADAL" clId="{DAD716CC-A1D0-4789-B298-C9E9FC263536}" dt="2019-12-19T13:40:06.851" v="2651" actId="1076"/>
          <ac:spMkLst>
            <pc:docMk/>
            <pc:sldMk cId="3795841811" sldId="716"/>
            <ac:spMk id="16" creationId="{D33A21F0-E374-477D-B572-857D1FED7FDE}"/>
          </ac:spMkLst>
        </pc:spChg>
        <pc:spChg chg="add mod">
          <ac:chgData name="Nicole James" userId="87e49fce-462c-4f4b-b072-0e7301cf4f25" providerId="ADAL" clId="{DAD716CC-A1D0-4789-B298-C9E9FC263536}" dt="2019-12-19T13:40:01.425" v="2649" actId="1076"/>
          <ac:spMkLst>
            <pc:docMk/>
            <pc:sldMk cId="3795841811" sldId="716"/>
            <ac:spMk id="17" creationId="{62B283F9-9D97-47FC-8990-F019109B179B}"/>
          </ac:spMkLst>
        </pc:spChg>
        <pc:spChg chg="add mod ord">
          <ac:chgData name="Nicole James" userId="87e49fce-462c-4f4b-b072-0e7301cf4f25" providerId="ADAL" clId="{DAD716CC-A1D0-4789-B298-C9E9FC263536}" dt="2019-12-19T13:40:57.562" v="2664" actId="207"/>
          <ac:spMkLst>
            <pc:docMk/>
            <pc:sldMk cId="3795841811" sldId="716"/>
            <ac:spMk id="18" creationId="{61E2AF38-149C-430C-9D1E-513A5B141F92}"/>
          </ac:spMkLst>
        </pc:spChg>
        <pc:spChg chg="add del mod ord">
          <ac:chgData name="Nicole James" userId="87e49fce-462c-4f4b-b072-0e7301cf4f25" providerId="ADAL" clId="{DAD716CC-A1D0-4789-B298-C9E9FC263536}" dt="2019-12-19T13:41:10.527" v="2666" actId="478"/>
          <ac:spMkLst>
            <pc:docMk/>
            <pc:sldMk cId="3795841811" sldId="716"/>
            <ac:spMk id="19" creationId="{41DB88A2-F5FB-4ABC-BCFA-350E62EA5857}"/>
          </ac:spMkLst>
        </pc:spChg>
      </pc:sldChg>
      <pc:sldChg chg="modSp del ord modNotesTx">
        <pc:chgData name="Nicole James" userId="87e49fce-462c-4f4b-b072-0e7301cf4f25" providerId="ADAL" clId="{DAD716CC-A1D0-4789-B298-C9E9FC263536}" dt="2019-12-19T14:22:45.457" v="3419" actId="47"/>
        <pc:sldMkLst>
          <pc:docMk/>
          <pc:sldMk cId="707687308" sldId="719"/>
        </pc:sldMkLst>
        <pc:spChg chg="mod">
          <ac:chgData name="Nicole James" userId="87e49fce-462c-4f4b-b072-0e7301cf4f25" providerId="ADAL" clId="{DAD716CC-A1D0-4789-B298-C9E9FC263536}" dt="2019-12-19T13:06:09.555" v="1914" actId="20577"/>
          <ac:spMkLst>
            <pc:docMk/>
            <pc:sldMk cId="707687308" sldId="719"/>
            <ac:spMk id="2" creationId="{0EF5FDF5-6B0A-49F9-A3DF-53D06BC17A82}"/>
          </ac:spMkLst>
        </pc:spChg>
        <pc:spChg chg="mod">
          <ac:chgData name="Nicole James" userId="87e49fce-462c-4f4b-b072-0e7301cf4f25" providerId="ADAL" clId="{DAD716CC-A1D0-4789-B298-C9E9FC263536}" dt="2019-12-19T13:17:04.635" v="2365" actId="1076"/>
          <ac:spMkLst>
            <pc:docMk/>
            <pc:sldMk cId="707687308" sldId="719"/>
            <ac:spMk id="3" creationId="{150A8A52-1F04-4012-9543-44495584611B}"/>
          </ac:spMkLst>
        </pc:spChg>
      </pc:sldChg>
      <pc:sldChg chg="del">
        <pc:chgData name="Nicole James" userId="87e49fce-462c-4f4b-b072-0e7301cf4f25" providerId="ADAL" clId="{DAD716CC-A1D0-4789-B298-C9E9FC263536}" dt="2019-12-19T13:38:21.603" v="2628" actId="47"/>
        <pc:sldMkLst>
          <pc:docMk/>
          <pc:sldMk cId="3332207134" sldId="720"/>
        </pc:sldMkLst>
      </pc:sldChg>
      <pc:sldChg chg="del">
        <pc:chgData name="Nicole James" userId="87e49fce-462c-4f4b-b072-0e7301cf4f25" providerId="ADAL" clId="{DAD716CC-A1D0-4789-B298-C9E9FC263536}" dt="2019-12-19T13:38:24.232" v="2629" actId="47"/>
        <pc:sldMkLst>
          <pc:docMk/>
          <pc:sldMk cId="2420790948" sldId="721"/>
        </pc:sldMkLst>
      </pc:sldChg>
      <pc:sldChg chg="addSp delSp modSp modAnim modNotesTx">
        <pc:chgData name="Nicole James" userId="87e49fce-462c-4f4b-b072-0e7301cf4f25" providerId="ADAL" clId="{DAD716CC-A1D0-4789-B298-C9E9FC263536}" dt="2019-12-19T15:05:59.447" v="4079"/>
        <pc:sldMkLst>
          <pc:docMk/>
          <pc:sldMk cId="1174752813" sldId="724"/>
        </pc:sldMkLst>
        <pc:spChg chg="del">
          <ac:chgData name="Nicole James" userId="87e49fce-462c-4f4b-b072-0e7301cf4f25" providerId="ADAL" clId="{DAD716CC-A1D0-4789-B298-C9E9FC263536}" dt="2019-12-19T14:11:42.997" v="3304" actId="478"/>
          <ac:spMkLst>
            <pc:docMk/>
            <pc:sldMk cId="1174752813" sldId="724"/>
            <ac:spMk id="2" creationId="{DBD89B95-CFEA-4FBA-8A7C-CBE05C5508C7}"/>
          </ac:spMkLst>
        </pc:spChg>
        <pc:spChg chg="add del mod">
          <ac:chgData name="Nicole James" userId="87e49fce-462c-4f4b-b072-0e7301cf4f25" providerId="ADAL" clId="{DAD716CC-A1D0-4789-B298-C9E9FC263536}" dt="2019-12-19T14:11:45.659" v="3305" actId="478"/>
          <ac:spMkLst>
            <pc:docMk/>
            <pc:sldMk cId="1174752813" sldId="724"/>
            <ac:spMk id="4" creationId="{56AC37AA-170F-4420-B507-DFAE0C87258B}"/>
          </ac:spMkLst>
        </pc:spChg>
        <pc:spChg chg="mod">
          <ac:chgData name="Nicole James" userId="87e49fce-462c-4f4b-b072-0e7301cf4f25" providerId="ADAL" clId="{DAD716CC-A1D0-4789-B298-C9E9FC263536}" dt="2019-12-19T15:03:51.684" v="4044" actId="1076"/>
          <ac:spMkLst>
            <pc:docMk/>
            <pc:sldMk cId="1174752813" sldId="724"/>
            <ac:spMk id="5" creationId="{996C576A-FCD1-458A-8FCA-510C183899B1}"/>
          </ac:spMkLst>
        </pc:spChg>
        <pc:spChg chg="mod">
          <ac:chgData name="Nicole James" userId="87e49fce-462c-4f4b-b072-0e7301cf4f25" providerId="ADAL" clId="{DAD716CC-A1D0-4789-B298-C9E9FC263536}" dt="2019-12-19T14:18:55.424" v="3381" actId="1076"/>
          <ac:spMkLst>
            <pc:docMk/>
            <pc:sldMk cId="1174752813" sldId="724"/>
            <ac:spMk id="7" creationId="{B2BDEBC3-47D0-41C2-9E0D-DFA7EC5889D0}"/>
          </ac:spMkLst>
        </pc:spChg>
        <pc:spChg chg="mod">
          <ac:chgData name="Nicole James" userId="87e49fce-462c-4f4b-b072-0e7301cf4f25" providerId="ADAL" clId="{DAD716CC-A1D0-4789-B298-C9E9FC263536}" dt="2019-12-19T14:18:55.424" v="3381" actId="1076"/>
          <ac:spMkLst>
            <pc:docMk/>
            <pc:sldMk cId="1174752813" sldId="724"/>
            <ac:spMk id="8" creationId="{DA14E583-00D5-4F35-AF16-251069D09DF9}"/>
          </ac:spMkLst>
        </pc:spChg>
        <pc:spChg chg="add del mod">
          <ac:chgData name="Nicole James" userId="87e49fce-462c-4f4b-b072-0e7301cf4f25" providerId="ADAL" clId="{DAD716CC-A1D0-4789-B298-C9E9FC263536}" dt="2019-12-19T14:12:16.988" v="3308" actId="478"/>
          <ac:spMkLst>
            <pc:docMk/>
            <pc:sldMk cId="1174752813" sldId="724"/>
            <ac:spMk id="9" creationId="{4D5B7D49-7592-4CFA-A892-38A9032F169D}"/>
          </ac:spMkLst>
        </pc:spChg>
        <pc:spChg chg="mod">
          <ac:chgData name="Nicole James" userId="87e49fce-462c-4f4b-b072-0e7301cf4f25" providerId="ADAL" clId="{DAD716CC-A1D0-4789-B298-C9E9FC263536}" dt="2019-12-19T14:18:55.424" v="3381" actId="1076"/>
          <ac:spMkLst>
            <pc:docMk/>
            <pc:sldMk cId="1174752813" sldId="724"/>
            <ac:spMk id="11" creationId="{60FFECEE-27F5-4C93-9B9C-811771C4850E}"/>
          </ac:spMkLst>
        </pc:spChg>
        <pc:spChg chg="mod">
          <ac:chgData name="Nicole James" userId="87e49fce-462c-4f4b-b072-0e7301cf4f25" providerId="ADAL" clId="{DAD716CC-A1D0-4789-B298-C9E9FC263536}" dt="2019-12-19T14:18:55.424" v="3381" actId="1076"/>
          <ac:spMkLst>
            <pc:docMk/>
            <pc:sldMk cId="1174752813" sldId="724"/>
            <ac:spMk id="12" creationId="{F2D9AD05-2FA0-45B9-9ABD-2486DF8E75A4}"/>
          </ac:spMkLst>
        </pc:spChg>
        <pc:spChg chg="add del">
          <ac:chgData name="Nicole James" userId="87e49fce-462c-4f4b-b072-0e7301cf4f25" providerId="ADAL" clId="{DAD716CC-A1D0-4789-B298-C9E9FC263536}" dt="2019-12-19T14:12:14.020" v="3307" actId="478"/>
          <ac:spMkLst>
            <pc:docMk/>
            <pc:sldMk cId="1174752813" sldId="724"/>
            <ac:spMk id="15" creationId="{52C861CC-5477-49D9-A8AA-80AFBC294656}"/>
          </ac:spMkLst>
        </pc:spChg>
        <pc:spChg chg="mod">
          <ac:chgData name="Nicole James" userId="87e49fce-462c-4f4b-b072-0e7301cf4f25" providerId="ADAL" clId="{DAD716CC-A1D0-4789-B298-C9E9FC263536}" dt="2019-12-19T14:18:59.954" v="3382" actId="1076"/>
          <ac:spMkLst>
            <pc:docMk/>
            <pc:sldMk cId="1174752813" sldId="724"/>
            <ac:spMk id="16" creationId="{7706F3BC-B0EF-496C-AC9D-0B24F2A6186E}"/>
          </ac:spMkLst>
        </pc:spChg>
        <pc:spChg chg="mod">
          <ac:chgData name="Nicole James" userId="87e49fce-462c-4f4b-b072-0e7301cf4f25" providerId="ADAL" clId="{DAD716CC-A1D0-4789-B298-C9E9FC263536}" dt="2019-12-19T14:19:02.813" v="3383" actId="1076"/>
          <ac:spMkLst>
            <pc:docMk/>
            <pc:sldMk cId="1174752813" sldId="724"/>
            <ac:spMk id="17" creationId="{F5FA4AA6-34B1-49A0-95A5-538A157CC9EB}"/>
          </ac:spMkLst>
        </pc:spChg>
        <pc:spChg chg="mod">
          <ac:chgData name="Nicole James" userId="87e49fce-462c-4f4b-b072-0e7301cf4f25" providerId="ADAL" clId="{DAD716CC-A1D0-4789-B298-C9E9FC263536}" dt="2019-12-19T14:18:55.424" v="3381" actId="1076"/>
          <ac:spMkLst>
            <pc:docMk/>
            <pc:sldMk cId="1174752813" sldId="724"/>
            <ac:spMk id="18" creationId="{B9960D4F-8A1C-4147-9B51-0401DA5F18F7}"/>
          </ac:spMkLst>
        </pc:spChg>
        <pc:spChg chg="mod">
          <ac:chgData name="Nicole James" userId="87e49fce-462c-4f4b-b072-0e7301cf4f25" providerId="ADAL" clId="{DAD716CC-A1D0-4789-B298-C9E9FC263536}" dt="2019-12-19T14:18:55.424" v="3381" actId="1076"/>
          <ac:spMkLst>
            <pc:docMk/>
            <pc:sldMk cId="1174752813" sldId="724"/>
            <ac:spMk id="19" creationId="{20A55D49-8E89-4124-9EA3-1AB78EC4B94F}"/>
          </ac:spMkLst>
        </pc:spChg>
        <pc:spChg chg="mod">
          <ac:chgData name="Nicole James" userId="87e49fce-462c-4f4b-b072-0e7301cf4f25" providerId="ADAL" clId="{DAD716CC-A1D0-4789-B298-C9E9FC263536}" dt="2019-12-19T14:18:55.424" v="3381" actId="1076"/>
          <ac:spMkLst>
            <pc:docMk/>
            <pc:sldMk cId="1174752813" sldId="724"/>
            <ac:spMk id="20" creationId="{093F1C1C-579F-4667-9B3C-D5103D48CFC5}"/>
          </ac:spMkLst>
        </pc:spChg>
        <pc:spChg chg="add mod">
          <ac:chgData name="Nicole James" userId="87e49fce-462c-4f4b-b072-0e7301cf4f25" providerId="ADAL" clId="{DAD716CC-A1D0-4789-B298-C9E9FC263536}" dt="2019-12-19T14:12:42.934" v="3312" actId="1076"/>
          <ac:spMkLst>
            <pc:docMk/>
            <pc:sldMk cId="1174752813" sldId="724"/>
            <ac:spMk id="21" creationId="{0204A5CC-D2F8-4290-808B-3533DC729563}"/>
          </ac:spMkLst>
        </pc:spChg>
        <pc:spChg chg="add mod">
          <ac:chgData name="Nicole James" userId="87e49fce-462c-4f4b-b072-0e7301cf4f25" providerId="ADAL" clId="{DAD716CC-A1D0-4789-B298-C9E9FC263536}" dt="2019-12-19T14:12:24.488" v="3309" actId="1076"/>
          <ac:spMkLst>
            <pc:docMk/>
            <pc:sldMk cId="1174752813" sldId="724"/>
            <ac:spMk id="22" creationId="{D784BAAB-5B3F-4DFC-BC9A-97F2C5D08DE8}"/>
          </ac:spMkLst>
        </pc:spChg>
      </pc:sldChg>
      <pc:sldChg chg="delSp add del ord">
        <pc:chgData name="Nicole James" userId="87e49fce-462c-4f4b-b072-0e7301cf4f25" providerId="ADAL" clId="{DAD716CC-A1D0-4789-B298-C9E9FC263536}" dt="2019-12-19T11:42:19.494" v="316" actId="47"/>
        <pc:sldMkLst>
          <pc:docMk/>
          <pc:sldMk cId="480065745" sldId="725"/>
        </pc:sldMkLst>
        <pc:spChg chg="del">
          <ac:chgData name="Nicole James" userId="87e49fce-462c-4f4b-b072-0e7301cf4f25" providerId="ADAL" clId="{DAD716CC-A1D0-4789-B298-C9E9FC263536}" dt="2019-12-19T11:23:30.872" v="7" actId="478"/>
          <ac:spMkLst>
            <pc:docMk/>
            <pc:sldMk cId="480065745" sldId="725"/>
            <ac:spMk id="2" creationId="{4A58354C-EC41-4D6A-8CC9-D14DB223601A}"/>
          </ac:spMkLst>
        </pc:spChg>
        <pc:spChg chg="del">
          <ac:chgData name="Nicole James" userId="87e49fce-462c-4f4b-b072-0e7301cf4f25" providerId="ADAL" clId="{DAD716CC-A1D0-4789-B298-C9E9FC263536}" dt="2019-12-19T11:23:32.154" v="8" actId="478"/>
          <ac:spMkLst>
            <pc:docMk/>
            <pc:sldMk cId="480065745" sldId="725"/>
            <ac:spMk id="3" creationId="{DBD5199D-28EF-453D-A2EE-68048691B0EA}"/>
          </ac:spMkLst>
        </pc:spChg>
      </pc:sldChg>
      <pc:sldChg chg="addSp delSp modSp add delAnim modAnim modNotesTx">
        <pc:chgData name="Nicole James" userId="87e49fce-462c-4f4b-b072-0e7301cf4f25" providerId="ADAL" clId="{DAD716CC-A1D0-4789-B298-C9E9FC263536}" dt="2019-12-19T14:20:25.226" v="3390"/>
        <pc:sldMkLst>
          <pc:docMk/>
          <pc:sldMk cId="936032086" sldId="725"/>
        </pc:sldMkLst>
        <pc:spChg chg="mod">
          <ac:chgData name="Nicole James" userId="87e49fce-462c-4f4b-b072-0e7301cf4f25" providerId="ADAL" clId="{DAD716CC-A1D0-4789-B298-C9E9FC263536}" dt="2019-12-19T14:19:48.254" v="3384" actId="1076"/>
          <ac:spMkLst>
            <pc:docMk/>
            <pc:sldMk cId="936032086" sldId="725"/>
            <ac:spMk id="7" creationId="{6F5D42FF-0776-422B-A2CA-90230524BE02}"/>
          </ac:spMkLst>
        </pc:spChg>
        <pc:spChg chg="mod">
          <ac:chgData name="Nicole James" userId="87e49fce-462c-4f4b-b072-0e7301cf4f25" providerId="ADAL" clId="{DAD716CC-A1D0-4789-B298-C9E9FC263536}" dt="2019-12-19T14:19:54.004" v="3385" actId="164"/>
          <ac:spMkLst>
            <pc:docMk/>
            <pc:sldMk cId="936032086" sldId="725"/>
            <ac:spMk id="10" creationId="{1BBCC6C9-9161-4FB5-8932-B7864856A093}"/>
          </ac:spMkLst>
        </pc:spChg>
        <pc:spChg chg="mod">
          <ac:chgData name="Nicole James" userId="87e49fce-462c-4f4b-b072-0e7301cf4f25" providerId="ADAL" clId="{DAD716CC-A1D0-4789-B298-C9E9FC263536}" dt="2019-12-19T14:19:54.004" v="3385" actId="164"/>
          <ac:spMkLst>
            <pc:docMk/>
            <pc:sldMk cId="936032086" sldId="725"/>
            <ac:spMk id="13" creationId="{140E778E-472E-41D0-9DA8-8E5B2724FCA7}"/>
          </ac:spMkLst>
        </pc:spChg>
        <pc:spChg chg="del">
          <ac:chgData name="Nicole James" userId="87e49fce-462c-4f4b-b072-0e7301cf4f25" providerId="ADAL" clId="{DAD716CC-A1D0-4789-B298-C9E9FC263536}" dt="2019-12-19T14:11:11.986" v="3299" actId="478"/>
          <ac:spMkLst>
            <pc:docMk/>
            <pc:sldMk cId="936032086" sldId="725"/>
            <ac:spMk id="16" creationId="{D33A21F0-E374-477D-B572-857D1FED7FDE}"/>
          </ac:spMkLst>
        </pc:spChg>
        <pc:spChg chg="del">
          <ac:chgData name="Nicole James" userId="87e49fce-462c-4f4b-b072-0e7301cf4f25" providerId="ADAL" clId="{DAD716CC-A1D0-4789-B298-C9E9FC263536}" dt="2019-12-19T14:11:13.635" v="3300" actId="478"/>
          <ac:spMkLst>
            <pc:docMk/>
            <pc:sldMk cId="936032086" sldId="725"/>
            <ac:spMk id="17" creationId="{62B283F9-9D97-47FC-8990-F019109B179B}"/>
          </ac:spMkLst>
        </pc:spChg>
        <pc:spChg chg="del">
          <ac:chgData name="Nicole James" userId="87e49fce-462c-4f4b-b072-0e7301cf4f25" providerId="ADAL" clId="{DAD716CC-A1D0-4789-B298-C9E9FC263536}" dt="2019-12-19T14:11:14.451" v="3301" actId="478"/>
          <ac:spMkLst>
            <pc:docMk/>
            <pc:sldMk cId="936032086" sldId="725"/>
            <ac:spMk id="18" creationId="{61E2AF38-149C-430C-9D1E-513A5B141F92}"/>
          </ac:spMkLst>
        </pc:spChg>
        <pc:grpChg chg="add mod">
          <ac:chgData name="Nicole James" userId="87e49fce-462c-4f4b-b072-0e7301cf4f25" providerId="ADAL" clId="{DAD716CC-A1D0-4789-B298-C9E9FC263536}" dt="2019-12-19T14:19:54.004" v="3385" actId="164"/>
          <ac:grpSpMkLst>
            <pc:docMk/>
            <pc:sldMk cId="936032086" sldId="725"/>
            <ac:grpSpMk id="2" creationId="{D2DC22D3-EBC7-4B7C-AD4B-F45AB483C3E6}"/>
          </ac:grpSpMkLst>
        </pc:grpChg>
      </pc:sldChg>
      <pc:sldChg chg="modSp add del">
        <pc:chgData name="Nicole James" userId="87e49fce-462c-4f4b-b072-0e7301cf4f25" providerId="ADAL" clId="{DAD716CC-A1D0-4789-B298-C9E9FC263536}" dt="2019-12-19T12:25:41" v="1021" actId="47"/>
        <pc:sldMkLst>
          <pc:docMk/>
          <pc:sldMk cId="2205718478" sldId="725"/>
        </pc:sldMkLst>
        <pc:spChg chg="mod">
          <ac:chgData name="Nicole James" userId="87e49fce-462c-4f4b-b072-0e7301cf4f25" providerId="ADAL" clId="{DAD716CC-A1D0-4789-B298-C9E9FC263536}" dt="2019-12-19T12:24:33.765" v="1011" actId="20577"/>
          <ac:spMkLst>
            <pc:docMk/>
            <pc:sldMk cId="2205718478" sldId="725"/>
            <ac:spMk id="2" creationId="{66F9E645-80BB-49C9-98DD-21F9CEA6E23A}"/>
          </ac:spMkLst>
        </pc:spChg>
        <pc:spChg chg="mod">
          <ac:chgData name="Nicole James" userId="87e49fce-462c-4f4b-b072-0e7301cf4f25" providerId="ADAL" clId="{DAD716CC-A1D0-4789-B298-C9E9FC263536}" dt="2019-12-19T12:24:59.045" v="1017" actId="20577"/>
          <ac:spMkLst>
            <pc:docMk/>
            <pc:sldMk cId="2205718478" sldId="725"/>
            <ac:spMk id="3" creationId="{6E037DF0-2BC6-4453-AC87-E5D0E7E2FB98}"/>
          </ac:spMkLst>
        </pc:spChg>
      </pc:sldChg>
      <pc:sldChg chg="addSp delSp modSp add del delAnim modAnim modNotesTx">
        <pc:chgData name="Nicole James" userId="87e49fce-462c-4f4b-b072-0e7301cf4f25" providerId="ADAL" clId="{DAD716CC-A1D0-4789-B298-C9E9FC263536}" dt="2019-12-19T13:20:32.897" v="2396" actId="47"/>
        <pc:sldMkLst>
          <pc:docMk/>
          <pc:sldMk cId="2539620568" sldId="725"/>
        </pc:sldMkLst>
        <pc:spChg chg="mod">
          <ac:chgData name="Nicole James" userId="87e49fce-462c-4f4b-b072-0e7301cf4f25" providerId="ADAL" clId="{DAD716CC-A1D0-4789-B298-C9E9FC263536}" dt="2019-12-19T12:52:52.241" v="1702"/>
          <ac:spMkLst>
            <pc:docMk/>
            <pc:sldMk cId="2539620568" sldId="725"/>
            <ac:spMk id="2" creationId="{64115737-3B27-47C3-A98B-DDB799C93D9A}"/>
          </ac:spMkLst>
        </pc:spChg>
        <pc:spChg chg="del mod">
          <ac:chgData name="Nicole James" userId="87e49fce-462c-4f4b-b072-0e7301cf4f25" providerId="ADAL" clId="{DAD716CC-A1D0-4789-B298-C9E9FC263536}" dt="2019-12-19T12:53:14.323" v="1708" actId="478"/>
          <ac:spMkLst>
            <pc:docMk/>
            <pc:sldMk cId="2539620568" sldId="725"/>
            <ac:spMk id="3" creationId="{A7FA7AE7-832D-4192-86D7-9150AC0E0261}"/>
          </ac:spMkLst>
        </pc:spChg>
        <pc:spChg chg="add mod">
          <ac:chgData name="Nicole James" userId="87e49fce-462c-4f4b-b072-0e7301cf4f25" providerId="ADAL" clId="{DAD716CC-A1D0-4789-B298-C9E9FC263536}" dt="2019-12-19T13:19:40.729" v="2387"/>
          <ac:spMkLst>
            <pc:docMk/>
            <pc:sldMk cId="2539620568" sldId="725"/>
            <ac:spMk id="4" creationId="{A849643A-1F08-48FE-A427-58DCCB00B16C}"/>
          </ac:spMkLst>
        </pc:spChg>
        <pc:spChg chg="add del mod">
          <ac:chgData name="Nicole James" userId="87e49fce-462c-4f4b-b072-0e7301cf4f25" providerId="ADAL" clId="{DAD716CC-A1D0-4789-B298-C9E9FC263536}" dt="2019-12-19T13:20:18.272" v="2395" actId="478"/>
          <ac:spMkLst>
            <pc:docMk/>
            <pc:sldMk cId="2539620568" sldId="725"/>
            <ac:spMk id="5" creationId="{471EE02F-56FE-42F6-93C4-438344960D58}"/>
          </ac:spMkLst>
        </pc:spChg>
      </pc:sldChg>
      <pc:sldChg chg="modSp add modAnim modNotesTx">
        <pc:chgData name="Nicole James" userId="87e49fce-462c-4f4b-b072-0e7301cf4f25" providerId="ADAL" clId="{DAD716CC-A1D0-4789-B298-C9E9FC263536}" dt="2019-12-19T15:11:56.724" v="4183"/>
        <pc:sldMkLst>
          <pc:docMk/>
          <pc:sldMk cId="4163977979" sldId="726"/>
        </pc:sldMkLst>
        <pc:spChg chg="mod">
          <ac:chgData name="Nicole James" userId="87e49fce-462c-4f4b-b072-0e7301cf4f25" providerId="ADAL" clId="{DAD716CC-A1D0-4789-B298-C9E9FC263536}" dt="2019-12-19T13:42:16.142" v="2688" actId="20577"/>
          <ac:spMkLst>
            <pc:docMk/>
            <pc:sldMk cId="4163977979" sldId="726"/>
            <ac:spMk id="2" creationId="{ABF52A9A-2FC2-4C0D-8580-686B91708919}"/>
          </ac:spMkLst>
        </pc:spChg>
        <pc:spChg chg="mod">
          <ac:chgData name="Nicole James" userId="87e49fce-462c-4f4b-b072-0e7301cf4f25" providerId="ADAL" clId="{DAD716CC-A1D0-4789-B298-C9E9FC263536}" dt="2019-12-19T13:58:21.659" v="2959" actId="255"/>
          <ac:spMkLst>
            <pc:docMk/>
            <pc:sldMk cId="4163977979" sldId="726"/>
            <ac:spMk id="3" creationId="{3F0B1C4A-C8D1-4352-B4CD-10E936BB8925}"/>
          </ac:spMkLst>
        </pc:spChg>
      </pc:sldChg>
      <pc:sldChg chg="modSp add modAnim modNotesTx">
        <pc:chgData name="Nicole James" userId="87e49fce-462c-4f4b-b072-0e7301cf4f25" providerId="ADAL" clId="{DAD716CC-A1D0-4789-B298-C9E9FC263536}" dt="2019-12-19T15:12:04.493" v="4186"/>
        <pc:sldMkLst>
          <pc:docMk/>
          <pc:sldMk cId="576823463" sldId="727"/>
        </pc:sldMkLst>
        <pc:spChg chg="mod">
          <ac:chgData name="Nicole James" userId="87e49fce-462c-4f4b-b072-0e7301cf4f25" providerId="ADAL" clId="{DAD716CC-A1D0-4789-B298-C9E9FC263536}" dt="2019-12-19T14:10:12.186" v="3267" actId="113"/>
          <ac:spMkLst>
            <pc:docMk/>
            <pc:sldMk cId="576823463" sldId="727"/>
            <ac:spMk id="3" creationId="{3F0B1C4A-C8D1-4352-B4CD-10E936BB8925}"/>
          </ac:spMkLst>
        </pc:spChg>
      </pc:sldChg>
      <pc:sldChg chg="modSp add del modNotesTx">
        <pc:chgData name="Nicole James" userId="87e49fce-462c-4f4b-b072-0e7301cf4f25" providerId="ADAL" clId="{DAD716CC-A1D0-4789-B298-C9E9FC263536}" dt="2019-12-19T14:32:31.778" v="3584" actId="2696"/>
        <pc:sldMkLst>
          <pc:docMk/>
          <pc:sldMk cId="1721256335" sldId="728"/>
        </pc:sldMkLst>
        <pc:spChg chg="mod">
          <ac:chgData name="Nicole James" userId="87e49fce-462c-4f4b-b072-0e7301cf4f25" providerId="ADAL" clId="{DAD716CC-A1D0-4789-B298-C9E9FC263536}" dt="2019-12-19T14:26:29.178" v="3465"/>
          <ac:spMkLst>
            <pc:docMk/>
            <pc:sldMk cId="1721256335" sldId="728"/>
            <ac:spMk id="2" creationId="{29718053-1783-44CE-BB5D-396A9E37B5C4}"/>
          </ac:spMkLst>
        </pc:spChg>
        <pc:spChg chg="mod">
          <ac:chgData name="Nicole James" userId="87e49fce-462c-4f4b-b072-0e7301cf4f25" providerId="ADAL" clId="{DAD716CC-A1D0-4789-B298-C9E9FC263536}" dt="2019-12-19T14:31:52.032" v="3583" actId="404"/>
          <ac:spMkLst>
            <pc:docMk/>
            <pc:sldMk cId="1721256335" sldId="728"/>
            <ac:spMk id="3" creationId="{24C01B83-21E4-4D5F-919C-18664FC1CBF7}"/>
          </ac:spMkLst>
        </pc:spChg>
      </pc:sldChg>
      <pc:sldChg chg="add modAnim">
        <pc:chgData name="Nicole James" userId="87e49fce-462c-4f4b-b072-0e7301cf4f25" providerId="ADAL" clId="{DAD716CC-A1D0-4789-B298-C9E9FC263536}" dt="2019-12-19T15:09:54.269" v="4137"/>
        <pc:sldMkLst>
          <pc:docMk/>
          <pc:sldMk cId="1758548943" sldId="728"/>
        </pc:sldMkLst>
      </pc:sldChg>
      <pc:sldChg chg="modSp add modAnim modNotesTx">
        <pc:chgData name="Nicole James" userId="87e49fce-462c-4f4b-b072-0e7301cf4f25" providerId="ADAL" clId="{DAD716CC-A1D0-4789-B298-C9E9FC263536}" dt="2019-12-19T15:06:28.141" v="4083"/>
        <pc:sldMkLst>
          <pc:docMk/>
          <pc:sldMk cId="472512475" sldId="729"/>
        </pc:sldMkLst>
        <pc:spChg chg="mod">
          <ac:chgData name="Nicole James" userId="87e49fce-462c-4f4b-b072-0e7301cf4f25" providerId="ADAL" clId="{DAD716CC-A1D0-4789-B298-C9E9FC263536}" dt="2019-12-19T14:34:35.900" v="3616" actId="20577"/>
          <ac:spMkLst>
            <pc:docMk/>
            <pc:sldMk cId="472512475" sldId="729"/>
            <ac:spMk id="2" creationId="{62634B6F-8FAD-4C2F-BA8B-DC115473735F}"/>
          </ac:spMkLst>
        </pc:spChg>
        <pc:spChg chg="mod">
          <ac:chgData name="Nicole James" userId="87e49fce-462c-4f4b-b072-0e7301cf4f25" providerId="ADAL" clId="{DAD716CC-A1D0-4789-B298-C9E9FC263536}" dt="2019-12-19T14:37:25.806" v="3703" actId="403"/>
          <ac:spMkLst>
            <pc:docMk/>
            <pc:sldMk cId="472512475" sldId="729"/>
            <ac:spMk id="3" creationId="{BB45ABCE-4B82-4C8C-B3E9-DB4000BFFE57}"/>
          </ac:spMkLst>
        </pc:spChg>
      </pc:sldChg>
      <pc:sldChg chg="add del">
        <pc:chgData name="Nicole James" userId="87e49fce-462c-4f4b-b072-0e7301cf4f25" providerId="ADAL" clId="{DAD716CC-A1D0-4789-B298-C9E9FC263536}" dt="2019-12-19T14:33:26.484" v="3588"/>
        <pc:sldMkLst>
          <pc:docMk/>
          <pc:sldMk cId="1279629425" sldId="730"/>
        </pc:sldMkLst>
      </pc:sldChg>
      <pc:sldChg chg="add del">
        <pc:chgData name="Nicole James" userId="87e49fce-462c-4f4b-b072-0e7301cf4f25" providerId="ADAL" clId="{DAD716CC-A1D0-4789-B298-C9E9FC263536}" dt="2019-12-19T14:33:30.835" v="3590"/>
        <pc:sldMkLst>
          <pc:docMk/>
          <pc:sldMk cId="1535341171" sldId="730"/>
        </pc:sldMkLst>
      </pc:sldChg>
      <pc:sldChg chg="addSp delSp modSp add modAnim modNotesTx">
        <pc:chgData name="Nicole James" userId="87e49fce-462c-4f4b-b072-0e7301cf4f25" providerId="ADAL" clId="{DAD716CC-A1D0-4789-B298-C9E9FC263536}" dt="2019-12-19T15:06:57.062" v="4091"/>
        <pc:sldMkLst>
          <pc:docMk/>
          <pc:sldMk cId="2703985115" sldId="730"/>
        </pc:sldMkLst>
        <pc:spChg chg="del mod">
          <ac:chgData name="Nicole James" userId="87e49fce-462c-4f4b-b072-0e7301cf4f25" providerId="ADAL" clId="{DAD716CC-A1D0-4789-B298-C9E9FC263536}" dt="2019-12-19T14:42:03.140" v="3785" actId="478"/>
          <ac:spMkLst>
            <pc:docMk/>
            <pc:sldMk cId="2703985115" sldId="730"/>
            <ac:spMk id="2" creationId="{7D7C9133-7496-49BA-B8D5-8FFA61B91977}"/>
          </ac:spMkLst>
        </pc:spChg>
        <pc:spChg chg="mod">
          <ac:chgData name="Nicole James" userId="87e49fce-462c-4f4b-b072-0e7301cf4f25" providerId="ADAL" clId="{DAD716CC-A1D0-4789-B298-C9E9FC263536}" dt="2019-12-19T14:46:41.490" v="3907" actId="14100"/>
          <ac:spMkLst>
            <pc:docMk/>
            <pc:sldMk cId="2703985115" sldId="730"/>
            <ac:spMk id="3" creationId="{1841F461-D0F4-481A-A2D2-C90AAB54B235}"/>
          </ac:spMkLst>
        </pc:spChg>
        <pc:spChg chg="add mod">
          <ac:chgData name="Nicole James" userId="87e49fce-462c-4f4b-b072-0e7301cf4f25" providerId="ADAL" clId="{DAD716CC-A1D0-4789-B298-C9E9FC263536}" dt="2019-12-19T14:42:16.184" v="3794" actId="20577"/>
          <ac:spMkLst>
            <pc:docMk/>
            <pc:sldMk cId="2703985115" sldId="730"/>
            <ac:spMk id="5" creationId="{D7A079C9-0D35-413B-81D1-E9E9172D5870}"/>
          </ac:spMkLst>
        </pc:spChg>
        <pc:spChg chg="add mod">
          <ac:chgData name="Nicole James" userId="87e49fce-462c-4f4b-b072-0e7301cf4f25" providerId="ADAL" clId="{DAD716CC-A1D0-4789-B298-C9E9FC263536}" dt="2019-12-19T14:48:23.747" v="3934" actId="120"/>
          <ac:spMkLst>
            <pc:docMk/>
            <pc:sldMk cId="2703985115" sldId="730"/>
            <ac:spMk id="6" creationId="{275658DB-7419-4701-8F06-51074BFCADA2}"/>
          </ac:spMkLst>
        </pc:spChg>
      </pc:sldChg>
      <pc:sldChg chg="add del">
        <pc:chgData name="Nicole James" userId="87e49fce-462c-4f4b-b072-0e7301cf4f25" providerId="ADAL" clId="{DAD716CC-A1D0-4789-B298-C9E9FC263536}" dt="2019-12-19T14:33:30.835" v="3590"/>
        <pc:sldMkLst>
          <pc:docMk/>
          <pc:sldMk cId="375550814" sldId="731"/>
        </pc:sldMkLst>
      </pc:sldChg>
      <pc:sldChg chg="modSp add modAnim modNotesTx">
        <pc:chgData name="Nicole James" userId="87e49fce-462c-4f4b-b072-0e7301cf4f25" providerId="ADAL" clId="{DAD716CC-A1D0-4789-B298-C9E9FC263536}" dt="2019-12-19T15:07:38.441" v="4099"/>
        <pc:sldMkLst>
          <pc:docMk/>
          <pc:sldMk cId="1236439589" sldId="731"/>
        </pc:sldMkLst>
        <pc:spChg chg="mod">
          <ac:chgData name="Nicole James" userId="87e49fce-462c-4f4b-b072-0e7301cf4f25" providerId="ADAL" clId="{DAD716CC-A1D0-4789-B298-C9E9FC263536}" dt="2019-12-19T14:49:41.828" v="3988" actId="20577"/>
          <ac:spMkLst>
            <pc:docMk/>
            <pc:sldMk cId="1236439589" sldId="731"/>
            <ac:spMk id="2" creationId="{BEAA4018-15F4-4098-8163-D2F4BCBA5FB2}"/>
          </ac:spMkLst>
        </pc:spChg>
        <pc:spChg chg="mod">
          <ac:chgData name="Nicole James" userId="87e49fce-462c-4f4b-b072-0e7301cf4f25" providerId="ADAL" clId="{DAD716CC-A1D0-4789-B298-C9E9FC263536}" dt="2019-12-19T15:07:26.141" v="4096" actId="403"/>
          <ac:spMkLst>
            <pc:docMk/>
            <pc:sldMk cId="1236439589" sldId="731"/>
            <ac:spMk id="3" creationId="{25472655-5B51-4DAB-BD95-818774BBEAB9}"/>
          </ac:spMkLst>
        </pc:spChg>
      </pc:sldChg>
      <pc:sldChg chg="add del">
        <pc:chgData name="Nicole James" userId="87e49fce-462c-4f4b-b072-0e7301cf4f25" providerId="ADAL" clId="{DAD716CC-A1D0-4789-B298-C9E9FC263536}" dt="2019-12-19T14:33:26.484" v="3588"/>
        <pc:sldMkLst>
          <pc:docMk/>
          <pc:sldMk cId="2111773849" sldId="731"/>
        </pc:sldMkLst>
      </pc:sldChg>
      <pc:sldChg chg="add del">
        <pc:chgData name="Nicole James" userId="87e49fce-462c-4f4b-b072-0e7301cf4f25" providerId="ADAL" clId="{DAD716CC-A1D0-4789-B298-C9E9FC263536}" dt="2019-12-19T14:33:26.484" v="3588"/>
        <pc:sldMkLst>
          <pc:docMk/>
          <pc:sldMk cId="716417630" sldId="732"/>
        </pc:sldMkLst>
      </pc:sldChg>
      <pc:sldChg chg="add del">
        <pc:chgData name="Nicole James" userId="87e49fce-462c-4f4b-b072-0e7301cf4f25" providerId="ADAL" clId="{DAD716CC-A1D0-4789-B298-C9E9FC263536}" dt="2019-12-19T14:33:30.835" v="3590"/>
        <pc:sldMkLst>
          <pc:docMk/>
          <pc:sldMk cId="3440897197" sldId="732"/>
        </pc:sldMkLst>
      </pc:sldChg>
      <pc:sldChg chg="add del">
        <pc:chgData name="Nicole James" userId="87e49fce-462c-4f4b-b072-0e7301cf4f25" providerId="ADAL" clId="{DAD716CC-A1D0-4789-B298-C9E9FC263536}" dt="2019-12-19T14:33:26.484" v="3588"/>
        <pc:sldMkLst>
          <pc:docMk/>
          <pc:sldMk cId="3242543210" sldId="733"/>
        </pc:sldMkLst>
      </pc:sldChg>
      <pc:sldChg chg="add del">
        <pc:chgData name="Nicole James" userId="87e49fce-462c-4f4b-b072-0e7301cf4f25" providerId="ADAL" clId="{DAD716CC-A1D0-4789-B298-C9E9FC263536}" dt="2019-12-19T14:33:30.835" v="3590"/>
        <pc:sldMkLst>
          <pc:docMk/>
          <pc:sldMk cId="3850621873" sldId="733"/>
        </pc:sldMkLst>
      </pc:sldChg>
      <pc:sldChg chg="add del">
        <pc:chgData name="Nicole James" userId="87e49fce-462c-4f4b-b072-0e7301cf4f25" providerId="ADAL" clId="{DAD716CC-A1D0-4789-B298-C9E9FC263536}" dt="2019-12-19T14:33:26.484" v="3588"/>
        <pc:sldMkLst>
          <pc:docMk/>
          <pc:sldMk cId="679759960" sldId="734"/>
        </pc:sldMkLst>
      </pc:sldChg>
      <pc:sldChg chg="add del">
        <pc:chgData name="Nicole James" userId="87e49fce-462c-4f4b-b072-0e7301cf4f25" providerId="ADAL" clId="{DAD716CC-A1D0-4789-B298-C9E9FC263536}" dt="2019-12-19T14:33:30.835" v="3590"/>
        <pc:sldMkLst>
          <pc:docMk/>
          <pc:sldMk cId="3473018154" sldId="734"/>
        </pc:sldMkLst>
      </pc:sldChg>
    </pc:docChg>
  </pc:docChgLst>
  <pc:docChgLst>
    <pc:chgData name="Bethan Price" userId="S::bethan.price@socialcare.wales::29923274-46ec-4e83-956c-4c26375aa1fd" providerId="AD" clId="Web-{2E987766-38AC-09C5-2D1E-718FCD3C98D6}"/>
    <pc:docChg chg="modSld">
      <pc:chgData name="Bethan Price" userId="S::bethan.price@socialcare.wales::29923274-46ec-4e83-956c-4c26375aa1fd" providerId="AD" clId="Web-{2E987766-38AC-09C5-2D1E-718FCD3C98D6}" dt="2020-05-18T10:11:14.684" v="247" actId="20577"/>
      <pc:docMkLst>
        <pc:docMk/>
      </pc:docMkLst>
      <pc:sldChg chg="modSp">
        <pc:chgData name="Bethan Price" userId="S::bethan.price@socialcare.wales::29923274-46ec-4e83-956c-4c26375aa1fd" providerId="AD" clId="Web-{2E987766-38AC-09C5-2D1E-718FCD3C98D6}" dt="2020-05-18T09:56:26.599" v="1" actId="20577"/>
        <pc:sldMkLst>
          <pc:docMk/>
          <pc:sldMk cId="3302871040" sldId="256"/>
        </pc:sldMkLst>
        <pc:spChg chg="mod">
          <ac:chgData name="Bethan Price" userId="S::bethan.price@socialcare.wales::29923274-46ec-4e83-956c-4c26375aa1fd" providerId="AD" clId="Web-{2E987766-38AC-09C5-2D1E-718FCD3C98D6}" dt="2020-05-18T09:56:26.599" v="1" actId="20577"/>
          <ac:spMkLst>
            <pc:docMk/>
            <pc:sldMk cId="3302871040" sldId="256"/>
            <ac:spMk id="2" creationId="{C28B0438-C259-46A0-B5B4-3EBC983D84EB}"/>
          </ac:spMkLst>
        </pc:spChg>
      </pc:sldChg>
      <pc:sldChg chg="modSp">
        <pc:chgData name="Bethan Price" userId="S::bethan.price@socialcare.wales::29923274-46ec-4e83-956c-4c26375aa1fd" providerId="AD" clId="Web-{2E987766-38AC-09C5-2D1E-718FCD3C98D6}" dt="2020-05-18T09:57:12.512" v="22" actId="20577"/>
        <pc:sldMkLst>
          <pc:docMk/>
          <pc:sldMk cId="3871133574" sldId="257"/>
        </pc:sldMkLst>
        <pc:spChg chg="mod">
          <ac:chgData name="Bethan Price" userId="S::bethan.price@socialcare.wales::29923274-46ec-4e83-956c-4c26375aa1fd" providerId="AD" clId="Web-{2E987766-38AC-09C5-2D1E-718FCD3C98D6}" dt="2020-05-18T09:57:00.639" v="18" actId="20577"/>
          <ac:spMkLst>
            <pc:docMk/>
            <pc:sldMk cId="3871133574" sldId="257"/>
            <ac:spMk id="2" creationId="{DBD89B95-CFEA-4FBA-8A7C-CBE05C5508C7}"/>
          </ac:spMkLst>
        </pc:spChg>
        <pc:spChg chg="mod">
          <ac:chgData name="Bethan Price" userId="S::bethan.price@socialcare.wales::29923274-46ec-4e83-956c-4c26375aa1fd" providerId="AD" clId="Web-{2E987766-38AC-09C5-2D1E-718FCD3C98D6}" dt="2020-05-18T09:57:12.512" v="22" actId="20577"/>
          <ac:spMkLst>
            <pc:docMk/>
            <pc:sldMk cId="3871133574" sldId="257"/>
            <ac:spMk id="3" creationId="{F21620EE-FC4A-47F6-9D0A-271C6718337A}"/>
          </ac:spMkLst>
        </pc:spChg>
      </pc:sldChg>
      <pc:sldChg chg="modSp">
        <pc:chgData name="Bethan Price" userId="S::bethan.price@socialcare.wales::29923274-46ec-4e83-956c-4c26375aa1fd" providerId="AD" clId="Web-{2E987766-38AC-09C5-2D1E-718FCD3C98D6}" dt="2020-05-18T09:59:49.009" v="54" actId="20577"/>
        <pc:sldMkLst>
          <pc:docMk/>
          <pc:sldMk cId="770289260" sldId="258"/>
        </pc:sldMkLst>
        <pc:spChg chg="mod">
          <ac:chgData name="Bethan Price" userId="S::bethan.price@socialcare.wales::29923274-46ec-4e83-956c-4c26375aa1fd" providerId="AD" clId="Web-{2E987766-38AC-09C5-2D1E-718FCD3C98D6}" dt="2020-05-18T09:59:49.009" v="54" actId="20577"/>
          <ac:spMkLst>
            <pc:docMk/>
            <pc:sldMk cId="770289260" sldId="258"/>
            <ac:spMk id="4" creationId="{30E0CDC9-0A51-4578-B1B3-66BA13CD5118}"/>
          </ac:spMkLst>
        </pc:spChg>
      </pc:sldChg>
      <pc:sldChg chg="modSp">
        <pc:chgData name="Bethan Price" userId="S::bethan.price@socialcare.wales::29923274-46ec-4e83-956c-4c26375aa1fd" providerId="AD" clId="Web-{2E987766-38AC-09C5-2D1E-718FCD3C98D6}" dt="2020-05-18T09:56:53.709" v="16" actId="20577"/>
        <pc:sldMkLst>
          <pc:docMk/>
          <pc:sldMk cId="2532636460" sldId="608"/>
        </pc:sldMkLst>
        <pc:spChg chg="mod">
          <ac:chgData name="Bethan Price" userId="S::bethan.price@socialcare.wales::29923274-46ec-4e83-956c-4c26375aa1fd" providerId="AD" clId="Web-{2E987766-38AC-09C5-2D1E-718FCD3C98D6}" dt="2020-05-18T09:56:42.482" v="10" actId="20577"/>
          <ac:spMkLst>
            <pc:docMk/>
            <pc:sldMk cId="2532636460" sldId="608"/>
            <ac:spMk id="12" creationId="{6B0ABE98-3919-4F88-A816-B8B39423EDCF}"/>
          </ac:spMkLst>
        </pc:spChg>
        <pc:spChg chg="mod">
          <ac:chgData name="Bethan Price" userId="S::bethan.price@socialcare.wales::29923274-46ec-4e83-956c-4c26375aa1fd" providerId="AD" clId="Web-{2E987766-38AC-09C5-2D1E-718FCD3C98D6}" dt="2020-05-18T09:56:40.815" v="9" actId="20577"/>
          <ac:spMkLst>
            <pc:docMk/>
            <pc:sldMk cId="2532636460" sldId="608"/>
            <ac:spMk id="14" creationId="{352EF728-8C66-4BC5-9464-17695084675D}"/>
          </ac:spMkLst>
        </pc:spChg>
        <pc:spChg chg="mod">
          <ac:chgData name="Bethan Price" userId="S::bethan.price@socialcare.wales::29923274-46ec-4e83-956c-4c26375aa1fd" providerId="AD" clId="Web-{2E987766-38AC-09C5-2D1E-718FCD3C98D6}" dt="2020-05-18T09:56:53.709" v="16" actId="20577"/>
          <ac:spMkLst>
            <pc:docMk/>
            <pc:sldMk cId="2532636460" sldId="608"/>
            <ac:spMk id="16" creationId="{5FB93769-3A27-4090-86C5-A8A0A121EAD7}"/>
          </ac:spMkLst>
        </pc:spChg>
        <pc:spChg chg="mod">
          <ac:chgData name="Bethan Price" userId="S::bethan.price@socialcare.wales::29923274-46ec-4e83-956c-4c26375aa1fd" providerId="AD" clId="Web-{2E987766-38AC-09C5-2D1E-718FCD3C98D6}" dt="2020-05-18T09:56:33.584" v="4" actId="20577"/>
          <ac:spMkLst>
            <pc:docMk/>
            <pc:sldMk cId="2532636460" sldId="608"/>
            <ac:spMk id="18" creationId="{6D6BA20B-1B26-464D-B7CC-6D5761197499}"/>
          </ac:spMkLst>
        </pc:spChg>
        <pc:spChg chg="mod">
          <ac:chgData name="Bethan Price" userId="S::bethan.price@socialcare.wales::29923274-46ec-4e83-956c-4c26375aa1fd" providerId="AD" clId="Web-{2E987766-38AC-09C5-2D1E-718FCD3C98D6}" dt="2020-05-18T09:56:38.295" v="7" actId="20577"/>
          <ac:spMkLst>
            <pc:docMk/>
            <pc:sldMk cId="2532636460" sldId="608"/>
            <ac:spMk id="28" creationId="{EAE53258-A2C5-4219-8416-2BC90C9806F4}"/>
          </ac:spMkLst>
        </pc:spChg>
        <pc:spChg chg="mod">
          <ac:chgData name="Bethan Price" userId="S::bethan.price@socialcare.wales::29923274-46ec-4e83-956c-4c26375aa1fd" providerId="AD" clId="Web-{2E987766-38AC-09C5-2D1E-718FCD3C98D6}" dt="2020-05-18T09:56:48.054" v="13" actId="20577"/>
          <ac:spMkLst>
            <pc:docMk/>
            <pc:sldMk cId="2532636460" sldId="608"/>
            <ac:spMk id="34" creationId="{A973FB80-E9F1-4CD0-884F-5CB114B382E4}"/>
          </ac:spMkLst>
        </pc:spChg>
        <pc:spChg chg="mod">
          <ac:chgData name="Bethan Price" userId="S::bethan.price@socialcare.wales::29923274-46ec-4e83-956c-4c26375aa1fd" providerId="AD" clId="Web-{2E987766-38AC-09C5-2D1E-718FCD3C98D6}" dt="2020-05-18T09:56:52.878" v="15" actId="20577"/>
          <ac:spMkLst>
            <pc:docMk/>
            <pc:sldMk cId="2532636460" sldId="608"/>
            <ac:spMk id="37" creationId="{018E5B6C-910A-4B78-98E1-3CEBA8C8238D}"/>
          </ac:spMkLst>
        </pc:spChg>
        <pc:spChg chg="mod">
          <ac:chgData name="Bethan Price" userId="S::bethan.price@socialcare.wales::29923274-46ec-4e83-956c-4c26375aa1fd" providerId="AD" clId="Web-{2E987766-38AC-09C5-2D1E-718FCD3C98D6}" dt="2020-05-18T09:56:46.594" v="12" actId="20577"/>
          <ac:spMkLst>
            <pc:docMk/>
            <pc:sldMk cId="2532636460" sldId="608"/>
            <ac:spMk id="43" creationId="{A4A87B9E-8CC8-42F3-8429-C0C028B7941E}"/>
          </ac:spMkLst>
        </pc:spChg>
      </pc:sldChg>
      <pc:sldChg chg="modSp">
        <pc:chgData name="Bethan Price" userId="S::bethan.price@socialcare.wales::29923274-46ec-4e83-956c-4c26375aa1fd" providerId="AD" clId="Web-{2E987766-38AC-09C5-2D1E-718FCD3C98D6}" dt="2020-05-18T10:03:15.274" v="96" actId="20577"/>
        <pc:sldMkLst>
          <pc:docMk/>
          <pc:sldMk cId="3255492169" sldId="698"/>
        </pc:sldMkLst>
        <pc:spChg chg="mod">
          <ac:chgData name="Bethan Price" userId="S::bethan.price@socialcare.wales::29923274-46ec-4e83-956c-4c26375aa1fd" providerId="AD" clId="Web-{2E987766-38AC-09C5-2D1E-718FCD3C98D6}" dt="2020-05-18T10:03:15.274" v="96" actId="20577"/>
          <ac:spMkLst>
            <pc:docMk/>
            <pc:sldMk cId="3255492169" sldId="698"/>
            <ac:spMk id="2" creationId="{D7DF9149-96E9-4116-A088-ABEBEE1877B1}"/>
          </ac:spMkLst>
        </pc:spChg>
      </pc:sldChg>
      <pc:sldChg chg="modSp">
        <pc:chgData name="Bethan Price" userId="S::bethan.price@socialcare.wales::29923274-46ec-4e83-956c-4c26375aa1fd" providerId="AD" clId="Web-{2E987766-38AC-09C5-2D1E-718FCD3C98D6}" dt="2020-05-18T09:58:12.440" v="38" actId="14100"/>
        <pc:sldMkLst>
          <pc:docMk/>
          <pc:sldMk cId="3805656612" sldId="699"/>
        </pc:sldMkLst>
        <pc:spChg chg="mod">
          <ac:chgData name="Bethan Price" userId="S::bethan.price@socialcare.wales::29923274-46ec-4e83-956c-4c26375aa1fd" providerId="AD" clId="Web-{2E987766-38AC-09C5-2D1E-718FCD3C98D6}" dt="2020-05-18T09:57:41.638" v="24" actId="20577"/>
          <ac:spMkLst>
            <pc:docMk/>
            <pc:sldMk cId="3805656612" sldId="699"/>
            <ac:spMk id="2" creationId="{05B54540-F2D2-4C7D-B1A5-BAF9331F5558}"/>
          </ac:spMkLst>
        </pc:spChg>
        <pc:spChg chg="mod">
          <ac:chgData name="Bethan Price" userId="S::bethan.price@socialcare.wales::29923274-46ec-4e83-956c-4c26375aa1fd" providerId="AD" clId="Web-{2E987766-38AC-09C5-2D1E-718FCD3C98D6}" dt="2020-05-18T09:58:01.213" v="30" actId="20577"/>
          <ac:spMkLst>
            <pc:docMk/>
            <pc:sldMk cId="3805656612" sldId="699"/>
            <ac:spMk id="3" creationId="{5A10B370-BAD7-44C0-9B30-AD762CC809B8}"/>
          </ac:spMkLst>
        </pc:spChg>
        <pc:spChg chg="mod">
          <ac:chgData name="Bethan Price" userId="S::bethan.price@socialcare.wales::29923274-46ec-4e83-956c-4c26375aa1fd" providerId="AD" clId="Web-{2E987766-38AC-09C5-2D1E-718FCD3C98D6}" dt="2020-05-18T09:58:12.440" v="38" actId="14100"/>
          <ac:spMkLst>
            <pc:docMk/>
            <pc:sldMk cId="3805656612" sldId="699"/>
            <ac:spMk id="4" creationId="{D9655D3B-0002-446F-9CDA-3D91EA990B62}"/>
          </ac:spMkLst>
        </pc:spChg>
      </pc:sldChg>
      <pc:sldChg chg="modSp">
        <pc:chgData name="Bethan Price" userId="S::bethan.price@socialcare.wales::29923274-46ec-4e83-956c-4c26375aa1fd" providerId="AD" clId="Web-{2E987766-38AC-09C5-2D1E-718FCD3C98D6}" dt="2020-05-18T10:05:24.127" v="136" actId="20577"/>
        <pc:sldMkLst>
          <pc:docMk/>
          <pc:sldMk cId="3824032452" sldId="701"/>
        </pc:sldMkLst>
        <pc:spChg chg="mod">
          <ac:chgData name="Bethan Price" userId="S::bethan.price@socialcare.wales::29923274-46ec-4e83-956c-4c26375aa1fd" providerId="AD" clId="Web-{2E987766-38AC-09C5-2D1E-718FCD3C98D6}" dt="2020-05-18T10:05:24.127" v="136" actId="20577"/>
          <ac:spMkLst>
            <pc:docMk/>
            <pc:sldMk cId="3824032452" sldId="701"/>
            <ac:spMk id="3" creationId="{5F87E943-79D2-4BAF-8578-387B881AA6EC}"/>
          </ac:spMkLst>
        </pc:spChg>
        <pc:spChg chg="mod">
          <ac:chgData name="Bethan Price" userId="S::bethan.price@socialcare.wales::29923274-46ec-4e83-956c-4c26375aa1fd" providerId="AD" clId="Web-{2E987766-38AC-09C5-2D1E-718FCD3C98D6}" dt="2020-05-18T10:04:55.297" v="130" actId="20577"/>
          <ac:spMkLst>
            <pc:docMk/>
            <pc:sldMk cId="3824032452" sldId="701"/>
            <ac:spMk id="6" creationId="{11AC423D-7677-4993-A7A3-E8630B533658}"/>
          </ac:spMkLst>
        </pc:spChg>
      </pc:sldChg>
      <pc:sldChg chg="modSp">
        <pc:chgData name="Bethan Price" userId="S::bethan.price@socialcare.wales::29923274-46ec-4e83-956c-4c26375aa1fd" providerId="AD" clId="Web-{2E987766-38AC-09C5-2D1E-718FCD3C98D6}" dt="2020-05-18T09:58:59.068" v="46" actId="20577"/>
        <pc:sldMkLst>
          <pc:docMk/>
          <pc:sldMk cId="856293825" sldId="704"/>
        </pc:sldMkLst>
        <pc:spChg chg="mod">
          <ac:chgData name="Bethan Price" userId="S::bethan.price@socialcare.wales::29923274-46ec-4e83-956c-4c26375aa1fd" providerId="AD" clId="Web-{2E987766-38AC-09C5-2D1E-718FCD3C98D6}" dt="2020-05-18T09:58:26.962" v="39" actId="20577"/>
          <ac:spMkLst>
            <pc:docMk/>
            <pc:sldMk cId="856293825" sldId="704"/>
            <ac:spMk id="2" creationId="{A484C0A3-CD46-42D0-BF18-BEB5DBCEC94B}"/>
          </ac:spMkLst>
        </pc:spChg>
        <pc:spChg chg="mod">
          <ac:chgData name="Bethan Price" userId="S::bethan.price@socialcare.wales::29923274-46ec-4e83-956c-4c26375aa1fd" providerId="AD" clId="Web-{2E987766-38AC-09C5-2D1E-718FCD3C98D6}" dt="2020-05-18T09:58:59.068" v="46" actId="20577"/>
          <ac:spMkLst>
            <pc:docMk/>
            <pc:sldMk cId="856293825" sldId="704"/>
            <ac:spMk id="3" creationId="{45142516-F3E5-4DC9-A470-26017E147971}"/>
          </ac:spMkLst>
        </pc:spChg>
      </pc:sldChg>
      <pc:sldChg chg="modSp">
        <pc:chgData name="Bethan Price" userId="S::bethan.price@socialcare.wales::29923274-46ec-4e83-956c-4c26375aa1fd" providerId="AD" clId="Web-{2E987766-38AC-09C5-2D1E-718FCD3C98D6}" dt="2020-05-18T10:01:37.235" v="89" actId="20577"/>
        <pc:sldMkLst>
          <pc:docMk/>
          <pc:sldMk cId="2700106653" sldId="706"/>
        </pc:sldMkLst>
        <pc:spChg chg="mod">
          <ac:chgData name="Bethan Price" userId="S::bethan.price@socialcare.wales::29923274-46ec-4e83-956c-4c26375aa1fd" providerId="AD" clId="Web-{2E987766-38AC-09C5-2D1E-718FCD3C98D6}" dt="2020-05-18T10:00:48.154" v="71" actId="20577"/>
          <ac:spMkLst>
            <pc:docMk/>
            <pc:sldMk cId="2700106653" sldId="706"/>
            <ac:spMk id="2" creationId="{A608A779-DF12-4C16-8D10-19E2AAEE1E98}"/>
          </ac:spMkLst>
        </pc:spChg>
        <pc:spChg chg="mod">
          <ac:chgData name="Bethan Price" userId="S::bethan.price@socialcare.wales::29923274-46ec-4e83-956c-4c26375aa1fd" providerId="AD" clId="Web-{2E987766-38AC-09C5-2D1E-718FCD3C98D6}" dt="2020-05-18T10:01:37.235" v="89" actId="20577"/>
          <ac:spMkLst>
            <pc:docMk/>
            <pc:sldMk cId="2700106653" sldId="706"/>
            <ac:spMk id="3" creationId="{AAD5A298-7CF7-4D01-8B77-1943472FFABD}"/>
          </ac:spMkLst>
        </pc:spChg>
        <pc:spChg chg="mod">
          <ac:chgData name="Bethan Price" userId="S::bethan.price@socialcare.wales::29923274-46ec-4e83-956c-4c26375aa1fd" providerId="AD" clId="Web-{2E987766-38AC-09C5-2D1E-718FCD3C98D6}" dt="2020-05-18T10:01:22.297" v="85" actId="20577"/>
          <ac:spMkLst>
            <pc:docMk/>
            <pc:sldMk cId="2700106653" sldId="706"/>
            <ac:spMk id="4" creationId="{8AB9347A-042B-A247-962E-26B3600B9614}"/>
          </ac:spMkLst>
        </pc:spChg>
      </pc:sldChg>
      <pc:sldChg chg="modSp">
        <pc:chgData name="Bethan Price" userId="S::bethan.price@socialcare.wales::29923274-46ec-4e83-956c-4c26375aa1fd" providerId="AD" clId="Web-{2E987766-38AC-09C5-2D1E-718FCD3C98D6}" dt="2020-05-18T10:03:36.057" v="102" actId="20577"/>
        <pc:sldMkLst>
          <pc:docMk/>
          <pc:sldMk cId="2999815995" sldId="707"/>
        </pc:sldMkLst>
        <pc:spChg chg="mod">
          <ac:chgData name="Bethan Price" userId="S::bethan.price@socialcare.wales::29923274-46ec-4e83-956c-4c26375aa1fd" providerId="AD" clId="Web-{2E987766-38AC-09C5-2D1E-718FCD3C98D6}" dt="2020-05-18T10:03:22.774" v="98" actId="20577"/>
          <ac:spMkLst>
            <pc:docMk/>
            <pc:sldMk cId="2999815995" sldId="707"/>
            <ac:spMk id="2" creationId="{8FBF826D-8E0D-4CFF-B5AB-D3E9FDF90D62}"/>
          </ac:spMkLst>
        </pc:spChg>
        <pc:spChg chg="mod">
          <ac:chgData name="Bethan Price" userId="S::bethan.price@socialcare.wales::29923274-46ec-4e83-956c-4c26375aa1fd" providerId="AD" clId="Web-{2E987766-38AC-09C5-2D1E-718FCD3C98D6}" dt="2020-05-18T10:03:36.057" v="102" actId="20577"/>
          <ac:spMkLst>
            <pc:docMk/>
            <pc:sldMk cId="2999815995" sldId="707"/>
            <ac:spMk id="3" creationId="{54E68228-3062-4085-94FE-2417C605B16A}"/>
          </ac:spMkLst>
        </pc:spChg>
      </pc:sldChg>
      <pc:sldChg chg="modSp">
        <pc:chgData name="Bethan Price" userId="S::bethan.price@socialcare.wales::29923274-46ec-4e83-956c-4c26375aa1fd" providerId="AD" clId="Web-{2E987766-38AC-09C5-2D1E-718FCD3C98D6}" dt="2020-05-18T10:04:49.906" v="128" actId="20577"/>
        <pc:sldMkLst>
          <pc:docMk/>
          <pc:sldMk cId="107767621" sldId="708"/>
        </pc:sldMkLst>
        <pc:spChg chg="mod">
          <ac:chgData name="Bethan Price" userId="S::bethan.price@socialcare.wales::29923274-46ec-4e83-956c-4c26375aa1fd" providerId="AD" clId="Web-{2E987766-38AC-09C5-2D1E-718FCD3C98D6}" dt="2020-05-18T10:04:32.748" v="122" actId="20577"/>
          <ac:spMkLst>
            <pc:docMk/>
            <pc:sldMk cId="107767621" sldId="708"/>
            <ac:spMk id="2" creationId="{75BD2E3E-326D-4B90-8F08-0EC18301D044}"/>
          </ac:spMkLst>
        </pc:spChg>
        <pc:spChg chg="mod">
          <ac:chgData name="Bethan Price" userId="S::bethan.price@socialcare.wales::29923274-46ec-4e83-956c-4c26375aa1fd" providerId="AD" clId="Web-{2E987766-38AC-09C5-2D1E-718FCD3C98D6}" dt="2020-05-18T10:04:49.906" v="128" actId="20577"/>
          <ac:spMkLst>
            <pc:docMk/>
            <pc:sldMk cId="107767621" sldId="708"/>
            <ac:spMk id="3" creationId="{135CD4DB-3A27-4CE5-B482-F1F7F49A2A43}"/>
          </ac:spMkLst>
        </pc:spChg>
      </pc:sldChg>
      <pc:sldChg chg="modSp">
        <pc:chgData name="Bethan Price" userId="S::bethan.price@socialcare.wales::29923274-46ec-4e83-956c-4c26375aa1fd" providerId="AD" clId="Web-{2E987766-38AC-09C5-2D1E-718FCD3C98D6}" dt="2020-05-18T10:00:34.606" v="67" actId="20577"/>
        <pc:sldMkLst>
          <pc:docMk/>
          <pc:sldMk cId="3439686068" sldId="709"/>
        </pc:sldMkLst>
        <pc:spChg chg="mod">
          <ac:chgData name="Bethan Price" userId="S::bethan.price@socialcare.wales::29923274-46ec-4e83-956c-4c26375aa1fd" providerId="AD" clId="Web-{2E987766-38AC-09C5-2D1E-718FCD3C98D6}" dt="2020-05-18T09:59:51.978" v="55" actId="20577"/>
          <ac:spMkLst>
            <pc:docMk/>
            <pc:sldMk cId="3439686068" sldId="709"/>
            <ac:spMk id="2" creationId="{EB0E60AF-CF5B-44F8-B3A4-8B16B311C333}"/>
          </ac:spMkLst>
        </pc:spChg>
        <pc:spChg chg="mod">
          <ac:chgData name="Bethan Price" userId="S::bethan.price@socialcare.wales::29923274-46ec-4e83-956c-4c26375aa1fd" providerId="AD" clId="Web-{2E987766-38AC-09C5-2D1E-718FCD3C98D6}" dt="2020-05-18T10:00:24.371" v="62" actId="20577"/>
          <ac:spMkLst>
            <pc:docMk/>
            <pc:sldMk cId="3439686068" sldId="709"/>
            <ac:spMk id="3" creationId="{7F879403-8482-4551-A751-D2EA2C0139B2}"/>
          </ac:spMkLst>
        </pc:spChg>
        <pc:spChg chg="mod">
          <ac:chgData name="Bethan Price" userId="S::bethan.price@socialcare.wales::29923274-46ec-4e83-956c-4c26375aa1fd" providerId="AD" clId="Web-{2E987766-38AC-09C5-2D1E-718FCD3C98D6}" dt="2020-05-18T10:00:34.606" v="67" actId="20577"/>
          <ac:spMkLst>
            <pc:docMk/>
            <pc:sldMk cId="3439686068" sldId="709"/>
            <ac:spMk id="4" creationId="{A71B533D-522A-4C4E-AE4E-21A9CABE010F}"/>
          </ac:spMkLst>
        </pc:spChg>
      </pc:sldChg>
      <pc:sldChg chg="modSp">
        <pc:chgData name="Bethan Price" userId="S::bethan.price@socialcare.wales::29923274-46ec-4e83-956c-4c26375aa1fd" providerId="AD" clId="Web-{2E987766-38AC-09C5-2D1E-718FCD3C98D6}" dt="2020-05-18T10:00:45.497" v="70" actId="20577"/>
        <pc:sldMkLst>
          <pc:docMk/>
          <pc:sldMk cId="1325033873" sldId="710"/>
        </pc:sldMkLst>
        <pc:spChg chg="mod">
          <ac:chgData name="Bethan Price" userId="S::bethan.price@socialcare.wales::29923274-46ec-4e83-956c-4c26375aa1fd" providerId="AD" clId="Web-{2E987766-38AC-09C5-2D1E-718FCD3C98D6}" dt="2020-05-18T10:00:45.497" v="70" actId="20577"/>
          <ac:spMkLst>
            <pc:docMk/>
            <pc:sldMk cId="1325033873" sldId="710"/>
            <ac:spMk id="2" creationId="{954B7E28-85FA-49B9-AF8D-108635F2ED85}"/>
          </ac:spMkLst>
        </pc:spChg>
      </pc:sldChg>
      <pc:sldChg chg="modSp">
        <pc:chgData name="Bethan Price" userId="S::bethan.price@socialcare.wales::29923274-46ec-4e83-956c-4c26375aa1fd" providerId="AD" clId="Web-{2E987766-38AC-09C5-2D1E-718FCD3C98D6}" dt="2020-05-18T10:04:22.154" v="120" actId="14100"/>
        <pc:sldMkLst>
          <pc:docMk/>
          <pc:sldMk cId="1728761455" sldId="711"/>
        </pc:sldMkLst>
        <pc:spChg chg="mod">
          <ac:chgData name="Bethan Price" userId="S::bethan.price@socialcare.wales::29923274-46ec-4e83-956c-4c26375aa1fd" providerId="AD" clId="Web-{2E987766-38AC-09C5-2D1E-718FCD3C98D6}" dt="2020-05-18T10:03:38.854" v="103" actId="20577"/>
          <ac:spMkLst>
            <pc:docMk/>
            <pc:sldMk cId="1728761455" sldId="711"/>
            <ac:spMk id="2" creationId="{9E81D3B8-0A23-4FC1-A1F1-F30E0C5A2710}"/>
          </ac:spMkLst>
        </pc:spChg>
        <pc:spChg chg="mod">
          <ac:chgData name="Bethan Price" userId="S::bethan.price@socialcare.wales::29923274-46ec-4e83-956c-4c26375aa1fd" providerId="AD" clId="Web-{2E987766-38AC-09C5-2D1E-718FCD3C98D6}" dt="2020-05-18T10:04:22.154" v="120" actId="14100"/>
          <ac:spMkLst>
            <pc:docMk/>
            <pc:sldMk cId="1728761455" sldId="711"/>
            <ac:spMk id="3" creationId="{0EB0CD11-81FA-443D-BC29-688F91418DD2}"/>
          </ac:spMkLst>
        </pc:spChg>
      </pc:sldChg>
      <pc:sldChg chg="modSp">
        <pc:chgData name="Bethan Price" userId="S::bethan.price@socialcare.wales::29923274-46ec-4e83-956c-4c26375aa1fd" providerId="AD" clId="Web-{2E987766-38AC-09C5-2D1E-718FCD3C98D6}" dt="2020-05-18T10:05:59.254" v="146" actId="20577"/>
        <pc:sldMkLst>
          <pc:docMk/>
          <pc:sldMk cId="451073375" sldId="714"/>
        </pc:sldMkLst>
        <pc:spChg chg="mod">
          <ac:chgData name="Bethan Price" userId="S::bethan.price@socialcare.wales::29923274-46ec-4e83-956c-4c26375aa1fd" providerId="AD" clId="Web-{2E987766-38AC-09C5-2D1E-718FCD3C98D6}" dt="2020-05-18T10:05:30.127" v="139" actId="20577"/>
          <ac:spMkLst>
            <pc:docMk/>
            <pc:sldMk cId="451073375" sldId="714"/>
            <ac:spMk id="6" creationId="{3BC64373-056C-47C3-8E8F-A444A2BABDF6}"/>
          </ac:spMkLst>
        </pc:spChg>
        <pc:spChg chg="mod">
          <ac:chgData name="Bethan Price" userId="S::bethan.price@socialcare.wales::29923274-46ec-4e83-956c-4c26375aa1fd" providerId="AD" clId="Web-{2E987766-38AC-09C5-2D1E-718FCD3C98D6}" dt="2020-05-18T10:05:59.254" v="146" actId="20577"/>
          <ac:spMkLst>
            <pc:docMk/>
            <pc:sldMk cId="451073375" sldId="714"/>
            <ac:spMk id="7" creationId="{73190370-D0C2-4295-9E95-2D56189934B9}"/>
          </ac:spMkLst>
        </pc:spChg>
        <pc:spChg chg="mod">
          <ac:chgData name="Bethan Price" userId="S::bethan.price@socialcare.wales::29923274-46ec-4e83-956c-4c26375aa1fd" providerId="AD" clId="Web-{2E987766-38AC-09C5-2D1E-718FCD3C98D6}" dt="2020-05-18T10:05:36.940" v="142" actId="20577"/>
          <ac:spMkLst>
            <pc:docMk/>
            <pc:sldMk cId="451073375" sldId="714"/>
            <ac:spMk id="10" creationId="{E6ADEB14-B229-4896-AA96-A3D95FEF6F42}"/>
          </ac:spMkLst>
        </pc:spChg>
      </pc:sldChg>
      <pc:sldChg chg="modSp">
        <pc:chgData name="Bethan Price" userId="S::bethan.price@socialcare.wales::29923274-46ec-4e83-956c-4c26375aa1fd" providerId="AD" clId="Web-{2E987766-38AC-09C5-2D1E-718FCD3C98D6}" dt="2020-05-18T10:09:18.144" v="228" actId="20577"/>
        <pc:sldMkLst>
          <pc:docMk/>
          <pc:sldMk cId="3041778439" sldId="715"/>
        </pc:sldMkLst>
        <pc:spChg chg="mod">
          <ac:chgData name="Bethan Price" userId="S::bethan.price@socialcare.wales::29923274-46ec-4e83-956c-4c26375aa1fd" providerId="AD" clId="Web-{2E987766-38AC-09C5-2D1E-718FCD3C98D6}" dt="2020-05-18T10:09:02.393" v="222" actId="20577"/>
          <ac:spMkLst>
            <pc:docMk/>
            <pc:sldMk cId="3041778439" sldId="715"/>
            <ac:spMk id="2" creationId="{0EF5FDF5-6B0A-49F9-A3DF-53D06BC17A82}"/>
          </ac:spMkLst>
        </pc:spChg>
        <pc:spChg chg="mod">
          <ac:chgData name="Bethan Price" userId="S::bethan.price@socialcare.wales::29923274-46ec-4e83-956c-4c26375aa1fd" providerId="AD" clId="Web-{2E987766-38AC-09C5-2D1E-718FCD3C98D6}" dt="2020-05-18T10:09:15.769" v="227" actId="20577"/>
          <ac:spMkLst>
            <pc:docMk/>
            <pc:sldMk cId="3041778439" sldId="715"/>
            <ac:spMk id="3" creationId="{150A8A52-1F04-4012-9543-44495584611B}"/>
          </ac:spMkLst>
        </pc:spChg>
        <pc:spChg chg="mod">
          <ac:chgData name="Bethan Price" userId="S::bethan.price@socialcare.wales::29923274-46ec-4e83-956c-4c26375aa1fd" providerId="AD" clId="Web-{2E987766-38AC-09C5-2D1E-718FCD3C98D6}" dt="2020-05-18T10:09:18.144" v="228" actId="20577"/>
          <ac:spMkLst>
            <pc:docMk/>
            <pc:sldMk cId="3041778439" sldId="715"/>
            <ac:spMk id="4" creationId="{7F2097BF-3CB1-4960-9B59-FE1D9779C144}"/>
          </ac:spMkLst>
        </pc:spChg>
      </pc:sldChg>
      <pc:sldChg chg="modSp">
        <pc:chgData name="Bethan Price" userId="S::bethan.price@socialcare.wales::29923274-46ec-4e83-956c-4c26375aa1fd" providerId="AD" clId="Web-{2E987766-38AC-09C5-2D1E-718FCD3C98D6}" dt="2020-05-18T10:06:44.336" v="162" actId="20577"/>
        <pc:sldMkLst>
          <pc:docMk/>
          <pc:sldMk cId="3795841811" sldId="716"/>
        </pc:sldMkLst>
        <pc:spChg chg="mod">
          <ac:chgData name="Bethan Price" userId="S::bethan.price@socialcare.wales::29923274-46ec-4e83-956c-4c26375aa1fd" providerId="AD" clId="Web-{2E987766-38AC-09C5-2D1E-718FCD3C98D6}" dt="2020-05-18T10:06:02.458" v="147" actId="20577"/>
          <ac:spMkLst>
            <pc:docMk/>
            <pc:sldMk cId="3795841811" sldId="716"/>
            <ac:spMk id="7" creationId="{6F5D42FF-0776-422B-A2CA-90230524BE02}"/>
          </ac:spMkLst>
        </pc:spChg>
        <pc:spChg chg="mod">
          <ac:chgData name="Bethan Price" userId="S::bethan.price@socialcare.wales::29923274-46ec-4e83-956c-4c26375aa1fd" providerId="AD" clId="Web-{2E987766-38AC-09C5-2D1E-718FCD3C98D6}" dt="2020-05-18T10:06:20.959" v="158" actId="20577"/>
          <ac:spMkLst>
            <pc:docMk/>
            <pc:sldMk cId="3795841811" sldId="716"/>
            <ac:spMk id="10" creationId="{1BBCC6C9-9161-4FB5-8932-B7864856A093}"/>
          </ac:spMkLst>
        </pc:spChg>
        <pc:spChg chg="mod">
          <ac:chgData name="Bethan Price" userId="S::bethan.price@socialcare.wales::29923274-46ec-4e83-956c-4c26375aa1fd" providerId="AD" clId="Web-{2E987766-38AC-09C5-2D1E-718FCD3C98D6}" dt="2020-05-18T10:06:44.336" v="162" actId="20577"/>
          <ac:spMkLst>
            <pc:docMk/>
            <pc:sldMk cId="3795841811" sldId="716"/>
            <ac:spMk id="17" creationId="{62B283F9-9D97-47FC-8990-F019109B179B}"/>
          </ac:spMkLst>
        </pc:spChg>
      </pc:sldChg>
      <pc:sldChg chg="modSp">
        <pc:chgData name="Bethan Price" userId="S::bethan.price@socialcare.wales::29923274-46ec-4e83-956c-4c26375aa1fd" providerId="AD" clId="Web-{2E987766-38AC-09C5-2D1E-718FCD3C98D6}" dt="2020-05-18T10:08:53.142" v="221" actId="20577"/>
        <pc:sldMkLst>
          <pc:docMk/>
          <pc:sldMk cId="1174752813" sldId="724"/>
        </pc:sldMkLst>
        <pc:spChg chg="mod">
          <ac:chgData name="Bethan Price" userId="S::bethan.price@socialcare.wales::29923274-46ec-4e83-956c-4c26375aa1fd" providerId="AD" clId="Web-{2E987766-38AC-09C5-2D1E-718FCD3C98D6}" dt="2020-05-18T10:08:53.142" v="221" actId="20577"/>
          <ac:spMkLst>
            <pc:docMk/>
            <pc:sldMk cId="1174752813" sldId="724"/>
            <ac:spMk id="11" creationId="{60FFECEE-27F5-4C93-9B9C-811771C4850E}"/>
          </ac:spMkLst>
        </pc:spChg>
        <pc:spChg chg="mod">
          <ac:chgData name="Bethan Price" userId="S::bethan.price@socialcare.wales::29923274-46ec-4e83-956c-4c26375aa1fd" providerId="AD" clId="Web-{2E987766-38AC-09C5-2D1E-718FCD3C98D6}" dt="2020-05-18T10:08:43.610" v="216" actId="20577"/>
          <ac:spMkLst>
            <pc:docMk/>
            <pc:sldMk cId="1174752813" sldId="724"/>
            <ac:spMk id="12" creationId="{F2D9AD05-2FA0-45B9-9ABD-2486DF8E75A4}"/>
          </ac:spMkLst>
        </pc:spChg>
        <pc:spChg chg="mod">
          <ac:chgData name="Bethan Price" userId="S::bethan.price@socialcare.wales::29923274-46ec-4e83-956c-4c26375aa1fd" providerId="AD" clId="Web-{2E987766-38AC-09C5-2D1E-718FCD3C98D6}" dt="2020-05-18T10:08:21.749" v="199" actId="20577"/>
          <ac:spMkLst>
            <pc:docMk/>
            <pc:sldMk cId="1174752813" sldId="724"/>
            <ac:spMk id="21" creationId="{0204A5CC-D2F8-4290-808B-3533DC729563}"/>
          </ac:spMkLst>
        </pc:spChg>
      </pc:sldChg>
      <pc:sldChg chg="modSp">
        <pc:chgData name="Bethan Price" userId="S::bethan.price@socialcare.wales::29923274-46ec-4e83-956c-4c26375aa1fd" providerId="AD" clId="Web-{2E987766-38AC-09C5-2D1E-718FCD3C98D6}" dt="2020-05-18T10:08:03.295" v="187" actId="20577"/>
        <pc:sldMkLst>
          <pc:docMk/>
          <pc:sldMk cId="936032086" sldId="725"/>
        </pc:sldMkLst>
        <pc:spChg chg="mod">
          <ac:chgData name="Bethan Price" userId="S::bethan.price@socialcare.wales::29923274-46ec-4e83-956c-4c26375aa1fd" providerId="AD" clId="Web-{2E987766-38AC-09C5-2D1E-718FCD3C98D6}" dt="2020-05-18T10:07:44.856" v="174" actId="20577"/>
          <ac:spMkLst>
            <pc:docMk/>
            <pc:sldMk cId="936032086" sldId="725"/>
            <ac:spMk id="7" creationId="{6F5D42FF-0776-422B-A2CA-90230524BE02}"/>
          </ac:spMkLst>
        </pc:spChg>
        <pc:spChg chg="mod">
          <ac:chgData name="Bethan Price" userId="S::bethan.price@socialcare.wales::29923274-46ec-4e83-956c-4c26375aa1fd" providerId="AD" clId="Web-{2E987766-38AC-09C5-2D1E-718FCD3C98D6}" dt="2020-05-18T10:08:03.295" v="187" actId="20577"/>
          <ac:spMkLst>
            <pc:docMk/>
            <pc:sldMk cId="936032086" sldId="725"/>
            <ac:spMk id="10" creationId="{1BBCC6C9-9161-4FB5-8932-B7864856A093}"/>
          </ac:spMkLst>
        </pc:spChg>
      </pc:sldChg>
      <pc:sldChg chg="modSp">
        <pc:chgData name="Bethan Price" userId="S::bethan.price@socialcare.wales::29923274-46ec-4e83-956c-4c26375aa1fd" providerId="AD" clId="Web-{2E987766-38AC-09C5-2D1E-718FCD3C98D6}" dt="2020-05-18T10:07:07.775" v="166" actId="20577"/>
        <pc:sldMkLst>
          <pc:docMk/>
          <pc:sldMk cId="4163977979" sldId="726"/>
        </pc:sldMkLst>
        <pc:spChg chg="mod">
          <ac:chgData name="Bethan Price" userId="S::bethan.price@socialcare.wales::29923274-46ec-4e83-956c-4c26375aa1fd" providerId="AD" clId="Web-{2E987766-38AC-09C5-2D1E-718FCD3C98D6}" dt="2020-05-18T10:06:48.149" v="164" actId="20577"/>
          <ac:spMkLst>
            <pc:docMk/>
            <pc:sldMk cId="4163977979" sldId="726"/>
            <ac:spMk id="2" creationId="{ABF52A9A-2FC2-4C0D-8580-686B91708919}"/>
          </ac:spMkLst>
        </pc:spChg>
        <pc:spChg chg="mod">
          <ac:chgData name="Bethan Price" userId="S::bethan.price@socialcare.wales::29923274-46ec-4e83-956c-4c26375aa1fd" providerId="AD" clId="Web-{2E987766-38AC-09C5-2D1E-718FCD3C98D6}" dt="2020-05-18T10:07:07.775" v="166" actId="20577"/>
          <ac:spMkLst>
            <pc:docMk/>
            <pc:sldMk cId="4163977979" sldId="726"/>
            <ac:spMk id="3" creationId="{3F0B1C4A-C8D1-4352-B4CD-10E936BB8925}"/>
          </ac:spMkLst>
        </pc:spChg>
      </pc:sldChg>
      <pc:sldChg chg="modSp">
        <pc:chgData name="Bethan Price" userId="S::bethan.price@socialcare.wales::29923274-46ec-4e83-956c-4c26375aa1fd" providerId="AD" clId="Web-{2E987766-38AC-09C5-2D1E-718FCD3C98D6}" dt="2020-05-18T10:07:41.996" v="173" actId="20577"/>
        <pc:sldMkLst>
          <pc:docMk/>
          <pc:sldMk cId="576823463" sldId="727"/>
        </pc:sldMkLst>
        <pc:spChg chg="mod">
          <ac:chgData name="Bethan Price" userId="S::bethan.price@socialcare.wales::29923274-46ec-4e83-956c-4c26375aa1fd" providerId="AD" clId="Web-{2E987766-38AC-09C5-2D1E-718FCD3C98D6}" dt="2020-05-18T10:07:11.572" v="167" actId="20577"/>
          <ac:spMkLst>
            <pc:docMk/>
            <pc:sldMk cId="576823463" sldId="727"/>
            <ac:spMk id="2" creationId="{ABF52A9A-2FC2-4C0D-8580-686B91708919}"/>
          </ac:spMkLst>
        </pc:spChg>
        <pc:spChg chg="mod">
          <ac:chgData name="Bethan Price" userId="S::bethan.price@socialcare.wales::29923274-46ec-4e83-956c-4c26375aa1fd" providerId="AD" clId="Web-{2E987766-38AC-09C5-2D1E-718FCD3C98D6}" dt="2020-05-18T10:07:41.996" v="173" actId="20577"/>
          <ac:spMkLst>
            <pc:docMk/>
            <pc:sldMk cId="576823463" sldId="727"/>
            <ac:spMk id="3" creationId="{3F0B1C4A-C8D1-4352-B4CD-10E936BB8925}"/>
          </ac:spMkLst>
        </pc:spChg>
      </pc:sldChg>
      <pc:sldChg chg="modSp">
        <pc:chgData name="Bethan Price" userId="S::bethan.price@socialcare.wales::29923274-46ec-4e83-956c-4c26375aa1fd" providerId="AD" clId="Web-{2E987766-38AC-09C5-2D1E-718FCD3C98D6}" dt="2020-05-18T10:02:54.319" v="94" actId="20577"/>
        <pc:sldMkLst>
          <pc:docMk/>
          <pc:sldMk cId="1758548943" sldId="728"/>
        </pc:sldMkLst>
        <pc:spChg chg="mod">
          <ac:chgData name="Bethan Price" userId="S::bethan.price@socialcare.wales::29923274-46ec-4e83-956c-4c26375aa1fd" providerId="AD" clId="Web-{2E987766-38AC-09C5-2D1E-718FCD3C98D6}" dt="2020-05-18T10:02:39.537" v="92" actId="20577"/>
          <ac:spMkLst>
            <pc:docMk/>
            <pc:sldMk cId="1758548943" sldId="728"/>
            <ac:spMk id="2" creationId="{29718053-1783-44CE-BB5D-396A9E37B5C4}"/>
          </ac:spMkLst>
        </pc:spChg>
        <pc:spChg chg="mod">
          <ac:chgData name="Bethan Price" userId="S::bethan.price@socialcare.wales::29923274-46ec-4e83-956c-4c26375aa1fd" providerId="AD" clId="Web-{2E987766-38AC-09C5-2D1E-718FCD3C98D6}" dt="2020-05-18T10:02:54.319" v="94" actId="20577"/>
          <ac:spMkLst>
            <pc:docMk/>
            <pc:sldMk cId="1758548943" sldId="728"/>
            <ac:spMk id="3" creationId="{24C01B83-21E4-4D5F-919C-18664FC1CBF7}"/>
          </ac:spMkLst>
        </pc:spChg>
      </pc:sldChg>
      <pc:sldChg chg="modSp">
        <pc:chgData name="Bethan Price" userId="S::bethan.price@socialcare.wales::29923274-46ec-4e83-956c-4c26375aa1fd" providerId="AD" clId="Web-{2E987766-38AC-09C5-2D1E-718FCD3C98D6}" dt="2020-05-18T10:09:59.647" v="234" actId="20577"/>
        <pc:sldMkLst>
          <pc:docMk/>
          <pc:sldMk cId="472512475" sldId="729"/>
        </pc:sldMkLst>
        <pc:spChg chg="mod">
          <ac:chgData name="Bethan Price" userId="S::bethan.price@socialcare.wales::29923274-46ec-4e83-956c-4c26375aa1fd" providerId="AD" clId="Web-{2E987766-38AC-09C5-2D1E-718FCD3C98D6}" dt="2020-05-18T10:09:30.504" v="230" actId="20577"/>
          <ac:spMkLst>
            <pc:docMk/>
            <pc:sldMk cId="472512475" sldId="729"/>
            <ac:spMk id="2" creationId="{62634B6F-8FAD-4C2F-BA8B-DC115473735F}"/>
          </ac:spMkLst>
        </pc:spChg>
        <pc:spChg chg="mod">
          <ac:chgData name="Bethan Price" userId="S::bethan.price@socialcare.wales::29923274-46ec-4e83-956c-4c26375aa1fd" providerId="AD" clId="Web-{2E987766-38AC-09C5-2D1E-718FCD3C98D6}" dt="2020-05-18T10:09:59.647" v="234" actId="20577"/>
          <ac:spMkLst>
            <pc:docMk/>
            <pc:sldMk cId="472512475" sldId="729"/>
            <ac:spMk id="3" creationId="{BB45ABCE-4B82-4C8C-B3E9-DB4000BFFE57}"/>
          </ac:spMkLst>
        </pc:spChg>
      </pc:sldChg>
      <pc:sldChg chg="modSp">
        <pc:chgData name="Bethan Price" userId="S::bethan.price@socialcare.wales::29923274-46ec-4e83-956c-4c26375aa1fd" providerId="AD" clId="Web-{2E987766-38AC-09C5-2D1E-718FCD3C98D6}" dt="2020-05-18T10:10:33.587" v="239" actId="20577"/>
        <pc:sldMkLst>
          <pc:docMk/>
          <pc:sldMk cId="2703985115" sldId="730"/>
        </pc:sldMkLst>
        <pc:spChg chg="mod">
          <ac:chgData name="Bethan Price" userId="S::bethan.price@socialcare.wales::29923274-46ec-4e83-956c-4c26375aa1fd" providerId="AD" clId="Web-{2E987766-38AC-09C5-2D1E-718FCD3C98D6}" dt="2020-05-18T10:10:30.915" v="238" actId="20577"/>
          <ac:spMkLst>
            <pc:docMk/>
            <pc:sldMk cId="2703985115" sldId="730"/>
            <ac:spMk id="5" creationId="{D7A079C9-0D35-413B-81D1-E9E9172D5870}"/>
          </ac:spMkLst>
        </pc:spChg>
        <pc:spChg chg="mod">
          <ac:chgData name="Bethan Price" userId="S::bethan.price@socialcare.wales::29923274-46ec-4e83-956c-4c26375aa1fd" providerId="AD" clId="Web-{2E987766-38AC-09C5-2D1E-718FCD3C98D6}" dt="2020-05-18T10:10:33.587" v="239" actId="20577"/>
          <ac:spMkLst>
            <pc:docMk/>
            <pc:sldMk cId="2703985115" sldId="730"/>
            <ac:spMk id="6" creationId="{275658DB-7419-4701-8F06-51074BFCADA2}"/>
          </ac:spMkLst>
        </pc:spChg>
      </pc:sldChg>
      <pc:sldChg chg="modSp">
        <pc:chgData name="Bethan Price" userId="S::bethan.price@socialcare.wales::29923274-46ec-4e83-956c-4c26375aa1fd" providerId="AD" clId="Web-{2E987766-38AC-09C5-2D1E-718FCD3C98D6}" dt="2020-05-18T10:11:14.684" v="247" actId="20577"/>
        <pc:sldMkLst>
          <pc:docMk/>
          <pc:sldMk cId="1236439589" sldId="731"/>
        </pc:sldMkLst>
        <pc:spChg chg="mod">
          <ac:chgData name="Bethan Price" userId="S::bethan.price@socialcare.wales::29923274-46ec-4e83-956c-4c26375aa1fd" providerId="AD" clId="Web-{2E987766-38AC-09C5-2D1E-718FCD3C98D6}" dt="2020-05-18T10:10:39.056" v="243" actId="20577"/>
          <ac:spMkLst>
            <pc:docMk/>
            <pc:sldMk cId="1236439589" sldId="731"/>
            <ac:spMk id="2" creationId="{BEAA4018-15F4-4098-8163-D2F4BCBA5FB2}"/>
          </ac:spMkLst>
        </pc:spChg>
        <pc:spChg chg="mod">
          <ac:chgData name="Bethan Price" userId="S::bethan.price@socialcare.wales::29923274-46ec-4e83-956c-4c26375aa1fd" providerId="AD" clId="Web-{2E987766-38AC-09C5-2D1E-718FCD3C98D6}" dt="2020-05-18T10:11:14.684" v="247" actId="20577"/>
          <ac:spMkLst>
            <pc:docMk/>
            <pc:sldMk cId="1236439589" sldId="731"/>
            <ac:spMk id="3" creationId="{25472655-5B51-4DAB-BD95-818774BBEAB9}"/>
          </ac:spMkLst>
        </pc:spChg>
      </pc:sldChg>
    </pc:docChg>
  </pc:docChgLst>
  <pc:docChgLst>
    <pc:chgData name="Nicole James" userId="87e49fce-462c-4f4b-b072-0e7301cf4f25" providerId="ADAL" clId="{147F41DD-CECE-4D9A-930C-D05930D5174A}"/>
    <pc:docChg chg="undo redo custSel addSld delSld modSld sldOrd">
      <pc:chgData name="Nicole James" userId="87e49fce-462c-4f4b-b072-0e7301cf4f25" providerId="ADAL" clId="{147F41DD-CECE-4D9A-930C-D05930D5174A}" dt="2019-11-25T15:13:54.480" v="1060" actId="403"/>
      <pc:docMkLst>
        <pc:docMk/>
      </pc:docMkLst>
      <pc:sldChg chg="modSp">
        <pc:chgData name="Nicole James" userId="87e49fce-462c-4f4b-b072-0e7301cf4f25" providerId="ADAL" clId="{147F41DD-CECE-4D9A-930C-D05930D5174A}" dt="2019-11-25T15:13:54.480" v="1060" actId="403"/>
        <pc:sldMkLst>
          <pc:docMk/>
          <pc:sldMk cId="3871133574" sldId="257"/>
        </pc:sldMkLst>
        <pc:spChg chg="mod ord">
          <ac:chgData name="Nicole James" userId="87e49fce-462c-4f4b-b072-0e7301cf4f25" providerId="ADAL" clId="{147F41DD-CECE-4D9A-930C-D05930D5174A}" dt="2019-11-25T14:40:36.331" v="653" actId="207"/>
          <ac:spMkLst>
            <pc:docMk/>
            <pc:sldMk cId="3871133574" sldId="257"/>
            <ac:spMk id="2" creationId="{DBD89B95-CFEA-4FBA-8A7C-CBE05C5508C7}"/>
          </ac:spMkLst>
        </pc:spChg>
        <pc:spChg chg="mod">
          <ac:chgData name="Nicole James" userId="87e49fce-462c-4f4b-b072-0e7301cf4f25" providerId="ADAL" clId="{147F41DD-CECE-4D9A-930C-D05930D5174A}" dt="2019-11-25T15:13:54.480" v="1060" actId="403"/>
          <ac:spMkLst>
            <pc:docMk/>
            <pc:sldMk cId="3871133574" sldId="257"/>
            <ac:spMk id="3" creationId="{F21620EE-FC4A-47F6-9D0A-271C6718337A}"/>
          </ac:spMkLst>
        </pc:spChg>
      </pc:sldChg>
      <pc:sldChg chg="del">
        <pc:chgData name="Nicole James" userId="87e49fce-462c-4f4b-b072-0e7301cf4f25" providerId="ADAL" clId="{147F41DD-CECE-4D9A-930C-D05930D5174A}" dt="2019-11-25T14:36:19.347" v="632" actId="47"/>
        <pc:sldMkLst>
          <pc:docMk/>
          <pc:sldMk cId="3065907656" sldId="605"/>
        </pc:sldMkLst>
      </pc:sldChg>
      <pc:sldChg chg="del">
        <pc:chgData name="Nicole James" userId="87e49fce-462c-4f4b-b072-0e7301cf4f25" providerId="ADAL" clId="{147F41DD-CECE-4D9A-930C-D05930D5174A}" dt="2019-11-25T15:08:56.849" v="1004" actId="47"/>
        <pc:sldMkLst>
          <pc:docMk/>
          <pc:sldMk cId="2257903410" sldId="614"/>
        </pc:sldMkLst>
      </pc:sldChg>
      <pc:sldChg chg="delSp modSp del ord modAnim">
        <pc:chgData name="Nicole James" userId="87e49fce-462c-4f4b-b072-0e7301cf4f25" providerId="ADAL" clId="{147F41DD-CECE-4D9A-930C-D05930D5174A}" dt="2019-11-25T15:08:52.050" v="1003" actId="47"/>
        <pc:sldMkLst>
          <pc:docMk/>
          <pc:sldMk cId="2650481039" sldId="693"/>
        </pc:sldMkLst>
        <pc:spChg chg="mod topLvl">
          <ac:chgData name="Nicole James" userId="87e49fce-462c-4f4b-b072-0e7301cf4f25" providerId="ADAL" clId="{147F41DD-CECE-4D9A-930C-D05930D5174A}" dt="2019-11-25T15:01:03.247" v="860" actId="165"/>
          <ac:spMkLst>
            <pc:docMk/>
            <pc:sldMk cId="2650481039" sldId="693"/>
            <ac:spMk id="2" creationId="{FE43D0F3-EA3F-4553-AE19-2DFEE5F279EA}"/>
          </ac:spMkLst>
        </pc:spChg>
        <pc:spChg chg="mod topLvl">
          <ac:chgData name="Nicole James" userId="87e49fce-462c-4f4b-b072-0e7301cf4f25" providerId="ADAL" clId="{147F41DD-CECE-4D9A-930C-D05930D5174A}" dt="2019-11-25T15:01:03.247" v="860" actId="165"/>
          <ac:spMkLst>
            <pc:docMk/>
            <pc:sldMk cId="2650481039" sldId="693"/>
            <ac:spMk id="8" creationId="{409B96B2-3E91-4BF9-B73D-0595878DC018}"/>
          </ac:spMkLst>
        </pc:spChg>
        <pc:spChg chg="mod topLvl">
          <ac:chgData name="Nicole James" userId="87e49fce-462c-4f4b-b072-0e7301cf4f25" providerId="ADAL" clId="{147F41DD-CECE-4D9A-930C-D05930D5174A}" dt="2019-11-25T15:01:03.247" v="860" actId="165"/>
          <ac:spMkLst>
            <pc:docMk/>
            <pc:sldMk cId="2650481039" sldId="693"/>
            <ac:spMk id="10" creationId="{D4E4FEF9-CA34-4BD2-A4F8-04CD78EDAD48}"/>
          </ac:spMkLst>
        </pc:spChg>
        <pc:spChg chg="mod">
          <ac:chgData name="Nicole James" userId="87e49fce-462c-4f4b-b072-0e7301cf4f25" providerId="ADAL" clId="{147F41DD-CECE-4D9A-930C-D05930D5174A}" dt="2019-11-25T14:58:16.361" v="818" actId="6549"/>
          <ac:spMkLst>
            <pc:docMk/>
            <pc:sldMk cId="2650481039" sldId="693"/>
            <ac:spMk id="11" creationId="{499B385B-4580-4286-BD57-25982753703F}"/>
          </ac:spMkLst>
        </pc:spChg>
        <pc:spChg chg="mod topLvl">
          <ac:chgData name="Nicole James" userId="87e49fce-462c-4f4b-b072-0e7301cf4f25" providerId="ADAL" clId="{147F41DD-CECE-4D9A-930C-D05930D5174A}" dt="2019-11-25T15:01:03.247" v="860" actId="165"/>
          <ac:spMkLst>
            <pc:docMk/>
            <pc:sldMk cId="2650481039" sldId="693"/>
            <ac:spMk id="13" creationId="{4F362981-AC80-41C9-A4C6-F3CA350A1CCB}"/>
          </ac:spMkLst>
        </pc:spChg>
        <pc:grpChg chg="del">
          <ac:chgData name="Nicole James" userId="87e49fce-462c-4f4b-b072-0e7301cf4f25" providerId="ADAL" clId="{147F41DD-CECE-4D9A-930C-D05930D5174A}" dt="2019-11-25T15:01:03.247" v="860" actId="165"/>
          <ac:grpSpMkLst>
            <pc:docMk/>
            <pc:sldMk cId="2650481039" sldId="693"/>
            <ac:grpSpMk id="14" creationId="{8A79F441-59E5-4AC3-95FC-2D51D6CBA457}"/>
          </ac:grpSpMkLst>
        </pc:grpChg>
        <pc:cxnChg chg="mod topLvl">
          <ac:chgData name="Nicole James" userId="87e49fce-462c-4f4b-b072-0e7301cf4f25" providerId="ADAL" clId="{147F41DD-CECE-4D9A-930C-D05930D5174A}" dt="2019-11-25T15:01:03.247" v="860" actId="165"/>
          <ac:cxnSpMkLst>
            <pc:docMk/>
            <pc:sldMk cId="2650481039" sldId="693"/>
            <ac:cxnSpMk id="4" creationId="{B75C8CD4-57CD-471A-BD2E-5C3FCE95E144}"/>
          </ac:cxnSpMkLst>
        </pc:cxnChg>
        <pc:cxnChg chg="mod topLvl">
          <ac:chgData name="Nicole James" userId="87e49fce-462c-4f4b-b072-0e7301cf4f25" providerId="ADAL" clId="{147F41DD-CECE-4D9A-930C-D05930D5174A}" dt="2019-11-25T15:01:03.247" v="860" actId="165"/>
          <ac:cxnSpMkLst>
            <pc:docMk/>
            <pc:sldMk cId="2650481039" sldId="693"/>
            <ac:cxnSpMk id="12" creationId="{5AE97E29-2398-4CCA-BABA-00BB3EB0A97C}"/>
          </ac:cxnSpMkLst>
        </pc:cxnChg>
      </pc:sldChg>
      <pc:sldChg chg="del">
        <pc:chgData name="Nicole James" userId="87e49fce-462c-4f4b-b072-0e7301cf4f25" providerId="ADAL" clId="{147F41DD-CECE-4D9A-930C-D05930D5174A}" dt="2019-11-25T15:08:59.240" v="1005" actId="47"/>
        <pc:sldMkLst>
          <pc:docMk/>
          <pc:sldMk cId="684004552" sldId="697"/>
        </pc:sldMkLst>
      </pc:sldChg>
      <pc:sldChg chg="del modNotesTx">
        <pc:chgData name="Nicole James" userId="87e49fce-462c-4f4b-b072-0e7301cf4f25" providerId="ADAL" clId="{147F41DD-CECE-4D9A-930C-D05930D5174A}" dt="2019-11-25T15:12:38.215" v="1053" actId="47"/>
        <pc:sldMkLst>
          <pc:docMk/>
          <pc:sldMk cId="2695379883" sldId="702"/>
        </pc:sldMkLst>
      </pc:sldChg>
      <pc:sldChg chg="modSp modNotesTx">
        <pc:chgData name="Nicole James" userId="87e49fce-462c-4f4b-b072-0e7301cf4f25" providerId="ADAL" clId="{147F41DD-CECE-4D9A-930C-D05930D5174A}" dt="2019-11-25T14:09:18.266" v="174" actId="113"/>
        <pc:sldMkLst>
          <pc:docMk/>
          <pc:sldMk cId="107767621" sldId="708"/>
        </pc:sldMkLst>
        <pc:spChg chg="mod">
          <ac:chgData name="Nicole James" userId="87e49fce-462c-4f4b-b072-0e7301cf4f25" providerId="ADAL" clId="{147F41DD-CECE-4D9A-930C-D05930D5174A}" dt="2019-11-25T14:09:18.266" v="174" actId="113"/>
          <ac:spMkLst>
            <pc:docMk/>
            <pc:sldMk cId="107767621" sldId="708"/>
            <ac:spMk id="3" creationId="{135CD4DB-3A27-4CE5-B482-F1F7F49A2A43}"/>
          </ac:spMkLst>
        </pc:spChg>
      </pc:sldChg>
      <pc:sldChg chg="modSp add modNotesTx">
        <pc:chgData name="Nicole James" userId="87e49fce-462c-4f4b-b072-0e7301cf4f25" providerId="ADAL" clId="{147F41DD-CECE-4D9A-930C-D05930D5174A}" dt="2019-11-25T14:09:57.488" v="175" actId="20577"/>
        <pc:sldMkLst>
          <pc:docMk/>
          <pc:sldMk cId="451073375" sldId="714"/>
        </pc:sldMkLst>
        <pc:spChg chg="mod">
          <ac:chgData name="Nicole James" userId="87e49fce-462c-4f4b-b072-0e7301cf4f25" providerId="ADAL" clId="{147F41DD-CECE-4D9A-930C-D05930D5174A}" dt="2019-11-25T13:58:39.897" v="10" actId="20577"/>
          <ac:spMkLst>
            <pc:docMk/>
            <pc:sldMk cId="451073375" sldId="714"/>
            <ac:spMk id="2" creationId="{75BD2E3E-326D-4B90-8F08-0EC18301D044}"/>
          </ac:spMkLst>
        </pc:spChg>
        <pc:spChg chg="mod">
          <ac:chgData name="Nicole James" userId="87e49fce-462c-4f4b-b072-0e7301cf4f25" providerId="ADAL" clId="{147F41DD-CECE-4D9A-930C-D05930D5174A}" dt="2019-11-25T14:08:51.613" v="173" actId="14100"/>
          <ac:spMkLst>
            <pc:docMk/>
            <pc:sldMk cId="451073375" sldId="714"/>
            <ac:spMk id="3" creationId="{135CD4DB-3A27-4CE5-B482-F1F7F49A2A43}"/>
          </ac:spMkLst>
        </pc:spChg>
      </pc:sldChg>
      <pc:sldChg chg="addSp delSp modSp add del modNotesTx">
        <pc:chgData name="Nicole James" userId="87e49fce-462c-4f4b-b072-0e7301cf4f25" providerId="ADAL" clId="{147F41DD-CECE-4D9A-930C-D05930D5174A}" dt="2019-11-25T14:04:04.754" v="97" actId="47"/>
        <pc:sldMkLst>
          <pc:docMk/>
          <pc:sldMk cId="2786820298" sldId="715"/>
        </pc:sldMkLst>
        <pc:spChg chg="mod">
          <ac:chgData name="Nicole James" userId="87e49fce-462c-4f4b-b072-0e7301cf4f25" providerId="ADAL" clId="{147F41DD-CECE-4D9A-930C-D05930D5174A}" dt="2019-11-25T14:02:17.147" v="82" actId="20577"/>
          <ac:spMkLst>
            <pc:docMk/>
            <pc:sldMk cId="2786820298" sldId="715"/>
            <ac:spMk id="2" creationId="{1BC446F0-32A3-49D0-BB12-B98A61D215AE}"/>
          </ac:spMkLst>
        </pc:spChg>
        <pc:spChg chg="mod">
          <ac:chgData name="Nicole James" userId="87e49fce-462c-4f4b-b072-0e7301cf4f25" providerId="ADAL" clId="{147F41DD-CECE-4D9A-930C-D05930D5174A}" dt="2019-11-25T14:03:36.397" v="96"/>
          <ac:spMkLst>
            <pc:docMk/>
            <pc:sldMk cId="2786820298" sldId="715"/>
            <ac:spMk id="3" creationId="{F431B20D-2426-4A16-91A0-EA36ACAE618C}"/>
          </ac:spMkLst>
        </pc:spChg>
        <pc:graphicFrameChg chg="add del">
          <ac:chgData name="Nicole James" userId="87e49fce-462c-4f4b-b072-0e7301cf4f25" providerId="ADAL" clId="{147F41DD-CECE-4D9A-930C-D05930D5174A}" dt="2019-11-25T14:02:54.285" v="87"/>
          <ac:graphicFrameMkLst>
            <pc:docMk/>
            <pc:sldMk cId="2786820298" sldId="715"/>
            <ac:graphicFrameMk id="4" creationId="{4A558DC7-FBCA-4EFA-8A15-8A48D41D5DCF}"/>
          </ac:graphicFrameMkLst>
        </pc:graphicFrameChg>
      </pc:sldChg>
      <pc:sldChg chg="modSp add modNotesTx">
        <pc:chgData name="Nicole James" userId="87e49fce-462c-4f4b-b072-0e7301cf4f25" providerId="ADAL" clId="{147F41DD-CECE-4D9A-930C-D05930D5174A}" dt="2019-11-25T14:18:33.280" v="327" actId="20577"/>
        <pc:sldMkLst>
          <pc:docMk/>
          <pc:sldMk cId="3041778439" sldId="715"/>
        </pc:sldMkLst>
        <pc:spChg chg="mod">
          <ac:chgData name="Nicole James" userId="87e49fce-462c-4f4b-b072-0e7301cf4f25" providerId="ADAL" clId="{147F41DD-CECE-4D9A-930C-D05930D5174A}" dt="2019-11-25T14:11:08.338" v="209" actId="20577"/>
          <ac:spMkLst>
            <pc:docMk/>
            <pc:sldMk cId="3041778439" sldId="715"/>
            <ac:spMk id="2" creationId="{0EF5FDF5-6B0A-49F9-A3DF-53D06BC17A82}"/>
          </ac:spMkLst>
        </pc:spChg>
        <pc:spChg chg="mod">
          <ac:chgData name="Nicole James" userId="87e49fce-462c-4f4b-b072-0e7301cf4f25" providerId="ADAL" clId="{147F41DD-CECE-4D9A-930C-D05930D5174A}" dt="2019-11-25T14:18:22.020" v="325" actId="403"/>
          <ac:spMkLst>
            <pc:docMk/>
            <pc:sldMk cId="3041778439" sldId="715"/>
            <ac:spMk id="3" creationId="{150A8A52-1F04-4012-9543-44495584611B}"/>
          </ac:spMkLst>
        </pc:spChg>
      </pc:sldChg>
      <pc:sldChg chg="modSp add modNotesTx">
        <pc:chgData name="Nicole James" userId="87e49fce-462c-4f4b-b072-0e7301cf4f25" providerId="ADAL" clId="{147F41DD-CECE-4D9A-930C-D05930D5174A}" dt="2019-11-25T14:32:16.835" v="562" actId="14100"/>
        <pc:sldMkLst>
          <pc:docMk/>
          <pc:sldMk cId="3795841811" sldId="716"/>
        </pc:sldMkLst>
        <pc:spChg chg="mod">
          <ac:chgData name="Nicole James" userId="87e49fce-462c-4f4b-b072-0e7301cf4f25" providerId="ADAL" clId="{147F41DD-CECE-4D9A-930C-D05930D5174A}" dt="2019-11-25T14:20:03.664" v="353" actId="20577"/>
          <ac:spMkLst>
            <pc:docMk/>
            <pc:sldMk cId="3795841811" sldId="716"/>
            <ac:spMk id="2" creationId="{08D21822-9088-460D-94C1-D0C4312042CA}"/>
          </ac:spMkLst>
        </pc:spChg>
        <pc:spChg chg="mod">
          <ac:chgData name="Nicole James" userId="87e49fce-462c-4f4b-b072-0e7301cf4f25" providerId="ADAL" clId="{147F41DD-CECE-4D9A-930C-D05930D5174A}" dt="2019-11-25T14:32:16.835" v="562" actId="14100"/>
          <ac:spMkLst>
            <pc:docMk/>
            <pc:sldMk cId="3795841811" sldId="716"/>
            <ac:spMk id="3" creationId="{28E41702-1566-476B-9CC5-2B30E2B157B4}"/>
          </ac:spMkLst>
        </pc:spChg>
      </pc:sldChg>
      <pc:sldChg chg="modSp add del ord modNotesTx">
        <pc:chgData name="Nicole James" userId="87e49fce-462c-4f4b-b072-0e7301cf4f25" providerId="ADAL" clId="{147F41DD-CECE-4D9A-930C-D05930D5174A}" dt="2019-11-25T14:57:34.011" v="801" actId="47"/>
        <pc:sldMkLst>
          <pc:docMk/>
          <pc:sldMk cId="3787137891" sldId="717"/>
        </pc:sldMkLst>
        <pc:spChg chg="mod">
          <ac:chgData name="Nicole James" userId="87e49fce-462c-4f4b-b072-0e7301cf4f25" providerId="ADAL" clId="{147F41DD-CECE-4D9A-930C-D05930D5174A}" dt="2019-11-25T14:33:23.414" v="570" actId="20577"/>
          <ac:spMkLst>
            <pc:docMk/>
            <pc:sldMk cId="3787137891" sldId="717"/>
            <ac:spMk id="2" creationId="{4B3DD481-D0D2-483A-88CD-6A6C6BFBB880}"/>
          </ac:spMkLst>
        </pc:spChg>
        <pc:spChg chg="mod">
          <ac:chgData name="Nicole James" userId="87e49fce-462c-4f4b-b072-0e7301cf4f25" providerId="ADAL" clId="{147F41DD-CECE-4D9A-930C-D05930D5174A}" dt="2019-11-25T14:51:59.108" v="744" actId="404"/>
          <ac:spMkLst>
            <pc:docMk/>
            <pc:sldMk cId="3787137891" sldId="717"/>
            <ac:spMk id="3" creationId="{D002E416-603C-4BCD-9482-7809496FC6C3}"/>
          </ac:spMkLst>
        </pc:spChg>
      </pc:sldChg>
      <pc:sldChg chg="add del">
        <pc:chgData name="Nicole James" userId="87e49fce-462c-4f4b-b072-0e7301cf4f25" providerId="ADAL" clId="{147F41DD-CECE-4D9A-930C-D05930D5174A}" dt="2019-11-25T14:36:14.004" v="631" actId="47"/>
        <pc:sldMkLst>
          <pc:docMk/>
          <pc:sldMk cId="723213156" sldId="718"/>
        </pc:sldMkLst>
      </pc:sldChg>
      <pc:sldChg chg="modSp add modNotesTx">
        <pc:chgData name="Nicole James" userId="87e49fce-462c-4f4b-b072-0e7301cf4f25" providerId="ADAL" clId="{147F41DD-CECE-4D9A-930C-D05930D5174A}" dt="2019-11-25T14:18:52.773" v="330" actId="6549"/>
        <pc:sldMkLst>
          <pc:docMk/>
          <pc:sldMk cId="707687308" sldId="719"/>
        </pc:sldMkLst>
        <pc:spChg chg="mod">
          <ac:chgData name="Nicole James" userId="87e49fce-462c-4f4b-b072-0e7301cf4f25" providerId="ADAL" clId="{147F41DD-CECE-4D9A-930C-D05930D5174A}" dt="2019-11-25T14:18:10.254" v="320" actId="404"/>
          <ac:spMkLst>
            <pc:docMk/>
            <pc:sldMk cId="707687308" sldId="719"/>
            <ac:spMk id="3" creationId="{150A8A52-1F04-4012-9543-44495584611B}"/>
          </ac:spMkLst>
        </pc:spChg>
      </pc:sldChg>
      <pc:sldChg chg="modSp add modNotesTx">
        <pc:chgData name="Nicole James" userId="87e49fce-462c-4f4b-b072-0e7301cf4f25" providerId="ADAL" clId="{147F41DD-CECE-4D9A-930C-D05930D5174A}" dt="2019-11-25T14:31:13.811" v="537" actId="404"/>
        <pc:sldMkLst>
          <pc:docMk/>
          <pc:sldMk cId="3332207134" sldId="720"/>
        </pc:sldMkLst>
        <pc:spChg chg="mod">
          <ac:chgData name="Nicole James" userId="87e49fce-462c-4f4b-b072-0e7301cf4f25" providerId="ADAL" clId="{147F41DD-CECE-4D9A-930C-D05930D5174A}" dt="2019-11-25T14:29:32.541" v="501"/>
          <ac:spMkLst>
            <pc:docMk/>
            <pc:sldMk cId="3332207134" sldId="720"/>
            <ac:spMk id="2" creationId="{08D21822-9088-460D-94C1-D0C4312042CA}"/>
          </ac:spMkLst>
        </pc:spChg>
        <pc:spChg chg="mod">
          <ac:chgData name="Nicole James" userId="87e49fce-462c-4f4b-b072-0e7301cf4f25" providerId="ADAL" clId="{147F41DD-CECE-4D9A-930C-D05930D5174A}" dt="2019-11-25T14:31:13.811" v="537" actId="404"/>
          <ac:spMkLst>
            <pc:docMk/>
            <pc:sldMk cId="3332207134" sldId="720"/>
            <ac:spMk id="3" creationId="{28E41702-1566-476B-9CC5-2B30E2B157B4}"/>
          </ac:spMkLst>
        </pc:spChg>
      </pc:sldChg>
      <pc:sldChg chg="modSp add">
        <pc:chgData name="Nicole James" userId="87e49fce-462c-4f4b-b072-0e7301cf4f25" providerId="ADAL" clId="{147F41DD-CECE-4D9A-930C-D05930D5174A}" dt="2019-11-25T14:31:26.598" v="540" actId="404"/>
        <pc:sldMkLst>
          <pc:docMk/>
          <pc:sldMk cId="2420790948" sldId="721"/>
        </pc:sldMkLst>
        <pc:spChg chg="mod">
          <ac:chgData name="Nicole James" userId="87e49fce-462c-4f4b-b072-0e7301cf4f25" providerId="ADAL" clId="{147F41DD-CECE-4D9A-930C-D05930D5174A}" dt="2019-11-25T14:31:26.598" v="540" actId="404"/>
          <ac:spMkLst>
            <pc:docMk/>
            <pc:sldMk cId="2420790948" sldId="721"/>
            <ac:spMk id="3" creationId="{28E41702-1566-476B-9CC5-2B30E2B157B4}"/>
          </ac:spMkLst>
        </pc:spChg>
      </pc:sldChg>
      <pc:sldChg chg="addSp delSp modSp add del ord">
        <pc:chgData name="Nicole James" userId="87e49fce-462c-4f4b-b072-0e7301cf4f25" providerId="ADAL" clId="{147F41DD-CECE-4D9A-930C-D05930D5174A}" dt="2019-11-25T14:52:35.451" v="749" actId="47"/>
        <pc:sldMkLst>
          <pc:docMk/>
          <pc:sldMk cId="689765335" sldId="722"/>
        </pc:sldMkLst>
        <pc:spChg chg="del">
          <ac:chgData name="Nicole James" userId="87e49fce-462c-4f4b-b072-0e7301cf4f25" providerId="ADAL" clId="{147F41DD-CECE-4D9A-930C-D05930D5174A}" dt="2019-11-25T14:41:33.871" v="655" actId="478"/>
          <ac:spMkLst>
            <pc:docMk/>
            <pc:sldMk cId="689765335" sldId="722"/>
            <ac:spMk id="2" creationId="{AFCC7469-BFE0-4D66-BB5E-602C757609F6}"/>
          </ac:spMkLst>
        </pc:spChg>
        <pc:spChg chg="del">
          <ac:chgData name="Nicole James" userId="87e49fce-462c-4f4b-b072-0e7301cf4f25" providerId="ADAL" clId="{147F41DD-CECE-4D9A-930C-D05930D5174A}" dt="2019-11-25T14:41:35.264" v="656" actId="478"/>
          <ac:spMkLst>
            <pc:docMk/>
            <pc:sldMk cId="689765335" sldId="722"/>
            <ac:spMk id="3" creationId="{7CBFE538-7518-42F4-AF96-6FC7E9A827FF}"/>
          </ac:spMkLst>
        </pc:spChg>
        <pc:spChg chg="add del mod">
          <ac:chgData name="Nicole James" userId="87e49fce-462c-4f4b-b072-0e7301cf4f25" providerId="ADAL" clId="{147F41DD-CECE-4D9A-930C-D05930D5174A}" dt="2019-11-25T14:41:42.758" v="659" actId="478"/>
          <ac:spMkLst>
            <pc:docMk/>
            <pc:sldMk cId="689765335" sldId="722"/>
            <ac:spMk id="4" creationId="{6C8E287D-DA0B-471E-BFDD-A2448175E306}"/>
          </ac:spMkLst>
        </pc:spChg>
        <pc:spChg chg="add">
          <ac:chgData name="Nicole James" userId="87e49fce-462c-4f4b-b072-0e7301cf4f25" providerId="ADAL" clId="{147F41DD-CECE-4D9A-930C-D05930D5174A}" dt="2019-11-25T14:41:36.301" v="657"/>
          <ac:spMkLst>
            <pc:docMk/>
            <pc:sldMk cId="689765335" sldId="722"/>
            <ac:spMk id="5" creationId="{41D64C29-2015-4655-B859-CB203C06DF5D}"/>
          </ac:spMkLst>
        </pc:spChg>
        <pc:spChg chg="add mod">
          <ac:chgData name="Nicole James" userId="87e49fce-462c-4f4b-b072-0e7301cf4f25" providerId="ADAL" clId="{147F41DD-CECE-4D9A-930C-D05930D5174A}" dt="2019-11-25T14:52:33.451" v="748" actId="6549"/>
          <ac:spMkLst>
            <pc:docMk/>
            <pc:sldMk cId="689765335" sldId="722"/>
            <ac:spMk id="6" creationId="{6EEF76B7-78B3-44A0-AA04-E16266E2AC7B}"/>
          </ac:spMkLst>
        </pc:spChg>
        <pc:spChg chg="add mod">
          <ac:chgData name="Nicole James" userId="87e49fce-462c-4f4b-b072-0e7301cf4f25" providerId="ADAL" clId="{147F41DD-CECE-4D9A-930C-D05930D5174A}" dt="2019-11-25T14:44:01.974" v="686" actId="1076"/>
          <ac:spMkLst>
            <pc:docMk/>
            <pc:sldMk cId="689765335" sldId="722"/>
            <ac:spMk id="7" creationId="{AA8219A8-ED12-4111-B6F8-3F730ADFC7C5}"/>
          </ac:spMkLst>
        </pc:spChg>
        <pc:spChg chg="add mod">
          <ac:chgData name="Nicole James" userId="87e49fce-462c-4f4b-b072-0e7301cf4f25" providerId="ADAL" clId="{147F41DD-CECE-4D9A-930C-D05930D5174A}" dt="2019-11-25T14:44:14.316" v="689" actId="1076"/>
          <ac:spMkLst>
            <pc:docMk/>
            <pc:sldMk cId="689765335" sldId="722"/>
            <ac:spMk id="8" creationId="{DC5689E5-A8AB-4AA1-B814-DF5B46AB22EF}"/>
          </ac:spMkLst>
        </pc:spChg>
        <pc:spChg chg="add mod">
          <ac:chgData name="Nicole James" userId="87e49fce-462c-4f4b-b072-0e7301cf4f25" providerId="ADAL" clId="{147F41DD-CECE-4D9A-930C-D05930D5174A}" dt="2019-11-25T14:44:11.993" v="688" actId="1076"/>
          <ac:spMkLst>
            <pc:docMk/>
            <pc:sldMk cId="689765335" sldId="722"/>
            <ac:spMk id="9" creationId="{9C4042B9-C103-4CBE-A098-86008A62250D}"/>
          </ac:spMkLst>
        </pc:spChg>
        <pc:spChg chg="add mod">
          <ac:chgData name="Nicole James" userId="87e49fce-462c-4f4b-b072-0e7301cf4f25" providerId="ADAL" clId="{147F41DD-CECE-4D9A-930C-D05930D5174A}" dt="2019-11-25T14:43:32.025" v="674" actId="6549"/>
          <ac:spMkLst>
            <pc:docMk/>
            <pc:sldMk cId="689765335" sldId="722"/>
            <ac:spMk id="10" creationId="{C6D93537-8F15-4A5C-A217-1AC191882905}"/>
          </ac:spMkLst>
        </pc:spChg>
      </pc:sldChg>
      <pc:sldChg chg="modSp add del modNotesTx">
        <pc:chgData name="Nicole James" userId="87e49fce-462c-4f4b-b072-0e7301cf4f25" providerId="ADAL" clId="{147F41DD-CECE-4D9A-930C-D05930D5174A}" dt="2019-11-25T14:37:19.988" v="635" actId="47"/>
        <pc:sldMkLst>
          <pc:docMk/>
          <pc:sldMk cId="1552295234" sldId="722"/>
        </pc:sldMkLst>
        <pc:spChg chg="mod">
          <ac:chgData name="Nicole James" userId="87e49fce-462c-4f4b-b072-0e7301cf4f25" providerId="ADAL" clId="{147F41DD-CECE-4D9A-930C-D05930D5174A}" dt="2019-11-25T14:34:31.309" v="586" actId="20577"/>
          <ac:spMkLst>
            <pc:docMk/>
            <pc:sldMk cId="1552295234" sldId="722"/>
            <ac:spMk id="2" creationId="{4B3DD481-D0D2-483A-88CD-6A6C6BFBB880}"/>
          </ac:spMkLst>
        </pc:spChg>
        <pc:spChg chg="mod">
          <ac:chgData name="Nicole James" userId="87e49fce-462c-4f4b-b072-0e7301cf4f25" providerId="ADAL" clId="{147F41DD-CECE-4D9A-930C-D05930D5174A}" dt="2019-11-25T14:37:15.095" v="634" actId="20577"/>
          <ac:spMkLst>
            <pc:docMk/>
            <pc:sldMk cId="1552295234" sldId="722"/>
            <ac:spMk id="3" creationId="{D002E416-603C-4BCD-9482-7809496FC6C3}"/>
          </ac:spMkLst>
        </pc:spChg>
      </pc:sldChg>
      <pc:sldChg chg="modSp add del ord modNotesTx">
        <pc:chgData name="Nicole James" userId="87e49fce-462c-4f4b-b072-0e7301cf4f25" providerId="ADAL" clId="{147F41DD-CECE-4D9A-930C-D05930D5174A}" dt="2019-11-25T14:57:35.276" v="802" actId="47"/>
        <pc:sldMkLst>
          <pc:docMk/>
          <pc:sldMk cId="2664939911" sldId="723"/>
        </pc:sldMkLst>
        <pc:spChg chg="mod">
          <ac:chgData name="Nicole James" userId="87e49fce-462c-4f4b-b072-0e7301cf4f25" providerId="ADAL" clId="{147F41DD-CECE-4D9A-930C-D05930D5174A}" dt="2019-11-25T14:50:09.316" v="702" actId="20577"/>
          <ac:spMkLst>
            <pc:docMk/>
            <pc:sldMk cId="2664939911" sldId="723"/>
            <ac:spMk id="2" creationId="{4B3DD481-D0D2-483A-88CD-6A6C6BFBB880}"/>
          </ac:spMkLst>
        </pc:spChg>
        <pc:spChg chg="mod">
          <ac:chgData name="Nicole James" userId="87e49fce-462c-4f4b-b072-0e7301cf4f25" providerId="ADAL" clId="{147F41DD-CECE-4D9A-930C-D05930D5174A}" dt="2019-11-25T14:52:08.368" v="747" actId="404"/>
          <ac:spMkLst>
            <pc:docMk/>
            <pc:sldMk cId="2664939911" sldId="723"/>
            <ac:spMk id="3" creationId="{D002E416-603C-4BCD-9482-7809496FC6C3}"/>
          </ac:spMkLst>
        </pc:spChg>
      </pc:sldChg>
      <pc:sldChg chg="addSp delSp modSp delAnim modAnim modNotesTx">
        <pc:chgData name="Nicole James" userId="87e49fce-462c-4f4b-b072-0e7301cf4f25" providerId="ADAL" clId="{147F41DD-CECE-4D9A-930C-D05930D5174A}" dt="2019-11-25T15:12:25.838" v="1051" actId="1076"/>
        <pc:sldMkLst>
          <pc:docMk/>
          <pc:sldMk cId="1174752813" sldId="724"/>
        </pc:sldMkLst>
        <pc:spChg chg="mod">
          <ac:chgData name="Nicole James" userId="87e49fce-462c-4f4b-b072-0e7301cf4f25" providerId="ADAL" clId="{147F41DD-CECE-4D9A-930C-D05930D5174A}" dt="2019-11-25T14:58:14.092" v="816" actId="20577"/>
          <ac:spMkLst>
            <pc:docMk/>
            <pc:sldMk cId="1174752813" sldId="724"/>
            <ac:spMk id="2" creationId="{DBD89B95-CFEA-4FBA-8A7C-CBE05C5508C7}"/>
          </ac:spMkLst>
        </pc:spChg>
        <pc:spChg chg="del mod">
          <ac:chgData name="Nicole James" userId="87e49fce-462c-4f4b-b072-0e7301cf4f25" providerId="ADAL" clId="{147F41DD-CECE-4D9A-930C-D05930D5174A}" dt="2019-11-25T14:53:23.899" v="752" actId="478"/>
          <ac:spMkLst>
            <pc:docMk/>
            <pc:sldMk cId="1174752813" sldId="724"/>
            <ac:spMk id="3" creationId="{F21620EE-FC4A-47F6-9D0A-271C6718337A}"/>
          </ac:spMkLst>
        </pc:spChg>
        <pc:spChg chg="add del mod">
          <ac:chgData name="Nicole James" userId="87e49fce-462c-4f4b-b072-0e7301cf4f25" providerId="ADAL" clId="{147F41DD-CECE-4D9A-930C-D05930D5174A}" dt="2019-11-25T14:58:25.354" v="820" actId="478"/>
          <ac:spMkLst>
            <pc:docMk/>
            <pc:sldMk cId="1174752813" sldId="724"/>
            <ac:spMk id="4" creationId="{92C2D944-36BC-4B4D-BD5C-D89E100F39E2}"/>
          </ac:spMkLst>
        </pc:spChg>
        <pc:spChg chg="add mod ord">
          <ac:chgData name="Nicole James" userId="87e49fce-462c-4f4b-b072-0e7301cf4f25" providerId="ADAL" clId="{147F41DD-CECE-4D9A-930C-D05930D5174A}" dt="2019-11-25T15:11:17.696" v="1035" actId="207"/>
          <ac:spMkLst>
            <pc:docMk/>
            <pc:sldMk cId="1174752813" sldId="724"/>
            <ac:spMk id="5" creationId="{996C576A-FCD1-458A-8FCA-510C183899B1}"/>
          </ac:spMkLst>
        </pc:spChg>
        <pc:spChg chg="add del mod">
          <ac:chgData name="Nicole James" userId="87e49fce-462c-4f4b-b072-0e7301cf4f25" providerId="ADAL" clId="{147F41DD-CECE-4D9A-930C-D05930D5174A}" dt="2019-11-25T14:56:49.610" v="796" actId="478"/>
          <ac:spMkLst>
            <pc:docMk/>
            <pc:sldMk cId="1174752813" sldId="724"/>
            <ac:spMk id="6" creationId="{32722860-ACC1-4EB4-A7AE-CE10FFEE626A}"/>
          </ac:spMkLst>
        </pc:spChg>
        <pc:spChg chg="add mod ord">
          <ac:chgData name="Nicole James" userId="87e49fce-462c-4f4b-b072-0e7301cf4f25" providerId="ADAL" clId="{147F41DD-CECE-4D9A-930C-D05930D5174A}" dt="2019-11-25T15:12:19.760" v="1050" actId="14100"/>
          <ac:spMkLst>
            <pc:docMk/>
            <pc:sldMk cId="1174752813" sldId="724"/>
            <ac:spMk id="7" creationId="{B2BDEBC3-47D0-41C2-9E0D-DFA7EC5889D0}"/>
          </ac:spMkLst>
        </pc:spChg>
        <pc:spChg chg="add mod ord">
          <ac:chgData name="Nicole James" userId="87e49fce-462c-4f4b-b072-0e7301cf4f25" providerId="ADAL" clId="{147F41DD-CECE-4D9A-930C-D05930D5174A}" dt="2019-11-25T15:11:24.359" v="1037" actId="167"/>
          <ac:spMkLst>
            <pc:docMk/>
            <pc:sldMk cId="1174752813" sldId="724"/>
            <ac:spMk id="8" creationId="{DA14E583-00D5-4F35-AF16-251069D09DF9}"/>
          </ac:spMkLst>
        </pc:spChg>
        <pc:spChg chg="add del mod">
          <ac:chgData name="Nicole James" userId="87e49fce-462c-4f4b-b072-0e7301cf4f25" providerId="ADAL" clId="{147F41DD-CECE-4D9A-930C-D05930D5174A}" dt="2019-11-25T15:01:44.142" v="863" actId="478"/>
          <ac:spMkLst>
            <pc:docMk/>
            <pc:sldMk cId="1174752813" sldId="724"/>
            <ac:spMk id="9" creationId="{15414D60-EA75-4684-ADB2-6C2F24123153}"/>
          </ac:spMkLst>
        </pc:spChg>
        <pc:spChg chg="add del mod">
          <ac:chgData name="Nicole James" userId="87e49fce-462c-4f4b-b072-0e7301cf4f25" providerId="ADAL" clId="{147F41DD-CECE-4D9A-930C-D05930D5174A}" dt="2019-11-25T15:02:15.087" v="884" actId="478"/>
          <ac:spMkLst>
            <pc:docMk/>
            <pc:sldMk cId="1174752813" sldId="724"/>
            <ac:spMk id="10" creationId="{0273D7FB-6F4C-4232-8130-33BACD9CAE1D}"/>
          </ac:spMkLst>
        </pc:spChg>
        <pc:spChg chg="add mod ord">
          <ac:chgData name="Nicole James" userId="87e49fce-462c-4f4b-b072-0e7301cf4f25" providerId="ADAL" clId="{147F41DD-CECE-4D9A-930C-D05930D5174A}" dt="2019-11-25T15:12:25.838" v="1051" actId="1076"/>
          <ac:spMkLst>
            <pc:docMk/>
            <pc:sldMk cId="1174752813" sldId="724"/>
            <ac:spMk id="11" creationId="{60FFECEE-27F5-4C93-9B9C-811771C4850E}"/>
          </ac:spMkLst>
        </pc:spChg>
        <pc:spChg chg="add mod ord">
          <ac:chgData name="Nicole James" userId="87e49fce-462c-4f4b-b072-0e7301cf4f25" providerId="ADAL" clId="{147F41DD-CECE-4D9A-930C-D05930D5174A}" dt="2019-11-25T15:11:57.745" v="1047" actId="167"/>
          <ac:spMkLst>
            <pc:docMk/>
            <pc:sldMk cId="1174752813" sldId="724"/>
            <ac:spMk id="12" creationId="{F2D9AD05-2FA0-45B9-9ABD-2486DF8E75A4}"/>
          </ac:spMkLst>
        </pc:spChg>
        <pc:spChg chg="add del mod">
          <ac:chgData name="Nicole James" userId="87e49fce-462c-4f4b-b072-0e7301cf4f25" providerId="ADAL" clId="{147F41DD-CECE-4D9A-930C-D05930D5174A}" dt="2019-11-25T15:02:02.283" v="878" actId="478"/>
          <ac:spMkLst>
            <pc:docMk/>
            <pc:sldMk cId="1174752813" sldId="724"/>
            <ac:spMk id="13" creationId="{B94DBB95-7272-4567-BB48-2E5DF1D2E518}"/>
          </ac:spMkLst>
        </pc:spChg>
        <pc:spChg chg="add del mod">
          <ac:chgData name="Nicole James" userId="87e49fce-462c-4f4b-b072-0e7301cf4f25" providerId="ADAL" clId="{147F41DD-CECE-4D9A-930C-D05930D5174A}" dt="2019-11-25T15:02:12.416" v="883" actId="478"/>
          <ac:spMkLst>
            <pc:docMk/>
            <pc:sldMk cId="1174752813" sldId="724"/>
            <ac:spMk id="14" creationId="{F7CFEDC8-BE3F-465A-9443-7236B4DFF15E}"/>
          </ac:spMkLst>
        </pc:spChg>
        <pc:spChg chg="add del mod">
          <ac:chgData name="Nicole James" userId="87e49fce-462c-4f4b-b072-0e7301cf4f25" providerId="ADAL" clId="{147F41DD-CECE-4D9A-930C-D05930D5174A}" dt="2019-11-25T15:04:06.445" v="963"/>
          <ac:spMkLst>
            <pc:docMk/>
            <pc:sldMk cId="1174752813" sldId="724"/>
            <ac:spMk id="15" creationId="{09C4A68E-5001-453B-AFE4-41F24674C65B}"/>
          </ac:spMkLst>
        </pc:spChg>
        <pc:spChg chg="add mod ord">
          <ac:chgData name="Nicole James" userId="87e49fce-462c-4f4b-b072-0e7301cf4f25" providerId="ADAL" clId="{147F41DD-CECE-4D9A-930C-D05930D5174A}" dt="2019-11-25T15:10:48.773" v="1027" actId="1076"/>
          <ac:spMkLst>
            <pc:docMk/>
            <pc:sldMk cId="1174752813" sldId="724"/>
            <ac:spMk id="16" creationId="{7706F3BC-B0EF-496C-AC9D-0B24F2A6186E}"/>
          </ac:spMkLst>
        </pc:spChg>
        <pc:spChg chg="add mod ord">
          <ac:chgData name="Nicole James" userId="87e49fce-462c-4f4b-b072-0e7301cf4f25" providerId="ADAL" clId="{147F41DD-CECE-4D9A-930C-D05930D5174A}" dt="2019-11-25T15:10:28.027" v="1023" actId="167"/>
          <ac:spMkLst>
            <pc:docMk/>
            <pc:sldMk cId="1174752813" sldId="724"/>
            <ac:spMk id="17" creationId="{F5FA4AA6-34B1-49A0-95A5-538A157CC9EB}"/>
          </ac:spMkLst>
        </pc:spChg>
        <pc:spChg chg="add mod ord">
          <ac:chgData name="Nicole James" userId="87e49fce-462c-4f4b-b072-0e7301cf4f25" providerId="ADAL" clId="{147F41DD-CECE-4D9A-930C-D05930D5174A}" dt="2019-11-25T15:11:12.944" v="1034" actId="167"/>
          <ac:spMkLst>
            <pc:docMk/>
            <pc:sldMk cId="1174752813" sldId="724"/>
            <ac:spMk id="18" creationId="{B9960D4F-8A1C-4147-9B51-0401DA5F18F7}"/>
          </ac:spMkLst>
        </pc:spChg>
        <pc:spChg chg="add mod ord">
          <ac:chgData name="Nicole James" userId="87e49fce-462c-4f4b-b072-0e7301cf4f25" providerId="ADAL" clId="{147F41DD-CECE-4D9A-930C-D05930D5174A}" dt="2019-11-25T15:11:52.150" v="1045" actId="167"/>
          <ac:spMkLst>
            <pc:docMk/>
            <pc:sldMk cId="1174752813" sldId="724"/>
            <ac:spMk id="19" creationId="{20A55D49-8E89-4124-9EA3-1AB78EC4B94F}"/>
          </ac:spMkLst>
        </pc:spChg>
        <pc:spChg chg="add mod ord">
          <ac:chgData name="Nicole James" userId="87e49fce-462c-4f4b-b072-0e7301cf4f25" providerId="ADAL" clId="{147F41DD-CECE-4D9A-930C-D05930D5174A}" dt="2019-11-25T15:11:52.150" v="1045" actId="167"/>
          <ac:spMkLst>
            <pc:docMk/>
            <pc:sldMk cId="1174752813" sldId="724"/>
            <ac:spMk id="20" creationId="{093F1C1C-579F-4667-9B3C-D5103D48CFC5}"/>
          </ac:spMkLst>
        </pc:spChg>
      </pc:sldChg>
    </pc:docChg>
  </pc:docChgLst>
  <pc:docChgLst>
    <pc:chgData name="Bethan Price" userId="S::bethan.price@socialcare.wales::29923274-46ec-4e83-956c-4c26375aa1fd" providerId="AD" clId="Web-{0BA85FB7-82B1-51A8-4EB0-B9816ABCE28A}"/>
    <pc:docChg chg="modSld">
      <pc:chgData name="Bethan Price" userId="S::bethan.price@socialcare.wales::29923274-46ec-4e83-956c-4c26375aa1fd" providerId="AD" clId="Web-{0BA85FB7-82B1-51A8-4EB0-B9816ABCE28A}" dt="2020-08-04T15:22:31.409" v="4" actId="20577"/>
      <pc:docMkLst>
        <pc:docMk/>
      </pc:docMkLst>
      <pc:sldChg chg="modSp">
        <pc:chgData name="Bethan Price" userId="S::bethan.price@socialcare.wales::29923274-46ec-4e83-956c-4c26375aa1fd" providerId="AD" clId="Web-{0BA85FB7-82B1-51A8-4EB0-B9816ABCE28A}" dt="2020-08-04T15:11:46.435" v="3" actId="20577"/>
        <pc:sldMkLst>
          <pc:docMk/>
          <pc:sldMk cId="3824032452" sldId="701"/>
        </pc:sldMkLst>
        <pc:spChg chg="mod">
          <ac:chgData name="Bethan Price" userId="S::bethan.price@socialcare.wales::29923274-46ec-4e83-956c-4c26375aa1fd" providerId="AD" clId="Web-{0BA85FB7-82B1-51A8-4EB0-B9816ABCE28A}" dt="2020-08-04T15:11:46.435" v="3" actId="20577"/>
          <ac:spMkLst>
            <pc:docMk/>
            <pc:sldMk cId="3824032452" sldId="701"/>
            <ac:spMk id="3" creationId="{5F87E943-79D2-4BAF-8578-387B881AA6EC}"/>
          </ac:spMkLst>
        </pc:spChg>
      </pc:sldChg>
      <pc:sldChg chg="modSp">
        <pc:chgData name="Bethan Price" userId="S::bethan.price@socialcare.wales::29923274-46ec-4e83-956c-4c26375aa1fd" providerId="AD" clId="Web-{0BA85FB7-82B1-51A8-4EB0-B9816ABCE28A}" dt="2020-08-04T15:22:31.409" v="4" actId="20577"/>
        <pc:sldMkLst>
          <pc:docMk/>
          <pc:sldMk cId="1236439589" sldId="731"/>
        </pc:sldMkLst>
        <pc:spChg chg="mod">
          <ac:chgData name="Bethan Price" userId="S::bethan.price@socialcare.wales::29923274-46ec-4e83-956c-4c26375aa1fd" providerId="AD" clId="Web-{0BA85FB7-82B1-51A8-4EB0-B9816ABCE28A}" dt="2020-08-04T15:22:31.409" v="4" actId="20577"/>
          <ac:spMkLst>
            <pc:docMk/>
            <pc:sldMk cId="1236439589" sldId="731"/>
            <ac:spMk id="3" creationId="{25472655-5B51-4DAB-BD95-818774BBEAB9}"/>
          </ac:spMkLst>
        </pc:spChg>
      </pc:sldChg>
    </pc:docChg>
  </pc:docChgLst>
  <pc:docChgLst>
    <pc:chgData name="Danielle Williams" userId="2ffd8f61-7b6f-4050-b155-8688edf94325" providerId="ADAL" clId="{89DF0ADD-E3CA-4E45-A41C-56E8CBEC87D1}"/>
    <pc:docChg chg="modMainMaster">
      <pc:chgData name="Danielle Williams" userId="2ffd8f61-7b6f-4050-b155-8688edf94325" providerId="ADAL" clId="{89DF0ADD-E3CA-4E45-A41C-56E8CBEC87D1}" dt="2020-09-25T08:59:38.653" v="1" actId="962"/>
      <pc:docMkLst>
        <pc:docMk/>
      </pc:docMkLst>
      <pc:sldMasterChg chg="modSp mod">
        <pc:chgData name="Danielle Williams" userId="2ffd8f61-7b6f-4050-b155-8688edf94325" providerId="ADAL" clId="{89DF0ADD-E3CA-4E45-A41C-56E8CBEC87D1}" dt="2020-09-25T08:59:38.653" v="1" actId="962"/>
        <pc:sldMasterMkLst>
          <pc:docMk/>
          <pc:sldMasterMk cId="3611232839" sldId="2147483660"/>
        </pc:sldMasterMkLst>
        <pc:picChg chg="mod">
          <ac:chgData name="Danielle Williams" userId="2ffd8f61-7b6f-4050-b155-8688edf94325" providerId="ADAL" clId="{89DF0ADD-E3CA-4E45-A41C-56E8CBEC87D1}" dt="2020-09-25T08:59:38.653" v="1" actId="962"/>
          <ac:picMkLst>
            <pc:docMk/>
            <pc:sldMasterMk cId="3611232839" sldId="2147483660"/>
            <ac:picMk id="4" creationId="{F000B79E-B3F6-E442-9F7A-FE731F1B9A65}"/>
          </ac:picMkLst>
        </pc:picChg>
      </pc:sldMasterChg>
    </pc:docChg>
  </pc:docChgLst>
  <pc:docChgLst>
    <pc:chgData name="Nicole James" userId="87e49fce-462c-4f4b-b072-0e7301cf4f25" providerId="ADAL" clId="{D2AF9528-B38B-4D3F-AE24-D633B33CBF58}"/>
    <pc:docChg chg="custSel modSld">
      <pc:chgData name="Nicole James" userId="87e49fce-462c-4f4b-b072-0e7301cf4f25" providerId="ADAL" clId="{D2AF9528-B38B-4D3F-AE24-D633B33CBF58}" dt="2020-02-01T14:05:19.693" v="157" actId="1076"/>
      <pc:docMkLst>
        <pc:docMk/>
      </pc:docMkLst>
      <pc:sldChg chg="modSp">
        <pc:chgData name="Nicole James" userId="87e49fce-462c-4f4b-b072-0e7301cf4f25" providerId="ADAL" clId="{D2AF9528-B38B-4D3F-AE24-D633B33CBF58}" dt="2020-01-29T11:51:26.172" v="5" actId="20577"/>
        <pc:sldMkLst>
          <pc:docMk/>
          <pc:sldMk cId="3871133574" sldId="257"/>
        </pc:sldMkLst>
        <pc:spChg chg="mod">
          <ac:chgData name="Nicole James" userId="87e49fce-462c-4f4b-b072-0e7301cf4f25" providerId="ADAL" clId="{D2AF9528-B38B-4D3F-AE24-D633B33CBF58}" dt="2020-01-29T11:51:26.172" v="5" actId="20577"/>
          <ac:spMkLst>
            <pc:docMk/>
            <pc:sldMk cId="3871133574" sldId="257"/>
            <ac:spMk id="3" creationId="{F21620EE-FC4A-47F6-9D0A-271C6718337A}"/>
          </ac:spMkLst>
        </pc:spChg>
      </pc:sldChg>
      <pc:sldChg chg="modSp">
        <pc:chgData name="Nicole James" userId="87e49fce-462c-4f4b-b072-0e7301cf4f25" providerId="ADAL" clId="{D2AF9528-B38B-4D3F-AE24-D633B33CBF58}" dt="2020-02-01T12:30:25.462" v="152" actId="20577"/>
        <pc:sldMkLst>
          <pc:docMk/>
          <pc:sldMk cId="770289260" sldId="258"/>
        </pc:sldMkLst>
        <pc:spChg chg="mod">
          <ac:chgData name="Nicole James" userId="87e49fce-462c-4f4b-b072-0e7301cf4f25" providerId="ADAL" clId="{D2AF9528-B38B-4D3F-AE24-D633B33CBF58}" dt="2020-02-01T12:30:25.462" v="152" actId="20577"/>
          <ac:spMkLst>
            <pc:docMk/>
            <pc:sldMk cId="770289260" sldId="258"/>
            <ac:spMk id="4" creationId="{30E0CDC9-0A51-4578-B1B3-66BA13CD5118}"/>
          </ac:spMkLst>
        </pc:spChg>
      </pc:sldChg>
      <pc:sldChg chg="delSp modSp delAnim">
        <pc:chgData name="Nicole James" userId="87e49fce-462c-4f4b-b072-0e7301cf4f25" providerId="ADAL" clId="{D2AF9528-B38B-4D3F-AE24-D633B33CBF58}" dt="2020-02-01T14:05:19.693" v="157" actId="1076"/>
        <pc:sldMkLst>
          <pc:docMk/>
          <pc:sldMk cId="2532636460" sldId="608"/>
        </pc:sldMkLst>
        <pc:spChg chg="del mod">
          <ac:chgData name="Nicole James" userId="87e49fce-462c-4f4b-b072-0e7301cf4f25" providerId="ADAL" clId="{D2AF9528-B38B-4D3F-AE24-D633B33CBF58}" dt="2020-02-01T14:05:09.091" v="154" actId="478"/>
          <ac:spMkLst>
            <pc:docMk/>
            <pc:sldMk cId="2532636460" sldId="608"/>
            <ac:spMk id="42" creationId="{A6A5DC09-5257-4F9B-93CA-B1898FF44F4C}"/>
          </ac:spMkLst>
        </pc:spChg>
        <pc:spChg chg="mod">
          <ac:chgData name="Nicole James" userId="87e49fce-462c-4f4b-b072-0e7301cf4f25" providerId="ADAL" clId="{D2AF9528-B38B-4D3F-AE24-D633B33CBF58}" dt="2020-02-01T14:05:17.183" v="156" actId="1076"/>
          <ac:spMkLst>
            <pc:docMk/>
            <pc:sldMk cId="2532636460" sldId="608"/>
            <ac:spMk id="43" creationId="{A4A87B9E-8CC8-42F3-8429-C0C028B7941E}"/>
          </ac:spMkLst>
        </pc:spChg>
        <pc:spChg chg="del">
          <ac:chgData name="Nicole James" userId="87e49fce-462c-4f4b-b072-0e7301cf4f25" providerId="ADAL" clId="{D2AF9528-B38B-4D3F-AE24-D633B33CBF58}" dt="2020-02-01T14:05:12.088" v="155" actId="478"/>
          <ac:spMkLst>
            <pc:docMk/>
            <pc:sldMk cId="2532636460" sldId="608"/>
            <ac:spMk id="47" creationId="{8774D8B4-5D52-4EF7-ABA4-8691F820B3A4}"/>
          </ac:spMkLst>
        </pc:spChg>
        <pc:spChg chg="mod">
          <ac:chgData name="Nicole James" userId="87e49fce-462c-4f4b-b072-0e7301cf4f25" providerId="ADAL" clId="{D2AF9528-B38B-4D3F-AE24-D633B33CBF58}" dt="2020-02-01T14:05:19.693" v="157" actId="1076"/>
          <ac:spMkLst>
            <pc:docMk/>
            <pc:sldMk cId="2532636460" sldId="608"/>
            <ac:spMk id="48" creationId="{1C4DB197-1242-481F-9DA9-47AF32036E39}"/>
          </ac:spMkLst>
        </pc:spChg>
      </pc:sldChg>
      <pc:sldChg chg="modNotesTx">
        <pc:chgData name="Nicole James" userId="87e49fce-462c-4f4b-b072-0e7301cf4f25" providerId="ADAL" clId="{D2AF9528-B38B-4D3F-AE24-D633B33CBF58}" dt="2020-01-29T12:02:32.562" v="89" actId="20577"/>
        <pc:sldMkLst>
          <pc:docMk/>
          <pc:sldMk cId="3255492169" sldId="698"/>
        </pc:sldMkLst>
      </pc:sldChg>
      <pc:sldChg chg="modNotesTx">
        <pc:chgData name="Nicole James" userId="87e49fce-462c-4f4b-b072-0e7301cf4f25" providerId="ADAL" clId="{D2AF9528-B38B-4D3F-AE24-D633B33CBF58}" dt="2020-01-29T12:03:04.965" v="94" actId="6549"/>
        <pc:sldMkLst>
          <pc:docMk/>
          <pc:sldMk cId="2999815995" sldId="707"/>
        </pc:sldMkLst>
      </pc:sldChg>
      <pc:sldChg chg="modSp modAnim">
        <pc:chgData name="Nicole James" userId="87e49fce-462c-4f4b-b072-0e7301cf4f25" providerId="ADAL" clId="{D2AF9528-B38B-4D3F-AE24-D633B33CBF58}" dt="2020-01-29T11:55:59.972" v="59"/>
        <pc:sldMkLst>
          <pc:docMk/>
          <pc:sldMk cId="3439686068" sldId="709"/>
        </pc:sldMkLst>
        <pc:spChg chg="mod">
          <ac:chgData name="Nicole James" userId="87e49fce-462c-4f4b-b072-0e7301cf4f25" providerId="ADAL" clId="{D2AF9528-B38B-4D3F-AE24-D633B33CBF58}" dt="2020-01-29T11:55:20.481" v="52" actId="14100"/>
          <ac:spMkLst>
            <pc:docMk/>
            <pc:sldMk cId="3439686068" sldId="709"/>
            <ac:spMk id="3" creationId="{7F879403-8482-4551-A751-D2EA2C0139B2}"/>
          </ac:spMkLst>
        </pc:spChg>
        <pc:spChg chg="mod">
          <ac:chgData name="Nicole James" userId="87e49fce-462c-4f4b-b072-0e7301cf4f25" providerId="ADAL" clId="{D2AF9528-B38B-4D3F-AE24-D633B33CBF58}" dt="2020-01-29T11:55:30.497" v="54" actId="404"/>
          <ac:spMkLst>
            <pc:docMk/>
            <pc:sldMk cId="3439686068" sldId="709"/>
            <ac:spMk id="4" creationId="{A71B533D-522A-4C4E-AE4E-21A9CABE010F}"/>
          </ac:spMkLst>
        </pc:spChg>
      </pc:sldChg>
      <pc:sldChg chg="modNotesTx">
        <pc:chgData name="Nicole James" userId="87e49fce-462c-4f4b-b072-0e7301cf4f25" providerId="ADAL" clId="{D2AF9528-B38B-4D3F-AE24-D633B33CBF58}" dt="2020-01-29T12:10:21.007" v="146" actId="6549"/>
        <pc:sldMkLst>
          <pc:docMk/>
          <pc:sldMk cId="3041778439" sldId="715"/>
        </pc:sldMkLst>
      </pc:sldChg>
      <pc:sldChg chg="modSp">
        <pc:chgData name="Nicole James" userId="87e49fce-462c-4f4b-b072-0e7301cf4f25" providerId="ADAL" clId="{D2AF9528-B38B-4D3F-AE24-D633B33CBF58}" dt="2020-01-29T12:04:10.131" v="108" actId="20577"/>
        <pc:sldMkLst>
          <pc:docMk/>
          <pc:sldMk cId="3795841811" sldId="716"/>
        </pc:sldMkLst>
        <pc:spChg chg="mod">
          <ac:chgData name="Nicole James" userId="87e49fce-462c-4f4b-b072-0e7301cf4f25" providerId="ADAL" clId="{D2AF9528-B38B-4D3F-AE24-D633B33CBF58}" dt="2020-01-29T12:04:10.131" v="108" actId="20577"/>
          <ac:spMkLst>
            <pc:docMk/>
            <pc:sldMk cId="3795841811" sldId="716"/>
            <ac:spMk id="10" creationId="{1BBCC6C9-9161-4FB5-8932-B7864856A093}"/>
          </ac:spMkLst>
        </pc:spChg>
      </pc:sldChg>
      <pc:sldChg chg="modSp">
        <pc:chgData name="Nicole James" userId="87e49fce-462c-4f4b-b072-0e7301cf4f25" providerId="ADAL" clId="{D2AF9528-B38B-4D3F-AE24-D633B33CBF58}" dt="2020-01-29T12:08:34.739" v="144" actId="20577"/>
        <pc:sldMkLst>
          <pc:docMk/>
          <pc:sldMk cId="1174752813" sldId="724"/>
        </pc:sldMkLst>
        <pc:spChg chg="mod">
          <ac:chgData name="Nicole James" userId="87e49fce-462c-4f4b-b072-0e7301cf4f25" providerId="ADAL" clId="{D2AF9528-B38B-4D3F-AE24-D633B33CBF58}" dt="2020-01-29T12:08:34.739" v="144" actId="20577"/>
          <ac:spMkLst>
            <pc:docMk/>
            <pc:sldMk cId="1174752813" sldId="724"/>
            <ac:spMk id="8" creationId="{DA14E583-00D5-4F35-AF16-251069D09DF9}"/>
          </ac:spMkLst>
        </pc:spChg>
        <pc:spChg chg="mod">
          <ac:chgData name="Nicole James" userId="87e49fce-462c-4f4b-b072-0e7301cf4f25" providerId="ADAL" clId="{D2AF9528-B38B-4D3F-AE24-D633B33CBF58}" dt="2020-01-29T12:05:08.125" v="138"/>
          <ac:spMkLst>
            <pc:docMk/>
            <pc:sldMk cId="1174752813" sldId="724"/>
            <ac:spMk id="21" creationId="{0204A5CC-D2F8-4290-808B-3533DC729563}"/>
          </ac:spMkLst>
        </pc:spChg>
      </pc:sldChg>
      <pc:sldChg chg="modSp modNotesTx">
        <pc:chgData name="Nicole James" userId="87e49fce-462c-4f4b-b072-0e7301cf4f25" providerId="ADAL" clId="{D2AF9528-B38B-4D3F-AE24-D633B33CBF58}" dt="2020-01-29T12:05:00.006" v="137" actId="20577"/>
        <pc:sldMkLst>
          <pc:docMk/>
          <pc:sldMk cId="936032086" sldId="725"/>
        </pc:sldMkLst>
        <pc:spChg chg="mod">
          <ac:chgData name="Nicole James" userId="87e49fce-462c-4f4b-b072-0e7301cf4f25" providerId="ADAL" clId="{D2AF9528-B38B-4D3F-AE24-D633B33CBF58}" dt="2020-01-29T12:05:00.006" v="137" actId="20577"/>
          <ac:spMkLst>
            <pc:docMk/>
            <pc:sldMk cId="936032086" sldId="725"/>
            <ac:spMk id="10" creationId="{1BBCC6C9-9161-4FB5-8932-B7864856A093}"/>
          </ac:spMkLst>
        </pc:spChg>
      </pc:sldChg>
      <pc:sldChg chg="modNotesTx">
        <pc:chgData name="Nicole James" userId="87e49fce-462c-4f4b-b072-0e7301cf4f25" providerId="ADAL" clId="{D2AF9528-B38B-4D3F-AE24-D633B33CBF58}" dt="2020-01-29T12:11:33.598" v="147" actId="20577"/>
        <pc:sldMkLst>
          <pc:docMk/>
          <pc:sldMk cId="472512475" sldId="729"/>
        </pc:sldMkLst>
      </pc:sldChg>
      <pc:sldChg chg="modSp">
        <pc:chgData name="Nicole James" userId="87e49fce-462c-4f4b-b072-0e7301cf4f25" providerId="ADAL" clId="{D2AF9528-B38B-4D3F-AE24-D633B33CBF58}" dt="2020-01-29T12:13:00.120" v="149" actId="255"/>
        <pc:sldMkLst>
          <pc:docMk/>
          <pc:sldMk cId="1236439589" sldId="731"/>
        </pc:sldMkLst>
        <pc:spChg chg="mod">
          <ac:chgData name="Nicole James" userId="87e49fce-462c-4f4b-b072-0e7301cf4f25" providerId="ADAL" clId="{D2AF9528-B38B-4D3F-AE24-D633B33CBF58}" dt="2020-01-29T12:13:00.120" v="149" actId="255"/>
          <ac:spMkLst>
            <pc:docMk/>
            <pc:sldMk cId="1236439589" sldId="731"/>
            <ac:spMk id="3" creationId="{25472655-5B51-4DAB-BD95-818774BBEAB9}"/>
          </ac:spMkLst>
        </pc:spChg>
      </pc:sldChg>
    </pc:docChg>
  </pc:docChgLst>
  <pc:docChgLst>
    <pc:chgData name="Danielle Williams" userId="2ffd8f61-7b6f-4050-b155-8688edf94325" providerId="ADAL" clId="{A5B86CAA-4927-DF43-960F-44E3E6D8A97B}"/>
    <pc:docChg chg="modSld">
      <pc:chgData name="Danielle Williams" userId="2ffd8f61-7b6f-4050-b155-8688edf94325" providerId="ADAL" clId="{A5B86CAA-4927-DF43-960F-44E3E6D8A97B}" dt="2020-05-20T08:40:02.794" v="5" actId="12"/>
      <pc:docMkLst>
        <pc:docMk/>
      </pc:docMkLst>
      <pc:sldChg chg="modSp">
        <pc:chgData name="Danielle Williams" userId="2ffd8f61-7b6f-4050-b155-8688edf94325" providerId="ADAL" clId="{A5B86CAA-4927-DF43-960F-44E3E6D8A97B}" dt="2020-05-20T08:40:02.794" v="5" actId="12"/>
        <pc:sldMkLst>
          <pc:docMk/>
          <pc:sldMk cId="2700106653" sldId="706"/>
        </pc:sldMkLst>
        <pc:spChg chg="mod">
          <ac:chgData name="Danielle Williams" userId="2ffd8f61-7b6f-4050-b155-8688edf94325" providerId="ADAL" clId="{A5B86CAA-4927-DF43-960F-44E3E6D8A97B}" dt="2020-05-20T08:39:47.485" v="4" actId="12"/>
          <ac:spMkLst>
            <pc:docMk/>
            <pc:sldMk cId="2700106653" sldId="706"/>
            <ac:spMk id="3" creationId="{AAD5A298-7CF7-4D01-8B77-1943472FFABD}"/>
          </ac:spMkLst>
        </pc:spChg>
        <pc:spChg chg="mod">
          <ac:chgData name="Danielle Williams" userId="2ffd8f61-7b6f-4050-b155-8688edf94325" providerId="ADAL" clId="{A5B86CAA-4927-DF43-960F-44E3E6D8A97B}" dt="2020-05-20T08:40:02.794" v="5" actId="12"/>
          <ac:spMkLst>
            <pc:docMk/>
            <pc:sldMk cId="2700106653" sldId="706"/>
            <ac:spMk id="4" creationId="{8AB9347A-042B-A247-962E-26B3600B9614}"/>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848AF11-55CD-4412-8AFF-64DB859D35D8}" type="datetimeFigureOut">
              <a:rPr lang="en-GB" smtClean="0"/>
              <a:t>25/09/2020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11E7DE-4AE0-4FB0-A52C-7F4029097372}" type="slidenum">
              <a:rPr lang="en-GB" smtClean="0"/>
              <a:t>‹#›</a:t>
            </a:fld>
            <a:endParaRPr lang="en-GB"/>
          </a:p>
        </p:txBody>
      </p:sp>
    </p:spTree>
    <p:extLst>
      <p:ext uri="{BB962C8B-B14F-4D97-AF65-F5344CB8AC3E}">
        <p14:creationId xmlns:p14="http://schemas.microsoft.com/office/powerpoint/2010/main" val="33656073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www.myguideapps.com/projects/wales_safeguarding_procedures/default/chi/cp/c3pt2p.p9.html?nocache=0.39427645261218003" TargetMode="External"/><Relationship Id="rId2" Type="http://schemas.openxmlformats.org/officeDocument/2006/relationships/slide" Target="../slides/slide10.xml"/><Relationship Id="rId1" Type="http://schemas.openxmlformats.org/officeDocument/2006/relationships/notesMaster" Target="../notesMasters/notesMaster1.xml"/><Relationship Id="rId4" Type="http://schemas.openxmlformats.org/officeDocument/2006/relationships/hyperlink" Target="http://www.myguideapps.com/projects/wales_safeguarding_procedures/default/chi/c3pt2/c3pt2.p6.html#tooltip" TargetMode="Externa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www.myguideapps.com/projects/wales_safeguarding_procedures/default/chi/c3pt2/c3pt2.p4.html?nocache=0.786415633196138#tooltip"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www.myguideapps.com/projects/wales_safeguarding_procedures/default/chi/c3pt2/c3pt2.p7.html#tooltip" TargetMode="External"/><Relationship Id="rId2" Type="http://schemas.openxmlformats.org/officeDocument/2006/relationships/slide" Target="../slides/slide12.xml"/><Relationship Id="rId1" Type="http://schemas.openxmlformats.org/officeDocument/2006/relationships/notesMaster" Target="../notesMasters/notesMaster1.xml"/><Relationship Id="rId4" Type="http://schemas.openxmlformats.org/officeDocument/2006/relationships/hyperlink" Target="https://webarchive.nationalarchives.gov.uk/.../Framework%20for%20the" TargetMode="Externa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webarchive.nationalarchives.gov.uk/.../Framework%20for%20the" TargetMode="External"/><Relationship Id="rId2" Type="http://schemas.openxmlformats.org/officeDocument/2006/relationships/slide" Target="../slides/slide13.xml"/><Relationship Id="rId1" Type="http://schemas.openxmlformats.org/officeDocument/2006/relationships/notesMaster" Target="../notesMasters/notesMaster1.xml"/><Relationship Id="rId5" Type="http://schemas.openxmlformats.org/officeDocument/2006/relationships/hyperlink" Target="http://www.myguideapps.com/projects/wales_safeguarding_procedures/default/chi/cp/c3pt2p.p12.html?nocache=0.5206365431184445" TargetMode="External"/><Relationship Id="rId4" Type="http://schemas.openxmlformats.org/officeDocument/2006/relationships/hyperlink" Target="http://www.myguideapps.com/projects/wales_safeguarding_procedures/default/chi/c3pt2/c3pt2.p7.html#tooltip" TargetMode="External"/></Relationships>
</file>

<file path=ppt/notesSlides/_rels/notesSlide14.xml.rels><?xml version="1.0" encoding="UTF-8" standalone="yes"?>
<Relationships xmlns="http://schemas.openxmlformats.org/package/2006/relationships"><Relationship Id="rId8" Type="http://schemas.openxmlformats.org/officeDocument/2006/relationships/hyperlink" Target="http://www.wbsb.co.uk/" TargetMode="External"/><Relationship Id="rId3" Type="http://schemas.openxmlformats.org/officeDocument/2006/relationships/hyperlink" Target="https://www.cardiffandvalersb.co.uk/" TargetMode="External"/><Relationship Id="rId7" Type="http://schemas.openxmlformats.org/officeDocument/2006/relationships/hyperlink" Target="https://www.northwalessafeguardingboard.wales/" TargetMode="External"/><Relationship Id="rId2" Type="http://schemas.openxmlformats.org/officeDocument/2006/relationships/slide" Target="../slides/slide14.xml"/><Relationship Id="rId1" Type="http://schemas.openxmlformats.org/officeDocument/2006/relationships/notesMaster" Target="../notesMasters/notesMaster1.xml"/><Relationship Id="rId6" Type="http://schemas.openxmlformats.org/officeDocument/2006/relationships/hyperlink" Target="http://cysur.wales/home" TargetMode="External"/><Relationship Id="rId5" Type="http://schemas.openxmlformats.org/officeDocument/2006/relationships/hyperlink" Target="https://www.gwentsafeguarding.org.uk/en/Home.aspx" TargetMode="External"/><Relationship Id="rId4" Type="http://schemas.openxmlformats.org/officeDocument/2006/relationships/hyperlink" Target="http://www.cwmtafsafeguarding.org/" TargetMode="Externa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www.myguideapps.com/projects/wales_safeguarding_procedures/default/chi/cp/c3pt2p.p10.html?nocache=0.09415028549677484" TargetMode="External"/><Relationship Id="rId2" Type="http://schemas.openxmlformats.org/officeDocument/2006/relationships/slide" Target="../slides/slide16.xml"/><Relationship Id="rId1" Type="http://schemas.openxmlformats.org/officeDocument/2006/relationships/notesMaster" Target="../notesMasters/notesMaster1.xml"/><Relationship Id="rId4" Type="http://schemas.openxmlformats.org/officeDocument/2006/relationships/hyperlink" Target="http://www.myguideapps.com/projects/wales_safeguarding_procedures/default/chi/c3pt2/c3pt2.p8.html#tooltip" TargetMode="Externa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www.myguideapps.com/projects/wales_safeguarding_procedures/default/chi/c3pt2/c3pt2.p9.html#tooltip" TargetMode="External"/><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3" Type="http://schemas.openxmlformats.org/officeDocument/2006/relationships/hyperlink" Target="http://www.myguideapps.com/projects/wales_safeguarding_procedures/default/chi/c3pt2/c3pt2.p9.html#tooltip" TargetMode="External"/><Relationship Id="rId2" Type="http://schemas.openxmlformats.org/officeDocument/2006/relationships/slide" Target="../slides/slide18.xml"/><Relationship Id="rId1" Type="http://schemas.openxmlformats.org/officeDocument/2006/relationships/notesMaster" Target="../notesMasters/notesMaster1.xml"/><Relationship Id="rId4" Type="http://schemas.openxmlformats.org/officeDocument/2006/relationships/hyperlink" Target="http://www.myguideapps.com/projects/wales_safeguarding_procedures/default/rsb/r1/r1.p1.html?nocache=0.9798126077544174" TargetMode="External"/></Relationships>
</file>

<file path=ppt/notesSlides/_rels/notesSlide19.xml.rels><?xml version="1.0" encoding="UTF-8" standalone="yes"?>
<Relationships xmlns="http://schemas.openxmlformats.org/package/2006/relationships"><Relationship Id="rId3" Type="http://schemas.openxmlformats.org/officeDocument/2006/relationships/hyperlink" Target="http://www.myguideapps.com/projects/wales_safeguarding_procedures/default/chi/c3pt2/c3pt2.p9.html#tooltip" TargetMode="External"/><Relationship Id="rId2" Type="http://schemas.openxmlformats.org/officeDocument/2006/relationships/slide" Target="../slides/slide19.xml"/><Relationship Id="rId1" Type="http://schemas.openxmlformats.org/officeDocument/2006/relationships/notesMaster" Target="../notesMasters/notesMaster1.xml"/><Relationship Id="rId4" Type="http://schemas.openxmlformats.org/officeDocument/2006/relationships/hyperlink" Target="http://www.myguideapps.com/projects/wales_safeguarding_procedures/default/rsb/r1/r1.p1.html?nocache=0.9798126077544174"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3" Type="http://schemas.openxmlformats.org/officeDocument/2006/relationships/hyperlink" Target="https://www.legislation.gov.uk/anaw/2014/4/contents" TargetMode="External"/><Relationship Id="rId2" Type="http://schemas.openxmlformats.org/officeDocument/2006/relationships/slide" Target="../slides/slide21.xml"/><Relationship Id="rId1" Type="http://schemas.openxmlformats.org/officeDocument/2006/relationships/notesMaster" Target="../notesMasters/notesMaster1.xml"/><Relationship Id="rId4" Type="http://schemas.openxmlformats.org/officeDocument/2006/relationships/hyperlink" Target="http://www.myguideapps.com/projects/wales_safeguarding_procedures/default/chi/c3pt2/c3pt2.p9.html#tooltip" TargetMode="External"/></Relationships>
</file>

<file path=ppt/notesSlides/_rels/notesSlide22.xml.rels><?xml version="1.0" encoding="UTF-8" standalone="yes"?>
<Relationships xmlns="http://schemas.openxmlformats.org/package/2006/relationships"><Relationship Id="rId3" Type="http://schemas.openxmlformats.org/officeDocument/2006/relationships/hyperlink" Target="https://assets.publishing.service.gov.uk/government/uploads/system/uploads/attachment_data/file/721581/Information_sharing_advice_practitioners_safeguarding_services.pdf" TargetMode="External"/><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3" Type="http://schemas.openxmlformats.org/officeDocument/2006/relationships/hyperlink" Target="http://www.myguideapps.com/projects/wales_safeguarding_procedures/default/chi/c3pt2/c3pt2.p10.html#tooltip" TargetMode="External"/><Relationship Id="rId2" Type="http://schemas.openxmlformats.org/officeDocument/2006/relationships/slide" Target="../slides/slide23.xml"/><Relationship Id="rId1" Type="http://schemas.openxmlformats.org/officeDocument/2006/relationships/notesMaster" Target="../notesMasters/notesMaster1.xml"/><Relationship Id="rId6" Type="http://schemas.openxmlformats.org/officeDocument/2006/relationships/hyperlink" Target="http://www.legislation.gov.uk/wsi/2015/1818/contents/made" TargetMode="External"/><Relationship Id="rId5" Type="http://schemas.openxmlformats.org/officeDocument/2006/relationships/hyperlink" Target="http://www.myguideapps.com/projects/wales_safeguarding_procedures/default/chi/cp/c3pt2p.p14.html?nocache=0.8386787570335892" TargetMode="External"/><Relationship Id="rId4" Type="http://schemas.openxmlformats.org/officeDocument/2006/relationships/hyperlink" Target="http://www.myguideapps.com/projects/wales_safeguarding_procedures/default/chi/cp/c1p.p2.html?nocache=0.6318533795448209" TargetMode="External"/></Relationships>
</file>

<file path=ppt/notesSlides/_rels/notesSlide24.xml.rels><?xml version="1.0" encoding="UTF-8" standalone="yes"?>
<Relationships xmlns="http://schemas.openxmlformats.org/package/2006/relationships"><Relationship Id="rId3" Type="http://schemas.openxmlformats.org/officeDocument/2006/relationships/hyperlink" Target="http://www.myguideapps.com/projects/wales_safeguarding_procedures/default/chi/c3pt2/c3pt2.p11.html?nocache=0.5384637220056099#tooltip" TargetMode="External"/><Relationship Id="rId2" Type="http://schemas.openxmlformats.org/officeDocument/2006/relationships/slide" Target="../slides/slide24.xml"/><Relationship Id="rId1" Type="http://schemas.openxmlformats.org/officeDocument/2006/relationships/notesMaster" Target="../notesMasters/notesMaster1.xml"/><Relationship Id="rId5" Type="http://schemas.openxmlformats.org/officeDocument/2006/relationships/hyperlink" Target="http://www.myguideapps.com/projects/wales_safeguarding_procedures/default/chi/cp/c3pt2p.p15.html?nocache=0.009871089632729868" TargetMode="External"/><Relationship Id="rId4" Type="http://schemas.openxmlformats.org/officeDocument/2006/relationships/hyperlink" Target="https://www.legislation.gov.uk/anaw/2014/4/contents" TargetMode="External"/></Relationships>
</file>

<file path=ppt/notesSlides/_rels/notesSlide25.xml.rels><?xml version="1.0" encoding="UTF-8" standalone="yes"?>
<Relationships xmlns="http://schemas.openxmlformats.org/package/2006/relationships"><Relationship Id="rId3" Type="http://schemas.openxmlformats.org/officeDocument/2006/relationships/hyperlink" Target="http://www.myguideapps.com/projects/wales_safeguarding_procedures/default/chi/c3pt2/c3pt2.p13.html#tooltip" TargetMode="External"/><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www.myguideapps.com/projects/wales_safeguarding_procedures/default/chi/c3pt2/c3pt2.p4.html?nocache=0.786415633196138#tooltip" TargetMode="External"/><Relationship Id="rId2" Type="http://schemas.openxmlformats.org/officeDocument/2006/relationships/slide" Target="../slides/slide3.xml"/><Relationship Id="rId1" Type="http://schemas.openxmlformats.org/officeDocument/2006/relationships/notesMaster" Target="../notesMasters/notesMaster1.xml"/><Relationship Id="rId6" Type="http://schemas.openxmlformats.org/officeDocument/2006/relationships/hyperlink" Target="http://www.myguideapps.com/projects/wales_safeguarding_procedures/default/chi/cp/c3pt2p.p3.html?nocache=0.2876666042647096" TargetMode="External"/><Relationship Id="rId5" Type="http://schemas.openxmlformats.org/officeDocument/2006/relationships/hyperlink" Target="http://www.myguideapps.com/projects/wales_safeguarding_procedures/default/chi/cp/c3pt2p.p1.html?nocache=0.49151047885552424" TargetMode="External"/><Relationship Id="rId4" Type="http://schemas.openxmlformats.org/officeDocument/2006/relationships/hyperlink" Target="http://www.myguideapps.com/projects/wales_safeguarding_procedures/default/chi/c3pt1/c3pt1.p7.html?nocache=0.3312492662781994" TargetMode="Externa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www.myguideapps.com/projects/wales_safeguarding_procedures/default/chi/cp/c3pt2p.p6.html?nocache=0.5759837432785029" TargetMode="External"/><Relationship Id="rId2" Type="http://schemas.openxmlformats.org/officeDocument/2006/relationships/slide" Target="../slides/slide5.xml"/><Relationship Id="rId1" Type="http://schemas.openxmlformats.org/officeDocument/2006/relationships/notesMaster" Target="../notesMasters/notesMaster1.xml"/><Relationship Id="rId4" Type="http://schemas.openxmlformats.org/officeDocument/2006/relationships/hyperlink" Target="http://www.myguideapps.com/projects/wales_safeguarding_procedures/default/chi/cp/c3pt2p.p8.html?nocache=0.06561345155069542"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www.myguideapps.com/projects/wales_safeguarding_procedures/default/chi/cp/c3pt2p.p6.html?nocache=0.5759837432785029" TargetMode="External"/><Relationship Id="rId2" Type="http://schemas.openxmlformats.org/officeDocument/2006/relationships/slide" Target="../slides/slide7.xml"/><Relationship Id="rId1" Type="http://schemas.openxmlformats.org/officeDocument/2006/relationships/notesMaster" Target="../notesMasters/notesMaster1.xml"/><Relationship Id="rId4" Type="http://schemas.openxmlformats.org/officeDocument/2006/relationships/hyperlink" Target="http://www.myguideapps.com/projects/wales_safeguarding_procedures/default/chi/cp/c3pt2p.p8.html?nocache=0.06561345155069542" TargetMode="Externa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www.myguideapps.com/projects/wales_safeguarding_procedures/default/chi/cp/c3pt2p.p6.html?nocache=0.5759837432785029" TargetMode="External"/><Relationship Id="rId2" Type="http://schemas.openxmlformats.org/officeDocument/2006/relationships/slide" Target="../slides/slide8.xml"/><Relationship Id="rId1" Type="http://schemas.openxmlformats.org/officeDocument/2006/relationships/notesMaster" Target="../notesMasters/notesMaster1.xml"/><Relationship Id="rId4" Type="http://schemas.openxmlformats.org/officeDocument/2006/relationships/hyperlink" Target="http://www.myguideapps.com/projects/wales_safeguarding_procedures/default/chi/cp/c3pt2p.p8.html?nocache=0.06561345155069542" TargetMode="Externa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www.myguideapps.com/projects/wales_safeguarding_procedures/default/chi/c3pt2/c3pt2.p6.html#tooltip" TargetMode="External"/><Relationship Id="rId2" Type="http://schemas.openxmlformats.org/officeDocument/2006/relationships/slide" Target="../slides/slide9.xml"/><Relationship Id="rId1" Type="http://schemas.openxmlformats.org/officeDocument/2006/relationships/notesMaster" Target="../notesMasters/notesMaster1.xml"/><Relationship Id="rId4" Type="http://schemas.openxmlformats.org/officeDocument/2006/relationships/hyperlink" Target="http://www.myguideapps.com/projects/wales_safeguarding_procedures/default/chi/c3pt1/c3pt1.p5.html?nocache=0.8493174551771989"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Unless stated otherwise, all information is from </a:t>
            </a:r>
          </a:p>
          <a:p>
            <a:pPr marL="171450" indent="-171450">
              <a:buFont typeface="Arial" panose="020B0604020202020204" pitchFamily="34" charset="0"/>
              <a:buChar char="•"/>
            </a:pPr>
            <a:r>
              <a:rPr lang="en-GB" dirty="0"/>
              <a:t>Section 3 – Part 2 of Procedures</a:t>
            </a:r>
          </a:p>
          <a:p>
            <a:pPr marL="171450" indent="-171450">
              <a:buFont typeface="Arial" panose="020B0604020202020204" pitchFamily="34" charset="0"/>
              <a:buChar char="•"/>
            </a:pPr>
            <a:r>
              <a:rPr lang="en-GB" dirty="0"/>
              <a:t>Pointers for Practice Section 3 part 2</a:t>
            </a:r>
          </a:p>
          <a:p>
            <a:pPr marL="171450" indent="-171450">
              <a:buFont typeface="Arial" panose="020B0604020202020204" pitchFamily="34" charset="0"/>
              <a:buChar char="•"/>
            </a:pPr>
            <a:r>
              <a:rPr lang="en-GB" dirty="0"/>
              <a:t>WSP App</a:t>
            </a:r>
          </a:p>
        </p:txBody>
      </p:sp>
      <p:sp>
        <p:nvSpPr>
          <p:cNvPr id="4" name="Slide Number Placeholder 3"/>
          <p:cNvSpPr>
            <a:spLocks noGrp="1"/>
          </p:cNvSpPr>
          <p:nvPr>
            <p:ph type="sldNum" sz="quarter" idx="5"/>
          </p:nvPr>
        </p:nvSpPr>
        <p:spPr/>
        <p:txBody>
          <a:bodyPr/>
          <a:lstStyle/>
          <a:p>
            <a:fld id="{4611E7DE-4AE0-4FB0-A52C-7F4029097372}" type="slidenum">
              <a:rPr lang="en-GB" smtClean="0"/>
              <a:t>1</a:t>
            </a:fld>
            <a:endParaRPr lang="en-GB"/>
          </a:p>
        </p:txBody>
      </p:sp>
    </p:spTree>
    <p:extLst>
      <p:ext uri="{BB962C8B-B14F-4D97-AF65-F5344CB8AC3E}">
        <p14:creationId xmlns:p14="http://schemas.microsoft.com/office/powerpoint/2010/main" val="4523215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u="none" strike="noStrike" kern="1200" dirty="0">
                <a:solidFill>
                  <a:schemeClr val="tx1"/>
                </a:solidFill>
                <a:effectLst/>
                <a:latin typeface="+mn-lt"/>
                <a:ea typeface="+mn-ea"/>
                <a:cs typeface="+mn-cs"/>
                <a:hlinkClick r:id="rId3"/>
              </a:rPr>
              <a:t>Pointers for Practice: Preparing Parent/s for Child Protection Conferences</a:t>
            </a:r>
            <a:endParaRPr lang="en-US" sz="1200" b="0" i="0" kern="1200" dirty="0">
              <a:solidFill>
                <a:schemeClr val="tx1"/>
              </a:solidFill>
              <a:effectLst/>
              <a:latin typeface="+mn-lt"/>
              <a:ea typeface="+mn-ea"/>
              <a:cs typeface="+mn-cs"/>
            </a:endParaRPr>
          </a:p>
          <a:p>
            <a:endParaRPr lang="en-US" sz="1200" b="1"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Preparing the parent/caregiver to participate in the conference</a:t>
            </a:r>
          </a:p>
          <a:p>
            <a:r>
              <a:rPr lang="en-US" sz="1200" b="0" i="0" kern="1200" dirty="0">
                <a:solidFill>
                  <a:schemeClr val="tx1"/>
                </a:solidFill>
                <a:effectLst/>
                <a:latin typeface="+mn-lt"/>
                <a:ea typeface="+mn-ea"/>
                <a:cs typeface="+mn-cs"/>
              </a:rPr>
              <a:t>Parents/caregivers must receive adequate preparation from a social worker prior to the conference.</a:t>
            </a:r>
          </a:p>
          <a:p>
            <a:r>
              <a:rPr lang="en-US" sz="1200" b="0" i="0" kern="1200" dirty="0">
                <a:solidFill>
                  <a:schemeClr val="tx1"/>
                </a:solidFill>
                <a:effectLst/>
                <a:latin typeface="+mn-lt"/>
                <a:ea typeface="+mn-ea"/>
                <a:cs typeface="+mn-cs"/>
              </a:rPr>
              <a:t>The aim is to enable them to participate as fully as possible. This includes:</a:t>
            </a:r>
          </a:p>
          <a:p>
            <a:r>
              <a:rPr lang="en-US" sz="1200" b="0" i="0" kern="1200" dirty="0">
                <a:solidFill>
                  <a:schemeClr val="tx1"/>
                </a:solidFill>
                <a:effectLst/>
                <a:latin typeface="+mn-lt"/>
                <a:ea typeface="+mn-ea"/>
                <a:cs typeface="+mn-cs"/>
              </a:rPr>
              <a:t>giving them a verbal and written invitation to the conference and a leaflet explaining the purpose of the conference and of registration as well as the complaints leaflet;</a:t>
            </a:r>
          </a:p>
          <a:p>
            <a:r>
              <a:rPr lang="en-US" sz="1200" b="0" i="0" kern="1200" dirty="0">
                <a:solidFill>
                  <a:schemeClr val="tx1"/>
                </a:solidFill>
                <a:effectLst/>
                <a:latin typeface="+mn-lt"/>
                <a:ea typeface="+mn-ea"/>
                <a:cs typeface="+mn-cs"/>
              </a:rPr>
              <a:t>ensuring they understand the process and their role within it. The use of an </a:t>
            </a:r>
            <a:r>
              <a:rPr lang="en-US" sz="1200" b="0" i="0" u="none" strike="noStrike" kern="1200" dirty="0">
                <a:solidFill>
                  <a:schemeClr val="tx1"/>
                </a:solidFill>
                <a:effectLst/>
                <a:latin typeface="+mn-lt"/>
                <a:ea typeface="+mn-ea"/>
                <a:cs typeface="+mn-cs"/>
                <a:hlinkClick r:id="rId4"/>
              </a:rPr>
              <a:t>advocate</a:t>
            </a:r>
            <a:r>
              <a:rPr lang="en-US" sz="1200" b="0" i="0" kern="1200" dirty="0">
                <a:solidFill>
                  <a:schemeClr val="tx1"/>
                </a:solidFill>
                <a:effectLst/>
                <a:latin typeface="+mn-lt"/>
                <a:ea typeface="+mn-ea"/>
                <a:cs typeface="+mn-cs"/>
              </a:rPr>
              <a:t> may assist in this process, especially where communication is a difficulty;</a:t>
            </a:r>
          </a:p>
          <a:p>
            <a:r>
              <a:rPr lang="en-US" sz="1200" b="0" i="0" kern="1200" dirty="0">
                <a:solidFill>
                  <a:schemeClr val="tx1"/>
                </a:solidFill>
                <a:effectLst/>
                <a:latin typeface="+mn-lt"/>
                <a:ea typeface="+mn-ea"/>
                <a:cs typeface="+mn-cs"/>
              </a:rPr>
              <a:t>sharing the conference report with parents in advance of the conference and giving them sufficient time to read the report and ask any questions, points of clarification </a:t>
            </a:r>
            <a:r>
              <a:rPr lang="en-US" sz="1200" b="0" i="0" kern="1200" dirty="0" err="1">
                <a:solidFill>
                  <a:schemeClr val="tx1"/>
                </a:solidFill>
                <a:effectLst/>
                <a:latin typeface="+mn-lt"/>
                <a:ea typeface="+mn-ea"/>
                <a:cs typeface="+mn-cs"/>
              </a:rPr>
              <a:t>etc</a:t>
            </a:r>
            <a:r>
              <a:rPr lang="en-US" sz="1200" b="0" i="0" kern="1200" dirty="0">
                <a:solidFill>
                  <a:schemeClr val="tx1"/>
                </a:solidFill>
                <a:effectLst/>
                <a:latin typeface="+mn-lt"/>
                <a:ea typeface="+mn-ea"/>
                <a:cs typeface="+mn-cs"/>
              </a:rPr>
              <a:t> </a:t>
            </a:r>
            <a:r>
              <a:rPr lang="en-US" sz="1200" b="1" i="0" kern="1200" dirty="0">
                <a:solidFill>
                  <a:schemeClr val="tx1"/>
                </a:solidFill>
                <a:effectLst/>
                <a:latin typeface="+mn-lt"/>
                <a:ea typeface="+mn-ea"/>
                <a:cs typeface="+mn-cs"/>
              </a:rPr>
              <a:t>(see conference reports);</a:t>
            </a:r>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helping prepare for the conference, for example, in making written notes of what they want to say as well as practical assistance with any childcare or transport difficulties;</a:t>
            </a:r>
          </a:p>
          <a:p>
            <a:r>
              <a:rPr lang="en-US" sz="1200" b="0" i="0" kern="1200" dirty="0">
                <a:solidFill>
                  <a:schemeClr val="tx1"/>
                </a:solidFill>
                <a:effectLst/>
                <a:latin typeface="+mn-lt"/>
                <a:ea typeface="+mn-ea"/>
                <a:cs typeface="+mn-cs"/>
              </a:rPr>
              <a:t>encouraging them to bring to the conference a friend; a relative or other supporter, provided the person concerned is not a suspected or known abuser;</a:t>
            </a:r>
          </a:p>
          <a:p>
            <a:r>
              <a:rPr lang="en-US" sz="1200" b="0" i="0" kern="1200" dirty="0">
                <a:solidFill>
                  <a:schemeClr val="tx1"/>
                </a:solidFill>
                <a:effectLst/>
                <a:latin typeface="+mn-lt"/>
                <a:ea typeface="+mn-ea"/>
                <a:cs typeface="+mn-cs"/>
              </a:rPr>
              <a:t>preparing the parent must take account the wishes and feelings expressed by the child;</a:t>
            </a:r>
          </a:p>
          <a:p>
            <a:r>
              <a:rPr lang="en-US" sz="1200" b="0" i="0" kern="1200" dirty="0">
                <a:solidFill>
                  <a:schemeClr val="tx1"/>
                </a:solidFill>
                <a:effectLst/>
                <a:latin typeface="+mn-lt"/>
                <a:ea typeface="+mn-ea"/>
                <a:cs typeface="+mn-cs"/>
              </a:rPr>
              <a:t>providing support and guidance to parents, making them aware that they may be asked to leave for parts of the conference if there is a reason to share information that they unable to hear, due to confidentiality and data protection.</a:t>
            </a:r>
          </a:p>
          <a:p>
            <a:endParaRPr lang="en-GB" dirty="0"/>
          </a:p>
        </p:txBody>
      </p:sp>
      <p:sp>
        <p:nvSpPr>
          <p:cNvPr id="4" name="Slide Number Placeholder 3"/>
          <p:cNvSpPr>
            <a:spLocks noGrp="1"/>
          </p:cNvSpPr>
          <p:nvPr>
            <p:ph type="sldNum" sz="quarter" idx="5"/>
          </p:nvPr>
        </p:nvSpPr>
        <p:spPr/>
        <p:txBody>
          <a:bodyPr/>
          <a:lstStyle/>
          <a:p>
            <a:fld id="{4611E7DE-4AE0-4FB0-A52C-7F4029097372}" type="slidenum">
              <a:rPr lang="en-GB" smtClean="0"/>
              <a:t>10</a:t>
            </a:fld>
            <a:endParaRPr lang="en-GB"/>
          </a:p>
        </p:txBody>
      </p:sp>
    </p:spTree>
    <p:extLst>
      <p:ext uri="{BB962C8B-B14F-4D97-AF65-F5344CB8AC3E}">
        <p14:creationId xmlns:p14="http://schemas.microsoft.com/office/powerpoint/2010/main" val="17583780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sng" kern="1200" dirty="0">
                <a:solidFill>
                  <a:schemeClr val="tx1"/>
                </a:solidFill>
                <a:effectLst/>
                <a:latin typeface="+mn-lt"/>
                <a:ea typeface="+mn-ea"/>
                <a:cs typeface="+mn-cs"/>
              </a:rPr>
              <a:t>TRAINER TO POINT OUT: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If as a </a:t>
            </a:r>
            <a:r>
              <a:rPr lang="en-GB" sz="1200" kern="1200" dirty="0" err="1">
                <a:solidFill>
                  <a:schemeClr val="tx1"/>
                </a:solidFill>
                <a:effectLst/>
                <a:latin typeface="+mn-lt"/>
                <a:ea typeface="+mn-ea"/>
                <a:cs typeface="+mn-cs"/>
              </a:rPr>
              <a:t>practitoner</a:t>
            </a:r>
            <a:r>
              <a:rPr lang="en-GB" sz="1200" kern="1200" dirty="0">
                <a:solidFill>
                  <a:schemeClr val="tx1"/>
                </a:solidFill>
                <a:effectLst/>
                <a:latin typeface="+mn-lt"/>
                <a:ea typeface="+mn-ea"/>
                <a:cs typeface="+mn-cs"/>
              </a:rPr>
              <a:t> attending conference you do not feel able to undertake this role you should discuss this with your DSP BEFORE attending. If your DSP is not available, request to speak to the chair or safeguarding coordinator for advice.</a:t>
            </a:r>
          </a:p>
          <a:p>
            <a:endParaRPr lang="en-US" sz="1200" b="1" i="0" u="sng" kern="1200" dirty="0">
              <a:solidFill>
                <a:schemeClr val="tx1"/>
              </a:solidFill>
              <a:effectLst/>
              <a:latin typeface="+mn-lt"/>
              <a:ea typeface="+mn-ea"/>
              <a:cs typeface="+mn-cs"/>
            </a:endParaRPr>
          </a:p>
          <a:p>
            <a:endParaRPr lang="en-US" sz="1200" b="1" i="0" u="sng" kern="1200" dirty="0">
              <a:solidFill>
                <a:schemeClr val="tx1"/>
              </a:solidFill>
              <a:effectLst/>
              <a:latin typeface="+mn-lt"/>
              <a:ea typeface="+mn-ea"/>
              <a:cs typeface="+mn-cs"/>
            </a:endParaRPr>
          </a:p>
          <a:p>
            <a:r>
              <a:rPr lang="en-US" sz="1200" b="1" i="0" u="sng" kern="1200" dirty="0">
                <a:solidFill>
                  <a:schemeClr val="tx1"/>
                </a:solidFill>
                <a:effectLst/>
                <a:latin typeface="+mn-lt"/>
                <a:ea typeface="+mn-ea"/>
                <a:cs typeface="+mn-cs"/>
              </a:rPr>
              <a:t>TRAINER TO EXPAND:</a:t>
            </a:r>
          </a:p>
          <a:p>
            <a:endParaRPr lang="en-US" sz="1200" b="1"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Practitioner tasks</a:t>
            </a:r>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The tasks for </a:t>
            </a:r>
            <a:r>
              <a:rPr lang="en-US" sz="1200" b="1" i="0" kern="1200" dirty="0">
                <a:solidFill>
                  <a:schemeClr val="tx1"/>
                </a:solidFill>
                <a:effectLst/>
                <a:latin typeface="+mn-lt"/>
                <a:ea typeface="+mn-ea"/>
                <a:cs typeface="+mn-cs"/>
              </a:rPr>
              <a:t>ALL</a:t>
            </a:r>
            <a:r>
              <a:rPr lang="en-US" sz="1200" b="0" i="0" kern="1200" dirty="0">
                <a:solidFill>
                  <a:schemeClr val="tx1"/>
                </a:solidFill>
                <a:effectLst/>
                <a:latin typeface="+mn-lt"/>
                <a:ea typeface="+mn-ea"/>
                <a:cs typeface="+mn-cs"/>
              </a:rPr>
              <a:t> agency participants are:</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to objectively </a:t>
            </a:r>
            <a:r>
              <a:rPr lang="en-US" sz="1200" b="0" i="0" kern="1200" dirty="0" err="1">
                <a:solidFill>
                  <a:schemeClr val="tx1"/>
                </a:solidFill>
                <a:effectLst/>
                <a:latin typeface="+mn-lt"/>
                <a:ea typeface="+mn-ea"/>
                <a:cs typeface="+mn-cs"/>
              </a:rPr>
              <a:t>analyse</a:t>
            </a:r>
            <a:r>
              <a:rPr lang="en-US" sz="1200" b="0" i="0" kern="1200" dirty="0">
                <a:solidFill>
                  <a:schemeClr val="tx1"/>
                </a:solidFill>
                <a:effectLst/>
                <a:latin typeface="+mn-lt"/>
                <a:ea typeface="+mn-ea"/>
                <a:cs typeface="+mn-cs"/>
              </a:rPr>
              <a:t>:</a:t>
            </a:r>
          </a:p>
          <a:p>
            <a:pPr marL="628650" lvl="1" indent="-171450">
              <a:buFont typeface="Arial" panose="020B0604020202020204" pitchFamily="34" charset="0"/>
              <a:buChar char="•"/>
            </a:pPr>
            <a:r>
              <a:rPr lang="en-US" sz="1200" b="0" i="0" kern="1200" dirty="0">
                <a:solidFill>
                  <a:schemeClr val="tx1"/>
                </a:solidFill>
                <a:effectLst/>
                <a:latin typeface="+mn-lt"/>
                <a:ea typeface="+mn-ea"/>
                <a:cs typeface="+mn-cs"/>
              </a:rPr>
              <a:t>all the concerns and the information which has been obtained from the s47 enquiries;</a:t>
            </a:r>
          </a:p>
          <a:p>
            <a:pPr marL="628650" lvl="1" indent="-171450">
              <a:buFont typeface="Arial" panose="020B0604020202020204" pitchFamily="34" charset="0"/>
              <a:buChar char="•"/>
            </a:pPr>
            <a:r>
              <a:rPr lang="en-US" sz="1200" b="0" i="0" kern="1200" dirty="0">
                <a:solidFill>
                  <a:schemeClr val="tx1"/>
                </a:solidFill>
                <a:effectLst/>
                <a:latin typeface="+mn-lt"/>
                <a:ea typeface="+mn-ea"/>
                <a:cs typeface="+mn-cs"/>
              </a:rPr>
              <a:t>family strengths and protective factors;</a:t>
            </a:r>
          </a:p>
          <a:p>
            <a:pPr marL="628650" lvl="1" indent="-171450">
              <a:buFont typeface="Arial" panose="020B0604020202020204" pitchFamily="34" charset="0"/>
              <a:buChar char="•"/>
            </a:pPr>
            <a:r>
              <a:rPr lang="en-US" sz="1200" b="0" i="0" kern="1200" dirty="0">
                <a:solidFill>
                  <a:schemeClr val="tx1"/>
                </a:solidFill>
                <a:effectLst/>
                <a:latin typeface="+mn-lt"/>
                <a:ea typeface="+mn-ea"/>
                <a:cs typeface="+mn-cs"/>
              </a:rPr>
              <a:t>s47 enquiry assessment findings to date;</a:t>
            </a:r>
          </a:p>
          <a:p>
            <a:pPr marL="628650" lvl="1" indent="-171450">
              <a:buFont typeface="Arial" panose="020B0604020202020204" pitchFamily="34" charset="0"/>
              <a:buChar char="•"/>
            </a:pPr>
            <a:r>
              <a:rPr lang="en-US" sz="1200" b="0" i="0" kern="1200" dirty="0">
                <a:solidFill>
                  <a:schemeClr val="tx1"/>
                </a:solidFill>
                <a:effectLst/>
                <a:latin typeface="+mn-lt"/>
                <a:ea typeface="+mn-ea"/>
                <a:cs typeface="+mn-cs"/>
              </a:rPr>
              <a:t>any additional relevant assessments;</a:t>
            </a:r>
          </a:p>
          <a:p>
            <a:pPr marL="628650" lvl="1" indent="-171450">
              <a:buFont typeface="Arial" panose="020B0604020202020204" pitchFamily="34" charset="0"/>
              <a:buChar char="•"/>
            </a:pPr>
            <a:r>
              <a:rPr lang="en-US" sz="1200" b="0" i="0" kern="1200" dirty="0">
                <a:solidFill>
                  <a:schemeClr val="tx1"/>
                </a:solidFill>
                <a:effectLst/>
                <a:latin typeface="+mn-lt"/>
                <a:ea typeface="+mn-ea"/>
                <a:cs typeface="+mn-cs"/>
              </a:rPr>
              <a:t>previous knowledge of the family history and involvement with services.</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consider the evidence presented to the conference, make judgements about the likelihood of a child suffering </a:t>
            </a:r>
            <a:r>
              <a:rPr lang="en-US" sz="1200" b="0" i="0" u="none" strike="noStrike" kern="1200" dirty="0">
                <a:solidFill>
                  <a:schemeClr val="tx1"/>
                </a:solidFill>
                <a:effectLst/>
                <a:latin typeface="+mn-lt"/>
                <a:ea typeface="+mn-ea"/>
                <a:cs typeface="+mn-cs"/>
                <a:hlinkClick r:id="rId3"/>
              </a:rPr>
              <a:t>abuse</a:t>
            </a:r>
            <a:r>
              <a:rPr lang="en-US" sz="1200" b="0" i="0" kern="1200" dirty="0">
                <a:solidFill>
                  <a:schemeClr val="tx1"/>
                </a:solidFill>
                <a:effectLst/>
                <a:latin typeface="+mn-lt"/>
                <a:ea typeface="+mn-ea"/>
                <a:cs typeface="+mn-cs"/>
              </a:rPr>
              <a:t> or </a:t>
            </a:r>
            <a:r>
              <a:rPr lang="en-US" sz="1200" b="0" i="0" u="none" strike="noStrike" kern="1200" dirty="0">
                <a:solidFill>
                  <a:schemeClr val="tx1"/>
                </a:solidFill>
                <a:effectLst/>
                <a:latin typeface="+mn-lt"/>
                <a:ea typeface="+mn-ea"/>
                <a:cs typeface="+mn-cs"/>
                <a:hlinkClick r:id="rId3"/>
              </a:rPr>
              <a:t>harm</a:t>
            </a:r>
            <a:r>
              <a:rPr lang="en-US" sz="1200" b="0" i="0" kern="1200" dirty="0">
                <a:solidFill>
                  <a:schemeClr val="tx1"/>
                </a:solidFill>
                <a:effectLst/>
                <a:latin typeface="+mn-lt"/>
                <a:ea typeface="+mn-ea"/>
                <a:cs typeface="+mn-cs"/>
              </a:rPr>
              <a:t> in the future and decide whether the child is at continuing risk of </a:t>
            </a:r>
            <a:r>
              <a:rPr lang="en-US" sz="1200" b="0" i="0" u="none" strike="noStrike" kern="1200" dirty="0">
                <a:solidFill>
                  <a:schemeClr val="tx1"/>
                </a:solidFill>
                <a:effectLst/>
                <a:latin typeface="+mn-lt"/>
                <a:ea typeface="+mn-ea"/>
                <a:cs typeface="+mn-cs"/>
                <a:hlinkClick r:id="rId3"/>
              </a:rPr>
              <a:t>significant harm</a:t>
            </a:r>
            <a:r>
              <a:rPr lang="en-US" sz="1200" b="0" i="0" kern="1200" dirty="0">
                <a:solidFill>
                  <a:schemeClr val="tx1"/>
                </a:solidFill>
                <a:effectLst/>
                <a:latin typeface="+mn-lt"/>
                <a:ea typeface="+mn-ea"/>
                <a:cs typeface="+mn-cs"/>
              </a:rPr>
              <a:t>;</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decide what future action is required:</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to safeguard and promote the well-being of the child so they can achieve their personal outcomes,</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specify how that action will be taken forward, and with what intended child-</a:t>
            </a:r>
            <a:r>
              <a:rPr lang="en-US" sz="1200" b="0" i="0" kern="1200" dirty="0" err="1">
                <a:solidFill>
                  <a:schemeClr val="tx1"/>
                </a:solidFill>
                <a:effectLst/>
                <a:latin typeface="+mn-lt"/>
                <a:ea typeface="+mn-ea"/>
                <a:cs typeface="+mn-cs"/>
              </a:rPr>
              <a:t>centred</a:t>
            </a:r>
            <a:r>
              <a:rPr lang="en-US" sz="1200" b="0" i="0" kern="1200" dirty="0">
                <a:solidFill>
                  <a:schemeClr val="tx1"/>
                </a:solidFill>
                <a:effectLst/>
                <a:latin typeface="+mn-lt"/>
                <a:ea typeface="+mn-ea"/>
                <a:cs typeface="+mn-cs"/>
              </a:rPr>
              <a:t> outcomes;</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plan how best to safeguard and promote the well-being of the child.</a:t>
            </a:r>
          </a:p>
          <a:p>
            <a:endParaRPr lang="en-GB" dirty="0"/>
          </a:p>
        </p:txBody>
      </p:sp>
      <p:sp>
        <p:nvSpPr>
          <p:cNvPr id="4" name="Slide Number Placeholder 3"/>
          <p:cNvSpPr>
            <a:spLocks noGrp="1"/>
          </p:cNvSpPr>
          <p:nvPr>
            <p:ph type="sldNum" sz="quarter" idx="5"/>
          </p:nvPr>
        </p:nvSpPr>
        <p:spPr/>
        <p:txBody>
          <a:bodyPr/>
          <a:lstStyle/>
          <a:p>
            <a:fld id="{4611E7DE-4AE0-4FB0-A52C-7F4029097372}" type="slidenum">
              <a:rPr lang="en-GB" smtClean="0"/>
              <a:t>11</a:t>
            </a:fld>
            <a:endParaRPr lang="en-GB"/>
          </a:p>
        </p:txBody>
      </p:sp>
    </p:spTree>
    <p:extLst>
      <p:ext uri="{BB962C8B-B14F-4D97-AF65-F5344CB8AC3E}">
        <p14:creationId xmlns:p14="http://schemas.microsoft.com/office/powerpoint/2010/main" val="12394065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i="0" u="sng" strike="noStrike" kern="1200" dirty="0">
                <a:solidFill>
                  <a:schemeClr val="tx1"/>
                </a:solidFill>
                <a:effectLst/>
                <a:latin typeface="+mn-lt"/>
                <a:ea typeface="+mn-ea"/>
                <a:cs typeface="+mn-cs"/>
              </a:rPr>
              <a:t>HANDOUT: </a:t>
            </a:r>
            <a:r>
              <a:rPr lang="en-GB" sz="1200" b="1" kern="1200" dirty="0">
                <a:solidFill>
                  <a:schemeClr val="tx1"/>
                </a:solidFill>
                <a:effectLst/>
                <a:latin typeface="+mn-lt"/>
                <a:ea typeface="+mn-ea"/>
                <a:cs typeface="+mn-cs"/>
              </a:rPr>
              <a:t>Pointers for Practice: Practitioners Attending Child Protection Conferences - Key Messages </a:t>
            </a:r>
          </a:p>
          <a:p>
            <a:endParaRPr lang="en-GB" sz="1200" b="1" i="0" u="sng" strike="noStrike"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Agency representatives must therefore come to the conference:</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expecting to </a:t>
            </a:r>
            <a:r>
              <a:rPr lang="en-GB" sz="1200" b="1" kern="1200" dirty="0">
                <a:solidFill>
                  <a:schemeClr val="tx1"/>
                </a:solidFill>
                <a:effectLst/>
                <a:latin typeface="+mn-lt"/>
                <a:ea typeface="+mn-ea"/>
                <a:cs typeface="+mn-cs"/>
              </a:rPr>
              <a:t>summarise</a:t>
            </a:r>
            <a:r>
              <a:rPr lang="en-GB" sz="1200" kern="1200" dirty="0">
                <a:solidFill>
                  <a:schemeClr val="tx1"/>
                </a:solidFill>
                <a:effectLst/>
                <a:latin typeface="+mn-lt"/>
                <a:ea typeface="+mn-ea"/>
                <a:cs typeface="+mn-cs"/>
              </a:rPr>
              <a:t> their report and highlight important points;</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interpret, analyse and explain their information for the benefit of other conference attendees;</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provide a view at the conference, based on the information shared, as to whether the child is at risk of harm and their name should be placed on the child protection register.</a:t>
            </a:r>
          </a:p>
          <a:p>
            <a:r>
              <a:rPr lang="en-GB" sz="1200" b="1"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Contributing practitioner reports</a:t>
            </a:r>
          </a:p>
          <a:p>
            <a:r>
              <a:rPr lang="en-US" sz="1200" b="0" i="0" kern="1200" dirty="0">
                <a:solidFill>
                  <a:schemeClr val="tx1"/>
                </a:solidFill>
                <a:effectLst/>
                <a:latin typeface="+mn-lt"/>
                <a:ea typeface="+mn-ea"/>
                <a:cs typeface="+mn-cs"/>
              </a:rPr>
              <a:t>When preparing reports </a:t>
            </a:r>
            <a:r>
              <a:rPr lang="en-US" sz="1200" b="0" i="0" u="none" strike="noStrike" kern="1200" dirty="0">
                <a:solidFill>
                  <a:schemeClr val="tx1"/>
                </a:solidFill>
                <a:effectLst/>
                <a:latin typeface="+mn-lt"/>
                <a:ea typeface="+mn-ea"/>
                <a:cs typeface="+mn-cs"/>
                <a:hlinkClick r:id="rId3"/>
              </a:rPr>
              <a:t>practitioners</a:t>
            </a:r>
            <a:r>
              <a:rPr lang="en-US" sz="1200" b="0" i="0" kern="1200" dirty="0">
                <a:solidFill>
                  <a:schemeClr val="tx1"/>
                </a:solidFill>
                <a:effectLst/>
                <a:latin typeface="+mn-lt"/>
                <a:ea typeface="+mn-ea"/>
                <a:cs typeface="+mn-cs"/>
              </a:rPr>
              <a:t> should:</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ensure written reports are available to the chair </a:t>
            </a:r>
            <a:r>
              <a:rPr lang="en-US" sz="1200" b="1" i="0" kern="1200" dirty="0">
                <a:solidFill>
                  <a:schemeClr val="tx1"/>
                </a:solidFill>
                <a:effectLst/>
                <a:latin typeface="+mn-lt"/>
                <a:ea typeface="+mn-ea"/>
                <a:cs typeface="+mn-cs"/>
              </a:rPr>
              <a:t>2 working days</a:t>
            </a:r>
            <a:r>
              <a:rPr lang="en-US" sz="1200" b="0" i="0" kern="1200" dirty="0">
                <a:solidFill>
                  <a:schemeClr val="tx1"/>
                </a:solidFill>
                <a:effectLst/>
                <a:latin typeface="+mn-lt"/>
                <a:ea typeface="+mn-ea"/>
                <a:cs typeface="+mn-cs"/>
              </a:rPr>
              <a:t> before the conference</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come to the conference expecting to </a:t>
            </a:r>
            <a:r>
              <a:rPr lang="en-US" sz="1200" b="1" i="0" kern="1200" dirty="0" err="1">
                <a:solidFill>
                  <a:schemeClr val="tx1"/>
                </a:solidFill>
                <a:effectLst/>
                <a:latin typeface="+mn-lt"/>
                <a:ea typeface="+mn-ea"/>
                <a:cs typeface="+mn-cs"/>
              </a:rPr>
              <a:t>summarise</a:t>
            </a:r>
            <a:r>
              <a:rPr lang="en-US" sz="1200" b="0" i="0" kern="1200" dirty="0">
                <a:solidFill>
                  <a:schemeClr val="tx1"/>
                </a:solidFill>
                <a:effectLst/>
                <a:latin typeface="+mn-lt"/>
                <a:ea typeface="+mn-ea"/>
                <a:cs typeface="+mn-cs"/>
              </a:rPr>
              <a:t> their report and highlight important points;</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distinguish between what is fact, observation, allegation or opinion.</a:t>
            </a:r>
          </a:p>
          <a:p>
            <a:pPr marL="171450" indent="-171450">
              <a:buFont typeface="Arial" panose="020B0604020202020204" pitchFamily="34" charset="0"/>
              <a:buChar char="•"/>
            </a:pPr>
            <a:r>
              <a:rPr lang="en-US" sz="1200" b="0" i="0" kern="1200" dirty="0" err="1">
                <a:solidFill>
                  <a:schemeClr val="tx1"/>
                </a:solidFill>
                <a:effectLst/>
                <a:latin typeface="+mn-lt"/>
                <a:ea typeface="+mn-ea"/>
                <a:cs typeface="+mn-cs"/>
              </a:rPr>
              <a:t>utilise</a:t>
            </a:r>
            <a:r>
              <a:rPr lang="en-US" sz="1200" b="0" i="0" kern="1200" dirty="0">
                <a:solidFill>
                  <a:schemeClr val="tx1"/>
                </a:solidFill>
                <a:effectLst/>
                <a:latin typeface="+mn-lt"/>
                <a:ea typeface="+mn-ea"/>
                <a:cs typeface="+mn-cs"/>
              </a:rPr>
              <a:t> the domains and dimensions of </a:t>
            </a:r>
            <a:r>
              <a:rPr lang="en-US" sz="1200" b="0" i="0" kern="1200" dirty="0">
                <a:solidFill>
                  <a:schemeClr val="tx1"/>
                </a:solidFill>
                <a:effectLst/>
                <a:latin typeface="+mn-lt"/>
                <a:ea typeface="+mn-ea"/>
                <a:cs typeface="+mn-cs"/>
                <a:hlinkClick r:id="rId4"/>
              </a:rPr>
              <a:t>Framework for the Assessment of Children in Need and their Families</a:t>
            </a:r>
            <a:r>
              <a:rPr lang="en-US" sz="1200" b="0" i="0" kern="1200" dirty="0">
                <a:solidFill>
                  <a:schemeClr val="tx1"/>
                </a:solidFill>
                <a:effectLst/>
                <a:latin typeface="+mn-lt"/>
                <a:ea typeface="+mn-ea"/>
                <a:cs typeface="+mn-cs"/>
              </a:rPr>
              <a:t> when preparing their reports.</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draw chair’s attention to any particularly sensitive or confidential information and/or concerns about possible violence or intimidation.</a:t>
            </a:r>
          </a:p>
          <a:p>
            <a:r>
              <a:rPr lang="en-US" sz="1200" b="0" i="0" kern="1200" dirty="0">
                <a:solidFill>
                  <a:schemeClr val="tx1"/>
                </a:solidFill>
                <a:effectLst/>
                <a:latin typeface="+mn-lt"/>
                <a:ea typeface="+mn-ea"/>
                <a:cs typeface="+mn-cs"/>
              </a:rPr>
              <a:t>The written report, should </a:t>
            </a:r>
            <a:r>
              <a:rPr lang="en-US" sz="1200" b="0" i="0" kern="1200" dirty="0" err="1">
                <a:solidFill>
                  <a:schemeClr val="tx1"/>
                </a:solidFill>
                <a:effectLst/>
                <a:latin typeface="+mn-lt"/>
                <a:ea typeface="+mn-ea"/>
                <a:cs typeface="+mn-cs"/>
              </a:rPr>
              <a:t>summarises</a:t>
            </a:r>
            <a:r>
              <a:rPr lang="en-US" sz="1200" b="0" i="0" kern="1200" dirty="0">
                <a:solidFill>
                  <a:schemeClr val="tx1"/>
                </a:solidFill>
                <a:effectLst/>
                <a:latin typeface="+mn-lt"/>
                <a:ea typeface="+mn-ea"/>
                <a:cs typeface="+mn-cs"/>
              </a:rPr>
              <a:t> the agency’s:</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basic information about the child and family;</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up to date chronology;</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involvement with the family. this includes checking records for factual data such as </a:t>
            </a:r>
            <a:r>
              <a:rPr lang="en-US" sz="1200" b="0" i="0" kern="1200" dirty="0" err="1">
                <a:solidFill>
                  <a:schemeClr val="tx1"/>
                </a:solidFill>
                <a:effectLst/>
                <a:latin typeface="+mn-lt"/>
                <a:ea typeface="+mn-ea"/>
                <a:cs typeface="+mn-cs"/>
              </a:rPr>
              <a:t>immunisation</a:t>
            </a:r>
            <a:r>
              <a:rPr lang="en-US" sz="1200" b="0" i="0" kern="1200" dirty="0">
                <a:solidFill>
                  <a:schemeClr val="tx1"/>
                </a:solidFill>
                <a:effectLst/>
                <a:latin typeface="+mn-lt"/>
                <a:ea typeface="+mn-ea"/>
                <a:cs typeface="+mn-cs"/>
              </a:rPr>
              <a:t> history, clinic attendance, A&amp;E attendance and school attendance;</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their involvement with the family and their relationship with different family members;</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knowledge of involvement in current incident/cause for concern;</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past concerns, who concerns were shared with and any actions taken and by whom;</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frequency of contact and date last seen for each child;</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assessment of current issues/family strengths and risk factors to each child;</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knowledge of the health and development of each child who is being considered at conference;</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view of the parents’ capacity to safeguard the child and promote their well-being;</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relevant information in relation the adult caregiver should be included in agency reports. this is especially important when there are factors such as adult mental ill health, alcohol or substance misuse, which have a bearing on the adult care givers capacity to meet the needs of, or protect, a child.</a:t>
            </a:r>
          </a:p>
          <a:p>
            <a:pPr marL="171450" indent="-171450">
              <a:buFont typeface="Arial" panose="020B0604020202020204" pitchFamily="34" charset="0"/>
              <a:buChar char="•"/>
            </a:pPr>
            <a:endParaRPr lang="en-GB" sz="1200" b="1" i="0" u="none" strike="noStrike" kern="1200" dirty="0">
              <a:solidFill>
                <a:schemeClr val="tx1"/>
              </a:solidFill>
              <a:effectLst/>
              <a:latin typeface="+mn-lt"/>
              <a:ea typeface="+mn-ea"/>
              <a:cs typeface="+mn-cs"/>
            </a:endParaRPr>
          </a:p>
          <a:p>
            <a:r>
              <a:rPr lang="en-GB" sz="1200" b="1" i="0" u="none" strike="noStrike" kern="1200" dirty="0">
                <a:solidFill>
                  <a:schemeClr val="tx1"/>
                </a:solidFill>
                <a:effectLst/>
                <a:latin typeface="+mn-lt"/>
                <a:ea typeface="+mn-ea"/>
                <a:cs typeface="+mn-cs"/>
              </a:rPr>
              <a:t>The social worker’s report</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The social worker’s report should include:</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the assessment so far;</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a chronology of significant events and agency and practitioner contact with the child and family, including:</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a list in date order of the events that lead to the child protection conference;</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areas where more information is needed should be highlighted;</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significant aspects of the child’s current and past state of health and development;</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report of the section 47 enquiries and brief description of events;</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information on the capacity of the parents and other family members to ensure the child’s safety from harm, and to promote the child’s health and development;</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the expressed views, wishes and feelings of the child, parents and other family members;</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assessment of risk of harm and any actions taken;</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an analysis of the implications of the information obtained for the child’s future safety, health and development;</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recommendations for future work with the child and family.</a:t>
            </a:r>
          </a:p>
          <a:p>
            <a:r>
              <a:rPr lang="en-GB" sz="1200" kern="1200" dirty="0">
                <a:solidFill>
                  <a:schemeClr val="tx1"/>
                </a:solidFill>
                <a:effectLst/>
                <a:latin typeface="+mn-lt"/>
                <a:ea typeface="+mn-ea"/>
                <a:cs typeface="+mn-cs"/>
              </a:rPr>
              <a:t>The social worker must be prepared to provide a clear verbal summary and analysis to the conference to help decide what is needed to protect the child. </a:t>
            </a:r>
          </a:p>
          <a:p>
            <a:r>
              <a:rPr lang="en-GB" sz="1200" b="1" i="0" u="none" strike="noStrike" kern="1200" dirty="0">
                <a:solidFill>
                  <a:schemeClr val="tx1"/>
                </a:solidFill>
                <a:effectLst/>
                <a:latin typeface="+mn-lt"/>
                <a:ea typeface="+mn-ea"/>
                <a:cs typeface="+mn-cs"/>
              </a:rPr>
              <a:t>Pointers for Practice: Preparing A Social Work Report for Conference Invisible Children</a:t>
            </a:r>
            <a:r>
              <a:rPr lang="en-GB" sz="1200" b="1"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r>
              <a:rPr lang="en-GB" sz="1200" b="1" i="0" u="none" strike="noStrike" kern="1200" dirty="0">
                <a:solidFill>
                  <a:schemeClr val="tx1"/>
                </a:solidFill>
                <a:effectLst/>
                <a:latin typeface="+mn-lt"/>
                <a:ea typeface="+mn-ea"/>
                <a:cs typeface="+mn-cs"/>
              </a:rPr>
              <a:t>Contributing practitioner reports</a:t>
            </a:r>
            <a:endParaRPr lang="en-GB" sz="1200" kern="1200" dirty="0">
              <a:solidFill>
                <a:schemeClr val="tx1"/>
              </a:solidFill>
              <a:effectLst/>
              <a:latin typeface="+mn-lt"/>
              <a:ea typeface="+mn-ea"/>
              <a:cs typeface="+mn-cs"/>
            </a:endParaRPr>
          </a:p>
          <a:p>
            <a:endParaRPr lang="en-GB" sz="1200" kern="1200" dirty="0">
              <a:solidFill>
                <a:schemeClr val="tx1"/>
              </a:solidFill>
              <a:effectLst/>
              <a:latin typeface="+mn-lt"/>
              <a:ea typeface="+mn-ea"/>
              <a:cs typeface="+mn-cs"/>
            </a:endParaRP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a:t>
            </a:r>
          </a:p>
          <a:p>
            <a:r>
              <a:rPr lang="en-GB" sz="1200" b="1" kern="1200" dirty="0">
                <a:solidFill>
                  <a:schemeClr val="tx1"/>
                </a:solidFill>
                <a:effectLst/>
                <a:latin typeface="+mn-lt"/>
                <a:ea typeface="+mn-ea"/>
                <a:cs typeface="+mn-cs"/>
              </a:rPr>
              <a:t>Health Reports</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Where health advice is crucial to the conference deliberations, the conference should be scheduled to ensure that the examining doctor(s) or locality/community paediatrician is able to attend. </a:t>
            </a:r>
          </a:p>
          <a:p>
            <a:r>
              <a:rPr lang="en-GB" sz="1200" kern="1200" dirty="0">
                <a:solidFill>
                  <a:schemeClr val="tx1"/>
                </a:solidFill>
                <a:effectLst/>
                <a:latin typeface="+mn-lt"/>
                <a:ea typeface="+mn-ea"/>
                <a:cs typeface="+mn-cs"/>
              </a:rPr>
              <a:t>If due to exceptional circumstances, the doctor cannot attend, he or she must submit a written report and the chair of the conference should read the health findings, in full, to the conference. </a:t>
            </a:r>
          </a:p>
          <a:p>
            <a:r>
              <a:rPr lang="en-GB" sz="1200" kern="1200" dirty="0">
                <a:solidFill>
                  <a:schemeClr val="tx1"/>
                </a:solidFill>
                <a:effectLst/>
                <a:latin typeface="+mn-lt"/>
                <a:ea typeface="+mn-ea"/>
                <a:cs typeface="+mn-cs"/>
              </a:rPr>
              <a:t>Only a health practitioner should undertake any further interpretation of the report, although the conference can, and should, explore the extent to which any diagnosis excludes any other alternatives to explain apparent abuse or injuries to a child.</a:t>
            </a:r>
          </a:p>
          <a:p>
            <a:r>
              <a:rPr lang="en-GB" sz="1200" kern="1200" dirty="0">
                <a:solidFill>
                  <a:schemeClr val="tx1"/>
                </a:solidFill>
                <a:effectLst/>
                <a:latin typeface="+mn-lt"/>
                <a:ea typeface="+mn-ea"/>
                <a:cs typeface="+mn-cs"/>
              </a:rPr>
              <a:t>If the conference is not clear as to the contents or the interpretation of the report, arrangements should be made by the chair to seek clarification. </a:t>
            </a:r>
          </a:p>
          <a:p>
            <a:r>
              <a:rPr lang="en-GB" sz="1200" kern="1200" dirty="0">
                <a:solidFill>
                  <a:schemeClr val="tx1"/>
                </a:solidFill>
                <a:effectLst/>
                <a:latin typeface="+mn-lt"/>
                <a:ea typeface="+mn-ea"/>
                <a:cs typeface="+mn-cs"/>
              </a:rPr>
              <a:t>Child protection medical reports may be discussed within conferences, but this cannot be distributed with reports of the conference and good practice would be for these reports to be summarised. There is an expectation that the contents of the child protection medical report will have been shared and discussed with the family in advance of the conference, whether the doctor can attend or not.</a:t>
            </a:r>
          </a:p>
          <a:p>
            <a:r>
              <a:rPr lang="en-GB" sz="1200" kern="1200" dirty="0">
                <a:solidFill>
                  <a:schemeClr val="tx1"/>
                </a:solidFill>
                <a:effectLst/>
                <a:latin typeface="+mn-lt"/>
                <a:ea typeface="+mn-ea"/>
                <a:cs typeface="+mn-cs"/>
              </a:rPr>
              <a:t>Any delay should not prejudice the safety of the child.</a:t>
            </a:r>
          </a:p>
          <a:p>
            <a:r>
              <a:rPr lang="en-GB" sz="1200" kern="1200" dirty="0">
                <a:solidFill>
                  <a:schemeClr val="tx1"/>
                </a:solidFill>
                <a:effectLst/>
                <a:latin typeface="+mn-lt"/>
                <a:ea typeface="+mn-ea"/>
                <a:cs typeface="+mn-cs"/>
              </a:rPr>
              <a:t>In cases of conflicting health opinion, the chair should request that the doctors involved review their findings jointly with the interests of the child in mind. If they are unable to establish common ground, they should be asked to explain their differences. Their views must be considered in the context of the other information available. If resolution is not possible, a further expert opinion may need to be commissioned to review the Health findings in order to offer a definitive opinion.</a:t>
            </a:r>
          </a:p>
          <a:p>
            <a:r>
              <a:rPr lang="en-GB" sz="1200" kern="1200" dirty="0">
                <a:solidFill>
                  <a:schemeClr val="tx1"/>
                </a:solidFill>
                <a:effectLst/>
                <a:latin typeface="+mn-lt"/>
                <a:ea typeface="+mn-ea"/>
                <a:cs typeface="+mn-cs"/>
              </a:rPr>
              <a:t> </a:t>
            </a:r>
          </a:p>
          <a:p>
            <a:r>
              <a:rPr lang="en-GB" sz="1200" b="1" i="0" u="none" strike="noStrike" kern="1200" dirty="0">
                <a:solidFill>
                  <a:schemeClr val="tx1"/>
                </a:solidFill>
                <a:effectLst/>
                <a:latin typeface="+mn-lt"/>
                <a:ea typeface="+mn-ea"/>
                <a:cs typeface="+mn-cs"/>
              </a:rPr>
              <a:t>&lt;clickable link&gt; Pointers for Practice: Preparing Reports for Conference</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a:t>
            </a:r>
          </a:p>
          <a:p>
            <a:r>
              <a:rPr lang="en-GB" sz="1200" b="1" i="0" u="none" strike="noStrike" kern="1200" dirty="0">
                <a:solidFill>
                  <a:schemeClr val="tx1"/>
                </a:solidFill>
                <a:effectLst/>
                <a:latin typeface="+mn-lt"/>
                <a:ea typeface="+mn-ea"/>
                <a:cs typeface="+mn-cs"/>
              </a:rPr>
              <a:t>Specific information required from different agencies</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If more than one child in the family is being considered at the conference, it is important that each child is treated individually and that the impact of parenting capacity and family environmental factors are considered in relation to EACH child.  Each child will have an individual report.</a:t>
            </a:r>
          </a:p>
          <a:p>
            <a:r>
              <a:rPr lang="en-GB" sz="1200" b="1"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Health practitioners including CAMHS</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Health practitioners will collate all relevant Health information. They should provide chronologies and reports which collate all the </a:t>
            </a:r>
            <a:r>
              <a:rPr lang="en-GB" sz="1200" i="1" kern="1200" dirty="0">
                <a:solidFill>
                  <a:schemeClr val="tx1"/>
                </a:solidFill>
                <a:effectLst/>
                <a:latin typeface="+mn-lt"/>
                <a:ea typeface="+mn-ea"/>
                <a:cs typeface="+mn-cs"/>
              </a:rPr>
              <a:t>relevant </a:t>
            </a:r>
            <a:r>
              <a:rPr lang="en-GB" sz="1200" kern="1200" dirty="0">
                <a:solidFill>
                  <a:schemeClr val="tx1"/>
                </a:solidFill>
                <a:effectLst/>
                <a:latin typeface="+mn-lt"/>
                <a:ea typeface="+mn-ea"/>
                <a:cs typeface="+mn-cs"/>
              </a:rPr>
              <a:t>health information appropriate to that practitioner and make clear links between events and their significance for the child. For example, the consequences for the child of non-attendance at physiotherapy sessions.</a:t>
            </a:r>
          </a:p>
          <a:p>
            <a:r>
              <a:rPr lang="en-GB" sz="1200" kern="1200" dirty="0">
                <a:solidFill>
                  <a:schemeClr val="tx1"/>
                </a:solidFill>
                <a:effectLst/>
                <a:latin typeface="+mn-lt"/>
                <a:ea typeface="+mn-ea"/>
                <a:cs typeface="+mn-cs"/>
              </a:rPr>
              <a:t>This should include information about adult caregivers if pertinent to the enquiry.</a:t>
            </a:r>
          </a:p>
          <a:p>
            <a:r>
              <a:rPr lang="en-GB" sz="1200" kern="1200" dirty="0">
                <a:solidFill>
                  <a:schemeClr val="tx1"/>
                </a:solidFill>
                <a:effectLst/>
                <a:latin typeface="+mn-lt"/>
                <a:ea typeface="+mn-ea"/>
                <a:cs typeface="+mn-cs"/>
              </a:rPr>
              <a:t>The information should be presented in a manner that non-health practitioners can understand. ‘a child is on 93 centile for weight’ means little unless it is specified this means the child is overweight as opposed to 98 centile which means the child is obese. </a:t>
            </a:r>
          </a:p>
          <a:p>
            <a:r>
              <a:rPr lang="en-GB" sz="1200" kern="1200" dirty="0">
                <a:solidFill>
                  <a:schemeClr val="tx1"/>
                </a:solidFill>
                <a:effectLst/>
                <a:latin typeface="+mn-lt"/>
                <a:ea typeface="+mn-ea"/>
                <a:cs typeface="+mn-cs"/>
              </a:rPr>
              <a:t>Information pertaining to parents and caregivers should be included in so far as it effects parental capacity to adequately provide for the health, safety and well-being of the children.</a:t>
            </a:r>
          </a:p>
          <a:p>
            <a:r>
              <a:rPr lang="en-GB" sz="1200" kern="1200" dirty="0">
                <a:solidFill>
                  <a:schemeClr val="tx1"/>
                </a:solidFill>
                <a:effectLst/>
                <a:latin typeface="+mn-lt"/>
                <a:ea typeface="+mn-ea"/>
                <a:cs typeface="+mn-cs"/>
              </a:rPr>
              <a:t>There may be instances where multiple health professionals will be invited to provide information.</a:t>
            </a:r>
          </a:p>
          <a:p>
            <a:r>
              <a:rPr lang="en-GB" sz="1200" kern="1200" dirty="0">
                <a:solidFill>
                  <a:schemeClr val="tx1"/>
                </a:solidFill>
                <a:effectLst/>
                <a:latin typeface="+mn-lt"/>
                <a:ea typeface="+mn-ea"/>
                <a:cs typeface="+mn-cs"/>
              </a:rPr>
              <a:t> </a:t>
            </a:r>
          </a:p>
          <a:p>
            <a:r>
              <a:rPr lang="en-GB" sz="1200" b="1" kern="1200" dirty="0">
                <a:solidFill>
                  <a:schemeClr val="tx1"/>
                </a:solidFill>
                <a:effectLst/>
                <a:latin typeface="+mn-lt"/>
                <a:ea typeface="+mn-ea"/>
                <a:cs typeface="+mn-cs"/>
              </a:rPr>
              <a:t>GPs </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Must always receive an invitation and provide a written report. This report should be evidenced-based, relevant and child-focused and make specific the child’s health needs and how they are and are not being met by the parent or carer. For example, a pattern of ear infections which do not appear to respond to medication may be a result of the parent indicating to the GP they ‘forgot’ to complete the course. They should always receive a copy of the records made.</a:t>
            </a:r>
          </a:p>
          <a:p>
            <a:r>
              <a:rPr lang="en-GB" sz="1200" kern="1200" dirty="0">
                <a:solidFill>
                  <a:schemeClr val="tx1"/>
                </a:solidFill>
                <a:effectLst/>
                <a:latin typeface="+mn-lt"/>
                <a:ea typeface="+mn-ea"/>
                <a:cs typeface="+mn-cs"/>
              </a:rPr>
              <a:t> </a:t>
            </a:r>
          </a:p>
          <a:p>
            <a:r>
              <a:rPr lang="en-GB" sz="1200" b="1" kern="1200" dirty="0">
                <a:solidFill>
                  <a:schemeClr val="tx1"/>
                </a:solidFill>
                <a:effectLst/>
                <a:latin typeface="+mn-lt"/>
                <a:ea typeface="+mn-ea"/>
                <a:cs typeface="+mn-cs"/>
              </a:rPr>
              <a:t>Education and school practitioners </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Education practitioners should provide a written report that includes information about educational provision, school attendance, attainment and caregiver’s engagement. They must also comment on other aspects of the child’s development, such as their social relationships, social presentation, identity, emotional and behavioural development. </a:t>
            </a:r>
          </a:p>
          <a:p>
            <a:r>
              <a:rPr lang="en-GB" sz="1200" i="1"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Police </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Must check records of all known adults who have a significant involvement with the child and check domestic abuse records. Their report needs to contain all previous convictions relating to drugs or alcohol, violence including domestic abuse, sexual offences or dishonesty, as well as details of other incidents, cautions or information that may be relevant and specify how the offences are likely to impact on the safety, care and support needs of the child.</a:t>
            </a:r>
          </a:p>
          <a:p>
            <a:r>
              <a:rPr lang="en-GB" sz="1200" kern="1200" dirty="0">
                <a:solidFill>
                  <a:schemeClr val="tx1"/>
                </a:solidFill>
                <a:effectLst/>
                <a:latin typeface="+mn-lt"/>
                <a:ea typeface="+mn-ea"/>
                <a:cs typeface="+mn-cs"/>
              </a:rPr>
              <a:t> </a:t>
            </a:r>
          </a:p>
          <a:p>
            <a:r>
              <a:rPr lang="en-GB" sz="1200" b="1" kern="1200" dirty="0">
                <a:solidFill>
                  <a:schemeClr val="tx1"/>
                </a:solidFill>
                <a:effectLst/>
                <a:latin typeface="+mn-lt"/>
                <a:ea typeface="+mn-ea"/>
                <a:cs typeface="+mn-cs"/>
              </a:rPr>
              <a:t>National Probation Service and Community Rehabilitation Companies (CRCs)</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Will check records including licence conditions and provide a written report specifying how the offences are likely to impact on the safety, care and support needs of the child. It is vital that consideration is given to the role probation plays in supporting this process at the earliest stages.</a:t>
            </a:r>
          </a:p>
          <a:p>
            <a:r>
              <a:rPr lang="en-GB" sz="1200" i="1"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Adult Services</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Practitioners should be prepared to report on their involvement with the adult service user and any adult-oriented issues such as learning disability, domestic violence, drug and alcohol misuse or mental health concerns that may affect parental ability and motivation to meet the safety, care and support needs of the child.</a:t>
            </a:r>
          </a:p>
          <a:p>
            <a:r>
              <a:rPr lang="en-GB" sz="1200" kern="1200" dirty="0">
                <a:solidFill>
                  <a:schemeClr val="tx1"/>
                </a:solidFill>
                <a:effectLst/>
                <a:latin typeface="+mn-lt"/>
                <a:ea typeface="+mn-ea"/>
                <a:cs typeface="+mn-cs"/>
              </a:rPr>
              <a:t> </a:t>
            </a:r>
          </a:p>
          <a:p>
            <a:r>
              <a:rPr lang="en-GB" sz="1200" b="1" kern="1200" dirty="0">
                <a:solidFill>
                  <a:schemeClr val="tx1"/>
                </a:solidFill>
                <a:effectLst/>
                <a:latin typeface="+mn-lt"/>
                <a:ea typeface="+mn-ea"/>
                <a:cs typeface="+mn-cs"/>
              </a:rPr>
              <a:t>Representatives of other agencies</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Will prepare and provide written reports as appropriate. They must ensure that the reports are child-centred and focus on the way in which their knowledge of socio-economic factors and parenting capacity are impacting the health and development of their child. </a:t>
            </a:r>
          </a:p>
          <a:p>
            <a:r>
              <a:rPr lang="en-GB" sz="1200" kern="1200" dirty="0">
                <a:solidFill>
                  <a:schemeClr val="tx1"/>
                </a:solidFill>
                <a:effectLst/>
                <a:latin typeface="+mn-lt"/>
                <a:ea typeface="+mn-ea"/>
                <a:cs typeface="+mn-cs"/>
              </a:rPr>
              <a:t> </a:t>
            </a:r>
          </a:p>
          <a:p>
            <a:r>
              <a:rPr lang="en-GB" sz="1200" b="1" i="0" u="none" strike="noStrike" kern="1200" dirty="0">
                <a:solidFill>
                  <a:schemeClr val="tx1"/>
                </a:solidFill>
                <a:effectLst/>
                <a:latin typeface="+mn-lt"/>
                <a:ea typeface="+mn-ea"/>
                <a:cs typeface="+mn-cs"/>
              </a:rPr>
              <a:t>Sharing reports with the family</a:t>
            </a:r>
            <a:endParaRPr lang="en-GB" sz="1200" kern="1200" dirty="0">
              <a:solidFill>
                <a:schemeClr val="tx1"/>
              </a:solidFill>
              <a:effectLst/>
              <a:latin typeface="+mn-lt"/>
              <a:ea typeface="+mn-ea"/>
              <a:cs typeface="+mn-cs"/>
            </a:endParaRPr>
          </a:p>
          <a:p>
            <a:r>
              <a:rPr lang="en-GB" sz="1200" b="1" i="0" u="none" strike="noStrike" kern="1200" dirty="0">
                <a:solidFill>
                  <a:schemeClr val="tx1"/>
                </a:solidFill>
                <a:effectLst/>
                <a:latin typeface="+mn-lt"/>
                <a:ea typeface="+mn-ea"/>
                <a:cs typeface="+mn-cs"/>
              </a:rPr>
              <a:t>All report authors, from all relevant agencies </a:t>
            </a:r>
            <a:r>
              <a:rPr lang="en-GB" sz="1200" kern="1200" dirty="0">
                <a:solidFill>
                  <a:schemeClr val="tx1"/>
                </a:solidFill>
                <a:effectLst/>
                <a:latin typeface="+mn-lt"/>
                <a:ea typeface="+mn-ea"/>
                <a:cs typeface="+mn-cs"/>
              </a:rPr>
              <a:t>must share, discuss and explain their reports with families at least </a:t>
            </a:r>
            <a:r>
              <a:rPr lang="en-GB" sz="1200" b="1" kern="1200" dirty="0">
                <a:solidFill>
                  <a:schemeClr val="tx1"/>
                </a:solidFill>
                <a:effectLst/>
                <a:latin typeface="+mn-lt"/>
                <a:ea typeface="+mn-ea"/>
                <a:cs typeface="+mn-cs"/>
              </a:rPr>
              <a:t>the day before</a:t>
            </a:r>
            <a:r>
              <a:rPr lang="en-GB" sz="1200" kern="1200" dirty="0">
                <a:solidFill>
                  <a:schemeClr val="tx1"/>
                </a:solidFill>
                <a:effectLst/>
                <a:latin typeface="+mn-lt"/>
                <a:ea typeface="+mn-ea"/>
                <a:cs typeface="+mn-cs"/>
              </a:rPr>
              <a:t> the conference. They should use communication methods commensurate with the needs of the various family members. </a:t>
            </a:r>
          </a:p>
          <a:p>
            <a:r>
              <a:rPr lang="en-GB" sz="1200" kern="1200" dirty="0">
                <a:solidFill>
                  <a:schemeClr val="tx1"/>
                </a:solidFill>
                <a:effectLst/>
                <a:latin typeface="+mn-lt"/>
                <a:ea typeface="+mn-ea"/>
                <a:cs typeface="+mn-cs"/>
              </a:rPr>
              <a:t>This ensures:</a:t>
            </a:r>
          </a:p>
          <a:p>
            <a:pPr lvl="0"/>
            <a:r>
              <a:rPr lang="en-GB" sz="1200" kern="1200" dirty="0">
                <a:solidFill>
                  <a:schemeClr val="tx1"/>
                </a:solidFill>
                <a:effectLst/>
                <a:latin typeface="+mn-lt"/>
                <a:ea typeface="+mn-ea"/>
                <a:cs typeface="+mn-cs"/>
              </a:rPr>
              <a:t>family members are aware of report contents prior to the meeting;</a:t>
            </a:r>
          </a:p>
          <a:p>
            <a:pPr lvl="0"/>
            <a:r>
              <a:rPr lang="en-GB" sz="1200" kern="1200" dirty="0">
                <a:solidFill>
                  <a:schemeClr val="tx1"/>
                </a:solidFill>
                <a:effectLst/>
                <a:latin typeface="+mn-lt"/>
                <a:ea typeface="+mn-ea"/>
                <a:cs typeface="+mn-cs"/>
              </a:rPr>
              <a:t>can draw attention to any factual inaccuracies;</a:t>
            </a:r>
          </a:p>
          <a:p>
            <a:pPr lvl="0"/>
            <a:r>
              <a:rPr lang="en-GB" sz="1200" kern="1200" dirty="0">
                <a:solidFill>
                  <a:schemeClr val="tx1"/>
                </a:solidFill>
                <a:effectLst/>
                <a:latin typeface="+mn-lt"/>
                <a:ea typeface="+mn-ea"/>
                <a:cs typeface="+mn-cs"/>
              </a:rPr>
              <a:t>have time to make sense of the report contents. </a:t>
            </a:r>
          </a:p>
          <a:p>
            <a:endParaRPr lang="en-GB" dirty="0"/>
          </a:p>
        </p:txBody>
      </p:sp>
      <p:sp>
        <p:nvSpPr>
          <p:cNvPr id="4" name="Slide Number Placeholder 3"/>
          <p:cNvSpPr>
            <a:spLocks noGrp="1"/>
          </p:cNvSpPr>
          <p:nvPr>
            <p:ph type="sldNum" sz="quarter" idx="5"/>
          </p:nvPr>
        </p:nvSpPr>
        <p:spPr/>
        <p:txBody>
          <a:bodyPr/>
          <a:lstStyle/>
          <a:p>
            <a:fld id="{4611E7DE-4AE0-4FB0-A52C-7F4029097372}" type="slidenum">
              <a:rPr lang="en-GB" smtClean="0"/>
              <a:t>12</a:t>
            </a:fld>
            <a:endParaRPr lang="en-GB"/>
          </a:p>
        </p:txBody>
      </p:sp>
    </p:spTree>
    <p:extLst>
      <p:ext uri="{BB962C8B-B14F-4D97-AF65-F5344CB8AC3E}">
        <p14:creationId xmlns:p14="http://schemas.microsoft.com/office/powerpoint/2010/main" val="38923426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u="sng" kern="1200" dirty="0">
                <a:solidFill>
                  <a:schemeClr val="tx1"/>
                </a:solidFill>
                <a:effectLst/>
                <a:latin typeface="+mn-lt"/>
                <a:ea typeface="+mn-ea"/>
                <a:cs typeface="+mn-cs"/>
              </a:rPr>
              <a:t>When preparing reports practitioners should:</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ensure written reports are available to the chair </a:t>
            </a:r>
            <a:r>
              <a:rPr lang="en-GB" sz="1200" b="1" kern="1200" dirty="0">
                <a:solidFill>
                  <a:schemeClr val="tx1"/>
                </a:solidFill>
                <a:effectLst/>
                <a:latin typeface="+mn-lt"/>
                <a:ea typeface="+mn-ea"/>
                <a:cs typeface="+mn-cs"/>
              </a:rPr>
              <a:t>2 working days </a:t>
            </a:r>
            <a:r>
              <a:rPr lang="en-GB" sz="1200" kern="1200" dirty="0">
                <a:solidFill>
                  <a:schemeClr val="tx1"/>
                </a:solidFill>
                <a:effectLst/>
                <a:latin typeface="+mn-lt"/>
                <a:ea typeface="+mn-ea"/>
                <a:cs typeface="+mn-cs"/>
              </a:rPr>
              <a:t>before the conference </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come to the conference expecting to </a:t>
            </a:r>
            <a:r>
              <a:rPr lang="en-GB" sz="1200" b="1" kern="1200" dirty="0">
                <a:solidFill>
                  <a:schemeClr val="tx1"/>
                </a:solidFill>
                <a:effectLst/>
                <a:latin typeface="+mn-lt"/>
                <a:ea typeface="+mn-ea"/>
                <a:cs typeface="+mn-cs"/>
              </a:rPr>
              <a:t>summarise</a:t>
            </a:r>
            <a:r>
              <a:rPr lang="en-GB" sz="1200" kern="1200" dirty="0">
                <a:solidFill>
                  <a:schemeClr val="tx1"/>
                </a:solidFill>
                <a:effectLst/>
                <a:latin typeface="+mn-lt"/>
                <a:ea typeface="+mn-ea"/>
                <a:cs typeface="+mn-cs"/>
              </a:rPr>
              <a:t> their report and highlight important points;</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distinguish between what is fact, observation, allegation or opinion.</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utilise the domains and dimensions of</a:t>
            </a:r>
            <a:r>
              <a:rPr lang="en-GB" sz="1200" b="1" kern="1200" dirty="0">
                <a:solidFill>
                  <a:schemeClr val="tx1"/>
                </a:solidFill>
                <a:effectLst/>
                <a:latin typeface="+mn-lt"/>
                <a:ea typeface="+mn-ea"/>
                <a:cs typeface="+mn-cs"/>
              </a:rPr>
              <a:t> </a:t>
            </a:r>
            <a:r>
              <a:rPr lang="en-GB" sz="1200" b="1" u="sng" kern="1200" dirty="0">
                <a:solidFill>
                  <a:schemeClr val="tx1"/>
                </a:solidFill>
                <a:effectLst/>
                <a:latin typeface="+mn-lt"/>
                <a:ea typeface="+mn-ea"/>
                <a:cs typeface="+mn-cs"/>
              </a:rPr>
              <a:t>Framework for the Assessment of Children in Need and their Families</a:t>
            </a:r>
            <a:r>
              <a:rPr lang="en-GB" sz="1200" b="1" kern="1200" dirty="0">
                <a:solidFill>
                  <a:schemeClr val="tx1"/>
                </a:solidFill>
                <a:effectLst/>
                <a:latin typeface="+mn-lt"/>
                <a:ea typeface="+mn-ea"/>
                <a:cs typeface="+mn-cs"/>
              </a:rPr>
              <a:t>  </a:t>
            </a:r>
            <a:r>
              <a:rPr lang="en-GB" sz="1200" b="1" i="0" u="sng" strike="noStrike" kern="1200" dirty="0">
                <a:solidFill>
                  <a:schemeClr val="tx1"/>
                </a:solidFill>
                <a:effectLst/>
                <a:latin typeface="+mn-lt"/>
                <a:ea typeface="+mn-ea"/>
                <a:cs typeface="+mn-cs"/>
                <a:hlinkClick r:id="rId3"/>
              </a:rPr>
              <a:t>https://webarchive.nationalarchives.gov.uk/.../Framework%20for%20the%20</a:t>
            </a:r>
            <a:r>
              <a:rPr lang="en-GB" sz="1200" b="1" u="sng" kern="1200" dirty="0">
                <a:solidFill>
                  <a:schemeClr val="tx1"/>
                </a:solidFill>
                <a:effectLst/>
                <a:latin typeface="+mn-lt"/>
                <a:ea typeface="+mn-ea"/>
                <a:cs typeface="+mn-cs"/>
              </a:rPr>
              <a:t>...</a:t>
            </a:r>
            <a:r>
              <a:rPr lang="en-GB" sz="1200" b="1"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GB" sz="1200" kern="1200" dirty="0">
                <a:solidFill>
                  <a:schemeClr val="tx1"/>
                </a:solidFill>
                <a:effectLst/>
                <a:latin typeface="+mn-lt"/>
                <a:ea typeface="+mn-ea"/>
                <a:cs typeface="+mn-cs"/>
              </a:rPr>
              <a:t>when preparing their reports.</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draw chair’s attention to any particularly sensitive or confidential information and/or concerns about possible violence or intimidation.</a:t>
            </a:r>
          </a:p>
          <a:p>
            <a:pPr marL="0" indent="0">
              <a:buFont typeface="Arial" panose="020B0604020202020204" pitchFamily="34" charset="0"/>
              <a:buNone/>
            </a:pPr>
            <a:endParaRPr lang="en-GB" sz="1200" kern="1200" dirty="0">
              <a:solidFill>
                <a:schemeClr val="tx1"/>
              </a:solidFill>
              <a:effectLst/>
              <a:latin typeface="+mn-lt"/>
              <a:ea typeface="+mn-ea"/>
              <a:cs typeface="+mn-cs"/>
            </a:endParaRPr>
          </a:p>
          <a:p>
            <a:pPr marL="0" marR="0" lvl="0" indent="0" algn="just" defTabSz="914400" rtl="0" eaLnBrk="1" fontAlgn="auto" latinLnBrk="0" hangingPunct="1">
              <a:lnSpc>
                <a:spcPct val="115000"/>
              </a:lnSpc>
              <a:spcBef>
                <a:spcPts val="0"/>
              </a:spcBef>
              <a:spcAft>
                <a:spcPts val="0"/>
              </a:spcAft>
              <a:buClrTx/>
              <a:buSzTx/>
              <a:buFontTx/>
              <a:buNone/>
              <a:tabLst/>
              <a:defRPr/>
            </a:pPr>
            <a:r>
              <a:rPr lang="en-GB" sz="1200" b="1" u="sng" kern="1200" dirty="0">
                <a:solidFill>
                  <a:schemeClr val="tx1"/>
                </a:solidFill>
                <a:effectLst/>
                <a:latin typeface="+mn-lt"/>
                <a:ea typeface="+mn-ea"/>
                <a:cs typeface="+mn-cs"/>
              </a:rPr>
              <a:t>HANDOUT: Pointers for Practice: Preparing Reports for Conference</a:t>
            </a:r>
          </a:p>
          <a:p>
            <a:pPr algn="just">
              <a:lnSpc>
                <a:spcPct val="115000"/>
              </a:lnSpc>
              <a:spcAft>
                <a:spcPts val="0"/>
              </a:spcAft>
            </a:pPr>
            <a:r>
              <a:rPr lang="en-GB" sz="1200" b="1" u="sng" dirty="0">
                <a:effectLst/>
                <a:latin typeface="Arial" panose="020B0604020202020204" pitchFamily="34" charset="0"/>
                <a:ea typeface="Calibri" panose="020F0502020204030204" pitchFamily="34" charset="0"/>
                <a:cs typeface="Times New Roman" panose="02020603050405020304" pitchFamily="18" charset="0"/>
              </a:rPr>
              <a:t>HANDOOUT: What to include in a Practitioner’s Report</a:t>
            </a:r>
          </a:p>
          <a:p>
            <a:pPr algn="just">
              <a:lnSpc>
                <a:spcPct val="115000"/>
              </a:lnSpc>
              <a:spcAft>
                <a:spcPts val="0"/>
              </a:spcAft>
            </a:pPr>
            <a:endParaRPr lang="en-GB" sz="1200" b="1" u="sng" dirty="0">
              <a:effectLst/>
              <a:latin typeface="Arial" panose="020B0604020202020204" pitchFamily="34" charset="0"/>
              <a:ea typeface="Calibri" panose="020F0502020204030204" pitchFamily="34" charset="0"/>
              <a:cs typeface="Times New Roman" panose="02020603050405020304" pitchFamily="18" charset="0"/>
            </a:endParaRPr>
          </a:p>
          <a:p>
            <a:pPr marL="0" indent="0">
              <a:buFont typeface="Arial" panose="020B0604020202020204" pitchFamily="34" charset="0"/>
              <a:buNone/>
            </a:pPr>
            <a:endParaRPr lang="en-GB" sz="1200" kern="1200" dirty="0">
              <a:solidFill>
                <a:schemeClr val="tx1"/>
              </a:solidFill>
              <a:effectLst/>
              <a:latin typeface="+mn-lt"/>
              <a:ea typeface="+mn-ea"/>
              <a:cs typeface="+mn-cs"/>
            </a:endParaRPr>
          </a:p>
          <a:p>
            <a:r>
              <a:rPr lang="en-GB" sz="1200" b="1" u="sng" kern="1200" dirty="0">
                <a:solidFill>
                  <a:schemeClr val="tx1"/>
                </a:solidFill>
                <a:effectLst/>
                <a:latin typeface="+mn-lt"/>
                <a:ea typeface="+mn-ea"/>
                <a:cs typeface="+mn-cs"/>
              </a:rPr>
              <a:t>TRAINER TO PROVIDE, AS NECESSARY:</a:t>
            </a:r>
          </a:p>
          <a:p>
            <a:r>
              <a:rPr lang="en-US" sz="1200" b="1" i="0" kern="1200" dirty="0">
                <a:solidFill>
                  <a:schemeClr val="tx1"/>
                </a:solidFill>
                <a:effectLst/>
                <a:latin typeface="+mn-lt"/>
                <a:ea typeface="+mn-ea"/>
                <a:cs typeface="+mn-cs"/>
              </a:rPr>
              <a:t>Health reports</a:t>
            </a:r>
          </a:p>
          <a:p>
            <a:r>
              <a:rPr lang="en-US" sz="1200" b="0" i="0" kern="1200" dirty="0">
                <a:solidFill>
                  <a:schemeClr val="tx1"/>
                </a:solidFill>
                <a:effectLst/>
                <a:latin typeface="+mn-lt"/>
                <a:ea typeface="+mn-ea"/>
                <a:cs typeface="+mn-cs"/>
              </a:rPr>
              <a:t>Where health advice is crucial to the conference deliberations, the conference should be scheduled to ensure that the examining doctor(s) or locality/community </a:t>
            </a:r>
            <a:r>
              <a:rPr lang="en-US" sz="1200" b="0" i="0" kern="1200" dirty="0" err="1">
                <a:solidFill>
                  <a:schemeClr val="tx1"/>
                </a:solidFill>
                <a:effectLst/>
                <a:latin typeface="+mn-lt"/>
                <a:ea typeface="+mn-ea"/>
                <a:cs typeface="+mn-cs"/>
              </a:rPr>
              <a:t>paediatrician</a:t>
            </a:r>
            <a:r>
              <a:rPr lang="en-US" sz="1200" b="0" i="0" kern="1200" dirty="0">
                <a:solidFill>
                  <a:schemeClr val="tx1"/>
                </a:solidFill>
                <a:effectLst/>
                <a:latin typeface="+mn-lt"/>
                <a:ea typeface="+mn-ea"/>
                <a:cs typeface="+mn-cs"/>
              </a:rPr>
              <a:t> is able to attend.</a:t>
            </a:r>
          </a:p>
          <a:p>
            <a:r>
              <a:rPr lang="en-US" sz="1200" b="0" i="0" kern="1200" dirty="0">
                <a:solidFill>
                  <a:schemeClr val="tx1"/>
                </a:solidFill>
                <a:effectLst/>
                <a:latin typeface="+mn-lt"/>
                <a:ea typeface="+mn-ea"/>
                <a:cs typeface="+mn-cs"/>
              </a:rPr>
              <a:t>If due to exceptional circumstances, the doctor cannot attend, he or she must submit a written report and the </a:t>
            </a:r>
            <a:r>
              <a:rPr lang="en-US" sz="1200" b="0" i="0" u="none" strike="noStrike" kern="1200" dirty="0">
                <a:solidFill>
                  <a:schemeClr val="tx1"/>
                </a:solidFill>
                <a:effectLst/>
                <a:latin typeface="+mn-lt"/>
                <a:ea typeface="+mn-ea"/>
                <a:cs typeface="+mn-cs"/>
                <a:hlinkClick r:id="rId4"/>
              </a:rPr>
              <a:t>chair of the conference</a:t>
            </a:r>
            <a:r>
              <a:rPr lang="en-US" sz="1200" b="0" i="0" kern="1200" dirty="0">
                <a:solidFill>
                  <a:schemeClr val="tx1"/>
                </a:solidFill>
                <a:effectLst/>
                <a:latin typeface="+mn-lt"/>
                <a:ea typeface="+mn-ea"/>
                <a:cs typeface="+mn-cs"/>
              </a:rPr>
              <a:t> should read the health findings, in full, to the conference.</a:t>
            </a:r>
          </a:p>
          <a:p>
            <a:r>
              <a:rPr lang="en-US" sz="1200" b="0" i="0" kern="1200" dirty="0">
                <a:solidFill>
                  <a:schemeClr val="tx1"/>
                </a:solidFill>
                <a:effectLst/>
                <a:latin typeface="+mn-lt"/>
                <a:ea typeface="+mn-ea"/>
                <a:cs typeface="+mn-cs"/>
              </a:rPr>
              <a:t>Only a health </a:t>
            </a:r>
            <a:r>
              <a:rPr lang="en-US" sz="1200" b="0" i="0" u="none" strike="noStrike" kern="1200" dirty="0">
                <a:solidFill>
                  <a:schemeClr val="tx1"/>
                </a:solidFill>
                <a:effectLst/>
                <a:latin typeface="+mn-lt"/>
                <a:ea typeface="+mn-ea"/>
                <a:cs typeface="+mn-cs"/>
                <a:hlinkClick r:id="rId4"/>
              </a:rPr>
              <a:t>practitioner</a:t>
            </a:r>
            <a:r>
              <a:rPr lang="en-US" sz="1200" b="0" i="0" kern="1200" dirty="0">
                <a:solidFill>
                  <a:schemeClr val="tx1"/>
                </a:solidFill>
                <a:effectLst/>
                <a:latin typeface="+mn-lt"/>
                <a:ea typeface="+mn-ea"/>
                <a:cs typeface="+mn-cs"/>
              </a:rPr>
              <a:t> should undertake any further interpretation of the report, although the conference can, and should, explore the extent to which any diagnosis excludes any other alternatives to explain apparent </a:t>
            </a:r>
            <a:r>
              <a:rPr lang="en-US" sz="1200" b="0" i="0" u="none" strike="noStrike" kern="1200" dirty="0">
                <a:solidFill>
                  <a:schemeClr val="tx1"/>
                </a:solidFill>
                <a:effectLst/>
                <a:latin typeface="+mn-lt"/>
                <a:ea typeface="+mn-ea"/>
                <a:cs typeface="+mn-cs"/>
                <a:hlinkClick r:id="rId4"/>
              </a:rPr>
              <a:t>abuse</a:t>
            </a:r>
            <a:r>
              <a:rPr lang="en-US" sz="1200" b="0" i="0" kern="1200" dirty="0">
                <a:solidFill>
                  <a:schemeClr val="tx1"/>
                </a:solidFill>
                <a:effectLst/>
                <a:latin typeface="+mn-lt"/>
                <a:ea typeface="+mn-ea"/>
                <a:cs typeface="+mn-cs"/>
              </a:rPr>
              <a:t> or injuries to a child.</a:t>
            </a:r>
          </a:p>
          <a:p>
            <a:r>
              <a:rPr lang="en-US" sz="1200" b="0" i="0" kern="1200" dirty="0">
                <a:solidFill>
                  <a:schemeClr val="tx1"/>
                </a:solidFill>
                <a:effectLst/>
                <a:latin typeface="+mn-lt"/>
                <a:ea typeface="+mn-ea"/>
                <a:cs typeface="+mn-cs"/>
              </a:rPr>
              <a:t>If the conference is not clear as to the contents or the interpretation of the report, arrangements should be made by the chair to seek clarification.</a:t>
            </a:r>
          </a:p>
          <a:p>
            <a:r>
              <a:rPr lang="en-US" sz="1200" b="0" i="0" kern="1200" dirty="0">
                <a:solidFill>
                  <a:schemeClr val="tx1"/>
                </a:solidFill>
                <a:effectLst/>
                <a:latin typeface="+mn-lt"/>
                <a:ea typeface="+mn-ea"/>
                <a:cs typeface="+mn-cs"/>
              </a:rPr>
              <a:t>Child protection medical reports may be discussed within conferences, but this cannot be distributed with reports of the conference and good practice would be for these reports to be </a:t>
            </a:r>
            <a:r>
              <a:rPr lang="en-US" sz="1200" b="0" i="0" kern="1200" dirty="0" err="1">
                <a:solidFill>
                  <a:schemeClr val="tx1"/>
                </a:solidFill>
                <a:effectLst/>
                <a:latin typeface="+mn-lt"/>
                <a:ea typeface="+mn-ea"/>
                <a:cs typeface="+mn-cs"/>
              </a:rPr>
              <a:t>summarised</a:t>
            </a:r>
            <a:r>
              <a:rPr lang="en-US" sz="1200" b="0" i="0" kern="1200" dirty="0">
                <a:solidFill>
                  <a:schemeClr val="tx1"/>
                </a:solidFill>
                <a:effectLst/>
                <a:latin typeface="+mn-lt"/>
                <a:ea typeface="+mn-ea"/>
                <a:cs typeface="+mn-cs"/>
              </a:rPr>
              <a:t>. There is an expectation that the contents of the child protection medical report will have been shared and discussed with the family in advance of the conference, whether the doctor can attend or not.</a:t>
            </a:r>
          </a:p>
          <a:p>
            <a:r>
              <a:rPr lang="en-US" sz="1200" b="0" i="0" kern="1200" dirty="0">
                <a:solidFill>
                  <a:schemeClr val="tx1"/>
                </a:solidFill>
                <a:effectLst/>
                <a:latin typeface="+mn-lt"/>
                <a:ea typeface="+mn-ea"/>
                <a:cs typeface="+mn-cs"/>
              </a:rPr>
              <a:t>Any delay should not prejudice the safety of the child.</a:t>
            </a:r>
          </a:p>
          <a:p>
            <a:r>
              <a:rPr lang="en-US" sz="1200" b="0" i="0" kern="1200" dirty="0">
                <a:solidFill>
                  <a:schemeClr val="tx1"/>
                </a:solidFill>
                <a:effectLst/>
                <a:latin typeface="+mn-lt"/>
                <a:ea typeface="+mn-ea"/>
                <a:cs typeface="+mn-cs"/>
              </a:rPr>
              <a:t>In cases of conflicting health opinion, the chair should request that the doctors involved review their findings jointly with the interests of the child in mind. If they are unable to establish common ground, they should be asked to explain their differences. Their views must be considered in the context of the other information available. If resolution is not possible, a further expert opinion may need to be commissioned to review the Health findings in order to offer a definitive opinion.</a:t>
            </a:r>
          </a:p>
          <a:p>
            <a:r>
              <a:rPr lang="en-US" sz="1200" b="1" i="0" u="none" strike="noStrike" kern="1200" dirty="0">
                <a:solidFill>
                  <a:schemeClr val="tx1"/>
                </a:solidFill>
                <a:effectLst/>
                <a:latin typeface="+mn-lt"/>
                <a:ea typeface="+mn-ea"/>
                <a:cs typeface="+mn-cs"/>
                <a:hlinkClick r:id="rId5"/>
              </a:rPr>
              <a:t>Pointers for Practice: Preparing Reports for Conference</a:t>
            </a:r>
            <a:endParaRPr lang="en-US" sz="1200" b="0"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Specific information required from different agencies</a:t>
            </a:r>
          </a:p>
          <a:p>
            <a:r>
              <a:rPr lang="en-US" sz="1200" b="0" i="0" kern="1200" dirty="0">
                <a:solidFill>
                  <a:schemeClr val="tx1"/>
                </a:solidFill>
                <a:effectLst/>
                <a:latin typeface="+mn-lt"/>
                <a:ea typeface="+mn-ea"/>
                <a:cs typeface="+mn-cs"/>
              </a:rPr>
              <a:t>If more than one child in the family is being considered at the conference, it is important that each child is treated individually and that the impact of parenting capacity and family environmental factors are considered in relation to EACH child. Each child will have an individual report.</a:t>
            </a:r>
          </a:p>
          <a:p>
            <a:r>
              <a:rPr lang="en-US" sz="1200" b="1" i="0" kern="1200" dirty="0">
                <a:solidFill>
                  <a:schemeClr val="tx1"/>
                </a:solidFill>
                <a:effectLst/>
                <a:latin typeface="+mn-lt"/>
                <a:ea typeface="+mn-ea"/>
                <a:cs typeface="+mn-cs"/>
              </a:rPr>
              <a:t>Health practitioners including CAMHS</a:t>
            </a:r>
          </a:p>
          <a:p>
            <a:r>
              <a:rPr lang="en-US" sz="1200" b="0" i="0" kern="1200" dirty="0">
                <a:solidFill>
                  <a:schemeClr val="tx1"/>
                </a:solidFill>
                <a:effectLst/>
                <a:latin typeface="+mn-lt"/>
                <a:ea typeface="+mn-ea"/>
                <a:cs typeface="+mn-cs"/>
              </a:rPr>
              <a:t>Health </a:t>
            </a:r>
            <a:r>
              <a:rPr lang="en-US" sz="1200" b="0" i="0" u="none" strike="noStrike" kern="1200" dirty="0">
                <a:solidFill>
                  <a:schemeClr val="tx1"/>
                </a:solidFill>
                <a:effectLst/>
                <a:latin typeface="+mn-lt"/>
                <a:ea typeface="+mn-ea"/>
                <a:cs typeface="+mn-cs"/>
                <a:hlinkClick r:id="rId4"/>
              </a:rPr>
              <a:t>practitioners</a:t>
            </a:r>
            <a:r>
              <a:rPr lang="en-US" sz="1200" b="0" i="0" kern="1200" dirty="0">
                <a:solidFill>
                  <a:schemeClr val="tx1"/>
                </a:solidFill>
                <a:effectLst/>
                <a:latin typeface="+mn-lt"/>
                <a:ea typeface="+mn-ea"/>
                <a:cs typeface="+mn-cs"/>
              </a:rPr>
              <a:t> will collate all relevant Health information. They should provide chronologies and reports which collate all the </a:t>
            </a:r>
            <a:r>
              <a:rPr lang="en-US" sz="1200" b="0" i="1" kern="1200" dirty="0">
                <a:solidFill>
                  <a:schemeClr val="tx1"/>
                </a:solidFill>
                <a:effectLst/>
                <a:latin typeface="+mn-lt"/>
                <a:ea typeface="+mn-ea"/>
                <a:cs typeface="+mn-cs"/>
              </a:rPr>
              <a:t>relevant</a:t>
            </a:r>
            <a:r>
              <a:rPr lang="en-US" sz="1200" b="0" i="0" kern="1200" dirty="0">
                <a:solidFill>
                  <a:schemeClr val="tx1"/>
                </a:solidFill>
                <a:effectLst/>
                <a:latin typeface="+mn-lt"/>
                <a:ea typeface="+mn-ea"/>
                <a:cs typeface="+mn-cs"/>
              </a:rPr>
              <a:t> health information appropriate to that practitioner and make clear links between events and their significance for the child. For example, the consequences for the child of non-attendance at physiotherapy sessions.</a:t>
            </a:r>
          </a:p>
          <a:p>
            <a:r>
              <a:rPr lang="en-US" sz="1200" b="0" i="0" kern="1200" dirty="0">
                <a:solidFill>
                  <a:schemeClr val="tx1"/>
                </a:solidFill>
                <a:effectLst/>
                <a:latin typeface="+mn-lt"/>
                <a:ea typeface="+mn-ea"/>
                <a:cs typeface="+mn-cs"/>
              </a:rPr>
              <a:t>This should include information about adult caregivers if pertinent to the enquiry.</a:t>
            </a:r>
          </a:p>
          <a:p>
            <a:r>
              <a:rPr lang="en-US" sz="1200" b="0" i="0" kern="1200" dirty="0">
                <a:solidFill>
                  <a:schemeClr val="tx1"/>
                </a:solidFill>
                <a:effectLst/>
                <a:latin typeface="+mn-lt"/>
                <a:ea typeface="+mn-ea"/>
                <a:cs typeface="+mn-cs"/>
              </a:rPr>
              <a:t>The information should be presented in a manner that non-health practitioners can understand. ‘a child is on 93 centile for weight’ means little unless it is specified this means the child is overweight as opposed to 98 centile which means the child is obese.</a:t>
            </a:r>
          </a:p>
          <a:p>
            <a:r>
              <a:rPr lang="en-US" sz="1200" b="0" i="0" kern="1200" dirty="0">
                <a:solidFill>
                  <a:schemeClr val="tx1"/>
                </a:solidFill>
                <a:effectLst/>
                <a:latin typeface="+mn-lt"/>
                <a:ea typeface="+mn-ea"/>
                <a:cs typeface="+mn-cs"/>
              </a:rPr>
              <a:t>Information pertaining to parents and caregivers should be included in so far as it effects parental capacity to adequately provide for the health, safety and well-being of the children.</a:t>
            </a:r>
          </a:p>
          <a:p>
            <a:r>
              <a:rPr lang="en-US" sz="1200" b="0" i="0" kern="1200" dirty="0">
                <a:solidFill>
                  <a:schemeClr val="tx1"/>
                </a:solidFill>
                <a:effectLst/>
                <a:latin typeface="+mn-lt"/>
                <a:ea typeface="+mn-ea"/>
                <a:cs typeface="+mn-cs"/>
              </a:rPr>
              <a:t>There may be instances where multiple health professionals will be invited to provide information.</a:t>
            </a:r>
          </a:p>
          <a:p>
            <a:r>
              <a:rPr lang="en-US" sz="1200" b="1" i="0" kern="1200" dirty="0">
                <a:solidFill>
                  <a:schemeClr val="tx1"/>
                </a:solidFill>
                <a:effectLst/>
                <a:latin typeface="+mn-lt"/>
                <a:ea typeface="+mn-ea"/>
                <a:cs typeface="+mn-cs"/>
              </a:rPr>
              <a:t>GPs</a:t>
            </a:r>
          </a:p>
          <a:p>
            <a:r>
              <a:rPr lang="en-US" sz="1200" b="0" i="0" kern="1200" dirty="0">
                <a:solidFill>
                  <a:schemeClr val="tx1"/>
                </a:solidFill>
                <a:effectLst/>
                <a:latin typeface="+mn-lt"/>
                <a:ea typeface="+mn-ea"/>
                <a:cs typeface="+mn-cs"/>
              </a:rPr>
              <a:t>Must always receive an invitation and provide a written report. This report should be evidenced-based, relevant and child-focused and make specific the child’s health needs and how they are and are not being met by the parent or </a:t>
            </a:r>
            <a:r>
              <a:rPr lang="en-US" sz="1200" b="0" i="0" kern="1200" dirty="0" err="1">
                <a:solidFill>
                  <a:schemeClr val="tx1"/>
                </a:solidFill>
                <a:effectLst/>
                <a:latin typeface="+mn-lt"/>
                <a:ea typeface="+mn-ea"/>
                <a:cs typeface="+mn-cs"/>
              </a:rPr>
              <a:t>carer</a:t>
            </a:r>
            <a:r>
              <a:rPr lang="en-US" sz="1200" b="0" i="0" kern="1200" dirty="0">
                <a:solidFill>
                  <a:schemeClr val="tx1"/>
                </a:solidFill>
                <a:effectLst/>
                <a:latin typeface="+mn-lt"/>
                <a:ea typeface="+mn-ea"/>
                <a:cs typeface="+mn-cs"/>
              </a:rPr>
              <a:t>. For example, a pattern of ear infections which do not appear to respond to medication may be a result of the parent indicating to the GP they ‘forgot’ to complete the course. They should always receive a copy of the records made.</a:t>
            </a:r>
          </a:p>
          <a:p>
            <a:r>
              <a:rPr lang="en-US" sz="1200" b="1" i="0" kern="1200" dirty="0">
                <a:solidFill>
                  <a:schemeClr val="tx1"/>
                </a:solidFill>
                <a:effectLst/>
                <a:latin typeface="+mn-lt"/>
                <a:ea typeface="+mn-ea"/>
                <a:cs typeface="+mn-cs"/>
              </a:rPr>
              <a:t>Education and school practitioners</a:t>
            </a:r>
          </a:p>
          <a:p>
            <a:r>
              <a:rPr lang="en-US" sz="1200" b="0" i="0" kern="1200" dirty="0">
                <a:solidFill>
                  <a:schemeClr val="tx1"/>
                </a:solidFill>
                <a:effectLst/>
                <a:latin typeface="+mn-lt"/>
                <a:ea typeface="+mn-ea"/>
                <a:cs typeface="+mn-cs"/>
              </a:rPr>
              <a:t>Education </a:t>
            </a:r>
            <a:r>
              <a:rPr lang="en-US" sz="1200" b="0" i="0" u="none" strike="noStrike" kern="1200" dirty="0">
                <a:solidFill>
                  <a:schemeClr val="tx1"/>
                </a:solidFill>
                <a:effectLst/>
                <a:latin typeface="+mn-lt"/>
                <a:ea typeface="+mn-ea"/>
                <a:cs typeface="+mn-cs"/>
                <a:hlinkClick r:id="rId4"/>
              </a:rPr>
              <a:t>practitioners</a:t>
            </a:r>
            <a:r>
              <a:rPr lang="en-US" sz="1200" b="0" i="0" kern="1200" dirty="0">
                <a:solidFill>
                  <a:schemeClr val="tx1"/>
                </a:solidFill>
                <a:effectLst/>
                <a:latin typeface="+mn-lt"/>
                <a:ea typeface="+mn-ea"/>
                <a:cs typeface="+mn-cs"/>
              </a:rPr>
              <a:t> should provide a written report that includes information about educational provision, school attendance, attainment and caregiver’s engagement. They must also comment on other aspects of the child’s development, such as their social relationships, social presentation, identity, emotional and </a:t>
            </a:r>
            <a:r>
              <a:rPr lang="en-US" sz="1200" b="0" i="0" kern="1200" dirty="0" err="1">
                <a:solidFill>
                  <a:schemeClr val="tx1"/>
                </a:solidFill>
                <a:effectLst/>
                <a:latin typeface="+mn-lt"/>
                <a:ea typeface="+mn-ea"/>
                <a:cs typeface="+mn-cs"/>
              </a:rPr>
              <a:t>behavioural</a:t>
            </a:r>
            <a:r>
              <a:rPr lang="en-US" sz="1200" b="0" i="0" kern="1200" dirty="0">
                <a:solidFill>
                  <a:schemeClr val="tx1"/>
                </a:solidFill>
                <a:effectLst/>
                <a:latin typeface="+mn-lt"/>
                <a:ea typeface="+mn-ea"/>
                <a:cs typeface="+mn-cs"/>
              </a:rPr>
              <a:t> development.</a:t>
            </a:r>
          </a:p>
          <a:p>
            <a:r>
              <a:rPr lang="en-US" sz="1200" b="1" i="0" kern="1200" dirty="0">
                <a:solidFill>
                  <a:schemeClr val="tx1"/>
                </a:solidFill>
                <a:effectLst/>
                <a:latin typeface="+mn-lt"/>
                <a:ea typeface="+mn-ea"/>
                <a:cs typeface="+mn-cs"/>
              </a:rPr>
              <a:t>Police</a:t>
            </a:r>
          </a:p>
          <a:p>
            <a:r>
              <a:rPr lang="en-US" sz="1200" b="0" i="0" kern="1200" dirty="0">
                <a:solidFill>
                  <a:schemeClr val="tx1"/>
                </a:solidFill>
                <a:effectLst/>
                <a:latin typeface="+mn-lt"/>
                <a:ea typeface="+mn-ea"/>
                <a:cs typeface="+mn-cs"/>
              </a:rPr>
              <a:t>Must check records of all known adults who have a significant involvement with the child and check </a:t>
            </a:r>
            <a:r>
              <a:rPr lang="en-US" sz="1200" b="0" i="0" u="none" strike="noStrike" kern="1200" dirty="0">
                <a:solidFill>
                  <a:schemeClr val="tx1"/>
                </a:solidFill>
                <a:effectLst/>
                <a:latin typeface="+mn-lt"/>
                <a:ea typeface="+mn-ea"/>
                <a:cs typeface="+mn-cs"/>
                <a:hlinkClick r:id="rId4"/>
              </a:rPr>
              <a:t>domestic abuse</a:t>
            </a:r>
            <a:r>
              <a:rPr lang="en-US" sz="1200" b="0" i="0" kern="1200" dirty="0">
                <a:solidFill>
                  <a:schemeClr val="tx1"/>
                </a:solidFill>
                <a:effectLst/>
                <a:latin typeface="+mn-lt"/>
                <a:ea typeface="+mn-ea"/>
                <a:cs typeface="+mn-cs"/>
              </a:rPr>
              <a:t> records. Their report needs to contain all previous convictions relating to drugs or alcohol, violence including domestic abuse, sexual offences or dishonesty, as well as details of other incidents, cautions or information that may be relevant and specify how the offences are likely to impact on the safety, care and support needs of the child.</a:t>
            </a:r>
          </a:p>
          <a:p>
            <a:r>
              <a:rPr lang="en-US" sz="1200" b="1" i="0" kern="1200" dirty="0">
                <a:solidFill>
                  <a:schemeClr val="tx1"/>
                </a:solidFill>
                <a:effectLst/>
                <a:latin typeface="+mn-lt"/>
                <a:ea typeface="+mn-ea"/>
                <a:cs typeface="+mn-cs"/>
              </a:rPr>
              <a:t>National Probation Service and Community Rehabilitation Companies (CRCs)</a:t>
            </a:r>
          </a:p>
          <a:p>
            <a:r>
              <a:rPr lang="en-US" sz="1200" b="0" i="0" kern="1200" dirty="0">
                <a:solidFill>
                  <a:schemeClr val="tx1"/>
                </a:solidFill>
                <a:effectLst/>
                <a:latin typeface="+mn-lt"/>
                <a:ea typeface="+mn-ea"/>
                <a:cs typeface="+mn-cs"/>
              </a:rPr>
              <a:t>Will check records including </a:t>
            </a:r>
            <a:r>
              <a:rPr lang="en-US" sz="1200" b="0" i="0" kern="1200" dirty="0" err="1">
                <a:solidFill>
                  <a:schemeClr val="tx1"/>
                </a:solidFill>
                <a:effectLst/>
                <a:latin typeface="+mn-lt"/>
                <a:ea typeface="+mn-ea"/>
                <a:cs typeface="+mn-cs"/>
              </a:rPr>
              <a:t>licence</a:t>
            </a:r>
            <a:r>
              <a:rPr lang="en-US" sz="1200" b="0" i="0" kern="1200" dirty="0">
                <a:solidFill>
                  <a:schemeClr val="tx1"/>
                </a:solidFill>
                <a:effectLst/>
                <a:latin typeface="+mn-lt"/>
                <a:ea typeface="+mn-ea"/>
                <a:cs typeface="+mn-cs"/>
              </a:rPr>
              <a:t> conditions and provide a written report specifying how the offences are likely to impact on the safety, care and support needs of the child. It is vital that consideration is given to the role probation plays in supporting this process at the earliest stages.</a:t>
            </a:r>
          </a:p>
          <a:p>
            <a:r>
              <a:rPr lang="en-US" sz="1200" b="1" i="0" kern="1200" dirty="0">
                <a:solidFill>
                  <a:schemeClr val="tx1"/>
                </a:solidFill>
                <a:effectLst/>
                <a:latin typeface="+mn-lt"/>
                <a:ea typeface="+mn-ea"/>
                <a:cs typeface="+mn-cs"/>
              </a:rPr>
              <a:t>Adult services</a:t>
            </a:r>
          </a:p>
          <a:p>
            <a:r>
              <a:rPr lang="en-US" sz="1200" b="0" i="0" kern="1200" dirty="0">
                <a:solidFill>
                  <a:schemeClr val="tx1"/>
                </a:solidFill>
                <a:effectLst/>
                <a:latin typeface="+mn-lt"/>
                <a:ea typeface="+mn-ea"/>
                <a:cs typeface="+mn-cs"/>
              </a:rPr>
              <a:t>[Practitioner(#tooltip) should be prepared to report on their involvement with the adult service user and any adult-oriented issues such as learning disability, </a:t>
            </a:r>
            <a:r>
              <a:rPr lang="en-US" sz="1200" b="0" i="0" u="none" strike="noStrike" kern="1200" dirty="0">
                <a:solidFill>
                  <a:schemeClr val="tx1"/>
                </a:solidFill>
                <a:effectLst/>
                <a:latin typeface="+mn-lt"/>
                <a:ea typeface="+mn-ea"/>
                <a:cs typeface="+mn-cs"/>
                <a:hlinkClick r:id="rId4"/>
              </a:rPr>
              <a:t>domestic violence</a:t>
            </a:r>
            <a:r>
              <a:rPr lang="en-US" sz="1200" b="0" i="0" kern="1200" dirty="0">
                <a:solidFill>
                  <a:schemeClr val="tx1"/>
                </a:solidFill>
                <a:effectLst/>
                <a:latin typeface="+mn-lt"/>
                <a:ea typeface="+mn-ea"/>
                <a:cs typeface="+mn-cs"/>
              </a:rPr>
              <a:t>, drug and alcohol misuse or mental health </a:t>
            </a:r>
            <a:r>
              <a:rPr lang="en-US" sz="1200" b="0" i="0" u="none" strike="noStrike" kern="1200" dirty="0">
                <a:solidFill>
                  <a:schemeClr val="tx1"/>
                </a:solidFill>
                <a:effectLst/>
                <a:latin typeface="+mn-lt"/>
                <a:ea typeface="+mn-ea"/>
                <a:cs typeface="+mn-cs"/>
                <a:hlinkClick r:id="rId4"/>
              </a:rPr>
              <a:t>concerns</a:t>
            </a:r>
            <a:r>
              <a:rPr lang="en-US" sz="1200" b="0" i="0" kern="1200" dirty="0">
                <a:solidFill>
                  <a:schemeClr val="tx1"/>
                </a:solidFill>
                <a:effectLst/>
                <a:latin typeface="+mn-lt"/>
                <a:ea typeface="+mn-ea"/>
                <a:cs typeface="+mn-cs"/>
              </a:rPr>
              <a:t> that may affect parental ability and motivation to meet the safety, care and support needs of the child.</a:t>
            </a:r>
          </a:p>
          <a:p>
            <a:r>
              <a:rPr lang="en-US" sz="1200" b="1" i="0" kern="1200" dirty="0">
                <a:solidFill>
                  <a:schemeClr val="tx1"/>
                </a:solidFill>
                <a:effectLst/>
                <a:latin typeface="+mn-lt"/>
                <a:ea typeface="+mn-ea"/>
                <a:cs typeface="+mn-cs"/>
              </a:rPr>
              <a:t>Representatives of other agencies</a:t>
            </a:r>
          </a:p>
          <a:p>
            <a:r>
              <a:rPr lang="en-US" sz="1200" b="0" i="0" kern="1200" dirty="0">
                <a:solidFill>
                  <a:schemeClr val="tx1"/>
                </a:solidFill>
                <a:effectLst/>
                <a:latin typeface="+mn-lt"/>
                <a:ea typeface="+mn-ea"/>
                <a:cs typeface="+mn-cs"/>
              </a:rPr>
              <a:t>Will prepare and provide written reports as appropriate. They must ensure that the reports are </a:t>
            </a:r>
            <a:r>
              <a:rPr lang="en-US" sz="1200" b="0" i="0" u="none" strike="noStrike" kern="1200" dirty="0">
                <a:solidFill>
                  <a:schemeClr val="tx1"/>
                </a:solidFill>
                <a:effectLst/>
                <a:latin typeface="+mn-lt"/>
                <a:ea typeface="+mn-ea"/>
                <a:cs typeface="+mn-cs"/>
                <a:hlinkClick r:id="rId4"/>
              </a:rPr>
              <a:t>child-</a:t>
            </a:r>
            <a:r>
              <a:rPr lang="en-US" sz="1200" b="0" i="0" u="none" strike="noStrike" kern="1200" dirty="0" err="1">
                <a:solidFill>
                  <a:schemeClr val="tx1"/>
                </a:solidFill>
                <a:effectLst/>
                <a:latin typeface="+mn-lt"/>
                <a:ea typeface="+mn-ea"/>
                <a:cs typeface="+mn-cs"/>
                <a:hlinkClick r:id="rId4"/>
              </a:rPr>
              <a:t>centred</a:t>
            </a:r>
            <a:r>
              <a:rPr lang="en-US" sz="1200" b="0" i="0" kern="1200" dirty="0">
                <a:solidFill>
                  <a:schemeClr val="tx1"/>
                </a:solidFill>
                <a:effectLst/>
                <a:latin typeface="+mn-lt"/>
                <a:ea typeface="+mn-ea"/>
                <a:cs typeface="+mn-cs"/>
              </a:rPr>
              <a:t> and focus on the way in which their knowledge of socio-economic factors and parenting capacity are impacting the health and development of their child.</a:t>
            </a:r>
          </a:p>
          <a:p>
            <a:r>
              <a:rPr lang="en-GB" sz="1200" b="1"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pPr marL="0" indent="0">
              <a:buFont typeface="Arial" panose="020B0604020202020204" pitchFamily="34" charset="0"/>
              <a:buNone/>
            </a:pP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4611E7DE-4AE0-4FB0-A52C-7F4029097372}" type="slidenum">
              <a:rPr lang="en-GB" smtClean="0"/>
              <a:t>13</a:t>
            </a:fld>
            <a:endParaRPr lang="en-GB"/>
          </a:p>
        </p:txBody>
      </p:sp>
    </p:spTree>
    <p:extLst>
      <p:ext uri="{BB962C8B-B14F-4D97-AF65-F5344CB8AC3E}">
        <p14:creationId xmlns:p14="http://schemas.microsoft.com/office/powerpoint/2010/main" val="28686282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u="sng" kern="1200" dirty="0">
                <a:solidFill>
                  <a:schemeClr val="tx1"/>
                </a:solidFill>
                <a:effectLst/>
                <a:latin typeface="+mn-lt"/>
                <a:ea typeface="+mn-ea"/>
                <a:cs typeface="+mn-cs"/>
              </a:rPr>
              <a:t>TRAINER TO REFER TO THE APP:</a:t>
            </a:r>
          </a:p>
          <a:p>
            <a:r>
              <a:rPr lang="en-GB" sz="1200" b="1" u="sng" kern="1200" dirty="0">
                <a:solidFill>
                  <a:schemeClr val="tx1"/>
                </a:solidFill>
                <a:effectLst/>
                <a:latin typeface="+mn-lt"/>
                <a:ea typeface="+mn-ea"/>
                <a:cs typeface="+mn-cs"/>
              </a:rPr>
              <a:t>For any detail on specific roles</a:t>
            </a:r>
          </a:p>
          <a:p>
            <a:endParaRPr lang="en-GB" sz="1200" b="1" u="sng" kern="1200" dirty="0">
              <a:solidFill>
                <a:schemeClr val="tx1"/>
              </a:solidFill>
              <a:effectLst/>
              <a:latin typeface="+mn-lt"/>
              <a:ea typeface="+mn-ea"/>
              <a:cs typeface="+mn-cs"/>
            </a:endParaRPr>
          </a:p>
          <a:p>
            <a:endParaRPr lang="en-GB" sz="1200" b="1" u="sng" kern="1200" dirty="0">
              <a:solidFill>
                <a:schemeClr val="tx1"/>
              </a:solidFill>
              <a:effectLst/>
              <a:latin typeface="+mn-lt"/>
              <a:ea typeface="+mn-ea"/>
              <a:cs typeface="+mn-cs"/>
            </a:endParaRPr>
          </a:p>
          <a:p>
            <a:r>
              <a:rPr lang="en-GB" sz="1200" b="1" u="sng" kern="1200" dirty="0">
                <a:solidFill>
                  <a:schemeClr val="tx1"/>
                </a:solidFill>
                <a:effectLst/>
                <a:latin typeface="+mn-lt"/>
                <a:ea typeface="+mn-ea"/>
                <a:cs typeface="+mn-cs"/>
              </a:rPr>
              <a:t>The initial child protection conference: process</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The child protection conference should follow a process that ensures the focus remains on the child and their care and support protection needs.</a:t>
            </a:r>
          </a:p>
          <a:p>
            <a:r>
              <a:rPr lang="en-GB" sz="1200" b="1" i="1"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r>
              <a:rPr lang="en-GB" sz="1200" b="1" i="0" u="none" strike="noStrike" kern="1200" dirty="0">
                <a:solidFill>
                  <a:schemeClr val="tx1"/>
                </a:solidFill>
                <a:effectLst/>
                <a:latin typeface="+mn-lt"/>
                <a:ea typeface="+mn-ea"/>
                <a:cs typeface="+mn-cs"/>
              </a:rPr>
              <a:t>Chairing the child protection conference</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The conference chair should be:</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a practitioner who is independent of operational or line management responsibility for the case;</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trained in chairing child protection conferences;</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possess a good understanding and practitioner knowledge of child protection, children’s well-being and development, and best practice in working with children and families;</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able to look objectively at and assess the implications of the evidence on which judgements should be based and confident in managing and drawing to clear conclusion the views and judgements of conference members;</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skilled in chairing meetings in a way that encourages constructive participation while maintaining a clear focus on the well-being of the child and the decisions that need to be taken;</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knowledgeable about diversity and committed to anti-discriminatory practice.</a:t>
            </a:r>
          </a:p>
          <a:p>
            <a:r>
              <a:rPr lang="en-GB" sz="1200" kern="1200" dirty="0">
                <a:solidFill>
                  <a:schemeClr val="tx1"/>
                </a:solidFill>
                <a:effectLst/>
                <a:latin typeface="+mn-lt"/>
                <a:ea typeface="+mn-ea"/>
                <a:cs typeface="+mn-cs"/>
              </a:rPr>
              <a:t> </a:t>
            </a:r>
          </a:p>
          <a:p>
            <a:r>
              <a:rPr lang="en-GB" sz="1200" b="1" kern="1200" dirty="0">
                <a:solidFill>
                  <a:schemeClr val="tx1"/>
                </a:solidFill>
                <a:effectLst/>
                <a:latin typeface="+mn-lt"/>
                <a:ea typeface="+mn-ea"/>
                <a:cs typeface="+mn-cs"/>
              </a:rPr>
              <a:t>The primary role of the conference chair is to ensure that the conference is child-centred and that the care and support protection needs of the child/ren are identified and addressed. </a:t>
            </a:r>
          </a:p>
          <a:p>
            <a:r>
              <a:rPr lang="en-GB" sz="1200" kern="1200" dirty="0">
                <a:solidFill>
                  <a:schemeClr val="tx1"/>
                </a:solidFill>
                <a:effectLst/>
                <a:latin typeface="+mn-lt"/>
                <a:ea typeface="+mn-ea"/>
                <a:cs typeface="+mn-cs"/>
              </a:rPr>
              <a:t>This should be achieved by:</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meeting the child and family members in advance, to ensure that they understand the purpose of the conference and what will happen;</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deciding whether or not there are valid reasons for excluding any children or other family members from attending the conference if this request is made;</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ensuring that the conference agenda is followed;</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enabling </a:t>
            </a:r>
            <a:r>
              <a:rPr lang="en-GB" sz="1200" b="1" kern="1200" dirty="0">
                <a:solidFill>
                  <a:schemeClr val="tx1"/>
                </a:solidFill>
                <a:effectLst/>
                <a:latin typeface="+mn-lt"/>
                <a:ea typeface="+mn-ea"/>
                <a:cs typeface="+mn-cs"/>
              </a:rPr>
              <a:t>all </a:t>
            </a:r>
            <a:r>
              <a:rPr lang="en-GB" sz="1200" kern="1200" dirty="0">
                <a:solidFill>
                  <a:schemeClr val="tx1"/>
                </a:solidFill>
                <a:effectLst/>
                <a:latin typeface="+mn-lt"/>
                <a:ea typeface="+mn-ea"/>
                <a:cs typeface="+mn-cs"/>
              </a:rPr>
              <a:t>those present, including children and family members, to make their full contribution to discussion and decision making, which will include consideration of advocacy arrangements for parents, caregivers and/or child;</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ensuring that the conference makes decisions in an informed, systematic and explicit way;</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enabling conference members to share all appropriate information and evaluate risks;</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ensuring that the conference is conducted in an anti-discriminatory manner and considers issues of race, culture, language, religion, gender and disability;</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ensuring that dissenting views and reasons are recorded in full;</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clearly differentiate between fact, observation, allegation and opinion;</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establishing the opinions of lead persons from practitioner groupings about placing the child’s name on the child protection register;</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drawing together the views of the conference members and arbitrate where different views are being expressed, in line with Regional Safeguarding Board protocols;</a:t>
            </a:r>
          </a:p>
          <a:p>
            <a:pPr marL="171450" indent="-171450">
              <a:buFont typeface="Arial" panose="020B0604020202020204" pitchFamily="34" charset="0"/>
              <a:buChar char="•"/>
            </a:pPr>
            <a:r>
              <a:rPr lang="en-GB" sz="1200" kern="1200" dirty="0">
                <a:solidFill>
                  <a:schemeClr val="tx1"/>
                </a:solidFill>
                <a:effectLst/>
                <a:latin typeface="+mn-lt"/>
                <a:ea typeface="+mn-ea"/>
                <a:cs typeface="+mn-cs"/>
              </a:rPr>
              <a:t>Cardiff &amp; Vale </a:t>
            </a:r>
          </a:p>
          <a:p>
            <a:pPr marL="171450" indent="-171450">
              <a:buFont typeface="Arial" panose="020B0604020202020204" pitchFamily="34" charset="0"/>
              <a:buChar char="•"/>
            </a:pPr>
            <a:r>
              <a:rPr lang="en-GB" sz="1200" b="1" i="0" u="sng" strike="noStrike" kern="1200" dirty="0">
                <a:solidFill>
                  <a:schemeClr val="tx1"/>
                </a:solidFill>
                <a:effectLst/>
                <a:latin typeface="+mn-lt"/>
                <a:ea typeface="+mn-ea"/>
                <a:cs typeface="+mn-cs"/>
                <a:hlinkClick r:id="rId3"/>
              </a:rPr>
              <a:t>https://www.cardiffandvalersb.co.uk/</a:t>
            </a:r>
            <a:r>
              <a:rPr lang="en-GB" sz="1200" b="1" i="0" u="sng" strike="noStrike"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GB" sz="1200" kern="1200" dirty="0">
                <a:solidFill>
                  <a:schemeClr val="tx1"/>
                </a:solidFill>
                <a:effectLst/>
                <a:latin typeface="+mn-lt"/>
                <a:ea typeface="+mn-ea"/>
                <a:cs typeface="+mn-cs"/>
              </a:rPr>
              <a:t>Cwm </a:t>
            </a:r>
            <a:r>
              <a:rPr lang="en-GB" sz="1200" kern="1200" dirty="0" err="1">
                <a:solidFill>
                  <a:schemeClr val="tx1"/>
                </a:solidFill>
                <a:effectLst/>
                <a:latin typeface="+mn-lt"/>
                <a:ea typeface="+mn-ea"/>
                <a:cs typeface="+mn-cs"/>
              </a:rPr>
              <a:t>Taf</a:t>
            </a:r>
            <a:r>
              <a:rPr lang="en-GB" sz="1200" kern="1200" dirty="0">
                <a:solidFill>
                  <a:schemeClr val="tx1"/>
                </a:solidFill>
                <a:effectLst/>
                <a:latin typeface="+mn-lt"/>
                <a:ea typeface="+mn-ea"/>
                <a:cs typeface="+mn-cs"/>
              </a:rPr>
              <a:t> Morgannwg </a:t>
            </a:r>
          </a:p>
          <a:p>
            <a:pPr marL="171450" indent="-171450">
              <a:buFont typeface="Arial" panose="020B0604020202020204" pitchFamily="34" charset="0"/>
              <a:buChar char="•"/>
            </a:pPr>
            <a:r>
              <a:rPr lang="en-GB" sz="1200" b="1" i="0" u="sng" strike="noStrike" kern="1200" dirty="0">
                <a:solidFill>
                  <a:schemeClr val="tx1"/>
                </a:solidFill>
                <a:effectLst/>
                <a:latin typeface="+mn-lt"/>
                <a:ea typeface="+mn-ea"/>
                <a:cs typeface="+mn-cs"/>
                <a:hlinkClick r:id="rId4"/>
              </a:rPr>
              <a:t>http://www.cwmtafsafeguarding.org/</a:t>
            </a:r>
            <a:r>
              <a:rPr lang="en-GB" sz="1200" b="1" i="0" u="sng" strike="noStrike"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GB" sz="1200" kern="1200" dirty="0">
                <a:solidFill>
                  <a:schemeClr val="tx1"/>
                </a:solidFill>
                <a:effectLst/>
                <a:latin typeface="+mn-lt"/>
                <a:ea typeface="+mn-ea"/>
                <a:cs typeface="+mn-cs"/>
              </a:rPr>
              <a:t>Gwent</a:t>
            </a:r>
          </a:p>
          <a:p>
            <a:pPr marL="171450" indent="-171450">
              <a:buFont typeface="Arial" panose="020B0604020202020204" pitchFamily="34" charset="0"/>
              <a:buChar char="•"/>
            </a:pPr>
            <a:r>
              <a:rPr lang="en-GB" sz="1200" b="1" i="0" u="sng" strike="noStrike" kern="1200" dirty="0">
                <a:solidFill>
                  <a:schemeClr val="tx1"/>
                </a:solidFill>
                <a:effectLst/>
                <a:latin typeface="+mn-lt"/>
                <a:ea typeface="+mn-ea"/>
                <a:cs typeface="+mn-cs"/>
                <a:hlinkClick r:id="rId5"/>
              </a:rPr>
              <a:t>https://www.gwentsafeguarding.org.uk/en/Home.aspx</a:t>
            </a:r>
            <a:r>
              <a:rPr lang="en-GB" sz="1200" b="1" i="0" u="sng" strike="noStrike"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GB" sz="1200" kern="1200" dirty="0">
                <a:solidFill>
                  <a:schemeClr val="tx1"/>
                </a:solidFill>
                <a:effectLst/>
                <a:latin typeface="+mn-lt"/>
                <a:ea typeface="+mn-ea"/>
                <a:cs typeface="+mn-cs"/>
              </a:rPr>
              <a:t>Mid &amp; West Wales</a:t>
            </a:r>
          </a:p>
          <a:p>
            <a:pPr marL="171450" indent="-171450">
              <a:buFont typeface="Arial" panose="020B0604020202020204" pitchFamily="34" charset="0"/>
              <a:buChar char="•"/>
            </a:pPr>
            <a:r>
              <a:rPr lang="en-GB" sz="1200" b="1" i="0" u="sng" strike="noStrike" kern="1200" dirty="0">
                <a:solidFill>
                  <a:schemeClr val="tx1"/>
                </a:solidFill>
                <a:effectLst/>
                <a:latin typeface="+mn-lt"/>
                <a:ea typeface="+mn-ea"/>
                <a:cs typeface="+mn-cs"/>
                <a:hlinkClick r:id="rId6"/>
              </a:rPr>
              <a:t>http://cysur.wales/home</a:t>
            </a:r>
            <a:r>
              <a:rPr lang="en-GB" sz="1200" b="1" i="0" u="sng" strike="noStrike"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GB" sz="1200" kern="1200" dirty="0">
                <a:solidFill>
                  <a:schemeClr val="tx1"/>
                </a:solidFill>
                <a:effectLst/>
                <a:latin typeface="+mn-lt"/>
                <a:ea typeface="+mn-ea"/>
                <a:cs typeface="+mn-cs"/>
              </a:rPr>
              <a:t>North Wales</a:t>
            </a:r>
          </a:p>
          <a:p>
            <a:pPr marL="171450" indent="-171450">
              <a:buFont typeface="Arial" panose="020B0604020202020204" pitchFamily="34" charset="0"/>
              <a:buChar char="•"/>
            </a:pPr>
            <a:r>
              <a:rPr lang="en-GB" sz="1200" b="1" i="0" u="sng" strike="noStrike" kern="1200" dirty="0">
                <a:solidFill>
                  <a:schemeClr val="tx1"/>
                </a:solidFill>
                <a:effectLst/>
                <a:latin typeface="+mn-lt"/>
                <a:ea typeface="+mn-ea"/>
                <a:cs typeface="+mn-cs"/>
                <a:hlinkClick r:id="rId7"/>
              </a:rPr>
              <a:t>https://www.northwalessafeguardingboard.wales/</a:t>
            </a:r>
            <a:r>
              <a:rPr lang="en-GB" sz="1200" b="1" i="0" u="sng" strike="noStrike"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GB" sz="1200" kern="1200" dirty="0">
                <a:solidFill>
                  <a:schemeClr val="tx1"/>
                </a:solidFill>
                <a:effectLst/>
                <a:latin typeface="+mn-lt"/>
                <a:ea typeface="+mn-ea"/>
                <a:cs typeface="+mn-cs"/>
              </a:rPr>
              <a:t>Western Bay</a:t>
            </a:r>
          </a:p>
          <a:p>
            <a:pPr marL="171450" indent="-171450">
              <a:buFont typeface="Arial" panose="020B0604020202020204" pitchFamily="34" charset="0"/>
              <a:buChar char="•"/>
            </a:pPr>
            <a:r>
              <a:rPr lang="en-GB" sz="1200" b="1" i="0" u="sng" strike="noStrike" kern="1200" dirty="0">
                <a:solidFill>
                  <a:schemeClr val="tx1"/>
                </a:solidFill>
                <a:effectLst/>
                <a:latin typeface="+mn-lt"/>
                <a:ea typeface="+mn-ea"/>
                <a:cs typeface="+mn-cs"/>
                <a:hlinkClick r:id="rId8"/>
              </a:rPr>
              <a:t>http://www.wbsb.co.uk/</a:t>
            </a:r>
            <a:r>
              <a:rPr lang="en-GB" sz="1200" b="1" i="0" u="sng" strike="noStrike"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being available after the conference to explain decisions to parents and children;</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taking responsibility for the accuracy of the conference records;</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taking responsibility for who will receive copies of the conference records.</a:t>
            </a:r>
          </a:p>
          <a:p>
            <a:r>
              <a:rPr lang="en-GB" sz="1200" kern="1200" dirty="0">
                <a:solidFill>
                  <a:schemeClr val="tx1"/>
                </a:solidFill>
                <a:effectLst/>
                <a:latin typeface="+mn-lt"/>
                <a:ea typeface="+mn-ea"/>
                <a:cs typeface="+mn-cs"/>
              </a:rPr>
              <a:t> </a:t>
            </a:r>
          </a:p>
          <a:p>
            <a:endParaRPr lang="en-GB" dirty="0"/>
          </a:p>
        </p:txBody>
      </p:sp>
      <p:sp>
        <p:nvSpPr>
          <p:cNvPr id="4" name="Slide Number Placeholder 3"/>
          <p:cNvSpPr>
            <a:spLocks noGrp="1"/>
          </p:cNvSpPr>
          <p:nvPr>
            <p:ph type="sldNum" sz="quarter" idx="5"/>
          </p:nvPr>
        </p:nvSpPr>
        <p:spPr/>
        <p:txBody>
          <a:bodyPr/>
          <a:lstStyle/>
          <a:p>
            <a:fld id="{4611E7DE-4AE0-4FB0-A52C-7F4029097372}" type="slidenum">
              <a:rPr lang="en-GB" smtClean="0"/>
              <a:t>14</a:t>
            </a:fld>
            <a:endParaRPr lang="en-GB"/>
          </a:p>
        </p:txBody>
      </p:sp>
    </p:spTree>
    <p:extLst>
      <p:ext uri="{BB962C8B-B14F-4D97-AF65-F5344CB8AC3E}">
        <p14:creationId xmlns:p14="http://schemas.microsoft.com/office/powerpoint/2010/main" val="5873883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kern="1200" dirty="0">
                <a:solidFill>
                  <a:schemeClr val="tx1"/>
                </a:solidFill>
                <a:effectLst/>
                <a:latin typeface="+mn-lt"/>
                <a:ea typeface="+mn-ea"/>
                <a:cs typeface="+mn-cs"/>
              </a:rPr>
              <a:t>Duration of conference</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Conferences should not normally last for more than 2 hours. Family members and indeed practitioners may struggle to concentrate if conferences are longer for the following reasons:</a:t>
            </a:r>
          </a:p>
          <a:p>
            <a:pPr lvl="0"/>
            <a:r>
              <a:rPr lang="en-GB" sz="1200" kern="1200" dirty="0">
                <a:solidFill>
                  <a:schemeClr val="tx1"/>
                </a:solidFill>
                <a:effectLst/>
                <a:latin typeface="+mn-lt"/>
                <a:ea typeface="+mn-ea"/>
                <a:cs typeface="+mn-cs"/>
              </a:rPr>
              <a:t>they are actively listening and trying to absorb significant information in an environment in which they are unfamiliar;</a:t>
            </a:r>
          </a:p>
          <a:p>
            <a:pPr lvl="0"/>
            <a:r>
              <a:rPr lang="en-GB" sz="1200" kern="1200" dirty="0">
                <a:solidFill>
                  <a:schemeClr val="tx1"/>
                </a:solidFill>
                <a:effectLst/>
                <a:latin typeface="+mn-lt"/>
                <a:ea typeface="+mn-ea"/>
                <a:cs typeface="+mn-cs"/>
              </a:rPr>
              <a:t>family members are likely to be anxious and stressed, which in turn affects the ability to concentrate.</a:t>
            </a:r>
          </a:p>
          <a:p>
            <a:endParaRPr lang="en-GB" dirty="0"/>
          </a:p>
          <a:p>
            <a:endParaRPr lang="en-GB" dirty="0"/>
          </a:p>
        </p:txBody>
      </p:sp>
      <p:sp>
        <p:nvSpPr>
          <p:cNvPr id="4" name="Slide Number Placeholder 3"/>
          <p:cNvSpPr>
            <a:spLocks noGrp="1"/>
          </p:cNvSpPr>
          <p:nvPr>
            <p:ph type="sldNum" sz="quarter" idx="5"/>
          </p:nvPr>
        </p:nvSpPr>
        <p:spPr/>
        <p:txBody>
          <a:bodyPr/>
          <a:lstStyle/>
          <a:p>
            <a:fld id="{4611E7DE-4AE0-4FB0-A52C-7F4029097372}" type="slidenum">
              <a:rPr lang="en-GB" smtClean="0"/>
              <a:t>15</a:t>
            </a:fld>
            <a:endParaRPr lang="en-GB"/>
          </a:p>
        </p:txBody>
      </p:sp>
    </p:spTree>
    <p:extLst>
      <p:ext uri="{BB962C8B-B14F-4D97-AF65-F5344CB8AC3E}">
        <p14:creationId xmlns:p14="http://schemas.microsoft.com/office/powerpoint/2010/main" val="6571710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u="none" strike="noStrike" kern="1200" dirty="0">
                <a:solidFill>
                  <a:schemeClr val="tx1"/>
                </a:solidFill>
                <a:effectLst/>
                <a:latin typeface="+mn-lt"/>
                <a:ea typeface="+mn-ea"/>
                <a:cs typeface="+mn-cs"/>
                <a:hlinkClick r:id="rId3"/>
              </a:rPr>
              <a:t>HANDOUT: Pointers for Practice: Translating the Agenda into A Child-</a:t>
            </a:r>
            <a:r>
              <a:rPr lang="en-US" sz="1200" b="1" i="0" u="none" strike="noStrike" kern="1200" dirty="0" err="1">
                <a:solidFill>
                  <a:schemeClr val="tx1"/>
                </a:solidFill>
                <a:effectLst/>
                <a:latin typeface="+mn-lt"/>
                <a:ea typeface="+mn-ea"/>
                <a:cs typeface="+mn-cs"/>
                <a:hlinkClick r:id="rId3"/>
              </a:rPr>
              <a:t>Centred</a:t>
            </a:r>
            <a:r>
              <a:rPr lang="en-US" sz="1200" b="1" i="0" u="none" strike="noStrike" kern="1200" dirty="0">
                <a:solidFill>
                  <a:schemeClr val="tx1"/>
                </a:solidFill>
                <a:effectLst/>
                <a:latin typeface="+mn-lt"/>
                <a:ea typeface="+mn-ea"/>
                <a:cs typeface="+mn-cs"/>
                <a:hlinkClick r:id="rId3"/>
              </a:rPr>
              <a:t> Conference Process</a:t>
            </a:r>
            <a:endParaRPr lang="en-US" sz="1200" b="0" i="0" kern="1200" dirty="0">
              <a:solidFill>
                <a:schemeClr val="tx1"/>
              </a:solidFill>
              <a:effectLst/>
              <a:latin typeface="+mn-lt"/>
              <a:ea typeface="+mn-ea"/>
              <a:cs typeface="+mn-cs"/>
            </a:endParaRPr>
          </a:p>
          <a:p>
            <a:endParaRPr lang="en-GB" dirty="0"/>
          </a:p>
          <a:p>
            <a:r>
              <a:rPr lang="en-GB" b="1" u="sng" dirty="0"/>
              <a:t>TRAINER TO DISTRIBUTE HANDOUT </a:t>
            </a:r>
            <a:r>
              <a:rPr lang="en-GB" dirty="0"/>
              <a:t>for discussion</a:t>
            </a:r>
          </a:p>
          <a:p>
            <a:endParaRPr lang="en-US" sz="1200" b="1"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The agenda</a:t>
            </a:r>
          </a:p>
          <a:p>
            <a:r>
              <a:rPr lang="en-US" sz="1200" b="0" i="0" kern="1200" dirty="0">
                <a:solidFill>
                  <a:schemeClr val="tx1"/>
                </a:solidFill>
                <a:effectLst/>
                <a:latin typeface="+mn-lt"/>
                <a:ea typeface="+mn-ea"/>
                <a:cs typeface="+mn-cs"/>
              </a:rPr>
              <a:t>The chair is responsible for ensuring the conference remains child-</a:t>
            </a:r>
            <a:r>
              <a:rPr lang="en-US" sz="1200" b="0" i="0" kern="1200" dirty="0" err="1">
                <a:solidFill>
                  <a:schemeClr val="tx1"/>
                </a:solidFill>
                <a:effectLst/>
                <a:latin typeface="+mn-lt"/>
                <a:ea typeface="+mn-ea"/>
                <a:cs typeface="+mn-cs"/>
              </a:rPr>
              <a:t>centred</a:t>
            </a:r>
            <a:r>
              <a:rPr lang="en-US" sz="1200" b="0" i="0" kern="1200" dirty="0">
                <a:solidFill>
                  <a:schemeClr val="tx1"/>
                </a:solidFill>
                <a:effectLst/>
                <a:latin typeface="+mn-lt"/>
                <a:ea typeface="+mn-ea"/>
                <a:cs typeface="+mn-cs"/>
              </a:rPr>
              <a:t>. </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The agenda is designed to achieve this and should cover:</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the purpose or reasons for the conference and the tasks of conference members;</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introductions, apologies, confidentiality, agency roles with the family;</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sharing/summary of reports;</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details of the events leading up to the initial child protection conference;</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information from the </a:t>
            </a:r>
            <a:r>
              <a:rPr lang="en-US" sz="1200" b="0" i="0" u="none" strike="noStrike" kern="1200" dirty="0">
                <a:solidFill>
                  <a:schemeClr val="tx1"/>
                </a:solidFill>
                <a:effectLst/>
                <a:latin typeface="+mn-lt"/>
                <a:ea typeface="+mn-ea"/>
                <a:cs typeface="+mn-cs"/>
                <a:hlinkClick r:id="rId4"/>
              </a:rPr>
              <a:t>section 47 enquiries</a:t>
            </a:r>
            <a:r>
              <a:rPr lang="en-US" sz="1200" b="0" i="0" kern="1200" dirty="0">
                <a:solidFill>
                  <a:schemeClr val="tx1"/>
                </a:solidFill>
                <a:effectLst/>
                <a:latin typeface="+mn-lt"/>
                <a:ea typeface="+mn-ea"/>
                <a:cs typeface="+mn-cs"/>
              </a:rPr>
              <a:t> and the assessment to date;</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background information from all agencies, including past and present involvement;</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a summary by the chair of all the main information provided to the conference;</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the views of children and family members</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an analysis of the implications of all the information shared for the child’s future safety, health and development: i.e. whether the child at continuing risk of </a:t>
            </a:r>
            <a:r>
              <a:rPr lang="en-US" sz="1200" b="0" i="0" u="none" strike="noStrike" kern="1200" dirty="0">
                <a:solidFill>
                  <a:schemeClr val="tx1"/>
                </a:solidFill>
                <a:effectLst/>
                <a:latin typeface="+mn-lt"/>
                <a:ea typeface="+mn-ea"/>
                <a:cs typeface="+mn-cs"/>
                <a:hlinkClick r:id="rId4"/>
              </a:rPr>
              <a:t>harm</a:t>
            </a:r>
            <a:r>
              <a:rPr lang="en-US" sz="1200" b="0" i="0" kern="1200" dirty="0">
                <a:solidFill>
                  <a:schemeClr val="tx1"/>
                </a:solidFill>
                <a:effectLst/>
                <a:latin typeface="+mn-lt"/>
                <a:ea typeface="+mn-ea"/>
                <a:cs typeface="+mn-cs"/>
              </a:rPr>
              <a:t>;</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consideration of the risks of harm if, and explicit recommendations for how the risks can be managed;</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consideration of the need for legal advice;</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decision whether to place the child’s name on the </a:t>
            </a:r>
            <a:r>
              <a:rPr lang="en-US" sz="1200" b="0" i="0" u="none" strike="noStrike" kern="1200" dirty="0">
                <a:solidFill>
                  <a:schemeClr val="tx1"/>
                </a:solidFill>
                <a:effectLst/>
                <a:latin typeface="+mn-lt"/>
                <a:ea typeface="+mn-ea"/>
                <a:cs typeface="+mn-cs"/>
                <a:hlinkClick r:id="rId4"/>
              </a:rPr>
              <a:t>child protection register</a:t>
            </a:r>
            <a:r>
              <a:rPr lang="en-US" sz="1200" b="0" i="0" kern="1200" dirty="0">
                <a:solidFill>
                  <a:schemeClr val="tx1"/>
                </a:solidFill>
                <a:effectLst/>
                <a:latin typeface="+mn-lt"/>
                <a:ea typeface="+mn-ea"/>
                <a:cs typeface="+mn-cs"/>
              </a:rPr>
              <a:t> and the category(s) of risk;</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outline of </a:t>
            </a:r>
            <a:r>
              <a:rPr lang="en-US" sz="1200" b="0" i="0" u="none" strike="noStrike" kern="1200" dirty="0">
                <a:solidFill>
                  <a:schemeClr val="tx1"/>
                </a:solidFill>
                <a:effectLst/>
                <a:latin typeface="+mn-lt"/>
                <a:ea typeface="+mn-ea"/>
                <a:cs typeface="+mn-cs"/>
                <a:hlinkClick r:id="rId4"/>
              </a:rPr>
              <a:t>care and support protection plan</a:t>
            </a:r>
            <a:r>
              <a:rPr lang="en-US" sz="1200" b="0" i="0" kern="1200" dirty="0">
                <a:solidFill>
                  <a:schemeClr val="tx1"/>
                </a:solidFill>
                <a:effectLst/>
                <a:latin typeface="+mn-lt"/>
                <a:ea typeface="+mn-ea"/>
                <a:cs typeface="+mn-cs"/>
              </a:rPr>
              <a:t>, if required;</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summary of conference actions.</a:t>
            </a:r>
          </a:p>
          <a:p>
            <a:pPr marL="0" indent="0">
              <a:buFont typeface="Arial" panose="020B0604020202020204" pitchFamily="34" charset="0"/>
              <a:buNone/>
            </a:pPr>
            <a:endParaRPr lang="en-US" sz="1200" b="1" i="0" u="none" strike="noStrike" kern="1200" dirty="0">
              <a:solidFill>
                <a:schemeClr val="tx1"/>
              </a:solidFill>
              <a:effectLst/>
              <a:latin typeface="+mn-lt"/>
              <a:ea typeface="+mn-ea"/>
              <a:cs typeface="+mn-cs"/>
              <a:hlinkClick r:id="rId3"/>
            </a:endParaRPr>
          </a:p>
          <a:p>
            <a:r>
              <a:rPr lang="en-US" dirty="0">
                <a:effectLst/>
              </a:rPr>
              <a:t>SUMMARISE INFORMATION ABOUT RISK OF SIGNIFICANT HARM</a:t>
            </a:r>
          </a:p>
          <a:p>
            <a:r>
              <a:rPr lang="en-US" b="1" dirty="0">
                <a:effectLst/>
              </a:rPr>
              <a:t>Consider:</a:t>
            </a:r>
            <a:r>
              <a:rPr lang="en-US" dirty="0">
                <a:effectLst/>
              </a:rPr>
              <a:t> what do we know about cause of harm and impact on child?</a:t>
            </a:r>
          </a:p>
          <a:p>
            <a:r>
              <a:rPr lang="en-US" dirty="0">
                <a:effectLst/>
              </a:rPr>
              <a:t>What are our concerns about parenting capacity, family and environmental factors?</a:t>
            </a:r>
          </a:p>
          <a:p>
            <a:r>
              <a:rPr lang="en-US" dirty="0">
                <a:effectLst/>
              </a:rPr>
              <a:t>What do we know about protective factors and family strengths?</a:t>
            </a:r>
          </a:p>
          <a:p>
            <a:endParaRPr lang="en-US" dirty="0">
              <a:effectLst/>
            </a:endParaRPr>
          </a:p>
          <a:p>
            <a:r>
              <a:rPr lang="en-US" dirty="0">
                <a:effectLst/>
              </a:rPr>
              <a:t>MAKE SENSE OF THE INFORMATION TO ESTABLISH WHY PRACTITIONERS ARE CONCERNED</a:t>
            </a:r>
          </a:p>
          <a:p>
            <a:r>
              <a:rPr lang="en-US" b="1" dirty="0">
                <a:effectLst/>
              </a:rPr>
              <a:t>Consider:</a:t>
            </a:r>
            <a:r>
              <a:rPr lang="en-US" dirty="0">
                <a:effectLst/>
              </a:rPr>
              <a:t> does risk of harm and concerns about parenting capacity outweigh family strengths and protective factors?</a:t>
            </a:r>
          </a:p>
          <a:p>
            <a:endParaRPr lang="en-GB" dirty="0"/>
          </a:p>
        </p:txBody>
      </p:sp>
      <p:sp>
        <p:nvSpPr>
          <p:cNvPr id="4" name="Slide Number Placeholder 3"/>
          <p:cNvSpPr>
            <a:spLocks noGrp="1"/>
          </p:cNvSpPr>
          <p:nvPr>
            <p:ph type="sldNum" sz="quarter" idx="5"/>
          </p:nvPr>
        </p:nvSpPr>
        <p:spPr/>
        <p:txBody>
          <a:bodyPr/>
          <a:lstStyle/>
          <a:p>
            <a:fld id="{4611E7DE-4AE0-4FB0-A52C-7F4029097372}" type="slidenum">
              <a:rPr lang="en-GB" smtClean="0"/>
              <a:t>16</a:t>
            </a:fld>
            <a:endParaRPr lang="en-GB"/>
          </a:p>
        </p:txBody>
      </p:sp>
    </p:spTree>
    <p:extLst>
      <p:ext uri="{BB962C8B-B14F-4D97-AF65-F5344CB8AC3E}">
        <p14:creationId xmlns:p14="http://schemas.microsoft.com/office/powerpoint/2010/main" val="353578676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a:solidFill>
                  <a:schemeClr val="tx1"/>
                </a:solidFill>
                <a:effectLst/>
                <a:latin typeface="+mn-lt"/>
                <a:ea typeface="+mn-ea"/>
                <a:cs typeface="+mn-cs"/>
              </a:rPr>
              <a:t>The decision-making process at an initial child protection conference</a:t>
            </a:r>
          </a:p>
          <a:p>
            <a:endParaRPr lang="en-US" dirty="0">
              <a:effectLst/>
            </a:endParaRPr>
          </a:p>
          <a:p>
            <a:r>
              <a:rPr lang="en-US" b="1" u="sng" dirty="0">
                <a:effectLst/>
              </a:rPr>
              <a:t>TRAINER TO EXPLAIN:</a:t>
            </a:r>
          </a:p>
          <a:p>
            <a:endParaRPr lang="en-US" b="1" u="sng" dirty="0">
              <a:effectLst/>
            </a:endParaRPr>
          </a:p>
          <a:p>
            <a:r>
              <a:rPr lang="en-GB" sz="1200" b="1" u="sng" kern="1200" dirty="0">
                <a:solidFill>
                  <a:schemeClr val="tx1"/>
                </a:solidFill>
                <a:effectLst/>
                <a:latin typeface="+mn-lt"/>
                <a:ea typeface="+mn-ea"/>
                <a:cs typeface="+mn-cs"/>
              </a:rPr>
              <a:t>When making these decisions practitioners must recognise:</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the focus is on </a:t>
            </a:r>
            <a:r>
              <a:rPr lang="en-GB" sz="1200" b="1" kern="1200" dirty="0">
                <a:solidFill>
                  <a:schemeClr val="tx1"/>
                </a:solidFill>
                <a:effectLst/>
                <a:latin typeface="+mn-lt"/>
                <a:ea typeface="+mn-ea"/>
                <a:cs typeface="+mn-cs"/>
              </a:rPr>
              <a:t>actual, likely and/or ongoing </a:t>
            </a:r>
            <a:r>
              <a:rPr lang="en-GB" sz="1200" kern="1200" dirty="0">
                <a:solidFill>
                  <a:schemeClr val="tx1"/>
                </a:solidFill>
                <a:effectLst/>
                <a:latin typeface="+mn-lt"/>
                <a:ea typeface="+mn-ea"/>
                <a:cs typeface="+mn-cs"/>
              </a:rPr>
              <a:t>risk of significant harm; </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a decision should be made </a:t>
            </a:r>
            <a:r>
              <a:rPr lang="en-GB" sz="1200" b="1" kern="1200" dirty="0">
                <a:solidFill>
                  <a:schemeClr val="tx1"/>
                </a:solidFill>
                <a:effectLst/>
                <a:latin typeface="+mn-lt"/>
                <a:ea typeface="+mn-ea"/>
                <a:cs typeface="+mn-cs"/>
              </a:rPr>
              <a:t>separately for each child </a:t>
            </a:r>
            <a:r>
              <a:rPr lang="en-GB" sz="1200" kern="1200" dirty="0">
                <a:solidFill>
                  <a:schemeClr val="tx1"/>
                </a:solidFill>
                <a:effectLst/>
                <a:latin typeface="+mn-lt"/>
                <a:ea typeface="+mn-ea"/>
                <a:cs typeface="+mn-cs"/>
              </a:rPr>
              <a:t>in the family, taking account of the harm they are or are likely to experience and the impact on their health and development;</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practitioners attending a conference are part of the decision-making process and </a:t>
            </a:r>
            <a:r>
              <a:rPr lang="en-GB" sz="1200" b="1" kern="1200" dirty="0">
                <a:solidFill>
                  <a:schemeClr val="tx1"/>
                </a:solidFill>
                <a:effectLst/>
                <a:latin typeface="+mn-lt"/>
                <a:ea typeface="+mn-ea"/>
                <a:cs typeface="+mn-cs"/>
              </a:rPr>
              <a:t>cannot abdicate </a:t>
            </a:r>
            <a:r>
              <a:rPr lang="en-GB" sz="1200" kern="1200" dirty="0">
                <a:solidFill>
                  <a:schemeClr val="tx1"/>
                </a:solidFill>
                <a:effectLst/>
                <a:latin typeface="+mn-lt"/>
                <a:ea typeface="+mn-ea"/>
                <a:cs typeface="+mn-cs"/>
              </a:rPr>
              <a:t>their responsibility; </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those attending the conference and hearing the information provided, will be asked to </a:t>
            </a:r>
            <a:r>
              <a:rPr lang="en-GB" sz="1200" b="1" kern="1200" dirty="0">
                <a:solidFill>
                  <a:schemeClr val="tx1"/>
                </a:solidFill>
                <a:effectLst/>
                <a:latin typeface="+mn-lt"/>
                <a:ea typeface="+mn-ea"/>
                <a:cs typeface="+mn-cs"/>
              </a:rPr>
              <a:t>provide a view </a:t>
            </a:r>
            <a:r>
              <a:rPr lang="en-GB" sz="1200" kern="1200" dirty="0">
                <a:solidFill>
                  <a:schemeClr val="tx1"/>
                </a:solidFill>
                <a:effectLst/>
                <a:latin typeface="+mn-lt"/>
                <a:ea typeface="+mn-ea"/>
                <a:cs typeface="+mn-cs"/>
              </a:rPr>
              <a:t>on registration for each of the children being discussed. </a:t>
            </a:r>
          </a:p>
          <a:p>
            <a:endParaRPr lang="en-US" b="1" u="sng" dirty="0">
              <a:effectLst/>
            </a:endParaRPr>
          </a:p>
          <a:p>
            <a:r>
              <a:rPr lang="en-US" sz="1200" b="1" i="0" u="sng" kern="1200" dirty="0">
                <a:solidFill>
                  <a:schemeClr val="tx1"/>
                </a:solidFill>
                <a:effectLst/>
                <a:latin typeface="+mn-lt"/>
                <a:ea typeface="+mn-ea"/>
                <a:cs typeface="+mn-cs"/>
              </a:rPr>
              <a:t>the test should be that either:</a:t>
            </a:r>
          </a:p>
          <a:p>
            <a:r>
              <a:rPr lang="en-US" sz="1200" b="0" i="0" kern="1200" dirty="0">
                <a:solidFill>
                  <a:schemeClr val="tx1"/>
                </a:solidFill>
                <a:effectLst/>
                <a:latin typeface="+mn-lt"/>
                <a:ea typeface="+mn-ea"/>
                <a:cs typeface="+mn-cs"/>
              </a:rPr>
              <a:t>the child can be shown to have suffered ill-treatment or impairment of health or development as a result of </a:t>
            </a:r>
            <a:r>
              <a:rPr lang="en-US" sz="1200" b="0" i="0" u="none" strike="noStrike" kern="1200" dirty="0">
                <a:solidFill>
                  <a:schemeClr val="tx1"/>
                </a:solidFill>
                <a:effectLst/>
                <a:latin typeface="+mn-lt"/>
                <a:ea typeface="+mn-ea"/>
                <a:cs typeface="+mn-cs"/>
                <a:hlinkClick r:id="rId3"/>
              </a:rPr>
              <a:t>physical, emotional, psychological, financial or sexual abuse</a:t>
            </a:r>
            <a:r>
              <a:rPr lang="en-US" sz="1200" b="0" i="0" kern="1200" dirty="0">
                <a:solidFill>
                  <a:schemeClr val="tx1"/>
                </a:solidFill>
                <a:effectLst/>
                <a:latin typeface="+mn-lt"/>
                <a:ea typeface="+mn-ea"/>
                <a:cs typeface="+mn-cs"/>
              </a:rPr>
              <a:t> or </a:t>
            </a:r>
            <a:r>
              <a:rPr lang="en-US" sz="1200" b="0" i="0" u="none" strike="noStrike" kern="1200" dirty="0">
                <a:solidFill>
                  <a:schemeClr val="tx1"/>
                </a:solidFill>
                <a:effectLst/>
                <a:latin typeface="+mn-lt"/>
                <a:ea typeface="+mn-ea"/>
                <a:cs typeface="+mn-cs"/>
                <a:hlinkClick r:id="rId3"/>
              </a:rPr>
              <a:t>neglect</a:t>
            </a:r>
            <a:r>
              <a:rPr lang="en-US" sz="1200" b="0" i="0" kern="1200" dirty="0">
                <a:solidFill>
                  <a:schemeClr val="tx1"/>
                </a:solidFill>
                <a:effectLst/>
                <a:latin typeface="+mn-lt"/>
                <a:ea typeface="+mn-ea"/>
                <a:cs typeface="+mn-cs"/>
              </a:rPr>
              <a:t>, and </a:t>
            </a:r>
            <a:r>
              <a:rPr lang="en-US" sz="1200" b="0" i="0" u="none" strike="noStrike" kern="1200" dirty="0">
                <a:solidFill>
                  <a:schemeClr val="tx1"/>
                </a:solidFill>
                <a:effectLst/>
                <a:latin typeface="+mn-lt"/>
                <a:ea typeface="+mn-ea"/>
                <a:cs typeface="+mn-cs"/>
                <a:hlinkClick r:id="rId3"/>
              </a:rPr>
              <a:t>practitioners</a:t>
            </a:r>
            <a:r>
              <a:rPr lang="en-US" sz="1200" b="0" i="0" kern="1200" dirty="0">
                <a:solidFill>
                  <a:schemeClr val="tx1"/>
                </a:solidFill>
                <a:effectLst/>
                <a:latin typeface="+mn-lt"/>
                <a:ea typeface="+mn-ea"/>
                <a:cs typeface="+mn-cs"/>
              </a:rPr>
              <a:t>’ judgement is that further ill-treatment or impairment is likely;</a:t>
            </a:r>
          </a:p>
          <a:p>
            <a:r>
              <a:rPr lang="en-US" sz="1200" b="1" i="0" kern="1200" dirty="0">
                <a:solidFill>
                  <a:schemeClr val="tx1"/>
                </a:solidFill>
                <a:effectLst/>
                <a:latin typeface="+mn-lt"/>
                <a:ea typeface="+mn-ea"/>
                <a:cs typeface="+mn-cs"/>
              </a:rPr>
              <a:t>or</a:t>
            </a:r>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practitioners’ judgement, substantiated by the findings of </a:t>
            </a:r>
            <a:r>
              <a:rPr lang="en-US" sz="1200" b="0" i="0" u="none" strike="noStrike" kern="1200" dirty="0">
                <a:solidFill>
                  <a:schemeClr val="tx1"/>
                </a:solidFill>
                <a:effectLst/>
                <a:latin typeface="+mn-lt"/>
                <a:ea typeface="+mn-ea"/>
                <a:cs typeface="+mn-cs"/>
                <a:hlinkClick r:id="rId3"/>
              </a:rPr>
              <a:t>enquiries</a:t>
            </a:r>
            <a:r>
              <a:rPr lang="en-US" sz="1200" b="0" i="0" kern="1200" dirty="0">
                <a:solidFill>
                  <a:schemeClr val="tx1"/>
                </a:solidFill>
                <a:effectLst/>
                <a:latin typeface="+mn-lt"/>
                <a:ea typeface="+mn-ea"/>
                <a:cs typeface="+mn-cs"/>
              </a:rPr>
              <a:t> in this individual case or by drawing on research evidence, is that the child is likely to suffer ill-treatment or the impairment of well-being or development as a result of physical, emotional, psychological, financial or sexual abuse or neglect.</a:t>
            </a:r>
          </a:p>
          <a:p>
            <a:endParaRPr lang="en-US" dirty="0">
              <a:effectLst/>
            </a:endParaRPr>
          </a:p>
          <a:p>
            <a:endParaRPr lang="en-US" dirty="0">
              <a:effectLst/>
            </a:endParaRPr>
          </a:p>
          <a:p>
            <a:r>
              <a:rPr lang="en-US" dirty="0">
                <a:effectLst/>
              </a:rPr>
              <a:t>IN OUR PRACTITIONER JUDGEMENT IS THE CHILD AT CONTINUING RISK OF HARM?</a:t>
            </a:r>
          </a:p>
          <a:p>
            <a:r>
              <a:rPr lang="en-US" dirty="0">
                <a:effectLst/>
              </a:rPr>
              <a:t>If yes consider registration</a:t>
            </a:r>
          </a:p>
          <a:p>
            <a:r>
              <a:rPr lang="en-US" dirty="0">
                <a:effectLst/>
              </a:rPr>
              <a:t>If no is a care and support plan required?</a:t>
            </a:r>
          </a:p>
          <a:p>
            <a:endParaRPr lang="en-US" dirty="0">
              <a:effectLst/>
            </a:endParaRPr>
          </a:p>
          <a:p>
            <a:r>
              <a:rPr lang="en-US" dirty="0">
                <a:effectLst/>
              </a:rPr>
              <a:t>REGISTRATION</a:t>
            </a:r>
          </a:p>
          <a:p>
            <a:r>
              <a:rPr lang="en-US" b="1" dirty="0">
                <a:effectLst/>
              </a:rPr>
              <a:t>Consider:</a:t>
            </a:r>
            <a:r>
              <a:rPr lang="en-US" dirty="0">
                <a:effectLst/>
              </a:rPr>
              <a:t> what category/</a:t>
            </a:r>
            <a:r>
              <a:rPr lang="en-US" dirty="0" err="1">
                <a:effectLst/>
              </a:rPr>
              <a:t>ies</a:t>
            </a:r>
            <a:r>
              <a:rPr lang="en-US" dirty="0">
                <a:effectLst/>
              </a:rPr>
              <a:t> best describes the ongoing risk of harm?</a:t>
            </a:r>
          </a:p>
          <a:p>
            <a:endParaRPr lang="en-US" dirty="0">
              <a:effectLst/>
            </a:endParaRPr>
          </a:p>
          <a:p>
            <a:r>
              <a:rPr lang="en-US" dirty="0">
                <a:effectLst/>
              </a:rPr>
              <a:t>DEVELOP OUTLINE CARE, SUPPORT AND PROTECTION PLAN:</a:t>
            </a:r>
          </a:p>
          <a:p>
            <a:r>
              <a:rPr lang="en-US" dirty="0">
                <a:effectLst/>
              </a:rPr>
              <a:t>Consider: what needs to change?</a:t>
            </a:r>
          </a:p>
          <a:p>
            <a:r>
              <a:rPr lang="en-US" dirty="0">
                <a:effectLst/>
              </a:rPr>
              <a:t>What must parents do?</a:t>
            </a:r>
          </a:p>
          <a:p>
            <a:r>
              <a:rPr lang="en-US" dirty="0">
                <a:effectLst/>
              </a:rPr>
              <a:t>How can practitioners support and facilitate change?</a:t>
            </a:r>
          </a:p>
          <a:p>
            <a:r>
              <a:rPr lang="en-US" dirty="0">
                <a:effectLst/>
              </a:rPr>
              <a:t>Who should be in the core group?</a:t>
            </a:r>
          </a:p>
          <a:p>
            <a:endParaRPr lang="en-GB" dirty="0"/>
          </a:p>
        </p:txBody>
      </p:sp>
      <p:sp>
        <p:nvSpPr>
          <p:cNvPr id="4" name="Slide Number Placeholder 3"/>
          <p:cNvSpPr>
            <a:spLocks noGrp="1"/>
          </p:cNvSpPr>
          <p:nvPr>
            <p:ph type="sldNum" sz="quarter" idx="5"/>
          </p:nvPr>
        </p:nvSpPr>
        <p:spPr/>
        <p:txBody>
          <a:bodyPr/>
          <a:lstStyle/>
          <a:p>
            <a:fld id="{4611E7DE-4AE0-4FB0-A52C-7F4029097372}" type="slidenum">
              <a:rPr lang="en-GB" smtClean="0"/>
              <a:t>17</a:t>
            </a:fld>
            <a:endParaRPr lang="en-GB"/>
          </a:p>
        </p:txBody>
      </p:sp>
    </p:spTree>
    <p:extLst>
      <p:ext uri="{BB962C8B-B14F-4D97-AF65-F5344CB8AC3E}">
        <p14:creationId xmlns:p14="http://schemas.microsoft.com/office/powerpoint/2010/main" val="92463398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1"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TRAINER FURTHER INFO:</a:t>
            </a:r>
          </a:p>
          <a:p>
            <a:endParaRPr lang="en-US" sz="1200" b="1"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Reaching a decision</a:t>
            </a:r>
          </a:p>
          <a:p>
            <a:r>
              <a:rPr lang="en-US" sz="1200" b="0" i="0" kern="1200" dirty="0" err="1">
                <a:solidFill>
                  <a:schemeClr val="tx1"/>
                </a:solidFill>
                <a:effectLst/>
                <a:latin typeface="+mn-lt"/>
                <a:ea typeface="+mn-ea"/>
                <a:cs typeface="+mn-cs"/>
              </a:rPr>
              <a:t>Analysing</a:t>
            </a:r>
            <a:r>
              <a:rPr lang="en-US" sz="1200" b="0" i="0" kern="1200" dirty="0">
                <a:solidFill>
                  <a:schemeClr val="tx1"/>
                </a:solidFill>
                <a:effectLst/>
                <a:latin typeface="+mn-lt"/>
                <a:ea typeface="+mn-ea"/>
                <a:cs typeface="+mn-cs"/>
              </a:rPr>
              <a:t> and making sense of the information, shared at the conference, should inform decision-making as well as providing a basis for future planning for the child.</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The conference should follow a structured process to reach a decision as to whether to include a child’s name on the </a:t>
            </a:r>
            <a:r>
              <a:rPr lang="en-US" sz="1200" b="0" i="0" u="none" strike="noStrike" kern="1200" dirty="0">
                <a:solidFill>
                  <a:schemeClr val="tx1"/>
                </a:solidFill>
                <a:effectLst/>
                <a:latin typeface="+mn-lt"/>
                <a:ea typeface="+mn-ea"/>
                <a:cs typeface="+mn-cs"/>
                <a:hlinkClick r:id="rId3"/>
              </a:rPr>
              <a:t>child protection register</a:t>
            </a:r>
            <a:r>
              <a:rPr lang="en-US" sz="1200" b="0" i="0" kern="1200" dirty="0">
                <a:solidFill>
                  <a:schemeClr val="tx1"/>
                </a:solidFill>
                <a:effectLst/>
                <a:latin typeface="+mn-lt"/>
                <a:ea typeface="+mn-ea"/>
                <a:cs typeface="+mn-cs"/>
              </a:rPr>
              <a:t>.</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The process should be as follows:</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information sharing based on the written reports received by those present and those unable to attend;</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discussion about the risk of </a:t>
            </a:r>
            <a:r>
              <a:rPr lang="en-US" sz="1200" b="0" i="0" u="none" strike="noStrike" kern="1200" dirty="0">
                <a:solidFill>
                  <a:schemeClr val="tx1"/>
                </a:solidFill>
                <a:effectLst/>
                <a:latin typeface="+mn-lt"/>
                <a:ea typeface="+mn-ea"/>
                <a:cs typeface="+mn-cs"/>
                <a:hlinkClick r:id="rId3"/>
              </a:rPr>
              <a:t>significant harm</a:t>
            </a:r>
            <a:r>
              <a:rPr lang="en-US" sz="1200" b="0" i="0" kern="1200" dirty="0">
                <a:solidFill>
                  <a:schemeClr val="tx1"/>
                </a:solidFill>
                <a:effectLst/>
                <a:latin typeface="+mn-lt"/>
                <a:ea typeface="+mn-ea"/>
                <a:cs typeface="+mn-cs"/>
              </a:rPr>
              <a:t>, family members lived experiences, their wishes and feelings and what they would like to see change;</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the chair should ensure information-sharing and discussion is </a:t>
            </a:r>
            <a:r>
              <a:rPr lang="en-US" sz="1200" b="0" i="0" u="none" strike="noStrike" kern="1200" dirty="0">
                <a:solidFill>
                  <a:schemeClr val="tx1"/>
                </a:solidFill>
                <a:effectLst/>
                <a:latin typeface="+mn-lt"/>
                <a:ea typeface="+mn-ea"/>
                <a:cs typeface="+mn-cs"/>
                <a:hlinkClick r:id="rId3"/>
              </a:rPr>
              <a:t>child-</a:t>
            </a:r>
            <a:r>
              <a:rPr lang="en-US" sz="1200" b="0" i="0" u="none" strike="noStrike" kern="1200" dirty="0" err="1">
                <a:solidFill>
                  <a:schemeClr val="tx1"/>
                </a:solidFill>
                <a:effectLst/>
                <a:latin typeface="+mn-lt"/>
                <a:ea typeface="+mn-ea"/>
                <a:cs typeface="+mn-cs"/>
                <a:hlinkClick r:id="rId3"/>
              </a:rPr>
              <a:t>centred</a:t>
            </a:r>
            <a:r>
              <a:rPr lang="en-US" sz="1200" b="0" i="0" kern="1200" dirty="0">
                <a:solidFill>
                  <a:schemeClr val="tx1"/>
                </a:solidFill>
                <a:effectLst/>
                <a:latin typeface="+mn-lt"/>
                <a:ea typeface="+mn-ea"/>
                <a:cs typeface="+mn-cs"/>
              </a:rPr>
              <a:t> and relevant. if too much time is spent on this part of the process analysis, decision-making and planning may be negatively affected;</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the conference chair should </a:t>
            </a:r>
            <a:r>
              <a:rPr lang="en-US" sz="1200" b="0" i="0" kern="1200" dirty="0" err="1">
                <a:solidFill>
                  <a:schemeClr val="tx1"/>
                </a:solidFill>
                <a:effectLst/>
                <a:latin typeface="+mn-lt"/>
                <a:ea typeface="+mn-ea"/>
                <a:cs typeface="+mn-cs"/>
              </a:rPr>
              <a:t>summarise</a:t>
            </a:r>
            <a:r>
              <a:rPr lang="en-US" sz="1200" b="0" i="0" kern="1200" dirty="0">
                <a:solidFill>
                  <a:schemeClr val="tx1"/>
                </a:solidFill>
                <a:effectLst/>
                <a:latin typeface="+mn-lt"/>
                <a:ea typeface="+mn-ea"/>
                <a:cs typeface="+mn-cs"/>
              </a:rPr>
              <a:t> the discussion based on the facts presented at the conference and ensure conference members agree this is an accurate summary;</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the chair should ask each member of the conference for their view about the risks to the child and the need for a care and support protection plan, including the proposed content of such a plan in terms of risks to be addressed;</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applying a strengths-based approach throughout the process.</a:t>
            </a:r>
          </a:p>
          <a:p>
            <a:endParaRPr lang="en-US" sz="1200" b="0" i="0" kern="1200" dirty="0">
              <a:solidFill>
                <a:schemeClr val="tx1"/>
              </a:solidFill>
              <a:effectLst/>
              <a:latin typeface="+mn-lt"/>
              <a:ea typeface="+mn-ea"/>
              <a:cs typeface="+mn-cs"/>
            </a:endParaRPr>
          </a:p>
          <a:p>
            <a:r>
              <a:rPr lang="en-US" sz="1200" b="1" i="0" u="sng" kern="1200" dirty="0">
                <a:solidFill>
                  <a:schemeClr val="tx1"/>
                </a:solidFill>
                <a:effectLst/>
                <a:latin typeface="+mn-lt"/>
                <a:ea typeface="+mn-ea"/>
                <a:cs typeface="+mn-cs"/>
              </a:rPr>
              <a:t>TRAINER TO EXPAND:</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The discussion at the conference should not be allowed to focus solely on registration. Time and attention should be given to the development of a care and support protection plan if required.</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Each person at the conference, other than family members or people who are there in the role of support for parents, should express a view about the need for a care and support protection plan and registration. </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Members of CAFCASS Cymru would not normally be expected to express an opinion regarding registration.</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Parents, children (where appropriate) and family members should also be asked for their views, but it is the practitioners who would be responsible for making the final decision.</a:t>
            </a:r>
          </a:p>
          <a:p>
            <a:pPr marL="171450" indent="-171450">
              <a:buFont typeface="Arial" panose="020B0604020202020204" pitchFamily="34" charset="0"/>
              <a:buChar char="•"/>
            </a:pPr>
            <a:endParaRPr lang="en-US" sz="1200" b="1" i="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TRAINER TO DIRECT TO:</a:t>
            </a:r>
          </a:p>
          <a:p>
            <a:r>
              <a:rPr lang="en-GB" sz="1200" b="1" kern="1200" dirty="0">
                <a:solidFill>
                  <a:schemeClr val="tx1"/>
                </a:solidFill>
                <a:effectLst/>
                <a:latin typeface="+mn-lt"/>
                <a:ea typeface="+mn-ea"/>
                <a:cs typeface="+mn-cs"/>
              </a:rPr>
              <a:t>Pointers for Practice: Decision-Making about Registration and The Need for A Plan</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Maintaining a child-centred approach to decision-making about significant harm is challenging. We are dealing with families who will engender a range of feelings in practitioners from empathy through to anger. It is important to recognise these feelings and try and ensure that professional judgement guides decision-making at conference. </a:t>
            </a:r>
            <a:endParaRPr lang="en-GB" sz="11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Barry (2007) considered these feelings with regards to adults at risk. Her work has been adapted here for those working with children and their families.</a:t>
            </a:r>
            <a:endParaRPr lang="en-GB" sz="11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1: no decision is damage free. </a:t>
            </a:r>
            <a:endParaRPr lang="en-GB" sz="1100" kern="1200" dirty="0">
              <a:solidFill>
                <a:schemeClr val="tx1"/>
              </a:solidFill>
              <a:effectLst/>
              <a:latin typeface="+mn-lt"/>
              <a:ea typeface="+mn-ea"/>
              <a:cs typeface="+mn-cs"/>
            </a:endParaRPr>
          </a:p>
          <a:p>
            <a:pPr lvl="1"/>
            <a:r>
              <a:rPr lang="en-GB" sz="1200" kern="1200" dirty="0">
                <a:solidFill>
                  <a:schemeClr val="tx1"/>
                </a:solidFill>
                <a:effectLst/>
                <a:latin typeface="+mn-lt"/>
                <a:ea typeface="+mn-ea"/>
                <a:cs typeface="+mn-cs"/>
              </a:rPr>
              <a:t>Key is making decisions that are in the best interests of the child. This can be a challenge if, for example, practitioners recognise the parent is doing their best, but unfortunately this is not preventing significant harm. </a:t>
            </a:r>
            <a:endParaRPr lang="en-GB" sz="1100" kern="1200" dirty="0">
              <a:solidFill>
                <a:schemeClr val="tx1"/>
              </a:solidFill>
              <a:effectLst/>
              <a:latin typeface="+mn-lt"/>
              <a:ea typeface="+mn-ea"/>
              <a:cs typeface="+mn-cs"/>
            </a:endParaRPr>
          </a:p>
          <a:p>
            <a:pPr lvl="1"/>
            <a:r>
              <a:rPr lang="en-GB" sz="1200" kern="1200" dirty="0">
                <a:solidFill>
                  <a:schemeClr val="tx1"/>
                </a:solidFill>
                <a:effectLst/>
                <a:latin typeface="+mn-lt"/>
                <a:ea typeface="+mn-ea"/>
                <a:cs typeface="+mn-cs"/>
              </a:rPr>
              <a:t>Practitioners will often have to weigh up the best options available. For example, is it better to refer to a service that is designed to meet a child’s needs, knowing the waiting list is lengthy, or referring to a service that is not so well suited but has a much shorter waiting time?</a:t>
            </a:r>
            <a:endParaRPr lang="en-GB" sz="11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2: effective decisions are made based on a calculated and reasoned assessment and analysis of the risk.</a:t>
            </a:r>
            <a:endParaRPr lang="en-GB" sz="1100" kern="1200" dirty="0">
              <a:solidFill>
                <a:schemeClr val="tx1"/>
              </a:solidFill>
              <a:effectLst/>
              <a:latin typeface="+mn-lt"/>
              <a:ea typeface="+mn-ea"/>
              <a:cs typeface="+mn-cs"/>
            </a:endParaRPr>
          </a:p>
          <a:p>
            <a:pPr lvl="1"/>
            <a:r>
              <a:rPr lang="en-GB" sz="1200" kern="1200" dirty="0">
                <a:solidFill>
                  <a:schemeClr val="tx1"/>
                </a:solidFill>
                <a:effectLst/>
                <a:latin typeface="+mn-lt"/>
                <a:ea typeface="+mn-ea"/>
                <a:cs typeface="+mn-cs"/>
              </a:rPr>
              <a:t>It is important that sufficient time is spent at conference making sense of information obtained. All too often the focus is on information-sharing with decision-making marginalised.</a:t>
            </a:r>
            <a:endParaRPr lang="en-GB" sz="1100" kern="1200" dirty="0">
              <a:solidFill>
                <a:schemeClr val="tx1"/>
              </a:solidFill>
              <a:effectLst/>
              <a:latin typeface="+mn-lt"/>
              <a:ea typeface="+mn-ea"/>
              <a:cs typeface="+mn-cs"/>
            </a:endParaRPr>
          </a:p>
          <a:p>
            <a:pPr lvl="1"/>
            <a:r>
              <a:rPr lang="en-GB" sz="1200" kern="1200" dirty="0">
                <a:solidFill>
                  <a:schemeClr val="tx1"/>
                </a:solidFill>
                <a:effectLst/>
                <a:latin typeface="+mn-lt"/>
                <a:ea typeface="+mn-ea"/>
                <a:cs typeface="+mn-cs"/>
              </a:rPr>
              <a:t>Children are individuals; therefore, decisions should be made about each child drawing on an analysis of the individual risks and protective factors experience by that child.  </a:t>
            </a:r>
            <a:endParaRPr lang="en-GB" sz="11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3: a sound evidence base is key.</a:t>
            </a:r>
            <a:endParaRPr lang="en-GB" sz="1100" kern="1200" dirty="0">
              <a:solidFill>
                <a:schemeClr val="tx1"/>
              </a:solidFill>
              <a:effectLst/>
              <a:latin typeface="+mn-lt"/>
              <a:ea typeface="+mn-ea"/>
              <a:cs typeface="+mn-cs"/>
            </a:endParaRPr>
          </a:p>
          <a:p>
            <a:pPr lvl="1"/>
            <a:r>
              <a:rPr lang="en-GB" sz="1200" kern="1200" dirty="0">
                <a:solidFill>
                  <a:schemeClr val="tx1"/>
                </a:solidFill>
                <a:effectLst/>
                <a:latin typeface="+mn-lt"/>
                <a:ea typeface="+mn-ea"/>
                <a:cs typeface="+mn-cs"/>
              </a:rPr>
              <a:t>The lived experience of the child and parent/s and the impact observed by practitioners provides evidence of significant harm</a:t>
            </a:r>
            <a:endParaRPr lang="en-GB" sz="1100" kern="1200" dirty="0">
              <a:solidFill>
                <a:schemeClr val="tx1"/>
              </a:solidFill>
              <a:effectLst/>
              <a:latin typeface="+mn-lt"/>
              <a:ea typeface="+mn-ea"/>
              <a:cs typeface="+mn-cs"/>
            </a:endParaRPr>
          </a:p>
          <a:p>
            <a:pPr lvl="1"/>
            <a:r>
              <a:rPr lang="en-GB" sz="1200" kern="1200" dirty="0">
                <a:solidFill>
                  <a:schemeClr val="tx1"/>
                </a:solidFill>
                <a:effectLst/>
                <a:latin typeface="+mn-lt"/>
                <a:ea typeface="+mn-ea"/>
                <a:cs typeface="+mn-cs"/>
              </a:rPr>
              <a:t>Professional knowledge and research provides an indication of the likelihood of significant harm occurring if the concerns are not addressed</a:t>
            </a:r>
            <a:endParaRPr lang="en-GB" sz="11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4: practitioners and the family should reach a shared understanding of the concerns if they are to work together effectively to meet the care, support and protection needs of the child.</a:t>
            </a:r>
            <a:endParaRPr lang="en-GB" sz="11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5: risk assessment is an ongoing process.</a:t>
            </a:r>
            <a:endParaRPr lang="en-GB" sz="1100" kern="1200" dirty="0">
              <a:solidFill>
                <a:schemeClr val="tx1"/>
              </a:solidFill>
              <a:effectLst/>
              <a:latin typeface="+mn-lt"/>
              <a:ea typeface="+mn-ea"/>
              <a:cs typeface="+mn-cs"/>
            </a:endParaRPr>
          </a:p>
          <a:p>
            <a:endParaRPr lang="en-US" sz="1200" b="1"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Decision making at child protection conferences where consensus is not reached</a:t>
            </a:r>
          </a:p>
          <a:p>
            <a:r>
              <a:rPr lang="en-US" sz="1200" b="0" i="0" kern="1200" dirty="0">
                <a:solidFill>
                  <a:schemeClr val="tx1"/>
                </a:solidFill>
                <a:effectLst/>
                <a:latin typeface="+mn-lt"/>
                <a:ea typeface="+mn-ea"/>
                <a:cs typeface="+mn-cs"/>
              </a:rPr>
              <a:t>At many conferences there will be a consensus for or against registration and the category/categories of registration.</a:t>
            </a:r>
          </a:p>
          <a:p>
            <a:r>
              <a:rPr lang="en-US" sz="1200" b="0" i="0" kern="1200" dirty="0">
                <a:solidFill>
                  <a:schemeClr val="tx1"/>
                </a:solidFill>
                <a:effectLst/>
                <a:latin typeface="+mn-lt"/>
                <a:ea typeface="+mn-ea"/>
                <a:cs typeface="+mn-cs"/>
              </a:rPr>
              <a:t>In the event of a lack of consensus:</a:t>
            </a:r>
          </a:p>
          <a:p>
            <a:r>
              <a:rPr lang="en-US" sz="1200" b="0" i="0" kern="1200" dirty="0">
                <a:solidFill>
                  <a:schemeClr val="tx1"/>
                </a:solidFill>
                <a:effectLst/>
                <a:latin typeface="+mn-lt"/>
                <a:ea typeface="+mn-ea"/>
                <a:cs typeface="+mn-cs"/>
              </a:rPr>
              <a:t>the chair should attempt to seek a resolution, for example by re-</a:t>
            </a:r>
            <a:r>
              <a:rPr lang="en-US" sz="1200" b="0" i="0" kern="1200" dirty="0" err="1">
                <a:solidFill>
                  <a:schemeClr val="tx1"/>
                </a:solidFill>
                <a:effectLst/>
                <a:latin typeface="+mn-lt"/>
                <a:ea typeface="+mn-ea"/>
                <a:cs typeface="+mn-cs"/>
              </a:rPr>
              <a:t>summarising</a:t>
            </a:r>
            <a:r>
              <a:rPr lang="en-US" sz="1200" b="0" i="0" kern="1200" dirty="0">
                <a:solidFill>
                  <a:schemeClr val="tx1"/>
                </a:solidFill>
                <a:effectLst/>
                <a:latin typeface="+mn-lt"/>
                <a:ea typeface="+mn-ea"/>
                <a:cs typeface="+mn-cs"/>
              </a:rPr>
              <a:t> the issues and risks and facilitating further discussion;</a:t>
            </a:r>
          </a:p>
          <a:p>
            <a:r>
              <a:rPr lang="en-US" sz="1200" b="0" i="0" kern="1200" dirty="0">
                <a:solidFill>
                  <a:schemeClr val="tx1"/>
                </a:solidFill>
                <a:effectLst/>
                <a:latin typeface="+mn-lt"/>
                <a:ea typeface="+mn-ea"/>
                <a:cs typeface="+mn-cs"/>
              </a:rPr>
              <a:t>the chair needs to ensure the view of each agency has been sought.</a:t>
            </a:r>
          </a:p>
          <a:p>
            <a:r>
              <a:rPr lang="en-US" sz="1200" b="0" i="0" kern="1200" dirty="0">
                <a:solidFill>
                  <a:schemeClr val="tx1"/>
                </a:solidFill>
                <a:effectLst/>
                <a:latin typeface="+mn-lt"/>
                <a:ea typeface="+mn-ea"/>
                <a:cs typeface="+mn-cs"/>
              </a:rPr>
              <a:t>voting as such should be avoided. However, if consensus is still not possible the decision on registration should be subject to a vote. Voting should be based on agencies and/or </a:t>
            </a:r>
            <a:r>
              <a:rPr lang="en-US" sz="1200" b="0" i="0" u="none" strike="noStrike" kern="1200" dirty="0">
                <a:solidFill>
                  <a:schemeClr val="tx1"/>
                </a:solidFill>
                <a:effectLst/>
                <a:latin typeface="+mn-lt"/>
                <a:ea typeface="+mn-ea"/>
                <a:cs typeface="+mn-cs"/>
                <a:hlinkClick r:id="rId3"/>
              </a:rPr>
              <a:t>practitioner</a:t>
            </a:r>
            <a:r>
              <a:rPr lang="en-US" sz="1200" b="0" i="0" kern="1200" dirty="0">
                <a:solidFill>
                  <a:schemeClr val="tx1"/>
                </a:solidFill>
                <a:effectLst/>
                <a:latin typeface="+mn-lt"/>
                <a:ea typeface="+mn-ea"/>
                <a:cs typeface="+mn-cs"/>
              </a:rPr>
              <a:t> groupings not individuals. The chair should clearly identify the relevant practitioner groupings within agencies in respect of voting. Senior staff present from each agency should assist in this process and ensure that practitioner groupings are kept to a minimum;</a:t>
            </a:r>
          </a:p>
          <a:p>
            <a:r>
              <a:rPr lang="en-US" sz="1200" b="0" i="0" kern="1200" dirty="0">
                <a:solidFill>
                  <a:schemeClr val="tx1"/>
                </a:solidFill>
                <a:effectLst/>
                <a:latin typeface="+mn-lt"/>
                <a:ea typeface="+mn-ea"/>
                <a:cs typeface="+mn-cs"/>
              </a:rPr>
              <a:t>the nominated or lead person from each agency/practitioner group should be asked to provide a view on registration;</a:t>
            </a:r>
          </a:p>
          <a:p>
            <a:r>
              <a:rPr lang="en-US" sz="1200" b="0" i="0" kern="1200" dirty="0">
                <a:solidFill>
                  <a:schemeClr val="tx1"/>
                </a:solidFill>
                <a:effectLst/>
                <a:latin typeface="+mn-lt"/>
                <a:ea typeface="+mn-ea"/>
                <a:cs typeface="+mn-cs"/>
              </a:rPr>
              <a:t>where there is no consensus but there is a majority view, the chair will accept the majority view even if he/she may disagree with this. If the chair believes the decision places the </a:t>
            </a:r>
            <a:r>
              <a:rPr lang="en-US" sz="1200" b="0" i="0" u="none" strike="noStrike" kern="1200" dirty="0">
                <a:solidFill>
                  <a:schemeClr val="tx1"/>
                </a:solidFill>
                <a:effectLst/>
                <a:latin typeface="+mn-lt"/>
                <a:ea typeface="+mn-ea"/>
                <a:cs typeface="+mn-cs"/>
                <a:hlinkClick r:id="rId3"/>
              </a:rPr>
              <a:t>child at risk</a:t>
            </a:r>
            <a:r>
              <a:rPr lang="en-US" sz="1200" b="0" i="0" kern="1200" dirty="0">
                <a:solidFill>
                  <a:schemeClr val="tx1"/>
                </a:solidFill>
                <a:effectLst/>
                <a:latin typeface="+mn-lt"/>
                <a:ea typeface="+mn-ea"/>
                <a:cs typeface="+mn-cs"/>
              </a:rPr>
              <a:t>, he/she needs to take their concern to the senior manager with responsibility for safeguarding immediately;</a:t>
            </a:r>
          </a:p>
          <a:p>
            <a:r>
              <a:rPr lang="en-US" sz="1200" b="0" i="0" kern="1200" dirty="0">
                <a:solidFill>
                  <a:schemeClr val="tx1"/>
                </a:solidFill>
                <a:effectLst/>
                <a:latin typeface="+mn-lt"/>
                <a:ea typeface="+mn-ea"/>
                <a:cs typeface="+mn-cs"/>
              </a:rPr>
              <a:t>in situations where members remain split 50/50, the chair will make the decision about registration.</a:t>
            </a:r>
          </a:p>
          <a:p>
            <a:r>
              <a:rPr lang="en-US" sz="1200" b="0" i="0" kern="1200" dirty="0">
                <a:solidFill>
                  <a:schemeClr val="tx1"/>
                </a:solidFill>
                <a:effectLst/>
                <a:latin typeface="+mn-lt"/>
                <a:ea typeface="+mn-ea"/>
                <a:cs typeface="+mn-cs"/>
              </a:rPr>
              <a:t>The records of the conference should reflect the difference of view expressed at the conference, including any concerns of the chair regarding the appropriateness of the decision.</a:t>
            </a:r>
          </a:p>
          <a:p>
            <a:r>
              <a:rPr lang="en-US" sz="1200" b="0" i="0" kern="1200" dirty="0">
                <a:solidFill>
                  <a:schemeClr val="tx1"/>
                </a:solidFill>
                <a:effectLst/>
                <a:latin typeface="+mn-lt"/>
                <a:ea typeface="+mn-ea"/>
                <a:cs typeface="+mn-cs"/>
              </a:rPr>
              <a:t>Where the issues of a lack of consensus relate to practitioner differences the Regional Safeguarding Board resolution of professional differences may need to be used at a later date.</a:t>
            </a:r>
          </a:p>
          <a:p>
            <a:r>
              <a:rPr lang="en-US" sz="1200" b="0" i="0" kern="1200" dirty="0">
                <a:solidFill>
                  <a:schemeClr val="tx1"/>
                </a:solidFill>
                <a:effectLst/>
                <a:latin typeface="+mn-lt"/>
                <a:ea typeface="+mn-ea"/>
                <a:cs typeface="+mn-cs"/>
              </a:rPr>
              <a:t>Groupings of agency representatives should be provided by </a:t>
            </a:r>
            <a:r>
              <a:rPr lang="en-US" sz="1200" b="1" i="0" u="none" strike="noStrike" kern="1200" dirty="0">
                <a:solidFill>
                  <a:schemeClr val="tx1"/>
                </a:solidFill>
                <a:effectLst/>
                <a:latin typeface="+mn-lt"/>
                <a:ea typeface="+mn-ea"/>
                <a:cs typeface="+mn-cs"/>
                <a:hlinkClick r:id="rId4"/>
              </a:rPr>
              <a:t>Regional Safeguarding Boards</a:t>
            </a:r>
            <a:endParaRPr lang="en-US" sz="1200" b="0"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Deferring a decision at a child protection conference</a:t>
            </a:r>
          </a:p>
          <a:p>
            <a:r>
              <a:rPr lang="en-US" sz="1200" b="1" i="0" kern="1200" dirty="0">
                <a:solidFill>
                  <a:schemeClr val="tx1"/>
                </a:solidFill>
                <a:effectLst/>
                <a:latin typeface="+mn-lt"/>
                <a:ea typeface="+mn-ea"/>
                <a:cs typeface="+mn-cs"/>
              </a:rPr>
              <a:t>It is not good practice to defer</a:t>
            </a:r>
            <a:r>
              <a:rPr lang="en-US" sz="1200" b="0" i="0" kern="1200" dirty="0">
                <a:solidFill>
                  <a:schemeClr val="tx1"/>
                </a:solidFill>
                <a:effectLst/>
                <a:latin typeface="+mn-lt"/>
                <a:ea typeface="+mn-ea"/>
                <a:cs typeface="+mn-cs"/>
              </a:rPr>
              <a:t> making a decision about registration at a child protection conference</a:t>
            </a:r>
          </a:p>
          <a:p>
            <a:r>
              <a:rPr lang="en-US" sz="1200" b="0" i="0" kern="1200" dirty="0">
                <a:solidFill>
                  <a:schemeClr val="tx1"/>
                </a:solidFill>
                <a:effectLst/>
                <a:latin typeface="+mn-lt"/>
                <a:ea typeface="+mn-ea"/>
                <a:cs typeface="+mn-cs"/>
              </a:rPr>
              <a:t>However, it may be appropriate to defer convening an initial child protection conference if key elements of information will not be available to make an informed judgement about risk to child and decide whether to place a child’s name on the register.</a:t>
            </a:r>
          </a:p>
          <a:p>
            <a:r>
              <a:rPr lang="en-US" sz="1200" b="0" i="0" kern="1200" dirty="0">
                <a:solidFill>
                  <a:schemeClr val="tx1"/>
                </a:solidFill>
                <a:effectLst/>
                <a:latin typeface="+mn-lt"/>
                <a:ea typeface="+mn-ea"/>
                <a:cs typeface="+mn-cs"/>
              </a:rPr>
              <a:t>If there is insufficient information upon which to base a decision, it is probable that the conference will decide not to place the child’s name on the register but recommend that the proportionate assessment is completed and should provide clearer information regarding the child and family.</a:t>
            </a:r>
          </a:p>
          <a:p>
            <a:r>
              <a:rPr lang="en-US" sz="1200" b="0" i="0" kern="1200" dirty="0">
                <a:solidFill>
                  <a:schemeClr val="tx1"/>
                </a:solidFill>
                <a:effectLst/>
                <a:latin typeface="+mn-lt"/>
                <a:ea typeface="+mn-ea"/>
                <a:cs typeface="+mn-cs"/>
              </a:rPr>
              <a:t>The conference, and in particular the chair, must be satisfied that there is no discernible indication of immediate risk for the child. A date for the next child protection conference should be set.</a:t>
            </a:r>
          </a:p>
          <a:p>
            <a:endParaRPr lang="en-GB" dirty="0"/>
          </a:p>
        </p:txBody>
      </p:sp>
      <p:sp>
        <p:nvSpPr>
          <p:cNvPr id="4" name="Slide Number Placeholder 3"/>
          <p:cNvSpPr>
            <a:spLocks noGrp="1"/>
          </p:cNvSpPr>
          <p:nvPr>
            <p:ph type="sldNum" sz="quarter" idx="5"/>
          </p:nvPr>
        </p:nvSpPr>
        <p:spPr/>
        <p:txBody>
          <a:bodyPr/>
          <a:lstStyle/>
          <a:p>
            <a:fld id="{4611E7DE-4AE0-4FB0-A52C-7F4029097372}" type="slidenum">
              <a:rPr lang="en-GB" smtClean="0"/>
              <a:t>18</a:t>
            </a:fld>
            <a:endParaRPr lang="en-GB"/>
          </a:p>
        </p:txBody>
      </p:sp>
    </p:spTree>
    <p:extLst>
      <p:ext uri="{BB962C8B-B14F-4D97-AF65-F5344CB8AC3E}">
        <p14:creationId xmlns:p14="http://schemas.microsoft.com/office/powerpoint/2010/main" val="383254842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u="sng" kern="1200" dirty="0">
                <a:solidFill>
                  <a:schemeClr val="tx1"/>
                </a:solidFill>
                <a:effectLst/>
                <a:latin typeface="+mn-lt"/>
                <a:ea typeface="+mn-ea"/>
                <a:cs typeface="+mn-cs"/>
              </a:rPr>
              <a:t>TRAINER TO DIRECT TO:</a:t>
            </a:r>
          </a:p>
          <a:p>
            <a:r>
              <a:rPr lang="en-GB" sz="1200" b="1" kern="1200" dirty="0">
                <a:solidFill>
                  <a:schemeClr val="tx1"/>
                </a:solidFill>
                <a:effectLst/>
                <a:latin typeface="+mn-lt"/>
                <a:ea typeface="+mn-ea"/>
                <a:cs typeface="+mn-cs"/>
              </a:rPr>
              <a:t>Pointers for Practice: Decision-Making about Registration and The Need for A Plan</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Maintaining a child-centred approach to decision-making about significant harm is challenging. </a:t>
            </a:r>
          </a:p>
          <a:p>
            <a:r>
              <a:rPr lang="en-GB" sz="1200" kern="1200" dirty="0">
                <a:solidFill>
                  <a:schemeClr val="tx1"/>
                </a:solidFill>
                <a:effectLst/>
                <a:latin typeface="+mn-lt"/>
                <a:ea typeface="+mn-ea"/>
                <a:cs typeface="+mn-cs"/>
              </a:rPr>
              <a:t>We are dealing with families who will engender a range of feelings in practitioners from empathy through to anger. It is important to recognise these feelings and try and ensure that professional judgement guides decision-making at conference. </a:t>
            </a:r>
            <a:endParaRPr lang="en-GB" sz="11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1: no decision is damage free. </a:t>
            </a:r>
            <a:endParaRPr lang="en-GB" sz="1100" kern="1200" dirty="0">
              <a:solidFill>
                <a:schemeClr val="tx1"/>
              </a:solidFill>
              <a:effectLst/>
              <a:latin typeface="+mn-lt"/>
              <a:ea typeface="+mn-ea"/>
              <a:cs typeface="+mn-cs"/>
            </a:endParaRPr>
          </a:p>
          <a:p>
            <a:pPr lvl="1"/>
            <a:r>
              <a:rPr lang="en-GB" sz="1200" kern="1200" dirty="0">
                <a:solidFill>
                  <a:schemeClr val="tx1"/>
                </a:solidFill>
                <a:effectLst/>
                <a:latin typeface="+mn-lt"/>
                <a:ea typeface="+mn-ea"/>
                <a:cs typeface="+mn-cs"/>
              </a:rPr>
              <a:t>Key is making decisions that are in the best interests of the child. This can be a challenge if, for example, practitioners recognise the parent is doing their best, but unfortunately this is not preventing significant harm. </a:t>
            </a:r>
            <a:endParaRPr lang="en-GB" sz="1100" kern="1200" dirty="0">
              <a:solidFill>
                <a:schemeClr val="tx1"/>
              </a:solidFill>
              <a:effectLst/>
              <a:latin typeface="+mn-lt"/>
              <a:ea typeface="+mn-ea"/>
              <a:cs typeface="+mn-cs"/>
            </a:endParaRPr>
          </a:p>
          <a:p>
            <a:pPr lvl="1"/>
            <a:r>
              <a:rPr lang="en-GB" sz="1200" kern="1200" dirty="0">
                <a:solidFill>
                  <a:schemeClr val="tx1"/>
                </a:solidFill>
                <a:effectLst/>
                <a:latin typeface="+mn-lt"/>
                <a:ea typeface="+mn-ea"/>
                <a:cs typeface="+mn-cs"/>
              </a:rPr>
              <a:t>Practitioners will often have to weigh up the best options available. For example, is it better to refer to a service that is designed to meet a child’s needs, knowing the waiting list is lengthy, or referring to a service that is not so well suited but has a much shorter waiting time?</a:t>
            </a:r>
            <a:endParaRPr lang="en-GB" sz="11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2: effective decisions are made based on a calculated and reasoned assessment and analysis of the risk.</a:t>
            </a:r>
            <a:endParaRPr lang="en-GB" sz="1100" kern="1200" dirty="0">
              <a:solidFill>
                <a:schemeClr val="tx1"/>
              </a:solidFill>
              <a:effectLst/>
              <a:latin typeface="+mn-lt"/>
              <a:ea typeface="+mn-ea"/>
              <a:cs typeface="+mn-cs"/>
            </a:endParaRPr>
          </a:p>
          <a:p>
            <a:pPr lvl="1"/>
            <a:r>
              <a:rPr lang="en-GB" sz="1200" kern="1200" dirty="0">
                <a:solidFill>
                  <a:schemeClr val="tx1"/>
                </a:solidFill>
                <a:effectLst/>
                <a:latin typeface="+mn-lt"/>
                <a:ea typeface="+mn-ea"/>
                <a:cs typeface="+mn-cs"/>
              </a:rPr>
              <a:t>It is important that sufficient time is spent at conference making sense of information obtained. All too often the focus is on information-sharing with decision-making marginalised.</a:t>
            </a:r>
            <a:endParaRPr lang="en-GB" sz="1100" kern="1200" dirty="0">
              <a:solidFill>
                <a:schemeClr val="tx1"/>
              </a:solidFill>
              <a:effectLst/>
              <a:latin typeface="+mn-lt"/>
              <a:ea typeface="+mn-ea"/>
              <a:cs typeface="+mn-cs"/>
            </a:endParaRPr>
          </a:p>
          <a:p>
            <a:pPr lvl="1"/>
            <a:r>
              <a:rPr lang="en-GB" sz="1200" kern="1200" dirty="0">
                <a:solidFill>
                  <a:schemeClr val="tx1"/>
                </a:solidFill>
                <a:effectLst/>
                <a:latin typeface="+mn-lt"/>
                <a:ea typeface="+mn-ea"/>
                <a:cs typeface="+mn-cs"/>
              </a:rPr>
              <a:t>Children are individuals; therefore, decisions should be made about each child drawing on an analysis of the individual risks and protective factors experience by that child.  </a:t>
            </a:r>
            <a:endParaRPr lang="en-GB" sz="11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3: a sound evidence base is key.</a:t>
            </a:r>
            <a:endParaRPr lang="en-GB" sz="1100" kern="1200" dirty="0">
              <a:solidFill>
                <a:schemeClr val="tx1"/>
              </a:solidFill>
              <a:effectLst/>
              <a:latin typeface="+mn-lt"/>
              <a:ea typeface="+mn-ea"/>
              <a:cs typeface="+mn-cs"/>
            </a:endParaRPr>
          </a:p>
          <a:p>
            <a:pPr lvl="1"/>
            <a:r>
              <a:rPr lang="en-GB" sz="1200" kern="1200" dirty="0">
                <a:solidFill>
                  <a:schemeClr val="tx1"/>
                </a:solidFill>
                <a:effectLst/>
                <a:latin typeface="+mn-lt"/>
                <a:ea typeface="+mn-ea"/>
                <a:cs typeface="+mn-cs"/>
              </a:rPr>
              <a:t>The lived experience of the child and parent/s and the impact observed by practitioners provides evidence of significant harm</a:t>
            </a:r>
            <a:endParaRPr lang="en-GB" sz="1100" kern="1200" dirty="0">
              <a:solidFill>
                <a:schemeClr val="tx1"/>
              </a:solidFill>
              <a:effectLst/>
              <a:latin typeface="+mn-lt"/>
              <a:ea typeface="+mn-ea"/>
              <a:cs typeface="+mn-cs"/>
            </a:endParaRPr>
          </a:p>
          <a:p>
            <a:pPr lvl="1"/>
            <a:r>
              <a:rPr lang="en-GB" sz="1200" kern="1200" dirty="0">
                <a:solidFill>
                  <a:schemeClr val="tx1"/>
                </a:solidFill>
                <a:effectLst/>
                <a:latin typeface="+mn-lt"/>
                <a:ea typeface="+mn-ea"/>
                <a:cs typeface="+mn-cs"/>
              </a:rPr>
              <a:t>Professional knowledge and research provides an indication of the likelihood of significant harm occurring if the concerns are not addressed</a:t>
            </a:r>
            <a:endParaRPr lang="en-GB" sz="11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4: practitioners and the family should reach a shared understanding of the concerns if they are to work together effectively to meet the care, support and protection needs of the child.</a:t>
            </a:r>
            <a:endParaRPr lang="en-GB" sz="11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5: risk assessment is an ongoing process.</a:t>
            </a:r>
            <a:endParaRPr lang="en-GB" sz="1100" kern="1200" dirty="0">
              <a:solidFill>
                <a:schemeClr val="tx1"/>
              </a:solidFill>
              <a:effectLst/>
              <a:latin typeface="+mn-lt"/>
              <a:ea typeface="+mn-ea"/>
              <a:cs typeface="+mn-cs"/>
            </a:endParaRPr>
          </a:p>
          <a:p>
            <a:endParaRPr lang="en-US" sz="1200" b="1"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TRAINER MAY WISH TO EXPLAIN:</a:t>
            </a:r>
          </a:p>
          <a:p>
            <a:r>
              <a:rPr lang="en-US" sz="1200" b="1" i="0" kern="1200" dirty="0">
                <a:solidFill>
                  <a:schemeClr val="tx1"/>
                </a:solidFill>
                <a:effectLst/>
                <a:latin typeface="+mn-lt"/>
                <a:ea typeface="+mn-ea"/>
                <a:cs typeface="+mn-cs"/>
              </a:rPr>
              <a:t>Decision making at child protection conferences where consensus is not reached</a:t>
            </a:r>
          </a:p>
          <a:p>
            <a:r>
              <a:rPr lang="en-US" sz="1200" b="0" i="0" kern="1200" dirty="0">
                <a:solidFill>
                  <a:schemeClr val="tx1"/>
                </a:solidFill>
                <a:effectLst/>
                <a:latin typeface="+mn-lt"/>
                <a:ea typeface="+mn-ea"/>
                <a:cs typeface="+mn-cs"/>
              </a:rPr>
              <a:t>At many conferences there will be a consensus for or against registration and the category/categories of registration.</a:t>
            </a:r>
          </a:p>
          <a:p>
            <a:r>
              <a:rPr lang="en-US" sz="1200" b="0" i="0" kern="1200" dirty="0">
                <a:solidFill>
                  <a:schemeClr val="tx1"/>
                </a:solidFill>
                <a:effectLst/>
                <a:latin typeface="+mn-lt"/>
                <a:ea typeface="+mn-ea"/>
                <a:cs typeface="+mn-cs"/>
              </a:rPr>
              <a:t>In the event of a lack of consensus:</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the chair should attempt to seek a resolution, for example by re-</a:t>
            </a:r>
            <a:r>
              <a:rPr lang="en-US" sz="1200" b="0" i="0" kern="1200" dirty="0" err="1">
                <a:solidFill>
                  <a:schemeClr val="tx1"/>
                </a:solidFill>
                <a:effectLst/>
                <a:latin typeface="+mn-lt"/>
                <a:ea typeface="+mn-ea"/>
                <a:cs typeface="+mn-cs"/>
              </a:rPr>
              <a:t>summarising</a:t>
            </a:r>
            <a:r>
              <a:rPr lang="en-US" sz="1200" b="0" i="0" kern="1200" dirty="0">
                <a:solidFill>
                  <a:schemeClr val="tx1"/>
                </a:solidFill>
                <a:effectLst/>
                <a:latin typeface="+mn-lt"/>
                <a:ea typeface="+mn-ea"/>
                <a:cs typeface="+mn-cs"/>
              </a:rPr>
              <a:t> the issues and risks and facilitating further discussion;</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the chair needs to ensure the view of each agency has been sought.</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voting as such should be avoided. However, if consensus is still not possible the decision on registration should be subject to a vote. Voting should be based on agencies and/or </a:t>
            </a:r>
            <a:r>
              <a:rPr lang="en-US" sz="1200" b="0" i="0" u="none" strike="noStrike" kern="1200" dirty="0">
                <a:solidFill>
                  <a:schemeClr val="tx1"/>
                </a:solidFill>
                <a:effectLst/>
                <a:latin typeface="+mn-lt"/>
                <a:ea typeface="+mn-ea"/>
                <a:cs typeface="+mn-cs"/>
                <a:hlinkClick r:id="rId3"/>
              </a:rPr>
              <a:t>practitioner</a:t>
            </a:r>
            <a:r>
              <a:rPr lang="en-US" sz="1200" b="0" i="0" kern="1200" dirty="0">
                <a:solidFill>
                  <a:schemeClr val="tx1"/>
                </a:solidFill>
                <a:effectLst/>
                <a:latin typeface="+mn-lt"/>
                <a:ea typeface="+mn-ea"/>
                <a:cs typeface="+mn-cs"/>
              </a:rPr>
              <a:t> groupings not individuals. The chair should clearly identify the relevant practitioner groupings within agencies in respect of voting. Senior staff present from each agency should assist in this process and ensure that practitioner groupings are kept to a minimum;</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the nominated or lead person from each agency/practitioner group should be asked to provide a view on registration;</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where there is no consensus but there is a majority view, the chair will accept the majority view even if he/she may disagree with this. If the chair believes the decision places the </a:t>
            </a:r>
            <a:r>
              <a:rPr lang="en-US" sz="1200" b="0" i="0" u="none" strike="noStrike" kern="1200" dirty="0">
                <a:solidFill>
                  <a:schemeClr val="tx1"/>
                </a:solidFill>
                <a:effectLst/>
                <a:latin typeface="+mn-lt"/>
                <a:ea typeface="+mn-ea"/>
                <a:cs typeface="+mn-cs"/>
                <a:hlinkClick r:id="rId3"/>
              </a:rPr>
              <a:t>child at risk</a:t>
            </a:r>
            <a:r>
              <a:rPr lang="en-US" sz="1200" b="0" i="0" kern="1200" dirty="0">
                <a:solidFill>
                  <a:schemeClr val="tx1"/>
                </a:solidFill>
                <a:effectLst/>
                <a:latin typeface="+mn-lt"/>
                <a:ea typeface="+mn-ea"/>
                <a:cs typeface="+mn-cs"/>
              </a:rPr>
              <a:t>, he/she needs to take their concern to the senior manager with responsibility for safeguarding immediately;</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in situations where members remain split 50/50, the chair will make the decision about registration.</a:t>
            </a:r>
          </a:p>
          <a:p>
            <a:r>
              <a:rPr lang="en-US" sz="1200" b="0" i="0" kern="1200" dirty="0">
                <a:solidFill>
                  <a:schemeClr val="tx1"/>
                </a:solidFill>
                <a:effectLst/>
                <a:latin typeface="+mn-lt"/>
                <a:ea typeface="+mn-ea"/>
                <a:cs typeface="+mn-cs"/>
              </a:rPr>
              <a:t>The records of the conference should reflect the difference of view expressed at the conference, including any concerns of the chair regarding the appropriateness of the decision.</a:t>
            </a:r>
          </a:p>
          <a:p>
            <a:r>
              <a:rPr lang="en-US" sz="1200" b="0" i="0" kern="1200" dirty="0">
                <a:solidFill>
                  <a:schemeClr val="tx1"/>
                </a:solidFill>
                <a:effectLst/>
                <a:latin typeface="+mn-lt"/>
                <a:ea typeface="+mn-ea"/>
                <a:cs typeface="+mn-cs"/>
              </a:rPr>
              <a:t>Where the issues of a lack of consensus relate to practitioner differences the Regional Safeguarding Board resolution of professional differences may need to be used at a later date.</a:t>
            </a:r>
          </a:p>
          <a:p>
            <a:r>
              <a:rPr lang="en-US" sz="1200" b="0" i="0" kern="1200" dirty="0">
                <a:solidFill>
                  <a:schemeClr val="tx1"/>
                </a:solidFill>
                <a:effectLst/>
                <a:latin typeface="+mn-lt"/>
                <a:ea typeface="+mn-ea"/>
                <a:cs typeface="+mn-cs"/>
              </a:rPr>
              <a:t>Groupings of agency representatives should be provided by </a:t>
            </a:r>
            <a:r>
              <a:rPr lang="en-US" sz="1200" b="1" i="0" u="none" strike="noStrike" kern="1200" dirty="0">
                <a:solidFill>
                  <a:schemeClr val="tx1"/>
                </a:solidFill>
                <a:effectLst/>
                <a:latin typeface="+mn-lt"/>
                <a:ea typeface="+mn-ea"/>
                <a:cs typeface="+mn-cs"/>
                <a:hlinkClick r:id="rId4"/>
              </a:rPr>
              <a:t>Regional Safeguarding Boards</a:t>
            </a:r>
            <a:endParaRPr lang="en-US" sz="1200" b="0" i="0" kern="1200" dirty="0">
              <a:solidFill>
                <a:schemeClr val="tx1"/>
              </a:solidFill>
              <a:effectLst/>
              <a:latin typeface="+mn-lt"/>
              <a:ea typeface="+mn-ea"/>
              <a:cs typeface="+mn-cs"/>
            </a:endParaRPr>
          </a:p>
          <a:p>
            <a:endParaRPr lang="en-US" sz="1200" b="1"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Deferring a decision at a child protection conference</a:t>
            </a:r>
          </a:p>
          <a:p>
            <a:r>
              <a:rPr lang="en-US" sz="1200" b="1" i="0" kern="1200" dirty="0">
                <a:solidFill>
                  <a:schemeClr val="tx1"/>
                </a:solidFill>
                <a:effectLst/>
                <a:latin typeface="+mn-lt"/>
                <a:ea typeface="+mn-ea"/>
                <a:cs typeface="+mn-cs"/>
              </a:rPr>
              <a:t>It is not good practice to defer</a:t>
            </a:r>
            <a:r>
              <a:rPr lang="en-US" sz="1200" b="0" i="0" kern="1200" dirty="0">
                <a:solidFill>
                  <a:schemeClr val="tx1"/>
                </a:solidFill>
                <a:effectLst/>
                <a:latin typeface="+mn-lt"/>
                <a:ea typeface="+mn-ea"/>
                <a:cs typeface="+mn-cs"/>
              </a:rPr>
              <a:t> making a decision about registration at a child protection conference</a:t>
            </a:r>
          </a:p>
          <a:p>
            <a:r>
              <a:rPr lang="en-US" sz="1200" b="0" i="0" kern="1200" dirty="0">
                <a:solidFill>
                  <a:schemeClr val="tx1"/>
                </a:solidFill>
                <a:effectLst/>
                <a:latin typeface="+mn-lt"/>
                <a:ea typeface="+mn-ea"/>
                <a:cs typeface="+mn-cs"/>
              </a:rPr>
              <a:t>However, it may be appropriate to defer convening an initial child protection conference if key elements of information will not be available to make an informed judgement about risk to child and decide whether to place a child’s name on the register.</a:t>
            </a:r>
          </a:p>
          <a:p>
            <a:r>
              <a:rPr lang="en-US" sz="1200" b="0" i="0" kern="1200" dirty="0">
                <a:solidFill>
                  <a:schemeClr val="tx1"/>
                </a:solidFill>
                <a:effectLst/>
                <a:latin typeface="+mn-lt"/>
                <a:ea typeface="+mn-ea"/>
                <a:cs typeface="+mn-cs"/>
              </a:rPr>
              <a:t>If there is insufficient information upon which to base a decision, it is probable that the conference will decide not to place the child’s name on the register but recommend that the proportionate assessment is completed and should provide clearer information regarding the child and family.</a:t>
            </a:r>
          </a:p>
          <a:p>
            <a:r>
              <a:rPr lang="en-US" sz="1200" b="0" i="0" kern="1200" dirty="0">
                <a:solidFill>
                  <a:schemeClr val="tx1"/>
                </a:solidFill>
                <a:effectLst/>
                <a:latin typeface="+mn-lt"/>
                <a:ea typeface="+mn-ea"/>
                <a:cs typeface="+mn-cs"/>
              </a:rPr>
              <a:t>The conference, and in particular the chair, must be satisfied that there is no discernible indication of immediate risk for the child. A date for the next child protection conference should be set.</a:t>
            </a:r>
          </a:p>
          <a:p>
            <a:endParaRPr lang="en-GB" dirty="0"/>
          </a:p>
        </p:txBody>
      </p:sp>
      <p:sp>
        <p:nvSpPr>
          <p:cNvPr id="4" name="Slide Number Placeholder 3"/>
          <p:cNvSpPr>
            <a:spLocks noGrp="1"/>
          </p:cNvSpPr>
          <p:nvPr>
            <p:ph type="sldNum" sz="quarter" idx="5"/>
          </p:nvPr>
        </p:nvSpPr>
        <p:spPr/>
        <p:txBody>
          <a:bodyPr/>
          <a:lstStyle/>
          <a:p>
            <a:fld id="{4611E7DE-4AE0-4FB0-A52C-7F4029097372}" type="slidenum">
              <a:rPr lang="en-GB" smtClean="0"/>
              <a:t>19</a:t>
            </a:fld>
            <a:endParaRPr lang="en-GB"/>
          </a:p>
        </p:txBody>
      </p:sp>
    </p:spTree>
    <p:extLst>
      <p:ext uri="{BB962C8B-B14F-4D97-AF65-F5344CB8AC3E}">
        <p14:creationId xmlns:p14="http://schemas.microsoft.com/office/powerpoint/2010/main" val="41811087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Trainer Note – this slide is optional – it summarises the process covered in the previous module.</a:t>
            </a:r>
          </a:p>
        </p:txBody>
      </p:sp>
    </p:spTree>
    <p:extLst>
      <p:ext uri="{BB962C8B-B14F-4D97-AF65-F5344CB8AC3E}">
        <p14:creationId xmlns:p14="http://schemas.microsoft.com/office/powerpoint/2010/main" val="253918769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Animation Slide</a:t>
            </a:r>
          </a:p>
        </p:txBody>
      </p:sp>
      <p:sp>
        <p:nvSpPr>
          <p:cNvPr id="4" name="Slide Number Placeholder 3"/>
          <p:cNvSpPr>
            <a:spLocks noGrp="1"/>
          </p:cNvSpPr>
          <p:nvPr>
            <p:ph type="sldNum" sz="quarter" idx="5"/>
          </p:nvPr>
        </p:nvSpPr>
        <p:spPr/>
        <p:txBody>
          <a:bodyPr/>
          <a:lstStyle/>
          <a:p>
            <a:fld id="{4611E7DE-4AE0-4FB0-A52C-7F4029097372}" type="slidenum">
              <a:rPr lang="en-GB" smtClean="0"/>
              <a:t>20</a:t>
            </a:fld>
            <a:endParaRPr lang="en-GB"/>
          </a:p>
        </p:txBody>
      </p:sp>
    </p:spTree>
    <p:extLst>
      <p:ext uri="{BB962C8B-B14F-4D97-AF65-F5344CB8AC3E}">
        <p14:creationId xmlns:p14="http://schemas.microsoft.com/office/powerpoint/2010/main" val="213733443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a:solidFill>
                  <a:schemeClr val="tx1"/>
                </a:solidFill>
                <a:effectLst/>
                <a:latin typeface="+mn-lt"/>
                <a:ea typeface="+mn-ea"/>
                <a:cs typeface="+mn-cs"/>
              </a:rPr>
              <a:t>Conference decision 1: Child not at continuing risk of harm but may have needs for care and support</a:t>
            </a:r>
          </a:p>
          <a:p>
            <a:r>
              <a:rPr lang="en-US" sz="1200" b="0" i="0" kern="1200" dirty="0">
                <a:solidFill>
                  <a:schemeClr val="tx1"/>
                </a:solidFill>
                <a:effectLst/>
                <a:latin typeface="+mn-lt"/>
                <a:ea typeface="+mn-ea"/>
                <a:cs typeface="+mn-cs"/>
              </a:rPr>
              <a:t>If this decision is agreed by all partners, the parents should be encouraged to continue with the wellbeing assessment under </a:t>
            </a:r>
            <a:r>
              <a:rPr lang="en-US" sz="1200" b="0" i="0" kern="1200" dirty="0">
                <a:solidFill>
                  <a:schemeClr val="tx1"/>
                </a:solidFill>
                <a:effectLst/>
                <a:latin typeface="+mn-lt"/>
                <a:ea typeface="+mn-ea"/>
                <a:cs typeface="+mn-cs"/>
                <a:hlinkClick r:id="rId3"/>
              </a:rPr>
              <a:t>Part 3 of the Social Services and Well-being (Wales) Act 2014</a:t>
            </a:r>
            <a:r>
              <a:rPr lang="en-US" sz="1200" b="0" i="0" kern="1200" dirty="0">
                <a:solidFill>
                  <a:schemeClr val="tx1"/>
                </a:solidFill>
                <a:effectLst/>
                <a:latin typeface="+mn-lt"/>
                <a:ea typeface="+mn-ea"/>
                <a:cs typeface="+mn-cs"/>
              </a:rPr>
              <a:t> to determine what care and support might best help to promote the child’s well-being.</a:t>
            </a:r>
          </a:p>
          <a:p>
            <a:endParaRPr lang="en-US" sz="1200" b="1"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Conference decision 2: The child is experiencing or at risk of harm is registered and made subject of a care and support protection plan</a:t>
            </a:r>
          </a:p>
          <a:p>
            <a:r>
              <a:rPr lang="en-US" sz="1200" b="0" i="0" kern="1200" dirty="0">
                <a:solidFill>
                  <a:schemeClr val="tx1"/>
                </a:solidFill>
                <a:effectLst/>
                <a:latin typeface="+mn-lt"/>
                <a:ea typeface="+mn-ea"/>
                <a:cs typeface="+mn-cs"/>
              </a:rPr>
              <a:t>A </a:t>
            </a:r>
            <a:r>
              <a:rPr lang="en-US" sz="1200" b="0" i="0" u="none" strike="noStrike" kern="1200" dirty="0">
                <a:solidFill>
                  <a:schemeClr val="tx1"/>
                </a:solidFill>
                <a:effectLst/>
                <a:latin typeface="+mn-lt"/>
                <a:ea typeface="+mn-ea"/>
                <a:cs typeface="+mn-cs"/>
                <a:hlinkClick r:id="rId4"/>
              </a:rPr>
              <a:t>care and support protection plan</a:t>
            </a:r>
            <a:r>
              <a:rPr lang="en-US" sz="1200" b="0" i="0" kern="1200" dirty="0">
                <a:solidFill>
                  <a:schemeClr val="tx1"/>
                </a:solidFill>
                <a:effectLst/>
                <a:latin typeface="+mn-lt"/>
                <a:ea typeface="+mn-ea"/>
                <a:cs typeface="+mn-cs"/>
              </a:rPr>
              <a:t> should follow the requirements set out under </a:t>
            </a:r>
            <a:r>
              <a:rPr lang="en-US" sz="1200" b="0" i="0" kern="1200" dirty="0">
                <a:solidFill>
                  <a:schemeClr val="tx1"/>
                </a:solidFill>
                <a:effectLst/>
                <a:latin typeface="+mn-lt"/>
                <a:ea typeface="+mn-ea"/>
                <a:cs typeface="+mn-cs"/>
                <a:hlinkClick r:id="rId3"/>
              </a:rPr>
              <a:t>Part 4 Section 54 of the Social Services and Well-being (Wales) 2014 Act</a:t>
            </a:r>
            <a:r>
              <a:rPr lang="en-US" sz="1200" b="0" i="0" kern="1200" dirty="0">
                <a:solidFill>
                  <a:schemeClr val="tx1"/>
                </a:solidFill>
                <a:effectLst/>
                <a:latin typeface="+mn-lt"/>
                <a:ea typeface="+mn-ea"/>
                <a:cs typeface="+mn-cs"/>
              </a:rPr>
              <a:t>.</a:t>
            </a:r>
          </a:p>
          <a:p>
            <a:r>
              <a:rPr lang="en-US" sz="1200" b="0" i="0" kern="1200" dirty="0">
                <a:solidFill>
                  <a:schemeClr val="tx1"/>
                </a:solidFill>
                <a:effectLst/>
                <a:latin typeface="+mn-lt"/>
                <a:ea typeface="+mn-ea"/>
                <a:cs typeface="+mn-cs"/>
              </a:rPr>
              <a:t>In addition to the requirements under Part 4 the overall aim of the plan is to:</a:t>
            </a:r>
          </a:p>
          <a:p>
            <a:r>
              <a:rPr lang="en-US" sz="1200" b="0" i="0" kern="1200" dirty="0">
                <a:solidFill>
                  <a:schemeClr val="tx1"/>
                </a:solidFill>
                <a:effectLst/>
                <a:latin typeface="+mn-lt"/>
                <a:ea typeface="+mn-ea"/>
                <a:cs typeface="+mn-cs"/>
              </a:rPr>
              <a:t>ensure the child is safe and prevent him or her from suffering further harm;</a:t>
            </a:r>
          </a:p>
          <a:p>
            <a:r>
              <a:rPr lang="en-US" sz="1200" b="0" i="0" kern="1200" dirty="0">
                <a:solidFill>
                  <a:schemeClr val="tx1"/>
                </a:solidFill>
                <a:effectLst/>
                <a:latin typeface="+mn-lt"/>
                <a:ea typeface="+mn-ea"/>
                <a:cs typeface="+mn-cs"/>
              </a:rPr>
              <a:t>promote the child’s well-being and development;</a:t>
            </a:r>
          </a:p>
          <a:p>
            <a:r>
              <a:rPr lang="en-US" sz="1200" b="0" i="0" kern="1200" dirty="0">
                <a:solidFill>
                  <a:schemeClr val="tx1"/>
                </a:solidFill>
                <a:effectLst/>
                <a:latin typeface="+mn-lt"/>
                <a:ea typeface="+mn-ea"/>
                <a:cs typeface="+mn-cs"/>
              </a:rPr>
              <a:t>support the family and wider family members to safeguard and promote the well-being of their child, provided it is in the best interests of the child to do so;</a:t>
            </a:r>
          </a:p>
          <a:p>
            <a:r>
              <a:rPr lang="en-US" sz="1200" b="0" i="0" kern="1200" dirty="0">
                <a:solidFill>
                  <a:schemeClr val="tx1"/>
                </a:solidFill>
                <a:effectLst/>
                <a:latin typeface="+mn-lt"/>
                <a:ea typeface="+mn-ea"/>
                <a:cs typeface="+mn-cs"/>
              </a:rPr>
              <a:t>describe the identified developmental needs of the child and what services are required;</a:t>
            </a:r>
          </a:p>
          <a:p>
            <a:r>
              <a:rPr lang="en-US" sz="1200" b="0" i="0" kern="1200" dirty="0">
                <a:solidFill>
                  <a:schemeClr val="tx1"/>
                </a:solidFill>
                <a:effectLst/>
                <a:latin typeface="+mn-lt"/>
                <a:ea typeface="+mn-ea"/>
                <a:cs typeface="+mn-cs"/>
              </a:rPr>
              <a:t>include specific, achievable, child-focused outcomes intended to safeguard and promote the well-being of the child;</a:t>
            </a:r>
          </a:p>
          <a:p>
            <a:r>
              <a:rPr lang="en-US" sz="1200" b="0" i="0" kern="1200" dirty="0">
                <a:solidFill>
                  <a:schemeClr val="tx1"/>
                </a:solidFill>
                <a:effectLst/>
                <a:latin typeface="+mn-lt"/>
                <a:ea typeface="+mn-ea"/>
                <a:cs typeface="+mn-cs"/>
              </a:rPr>
              <a:t>include realistic strategies and specific actions to achieve the planned outcomes;</a:t>
            </a:r>
          </a:p>
          <a:p>
            <a:r>
              <a:rPr lang="en-US" sz="1200" b="0" i="0" kern="1200" dirty="0">
                <a:solidFill>
                  <a:schemeClr val="tx1"/>
                </a:solidFill>
                <a:effectLst/>
                <a:latin typeface="+mn-lt"/>
                <a:ea typeface="+mn-ea"/>
                <a:cs typeface="+mn-cs"/>
              </a:rPr>
              <a:t>clearly identify roles and responsibilities of practitioners and family members, including the nature and frequency of contact by practitioners with children and family members;</a:t>
            </a:r>
          </a:p>
          <a:p>
            <a:r>
              <a:rPr lang="en-US" sz="1200" b="0" i="0" kern="1200" dirty="0">
                <a:solidFill>
                  <a:schemeClr val="tx1"/>
                </a:solidFill>
                <a:effectLst/>
                <a:latin typeface="+mn-lt"/>
                <a:ea typeface="+mn-ea"/>
                <a:cs typeface="+mn-cs"/>
              </a:rPr>
              <a:t>lay down points at which progress will be reviewed, and the means by which progress will be judged;</a:t>
            </a:r>
          </a:p>
          <a:p>
            <a:r>
              <a:rPr lang="en-US" sz="1200" b="0" i="0" kern="1200" dirty="0">
                <a:solidFill>
                  <a:schemeClr val="tx1"/>
                </a:solidFill>
                <a:effectLst/>
                <a:latin typeface="+mn-lt"/>
                <a:ea typeface="+mn-ea"/>
                <a:cs typeface="+mn-cs"/>
              </a:rPr>
              <a:t>set out clearly the roles and responsibilities of those practitioners with routine contact with the child, for example, health visitors, GPs and teachers, as well as any specialist or targeted support to the child and family.</a:t>
            </a:r>
          </a:p>
          <a:p>
            <a:endParaRPr lang="en-GB" dirty="0"/>
          </a:p>
        </p:txBody>
      </p:sp>
      <p:sp>
        <p:nvSpPr>
          <p:cNvPr id="4" name="Slide Number Placeholder 3"/>
          <p:cNvSpPr>
            <a:spLocks noGrp="1"/>
          </p:cNvSpPr>
          <p:nvPr>
            <p:ph type="sldNum" sz="quarter" idx="5"/>
          </p:nvPr>
        </p:nvSpPr>
        <p:spPr/>
        <p:txBody>
          <a:bodyPr/>
          <a:lstStyle/>
          <a:p>
            <a:fld id="{4611E7DE-4AE0-4FB0-A52C-7F4029097372}" type="slidenum">
              <a:rPr lang="en-GB" smtClean="0"/>
              <a:t>21</a:t>
            </a:fld>
            <a:endParaRPr lang="en-GB"/>
          </a:p>
        </p:txBody>
      </p:sp>
    </p:spTree>
    <p:extLst>
      <p:ext uri="{BB962C8B-B14F-4D97-AF65-F5344CB8AC3E}">
        <p14:creationId xmlns:p14="http://schemas.microsoft.com/office/powerpoint/2010/main" val="128962783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kern="1200" dirty="0">
                <a:solidFill>
                  <a:schemeClr val="tx1"/>
                </a:solidFill>
                <a:effectLst/>
                <a:latin typeface="+mn-lt"/>
                <a:ea typeface="+mn-ea"/>
                <a:cs typeface="+mn-cs"/>
              </a:rPr>
              <a:t>SEE ALSO: Working together to safeguard people: Information sharing </a:t>
            </a:r>
            <a:endParaRPr lang="en-GB" sz="1200" kern="1200" dirty="0">
              <a:solidFill>
                <a:schemeClr val="tx1"/>
              </a:solidFill>
              <a:effectLst/>
              <a:latin typeface="+mn-lt"/>
              <a:ea typeface="+mn-ea"/>
              <a:cs typeface="+mn-cs"/>
            </a:endParaRPr>
          </a:p>
          <a:p>
            <a:endParaRPr lang="en-GB" sz="1200" b="1"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TRAINER TO EXPLAIN:</a:t>
            </a:r>
          </a:p>
          <a:p>
            <a:endParaRPr lang="en-GB"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It is essential to the decision-making process, that individual practitioners contribute all the relevant information held on their records.</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Information received during the safeguarding process must be treated in strict confidence. </a:t>
            </a:r>
            <a:br>
              <a:rPr lang="en-GB" sz="1200" kern="1200" dirty="0">
                <a:solidFill>
                  <a:schemeClr val="tx1"/>
                </a:solidFill>
                <a:effectLst/>
                <a:latin typeface="+mn-lt"/>
                <a:ea typeface="+mn-ea"/>
                <a:cs typeface="+mn-cs"/>
              </a:rPr>
            </a:br>
            <a:r>
              <a:rPr lang="en-GB" sz="1200" kern="1200" dirty="0">
                <a:solidFill>
                  <a:schemeClr val="tx1"/>
                </a:solidFill>
                <a:effectLst/>
                <a:latin typeface="+mn-lt"/>
                <a:ea typeface="+mn-ea"/>
                <a:cs typeface="+mn-cs"/>
              </a:rPr>
              <a:t>Anyone obtaining such information should not disclose it for any purpose other than the protection of children, unless they have the expressed consent of the practitioners or any family member who provided it. </a:t>
            </a:r>
            <a:br>
              <a:rPr lang="en-GB" sz="1200" kern="1200" dirty="0">
                <a:solidFill>
                  <a:schemeClr val="tx1"/>
                </a:solidFill>
                <a:effectLst/>
                <a:latin typeface="+mn-lt"/>
                <a:ea typeface="+mn-ea"/>
                <a:cs typeface="+mn-cs"/>
              </a:rPr>
            </a:br>
            <a:r>
              <a:rPr lang="en-GB" sz="1200" kern="1200" dirty="0">
                <a:solidFill>
                  <a:schemeClr val="tx1"/>
                </a:solidFill>
                <a:effectLst/>
                <a:latin typeface="+mn-lt"/>
                <a:ea typeface="+mn-ea"/>
                <a:cs typeface="+mn-cs"/>
              </a:rPr>
              <a:t>If there is any doubt about sharing information this should be discussed with the chair </a:t>
            </a:r>
            <a:r>
              <a:rPr lang="en-GB" sz="1200" b="1" kern="1200" dirty="0">
                <a:solidFill>
                  <a:schemeClr val="tx1"/>
                </a:solidFill>
                <a:effectLst/>
                <a:latin typeface="+mn-lt"/>
                <a:ea typeface="+mn-ea"/>
                <a:cs typeface="+mn-cs"/>
              </a:rPr>
              <a:t>before the conference</a:t>
            </a:r>
            <a:r>
              <a:rPr lang="en-GB" sz="1200" kern="1200" dirty="0">
                <a:solidFill>
                  <a:schemeClr val="tx1"/>
                </a:solidFill>
                <a:effectLst/>
                <a:latin typeface="+mn-lt"/>
                <a:ea typeface="+mn-ea"/>
                <a:cs typeface="+mn-cs"/>
              </a:rPr>
              <a:t>. (The same rules for confidentiality apply to strategy meetings).</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Parents or care givers will receive a record of the conference irrespective of whether they are in attendance or not are not present at the meeting, they will receive a copy of the full record of the conference, unless the chair and conference members decide that it is not appropriate to provide them with full records in the interests of the children. The decision not to share the records will be at the discretion of the chair with a clear decision and rationale recorded.</a:t>
            </a:r>
          </a:p>
          <a:p>
            <a:endParaRPr lang="en-GB" sz="12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TRAINER TO EXPAND : </a:t>
            </a:r>
          </a:p>
          <a:p>
            <a:r>
              <a:rPr lang="en-GB" sz="1200" b="1" kern="1200" dirty="0">
                <a:solidFill>
                  <a:schemeClr val="tx1"/>
                </a:solidFill>
                <a:effectLst/>
                <a:latin typeface="+mn-lt"/>
                <a:ea typeface="+mn-ea"/>
                <a:cs typeface="+mn-cs"/>
              </a:rPr>
              <a:t>Practitioner requests to withhold confidential information from the family</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It is good practice for the chair to ask practitioners, in advance of the conference, whether there is anything a practitioner is unable to share with parents. </a:t>
            </a:r>
          </a:p>
          <a:p>
            <a:r>
              <a:rPr lang="en-GB" sz="1200" kern="1200" dirty="0">
                <a:solidFill>
                  <a:schemeClr val="tx1"/>
                </a:solidFill>
                <a:effectLst/>
                <a:latin typeface="+mn-lt"/>
                <a:ea typeface="+mn-ea"/>
                <a:cs typeface="+mn-cs"/>
              </a:rPr>
              <a:t>The chair will facilitate a discussion with practitioner attendees as how this information is to be shared. </a:t>
            </a:r>
          </a:p>
          <a:p>
            <a:r>
              <a:rPr lang="en-GB" sz="1200" kern="1200" dirty="0">
                <a:solidFill>
                  <a:schemeClr val="tx1"/>
                </a:solidFill>
                <a:effectLst/>
                <a:latin typeface="+mn-lt"/>
                <a:ea typeface="+mn-ea"/>
                <a:cs typeface="+mn-cs"/>
              </a:rPr>
              <a:t>Any agency that wishes to withhold any confidential information from the conference, must discuss this with the conference chair at the earliest possible opportunity.</a:t>
            </a:r>
          </a:p>
          <a:p>
            <a:r>
              <a:rPr lang="en-GB" sz="1200" i="1"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Request during conference</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In the event of any member of the conference exercising their right to withhold confidential information from the family members after the conference has started, the family will be asked to leave the conference briefly for a closed session. </a:t>
            </a:r>
          </a:p>
          <a:p>
            <a:r>
              <a:rPr lang="en-GB" sz="1200" kern="1200" dirty="0">
                <a:solidFill>
                  <a:schemeClr val="tx1"/>
                </a:solidFill>
                <a:effectLst/>
                <a:latin typeface="+mn-lt"/>
                <a:ea typeface="+mn-ea"/>
                <a:cs typeface="+mn-cs"/>
              </a:rPr>
              <a:t> </a:t>
            </a:r>
          </a:p>
          <a:p>
            <a:r>
              <a:rPr lang="en-GB" sz="1200" b="1" kern="1200" dirty="0">
                <a:solidFill>
                  <a:schemeClr val="tx1"/>
                </a:solidFill>
                <a:effectLst/>
                <a:latin typeface="+mn-lt"/>
                <a:ea typeface="+mn-ea"/>
                <a:cs typeface="+mn-cs"/>
              </a:rPr>
              <a:t>SEE ALSO: </a:t>
            </a:r>
            <a:r>
              <a:rPr lang="en-US" sz="1200" b="0" i="0" kern="1200" dirty="0">
                <a:solidFill>
                  <a:schemeClr val="tx1"/>
                </a:solidFill>
                <a:effectLst/>
                <a:latin typeface="+mn-lt"/>
                <a:ea typeface="+mn-ea"/>
                <a:cs typeface="+mn-cs"/>
                <a:hlinkClick r:id="rId3"/>
              </a:rPr>
              <a:t>Working together to safeguard people: Information sharing</a:t>
            </a:r>
            <a:r>
              <a:rPr lang="en-US" sz="1200" b="0" i="0" kern="1200" dirty="0">
                <a:solidFill>
                  <a:schemeClr val="tx1"/>
                </a:solidFill>
                <a:effectLst/>
                <a:latin typeface="+mn-lt"/>
                <a:ea typeface="+mn-ea"/>
                <a:cs typeface="+mn-cs"/>
              </a:rPr>
              <a:t>.</a:t>
            </a:r>
            <a:endParaRPr lang="en-GB" sz="1200" b="1" kern="1200" dirty="0">
              <a:solidFill>
                <a:schemeClr val="tx1"/>
              </a:solidFill>
              <a:effectLst/>
              <a:latin typeface="+mn-lt"/>
              <a:ea typeface="+mn-ea"/>
              <a:cs typeface="+mn-cs"/>
            </a:endParaRPr>
          </a:p>
          <a:p>
            <a:endParaRPr lang="en-GB" sz="1200" b="1"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Circumstances when information must be disclosed</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There are some situations when information must be disclosed. </a:t>
            </a:r>
          </a:p>
          <a:p>
            <a:endParaRPr lang="en-GB" sz="1200" b="1"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TRAINER TO EXPLAIN EACH:</a:t>
            </a:r>
          </a:p>
          <a:p>
            <a:r>
              <a:rPr lang="en-GB" sz="1200" b="1"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1:Right to request personal information.</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Subject to limited exceptions, any person has a right to request access to personal information held about them. This includes information contained in child protection conference records and this must be disclosed upon request whether the individual attends the conference or not. </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It should be noted that non-family members might also apply to see information about themselves that may be contained in child protection conference records.</a:t>
            </a:r>
          </a:p>
          <a:p>
            <a:r>
              <a:rPr lang="en-GB" sz="1200" kern="1200" dirty="0">
                <a:solidFill>
                  <a:schemeClr val="tx1"/>
                </a:solidFill>
                <a:effectLst/>
                <a:latin typeface="+mn-lt"/>
                <a:ea typeface="+mn-ea"/>
                <a:cs typeface="+mn-cs"/>
              </a:rPr>
              <a:t> </a:t>
            </a:r>
          </a:p>
          <a:p>
            <a:r>
              <a:rPr lang="en-GB" sz="1200" b="1" kern="1200" dirty="0">
                <a:solidFill>
                  <a:schemeClr val="tx1"/>
                </a:solidFill>
                <a:effectLst/>
                <a:latin typeface="+mn-lt"/>
                <a:ea typeface="+mn-ea"/>
                <a:cs typeface="+mn-cs"/>
              </a:rPr>
              <a:t>2:Court and legal proceedings</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If there are court proceedings child protection conference records may be disclosed to the parties. Records will generally only be disclosed to the parties following an order of the court This applies to both family proceedings and to criminal proceedings. Conference members may be asked or ordered to attend court to give evidence.</a:t>
            </a:r>
          </a:p>
          <a:p>
            <a:r>
              <a:rPr lang="en-GB" sz="1200" kern="1200" dirty="0">
                <a:solidFill>
                  <a:schemeClr val="tx1"/>
                </a:solidFill>
                <a:effectLst/>
                <a:latin typeface="+mn-lt"/>
                <a:ea typeface="+mn-ea"/>
                <a:cs typeface="+mn-cs"/>
              </a:rPr>
              <a:t>If there are legal or private proceedings, the CAFCASS children’s guardian may see the child protection conference records, and any strategy meeting records and may refer to them in their reports.</a:t>
            </a:r>
          </a:p>
          <a:p>
            <a:r>
              <a:rPr lang="en-GB" sz="1200" kern="1200" dirty="0">
                <a:solidFill>
                  <a:schemeClr val="tx1"/>
                </a:solidFill>
                <a:effectLst/>
                <a:latin typeface="+mn-lt"/>
                <a:ea typeface="+mn-ea"/>
                <a:cs typeface="+mn-cs"/>
              </a:rPr>
              <a:t>Where there are criminal proceedings, the police will disclose the records to the Crown Prosecution Service and if they contain any information, which either undermines the prosecution case or assists the defence case, also to the defence.</a:t>
            </a:r>
          </a:p>
          <a:p>
            <a:r>
              <a:rPr lang="en-GB" sz="1200" b="1" kern="1200" dirty="0">
                <a:solidFill>
                  <a:schemeClr val="tx1"/>
                </a:solidFill>
                <a:effectLst/>
                <a:latin typeface="+mn-lt"/>
                <a:ea typeface="+mn-ea"/>
                <a:cs typeface="+mn-cs"/>
              </a:rPr>
              <a:t>3:Practitioner disclosure</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To other practitioners involved with the child who have not attended the conference. Permission should be obtained from the conference chair before passing information to a third party including other agencies. </a:t>
            </a:r>
          </a:p>
          <a:p>
            <a:r>
              <a:rPr lang="en-GB" sz="1200" b="1" kern="1200" dirty="0">
                <a:solidFill>
                  <a:schemeClr val="tx1"/>
                </a:solidFill>
                <a:effectLst/>
                <a:latin typeface="+mn-lt"/>
                <a:ea typeface="+mn-ea"/>
                <a:cs typeface="+mn-cs"/>
              </a:rPr>
              <a:t>4:Public interest</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Disclosure of confidential information when necessary, in the public interest when persons may be at risk of harm. The public interest in child protection overrides the public interest of maintaining confidentiality. </a:t>
            </a:r>
          </a:p>
          <a:p>
            <a:r>
              <a:rPr lang="en-GB" sz="1200" kern="1200" dirty="0">
                <a:solidFill>
                  <a:schemeClr val="tx1"/>
                </a:solidFill>
                <a:effectLst/>
                <a:latin typeface="+mn-lt"/>
                <a:ea typeface="+mn-ea"/>
                <a:cs typeface="+mn-cs"/>
              </a:rPr>
              <a:t>Disclosures should be justifiable in each case and legal advice should be sought.</a:t>
            </a:r>
          </a:p>
          <a:p>
            <a:r>
              <a:rPr lang="en-GB" sz="1200" b="1" kern="1200" dirty="0">
                <a:solidFill>
                  <a:schemeClr val="tx1"/>
                </a:solidFill>
                <a:effectLst/>
                <a:latin typeface="+mn-lt"/>
                <a:ea typeface="+mn-ea"/>
                <a:cs typeface="+mn-cs"/>
              </a:rPr>
              <a:t>Working together to safeguard people: Information sharing </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hlinkClick r:id="rId3"/>
              </a:rPr>
              <a:t>https://assets.publishing.service.gov.uk/government/uploads/system/uploads/attachment_data/file/721581/Information_sharing_advice_practitioners_safeguarding_services.pdf</a:t>
            </a:r>
            <a:r>
              <a:rPr lang="en-GB" sz="1200" u="sng"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r>
              <a:rPr lang="en-GB" sz="1200" b="1" u="none" strike="noStrike"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p:txBody>
          <a:bodyPr/>
          <a:lstStyle/>
          <a:p>
            <a:fld id="{4611E7DE-4AE0-4FB0-A52C-7F4029097372}" type="slidenum">
              <a:rPr lang="en-GB" smtClean="0"/>
              <a:t>22</a:t>
            </a:fld>
            <a:endParaRPr lang="en-GB"/>
          </a:p>
        </p:txBody>
      </p:sp>
    </p:spTree>
    <p:extLst>
      <p:ext uri="{BB962C8B-B14F-4D97-AF65-F5344CB8AC3E}">
        <p14:creationId xmlns:p14="http://schemas.microsoft.com/office/powerpoint/2010/main" val="394082482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1" i="0" dirty="0">
                <a:solidFill>
                  <a:srgbClr val="37394B"/>
                </a:solidFill>
                <a:effectLst/>
                <a:latin typeface="Helvetica" panose="020B0604020202020204" pitchFamily="34" charset="0"/>
              </a:rPr>
              <a:t>The Child Protection Register</a:t>
            </a:r>
          </a:p>
          <a:p>
            <a:pPr algn="l"/>
            <a:r>
              <a:rPr lang="en-US" b="0" i="0" dirty="0">
                <a:solidFill>
                  <a:srgbClr val="37394B"/>
                </a:solidFill>
                <a:effectLst/>
                <a:latin typeface="Helvetica" panose="020B0604020202020204" pitchFamily="34" charset="0"/>
              </a:rPr>
              <a:t>The child protection register lists all children in a </a:t>
            </a:r>
            <a:r>
              <a:rPr lang="en-US" b="0" i="0" u="none" strike="noStrike" dirty="0">
                <a:solidFill>
                  <a:srgbClr val="37394C"/>
                </a:solidFill>
                <a:effectLst/>
                <a:latin typeface="Helvetica" panose="020B0604020202020204" pitchFamily="34" charset="0"/>
                <a:hlinkClick r:id="rId3">
                  <a:extLst>
                    <a:ext uri="{A12FA001-AC4F-418D-AE19-62706E023703}">
                      <ahyp:hlinkClr xmlns:ahyp="http://schemas.microsoft.com/office/drawing/2018/hyperlinkcolor" val="tx"/>
                    </a:ext>
                  </a:extLst>
                </a:hlinkClick>
              </a:rPr>
              <a:t>local authority</a:t>
            </a:r>
            <a:r>
              <a:rPr lang="en-US" b="0" i="0" dirty="0">
                <a:solidFill>
                  <a:srgbClr val="37394B"/>
                </a:solidFill>
                <a:effectLst/>
                <a:latin typeface="Helvetica" panose="020B0604020202020204" pitchFamily="34" charset="0"/>
              </a:rPr>
              <a:t> area who are suffering or likely to suffer </a:t>
            </a:r>
            <a:r>
              <a:rPr lang="en-US" b="0" i="0" u="none" strike="noStrike" dirty="0">
                <a:solidFill>
                  <a:srgbClr val="37394C"/>
                </a:solidFill>
                <a:effectLst/>
                <a:latin typeface="Helvetica" panose="020B0604020202020204" pitchFamily="34" charset="0"/>
                <a:hlinkClick r:id="rId3">
                  <a:extLst>
                    <a:ext uri="{A12FA001-AC4F-418D-AE19-62706E023703}">
                      <ahyp:hlinkClr xmlns:ahyp="http://schemas.microsoft.com/office/drawing/2018/hyperlinkcolor" val="tx"/>
                    </a:ext>
                  </a:extLst>
                </a:hlinkClick>
              </a:rPr>
              <a:t>significant harm</a:t>
            </a:r>
            <a:r>
              <a:rPr lang="en-US" b="0" i="0" dirty="0">
                <a:solidFill>
                  <a:srgbClr val="37394B"/>
                </a:solidFill>
                <a:effectLst/>
                <a:latin typeface="Helvetica" panose="020B0604020202020204" pitchFamily="34" charset="0"/>
              </a:rPr>
              <a:t> and who are currently subject of a </a:t>
            </a:r>
            <a:r>
              <a:rPr lang="en-US" b="0" i="0" u="none" strike="noStrike" dirty="0">
                <a:solidFill>
                  <a:srgbClr val="37394C"/>
                </a:solidFill>
                <a:effectLst/>
                <a:latin typeface="Helvetica" panose="020B0604020202020204" pitchFamily="34" charset="0"/>
                <a:hlinkClick r:id="rId3">
                  <a:extLst>
                    <a:ext uri="{A12FA001-AC4F-418D-AE19-62706E023703}">
                      <ahyp:hlinkClr xmlns:ahyp="http://schemas.microsoft.com/office/drawing/2018/hyperlinkcolor" val="tx"/>
                    </a:ext>
                  </a:extLst>
                </a:hlinkClick>
              </a:rPr>
              <a:t>care and support protection plan</a:t>
            </a:r>
            <a:r>
              <a:rPr lang="en-US" b="0" i="0" dirty="0">
                <a:solidFill>
                  <a:srgbClr val="37394B"/>
                </a:solidFill>
                <a:effectLst/>
                <a:latin typeface="Helvetica" panose="020B0604020202020204" pitchFamily="34" charset="0"/>
              </a:rPr>
              <a:t>. </a:t>
            </a:r>
          </a:p>
          <a:p>
            <a:pPr algn="l"/>
            <a:r>
              <a:rPr lang="en-US" b="0" i="0" dirty="0">
                <a:solidFill>
                  <a:srgbClr val="37394B"/>
                </a:solidFill>
                <a:effectLst/>
                <a:latin typeface="Helvetica" panose="020B0604020202020204" pitchFamily="34" charset="0"/>
              </a:rPr>
              <a:t>The child’s name is placed on the register in order to: alert all practitioners working with a child to their risk of </a:t>
            </a:r>
            <a:r>
              <a:rPr lang="en-US" b="0" i="0" u="none" strike="noStrike" dirty="0">
                <a:solidFill>
                  <a:srgbClr val="37394C"/>
                </a:solidFill>
                <a:effectLst/>
                <a:latin typeface="Helvetica" panose="020B0604020202020204" pitchFamily="34" charset="0"/>
                <a:hlinkClick r:id="rId3">
                  <a:extLst>
                    <a:ext uri="{A12FA001-AC4F-418D-AE19-62706E023703}">
                      <ahyp:hlinkClr xmlns:ahyp="http://schemas.microsoft.com/office/drawing/2018/hyperlinkcolor" val="tx"/>
                    </a:ext>
                  </a:extLst>
                </a:hlinkClick>
              </a:rPr>
              <a:t>harm</a:t>
            </a:r>
            <a:r>
              <a:rPr lang="en-US" b="0" i="0" dirty="0">
                <a:solidFill>
                  <a:srgbClr val="37394B"/>
                </a:solidFill>
                <a:effectLst/>
                <a:latin typeface="Helvetica" panose="020B0604020202020204" pitchFamily="34" charset="0"/>
              </a:rPr>
              <a:t>; confirm that a </a:t>
            </a:r>
            <a:r>
              <a:rPr lang="en-US" b="0" i="0" u="none" strike="noStrike" dirty="0">
                <a:solidFill>
                  <a:srgbClr val="37394C"/>
                </a:solidFill>
                <a:effectLst/>
                <a:latin typeface="Helvetica" panose="020B0604020202020204" pitchFamily="34" charset="0"/>
                <a:hlinkClick r:id="rId3">
                  <a:extLst>
                    <a:ext uri="{A12FA001-AC4F-418D-AE19-62706E023703}">
                      <ahyp:hlinkClr xmlns:ahyp="http://schemas.microsoft.com/office/drawing/2018/hyperlinkcolor" val="tx"/>
                    </a:ext>
                  </a:extLst>
                </a:hlinkClick>
              </a:rPr>
              <a:t>care and support protection plan</a:t>
            </a:r>
            <a:r>
              <a:rPr lang="en-US" b="0" i="0" dirty="0">
                <a:solidFill>
                  <a:srgbClr val="37394B"/>
                </a:solidFill>
                <a:effectLst/>
                <a:latin typeface="Helvetica" panose="020B0604020202020204" pitchFamily="34" charset="0"/>
              </a:rPr>
              <a:t> for the protection of the child is in place and must be complied with; that a social worker and a </a:t>
            </a:r>
            <a:r>
              <a:rPr lang="en-US" b="0" i="0" u="none" strike="noStrike" dirty="0">
                <a:solidFill>
                  <a:srgbClr val="37394C"/>
                </a:solidFill>
                <a:effectLst/>
                <a:latin typeface="Helvetica" panose="020B0604020202020204" pitchFamily="34" charset="0"/>
                <a:hlinkClick r:id="rId3">
                  <a:extLst>
                    <a:ext uri="{A12FA001-AC4F-418D-AE19-62706E023703}">
                      <ahyp:hlinkClr xmlns:ahyp="http://schemas.microsoft.com/office/drawing/2018/hyperlinkcolor" val="tx"/>
                    </a:ext>
                  </a:extLst>
                </a:hlinkClick>
              </a:rPr>
              <a:t>core group</a:t>
            </a:r>
            <a:r>
              <a:rPr lang="en-US" b="0" i="0" dirty="0">
                <a:solidFill>
                  <a:srgbClr val="37394B"/>
                </a:solidFill>
                <a:effectLst/>
                <a:latin typeface="Helvetica" panose="020B0604020202020204" pitchFamily="34" charset="0"/>
              </a:rPr>
              <a:t> of </a:t>
            </a:r>
            <a:r>
              <a:rPr lang="en-US" b="0" i="0" u="none" strike="noStrike" dirty="0">
                <a:solidFill>
                  <a:srgbClr val="37394C"/>
                </a:solidFill>
                <a:effectLst/>
                <a:latin typeface="Helvetica" panose="020B0604020202020204" pitchFamily="34" charset="0"/>
                <a:hlinkClick r:id="rId3">
                  <a:extLst>
                    <a:ext uri="{A12FA001-AC4F-418D-AE19-62706E023703}">
                      <ahyp:hlinkClr xmlns:ahyp="http://schemas.microsoft.com/office/drawing/2018/hyperlinkcolor" val="tx"/>
                    </a:ext>
                  </a:extLst>
                </a:hlinkClick>
              </a:rPr>
              <a:t>practitioners</a:t>
            </a:r>
            <a:r>
              <a:rPr lang="en-US" b="0" i="0" dirty="0">
                <a:solidFill>
                  <a:srgbClr val="37394B"/>
                </a:solidFill>
                <a:effectLst/>
                <a:latin typeface="Helvetica" panose="020B0604020202020204" pitchFamily="34" charset="0"/>
              </a:rPr>
              <a:t> are working with the child and family.</a:t>
            </a:r>
          </a:p>
          <a:p>
            <a:pPr algn="l"/>
            <a:endParaRPr lang="en-US" b="1" i="0" dirty="0">
              <a:solidFill>
                <a:srgbClr val="37394B"/>
              </a:solidFill>
              <a:effectLst/>
              <a:latin typeface="Helvetica" panose="020B0604020202020204" pitchFamily="34" charset="0"/>
            </a:endParaRPr>
          </a:p>
          <a:p>
            <a:pPr algn="l"/>
            <a:r>
              <a:rPr lang="en-US" b="1" i="0" dirty="0">
                <a:solidFill>
                  <a:srgbClr val="37394B"/>
                </a:solidFill>
                <a:effectLst/>
                <a:latin typeface="Helvetica" panose="020B0604020202020204" pitchFamily="34" charset="0"/>
              </a:rPr>
              <a:t>Placing a child’s name on the child protection register</a:t>
            </a:r>
            <a:endParaRPr lang="en-US" b="0" i="0" dirty="0">
              <a:solidFill>
                <a:srgbClr val="37394B"/>
              </a:solidFill>
              <a:effectLst/>
              <a:latin typeface="Helvetica" panose="020B0604020202020204" pitchFamily="34" charset="0"/>
            </a:endParaRPr>
          </a:p>
          <a:p>
            <a:pPr algn="l"/>
            <a:r>
              <a:rPr lang="en-US" b="0" i="0" dirty="0">
                <a:solidFill>
                  <a:srgbClr val="37394B"/>
                </a:solidFill>
                <a:effectLst/>
                <a:latin typeface="Helvetica" panose="020B0604020202020204" pitchFamily="34" charset="0"/>
              </a:rPr>
              <a:t>Children and young people should be recorded as being at continuing risk of </a:t>
            </a:r>
            <a:r>
              <a:rPr lang="en-US" b="0" i="0" u="none" strike="noStrike" dirty="0">
                <a:solidFill>
                  <a:srgbClr val="37394C"/>
                </a:solidFill>
                <a:effectLst/>
                <a:latin typeface="Helvetica" panose="020B0604020202020204" pitchFamily="34" charset="0"/>
                <a:hlinkClick r:id="rId3">
                  <a:extLst>
                    <a:ext uri="{A12FA001-AC4F-418D-AE19-62706E023703}">
                      <ahyp:hlinkClr xmlns:ahyp="http://schemas.microsoft.com/office/drawing/2018/hyperlinkcolor" val="tx"/>
                    </a:ext>
                  </a:extLst>
                </a:hlinkClick>
              </a:rPr>
              <a:t>abuse</a:t>
            </a:r>
            <a:r>
              <a:rPr lang="en-US" b="0" i="0" dirty="0">
                <a:solidFill>
                  <a:srgbClr val="37394B"/>
                </a:solidFill>
                <a:effectLst/>
                <a:latin typeface="Helvetica" panose="020B0604020202020204" pitchFamily="34" charset="0"/>
              </a:rPr>
              <a:t>, </a:t>
            </a:r>
            <a:r>
              <a:rPr lang="en-US" b="0" i="0" u="none" strike="noStrike" dirty="0">
                <a:solidFill>
                  <a:srgbClr val="37394C"/>
                </a:solidFill>
                <a:effectLst/>
                <a:latin typeface="Helvetica" panose="020B0604020202020204" pitchFamily="34" charset="0"/>
                <a:hlinkClick r:id="rId3">
                  <a:extLst>
                    <a:ext uri="{A12FA001-AC4F-418D-AE19-62706E023703}">
                      <ahyp:hlinkClr xmlns:ahyp="http://schemas.microsoft.com/office/drawing/2018/hyperlinkcolor" val="tx"/>
                    </a:ext>
                  </a:extLst>
                </a:hlinkClick>
              </a:rPr>
              <a:t>neglect</a:t>
            </a:r>
            <a:r>
              <a:rPr lang="en-US" b="0" i="0" dirty="0">
                <a:solidFill>
                  <a:srgbClr val="37394B"/>
                </a:solidFill>
                <a:effectLst/>
                <a:latin typeface="Helvetica" panose="020B0604020202020204" pitchFamily="34" charset="0"/>
              </a:rPr>
              <a:t>or </a:t>
            </a:r>
            <a:r>
              <a:rPr lang="en-US" b="0" i="0" u="none" strike="noStrike" dirty="0">
                <a:solidFill>
                  <a:srgbClr val="37394C"/>
                </a:solidFill>
                <a:effectLst/>
                <a:latin typeface="Helvetica" panose="020B0604020202020204" pitchFamily="34" charset="0"/>
                <a:hlinkClick r:id="rId3">
                  <a:extLst>
                    <a:ext uri="{A12FA001-AC4F-418D-AE19-62706E023703}">
                      <ahyp:hlinkClr xmlns:ahyp="http://schemas.microsoft.com/office/drawing/2018/hyperlinkcolor" val="tx"/>
                    </a:ext>
                  </a:extLst>
                </a:hlinkClick>
              </a:rPr>
              <a:t>harm</a:t>
            </a:r>
            <a:r>
              <a:rPr lang="en-US" b="0" i="0" dirty="0">
                <a:solidFill>
                  <a:srgbClr val="37394B"/>
                </a:solidFill>
                <a:effectLst/>
                <a:latin typeface="Helvetica" panose="020B0604020202020204" pitchFamily="34" charset="0"/>
              </a:rPr>
              <a:t> under one, or more, of the following categories. The decision as to which category applies is made by the practitioners at the child protection conference. The categories are</a:t>
            </a:r>
          </a:p>
          <a:p>
            <a:pPr algn="l">
              <a:buFont typeface="Arial" panose="020B0604020202020204" pitchFamily="34" charset="0"/>
              <a:buChar char="•"/>
            </a:pPr>
            <a:r>
              <a:rPr lang="en-US" b="0" i="0" u="none" strike="noStrike" dirty="0">
                <a:solidFill>
                  <a:srgbClr val="37394C"/>
                </a:solidFill>
                <a:effectLst/>
                <a:latin typeface="Helvetica" panose="020B0604020202020204" pitchFamily="34" charset="0"/>
                <a:hlinkClick r:id="rId3">
                  <a:extLst>
                    <a:ext uri="{A12FA001-AC4F-418D-AE19-62706E023703}">
                      <ahyp:hlinkClr xmlns:ahyp="http://schemas.microsoft.com/office/drawing/2018/hyperlinkcolor" val="tx"/>
                    </a:ext>
                  </a:extLst>
                </a:hlinkClick>
              </a:rPr>
              <a:t>physical abuse</a:t>
            </a:r>
            <a:r>
              <a:rPr lang="en-US" b="0" i="0" dirty="0">
                <a:solidFill>
                  <a:srgbClr val="37394B"/>
                </a:solidFill>
                <a:effectLst/>
                <a:latin typeface="Helvetica" panose="020B0604020202020204" pitchFamily="34" charset="0"/>
              </a:rPr>
              <a:t>;</a:t>
            </a:r>
          </a:p>
          <a:p>
            <a:pPr algn="l">
              <a:buFont typeface="Arial" panose="020B0604020202020204" pitchFamily="34" charset="0"/>
              <a:buChar char="•"/>
            </a:pPr>
            <a:r>
              <a:rPr lang="en-US" b="0" i="0" u="none" strike="noStrike" dirty="0">
                <a:solidFill>
                  <a:srgbClr val="37394C"/>
                </a:solidFill>
                <a:effectLst/>
                <a:latin typeface="Helvetica" panose="020B0604020202020204" pitchFamily="34" charset="0"/>
                <a:hlinkClick r:id="rId3">
                  <a:extLst>
                    <a:ext uri="{A12FA001-AC4F-418D-AE19-62706E023703}">
                      <ahyp:hlinkClr xmlns:ahyp="http://schemas.microsoft.com/office/drawing/2018/hyperlinkcolor" val="tx"/>
                    </a:ext>
                  </a:extLst>
                </a:hlinkClick>
              </a:rPr>
              <a:t>emotional or psychological abuse</a:t>
            </a:r>
            <a:r>
              <a:rPr lang="en-US" b="0" i="0" dirty="0">
                <a:solidFill>
                  <a:srgbClr val="37394B"/>
                </a:solidFill>
                <a:effectLst/>
                <a:latin typeface="Helvetica" panose="020B0604020202020204" pitchFamily="34" charset="0"/>
              </a:rPr>
              <a:t>;</a:t>
            </a:r>
          </a:p>
          <a:p>
            <a:pPr algn="l">
              <a:buFont typeface="Arial" panose="020B0604020202020204" pitchFamily="34" charset="0"/>
              <a:buChar char="•"/>
            </a:pPr>
            <a:r>
              <a:rPr lang="en-US" b="0" i="0" u="none" strike="noStrike" dirty="0">
                <a:solidFill>
                  <a:srgbClr val="37394C"/>
                </a:solidFill>
                <a:effectLst/>
                <a:latin typeface="Helvetica" panose="020B0604020202020204" pitchFamily="34" charset="0"/>
                <a:hlinkClick r:id="rId3">
                  <a:extLst>
                    <a:ext uri="{A12FA001-AC4F-418D-AE19-62706E023703}">
                      <ahyp:hlinkClr xmlns:ahyp="http://schemas.microsoft.com/office/drawing/2018/hyperlinkcolor" val="tx"/>
                    </a:ext>
                  </a:extLst>
                </a:hlinkClick>
              </a:rPr>
              <a:t>sexual abuse</a:t>
            </a:r>
            <a:r>
              <a:rPr lang="en-US" b="0" i="0" dirty="0">
                <a:solidFill>
                  <a:srgbClr val="37394B"/>
                </a:solidFill>
                <a:effectLst/>
                <a:latin typeface="Helvetica" panose="020B0604020202020204" pitchFamily="34" charset="0"/>
              </a:rPr>
              <a:t>;</a:t>
            </a:r>
          </a:p>
          <a:p>
            <a:pPr algn="l">
              <a:buFont typeface="Arial" panose="020B0604020202020204" pitchFamily="34" charset="0"/>
              <a:buChar char="•"/>
            </a:pPr>
            <a:r>
              <a:rPr lang="en-US" b="0" i="0" u="none" strike="noStrike" dirty="0">
                <a:solidFill>
                  <a:srgbClr val="37394C"/>
                </a:solidFill>
                <a:effectLst/>
                <a:latin typeface="Helvetica" panose="020B0604020202020204" pitchFamily="34" charset="0"/>
                <a:hlinkClick r:id="rId3">
                  <a:extLst>
                    <a:ext uri="{A12FA001-AC4F-418D-AE19-62706E023703}">
                      <ahyp:hlinkClr xmlns:ahyp="http://schemas.microsoft.com/office/drawing/2018/hyperlinkcolor" val="tx"/>
                    </a:ext>
                  </a:extLst>
                </a:hlinkClick>
              </a:rPr>
              <a:t>financial abuse</a:t>
            </a:r>
            <a:r>
              <a:rPr lang="en-US" b="0" i="0" dirty="0">
                <a:solidFill>
                  <a:srgbClr val="37394B"/>
                </a:solidFill>
                <a:effectLst/>
                <a:latin typeface="Helvetica" panose="020B0604020202020204" pitchFamily="34" charset="0"/>
              </a:rPr>
              <a:t>;</a:t>
            </a:r>
          </a:p>
          <a:p>
            <a:pPr algn="l">
              <a:buFont typeface="Arial" panose="020B0604020202020204" pitchFamily="34" charset="0"/>
              <a:buChar char="•"/>
            </a:pPr>
            <a:r>
              <a:rPr lang="en-US" b="0" i="0" u="none" strike="noStrike" dirty="0">
                <a:solidFill>
                  <a:srgbClr val="37394C"/>
                </a:solidFill>
                <a:effectLst/>
                <a:latin typeface="Helvetica" panose="020B0604020202020204" pitchFamily="34" charset="0"/>
                <a:hlinkClick r:id="rId3">
                  <a:extLst>
                    <a:ext uri="{A12FA001-AC4F-418D-AE19-62706E023703}">
                      <ahyp:hlinkClr xmlns:ahyp="http://schemas.microsoft.com/office/drawing/2018/hyperlinkcolor" val="tx"/>
                    </a:ext>
                  </a:extLst>
                </a:hlinkClick>
              </a:rPr>
              <a:t>neglect</a:t>
            </a:r>
            <a:r>
              <a:rPr lang="en-US" b="0" i="0" dirty="0">
                <a:solidFill>
                  <a:srgbClr val="37394B"/>
                </a:solidFill>
                <a:effectLst/>
                <a:latin typeface="Helvetica" panose="020B0604020202020204" pitchFamily="34" charset="0"/>
              </a:rPr>
              <a:t>.</a:t>
            </a:r>
          </a:p>
          <a:p>
            <a:pPr algn="l"/>
            <a:r>
              <a:rPr lang="en-US" b="1" i="0" u="none" strike="noStrike" dirty="0">
                <a:solidFill>
                  <a:srgbClr val="11846A"/>
                </a:solidFill>
                <a:effectLst/>
                <a:latin typeface="Helvetica" panose="020B0604020202020204" pitchFamily="34" charset="0"/>
                <a:hlinkClick r:id="rId4">
                  <a:extLst>
                    <a:ext uri="{A12FA001-AC4F-418D-AE19-62706E023703}">
                      <ahyp:hlinkClr xmlns:ahyp="http://schemas.microsoft.com/office/drawing/2018/hyperlinkcolor" val="tx"/>
                    </a:ext>
                  </a:extLst>
                </a:hlinkClick>
              </a:rPr>
              <a:t>Pointers for Practice: Signs and Indicators of Possible Abuse, Neglect and Harm In a Child</a:t>
            </a:r>
            <a:endParaRPr lang="en-US" b="0" i="0" dirty="0">
              <a:solidFill>
                <a:srgbClr val="37394B"/>
              </a:solidFill>
              <a:effectLst/>
              <a:latin typeface="Helvetica" panose="020B0604020202020204" pitchFamily="34" charset="0"/>
            </a:endParaRPr>
          </a:p>
          <a:p>
            <a:pPr algn="l"/>
            <a:r>
              <a:rPr lang="en-US" b="0" i="0" dirty="0">
                <a:solidFill>
                  <a:srgbClr val="37394B"/>
                </a:solidFill>
                <a:effectLst/>
                <a:latin typeface="Helvetica" panose="020B0604020202020204" pitchFamily="34" charset="0"/>
              </a:rPr>
              <a:t>The category, or combination of categories, used in registration should:</a:t>
            </a:r>
          </a:p>
          <a:p>
            <a:pPr algn="l">
              <a:buFont typeface="Arial" panose="020B0604020202020204" pitchFamily="34" charset="0"/>
              <a:buChar char="•"/>
            </a:pPr>
            <a:r>
              <a:rPr lang="en-US" b="0" i="0" dirty="0">
                <a:solidFill>
                  <a:srgbClr val="37394B"/>
                </a:solidFill>
                <a:effectLst/>
                <a:latin typeface="Helvetica" panose="020B0604020202020204" pitchFamily="34" charset="0"/>
              </a:rPr>
              <a:t>indicate to those consulting the register the primary presenting concerns at the time of registration;</a:t>
            </a:r>
          </a:p>
          <a:p>
            <a:pPr algn="l">
              <a:buFont typeface="Arial" panose="020B0604020202020204" pitchFamily="34" charset="0"/>
              <a:buChar char="•"/>
            </a:pPr>
            <a:r>
              <a:rPr lang="en-US" b="0" i="0" dirty="0">
                <a:solidFill>
                  <a:srgbClr val="37394B"/>
                </a:solidFill>
                <a:effectLst/>
                <a:latin typeface="Helvetica" panose="020B0604020202020204" pitchFamily="34" charset="0"/>
              </a:rPr>
              <a:t>reflect all the information/evidence obtained in the course of the </a:t>
            </a:r>
            <a:r>
              <a:rPr lang="en-US" b="0" i="0" u="none" strike="noStrike" dirty="0">
                <a:solidFill>
                  <a:srgbClr val="37394C"/>
                </a:solidFill>
                <a:effectLst/>
                <a:latin typeface="Helvetica" panose="020B0604020202020204" pitchFamily="34" charset="0"/>
                <a:hlinkClick r:id="rId3">
                  <a:extLst>
                    <a:ext uri="{A12FA001-AC4F-418D-AE19-62706E023703}">
                      <ahyp:hlinkClr xmlns:ahyp="http://schemas.microsoft.com/office/drawing/2018/hyperlinkcolor" val="tx"/>
                    </a:ext>
                  </a:extLst>
                </a:hlinkClick>
              </a:rPr>
              <a:t>s47 enquiries</a:t>
            </a:r>
            <a:r>
              <a:rPr lang="en-US" b="0" i="0" dirty="0">
                <a:solidFill>
                  <a:srgbClr val="37394B"/>
                </a:solidFill>
                <a:effectLst/>
                <a:latin typeface="Helvetica" panose="020B0604020202020204" pitchFamily="34" charset="0"/>
              </a:rPr>
              <a:t> and subsequent analysis and should not just relate to one or more abusive incidents</a:t>
            </a:r>
          </a:p>
          <a:p>
            <a:pPr algn="l">
              <a:buFont typeface="Arial" panose="020B0604020202020204" pitchFamily="34" charset="0"/>
              <a:buChar char="•"/>
            </a:pPr>
            <a:r>
              <a:rPr lang="en-US" b="0" i="0" dirty="0">
                <a:solidFill>
                  <a:srgbClr val="37394B"/>
                </a:solidFill>
                <a:effectLst/>
                <a:latin typeface="Helvetica" panose="020B0604020202020204" pitchFamily="34" charset="0"/>
              </a:rPr>
              <a:t>be specific to each child in the family who is being placed on the register.</a:t>
            </a:r>
          </a:p>
          <a:p>
            <a:pPr algn="l"/>
            <a:r>
              <a:rPr lang="en-US" b="0" i="0" dirty="0">
                <a:solidFill>
                  <a:srgbClr val="37394B"/>
                </a:solidFill>
                <a:effectLst/>
                <a:latin typeface="Helvetica" panose="020B0604020202020204" pitchFamily="34" charset="0"/>
              </a:rPr>
              <a:t>The child’s name is placed on the register in order to:</a:t>
            </a:r>
          </a:p>
          <a:p>
            <a:pPr algn="l">
              <a:buFont typeface="Arial" panose="020B0604020202020204" pitchFamily="34" charset="0"/>
              <a:buChar char="•"/>
            </a:pPr>
            <a:r>
              <a:rPr lang="en-US" b="0" i="0" dirty="0">
                <a:solidFill>
                  <a:srgbClr val="37394B"/>
                </a:solidFill>
                <a:effectLst/>
                <a:latin typeface="Helvetica" panose="020B0604020202020204" pitchFamily="34" charset="0"/>
              </a:rPr>
              <a:t>alert all practitioners working with a child to their risk of harm;</a:t>
            </a:r>
          </a:p>
          <a:p>
            <a:pPr algn="l">
              <a:buFont typeface="Arial" panose="020B0604020202020204" pitchFamily="34" charset="0"/>
              <a:buChar char="•"/>
            </a:pPr>
            <a:r>
              <a:rPr lang="en-US" b="0" i="0" dirty="0">
                <a:solidFill>
                  <a:srgbClr val="37394B"/>
                </a:solidFill>
                <a:effectLst/>
                <a:latin typeface="Helvetica" panose="020B0604020202020204" pitchFamily="34" charset="0"/>
              </a:rPr>
              <a:t>confirm that a care and support protection plan for the child is in place and must be complied with</a:t>
            </a:r>
          </a:p>
          <a:p>
            <a:pPr algn="l">
              <a:buFont typeface="Arial" panose="020B0604020202020204" pitchFamily="34" charset="0"/>
              <a:buChar char="•"/>
            </a:pPr>
            <a:r>
              <a:rPr lang="en-US" b="0" i="0" dirty="0">
                <a:solidFill>
                  <a:srgbClr val="37394B"/>
                </a:solidFill>
                <a:effectLst/>
                <a:latin typeface="Helvetica" panose="020B0604020202020204" pitchFamily="34" charset="0"/>
              </a:rPr>
              <a:t>that a social worker and a core group of practitioners are working with the child and family.</a:t>
            </a:r>
          </a:p>
          <a:p>
            <a:pPr algn="l"/>
            <a:r>
              <a:rPr lang="en-US" b="0" i="0" dirty="0">
                <a:solidFill>
                  <a:srgbClr val="37394B"/>
                </a:solidFill>
                <a:effectLst/>
                <a:latin typeface="Helvetica" panose="020B0604020202020204" pitchFamily="34" charset="0"/>
              </a:rPr>
              <a:t>Practitioners have a duty to inform the social worker of significant events or changes of circumstance relevant to the child.</a:t>
            </a:r>
          </a:p>
          <a:p>
            <a:pPr algn="l"/>
            <a:r>
              <a:rPr lang="en-US" b="1" i="0" u="none" strike="noStrike" dirty="0">
                <a:solidFill>
                  <a:srgbClr val="11846A"/>
                </a:solidFill>
                <a:effectLst/>
                <a:latin typeface="Helvetica" panose="020B0604020202020204" pitchFamily="34" charset="0"/>
                <a:hlinkClick r:id="rId5">
                  <a:extLst>
                    <a:ext uri="{A12FA001-AC4F-418D-AE19-62706E023703}">
                      <ahyp:hlinkClr xmlns:ahyp="http://schemas.microsoft.com/office/drawing/2018/hyperlinkcolor" val="tx"/>
                    </a:ext>
                  </a:extLst>
                </a:hlinkClick>
              </a:rPr>
              <a:t>Pointers for Practice: Decision-Making About Registration and The Need for A Plan</a:t>
            </a:r>
            <a:endParaRPr lang="en-US" b="0" i="0" dirty="0">
              <a:solidFill>
                <a:srgbClr val="37394B"/>
              </a:solidFill>
              <a:effectLst/>
              <a:latin typeface="Helvetica" panose="020B0604020202020204" pitchFamily="34" charset="0"/>
            </a:endParaRPr>
          </a:p>
          <a:p>
            <a:pPr algn="l"/>
            <a:r>
              <a:rPr lang="en-US" b="1" i="0" dirty="0">
                <a:solidFill>
                  <a:srgbClr val="37394B"/>
                </a:solidFill>
                <a:effectLst/>
                <a:latin typeface="Helvetica" panose="020B0604020202020204" pitchFamily="34" charset="0"/>
              </a:rPr>
              <a:t>The consequences of placing a child’s name on the child protection register</a:t>
            </a:r>
          </a:p>
          <a:p>
            <a:pPr algn="l"/>
            <a:r>
              <a:rPr lang="en-US" b="0" i="0" dirty="0">
                <a:solidFill>
                  <a:srgbClr val="37394B"/>
                </a:solidFill>
                <a:effectLst/>
                <a:latin typeface="Helvetica" panose="020B0604020202020204" pitchFamily="34" charset="0"/>
              </a:rPr>
              <a:t>The child’s name is placed on the register in order to:</a:t>
            </a:r>
          </a:p>
          <a:p>
            <a:pPr algn="l">
              <a:buFont typeface="Arial" panose="020B0604020202020204" pitchFamily="34" charset="0"/>
              <a:buChar char="•"/>
            </a:pPr>
            <a:r>
              <a:rPr lang="en-US" b="0" i="0" dirty="0">
                <a:solidFill>
                  <a:srgbClr val="37394B"/>
                </a:solidFill>
                <a:effectLst/>
                <a:latin typeface="Helvetica" panose="020B0604020202020204" pitchFamily="34" charset="0"/>
              </a:rPr>
              <a:t>alert all practitioners working with a child to their risk of harm;</a:t>
            </a:r>
          </a:p>
          <a:p>
            <a:pPr algn="l">
              <a:buFont typeface="Arial" panose="020B0604020202020204" pitchFamily="34" charset="0"/>
              <a:buChar char="•"/>
            </a:pPr>
            <a:r>
              <a:rPr lang="en-US" b="0" i="0" dirty="0">
                <a:solidFill>
                  <a:srgbClr val="37394B"/>
                </a:solidFill>
                <a:effectLst/>
                <a:latin typeface="Helvetica" panose="020B0604020202020204" pitchFamily="34" charset="0"/>
              </a:rPr>
              <a:t>confirm that a care and support protection plan for the protection of the child is in place and must be complied with;</a:t>
            </a:r>
          </a:p>
          <a:p>
            <a:pPr algn="l">
              <a:buFont typeface="Arial" panose="020B0604020202020204" pitchFamily="34" charset="0"/>
              <a:buChar char="•"/>
            </a:pPr>
            <a:r>
              <a:rPr lang="en-US" b="0" i="0" dirty="0">
                <a:solidFill>
                  <a:srgbClr val="37394B"/>
                </a:solidFill>
                <a:effectLst/>
                <a:latin typeface="Helvetica" panose="020B0604020202020204" pitchFamily="34" charset="0"/>
              </a:rPr>
              <a:t>that a social worker and a core group of practitioners are working with the child and family.</a:t>
            </a:r>
          </a:p>
          <a:p>
            <a:pPr algn="l"/>
            <a:r>
              <a:rPr lang="en-US" b="1" i="0" dirty="0">
                <a:solidFill>
                  <a:srgbClr val="37394B"/>
                </a:solidFill>
                <a:effectLst/>
                <a:latin typeface="Helvetica" panose="020B0604020202020204" pitchFamily="34" charset="0"/>
              </a:rPr>
              <a:t>The fact that a child is included on the register and subject to a care and support protection plan, must never deter anyone from raising concerns with social services or the police</a:t>
            </a:r>
            <a:r>
              <a:rPr lang="en-US" b="0" i="0" dirty="0">
                <a:solidFill>
                  <a:srgbClr val="37394B"/>
                </a:solidFill>
                <a:effectLst/>
                <a:latin typeface="Helvetica" panose="020B0604020202020204" pitchFamily="34" charset="0"/>
              </a:rPr>
              <a:t>.</a:t>
            </a:r>
          </a:p>
          <a:p>
            <a:pPr algn="l"/>
            <a:r>
              <a:rPr lang="en-US" b="0" i="0" dirty="0">
                <a:solidFill>
                  <a:srgbClr val="37394B"/>
                </a:solidFill>
                <a:effectLst/>
                <a:latin typeface="Helvetica" panose="020B0604020202020204" pitchFamily="34" charset="0"/>
              </a:rPr>
              <a:t>New </a:t>
            </a:r>
            <a:r>
              <a:rPr lang="en-US" b="0" i="0" u="none" strike="noStrike" dirty="0">
                <a:solidFill>
                  <a:srgbClr val="37394C"/>
                </a:solidFill>
                <a:effectLst/>
                <a:latin typeface="Helvetica" panose="020B0604020202020204" pitchFamily="34" charset="0"/>
                <a:hlinkClick r:id="rId3">
                  <a:extLst>
                    <a:ext uri="{A12FA001-AC4F-418D-AE19-62706E023703}">
                      <ahyp:hlinkClr xmlns:ahyp="http://schemas.microsoft.com/office/drawing/2018/hyperlinkcolor" val="tx"/>
                    </a:ext>
                  </a:extLst>
                </a:hlinkClick>
              </a:rPr>
              <a:t>reports (referrals)</a:t>
            </a:r>
            <a:r>
              <a:rPr lang="en-US" b="0" i="0" dirty="0">
                <a:solidFill>
                  <a:srgbClr val="37394B"/>
                </a:solidFill>
                <a:effectLst/>
                <a:latin typeface="Helvetica" panose="020B0604020202020204" pitchFamily="34" charset="0"/>
              </a:rPr>
              <a:t> must be made following the local reporting/referral routes.</a:t>
            </a:r>
          </a:p>
          <a:p>
            <a:pPr algn="l"/>
            <a:r>
              <a:rPr lang="en-US" b="1" i="0" dirty="0">
                <a:solidFill>
                  <a:srgbClr val="37394B"/>
                </a:solidFill>
                <a:effectLst/>
                <a:latin typeface="Helvetica" panose="020B0604020202020204" pitchFamily="34" charset="0"/>
              </a:rPr>
              <a:t>Children looked after and registration</a:t>
            </a:r>
          </a:p>
          <a:p>
            <a:pPr algn="l"/>
            <a:r>
              <a:rPr lang="en-US" b="0" i="0" dirty="0">
                <a:solidFill>
                  <a:srgbClr val="37394B"/>
                </a:solidFill>
                <a:effectLst/>
                <a:latin typeface="Helvetica" panose="020B0604020202020204" pitchFamily="34" charset="0"/>
              </a:rPr>
              <a:t>Where children are looked after and are subject to a child protection conference/review conference, the overriding principle must be that systems and plans are integrated and carefully monitored in a way that promotes a </a:t>
            </a:r>
            <a:r>
              <a:rPr lang="en-US" b="0" i="0" u="none" strike="noStrike" dirty="0">
                <a:solidFill>
                  <a:srgbClr val="37394C"/>
                </a:solidFill>
                <a:effectLst/>
                <a:latin typeface="Helvetica" panose="020B0604020202020204" pitchFamily="34" charset="0"/>
                <a:hlinkClick r:id="rId3">
                  <a:extLst>
                    <a:ext uri="{A12FA001-AC4F-418D-AE19-62706E023703}">
                      <ahyp:hlinkClr xmlns:ahyp="http://schemas.microsoft.com/office/drawing/2018/hyperlinkcolor" val="tx"/>
                    </a:ext>
                  </a:extLst>
                </a:hlinkClick>
              </a:rPr>
              <a:t>child-</a:t>
            </a:r>
            <a:r>
              <a:rPr lang="en-US" b="0" i="0" u="none" strike="noStrike" dirty="0" err="1">
                <a:solidFill>
                  <a:srgbClr val="37394C"/>
                </a:solidFill>
                <a:effectLst/>
                <a:latin typeface="Helvetica" panose="020B0604020202020204" pitchFamily="34" charset="0"/>
                <a:hlinkClick r:id="rId3">
                  <a:extLst>
                    <a:ext uri="{A12FA001-AC4F-418D-AE19-62706E023703}">
                      <ahyp:hlinkClr xmlns:ahyp="http://schemas.microsoft.com/office/drawing/2018/hyperlinkcolor" val="tx"/>
                    </a:ext>
                  </a:extLst>
                </a:hlinkClick>
              </a:rPr>
              <a:t>centred</a:t>
            </a:r>
            <a:r>
              <a:rPr lang="en-US" b="0" i="0" dirty="0">
                <a:solidFill>
                  <a:srgbClr val="37394B"/>
                </a:solidFill>
                <a:effectLst/>
                <a:latin typeface="Helvetica" panose="020B0604020202020204" pitchFamily="34" charset="0"/>
              </a:rPr>
              <a:t> approach. It is important to link the timing of a child protection review conference with the review under the </a:t>
            </a:r>
            <a:r>
              <a:rPr lang="en-US" b="0" i="0" u="none" strike="noStrike" dirty="0">
                <a:solidFill>
                  <a:srgbClr val="11846A"/>
                </a:solidFill>
                <a:effectLst/>
                <a:latin typeface="Helvetica" panose="020B0604020202020204" pitchFamily="34" charset="0"/>
                <a:hlinkClick r:id="rId6">
                  <a:extLst>
                    <a:ext uri="{A12FA001-AC4F-418D-AE19-62706E023703}">
                      <ahyp:hlinkClr xmlns:ahyp="http://schemas.microsoft.com/office/drawing/2018/hyperlinkcolor" val="tx"/>
                    </a:ext>
                  </a:extLst>
                </a:hlinkClick>
              </a:rPr>
              <a:t>Care Planning, Placement and Case Review (Wales) Regulations 2015</a:t>
            </a:r>
            <a:r>
              <a:rPr lang="en-US" b="0" i="0" dirty="0">
                <a:solidFill>
                  <a:srgbClr val="37394B"/>
                </a:solidFill>
                <a:effectLst/>
                <a:latin typeface="Helvetica" panose="020B0604020202020204" pitchFamily="34" charset="0"/>
              </a:rPr>
              <a:t> to ensure that information from the former is brought to the review meeting and informs the overall care planning process. It should be remembered</a:t>
            </a:r>
          </a:p>
          <a:p>
            <a:pPr algn="l"/>
            <a:r>
              <a:rPr lang="en-US" b="1" i="0" dirty="0">
                <a:solidFill>
                  <a:srgbClr val="37394B"/>
                </a:solidFill>
                <a:effectLst/>
                <a:latin typeface="Helvetica" panose="020B0604020202020204" pitchFamily="34" charset="0"/>
              </a:rPr>
              <a:t>Accessing the register</a:t>
            </a:r>
          </a:p>
          <a:p>
            <a:pPr algn="l"/>
            <a:r>
              <a:rPr lang="en-US" b="0" i="0" u="none" strike="noStrike" dirty="0">
                <a:solidFill>
                  <a:srgbClr val="37394C"/>
                </a:solidFill>
                <a:effectLst/>
                <a:latin typeface="Helvetica" panose="020B0604020202020204" pitchFamily="34" charset="0"/>
                <a:hlinkClick r:id="rId3">
                  <a:extLst>
                    <a:ext uri="{A12FA001-AC4F-418D-AE19-62706E023703}">
                      <ahyp:hlinkClr xmlns:ahyp="http://schemas.microsoft.com/office/drawing/2018/hyperlinkcolor" val="tx"/>
                    </a:ext>
                  </a:extLst>
                </a:hlinkClick>
              </a:rPr>
              <a:t>Local authorities</a:t>
            </a:r>
            <a:r>
              <a:rPr lang="en-US" b="0" i="0" dirty="0">
                <a:solidFill>
                  <a:srgbClr val="37394B"/>
                </a:solidFill>
                <a:effectLst/>
                <a:latin typeface="Helvetica" panose="020B0604020202020204" pitchFamily="34" charset="0"/>
              </a:rPr>
              <a:t> must record when a child's name is placed on the </a:t>
            </a:r>
            <a:r>
              <a:rPr lang="en-US" b="0" i="0" u="none" strike="noStrike" dirty="0">
                <a:solidFill>
                  <a:srgbClr val="37394C"/>
                </a:solidFill>
                <a:effectLst/>
                <a:latin typeface="Helvetica" panose="020B0604020202020204" pitchFamily="34" charset="0"/>
                <a:hlinkClick r:id="rId3">
                  <a:extLst>
                    <a:ext uri="{A12FA001-AC4F-418D-AE19-62706E023703}">
                      <ahyp:hlinkClr xmlns:ahyp="http://schemas.microsoft.com/office/drawing/2018/hyperlinkcolor" val="tx"/>
                    </a:ext>
                  </a:extLst>
                </a:hlinkClick>
              </a:rPr>
              <a:t>child protection register</a:t>
            </a:r>
            <a:r>
              <a:rPr lang="en-US" b="0" i="0" dirty="0">
                <a:solidFill>
                  <a:srgbClr val="37394B"/>
                </a:solidFill>
                <a:effectLst/>
                <a:latin typeface="Helvetica" panose="020B0604020202020204" pitchFamily="34" charset="0"/>
              </a:rPr>
              <a:t> and the child is made the subject of a care and support protection plan.</a:t>
            </a:r>
          </a:p>
          <a:p>
            <a:pPr algn="l"/>
            <a:r>
              <a:rPr lang="en-US" b="0" i="0" dirty="0">
                <a:solidFill>
                  <a:srgbClr val="37394B"/>
                </a:solidFill>
                <a:effectLst/>
                <a:latin typeface="Helvetica" panose="020B0604020202020204" pitchFamily="34" charset="0"/>
              </a:rPr>
              <a:t>Police, health practitioners, education and all other relevant agencies must be able to obtain this information both in and outside office hours.</a:t>
            </a:r>
          </a:p>
          <a:p>
            <a:endParaRPr lang="en-GB" dirty="0"/>
          </a:p>
        </p:txBody>
      </p:sp>
      <p:sp>
        <p:nvSpPr>
          <p:cNvPr id="4" name="Slide Number Placeholder 3"/>
          <p:cNvSpPr>
            <a:spLocks noGrp="1"/>
          </p:cNvSpPr>
          <p:nvPr>
            <p:ph type="sldNum" sz="quarter" idx="5"/>
          </p:nvPr>
        </p:nvSpPr>
        <p:spPr/>
        <p:txBody>
          <a:bodyPr/>
          <a:lstStyle/>
          <a:p>
            <a:fld id="{4611E7DE-4AE0-4FB0-A52C-7F4029097372}" type="slidenum">
              <a:rPr lang="en-GB" smtClean="0"/>
              <a:t>23</a:t>
            </a:fld>
            <a:endParaRPr lang="en-GB"/>
          </a:p>
        </p:txBody>
      </p:sp>
    </p:spTree>
    <p:extLst>
      <p:ext uri="{BB962C8B-B14F-4D97-AF65-F5344CB8AC3E}">
        <p14:creationId xmlns:p14="http://schemas.microsoft.com/office/powerpoint/2010/main" val="308357938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dirty="0">
                <a:solidFill>
                  <a:schemeClr val="tx1"/>
                </a:solidFill>
                <a:effectLst/>
                <a:latin typeface="+mn-lt"/>
                <a:ea typeface="+mn-ea"/>
                <a:cs typeface="+mn-cs"/>
              </a:rPr>
              <a:t>Care and support protection plan for children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Under s.37 of the Social Services and Wellbeing Act 2014 the Local Authority must meet the care and support needs of a child in order to protect them from: abuse or neglect; a risk of abuse or neglect; other harm; a risk of such harm. The detail of the actions required to meet the child’s needs and by whom are referred to as care and support protection plans.</a:t>
            </a:r>
          </a:p>
          <a:p>
            <a:endParaRPr lang="en-GB" dirty="0"/>
          </a:p>
          <a:p>
            <a:r>
              <a:rPr lang="en-US" sz="1200" b="1" i="0" kern="1200" dirty="0">
                <a:solidFill>
                  <a:schemeClr val="tx1"/>
                </a:solidFill>
                <a:effectLst/>
                <a:latin typeface="+mn-lt"/>
                <a:ea typeface="+mn-ea"/>
                <a:cs typeface="+mn-cs"/>
              </a:rPr>
              <a:t>The outline care and support protection plan</a:t>
            </a:r>
          </a:p>
          <a:p>
            <a:r>
              <a:rPr lang="en-US" sz="1200" b="0" i="0" kern="1200" dirty="0">
                <a:solidFill>
                  <a:schemeClr val="tx1"/>
                </a:solidFill>
                <a:effectLst/>
                <a:latin typeface="+mn-lt"/>
                <a:ea typeface="+mn-ea"/>
                <a:cs typeface="+mn-cs"/>
              </a:rPr>
              <a:t>When a child’s name is placed on the child protection register, the act of registration itself confers no protection on a child. Therefore, a </a:t>
            </a:r>
            <a:r>
              <a:rPr lang="en-US" sz="1200" b="0" i="0" u="none" strike="noStrike" kern="1200" dirty="0">
                <a:solidFill>
                  <a:schemeClr val="tx1"/>
                </a:solidFill>
                <a:effectLst/>
                <a:latin typeface="+mn-lt"/>
                <a:ea typeface="+mn-ea"/>
                <a:cs typeface="+mn-cs"/>
                <a:hlinkClick r:id="rId3"/>
              </a:rPr>
              <a:t>care and support protection plan</a:t>
            </a:r>
            <a:r>
              <a:rPr lang="en-US" sz="1200" b="0" i="0" kern="1200" dirty="0">
                <a:solidFill>
                  <a:schemeClr val="tx1"/>
                </a:solidFill>
                <a:effectLst/>
                <a:latin typeface="+mn-lt"/>
                <a:ea typeface="+mn-ea"/>
                <a:cs typeface="+mn-cs"/>
              </a:rPr>
              <a:t> must always accompany registration.</a:t>
            </a:r>
          </a:p>
          <a:p>
            <a:r>
              <a:rPr lang="en-US" sz="1200" b="0" i="0" kern="1200" dirty="0">
                <a:solidFill>
                  <a:schemeClr val="tx1"/>
                </a:solidFill>
                <a:effectLst/>
                <a:latin typeface="+mn-lt"/>
                <a:ea typeface="+mn-ea"/>
                <a:cs typeface="+mn-cs"/>
              </a:rPr>
              <a:t>If a care and support protection plan is not already in place, an assessment under </a:t>
            </a:r>
            <a:r>
              <a:rPr lang="en-US" sz="1200" b="0" i="0" kern="1200" dirty="0">
                <a:solidFill>
                  <a:schemeClr val="tx1"/>
                </a:solidFill>
                <a:effectLst/>
                <a:latin typeface="+mn-lt"/>
                <a:ea typeface="+mn-ea"/>
                <a:cs typeface="+mn-cs"/>
                <a:hlinkClick r:id="rId4"/>
              </a:rPr>
              <a:t>Part 3 of the Social Services and Well-being (Wales) 2014 Act</a:t>
            </a:r>
            <a:r>
              <a:rPr lang="en-US" sz="1200" b="0" i="0" kern="1200" dirty="0">
                <a:solidFill>
                  <a:schemeClr val="tx1"/>
                </a:solidFill>
                <a:effectLst/>
                <a:latin typeface="+mn-lt"/>
                <a:ea typeface="+mn-ea"/>
                <a:cs typeface="+mn-cs"/>
              </a:rPr>
              <a:t> should be undertaken and a plan put in place.</a:t>
            </a:r>
          </a:p>
          <a:p>
            <a:r>
              <a:rPr lang="en-US" sz="1200" b="0" i="0" kern="1200" dirty="0">
                <a:solidFill>
                  <a:schemeClr val="tx1"/>
                </a:solidFill>
                <a:effectLst/>
                <a:latin typeface="+mn-lt"/>
                <a:ea typeface="+mn-ea"/>
                <a:cs typeface="+mn-cs"/>
              </a:rPr>
              <a:t>The plan should include all elements of a plan required under </a:t>
            </a:r>
            <a:r>
              <a:rPr lang="en-US" sz="1200" b="0" i="0" kern="1200" dirty="0">
                <a:solidFill>
                  <a:schemeClr val="tx1"/>
                </a:solidFill>
                <a:effectLst/>
                <a:latin typeface="+mn-lt"/>
                <a:ea typeface="+mn-ea"/>
                <a:cs typeface="+mn-cs"/>
                <a:hlinkClick r:id="rId4"/>
              </a:rPr>
              <a:t>Part 4 of the of the Social Services and Well-being (Wales) 2014 Act</a:t>
            </a:r>
            <a:r>
              <a:rPr lang="en-US" sz="1200" b="0" i="0" kern="1200" dirty="0">
                <a:solidFill>
                  <a:schemeClr val="tx1"/>
                </a:solidFill>
                <a:effectLst/>
                <a:latin typeface="+mn-lt"/>
                <a:ea typeface="+mn-ea"/>
                <a:cs typeface="+mn-cs"/>
              </a:rPr>
              <a:t>, </a:t>
            </a:r>
            <a:r>
              <a:rPr lang="en-US" sz="1200" b="1" i="0" kern="1200" dirty="0">
                <a:solidFill>
                  <a:schemeClr val="tx1"/>
                </a:solidFill>
                <a:effectLst/>
                <a:latin typeface="+mn-lt"/>
                <a:ea typeface="+mn-ea"/>
                <a:cs typeface="+mn-cs"/>
              </a:rPr>
              <a:t>but</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emphasise</a:t>
            </a:r>
            <a:r>
              <a:rPr lang="en-US" sz="1200" b="0" i="0" kern="1200" dirty="0">
                <a:solidFill>
                  <a:schemeClr val="tx1"/>
                </a:solidFill>
                <a:effectLst/>
                <a:latin typeface="+mn-lt"/>
                <a:ea typeface="+mn-ea"/>
                <a:cs typeface="+mn-cs"/>
              </a:rPr>
              <a:t> the protection or risk management to secure </a:t>
            </a:r>
            <a:r>
              <a:rPr lang="en-US" sz="1200" b="0" i="0" u="none" strike="noStrike" kern="1200" dirty="0">
                <a:solidFill>
                  <a:schemeClr val="tx1"/>
                </a:solidFill>
                <a:effectLst/>
                <a:latin typeface="+mn-lt"/>
                <a:ea typeface="+mn-ea"/>
                <a:cs typeface="+mn-cs"/>
                <a:hlinkClick r:id="rId3"/>
              </a:rPr>
              <a:t>child-</a:t>
            </a:r>
            <a:r>
              <a:rPr lang="en-US" sz="1200" b="0" i="0" u="none" strike="noStrike" kern="1200" dirty="0" err="1">
                <a:solidFill>
                  <a:schemeClr val="tx1"/>
                </a:solidFill>
                <a:effectLst/>
                <a:latin typeface="+mn-lt"/>
                <a:ea typeface="+mn-ea"/>
                <a:cs typeface="+mn-cs"/>
                <a:hlinkClick r:id="rId3"/>
              </a:rPr>
              <a:t>centred</a:t>
            </a:r>
            <a:r>
              <a:rPr lang="en-US" sz="1200" b="0" i="0" kern="1200" dirty="0">
                <a:solidFill>
                  <a:schemeClr val="tx1"/>
                </a:solidFill>
                <a:effectLst/>
                <a:latin typeface="+mn-lt"/>
                <a:ea typeface="+mn-ea"/>
                <a:cs typeface="+mn-cs"/>
              </a:rPr>
              <a:t> outcomes.</a:t>
            </a:r>
          </a:p>
          <a:p>
            <a:r>
              <a:rPr lang="en-US" sz="1200" b="0" i="0" kern="1200" dirty="0">
                <a:solidFill>
                  <a:schemeClr val="tx1"/>
                </a:solidFill>
                <a:effectLst/>
                <a:latin typeface="+mn-lt"/>
                <a:ea typeface="+mn-ea"/>
                <a:cs typeface="+mn-cs"/>
              </a:rPr>
              <a:t>A multi-agency, care and support protection plan must be formulated for every child whose name is placed on the child protection register.</a:t>
            </a:r>
          </a:p>
          <a:p>
            <a:r>
              <a:rPr lang="en-US" sz="1200" b="0" i="0" kern="1200" dirty="0">
                <a:solidFill>
                  <a:schemeClr val="tx1"/>
                </a:solidFill>
                <a:effectLst/>
                <a:latin typeface="+mn-lt"/>
                <a:ea typeface="+mn-ea"/>
                <a:cs typeface="+mn-cs"/>
              </a:rPr>
              <a:t>The plan should be developed in two phases.</a:t>
            </a:r>
          </a:p>
          <a:p>
            <a:r>
              <a:rPr lang="en-US" sz="1200" b="0" i="0" kern="1200" dirty="0">
                <a:solidFill>
                  <a:schemeClr val="tx1"/>
                </a:solidFill>
                <a:effectLst/>
                <a:latin typeface="+mn-lt"/>
                <a:ea typeface="+mn-ea"/>
                <a:cs typeface="+mn-cs"/>
              </a:rPr>
              <a:t>an </a:t>
            </a:r>
            <a:r>
              <a:rPr lang="en-US" sz="1200" b="1" i="0" kern="1200" dirty="0">
                <a:solidFill>
                  <a:schemeClr val="tx1"/>
                </a:solidFill>
                <a:effectLst/>
                <a:latin typeface="+mn-lt"/>
                <a:ea typeface="+mn-ea"/>
                <a:cs typeface="+mn-cs"/>
              </a:rPr>
              <a:t>outline</a:t>
            </a:r>
            <a:r>
              <a:rPr lang="en-US" sz="1200" b="0" i="0" kern="1200" dirty="0">
                <a:solidFill>
                  <a:schemeClr val="tx1"/>
                </a:solidFill>
                <a:effectLst/>
                <a:latin typeface="+mn-lt"/>
                <a:ea typeface="+mn-ea"/>
                <a:cs typeface="+mn-cs"/>
              </a:rPr>
              <a:t> plan will be drawn up at the initial </a:t>
            </a:r>
            <a:r>
              <a:rPr lang="en-US" sz="1200" b="0" i="0" u="none" strike="noStrike" kern="1200" dirty="0">
                <a:solidFill>
                  <a:schemeClr val="tx1"/>
                </a:solidFill>
                <a:effectLst/>
                <a:latin typeface="+mn-lt"/>
                <a:ea typeface="+mn-ea"/>
                <a:cs typeface="+mn-cs"/>
                <a:hlinkClick r:id="rId3"/>
              </a:rPr>
              <a:t>child protection conference</a:t>
            </a:r>
            <a:r>
              <a:rPr lang="en-US" sz="1200" b="0" i="0" kern="1200" dirty="0">
                <a:solidFill>
                  <a:schemeClr val="tx1"/>
                </a:solidFill>
                <a:effectLst/>
                <a:latin typeface="+mn-lt"/>
                <a:ea typeface="+mn-ea"/>
                <a:cs typeface="+mn-cs"/>
              </a:rPr>
              <a:t>;</a:t>
            </a:r>
          </a:p>
          <a:p>
            <a:r>
              <a:rPr lang="en-US" sz="1200" b="1" i="0" kern="1200" dirty="0">
                <a:solidFill>
                  <a:schemeClr val="tx1"/>
                </a:solidFill>
                <a:effectLst/>
                <a:latin typeface="+mn-lt"/>
                <a:ea typeface="+mn-ea"/>
                <a:cs typeface="+mn-cs"/>
              </a:rPr>
              <a:t>and</a:t>
            </a:r>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developed into a </a:t>
            </a:r>
            <a:r>
              <a:rPr lang="en-US" sz="1200" b="1" i="0" kern="1200" dirty="0">
                <a:solidFill>
                  <a:schemeClr val="tx1"/>
                </a:solidFill>
                <a:effectLst/>
                <a:latin typeface="+mn-lt"/>
                <a:ea typeface="+mn-ea"/>
                <a:cs typeface="+mn-cs"/>
              </a:rPr>
              <a:t>detailed</a:t>
            </a:r>
            <a:r>
              <a:rPr lang="en-US" sz="1200" b="0" i="0" kern="1200" dirty="0">
                <a:solidFill>
                  <a:schemeClr val="tx1"/>
                </a:solidFill>
                <a:effectLst/>
                <a:latin typeface="+mn-lt"/>
                <a:ea typeface="+mn-ea"/>
                <a:cs typeface="+mn-cs"/>
              </a:rPr>
              <a:t> plan at the first core group meeting.</a:t>
            </a:r>
          </a:p>
          <a:p>
            <a:r>
              <a:rPr lang="en-US" sz="1200" b="0" i="0" kern="1200" dirty="0">
                <a:solidFill>
                  <a:schemeClr val="tx1"/>
                </a:solidFill>
                <a:effectLst/>
                <a:latin typeface="+mn-lt"/>
                <a:ea typeface="+mn-ea"/>
                <a:cs typeface="+mn-cs"/>
              </a:rPr>
              <a:t>The initial child protection conference should discuss and agree the following elements of the outline child protection plan for </a:t>
            </a:r>
            <a:r>
              <a:rPr lang="en-US" sz="1200" b="1" i="0" kern="1200" dirty="0">
                <a:solidFill>
                  <a:schemeClr val="tx1"/>
                </a:solidFill>
                <a:effectLst/>
                <a:latin typeface="+mn-lt"/>
                <a:ea typeface="+mn-ea"/>
                <a:cs typeface="+mn-cs"/>
              </a:rPr>
              <a:t>each</a:t>
            </a:r>
            <a:r>
              <a:rPr lang="en-US" sz="1200" b="0" i="0" kern="1200" dirty="0">
                <a:solidFill>
                  <a:schemeClr val="tx1"/>
                </a:solidFill>
                <a:effectLst/>
                <a:latin typeface="+mn-lt"/>
                <a:ea typeface="+mn-ea"/>
                <a:cs typeface="+mn-cs"/>
              </a:rPr>
              <a:t> child registered:</a:t>
            </a:r>
          </a:p>
          <a:p>
            <a:r>
              <a:rPr lang="en-US" sz="1200" b="0" i="0" kern="1200" dirty="0">
                <a:solidFill>
                  <a:schemeClr val="tx1"/>
                </a:solidFill>
                <a:effectLst/>
                <a:latin typeface="+mn-lt"/>
                <a:ea typeface="+mn-ea"/>
                <a:cs typeface="+mn-cs"/>
              </a:rPr>
              <a:t>the risks of </a:t>
            </a:r>
            <a:r>
              <a:rPr lang="en-US" sz="1200" b="0" i="0" u="none" strike="noStrike" kern="1200" dirty="0">
                <a:solidFill>
                  <a:schemeClr val="tx1"/>
                </a:solidFill>
                <a:effectLst/>
                <a:latin typeface="+mn-lt"/>
                <a:ea typeface="+mn-ea"/>
                <a:cs typeface="+mn-cs"/>
                <a:hlinkClick r:id="rId3"/>
              </a:rPr>
              <a:t>harm</a:t>
            </a:r>
            <a:r>
              <a:rPr lang="en-US" sz="1200" b="0" i="0" kern="1200" dirty="0">
                <a:solidFill>
                  <a:schemeClr val="tx1"/>
                </a:solidFill>
                <a:effectLst/>
                <a:latin typeface="+mn-lt"/>
                <a:ea typeface="+mn-ea"/>
                <a:cs typeface="+mn-cs"/>
              </a:rPr>
              <a:t> to the child;</a:t>
            </a:r>
          </a:p>
          <a:p>
            <a:r>
              <a:rPr lang="en-US" sz="1200" b="0" i="0" kern="1200" dirty="0">
                <a:solidFill>
                  <a:schemeClr val="tx1"/>
                </a:solidFill>
                <a:effectLst/>
                <a:latin typeface="+mn-lt"/>
                <a:ea typeface="+mn-ea"/>
                <a:cs typeface="+mn-cs"/>
              </a:rPr>
              <a:t>the way in which a </a:t>
            </a:r>
            <a:r>
              <a:rPr lang="en-US" sz="1200" b="0" i="0" u="none" strike="noStrike" kern="1200" dirty="0">
                <a:solidFill>
                  <a:schemeClr val="tx1"/>
                </a:solidFill>
                <a:effectLst/>
                <a:latin typeface="+mn-lt"/>
                <a:ea typeface="+mn-ea"/>
                <a:cs typeface="+mn-cs"/>
                <a:hlinkClick r:id="rId3"/>
              </a:rPr>
              <a:t>multi-agency</a:t>
            </a:r>
            <a:r>
              <a:rPr lang="en-US" sz="1200" b="0" i="0" kern="1200" dirty="0">
                <a:solidFill>
                  <a:schemeClr val="tx1"/>
                </a:solidFill>
                <a:effectLst/>
                <a:latin typeface="+mn-lt"/>
                <a:ea typeface="+mn-ea"/>
                <a:cs typeface="+mn-cs"/>
              </a:rPr>
              <a:t> plan will protect the child;</a:t>
            </a:r>
          </a:p>
          <a:p>
            <a:r>
              <a:rPr lang="en-US" sz="1200" b="0" i="0" kern="1200" dirty="0">
                <a:solidFill>
                  <a:schemeClr val="tx1"/>
                </a:solidFill>
                <a:effectLst/>
                <a:latin typeface="+mn-lt"/>
                <a:ea typeface="+mn-ea"/>
                <a:cs typeface="+mn-cs"/>
              </a:rPr>
              <a:t>the shorter and longer term planned outcomes to be achieved, clearly;</a:t>
            </a:r>
          </a:p>
          <a:p>
            <a:r>
              <a:rPr lang="en-US" sz="1200" b="0" i="0" kern="1200" dirty="0">
                <a:solidFill>
                  <a:schemeClr val="tx1"/>
                </a:solidFill>
                <a:effectLst/>
                <a:latin typeface="+mn-lt"/>
                <a:ea typeface="+mn-ea"/>
                <a:cs typeface="+mn-cs"/>
              </a:rPr>
              <a:t>linking outcomes to reducing the risks of harm to the child and promoting the child’s well-being;</a:t>
            </a:r>
          </a:p>
          <a:p>
            <a:r>
              <a:rPr lang="en-US" sz="1200" b="0" i="0" kern="1200" dirty="0">
                <a:solidFill>
                  <a:schemeClr val="tx1"/>
                </a:solidFill>
                <a:effectLst/>
                <a:latin typeface="+mn-lt"/>
                <a:ea typeface="+mn-ea"/>
                <a:cs typeface="+mn-cs"/>
              </a:rPr>
              <a:t>the provision of any support, treatment or therapy including on-going </a:t>
            </a:r>
            <a:r>
              <a:rPr lang="en-US" sz="1200" b="0" i="0" u="none" strike="noStrike" kern="1200" dirty="0">
                <a:solidFill>
                  <a:schemeClr val="tx1"/>
                </a:solidFill>
                <a:effectLst/>
                <a:latin typeface="+mn-lt"/>
                <a:ea typeface="+mn-ea"/>
                <a:cs typeface="+mn-cs"/>
                <a:hlinkClick r:id="rId3"/>
              </a:rPr>
              <a:t>advocacy</a:t>
            </a:r>
            <a:r>
              <a:rPr lang="en-US" sz="1200" b="0" i="0" kern="1200" dirty="0">
                <a:solidFill>
                  <a:schemeClr val="tx1"/>
                </a:solidFill>
                <a:effectLst/>
                <a:latin typeface="+mn-lt"/>
                <a:ea typeface="+mn-ea"/>
                <a:cs typeface="+mn-cs"/>
              </a:rPr>
              <a:t>;</a:t>
            </a:r>
          </a:p>
          <a:p>
            <a:r>
              <a:rPr lang="en-US" sz="1200" b="0" i="0" kern="1200" dirty="0">
                <a:solidFill>
                  <a:schemeClr val="tx1"/>
                </a:solidFill>
                <a:effectLst/>
                <a:latin typeface="+mn-lt"/>
                <a:ea typeface="+mn-ea"/>
                <a:cs typeface="+mn-cs"/>
              </a:rPr>
              <a:t>specify who will have responsibility for what actions, within what specified;</a:t>
            </a:r>
          </a:p>
          <a:p>
            <a:r>
              <a:rPr lang="en-US" sz="1200" b="0" i="0" kern="1200" dirty="0">
                <a:solidFill>
                  <a:schemeClr val="tx1"/>
                </a:solidFill>
                <a:effectLst/>
                <a:latin typeface="+mn-lt"/>
                <a:ea typeface="+mn-ea"/>
                <a:cs typeface="+mn-cs"/>
              </a:rPr>
              <a:t>timescales;</a:t>
            </a:r>
          </a:p>
          <a:p>
            <a:r>
              <a:rPr lang="en-US" sz="1200" b="0" i="0" kern="1200" dirty="0">
                <a:solidFill>
                  <a:schemeClr val="tx1"/>
                </a:solidFill>
                <a:effectLst/>
                <a:latin typeface="+mn-lt"/>
                <a:ea typeface="+mn-ea"/>
                <a:cs typeface="+mn-cs"/>
              </a:rPr>
              <a:t>decide arrangements to monitor and evaluate progress against the plan;</a:t>
            </a:r>
          </a:p>
          <a:p>
            <a:r>
              <a:rPr lang="en-US" sz="1200" b="0" i="0" kern="1200" dirty="0">
                <a:solidFill>
                  <a:schemeClr val="tx1"/>
                </a:solidFill>
                <a:effectLst/>
                <a:latin typeface="+mn-lt"/>
                <a:ea typeface="+mn-ea"/>
                <a:cs typeface="+mn-cs"/>
              </a:rPr>
              <a:t>identify the </a:t>
            </a:r>
            <a:r>
              <a:rPr lang="en-US" sz="1200" b="0" i="0" u="none" strike="noStrike" kern="1200" dirty="0">
                <a:solidFill>
                  <a:schemeClr val="tx1"/>
                </a:solidFill>
                <a:effectLst/>
                <a:latin typeface="+mn-lt"/>
                <a:ea typeface="+mn-ea"/>
                <a:cs typeface="+mn-cs"/>
                <a:hlinkClick r:id="rId3"/>
              </a:rPr>
              <a:t>practitioners</a:t>
            </a:r>
            <a:r>
              <a:rPr lang="en-US" sz="1200" b="0" i="0" kern="1200" dirty="0">
                <a:solidFill>
                  <a:schemeClr val="tx1"/>
                </a:solidFill>
                <a:effectLst/>
                <a:latin typeface="+mn-lt"/>
                <a:ea typeface="+mn-ea"/>
                <a:cs typeface="+mn-cs"/>
              </a:rPr>
              <a:t> who will monitor the child’s progress, development, well-being and safety, and how;</a:t>
            </a:r>
          </a:p>
          <a:p>
            <a:r>
              <a:rPr lang="en-US" sz="1200" b="0" i="0" kern="1200" dirty="0">
                <a:solidFill>
                  <a:schemeClr val="tx1"/>
                </a:solidFill>
                <a:effectLst/>
                <a:latin typeface="+mn-lt"/>
                <a:ea typeface="+mn-ea"/>
                <a:cs typeface="+mn-cs"/>
              </a:rPr>
              <a:t>the outline plan must take into consideration the wishes and feelings of the child, and the views of the parents, in so far as this is consistent with the child's well-being.</a:t>
            </a:r>
          </a:p>
          <a:p>
            <a:r>
              <a:rPr lang="en-US" sz="1200" b="1" i="0" kern="1200" dirty="0">
                <a:solidFill>
                  <a:schemeClr val="tx1"/>
                </a:solidFill>
                <a:effectLst/>
                <a:latin typeface="+mn-lt"/>
                <a:ea typeface="+mn-ea"/>
                <a:cs typeface="+mn-cs"/>
              </a:rPr>
              <a:t>Within five working days</a:t>
            </a:r>
            <a:r>
              <a:rPr lang="en-US" sz="1200" b="0" i="0" kern="1200" dirty="0">
                <a:solidFill>
                  <a:schemeClr val="tx1"/>
                </a:solidFill>
                <a:effectLst/>
                <a:latin typeface="+mn-lt"/>
                <a:ea typeface="+mn-ea"/>
                <a:cs typeface="+mn-cs"/>
              </a:rPr>
              <a:t> a copy of the outline plan and a summary of decisions made at the initial child protection conference, which includes the date of the next conference, should be circulated to those invited and present at the conference and members of the core group.</a:t>
            </a:r>
          </a:p>
          <a:p>
            <a:r>
              <a:rPr lang="en-US" sz="1200" b="1" i="0" u="none" strike="noStrike" kern="1200" dirty="0">
                <a:solidFill>
                  <a:schemeClr val="tx1"/>
                </a:solidFill>
                <a:effectLst/>
                <a:latin typeface="+mn-lt"/>
                <a:ea typeface="+mn-ea"/>
                <a:cs typeface="+mn-cs"/>
                <a:hlinkClick r:id="rId5"/>
              </a:rPr>
              <a:t>Pointers for Practice: Preparing Outline Plans</a:t>
            </a:r>
            <a:endParaRPr lang="en-US" sz="1200" b="0" i="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p:txBody>
          <a:bodyPr/>
          <a:lstStyle/>
          <a:p>
            <a:fld id="{4611E7DE-4AE0-4FB0-A52C-7F4029097372}" type="slidenum">
              <a:rPr lang="en-GB" smtClean="0"/>
              <a:t>24</a:t>
            </a:fld>
            <a:endParaRPr lang="en-GB"/>
          </a:p>
        </p:txBody>
      </p:sp>
    </p:spTree>
    <p:extLst>
      <p:ext uri="{BB962C8B-B14F-4D97-AF65-F5344CB8AC3E}">
        <p14:creationId xmlns:p14="http://schemas.microsoft.com/office/powerpoint/2010/main" val="68213336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a:solidFill>
                  <a:schemeClr val="tx1"/>
                </a:solidFill>
                <a:effectLst/>
                <a:latin typeface="+mn-lt"/>
                <a:ea typeface="+mn-ea"/>
                <a:cs typeface="+mn-cs"/>
              </a:rPr>
              <a:t>Other tasks for the initial child protection conference</a:t>
            </a:r>
          </a:p>
          <a:p>
            <a:r>
              <a:rPr lang="en-US" sz="1200" b="0" i="0" kern="1200" dirty="0">
                <a:solidFill>
                  <a:schemeClr val="tx1"/>
                </a:solidFill>
                <a:effectLst/>
                <a:latin typeface="+mn-lt"/>
                <a:ea typeface="+mn-ea"/>
                <a:cs typeface="+mn-cs"/>
              </a:rPr>
              <a:t>When the child’s name is placed on the </a:t>
            </a:r>
            <a:r>
              <a:rPr lang="en-US" sz="1200" b="0" i="0" u="none" strike="noStrike" kern="1200" dirty="0">
                <a:solidFill>
                  <a:schemeClr val="tx1"/>
                </a:solidFill>
                <a:effectLst/>
                <a:latin typeface="+mn-lt"/>
                <a:ea typeface="+mn-ea"/>
                <a:cs typeface="+mn-cs"/>
                <a:hlinkClick r:id="rId3"/>
              </a:rPr>
              <a:t>child protection register</a:t>
            </a:r>
            <a:r>
              <a:rPr lang="en-US" sz="1200" b="0" i="0" kern="1200" dirty="0">
                <a:solidFill>
                  <a:schemeClr val="tx1"/>
                </a:solidFill>
                <a:effectLst/>
                <a:latin typeface="+mn-lt"/>
                <a:ea typeface="+mn-ea"/>
                <a:cs typeface="+mn-cs"/>
              </a:rPr>
              <a:t> the conference should:</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agree how the decisions and recommendations of the conference are communicated to the parents or caregivers and, depending on age and understanding, the child/children, if they are not present at the conference;</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confirm who is the </a:t>
            </a:r>
            <a:r>
              <a:rPr lang="en-US" sz="1200" b="0" i="0" u="none" strike="noStrike" kern="1200" dirty="0">
                <a:solidFill>
                  <a:schemeClr val="tx1"/>
                </a:solidFill>
                <a:effectLst/>
                <a:latin typeface="+mn-lt"/>
                <a:ea typeface="+mn-ea"/>
                <a:cs typeface="+mn-cs"/>
                <a:hlinkClick r:id="rId3"/>
              </a:rPr>
              <a:t>care and support protection plan </a:t>
            </a:r>
            <a:r>
              <a:rPr lang="en-US" sz="1200" b="0" i="0" u="none" strike="noStrike" kern="1200" dirty="0" err="1">
                <a:solidFill>
                  <a:schemeClr val="tx1"/>
                </a:solidFill>
                <a:effectLst/>
                <a:latin typeface="+mn-lt"/>
                <a:ea typeface="+mn-ea"/>
                <a:cs typeface="+mn-cs"/>
                <a:hlinkClick r:id="rId3"/>
              </a:rPr>
              <a:t>co-ordinator</a:t>
            </a:r>
            <a:r>
              <a:rPr lang="en-US" sz="1200" b="0" i="0" kern="1200" dirty="0">
                <a:solidFill>
                  <a:schemeClr val="tx1"/>
                </a:solidFill>
                <a:effectLst/>
                <a:latin typeface="+mn-lt"/>
                <a:ea typeface="+mn-ea"/>
                <a:cs typeface="+mn-cs"/>
              </a:rPr>
              <a:t> (social worker) and set out their role, including visiting arrangements that comply with statutory requirements;</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identify the membership of the </a:t>
            </a:r>
            <a:r>
              <a:rPr lang="en-US" sz="1200" b="0" i="0" u="none" strike="noStrike" kern="1200" dirty="0">
                <a:solidFill>
                  <a:schemeClr val="tx1"/>
                </a:solidFill>
                <a:effectLst/>
                <a:latin typeface="+mn-lt"/>
                <a:ea typeface="+mn-ea"/>
                <a:cs typeface="+mn-cs"/>
                <a:hlinkClick r:id="rId3"/>
              </a:rPr>
              <a:t>core group</a:t>
            </a:r>
            <a:r>
              <a:rPr lang="en-US" sz="1200" b="0" i="0" kern="1200" dirty="0">
                <a:solidFill>
                  <a:schemeClr val="tx1"/>
                </a:solidFill>
                <a:effectLst/>
                <a:latin typeface="+mn-lt"/>
                <a:ea typeface="+mn-ea"/>
                <a:cs typeface="+mn-cs"/>
              </a:rPr>
              <a:t> of </a:t>
            </a:r>
            <a:r>
              <a:rPr lang="en-US" sz="1200" b="0" i="0" u="none" strike="noStrike" kern="1200" dirty="0">
                <a:solidFill>
                  <a:schemeClr val="tx1"/>
                </a:solidFill>
                <a:effectLst/>
                <a:latin typeface="+mn-lt"/>
                <a:ea typeface="+mn-ea"/>
                <a:cs typeface="+mn-cs"/>
                <a:hlinkClick r:id="rId3"/>
              </a:rPr>
              <a:t>practitioners</a:t>
            </a:r>
            <a:r>
              <a:rPr lang="en-US" sz="1200" b="0" i="0" kern="1200" dirty="0">
                <a:solidFill>
                  <a:schemeClr val="tx1"/>
                </a:solidFill>
                <a:effectLst/>
                <a:latin typeface="+mn-lt"/>
                <a:ea typeface="+mn-ea"/>
                <a:cs typeface="+mn-cs"/>
              </a:rPr>
              <a:t> and family members who will develop and implement the detailed child protection plan as a working tool;</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establish how children and families will be involved in the planning and implementation process and identify the sources of support and </a:t>
            </a:r>
            <a:r>
              <a:rPr lang="en-US" sz="1200" b="0" i="0" u="none" strike="noStrike" kern="1200" dirty="0">
                <a:solidFill>
                  <a:schemeClr val="tx1"/>
                </a:solidFill>
                <a:effectLst/>
                <a:latin typeface="+mn-lt"/>
                <a:ea typeface="+mn-ea"/>
                <a:cs typeface="+mn-cs"/>
                <a:hlinkClick r:id="rId3"/>
              </a:rPr>
              <a:t>advocacy</a:t>
            </a:r>
            <a:r>
              <a:rPr lang="en-US" sz="1200" b="0" i="0" kern="1200" dirty="0">
                <a:solidFill>
                  <a:schemeClr val="tx1"/>
                </a:solidFill>
                <a:effectLst/>
                <a:latin typeface="+mn-lt"/>
                <a:ea typeface="+mn-ea"/>
                <a:cs typeface="+mn-cs"/>
              </a:rPr>
              <a:t> available to them;</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set timescales for the meetings of the </a:t>
            </a:r>
            <a:r>
              <a:rPr lang="en-US" sz="1200" b="0" i="0" u="none" strike="noStrike" kern="1200" dirty="0">
                <a:solidFill>
                  <a:schemeClr val="tx1"/>
                </a:solidFill>
                <a:effectLst/>
                <a:latin typeface="+mn-lt"/>
                <a:ea typeface="+mn-ea"/>
                <a:cs typeface="+mn-cs"/>
                <a:hlinkClick r:id="rId3"/>
              </a:rPr>
              <a:t>core group</a:t>
            </a:r>
            <a:r>
              <a:rPr lang="en-US" sz="1200" b="0" i="0" kern="1200" dirty="0">
                <a:solidFill>
                  <a:schemeClr val="tx1"/>
                </a:solidFill>
                <a:effectLst/>
                <a:latin typeface="+mn-lt"/>
                <a:ea typeface="+mn-ea"/>
                <a:cs typeface="+mn-cs"/>
              </a:rPr>
              <a:t> including the date of the first meeting and the production of the child protection plan.</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The core group should meet within </a:t>
            </a:r>
            <a:r>
              <a:rPr lang="en-US" sz="1200" b="1" i="0" kern="1200" dirty="0">
                <a:solidFill>
                  <a:schemeClr val="tx1"/>
                </a:solidFill>
                <a:effectLst/>
                <a:latin typeface="+mn-lt"/>
                <a:ea typeface="+mn-ea"/>
                <a:cs typeface="+mn-cs"/>
              </a:rPr>
              <a:t>10 working days</a:t>
            </a:r>
            <a:r>
              <a:rPr lang="en-US" sz="1200" b="0" i="0" kern="1200" dirty="0">
                <a:solidFill>
                  <a:schemeClr val="tx1"/>
                </a:solidFill>
                <a:effectLst/>
                <a:latin typeface="+mn-lt"/>
                <a:ea typeface="+mn-ea"/>
                <a:cs typeface="+mn-cs"/>
              </a:rPr>
              <a:t> of the date of the initial child protection conference and thereafter at monthly but no more than at 6 weekly intervals to:</a:t>
            </a:r>
          </a:p>
          <a:p>
            <a:r>
              <a:rPr lang="en-US" sz="1200" b="0" i="0" kern="1200" dirty="0">
                <a:solidFill>
                  <a:schemeClr val="tx1"/>
                </a:solidFill>
                <a:effectLst/>
                <a:latin typeface="+mn-lt"/>
                <a:ea typeface="+mn-ea"/>
                <a:cs typeface="+mn-cs"/>
              </a:rPr>
              <a:t>set timescales for review conferences i.e. 3 monthly as a maximum time from the date of the initial child protection conference and thereafter at no more than 6 monthly intervals;</a:t>
            </a:r>
          </a:p>
          <a:p>
            <a:r>
              <a:rPr lang="en-US" sz="1200" b="0" i="0" kern="1200" dirty="0">
                <a:solidFill>
                  <a:schemeClr val="tx1"/>
                </a:solidFill>
                <a:effectLst/>
                <a:latin typeface="+mn-lt"/>
                <a:ea typeface="+mn-ea"/>
                <a:cs typeface="+mn-cs"/>
              </a:rPr>
              <a:t>identify and outline the areas to be covered by the continuing assessment with timescales for completion within </a:t>
            </a:r>
            <a:r>
              <a:rPr lang="en-US" sz="1200" b="1" i="0" kern="1200" dirty="0">
                <a:solidFill>
                  <a:schemeClr val="tx1"/>
                </a:solidFill>
                <a:effectLst/>
                <a:latin typeface="+mn-lt"/>
                <a:ea typeface="+mn-ea"/>
                <a:cs typeface="+mn-cs"/>
              </a:rPr>
              <a:t>42 working days</a:t>
            </a:r>
            <a:r>
              <a:rPr lang="en-US" sz="1200" b="0" i="0" kern="1200" dirty="0">
                <a:solidFill>
                  <a:schemeClr val="tx1"/>
                </a:solidFill>
                <a:effectLst/>
                <a:latin typeface="+mn-lt"/>
                <a:ea typeface="+mn-ea"/>
                <a:cs typeface="+mn-cs"/>
              </a:rPr>
              <a:t> from the start of the </a:t>
            </a:r>
            <a:r>
              <a:rPr lang="en-US" sz="1200" b="0" i="0" u="none" strike="noStrike" kern="1200" dirty="0">
                <a:solidFill>
                  <a:schemeClr val="tx1"/>
                </a:solidFill>
                <a:effectLst/>
                <a:latin typeface="+mn-lt"/>
                <a:ea typeface="+mn-ea"/>
                <a:cs typeface="+mn-cs"/>
                <a:hlinkClick r:id="rId3"/>
              </a:rPr>
              <a:t>section 47 enquiries</a:t>
            </a:r>
            <a:r>
              <a:rPr lang="en-US" sz="1200" b="0" i="0" kern="1200" dirty="0">
                <a:solidFill>
                  <a:schemeClr val="tx1"/>
                </a:solidFill>
                <a:effectLst/>
                <a:latin typeface="+mn-lt"/>
                <a:ea typeface="+mn-ea"/>
                <a:cs typeface="+mn-cs"/>
              </a:rPr>
              <a:t>;</a:t>
            </a:r>
          </a:p>
          <a:p>
            <a:r>
              <a:rPr lang="en-US" sz="1200" b="0" i="0" kern="1200" dirty="0">
                <a:solidFill>
                  <a:schemeClr val="tx1"/>
                </a:solidFill>
                <a:effectLst/>
                <a:latin typeface="+mn-lt"/>
                <a:ea typeface="+mn-ea"/>
                <a:cs typeface="+mn-cs"/>
              </a:rPr>
              <a:t>identify and outline which </a:t>
            </a:r>
            <a:r>
              <a:rPr lang="en-US" sz="1200" b="0" i="0" u="none" strike="noStrike" kern="1200" dirty="0">
                <a:solidFill>
                  <a:schemeClr val="tx1"/>
                </a:solidFill>
                <a:effectLst/>
                <a:latin typeface="+mn-lt"/>
                <a:ea typeface="+mn-ea"/>
                <a:cs typeface="+mn-cs"/>
                <a:hlinkClick r:id="rId3"/>
              </a:rPr>
              <a:t>practitioners</a:t>
            </a:r>
            <a:r>
              <a:rPr lang="en-US" sz="1200" b="0" i="0" kern="1200" dirty="0">
                <a:solidFill>
                  <a:schemeClr val="tx1"/>
                </a:solidFill>
                <a:effectLst/>
                <a:latin typeface="+mn-lt"/>
                <a:ea typeface="+mn-ea"/>
                <a:cs typeface="+mn-cs"/>
              </a:rPr>
              <a:t> will contribute to the ongoing assessment and in what way;</a:t>
            </a:r>
          </a:p>
          <a:p>
            <a:r>
              <a:rPr lang="en-US" sz="1200" b="0" i="0" kern="1200" dirty="0">
                <a:solidFill>
                  <a:schemeClr val="tx1"/>
                </a:solidFill>
                <a:effectLst/>
                <a:latin typeface="+mn-lt"/>
                <a:ea typeface="+mn-ea"/>
                <a:cs typeface="+mn-cs"/>
              </a:rPr>
              <a:t>outline the child protection plan, including identifying what needs to change in order to safeguard the child and the arrangements for monitoring the health, development and progress of the child;</a:t>
            </a:r>
          </a:p>
          <a:p>
            <a:r>
              <a:rPr lang="en-US" sz="1200" b="0" i="0" kern="1200" dirty="0">
                <a:solidFill>
                  <a:schemeClr val="tx1"/>
                </a:solidFill>
                <a:effectLst/>
                <a:latin typeface="+mn-lt"/>
                <a:ea typeface="+mn-ea"/>
                <a:cs typeface="+mn-cs"/>
              </a:rPr>
              <a:t>consider the need for a contingency plan under certain circumstances e.g. in cases where the abuser receives a custodial sentence, the family withdraw co-operation or fail to comply with agreements;</a:t>
            </a:r>
          </a:p>
          <a:p>
            <a:r>
              <a:rPr lang="en-US" sz="1200" b="0" i="0" kern="1200" dirty="0">
                <a:solidFill>
                  <a:schemeClr val="tx1"/>
                </a:solidFill>
                <a:effectLst/>
                <a:latin typeface="+mn-lt"/>
                <a:ea typeface="+mn-ea"/>
                <a:cs typeface="+mn-cs"/>
              </a:rPr>
              <a:t>clarify the different purpose and remit of the initial conference, the core group and the child protection review conference;</a:t>
            </a:r>
          </a:p>
          <a:p>
            <a:r>
              <a:rPr lang="en-US" sz="1200" b="0" i="0" kern="1200" dirty="0">
                <a:solidFill>
                  <a:schemeClr val="tx1"/>
                </a:solidFill>
                <a:effectLst/>
                <a:latin typeface="+mn-lt"/>
                <a:ea typeface="+mn-ea"/>
                <a:cs typeface="+mn-cs"/>
              </a:rPr>
              <a:t>recommend, if appropriate, that </a:t>
            </a:r>
            <a:r>
              <a:rPr lang="en-US" sz="1200" b="0" i="0" u="none" strike="noStrike" kern="1200" dirty="0">
                <a:solidFill>
                  <a:schemeClr val="tx1"/>
                </a:solidFill>
                <a:effectLst/>
                <a:latin typeface="+mn-lt"/>
                <a:ea typeface="+mn-ea"/>
                <a:cs typeface="+mn-cs"/>
                <a:hlinkClick r:id="rId3"/>
              </a:rPr>
              <a:t>social services</a:t>
            </a:r>
            <a:r>
              <a:rPr lang="en-US" sz="1200" b="0" i="0" kern="1200" dirty="0">
                <a:solidFill>
                  <a:schemeClr val="tx1"/>
                </a:solidFill>
                <a:effectLst/>
                <a:latin typeface="+mn-lt"/>
                <a:ea typeface="+mn-ea"/>
                <a:cs typeface="+mn-cs"/>
              </a:rPr>
              <a:t> give consideration to the need for legal action to protect the child;</a:t>
            </a:r>
          </a:p>
          <a:p>
            <a:r>
              <a:rPr lang="en-US" sz="1200" b="0" i="0" kern="1200" dirty="0">
                <a:solidFill>
                  <a:schemeClr val="tx1"/>
                </a:solidFill>
                <a:effectLst/>
                <a:latin typeface="+mn-lt"/>
                <a:ea typeface="+mn-ea"/>
                <a:cs typeface="+mn-cs"/>
              </a:rPr>
              <a:t>plan any health assessment or care needed.</a:t>
            </a:r>
          </a:p>
          <a:p>
            <a:r>
              <a:rPr lang="en-US" sz="1200" b="0" i="0" kern="1200" dirty="0">
                <a:solidFill>
                  <a:schemeClr val="tx1"/>
                </a:solidFill>
                <a:effectLst/>
                <a:latin typeface="+mn-lt"/>
                <a:ea typeface="+mn-ea"/>
                <a:cs typeface="+mn-cs"/>
              </a:rPr>
              <a:t>The chair must ensure, by the end of the conference that parents are clear about:</a:t>
            </a:r>
          </a:p>
          <a:p>
            <a:r>
              <a:rPr lang="en-US" sz="1200" b="0" i="0" kern="1200" dirty="0">
                <a:solidFill>
                  <a:schemeClr val="tx1"/>
                </a:solidFill>
                <a:effectLst/>
                <a:latin typeface="+mn-lt"/>
                <a:ea typeface="+mn-ea"/>
                <a:cs typeface="+mn-cs"/>
              </a:rPr>
              <a:t>the evidence of harm which resulted in the child becoming the subject of a care and support, protection plan;</a:t>
            </a:r>
          </a:p>
          <a:p>
            <a:r>
              <a:rPr lang="en-US" sz="1200" b="0" i="0" kern="1200" dirty="0">
                <a:solidFill>
                  <a:schemeClr val="tx1"/>
                </a:solidFill>
                <a:effectLst/>
                <a:latin typeface="+mn-lt"/>
                <a:ea typeface="+mn-ea"/>
                <a:cs typeface="+mn-cs"/>
              </a:rPr>
              <a:t>what needs to change;</a:t>
            </a:r>
          </a:p>
          <a:p>
            <a:r>
              <a:rPr lang="en-US" sz="1200" b="0" i="0" kern="1200" dirty="0">
                <a:solidFill>
                  <a:schemeClr val="tx1"/>
                </a:solidFill>
                <a:effectLst/>
                <a:latin typeface="+mn-lt"/>
                <a:ea typeface="+mn-ea"/>
                <a:cs typeface="+mn-cs"/>
              </a:rPr>
              <a:t>what is expected of them as part of the plan for protection and promoting the child’s well-being.</a:t>
            </a:r>
          </a:p>
          <a:p>
            <a:r>
              <a:rPr lang="en-US" sz="1200" b="0" i="0" kern="1200" dirty="0">
                <a:solidFill>
                  <a:schemeClr val="tx1"/>
                </a:solidFill>
                <a:effectLst/>
                <a:latin typeface="+mn-lt"/>
                <a:ea typeface="+mn-ea"/>
                <a:cs typeface="+mn-cs"/>
              </a:rPr>
              <a:t>All parties should be clear about the respective roles and responsibilities of family members and different agencies in implementing the plan.</a:t>
            </a:r>
          </a:p>
          <a:p>
            <a:endParaRPr lang="en-GB" dirty="0"/>
          </a:p>
        </p:txBody>
      </p:sp>
      <p:sp>
        <p:nvSpPr>
          <p:cNvPr id="4" name="Slide Number Placeholder 3"/>
          <p:cNvSpPr>
            <a:spLocks noGrp="1"/>
          </p:cNvSpPr>
          <p:nvPr>
            <p:ph type="sldNum" sz="quarter" idx="5"/>
          </p:nvPr>
        </p:nvSpPr>
        <p:spPr/>
        <p:txBody>
          <a:bodyPr/>
          <a:lstStyle/>
          <a:p>
            <a:fld id="{4611E7DE-4AE0-4FB0-A52C-7F4029097372}" type="slidenum">
              <a:rPr lang="en-GB" smtClean="0"/>
              <a:t>25</a:t>
            </a:fld>
            <a:endParaRPr lang="en-GB"/>
          </a:p>
        </p:txBody>
      </p:sp>
    </p:spTree>
    <p:extLst>
      <p:ext uri="{BB962C8B-B14F-4D97-AF65-F5344CB8AC3E}">
        <p14:creationId xmlns:p14="http://schemas.microsoft.com/office/powerpoint/2010/main" val="12510057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The initial child protection conference follows </a:t>
            </a:r>
            <a:r>
              <a:rPr lang="en-US" sz="1200" b="0" i="0" u="none" strike="noStrike" kern="1200" dirty="0">
                <a:solidFill>
                  <a:schemeClr val="tx1"/>
                </a:solidFill>
                <a:effectLst/>
                <a:latin typeface="+mn-lt"/>
                <a:ea typeface="+mn-ea"/>
                <a:cs typeface="+mn-cs"/>
                <a:hlinkClick r:id="rId3"/>
              </a:rPr>
              <a:t>s47 enquiries</a:t>
            </a:r>
            <a:r>
              <a:rPr lang="en-US" sz="1200" b="0" i="0" kern="1200" dirty="0">
                <a:solidFill>
                  <a:schemeClr val="tx1"/>
                </a:solidFill>
                <a:effectLst/>
                <a:latin typeface="+mn-lt"/>
                <a:ea typeface="+mn-ea"/>
                <a:cs typeface="+mn-cs"/>
              </a:rPr>
              <a:t> where there are [concerns] of continuing risk of [harm] to a child/ren.</a:t>
            </a:r>
          </a:p>
          <a:p>
            <a:r>
              <a:rPr lang="en-US" sz="1200" b="0" i="0" kern="1200" dirty="0">
                <a:solidFill>
                  <a:schemeClr val="tx1"/>
                </a:solidFill>
                <a:effectLst/>
                <a:latin typeface="+mn-lt"/>
                <a:ea typeface="+mn-ea"/>
                <a:cs typeface="+mn-cs"/>
              </a:rPr>
              <a:t>The conference brings together family members (and the child where appropriate), with the supporters, </a:t>
            </a:r>
            <a:r>
              <a:rPr lang="en-US" sz="1200" b="0" i="0" u="none" strike="noStrike" kern="1200" dirty="0">
                <a:solidFill>
                  <a:schemeClr val="tx1"/>
                </a:solidFill>
                <a:effectLst/>
                <a:latin typeface="+mn-lt"/>
                <a:ea typeface="+mn-ea"/>
                <a:cs typeface="+mn-cs"/>
                <a:hlinkClick r:id="rId3"/>
              </a:rPr>
              <a:t>advocates</a:t>
            </a:r>
            <a:r>
              <a:rPr lang="en-US" sz="1200" b="0" i="0" kern="1200" dirty="0">
                <a:solidFill>
                  <a:schemeClr val="tx1"/>
                </a:solidFill>
                <a:effectLst/>
                <a:latin typeface="+mn-lt"/>
                <a:ea typeface="+mn-ea"/>
                <a:cs typeface="+mn-cs"/>
              </a:rPr>
              <a:t> and </a:t>
            </a:r>
            <a:r>
              <a:rPr lang="en-US" sz="1200" b="0" i="0" u="none" strike="noStrike" kern="1200" dirty="0">
                <a:solidFill>
                  <a:schemeClr val="tx1"/>
                </a:solidFill>
                <a:effectLst/>
                <a:latin typeface="+mn-lt"/>
                <a:ea typeface="+mn-ea"/>
                <a:cs typeface="+mn-cs"/>
                <a:hlinkClick r:id="rId3"/>
              </a:rPr>
              <a:t>practitioners</a:t>
            </a:r>
            <a:r>
              <a:rPr lang="en-US" sz="1200" b="0" i="0" kern="1200" dirty="0">
                <a:solidFill>
                  <a:schemeClr val="tx1"/>
                </a:solidFill>
                <a:effectLst/>
                <a:latin typeface="+mn-lt"/>
                <a:ea typeface="+mn-ea"/>
                <a:cs typeface="+mn-cs"/>
              </a:rPr>
              <a:t> most involved with the child and family, to make decisions about the child’s future safety, well-being and development.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u="none" kern="1200" dirty="0">
              <a:solidFill>
                <a:schemeClr val="tx1"/>
              </a:solidFill>
              <a:effectLst/>
              <a:latin typeface="+mn-lt"/>
              <a:ea typeface="+mn-ea"/>
              <a:cs typeface="+mn-cs"/>
            </a:endParaRPr>
          </a:p>
          <a:p>
            <a:r>
              <a:rPr lang="en-GB" sz="1200" b="0" u="none" kern="1200" dirty="0">
                <a:solidFill>
                  <a:schemeClr val="tx1"/>
                </a:solidFill>
                <a:effectLst/>
                <a:latin typeface="+mn-lt"/>
                <a:ea typeface="+mn-ea"/>
                <a:cs typeface="+mn-cs"/>
              </a:rPr>
              <a:t>the tasks for the conference are:</a:t>
            </a:r>
          </a:p>
          <a:p>
            <a:pPr marL="228600" lvl="0" indent="-228600">
              <a:buFont typeface="+mj-lt"/>
              <a:buAutoNum type="arabicPeriod"/>
            </a:pPr>
            <a:r>
              <a:rPr lang="en-GB" sz="1200" kern="1200" dirty="0">
                <a:solidFill>
                  <a:schemeClr val="tx1"/>
                </a:solidFill>
                <a:effectLst/>
                <a:latin typeface="+mn-lt"/>
                <a:ea typeface="+mn-ea"/>
                <a:cs typeface="+mn-cs"/>
              </a:rPr>
              <a:t>making sense of the information obtained from the family and practitioners to identify concerns and strengths;</a:t>
            </a:r>
          </a:p>
          <a:p>
            <a:pPr marL="228600" lvl="0" indent="-228600">
              <a:buFont typeface="+mj-lt"/>
              <a:buAutoNum type="arabicPeriod"/>
            </a:pPr>
            <a:r>
              <a:rPr lang="en-GB" sz="1200" kern="1200" dirty="0">
                <a:solidFill>
                  <a:schemeClr val="tx1"/>
                </a:solidFill>
                <a:effectLst/>
                <a:latin typeface="+mn-lt"/>
                <a:ea typeface="+mn-ea"/>
                <a:cs typeface="+mn-cs"/>
              </a:rPr>
              <a:t>drawing on professional judgement to decide whether the child is at continued risk of significant harm; </a:t>
            </a:r>
          </a:p>
          <a:p>
            <a:pPr marL="228600" lvl="0" indent="-228600">
              <a:buFont typeface="+mj-lt"/>
              <a:buAutoNum type="arabicPeriod"/>
            </a:pPr>
            <a:r>
              <a:rPr lang="en-GB" sz="1200" kern="1200" dirty="0">
                <a:solidFill>
                  <a:schemeClr val="tx1"/>
                </a:solidFill>
                <a:effectLst/>
                <a:latin typeface="+mn-lt"/>
                <a:ea typeface="+mn-ea"/>
                <a:cs typeface="+mn-cs"/>
              </a:rPr>
              <a:t>deciding whether the child’s name should be placed on the child protection register and that they need a care and support protection plan.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i="0" u="sng"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i="0" u="sng"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u="sng" kern="1200" dirty="0">
                <a:solidFill>
                  <a:schemeClr val="tx1"/>
                </a:solidFill>
                <a:effectLst/>
                <a:latin typeface="+mn-lt"/>
                <a:ea typeface="+mn-ea"/>
                <a:cs typeface="+mn-cs"/>
              </a:rPr>
              <a:t>TRAINER TO POINT OUT:</a:t>
            </a:r>
          </a:p>
          <a:p>
            <a:endParaRPr lang="en-US" sz="1200" b="1"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Timing of the initial child protection conference</a:t>
            </a:r>
          </a:p>
          <a:p>
            <a:r>
              <a:rPr lang="en-US" sz="1200" b="0" i="0" kern="1200" dirty="0">
                <a:solidFill>
                  <a:schemeClr val="tx1"/>
                </a:solidFill>
                <a:effectLst/>
                <a:latin typeface="+mn-lt"/>
                <a:ea typeface="+mn-ea"/>
                <a:cs typeface="+mn-cs"/>
              </a:rPr>
              <a:t>The initial child protection conference should take place within </a:t>
            </a:r>
            <a:r>
              <a:rPr lang="en-US" sz="1200" b="1" i="0" kern="1200" dirty="0">
                <a:solidFill>
                  <a:schemeClr val="tx1"/>
                </a:solidFill>
                <a:effectLst/>
                <a:latin typeface="+mn-lt"/>
                <a:ea typeface="+mn-ea"/>
                <a:cs typeface="+mn-cs"/>
              </a:rPr>
              <a:t>15 working days</a:t>
            </a:r>
            <a:r>
              <a:rPr lang="en-US" sz="1200" b="0" i="0" kern="1200" dirty="0">
                <a:solidFill>
                  <a:schemeClr val="tx1"/>
                </a:solidFill>
                <a:effectLst/>
                <a:latin typeface="+mn-lt"/>
                <a:ea typeface="+mn-ea"/>
                <a:cs typeface="+mn-cs"/>
              </a:rPr>
              <a:t> of the last </a:t>
            </a:r>
            <a:r>
              <a:rPr lang="en-US" sz="1200" b="0" i="0" u="none" strike="noStrike" kern="1200" dirty="0">
                <a:solidFill>
                  <a:schemeClr val="tx1"/>
                </a:solidFill>
                <a:effectLst/>
                <a:latin typeface="+mn-lt"/>
                <a:ea typeface="+mn-ea"/>
                <a:cs typeface="+mn-cs"/>
                <a:hlinkClick r:id="rId3"/>
              </a:rPr>
              <a:t>strategy discussion/meeting</a:t>
            </a:r>
            <a:r>
              <a:rPr lang="en-US" sz="1200" b="0" i="0" kern="1200" dirty="0">
                <a:solidFill>
                  <a:schemeClr val="tx1"/>
                </a:solidFill>
                <a:effectLst/>
                <a:latin typeface="+mn-lt"/>
                <a:ea typeface="+mn-ea"/>
                <a:cs typeface="+mn-cs"/>
              </a:rPr>
              <a:t>.</a:t>
            </a:r>
          </a:p>
          <a:p>
            <a:r>
              <a:rPr lang="en-US" sz="1200" b="0" i="0" kern="1200" dirty="0">
                <a:solidFill>
                  <a:schemeClr val="tx1"/>
                </a:solidFill>
                <a:effectLst/>
                <a:latin typeface="+mn-lt"/>
                <a:ea typeface="+mn-ea"/>
                <a:cs typeface="+mn-cs"/>
              </a:rPr>
              <a:t>The chair of the conference should be satisfied, however, that sufficient information is likely to be available, in order for the conference to make an informed judgement about continuing risk of harm to the child. In exceptional circumstances the chair may wish to postpone the conference, but in doing so must be satisfied that the child is protected, and the conference is rearranged as soon as is possible.</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The child protection conference should follow a process that ensures the focus remains on the child and their care and support protection needs.</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Regional Board areas should specify accepted practice in terms of outcome of section 47 strategy meetings/discussions.</a:t>
            </a:r>
          </a:p>
          <a:p>
            <a:endParaRPr lang="en-US" sz="1200" b="0" i="0" kern="1200" dirty="0">
              <a:solidFill>
                <a:schemeClr val="tx1"/>
              </a:solidFill>
              <a:effectLst/>
              <a:latin typeface="+mn-lt"/>
              <a:ea typeface="+mn-ea"/>
              <a:cs typeface="+mn-cs"/>
            </a:endParaRPr>
          </a:p>
          <a:p>
            <a:r>
              <a:rPr lang="en-US" sz="1200" b="1" i="0" u="sng" kern="1200" dirty="0">
                <a:solidFill>
                  <a:schemeClr val="tx1"/>
                </a:solidFill>
                <a:effectLst/>
                <a:latin typeface="+mn-lt"/>
                <a:ea typeface="+mn-ea"/>
                <a:cs typeface="+mn-cs"/>
              </a:rPr>
              <a:t>TRAINER TO STRESS:</a:t>
            </a:r>
          </a:p>
          <a:p>
            <a:r>
              <a:rPr lang="en-US" sz="1200" b="0" i="0" kern="1200" dirty="0">
                <a:solidFill>
                  <a:schemeClr val="tx1"/>
                </a:solidFill>
                <a:effectLst/>
                <a:latin typeface="+mn-lt"/>
                <a:ea typeface="+mn-ea"/>
                <a:cs typeface="+mn-cs"/>
              </a:rPr>
              <a:t>If, prior to the child protection conference, it is thought that the child may require immediate protection, such action must not be delayed because a child protection conference is pending. </a:t>
            </a:r>
            <a:br>
              <a:rPr lang="en-US" sz="1200" b="0" i="0" kern="1200" dirty="0">
                <a:solidFill>
                  <a:schemeClr val="tx1"/>
                </a:solidFill>
                <a:effectLst/>
                <a:latin typeface="+mn-lt"/>
                <a:ea typeface="+mn-ea"/>
                <a:cs typeface="+mn-cs"/>
              </a:rPr>
            </a:br>
            <a:r>
              <a:rPr lang="en-US" sz="1200" b="0" i="0" kern="1200" dirty="0">
                <a:solidFill>
                  <a:schemeClr val="tx1"/>
                </a:solidFill>
                <a:effectLst/>
                <a:latin typeface="+mn-lt"/>
                <a:ea typeface="+mn-ea"/>
                <a:cs typeface="+mn-cs"/>
              </a:rPr>
              <a:t>(</a:t>
            </a:r>
            <a:r>
              <a:rPr lang="en-US" sz="1200" b="1" i="0" u="none" strike="noStrike" kern="1200" dirty="0">
                <a:solidFill>
                  <a:schemeClr val="tx1"/>
                </a:solidFill>
                <a:effectLst/>
                <a:latin typeface="+mn-lt"/>
                <a:ea typeface="+mn-ea"/>
                <a:cs typeface="+mn-cs"/>
                <a:hlinkClick r:id="rId4"/>
              </a:rPr>
              <a:t>Section 3 Part 1 taking immediate action</a:t>
            </a:r>
            <a:r>
              <a:rPr lang="en-US" sz="1200" b="0" i="0" kern="1200" dirty="0">
                <a:solidFill>
                  <a:schemeClr val="tx1"/>
                </a:solidFill>
                <a:effectLst/>
                <a:latin typeface="+mn-lt"/>
                <a:ea typeface="+mn-ea"/>
                <a:cs typeface="+mn-cs"/>
              </a:rPr>
              <a:t>).</a:t>
            </a:r>
            <a:endParaRPr lang="en-US" sz="1200" b="1" i="0" kern="1200" dirty="0">
              <a:solidFill>
                <a:schemeClr val="tx1"/>
              </a:solidFill>
              <a:effectLst/>
              <a:latin typeface="+mn-lt"/>
              <a:ea typeface="+mn-ea"/>
              <a:cs typeface="+mn-cs"/>
            </a:endParaRP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It is important to note a strategy meeting/discussion is not a substitute for a child protection conference.</a:t>
            </a:r>
          </a:p>
          <a:p>
            <a:endParaRPr lang="en-US" sz="1200" b="1" i="0" u="none" strike="noStrike" kern="1200" dirty="0">
              <a:solidFill>
                <a:schemeClr val="tx1"/>
              </a:solidFill>
              <a:effectLst/>
              <a:latin typeface="+mn-lt"/>
              <a:ea typeface="+mn-ea"/>
              <a:cs typeface="+mn-cs"/>
              <a:hlinkClick r:id="rId5"/>
            </a:endParaRPr>
          </a:p>
          <a:p>
            <a:r>
              <a:rPr lang="en-US" sz="1200" b="1" i="0" u="none" strike="noStrike" kern="1200" dirty="0">
                <a:solidFill>
                  <a:schemeClr val="tx1"/>
                </a:solidFill>
                <a:effectLst/>
                <a:latin typeface="+mn-lt"/>
                <a:ea typeface="+mn-ea"/>
                <a:cs typeface="+mn-cs"/>
                <a:hlinkClick r:id="rId5"/>
              </a:rPr>
              <a:t>See also:</a:t>
            </a:r>
          </a:p>
          <a:p>
            <a:r>
              <a:rPr lang="en-US" sz="1200" b="1" i="0" u="none" strike="noStrike" kern="1200" dirty="0">
                <a:solidFill>
                  <a:schemeClr val="tx1"/>
                </a:solidFill>
                <a:effectLst/>
                <a:latin typeface="+mn-lt"/>
                <a:ea typeface="+mn-ea"/>
                <a:cs typeface="+mn-cs"/>
                <a:hlinkClick r:id="rId5"/>
              </a:rPr>
              <a:t>Pointers for Practice: Assessing Significant Harm</a:t>
            </a:r>
            <a:endParaRPr lang="en-US" sz="1200" b="0" i="0" kern="1200" dirty="0">
              <a:solidFill>
                <a:schemeClr val="tx1"/>
              </a:solidFill>
              <a:effectLst/>
              <a:latin typeface="+mn-lt"/>
              <a:ea typeface="+mn-ea"/>
              <a:cs typeface="+mn-cs"/>
            </a:endParaRPr>
          </a:p>
          <a:p>
            <a:r>
              <a:rPr lang="en-US" sz="1200" b="1" i="0" u="none" strike="noStrike" kern="1200" dirty="0">
                <a:solidFill>
                  <a:schemeClr val="tx1"/>
                </a:solidFill>
                <a:effectLst/>
                <a:latin typeface="+mn-lt"/>
                <a:ea typeface="+mn-ea"/>
                <a:cs typeface="+mn-cs"/>
                <a:hlinkClick r:id="rId6"/>
              </a:rPr>
              <a:t>Pointers for Practice: Challenges Reaching Practitioner Agreement Regarding Significant Harm</a:t>
            </a:r>
            <a:endParaRPr lang="en-US" sz="1200" b="0" i="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p:txBody>
          <a:bodyPr/>
          <a:lstStyle/>
          <a:p>
            <a:fld id="{4611E7DE-4AE0-4FB0-A52C-7F4029097372}" type="slidenum">
              <a:rPr lang="en-GB" smtClean="0"/>
              <a:t>3</a:t>
            </a:fld>
            <a:endParaRPr lang="en-GB"/>
          </a:p>
        </p:txBody>
      </p:sp>
    </p:spTree>
    <p:extLst>
      <p:ext uri="{BB962C8B-B14F-4D97-AF65-F5344CB8AC3E}">
        <p14:creationId xmlns:p14="http://schemas.microsoft.com/office/powerpoint/2010/main" val="38716482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kern="1200" dirty="0">
                <a:solidFill>
                  <a:schemeClr val="tx1"/>
                </a:solidFill>
                <a:effectLst/>
                <a:latin typeface="+mn-lt"/>
                <a:ea typeface="+mn-ea"/>
                <a:cs typeface="+mn-cs"/>
              </a:rPr>
              <a:t>TRAINER TO EXPAND AS NECESSARY:</a:t>
            </a:r>
          </a:p>
          <a:p>
            <a:r>
              <a:rPr lang="en-GB" sz="1200" b="1" kern="1200" dirty="0">
                <a:solidFill>
                  <a:schemeClr val="tx1"/>
                </a:solidFill>
                <a:effectLst/>
                <a:latin typeface="+mn-lt"/>
                <a:ea typeface="+mn-ea"/>
                <a:cs typeface="+mn-cs"/>
              </a:rPr>
              <a:t>Attendance</a:t>
            </a:r>
            <a:endParaRPr lang="en-GB" sz="1200" kern="1200" dirty="0">
              <a:solidFill>
                <a:schemeClr val="tx1"/>
              </a:solidFill>
              <a:effectLst/>
              <a:latin typeface="+mn-lt"/>
              <a:ea typeface="+mn-ea"/>
              <a:cs typeface="+mn-cs"/>
            </a:endParaRP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Those invited to conferences should have a significant contribution to make, arising from their practitioner expertise, their knowledge of the child or family, or both. </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Attendance should be limited to those who need to be there. </a:t>
            </a:r>
          </a:p>
          <a:p>
            <a:endParaRPr lang="en-GB" sz="1200" kern="1200" dirty="0">
              <a:solidFill>
                <a:schemeClr val="tx1"/>
              </a:solidFill>
              <a:effectLst/>
              <a:latin typeface="+mn-lt"/>
              <a:ea typeface="+mn-ea"/>
              <a:cs typeface="+mn-cs"/>
            </a:endParaRPr>
          </a:p>
          <a:p>
            <a:r>
              <a:rPr lang="en-GB" sz="1200" u="sng" kern="1200" dirty="0">
                <a:solidFill>
                  <a:schemeClr val="tx1"/>
                </a:solidFill>
                <a:effectLst/>
                <a:latin typeface="+mn-lt"/>
                <a:ea typeface="+mn-ea"/>
                <a:cs typeface="+mn-cs"/>
              </a:rPr>
              <a:t>Consideration should be given to inviting the following people:</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the child, caregivers, family members, including all those with parental responsibility and their support/advocates;</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social services practitioners who have undertaken the s47 enquiries and/or, if the conference is called because a child on a care and support plan is believed to be at risk of harm, the social worker/practitioners who are involved in the plan;</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the police;</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a representative of the child’s school, pre-school, FE college (where the child is of appropriate age);</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any other education staff involved with the child e.g. education welfare officer/ educational social worker, educational psychologist or youth worker;</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the locality or community paediatrician and/or examining doctor;</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the child’s GP;</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the health visiting service/school nurse/midwife/senior nurse child protection and other relevant health practitioners;</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child and adolescent mental health services;</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the national probation service and community rehabilitation companies;</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youth offending service;</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the NSPCC (when operational in the area);</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local authority legal services (children and families);</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adult mental health services/substance misuse services;</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family support services/day care services;</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Women’s Aid or any other voluntary or independent organisation involved;</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a representative of the armed services, in cases where there is a service connection.</a:t>
            </a:r>
          </a:p>
          <a:p>
            <a:pPr marL="171450" indent="-171450">
              <a:buFont typeface="Arial" panose="020B0604020202020204" pitchFamily="34" charset="0"/>
              <a:buChar char="•"/>
            </a:pPr>
            <a:r>
              <a:rPr lang="en-GB" sz="1200" kern="1200" dirty="0">
                <a:solidFill>
                  <a:schemeClr val="tx1"/>
                </a:solidFill>
                <a:effectLst/>
                <a:latin typeface="+mn-lt"/>
                <a:ea typeface="+mn-ea"/>
                <a:cs typeface="+mn-cs"/>
              </a:rPr>
              <a:t>The appropriate social services manager, in conjunction with the social worker allocated to the case, will decide whom to invite. </a:t>
            </a:r>
          </a:p>
          <a:p>
            <a:pPr marL="171450" indent="-171450">
              <a:buFont typeface="Arial" panose="020B0604020202020204" pitchFamily="34" charset="0"/>
              <a:buChar char="•"/>
            </a:pPr>
            <a:r>
              <a:rPr lang="en-GB" sz="1200" kern="1200" dirty="0">
                <a:solidFill>
                  <a:schemeClr val="tx1"/>
                </a:solidFill>
                <a:effectLst/>
                <a:latin typeface="+mn-lt"/>
                <a:ea typeface="+mn-ea"/>
                <a:cs typeface="+mn-cs"/>
              </a:rPr>
              <a:t>All those who have been invited must give priority to attending and they should be informed of others invited to the conference.</a:t>
            </a:r>
          </a:p>
          <a:p>
            <a:pPr marL="0" indent="0">
              <a:buFont typeface="Arial" panose="020B0604020202020204" pitchFamily="34" charset="0"/>
              <a:buNone/>
            </a:pP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If care proceedings have started and a children’s guardian has been appointed, they should be invited to the conference. However, they attend child protection conferences in an observer capacity and must avoid becoming part of the conference decision-making process. It is the chair’s responsibility to ensure this distinction in role is maintained.</a:t>
            </a:r>
          </a:p>
          <a:p>
            <a:r>
              <a:rPr lang="en-GB" sz="1200" kern="1200" dirty="0">
                <a:solidFill>
                  <a:schemeClr val="tx1"/>
                </a:solidFill>
                <a:effectLst/>
                <a:latin typeface="+mn-lt"/>
                <a:ea typeface="+mn-ea"/>
                <a:cs typeface="+mn-cs"/>
              </a:rPr>
              <a:t> </a:t>
            </a:r>
            <a:r>
              <a:rPr lang="en-GB" sz="1200" b="1" kern="1200" dirty="0">
                <a:solidFill>
                  <a:schemeClr val="tx1"/>
                </a:solidFill>
                <a:effectLst/>
                <a:latin typeface="+mn-lt"/>
                <a:ea typeface="+mn-ea"/>
                <a:cs typeface="+mn-cs"/>
              </a:rPr>
              <a:t>Quoracy for the child protection conference</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Members attending must have enough information and evidence to make informed decisions. </a:t>
            </a:r>
          </a:p>
          <a:p>
            <a:r>
              <a:rPr lang="en-GB" sz="1200" kern="1200" dirty="0">
                <a:solidFill>
                  <a:schemeClr val="tx1"/>
                </a:solidFill>
                <a:effectLst/>
                <a:latin typeface="+mn-lt"/>
                <a:ea typeface="+mn-ea"/>
                <a:cs typeface="+mn-cs"/>
              </a:rPr>
              <a:t>However, there should be a balance between this requirement and making the conference larger than necessary, thus inhibiting discussion and intimidating child and family members. This can be problematic if there is a large sibling group.</a:t>
            </a:r>
          </a:p>
          <a:p>
            <a:endParaRPr lang="en-GB" sz="1200" u="sng" kern="1200" dirty="0">
              <a:solidFill>
                <a:schemeClr val="tx1"/>
              </a:solidFill>
              <a:effectLst/>
              <a:latin typeface="+mn-lt"/>
              <a:ea typeface="+mn-ea"/>
              <a:cs typeface="+mn-cs"/>
            </a:endParaRPr>
          </a:p>
          <a:p>
            <a:r>
              <a:rPr lang="en-GB" sz="1200" b="1" u="sng" kern="1200" dirty="0">
                <a:solidFill>
                  <a:schemeClr val="tx1"/>
                </a:solidFill>
                <a:effectLst/>
                <a:latin typeface="+mn-lt"/>
                <a:ea typeface="+mn-ea"/>
                <a:cs typeface="+mn-cs"/>
              </a:rPr>
              <a:t>TRAINER TO EXPLAIN:</a:t>
            </a:r>
          </a:p>
          <a:p>
            <a:r>
              <a:rPr lang="en-GB" sz="1200" b="1" kern="1200" dirty="0">
                <a:solidFill>
                  <a:schemeClr val="tx1"/>
                </a:solidFill>
                <a:effectLst/>
                <a:latin typeface="+mn-lt"/>
                <a:ea typeface="+mn-ea"/>
                <a:cs typeface="+mn-cs"/>
              </a:rPr>
              <a:t>A minimum of three agencies or practitioner groupings that have had direct contact with a child will normally need to be present before a conference can proceed. </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In addition, other attendees who do not have direct knowledge of the child may be invited by virtue of their practitioner expertise or responsibility for services. </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If the conference is about an unborn child, it is essential that midwifery and health visitor services are involved.</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Situations may arise whereby only two agencies or practitioner groupings are present, where for example, in exceptional circumstances, the child has not had contact with three agencies. In these circumstances, the chair of the conference has the discretion for the conference to proceed, if they are satisfied that essential information is available, particularly from the key agencies involved. The decision and rationale to proceed must be recorded within the record of the conference.</a:t>
            </a:r>
          </a:p>
          <a:p>
            <a:r>
              <a:rPr lang="en-US" sz="1200" b="1" i="1" kern="1200" dirty="0">
                <a:solidFill>
                  <a:schemeClr val="tx1"/>
                </a:solidFill>
                <a:effectLst/>
                <a:latin typeface="+mn-lt"/>
                <a:ea typeface="+mn-ea"/>
                <a:cs typeface="+mn-cs"/>
              </a:rPr>
              <a:t>For example: </a:t>
            </a:r>
            <a:r>
              <a:rPr lang="en-US" sz="1200" b="0" i="1" kern="1200" dirty="0">
                <a:solidFill>
                  <a:schemeClr val="tx1"/>
                </a:solidFill>
                <a:effectLst/>
                <a:latin typeface="+mn-lt"/>
                <a:ea typeface="+mn-ea"/>
                <a:cs typeface="+mn-cs"/>
              </a:rPr>
              <a:t>The concerns </a:t>
            </a:r>
            <a:r>
              <a:rPr lang="en-US" sz="1200" b="0" i="1" kern="1200" dirty="0" err="1">
                <a:solidFill>
                  <a:schemeClr val="tx1"/>
                </a:solidFill>
                <a:effectLst/>
                <a:latin typeface="+mn-lt"/>
                <a:ea typeface="+mn-ea"/>
                <a:cs typeface="+mn-cs"/>
              </a:rPr>
              <a:t>centre</a:t>
            </a:r>
            <a:r>
              <a:rPr lang="en-US" sz="1200" b="0" i="1" kern="1200" dirty="0">
                <a:solidFill>
                  <a:schemeClr val="tx1"/>
                </a:solidFill>
                <a:effectLst/>
                <a:latin typeface="+mn-lt"/>
                <a:ea typeface="+mn-ea"/>
                <a:cs typeface="+mn-cs"/>
              </a:rPr>
              <a:t> on the parents’ care of their 9-month-old, but a criminal offence has not been committed and police are unable to attend. In this case only social services and health are involved with the family and the chair decides to proceed.</a:t>
            </a:r>
            <a:endParaRPr lang="en-GB" sz="1200" kern="1200" dirty="0">
              <a:solidFill>
                <a:schemeClr val="tx1"/>
              </a:solidFill>
              <a:effectLst/>
              <a:latin typeface="+mn-lt"/>
              <a:ea typeface="+mn-ea"/>
              <a:cs typeface="+mn-cs"/>
            </a:endParaRPr>
          </a:p>
          <a:p>
            <a:r>
              <a:rPr lang="en-GB" sz="1200" i="1"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4611E7DE-4AE0-4FB0-A52C-7F4029097372}" type="slidenum">
              <a:rPr lang="en-GB" smtClean="0"/>
              <a:t>4</a:t>
            </a:fld>
            <a:endParaRPr lang="en-GB"/>
          </a:p>
        </p:txBody>
      </p:sp>
    </p:spTree>
    <p:extLst>
      <p:ext uri="{BB962C8B-B14F-4D97-AF65-F5344CB8AC3E}">
        <p14:creationId xmlns:p14="http://schemas.microsoft.com/office/powerpoint/2010/main" val="31409543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i="0" u="sng" strike="noStrike" kern="1200" dirty="0">
                <a:solidFill>
                  <a:schemeClr val="tx1"/>
                </a:solidFill>
                <a:effectLst/>
                <a:latin typeface="+mn-lt"/>
                <a:ea typeface="+mn-ea"/>
                <a:cs typeface="+mn-cs"/>
              </a:rPr>
              <a:t>For more detail, please see:</a:t>
            </a:r>
          </a:p>
          <a:p>
            <a:br>
              <a:rPr lang="en-US" sz="1200" b="1" i="0" u="none" strike="noStrike" kern="1200" dirty="0">
                <a:solidFill>
                  <a:schemeClr val="tx1"/>
                </a:solidFill>
                <a:effectLst/>
                <a:latin typeface="+mn-lt"/>
                <a:ea typeface="+mn-ea"/>
                <a:cs typeface="+mn-cs"/>
                <a:hlinkClick r:id="rId3"/>
              </a:rPr>
            </a:br>
            <a:r>
              <a:rPr lang="en-US" sz="1200" b="1" i="0" u="none" strike="noStrike" kern="1200" dirty="0">
                <a:solidFill>
                  <a:schemeClr val="tx1"/>
                </a:solidFill>
                <a:effectLst/>
                <a:latin typeface="+mn-lt"/>
                <a:ea typeface="+mn-ea"/>
                <a:cs typeface="+mn-cs"/>
                <a:hlinkClick r:id="rId3"/>
              </a:rPr>
              <a:t>Pointers for Practice: Giving Children and Young People A Voice in The Conference</a:t>
            </a:r>
            <a:endParaRPr lang="en-US" sz="1200" b="0" i="0" kern="1200" dirty="0">
              <a:solidFill>
                <a:schemeClr val="tx1"/>
              </a:solidFill>
              <a:effectLst/>
              <a:latin typeface="+mn-lt"/>
              <a:ea typeface="+mn-ea"/>
              <a:cs typeface="+mn-cs"/>
            </a:endParaRPr>
          </a:p>
          <a:p>
            <a:r>
              <a:rPr lang="en-US" sz="1200" b="1" i="0" u="none" strike="noStrike" kern="1200" dirty="0">
                <a:solidFill>
                  <a:schemeClr val="tx1"/>
                </a:solidFill>
                <a:effectLst/>
                <a:latin typeface="+mn-lt"/>
                <a:ea typeface="+mn-ea"/>
                <a:cs typeface="+mn-cs"/>
                <a:hlinkClick r:id="rId4"/>
              </a:rPr>
              <a:t>Pointers for Practice: Invisible Children Managing Conferences for Sibling Groups</a:t>
            </a:r>
            <a:endParaRPr lang="en-US" sz="1200" b="0" i="0" kern="1200" dirty="0">
              <a:solidFill>
                <a:schemeClr val="tx1"/>
              </a:solidFill>
              <a:effectLst/>
              <a:latin typeface="+mn-lt"/>
              <a:ea typeface="+mn-ea"/>
              <a:cs typeface="+mn-cs"/>
            </a:endParaRPr>
          </a:p>
          <a:p>
            <a:endParaRPr lang="en-GB" sz="1200" b="1" i="0" u="sng" strike="noStrike" kern="1200" dirty="0">
              <a:solidFill>
                <a:schemeClr val="tx1"/>
              </a:solidFill>
              <a:effectLst/>
              <a:latin typeface="+mn-lt"/>
              <a:ea typeface="+mn-ea"/>
              <a:cs typeface="+mn-cs"/>
            </a:endParaRPr>
          </a:p>
          <a:p>
            <a:endParaRPr lang="en-GB" sz="1200" b="1" i="0" u="sng" strike="noStrike" kern="1200" dirty="0">
              <a:solidFill>
                <a:schemeClr val="tx1"/>
              </a:solidFill>
              <a:effectLst/>
              <a:latin typeface="+mn-lt"/>
              <a:ea typeface="+mn-ea"/>
              <a:cs typeface="+mn-cs"/>
            </a:endParaRPr>
          </a:p>
          <a:p>
            <a:r>
              <a:rPr lang="en-GB" sz="1200" b="1" i="0" u="sng" strike="noStrike" kern="1200" dirty="0">
                <a:solidFill>
                  <a:schemeClr val="tx1"/>
                </a:solidFill>
                <a:effectLst/>
                <a:latin typeface="+mn-lt"/>
                <a:ea typeface="+mn-ea"/>
                <a:cs typeface="+mn-cs"/>
              </a:rPr>
              <a:t>Involving children in the conference</a:t>
            </a:r>
            <a:endParaRPr lang="en-GB" sz="1200" kern="1200" dirty="0">
              <a:solidFill>
                <a:schemeClr val="tx1"/>
              </a:solidFill>
              <a:effectLst/>
              <a:latin typeface="+mn-lt"/>
              <a:ea typeface="+mn-ea"/>
              <a:cs typeface="+mn-cs"/>
            </a:endParaRPr>
          </a:p>
          <a:p>
            <a:r>
              <a:rPr lang="en-GB" sz="1200" b="1" i="0" u="none" strike="noStrike" kern="1200" dirty="0">
                <a:solidFill>
                  <a:schemeClr val="tx1"/>
                </a:solidFill>
                <a:effectLst/>
                <a:latin typeface="+mn-lt"/>
                <a:ea typeface="+mn-ea"/>
                <a:cs typeface="+mn-cs"/>
              </a:rPr>
              <a:t>To secure child-centred practice, the voice of the child should always be heard at the conference</a:t>
            </a:r>
            <a:r>
              <a:rPr lang="en-GB" sz="1200" kern="1200" dirty="0">
                <a:solidFill>
                  <a:schemeClr val="tx1"/>
                </a:solidFill>
                <a:effectLst/>
                <a:latin typeface="+mn-lt"/>
                <a:ea typeface="+mn-ea"/>
                <a:cs typeface="+mn-cs"/>
              </a:rPr>
              <a:t>. This means understanding their daily lived experience, their wishes and feelings.</a:t>
            </a:r>
          </a:p>
          <a:p>
            <a:r>
              <a:rPr lang="en-GB" sz="1200" b="1" kern="1200" dirty="0">
                <a:solidFill>
                  <a:schemeClr val="tx1"/>
                </a:solidFill>
                <a:effectLst/>
                <a:latin typeface="+mn-lt"/>
                <a:ea typeface="+mn-ea"/>
                <a:cs typeface="+mn-cs"/>
              </a:rPr>
              <a:t>It is important that practitioners recognise that attendance alone at a conference is not participation or giving the child a voice.</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There are several ways in which the child can be given a voice at the conference: </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the active offer of advocacy from a statutory Independent Professional Advocate (IPA). Both looked after children and those subject of child protection enquiries leading to an initial child protection conference, are entitled to this offer. The advocate may attend with the child and/or on their behalf</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attendance at the conference, provided the child has the capacity to benefit from their attendance. </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preparing a contribution for presentation at conference. The child should be given help with this, if needed. This may be an appropriate approach if the experience of attending in person is likely to be harmful to the child because of their age, understanding or disclosures of information. </a:t>
            </a:r>
          </a:p>
          <a:p>
            <a:pPr marL="171450" indent="-171450">
              <a:buFont typeface="Arial" panose="020B0604020202020204" pitchFamily="34" charset="0"/>
              <a:buChar char="•"/>
            </a:pPr>
            <a:r>
              <a:rPr lang="en-GB" sz="1200" kern="1200" dirty="0">
                <a:solidFill>
                  <a:schemeClr val="tx1"/>
                </a:solidFill>
                <a:effectLst/>
                <a:latin typeface="+mn-lt"/>
                <a:ea typeface="+mn-ea"/>
                <a:cs typeface="+mn-cs"/>
              </a:rPr>
              <a:t>A method should be chosen, in collaboration with the child, which enables the child to have a positive experience.</a:t>
            </a:r>
          </a:p>
          <a:p>
            <a:endParaRPr lang="en-GB" dirty="0"/>
          </a:p>
        </p:txBody>
      </p:sp>
      <p:sp>
        <p:nvSpPr>
          <p:cNvPr id="4" name="Slide Number Placeholder 3"/>
          <p:cNvSpPr>
            <a:spLocks noGrp="1"/>
          </p:cNvSpPr>
          <p:nvPr>
            <p:ph type="sldNum" sz="quarter" idx="5"/>
          </p:nvPr>
        </p:nvSpPr>
        <p:spPr/>
        <p:txBody>
          <a:bodyPr/>
          <a:lstStyle/>
          <a:p>
            <a:fld id="{4611E7DE-4AE0-4FB0-A52C-7F4029097372}" type="slidenum">
              <a:rPr lang="en-GB" smtClean="0"/>
              <a:t>5</a:t>
            </a:fld>
            <a:endParaRPr lang="en-GB"/>
          </a:p>
        </p:txBody>
      </p:sp>
    </p:spTree>
    <p:extLst>
      <p:ext uri="{BB962C8B-B14F-4D97-AF65-F5344CB8AC3E}">
        <p14:creationId xmlns:p14="http://schemas.microsoft.com/office/powerpoint/2010/main" val="34505167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1CA6733-8233-4F82-9015-87E0FDB9D441}" type="slidenum">
              <a:rPr lang="en-GB" smtClean="0"/>
              <a:t>6</a:t>
            </a:fld>
            <a:endParaRPr lang="en-GB"/>
          </a:p>
        </p:txBody>
      </p:sp>
    </p:spTree>
    <p:extLst>
      <p:ext uri="{BB962C8B-B14F-4D97-AF65-F5344CB8AC3E}">
        <p14:creationId xmlns:p14="http://schemas.microsoft.com/office/powerpoint/2010/main" val="12650661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i="0" u="sng" strike="noStrike" kern="1200" dirty="0">
                <a:solidFill>
                  <a:schemeClr val="tx1"/>
                </a:solidFill>
                <a:effectLst/>
                <a:latin typeface="+mn-lt"/>
                <a:ea typeface="+mn-ea"/>
                <a:cs typeface="+mn-cs"/>
              </a:rPr>
              <a:t>For more detail, please see:</a:t>
            </a:r>
          </a:p>
          <a:p>
            <a:br>
              <a:rPr lang="en-US" sz="1200" b="1" i="0" u="none" strike="noStrike" kern="1200" dirty="0">
                <a:solidFill>
                  <a:schemeClr val="tx1"/>
                </a:solidFill>
                <a:effectLst/>
                <a:latin typeface="+mn-lt"/>
                <a:ea typeface="+mn-ea"/>
                <a:cs typeface="+mn-cs"/>
                <a:hlinkClick r:id="rId3"/>
              </a:rPr>
            </a:br>
            <a:r>
              <a:rPr lang="en-US" sz="1200" b="1" i="0" u="none" strike="noStrike" kern="1200" dirty="0">
                <a:solidFill>
                  <a:schemeClr val="tx1"/>
                </a:solidFill>
                <a:effectLst/>
                <a:latin typeface="+mn-lt"/>
                <a:ea typeface="+mn-ea"/>
                <a:cs typeface="+mn-cs"/>
                <a:hlinkClick r:id="rId3"/>
              </a:rPr>
              <a:t>Pointers for Practice: Giving Children and Young People A Voice in The Conference</a:t>
            </a:r>
            <a:endParaRPr lang="en-US" sz="1200" b="0" i="0" kern="1200" dirty="0">
              <a:solidFill>
                <a:schemeClr val="tx1"/>
              </a:solidFill>
              <a:effectLst/>
              <a:latin typeface="+mn-lt"/>
              <a:ea typeface="+mn-ea"/>
              <a:cs typeface="+mn-cs"/>
            </a:endParaRPr>
          </a:p>
          <a:p>
            <a:r>
              <a:rPr lang="en-US" sz="1200" b="1" i="0" u="none" strike="noStrike" kern="1200" dirty="0">
                <a:solidFill>
                  <a:schemeClr val="tx1"/>
                </a:solidFill>
                <a:effectLst/>
                <a:latin typeface="+mn-lt"/>
                <a:ea typeface="+mn-ea"/>
                <a:cs typeface="+mn-cs"/>
                <a:hlinkClick r:id="rId4"/>
              </a:rPr>
              <a:t>Pointers for Practice: Invisible Children Managing Conferences for Sibling Groups</a:t>
            </a:r>
            <a:endParaRPr lang="en-US" sz="1200" b="0" i="0" kern="1200" dirty="0">
              <a:solidFill>
                <a:schemeClr val="tx1"/>
              </a:solidFill>
              <a:effectLst/>
              <a:latin typeface="+mn-lt"/>
              <a:ea typeface="+mn-ea"/>
              <a:cs typeface="+mn-cs"/>
            </a:endParaRPr>
          </a:p>
          <a:p>
            <a:endParaRPr lang="en-GB" sz="1200" b="1"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The role of the chair and social worker </a:t>
            </a:r>
            <a:endParaRPr lang="en-GB" sz="1200" kern="1200" dirty="0">
              <a:solidFill>
                <a:schemeClr val="tx1"/>
              </a:solidFill>
              <a:effectLst/>
              <a:latin typeface="+mn-lt"/>
              <a:ea typeface="+mn-ea"/>
              <a:cs typeface="+mn-cs"/>
            </a:endParaRPr>
          </a:p>
          <a:p>
            <a:r>
              <a:rPr lang="en-GB" sz="1200" b="1" i="0" u="none" strike="noStrike" kern="1200" dirty="0">
                <a:solidFill>
                  <a:schemeClr val="tx1"/>
                </a:solidFill>
                <a:effectLst/>
                <a:latin typeface="+mn-lt"/>
                <a:ea typeface="+mn-ea"/>
                <a:cs typeface="+mn-cs"/>
              </a:rPr>
              <a:t>In order to facilitate participation in the conference process, the role of the conference chair and social worker are critical</a:t>
            </a:r>
            <a:r>
              <a:rPr lang="en-GB" sz="1200" kern="1200" dirty="0">
                <a:solidFill>
                  <a:schemeClr val="tx1"/>
                </a:solidFill>
                <a:effectLst/>
                <a:latin typeface="+mn-lt"/>
                <a:ea typeface="+mn-ea"/>
                <a:cs typeface="+mn-cs"/>
              </a:rPr>
              <a:t>. </a:t>
            </a:r>
          </a:p>
          <a:p>
            <a:pPr lvl="0"/>
            <a:r>
              <a:rPr lang="en-GB" sz="1200" kern="1200" dirty="0">
                <a:solidFill>
                  <a:schemeClr val="tx1"/>
                </a:solidFill>
                <a:effectLst/>
                <a:latin typeface="+mn-lt"/>
                <a:ea typeface="+mn-ea"/>
                <a:cs typeface="+mn-cs"/>
              </a:rPr>
              <a:t>the social worker should explain the purpose of the conference, attendance and process to the young person and seek their views as to how they would like to participate;</a:t>
            </a:r>
          </a:p>
          <a:p>
            <a:pPr lvl="0"/>
            <a:r>
              <a:rPr lang="en-GB" sz="1200" kern="1200" dirty="0">
                <a:solidFill>
                  <a:schemeClr val="tx1"/>
                </a:solidFill>
                <a:effectLst/>
                <a:latin typeface="+mn-lt"/>
                <a:ea typeface="+mn-ea"/>
                <a:cs typeface="+mn-cs"/>
              </a:rPr>
              <a:t>attendance should be facilitated by providing the opportunity to bring an advocate, friend or supporter; </a:t>
            </a:r>
          </a:p>
          <a:p>
            <a:pPr lvl="0"/>
            <a:r>
              <a:rPr lang="en-GB" sz="1200" kern="1200" dirty="0">
                <a:solidFill>
                  <a:schemeClr val="tx1"/>
                </a:solidFill>
                <a:effectLst/>
                <a:latin typeface="+mn-lt"/>
                <a:ea typeface="+mn-ea"/>
                <a:cs typeface="+mn-cs"/>
              </a:rPr>
              <a:t>account must be taken of the child’s language of choice, their preferred medium of communication or any other specific needs; </a:t>
            </a:r>
          </a:p>
          <a:p>
            <a:pPr lvl="0"/>
            <a:r>
              <a:rPr lang="en-GB" sz="1200" kern="1200" dirty="0">
                <a:solidFill>
                  <a:schemeClr val="tx1"/>
                </a:solidFill>
                <a:effectLst/>
                <a:latin typeface="+mn-lt"/>
                <a:ea typeface="+mn-ea"/>
                <a:cs typeface="+mn-cs"/>
              </a:rPr>
              <a:t>the conference chair should meet with the child beforehand, in the conference room and before other people arrive. The should ensure that the child understands what will happen at the conference, how they can contribute and how they can complain, if they so wish to do so;</a:t>
            </a:r>
          </a:p>
          <a:p>
            <a:pPr lvl="0"/>
            <a:r>
              <a:rPr lang="en-GB" sz="1200" kern="1200" dirty="0">
                <a:solidFill>
                  <a:schemeClr val="tx1"/>
                </a:solidFill>
                <a:effectLst/>
                <a:latin typeface="+mn-lt"/>
                <a:ea typeface="+mn-ea"/>
                <a:cs typeface="+mn-cs"/>
              </a:rPr>
              <a:t>the use of jargon free, simple language when talking with the child;</a:t>
            </a:r>
          </a:p>
          <a:p>
            <a:pPr lvl="0"/>
            <a:r>
              <a:rPr lang="en-GB" sz="1200" kern="1200" dirty="0">
                <a:solidFill>
                  <a:schemeClr val="tx1"/>
                </a:solidFill>
                <a:effectLst/>
                <a:latin typeface="+mn-lt"/>
                <a:ea typeface="+mn-ea"/>
                <a:cs typeface="+mn-cs"/>
              </a:rPr>
              <a:t>after the conference, the chair should offer the child an opportunity for immediate discussion and debriefing; </a:t>
            </a:r>
          </a:p>
          <a:p>
            <a:pPr lvl="0"/>
            <a:r>
              <a:rPr lang="en-GB" sz="1200" kern="1200" dirty="0">
                <a:solidFill>
                  <a:schemeClr val="tx1"/>
                </a:solidFill>
                <a:effectLst/>
                <a:latin typeface="+mn-lt"/>
                <a:ea typeface="+mn-ea"/>
                <a:cs typeface="+mn-cs"/>
              </a:rPr>
              <a:t>the social worker should follow this up with a visit within 72 hours; </a:t>
            </a:r>
          </a:p>
          <a:p>
            <a:pPr lvl="0"/>
            <a:r>
              <a:rPr lang="en-GB" sz="1200" kern="1200" dirty="0">
                <a:solidFill>
                  <a:schemeClr val="tx1"/>
                </a:solidFill>
                <a:effectLst/>
                <a:latin typeface="+mn-lt"/>
                <a:ea typeface="+mn-ea"/>
                <a:cs typeface="+mn-cs"/>
              </a:rPr>
              <a:t>if a child disagrees with the conference decisions, they should be given information and advice appropriate to their age and understanding about regional safeguarding board complaints/appeals procedures.</a:t>
            </a:r>
          </a:p>
          <a:p>
            <a:r>
              <a:rPr lang="en-GB" sz="1200" b="1" i="1"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p:txBody>
          <a:bodyPr/>
          <a:lstStyle/>
          <a:p>
            <a:fld id="{4611E7DE-4AE0-4FB0-A52C-7F4029097372}" type="slidenum">
              <a:rPr lang="en-GB" smtClean="0"/>
              <a:t>7</a:t>
            </a:fld>
            <a:endParaRPr lang="en-GB"/>
          </a:p>
        </p:txBody>
      </p:sp>
    </p:spTree>
    <p:extLst>
      <p:ext uri="{BB962C8B-B14F-4D97-AF65-F5344CB8AC3E}">
        <p14:creationId xmlns:p14="http://schemas.microsoft.com/office/powerpoint/2010/main" val="26771228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i="0" u="sng" strike="noStrike" kern="1200" dirty="0">
                <a:solidFill>
                  <a:schemeClr val="tx1"/>
                </a:solidFill>
                <a:effectLst/>
                <a:latin typeface="+mn-lt"/>
                <a:ea typeface="+mn-ea"/>
                <a:cs typeface="+mn-cs"/>
              </a:rPr>
              <a:t>For more detail, please see:</a:t>
            </a:r>
          </a:p>
          <a:p>
            <a:br>
              <a:rPr lang="en-US" sz="1200" b="1" i="0" u="none" strike="noStrike" kern="1200" dirty="0">
                <a:solidFill>
                  <a:schemeClr val="tx1"/>
                </a:solidFill>
                <a:effectLst/>
                <a:latin typeface="+mn-lt"/>
                <a:ea typeface="+mn-ea"/>
                <a:cs typeface="+mn-cs"/>
                <a:hlinkClick r:id="rId3"/>
              </a:rPr>
            </a:br>
            <a:r>
              <a:rPr lang="en-US" sz="1200" b="1" i="0" u="none" strike="noStrike" kern="1200" dirty="0">
                <a:solidFill>
                  <a:schemeClr val="tx1"/>
                </a:solidFill>
                <a:effectLst/>
                <a:latin typeface="+mn-lt"/>
                <a:ea typeface="+mn-ea"/>
                <a:cs typeface="+mn-cs"/>
                <a:hlinkClick r:id="rId3"/>
              </a:rPr>
              <a:t>Pointers for Practice: Giving Children and Young People A Voice in The Conference</a:t>
            </a:r>
            <a:endParaRPr lang="en-US" sz="1200" b="0" i="0" kern="1200" dirty="0">
              <a:solidFill>
                <a:schemeClr val="tx1"/>
              </a:solidFill>
              <a:effectLst/>
              <a:latin typeface="+mn-lt"/>
              <a:ea typeface="+mn-ea"/>
              <a:cs typeface="+mn-cs"/>
            </a:endParaRPr>
          </a:p>
          <a:p>
            <a:r>
              <a:rPr lang="en-US" sz="1200" b="1" i="0" u="none" strike="noStrike" kern="1200" dirty="0">
                <a:solidFill>
                  <a:schemeClr val="tx1"/>
                </a:solidFill>
                <a:effectLst/>
                <a:latin typeface="+mn-lt"/>
                <a:ea typeface="+mn-ea"/>
                <a:cs typeface="+mn-cs"/>
                <a:hlinkClick r:id="rId4"/>
              </a:rPr>
              <a:t>Pointers for Practice: Invisible Children Managing Conferences for Sibling Groups</a:t>
            </a:r>
            <a:endParaRPr lang="en-US" sz="1200" b="0" i="0" kern="1200" dirty="0">
              <a:solidFill>
                <a:schemeClr val="tx1"/>
              </a:solidFill>
              <a:effectLst/>
              <a:latin typeface="+mn-lt"/>
              <a:ea typeface="+mn-ea"/>
              <a:cs typeface="+mn-cs"/>
            </a:endParaRPr>
          </a:p>
          <a:p>
            <a:endParaRPr lang="en-GB" sz="1200" b="1" i="0" u="none" strike="noStrike" kern="1200" dirty="0">
              <a:solidFill>
                <a:schemeClr val="tx1"/>
              </a:solidFill>
              <a:effectLst/>
              <a:latin typeface="+mn-lt"/>
              <a:ea typeface="+mn-ea"/>
              <a:cs typeface="+mn-cs"/>
            </a:endParaRPr>
          </a:p>
          <a:p>
            <a:r>
              <a:rPr lang="en-GB" sz="1200" b="1" i="0" u="none" strike="noStrike" kern="1200" dirty="0">
                <a:solidFill>
                  <a:schemeClr val="tx1"/>
                </a:solidFill>
                <a:effectLst/>
                <a:latin typeface="+mn-lt"/>
                <a:ea typeface="+mn-ea"/>
                <a:cs typeface="+mn-cs"/>
              </a:rPr>
              <a:t>After the conference</a:t>
            </a:r>
            <a:endParaRPr lang="en-GB" sz="1200" kern="1200" dirty="0">
              <a:solidFill>
                <a:schemeClr val="tx1"/>
              </a:solidFill>
              <a:effectLst/>
              <a:latin typeface="+mn-lt"/>
              <a:ea typeface="+mn-ea"/>
              <a:cs typeface="+mn-cs"/>
            </a:endParaRPr>
          </a:p>
          <a:p>
            <a:endParaRPr lang="en-GB" sz="1200" b="1"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The role of the chair</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A conference can be distressing and confusing experience for a child or young person. </a:t>
            </a:r>
          </a:p>
          <a:p>
            <a:r>
              <a:rPr lang="en-GB" sz="1200" kern="1200" dirty="0">
                <a:solidFill>
                  <a:schemeClr val="tx1"/>
                </a:solidFill>
                <a:effectLst/>
                <a:latin typeface="+mn-lt"/>
                <a:ea typeface="+mn-ea"/>
                <a:cs typeface="+mn-cs"/>
              </a:rPr>
              <a:t>It is important, therefore, that the child has an opportunity to discuss their experience and the outcome immediately after the conference. </a:t>
            </a:r>
          </a:p>
          <a:p>
            <a:r>
              <a:rPr lang="en-GB" sz="1200" kern="1200" dirty="0">
                <a:solidFill>
                  <a:schemeClr val="tx1"/>
                </a:solidFill>
                <a:effectLst/>
                <a:latin typeface="+mn-lt"/>
                <a:ea typeface="+mn-ea"/>
                <a:cs typeface="+mn-cs"/>
              </a:rPr>
              <a:t>The chair should offer the child an opportunity for immediate discussion and debriefing. Whilst this should be done by the chair it can be more child-centred to include a practitioner, supporter or advocate that the child knows and trust. </a:t>
            </a:r>
          </a:p>
          <a:p>
            <a:endParaRPr lang="en-GB" sz="1200" b="1"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Follow-up visit by social worker</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The follow up visit by the social worker should be an opportunity for the child or young person to:</a:t>
            </a:r>
          </a:p>
          <a:p>
            <a:pPr lvl="0"/>
            <a:r>
              <a:rPr lang="en-GB" sz="1200" kern="1200" dirty="0">
                <a:solidFill>
                  <a:schemeClr val="tx1"/>
                </a:solidFill>
                <a:effectLst/>
                <a:latin typeface="+mn-lt"/>
                <a:ea typeface="+mn-ea"/>
                <a:cs typeface="+mn-cs"/>
              </a:rPr>
              <a:t>ask questions and seek clarification;</a:t>
            </a:r>
          </a:p>
          <a:p>
            <a:pPr lvl="0"/>
            <a:r>
              <a:rPr lang="en-GB" sz="1200" kern="1200" dirty="0">
                <a:solidFill>
                  <a:schemeClr val="tx1"/>
                </a:solidFill>
                <a:effectLst/>
                <a:latin typeface="+mn-lt"/>
                <a:ea typeface="+mn-ea"/>
                <a:cs typeface="+mn-cs"/>
              </a:rPr>
              <a:t>reflect on the experience of participating in the conference;</a:t>
            </a:r>
          </a:p>
          <a:p>
            <a:pPr lvl="0"/>
            <a:r>
              <a:rPr lang="en-GB" sz="1200" kern="1200" dirty="0">
                <a:solidFill>
                  <a:schemeClr val="tx1"/>
                </a:solidFill>
                <a:effectLst/>
                <a:latin typeface="+mn-lt"/>
                <a:ea typeface="+mn-ea"/>
                <a:cs typeface="+mn-cs"/>
              </a:rPr>
              <a:t>understand the rationale behind the plan and what it seeks to achieve;</a:t>
            </a:r>
          </a:p>
          <a:p>
            <a:pPr lvl="0"/>
            <a:r>
              <a:rPr lang="en-GB" sz="1200" kern="1200" dirty="0">
                <a:solidFill>
                  <a:schemeClr val="tx1"/>
                </a:solidFill>
                <a:effectLst/>
                <a:latin typeface="+mn-lt"/>
                <a:ea typeface="+mn-ea"/>
                <a:cs typeface="+mn-cs"/>
              </a:rPr>
              <a:t>learn about the roles and responsibilities of those who will be working with the family;</a:t>
            </a:r>
          </a:p>
          <a:p>
            <a:pPr lvl="0"/>
            <a:r>
              <a:rPr lang="en-GB" sz="1200" kern="1200" dirty="0">
                <a:solidFill>
                  <a:schemeClr val="tx1"/>
                </a:solidFill>
                <a:effectLst/>
                <a:latin typeface="+mn-lt"/>
                <a:ea typeface="+mn-ea"/>
                <a:cs typeface="+mn-cs"/>
              </a:rPr>
              <a:t>explore with the worker how they would like to share information about changes to their lived experience so that practitioners can measure the effectiveness of the plan;</a:t>
            </a:r>
          </a:p>
          <a:p>
            <a:pPr lvl="0"/>
            <a:r>
              <a:rPr lang="en-GB" sz="1200" kern="1200" dirty="0">
                <a:solidFill>
                  <a:schemeClr val="tx1"/>
                </a:solidFill>
                <a:effectLst/>
                <a:latin typeface="+mn-lt"/>
                <a:ea typeface="+mn-ea"/>
                <a:cs typeface="+mn-cs"/>
              </a:rPr>
              <a:t>discuss ways in which they would like to be involved in the core group.</a:t>
            </a:r>
          </a:p>
          <a:p>
            <a:endParaRPr lang="en-GB" sz="1200" b="1" i="0" u="none" strike="noStrike" kern="1200" dirty="0">
              <a:solidFill>
                <a:schemeClr val="tx1"/>
              </a:solidFill>
              <a:effectLst/>
              <a:latin typeface="+mn-lt"/>
              <a:ea typeface="+mn-ea"/>
              <a:cs typeface="+mn-cs"/>
            </a:endParaRPr>
          </a:p>
          <a:p>
            <a:r>
              <a:rPr lang="en-GB" sz="1200" b="1" i="0" u="none" strike="noStrike" kern="1200" dirty="0">
                <a:solidFill>
                  <a:schemeClr val="tx1"/>
                </a:solidFill>
                <a:effectLst/>
                <a:latin typeface="+mn-lt"/>
                <a:ea typeface="+mn-ea"/>
                <a:cs typeface="+mn-cs"/>
              </a:rPr>
              <a:t>Determining whether it is in the child’s best interests </a:t>
            </a:r>
            <a:r>
              <a:rPr lang="en-GB" sz="1200" b="1" kern="1200" dirty="0">
                <a:solidFill>
                  <a:schemeClr val="tx1"/>
                </a:solidFill>
                <a:effectLst/>
                <a:latin typeface="+mn-lt"/>
                <a:ea typeface="+mn-ea"/>
                <a:cs typeface="+mn-cs"/>
              </a:rPr>
              <a:t>not to attend a child protection conference</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It is the responsibility of the chair of the conference to decide whether attendance at conference is in the best interest of the child. They should consider whether the child should:</a:t>
            </a:r>
          </a:p>
          <a:p>
            <a:pPr lvl="0"/>
            <a:r>
              <a:rPr lang="en-GB" sz="1200" kern="1200" dirty="0">
                <a:solidFill>
                  <a:schemeClr val="tx1"/>
                </a:solidFill>
                <a:effectLst/>
                <a:latin typeface="+mn-lt"/>
                <a:ea typeface="+mn-ea"/>
                <a:cs typeface="+mn-cs"/>
              </a:rPr>
              <a:t>attend all the conference</a:t>
            </a:r>
          </a:p>
          <a:p>
            <a:pPr lvl="0"/>
            <a:r>
              <a:rPr lang="en-GB" sz="1200" kern="1200" dirty="0">
                <a:solidFill>
                  <a:schemeClr val="tx1"/>
                </a:solidFill>
                <a:effectLst/>
                <a:latin typeface="+mn-lt"/>
                <a:ea typeface="+mn-ea"/>
                <a:cs typeface="+mn-cs"/>
              </a:rPr>
              <a:t>part of the conference </a:t>
            </a:r>
          </a:p>
          <a:p>
            <a:pPr lvl="0"/>
            <a:r>
              <a:rPr lang="en-GB" sz="1200" kern="1200" dirty="0">
                <a:solidFill>
                  <a:schemeClr val="tx1"/>
                </a:solidFill>
                <a:effectLst/>
                <a:latin typeface="+mn-lt"/>
                <a:ea typeface="+mn-ea"/>
                <a:cs typeface="+mn-cs"/>
              </a:rPr>
              <a:t>not attend at all. </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When making the decision the factors to consider include:</a:t>
            </a:r>
          </a:p>
          <a:p>
            <a:pPr lvl="0"/>
            <a:r>
              <a:rPr lang="en-GB" sz="1200" kern="1200" dirty="0">
                <a:solidFill>
                  <a:schemeClr val="tx1"/>
                </a:solidFill>
                <a:effectLst/>
                <a:latin typeface="+mn-lt"/>
                <a:ea typeface="+mn-ea"/>
                <a:cs typeface="+mn-cs"/>
              </a:rPr>
              <a:t>the child's chronological age or the child’s functional age indicates that they will have limited ability to understand the process and information;</a:t>
            </a:r>
          </a:p>
          <a:p>
            <a:pPr lvl="0"/>
            <a:r>
              <a:rPr lang="en-GB" sz="1200" kern="1200" dirty="0">
                <a:solidFill>
                  <a:schemeClr val="tx1"/>
                </a:solidFill>
                <a:effectLst/>
                <a:latin typeface="+mn-lt"/>
                <a:ea typeface="+mn-ea"/>
                <a:cs typeface="+mn-cs"/>
              </a:rPr>
              <a:t>the child’s behaviour, which indicates that the conference is likely to be severely disrupted by their presence to the extent that the meeting will not be effective;</a:t>
            </a:r>
          </a:p>
          <a:p>
            <a:pPr lvl="0"/>
            <a:r>
              <a:rPr lang="en-GB" sz="1200" kern="1200" dirty="0">
                <a:solidFill>
                  <a:schemeClr val="tx1"/>
                </a:solidFill>
                <a:effectLst/>
                <a:latin typeface="+mn-lt"/>
                <a:ea typeface="+mn-ea"/>
                <a:cs typeface="+mn-cs"/>
              </a:rPr>
              <a:t>the child is likely to hear information that could be particularly distressing to them;</a:t>
            </a:r>
          </a:p>
          <a:p>
            <a:pPr lvl="0"/>
            <a:r>
              <a:rPr lang="en-GB" sz="1200" kern="1200" dirty="0">
                <a:solidFill>
                  <a:schemeClr val="tx1"/>
                </a:solidFill>
                <a:effectLst/>
                <a:latin typeface="+mn-lt"/>
                <a:ea typeface="+mn-ea"/>
                <a:cs typeface="+mn-cs"/>
              </a:rPr>
              <a:t>the parent or person with parental responsibility does not consent to the child attending the conference. A parent or caregiver who is dismissive of the allegations, seeks to minimise them or is not supportive to the child/young person, is not a reason for the child to not attend the conference. The chair will, however, need to give thought to the conduct of the conference to avoid the child being subjected to further distress. This may include arranging for the child and parents to attend separately and provide their contributions to the conference without the other being present.</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If the decision is that the child should not attend or attend part of the conference the chair should:</a:t>
            </a:r>
          </a:p>
          <a:p>
            <a:pPr lvl="0"/>
            <a:r>
              <a:rPr lang="en-GB" sz="1200" kern="1200" dirty="0">
                <a:solidFill>
                  <a:schemeClr val="tx1"/>
                </a:solidFill>
                <a:effectLst/>
                <a:latin typeface="+mn-lt"/>
                <a:ea typeface="+mn-ea"/>
                <a:cs typeface="+mn-cs"/>
              </a:rPr>
              <a:t>be satisfied about arrangements for ensuring the child’s views, wishes and feelings are reported to the conference</a:t>
            </a:r>
          </a:p>
          <a:p>
            <a:pPr lvl="0"/>
            <a:r>
              <a:rPr lang="en-GB" sz="1200" kern="1200" dirty="0">
                <a:solidFill>
                  <a:schemeClr val="tx1"/>
                </a:solidFill>
                <a:effectLst/>
                <a:latin typeface="+mn-lt"/>
                <a:ea typeface="+mn-ea"/>
                <a:cs typeface="+mn-cs"/>
              </a:rPr>
              <a:t>consider whether the child’s advocate should attend and express the child’s views and wishes </a:t>
            </a:r>
          </a:p>
          <a:p>
            <a:pPr lvl="0"/>
            <a:r>
              <a:rPr lang="en-GB" sz="1200" kern="1200" dirty="0">
                <a:solidFill>
                  <a:schemeClr val="tx1"/>
                </a:solidFill>
                <a:effectLst/>
                <a:latin typeface="+mn-lt"/>
                <a:ea typeface="+mn-ea"/>
                <a:cs typeface="+mn-cs"/>
              </a:rPr>
              <a:t>ensure the child is informed of the outcome;</a:t>
            </a:r>
          </a:p>
          <a:p>
            <a:pPr lvl="0"/>
            <a:r>
              <a:rPr lang="en-GB" sz="1200" kern="1200" dirty="0">
                <a:solidFill>
                  <a:schemeClr val="tx1"/>
                </a:solidFill>
                <a:effectLst/>
                <a:latin typeface="+mn-lt"/>
                <a:ea typeface="+mn-ea"/>
                <a:cs typeface="+mn-cs"/>
              </a:rPr>
              <a:t>ensure decision about non/part attendance is in conference records with reasons for this decision.</a:t>
            </a:r>
          </a:p>
          <a:p>
            <a:r>
              <a:rPr lang="en-GB" sz="1200" kern="1200" dirty="0">
                <a:solidFill>
                  <a:schemeClr val="tx1"/>
                </a:solidFill>
                <a:effectLst/>
                <a:latin typeface="+mn-lt"/>
                <a:ea typeface="+mn-ea"/>
                <a:cs typeface="+mn-cs"/>
              </a:rPr>
              <a:t>.</a:t>
            </a:r>
          </a:p>
          <a:p>
            <a:r>
              <a:rPr lang="en-GB" sz="1200" b="1" kern="1200" dirty="0">
                <a:solidFill>
                  <a:schemeClr val="tx1"/>
                </a:solidFill>
                <a:effectLst/>
                <a:latin typeface="+mn-lt"/>
                <a:ea typeface="+mn-ea"/>
                <a:cs typeface="+mn-cs"/>
              </a:rPr>
              <a:t>Pointers for Practice: Giving Children and Young People A Voice in The Conference Invisible Children Managing Conferences for Sibling Groups </a:t>
            </a:r>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p:txBody>
          <a:bodyPr/>
          <a:lstStyle/>
          <a:p>
            <a:fld id="{4611E7DE-4AE0-4FB0-A52C-7F4029097372}" type="slidenum">
              <a:rPr lang="en-GB" smtClean="0"/>
              <a:t>8</a:t>
            </a:fld>
            <a:endParaRPr lang="en-GB"/>
          </a:p>
        </p:txBody>
      </p:sp>
    </p:spTree>
    <p:extLst>
      <p:ext uri="{BB962C8B-B14F-4D97-AF65-F5344CB8AC3E}">
        <p14:creationId xmlns:p14="http://schemas.microsoft.com/office/powerpoint/2010/main" val="2161667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a:solidFill>
                  <a:schemeClr val="tx1"/>
                </a:solidFill>
                <a:effectLst/>
                <a:latin typeface="+mn-lt"/>
                <a:ea typeface="+mn-ea"/>
                <a:cs typeface="+mn-cs"/>
              </a:rPr>
              <a:t>Involving parents in the child protection conference</a:t>
            </a:r>
          </a:p>
          <a:p>
            <a:r>
              <a:rPr lang="en-US" sz="1200" b="0" i="0" kern="1200" dirty="0">
                <a:solidFill>
                  <a:schemeClr val="tx1"/>
                </a:solidFill>
                <a:effectLst/>
                <a:latin typeface="+mn-lt"/>
                <a:ea typeface="+mn-ea"/>
                <a:cs typeface="+mn-cs"/>
              </a:rPr>
              <a:t>Parents/caregivers must always be actively encouraged to attend the child protection conference, because they should have a significant contribution to make</a:t>
            </a:r>
          </a:p>
          <a:p>
            <a:r>
              <a:rPr lang="en-US" sz="1200" b="1" i="0" kern="1200" dirty="0">
                <a:solidFill>
                  <a:schemeClr val="tx1"/>
                </a:solidFill>
                <a:effectLst/>
                <a:latin typeface="+mn-lt"/>
                <a:ea typeface="+mn-ea"/>
                <a:cs typeface="+mn-cs"/>
              </a:rPr>
              <a:t>(Except if there are specific reasons to exclude them, see below Determining whether it is in the child’s best interests for a parent to attend a child protection conference).</a:t>
            </a:r>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An effective, </a:t>
            </a:r>
            <a:r>
              <a:rPr lang="en-US" sz="1200" b="0" i="0" u="none" strike="noStrike" kern="1200" dirty="0">
                <a:solidFill>
                  <a:schemeClr val="tx1"/>
                </a:solidFill>
                <a:effectLst/>
                <a:latin typeface="+mn-lt"/>
                <a:ea typeface="+mn-ea"/>
                <a:cs typeface="+mn-cs"/>
                <a:hlinkClick r:id="rId3"/>
              </a:rPr>
              <a:t>child-</a:t>
            </a:r>
            <a:r>
              <a:rPr lang="en-US" sz="1200" b="0" i="0" u="none" strike="noStrike" kern="1200" dirty="0" err="1">
                <a:solidFill>
                  <a:schemeClr val="tx1"/>
                </a:solidFill>
                <a:effectLst/>
                <a:latin typeface="+mn-lt"/>
                <a:ea typeface="+mn-ea"/>
                <a:cs typeface="+mn-cs"/>
                <a:hlinkClick r:id="rId3"/>
              </a:rPr>
              <a:t>centred</a:t>
            </a:r>
            <a:r>
              <a:rPr lang="en-US" sz="1200" b="0" i="0" kern="1200" dirty="0">
                <a:solidFill>
                  <a:schemeClr val="tx1"/>
                </a:solidFill>
                <a:effectLst/>
                <a:latin typeface="+mn-lt"/>
                <a:ea typeface="+mn-ea"/>
                <a:cs typeface="+mn-cs"/>
              </a:rPr>
              <a:t>, working partnership with parents and family members underpins </a:t>
            </a:r>
            <a:r>
              <a:rPr lang="en-US" sz="1200" b="0" i="0" u="none" strike="noStrike" kern="1200" dirty="0">
                <a:solidFill>
                  <a:schemeClr val="tx1"/>
                </a:solidFill>
                <a:effectLst/>
                <a:latin typeface="+mn-lt"/>
                <a:ea typeface="+mn-ea"/>
                <a:cs typeface="+mn-cs"/>
                <a:hlinkClick r:id="rId3"/>
              </a:rPr>
              <a:t>practitioners</a:t>
            </a:r>
            <a:r>
              <a:rPr lang="en-US" sz="1200" b="0" i="0" kern="1200" dirty="0">
                <a:solidFill>
                  <a:schemeClr val="tx1"/>
                </a:solidFill>
                <a:effectLst/>
                <a:latin typeface="+mn-lt"/>
                <a:ea typeface="+mn-ea"/>
                <a:cs typeface="+mn-cs"/>
              </a:rPr>
              <a:t>’ ability to address the child’s care and support protection needs.</a:t>
            </a:r>
          </a:p>
          <a:p>
            <a:r>
              <a:rPr lang="en-US" sz="1200" b="0" i="0" kern="1200" dirty="0">
                <a:solidFill>
                  <a:schemeClr val="tx1"/>
                </a:solidFill>
                <a:effectLst/>
                <a:latin typeface="+mn-lt"/>
                <a:ea typeface="+mn-ea"/>
                <a:cs typeface="+mn-cs"/>
              </a:rPr>
              <a:t>In order to achieve this relationship (</a:t>
            </a:r>
            <a:r>
              <a:rPr lang="en-US" sz="1200" b="1" i="0" u="none" strike="noStrike" kern="1200" dirty="0">
                <a:solidFill>
                  <a:schemeClr val="tx1"/>
                </a:solidFill>
                <a:effectLst/>
                <a:latin typeface="+mn-lt"/>
                <a:ea typeface="+mn-ea"/>
                <a:cs typeface="+mn-cs"/>
                <a:hlinkClick r:id="rId4"/>
              </a:rPr>
              <a:t>Section 3 Part 1, engaging parent/s and caregivers in Section 47 enquiries</a:t>
            </a:r>
            <a:r>
              <a:rPr lang="en-US" sz="1200" b="0" i="0" kern="1200" dirty="0">
                <a:solidFill>
                  <a:schemeClr val="tx1"/>
                </a:solidFill>
                <a:effectLst/>
                <a:latin typeface="+mn-lt"/>
                <a:ea typeface="+mn-ea"/>
                <a:cs typeface="+mn-cs"/>
              </a:rPr>
              <a:t>) practitioners must be open and honest.</a:t>
            </a:r>
          </a:p>
          <a:p>
            <a:r>
              <a:rPr lang="en-US" sz="1200" b="0" i="0" kern="1200" dirty="0">
                <a:solidFill>
                  <a:schemeClr val="tx1"/>
                </a:solidFill>
                <a:effectLst/>
                <a:latin typeface="+mn-lt"/>
                <a:ea typeface="+mn-ea"/>
                <a:cs typeface="+mn-cs"/>
              </a:rPr>
              <a:t>The social worker initiating the conference must therefore:</a:t>
            </a:r>
          </a:p>
          <a:p>
            <a:r>
              <a:rPr lang="en-US" sz="1200" b="0" i="0" kern="1200" dirty="0">
                <a:solidFill>
                  <a:schemeClr val="tx1"/>
                </a:solidFill>
                <a:effectLst/>
                <a:latin typeface="+mn-lt"/>
                <a:ea typeface="+mn-ea"/>
                <a:cs typeface="+mn-cs"/>
              </a:rPr>
              <a:t>inform the parents/caregivers of the outcome of the </a:t>
            </a:r>
            <a:r>
              <a:rPr lang="en-US" sz="1200" b="0" i="0" u="none" strike="noStrike" kern="1200" dirty="0">
                <a:solidFill>
                  <a:schemeClr val="tx1"/>
                </a:solidFill>
                <a:effectLst/>
                <a:latin typeface="+mn-lt"/>
                <a:ea typeface="+mn-ea"/>
                <a:cs typeface="+mn-cs"/>
                <a:hlinkClick r:id="rId3"/>
              </a:rPr>
              <a:t>s47 enquiries</a:t>
            </a:r>
            <a:r>
              <a:rPr lang="en-US" sz="1200" b="0" i="0" kern="1200" dirty="0">
                <a:solidFill>
                  <a:schemeClr val="tx1"/>
                </a:solidFill>
                <a:effectLst/>
                <a:latin typeface="+mn-lt"/>
                <a:ea typeface="+mn-ea"/>
                <a:cs typeface="+mn-cs"/>
              </a:rPr>
              <a:t> and the process that will be followed;</a:t>
            </a:r>
          </a:p>
          <a:p>
            <a:r>
              <a:rPr lang="en-US" sz="1200" b="0" i="0" kern="1200" dirty="0">
                <a:solidFill>
                  <a:schemeClr val="tx1"/>
                </a:solidFill>
                <a:effectLst/>
                <a:latin typeface="+mn-lt"/>
                <a:ea typeface="+mn-ea"/>
                <a:cs typeface="+mn-cs"/>
              </a:rPr>
              <a:t>ensure that they understand the process including:</a:t>
            </a:r>
          </a:p>
          <a:p>
            <a:r>
              <a:rPr lang="en-US" sz="1200" b="0" i="0" kern="1200" dirty="0">
                <a:solidFill>
                  <a:schemeClr val="tx1"/>
                </a:solidFill>
                <a:effectLst/>
                <a:latin typeface="+mn-lt"/>
                <a:ea typeface="+mn-ea"/>
                <a:cs typeface="+mn-cs"/>
              </a:rPr>
              <a:t>requirement and purpose of </a:t>
            </a:r>
            <a:r>
              <a:rPr lang="en-US" sz="1200" b="0" i="0" u="none" strike="noStrike" kern="1200" dirty="0">
                <a:solidFill>
                  <a:schemeClr val="tx1"/>
                </a:solidFill>
                <a:effectLst/>
                <a:latin typeface="+mn-lt"/>
                <a:ea typeface="+mn-ea"/>
                <a:cs typeface="+mn-cs"/>
                <a:hlinkClick r:id="rId3"/>
              </a:rPr>
              <a:t>multi-agency</a:t>
            </a:r>
            <a:r>
              <a:rPr lang="en-US" sz="1200" b="0" i="0" kern="1200" dirty="0">
                <a:solidFill>
                  <a:schemeClr val="tx1"/>
                </a:solidFill>
                <a:effectLst/>
                <a:latin typeface="+mn-lt"/>
                <a:ea typeface="+mn-ea"/>
                <a:cs typeface="+mn-cs"/>
              </a:rPr>
              <a:t> assessments and reports;</a:t>
            </a:r>
          </a:p>
          <a:p>
            <a:r>
              <a:rPr lang="en-US" sz="1200" b="0" i="0" kern="1200" dirty="0">
                <a:solidFill>
                  <a:schemeClr val="tx1"/>
                </a:solidFill>
                <a:effectLst/>
                <a:latin typeface="+mn-lt"/>
                <a:ea typeface="+mn-ea"/>
                <a:cs typeface="+mn-cs"/>
              </a:rPr>
              <a:t>the purpose of the conference;</a:t>
            </a:r>
          </a:p>
          <a:p>
            <a:r>
              <a:rPr lang="en-US" sz="1200" b="0" i="0" kern="1200" dirty="0">
                <a:solidFill>
                  <a:schemeClr val="tx1"/>
                </a:solidFill>
                <a:effectLst/>
                <a:latin typeface="+mn-lt"/>
                <a:ea typeface="+mn-ea"/>
                <a:cs typeface="+mn-cs"/>
              </a:rPr>
              <a:t>how the conference operates;</a:t>
            </a:r>
          </a:p>
          <a:p>
            <a:r>
              <a:rPr lang="en-US" sz="1200" b="0" i="0" kern="1200" dirty="0">
                <a:solidFill>
                  <a:schemeClr val="tx1"/>
                </a:solidFill>
                <a:effectLst/>
                <a:latin typeface="+mn-lt"/>
                <a:ea typeface="+mn-ea"/>
                <a:cs typeface="+mn-cs"/>
              </a:rPr>
              <a:t>their participation;</a:t>
            </a:r>
          </a:p>
          <a:p>
            <a:r>
              <a:rPr lang="en-US" sz="1200" b="0" i="0" kern="1200" dirty="0">
                <a:solidFill>
                  <a:schemeClr val="tx1"/>
                </a:solidFill>
                <a:effectLst/>
                <a:latin typeface="+mn-lt"/>
                <a:ea typeface="+mn-ea"/>
                <a:cs typeface="+mn-cs"/>
              </a:rPr>
              <a:t>conference attendance;</a:t>
            </a:r>
          </a:p>
          <a:p>
            <a:r>
              <a:rPr lang="en-US" sz="1200" b="0" i="0" kern="1200" dirty="0">
                <a:solidFill>
                  <a:schemeClr val="tx1"/>
                </a:solidFill>
                <a:effectLst/>
                <a:latin typeface="+mn-lt"/>
                <a:ea typeface="+mn-ea"/>
                <a:cs typeface="+mn-cs"/>
              </a:rPr>
              <a:t>possible outcomes.</a:t>
            </a:r>
          </a:p>
          <a:p>
            <a:endParaRPr lang="en-GB" dirty="0"/>
          </a:p>
        </p:txBody>
      </p:sp>
      <p:sp>
        <p:nvSpPr>
          <p:cNvPr id="4" name="Slide Number Placeholder 3"/>
          <p:cNvSpPr>
            <a:spLocks noGrp="1"/>
          </p:cNvSpPr>
          <p:nvPr>
            <p:ph type="sldNum" sz="quarter" idx="5"/>
          </p:nvPr>
        </p:nvSpPr>
        <p:spPr/>
        <p:txBody>
          <a:bodyPr/>
          <a:lstStyle/>
          <a:p>
            <a:fld id="{4611E7DE-4AE0-4FB0-A52C-7F4029097372}" type="slidenum">
              <a:rPr lang="en-GB" smtClean="0"/>
              <a:t>9</a:t>
            </a:fld>
            <a:endParaRPr lang="en-GB"/>
          </a:p>
        </p:txBody>
      </p:sp>
    </p:spTree>
    <p:extLst>
      <p:ext uri="{BB962C8B-B14F-4D97-AF65-F5344CB8AC3E}">
        <p14:creationId xmlns:p14="http://schemas.microsoft.com/office/powerpoint/2010/main" val="480072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A7AB6-751E-4502-900A-EC2A5775D95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798D9E0-8FD4-4D64-A440-2FEAB7979965}"/>
              </a:ext>
            </a:extLst>
          </p:cNvPr>
          <p:cNvSpPr>
            <a:spLocks noGrp="1"/>
          </p:cNvSpPr>
          <p:nvPr>
            <p:ph type="subTitle" idx="1"/>
          </p:nvPr>
        </p:nvSpPr>
        <p:spPr>
          <a:xfrm>
            <a:off x="1524000" y="3602038"/>
            <a:ext cx="9144000" cy="1655762"/>
          </a:xfrm>
        </p:spPr>
        <p:txBody>
          <a:bodyPr/>
          <a:lstStyle>
            <a:lvl1pPr marL="0" indent="0" algn="ctr">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cxnSp>
        <p:nvCxnSpPr>
          <p:cNvPr id="8" name="Straight Connector 7">
            <a:extLst>
              <a:ext uri="{FF2B5EF4-FFF2-40B4-BE49-F238E27FC236}">
                <a16:creationId xmlns:a16="http://schemas.microsoft.com/office/drawing/2014/main" id="{1800A707-A166-4C56-A533-0D614B94350C}"/>
              </a:ext>
            </a:extLst>
          </p:cNvPr>
          <p:cNvCxnSpPr/>
          <p:nvPr/>
        </p:nvCxnSpPr>
        <p:spPr>
          <a:xfrm>
            <a:off x="1524000" y="3509963"/>
            <a:ext cx="9144000" cy="0"/>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27647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2EB437-72C7-4938-B2E2-475B91C4E97B}"/>
              </a:ext>
            </a:extLst>
          </p:cNvPr>
          <p:cNvSpPr>
            <a:spLocks noGrp="1"/>
          </p:cNvSpPr>
          <p:nvPr>
            <p:ph type="title"/>
          </p:nvPr>
        </p:nvSpPr>
        <p:spPr>
          <a:xfrm>
            <a:off x="838200" y="365126"/>
            <a:ext cx="10515600" cy="871008"/>
          </a:xfrm>
        </p:spPr>
        <p:txBody>
          <a:bodyPr/>
          <a:lstStyle>
            <a:lvl1pPr>
              <a:defRPr sz="5400"/>
            </a:lvl1p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80B30B37-2FC3-40F5-AF8D-CBE742D50E75}"/>
              </a:ext>
            </a:extLst>
          </p:cNvPr>
          <p:cNvSpPr>
            <a:spLocks noGrp="1"/>
          </p:cNvSpPr>
          <p:nvPr>
            <p:ph idx="1"/>
          </p:nvPr>
        </p:nvSpPr>
        <p:spPr>
          <a:xfrm>
            <a:off x="838200" y="1388533"/>
            <a:ext cx="10515600" cy="478843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56164836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314E9BD-AFAB-4D58-B2AD-9644C6026DA1}"/>
              </a:ext>
            </a:extLst>
          </p:cNvPr>
          <p:cNvSpPr>
            <a:spLocks noGrp="1"/>
          </p:cNvSpPr>
          <p:nvPr>
            <p:ph type="title"/>
          </p:nvPr>
        </p:nvSpPr>
        <p:spPr>
          <a:xfrm>
            <a:off x="838200" y="365126"/>
            <a:ext cx="10515600" cy="871008"/>
          </a:xfrm>
          <a:prstGeom prst="rect">
            <a:avLst/>
          </a:prstGeom>
        </p:spPr>
        <p:txBody>
          <a:bodyPr vert="horz" lIns="91440" tIns="45720" rIns="91440" bIns="45720" rtlCol="0" anchor="ctr">
            <a:no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AA9793B-625F-4107-A07E-C65C38E1726F}"/>
              </a:ext>
            </a:extLst>
          </p:cNvPr>
          <p:cNvSpPr>
            <a:spLocks noGrp="1"/>
          </p:cNvSpPr>
          <p:nvPr>
            <p:ph type="body" idx="1"/>
          </p:nvPr>
        </p:nvSpPr>
        <p:spPr>
          <a:xfrm>
            <a:off x="838200" y="1371600"/>
            <a:ext cx="10515600" cy="4805363"/>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pic>
        <p:nvPicPr>
          <p:cNvPr id="4" name="Picture 3" descr="Logo Gweithdrefnau Diogelu Cymru&#10;Wales Safeguarding Procedures logo">
            <a:extLst>
              <a:ext uri="{FF2B5EF4-FFF2-40B4-BE49-F238E27FC236}">
                <a16:creationId xmlns:a16="http://schemas.microsoft.com/office/drawing/2014/main" id="{F000B79E-B3F6-E442-9F7A-FE731F1B9A65}"/>
              </a:ext>
            </a:extLst>
          </p:cNvPr>
          <p:cNvPicPr/>
          <p:nvPr userDrawn="1"/>
        </p:nvPicPr>
        <p:blipFill>
          <a:blip r:embed="rId4">
            <a:extLst>
              <a:ext uri="{28A0092B-C50C-407E-A947-70E740481C1C}">
                <a14:useLocalDpi xmlns:a14="http://schemas.microsoft.com/office/drawing/2010/main" val="0"/>
              </a:ext>
            </a:extLst>
          </a:blip>
          <a:stretch>
            <a:fillRect/>
          </a:stretch>
        </p:blipFill>
        <p:spPr>
          <a:xfrm>
            <a:off x="4333460" y="5812697"/>
            <a:ext cx="3525080" cy="930229"/>
          </a:xfrm>
          <a:prstGeom prst="rect">
            <a:avLst/>
          </a:prstGeom>
        </p:spPr>
      </p:pic>
    </p:spTree>
    <p:extLst>
      <p:ext uri="{BB962C8B-B14F-4D97-AF65-F5344CB8AC3E}">
        <p14:creationId xmlns:p14="http://schemas.microsoft.com/office/powerpoint/2010/main" val="3611232839"/>
      </p:ext>
    </p:extLst>
  </p:cSld>
  <p:clrMap bg1="lt1" tx1="dk1" bg2="lt2" tx2="dk2" accent1="accent1" accent2="accent2" accent3="accent3" accent4="accent4" accent5="accent5" accent6="accent6" hlink="hlink" folHlink="folHlink"/>
  <p:sldLayoutIdLst>
    <p:sldLayoutId id="2147483661" r:id="rId1"/>
    <p:sldLayoutId id="2147483662" r:id="rId2"/>
  </p:sldLayoutIdLst>
  <p:txStyles>
    <p:titleStyle>
      <a:lvl1pPr algn="l" defTabSz="914400" rtl="0" eaLnBrk="1" latinLnBrk="0" hangingPunct="1">
        <a:lnSpc>
          <a:spcPct val="90000"/>
        </a:lnSpc>
        <a:spcBef>
          <a:spcPct val="0"/>
        </a:spcBef>
        <a:buNone/>
        <a:defRPr sz="5400" kern="1200">
          <a:solidFill>
            <a:schemeClr val="tx2"/>
          </a:solidFill>
          <a:latin typeface="+mj-lt"/>
          <a:ea typeface="+mj-ea"/>
          <a:cs typeface="+mj-cs"/>
        </a:defRPr>
      </a:lvl1pPr>
    </p:titleStyle>
    <p:bodyStyle>
      <a:lvl1pPr marL="228600" indent="-228600" algn="l" defTabSz="914400" rtl="0" eaLnBrk="1" latinLnBrk="0" hangingPunct="1">
        <a:lnSpc>
          <a:spcPct val="90000"/>
        </a:lnSpc>
        <a:spcBef>
          <a:spcPts val="1000"/>
        </a:spcBef>
        <a:buClr>
          <a:schemeClr val="accent3"/>
        </a:buClr>
        <a:buFont typeface="Arial" panose="020B0604020202020204" pitchFamily="34" charset="0"/>
        <a:buChar char="•"/>
        <a:defRPr sz="2800" kern="1200">
          <a:solidFill>
            <a:schemeClr val="accent1"/>
          </a:solidFill>
          <a:latin typeface="+mn-lt"/>
          <a:ea typeface="+mn-ea"/>
          <a:cs typeface="+mn-cs"/>
        </a:defRPr>
      </a:lvl1pPr>
      <a:lvl2pPr marL="685800" indent="-228600" algn="l" defTabSz="914400" rtl="0" eaLnBrk="1" latinLnBrk="0" hangingPunct="1">
        <a:lnSpc>
          <a:spcPct val="90000"/>
        </a:lnSpc>
        <a:spcBef>
          <a:spcPts val="500"/>
        </a:spcBef>
        <a:buClr>
          <a:schemeClr val="accent3"/>
        </a:buClr>
        <a:buFont typeface="Arial" panose="020B0604020202020204" pitchFamily="34" charset="0"/>
        <a:buChar char="•"/>
        <a:defRPr sz="2400" kern="1200">
          <a:solidFill>
            <a:schemeClr val="accent1"/>
          </a:solidFill>
          <a:latin typeface="+mn-lt"/>
          <a:ea typeface="+mn-ea"/>
          <a:cs typeface="+mn-cs"/>
        </a:defRPr>
      </a:lvl2pPr>
      <a:lvl3pPr marL="1143000" indent="-228600" algn="l" defTabSz="914400" rtl="0" eaLnBrk="1" latinLnBrk="0" hangingPunct="1">
        <a:lnSpc>
          <a:spcPct val="90000"/>
        </a:lnSpc>
        <a:spcBef>
          <a:spcPts val="500"/>
        </a:spcBef>
        <a:buClr>
          <a:schemeClr val="accent3"/>
        </a:buClr>
        <a:buFont typeface="Arial" panose="020B0604020202020204" pitchFamily="34" charset="0"/>
        <a:buChar char="•"/>
        <a:defRPr sz="2000" kern="1200">
          <a:solidFill>
            <a:schemeClr val="accent1"/>
          </a:solidFill>
          <a:latin typeface="+mn-lt"/>
          <a:ea typeface="+mn-ea"/>
          <a:cs typeface="+mn-cs"/>
        </a:defRPr>
      </a:lvl3pPr>
      <a:lvl4pPr marL="1600200" indent="-228600" algn="l" defTabSz="914400" rtl="0" eaLnBrk="1" latinLnBrk="0" hangingPunct="1">
        <a:lnSpc>
          <a:spcPct val="90000"/>
        </a:lnSpc>
        <a:spcBef>
          <a:spcPts val="500"/>
        </a:spcBef>
        <a:buClr>
          <a:schemeClr val="accent3"/>
        </a:buClr>
        <a:buFont typeface="Arial" panose="020B0604020202020204" pitchFamily="34" charset="0"/>
        <a:buChar char="•"/>
        <a:defRPr sz="1800" kern="1200">
          <a:solidFill>
            <a:schemeClr val="accent1"/>
          </a:solidFill>
          <a:latin typeface="+mn-lt"/>
          <a:ea typeface="+mn-ea"/>
          <a:cs typeface="+mn-cs"/>
        </a:defRPr>
      </a:lvl4pPr>
      <a:lvl5pPr marL="2057400" indent="-228600" algn="l" defTabSz="914400" rtl="0" eaLnBrk="1" latinLnBrk="0" hangingPunct="1">
        <a:lnSpc>
          <a:spcPct val="90000"/>
        </a:lnSpc>
        <a:spcBef>
          <a:spcPts val="500"/>
        </a:spcBef>
        <a:buClr>
          <a:schemeClr val="accent3"/>
        </a:buClr>
        <a:buFont typeface="Arial" panose="020B0604020202020204" pitchFamily="34" charset="0"/>
        <a:buChar char="•"/>
        <a:defRPr sz="1800" kern="120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myguideapps.com/projects/wales_safeguarding_procedures/default/chi/c3pt2/c3pt2.p6.html#tooltip"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myguideapps.com/projects/wales_safeguarding_procedures/default/chi/c3pt2/c3pt2.p8.html#tooltip"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myguideapps.com/projects/wales_safeguarding_procedures/default/chi/c3pt2/c3pt2.p9.html#tooltip"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myguideapps.com/projects/wales_safeguarding_procedures/default/chi/c3pt2/c3pt2.p9.html#tooltip"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8B0438-C259-46A0-B5B4-3EBC983D84EB}"/>
              </a:ext>
            </a:extLst>
          </p:cNvPr>
          <p:cNvSpPr>
            <a:spLocks noGrp="1"/>
          </p:cNvSpPr>
          <p:nvPr>
            <p:ph type="ctrTitle"/>
          </p:nvPr>
        </p:nvSpPr>
        <p:spPr>
          <a:xfrm>
            <a:off x="0" y="1122363"/>
            <a:ext cx="12192000" cy="2387600"/>
          </a:xfrm>
        </p:spPr>
        <p:txBody>
          <a:bodyPr/>
          <a:lstStyle/>
          <a:p>
            <a:r>
              <a:rPr lang="en-GB" dirty="0"/>
              <a:t>Child protection conference</a:t>
            </a:r>
          </a:p>
        </p:txBody>
      </p:sp>
      <p:sp>
        <p:nvSpPr>
          <p:cNvPr id="3" name="Subtitle 2">
            <a:extLst>
              <a:ext uri="{FF2B5EF4-FFF2-40B4-BE49-F238E27FC236}">
                <a16:creationId xmlns:a16="http://schemas.microsoft.com/office/drawing/2014/main" id="{37EDCAF3-D553-4CC0-BF21-EB7F8C3417A3}"/>
              </a:ext>
            </a:extLst>
          </p:cNvPr>
          <p:cNvSpPr>
            <a:spLocks noGrp="1"/>
          </p:cNvSpPr>
          <p:nvPr>
            <p:ph type="subTitle" idx="1"/>
          </p:nvPr>
        </p:nvSpPr>
        <p:spPr/>
        <p:txBody>
          <a:bodyPr/>
          <a:lstStyle/>
          <a:p>
            <a:r>
              <a:rPr lang="en-US" dirty="0"/>
              <a:t>Decision making and initial child protection conferences</a:t>
            </a:r>
          </a:p>
        </p:txBody>
      </p:sp>
    </p:spTree>
    <p:extLst>
      <p:ext uri="{BB962C8B-B14F-4D97-AF65-F5344CB8AC3E}">
        <p14:creationId xmlns:p14="http://schemas.microsoft.com/office/powerpoint/2010/main" val="33028710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718053-1783-44CE-BB5D-396A9E37B5C4}"/>
              </a:ext>
            </a:extLst>
          </p:cNvPr>
          <p:cNvSpPr>
            <a:spLocks noGrp="1"/>
          </p:cNvSpPr>
          <p:nvPr>
            <p:ph type="title"/>
          </p:nvPr>
        </p:nvSpPr>
        <p:spPr/>
        <p:txBody>
          <a:bodyPr/>
          <a:lstStyle/>
          <a:p>
            <a:r>
              <a:rPr lang="en-GB" dirty="0"/>
              <a:t>Parents in the conference</a:t>
            </a:r>
          </a:p>
        </p:txBody>
      </p:sp>
      <p:sp>
        <p:nvSpPr>
          <p:cNvPr id="3" name="Content Placeholder 2">
            <a:extLst>
              <a:ext uri="{FF2B5EF4-FFF2-40B4-BE49-F238E27FC236}">
                <a16:creationId xmlns:a16="http://schemas.microsoft.com/office/drawing/2014/main" id="{24C01B83-21E4-4D5F-919C-18664FC1CBF7}"/>
              </a:ext>
            </a:extLst>
          </p:cNvPr>
          <p:cNvSpPr>
            <a:spLocks noGrp="1"/>
          </p:cNvSpPr>
          <p:nvPr>
            <p:ph idx="1"/>
          </p:nvPr>
        </p:nvSpPr>
        <p:spPr>
          <a:xfrm>
            <a:off x="838200" y="1388533"/>
            <a:ext cx="10807460" cy="4788430"/>
          </a:xfrm>
        </p:spPr>
        <p:txBody>
          <a:bodyPr vert="horz" lIns="91440" tIns="45720" rIns="91440" bIns="45720" rtlCol="0" anchor="t">
            <a:noAutofit/>
          </a:bodyPr>
          <a:lstStyle/>
          <a:p>
            <a:pPr marL="0" indent="0">
              <a:buNone/>
            </a:pPr>
            <a:r>
              <a:rPr lang="en-US" sz="3200" dirty="0">
                <a:solidFill>
                  <a:schemeClr val="tx1"/>
                </a:solidFill>
              </a:rPr>
              <a:t>Parents/caregivers </a:t>
            </a:r>
            <a:r>
              <a:rPr lang="en-US" sz="3200" b="1" dirty="0">
                <a:solidFill>
                  <a:schemeClr val="tx1"/>
                </a:solidFill>
              </a:rPr>
              <a:t>must</a:t>
            </a:r>
            <a:r>
              <a:rPr lang="en-US" sz="3200" dirty="0">
                <a:solidFill>
                  <a:schemeClr val="tx1"/>
                </a:solidFill>
              </a:rPr>
              <a:t> receive adequate preparation from a social worker before the conference to enable them to participate as fully as possible. Including:</a:t>
            </a:r>
          </a:p>
          <a:p>
            <a:r>
              <a:rPr lang="en-US" dirty="0">
                <a:solidFill>
                  <a:schemeClr val="tx1"/>
                </a:solidFill>
              </a:rPr>
              <a:t>explaining the purpose of the conference and of registration, the process and their role within it, including using an </a:t>
            </a:r>
            <a:r>
              <a:rPr lang="en-US" dirty="0">
                <a:solidFill>
                  <a:schemeClr val="tx1"/>
                </a:solidFill>
                <a:hlinkClick r:id="rId3"/>
              </a:rPr>
              <a:t>advocate</a:t>
            </a:r>
            <a:r>
              <a:rPr lang="en-US" dirty="0">
                <a:solidFill>
                  <a:schemeClr val="tx1"/>
                </a:solidFill>
              </a:rPr>
              <a:t> </a:t>
            </a:r>
          </a:p>
          <a:p>
            <a:r>
              <a:rPr lang="en-US" dirty="0">
                <a:solidFill>
                  <a:schemeClr val="tx1"/>
                </a:solidFill>
              </a:rPr>
              <a:t>giving sufficient time to read the report and ask any questions</a:t>
            </a:r>
          </a:p>
          <a:p>
            <a:r>
              <a:rPr lang="en-US" dirty="0">
                <a:solidFill>
                  <a:schemeClr val="tx1"/>
                </a:solidFill>
              </a:rPr>
              <a:t>helping prepare for the conference</a:t>
            </a:r>
          </a:p>
          <a:p>
            <a:r>
              <a:rPr lang="en-US" dirty="0">
                <a:solidFill>
                  <a:schemeClr val="tx1"/>
                </a:solidFill>
              </a:rPr>
              <a:t>taking account of the wishes and feelings expressed by the child</a:t>
            </a:r>
          </a:p>
          <a:p>
            <a:r>
              <a:rPr lang="en-US" dirty="0">
                <a:solidFill>
                  <a:schemeClr val="tx1"/>
                </a:solidFill>
              </a:rPr>
              <a:t>providing support and guidance</a:t>
            </a:r>
            <a:endParaRPr lang="en-GB" dirty="0"/>
          </a:p>
        </p:txBody>
      </p:sp>
    </p:spTree>
    <p:extLst>
      <p:ext uri="{BB962C8B-B14F-4D97-AF65-F5344CB8AC3E}">
        <p14:creationId xmlns:p14="http://schemas.microsoft.com/office/powerpoint/2010/main" val="1758548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DF9149-96E9-4116-A088-ABEBEE1877B1}"/>
              </a:ext>
            </a:extLst>
          </p:cNvPr>
          <p:cNvSpPr>
            <a:spLocks noGrp="1"/>
          </p:cNvSpPr>
          <p:nvPr>
            <p:ph type="title"/>
          </p:nvPr>
        </p:nvSpPr>
        <p:spPr>
          <a:xfrm>
            <a:off x="838200" y="365126"/>
            <a:ext cx="10515600" cy="887942"/>
          </a:xfrm>
        </p:spPr>
        <p:txBody>
          <a:bodyPr/>
          <a:lstStyle/>
          <a:p>
            <a:r>
              <a:rPr lang="en-GB" sz="5400" dirty="0"/>
              <a:t>Role of the </a:t>
            </a:r>
            <a:r>
              <a:rPr lang="en-GB" dirty="0"/>
              <a:t>practitioner</a:t>
            </a:r>
            <a:endParaRPr lang="en-GB" sz="5400" dirty="0"/>
          </a:p>
        </p:txBody>
      </p:sp>
      <p:sp>
        <p:nvSpPr>
          <p:cNvPr id="5" name="Rectangle 4">
            <a:extLst>
              <a:ext uri="{FF2B5EF4-FFF2-40B4-BE49-F238E27FC236}">
                <a16:creationId xmlns:a16="http://schemas.microsoft.com/office/drawing/2014/main" id="{8784D25A-CF9C-9E49-B8FC-9DAD4EAEBF71}"/>
              </a:ext>
            </a:extLst>
          </p:cNvPr>
          <p:cNvSpPr/>
          <p:nvPr/>
        </p:nvSpPr>
        <p:spPr>
          <a:xfrm>
            <a:off x="3944203" y="5349922"/>
            <a:ext cx="4367284" cy="150807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7CAEC996-BE9B-4CEB-A80E-8D58B63D8DCB}"/>
              </a:ext>
            </a:extLst>
          </p:cNvPr>
          <p:cNvSpPr>
            <a:spLocks noGrp="1"/>
          </p:cNvSpPr>
          <p:nvPr>
            <p:ph idx="1"/>
          </p:nvPr>
        </p:nvSpPr>
        <p:spPr>
          <a:xfrm>
            <a:off x="838200" y="1253068"/>
            <a:ext cx="10896600" cy="4923895"/>
          </a:xfrm>
        </p:spPr>
        <p:txBody>
          <a:bodyPr/>
          <a:lstStyle/>
          <a:p>
            <a:pPr marL="0" indent="0">
              <a:spcBef>
                <a:spcPts val="0"/>
              </a:spcBef>
              <a:spcAft>
                <a:spcPts val="600"/>
              </a:spcAft>
              <a:buNone/>
            </a:pPr>
            <a:r>
              <a:rPr lang="en-GB" sz="3200" dirty="0"/>
              <a:t>Those attending must have enough information and evidence to:</a:t>
            </a:r>
          </a:p>
          <a:p>
            <a:pPr marL="0" lvl="0" indent="0">
              <a:spcBef>
                <a:spcPts val="0"/>
              </a:spcBef>
              <a:spcAft>
                <a:spcPts val="600"/>
              </a:spcAft>
              <a:buNone/>
            </a:pPr>
            <a:r>
              <a:rPr lang="en-GB" sz="3200" b="1" dirty="0">
                <a:solidFill>
                  <a:schemeClr val="tx1"/>
                </a:solidFill>
              </a:rPr>
              <a:t>Objectively analyse</a:t>
            </a:r>
            <a:r>
              <a:rPr lang="en-GB" sz="3200" dirty="0">
                <a:solidFill>
                  <a:schemeClr val="tx1"/>
                </a:solidFill>
              </a:rPr>
              <a:t> the situation, including:</a:t>
            </a:r>
          </a:p>
          <a:p>
            <a:pPr marL="712788">
              <a:spcBef>
                <a:spcPts val="0"/>
              </a:spcBef>
              <a:spcAft>
                <a:spcPts val="600"/>
              </a:spcAft>
            </a:pPr>
            <a:r>
              <a:rPr lang="en-GB" sz="3000" dirty="0">
                <a:solidFill>
                  <a:schemeClr val="tx1"/>
                </a:solidFill>
              </a:rPr>
              <a:t>all s47 enquiry concerns / information / findings obtained </a:t>
            </a:r>
          </a:p>
          <a:p>
            <a:pPr marL="712788">
              <a:spcBef>
                <a:spcPts val="0"/>
              </a:spcBef>
              <a:spcAft>
                <a:spcPts val="600"/>
              </a:spcAft>
            </a:pPr>
            <a:r>
              <a:rPr lang="en-GB" sz="3000" dirty="0">
                <a:solidFill>
                  <a:schemeClr val="tx1"/>
                </a:solidFill>
              </a:rPr>
              <a:t>family strengths and protective factors</a:t>
            </a:r>
          </a:p>
          <a:p>
            <a:pPr marL="712788">
              <a:spcBef>
                <a:spcPts val="0"/>
              </a:spcBef>
              <a:spcAft>
                <a:spcPts val="1800"/>
              </a:spcAft>
            </a:pPr>
            <a:r>
              <a:rPr lang="en-GB" sz="3000" dirty="0">
                <a:solidFill>
                  <a:schemeClr val="tx1"/>
                </a:solidFill>
              </a:rPr>
              <a:t>previous knowledge of family and service involvement</a:t>
            </a:r>
          </a:p>
          <a:p>
            <a:pPr marL="0" indent="0">
              <a:spcBef>
                <a:spcPts val="0"/>
              </a:spcBef>
              <a:spcAft>
                <a:spcPts val="600"/>
              </a:spcAft>
              <a:buNone/>
            </a:pPr>
            <a:r>
              <a:rPr lang="en-GB" sz="3200" b="1" dirty="0">
                <a:solidFill>
                  <a:schemeClr val="tx1"/>
                </a:solidFill>
              </a:rPr>
              <a:t>Decide </a:t>
            </a:r>
            <a:r>
              <a:rPr lang="en-GB" sz="3200" dirty="0">
                <a:solidFill>
                  <a:schemeClr val="tx1"/>
                </a:solidFill>
              </a:rPr>
              <a:t>whether the child is at continuing risk of significant harm </a:t>
            </a:r>
          </a:p>
          <a:p>
            <a:pPr marL="0" indent="0">
              <a:spcBef>
                <a:spcPts val="0"/>
              </a:spcBef>
              <a:spcAft>
                <a:spcPts val="600"/>
              </a:spcAft>
              <a:buNone/>
            </a:pPr>
            <a:r>
              <a:rPr lang="en-GB" sz="3200" b="1" dirty="0">
                <a:solidFill>
                  <a:schemeClr val="tx1"/>
                </a:solidFill>
              </a:rPr>
              <a:t>Decide</a:t>
            </a:r>
            <a:r>
              <a:rPr lang="en-GB" sz="3200" dirty="0">
                <a:solidFill>
                  <a:schemeClr val="tx1"/>
                </a:solidFill>
              </a:rPr>
              <a:t> what future action is required to safeguard and promote the well-being of the child</a:t>
            </a:r>
          </a:p>
          <a:p>
            <a:pPr marL="0" indent="0">
              <a:buNone/>
            </a:pPr>
            <a:endParaRPr lang="en-GB" sz="3200" dirty="0">
              <a:solidFill>
                <a:schemeClr val="tx1"/>
              </a:solidFill>
            </a:endParaRPr>
          </a:p>
          <a:p>
            <a:pPr marL="0" indent="0">
              <a:buNone/>
            </a:pPr>
            <a:endParaRPr lang="en-GB" dirty="0"/>
          </a:p>
        </p:txBody>
      </p:sp>
    </p:spTree>
    <p:extLst>
      <p:ext uri="{BB962C8B-B14F-4D97-AF65-F5344CB8AC3E}">
        <p14:creationId xmlns:p14="http://schemas.microsoft.com/office/powerpoint/2010/main" val="3255492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BF826D-8E0D-4CFF-B5AB-D3E9FDF90D62}"/>
              </a:ext>
            </a:extLst>
          </p:cNvPr>
          <p:cNvSpPr>
            <a:spLocks noGrp="1"/>
          </p:cNvSpPr>
          <p:nvPr>
            <p:ph type="title"/>
          </p:nvPr>
        </p:nvSpPr>
        <p:spPr/>
        <p:txBody>
          <a:bodyPr/>
          <a:lstStyle/>
          <a:p>
            <a:r>
              <a:rPr lang="en-GB" dirty="0"/>
              <a:t>Preparation is key</a:t>
            </a:r>
          </a:p>
        </p:txBody>
      </p:sp>
      <p:sp>
        <p:nvSpPr>
          <p:cNvPr id="3" name="Content Placeholder 2">
            <a:extLst>
              <a:ext uri="{FF2B5EF4-FFF2-40B4-BE49-F238E27FC236}">
                <a16:creationId xmlns:a16="http://schemas.microsoft.com/office/drawing/2014/main" id="{54E68228-3062-4085-94FE-2417C605B16A}"/>
              </a:ext>
            </a:extLst>
          </p:cNvPr>
          <p:cNvSpPr>
            <a:spLocks noGrp="1"/>
          </p:cNvSpPr>
          <p:nvPr>
            <p:ph idx="1"/>
          </p:nvPr>
        </p:nvSpPr>
        <p:spPr/>
        <p:txBody>
          <a:bodyPr vert="horz" lIns="91440" tIns="45720" rIns="91440" bIns="45720" rtlCol="0" anchor="t">
            <a:noAutofit/>
          </a:bodyPr>
          <a:lstStyle/>
          <a:p>
            <a:pPr marL="0" indent="0">
              <a:buNone/>
            </a:pPr>
            <a:r>
              <a:rPr lang="en-GB" sz="3200" dirty="0">
                <a:solidFill>
                  <a:schemeClr val="tx1"/>
                </a:solidFill>
              </a:rPr>
              <a:t>Attendees must: </a:t>
            </a:r>
          </a:p>
          <a:p>
            <a:r>
              <a:rPr lang="en-GB" sz="3200" dirty="0">
                <a:solidFill>
                  <a:schemeClr val="tx1"/>
                </a:solidFill>
              </a:rPr>
              <a:t>come to the conference with reports that provide </a:t>
            </a:r>
            <a:r>
              <a:rPr lang="en-GB" sz="3200" b="1" dirty="0">
                <a:solidFill>
                  <a:schemeClr val="tx1"/>
                </a:solidFill>
              </a:rPr>
              <a:t>relevant, proportionate information</a:t>
            </a:r>
            <a:endParaRPr lang="en-GB" sz="3200" dirty="0">
              <a:solidFill>
                <a:schemeClr val="tx1"/>
              </a:solidFill>
            </a:endParaRPr>
          </a:p>
          <a:p>
            <a:r>
              <a:rPr lang="en-GB" sz="3200" dirty="0">
                <a:solidFill>
                  <a:schemeClr val="tx1"/>
                </a:solidFill>
              </a:rPr>
              <a:t>be prepared to: </a:t>
            </a:r>
            <a:endParaRPr lang="en-GB" sz="3200" dirty="0">
              <a:solidFill>
                <a:schemeClr val="tx1"/>
              </a:solidFill>
              <a:cs typeface="Arial"/>
            </a:endParaRPr>
          </a:p>
          <a:p>
            <a:pPr marL="712470" lvl="1" indent="-528320">
              <a:buFont typeface="Courier New" panose="02070309020205020404" pitchFamily="49" charset="0"/>
              <a:buChar char="o"/>
            </a:pPr>
            <a:r>
              <a:rPr lang="en-GB" sz="2800" b="1" dirty="0">
                <a:solidFill>
                  <a:schemeClr val="tx1"/>
                </a:solidFill>
              </a:rPr>
              <a:t>summarise</a:t>
            </a:r>
            <a:r>
              <a:rPr lang="en-GB" sz="2800" dirty="0">
                <a:solidFill>
                  <a:schemeClr val="tx1"/>
                </a:solidFill>
              </a:rPr>
              <a:t> their report and highlight important points</a:t>
            </a:r>
            <a:endParaRPr lang="en-GB" sz="2800" dirty="0">
              <a:solidFill>
                <a:schemeClr val="tx1"/>
              </a:solidFill>
              <a:cs typeface="Arial" panose="020B0604020202020204"/>
            </a:endParaRPr>
          </a:p>
          <a:p>
            <a:pPr marL="712470" lvl="1" indent="-528320">
              <a:buFont typeface="Courier New" panose="02070309020205020404" pitchFamily="49" charset="0"/>
              <a:buChar char="o"/>
            </a:pPr>
            <a:r>
              <a:rPr lang="en-GB" sz="2800" dirty="0">
                <a:solidFill>
                  <a:schemeClr val="tx1"/>
                </a:solidFill>
              </a:rPr>
              <a:t>interpret, analyse and explain their information</a:t>
            </a:r>
            <a:endParaRPr lang="en-GB" sz="2800" dirty="0">
              <a:solidFill>
                <a:schemeClr val="tx1"/>
              </a:solidFill>
              <a:cs typeface="Arial" panose="020B0604020202020204"/>
            </a:endParaRPr>
          </a:p>
          <a:p>
            <a:pPr marL="712470" lvl="1" indent="-528320">
              <a:buFont typeface="Courier New" panose="02070309020205020404" pitchFamily="49" charset="0"/>
              <a:buChar char="o"/>
            </a:pPr>
            <a:r>
              <a:rPr lang="en-GB" sz="2800" dirty="0">
                <a:solidFill>
                  <a:schemeClr val="tx1"/>
                </a:solidFill>
              </a:rPr>
              <a:t>provide a view at the conference as to whether the child is at risk of harm and their name should be placed on the child protection register</a:t>
            </a:r>
            <a:endParaRPr lang="en-GB" sz="2800" dirty="0">
              <a:solidFill>
                <a:schemeClr val="tx1"/>
              </a:solidFill>
              <a:cs typeface="Arial"/>
            </a:endParaRPr>
          </a:p>
          <a:p>
            <a:endParaRPr lang="en-GB" sz="3200" dirty="0"/>
          </a:p>
        </p:txBody>
      </p:sp>
    </p:spTree>
    <p:extLst>
      <p:ext uri="{BB962C8B-B14F-4D97-AF65-F5344CB8AC3E}">
        <p14:creationId xmlns:p14="http://schemas.microsoft.com/office/powerpoint/2010/main" val="2999815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84BB5A3-9206-8645-9888-A8066AFD9912}"/>
              </a:ext>
            </a:extLst>
          </p:cNvPr>
          <p:cNvSpPr/>
          <p:nvPr/>
        </p:nvSpPr>
        <p:spPr>
          <a:xfrm>
            <a:off x="3944203" y="5349922"/>
            <a:ext cx="4367284" cy="150807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E81D3B8-0A23-4FC1-A1F1-F30E0C5A2710}"/>
              </a:ext>
            </a:extLst>
          </p:cNvPr>
          <p:cNvSpPr>
            <a:spLocks noGrp="1"/>
          </p:cNvSpPr>
          <p:nvPr>
            <p:ph type="title"/>
          </p:nvPr>
        </p:nvSpPr>
        <p:spPr>
          <a:xfrm>
            <a:off x="838200" y="218822"/>
            <a:ext cx="10515600" cy="871008"/>
          </a:xfrm>
        </p:spPr>
        <p:txBody>
          <a:bodyPr/>
          <a:lstStyle/>
          <a:p>
            <a:r>
              <a:rPr lang="en-GB" dirty="0"/>
              <a:t>Preparing for conference</a:t>
            </a:r>
          </a:p>
        </p:txBody>
      </p:sp>
      <p:sp>
        <p:nvSpPr>
          <p:cNvPr id="3" name="Content Placeholder 2">
            <a:extLst>
              <a:ext uri="{FF2B5EF4-FFF2-40B4-BE49-F238E27FC236}">
                <a16:creationId xmlns:a16="http://schemas.microsoft.com/office/drawing/2014/main" id="{0EB0CD11-81FA-443D-BC29-688F91418DD2}"/>
              </a:ext>
            </a:extLst>
          </p:cNvPr>
          <p:cNvSpPr>
            <a:spLocks noGrp="1"/>
          </p:cNvSpPr>
          <p:nvPr>
            <p:ph idx="1"/>
          </p:nvPr>
        </p:nvSpPr>
        <p:spPr>
          <a:xfrm>
            <a:off x="838200" y="1223941"/>
            <a:ext cx="10977717" cy="5634059"/>
          </a:xfrm>
        </p:spPr>
        <p:txBody>
          <a:bodyPr vert="horz" lIns="91440" tIns="45720" rIns="91440" bIns="45720" rtlCol="0" anchor="t">
            <a:noAutofit/>
          </a:bodyPr>
          <a:lstStyle/>
          <a:p>
            <a:pPr marL="0" indent="0">
              <a:spcBef>
                <a:spcPts val="0"/>
              </a:spcBef>
              <a:spcAft>
                <a:spcPts val="600"/>
              </a:spcAft>
              <a:buNone/>
            </a:pPr>
            <a:r>
              <a:rPr lang="en-US" sz="3600" b="1" dirty="0">
                <a:solidFill>
                  <a:schemeClr val="accent3"/>
                </a:solidFill>
              </a:rPr>
              <a:t>The report </a:t>
            </a:r>
            <a:r>
              <a:rPr lang="en-US" sz="3600" dirty="0">
                <a:solidFill>
                  <a:schemeClr val="tx1"/>
                </a:solidFill>
              </a:rPr>
              <a:t>should:</a:t>
            </a:r>
          </a:p>
          <a:p>
            <a:pPr>
              <a:spcBef>
                <a:spcPts val="0"/>
              </a:spcBef>
              <a:spcAft>
                <a:spcPts val="600"/>
              </a:spcAft>
            </a:pPr>
            <a:r>
              <a:rPr lang="en-US" dirty="0"/>
              <a:t>be available to the chair </a:t>
            </a:r>
            <a:r>
              <a:rPr lang="en-US" b="1" dirty="0"/>
              <a:t>two working days </a:t>
            </a:r>
            <a:r>
              <a:rPr lang="en-US" dirty="0"/>
              <a:t>before the conference </a:t>
            </a:r>
          </a:p>
          <a:p>
            <a:pPr>
              <a:spcBef>
                <a:spcPts val="0"/>
              </a:spcBef>
              <a:spcAft>
                <a:spcPts val="600"/>
              </a:spcAft>
            </a:pPr>
            <a:r>
              <a:rPr lang="en-US" dirty="0"/>
              <a:t>distinguish between fact, observation, allegation or opinion</a:t>
            </a:r>
            <a:endParaRPr lang="en-US" dirty="0">
              <a:cs typeface="Arial"/>
            </a:endParaRPr>
          </a:p>
          <a:p>
            <a:pPr>
              <a:spcBef>
                <a:spcPts val="0"/>
              </a:spcBef>
              <a:spcAft>
                <a:spcPts val="600"/>
              </a:spcAft>
            </a:pPr>
            <a:r>
              <a:rPr lang="en-US" dirty="0" err="1"/>
              <a:t>utilise</a:t>
            </a:r>
            <a:r>
              <a:rPr lang="en-US" dirty="0"/>
              <a:t> the </a:t>
            </a:r>
            <a:r>
              <a:rPr lang="en-US" i="1" dirty="0"/>
              <a:t>Framework for the Assessment of Children in Need and their Families</a:t>
            </a:r>
          </a:p>
          <a:p>
            <a:pPr>
              <a:spcBef>
                <a:spcPts val="0"/>
              </a:spcBef>
              <a:spcAft>
                <a:spcPts val="600"/>
              </a:spcAft>
            </a:pPr>
            <a:r>
              <a:rPr lang="en-US" dirty="0"/>
              <a:t>draw attention to any particularly sensitive or confidential information and/or concerns about possible violence or intimidation</a:t>
            </a:r>
          </a:p>
          <a:p>
            <a:pPr marL="0" indent="0">
              <a:spcBef>
                <a:spcPts val="0"/>
              </a:spcBef>
              <a:spcAft>
                <a:spcPts val="600"/>
              </a:spcAft>
              <a:buNone/>
            </a:pPr>
            <a:r>
              <a:rPr lang="en-US" sz="3200" b="1" dirty="0">
                <a:solidFill>
                  <a:schemeClr val="accent3"/>
                </a:solidFill>
              </a:rPr>
              <a:t>The report </a:t>
            </a:r>
            <a:r>
              <a:rPr lang="en-US" sz="3200" dirty="0">
                <a:solidFill>
                  <a:schemeClr val="tx1"/>
                </a:solidFill>
              </a:rPr>
              <a:t>must be </a:t>
            </a:r>
            <a:r>
              <a:rPr lang="en-US" sz="3200" b="1" dirty="0"/>
              <a:t>shared, discussed and explained with families </a:t>
            </a:r>
            <a:r>
              <a:rPr lang="en-US" sz="3200" dirty="0"/>
              <a:t>at least the day before the conference using communication methods commensurate with the needs of the various family members</a:t>
            </a:r>
            <a:endParaRPr lang="en-US" sz="3200" dirty="0">
              <a:cs typeface="Arial"/>
            </a:endParaRPr>
          </a:p>
          <a:p>
            <a:pPr>
              <a:spcBef>
                <a:spcPts val="0"/>
              </a:spcBef>
              <a:spcAft>
                <a:spcPts val="600"/>
              </a:spcAft>
            </a:pPr>
            <a:endParaRPr lang="en-GB" dirty="0"/>
          </a:p>
        </p:txBody>
      </p:sp>
    </p:spTree>
    <p:extLst>
      <p:ext uri="{BB962C8B-B14F-4D97-AF65-F5344CB8AC3E}">
        <p14:creationId xmlns:p14="http://schemas.microsoft.com/office/powerpoint/2010/main" val="1728761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D2E3E-326D-4B90-8F08-0EC18301D044}"/>
              </a:ext>
            </a:extLst>
          </p:cNvPr>
          <p:cNvSpPr>
            <a:spLocks noGrp="1"/>
          </p:cNvSpPr>
          <p:nvPr>
            <p:ph type="title"/>
          </p:nvPr>
        </p:nvSpPr>
        <p:spPr/>
        <p:txBody>
          <a:bodyPr/>
          <a:lstStyle/>
          <a:p>
            <a:r>
              <a:rPr lang="en-US" dirty="0"/>
              <a:t>The initial conference</a:t>
            </a:r>
            <a:endParaRPr lang="en-GB" dirty="0"/>
          </a:p>
        </p:txBody>
      </p:sp>
      <p:sp>
        <p:nvSpPr>
          <p:cNvPr id="3" name="Content Placeholder 2">
            <a:extLst>
              <a:ext uri="{FF2B5EF4-FFF2-40B4-BE49-F238E27FC236}">
                <a16:creationId xmlns:a16="http://schemas.microsoft.com/office/drawing/2014/main" id="{135CD4DB-3A27-4CE5-B482-F1F7F49A2A43}"/>
              </a:ext>
            </a:extLst>
          </p:cNvPr>
          <p:cNvSpPr>
            <a:spLocks noGrp="1"/>
          </p:cNvSpPr>
          <p:nvPr>
            <p:ph idx="1"/>
          </p:nvPr>
        </p:nvSpPr>
        <p:spPr/>
        <p:txBody>
          <a:bodyPr vert="horz" lIns="91440" tIns="45720" rIns="91440" bIns="45720" rtlCol="0" anchor="t">
            <a:noAutofit/>
          </a:bodyPr>
          <a:lstStyle/>
          <a:p>
            <a:pPr marL="0" indent="0">
              <a:buNone/>
            </a:pPr>
            <a:r>
              <a:rPr lang="en-GB" sz="3200" b="1" dirty="0">
                <a:solidFill>
                  <a:schemeClr val="tx1"/>
                </a:solidFill>
                <a:latin typeface="+mj-lt"/>
              </a:rPr>
              <a:t>The conference chair</a:t>
            </a:r>
          </a:p>
          <a:p>
            <a:pPr marL="0" indent="0">
              <a:buNone/>
            </a:pPr>
            <a:r>
              <a:rPr lang="en-US" sz="3200" dirty="0"/>
              <a:t>The primary role of the conference chair is to ensure that the conference is child-</a:t>
            </a:r>
            <a:r>
              <a:rPr lang="en-US" sz="3200" dirty="0" err="1"/>
              <a:t>centred</a:t>
            </a:r>
            <a:r>
              <a:rPr lang="en-US" sz="3200" dirty="0"/>
              <a:t> and that the protection, care and support needs of the child/ren are identified and addressed</a:t>
            </a:r>
            <a:endParaRPr lang="en-US" sz="3200" dirty="0">
              <a:cs typeface="Arial"/>
            </a:endParaRPr>
          </a:p>
          <a:p>
            <a:pPr marL="0" indent="0">
              <a:buNone/>
            </a:pPr>
            <a:r>
              <a:rPr lang="en-US" sz="3200" dirty="0"/>
              <a:t>The chair should be independent of operational or line management responsibility for the case and trained in </a:t>
            </a:r>
            <a:r>
              <a:rPr lang="en-GB" sz="3200" dirty="0">
                <a:solidFill>
                  <a:schemeClr val="tx1"/>
                </a:solidFill>
              </a:rPr>
              <a:t>chairing child protection conferences</a:t>
            </a:r>
            <a:endParaRPr lang="en-GB" sz="3200" dirty="0">
              <a:solidFill>
                <a:schemeClr val="tx1"/>
              </a:solidFill>
              <a:cs typeface="Arial"/>
            </a:endParaRPr>
          </a:p>
        </p:txBody>
      </p:sp>
    </p:spTree>
    <p:extLst>
      <p:ext uri="{BB962C8B-B14F-4D97-AF65-F5344CB8AC3E}">
        <p14:creationId xmlns:p14="http://schemas.microsoft.com/office/powerpoint/2010/main" val="1077676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F87E943-79D2-4BAF-8578-387B881AA6EC}"/>
              </a:ext>
            </a:extLst>
          </p:cNvPr>
          <p:cNvSpPr>
            <a:spLocks noGrp="1"/>
          </p:cNvSpPr>
          <p:nvPr>
            <p:ph idx="1"/>
          </p:nvPr>
        </p:nvSpPr>
        <p:spPr/>
        <p:txBody>
          <a:bodyPr vert="horz" lIns="91440" tIns="45720" rIns="91440" bIns="45720" rtlCol="0" anchor="t">
            <a:noAutofit/>
          </a:bodyPr>
          <a:lstStyle/>
          <a:p>
            <a:pPr marL="0" indent="0">
              <a:spcAft>
                <a:spcPts val="1200"/>
              </a:spcAft>
              <a:buNone/>
            </a:pPr>
            <a:r>
              <a:rPr lang="en-GB" sz="3200" b="1" dirty="0">
                <a:solidFill>
                  <a:schemeClr val="tx1"/>
                </a:solidFill>
                <a:latin typeface="+mj-lt"/>
              </a:rPr>
              <a:t>Conference duration</a:t>
            </a:r>
            <a:endParaRPr lang="en-US"/>
          </a:p>
          <a:p>
            <a:pPr marL="0" indent="0">
              <a:spcAft>
                <a:spcPts val="1200"/>
              </a:spcAft>
              <a:buNone/>
            </a:pPr>
            <a:r>
              <a:rPr lang="en-GB" sz="3200" dirty="0">
                <a:solidFill>
                  <a:schemeClr val="tx1"/>
                </a:solidFill>
              </a:rPr>
              <a:t>Conferences normally last two hours</a:t>
            </a:r>
            <a:endParaRPr lang="en-GB" sz="3200" dirty="0">
              <a:solidFill>
                <a:schemeClr val="tx1"/>
              </a:solidFill>
              <a:cs typeface="Arial"/>
            </a:endParaRPr>
          </a:p>
          <a:p>
            <a:pPr marL="0" indent="0">
              <a:buNone/>
            </a:pPr>
            <a:r>
              <a:rPr lang="en-GB" sz="3200" dirty="0">
                <a:solidFill>
                  <a:schemeClr val="tx1"/>
                </a:solidFill>
              </a:rPr>
              <a:t>It is important to remember that family members: </a:t>
            </a:r>
            <a:endParaRPr lang="en-GB" sz="3200" dirty="0">
              <a:solidFill>
                <a:schemeClr val="tx1"/>
              </a:solidFill>
              <a:cs typeface="Arial"/>
            </a:endParaRPr>
          </a:p>
          <a:p>
            <a:pPr lvl="0"/>
            <a:r>
              <a:rPr lang="en-GB" sz="3200" dirty="0">
                <a:solidFill>
                  <a:schemeClr val="tx1"/>
                </a:solidFill>
              </a:rPr>
              <a:t>are trying to absorb significant information in an environment in which they are unfamiliar</a:t>
            </a:r>
          </a:p>
          <a:p>
            <a:pPr lvl="0"/>
            <a:r>
              <a:rPr lang="en-GB" sz="3200" dirty="0">
                <a:solidFill>
                  <a:schemeClr val="tx1"/>
                </a:solidFill>
              </a:rPr>
              <a:t>are likely to be anxious and stressed, which in turn affects the ability to concentrate</a:t>
            </a:r>
          </a:p>
          <a:p>
            <a:endParaRPr lang="en-GB" sz="3200" dirty="0">
              <a:solidFill>
                <a:schemeClr val="tx1"/>
              </a:solidFill>
            </a:endParaRPr>
          </a:p>
        </p:txBody>
      </p:sp>
      <p:sp>
        <p:nvSpPr>
          <p:cNvPr id="6" name="Title 1">
            <a:extLst>
              <a:ext uri="{FF2B5EF4-FFF2-40B4-BE49-F238E27FC236}">
                <a16:creationId xmlns:a16="http://schemas.microsoft.com/office/drawing/2014/main" id="{11AC423D-7677-4993-A7A3-E8630B533658}"/>
              </a:ext>
            </a:extLst>
          </p:cNvPr>
          <p:cNvSpPr>
            <a:spLocks noGrp="1"/>
          </p:cNvSpPr>
          <p:nvPr>
            <p:ph type="title"/>
          </p:nvPr>
        </p:nvSpPr>
        <p:spPr>
          <a:xfrm>
            <a:off x="838200" y="365126"/>
            <a:ext cx="10515600" cy="871008"/>
          </a:xfrm>
        </p:spPr>
        <p:txBody>
          <a:bodyPr/>
          <a:lstStyle/>
          <a:p>
            <a:r>
              <a:rPr lang="en-US" dirty="0"/>
              <a:t>The initial conference</a:t>
            </a:r>
            <a:endParaRPr lang="en-GB" dirty="0"/>
          </a:p>
        </p:txBody>
      </p:sp>
    </p:spTree>
    <p:extLst>
      <p:ext uri="{BB962C8B-B14F-4D97-AF65-F5344CB8AC3E}">
        <p14:creationId xmlns:p14="http://schemas.microsoft.com/office/powerpoint/2010/main" val="38240324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D06C683-9854-4C42-85B3-DBBF2FB4265A}"/>
              </a:ext>
            </a:extLst>
          </p:cNvPr>
          <p:cNvSpPr/>
          <p:nvPr/>
        </p:nvSpPr>
        <p:spPr>
          <a:xfrm>
            <a:off x="3944203" y="5349922"/>
            <a:ext cx="4367284" cy="150807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1">
            <a:extLst>
              <a:ext uri="{FF2B5EF4-FFF2-40B4-BE49-F238E27FC236}">
                <a16:creationId xmlns:a16="http://schemas.microsoft.com/office/drawing/2014/main" id="{3BC64373-056C-47C3-8E8F-A444A2BABDF6}"/>
              </a:ext>
            </a:extLst>
          </p:cNvPr>
          <p:cNvSpPr>
            <a:spLocks noGrp="1"/>
          </p:cNvSpPr>
          <p:nvPr>
            <p:ph type="title"/>
          </p:nvPr>
        </p:nvSpPr>
        <p:spPr>
          <a:xfrm>
            <a:off x="838200" y="365126"/>
            <a:ext cx="10515600" cy="871008"/>
          </a:xfrm>
        </p:spPr>
        <p:txBody>
          <a:bodyPr/>
          <a:lstStyle/>
          <a:p>
            <a:r>
              <a:rPr lang="en-US" dirty="0"/>
              <a:t>The initial conference</a:t>
            </a:r>
            <a:endParaRPr lang="en-GB" dirty="0"/>
          </a:p>
        </p:txBody>
      </p:sp>
      <p:sp>
        <p:nvSpPr>
          <p:cNvPr id="7" name="Content Placeholder 2">
            <a:extLst>
              <a:ext uri="{FF2B5EF4-FFF2-40B4-BE49-F238E27FC236}">
                <a16:creationId xmlns:a16="http://schemas.microsoft.com/office/drawing/2014/main" id="{73190370-D0C2-4295-9E95-2D56189934B9}"/>
              </a:ext>
            </a:extLst>
          </p:cNvPr>
          <p:cNvSpPr txBox="1">
            <a:spLocks/>
          </p:cNvSpPr>
          <p:nvPr/>
        </p:nvSpPr>
        <p:spPr>
          <a:xfrm>
            <a:off x="838201" y="1783832"/>
            <a:ext cx="8324088" cy="4379223"/>
          </a:xfrm>
          <a:prstGeom prst="roundRect">
            <a:avLst>
              <a:gd name="adj" fmla="val 8079"/>
            </a:avLst>
          </a:prstGeom>
          <a:ln w="38100">
            <a:solidFill>
              <a:schemeClr val="accent5">
                <a:lumMod val="50000"/>
              </a:schemeClr>
            </a:solidFill>
            <a:prstDash val="dash"/>
          </a:ln>
        </p:spPr>
        <p:txBody>
          <a:bodyPr vert="horz" lIns="91440" tIns="45720" rIns="91440" bIns="45720" rtlCol="0" anchor="b">
            <a:noAutofit/>
          </a:bodyPr>
          <a:lstStyle>
            <a:lvl1pPr marL="228600" indent="-228600" algn="l" defTabSz="914400" rtl="0" eaLnBrk="1" latinLnBrk="0" hangingPunct="1">
              <a:lnSpc>
                <a:spcPct val="90000"/>
              </a:lnSpc>
              <a:spcBef>
                <a:spcPts val="1000"/>
              </a:spcBef>
              <a:buClr>
                <a:schemeClr val="accent3"/>
              </a:buClr>
              <a:buFont typeface="Arial" panose="020B0604020202020204" pitchFamily="34" charset="0"/>
              <a:buChar char="•"/>
              <a:defRPr sz="2800" kern="1200">
                <a:solidFill>
                  <a:schemeClr val="accent1"/>
                </a:solidFill>
                <a:latin typeface="+mn-lt"/>
                <a:ea typeface="+mn-ea"/>
                <a:cs typeface="+mn-cs"/>
              </a:defRPr>
            </a:lvl1pPr>
            <a:lvl2pPr marL="685800" indent="-228600" algn="l" defTabSz="914400" rtl="0" eaLnBrk="1" latinLnBrk="0" hangingPunct="1">
              <a:lnSpc>
                <a:spcPct val="90000"/>
              </a:lnSpc>
              <a:spcBef>
                <a:spcPts val="500"/>
              </a:spcBef>
              <a:buClr>
                <a:schemeClr val="accent3"/>
              </a:buClr>
              <a:buFont typeface="Arial" panose="020B0604020202020204" pitchFamily="34" charset="0"/>
              <a:buChar char="•"/>
              <a:defRPr sz="2400" kern="1200">
                <a:solidFill>
                  <a:schemeClr val="accent1"/>
                </a:solidFill>
                <a:latin typeface="+mn-lt"/>
                <a:ea typeface="+mn-ea"/>
                <a:cs typeface="+mn-cs"/>
              </a:defRPr>
            </a:lvl2pPr>
            <a:lvl3pPr marL="1143000" indent="-228600" algn="l" defTabSz="914400" rtl="0" eaLnBrk="1" latinLnBrk="0" hangingPunct="1">
              <a:lnSpc>
                <a:spcPct val="90000"/>
              </a:lnSpc>
              <a:spcBef>
                <a:spcPts val="500"/>
              </a:spcBef>
              <a:buClr>
                <a:schemeClr val="accent3"/>
              </a:buClr>
              <a:buFont typeface="Arial" panose="020B0604020202020204" pitchFamily="34" charset="0"/>
              <a:buChar char="•"/>
              <a:defRPr sz="2000" kern="1200">
                <a:solidFill>
                  <a:schemeClr val="accent1"/>
                </a:solidFill>
                <a:latin typeface="+mn-lt"/>
                <a:ea typeface="+mn-ea"/>
                <a:cs typeface="+mn-cs"/>
              </a:defRPr>
            </a:lvl3pPr>
            <a:lvl4pPr marL="1600200" indent="-228600" algn="l" defTabSz="914400" rtl="0" eaLnBrk="1" latinLnBrk="0" hangingPunct="1">
              <a:lnSpc>
                <a:spcPct val="90000"/>
              </a:lnSpc>
              <a:spcBef>
                <a:spcPts val="500"/>
              </a:spcBef>
              <a:buClr>
                <a:schemeClr val="accent3"/>
              </a:buClr>
              <a:buFont typeface="Arial" panose="020B0604020202020204" pitchFamily="34" charset="0"/>
              <a:buChar char="•"/>
              <a:defRPr sz="1800" kern="1200">
                <a:solidFill>
                  <a:schemeClr val="accent1"/>
                </a:solidFill>
                <a:latin typeface="+mn-lt"/>
                <a:ea typeface="+mn-ea"/>
                <a:cs typeface="+mn-cs"/>
              </a:defRPr>
            </a:lvl4pPr>
            <a:lvl5pPr marL="2057400" indent="-228600" algn="l" defTabSz="914400" rtl="0" eaLnBrk="1" latinLnBrk="0" hangingPunct="1">
              <a:lnSpc>
                <a:spcPct val="90000"/>
              </a:lnSpc>
              <a:spcBef>
                <a:spcPts val="500"/>
              </a:spcBef>
              <a:buClr>
                <a:schemeClr val="accent3"/>
              </a:buClr>
              <a:buFont typeface="Arial" panose="020B0604020202020204" pitchFamily="34" charset="0"/>
              <a:buChar char="•"/>
              <a:defRPr sz="1800" kern="120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61950" indent="-361950">
              <a:spcBef>
                <a:spcPts val="0"/>
              </a:spcBef>
              <a:spcAft>
                <a:spcPts val="400"/>
              </a:spcAft>
            </a:pPr>
            <a:r>
              <a:rPr lang="en-US" dirty="0">
                <a:solidFill>
                  <a:schemeClr val="tx1"/>
                </a:solidFill>
              </a:rPr>
              <a:t>reason for conference / tasks of participants</a:t>
            </a:r>
          </a:p>
          <a:p>
            <a:pPr marL="361950" indent="-361950">
              <a:spcBef>
                <a:spcPts val="0"/>
              </a:spcBef>
              <a:spcAft>
                <a:spcPts val="400"/>
              </a:spcAft>
            </a:pPr>
            <a:r>
              <a:rPr lang="en-US" dirty="0">
                <a:solidFill>
                  <a:schemeClr val="tx1"/>
                </a:solidFill>
              </a:rPr>
              <a:t>sharing/summary of reports</a:t>
            </a:r>
          </a:p>
          <a:p>
            <a:pPr marL="361950" indent="-361950">
              <a:spcBef>
                <a:spcPts val="0"/>
              </a:spcBef>
              <a:spcAft>
                <a:spcPts val="400"/>
              </a:spcAft>
            </a:pPr>
            <a:r>
              <a:rPr lang="en-US" dirty="0">
                <a:solidFill>
                  <a:schemeClr val="tx1"/>
                </a:solidFill>
              </a:rPr>
              <a:t>details of events leading up to the conference</a:t>
            </a:r>
          </a:p>
          <a:p>
            <a:pPr marL="361950" indent="-361950">
              <a:spcBef>
                <a:spcPts val="0"/>
              </a:spcBef>
              <a:spcAft>
                <a:spcPts val="400"/>
              </a:spcAft>
            </a:pPr>
            <a:r>
              <a:rPr lang="en-US" dirty="0">
                <a:solidFill>
                  <a:schemeClr val="tx1"/>
                </a:solidFill>
              </a:rPr>
              <a:t>assessment of the </a:t>
            </a:r>
            <a:r>
              <a:rPr lang="en-US" dirty="0">
                <a:solidFill>
                  <a:schemeClr val="tx1"/>
                </a:solidFill>
                <a:hlinkClick r:id="rId3"/>
              </a:rPr>
              <a:t>Section 47 enquiries</a:t>
            </a:r>
            <a:r>
              <a:rPr lang="en-US" dirty="0">
                <a:solidFill>
                  <a:schemeClr val="tx1"/>
                </a:solidFill>
              </a:rPr>
              <a:t> </a:t>
            </a:r>
            <a:endParaRPr lang="en-US" dirty="0">
              <a:solidFill>
                <a:schemeClr val="tx1"/>
              </a:solidFill>
              <a:cs typeface="Arial"/>
            </a:endParaRPr>
          </a:p>
          <a:p>
            <a:pPr marL="361950" indent="-361950">
              <a:spcBef>
                <a:spcPts val="0"/>
              </a:spcBef>
              <a:spcAft>
                <a:spcPts val="400"/>
              </a:spcAft>
            </a:pPr>
            <a:r>
              <a:rPr lang="en-US" dirty="0">
                <a:solidFill>
                  <a:schemeClr val="tx1"/>
                </a:solidFill>
              </a:rPr>
              <a:t>background information from all agencies</a:t>
            </a:r>
          </a:p>
          <a:p>
            <a:pPr marL="361950" indent="-361950">
              <a:spcBef>
                <a:spcPts val="0"/>
              </a:spcBef>
              <a:spcAft>
                <a:spcPts val="400"/>
              </a:spcAft>
            </a:pPr>
            <a:r>
              <a:rPr lang="en-US" dirty="0">
                <a:solidFill>
                  <a:schemeClr val="tx1"/>
                </a:solidFill>
              </a:rPr>
              <a:t>views of children and family members</a:t>
            </a:r>
          </a:p>
          <a:p>
            <a:pPr marL="361950" indent="-361950">
              <a:spcBef>
                <a:spcPts val="0"/>
              </a:spcBef>
              <a:spcAft>
                <a:spcPts val="400"/>
              </a:spcAft>
            </a:pPr>
            <a:r>
              <a:rPr lang="en-US" dirty="0">
                <a:solidFill>
                  <a:schemeClr val="tx1"/>
                </a:solidFill>
              </a:rPr>
              <a:t>analysis of all information shared </a:t>
            </a:r>
          </a:p>
          <a:p>
            <a:pPr marL="361950" indent="-361950">
              <a:spcBef>
                <a:spcPts val="0"/>
              </a:spcBef>
              <a:spcAft>
                <a:spcPts val="400"/>
              </a:spcAft>
            </a:pPr>
            <a:r>
              <a:rPr lang="en-US" dirty="0">
                <a:solidFill>
                  <a:schemeClr val="tx1"/>
                </a:solidFill>
              </a:rPr>
              <a:t>consideration of the risks of harm </a:t>
            </a:r>
          </a:p>
          <a:p>
            <a:pPr marL="361950" indent="-361950">
              <a:spcBef>
                <a:spcPts val="0"/>
              </a:spcBef>
              <a:spcAft>
                <a:spcPts val="400"/>
              </a:spcAft>
            </a:pPr>
            <a:r>
              <a:rPr lang="en-US" dirty="0">
                <a:solidFill>
                  <a:schemeClr val="tx1"/>
                </a:solidFill>
              </a:rPr>
              <a:t>explicit recommendations for managing risks</a:t>
            </a:r>
          </a:p>
        </p:txBody>
      </p:sp>
      <p:sp>
        <p:nvSpPr>
          <p:cNvPr id="10" name="Rectangle 9">
            <a:extLst>
              <a:ext uri="{FF2B5EF4-FFF2-40B4-BE49-F238E27FC236}">
                <a16:creationId xmlns:a16="http://schemas.microsoft.com/office/drawing/2014/main" id="{E6ADEB14-B229-4896-AA96-A3D95FEF6F42}"/>
              </a:ext>
            </a:extLst>
          </p:cNvPr>
          <p:cNvSpPr/>
          <p:nvPr/>
        </p:nvSpPr>
        <p:spPr>
          <a:xfrm>
            <a:off x="838200" y="1375986"/>
            <a:ext cx="4849368" cy="707886"/>
          </a:xfrm>
          <a:prstGeom prst="rect">
            <a:avLst/>
          </a:prstGeom>
          <a:solidFill>
            <a:schemeClr val="bg1"/>
          </a:solidFill>
        </p:spPr>
        <p:txBody>
          <a:bodyPr wrap="square" anchor="t">
            <a:spAutoFit/>
          </a:bodyPr>
          <a:lstStyle/>
          <a:p>
            <a:r>
              <a:rPr lang="en-GB" sz="4000" dirty="0">
                <a:latin typeface="+mj-lt"/>
              </a:rPr>
              <a:t>Conference agenda</a:t>
            </a:r>
          </a:p>
        </p:txBody>
      </p:sp>
      <p:sp>
        <p:nvSpPr>
          <p:cNvPr id="11" name="Arrow: Bent 10">
            <a:extLst>
              <a:ext uri="{FF2B5EF4-FFF2-40B4-BE49-F238E27FC236}">
                <a16:creationId xmlns:a16="http://schemas.microsoft.com/office/drawing/2014/main" id="{DEF0839D-08C6-45BD-A09F-C3E835DF70D0}"/>
              </a:ext>
            </a:extLst>
          </p:cNvPr>
          <p:cNvSpPr/>
          <p:nvPr/>
        </p:nvSpPr>
        <p:spPr>
          <a:xfrm rot="5400000">
            <a:off x="9122504" y="4479461"/>
            <a:ext cx="2271077" cy="2191510"/>
          </a:xfrm>
          <a:prstGeom prst="ben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Tree>
    <p:extLst>
      <p:ext uri="{BB962C8B-B14F-4D97-AF65-F5344CB8AC3E}">
        <p14:creationId xmlns:p14="http://schemas.microsoft.com/office/powerpoint/2010/main" val="451073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up)">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1"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2DC94F2-1F28-9B45-BC29-E3A77C340A2A}"/>
              </a:ext>
            </a:extLst>
          </p:cNvPr>
          <p:cNvSpPr/>
          <p:nvPr/>
        </p:nvSpPr>
        <p:spPr>
          <a:xfrm>
            <a:off x="3944203" y="5349922"/>
            <a:ext cx="4367284" cy="150807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Rounded Corners 17">
            <a:extLst>
              <a:ext uri="{FF2B5EF4-FFF2-40B4-BE49-F238E27FC236}">
                <a16:creationId xmlns:a16="http://schemas.microsoft.com/office/drawing/2014/main" id="{61E2AF38-149C-430C-9D1E-513A5B141F92}"/>
              </a:ext>
            </a:extLst>
          </p:cNvPr>
          <p:cNvSpPr/>
          <p:nvPr/>
        </p:nvSpPr>
        <p:spPr>
          <a:xfrm>
            <a:off x="607313" y="2633472"/>
            <a:ext cx="11362183" cy="3602736"/>
          </a:xfrm>
          <a:prstGeom prst="roundRect">
            <a:avLst/>
          </a:prstGeom>
          <a:solidFill>
            <a:schemeClr val="bg1"/>
          </a:solidFill>
          <a:ln w="381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itle 6">
            <a:extLst>
              <a:ext uri="{FF2B5EF4-FFF2-40B4-BE49-F238E27FC236}">
                <a16:creationId xmlns:a16="http://schemas.microsoft.com/office/drawing/2014/main" id="{6F5D42FF-0776-422B-A2CA-90230524BE02}"/>
              </a:ext>
            </a:extLst>
          </p:cNvPr>
          <p:cNvSpPr>
            <a:spLocks noGrp="1"/>
          </p:cNvSpPr>
          <p:nvPr>
            <p:ph type="title"/>
          </p:nvPr>
        </p:nvSpPr>
        <p:spPr/>
        <p:txBody>
          <a:bodyPr/>
          <a:lstStyle/>
          <a:p>
            <a:r>
              <a:rPr lang="en-GB" dirty="0"/>
              <a:t>Conference decision</a:t>
            </a:r>
          </a:p>
        </p:txBody>
      </p:sp>
      <p:sp>
        <p:nvSpPr>
          <p:cNvPr id="10" name="Rectangle: Rounded Corners 9">
            <a:extLst>
              <a:ext uri="{FF2B5EF4-FFF2-40B4-BE49-F238E27FC236}">
                <a16:creationId xmlns:a16="http://schemas.microsoft.com/office/drawing/2014/main" id="{1BBCC6C9-9161-4FB5-8932-B7864856A093}"/>
              </a:ext>
            </a:extLst>
          </p:cNvPr>
          <p:cNvSpPr/>
          <p:nvPr/>
        </p:nvSpPr>
        <p:spPr>
          <a:xfrm>
            <a:off x="891539" y="1344445"/>
            <a:ext cx="10793732" cy="1531941"/>
          </a:xfrm>
          <a:prstGeom prst="roundRect">
            <a:avLst>
              <a:gd name="adj" fmla="val 13508"/>
            </a:avLst>
          </a:prstGeom>
          <a:solidFill>
            <a:schemeClr val="accent5">
              <a:lumMod val="75000"/>
            </a:schemeClr>
          </a:solidFill>
          <a:ln>
            <a:solidFill>
              <a:schemeClr val="accent5">
                <a:lumMod val="50000"/>
              </a:schemeClr>
            </a:solidFill>
          </a:ln>
        </p:spPr>
        <p:txBody>
          <a:bodyPr wrap="square" anchor="t">
            <a:spAutoFit/>
          </a:bodyPr>
          <a:lstStyle/>
          <a:p>
            <a:pPr>
              <a:lnSpc>
                <a:spcPct val="90000"/>
              </a:lnSpc>
            </a:pPr>
            <a:r>
              <a:rPr lang="en-GB" sz="3200" b="1" dirty="0">
                <a:solidFill>
                  <a:schemeClr val="bg1"/>
                </a:solidFill>
              </a:rPr>
              <a:t>Whether</a:t>
            </a:r>
            <a:r>
              <a:rPr lang="en-GB" sz="3200" dirty="0">
                <a:solidFill>
                  <a:schemeClr val="bg1"/>
                </a:solidFill>
              </a:rPr>
              <a:t> </a:t>
            </a:r>
            <a:r>
              <a:rPr lang="en-GB" sz="3200" b="1" dirty="0">
                <a:solidFill>
                  <a:schemeClr val="bg1"/>
                </a:solidFill>
              </a:rPr>
              <a:t>the child </a:t>
            </a:r>
            <a:r>
              <a:rPr lang="en-GB" sz="3200" dirty="0">
                <a:solidFill>
                  <a:schemeClr val="bg1"/>
                </a:solidFill>
              </a:rPr>
              <a:t>is at continuing risk of significant harm </a:t>
            </a:r>
          </a:p>
          <a:p>
            <a:pPr>
              <a:lnSpc>
                <a:spcPct val="90000"/>
              </a:lnSpc>
            </a:pPr>
            <a:r>
              <a:rPr lang="en-GB" sz="3200" b="1" dirty="0">
                <a:solidFill>
                  <a:schemeClr val="bg1"/>
                </a:solidFill>
              </a:rPr>
              <a:t>and </a:t>
            </a:r>
            <a:r>
              <a:rPr lang="en-GB" sz="3200" dirty="0">
                <a:solidFill>
                  <a:schemeClr val="bg1"/>
                </a:solidFill>
              </a:rPr>
              <a:t>requires a formal care and support protection plan / registration on the child protection register:</a:t>
            </a:r>
            <a:endParaRPr lang="en-GB" sz="3200" dirty="0">
              <a:solidFill>
                <a:schemeClr val="bg1"/>
              </a:solidFill>
              <a:cs typeface="Arial"/>
            </a:endParaRPr>
          </a:p>
        </p:txBody>
      </p:sp>
      <p:sp>
        <p:nvSpPr>
          <p:cNvPr id="13" name="Arrow: Bent 12">
            <a:extLst>
              <a:ext uri="{FF2B5EF4-FFF2-40B4-BE49-F238E27FC236}">
                <a16:creationId xmlns:a16="http://schemas.microsoft.com/office/drawing/2014/main" id="{140E778E-472E-41D0-9DA8-8E5B2724FCA7}"/>
              </a:ext>
            </a:extLst>
          </p:cNvPr>
          <p:cNvSpPr/>
          <p:nvPr/>
        </p:nvSpPr>
        <p:spPr>
          <a:xfrm rot="5400000">
            <a:off x="9267632" y="-893636"/>
            <a:ext cx="2483747" cy="2351531"/>
          </a:xfrm>
          <a:prstGeom prst="ben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6" name="Rectangle 15">
            <a:extLst>
              <a:ext uri="{FF2B5EF4-FFF2-40B4-BE49-F238E27FC236}">
                <a16:creationId xmlns:a16="http://schemas.microsoft.com/office/drawing/2014/main" id="{D33A21F0-E374-477D-B572-857D1FED7FDE}"/>
              </a:ext>
            </a:extLst>
          </p:cNvPr>
          <p:cNvSpPr/>
          <p:nvPr/>
        </p:nvSpPr>
        <p:spPr>
          <a:xfrm>
            <a:off x="1165860" y="2984697"/>
            <a:ext cx="5461254" cy="3108543"/>
          </a:xfrm>
          <a:prstGeom prst="rect">
            <a:avLst/>
          </a:prstGeom>
        </p:spPr>
        <p:txBody>
          <a:bodyPr wrap="square">
            <a:spAutoFit/>
          </a:bodyPr>
          <a:lstStyle/>
          <a:p>
            <a:r>
              <a:rPr lang="en-US" sz="2800" dirty="0"/>
              <a:t>a) the child </a:t>
            </a:r>
            <a:r>
              <a:rPr lang="en-US" sz="2800" b="1" dirty="0"/>
              <a:t>has</a:t>
            </a:r>
            <a:r>
              <a:rPr lang="en-US" sz="2800" dirty="0"/>
              <a:t> suffered ill-treatment or impairment of health or development as a result of </a:t>
            </a:r>
            <a:r>
              <a:rPr lang="en-US" sz="2800" dirty="0">
                <a:hlinkClick r:id="rId3"/>
              </a:rPr>
              <a:t>abuse</a:t>
            </a:r>
            <a:r>
              <a:rPr lang="en-US" sz="2800" dirty="0"/>
              <a:t> or </a:t>
            </a:r>
            <a:r>
              <a:rPr lang="en-US" sz="2800" dirty="0">
                <a:hlinkClick r:id="rId3"/>
              </a:rPr>
              <a:t>neglect</a:t>
            </a:r>
            <a:r>
              <a:rPr lang="en-US" sz="2800" dirty="0"/>
              <a:t>, </a:t>
            </a:r>
            <a:r>
              <a:rPr lang="en-US" sz="2800" b="1" dirty="0"/>
              <a:t>and</a:t>
            </a:r>
            <a:r>
              <a:rPr lang="en-US" sz="2800" dirty="0"/>
              <a:t> </a:t>
            </a:r>
            <a:r>
              <a:rPr lang="en-US" sz="2800" dirty="0">
                <a:hlinkClick r:id="rId3"/>
              </a:rPr>
              <a:t>practitioners</a:t>
            </a:r>
            <a:r>
              <a:rPr lang="en-US" sz="2800" dirty="0"/>
              <a:t>’ judgement is that </a:t>
            </a:r>
            <a:r>
              <a:rPr lang="en-US" sz="2800" b="1" dirty="0"/>
              <a:t>further ill-treatment or impairment is likely</a:t>
            </a:r>
          </a:p>
        </p:txBody>
      </p:sp>
      <p:sp>
        <p:nvSpPr>
          <p:cNvPr id="17" name="Rectangle 16">
            <a:extLst>
              <a:ext uri="{FF2B5EF4-FFF2-40B4-BE49-F238E27FC236}">
                <a16:creationId xmlns:a16="http://schemas.microsoft.com/office/drawing/2014/main" id="{62B283F9-9D97-47FC-8990-F019109B179B}"/>
              </a:ext>
            </a:extLst>
          </p:cNvPr>
          <p:cNvSpPr/>
          <p:nvPr/>
        </p:nvSpPr>
        <p:spPr>
          <a:xfrm>
            <a:off x="6797039" y="2969202"/>
            <a:ext cx="4728211" cy="2677656"/>
          </a:xfrm>
          <a:prstGeom prst="rect">
            <a:avLst/>
          </a:prstGeom>
        </p:spPr>
        <p:txBody>
          <a:bodyPr wrap="square" anchor="t">
            <a:spAutoFit/>
          </a:bodyPr>
          <a:lstStyle/>
          <a:p>
            <a:r>
              <a:rPr lang="en-US" sz="2800" dirty="0"/>
              <a:t>b) practitioners’ judgement is that the child </a:t>
            </a:r>
            <a:r>
              <a:rPr lang="en-US" sz="2800" b="1" dirty="0"/>
              <a:t>is</a:t>
            </a:r>
            <a:r>
              <a:rPr lang="en-US" sz="2800" dirty="0"/>
              <a:t> </a:t>
            </a:r>
            <a:r>
              <a:rPr lang="en-US" sz="2800" b="1" dirty="0"/>
              <a:t>likely </a:t>
            </a:r>
            <a:r>
              <a:rPr lang="en-US" sz="2800" dirty="0"/>
              <a:t>to suffer ill-treatment or the impairment of well-being or development as a result of abuse or neglect</a:t>
            </a:r>
          </a:p>
        </p:txBody>
      </p:sp>
    </p:spTree>
    <p:extLst>
      <p:ext uri="{BB962C8B-B14F-4D97-AF65-F5344CB8AC3E}">
        <p14:creationId xmlns:p14="http://schemas.microsoft.com/office/powerpoint/2010/main" val="3795841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up)">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wipe(up)">
                                      <p:cBhvr>
                                        <p:cTn id="12" dur="500"/>
                                        <p:tgtEl>
                                          <p:spTgt spid="1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wipe(up)">
                                      <p:cBhvr>
                                        <p:cTn id="17" dur="5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wipe(up)">
                                      <p:cBhvr>
                                        <p:cTn id="22"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3" grpId="0" animBg="1"/>
      <p:bldP spid="16" grpId="0"/>
      <p:bldP spid="1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52A9A-2FC2-4C0D-8580-686B91708919}"/>
              </a:ext>
            </a:extLst>
          </p:cNvPr>
          <p:cNvSpPr>
            <a:spLocks noGrp="1"/>
          </p:cNvSpPr>
          <p:nvPr>
            <p:ph type="title"/>
          </p:nvPr>
        </p:nvSpPr>
        <p:spPr/>
        <p:txBody>
          <a:bodyPr/>
          <a:lstStyle/>
          <a:p>
            <a:r>
              <a:rPr lang="en-GB" dirty="0"/>
              <a:t>Reaching a decision</a:t>
            </a:r>
          </a:p>
        </p:txBody>
      </p:sp>
      <p:sp>
        <p:nvSpPr>
          <p:cNvPr id="3" name="Content Placeholder 2">
            <a:extLst>
              <a:ext uri="{FF2B5EF4-FFF2-40B4-BE49-F238E27FC236}">
                <a16:creationId xmlns:a16="http://schemas.microsoft.com/office/drawing/2014/main" id="{3F0B1C4A-C8D1-4352-B4CD-10E936BB8925}"/>
              </a:ext>
            </a:extLst>
          </p:cNvPr>
          <p:cNvSpPr>
            <a:spLocks noGrp="1"/>
          </p:cNvSpPr>
          <p:nvPr>
            <p:ph idx="1"/>
          </p:nvPr>
        </p:nvSpPr>
        <p:spPr>
          <a:xfrm>
            <a:off x="838200" y="1252428"/>
            <a:ext cx="10515600" cy="5482740"/>
          </a:xfrm>
        </p:spPr>
        <p:txBody>
          <a:bodyPr vert="horz" lIns="91440" tIns="45720" rIns="91440" bIns="45720" rtlCol="0" anchor="t">
            <a:noAutofit/>
          </a:bodyPr>
          <a:lstStyle/>
          <a:p>
            <a:pPr marL="0" indent="0">
              <a:buNone/>
            </a:pPr>
            <a:r>
              <a:rPr lang="en-US" sz="3200" dirty="0">
                <a:solidFill>
                  <a:schemeClr val="tx1"/>
                </a:solidFill>
              </a:rPr>
              <a:t>Reaching decision should follow a </a:t>
            </a:r>
            <a:r>
              <a:rPr lang="en-US" sz="3200" b="1" dirty="0">
                <a:solidFill>
                  <a:schemeClr val="tx1"/>
                </a:solidFill>
              </a:rPr>
              <a:t>structured process:</a:t>
            </a:r>
          </a:p>
          <a:p>
            <a:pPr marL="171450" indent="-171450"/>
            <a:r>
              <a:rPr lang="en-US" sz="3000" dirty="0">
                <a:solidFill>
                  <a:schemeClr val="tx1"/>
                </a:solidFill>
              </a:rPr>
              <a:t>the chair ensures information-sharing and discussion about the risk of </a:t>
            </a:r>
            <a:r>
              <a:rPr lang="en-US" sz="3000" dirty="0">
                <a:solidFill>
                  <a:schemeClr val="tx1"/>
                </a:solidFill>
                <a:hlinkClick r:id="rId3"/>
              </a:rPr>
              <a:t>significant harm</a:t>
            </a:r>
            <a:r>
              <a:rPr lang="en-US" sz="3000" dirty="0">
                <a:solidFill>
                  <a:schemeClr val="tx1"/>
                </a:solidFill>
              </a:rPr>
              <a:t> is </a:t>
            </a:r>
            <a:r>
              <a:rPr lang="en-US" sz="3000" dirty="0">
                <a:solidFill>
                  <a:schemeClr val="tx1"/>
                </a:solidFill>
                <a:hlinkClick r:id="rId3"/>
              </a:rPr>
              <a:t>child-centred</a:t>
            </a:r>
            <a:r>
              <a:rPr lang="en-US" sz="3000" dirty="0">
                <a:solidFill>
                  <a:schemeClr val="tx1"/>
                </a:solidFill>
              </a:rPr>
              <a:t> and relevant </a:t>
            </a:r>
            <a:endParaRPr lang="en-US" sz="3000" dirty="0">
              <a:solidFill>
                <a:schemeClr val="tx1"/>
              </a:solidFill>
              <a:cs typeface="Arial"/>
            </a:endParaRPr>
          </a:p>
          <a:p>
            <a:pPr marL="171450" indent="-171450"/>
            <a:r>
              <a:rPr lang="en-US" sz="3000" dirty="0">
                <a:solidFill>
                  <a:schemeClr val="tx1"/>
                </a:solidFill>
              </a:rPr>
              <a:t>the chair </a:t>
            </a:r>
            <a:r>
              <a:rPr lang="en-US" sz="3000" dirty="0" err="1">
                <a:solidFill>
                  <a:schemeClr val="tx1"/>
                </a:solidFill>
              </a:rPr>
              <a:t>summarises</a:t>
            </a:r>
            <a:r>
              <a:rPr lang="en-US" sz="3000" dirty="0">
                <a:solidFill>
                  <a:schemeClr val="tx1"/>
                </a:solidFill>
              </a:rPr>
              <a:t> the discussion based on the facts presented at the conference and ensures conference members agree this is an accurate summary</a:t>
            </a:r>
            <a:endParaRPr lang="en-US" sz="3000" dirty="0">
              <a:solidFill>
                <a:schemeClr val="tx1"/>
              </a:solidFill>
              <a:cs typeface="Arial"/>
            </a:endParaRPr>
          </a:p>
          <a:p>
            <a:pPr marL="171450" indent="-171450"/>
            <a:r>
              <a:rPr lang="en-US" sz="3000" dirty="0">
                <a:solidFill>
                  <a:schemeClr val="tx1"/>
                </a:solidFill>
              </a:rPr>
              <a:t>the chair asks each member of the conference for their view about the risks to the child and the need for a care and support protection plan, including the proposed content of such a plan in terms of risks to be addressed</a:t>
            </a:r>
            <a:endParaRPr lang="en-US" sz="3000" dirty="0">
              <a:solidFill>
                <a:schemeClr val="tx1"/>
              </a:solidFill>
              <a:cs typeface="Arial"/>
            </a:endParaRPr>
          </a:p>
        </p:txBody>
      </p:sp>
    </p:spTree>
    <p:extLst>
      <p:ext uri="{BB962C8B-B14F-4D97-AF65-F5344CB8AC3E}">
        <p14:creationId xmlns:p14="http://schemas.microsoft.com/office/powerpoint/2010/main" val="4163977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6269AE9-73C1-154C-8DCE-52639CD609B5}"/>
              </a:ext>
            </a:extLst>
          </p:cNvPr>
          <p:cNvSpPr/>
          <p:nvPr/>
        </p:nvSpPr>
        <p:spPr>
          <a:xfrm>
            <a:off x="3944203" y="5349922"/>
            <a:ext cx="4367284" cy="150807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BF52A9A-2FC2-4C0D-8580-686B91708919}"/>
              </a:ext>
            </a:extLst>
          </p:cNvPr>
          <p:cNvSpPr>
            <a:spLocks noGrp="1"/>
          </p:cNvSpPr>
          <p:nvPr>
            <p:ph type="title"/>
          </p:nvPr>
        </p:nvSpPr>
        <p:spPr/>
        <p:txBody>
          <a:bodyPr/>
          <a:lstStyle/>
          <a:p>
            <a:r>
              <a:rPr lang="en-GB" dirty="0"/>
              <a:t>Reaching a decision</a:t>
            </a:r>
          </a:p>
        </p:txBody>
      </p:sp>
      <p:sp>
        <p:nvSpPr>
          <p:cNvPr id="3" name="Content Placeholder 2">
            <a:extLst>
              <a:ext uri="{FF2B5EF4-FFF2-40B4-BE49-F238E27FC236}">
                <a16:creationId xmlns:a16="http://schemas.microsoft.com/office/drawing/2014/main" id="{3F0B1C4A-C8D1-4352-B4CD-10E936BB8925}"/>
              </a:ext>
            </a:extLst>
          </p:cNvPr>
          <p:cNvSpPr>
            <a:spLocks noGrp="1"/>
          </p:cNvSpPr>
          <p:nvPr>
            <p:ph idx="1"/>
          </p:nvPr>
        </p:nvSpPr>
        <p:spPr>
          <a:xfrm>
            <a:off x="838200" y="1252430"/>
            <a:ext cx="10515600" cy="5482740"/>
          </a:xfrm>
        </p:spPr>
        <p:txBody>
          <a:bodyPr vert="horz" lIns="91440" tIns="45720" rIns="91440" bIns="45720" rtlCol="0" anchor="t">
            <a:noAutofit/>
          </a:bodyPr>
          <a:lstStyle/>
          <a:p>
            <a:pPr marL="0" indent="0">
              <a:buNone/>
            </a:pPr>
            <a:r>
              <a:rPr lang="en-US" sz="3200" dirty="0">
                <a:solidFill>
                  <a:schemeClr val="tx1"/>
                </a:solidFill>
              </a:rPr>
              <a:t>Decision making should </a:t>
            </a:r>
            <a:r>
              <a:rPr lang="en-GB" sz="3200" dirty="0">
                <a:solidFill>
                  <a:schemeClr val="tx1"/>
                </a:solidFill>
              </a:rPr>
              <a:t>maintain a child-centred approach and be guided by professional judgement</a:t>
            </a:r>
          </a:p>
          <a:p>
            <a:pPr marL="0" indent="0">
              <a:buNone/>
            </a:pPr>
            <a:r>
              <a:rPr lang="en-GB" sz="3200" b="1" dirty="0">
                <a:solidFill>
                  <a:schemeClr val="tx1"/>
                </a:solidFill>
              </a:rPr>
              <a:t>Remember:</a:t>
            </a:r>
          </a:p>
          <a:p>
            <a:pPr marL="0" indent="0">
              <a:buNone/>
            </a:pPr>
            <a:r>
              <a:rPr lang="en-GB" dirty="0">
                <a:solidFill>
                  <a:schemeClr val="tx1"/>
                </a:solidFill>
              </a:rPr>
              <a:t>No decision is damage free – the key is making decisions that are in the </a:t>
            </a:r>
            <a:r>
              <a:rPr lang="en-GB" u="sng" dirty="0">
                <a:solidFill>
                  <a:schemeClr val="tx1"/>
                </a:solidFill>
              </a:rPr>
              <a:t>best interests of the child</a:t>
            </a:r>
            <a:endParaRPr lang="en-GB" u="sng" dirty="0">
              <a:solidFill>
                <a:schemeClr val="tx1"/>
              </a:solidFill>
              <a:cs typeface="Arial"/>
            </a:endParaRPr>
          </a:p>
          <a:p>
            <a:pPr marL="0" indent="0">
              <a:buNone/>
            </a:pPr>
            <a:r>
              <a:rPr lang="en-GB" dirty="0">
                <a:solidFill>
                  <a:schemeClr val="tx1"/>
                </a:solidFill>
              </a:rPr>
              <a:t>Effective decisions are made based on a calculated and reasoned assessment and analysis of the risk</a:t>
            </a:r>
            <a:endParaRPr lang="en-GB" dirty="0">
              <a:solidFill>
                <a:schemeClr val="tx1"/>
              </a:solidFill>
              <a:cs typeface="Arial"/>
            </a:endParaRPr>
          </a:p>
          <a:p>
            <a:pPr marL="0" indent="0">
              <a:buNone/>
            </a:pPr>
            <a:r>
              <a:rPr lang="en-GB" dirty="0">
                <a:solidFill>
                  <a:schemeClr val="tx1"/>
                </a:solidFill>
              </a:rPr>
              <a:t>Sound evidence based on the lived experience of the child and parent/s and the impact observed by practitioners is key</a:t>
            </a:r>
            <a:endParaRPr lang="en-GB" dirty="0">
              <a:solidFill>
                <a:schemeClr val="tx1"/>
              </a:solidFill>
              <a:cs typeface="Arial"/>
            </a:endParaRPr>
          </a:p>
          <a:p>
            <a:pPr marL="0" indent="0">
              <a:buNone/>
            </a:pPr>
            <a:r>
              <a:rPr lang="en-GB" dirty="0">
                <a:solidFill>
                  <a:schemeClr val="tx1"/>
                </a:solidFill>
              </a:rPr>
              <a:t>Practitioners and the family should reach a shared understanding of the concerns </a:t>
            </a:r>
            <a:endParaRPr lang="en-GB" dirty="0">
              <a:solidFill>
                <a:schemeClr val="tx1"/>
              </a:solidFill>
              <a:cs typeface="Arial"/>
            </a:endParaRPr>
          </a:p>
          <a:p>
            <a:pPr marL="0" indent="0">
              <a:buNone/>
            </a:pPr>
            <a:endParaRPr lang="en-GB" sz="3200" dirty="0">
              <a:solidFill>
                <a:schemeClr val="tx1"/>
              </a:solidFill>
            </a:endParaRPr>
          </a:p>
          <a:p>
            <a:pPr marL="0" indent="0">
              <a:buNone/>
            </a:pPr>
            <a:endParaRPr lang="en-GB" sz="3200" dirty="0">
              <a:solidFill>
                <a:schemeClr val="tx1"/>
              </a:solidFill>
            </a:endParaRPr>
          </a:p>
          <a:p>
            <a:pPr marL="0" indent="0">
              <a:buNone/>
            </a:pPr>
            <a:endParaRPr lang="en-GB" sz="3200" dirty="0">
              <a:solidFill>
                <a:schemeClr val="tx1"/>
              </a:solidFill>
            </a:endParaRPr>
          </a:p>
          <a:p>
            <a:pPr marL="0" indent="0">
              <a:buNone/>
            </a:pPr>
            <a:endParaRPr lang="en-US" sz="3000" dirty="0">
              <a:solidFill>
                <a:schemeClr val="tx1"/>
              </a:solidFill>
            </a:endParaRPr>
          </a:p>
        </p:txBody>
      </p:sp>
    </p:spTree>
    <p:extLst>
      <p:ext uri="{BB962C8B-B14F-4D97-AF65-F5344CB8AC3E}">
        <p14:creationId xmlns:p14="http://schemas.microsoft.com/office/powerpoint/2010/main" val="576823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Arrow: Down 47">
            <a:extLst>
              <a:ext uri="{FF2B5EF4-FFF2-40B4-BE49-F238E27FC236}">
                <a16:creationId xmlns:a16="http://schemas.microsoft.com/office/drawing/2014/main" id="{1C4DB197-1242-481F-9DA9-47AF32036E39}"/>
              </a:ext>
            </a:extLst>
          </p:cNvPr>
          <p:cNvSpPr/>
          <p:nvPr/>
        </p:nvSpPr>
        <p:spPr>
          <a:xfrm>
            <a:off x="8591014" y="4736513"/>
            <a:ext cx="622543" cy="827672"/>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 name="Rectangle: Rounded Corners 42">
            <a:extLst>
              <a:ext uri="{FF2B5EF4-FFF2-40B4-BE49-F238E27FC236}">
                <a16:creationId xmlns:a16="http://schemas.microsoft.com/office/drawing/2014/main" id="{A4A87B9E-8CC8-42F3-8429-C0C028B7941E}"/>
              </a:ext>
            </a:extLst>
          </p:cNvPr>
          <p:cNvSpPr/>
          <p:nvPr/>
        </p:nvSpPr>
        <p:spPr>
          <a:xfrm>
            <a:off x="6083513" y="4003783"/>
            <a:ext cx="5721850" cy="827672"/>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80000"/>
              </a:lnSpc>
            </a:pPr>
            <a:r>
              <a:rPr lang="en-GB" sz="3200" dirty="0"/>
              <a:t>Child protection conference</a:t>
            </a:r>
          </a:p>
        </p:txBody>
      </p:sp>
      <p:sp>
        <p:nvSpPr>
          <p:cNvPr id="46" name="Arrow: Down 45">
            <a:extLst>
              <a:ext uri="{FF2B5EF4-FFF2-40B4-BE49-F238E27FC236}">
                <a16:creationId xmlns:a16="http://schemas.microsoft.com/office/drawing/2014/main" id="{EB5A55B5-34A4-4154-84D5-B4EECA0C5C51}"/>
              </a:ext>
            </a:extLst>
          </p:cNvPr>
          <p:cNvSpPr/>
          <p:nvPr/>
        </p:nvSpPr>
        <p:spPr>
          <a:xfrm>
            <a:off x="8591016" y="3346028"/>
            <a:ext cx="622543" cy="736291"/>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Rectangle: Rounded Corners 33">
            <a:extLst>
              <a:ext uri="{FF2B5EF4-FFF2-40B4-BE49-F238E27FC236}">
                <a16:creationId xmlns:a16="http://schemas.microsoft.com/office/drawing/2014/main" id="{A973FB80-E9F1-4CD0-884F-5CB114B382E4}"/>
              </a:ext>
            </a:extLst>
          </p:cNvPr>
          <p:cNvSpPr/>
          <p:nvPr/>
        </p:nvSpPr>
        <p:spPr>
          <a:xfrm>
            <a:off x="6096000" y="2833980"/>
            <a:ext cx="5721851" cy="736291"/>
          </a:xfrm>
          <a:prstGeom prst="roundRect">
            <a:avLst/>
          </a:prstGeom>
          <a:solidFill>
            <a:srgbClr val="002060"/>
          </a:solidFill>
          <a:ln w="38100">
            <a:noFill/>
          </a:ln>
        </p:spPr>
        <p:txBody>
          <a:bodyPr wrap="square" rtlCol="0" anchor="ctr">
            <a:noAutofit/>
          </a:bodyPr>
          <a:lstStyle/>
          <a:p>
            <a:pPr algn="ctr"/>
            <a:r>
              <a:rPr lang="en-GB" sz="3200" dirty="0">
                <a:solidFill>
                  <a:schemeClr val="lt1"/>
                </a:solidFill>
              </a:rPr>
              <a:t>Section 47 enquiries</a:t>
            </a:r>
          </a:p>
        </p:txBody>
      </p:sp>
      <p:sp>
        <p:nvSpPr>
          <p:cNvPr id="45" name="Arrow: Down 44">
            <a:extLst>
              <a:ext uri="{FF2B5EF4-FFF2-40B4-BE49-F238E27FC236}">
                <a16:creationId xmlns:a16="http://schemas.microsoft.com/office/drawing/2014/main" id="{8E508216-0898-4A72-BBD4-383DDC096BBE}"/>
              </a:ext>
            </a:extLst>
          </p:cNvPr>
          <p:cNvSpPr/>
          <p:nvPr/>
        </p:nvSpPr>
        <p:spPr>
          <a:xfrm>
            <a:off x="8591018" y="2224770"/>
            <a:ext cx="622543" cy="736291"/>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Rectangle: Rounded Corners 17">
            <a:extLst>
              <a:ext uri="{FF2B5EF4-FFF2-40B4-BE49-F238E27FC236}">
                <a16:creationId xmlns:a16="http://schemas.microsoft.com/office/drawing/2014/main" id="{6D6BA20B-1B26-464D-B7CC-6D5761197499}"/>
              </a:ext>
            </a:extLst>
          </p:cNvPr>
          <p:cNvSpPr/>
          <p:nvPr/>
        </p:nvSpPr>
        <p:spPr>
          <a:xfrm>
            <a:off x="467859" y="515625"/>
            <a:ext cx="4656224" cy="972854"/>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80000"/>
              </a:lnSpc>
            </a:pPr>
            <a:r>
              <a:rPr lang="en-GB" sz="3200" dirty="0"/>
              <a:t>Report received by social services</a:t>
            </a:r>
          </a:p>
        </p:txBody>
      </p:sp>
      <p:sp>
        <p:nvSpPr>
          <p:cNvPr id="31" name="Arrow: Down 30">
            <a:extLst>
              <a:ext uri="{FF2B5EF4-FFF2-40B4-BE49-F238E27FC236}">
                <a16:creationId xmlns:a16="http://schemas.microsoft.com/office/drawing/2014/main" id="{1D2BA1C5-5D3E-453B-9D38-9F2293AB0147}"/>
              </a:ext>
            </a:extLst>
          </p:cNvPr>
          <p:cNvSpPr/>
          <p:nvPr/>
        </p:nvSpPr>
        <p:spPr>
          <a:xfrm flipV="1">
            <a:off x="2484699" y="1312813"/>
            <a:ext cx="622543" cy="736291"/>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Rectangle: Rounded Corners 27">
            <a:extLst>
              <a:ext uri="{FF2B5EF4-FFF2-40B4-BE49-F238E27FC236}">
                <a16:creationId xmlns:a16="http://schemas.microsoft.com/office/drawing/2014/main" id="{EAE53258-A2C5-4219-8416-2BC90C9806F4}"/>
              </a:ext>
            </a:extLst>
          </p:cNvPr>
          <p:cNvSpPr/>
          <p:nvPr/>
        </p:nvSpPr>
        <p:spPr>
          <a:xfrm>
            <a:off x="467859" y="1873438"/>
            <a:ext cx="4656224" cy="1059871"/>
          </a:xfrm>
          <a:prstGeom prst="round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80000"/>
              </a:lnSpc>
            </a:pPr>
            <a:r>
              <a:rPr lang="en-GB" sz="3200" dirty="0"/>
              <a:t>Make report </a:t>
            </a:r>
            <a:br>
              <a:rPr lang="en-GB" sz="3200" dirty="0"/>
            </a:br>
            <a:r>
              <a:rPr lang="en-GB" sz="3200" dirty="0"/>
              <a:t>to social services</a:t>
            </a:r>
          </a:p>
        </p:txBody>
      </p:sp>
      <p:sp>
        <p:nvSpPr>
          <p:cNvPr id="25" name="Arrow: Down 24">
            <a:extLst>
              <a:ext uri="{FF2B5EF4-FFF2-40B4-BE49-F238E27FC236}">
                <a16:creationId xmlns:a16="http://schemas.microsoft.com/office/drawing/2014/main" id="{A68B9098-B0FA-4CE1-A0C5-64C5CE8CA3C9}"/>
              </a:ext>
            </a:extLst>
          </p:cNvPr>
          <p:cNvSpPr/>
          <p:nvPr/>
        </p:nvSpPr>
        <p:spPr>
          <a:xfrm flipV="1">
            <a:off x="2484700" y="2745766"/>
            <a:ext cx="622543" cy="736291"/>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Rounded Corners 13">
            <a:extLst>
              <a:ext uri="{FF2B5EF4-FFF2-40B4-BE49-F238E27FC236}">
                <a16:creationId xmlns:a16="http://schemas.microsoft.com/office/drawing/2014/main" id="{352EF728-8C66-4BC5-9464-17695084675D}"/>
              </a:ext>
            </a:extLst>
          </p:cNvPr>
          <p:cNvSpPr/>
          <p:nvPr/>
        </p:nvSpPr>
        <p:spPr>
          <a:xfrm>
            <a:off x="467860" y="3307952"/>
            <a:ext cx="4656225" cy="1112903"/>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defTabSz="457200">
              <a:lnSpc>
                <a:spcPct val="80000"/>
              </a:lnSpc>
            </a:pPr>
            <a:r>
              <a:rPr lang="en-GB" sz="3200" dirty="0">
                <a:cs typeface="Arial"/>
              </a:rPr>
              <a:t>Discuss with</a:t>
            </a:r>
            <a:br>
              <a:rPr lang="en-GB" sz="3200" dirty="0">
                <a:cs typeface="Arial" panose="020B0604020202020204" pitchFamily="34" charset="0"/>
              </a:rPr>
            </a:br>
            <a:r>
              <a:rPr lang="en-GB" sz="3200" dirty="0">
                <a:cs typeface="Arial"/>
              </a:rPr>
              <a:t>line manager or DSP</a:t>
            </a:r>
          </a:p>
        </p:txBody>
      </p:sp>
      <p:sp>
        <p:nvSpPr>
          <p:cNvPr id="24" name="Arrow: Down 23">
            <a:extLst>
              <a:ext uri="{FF2B5EF4-FFF2-40B4-BE49-F238E27FC236}">
                <a16:creationId xmlns:a16="http://schemas.microsoft.com/office/drawing/2014/main" id="{D7E10A39-3C13-414D-B0B3-CEF508F08344}"/>
              </a:ext>
            </a:extLst>
          </p:cNvPr>
          <p:cNvSpPr/>
          <p:nvPr/>
        </p:nvSpPr>
        <p:spPr>
          <a:xfrm flipV="1">
            <a:off x="2484702" y="4255295"/>
            <a:ext cx="622543" cy="736291"/>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Rounded Corners 11">
            <a:extLst>
              <a:ext uri="{FF2B5EF4-FFF2-40B4-BE49-F238E27FC236}">
                <a16:creationId xmlns:a16="http://schemas.microsoft.com/office/drawing/2014/main" id="{6B0ABE98-3919-4F88-A816-B8B39423EDCF}"/>
              </a:ext>
            </a:extLst>
          </p:cNvPr>
          <p:cNvSpPr/>
          <p:nvPr/>
        </p:nvSpPr>
        <p:spPr>
          <a:xfrm>
            <a:off x="467862" y="4873322"/>
            <a:ext cx="4656224" cy="827672"/>
          </a:xfrm>
          <a:prstGeom prst="roundRect">
            <a:avLst/>
          </a:prstGeom>
          <a:solidFill>
            <a:srgbClr val="17AD8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457200" rtl="0" eaLnBrk="1" fontAlgn="auto" latinLnBrk="0" hangingPunct="1">
              <a:lnSpc>
                <a:spcPct val="80000"/>
              </a:lnSpc>
              <a:spcBef>
                <a:spcPts val="0"/>
              </a:spcBef>
              <a:spcAft>
                <a:spcPts val="0"/>
              </a:spcAft>
              <a:buClrTx/>
              <a:buSzTx/>
              <a:buFontTx/>
              <a:buNone/>
              <a:tabLst/>
              <a:defRPr/>
            </a:pPr>
            <a:r>
              <a:rPr kumimoji="0" lang="en-GB" sz="3200" i="0" u="none" strike="noStrike" kern="1200" cap="none" spc="0" normalizeH="0" baseline="0" noProof="0" dirty="0">
                <a:ln>
                  <a:noFill/>
                </a:ln>
                <a:effectLst/>
                <a:uLnTx/>
                <a:uFillTx/>
                <a:ea typeface="+mn-ea"/>
                <a:cs typeface="+mn-cs"/>
              </a:rPr>
              <a:t>Safeguarding </a:t>
            </a:r>
            <a:r>
              <a:rPr lang="en-GB" sz="3200" dirty="0"/>
              <a:t>concern</a:t>
            </a:r>
            <a:endParaRPr kumimoji="0" lang="en-GB" sz="3200" i="0" u="none" strike="noStrike" kern="1200" cap="none" spc="0" normalizeH="0" baseline="0" noProof="0" dirty="0">
              <a:ln>
                <a:noFill/>
              </a:ln>
              <a:solidFill>
                <a:prstClr val="white"/>
              </a:solidFill>
              <a:effectLst/>
              <a:uLnTx/>
              <a:uFillTx/>
              <a:ea typeface="+mn-ea"/>
              <a:cs typeface="+mn-cs"/>
            </a:endParaRPr>
          </a:p>
        </p:txBody>
      </p:sp>
      <p:sp>
        <p:nvSpPr>
          <p:cNvPr id="37" name="TextBox 36">
            <a:extLst>
              <a:ext uri="{FF2B5EF4-FFF2-40B4-BE49-F238E27FC236}">
                <a16:creationId xmlns:a16="http://schemas.microsoft.com/office/drawing/2014/main" id="{018E5B6C-910A-4B78-98E1-3CEBA8C8238D}"/>
              </a:ext>
            </a:extLst>
          </p:cNvPr>
          <p:cNvSpPr txBox="1"/>
          <p:nvPr/>
        </p:nvSpPr>
        <p:spPr>
          <a:xfrm>
            <a:off x="6096000" y="1707651"/>
            <a:ext cx="5687307" cy="692817"/>
          </a:xfrm>
          <a:prstGeom prst="roundRect">
            <a:avLst/>
          </a:prstGeom>
          <a:solidFill>
            <a:schemeClr val="accent5">
              <a:lumMod val="60000"/>
              <a:lumOff val="40000"/>
            </a:schemeClr>
          </a:solidFill>
          <a:ln w="38100">
            <a:noFill/>
          </a:ln>
        </p:spPr>
        <p:txBody>
          <a:bodyPr wrap="square" rtlCol="0" anchor="t">
            <a:noAutofit/>
          </a:bodyPr>
          <a:lstStyle/>
          <a:p>
            <a:pPr algn="ctr"/>
            <a:r>
              <a:rPr lang="en-GB" sz="3200" dirty="0">
                <a:solidFill>
                  <a:schemeClr val="lt1"/>
                </a:solidFill>
              </a:rPr>
              <a:t>Strategy discussion/meeting</a:t>
            </a:r>
          </a:p>
        </p:txBody>
      </p:sp>
      <p:sp>
        <p:nvSpPr>
          <p:cNvPr id="44" name="Arrow: Down 43">
            <a:extLst>
              <a:ext uri="{FF2B5EF4-FFF2-40B4-BE49-F238E27FC236}">
                <a16:creationId xmlns:a16="http://schemas.microsoft.com/office/drawing/2014/main" id="{25735D6A-FC57-40F2-B6BF-29FC8A8BA492}"/>
              </a:ext>
            </a:extLst>
          </p:cNvPr>
          <p:cNvSpPr/>
          <p:nvPr/>
        </p:nvSpPr>
        <p:spPr>
          <a:xfrm>
            <a:off x="8591016" y="1075727"/>
            <a:ext cx="622543" cy="736291"/>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Rounded Corners 15">
            <a:extLst>
              <a:ext uri="{FF2B5EF4-FFF2-40B4-BE49-F238E27FC236}">
                <a16:creationId xmlns:a16="http://schemas.microsoft.com/office/drawing/2014/main" id="{5FB93769-3A27-4090-86C5-A8A0A121EAD7}"/>
              </a:ext>
            </a:extLst>
          </p:cNvPr>
          <p:cNvSpPr/>
          <p:nvPr/>
        </p:nvSpPr>
        <p:spPr>
          <a:xfrm>
            <a:off x="6095995" y="655942"/>
            <a:ext cx="5612583" cy="666742"/>
          </a:xfrm>
          <a:prstGeom prst="round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80000"/>
              </a:lnSpc>
            </a:pPr>
            <a:r>
              <a:rPr lang="en-GB" sz="3600" dirty="0"/>
              <a:t>Initial decision</a:t>
            </a:r>
          </a:p>
        </p:txBody>
      </p:sp>
      <p:sp>
        <p:nvSpPr>
          <p:cNvPr id="32" name="Arrow: Down 31">
            <a:extLst>
              <a:ext uri="{FF2B5EF4-FFF2-40B4-BE49-F238E27FC236}">
                <a16:creationId xmlns:a16="http://schemas.microsoft.com/office/drawing/2014/main" id="{CCEAAE74-BDD9-4DB0-9FAD-8DDEF54CADB0}"/>
              </a:ext>
            </a:extLst>
          </p:cNvPr>
          <p:cNvSpPr/>
          <p:nvPr/>
        </p:nvSpPr>
        <p:spPr>
          <a:xfrm rot="5400000" flipV="1">
            <a:off x="5371922" y="445535"/>
            <a:ext cx="622543" cy="1118221"/>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532636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ipe(down)">
                                      <p:cBhvr>
                                        <p:cTn id="7" dur="500"/>
                                        <p:tgtEl>
                                          <p:spTgt spid="24"/>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25"/>
                                        </p:tgtEl>
                                        <p:attrNameLst>
                                          <p:attrName>style.visibility</p:attrName>
                                        </p:attrNameLst>
                                      </p:cBhvr>
                                      <p:to>
                                        <p:strVal val="visible"/>
                                      </p:to>
                                    </p:set>
                                    <p:animEffect transition="in" filter="wipe(down)">
                                      <p:cBhvr>
                                        <p:cTn id="15" dur="500"/>
                                        <p:tgtEl>
                                          <p:spTgt spid="25"/>
                                        </p:tgtEl>
                                      </p:cBhvr>
                                    </p:animEffect>
                                  </p:childTnLst>
                                </p:cTn>
                              </p:par>
                            </p:childTnLst>
                          </p:cTn>
                        </p:par>
                        <p:par>
                          <p:cTn id="16" fill="hold">
                            <p:stCondLst>
                              <p:cond delay="500"/>
                            </p:stCondLst>
                            <p:childTnLst>
                              <p:par>
                                <p:cTn id="17" presetID="1" presetClass="entr" presetSubtype="0" fill="hold" grpId="0" nodeType="afterEffect">
                                  <p:stCondLst>
                                    <p:cond delay="0"/>
                                  </p:stCondLst>
                                  <p:childTnLst>
                                    <p:set>
                                      <p:cBhvr>
                                        <p:cTn id="18" dur="1" fill="hold">
                                          <p:stCondLst>
                                            <p:cond delay="0"/>
                                          </p:stCondLst>
                                        </p:cTn>
                                        <p:tgtEl>
                                          <p:spTgt spid="2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31"/>
                                        </p:tgtEl>
                                        <p:attrNameLst>
                                          <p:attrName>style.visibility</p:attrName>
                                        </p:attrNameLst>
                                      </p:cBhvr>
                                      <p:to>
                                        <p:strVal val="visible"/>
                                      </p:to>
                                    </p:set>
                                    <p:animEffect transition="in" filter="wipe(down)">
                                      <p:cBhvr>
                                        <p:cTn id="23" dur="500"/>
                                        <p:tgtEl>
                                          <p:spTgt spid="31"/>
                                        </p:tgtEl>
                                      </p:cBhvr>
                                    </p:animEffect>
                                  </p:childTnLst>
                                </p:cTn>
                              </p:par>
                            </p:childTnLst>
                          </p:cTn>
                        </p:par>
                        <p:par>
                          <p:cTn id="24" fill="hold">
                            <p:stCondLst>
                              <p:cond delay="500"/>
                            </p:stCondLst>
                            <p:childTnLst>
                              <p:par>
                                <p:cTn id="25" presetID="1" presetClass="entr" presetSubtype="0" fill="hold" grpId="0" nodeType="after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32"/>
                                        </p:tgtEl>
                                        <p:attrNameLst>
                                          <p:attrName>style.visibility</p:attrName>
                                        </p:attrNameLst>
                                      </p:cBhvr>
                                      <p:to>
                                        <p:strVal val="visible"/>
                                      </p:to>
                                    </p:set>
                                    <p:animEffect transition="in" filter="wipe(left)">
                                      <p:cBhvr>
                                        <p:cTn id="31" dur="500"/>
                                        <p:tgtEl>
                                          <p:spTgt spid="32"/>
                                        </p:tgtEl>
                                      </p:cBhvr>
                                    </p:animEffect>
                                  </p:childTnLst>
                                </p:cTn>
                              </p:par>
                            </p:childTnLst>
                          </p:cTn>
                        </p:par>
                        <p:par>
                          <p:cTn id="32" fill="hold">
                            <p:stCondLst>
                              <p:cond delay="500"/>
                            </p:stCondLst>
                            <p:childTnLst>
                              <p:par>
                                <p:cTn id="33" presetID="1" presetClass="entr" presetSubtype="0" fill="hold" grpId="0" nodeType="afterEffect">
                                  <p:stCondLst>
                                    <p:cond delay="0"/>
                                  </p:stCondLst>
                                  <p:childTnLst>
                                    <p:set>
                                      <p:cBhvr>
                                        <p:cTn id="34" dur="1" fill="hold">
                                          <p:stCondLst>
                                            <p:cond delay="0"/>
                                          </p:stCondLst>
                                        </p:cTn>
                                        <p:tgtEl>
                                          <p:spTgt spid="1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22" presetClass="entr" presetSubtype="1" fill="hold" grpId="0" nodeType="clickEffect">
                                  <p:stCondLst>
                                    <p:cond delay="0"/>
                                  </p:stCondLst>
                                  <p:childTnLst>
                                    <p:set>
                                      <p:cBhvr>
                                        <p:cTn id="38" dur="1" fill="hold">
                                          <p:stCondLst>
                                            <p:cond delay="0"/>
                                          </p:stCondLst>
                                        </p:cTn>
                                        <p:tgtEl>
                                          <p:spTgt spid="44"/>
                                        </p:tgtEl>
                                        <p:attrNameLst>
                                          <p:attrName>style.visibility</p:attrName>
                                        </p:attrNameLst>
                                      </p:cBhvr>
                                      <p:to>
                                        <p:strVal val="visible"/>
                                      </p:to>
                                    </p:set>
                                    <p:animEffect transition="in" filter="wipe(up)">
                                      <p:cBhvr>
                                        <p:cTn id="39" dur="500"/>
                                        <p:tgtEl>
                                          <p:spTgt spid="44"/>
                                        </p:tgtEl>
                                      </p:cBhvr>
                                    </p:animEffect>
                                  </p:childTnLst>
                                </p:cTn>
                              </p:par>
                            </p:childTnLst>
                          </p:cTn>
                        </p:par>
                        <p:par>
                          <p:cTn id="40" fill="hold">
                            <p:stCondLst>
                              <p:cond delay="500"/>
                            </p:stCondLst>
                            <p:childTnLst>
                              <p:par>
                                <p:cTn id="41" presetID="1" presetClass="entr" presetSubtype="0" fill="hold" grpId="0" nodeType="afterEffect">
                                  <p:stCondLst>
                                    <p:cond delay="0"/>
                                  </p:stCondLst>
                                  <p:childTnLst>
                                    <p:set>
                                      <p:cBhvr>
                                        <p:cTn id="42" dur="1" fill="hold">
                                          <p:stCondLst>
                                            <p:cond delay="0"/>
                                          </p:stCondLst>
                                        </p:cTn>
                                        <p:tgtEl>
                                          <p:spTgt spid="37"/>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22" presetClass="entr" presetSubtype="1" fill="hold" grpId="0" nodeType="clickEffect">
                                  <p:stCondLst>
                                    <p:cond delay="0"/>
                                  </p:stCondLst>
                                  <p:childTnLst>
                                    <p:set>
                                      <p:cBhvr>
                                        <p:cTn id="46" dur="1" fill="hold">
                                          <p:stCondLst>
                                            <p:cond delay="0"/>
                                          </p:stCondLst>
                                        </p:cTn>
                                        <p:tgtEl>
                                          <p:spTgt spid="45"/>
                                        </p:tgtEl>
                                        <p:attrNameLst>
                                          <p:attrName>style.visibility</p:attrName>
                                        </p:attrNameLst>
                                      </p:cBhvr>
                                      <p:to>
                                        <p:strVal val="visible"/>
                                      </p:to>
                                    </p:set>
                                    <p:animEffect transition="in" filter="wipe(up)">
                                      <p:cBhvr>
                                        <p:cTn id="47" dur="500"/>
                                        <p:tgtEl>
                                          <p:spTgt spid="45"/>
                                        </p:tgtEl>
                                      </p:cBhvr>
                                    </p:animEffect>
                                  </p:childTnLst>
                                </p:cTn>
                              </p:par>
                            </p:childTnLst>
                          </p:cTn>
                        </p:par>
                        <p:par>
                          <p:cTn id="48" fill="hold">
                            <p:stCondLst>
                              <p:cond delay="500"/>
                            </p:stCondLst>
                            <p:childTnLst>
                              <p:par>
                                <p:cTn id="49" presetID="1" presetClass="entr" presetSubtype="0" fill="hold" grpId="0" nodeType="afterEffect">
                                  <p:stCondLst>
                                    <p:cond delay="0"/>
                                  </p:stCondLst>
                                  <p:childTnLst>
                                    <p:set>
                                      <p:cBhvr>
                                        <p:cTn id="50" dur="1" fill="hold">
                                          <p:stCondLst>
                                            <p:cond delay="0"/>
                                          </p:stCondLst>
                                        </p:cTn>
                                        <p:tgtEl>
                                          <p:spTgt spid="34"/>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22" presetClass="entr" presetSubtype="1" fill="hold" grpId="0" nodeType="clickEffect">
                                  <p:stCondLst>
                                    <p:cond delay="0"/>
                                  </p:stCondLst>
                                  <p:childTnLst>
                                    <p:set>
                                      <p:cBhvr>
                                        <p:cTn id="54" dur="1" fill="hold">
                                          <p:stCondLst>
                                            <p:cond delay="0"/>
                                          </p:stCondLst>
                                        </p:cTn>
                                        <p:tgtEl>
                                          <p:spTgt spid="46"/>
                                        </p:tgtEl>
                                        <p:attrNameLst>
                                          <p:attrName>style.visibility</p:attrName>
                                        </p:attrNameLst>
                                      </p:cBhvr>
                                      <p:to>
                                        <p:strVal val="visible"/>
                                      </p:to>
                                    </p:set>
                                    <p:animEffect transition="in" filter="wipe(up)">
                                      <p:cBhvr>
                                        <p:cTn id="55" dur="500"/>
                                        <p:tgtEl>
                                          <p:spTgt spid="46"/>
                                        </p:tgtEl>
                                      </p:cBhvr>
                                    </p:animEffect>
                                  </p:childTnLst>
                                </p:cTn>
                              </p:par>
                            </p:childTnLst>
                          </p:cTn>
                        </p:par>
                        <p:par>
                          <p:cTn id="56" fill="hold">
                            <p:stCondLst>
                              <p:cond delay="500"/>
                            </p:stCondLst>
                            <p:childTnLst>
                              <p:par>
                                <p:cTn id="57" presetID="1" presetClass="entr" presetSubtype="0" fill="hold" grpId="0" nodeType="afterEffect">
                                  <p:stCondLst>
                                    <p:cond delay="0"/>
                                  </p:stCondLst>
                                  <p:childTnLst>
                                    <p:set>
                                      <p:cBhvr>
                                        <p:cTn id="58" dur="1" fill="hold">
                                          <p:stCondLst>
                                            <p:cond delay="0"/>
                                          </p:stCondLst>
                                        </p:cTn>
                                        <p:tgtEl>
                                          <p:spTgt spid="43"/>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22" presetClass="entr" presetSubtype="1" fill="hold" grpId="0" nodeType="clickEffect">
                                  <p:stCondLst>
                                    <p:cond delay="0"/>
                                  </p:stCondLst>
                                  <p:childTnLst>
                                    <p:set>
                                      <p:cBhvr>
                                        <p:cTn id="62" dur="1" fill="hold">
                                          <p:stCondLst>
                                            <p:cond delay="0"/>
                                          </p:stCondLst>
                                        </p:cTn>
                                        <p:tgtEl>
                                          <p:spTgt spid="48"/>
                                        </p:tgtEl>
                                        <p:attrNameLst>
                                          <p:attrName>style.visibility</p:attrName>
                                        </p:attrNameLst>
                                      </p:cBhvr>
                                      <p:to>
                                        <p:strVal val="visible"/>
                                      </p:to>
                                    </p:set>
                                    <p:animEffect transition="in" filter="wipe(up)">
                                      <p:cBhvr>
                                        <p:cTn id="63" dur="5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animBg="1"/>
      <p:bldP spid="43" grpId="0" animBg="1"/>
      <p:bldP spid="46" grpId="0" animBg="1"/>
      <p:bldP spid="34" grpId="0" animBg="1"/>
      <p:bldP spid="45" grpId="0" animBg="1"/>
      <p:bldP spid="18" grpId="0" animBg="1"/>
      <p:bldP spid="31" grpId="0" animBg="1"/>
      <p:bldP spid="28" grpId="0" animBg="1"/>
      <p:bldP spid="25" grpId="0" animBg="1"/>
      <p:bldP spid="14" grpId="0" animBg="1"/>
      <p:bldP spid="24" grpId="0" animBg="1"/>
      <p:bldP spid="37" grpId="0" animBg="1"/>
      <p:bldP spid="44" grpId="0" animBg="1"/>
      <p:bldP spid="16" grpId="0" animBg="1"/>
      <p:bldP spid="32"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F5D42FF-0776-422B-A2CA-90230524BE02}"/>
              </a:ext>
            </a:extLst>
          </p:cNvPr>
          <p:cNvSpPr>
            <a:spLocks noGrp="1"/>
          </p:cNvSpPr>
          <p:nvPr>
            <p:ph type="title"/>
          </p:nvPr>
        </p:nvSpPr>
        <p:spPr>
          <a:xfrm>
            <a:off x="838200" y="412628"/>
            <a:ext cx="10515600" cy="871008"/>
          </a:xfrm>
        </p:spPr>
        <p:txBody>
          <a:bodyPr/>
          <a:lstStyle/>
          <a:p>
            <a:r>
              <a:rPr lang="en-GB" dirty="0"/>
              <a:t>Conference decision</a:t>
            </a:r>
          </a:p>
        </p:txBody>
      </p:sp>
      <p:grpSp>
        <p:nvGrpSpPr>
          <p:cNvPr id="2" name="Group 1">
            <a:extLst>
              <a:ext uri="{FF2B5EF4-FFF2-40B4-BE49-F238E27FC236}">
                <a16:creationId xmlns:a16="http://schemas.microsoft.com/office/drawing/2014/main" id="{D2DC22D3-EBC7-4B7C-AD4B-F45AB483C3E6}"/>
              </a:ext>
            </a:extLst>
          </p:cNvPr>
          <p:cNvGrpSpPr/>
          <p:nvPr/>
        </p:nvGrpSpPr>
        <p:grpSpPr>
          <a:xfrm>
            <a:off x="891539" y="-912242"/>
            <a:ext cx="10793732" cy="3788628"/>
            <a:chOff x="891539" y="-912242"/>
            <a:chExt cx="10793732" cy="3788628"/>
          </a:xfrm>
        </p:grpSpPr>
        <p:sp>
          <p:nvSpPr>
            <p:cNvPr id="10" name="Rectangle: Rounded Corners 9">
              <a:extLst>
                <a:ext uri="{FF2B5EF4-FFF2-40B4-BE49-F238E27FC236}">
                  <a16:creationId xmlns:a16="http://schemas.microsoft.com/office/drawing/2014/main" id="{1BBCC6C9-9161-4FB5-8932-B7864856A093}"/>
                </a:ext>
              </a:extLst>
            </p:cNvPr>
            <p:cNvSpPr/>
            <p:nvPr/>
          </p:nvSpPr>
          <p:spPr>
            <a:xfrm>
              <a:off x="891539" y="1344445"/>
              <a:ext cx="10793732" cy="1531941"/>
            </a:xfrm>
            <a:prstGeom prst="roundRect">
              <a:avLst>
                <a:gd name="adj" fmla="val 13508"/>
              </a:avLst>
            </a:prstGeom>
            <a:solidFill>
              <a:schemeClr val="accent5">
                <a:lumMod val="75000"/>
              </a:schemeClr>
            </a:solidFill>
            <a:ln>
              <a:solidFill>
                <a:schemeClr val="accent5">
                  <a:lumMod val="50000"/>
                </a:schemeClr>
              </a:solidFill>
            </a:ln>
          </p:spPr>
          <p:txBody>
            <a:bodyPr wrap="square" anchor="t">
              <a:spAutoFit/>
            </a:bodyPr>
            <a:lstStyle/>
            <a:p>
              <a:pPr>
                <a:lnSpc>
                  <a:spcPct val="90000"/>
                </a:lnSpc>
              </a:pPr>
              <a:r>
                <a:rPr lang="en-GB" sz="3200" b="1" dirty="0">
                  <a:solidFill>
                    <a:schemeClr val="bg1"/>
                  </a:solidFill>
                </a:rPr>
                <a:t>Whether</a:t>
              </a:r>
              <a:r>
                <a:rPr lang="en-GB" sz="3200" dirty="0">
                  <a:solidFill>
                    <a:schemeClr val="bg1"/>
                  </a:solidFill>
                </a:rPr>
                <a:t> </a:t>
              </a:r>
              <a:r>
                <a:rPr lang="en-GB" sz="3200" b="1" dirty="0">
                  <a:solidFill>
                    <a:schemeClr val="bg1"/>
                  </a:solidFill>
                </a:rPr>
                <a:t>the child </a:t>
              </a:r>
              <a:r>
                <a:rPr lang="en-GB" sz="3200" dirty="0">
                  <a:solidFill>
                    <a:schemeClr val="bg1"/>
                  </a:solidFill>
                </a:rPr>
                <a:t>is at continuing risk of significant harm </a:t>
              </a:r>
              <a:r>
                <a:rPr lang="en-GB" sz="3200" b="1" dirty="0">
                  <a:solidFill>
                    <a:schemeClr val="bg1"/>
                  </a:solidFill>
                </a:rPr>
                <a:t>and </a:t>
              </a:r>
              <a:r>
                <a:rPr lang="en-GB" sz="3200" dirty="0">
                  <a:solidFill>
                    <a:schemeClr val="bg1"/>
                  </a:solidFill>
                </a:rPr>
                <a:t>requires a formal care and support protection plan / registration on the child protection register:</a:t>
              </a:r>
              <a:endParaRPr lang="en-GB" sz="3200">
                <a:solidFill>
                  <a:schemeClr val="bg1"/>
                </a:solidFill>
                <a:cs typeface="Arial"/>
              </a:endParaRPr>
            </a:p>
          </p:txBody>
        </p:sp>
        <p:sp>
          <p:nvSpPr>
            <p:cNvPr id="13" name="Arrow: Bent 12">
              <a:extLst>
                <a:ext uri="{FF2B5EF4-FFF2-40B4-BE49-F238E27FC236}">
                  <a16:creationId xmlns:a16="http://schemas.microsoft.com/office/drawing/2014/main" id="{140E778E-472E-41D0-9DA8-8E5B2724FCA7}"/>
                </a:ext>
              </a:extLst>
            </p:cNvPr>
            <p:cNvSpPr/>
            <p:nvPr/>
          </p:nvSpPr>
          <p:spPr>
            <a:xfrm rot="5400000">
              <a:off x="9267632" y="-846134"/>
              <a:ext cx="2483747" cy="2351531"/>
            </a:xfrm>
            <a:prstGeom prst="ben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grpSp>
    </p:spTree>
    <p:extLst>
      <p:ext uri="{BB962C8B-B14F-4D97-AF65-F5344CB8AC3E}">
        <p14:creationId xmlns:p14="http://schemas.microsoft.com/office/powerpoint/2010/main" val="936032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4" presetClass="path" presetSubtype="0" accel="50000" decel="50000" fill="hold" nodeType="clickEffect">
                                  <p:stCondLst>
                                    <p:cond delay="0"/>
                                  </p:stCondLst>
                                  <p:childTnLst>
                                    <p:animMotion origin="layout" path="M 4.79167E-6 4.44444E-6 L -0.00053 -0.12709 " pathEditMode="relative" rAng="0" ptsTypes="AA">
                                      <p:cBhvr>
                                        <p:cTn id="6" dur="2000" fill="hold"/>
                                        <p:tgtEl>
                                          <p:spTgt spid="2"/>
                                        </p:tgtEl>
                                        <p:attrNameLst>
                                          <p:attrName>ppt_x</p:attrName>
                                          <p:attrName>ppt_y</p:attrName>
                                        </p:attrNameLst>
                                      </p:cBhvr>
                                      <p:rCtr x="-26" y="-6366"/>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Rounded Corners 10">
            <a:extLst>
              <a:ext uri="{FF2B5EF4-FFF2-40B4-BE49-F238E27FC236}">
                <a16:creationId xmlns:a16="http://schemas.microsoft.com/office/drawing/2014/main" id="{60FFECEE-27F5-4C93-9B9C-811771C4850E}"/>
              </a:ext>
            </a:extLst>
          </p:cNvPr>
          <p:cNvSpPr/>
          <p:nvPr/>
        </p:nvSpPr>
        <p:spPr>
          <a:xfrm>
            <a:off x="8184817" y="4254730"/>
            <a:ext cx="3234875" cy="1532334"/>
          </a:xfrm>
          <a:prstGeom prst="roundRect">
            <a:avLst/>
          </a:prstGeom>
          <a:solidFill>
            <a:schemeClr val="bg1"/>
          </a:solidFill>
          <a:ln>
            <a:solidFill>
              <a:schemeClr val="accent6">
                <a:lumMod val="40000"/>
                <a:lumOff val="60000"/>
              </a:schemeClr>
            </a:solidFill>
          </a:ln>
        </p:spPr>
        <p:txBody>
          <a:bodyPr wrap="square" anchor="t">
            <a:noAutofit/>
          </a:bodyPr>
          <a:lstStyle/>
          <a:p>
            <a:pPr algn="ctr"/>
            <a:r>
              <a:rPr lang="en-GB" sz="2800" dirty="0"/>
              <a:t>made subject of a </a:t>
            </a:r>
            <a:r>
              <a:rPr lang="en-GB" sz="2800" b="1" dirty="0"/>
              <a:t>care and support </a:t>
            </a:r>
            <a:br>
              <a:rPr lang="en-GB" sz="2800" b="1" dirty="0"/>
            </a:br>
            <a:r>
              <a:rPr lang="en-GB" sz="2800" b="1" dirty="0"/>
              <a:t>protection plan</a:t>
            </a:r>
          </a:p>
        </p:txBody>
      </p:sp>
      <p:sp>
        <p:nvSpPr>
          <p:cNvPr id="12" name="Rectangle: Rounded Corners 11">
            <a:extLst>
              <a:ext uri="{FF2B5EF4-FFF2-40B4-BE49-F238E27FC236}">
                <a16:creationId xmlns:a16="http://schemas.microsoft.com/office/drawing/2014/main" id="{F2D9AD05-2FA0-45B9-9ABD-2486DF8E75A4}"/>
              </a:ext>
            </a:extLst>
          </p:cNvPr>
          <p:cNvSpPr/>
          <p:nvPr/>
        </p:nvSpPr>
        <p:spPr>
          <a:xfrm>
            <a:off x="4623640" y="4254729"/>
            <a:ext cx="3180882" cy="1532334"/>
          </a:xfrm>
          <a:prstGeom prst="roundRect">
            <a:avLst/>
          </a:prstGeom>
          <a:solidFill>
            <a:schemeClr val="bg1"/>
          </a:solidFill>
          <a:ln>
            <a:solidFill>
              <a:schemeClr val="accent6">
                <a:lumMod val="40000"/>
                <a:lumOff val="60000"/>
              </a:schemeClr>
            </a:solidFill>
          </a:ln>
        </p:spPr>
        <p:txBody>
          <a:bodyPr wrap="square" anchor="t">
            <a:spAutoFit/>
          </a:bodyPr>
          <a:lstStyle/>
          <a:p>
            <a:pPr algn="ctr"/>
            <a:r>
              <a:rPr lang="en-US" sz="2800" dirty="0"/>
              <a:t>placed on the</a:t>
            </a:r>
            <a:endParaRPr lang="en-GB" sz="3200" dirty="0"/>
          </a:p>
          <a:p>
            <a:pPr algn="ctr"/>
            <a:r>
              <a:rPr lang="en-GB" sz="2800" b="1" dirty="0"/>
              <a:t>child protection register </a:t>
            </a:r>
            <a:endParaRPr lang="en-GB" sz="2800" b="1" dirty="0">
              <a:cs typeface="Arial"/>
            </a:endParaRPr>
          </a:p>
        </p:txBody>
      </p:sp>
      <p:sp>
        <p:nvSpPr>
          <p:cNvPr id="19" name="Arrow: Down 18">
            <a:extLst>
              <a:ext uri="{FF2B5EF4-FFF2-40B4-BE49-F238E27FC236}">
                <a16:creationId xmlns:a16="http://schemas.microsoft.com/office/drawing/2014/main" id="{20A55D49-8E89-4124-9EA3-1AB78EC4B94F}"/>
              </a:ext>
            </a:extLst>
          </p:cNvPr>
          <p:cNvSpPr/>
          <p:nvPr/>
        </p:nvSpPr>
        <p:spPr>
          <a:xfrm>
            <a:off x="5909281" y="3348833"/>
            <a:ext cx="609600" cy="974175"/>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Arrow: Down 19">
            <a:extLst>
              <a:ext uri="{FF2B5EF4-FFF2-40B4-BE49-F238E27FC236}">
                <a16:creationId xmlns:a16="http://schemas.microsoft.com/office/drawing/2014/main" id="{093F1C1C-579F-4667-9B3C-D5103D48CFC5}"/>
              </a:ext>
            </a:extLst>
          </p:cNvPr>
          <p:cNvSpPr/>
          <p:nvPr/>
        </p:nvSpPr>
        <p:spPr>
          <a:xfrm>
            <a:off x="9497454" y="3333292"/>
            <a:ext cx="609600" cy="974175"/>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Content Placeholder 2">
            <a:extLst>
              <a:ext uri="{FF2B5EF4-FFF2-40B4-BE49-F238E27FC236}">
                <a16:creationId xmlns:a16="http://schemas.microsoft.com/office/drawing/2014/main" id="{B2BDEBC3-47D0-41C2-9E0D-DFA7EC5889D0}"/>
              </a:ext>
            </a:extLst>
          </p:cNvPr>
          <p:cNvSpPr txBox="1">
            <a:spLocks/>
          </p:cNvSpPr>
          <p:nvPr/>
        </p:nvSpPr>
        <p:spPr>
          <a:xfrm>
            <a:off x="4502990" y="2469672"/>
            <a:ext cx="6989877" cy="1135429"/>
          </a:xfrm>
          <a:prstGeom prst="roundRect">
            <a:avLst/>
          </a:prstGeom>
          <a:solidFill>
            <a:schemeClr val="bg1"/>
          </a:solidFill>
          <a:ln>
            <a:solidFill>
              <a:schemeClr val="accent5">
                <a:lumMod val="60000"/>
                <a:lumOff val="40000"/>
              </a:schemeClr>
            </a:solidFill>
          </a:ln>
        </p:spPr>
        <p:txBody>
          <a:bodyPr vert="horz" lIns="91440" tIns="45720" rIns="91440" bIns="45720" rtlCol="0" anchor="ctr">
            <a:noAutofit/>
          </a:bodyPr>
          <a:lstStyle>
            <a:lvl1pPr indent="0">
              <a:lnSpc>
                <a:spcPct val="90000"/>
              </a:lnSpc>
              <a:spcBef>
                <a:spcPts val="0"/>
              </a:spcBef>
              <a:buClr>
                <a:schemeClr val="accent3"/>
              </a:buClr>
              <a:buFont typeface="Arial" panose="020B0604020202020204" pitchFamily="34" charset="0"/>
              <a:buNone/>
              <a:defRPr sz="3200">
                <a:solidFill>
                  <a:schemeClr val="accent1"/>
                </a:solidFill>
              </a:defRPr>
            </a:lvl1pPr>
            <a:lvl2pPr marL="685800" indent="-228600">
              <a:lnSpc>
                <a:spcPct val="90000"/>
              </a:lnSpc>
              <a:spcBef>
                <a:spcPts val="500"/>
              </a:spcBef>
              <a:buClr>
                <a:schemeClr val="accent3"/>
              </a:buClr>
              <a:buFont typeface="Arial" panose="020B0604020202020204" pitchFamily="34" charset="0"/>
              <a:buChar char="•"/>
              <a:defRPr sz="2400">
                <a:solidFill>
                  <a:schemeClr val="accent1"/>
                </a:solidFill>
              </a:defRPr>
            </a:lvl2pPr>
            <a:lvl3pPr marL="1143000" indent="-228600">
              <a:lnSpc>
                <a:spcPct val="90000"/>
              </a:lnSpc>
              <a:spcBef>
                <a:spcPts val="500"/>
              </a:spcBef>
              <a:buClr>
                <a:schemeClr val="accent3"/>
              </a:buClr>
              <a:buFont typeface="Arial" panose="020B0604020202020204" pitchFamily="34" charset="0"/>
              <a:buChar char="•"/>
              <a:defRPr sz="2000">
                <a:solidFill>
                  <a:schemeClr val="accent1"/>
                </a:solidFill>
              </a:defRPr>
            </a:lvl3pPr>
            <a:lvl4pPr marL="1600200" indent="-228600">
              <a:lnSpc>
                <a:spcPct val="90000"/>
              </a:lnSpc>
              <a:spcBef>
                <a:spcPts val="500"/>
              </a:spcBef>
              <a:buClr>
                <a:schemeClr val="accent3"/>
              </a:buClr>
              <a:buFont typeface="Arial" panose="020B0604020202020204" pitchFamily="34" charset="0"/>
              <a:buChar char="•"/>
              <a:defRPr>
                <a:solidFill>
                  <a:schemeClr val="accent1"/>
                </a:solidFill>
              </a:defRPr>
            </a:lvl4pPr>
            <a:lvl5pPr marL="2057400" indent="-228600">
              <a:lnSpc>
                <a:spcPct val="90000"/>
              </a:lnSpc>
              <a:spcBef>
                <a:spcPts val="500"/>
              </a:spcBef>
              <a:buClr>
                <a:schemeClr val="accent3"/>
              </a:buClr>
              <a:buFont typeface="Arial" panose="020B0604020202020204" pitchFamily="34" charset="0"/>
              <a:buChar char="•"/>
              <a:defRPr>
                <a:solidFill>
                  <a:schemeClr val="accent1"/>
                </a:solidFill>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algn="ctr"/>
            <a:r>
              <a:rPr lang="en-US" dirty="0">
                <a:solidFill>
                  <a:schemeClr val="tx1"/>
                </a:solidFill>
              </a:rPr>
              <a:t>The child </a:t>
            </a:r>
            <a:r>
              <a:rPr lang="en-US" b="1" dirty="0">
                <a:solidFill>
                  <a:schemeClr val="tx1"/>
                </a:solidFill>
              </a:rPr>
              <a:t>is</a:t>
            </a:r>
            <a:r>
              <a:rPr lang="en-US" dirty="0">
                <a:solidFill>
                  <a:schemeClr val="tx1"/>
                </a:solidFill>
              </a:rPr>
              <a:t> experiencing </a:t>
            </a:r>
            <a:br>
              <a:rPr lang="en-US" dirty="0">
                <a:solidFill>
                  <a:schemeClr val="tx1"/>
                </a:solidFill>
              </a:rPr>
            </a:br>
            <a:r>
              <a:rPr lang="en-US" dirty="0">
                <a:solidFill>
                  <a:schemeClr val="tx1"/>
                </a:solidFill>
              </a:rPr>
              <a:t>or at risk of harm </a:t>
            </a:r>
            <a:r>
              <a:rPr lang="en-US" b="1" dirty="0">
                <a:solidFill>
                  <a:schemeClr val="tx1"/>
                </a:solidFill>
              </a:rPr>
              <a:t>and </a:t>
            </a:r>
            <a:r>
              <a:rPr lang="en-US" dirty="0">
                <a:solidFill>
                  <a:schemeClr val="tx1"/>
                </a:solidFill>
              </a:rPr>
              <a:t>should be</a:t>
            </a:r>
            <a:endParaRPr lang="en-US" dirty="0"/>
          </a:p>
        </p:txBody>
      </p:sp>
      <p:sp>
        <p:nvSpPr>
          <p:cNvPr id="8" name="Rectangle: Rounded Corners 7">
            <a:extLst>
              <a:ext uri="{FF2B5EF4-FFF2-40B4-BE49-F238E27FC236}">
                <a16:creationId xmlns:a16="http://schemas.microsoft.com/office/drawing/2014/main" id="{DA14E583-00D5-4F35-AF16-251069D09DF9}"/>
              </a:ext>
            </a:extLst>
          </p:cNvPr>
          <p:cNvSpPr/>
          <p:nvPr/>
        </p:nvSpPr>
        <p:spPr>
          <a:xfrm>
            <a:off x="699135" y="5369900"/>
            <a:ext cx="3596821" cy="1328023"/>
          </a:xfrm>
          <a:prstGeom prst="roundRect">
            <a:avLst/>
          </a:prstGeom>
          <a:solidFill>
            <a:schemeClr val="bg1"/>
          </a:solidFill>
          <a:ln>
            <a:solidFill>
              <a:schemeClr val="accent6">
                <a:lumMod val="40000"/>
                <a:lumOff val="60000"/>
              </a:schemeClr>
            </a:solidFill>
          </a:ln>
        </p:spPr>
        <p:txBody>
          <a:bodyPr wrap="square">
            <a:spAutoFit/>
          </a:bodyPr>
          <a:lstStyle/>
          <a:p>
            <a:pPr algn="ctr">
              <a:spcBef>
                <a:spcPts val="0"/>
              </a:spcBef>
            </a:pPr>
            <a:r>
              <a:rPr lang="en-US" sz="2400" dirty="0"/>
              <a:t>parents encouraged to continue with the </a:t>
            </a:r>
            <a:br>
              <a:rPr lang="en-US" sz="2400" dirty="0"/>
            </a:br>
            <a:r>
              <a:rPr lang="en-US" sz="2400" b="1" dirty="0"/>
              <a:t>needs assessment</a:t>
            </a:r>
            <a:endParaRPr lang="en-GB" sz="2400" dirty="0"/>
          </a:p>
        </p:txBody>
      </p:sp>
      <p:sp>
        <p:nvSpPr>
          <p:cNvPr id="18" name="Arrow: Down 17">
            <a:extLst>
              <a:ext uri="{FF2B5EF4-FFF2-40B4-BE49-F238E27FC236}">
                <a16:creationId xmlns:a16="http://schemas.microsoft.com/office/drawing/2014/main" id="{B9960D4F-8A1C-4147-9B51-0401DA5F18F7}"/>
              </a:ext>
            </a:extLst>
          </p:cNvPr>
          <p:cNvSpPr/>
          <p:nvPr/>
        </p:nvSpPr>
        <p:spPr>
          <a:xfrm>
            <a:off x="2192744" y="4629248"/>
            <a:ext cx="609600" cy="853222"/>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Content Placeholder 2">
            <a:extLst>
              <a:ext uri="{FF2B5EF4-FFF2-40B4-BE49-F238E27FC236}">
                <a16:creationId xmlns:a16="http://schemas.microsoft.com/office/drawing/2014/main" id="{996C576A-FCD1-458A-8FCA-510C183899B1}"/>
              </a:ext>
            </a:extLst>
          </p:cNvPr>
          <p:cNvSpPr>
            <a:spLocks noGrp="1"/>
          </p:cNvSpPr>
          <p:nvPr>
            <p:ph idx="1"/>
          </p:nvPr>
        </p:nvSpPr>
        <p:spPr>
          <a:xfrm>
            <a:off x="699134" y="2441963"/>
            <a:ext cx="3596821" cy="2299854"/>
          </a:xfrm>
          <a:prstGeom prst="roundRect">
            <a:avLst/>
          </a:prstGeom>
          <a:solidFill>
            <a:schemeClr val="bg1"/>
          </a:solidFill>
          <a:ln>
            <a:solidFill>
              <a:schemeClr val="accent5">
                <a:lumMod val="60000"/>
                <a:lumOff val="40000"/>
              </a:schemeClr>
            </a:solidFill>
          </a:ln>
        </p:spPr>
        <p:txBody>
          <a:bodyPr anchor="ctr"/>
          <a:lstStyle/>
          <a:p>
            <a:pPr marL="0" indent="0" algn="ctr">
              <a:spcBef>
                <a:spcPts val="0"/>
              </a:spcBef>
              <a:buNone/>
            </a:pPr>
            <a:r>
              <a:rPr lang="en-US" dirty="0"/>
              <a:t>Child </a:t>
            </a:r>
            <a:r>
              <a:rPr lang="en-US" b="1" dirty="0"/>
              <a:t>is</a:t>
            </a:r>
            <a:r>
              <a:rPr lang="en-US" dirty="0"/>
              <a:t> </a:t>
            </a:r>
            <a:r>
              <a:rPr lang="en-US" b="1" dirty="0"/>
              <a:t>not </a:t>
            </a:r>
            <a:r>
              <a:rPr lang="en-US" dirty="0"/>
              <a:t>at continuing risk of harm </a:t>
            </a:r>
            <a:r>
              <a:rPr lang="en-US" b="1" dirty="0"/>
              <a:t>but </a:t>
            </a:r>
            <a:r>
              <a:rPr lang="en-US" dirty="0"/>
              <a:t>may have needs for care and support</a:t>
            </a:r>
          </a:p>
        </p:txBody>
      </p:sp>
      <p:sp>
        <p:nvSpPr>
          <p:cNvPr id="17" name="Arrow: Down 16">
            <a:extLst>
              <a:ext uri="{FF2B5EF4-FFF2-40B4-BE49-F238E27FC236}">
                <a16:creationId xmlns:a16="http://schemas.microsoft.com/office/drawing/2014/main" id="{F5FA4AA6-34B1-49A0-95A5-538A157CC9EB}"/>
              </a:ext>
            </a:extLst>
          </p:cNvPr>
          <p:cNvSpPr/>
          <p:nvPr/>
        </p:nvSpPr>
        <p:spPr>
          <a:xfrm>
            <a:off x="7726816" y="1588741"/>
            <a:ext cx="609600" cy="853222"/>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Arrow: Down 15">
            <a:extLst>
              <a:ext uri="{FF2B5EF4-FFF2-40B4-BE49-F238E27FC236}">
                <a16:creationId xmlns:a16="http://schemas.microsoft.com/office/drawing/2014/main" id="{7706F3BC-B0EF-496C-AC9D-0B24F2A6186E}"/>
              </a:ext>
            </a:extLst>
          </p:cNvPr>
          <p:cNvSpPr/>
          <p:nvPr/>
        </p:nvSpPr>
        <p:spPr>
          <a:xfrm>
            <a:off x="2192744" y="1588741"/>
            <a:ext cx="609600" cy="853222"/>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Rectangle: Rounded Corners 20">
            <a:extLst>
              <a:ext uri="{FF2B5EF4-FFF2-40B4-BE49-F238E27FC236}">
                <a16:creationId xmlns:a16="http://schemas.microsoft.com/office/drawing/2014/main" id="{0204A5CC-D2F8-4290-808B-3533DC729563}"/>
              </a:ext>
            </a:extLst>
          </p:cNvPr>
          <p:cNvSpPr/>
          <p:nvPr/>
        </p:nvSpPr>
        <p:spPr>
          <a:xfrm>
            <a:off x="699134" y="442197"/>
            <a:ext cx="10793732" cy="1531941"/>
          </a:xfrm>
          <a:prstGeom prst="roundRect">
            <a:avLst>
              <a:gd name="adj" fmla="val 13508"/>
            </a:avLst>
          </a:prstGeom>
          <a:solidFill>
            <a:schemeClr val="accent5">
              <a:lumMod val="75000"/>
            </a:schemeClr>
          </a:solidFill>
          <a:ln>
            <a:solidFill>
              <a:schemeClr val="accent5">
                <a:lumMod val="50000"/>
              </a:schemeClr>
            </a:solidFill>
          </a:ln>
        </p:spPr>
        <p:txBody>
          <a:bodyPr wrap="square" anchor="t">
            <a:spAutoFit/>
          </a:bodyPr>
          <a:lstStyle/>
          <a:p>
            <a:pPr>
              <a:lnSpc>
                <a:spcPct val="90000"/>
              </a:lnSpc>
            </a:pPr>
            <a:r>
              <a:rPr lang="en-GB" sz="3200" b="1" dirty="0">
                <a:solidFill>
                  <a:schemeClr val="bg1"/>
                </a:solidFill>
              </a:rPr>
              <a:t>Whether</a:t>
            </a:r>
            <a:r>
              <a:rPr lang="en-GB" sz="3200" dirty="0">
                <a:solidFill>
                  <a:schemeClr val="bg1"/>
                </a:solidFill>
              </a:rPr>
              <a:t> </a:t>
            </a:r>
            <a:r>
              <a:rPr lang="en-GB" sz="3200" b="1" dirty="0">
                <a:solidFill>
                  <a:schemeClr val="bg1"/>
                </a:solidFill>
              </a:rPr>
              <a:t>the child </a:t>
            </a:r>
            <a:r>
              <a:rPr lang="en-GB" sz="3200" dirty="0">
                <a:solidFill>
                  <a:schemeClr val="bg1"/>
                </a:solidFill>
              </a:rPr>
              <a:t>is at continuing risk of significant harm </a:t>
            </a:r>
          </a:p>
          <a:p>
            <a:pPr>
              <a:lnSpc>
                <a:spcPct val="90000"/>
              </a:lnSpc>
            </a:pPr>
            <a:r>
              <a:rPr lang="en-GB" sz="3200" b="1" dirty="0">
                <a:solidFill>
                  <a:schemeClr val="bg1"/>
                </a:solidFill>
              </a:rPr>
              <a:t>and </a:t>
            </a:r>
            <a:r>
              <a:rPr lang="en-GB" sz="3200" dirty="0">
                <a:solidFill>
                  <a:schemeClr val="bg1"/>
                </a:solidFill>
              </a:rPr>
              <a:t>requires a formal care and support protection plan / registration on the child protection register:</a:t>
            </a:r>
            <a:endParaRPr lang="en-GB" sz="3200" dirty="0">
              <a:solidFill>
                <a:schemeClr val="bg1"/>
              </a:solidFill>
              <a:cs typeface="Arial"/>
            </a:endParaRPr>
          </a:p>
        </p:txBody>
      </p:sp>
      <p:sp>
        <p:nvSpPr>
          <p:cNvPr id="22" name="Arrow: Bent 21">
            <a:extLst>
              <a:ext uri="{FF2B5EF4-FFF2-40B4-BE49-F238E27FC236}">
                <a16:creationId xmlns:a16="http://schemas.microsoft.com/office/drawing/2014/main" id="{D784BAAB-5B3F-4DFC-BC9A-97F2C5D08DE8}"/>
              </a:ext>
            </a:extLst>
          </p:cNvPr>
          <p:cNvSpPr/>
          <p:nvPr/>
        </p:nvSpPr>
        <p:spPr>
          <a:xfrm rot="5400000">
            <a:off x="9206471" y="-1741471"/>
            <a:ext cx="2483747" cy="2351531"/>
          </a:xfrm>
          <a:prstGeom prst="ben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Tree>
    <p:extLst>
      <p:ext uri="{BB962C8B-B14F-4D97-AF65-F5344CB8AC3E}">
        <p14:creationId xmlns:p14="http://schemas.microsoft.com/office/powerpoint/2010/main" val="1174752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up)">
                                      <p:cBhvr>
                                        <p:cTn id="7" dur="500"/>
                                        <p:tgtEl>
                                          <p:spTgt spid="16"/>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5">
                                            <p:bg/>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wipe(up)">
                                      <p:cBhvr>
                                        <p:cTn id="17" dur="500"/>
                                        <p:tgtEl>
                                          <p:spTgt spid="18"/>
                                        </p:tgtEl>
                                      </p:cBhvr>
                                    </p:animEffect>
                                  </p:childTnLst>
                                </p:cTn>
                              </p:par>
                            </p:childTnLst>
                          </p:cTn>
                        </p:par>
                        <p:par>
                          <p:cTn id="18" fill="hold">
                            <p:stCondLst>
                              <p:cond delay="500"/>
                            </p:stCondLst>
                            <p:childTnLst>
                              <p:par>
                                <p:cTn id="19" presetID="1" presetClass="entr" presetSubtype="0" fill="hold" grpId="0" nodeType="afterEffect">
                                  <p:stCondLst>
                                    <p:cond delay="0"/>
                                  </p:stCondLst>
                                  <p:childTnLst>
                                    <p:set>
                                      <p:cBhvr>
                                        <p:cTn id="20" dur="1" fill="hold">
                                          <p:stCondLst>
                                            <p:cond delay="0"/>
                                          </p:stCondLst>
                                        </p:cTn>
                                        <p:tgtEl>
                                          <p:spTgt spid="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22" presetClass="entr" presetSubtype="1" fill="hold" grpId="0" nodeType="clickEffect">
                                  <p:stCondLst>
                                    <p:cond delay="0"/>
                                  </p:stCondLst>
                                  <p:childTnLst>
                                    <p:set>
                                      <p:cBhvr>
                                        <p:cTn id="24" dur="1" fill="hold">
                                          <p:stCondLst>
                                            <p:cond delay="0"/>
                                          </p:stCondLst>
                                        </p:cTn>
                                        <p:tgtEl>
                                          <p:spTgt spid="17"/>
                                        </p:tgtEl>
                                        <p:attrNameLst>
                                          <p:attrName>style.visibility</p:attrName>
                                        </p:attrNameLst>
                                      </p:cBhvr>
                                      <p:to>
                                        <p:strVal val="visible"/>
                                      </p:to>
                                    </p:set>
                                    <p:animEffect transition="in" filter="wipe(up)">
                                      <p:cBhvr>
                                        <p:cTn id="25" dur="500"/>
                                        <p:tgtEl>
                                          <p:spTgt spid="17"/>
                                        </p:tgtEl>
                                      </p:cBhvr>
                                    </p:animEffect>
                                  </p:childTnLst>
                                </p:cTn>
                              </p:par>
                            </p:childTnLst>
                          </p:cTn>
                        </p:par>
                        <p:par>
                          <p:cTn id="26" fill="hold">
                            <p:stCondLst>
                              <p:cond delay="500"/>
                            </p:stCondLst>
                            <p:childTnLst>
                              <p:par>
                                <p:cTn id="27" presetID="1" presetClass="entr" presetSubtype="0" fill="hold" grpId="0" nodeType="afterEffect">
                                  <p:stCondLst>
                                    <p:cond delay="0"/>
                                  </p:stCondLst>
                                  <p:childTnLst>
                                    <p:set>
                                      <p:cBhvr>
                                        <p:cTn id="28" dur="1" fill="hold">
                                          <p:stCondLst>
                                            <p:cond delay="0"/>
                                          </p:stCondLst>
                                        </p:cTn>
                                        <p:tgtEl>
                                          <p:spTgt spid="7"/>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22" presetClass="entr" presetSubtype="1" fill="hold" grpId="0" nodeType="clickEffect">
                                  <p:stCondLst>
                                    <p:cond delay="0"/>
                                  </p:stCondLst>
                                  <p:childTnLst>
                                    <p:set>
                                      <p:cBhvr>
                                        <p:cTn id="32" dur="1" fill="hold">
                                          <p:stCondLst>
                                            <p:cond delay="0"/>
                                          </p:stCondLst>
                                        </p:cTn>
                                        <p:tgtEl>
                                          <p:spTgt spid="19"/>
                                        </p:tgtEl>
                                        <p:attrNameLst>
                                          <p:attrName>style.visibility</p:attrName>
                                        </p:attrNameLst>
                                      </p:cBhvr>
                                      <p:to>
                                        <p:strVal val="visible"/>
                                      </p:to>
                                    </p:set>
                                    <p:animEffect transition="in" filter="wipe(up)">
                                      <p:cBhvr>
                                        <p:cTn id="33" dur="500"/>
                                        <p:tgtEl>
                                          <p:spTgt spid="19"/>
                                        </p:tgtEl>
                                      </p:cBhvr>
                                    </p:animEffect>
                                  </p:childTnLst>
                                </p:cTn>
                              </p:par>
                              <p:par>
                                <p:cTn id="34" presetID="22" presetClass="entr" presetSubtype="1" fill="hold" grpId="0" nodeType="withEffect">
                                  <p:stCondLst>
                                    <p:cond delay="0"/>
                                  </p:stCondLst>
                                  <p:childTnLst>
                                    <p:set>
                                      <p:cBhvr>
                                        <p:cTn id="35" dur="1" fill="hold">
                                          <p:stCondLst>
                                            <p:cond delay="0"/>
                                          </p:stCondLst>
                                        </p:cTn>
                                        <p:tgtEl>
                                          <p:spTgt spid="20"/>
                                        </p:tgtEl>
                                        <p:attrNameLst>
                                          <p:attrName>style.visibility</p:attrName>
                                        </p:attrNameLst>
                                      </p:cBhvr>
                                      <p:to>
                                        <p:strVal val="visible"/>
                                      </p:to>
                                    </p:set>
                                    <p:animEffect transition="in" filter="wipe(up)">
                                      <p:cBhvr>
                                        <p:cTn id="36" dur="500"/>
                                        <p:tgtEl>
                                          <p:spTgt spid="20"/>
                                        </p:tgtEl>
                                      </p:cBhvr>
                                    </p:animEffect>
                                  </p:childTnLst>
                                </p:cTn>
                              </p:par>
                            </p:childTnLst>
                          </p:cTn>
                        </p:par>
                        <p:par>
                          <p:cTn id="37" fill="hold">
                            <p:stCondLst>
                              <p:cond delay="500"/>
                            </p:stCondLst>
                            <p:childTnLst>
                              <p:par>
                                <p:cTn id="38" presetID="1" presetClass="entr" presetSubtype="0" fill="hold" grpId="0" nodeType="afterEffect">
                                  <p:stCondLst>
                                    <p:cond delay="0"/>
                                  </p:stCondLst>
                                  <p:childTnLst>
                                    <p:set>
                                      <p:cBhvr>
                                        <p:cTn id="39" dur="1" fill="hold">
                                          <p:stCondLst>
                                            <p:cond delay="0"/>
                                          </p:stCondLst>
                                        </p:cTn>
                                        <p:tgtEl>
                                          <p:spTgt spid="12"/>
                                        </p:tgtEl>
                                        <p:attrNameLst>
                                          <p:attrName>style.visibility</p:attrName>
                                        </p:attrNameLst>
                                      </p:cBhvr>
                                      <p:to>
                                        <p:strVal val="visible"/>
                                      </p:to>
                                    </p:set>
                                  </p:childTnLst>
                                </p:cTn>
                              </p:par>
                            </p:childTnLst>
                          </p:cTn>
                        </p:par>
                        <p:par>
                          <p:cTn id="40" fill="hold">
                            <p:stCondLst>
                              <p:cond delay="500"/>
                            </p:stCondLst>
                            <p:childTnLst>
                              <p:par>
                                <p:cTn id="41" presetID="1" presetClass="entr" presetSubtype="0" fill="hold" grpId="0" nodeType="afterEffect">
                                  <p:stCondLst>
                                    <p:cond delay="0"/>
                                  </p:stCondLst>
                                  <p:childTnLst>
                                    <p:set>
                                      <p:cBhvr>
                                        <p:cTn id="42"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9" grpId="0" animBg="1"/>
      <p:bldP spid="20" grpId="0" animBg="1"/>
      <p:bldP spid="7" grpId="0" animBg="1"/>
      <p:bldP spid="8" grpId="0" animBg="1"/>
      <p:bldP spid="18" grpId="0" animBg="1"/>
      <p:bldP spid="5" grpId="0" uiExpand="1" build="p" animBg="1"/>
      <p:bldP spid="17" grpId="0" animBg="1"/>
      <p:bldP spid="16"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F5FDF5-6B0A-49F9-A3DF-53D06BC17A82}"/>
              </a:ext>
            </a:extLst>
          </p:cNvPr>
          <p:cNvSpPr>
            <a:spLocks noGrp="1"/>
          </p:cNvSpPr>
          <p:nvPr>
            <p:ph type="title"/>
          </p:nvPr>
        </p:nvSpPr>
        <p:spPr/>
        <p:txBody>
          <a:bodyPr/>
          <a:lstStyle/>
          <a:p>
            <a:r>
              <a:rPr lang="en-GB" dirty="0"/>
              <a:t>Conference confidentiality</a:t>
            </a:r>
          </a:p>
        </p:txBody>
      </p:sp>
      <p:sp>
        <p:nvSpPr>
          <p:cNvPr id="3" name="Content Placeholder 2">
            <a:extLst>
              <a:ext uri="{FF2B5EF4-FFF2-40B4-BE49-F238E27FC236}">
                <a16:creationId xmlns:a16="http://schemas.microsoft.com/office/drawing/2014/main" id="{150A8A52-1F04-4012-9543-44495584611B}"/>
              </a:ext>
            </a:extLst>
          </p:cNvPr>
          <p:cNvSpPr>
            <a:spLocks noGrp="1"/>
          </p:cNvSpPr>
          <p:nvPr>
            <p:ph idx="1"/>
          </p:nvPr>
        </p:nvSpPr>
        <p:spPr>
          <a:xfrm>
            <a:off x="838200" y="1388532"/>
            <a:ext cx="6144491" cy="5104341"/>
          </a:xfrm>
        </p:spPr>
        <p:txBody>
          <a:bodyPr vert="horz" lIns="91440" tIns="45720" rIns="91440" bIns="45720" rtlCol="0" anchor="t">
            <a:noAutofit/>
          </a:bodyPr>
          <a:lstStyle/>
          <a:p>
            <a:pPr marL="0" indent="0">
              <a:spcBef>
                <a:spcPts val="0"/>
              </a:spcBef>
              <a:spcAft>
                <a:spcPts val="1200"/>
              </a:spcAft>
              <a:buNone/>
            </a:pPr>
            <a:r>
              <a:rPr lang="en-GB" dirty="0">
                <a:solidFill>
                  <a:schemeClr val="tx1"/>
                </a:solidFill>
              </a:rPr>
              <a:t>Individual practitioners should contribute </a:t>
            </a:r>
            <a:r>
              <a:rPr lang="en-GB" b="1" dirty="0">
                <a:solidFill>
                  <a:schemeClr val="tx1"/>
                </a:solidFill>
              </a:rPr>
              <a:t>all </a:t>
            </a:r>
            <a:r>
              <a:rPr lang="en-GB" dirty="0">
                <a:solidFill>
                  <a:schemeClr val="tx1"/>
                </a:solidFill>
              </a:rPr>
              <a:t>relevant information held on their records</a:t>
            </a:r>
          </a:p>
          <a:p>
            <a:pPr marL="0" lvl="0" indent="0">
              <a:spcBef>
                <a:spcPts val="0"/>
              </a:spcBef>
              <a:spcAft>
                <a:spcPts val="1200"/>
              </a:spcAft>
              <a:buNone/>
            </a:pPr>
            <a:r>
              <a:rPr lang="en-GB" dirty="0">
                <a:solidFill>
                  <a:schemeClr val="tx1"/>
                </a:solidFill>
              </a:rPr>
              <a:t>Information received during the safeguarding process must be treated in </a:t>
            </a:r>
            <a:r>
              <a:rPr lang="en-GB" b="1" dirty="0">
                <a:solidFill>
                  <a:schemeClr val="tx1"/>
                </a:solidFill>
              </a:rPr>
              <a:t>strict confidence</a:t>
            </a:r>
            <a:endParaRPr lang="en-GB" dirty="0">
              <a:solidFill>
                <a:schemeClr val="tx1"/>
              </a:solidFill>
              <a:cs typeface="Arial"/>
            </a:endParaRPr>
          </a:p>
          <a:p>
            <a:pPr marL="0" lvl="0" indent="0">
              <a:spcBef>
                <a:spcPts val="0"/>
              </a:spcBef>
              <a:spcAft>
                <a:spcPts val="1200"/>
              </a:spcAft>
              <a:buNone/>
            </a:pPr>
            <a:r>
              <a:rPr lang="en-GB" dirty="0">
                <a:solidFill>
                  <a:schemeClr val="tx1"/>
                </a:solidFill>
              </a:rPr>
              <a:t>Parents/carers will receive a copy of the </a:t>
            </a:r>
            <a:r>
              <a:rPr lang="en-GB" b="1" dirty="0">
                <a:solidFill>
                  <a:schemeClr val="tx1"/>
                </a:solidFill>
              </a:rPr>
              <a:t>full record </a:t>
            </a:r>
            <a:r>
              <a:rPr lang="en-GB" dirty="0">
                <a:solidFill>
                  <a:schemeClr val="tx1"/>
                </a:solidFill>
              </a:rPr>
              <a:t>of the conference, unless the chair and conference members decide that it is not appropriate</a:t>
            </a:r>
            <a:endParaRPr lang="en-GB" dirty="0">
              <a:solidFill>
                <a:schemeClr val="tx1"/>
              </a:solidFill>
              <a:cs typeface="Arial"/>
            </a:endParaRPr>
          </a:p>
        </p:txBody>
      </p:sp>
      <p:sp>
        <p:nvSpPr>
          <p:cNvPr id="4" name="Content Placeholder 2">
            <a:extLst>
              <a:ext uri="{FF2B5EF4-FFF2-40B4-BE49-F238E27FC236}">
                <a16:creationId xmlns:a16="http://schemas.microsoft.com/office/drawing/2014/main" id="{7F2097BF-3CB1-4960-9B59-FE1D9779C144}"/>
              </a:ext>
            </a:extLst>
          </p:cNvPr>
          <p:cNvSpPr txBox="1">
            <a:spLocks/>
          </p:cNvSpPr>
          <p:nvPr/>
        </p:nvSpPr>
        <p:spPr>
          <a:xfrm>
            <a:off x="7362700" y="1170165"/>
            <a:ext cx="4440877" cy="4788430"/>
          </a:xfrm>
          <a:prstGeom prst="roundRect">
            <a:avLst>
              <a:gd name="adj" fmla="val 8979"/>
            </a:avLst>
          </a:prstGeom>
          <a:solidFill>
            <a:schemeClr val="accent6">
              <a:lumMod val="20000"/>
              <a:lumOff val="80000"/>
            </a:schemeClr>
          </a:solidFill>
        </p:spPr>
        <p:txBody>
          <a:bodyPr vert="horz" lIns="91440" tIns="45720" rIns="91440" bIns="45720" rtlCol="0" anchor="ctr">
            <a:noAutofit/>
          </a:bodyPr>
          <a:lstStyle>
            <a:lvl1pPr marL="228600" indent="-228600" algn="l" defTabSz="914400" rtl="0" eaLnBrk="1" latinLnBrk="0" hangingPunct="1">
              <a:lnSpc>
                <a:spcPct val="90000"/>
              </a:lnSpc>
              <a:spcBef>
                <a:spcPts val="1000"/>
              </a:spcBef>
              <a:buClr>
                <a:schemeClr val="accent3"/>
              </a:buClr>
              <a:buFont typeface="Arial" panose="020B0604020202020204" pitchFamily="34" charset="0"/>
              <a:buChar char="•"/>
              <a:defRPr sz="2800" kern="1200">
                <a:solidFill>
                  <a:schemeClr val="accent1"/>
                </a:solidFill>
                <a:latin typeface="+mn-lt"/>
                <a:ea typeface="+mn-ea"/>
                <a:cs typeface="+mn-cs"/>
              </a:defRPr>
            </a:lvl1pPr>
            <a:lvl2pPr marL="685800" indent="-228600" algn="l" defTabSz="914400" rtl="0" eaLnBrk="1" latinLnBrk="0" hangingPunct="1">
              <a:lnSpc>
                <a:spcPct val="90000"/>
              </a:lnSpc>
              <a:spcBef>
                <a:spcPts val="500"/>
              </a:spcBef>
              <a:buClr>
                <a:schemeClr val="accent3"/>
              </a:buClr>
              <a:buFont typeface="Arial" panose="020B0604020202020204" pitchFamily="34" charset="0"/>
              <a:buChar char="•"/>
              <a:defRPr sz="2400" kern="1200">
                <a:solidFill>
                  <a:schemeClr val="accent1"/>
                </a:solidFill>
                <a:latin typeface="+mn-lt"/>
                <a:ea typeface="+mn-ea"/>
                <a:cs typeface="+mn-cs"/>
              </a:defRPr>
            </a:lvl2pPr>
            <a:lvl3pPr marL="1143000" indent="-228600" algn="l" defTabSz="914400" rtl="0" eaLnBrk="1" latinLnBrk="0" hangingPunct="1">
              <a:lnSpc>
                <a:spcPct val="90000"/>
              </a:lnSpc>
              <a:spcBef>
                <a:spcPts val="500"/>
              </a:spcBef>
              <a:buClr>
                <a:schemeClr val="accent3"/>
              </a:buClr>
              <a:buFont typeface="Arial" panose="020B0604020202020204" pitchFamily="34" charset="0"/>
              <a:buChar char="•"/>
              <a:defRPr sz="2000" kern="1200">
                <a:solidFill>
                  <a:schemeClr val="accent1"/>
                </a:solidFill>
                <a:latin typeface="+mn-lt"/>
                <a:ea typeface="+mn-ea"/>
                <a:cs typeface="+mn-cs"/>
              </a:defRPr>
            </a:lvl3pPr>
            <a:lvl4pPr marL="1600200" indent="-228600" algn="l" defTabSz="914400" rtl="0" eaLnBrk="1" latinLnBrk="0" hangingPunct="1">
              <a:lnSpc>
                <a:spcPct val="90000"/>
              </a:lnSpc>
              <a:spcBef>
                <a:spcPts val="500"/>
              </a:spcBef>
              <a:buClr>
                <a:schemeClr val="accent3"/>
              </a:buClr>
              <a:buFont typeface="Arial" panose="020B0604020202020204" pitchFamily="34" charset="0"/>
              <a:buChar char="•"/>
              <a:defRPr sz="1800" kern="1200">
                <a:solidFill>
                  <a:schemeClr val="accent1"/>
                </a:solidFill>
                <a:latin typeface="+mn-lt"/>
                <a:ea typeface="+mn-ea"/>
                <a:cs typeface="+mn-cs"/>
              </a:defRPr>
            </a:lvl4pPr>
            <a:lvl5pPr marL="2057400" indent="-228600" algn="l" defTabSz="914400" rtl="0" eaLnBrk="1" latinLnBrk="0" hangingPunct="1">
              <a:lnSpc>
                <a:spcPct val="90000"/>
              </a:lnSpc>
              <a:spcBef>
                <a:spcPts val="500"/>
              </a:spcBef>
              <a:buClr>
                <a:schemeClr val="accent3"/>
              </a:buClr>
              <a:buFont typeface="Arial" panose="020B0604020202020204" pitchFamily="34" charset="0"/>
              <a:buChar char="•"/>
              <a:defRPr sz="1800" kern="120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spcAft>
                <a:spcPts val="1800"/>
              </a:spcAft>
              <a:buFont typeface="Arial" panose="020B0604020202020204" pitchFamily="34" charset="0"/>
              <a:buNone/>
            </a:pPr>
            <a:r>
              <a:rPr lang="en-GB" dirty="0">
                <a:solidFill>
                  <a:schemeClr val="tx1"/>
                </a:solidFill>
              </a:rPr>
              <a:t>Circumstances when information </a:t>
            </a:r>
            <a:r>
              <a:rPr lang="en-GB" b="1" dirty="0">
                <a:solidFill>
                  <a:schemeClr val="tx1"/>
                </a:solidFill>
              </a:rPr>
              <a:t>must</a:t>
            </a:r>
            <a:r>
              <a:rPr lang="en-GB" dirty="0">
                <a:solidFill>
                  <a:schemeClr val="tx1"/>
                </a:solidFill>
              </a:rPr>
              <a:t> be disclosed:</a:t>
            </a:r>
          </a:p>
          <a:p>
            <a:pPr marL="355600" indent="-355600">
              <a:spcBef>
                <a:spcPts val="0"/>
              </a:spcBef>
              <a:spcAft>
                <a:spcPts val="1800"/>
              </a:spcAft>
              <a:buFont typeface="+mj-lt"/>
              <a:buAutoNum type="arabicPeriod"/>
            </a:pPr>
            <a:r>
              <a:rPr lang="en-GB" dirty="0">
                <a:solidFill>
                  <a:schemeClr val="tx1"/>
                </a:solidFill>
              </a:rPr>
              <a:t>Right to request personal information</a:t>
            </a:r>
          </a:p>
          <a:p>
            <a:pPr marL="355600" indent="-355600">
              <a:spcBef>
                <a:spcPts val="0"/>
              </a:spcBef>
              <a:spcAft>
                <a:spcPts val="1800"/>
              </a:spcAft>
              <a:buFont typeface="+mj-lt"/>
              <a:buAutoNum type="arabicPeriod"/>
            </a:pPr>
            <a:r>
              <a:rPr lang="en-GB" dirty="0">
                <a:solidFill>
                  <a:schemeClr val="tx1"/>
                </a:solidFill>
              </a:rPr>
              <a:t>Court and legal proceedings</a:t>
            </a:r>
          </a:p>
          <a:p>
            <a:pPr marL="355600" indent="-355600">
              <a:spcBef>
                <a:spcPts val="0"/>
              </a:spcBef>
              <a:spcAft>
                <a:spcPts val="1800"/>
              </a:spcAft>
              <a:buFont typeface="+mj-lt"/>
              <a:buAutoNum type="arabicPeriod"/>
            </a:pPr>
            <a:r>
              <a:rPr lang="en-GB" dirty="0">
                <a:solidFill>
                  <a:schemeClr val="tx1"/>
                </a:solidFill>
              </a:rPr>
              <a:t>Practitioner disclosure</a:t>
            </a:r>
          </a:p>
          <a:p>
            <a:pPr marL="355600" indent="-355600">
              <a:spcBef>
                <a:spcPts val="0"/>
              </a:spcBef>
              <a:spcAft>
                <a:spcPts val="1800"/>
              </a:spcAft>
              <a:buFont typeface="+mj-lt"/>
              <a:buAutoNum type="arabicPeriod"/>
            </a:pPr>
            <a:r>
              <a:rPr lang="en-GB" dirty="0">
                <a:solidFill>
                  <a:schemeClr val="tx1"/>
                </a:solidFill>
              </a:rPr>
              <a:t>Public interest</a:t>
            </a:r>
          </a:p>
        </p:txBody>
      </p:sp>
    </p:spTree>
    <p:extLst>
      <p:ext uri="{BB962C8B-B14F-4D97-AF65-F5344CB8AC3E}">
        <p14:creationId xmlns:p14="http://schemas.microsoft.com/office/powerpoint/2010/main" val="3041778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34B6F-8FAD-4C2F-BA8B-DC115473735F}"/>
              </a:ext>
            </a:extLst>
          </p:cNvPr>
          <p:cNvSpPr>
            <a:spLocks noGrp="1"/>
          </p:cNvSpPr>
          <p:nvPr>
            <p:ph type="title"/>
          </p:nvPr>
        </p:nvSpPr>
        <p:spPr/>
        <p:txBody>
          <a:bodyPr/>
          <a:lstStyle/>
          <a:p>
            <a:r>
              <a:rPr lang="en-GB" dirty="0"/>
              <a:t>Child protection register</a:t>
            </a:r>
          </a:p>
        </p:txBody>
      </p:sp>
      <p:sp>
        <p:nvSpPr>
          <p:cNvPr id="3" name="Content Placeholder 2">
            <a:extLst>
              <a:ext uri="{FF2B5EF4-FFF2-40B4-BE49-F238E27FC236}">
                <a16:creationId xmlns:a16="http://schemas.microsoft.com/office/drawing/2014/main" id="{BB45ABCE-4B82-4C8C-B3E9-DB4000BFFE57}"/>
              </a:ext>
            </a:extLst>
          </p:cNvPr>
          <p:cNvSpPr>
            <a:spLocks noGrp="1"/>
          </p:cNvSpPr>
          <p:nvPr>
            <p:ph idx="1"/>
          </p:nvPr>
        </p:nvSpPr>
        <p:spPr>
          <a:xfrm>
            <a:off x="838200" y="1306645"/>
            <a:ext cx="10515599" cy="4788430"/>
          </a:xfrm>
        </p:spPr>
        <p:txBody>
          <a:bodyPr vert="horz" lIns="91440" tIns="45720" rIns="91440" bIns="45720" rtlCol="0" anchor="t">
            <a:noAutofit/>
          </a:bodyPr>
          <a:lstStyle/>
          <a:p>
            <a:pPr marL="0" indent="0">
              <a:spcBef>
                <a:spcPts val="0"/>
              </a:spcBef>
              <a:spcAft>
                <a:spcPts val="1200"/>
              </a:spcAft>
              <a:buNone/>
            </a:pPr>
            <a:r>
              <a:rPr lang="en-US" sz="3200" dirty="0"/>
              <a:t>A list of all children in a local authority area who are suffering or likely to suffer significant harm and who are currently subject of a care and support protection plan </a:t>
            </a:r>
            <a:endParaRPr lang="en-US"/>
          </a:p>
          <a:p>
            <a:pPr>
              <a:spcBef>
                <a:spcPts val="0"/>
              </a:spcBef>
              <a:spcAft>
                <a:spcPts val="600"/>
              </a:spcAft>
            </a:pPr>
            <a:r>
              <a:rPr lang="en-US" sz="3000" dirty="0"/>
              <a:t>alerts all practitioners to the child’s risk of harm </a:t>
            </a:r>
            <a:endParaRPr lang="en-US" sz="3000" dirty="0">
              <a:cs typeface="Arial"/>
            </a:endParaRPr>
          </a:p>
          <a:p>
            <a:pPr>
              <a:spcBef>
                <a:spcPts val="0"/>
              </a:spcBef>
              <a:spcAft>
                <a:spcPts val="600"/>
              </a:spcAft>
            </a:pPr>
            <a:r>
              <a:rPr lang="en-US" sz="3000" dirty="0"/>
              <a:t>confirms that a care and support protection plan is in place and must be complied with </a:t>
            </a:r>
            <a:endParaRPr lang="en-US" sz="3000" dirty="0">
              <a:cs typeface="Arial"/>
            </a:endParaRPr>
          </a:p>
          <a:p>
            <a:pPr>
              <a:spcBef>
                <a:spcPts val="0"/>
              </a:spcBef>
              <a:spcAft>
                <a:spcPts val="600"/>
              </a:spcAft>
            </a:pPr>
            <a:r>
              <a:rPr lang="en-US" sz="3000" dirty="0"/>
              <a:t>confirms that a social worker and a core group of practitioners are working with the child and family</a:t>
            </a:r>
            <a:endParaRPr lang="en-GB" sz="3000">
              <a:cs typeface="Arial"/>
            </a:endParaRPr>
          </a:p>
        </p:txBody>
      </p:sp>
    </p:spTree>
    <p:extLst>
      <p:ext uri="{BB962C8B-B14F-4D97-AF65-F5344CB8AC3E}">
        <p14:creationId xmlns:p14="http://schemas.microsoft.com/office/powerpoint/2010/main" val="472512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up)">
                                      <p:cBhvr>
                                        <p:cTn id="7" dur="500"/>
                                        <p:tgtEl>
                                          <p:spTgt spid="3">
                                            <p:txEl>
                                              <p:pRg st="1" end="1"/>
                                            </p:txEl>
                                          </p:spTgt>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wipe(up)">
                                      <p:cBhvr>
                                        <p:cTn id="11" dur="500"/>
                                        <p:tgtEl>
                                          <p:spTgt spid="3">
                                            <p:txEl>
                                              <p:pRg st="2" end="2"/>
                                            </p:txEl>
                                          </p:spTgt>
                                        </p:tgtEl>
                                      </p:cBhvr>
                                    </p:animEffect>
                                  </p:childTnLst>
                                </p:cTn>
                              </p:par>
                            </p:childTnLst>
                          </p:cTn>
                        </p:par>
                        <p:par>
                          <p:cTn id="12" fill="hold">
                            <p:stCondLst>
                              <p:cond delay="1000"/>
                            </p:stCondLst>
                            <p:childTnLst>
                              <p:par>
                                <p:cTn id="13" presetID="22" presetClass="entr" presetSubtype="1" fill="hold" nodeType="after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wipe(up)">
                                      <p:cBhvr>
                                        <p:cTn id="1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42534E2-4EED-0C40-BF16-50F71E75EB3A}"/>
              </a:ext>
            </a:extLst>
          </p:cNvPr>
          <p:cNvSpPr/>
          <p:nvPr/>
        </p:nvSpPr>
        <p:spPr>
          <a:xfrm>
            <a:off x="3944203" y="5349922"/>
            <a:ext cx="4367284" cy="150807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1841F461-D0F4-481A-A2D2-C90AAB54B235}"/>
              </a:ext>
            </a:extLst>
          </p:cNvPr>
          <p:cNvSpPr>
            <a:spLocks noGrp="1"/>
          </p:cNvSpPr>
          <p:nvPr>
            <p:ph idx="1"/>
          </p:nvPr>
        </p:nvSpPr>
        <p:spPr>
          <a:xfrm>
            <a:off x="838200" y="1388533"/>
            <a:ext cx="10515600" cy="3856327"/>
          </a:xfrm>
        </p:spPr>
        <p:txBody>
          <a:bodyPr/>
          <a:lstStyle/>
          <a:p>
            <a:pPr marL="0" indent="0">
              <a:buNone/>
            </a:pPr>
            <a:r>
              <a:rPr lang="en-US" sz="3200" dirty="0">
                <a:solidFill>
                  <a:schemeClr val="tx1"/>
                </a:solidFill>
              </a:rPr>
              <a:t>An </a:t>
            </a:r>
            <a:r>
              <a:rPr lang="en-US" sz="3200" b="1" dirty="0">
                <a:solidFill>
                  <a:schemeClr val="tx1"/>
                </a:solidFill>
              </a:rPr>
              <a:t>outline</a:t>
            </a:r>
            <a:r>
              <a:rPr lang="en-US" sz="3200" dirty="0">
                <a:solidFill>
                  <a:schemeClr val="tx1"/>
                </a:solidFill>
              </a:rPr>
              <a:t> plan of the actions required to meet the child’s needs and by whom, including: </a:t>
            </a:r>
          </a:p>
          <a:p>
            <a:r>
              <a:rPr lang="en-US" dirty="0">
                <a:solidFill>
                  <a:schemeClr val="tx1"/>
                </a:solidFill>
              </a:rPr>
              <a:t>the way in which the plan will protect the child</a:t>
            </a:r>
          </a:p>
          <a:p>
            <a:r>
              <a:rPr lang="en-US" dirty="0">
                <a:solidFill>
                  <a:schemeClr val="tx1"/>
                </a:solidFill>
              </a:rPr>
              <a:t>the shorter and longer term planned outcomes to be achieved</a:t>
            </a:r>
          </a:p>
          <a:p>
            <a:r>
              <a:rPr lang="en-US" dirty="0">
                <a:solidFill>
                  <a:schemeClr val="tx1"/>
                </a:solidFill>
              </a:rPr>
              <a:t>the provision of any support, who will have responsibility for what actions, and specified timescales</a:t>
            </a:r>
          </a:p>
          <a:p>
            <a:r>
              <a:rPr lang="en-US" dirty="0">
                <a:solidFill>
                  <a:schemeClr val="tx1"/>
                </a:solidFill>
              </a:rPr>
              <a:t>arrangements to monitor and evaluate progress against the plan</a:t>
            </a:r>
          </a:p>
        </p:txBody>
      </p:sp>
      <p:sp>
        <p:nvSpPr>
          <p:cNvPr id="5" name="Title 4">
            <a:extLst>
              <a:ext uri="{FF2B5EF4-FFF2-40B4-BE49-F238E27FC236}">
                <a16:creationId xmlns:a16="http://schemas.microsoft.com/office/drawing/2014/main" id="{D7A079C9-0D35-413B-81D1-E9E9172D5870}"/>
              </a:ext>
            </a:extLst>
          </p:cNvPr>
          <p:cNvSpPr>
            <a:spLocks noGrp="1"/>
          </p:cNvSpPr>
          <p:nvPr>
            <p:ph type="title"/>
          </p:nvPr>
        </p:nvSpPr>
        <p:spPr/>
        <p:txBody>
          <a:bodyPr/>
          <a:lstStyle/>
          <a:p>
            <a:r>
              <a:rPr lang="en-GB" dirty="0"/>
              <a:t>Outline child protection plan </a:t>
            </a:r>
          </a:p>
        </p:txBody>
      </p:sp>
      <p:sp>
        <p:nvSpPr>
          <p:cNvPr id="6" name="Rectangle 5">
            <a:extLst>
              <a:ext uri="{FF2B5EF4-FFF2-40B4-BE49-F238E27FC236}">
                <a16:creationId xmlns:a16="http://schemas.microsoft.com/office/drawing/2014/main" id="{275658DB-7419-4701-8F06-51074BFCADA2}"/>
              </a:ext>
            </a:extLst>
          </p:cNvPr>
          <p:cNvSpPr/>
          <p:nvPr/>
        </p:nvSpPr>
        <p:spPr>
          <a:xfrm>
            <a:off x="838200" y="5397259"/>
            <a:ext cx="10515600" cy="1255728"/>
          </a:xfrm>
          <a:prstGeom prst="rect">
            <a:avLst/>
          </a:prstGeom>
        </p:spPr>
        <p:txBody>
          <a:bodyPr wrap="square" anchor="t">
            <a:spAutoFit/>
          </a:bodyPr>
          <a:lstStyle/>
          <a:p>
            <a:pPr>
              <a:lnSpc>
                <a:spcPct val="90000"/>
              </a:lnSpc>
              <a:spcBef>
                <a:spcPts val="1000"/>
              </a:spcBef>
              <a:buClr>
                <a:schemeClr val="accent3"/>
              </a:buClr>
            </a:pPr>
            <a:r>
              <a:rPr lang="en-US" sz="2800" dirty="0"/>
              <a:t>A copy of the outline plan and a summary of decisions made at the initial child protection conference should be circulated </a:t>
            </a:r>
            <a:r>
              <a:rPr lang="en-US" sz="2800" b="1" dirty="0"/>
              <a:t>within five working days </a:t>
            </a:r>
          </a:p>
        </p:txBody>
      </p:sp>
    </p:spTree>
    <p:extLst>
      <p:ext uri="{BB962C8B-B14F-4D97-AF65-F5344CB8AC3E}">
        <p14:creationId xmlns:p14="http://schemas.microsoft.com/office/powerpoint/2010/main" val="2703985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childTnLst>
                                </p:cTn>
                              </p:par>
                            </p:childTnLst>
                          </p:cTn>
                        </p:par>
                        <p:par>
                          <p:cTn id="10" fill="hold">
                            <p:stCondLst>
                              <p:cond delay="0"/>
                            </p:stCondLst>
                            <p:childTnLst>
                              <p:par>
                                <p:cTn id="11" presetID="1" presetClass="entr" presetSubtype="0" fill="hold" nodeType="afterEffect">
                                  <p:stCondLst>
                                    <p:cond delay="25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par>
                          <p:cTn id="13" fill="hold">
                            <p:stCondLst>
                              <p:cond delay="250"/>
                            </p:stCondLst>
                            <p:childTnLst>
                              <p:par>
                                <p:cTn id="14" presetID="1" presetClass="entr" presetSubtype="0" fill="hold" nodeType="afterEffect">
                                  <p:stCondLst>
                                    <p:cond delay="250"/>
                                  </p:stCondLst>
                                  <p:childTnLst>
                                    <p:set>
                                      <p:cBhvr>
                                        <p:cTn id="15"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AA4018-15F4-4098-8163-D2F4BCBA5FB2}"/>
              </a:ext>
            </a:extLst>
          </p:cNvPr>
          <p:cNvSpPr>
            <a:spLocks noGrp="1"/>
          </p:cNvSpPr>
          <p:nvPr>
            <p:ph type="title"/>
          </p:nvPr>
        </p:nvSpPr>
        <p:spPr/>
        <p:txBody>
          <a:bodyPr/>
          <a:lstStyle/>
          <a:p>
            <a:r>
              <a:rPr lang="en-GB" dirty="0"/>
              <a:t>Additional conference tasks</a:t>
            </a:r>
          </a:p>
        </p:txBody>
      </p:sp>
      <p:sp>
        <p:nvSpPr>
          <p:cNvPr id="3" name="Content Placeholder 2">
            <a:extLst>
              <a:ext uri="{FF2B5EF4-FFF2-40B4-BE49-F238E27FC236}">
                <a16:creationId xmlns:a16="http://schemas.microsoft.com/office/drawing/2014/main" id="{25472655-5B51-4DAB-BD95-818774BBEAB9}"/>
              </a:ext>
            </a:extLst>
          </p:cNvPr>
          <p:cNvSpPr>
            <a:spLocks noGrp="1"/>
          </p:cNvSpPr>
          <p:nvPr>
            <p:ph idx="1"/>
          </p:nvPr>
        </p:nvSpPr>
        <p:spPr>
          <a:xfrm>
            <a:off x="838200" y="1388533"/>
            <a:ext cx="10740242" cy="4788430"/>
          </a:xfrm>
        </p:spPr>
        <p:txBody>
          <a:bodyPr vert="horz" lIns="91440" tIns="45720" rIns="91440" bIns="45720" rtlCol="0" anchor="t">
            <a:noAutofit/>
          </a:bodyPr>
          <a:lstStyle/>
          <a:p>
            <a:pPr>
              <a:spcBef>
                <a:spcPts val="0"/>
              </a:spcBef>
              <a:spcAft>
                <a:spcPts val="1200"/>
              </a:spcAft>
            </a:pPr>
            <a:r>
              <a:rPr lang="en-US" sz="3000" dirty="0">
                <a:solidFill>
                  <a:schemeClr val="tx1"/>
                </a:solidFill>
              </a:rPr>
              <a:t>Confirm the care and support protection plan </a:t>
            </a:r>
            <a:r>
              <a:rPr lang="en-US" sz="3000" dirty="0" err="1">
                <a:solidFill>
                  <a:schemeClr val="tx1"/>
                </a:solidFill>
              </a:rPr>
              <a:t>co-ordinator</a:t>
            </a:r>
            <a:r>
              <a:rPr lang="en-US" sz="3000" dirty="0">
                <a:solidFill>
                  <a:schemeClr val="tx1"/>
                </a:solidFill>
              </a:rPr>
              <a:t> </a:t>
            </a:r>
          </a:p>
          <a:p>
            <a:pPr>
              <a:spcBef>
                <a:spcPts val="0"/>
              </a:spcBef>
              <a:spcAft>
                <a:spcPts val="1200"/>
              </a:spcAft>
            </a:pPr>
            <a:r>
              <a:rPr lang="en-US" sz="3000" dirty="0">
                <a:solidFill>
                  <a:schemeClr val="tx1"/>
                </a:solidFill>
              </a:rPr>
              <a:t>Identify membership of the core group of practitioners </a:t>
            </a:r>
          </a:p>
          <a:p>
            <a:pPr>
              <a:spcBef>
                <a:spcPts val="0"/>
              </a:spcBef>
              <a:spcAft>
                <a:spcPts val="1200"/>
              </a:spcAft>
            </a:pPr>
            <a:r>
              <a:rPr lang="en-US" sz="3000" dirty="0">
                <a:solidFill>
                  <a:schemeClr val="tx1"/>
                </a:solidFill>
              </a:rPr>
              <a:t>Establish how children and families will be involved </a:t>
            </a:r>
          </a:p>
          <a:p>
            <a:pPr>
              <a:spcBef>
                <a:spcPts val="0"/>
              </a:spcBef>
              <a:spcAft>
                <a:spcPts val="1200"/>
              </a:spcAft>
            </a:pPr>
            <a:r>
              <a:rPr lang="en-US" sz="3000" dirty="0">
                <a:solidFill>
                  <a:schemeClr val="tx1"/>
                </a:solidFill>
              </a:rPr>
              <a:t>Set timescales for core group meetings and production </a:t>
            </a:r>
            <a:br>
              <a:rPr lang="en-US" sz="3000" dirty="0">
                <a:solidFill>
                  <a:schemeClr val="tx1"/>
                </a:solidFill>
              </a:rPr>
            </a:br>
            <a:r>
              <a:rPr lang="en-US" sz="3000" dirty="0">
                <a:solidFill>
                  <a:schemeClr val="tx1"/>
                </a:solidFill>
              </a:rPr>
              <a:t>of the child protection plan</a:t>
            </a:r>
          </a:p>
          <a:p>
            <a:pPr marL="0" indent="0">
              <a:buNone/>
            </a:pPr>
            <a:r>
              <a:rPr lang="en-US" sz="3200" dirty="0">
                <a:solidFill>
                  <a:schemeClr val="tx1"/>
                </a:solidFill>
              </a:rPr>
              <a:t>The core group should meet within </a:t>
            </a:r>
            <a:r>
              <a:rPr lang="en-US" sz="3200" b="1" dirty="0">
                <a:solidFill>
                  <a:schemeClr val="tx1"/>
                </a:solidFill>
              </a:rPr>
              <a:t>10 working days</a:t>
            </a:r>
            <a:r>
              <a:rPr lang="en-US" sz="3200" dirty="0">
                <a:solidFill>
                  <a:schemeClr val="tx1"/>
                </a:solidFill>
              </a:rPr>
              <a:t> of the date of the initial child protection conference and thereafter at monthly, but no more than at six weekly </a:t>
            </a:r>
            <a:r>
              <a:rPr lang="en-US" sz="3200">
                <a:solidFill>
                  <a:schemeClr val="tx1"/>
                </a:solidFill>
              </a:rPr>
              <a:t>intervals</a:t>
            </a:r>
            <a:endParaRPr lang="en-US" sz="3200">
              <a:solidFill>
                <a:schemeClr val="tx1"/>
              </a:solidFill>
              <a:cs typeface="Arial"/>
            </a:endParaRPr>
          </a:p>
        </p:txBody>
      </p:sp>
    </p:spTree>
    <p:extLst>
      <p:ext uri="{BB962C8B-B14F-4D97-AF65-F5344CB8AC3E}">
        <p14:creationId xmlns:p14="http://schemas.microsoft.com/office/powerpoint/2010/main" val="1236439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0E6CF003-0782-B148-8AC5-A3836C9551EA}"/>
              </a:ext>
            </a:extLst>
          </p:cNvPr>
          <p:cNvSpPr/>
          <p:nvPr/>
        </p:nvSpPr>
        <p:spPr>
          <a:xfrm>
            <a:off x="4038600" y="5486400"/>
            <a:ext cx="4552950" cy="1371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F21620EE-FC4A-47F6-9D0A-271C6718337A}"/>
              </a:ext>
            </a:extLst>
          </p:cNvPr>
          <p:cNvSpPr>
            <a:spLocks noGrp="1"/>
          </p:cNvSpPr>
          <p:nvPr>
            <p:ph idx="1"/>
          </p:nvPr>
        </p:nvSpPr>
        <p:spPr>
          <a:xfrm>
            <a:off x="508000" y="972940"/>
            <a:ext cx="11176000" cy="5299801"/>
          </a:xfrm>
          <a:prstGeom prst="roundRect">
            <a:avLst>
              <a:gd name="adj" fmla="val 4775"/>
            </a:avLst>
          </a:prstGeom>
          <a:ln w="38100">
            <a:solidFill>
              <a:schemeClr val="tx1"/>
            </a:solidFill>
            <a:prstDash val="dash"/>
          </a:ln>
        </p:spPr>
        <p:txBody>
          <a:bodyPr anchor="b"/>
          <a:lstStyle/>
          <a:p>
            <a:pPr marL="0" indent="0">
              <a:buNone/>
            </a:pPr>
            <a:r>
              <a:rPr lang="en-GB" sz="3600" b="1" dirty="0"/>
              <a:t>Purpose:</a:t>
            </a:r>
            <a:r>
              <a:rPr lang="en-GB" sz="3600" dirty="0"/>
              <a:t> to make decisions about the child’s future safety, well-being and development</a:t>
            </a:r>
          </a:p>
          <a:p>
            <a:pPr>
              <a:lnSpc>
                <a:spcPct val="80000"/>
              </a:lnSpc>
              <a:spcAft>
                <a:spcPts val="1200"/>
              </a:spcAft>
            </a:pPr>
            <a:r>
              <a:rPr lang="en-GB" sz="3200" b="1" dirty="0"/>
              <a:t>Must</a:t>
            </a:r>
            <a:r>
              <a:rPr lang="en-GB" sz="3200" dirty="0"/>
              <a:t> be held within </a:t>
            </a:r>
            <a:r>
              <a:rPr lang="en-GB" sz="3200" b="1" dirty="0">
                <a:solidFill>
                  <a:schemeClr val="accent3"/>
                </a:solidFill>
              </a:rPr>
              <a:t>15 working days</a:t>
            </a:r>
            <a:r>
              <a:rPr lang="en-GB" sz="3200" b="1" dirty="0">
                <a:solidFill>
                  <a:srgbClr val="C00000"/>
                </a:solidFill>
              </a:rPr>
              <a:t> </a:t>
            </a:r>
            <a:r>
              <a:rPr lang="en-GB" sz="3200" dirty="0"/>
              <a:t>of the last strategy discussion/meeting</a:t>
            </a:r>
          </a:p>
          <a:p>
            <a:pPr>
              <a:lnSpc>
                <a:spcPct val="80000"/>
              </a:lnSpc>
              <a:spcAft>
                <a:spcPts val="1200"/>
              </a:spcAft>
            </a:pPr>
            <a:r>
              <a:rPr lang="en-GB" sz="3200" b="1" dirty="0"/>
              <a:t>Brings together </a:t>
            </a:r>
            <a:r>
              <a:rPr lang="en-GB" sz="3200" dirty="0"/>
              <a:t>family members (and the child where appropriate) with the supporters, advocates and practitioners most involved with the child and family </a:t>
            </a:r>
            <a:endParaRPr lang="en-GB" sz="3200" b="1" dirty="0"/>
          </a:p>
          <a:p>
            <a:pPr>
              <a:lnSpc>
                <a:spcPct val="80000"/>
              </a:lnSpc>
              <a:spcAft>
                <a:spcPts val="1200"/>
              </a:spcAft>
            </a:pPr>
            <a:r>
              <a:rPr lang="en-GB" sz="3200" b="1" dirty="0"/>
              <a:t>Determines</a:t>
            </a:r>
            <a:r>
              <a:rPr lang="en-GB" sz="3200" dirty="0"/>
              <a:t> whether the child is at </a:t>
            </a:r>
            <a:r>
              <a:rPr lang="en-GB" sz="3200" b="1" dirty="0"/>
              <a:t>continuing risk </a:t>
            </a:r>
            <a:r>
              <a:rPr lang="en-GB" sz="3200" dirty="0"/>
              <a:t>of significant harm and requires a </a:t>
            </a:r>
            <a:r>
              <a:rPr lang="en-GB" sz="3200" u="sng" dirty="0"/>
              <a:t>care and support protection plan</a:t>
            </a:r>
            <a:r>
              <a:rPr lang="en-GB" sz="3200" dirty="0"/>
              <a:t> and </a:t>
            </a:r>
            <a:r>
              <a:rPr lang="en-GB" sz="3200" u="sng" dirty="0"/>
              <a:t>registration on the child protection register</a:t>
            </a:r>
          </a:p>
        </p:txBody>
      </p:sp>
      <p:sp>
        <p:nvSpPr>
          <p:cNvPr id="2" name="Title 1">
            <a:extLst>
              <a:ext uri="{FF2B5EF4-FFF2-40B4-BE49-F238E27FC236}">
                <a16:creationId xmlns:a16="http://schemas.microsoft.com/office/drawing/2014/main" id="{DBD89B95-CFEA-4FBA-8A7C-CBE05C5508C7}"/>
              </a:ext>
            </a:extLst>
          </p:cNvPr>
          <p:cNvSpPr>
            <a:spLocks noGrp="1"/>
          </p:cNvSpPr>
          <p:nvPr>
            <p:ph type="title"/>
          </p:nvPr>
        </p:nvSpPr>
        <p:spPr>
          <a:xfrm>
            <a:off x="838200" y="365125"/>
            <a:ext cx="10515600" cy="827949"/>
          </a:xfrm>
          <a:prstGeom prst="roundRect">
            <a:avLst/>
          </a:prstGeom>
          <a:solidFill>
            <a:schemeClr val="accent6">
              <a:lumMod val="75000"/>
            </a:schemeClr>
          </a:solidFill>
          <a:ln w="28575">
            <a:noFill/>
          </a:ln>
        </p:spPr>
        <p:txBody>
          <a:bodyPr/>
          <a:lstStyle/>
          <a:p>
            <a:pPr algn="ctr"/>
            <a:r>
              <a:rPr lang="en-GB" sz="5400" dirty="0">
                <a:solidFill>
                  <a:schemeClr val="bg1"/>
                </a:solidFill>
              </a:rPr>
              <a:t>Child </a:t>
            </a:r>
            <a:r>
              <a:rPr lang="en-GB" dirty="0">
                <a:solidFill>
                  <a:schemeClr val="bg1"/>
                </a:solidFill>
              </a:rPr>
              <a:t>protection</a:t>
            </a:r>
            <a:r>
              <a:rPr lang="en-GB" sz="5400" dirty="0">
                <a:solidFill>
                  <a:schemeClr val="bg1"/>
                </a:solidFill>
              </a:rPr>
              <a:t> </a:t>
            </a:r>
            <a:r>
              <a:rPr lang="en-GB" dirty="0">
                <a:solidFill>
                  <a:schemeClr val="bg1"/>
                </a:solidFill>
              </a:rPr>
              <a:t>conference</a:t>
            </a:r>
            <a:endParaRPr lang="en-GB" sz="5400" dirty="0">
              <a:solidFill>
                <a:schemeClr val="bg1"/>
              </a:solidFill>
            </a:endParaRPr>
          </a:p>
        </p:txBody>
      </p:sp>
      <p:sp>
        <p:nvSpPr>
          <p:cNvPr id="4" name="Arrow: Down 3">
            <a:extLst>
              <a:ext uri="{FF2B5EF4-FFF2-40B4-BE49-F238E27FC236}">
                <a16:creationId xmlns:a16="http://schemas.microsoft.com/office/drawing/2014/main" id="{9DAB9236-2784-4A68-B603-89B44788ACA9}"/>
              </a:ext>
            </a:extLst>
          </p:cNvPr>
          <p:cNvSpPr/>
          <p:nvPr/>
        </p:nvSpPr>
        <p:spPr>
          <a:xfrm>
            <a:off x="5784728" y="-347889"/>
            <a:ext cx="622543" cy="827949"/>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871133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22" presetClass="entr" presetSubtype="1" fill="hold" grpId="0" nodeType="clickEffect">
                                  <p:stCondLst>
                                    <p:cond delay="0"/>
                                  </p:stCondLst>
                                  <p:childTnLst>
                                    <p:set>
                                      <p:cBhvr>
                                        <p:cTn id="15" dur="1" fill="hold">
                                          <p:stCondLst>
                                            <p:cond delay="0"/>
                                          </p:stCondLst>
                                        </p:cTn>
                                        <p:tgtEl>
                                          <p:spTgt spid="3">
                                            <p:bg/>
                                          </p:spTgt>
                                        </p:tgtEl>
                                        <p:attrNameLst>
                                          <p:attrName>style.visibility</p:attrName>
                                        </p:attrNameLst>
                                      </p:cBhvr>
                                      <p:to>
                                        <p:strVal val="visible"/>
                                      </p:to>
                                    </p:set>
                                    <p:animEffect transition="in" filter="wipe(up)">
                                      <p:cBhvr>
                                        <p:cTn id="16" dur="500"/>
                                        <p:tgtEl>
                                          <p:spTgt spid="3">
                                            <p:bg/>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1" fill="hold" grpId="0"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Effect transition="in" filter="wipe(up)">
                                      <p:cBhvr>
                                        <p:cTn id="21" dur="500"/>
                                        <p:tgtEl>
                                          <p:spTgt spid="3">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1" fill="hold" grpId="0"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Effect transition="in" filter="wipe(up)">
                                      <p:cBhvr>
                                        <p:cTn id="26" dur="500"/>
                                        <p:tgtEl>
                                          <p:spTgt spid="3">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1" fill="hold" grpId="0"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Effect transition="in" filter="wipe(up)">
                                      <p:cBhvr>
                                        <p:cTn id="31" dur="500"/>
                                        <p:tgtEl>
                                          <p:spTgt spid="3">
                                            <p:txEl>
                                              <p:pRg st="2" end="2"/>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1" fill="hold" grpId="0" nodeType="clickEffect">
                                  <p:stCondLst>
                                    <p:cond delay="0"/>
                                  </p:stCondLst>
                                  <p:childTnLst>
                                    <p:set>
                                      <p:cBhvr>
                                        <p:cTn id="35" dur="1" fill="hold">
                                          <p:stCondLst>
                                            <p:cond delay="0"/>
                                          </p:stCondLst>
                                        </p:cTn>
                                        <p:tgtEl>
                                          <p:spTgt spid="3">
                                            <p:txEl>
                                              <p:pRg st="3" end="3"/>
                                            </p:txEl>
                                          </p:spTgt>
                                        </p:tgtEl>
                                        <p:attrNameLst>
                                          <p:attrName>style.visibility</p:attrName>
                                        </p:attrNameLst>
                                      </p:cBhvr>
                                      <p:to>
                                        <p:strVal val="visible"/>
                                      </p:to>
                                    </p:set>
                                    <p:animEffect transition="in" filter="wipe(up)">
                                      <p:cBhvr>
                                        <p:cTn id="3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2" grpId="0" animBg="1"/>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EBF368F-D262-4F4A-95FA-2FDC80B76284}"/>
              </a:ext>
            </a:extLst>
          </p:cNvPr>
          <p:cNvSpPr/>
          <p:nvPr/>
        </p:nvSpPr>
        <p:spPr>
          <a:xfrm>
            <a:off x="4038600" y="5486400"/>
            <a:ext cx="4552950" cy="1371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5B54540-F2D2-4C7D-B1A5-BAF9331F5558}"/>
              </a:ext>
            </a:extLst>
          </p:cNvPr>
          <p:cNvSpPr>
            <a:spLocks noGrp="1"/>
          </p:cNvSpPr>
          <p:nvPr>
            <p:ph type="title"/>
          </p:nvPr>
        </p:nvSpPr>
        <p:spPr>
          <a:xfrm>
            <a:off x="838200" y="212727"/>
            <a:ext cx="10515600" cy="871008"/>
          </a:xfrm>
        </p:spPr>
        <p:txBody>
          <a:bodyPr/>
          <a:lstStyle/>
          <a:p>
            <a:r>
              <a:rPr lang="en-GB" dirty="0"/>
              <a:t>Who attends?</a:t>
            </a:r>
          </a:p>
        </p:txBody>
      </p:sp>
      <p:sp>
        <p:nvSpPr>
          <p:cNvPr id="3" name="Content Placeholder 2">
            <a:extLst>
              <a:ext uri="{FF2B5EF4-FFF2-40B4-BE49-F238E27FC236}">
                <a16:creationId xmlns:a16="http://schemas.microsoft.com/office/drawing/2014/main" id="{5A10B370-BAD7-44C0-9B30-AD762CC809B8}"/>
              </a:ext>
            </a:extLst>
          </p:cNvPr>
          <p:cNvSpPr>
            <a:spLocks noGrp="1"/>
          </p:cNvSpPr>
          <p:nvPr>
            <p:ph idx="1"/>
          </p:nvPr>
        </p:nvSpPr>
        <p:spPr>
          <a:xfrm>
            <a:off x="838200" y="1083735"/>
            <a:ext cx="10515600" cy="4207595"/>
          </a:xfrm>
        </p:spPr>
        <p:txBody>
          <a:bodyPr vert="horz" lIns="91440" tIns="45720" rIns="91440" bIns="45720" rtlCol="0" anchor="t">
            <a:noAutofit/>
          </a:bodyPr>
          <a:lstStyle/>
          <a:p>
            <a:pPr marL="0" indent="0">
              <a:buNone/>
            </a:pPr>
            <a:r>
              <a:rPr lang="en-GB" sz="3200" b="1" dirty="0">
                <a:solidFill>
                  <a:schemeClr val="tx1"/>
                </a:solidFill>
              </a:rPr>
              <a:t>Those who have a significant contribution to make</a:t>
            </a:r>
            <a:r>
              <a:rPr lang="en-GB" sz="3200" dirty="0">
                <a:solidFill>
                  <a:schemeClr val="tx1"/>
                </a:solidFill>
              </a:rPr>
              <a:t>, arising from their practitioner expertise, their knowledge of the child/family, or both, such as:</a:t>
            </a:r>
          </a:p>
          <a:p>
            <a:pPr marL="355600" indent="-355600"/>
            <a:r>
              <a:rPr lang="en-GB" sz="3200" dirty="0">
                <a:solidFill>
                  <a:schemeClr val="tx1"/>
                </a:solidFill>
              </a:rPr>
              <a:t>the child, caregivers, family members, advocates</a:t>
            </a:r>
          </a:p>
          <a:p>
            <a:pPr marL="355600" indent="-355600"/>
            <a:r>
              <a:rPr lang="en-GB" sz="3200" dirty="0">
                <a:solidFill>
                  <a:schemeClr val="tx1"/>
                </a:solidFill>
              </a:rPr>
              <a:t>social services practitioners who have undertaken the Section 47 enquiries, the police</a:t>
            </a:r>
            <a:endParaRPr lang="en-GB" sz="3200" dirty="0">
              <a:solidFill>
                <a:schemeClr val="tx1"/>
              </a:solidFill>
              <a:cs typeface="Arial"/>
            </a:endParaRPr>
          </a:p>
          <a:p>
            <a:pPr marL="355600" lvl="0" indent="-355600"/>
            <a:r>
              <a:rPr lang="en-GB" sz="3200" dirty="0">
                <a:solidFill>
                  <a:schemeClr val="tx1"/>
                </a:solidFill>
              </a:rPr>
              <a:t>education staff involved with the child </a:t>
            </a:r>
          </a:p>
          <a:p>
            <a:pPr marL="355600" lvl="0" indent="-355600"/>
            <a:r>
              <a:rPr lang="en-GB" sz="3200" dirty="0">
                <a:solidFill>
                  <a:schemeClr val="tx1"/>
                </a:solidFill>
              </a:rPr>
              <a:t>paediatrician, examining doctor and/or the child’s GP</a:t>
            </a:r>
          </a:p>
        </p:txBody>
      </p:sp>
      <p:sp>
        <p:nvSpPr>
          <p:cNvPr id="4" name="Rectangle 3">
            <a:extLst>
              <a:ext uri="{FF2B5EF4-FFF2-40B4-BE49-F238E27FC236}">
                <a16:creationId xmlns:a16="http://schemas.microsoft.com/office/drawing/2014/main" id="{D9655D3B-0002-446F-9CDA-3D91EA990B62}"/>
              </a:ext>
            </a:extLst>
          </p:cNvPr>
          <p:cNvSpPr/>
          <p:nvPr/>
        </p:nvSpPr>
        <p:spPr>
          <a:xfrm>
            <a:off x="838200" y="5291330"/>
            <a:ext cx="10844645" cy="1015663"/>
          </a:xfrm>
          <a:prstGeom prst="rect">
            <a:avLst/>
          </a:prstGeom>
        </p:spPr>
        <p:txBody>
          <a:bodyPr wrap="square" anchor="t">
            <a:spAutoFit/>
          </a:bodyPr>
          <a:lstStyle/>
          <a:p>
            <a:r>
              <a:rPr lang="en-GB" sz="3000" dirty="0"/>
              <a:t>Normally, a </a:t>
            </a:r>
            <a:r>
              <a:rPr lang="en-GB" sz="3000" b="1" dirty="0"/>
              <a:t>minimum of three </a:t>
            </a:r>
            <a:r>
              <a:rPr lang="en-GB" sz="3000" dirty="0"/>
              <a:t>agencies/practitioner groupings</a:t>
            </a:r>
            <a:r>
              <a:rPr lang="en-GB" sz="3000" b="1" dirty="0"/>
              <a:t> </a:t>
            </a:r>
            <a:r>
              <a:rPr lang="en-GB" sz="3000" dirty="0"/>
              <a:t>that have had </a:t>
            </a:r>
            <a:r>
              <a:rPr lang="en-GB" sz="3000" u="sng" dirty="0"/>
              <a:t>direct</a:t>
            </a:r>
            <a:r>
              <a:rPr lang="en-GB" sz="3000" dirty="0"/>
              <a:t> contact with the child is required </a:t>
            </a:r>
          </a:p>
        </p:txBody>
      </p:sp>
    </p:spTree>
    <p:extLst>
      <p:ext uri="{BB962C8B-B14F-4D97-AF65-F5344CB8AC3E}">
        <p14:creationId xmlns:p14="http://schemas.microsoft.com/office/powerpoint/2010/main" val="3805656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84C0A3-CD46-42D0-BF18-BEB5DBCEC94B}"/>
              </a:ext>
            </a:extLst>
          </p:cNvPr>
          <p:cNvSpPr>
            <a:spLocks noGrp="1"/>
          </p:cNvSpPr>
          <p:nvPr>
            <p:ph type="title"/>
          </p:nvPr>
        </p:nvSpPr>
        <p:spPr/>
        <p:txBody>
          <a:bodyPr/>
          <a:lstStyle/>
          <a:p>
            <a:r>
              <a:rPr lang="en-US" dirty="0"/>
              <a:t>Children in the conference</a:t>
            </a:r>
            <a:endParaRPr lang="en-GB" dirty="0"/>
          </a:p>
        </p:txBody>
      </p:sp>
      <p:sp>
        <p:nvSpPr>
          <p:cNvPr id="3" name="Content Placeholder 2">
            <a:extLst>
              <a:ext uri="{FF2B5EF4-FFF2-40B4-BE49-F238E27FC236}">
                <a16:creationId xmlns:a16="http://schemas.microsoft.com/office/drawing/2014/main" id="{45142516-F3E5-4DC9-A470-26017E147971}"/>
              </a:ext>
            </a:extLst>
          </p:cNvPr>
          <p:cNvSpPr>
            <a:spLocks noGrp="1"/>
          </p:cNvSpPr>
          <p:nvPr>
            <p:ph idx="1"/>
          </p:nvPr>
        </p:nvSpPr>
        <p:spPr>
          <a:xfrm>
            <a:off x="838200" y="1241328"/>
            <a:ext cx="10515600" cy="4788430"/>
          </a:xfrm>
        </p:spPr>
        <p:txBody>
          <a:bodyPr vert="horz" lIns="91440" tIns="45720" rIns="91440" bIns="45720" rtlCol="0" anchor="t">
            <a:noAutofit/>
          </a:bodyPr>
          <a:lstStyle/>
          <a:p>
            <a:pPr marL="0" indent="0" algn="ctr">
              <a:spcAft>
                <a:spcPts val="1200"/>
              </a:spcAft>
              <a:buNone/>
            </a:pPr>
            <a:r>
              <a:rPr lang="en-US" sz="3600" b="1" dirty="0"/>
              <a:t>Attendance alone is </a:t>
            </a:r>
            <a:r>
              <a:rPr lang="en-US" sz="3600" b="1" u="sng" dirty="0"/>
              <a:t>not</a:t>
            </a:r>
            <a:r>
              <a:rPr lang="en-US" sz="3600" b="1" dirty="0"/>
              <a:t> </a:t>
            </a:r>
            <a:br>
              <a:rPr lang="en-US" sz="3600" b="1" dirty="0"/>
            </a:br>
            <a:r>
              <a:rPr lang="en-US" sz="3600" b="1" dirty="0"/>
              <a:t>participation/giving the child a voice </a:t>
            </a:r>
            <a:endParaRPr lang="en-US" sz="1200" dirty="0">
              <a:cs typeface="Arial" panose="020B0604020202020204"/>
            </a:endParaRPr>
          </a:p>
          <a:p>
            <a:pPr marL="0" indent="0">
              <a:spcBef>
                <a:spcPts val="0"/>
              </a:spcBef>
              <a:spcAft>
                <a:spcPts val="1800"/>
              </a:spcAft>
              <a:buNone/>
            </a:pPr>
            <a:r>
              <a:rPr lang="en-US" sz="3200" dirty="0"/>
              <a:t>The child can be given a voice at the conference through: </a:t>
            </a:r>
          </a:p>
          <a:p>
            <a:pPr>
              <a:spcBef>
                <a:spcPts val="0"/>
              </a:spcBef>
              <a:spcAft>
                <a:spcPts val="1800"/>
              </a:spcAft>
            </a:pPr>
            <a:r>
              <a:rPr lang="en-US" sz="3200" b="1" dirty="0"/>
              <a:t>advocacy</a:t>
            </a:r>
            <a:r>
              <a:rPr lang="en-US" sz="3200" dirty="0"/>
              <a:t> from a statutory Independent Professional Advocate (IPA), attending with and/or on behalf of the child</a:t>
            </a:r>
          </a:p>
          <a:p>
            <a:pPr>
              <a:spcBef>
                <a:spcPts val="0"/>
              </a:spcBef>
              <a:spcAft>
                <a:spcPts val="1800"/>
              </a:spcAft>
            </a:pPr>
            <a:r>
              <a:rPr lang="en-US" sz="3200" b="1" dirty="0"/>
              <a:t>presentation</a:t>
            </a:r>
            <a:r>
              <a:rPr lang="en-US" sz="3200" dirty="0"/>
              <a:t> of a contribution prepared by the child</a:t>
            </a:r>
          </a:p>
          <a:p>
            <a:pPr>
              <a:spcBef>
                <a:spcPts val="0"/>
              </a:spcBef>
              <a:spcAft>
                <a:spcPts val="1800"/>
              </a:spcAft>
            </a:pPr>
            <a:r>
              <a:rPr lang="en-US" sz="3200" b="1" dirty="0"/>
              <a:t>active attendance </a:t>
            </a:r>
            <a:r>
              <a:rPr lang="en-US" sz="3200" dirty="0"/>
              <a:t>at the </a:t>
            </a:r>
            <a:r>
              <a:rPr lang="en-GB" sz="3200" dirty="0"/>
              <a:t>conference </a:t>
            </a:r>
            <a:endParaRPr lang="en-US" sz="3200" dirty="0"/>
          </a:p>
        </p:txBody>
      </p:sp>
    </p:spTree>
    <p:extLst>
      <p:ext uri="{BB962C8B-B14F-4D97-AF65-F5344CB8AC3E}">
        <p14:creationId xmlns:p14="http://schemas.microsoft.com/office/powerpoint/2010/main" val="856293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left)">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ipe(left)">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left)">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3B78F4-D3DE-467A-A223-D552BC37EFDC}"/>
              </a:ext>
            </a:extLst>
          </p:cNvPr>
          <p:cNvSpPr>
            <a:spLocks noGrp="1"/>
          </p:cNvSpPr>
          <p:nvPr>
            <p:ph type="title"/>
          </p:nvPr>
        </p:nvSpPr>
        <p:spPr/>
        <p:txBody>
          <a:bodyPr/>
          <a:lstStyle/>
          <a:p>
            <a:r>
              <a:rPr lang="en-US" dirty="0"/>
              <a:t>Advocacy</a:t>
            </a:r>
            <a:endParaRPr lang="en-GB" dirty="0"/>
          </a:p>
        </p:txBody>
      </p:sp>
      <p:sp>
        <p:nvSpPr>
          <p:cNvPr id="4" name="Content Placeholder 3">
            <a:extLst>
              <a:ext uri="{FF2B5EF4-FFF2-40B4-BE49-F238E27FC236}">
                <a16:creationId xmlns:a16="http://schemas.microsoft.com/office/drawing/2014/main" id="{30E0CDC9-0A51-4578-B1B3-66BA13CD5118}"/>
              </a:ext>
            </a:extLst>
          </p:cNvPr>
          <p:cNvSpPr>
            <a:spLocks noGrp="1"/>
          </p:cNvSpPr>
          <p:nvPr>
            <p:ph idx="1"/>
          </p:nvPr>
        </p:nvSpPr>
        <p:spPr>
          <a:xfrm>
            <a:off x="838199" y="1324251"/>
            <a:ext cx="10965873" cy="5269832"/>
          </a:xfrm>
        </p:spPr>
        <p:txBody>
          <a:bodyPr vert="horz" lIns="91440" tIns="45720" rIns="91440" bIns="45720" rtlCol="0" anchor="t">
            <a:noAutofit/>
          </a:bodyPr>
          <a:lstStyle/>
          <a:p>
            <a:pPr>
              <a:spcBef>
                <a:spcPts val="0"/>
              </a:spcBef>
              <a:spcAft>
                <a:spcPts val="1200"/>
              </a:spcAft>
            </a:pPr>
            <a:r>
              <a:rPr lang="en-US" sz="2800" dirty="0"/>
              <a:t>Section 181(2) of the Act defines “advocacy services” as: “services which provide assistance (by way of representation or otherwise) to persons for purposes relating to their care and support.”</a:t>
            </a:r>
            <a:r>
              <a:rPr lang="en-US" dirty="0"/>
              <a:t>   </a:t>
            </a:r>
            <a:endParaRPr lang="en-US" sz="2800" dirty="0"/>
          </a:p>
          <a:p>
            <a:pPr>
              <a:spcBef>
                <a:spcPts val="0"/>
              </a:spcBef>
              <a:spcAft>
                <a:spcPts val="1200"/>
              </a:spcAft>
            </a:pPr>
            <a:r>
              <a:rPr lang="en-US" sz="2800" dirty="0"/>
              <a:t>The Act is based on the rights of the individual. Denying someone access to advocacy denies them many other opportunities to enact their rights</a:t>
            </a:r>
            <a:r>
              <a:rPr lang="en-US" dirty="0"/>
              <a:t>, such as</a:t>
            </a:r>
            <a:r>
              <a:rPr lang="en-US" sz="2800" dirty="0"/>
              <a:t> the right to live safe from abuse</a:t>
            </a:r>
            <a:endParaRPr lang="en-US" sz="2800" dirty="0">
              <a:cs typeface="Arial"/>
            </a:endParaRPr>
          </a:p>
          <a:p>
            <a:pPr>
              <a:spcBef>
                <a:spcPts val="0"/>
              </a:spcBef>
              <a:spcAft>
                <a:spcPts val="1200"/>
              </a:spcAft>
            </a:pPr>
            <a:r>
              <a:rPr lang="en-US" sz="2800" dirty="0"/>
              <a:t>Children have the right to an advocate when they are involved in safeguarding processes</a:t>
            </a:r>
          </a:p>
          <a:p>
            <a:pPr>
              <a:spcBef>
                <a:spcPts val="0"/>
              </a:spcBef>
              <a:spcAft>
                <a:spcPts val="1200"/>
              </a:spcAft>
            </a:pPr>
            <a:r>
              <a:rPr lang="en-US" sz="2800" dirty="0"/>
              <a:t>Can be an informal advocate (appropriate friend or family member) or </a:t>
            </a:r>
            <a:r>
              <a:rPr lang="en-US" dirty="0"/>
              <a:t>an Independent</a:t>
            </a:r>
            <a:r>
              <a:rPr lang="en-US" sz="2800" dirty="0"/>
              <a:t> Professional Advocate commissioned by </a:t>
            </a:r>
            <a:r>
              <a:rPr lang="en-US" dirty="0"/>
              <a:t>the local</a:t>
            </a:r>
            <a:r>
              <a:rPr lang="en-US" sz="2800" dirty="0"/>
              <a:t> authority</a:t>
            </a:r>
            <a:endParaRPr lang="en-US" sz="2800" dirty="0">
              <a:cs typeface="Arial"/>
            </a:endParaRPr>
          </a:p>
          <a:p>
            <a:pPr>
              <a:spcBef>
                <a:spcPts val="0"/>
              </a:spcBef>
              <a:spcAft>
                <a:spcPts val="1200"/>
              </a:spcAft>
            </a:pPr>
            <a:endParaRPr lang="en-GB" sz="2800" dirty="0"/>
          </a:p>
        </p:txBody>
      </p:sp>
    </p:spTree>
    <p:extLst>
      <p:ext uri="{BB962C8B-B14F-4D97-AF65-F5344CB8AC3E}">
        <p14:creationId xmlns:p14="http://schemas.microsoft.com/office/powerpoint/2010/main" val="770289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0E60AF-CF5B-44F8-B3A4-8B16B311C333}"/>
              </a:ext>
            </a:extLst>
          </p:cNvPr>
          <p:cNvSpPr>
            <a:spLocks noGrp="1"/>
          </p:cNvSpPr>
          <p:nvPr>
            <p:ph type="title"/>
          </p:nvPr>
        </p:nvSpPr>
        <p:spPr/>
        <p:txBody>
          <a:bodyPr/>
          <a:lstStyle/>
          <a:p>
            <a:r>
              <a:rPr lang="en-GB" dirty="0"/>
              <a:t>Children in the conference</a:t>
            </a:r>
          </a:p>
        </p:txBody>
      </p:sp>
      <p:sp>
        <p:nvSpPr>
          <p:cNvPr id="3" name="Content Placeholder 2">
            <a:extLst>
              <a:ext uri="{FF2B5EF4-FFF2-40B4-BE49-F238E27FC236}">
                <a16:creationId xmlns:a16="http://schemas.microsoft.com/office/drawing/2014/main" id="{7F879403-8482-4551-A751-D2EA2C0139B2}"/>
              </a:ext>
            </a:extLst>
          </p:cNvPr>
          <p:cNvSpPr>
            <a:spLocks noGrp="1"/>
          </p:cNvSpPr>
          <p:nvPr>
            <p:ph idx="1"/>
          </p:nvPr>
        </p:nvSpPr>
        <p:spPr>
          <a:xfrm>
            <a:off x="838199" y="1154246"/>
            <a:ext cx="10918371" cy="2798178"/>
          </a:xfrm>
        </p:spPr>
        <p:txBody>
          <a:bodyPr vert="horz" lIns="91440" tIns="45720" rIns="91440" bIns="45720" rtlCol="0" anchor="t">
            <a:noAutofit/>
          </a:bodyPr>
          <a:lstStyle/>
          <a:p>
            <a:pPr marL="0" indent="0">
              <a:buNone/>
            </a:pPr>
            <a:r>
              <a:rPr lang="en-GB" b="1" dirty="0"/>
              <a:t>Before –</a:t>
            </a:r>
            <a:r>
              <a:rPr lang="en-GB" dirty="0"/>
              <a:t> the child’s social worker will:</a:t>
            </a:r>
            <a:endParaRPr lang="en-US" dirty="0">
              <a:cs typeface="Arial" panose="020B0604020202020204"/>
            </a:endParaRPr>
          </a:p>
          <a:p>
            <a:pPr lvl="0">
              <a:spcBef>
                <a:spcPts val="0"/>
              </a:spcBef>
              <a:spcAft>
                <a:spcPts val="600"/>
              </a:spcAft>
            </a:pPr>
            <a:r>
              <a:rPr lang="en-GB" b="1" dirty="0">
                <a:solidFill>
                  <a:schemeClr val="tx1"/>
                </a:solidFill>
              </a:rPr>
              <a:t>explain</a:t>
            </a:r>
            <a:r>
              <a:rPr lang="en-GB" dirty="0">
                <a:solidFill>
                  <a:schemeClr val="tx1"/>
                </a:solidFill>
              </a:rPr>
              <a:t> the purpose and process of the conference </a:t>
            </a:r>
          </a:p>
          <a:p>
            <a:pPr lvl="0">
              <a:spcBef>
                <a:spcPts val="0"/>
              </a:spcBef>
              <a:spcAft>
                <a:spcPts val="600"/>
              </a:spcAft>
            </a:pPr>
            <a:r>
              <a:rPr lang="en-GB" b="1" dirty="0">
                <a:solidFill>
                  <a:schemeClr val="tx1"/>
                </a:solidFill>
              </a:rPr>
              <a:t>seek</a:t>
            </a:r>
            <a:r>
              <a:rPr lang="en-GB" dirty="0">
                <a:solidFill>
                  <a:schemeClr val="tx1"/>
                </a:solidFill>
              </a:rPr>
              <a:t> their views as to how they would like to participate</a:t>
            </a:r>
          </a:p>
          <a:p>
            <a:pPr lvl="0">
              <a:spcBef>
                <a:spcPts val="0"/>
              </a:spcBef>
              <a:spcAft>
                <a:spcPts val="600"/>
              </a:spcAft>
            </a:pPr>
            <a:r>
              <a:rPr lang="en-GB" b="1" dirty="0">
                <a:solidFill>
                  <a:schemeClr val="tx1"/>
                </a:solidFill>
              </a:rPr>
              <a:t>provide</a:t>
            </a:r>
            <a:r>
              <a:rPr lang="en-GB" dirty="0">
                <a:solidFill>
                  <a:schemeClr val="tx1"/>
                </a:solidFill>
              </a:rPr>
              <a:t> the opportunity to bring an advocate, friend or supporter </a:t>
            </a:r>
          </a:p>
          <a:p>
            <a:pPr lvl="0">
              <a:spcBef>
                <a:spcPts val="0"/>
              </a:spcBef>
              <a:spcAft>
                <a:spcPts val="600"/>
              </a:spcAft>
            </a:pPr>
            <a:r>
              <a:rPr lang="en-GB" b="1" dirty="0">
                <a:solidFill>
                  <a:schemeClr val="tx1"/>
                </a:solidFill>
              </a:rPr>
              <a:t>enable</a:t>
            </a:r>
            <a:r>
              <a:rPr lang="en-GB" dirty="0">
                <a:solidFill>
                  <a:schemeClr val="tx1"/>
                </a:solidFill>
              </a:rPr>
              <a:t> the child’s language of choice, preferred medium of communication or any other specific needs </a:t>
            </a:r>
          </a:p>
          <a:p>
            <a:pPr marL="0" indent="0">
              <a:buNone/>
            </a:pPr>
            <a:endParaRPr lang="en-GB" dirty="0"/>
          </a:p>
        </p:txBody>
      </p:sp>
      <p:sp>
        <p:nvSpPr>
          <p:cNvPr id="4" name="Rectangle 3">
            <a:extLst>
              <a:ext uri="{FF2B5EF4-FFF2-40B4-BE49-F238E27FC236}">
                <a16:creationId xmlns:a16="http://schemas.microsoft.com/office/drawing/2014/main" id="{A71B533D-522A-4C4E-AE4E-21A9CABE010F}"/>
              </a:ext>
            </a:extLst>
          </p:cNvPr>
          <p:cNvSpPr/>
          <p:nvPr/>
        </p:nvSpPr>
        <p:spPr>
          <a:xfrm>
            <a:off x="838198" y="3891754"/>
            <a:ext cx="10515600" cy="1763560"/>
          </a:xfrm>
          <a:prstGeom prst="rect">
            <a:avLst/>
          </a:prstGeom>
        </p:spPr>
        <p:txBody>
          <a:bodyPr wrap="square" anchor="t">
            <a:spAutoFit/>
          </a:bodyPr>
          <a:lstStyle/>
          <a:p>
            <a:r>
              <a:rPr lang="en-US" sz="2800" b="1" dirty="0">
                <a:solidFill>
                  <a:schemeClr val="accent1"/>
                </a:solidFill>
              </a:rPr>
              <a:t>After</a:t>
            </a:r>
            <a:r>
              <a:rPr lang="en-GB" sz="2800" dirty="0"/>
              <a:t> </a:t>
            </a:r>
            <a:r>
              <a:rPr lang="en-GB" sz="2800" b="1" dirty="0">
                <a:ea typeface="+mn-lt"/>
                <a:cs typeface="+mn-lt"/>
              </a:rPr>
              <a:t>–</a:t>
            </a:r>
            <a:r>
              <a:rPr lang="en-GB" sz="2800" dirty="0"/>
              <a:t> the child’s social worker will:</a:t>
            </a:r>
            <a:endParaRPr lang="en-US" sz="2800" b="1" dirty="0">
              <a:solidFill>
                <a:schemeClr val="accent1"/>
              </a:solidFill>
            </a:endParaRPr>
          </a:p>
          <a:p>
            <a:pPr marL="228600" indent="-228600">
              <a:lnSpc>
                <a:spcPct val="90000"/>
              </a:lnSpc>
              <a:spcAft>
                <a:spcPts val="600"/>
              </a:spcAft>
              <a:buClr>
                <a:schemeClr val="accent3"/>
              </a:buClr>
              <a:buFont typeface="Arial" panose="020B0604020202020204" pitchFamily="34" charset="0"/>
              <a:buChar char="•"/>
            </a:pPr>
            <a:r>
              <a:rPr lang="en-US" sz="2800" b="1" dirty="0"/>
              <a:t>provide</a:t>
            </a:r>
            <a:r>
              <a:rPr lang="en-US" sz="2800" dirty="0"/>
              <a:t> information/advice about complaints/appeals procedures if they disagree with the conference decision/s</a:t>
            </a:r>
          </a:p>
          <a:p>
            <a:pPr marL="228600" indent="-228600">
              <a:lnSpc>
                <a:spcPct val="90000"/>
              </a:lnSpc>
              <a:spcAft>
                <a:spcPts val="600"/>
              </a:spcAft>
              <a:buClr>
                <a:schemeClr val="accent3"/>
              </a:buClr>
              <a:buFont typeface="Arial" panose="020B0604020202020204" pitchFamily="34" charset="0"/>
              <a:buChar char="•"/>
            </a:pPr>
            <a:r>
              <a:rPr lang="en-US" sz="2800" b="1" dirty="0"/>
              <a:t>provide</a:t>
            </a:r>
            <a:r>
              <a:rPr lang="en-US" sz="2800" dirty="0"/>
              <a:t> an opportunity for immediate discussion and debriefing</a:t>
            </a:r>
          </a:p>
        </p:txBody>
      </p:sp>
    </p:spTree>
    <p:extLst>
      <p:ext uri="{BB962C8B-B14F-4D97-AF65-F5344CB8AC3E}">
        <p14:creationId xmlns:p14="http://schemas.microsoft.com/office/powerpoint/2010/main" val="3439686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4B7E28-85FA-49B9-AF8D-108635F2ED85}"/>
              </a:ext>
            </a:extLst>
          </p:cNvPr>
          <p:cNvSpPr>
            <a:spLocks noGrp="1"/>
          </p:cNvSpPr>
          <p:nvPr>
            <p:ph type="title"/>
          </p:nvPr>
        </p:nvSpPr>
        <p:spPr/>
        <p:txBody>
          <a:bodyPr/>
          <a:lstStyle/>
          <a:p>
            <a:r>
              <a:rPr lang="en-GB" dirty="0"/>
              <a:t>Children in the conference</a:t>
            </a:r>
          </a:p>
        </p:txBody>
      </p:sp>
      <p:sp>
        <p:nvSpPr>
          <p:cNvPr id="3" name="Content Placeholder 2">
            <a:extLst>
              <a:ext uri="{FF2B5EF4-FFF2-40B4-BE49-F238E27FC236}">
                <a16:creationId xmlns:a16="http://schemas.microsoft.com/office/drawing/2014/main" id="{DEBD35DA-14BA-4568-B924-398DA531E1C0}"/>
              </a:ext>
            </a:extLst>
          </p:cNvPr>
          <p:cNvSpPr>
            <a:spLocks noGrp="1"/>
          </p:cNvSpPr>
          <p:nvPr>
            <p:ph idx="1"/>
          </p:nvPr>
        </p:nvSpPr>
        <p:spPr>
          <a:xfrm>
            <a:off x="838199" y="1388533"/>
            <a:ext cx="11130887" cy="4788430"/>
          </a:xfrm>
        </p:spPr>
        <p:txBody>
          <a:bodyPr/>
          <a:lstStyle/>
          <a:p>
            <a:pPr marL="0" indent="0">
              <a:spcAft>
                <a:spcPts val="1200"/>
              </a:spcAft>
              <a:buNone/>
            </a:pPr>
            <a:r>
              <a:rPr lang="en-GB" sz="3600" b="1" dirty="0">
                <a:solidFill>
                  <a:schemeClr val="tx1"/>
                </a:solidFill>
              </a:rPr>
              <a:t>Follow-up visits </a:t>
            </a:r>
            <a:r>
              <a:rPr lang="en-GB" sz="3600" dirty="0">
                <a:solidFill>
                  <a:schemeClr val="tx1"/>
                </a:solidFill>
              </a:rPr>
              <a:t>should provide opportunity for the child or young person to:</a:t>
            </a:r>
          </a:p>
          <a:p>
            <a:pPr lvl="0">
              <a:spcBef>
                <a:spcPts val="0"/>
              </a:spcBef>
              <a:spcAft>
                <a:spcPts val="1200"/>
              </a:spcAft>
            </a:pPr>
            <a:r>
              <a:rPr lang="en-GB" sz="3600" dirty="0">
                <a:solidFill>
                  <a:schemeClr val="tx1"/>
                </a:solidFill>
              </a:rPr>
              <a:t>ask questions / seek clarification</a:t>
            </a:r>
          </a:p>
          <a:p>
            <a:pPr lvl="0">
              <a:spcBef>
                <a:spcPts val="0"/>
              </a:spcBef>
              <a:spcAft>
                <a:spcPts val="1200"/>
              </a:spcAft>
            </a:pPr>
            <a:r>
              <a:rPr lang="en-GB" sz="3600" dirty="0">
                <a:solidFill>
                  <a:schemeClr val="tx1"/>
                </a:solidFill>
              </a:rPr>
              <a:t>reflect on the experience</a:t>
            </a:r>
          </a:p>
          <a:p>
            <a:pPr lvl="0">
              <a:spcBef>
                <a:spcPts val="0"/>
              </a:spcBef>
              <a:spcAft>
                <a:spcPts val="1200"/>
              </a:spcAft>
            </a:pPr>
            <a:r>
              <a:rPr lang="en-GB" sz="3600" dirty="0">
                <a:solidFill>
                  <a:schemeClr val="tx1"/>
                </a:solidFill>
              </a:rPr>
              <a:t>understand the rationale/purpose of the plan</a:t>
            </a:r>
          </a:p>
          <a:p>
            <a:pPr lvl="0">
              <a:spcBef>
                <a:spcPts val="0"/>
              </a:spcBef>
              <a:spcAft>
                <a:spcPts val="1200"/>
              </a:spcAft>
            </a:pPr>
            <a:r>
              <a:rPr lang="en-GB" sz="3600" dirty="0">
                <a:solidFill>
                  <a:schemeClr val="tx1"/>
                </a:solidFill>
              </a:rPr>
              <a:t>learn about who will be working with the family</a:t>
            </a:r>
          </a:p>
          <a:p>
            <a:pPr lvl="0">
              <a:spcBef>
                <a:spcPts val="0"/>
              </a:spcBef>
              <a:spcAft>
                <a:spcPts val="1200"/>
              </a:spcAft>
            </a:pPr>
            <a:r>
              <a:rPr lang="en-GB" sz="3600" dirty="0">
                <a:solidFill>
                  <a:schemeClr val="tx1"/>
                </a:solidFill>
              </a:rPr>
              <a:t>discuss ways in which they would like to be involved</a:t>
            </a:r>
            <a:endParaRPr lang="en-GB" sz="3200" dirty="0"/>
          </a:p>
          <a:p>
            <a:endParaRPr lang="en-GB" dirty="0"/>
          </a:p>
        </p:txBody>
      </p:sp>
    </p:spTree>
    <p:extLst>
      <p:ext uri="{BB962C8B-B14F-4D97-AF65-F5344CB8AC3E}">
        <p14:creationId xmlns:p14="http://schemas.microsoft.com/office/powerpoint/2010/main" val="13250338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up)">
                                      <p:cBhvr>
                                        <p:cTn id="7" dur="500"/>
                                        <p:tgtEl>
                                          <p:spTgt spid="3">
                                            <p:txEl>
                                              <p:pRg st="1" end="1"/>
                                            </p:txEl>
                                          </p:spTgt>
                                        </p:tgtEl>
                                      </p:cBhvr>
                                    </p:animEffect>
                                  </p:childTnLst>
                                </p:cTn>
                              </p:par>
                            </p:childTnLst>
                          </p:cTn>
                        </p:par>
                        <p:par>
                          <p:cTn id="8" fill="hold">
                            <p:stCondLst>
                              <p:cond delay="500"/>
                            </p:stCondLst>
                            <p:childTnLst>
                              <p:par>
                                <p:cTn id="9" presetID="22" presetClass="entr" presetSubtype="1" fill="hold" nodeType="afterEffect">
                                  <p:stCondLst>
                                    <p:cond delay="25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wipe(up)">
                                      <p:cBhvr>
                                        <p:cTn id="11" dur="500"/>
                                        <p:tgtEl>
                                          <p:spTgt spid="3">
                                            <p:txEl>
                                              <p:pRg st="2" end="2"/>
                                            </p:txEl>
                                          </p:spTgt>
                                        </p:tgtEl>
                                      </p:cBhvr>
                                    </p:animEffect>
                                  </p:childTnLst>
                                </p:cTn>
                              </p:par>
                            </p:childTnLst>
                          </p:cTn>
                        </p:par>
                        <p:par>
                          <p:cTn id="12" fill="hold">
                            <p:stCondLst>
                              <p:cond delay="1250"/>
                            </p:stCondLst>
                            <p:childTnLst>
                              <p:par>
                                <p:cTn id="13" presetID="22" presetClass="entr" presetSubtype="1" fill="hold" nodeType="afterEffect">
                                  <p:stCondLst>
                                    <p:cond delay="25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wipe(up)">
                                      <p:cBhvr>
                                        <p:cTn id="15" dur="500"/>
                                        <p:tgtEl>
                                          <p:spTgt spid="3">
                                            <p:txEl>
                                              <p:pRg st="3" end="3"/>
                                            </p:txEl>
                                          </p:spTgt>
                                        </p:tgtEl>
                                      </p:cBhvr>
                                    </p:animEffect>
                                  </p:childTnLst>
                                </p:cTn>
                              </p:par>
                            </p:childTnLst>
                          </p:cTn>
                        </p:par>
                        <p:par>
                          <p:cTn id="16" fill="hold">
                            <p:stCondLst>
                              <p:cond delay="2000"/>
                            </p:stCondLst>
                            <p:childTnLst>
                              <p:par>
                                <p:cTn id="17" presetID="22" presetClass="entr" presetSubtype="1" fill="hold" nodeType="afterEffect">
                                  <p:stCondLst>
                                    <p:cond delay="25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ipe(up)">
                                      <p:cBhvr>
                                        <p:cTn id="19" dur="500"/>
                                        <p:tgtEl>
                                          <p:spTgt spid="3">
                                            <p:txEl>
                                              <p:pRg st="4" end="4"/>
                                            </p:txEl>
                                          </p:spTgt>
                                        </p:tgtEl>
                                      </p:cBhvr>
                                    </p:animEffect>
                                  </p:childTnLst>
                                </p:cTn>
                              </p:par>
                            </p:childTnLst>
                          </p:cTn>
                        </p:par>
                        <p:par>
                          <p:cTn id="20" fill="hold">
                            <p:stCondLst>
                              <p:cond delay="2750"/>
                            </p:stCondLst>
                            <p:childTnLst>
                              <p:par>
                                <p:cTn id="21" presetID="22" presetClass="entr" presetSubtype="1" fill="hold" nodeType="afterEffect">
                                  <p:stCondLst>
                                    <p:cond delay="25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wipe(up)">
                                      <p:cBhvr>
                                        <p:cTn id="23"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08A779-DF12-4C16-8D10-19E2AAEE1E98}"/>
              </a:ext>
            </a:extLst>
          </p:cNvPr>
          <p:cNvSpPr>
            <a:spLocks noGrp="1"/>
          </p:cNvSpPr>
          <p:nvPr>
            <p:ph type="title"/>
          </p:nvPr>
        </p:nvSpPr>
        <p:spPr/>
        <p:txBody>
          <a:bodyPr/>
          <a:lstStyle/>
          <a:p>
            <a:r>
              <a:rPr lang="en-GB" dirty="0"/>
              <a:t>Parents in the conference</a:t>
            </a:r>
          </a:p>
        </p:txBody>
      </p:sp>
      <p:sp>
        <p:nvSpPr>
          <p:cNvPr id="3" name="Content Placeholder 2">
            <a:extLst>
              <a:ext uri="{FF2B5EF4-FFF2-40B4-BE49-F238E27FC236}">
                <a16:creationId xmlns:a16="http://schemas.microsoft.com/office/drawing/2014/main" id="{AAD5A298-7CF7-4D01-8B77-1943472FFABD}"/>
              </a:ext>
            </a:extLst>
          </p:cNvPr>
          <p:cNvSpPr>
            <a:spLocks noGrp="1"/>
          </p:cNvSpPr>
          <p:nvPr>
            <p:ph idx="1"/>
          </p:nvPr>
        </p:nvSpPr>
        <p:spPr>
          <a:xfrm>
            <a:off x="838200" y="1374885"/>
            <a:ext cx="10898875" cy="4893734"/>
          </a:xfrm>
        </p:spPr>
        <p:txBody>
          <a:bodyPr vert="horz" lIns="91440" tIns="45720" rIns="91440" bIns="45720" rtlCol="0" anchor="t">
            <a:noAutofit/>
          </a:bodyPr>
          <a:lstStyle/>
          <a:p>
            <a:pPr marL="0" indent="0">
              <a:spcBef>
                <a:spcPts val="0"/>
              </a:spcBef>
              <a:spcAft>
                <a:spcPts val="600"/>
              </a:spcAft>
              <a:buNone/>
            </a:pPr>
            <a:r>
              <a:rPr lang="en-US" sz="3200" dirty="0"/>
              <a:t>Parents/caregivers </a:t>
            </a:r>
            <a:r>
              <a:rPr lang="en-US" sz="3200" b="1" dirty="0"/>
              <a:t>must always </a:t>
            </a:r>
            <a:r>
              <a:rPr lang="en-US" sz="3200" dirty="0"/>
              <a:t>be actively encouraged to attend the child protection conference</a:t>
            </a:r>
          </a:p>
          <a:p>
            <a:pPr marL="0" indent="0">
              <a:spcBef>
                <a:spcPts val="0"/>
              </a:spcBef>
              <a:spcAft>
                <a:spcPts val="600"/>
              </a:spcAft>
              <a:buNone/>
            </a:pPr>
            <a:r>
              <a:rPr lang="en-US" sz="3200" dirty="0"/>
              <a:t>The social worker </a:t>
            </a:r>
            <a:r>
              <a:rPr lang="en-US" sz="3200" b="1" dirty="0"/>
              <a:t>must</a:t>
            </a:r>
            <a:r>
              <a:rPr lang="en-US" sz="3200" dirty="0"/>
              <a:t>:</a:t>
            </a:r>
          </a:p>
          <a:p>
            <a:pPr>
              <a:spcBef>
                <a:spcPts val="0"/>
              </a:spcBef>
              <a:spcAft>
                <a:spcPts val="600"/>
              </a:spcAft>
            </a:pPr>
            <a:r>
              <a:rPr lang="en-GB" sz="3200" dirty="0"/>
              <a:t>inform them of the Section 47 enquiries outcome </a:t>
            </a:r>
            <a:endParaRPr lang="en-GB" sz="3200" dirty="0">
              <a:cs typeface="Arial"/>
            </a:endParaRPr>
          </a:p>
          <a:p>
            <a:pPr>
              <a:spcBef>
                <a:spcPts val="0"/>
              </a:spcBef>
              <a:spcAft>
                <a:spcPts val="600"/>
              </a:spcAft>
            </a:pPr>
            <a:r>
              <a:rPr lang="en-GB" sz="3200" dirty="0"/>
              <a:t>ensure that they understand the process that will be followed:</a:t>
            </a:r>
          </a:p>
          <a:p>
            <a:pPr marL="728980" lvl="1" indent="-457200">
              <a:spcBef>
                <a:spcPts val="0"/>
              </a:spcBef>
              <a:spcAft>
                <a:spcPts val="600"/>
              </a:spcAft>
              <a:buClr>
                <a:srgbClr val="EC5E57"/>
              </a:buClr>
            </a:pPr>
            <a:r>
              <a:rPr lang="en-GB" sz="3200" dirty="0">
                <a:solidFill>
                  <a:srgbClr val="37394C"/>
                </a:solidFill>
              </a:rPr>
              <a:t>the purpose of the conference</a:t>
            </a:r>
            <a:endParaRPr lang="en-GB" sz="3200" dirty="0">
              <a:solidFill>
                <a:srgbClr val="37394C"/>
              </a:solidFill>
              <a:cs typeface="Arial" panose="020B0604020202020204"/>
            </a:endParaRPr>
          </a:p>
          <a:p>
            <a:pPr marL="728980" indent="-457200">
              <a:spcBef>
                <a:spcPts val="0"/>
              </a:spcBef>
              <a:spcAft>
                <a:spcPts val="600"/>
              </a:spcAft>
              <a:buClr>
                <a:srgbClr val="EC5E57"/>
              </a:buClr>
            </a:pPr>
            <a:r>
              <a:rPr lang="en-GB" sz="3200" dirty="0">
                <a:solidFill>
                  <a:srgbClr val="37394C"/>
                </a:solidFill>
              </a:rPr>
              <a:t>how</a:t>
            </a:r>
            <a:r>
              <a:rPr lang="en-GB" sz="3200" dirty="0"/>
              <a:t> it operates</a:t>
            </a:r>
            <a:endParaRPr lang="en-GB" sz="3200" dirty="0">
              <a:cs typeface="Arial" panose="020B0604020202020204"/>
            </a:endParaRPr>
          </a:p>
        </p:txBody>
      </p:sp>
      <p:sp>
        <p:nvSpPr>
          <p:cNvPr id="4" name="Rectangle 3">
            <a:extLst>
              <a:ext uri="{FF2B5EF4-FFF2-40B4-BE49-F238E27FC236}">
                <a16:creationId xmlns:a16="http://schemas.microsoft.com/office/drawing/2014/main" id="{8AB9347A-042B-A247-962E-26B3600B9614}"/>
              </a:ext>
            </a:extLst>
          </p:cNvPr>
          <p:cNvSpPr/>
          <p:nvPr/>
        </p:nvSpPr>
        <p:spPr>
          <a:xfrm>
            <a:off x="7064991" y="4203891"/>
            <a:ext cx="5127009" cy="1723549"/>
          </a:xfrm>
          <a:prstGeom prst="rect">
            <a:avLst/>
          </a:prstGeom>
        </p:spPr>
        <p:txBody>
          <a:bodyPr wrap="square" anchor="t">
            <a:spAutoFit/>
          </a:bodyPr>
          <a:lstStyle/>
          <a:p>
            <a:pPr marL="728980" indent="-457200">
              <a:spcBef>
                <a:spcPts val="0"/>
              </a:spcBef>
              <a:spcAft>
                <a:spcPts val="600"/>
              </a:spcAft>
              <a:buClr>
                <a:srgbClr val="ED5F57"/>
              </a:buClr>
              <a:buFont typeface="Arial" panose="020B0604020202020204" pitchFamily="34" charset="0"/>
              <a:buChar char="•"/>
            </a:pPr>
            <a:r>
              <a:rPr lang="en-GB" sz="3200" dirty="0"/>
              <a:t>their participation</a:t>
            </a:r>
            <a:endParaRPr lang="en-US" dirty="0">
              <a:cs typeface="Arial" panose="020B0604020202020204"/>
            </a:endParaRPr>
          </a:p>
          <a:p>
            <a:pPr marL="728980" indent="-457200">
              <a:spcBef>
                <a:spcPts val="0"/>
              </a:spcBef>
              <a:spcAft>
                <a:spcPts val="600"/>
              </a:spcAft>
              <a:buClr>
                <a:srgbClr val="ED5F57"/>
              </a:buClr>
              <a:buFont typeface="Arial" panose="020B0604020202020204" pitchFamily="34" charset="0"/>
              <a:buChar char="•"/>
            </a:pPr>
            <a:r>
              <a:rPr lang="en-GB" sz="3200" dirty="0"/>
              <a:t>who attends</a:t>
            </a:r>
            <a:endParaRPr lang="en-GB" sz="3200" dirty="0">
              <a:cs typeface="Arial" panose="020B0604020202020204"/>
            </a:endParaRPr>
          </a:p>
          <a:p>
            <a:pPr marL="728980" indent="-457200">
              <a:spcBef>
                <a:spcPts val="0"/>
              </a:spcBef>
              <a:spcAft>
                <a:spcPts val="600"/>
              </a:spcAft>
              <a:buClr>
                <a:srgbClr val="ED5F57"/>
              </a:buClr>
              <a:buFont typeface="Arial" panose="020B0604020202020204" pitchFamily="34" charset="0"/>
              <a:buChar char="•"/>
            </a:pPr>
            <a:r>
              <a:rPr lang="en-GB" sz="3200" dirty="0"/>
              <a:t>possible outcomes</a:t>
            </a:r>
            <a:endParaRPr lang="en-GB" sz="3200" dirty="0">
              <a:cs typeface="Arial" panose="020B0604020202020204"/>
            </a:endParaRPr>
          </a:p>
        </p:txBody>
      </p:sp>
    </p:spTree>
    <p:extLst>
      <p:ext uri="{BB962C8B-B14F-4D97-AF65-F5344CB8AC3E}">
        <p14:creationId xmlns:p14="http://schemas.microsoft.com/office/powerpoint/2010/main" val="2700106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par>
                          <p:cTn id="11" fill="hold">
                            <p:stCondLst>
                              <p:cond delay="0"/>
                            </p:stCondLst>
                            <p:childTnLst>
                              <p:par>
                                <p:cTn id="12" presetID="1" presetClass="entr" presetSubtype="0" fill="hold" nodeType="after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childTnLst>
                                </p:cTn>
                              </p:par>
                            </p:childTnLst>
                          </p:cTn>
                        </p:par>
                        <p:par>
                          <p:cTn id="14" fill="hold">
                            <p:stCondLst>
                              <p:cond delay="0"/>
                            </p:stCondLst>
                            <p:childTnLst>
                              <p:par>
                                <p:cTn id="15" presetID="1" presetClass="entr" presetSubtype="0" fill="hold" nodeType="after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CW">
  <a:themeElements>
    <a:clrScheme name="SCW Full">
      <a:dk1>
        <a:srgbClr val="37394C"/>
      </a:dk1>
      <a:lt1>
        <a:sysClr val="window" lastClr="FFFFFF"/>
      </a:lt1>
      <a:dk2>
        <a:srgbClr val="16AD85"/>
      </a:dk2>
      <a:lt2>
        <a:srgbClr val="FFFFFF"/>
      </a:lt2>
      <a:accent1>
        <a:srgbClr val="37394C"/>
      </a:accent1>
      <a:accent2>
        <a:srgbClr val="16AD85"/>
      </a:accent2>
      <a:accent3>
        <a:srgbClr val="EB5E57"/>
      </a:accent3>
      <a:accent4>
        <a:srgbClr val="FFFFFF"/>
      </a:accent4>
      <a:accent5>
        <a:srgbClr val="257D86"/>
      </a:accent5>
      <a:accent6>
        <a:srgbClr val="F7AB64"/>
      </a:accent6>
      <a:hlink>
        <a:srgbClr val="86BC25"/>
      </a:hlink>
      <a:folHlink>
        <a:srgbClr val="C6C6C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CW" id="{C503F75D-E413-4180-8B11-89EBFB3A300A}" vid="{CD650A14-2FAF-4561-96F9-4007D22797D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05C2DA9DA79A548A593589E8F905E05" ma:contentTypeVersion="11" ma:contentTypeDescription="Create a new document." ma:contentTypeScope="" ma:versionID="4617ffe8256266157422f2465dad9b38">
  <xsd:schema xmlns:xsd="http://www.w3.org/2001/XMLSchema" xmlns:xs="http://www.w3.org/2001/XMLSchema" xmlns:p="http://schemas.microsoft.com/office/2006/metadata/properties" xmlns:ns3="3921c09e-0880-46c2-85b5-782023efd1ea" xmlns:ns4="938c16c7-c037-46c2-b059-7c36ee9c9343" targetNamespace="http://schemas.microsoft.com/office/2006/metadata/properties" ma:root="true" ma:fieldsID="e45c772fb09092c6bbe35b3003707d1a" ns3:_="" ns4:_="">
    <xsd:import namespace="3921c09e-0880-46c2-85b5-782023efd1ea"/>
    <xsd:import namespace="938c16c7-c037-46c2-b059-7c36ee9c9343"/>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4:SharedWithUsers" minOccurs="0"/>
                <xsd:element ref="ns4:SharedWithDetails" minOccurs="0"/>
                <xsd:element ref="ns4:SharingHintHash" minOccurs="0"/>
                <xsd:element ref="ns3:MediaServiceLocation"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921c09e-0880-46c2-85b5-782023efd1e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38c16c7-c037-46c2-b059-7c36ee9c9343"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SharingHintHash" ma:index="15"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A40F216-DB40-488E-B5E2-9224B47753E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921c09e-0880-46c2-85b5-782023efd1ea"/>
    <ds:schemaRef ds:uri="938c16c7-c037-46c2-b059-7c36ee9c934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14D4636-6774-4DC7-BCC6-15BBD1419FE8}">
  <ds:schemaRefs>
    <ds:schemaRef ds:uri="http://schemas.microsoft.com/office/infopath/2007/PartnerControls"/>
    <ds:schemaRef ds:uri="http://purl.org/dc/terms/"/>
    <ds:schemaRef ds:uri="http://purl.org/dc/dcmitype/"/>
    <ds:schemaRef ds:uri="http://schemas.microsoft.com/office/2006/documentManagement/types"/>
    <ds:schemaRef ds:uri="http://purl.org/dc/elements/1.1/"/>
    <ds:schemaRef ds:uri="3921c09e-0880-46c2-85b5-782023efd1ea"/>
    <ds:schemaRef ds:uri="http://schemas.microsoft.com/office/2006/metadata/properties"/>
    <ds:schemaRef ds:uri="http://schemas.openxmlformats.org/package/2006/metadata/core-properties"/>
    <ds:schemaRef ds:uri="938c16c7-c037-46c2-b059-7c36ee9c9343"/>
    <ds:schemaRef ds:uri="http://www.w3.org/XML/1998/namespace"/>
  </ds:schemaRefs>
</ds:datastoreItem>
</file>

<file path=customXml/itemProps3.xml><?xml version="1.0" encoding="utf-8"?>
<ds:datastoreItem xmlns:ds="http://schemas.openxmlformats.org/officeDocument/2006/customXml" ds:itemID="{D65C82B5-8A98-4FFB-8C1E-C836D811685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SCW</Template>
  <TotalTime>619</TotalTime>
  <Words>13200</Words>
  <Application>Microsoft Macintosh PowerPoint</Application>
  <PresentationFormat>Widescreen</PresentationFormat>
  <Paragraphs>845</Paragraphs>
  <Slides>25</Slides>
  <Notes>25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Calibri</vt:lpstr>
      <vt:lpstr>Courier New</vt:lpstr>
      <vt:lpstr>Helvetica</vt:lpstr>
      <vt:lpstr>SCW</vt:lpstr>
      <vt:lpstr>Child protection conference</vt:lpstr>
      <vt:lpstr>PowerPoint Presentation</vt:lpstr>
      <vt:lpstr>Child protection conference</vt:lpstr>
      <vt:lpstr>Who attends?</vt:lpstr>
      <vt:lpstr>Children in the conference</vt:lpstr>
      <vt:lpstr>Advocacy</vt:lpstr>
      <vt:lpstr>Children in the conference</vt:lpstr>
      <vt:lpstr>Children in the conference</vt:lpstr>
      <vt:lpstr>Parents in the conference</vt:lpstr>
      <vt:lpstr>Parents in the conference</vt:lpstr>
      <vt:lpstr>Role of the practitioner</vt:lpstr>
      <vt:lpstr>Preparation is key</vt:lpstr>
      <vt:lpstr>Preparing for conference</vt:lpstr>
      <vt:lpstr>The initial conference</vt:lpstr>
      <vt:lpstr>The initial conference</vt:lpstr>
      <vt:lpstr>The initial conference</vt:lpstr>
      <vt:lpstr>Conference decision</vt:lpstr>
      <vt:lpstr>Reaching a decision</vt:lpstr>
      <vt:lpstr>Reaching a decision</vt:lpstr>
      <vt:lpstr>Conference decision</vt:lpstr>
      <vt:lpstr>PowerPoint Presentation</vt:lpstr>
      <vt:lpstr>Conference confidentiality</vt:lpstr>
      <vt:lpstr>Child protection register</vt:lpstr>
      <vt:lpstr>Outline child protection plan </vt:lpstr>
      <vt:lpstr>Additional conference tasks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Child Protection Conference</dc:title>
  <dc:creator>Nicole James</dc:creator>
  <cp:lastModifiedBy>Danielle Williams</cp:lastModifiedBy>
  <cp:revision>171</cp:revision>
  <dcterms:created xsi:type="dcterms:W3CDTF">2019-11-25T10:54:58Z</dcterms:created>
  <dcterms:modified xsi:type="dcterms:W3CDTF">2020-09-25T08:59:42Z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0x010100B05C2DA9DA79A548A593589E8F905E05</vt:lpwstr>
  </property>
</Properties>
</file>