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22"/>
  </p:notesMasterIdLst>
  <p:sldIdLst>
    <p:sldId id="695" r:id="rId5"/>
    <p:sldId id="747" r:id="rId6"/>
    <p:sldId id="696" r:id="rId7"/>
    <p:sldId id="700" r:id="rId8"/>
    <p:sldId id="725" r:id="rId9"/>
    <p:sldId id="748" r:id="rId10"/>
    <p:sldId id="717" r:id="rId11"/>
    <p:sldId id="728" r:id="rId12"/>
    <p:sldId id="731" r:id="rId13"/>
    <p:sldId id="730" r:id="rId14"/>
    <p:sldId id="740" r:id="rId15"/>
    <p:sldId id="741" r:id="rId16"/>
    <p:sldId id="751" r:id="rId17"/>
    <p:sldId id="742" r:id="rId18"/>
    <p:sldId id="752" r:id="rId19"/>
    <p:sldId id="259" r:id="rId20"/>
    <p:sldId id="716" r:id="rId21"/>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5E57"/>
    <a:srgbClr val="FFFFFF"/>
    <a:srgbClr val="D8F2F4"/>
    <a:srgbClr val="F7AB64"/>
    <a:srgbClr val="FACDA2"/>
    <a:srgbClr val="7A030C"/>
    <a:srgbClr val="E7EAEE"/>
    <a:srgbClr val="E6E8ED"/>
    <a:srgbClr val="000000"/>
    <a:srgbClr val="2187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67959" autoAdjust="0"/>
  </p:normalViewPr>
  <p:slideViewPr>
    <p:cSldViewPr snapToGrid="0">
      <p:cViewPr varScale="1">
        <p:scale>
          <a:sx n="85" d="100"/>
          <a:sy n="85" d="100"/>
        </p:scale>
        <p:origin x="209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Williams" userId="2ffd8f61-7b6f-4050-b155-8688edf94325" providerId="ADAL" clId="{7E6AE5B7-B254-F941-BD93-78D1884F8F8D}"/>
    <pc:docChg chg="modMainMaster">
      <pc:chgData name="Danielle Williams" userId="2ffd8f61-7b6f-4050-b155-8688edf94325" providerId="ADAL" clId="{7E6AE5B7-B254-F941-BD93-78D1884F8F8D}" dt="2020-09-25T08:51:53.565" v="1" actId="962"/>
      <pc:docMkLst>
        <pc:docMk/>
      </pc:docMkLst>
      <pc:sldMasterChg chg="modSp mod">
        <pc:chgData name="Danielle Williams" userId="2ffd8f61-7b6f-4050-b155-8688edf94325" providerId="ADAL" clId="{7E6AE5B7-B254-F941-BD93-78D1884F8F8D}" dt="2020-09-25T08:51:53.565" v="1" actId="962"/>
        <pc:sldMasterMkLst>
          <pc:docMk/>
          <pc:sldMasterMk cId="2163230354" sldId="2147483665"/>
        </pc:sldMasterMkLst>
        <pc:picChg chg="mod">
          <ac:chgData name="Danielle Williams" userId="2ffd8f61-7b6f-4050-b155-8688edf94325" providerId="ADAL" clId="{7E6AE5B7-B254-F941-BD93-78D1884F8F8D}" dt="2020-09-25T08:51:53.565" v="1" actId="962"/>
          <ac:picMkLst>
            <pc:docMk/>
            <pc:sldMasterMk cId="2163230354" sldId="2147483665"/>
            <ac:picMk id="4" creationId="{A405A276-7E8D-AB45-BCFC-6CBFBDA563D7}"/>
          </ac:picMkLst>
        </pc:picChg>
      </pc:sldMasterChg>
    </pc:docChg>
  </pc:docChgLst>
  <pc:docChgLst>
    <pc:chgData name="Bethan Price" userId="S::bethan.price@socialcare.wales::29923274-46ec-4e83-956c-4c26375aa1fd" providerId="AD" clId="Web-{E4A3596E-EFDF-7CC6-3DD8-B3DF73A16A66}"/>
    <pc:docChg chg="modSld">
      <pc:chgData name="Bethan Price" userId="S::bethan.price@socialcare.wales::29923274-46ec-4e83-956c-4c26375aa1fd" providerId="AD" clId="Web-{E4A3596E-EFDF-7CC6-3DD8-B3DF73A16A66}" dt="2020-08-07T11:18:00.003" v="82" actId="1076"/>
      <pc:docMkLst>
        <pc:docMk/>
      </pc:docMkLst>
      <pc:sldChg chg="modSp">
        <pc:chgData name="Bethan Price" userId="S::bethan.price@socialcare.wales::29923274-46ec-4e83-956c-4c26375aa1fd" providerId="AD" clId="Web-{E4A3596E-EFDF-7CC6-3DD8-B3DF73A16A66}" dt="2020-08-07T11:17:42.752" v="78" actId="20577"/>
        <pc:sldMkLst>
          <pc:docMk/>
          <pc:sldMk cId="2155064206" sldId="751"/>
        </pc:sldMkLst>
        <pc:spChg chg="mod">
          <ac:chgData name="Bethan Price" userId="S::bethan.price@socialcare.wales::29923274-46ec-4e83-956c-4c26375aa1fd" providerId="AD" clId="Web-{E4A3596E-EFDF-7CC6-3DD8-B3DF73A16A66}" dt="2020-08-07T11:12:40.045" v="11" actId="1076"/>
          <ac:spMkLst>
            <pc:docMk/>
            <pc:sldMk cId="2155064206" sldId="751"/>
            <ac:spMk id="17" creationId="{E4FCFCCA-36D0-4E7D-B28C-9CDB12773400}"/>
          </ac:spMkLst>
        </pc:spChg>
        <pc:spChg chg="mod">
          <ac:chgData name="Bethan Price" userId="S::bethan.price@socialcare.wales::29923274-46ec-4e83-956c-4c26375aa1fd" providerId="AD" clId="Web-{E4A3596E-EFDF-7CC6-3DD8-B3DF73A16A66}" dt="2020-08-07T11:13:50.316" v="24" actId="20577"/>
          <ac:spMkLst>
            <pc:docMk/>
            <pc:sldMk cId="2155064206" sldId="751"/>
            <ac:spMk id="20" creationId="{49229F45-B9AB-4CBF-80E4-7074873FD7C1}"/>
          </ac:spMkLst>
        </pc:spChg>
        <pc:spChg chg="mod">
          <ac:chgData name="Bethan Price" userId="S::bethan.price@socialcare.wales::29923274-46ec-4e83-956c-4c26375aa1fd" providerId="AD" clId="Web-{E4A3596E-EFDF-7CC6-3DD8-B3DF73A16A66}" dt="2020-08-07T11:17:30.923" v="74" actId="1076"/>
          <ac:spMkLst>
            <pc:docMk/>
            <pc:sldMk cId="2155064206" sldId="751"/>
            <ac:spMk id="21" creationId="{EACEBAEC-C13B-49B0-AD97-E22C5B1CF5ED}"/>
          </ac:spMkLst>
        </pc:spChg>
        <pc:spChg chg="mod">
          <ac:chgData name="Bethan Price" userId="S::bethan.price@socialcare.wales::29923274-46ec-4e83-956c-4c26375aa1fd" providerId="AD" clId="Web-{E4A3596E-EFDF-7CC6-3DD8-B3DF73A16A66}" dt="2020-08-07T11:17:42.752" v="78" actId="20577"/>
          <ac:spMkLst>
            <pc:docMk/>
            <pc:sldMk cId="2155064206" sldId="751"/>
            <ac:spMk id="23" creationId="{707D21EE-9779-4B48-83F5-E4DE52233B14}"/>
          </ac:spMkLst>
        </pc:spChg>
        <pc:spChg chg="mod">
          <ac:chgData name="Bethan Price" userId="S::bethan.price@socialcare.wales::29923274-46ec-4e83-956c-4c26375aa1fd" providerId="AD" clId="Web-{E4A3596E-EFDF-7CC6-3DD8-B3DF73A16A66}" dt="2020-08-07T11:17:26.298" v="73" actId="1076"/>
          <ac:spMkLst>
            <pc:docMk/>
            <pc:sldMk cId="2155064206" sldId="751"/>
            <ac:spMk id="24" creationId="{BD7C6480-EA9D-48AB-A1C5-3A2632042197}"/>
          </ac:spMkLst>
        </pc:spChg>
        <pc:spChg chg="mod">
          <ac:chgData name="Bethan Price" userId="S::bethan.price@socialcare.wales::29923274-46ec-4e83-956c-4c26375aa1fd" providerId="AD" clId="Web-{E4A3596E-EFDF-7CC6-3DD8-B3DF73A16A66}" dt="2020-08-07T11:12:13.700" v="2" actId="20577"/>
          <ac:spMkLst>
            <pc:docMk/>
            <pc:sldMk cId="2155064206" sldId="751"/>
            <ac:spMk id="30" creationId="{15CD3324-DB88-46A1-9F43-6E24185B05CB}"/>
          </ac:spMkLst>
        </pc:spChg>
        <pc:grpChg chg="mod">
          <ac:chgData name="Bethan Price" userId="S::bethan.price@socialcare.wales::29923274-46ec-4e83-956c-4c26375aa1fd" providerId="AD" clId="Web-{E4A3596E-EFDF-7CC6-3DD8-B3DF73A16A66}" dt="2020-08-07T11:12:27.560" v="9" actId="1076"/>
          <ac:grpSpMkLst>
            <pc:docMk/>
            <pc:sldMk cId="2155064206" sldId="751"/>
            <ac:grpSpMk id="3" creationId="{8DAB4E2D-7A90-4CEF-91DB-A6E9F27D5312}"/>
          </ac:grpSpMkLst>
        </pc:grpChg>
        <pc:grpChg chg="mod">
          <ac:chgData name="Bethan Price" userId="S::bethan.price@socialcare.wales::29923274-46ec-4e83-956c-4c26375aa1fd" providerId="AD" clId="Web-{E4A3596E-EFDF-7CC6-3DD8-B3DF73A16A66}" dt="2020-08-07T11:12:33.654" v="10" actId="1076"/>
          <ac:grpSpMkLst>
            <pc:docMk/>
            <pc:sldMk cId="2155064206" sldId="751"/>
            <ac:grpSpMk id="22" creationId="{4CDE0F3A-BBD9-4614-959D-AF84CF788420}"/>
          </ac:grpSpMkLst>
        </pc:grpChg>
      </pc:sldChg>
      <pc:sldChg chg="modSp">
        <pc:chgData name="Bethan Price" userId="S::bethan.price@socialcare.wales::29923274-46ec-4e83-956c-4c26375aa1fd" providerId="AD" clId="Web-{E4A3596E-EFDF-7CC6-3DD8-B3DF73A16A66}" dt="2020-08-07T11:18:00.003" v="82" actId="1076"/>
        <pc:sldMkLst>
          <pc:docMk/>
          <pc:sldMk cId="2264200119" sldId="752"/>
        </pc:sldMkLst>
        <pc:spChg chg="mod">
          <ac:chgData name="Bethan Price" userId="S::bethan.price@socialcare.wales::29923274-46ec-4e83-956c-4c26375aa1fd" providerId="AD" clId="Web-{E4A3596E-EFDF-7CC6-3DD8-B3DF73A16A66}" dt="2020-08-07T11:18:00.003" v="82" actId="1076"/>
          <ac:spMkLst>
            <pc:docMk/>
            <pc:sldMk cId="2264200119" sldId="752"/>
            <ac:spMk id="4" creationId="{8498AC31-1ACF-403F-ADBA-5C296BD3C091}"/>
          </ac:spMkLst>
        </pc:spChg>
        <pc:spChg chg="mod">
          <ac:chgData name="Bethan Price" userId="S::bethan.price@socialcare.wales::29923274-46ec-4e83-956c-4c26375aa1fd" providerId="AD" clId="Web-{E4A3596E-EFDF-7CC6-3DD8-B3DF73A16A66}" dt="2020-08-07T11:17:53.018" v="81" actId="14100"/>
          <ac:spMkLst>
            <pc:docMk/>
            <pc:sldMk cId="2264200119" sldId="752"/>
            <ac:spMk id="5" creationId="{958CF823-9263-46E6-8504-2DAAAE703CA0}"/>
          </ac:spMkLst>
        </pc:spChg>
      </pc:sldChg>
    </pc:docChg>
  </pc:docChgLst>
  <pc:docChgLst>
    <pc:chgData name="Guest User" userId="S::urn:spo:anon#cb193492f284d83c85a66267a0f4d9096e50945cd2ffdbcb1e7acb5c0b8c0a4e::" providerId="AD" clId="Web-{6C65DAE2-C7CC-8125-BAB7-C2636C5402D3}"/>
    <pc:docChg chg="delSld">
      <pc:chgData name="Guest User" userId="S::urn:spo:anon#cb193492f284d83c85a66267a0f4d9096e50945cd2ffdbcb1e7acb5c0b8c0a4e::" providerId="AD" clId="Web-{6C65DAE2-C7CC-8125-BAB7-C2636C5402D3}" dt="2020-05-26T14:34:29.988" v="0"/>
      <pc:docMkLst>
        <pc:docMk/>
      </pc:docMkLst>
      <pc:sldChg chg="del">
        <pc:chgData name="Guest User" userId="S::urn:spo:anon#cb193492f284d83c85a66267a0f4d9096e50945cd2ffdbcb1e7acb5c0b8c0a4e::" providerId="AD" clId="Web-{6C65DAE2-C7CC-8125-BAB7-C2636C5402D3}" dt="2020-05-26T14:34:29.988" v="0"/>
        <pc:sldMkLst>
          <pc:docMk/>
          <pc:sldMk cId="2467430915" sldId="749"/>
        </pc:sldMkLst>
      </pc:sldChg>
    </pc:docChg>
  </pc:docChgLst>
  <pc:docChgLst>
    <pc:chgData name="Nicole James" userId="87e49fce-462c-4f4b-b072-0e7301cf4f25" providerId="ADAL" clId="{4F1B19C2-5638-4368-A64D-AD15EEAB6457}"/>
    <pc:docChg chg="custSel modSld modShowInfo">
      <pc:chgData name="Nicole James" userId="87e49fce-462c-4f4b-b072-0e7301cf4f25" providerId="ADAL" clId="{4F1B19C2-5638-4368-A64D-AD15EEAB6457}" dt="2020-02-12T12:56:05.164" v="9"/>
      <pc:docMkLst>
        <pc:docMk/>
      </pc:docMkLst>
      <pc:sldChg chg="modSp">
        <pc:chgData name="Nicole James" userId="87e49fce-462c-4f4b-b072-0e7301cf4f25" providerId="ADAL" clId="{4F1B19C2-5638-4368-A64D-AD15EEAB6457}" dt="2020-02-01T12:42:27.056" v="1" actId="20577"/>
        <pc:sldMkLst>
          <pc:docMk/>
          <pc:sldMk cId="4126877373" sldId="259"/>
        </pc:sldMkLst>
        <pc:spChg chg="mod">
          <ac:chgData name="Nicole James" userId="87e49fce-462c-4f4b-b072-0e7301cf4f25" providerId="ADAL" clId="{4F1B19C2-5638-4368-A64D-AD15EEAB6457}" dt="2020-02-01T12:42:27.056" v="1" actId="20577"/>
          <ac:spMkLst>
            <pc:docMk/>
            <pc:sldMk cId="4126877373" sldId="259"/>
            <ac:spMk id="3" creationId="{ADB730C5-D33E-4CEA-9CA7-D5D40DFABA38}"/>
          </ac:spMkLst>
        </pc:spChg>
      </pc:sldChg>
      <pc:sldChg chg="modAnim">
        <pc:chgData name="Nicole James" userId="87e49fce-462c-4f4b-b072-0e7301cf4f25" providerId="ADAL" clId="{4F1B19C2-5638-4368-A64D-AD15EEAB6457}" dt="2020-02-12T12:56:05.164" v="9"/>
        <pc:sldMkLst>
          <pc:docMk/>
          <pc:sldMk cId="2264200119" sldId="752"/>
        </pc:sldMkLst>
      </pc:sldChg>
    </pc:docChg>
  </pc:docChgLst>
  <pc:docChgLst>
    <pc:chgData name="Bethan Price" userId="S::bethan.price@socialcare.wales::29923274-46ec-4e83-956c-4c26375aa1fd" providerId="AD" clId="Web-{C1469BDA-A52B-94F0-85DD-6F9F0A2882B8}"/>
    <pc:docChg chg="modSld">
      <pc:chgData name="Bethan Price" userId="S::bethan.price@socialcare.wales::29923274-46ec-4e83-956c-4c26375aa1fd" providerId="AD" clId="Web-{C1469BDA-A52B-94F0-85DD-6F9F0A2882B8}" dt="2020-06-01T10:47:11.541" v="2" actId="1076"/>
      <pc:docMkLst>
        <pc:docMk/>
      </pc:docMkLst>
      <pc:sldChg chg="modSp">
        <pc:chgData name="Bethan Price" userId="S::bethan.price@socialcare.wales::29923274-46ec-4e83-956c-4c26375aa1fd" providerId="AD" clId="Web-{C1469BDA-A52B-94F0-85DD-6F9F0A2882B8}" dt="2020-06-01T10:47:11.541" v="2" actId="1076"/>
        <pc:sldMkLst>
          <pc:docMk/>
          <pc:sldMk cId="2155064206" sldId="751"/>
        </pc:sldMkLst>
        <pc:grpChg chg="mod">
          <ac:chgData name="Bethan Price" userId="S::bethan.price@socialcare.wales::29923274-46ec-4e83-956c-4c26375aa1fd" providerId="AD" clId="Web-{C1469BDA-A52B-94F0-85DD-6F9F0A2882B8}" dt="2020-06-01T10:47:11.541" v="2" actId="1076"/>
          <ac:grpSpMkLst>
            <pc:docMk/>
            <pc:sldMk cId="2155064206" sldId="751"/>
            <ac:grpSpMk id="3" creationId="{8DAB4E2D-7A90-4CEF-91DB-A6E9F27D5312}"/>
          </ac:grpSpMkLst>
        </pc:grpChg>
        <pc:grpChg chg="mod">
          <ac:chgData name="Bethan Price" userId="S::bethan.price@socialcare.wales::29923274-46ec-4e83-956c-4c26375aa1fd" providerId="AD" clId="Web-{C1469BDA-A52B-94F0-85DD-6F9F0A2882B8}" dt="2020-06-01T10:47:08.557" v="1" actId="1076"/>
          <ac:grpSpMkLst>
            <pc:docMk/>
            <pc:sldMk cId="2155064206" sldId="751"/>
            <ac:grpSpMk id="22" creationId="{4CDE0F3A-BBD9-4614-959D-AF84CF788420}"/>
          </ac:grpSpMkLst>
        </pc:grpChg>
      </pc:sldChg>
    </pc:docChg>
  </pc:docChgLst>
  <pc:docChgLst>
    <pc:chgData name="Bethan Price" userId="S::bethan.price@socialcare.wales::29923274-46ec-4e83-956c-4c26375aa1fd" providerId="AD" clId="Web-{712A8D33-5331-4115-B032-893678A653BB}"/>
    <pc:docChg chg="modSld">
      <pc:chgData name="Bethan Price" userId="S::bethan.price@socialcare.wales::29923274-46ec-4e83-956c-4c26375aa1fd" providerId="AD" clId="Web-{712A8D33-5331-4115-B032-893678A653BB}" dt="2020-05-14T15:28:44.519" v="313" actId="20577"/>
      <pc:docMkLst>
        <pc:docMk/>
      </pc:docMkLst>
      <pc:sldChg chg="modSp">
        <pc:chgData name="Bethan Price" userId="S::bethan.price@socialcare.wales::29923274-46ec-4e83-956c-4c26375aa1fd" providerId="AD" clId="Web-{712A8D33-5331-4115-B032-893678A653BB}" dt="2020-05-14T15:28:15.425" v="310" actId="20577"/>
        <pc:sldMkLst>
          <pc:docMk/>
          <pc:sldMk cId="4126877373" sldId="259"/>
        </pc:sldMkLst>
        <pc:spChg chg="mod">
          <ac:chgData name="Bethan Price" userId="S::bethan.price@socialcare.wales::29923274-46ec-4e83-956c-4c26375aa1fd" providerId="AD" clId="Web-{712A8D33-5331-4115-B032-893678A653BB}" dt="2020-05-14T15:28:15.425" v="310" actId="20577"/>
          <ac:spMkLst>
            <pc:docMk/>
            <pc:sldMk cId="4126877373" sldId="259"/>
            <ac:spMk id="3" creationId="{ADB730C5-D33E-4CEA-9CA7-D5D40DFABA38}"/>
          </ac:spMkLst>
        </pc:spChg>
        <pc:spChg chg="mod">
          <ac:chgData name="Bethan Price" userId="S::bethan.price@socialcare.wales::29923274-46ec-4e83-956c-4c26375aa1fd" providerId="AD" clId="Web-{712A8D33-5331-4115-B032-893678A653BB}" dt="2020-05-14T15:28:01.582" v="304" actId="20577"/>
          <ac:spMkLst>
            <pc:docMk/>
            <pc:sldMk cId="4126877373" sldId="259"/>
            <ac:spMk id="6" creationId="{02AAE5D3-64BA-244C-9835-0C9602FAC4CF}"/>
          </ac:spMkLst>
        </pc:spChg>
      </pc:sldChg>
      <pc:sldChg chg="modSp">
        <pc:chgData name="Bethan Price" userId="S::bethan.price@socialcare.wales::29923274-46ec-4e83-956c-4c26375aa1fd" providerId="AD" clId="Web-{712A8D33-5331-4115-B032-893678A653BB}" dt="2020-05-14T15:13:09.778" v="1" actId="20577"/>
        <pc:sldMkLst>
          <pc:docMk/>
          <pc:sldMk cId="55007967" sldId="695"/>
        </pc:sldMkLst>
        <pc:spChg chg="mod">
          <ac:chgData name="Bethan Price" userId="S::bethan.price@socialcare.wales::29923274-46ec-4e83-956c-4c26375aa1fd" providerId="AD" clId="Web-{712A8D33-5331-4115-B032-893678A653BB}" dt="2020-05-14T15:13:09.778" v="1" actId="20577"/>
          <ac:spMkLst>
            <pc:docMk/>
            <pc:sldMk cId="55007967" sldId="695"/>
            <ac:spMk id="7" creationId="{ACEE2AF7-409D-4449-AE6B-37B06AD6AC0E}"/>
          </ac:spMkLst>
        </pc:spChg>
      </pc:sldChg>
      <pc:sldChg chg="modSp">
        <pc:chgData name="Bethan Price" userId="S::bethan.price@socialcare.wales::29923274-46ec-4e83-956c-4c26375aa1fd" providerId="AD" clId="Web-{712A8D33-5331-4115-B032-893678A653BB}" dt="2020-05-14T15:13:54.106" v="17" actId="20577"/>
        <pc:sldMkLst>
          <pc:docMk/>
          <pc:sldMk cId="4136644768" sldId="696"/>
        </pc:sldMkLst>
        <pc:spChg chg="mod">
          <ac:chgData name="Bethan Price" userId="S::bethan.price@socialcare.wales::29923274-46ec-4e83-956c-4c26375aa1fd" providerId="AD" clId="Web-{712A8D33-5331-4115-B032-893678A653BB}" dt="2020-05-14T15:13:49.434" v="16" actId="20577"/>
          <ac:spMkLst>
            <pc:docMk/>
            <pc:sldMk cId="4136644768" sldId="696"/>
            <ac:spMk id="2" creationId="{B134B5EA-C22A-4C71-911E-89E32E89D0A4}"/>
          </ac:spMkLst>
        </pc:spChg>
        <pc:spChg chg="mod">
          <ac:chgData name="Bethan Price" userId="S::bethan.price@socialcare.wales::29923274-46ec-4e83-956c-4c26375aa1fd" providerId="AD" clId="Web-{712A8D33-5331-4115-B032-893678A653BB}" dt="2020-05-14T15:13:54.106" v="17" actId="20577"/>
          <ac:spMkLst>
            <pc:docMk/>
            <pc:sldMk cId="4136644768" sldId="696"/>
            <ac:spMk id="3" creationId="{FD022A61-9F34-498E-A0B4-710A9BC48959}"/>
          </ac:spMkLst>
        </pc:spChg>
      </pc:sldChg>
      <pc:sldChg chg="modSp addAnim delAnim">
        <pc:chgData name="Bethan Price" userId="S::bethan.price@socialcare.wales::29923274-46ec-4e83-956c-4c26375aa1fd" providerId="AD" clId="Web-{712A8D33-5331-4115-B032-893678A653BB}" dt="2020-05-14T15:16:36.604" v="77" actId="14100"/>
        <pc:sldMkLst>
          <pc:docMk/>
          <pc:sldMk cId="2550650255" sldId="700"/>
        </pc:sldMkLst>
        <pc:spChg chg="mod">
          <ac:chgData name="Bethan Price" userId="S::bethan.price@socialcare.wales::29923274-46ec-4e83-956c-4c26375aa1fd" providerId="AD" clId="Web-{712A8D33-5331-4115-B032-893678A653BB}" dt="2020-05-14T15:16:36.604" v="77" actId="14100"/>
          <ac:spMkLst>
            <pc:docMk/>
            <pc:sldMk cId="2550650255" sldId="700"/>
            <ac:spMk id="13" creationId="{4FD2FBF9-E5C6-4A68-B50E-A25FFB1A5B10}"/>
          </ac:spMkLst>
        </pc:spChg>
        <pc:spChg chg="mod">
          <ac:chgData name="Bethan Price" userId="S::bethan.price@socialcare.wales::29923274-46ec-4e83-956c-4c26375aa1fd" providerId="AD" clId="Web-{712A8D33-5331-4115-B032-893678A653BB}" dt="2020-05-14T15:15:01.277" v="61" actId="20577"/>
          <ac:spMkLst>
            <pc:docMk/>
            <pc:sldMk cId="2550650255" sldId="700"/>
            <ac:spMk id="27" creationId="{34EA4AA7-D467-4F0C-9B73-F0A3EDCA3018}"/>
          </ac:spMkLst>
        </pc:spChg>
        <pc:grpChg chg="mod">
          <ac:chgData name="Bethan Price" userId="S::bethan.price@socialcare.wales::29923274-46ec-4e83-956c-4c26375aa1fd" providerId="AD" clId="Web-{712A8D33-5331-4115-B032-893678A653BB}" dt="2020-05-14T15:14:16.793" v="28" actId="1076"/>
          <ac:grpSpMkLst>
            <pc:docMk/>
            <pc:sldMk cId="2550650255" sldId="700"/>
            <ac:grpSpMk id="26" creationId="{DC38AEC4-3FAF-4FB2-8576-2FA14D35400F}"/>
          </ac:grpSpMkLst>
        </pc:grpChg>
      </pc:sldChg>
      <pc:sldChg chg="modSp">
        <pc:chgData name="Bethan Price" userId="S::bethan.price@socialcare.wales::29923274-46ec-4e83-956c-4c26375aa1fd" providerId="AD" clId="Web-{712A8D33-5331-4115-B032-893678A653BB}" dt="2020-05-14T15:28:44.519" v="313" actId="20577"/>
        <pc:sldMkLst>
          <pc:docMk/>
          <pc:sldMk cId="3134298930" sldId="716"/>
        </pc:sldMkLst>
        <pc:spChg chg="mod">
          <ac:chgData name="Bethan Price" userId="S::bethan.price@socialcare.wales::29923274-46ec-4e83-956c-4c26375aa1fd" providerId="AD" clId="Web-{712A8D33-5331-4115-B032-893678A653BB}" dt="2020-05-14T15:28:44.519" v="313" actId="20577"/>
          <ac:spMkLst>
            <pc:docMk/>
            <pc:sldMk cId="3134298930" sldId="716"/>
            <ac:spMk id="2" creationId="{484AE24F-6EFC-4163-B7B8-43933ED7F08B}"/>
          </ac:spMkLst>
        </pc:spChg>
      </pc:sldChg>
      <pc:sldChg chg="modSp">
        <pc:chgData name="Bethan Price" userId="S::bethan.price@socialcare.wales::29923274-46ec-4e83-956c-4c26375aa1fd" providerId="AD" clId="Web-{712A8D33-5331-4115-B032-893678A653BB}" dt="2020-05-14T15:18:52.056" v="105" actId="20577"/>
        <pc:sldMkLst>
          <pc:docMk/>
          <pc:sldMk cId="3740795569" sldId="717"/>
        </pc:sldMkLst>
        <pc:spChg chg="mod">
          <ac:chgData name="Bethan Price" userId="S::bethan.price@socialcare.wales::29923274-46ec-4e83-956c-4c26375aa1fd" providerId="AD" clId="Web-{712A8D33-5331-4115-B032-893678A653BB}" dt="2020-05-14T15:18:52.056" v="105" actId="20577"/>
          <ac:spMkLst>
            <pc:docMk/>
            <pc:sldMk cId="3740795569" sldId="717"/>
            <ac:spMk id="19" creationId="{B3740091-91F1-466E-82F1-B56C8259FFB4}"/>
          </ac:spMkLst>
        </pc:spChg>
        <pc:spChg chg="mod">
          <ac:chgData name="Bethan Price" userId="S::bethan.price@socialcare.wales::29923274-46ec-4e83-956c-4c26375aa1fd" providerId="AD" clId="Web-{712A8D33-5331-4115-B032-893678A653BB}" dt="2020-05-14T15:18:46.744" v="102" actId="20577"/>
          <ac:spMkLst>
            <pc:docMk/>
            <pc:sldMk cId="3740795569" sldId="717"/>
            <ac:spMk id="22" creationId="{ED9BE29A-C909-4F8D-A20D-B05FAB710904}"/>
          </ac:spMkLst>
        </pc:spChg>
      </pc:sldChg>
      <pc:sldChg chg="modSp">
        <pc:chgData name="Bethan Price" userId="S::bethan.price@socialcare.wales::29923274-46ec-4e83-956c-4c26375aa1fd" providerId="AD" clId="Web-{712A8D33-5331-4115-B032-893678A653BB}" dt="2020-05-14T15:18:02.369" v="92" actId="14100"/>
        <pc:sldMkLst>
          <pc:docMk/>
          <pc:sldMk cId="2074842779" sldId="725"/>
        </pc:sldMkLst>
        <pc:spChg chg="mod">
          <ac:chgData name="Bethan Price" userId="S::bethan.price@socialcare.wales::29923274-46ec-4e83-956c-4c26375aa1fd" providerId="AD" clId="Web-{712A8D33-5331-4115-B032-893678A653BB}" dt="2020-05-14T15:18:02.369" v="92" actId="14100"/>
          <ac:spMkLst>
            <pc:docMk/>
            <pc:sldMk cId="2074842779" sldId="725"/>
            <ac:spMk id="3" creationId="{C6277214-492B-4E52-9D11-D06C00E1FBE8}"/>
          </ac:spMkLst>
        </pc:spChg>
      </pc:sldChg>
      <pc:sldChg chg="modSp">
        <pc:chgData name="Bethan Price" userId="S::bethan.price@socialcare.wales::29923274-46ec-4e83-956c-4c26375aa1fd" providerId="AD" clId="Web-{712A8D33-5331-4115-B032-893678A653BB}" dt="2020-05-14T15:19:01.134" v="109" actId="20577"/>
        <pc:sldMkLst>
          <pc:docMk/>
          <pc:sldMk cId="4096050283" sldId="728"/>
        </pc:sldMkLst>
        <pc:spChg chg="mod">
          <ac:chgData name="Bethan Price" userId="S::bethan.price@socialcare.wales::29923274-46ec-4e83-956c-4c26375aa1fd" providerId="AD" clId="Web-{712A8D33-5331-4115-B032-893678A653BB}" dt="2020-05-14T15:19:01.134" v="109" actId="20577"/>
          <ac:spMkLst>
            <pc:docMk/>
            <pc:sldMk cId="4096050283" sldId="728"/>
            <ac:spMk id="30" creationId="{15CD3324-DB88-46A1-9F43-6E24185B05CB}"/>
          </ac:spMkLst>
        </pc:spChg>
      </pc:sldChg>
      <pc:sldChg chg="modSp">
        <pc:chgData name="Bethan Price" userId="S::bethan.price@socialcare.wales::29923274-46ec-4e83-956c-4c26375aa1fd" providerId="AD" clId="Web-{712A8D33-5331-4115-B032-893678A653BB}" dt="2020-05-14T15:20:05.727" v="134" actId="20577"/>
        <pc:sldMkLst>
          <pc:docMk/>
          <pc:sldMk cId="849429806" sldId="730"/>
        </pc:sldMkLst>
        <pc:spChg chg="mod">
          <ac:chgData name="Bethan Price" userId="S::bethan.price@socialcare.wales::29923274-46ec-4e83-956c-4c26375aa1fd" providerId="AD" clId="Web-{712A8D33-5331-4115-B032-893678A653BB}" dt="2020-05-14T15:20:05.727" v="134" actId="20577"/>
          <ac:spMkLst>
            <pc:docMk/>
            <pc:sldMk cId="849429806" sldId="730"/>
            <ac:spMk id="30" creationId="{15CD3324-DB88-46A1-9F43-6E24185B05CB}"/>
          </ac:spMkLst>
        </pc:spChg>
      </pc:sldChg>
      <pc:sldChg chg="modSp">
        <pc:chgData name="Bethan Price" userId="S::bethan.price@socialcare.wales::29923274-46ec-4e83-956c-4c26375aa1fd" providerId="AD" clId="Web-{712A8D33-5331-4115-B032-893678A653BB}" dt="2020-05-14T15:19:14.228" v="114" actId="20577"/>
        <pc:sldMkLst>
          <pc:docMk/>
          <pc:sldMk cId="1979582148" sldId="731"/>
        </pc:sldMkLst>
        <pc:spChg chg="mod">
          <ac:chgData name="Bethan Price" userId="S::bethan.price@socialcare.wales::29923274-46ec-4e83-956c-4c26375aa1fd" providerId="AD" clId="Web-{712A8D33-5331-4115-B032-893678A653BB}" dt="2020-05-14T15:19:14.228" v="114" actId="20577"/>
          <ac:spMkLst>
            <pc:docMk/>
            <pc:sldMk cId="1979582148" sldId="731"/>
            <ac:spMk id="6" creationId="{8BC54F20-5C61-4DEC-89DF-2317C49917AE}"/>
          </ac:spMkLst>
        </pc:spChg>
        <pc:spChg chg="mod">
          <ac:chgData name="Bethan Price" userId="S::bethan.price@socialcare.wales::29923274-46ec-4e83-956c-4c26375aa1fd" providerId="AD" clId="Web-{712A8D33-5331-4115-B032-893678A653BB}" dt="2020-05-14T15:19:08.321" v="113" actId="20577"/>
          <ac:spMkLst>
            <pc:docMk/>
            <pc:sldMk cId="1979582148" sldId="731"/>
            <ac:spMk id="30" creationId="{15CD3324-DB88-46A1-9F43-6E24185B05CB}"/>
          </ac:spMkLst>
        </pc:spChg>
      </pc:sldChg>
      <pc:sldChg chg="modSp">
        <pc:chgData name="Bethan Price" userId="S::bethan.price@socialcare.wales::29923274-46ec-4e83-956c-4c26375aa1fd" providerId="AD" clId="Web-{712A8D33-5331-4115-B032-893678A653BB}" dt="2020-05-14T15:22:01.914" v="153" actId="20577"/>
        <pc:sldMkLst>
          <pc:docMk/>
          <pc:sldMk cId="952632390" sldId="740"/>
        </pc:sldMkLst>
        <pc:spChg chg="mod">
          <ac:chgData name="Bethan Price" userId="S::bethan.price@socialcare.wales::29923274-46ec-4e83-956c-4c26375aa1fd" providerId="AD" clId="Web-{712A8D33-5331-4115-B032-893678A653BB}" dt="2020-05-14T15:21:30.836" v="147" actId="1076"/>
          <ac:spMkLst>
            <pc:docMk/>
            <pc:sldMk cId="952632390" sldId="740"/>
            <ac:spMk id="2" creationId="{0C956C11-74E9-493C-8FE3-C4919235234A}"/>
          </ac:spMkLst>
        </pc:spChg>
        <pc:spChg chg="mod">
          <ac:chgData name="Bethan Price" userId="S::bethan.price@socialcare.wales::29923274-46ec-4e83-956c-4c26375aa1fd" providerId="AD" clId="Web-{712A8D33-5331-4115-B032-893678A653BB}" dt="2020-05-14T15:21:55.070" v="150" actId="20577"/>
          <ac:spMkLst>
            <pc:docMk/>
            <pc:sldMk cId="952632390" sldId="740"/>
            <ac:spMk id="4" creationId="{F6D3AB4E-9E61-4384-A6E1-F777049A299E}"/>
          </ac:spMkLst>
        </pc:spChg>
        <pc:spChg chg="mod">
          <ac:chgData name="Bethan Price" userId="S::bethan.price@socialcare.wales::29923274-46ec-4e83-956c-4c26375aa1fd" providerId="AD" clId="Web-{712A8D33-5331-4115-B032-893678A653BB}" dt="2020-05-14T15:21:36.586" v="149" actId="14100"/>
          <ac:spMkLst>
            <pc:docMk/>
            <pc:sldMk cId="952632390" sldId="740"/>
            <ac:spMk id="15" creationId="{B3F9D483-AFE7-4BC7-B321-15C07C244896}"/>
          </ac:spMkLst>
        </pc:spChg>
        <pc:spChg chg="mod">
          <ac:chgData name="Bethan Price" userId="S::bethan.price@socialcare.wales::29923274-46ec-4e83-956c-4c26375aa1fd" providerId="AD" clId="Web-{712A8D33-5331-4115-B032-893678A653BB}" dt="2020-05-14T15:22:01.914" v="153" actId="20577"/>
          <ac:spMkLst>
            <pc:docMk/>
            <pc:sldMk cId="952632390" sldId="740"/>
            <ac:spMk id="16" creationId="{967017F6-E34E-4C80-9102-8959317609B4}"/>
          </ac:spMkLst>
        </pc:spChg>
        <pc:spChg chg="mod">
          <ac:chgData name="Bethan Price" userId="S::bethan.price@socialcare.wales::29923274-46ec-4e83-956c-4c26375aa1fd" providerId="AD" clId="Web-{712A8D33-5331-4115-B032-893678A653BB}" dt="2020-05-14T15:20:53.477" v="138" actId="20577"/>
          <ac:spMkLst>
            <pc:docMk/>
            <pc:sldMk cId="952632390" sldId="740"/>
            <ac:spMk id="30" creationId="{15CD3324-DB88-46A1-9F43-6E24185B05CB}"/>
          </ac:spMkLst>
        </pc:spChg>
      </pc:sldChg>
      <pc:sldChg chg="modSp addAnim delAnim">
        <pc:chgData name="Bethan Price" userId="S::bethan.price@socialcare.wales::29923274-46ec-4e83-956c-4c26375aa1fd" providerId="AD" clId="Web-{712A8D33-5331-4115-B032-893678A653BB}" dt="2020-05-14T15:23:26.413" v="236" actId="20577"/>
        <pc:sldMkLst>
          <pc:docMk/>
          <pc:sldMk cId="3933212956" sldId="741"/>
        </pc:sldMkLst>
        <pc:spChg chg="mod">
          <ac:chgData name="Bethan Price" userId="S::bethan.price@socialcare.wales::29923274-46ec-4e83-956c-4c26375aa1fd" providerId="AD" clId="Web-{712A8D33-5331-4115-B032-893678A653BB}" dt="2020-05-14T15:23:26.413" v="236" actId="20577"/>
          <ac:spMkLst>
            <pc:docMk/>
            <pc:sldMk cId="3933212956" sldId="741"/>
            <ac:spMk id="4" creationId="{F6D3AB4E-9E61-4384-A6E1-F777049A299E}"/>
          </ac:spMkLst>
        </pc:spChg>
        <pc:spChg chg="mod">
          <ac:chgData name="Bethan Price" userId="S::bethan.price@socialcare.wales::29923274-46ec-4e83-956c-4c26375aa1fd" providerId="AD" clId="Web-{712A8D33-5331-4115-B032-893678A653BB}" dt="2020-05-14T15:22:25.116" v="163" actId="20577"/>
          <ac:spMkLst>
            <pc:docMk/>
            <pc:sldMk cId="3933212956" sldId="741"/>
            <ac:spMk id="16" creationId="{2014AAE2-166E-4C59-8ABF-62D7571D81AB}"/>
          </ac:spMkLst>
        </pc:spChg>
        <pc:spChg chg="mod">
          <ac:chgData name="Bethan Price" userId="S::bethan.price@socialcare.wales::29923274-46ec-4e83-956c-4c26375aa1fd" providerId="AD" clId="Web-{712A8D33-5331-4115-B032-893678A653BB}" dt="2020-05-14T15:22:17.554" v="158" actId="20577"/>
          <ac:spMkLst>
            <pc:docMk/>
            <pc:sldMk cId="3933212956" sldId="741"/>
            <ac:spMk id="30" creationId="{15CD3324-DB88-46A1-9F43-6E24185B05CB}"/>
          </ac:spMkLst>
        </pc:spChg>
      </pc:sldChg>
      <pc:sldChg chg="modSp">
        <pc:chgData name="Bethan Price" userId="S::bethan.price@socialcare.wales::29923274-46ec-4e83-956c-4c26375aa1fd" providerId="AD" clId="Web-{712A8D33-5331-4115-B032-893678A653BB}" dt="2020-05-14T15:25:21.755" v="262" actId="20577"/>
        <pc:sldMkLst>
          <pc:docMk/>
          <pc:sldMk cId="520048557" sldId="742"/>
        </pc:sldMkLst>
        <pc:spChg chg="mod">
          <ac:chgData name="Bethan Price" userId="S::bethan.price@socialcare.wales::29923274-46ec-4e83-956c-4c26375aa1fd" providerId="AD" clId="Web-{712A8D33-5331-4115-B032-893678A653BB}" dt="2020-05-14T15:25:15.427" v="255" actId="20577"/>
          <ac:spMkLst>
            <pc:docMk/>
            <pc:sldMk cId="520048557" sldId="742"/>
            <ac:spMk id="20" creationId="{49229F45-B9AB-4CBF-80E4-7074873FD7C1}"/>
          </ac:spMkLst>
        </pc:spChg>
        <pc:spChg chg="mod">
          <ac:chgData name="Bethan Price" userId="S::bethan.price@socialcare.wales::29923274-46ec-4e83-956c-4c26375aa1fd" providerId="AD" clId="Web-{712A8D33-5331-4115-B032-893678A653BB}" dt="2020-05-14T15:25:21.755" v="262" actId="20577"/>
          <ac:spMkLst>
            <pc:docMk/>
            <pc:sldMk cId="520048557" sldId="742"/>
            <ac:spMk id="23" creationId="{707D21EE-9779-4B48-83F5-E4DE52233B14}"/>
          </ac:spMkLst>
        </pc:spChg>
      </pc:sldChg>
      <pc:sldChg chg="modSp">
        <pc:chgData name="Bethan Price" userId="S::bethan.price@socialcare.wales::29923274-46ec-4e83-956c-4c26375aa1fd" providerId="AD" clId="Web-{712A8D33-5331-4115-B032-893678A653BB}" dt="2020-05-14T15:17:19.557" v="79"/>
        <pc:sldMkLst>
          <pc:docMk/>
          <pc:sldMk cId="2347826318" sldId="747"/>
        </pc:sldMkLst>
        <pc:spChg chg="mod">
          <ac:chgData name="Bethan Price" userId="S::bethan.price@socialcare.wales::29923274-46ec-4e83-956c-4c26375aa1fd" providerId="AD" clId="Web-{712A8D33-5331-4115-B032-893678A653BB}" dt="2020-05-14T15:13:42.512" v="14" actId="20577"/>
          <ac:spMkLst>
            <pc:docMk/>
            <pc:sldMk cId="2347826318" sldId="747"/>
            <ac:spMk id="12" creationId="{6B0ABE98-3919-4F88-A816-B8B39423EDCF}"/>
          </ac:spMkLst>
        </pc:spChg>
        <pc:spChg chg="mod">
          <ac:chgData name="Bethan Price" userId="S::bethan.price@socialcare.wales::29923274-46ec-4e83-956c-4c26375aa1fd" providerId="AD" clId="Web-{712A8D33-5331-4115-B032-893678A653BB}" dt="2020-05-14T15:13:39.997" v="13" actId="20577"/>
          <ac:spMkLst>
            <pc:docMk/>
            <pc:sldMk cId="2347826318" sldId="747"/>
            <ac:spMk id="14" creationId="{352EF728-8C66-4BC5-9464-17695084675D}"/>
          </ac:spMkLst>
        </pc:spChg>
        <pc:spChg chg="mod">
          <ac:chgData name="Bethan Price" userId="S::bethan.price@socialcare.wales::29923274-46ec-4e83-956c-4c26375aa1fd" providerId="AD" clId="Web-{712A8D33-5331-4115-B032-893678A653BB}" dt="2020-05-14T15:13:22.262" v="6" actId="20577"/>
          <ac:spMkLst>
            <pc:docMk/>
            <pc:sldMk cId="2347826318" sldId="747"/>
            <ac:spMk id="18" creationId="{6D6BA20B-1B26-464D-B7CC-6D5761197499}"/>
          </ac:spMkLst>
        </pc:spChg>
        <pc:spChg chg="mod">
          <ac:chgData name="Bethan Price" userId="S::bethan.price@socialcare.wales::29923274-46ec-4e83-956c-4c26375aa1fd" providerId="AD" clId="Web-{712A8D33-5331-4115-B032-893678A653BB}" dt="2020-05-14T15:17:19.557" v="79"/>
          <ac:spMkLst>
            <pc:docMk/>
            <pc:sldMk cId="2347826318" sldId="747"/>
            <ac:spMk id="28" creationId="{EAE53258-A2C5-4219-8416-2BC90C9806F4}"/>
          </ac:spMkLst>
        </pc:spChg>
      </pc:sldChg>
      <pc:sldChg chg="modSp">
        <pc:chgData name="Bethan Price" userId="S::bethan.price@socialcare.wales::29923274-46ec-4e83-956c-4c26375aa1fd" providerId="AD" clId="Web-{712A8D33-5331-4115-B032-893678A653BB}" dt="2020-05-14T15:18:36.697" v="98" actId="20577"/>
        <pc:sldMkLst>
          <pc:docMk/>
          <pc:sldMk cId="332091393" sldId="748"/>
        </pc:sldMkLst>
        <pc:spChg chg="mod">
          <ac:chgData name="Bethan Price" userId="S::bethan.price@socialcare.wales::29923274-46ec-4e83-956c-4c26375aa1fd" providerId="AD" clId="Web-{712A8D33-5331-4115-B032-893678A653BB}" dt="2020-05-14T15:18:36.697" v="98" actId="20577"/>
          <ac:spMkLst>
            <pc:docMk/>
            <pc:sldMk cId="332091393" sldId="748"/>
            <ac:spMk id="4" creationId="{D7DE4B23-ABE1-476B-AA3C-5CF7920061A4}"/>
          </ac:spMkLst>
        </pc:spChg>
      </pc:sldChg>
      <pc:sldChg chg="modSp">
        <pc:chgData name="Bethan Price" userId="S::bethan.price@socialcare.wales::29923274-46ec-4e83-956c-4c26375aa1fd" providerId="AD" clId="Web-{712A8D33-5331-4115-B032-893678A653BB}" dt="2020-05-14T15:19:59.946" v="131" actId="20577"/>
        <pc:sldMkLst>
          <pc:docMk/>
          <pc:sldMk cId="2467430915" sldId="749"/>
        </pc:sldMkLst>
        <pc:spChg chg="mod">
          <ac:chgData name="Bethan Price" userId="S::bethan.price@socialcare.wales::29923274-46ec-4e83-956c-4c26375aa1fd" providerId="AD" clId="Web-{712A8D33-5331-4115-B032-893678A653BB}" dt="2020-05-14T15:19:59.946" v="131" actId="20577"/>
          <ac:spMkLst>
            <pc:docMk/>
            <pc:sldMk cId="2467430915" sldId="749"/>
            <ac:spMk id="30" creationId="{15CD3324-DB88-46A1-9F43-6E24185B05CB}"/>
          </ac:spMkLst>
        </pc:spChg>
      </pc:sldChg>
      <pc:sldChg chg="addSp delSp modSp addAnim delAnim">
        <pc:chgData name="Bethan Price" userId="S::bethan.price@socialcare.wales::29923274-46ec-4e83-956c-4c26375aa1fd" providerId="AD" clId="Web-{712A8D33-5331-4115-B032-893678A653BB}" dt="2020-05-14T15:24:33.974" v="246" actId="1076"/>
        <pc:sldMkLst>
          <pc:docMk/>
          <pc:sldMk cId="2155064206" sldId="751"/>
        </pc:sldMkLst>
        <pc:spChg chg="mod">
          <ac:chgData name="Bethan Price" userId="S::bethan.price@socialcare.wales::29923274-46ec-4e83-956c-4c26375aa1fd" providerId="AD" clId="Web-{712A8D33-5331-4115-B032-893678A653BB}" dt="2020-05-14T15:23:53.084" v="243" actId="1076"/>
          <ac:spMkLst>
            <pc:docMk/>
            <pc:sldMk cId="2155064206" sldId="751"/>
            <ac:spMk id="17" creationId="{E4FCFCCA-36D0-4E7D-B28C-9CDB12773400}"/>
          </ac:spMkLst>
        </pc:spChg>
        <pc:spChg chg="mod">
          <ac:chgData name="Bethan Price" userId="S::bethan.price@socialcare.wales::29923274-46ec-4e83-956c-4c26375aa1fd" providerId="AD" clId="Web-{712A8D33-5331-4115-B032-893678A653BB}" dt="2020-05-14T15:22:59.397" v="205" actId="20577"/>
          <ac:spMkLst>
            <pc:docMk/>
            <pc:sldMk cId="2155064206" sldId="751"/>
            <ac:spMk id="20" creationId="{49229F45-B9AB-4CBF-80E4-7074873FD7C1}"/>
          </ac:spMkLst>
        </pc:spChg>
        <pc:spChg chg="mod">
          <ac:chgData name="Bethan Price" userId="S::bethan.price@socialcare.wales::29923274-46ec-4e83-956c-4c26375aa1fd" providerId="AD" clId="Web-{712A8D33-5331-4115-B032-893678A653BB}" dt="2020-05-14T15:23:00.647" v="208" actId="20577"/>
          <ac:spMkLst>
            <pc:docMk/>
            <pc:sldMk cId="2155064206" sldId="751"/>
            <ac:spMk id="30" creationId="{15CD3324-DB88-46A1-9F43-6E24185B05CB}"/>
          </ac:spMkLst>
        </pc:spChg>
        <pc:grpChg chg="add del mod">
          <ac:chgData name="Bethan Price" userId="S::bethan.price@socialcare.wales::29923274-46ec-4e83-956c-4c26375aa1fd" providerId="AD" clId="Web-{712A8D33-5331-4115-B032-893678A653BB}" dt="2020-05-14T15:24:08.709" v="245"/>
          <ac:grpSpMkLst>
            <pc:docMk/>
            <pc:sldMk cId="2155064206" sldId="751"/>
            <ac:grpSpMk id="3" creationId="{8DAB4E2D-7A90-4CEF-91DB-A6E9F27D5312}"/>
          </ac:grpSpMkLst>
        </pc:grpChg>
        <pc:grpChg chg="mod">
          <ac:chgData name="Bethan Price" userId="S::bethan.price@socialcare.wales::29923274-46ec-4e83-956c-4c26375aa1fd" providerId="AD" clId="Web-{712A8D33-5331-4115-B032-893678A653BB}" dt="2020-05-14T15:24:33.974" v="246" actId="1076"/>
          <ac:grpSpMkLst>
            <pc:docMk/>
            <pc:sldMk cId="2155064206" sldId="751"/>
            <ac:grpSpMk id="22" creationId="{4CDE0F3A-BBD9-4614-959D-AF84CF788420}"/>
          </ac:grpSpMkLst>
        </pc:grpChg>
      </pc:sldChg>
      <pc:sldChg chg="modSp">
        <pc:chgData name="Bethan Price" userId="S::bethan.price@socialcare.wales::29923274-46ec-4e83-956c-4c26375aa1fd" providerId="AD" clId="Web-{712A8D33-5331-4115-B032-893678A653BB}" dt="2020-05-14T15:26:18.302" v="287"/>
        <pc:sldMkLst>
          <pc:docMk/>
          <pc:sldMk cId="2264200119" sldId="752"/>
        </pc:sldMkLst>
        <pc:spChg chg="mod">
          <ac:chgData name="Bethan Price" userId="S::bethan.price@socialcare.wales::29923274-46ec-4e83-956c-4c26375aa1fd" providerId="AD" clId="Web-{712A8D33-5331-4115-B032-893678A653BB}" dt="2020-05-14T15:26:18.302" v="287"/>
          <ac:spMkLst>
            <pc:docMk/>
            <pc:sldMk cId="2264200119" sldId="752"/>
            <ac:spMk id="2" creationId="{EB1052D9-3E88-494D-89F9-5D60C3DB2D2F}"/>
          </ac:spMkLst>
        </pc:spChg>
        <pc:spChg chg="mod">
          <ac:chgData name="Bethan Price" userId="S::bethan.price@socialcare.wales::29923274-46ec-4e83-956c-4c26375aa1fd" providerId="AD" clId="Web-{712A8D33-5331-4115-B032-893678A653BB}" dt="2020-05-14T15:26:00.255" v="273" actId="20577"/>
          <ac:spMkLst>
            <pc:docMk/>
            <pc:sldMk cId="2264200119" sldId="752"/>
            <ac:spMk id="20" creationId="{49229F45-B9AB-4CBF-80E4-7074873FD7C1}"/>
          </ac:spMkLst>
        </pc:spChg>
        <pc:spChg chg="mod">
          <ac:chgData name="Bethan Price" userId="S::bethan.price@socialcare.wales::29923274-46ec-4e83-956c-4c26375aa1fd" providerId="AD" clId="Web-{712A8D33-5331-4115-B032-893678A653BB}" dt="2020-05-14T15:26:06.661" v="282" actId="20577"/>
          <ac:spMkLst>
            <pc:docMk/>
            <pc:sldMk cId="2264200119" sldId="752"/>
            <ac:spMk id="23" creationId="{707D21EE-9779-4B48-83F5-E4DE52233B1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135"/>
          </a:xfrm>
          <a:prstGeom prst="rect">
            <a:avLst/>
          </a:prstGeom>
        </p:spPr>
        <p:txBody>
          <a:bodyPr vert="horz" lIns="96661" tIns="48331" rIns="96661" bIns="48331" rtlCol="0"/>
          <a:lstStyle>
            <a:lvl1pPr algn="l">
              <a:defRPr sz="1300"/>
            </a:lvl1pPr>
          </a:lstStyle>
          <a:p>
            <a:endParaRPr lang="en-GB"/>
          </a:p>
        </p:txBody>
      </p:sp>
      <p:sp>
        <p:nvSpPr>
          <p:cNvPr id="3" name="Date Placeholder 2"/>
          <p:cNvSpPr>
            <a:spLocks noGrp="1"/>
          </p:cNvSpPr>
          <p:nvPr>
            <p:ph type="dt" idx="1"/>
          </p:nvPr>
        </p:nvSpPr>
        <p:spPr>
          <a:xfrm>
            <a:off x="3850443" y="1"/>
            <a:ext cx="2945659" cy="498135"/>
          </a:xfrm>
          <a:prstGeom prst="rect">
            <a:avLst/>
          </a:prstGeom>
        </p:spPr>
        <p:txBody>
          <a:bodyPr vert="horz" lIns="96661" tIns="48331" rIns="96661" bIns="48331" rtlCol="0"/>
          <a:lstStyle>
            <a:lvl1pPr algn="r">
              <a:defRPr sz="1300"/>
            </a:lvl1pPr>
          </a:lstStyle>
          <a:p>
            <a:fld id="{4C4BAFFD-4FE9-41F7-8232-0B9E15CE32B7}" type="datetimeFigureOut">
              <a:rPr lang="en-GB" smtClean="0"/>
              <a:t>25/09/2020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6661" tIns="48331" rIns="96661" bIns="48331"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2"/>
            <a:ext cx="2945659" cy="498134"/>
          </a:xfrm>
          <a:prstGeom prst="rect">
            <a:avLst/>
          </a:prstGeom>
        </p:spPr>
        <p:txBody>
          <a:bodyPr vert="horz" lIns="96661" tIns="48331" rIns="96661" bIns="48331" rtlCol="0" anchor="b"/>
          <a:lstStyle>
            <a:lvl1pPr algn="l">
              <a:defRPr sz="1300"/>
            </a:lvl1pPr>
          </a:lstStyle>
          <a:p>
            <a:endParaRPr lang="en-GB"/>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6661" tIns="48331" rIns="96661" bIns="48331" rtlCol="0" anchor="b"/>
          <a:lstStyle>
            <a:lvl1pPr algn="r">
              <a:defRPr sz="1300"/>
            </a:lvl1pPr>
          </a:lstStyle>
          <a:p>
            <a:fld id="{5380B07E-33FA-47F9-8699-C5DB1064ED41}" type="slidenum">
              <a:rPr lang="en-GB" smtClean="0"/>
              <a:t>‹#›</a:t>
            </a:fld>
            <a:endParaRPr lang="en-GB"/>
          </a:p>
        </p:txBody>
      </p:sp>
    </p:spTree>
    <p:extLst>
      <p:ext uri="{BB962C8B-B14F-4D97-AF65-F5344CB8AC3E}">
        <p14:creationId xmlns:p14="http://schemas.microsoft.com/office/powerpoint/2010/main" val="2265414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legislation.gov.uk/anaw/2014/4/section/126"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3pt1/a3pt1.p6.html#tooltip" TargetMode="External"/><Relationship Id="rId4" Type="http://schemas.openxmlformats.org/officeDocument/2006/relationships/hyperlink" Target="http://www.myguideapps.com/projects/wales_safeguarding_procedures/default/adu/a3pt1/a3pt1.p5.html#tooltip" TargetMode="Externa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iss-ssi.org/index.php/en/" TargetMode="External"/><Relationship Id="rId3" Type="http://schemas.openxmlformats.org/officeDocument/2006/relationships/hyperlink" Target="http://www.myguideapps.com/projects/wales_safeguarding_procedures/default/adu/a3pt1/a3pt1.p6.html#tooltip" TargetMode="External"/><Relationship Id="rId7" Type="http://schemas.openxmlformats.org/officeDocument/2006/relationships/hyperlink" Target="http://www.fco.gov.uk/"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legislation.gov.uk/anaw/2014/4/section/164" TargetMode="External"/><Relationship Id="rId5" Type="http://schemas.openxmlformats.org/officeDocument/2006/relationships/hyperlink" Target="http://www.myguideapps.com/projects/wales_safeguarding_procedures/default/adu/a3pt1/a3pt1.p7.html#tooltip" TargetMode="External"/><Relationship Id="rId4" Type="http://schemas.openxmlformats.org/officeDocument/2006/relationships/hyperlink" Target="http://www.myguideapps.com/projects/wales_safeguarding_procedures/default/adu/a3pt1/a3pt1.p8.html#tooltip" TargetMode="Externa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gweddill.gov.wales/docs/dhss/publications/151218part10en.pdf" TargetMode="External"/><Relationship Id="rId3" Type="http://schemas.openxmlformats.org/officeDocument/2006/relationships/hyperlink" Target="http://www.myguideapps.com/projects/wales_safeguarding_procedures/default/adu/ap/a1p.p1.html?nocache=0.31975787824386637" TargetMode="External"/><Relationship Id="rId7" Type="http://schemas.openxmlformats.org/officeDocument/2006/relationships/hyperlink" Target="http://www.myguideapps.com/projects/wales_safeguarding_procedures/default/adu/a3pt1/a3pt1.p8.html#tooltip"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p/a3pt1p.p2.html?nocache=0.3681902191373454" TargetMode="External"/><Relationship Id="rId11" Type="http://schemas.openxmlformats.org/officeDocument/2006/relationships/hyperlink" Target="https://www.gov.uk/government/publications/mental-capacity-act-code-of-practice" TargetMode="External"/><Relationship Id="rId5" Type="http://schemas.openxmlformats.org/officeDocument/2006/relationships/hyperlink" Target="http://www.myguideapps.com/projects/wales_safeguarding_procedures/default/adu/ap/a3p.p3.html?nocache=0.8773615832492063" TargetMode="External"/><Relationship Id="rId10" Type="http://schemas.openxmlformats.org/officeDocument/2006/relationships/hyperlink" Target="http://www.myguideapps.com/projects/wales_safeguarding_procedures/default/adu/ap/a4p.p6.html?nocache=0.9436060635244532" TargetMode="External"/><Relationship Id="rId4" Type="http://schemas.openxmlformats.org/officeDocument/2006/relationships/hyperlink" Target="http://www.myguideapps.com/projects/wales_safeguarding_procedures/default/adu/ap/a3pt1p.p4.html?nocache=0.8287370017820952" TargetMode="External"/><Relationship Id="rId9" Type="http://schemas.openxmlformats.org/officeDocument/2006/relationships/hyperlink" Target="http://www.myguideapps.com/projects/wales_safeguarding_procedures/default/adu/ap/a2p.p5.html?nocache=0.14727137393060952"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3.html#toolti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1/a3pt1.p8.html#tooltip"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3.html#tooltip"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www.legislation.gov.uk/anaw/2014/4/pdfs/anaw_20140004_en.pdf" TargetMode="External"/><Relationship Id="rId5" Type="http://schemas.openxmlformats.org/officeDocument/2006/relationships/hyperlink" Target="https://www.legislation.gov.uk/ukpga/1983/20/contents" TargetMode="External"/><Relationship Id="rId4" Type="http://schemas.openxmlformats.org/officeDocument/2006/relationships/hyperlink" Target="http://www.legislation.gov.uk/ukpga/2005/9/pdfs/ukpga_20050009_en.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8.html?nocache=0.556491389346563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2.html#tooltip"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p/a3pt1p.p1.html?nocache=0.1921159175444691"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3.html#tooltip"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default/adu/ap/a3pt1p.p1.html?nocache=0.1921159175444691" TargetMode="External"/><Relationship Id="rId5" Type="http://schemas.openxmlformats.org/officeDocument/2006/relationships/hyperlink" Target="http://www.myguideapps.com/projects/wales_safeguarding_procedures/default/adu/a2/a2.p13.html?nocache=0.3577670357691747" TargetMode="External"/><Relationship Id="rId4" Type="http://schemas.openxmlformats.org/officeDocument/2006/relationships/hyperlink" Target="http://www.myguideapps.com/projects/wales_safeguarding_procedures/default/adu/a3pt1/a3pt1.p4.html#tooltip"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19.html?highlight=investigation#toolti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3pt1/a3pt1.p5.html#tooltip"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legislation.gov.uk/anaw/2014/4/contents"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3pt1/a3pt1.p5.html#tooltip"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Unless otherwise stated, all information comes directly from </a:t>
            </a:r>
          </a:p>
          <a:p>
            <a:pPr marL="171450" indent="-171450">
              <a:buFont typeface="Arial" panose="020B0604020202020204" pitchFamily="34" charset="0"/>
              <a:buChar char="•"/>
            </a:pPr>
            <a:r>
              <a:rPr lang="en-GB" dirty="0"/>
              <a:t>Section 3 of the Procedures</a:t>
            </a:r>
          </a:p>
          <a:p>
            <a:pPr marL="171450" indent="-171450">
              <a:buFont typeface="Arial" panose="020B0604020202020204" pitchFamily="34" charset="0"/>
              <a:buChar char="•"/>
            </a:pPr>
            <a:r>
              <a:rPr lang="en-GB" dirty="0"/>
              <a:t>Section 3 Pointers for Practice</a:t>
            </a:r>
          </a:p>
          <a:p>
            <a:pPr marL="171450" indent="-171450">
              <a:buFont typeface="Arial" panose="020B0604020202020204" pitchFamily="34" charset="0"/>
              <a:buChar char="•"/>
            </a:pPr>
            <a:r>
              <a:rPr lang="en-GB" dirty="0"/>
              <a:t>WSP App</a:t>
            </a:r>
          </a:p>
        </p:txBody>
      </p:sp>
      <p:sp>
        <p:nvSpPr>
          <p:cNvPr id="4" name="Slide Number Placeholder 3"/>
          <p:cNvSpPr>
            <a:spLocks noGrp="1"/>
          </p:cNvSpPr>
          <p:nvPr>
            <p:ph type="sldNum" sz="quarter" idx="5"/>
          </p:nvPr>
        </p:nvSpPr>
        <p:spPr/>
        <p:txBody>
          <a:bodyPr/>
          <a:lstStyle/>
          <a:p>
            <a:fld id="{5380B07E-33FA-47F9-8699-C5DB1064ED41}" type="slidenum">
              <a:rPr lang="en-GB" smtClean="0"/>
              <a:t>1</a:t>
            </a:fld>
            <a:endParaRPr lang="en-GB"/>
          </a:p>
        </p:txBody>
      </p:sp>
    </p:spTree>
    <p:extLst>
      <p:ext uri="{BB962C8B-B14F-4D97-AF65-F5344CB8AC3E}">
        <p14:creationId xmlns:p14="http://schemas.microsoft.com/office/powerpoint/2010/main" val="269195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EXPAND ON EACH:</a:t>
            </a:r>
            <a:endParaRPr lang="en-GB" sz="1200" u="sng"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Enquiries are required</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there is reasonable cause to suspect adult is at risk (</a:t>
            </a:r>
            <a:r>
              <a:rPr lang="en-US" sz="1200" b="0" i="0" kern="1200" dirty="0">
                <a:solidFill>
                  <a:schemeClr val="tx1"/>
                </a:solidFill>
                <a:effectLst/>
                <a:latin typeface="+mn-lt"/>
                <a:ea typeface="+mn-ea"/>
                <a:cs typeface="+mn-cs"/>
                <a:hlinkClick r:id="rId3"/>
              </a:rPr>
              <a:t>s.126(2) of the Social Services and Well-being Act (Wales) 2014</a:t>
            </a:r>
            <a:r>
              <a:rPr lang="en-US" sz="1200" b="0" i="0" kern="1200" dirty="0">
                <a:solidFill>
                  <a:schemeClr val="tx1"/>
                </a:solidFill>
                <a:effectLst/>
                <a:latin typeface="+mn-lt"/>
                <a:ea typeface="+mn-ea"/>
                <a:cs typeface="+mn-cs"/>
              </a:rPr>
              <a:t>) and further </a:t>
            </a:r>
            <a:r>
              <a:rPr lang="en-US" sz="1200" b="0" i="0" u="none" strike="noStrike" kern="1200" dirty="0">
                <a:solidFill>
                  <a:schemeClr val="tx1"/>
                </a:solidFill>
                <a:effectLst/>
                <a:latin typeface="+mn-lt"/>
                <a:ea typeface="+mn-ea"/>
                <a:cs typeface="+mn-cs"/>
                <a:hlinkClick r:id="rId4"/>
              </a:rPr>
              <a:t>enquiries</a:t>
            </a:r>
            <a:r>
              <a:rPr lang="en-US" sz="1200" b="0" i="0" kern="1200" dirty="0">
                <a:solidFill>
                  <a:schemeClr val="tx1"/>
                </a:solidFill>
                <a:effectLst/>
                <a:latin typeface="+mn-lt"/>
                <a:ea typeface="+mn-ea"/>
                <a:cs typeface="+mn-cs"/>
              </a:rPr>
              <a:t> are necessary to establish whether abuse and/or neglect have occurred.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Following a report, social services have a duty to make enquiries, if there is reasonable case to suspect that a person within its area (whether or not ordinarily resident there) is an adult at risk (refer to </a:t>
            </a:r>
            <a:r>
              <a:rPr lang="en-US" sz="1200" b="0" i="0" u="none" strike="noStrike" kern="1200" dirty="0">
                <a:solidFill>
                  <a:schemeClr val="tx1"/>
                </a:solidFill>
                <a:effectLst/>
                <a:latin typeface="+mn-lt"/>
                <a:ea typeface="+mn-ea"/>
                <a:cs typeface="+mn-cs"/>
                <a:hlinkClick r:id="rId5"/>
              </a:rPr>
              <a:t>adult at risk</a:t>
            </a:r>
            <a:r>
              <a:rPr lang="en-US" sz="1200" b="0" i="0" kern="1200" dirty="0">
                <a:solidFill>
                  <a:schemeClr val="tx1"/>
                </a:solidFill>
                <a:effectLst/>
                <a:latin typeface="+mn-lt"/>
                <a:ea typeface="+mn-ea"/>
                <a:cs typeface="+mn-cs"/>
              </a:rPr>
              <a:t> definition above).</a:t>
            </a:r>
          </a:p>
          <a:p>
            <a:endParaRPr lang="en-US" sz="1200" b="0" i="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Section </a:t>
            </a:r>
            <a:r>
              <a:rPr lang="en-GB" sz="1200" kern="1200">
                <a:solidFill>
                  <a:schemeClr val="tx1"/>
                </a:solidFill>
                <a:effectLst/>
                <a:latin typeface="+mn-lt"/>
                <a:ea typeface="+mn-ea"/>
                <a:cs typeface="+mn-cs"/>
              </a:rPr>
              <a:t>126 states:</a:t>
            </a:r>
          </a:p>
          <a:p>
            <a:r>
              <a:rPr lang="en-GB" sz="1200" kern="1200">
                <a:solidFill>
                  <a:schemeClr val="tx1"/>
                </a:solidFill>
                <a:effectLst/>
                <a:latin typeface="+mn-lt"/>
                <a:ea typeface="+mn-ea"/>
                <a:cs typeface="+mn-cs"/>
              </a:rPr>
              <a:t>(2</a:t>
            </a:r>
            <a:r>
              <a:rPr lang="en-GB" sz="1200" kern="1200" dirty="0">
                <a:solidFill>
                  <a:schemeClr val="tx1"/>
                </a:solidFill>
                <a:effectLst/>
                <a:latin typeface="+mn-lt"/>
                <a:ea typeface="+mn-ea"/>
                <a:cs typeface="+mn-cs"/>
              </a:rPr>
              <a:t>)If a local authority has reasonable cause to suspect that a person within its area (whether or not ordinarily resident there) is an adult at risk, it must—</a:t>
            </a:r>
          </a:p>
          <a:p>
            <a:r>
              <a:rPr lang="en-GB" sz="1200" kern="1200" dirty="0">
                <a:solidFill>
                  <a:schemeClr val="tx1"/>
                </a:solidFill>
                <a:effectLst/>
                <a:latin typeface="+mn-lt"/>
                <a:ea typeface="+mn-ea"/>
                <a:cs typeface="+mn-cs"/>
              </a:rPr>
              <a:t>(a) make (or cause to be made) whatever </a:t>
            </a:r>
            <a:r>
              <a:rPr lang="en-GB" sz="1200" b="1" kern="1200" dirty="0">
                <a:solidFill>
                  <a:schemeClr val="tx1"/>
                </a:solidFill>
                <a:effectLst/>
                <a:latin typeface="+mn-lt"/>
                <a:ea typeface="+mn-ea"/>
                <a:cs typeface="+mn-cs"/>
              </a:rPr>
              <a:t>enquiries</a:t>
            </a:r>
            <a:r>
              <a:rPr lang="en-GB" sz="1200" kern="1200" dirty="0">
                <a:solidFill>
                  <a:schemeClr val="tx1"/>
                </a:solidFill>
                <a:effectLst/>
                <a:latin typeface="+mn-lt"/>
                <a:ea typeface="+mn-ea"/>
                <a:cs typeface="+mn-cs"/>
              </a:rPr>
              <a:t> it thinks necessary to enable it </a:t>
            </a:r>
            <a:r>
              <a:rPr lang="en-GB" sz="1200" b="1" kern="1200" dirty="0">
                <a:solidFill>
                  <a:schemeClr val="tx1"/>
                </a:solidFill>
                <a:effectLst/>
                <a:latin typeface="+mn-lt"/>
                <a:ea typeface="+mn-ea"/>
                <a:cs typeface="+mn-cs"/>
              </a:rPr>
              <a:t>to decide whether any action should be taken</a:t>
            </a:r>
            <a:r>
              <a:rPr lang="en-GB" sz="1200" kern="1200" dirty="0">
                <a:solidFill>
                  <a:schemeClr val="tx1"/>
                </a:solidFill>
                <a:effectLst/>
                <a:latin typeface="+mn-lt"/>
                <a:ea typeface="+mn-ea"/>
                <a:cs typeface="+mn-cs"/>
              </a:rPr>
              <a:t> (whether under this Act or otherwise) and, if so, what and by whom, and</a:t>
            </a:r>
          </a:p>
          <a:p>
            <a:r>
              <a:rPr lang="en-GB" sz="1200" kern="1200" dirty="0">
                <a:solidFill>
                  <a:schemeClr val="tx1"/>
                </a:solidFill>
                <a:effectLst/>
                <a:latin typeface="+mn-lt"/>
                <a:ea typeface="+mn-ea"/>
                <a:cs typeface="+mn-cs"/>
              </a:rPr>
              <a:t>(b) </a:t>
            </a:r>
            <a:r>
              <a:rPr lang="en-GB" sz="1200" b="1" kern="1200" dirty="0">
                <a:solidFill>
                  <a:schemeClr val="tx1"/>
                </a:solidFill>
                <a:effectLst/>
                <a:latin typeface="+mn-lt"/>
                <a:ea typeface="+mn-ea"/>
                <a:cs typeface="+mn-cs"/>
              </a:rPr>
              <a:t>decide </a:t>
            </a:r>
            <a:r>
              <a:rPr lang="en-GB" sz="1200" kern="1200" dirty="0">
                <a:solidFill>
                  <a:schemeClr val="tx1"/>
                </a:solidFill>
                <a:effectLst/>
                <a:latin typeface="+mn-lt"/>
                <a:ea typeface="+mn-ea"/>
                <a:cs typeface="+mn-cs"/>
              </a:rPr>
              <a:t>whether any such action should be taken.</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10</a:t>
            </a:fld>
            <a:endParaRPr lang="en-GB"/>
          </a:p>
        </p:txBody>
      </p:sp>
    </p:spTree>
    <p:extLst>
      <p:ext uri="{BB962C8B-B14F-4D97-AF65-F5344CB8AC3E}">
        <p14:creationId xmlns:p14="http://schemas.microsoft.com/office/powerpoint/2010/main" val="178963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sng" dirty="0">
                <a:solidFill>
                  <a:srgbClr val="37394B"/>
                </a:solidFill>
                <a:effectLst/>
                <a:latin typeface="Arial" panose="020B0604020202020204" pitchFamily="34" charset="0"/>
                <a:cs typeface="Arial" panose="020B0604020202020204" pitchFamily="34" charset="0"/>
              </a:rPr>
              <a:t>TRAINER TO POINT OUT:</a:t>
            </a:r>
          </a:p>
          <a:p>
            <a:pPr algn="l"/>
            <a:r>
              <a:rPr lang="en-US" b="0" i="0" dirty="0">
                <a:solidFill>
                  <a:srgbClr val="37394B"/>
                </a:solidFill>
                <a:effectLst/>
                <a:latin typeface="Arial" panose="020B0604020202020204" pitchFamily="34" charset="0"/>
                <a:cs typeface="Arial" panose="020B0604020202020204" pitchFamily="34" charset="0"/>
              </a:rPr>
              <a:t>The factual accuracy, initial evaluation and determination process do not need to follow consecutively, </a:t>
            </a:r>
            <a:r>
              <a:rPr lang="en-US" b="0" i="0" u="none" strike="noStrike" dirty="0">
                <a:solidFill>
                  <a:srgbClr val="37394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practitioners</a:t>
            </a:r>
            <a:r>
              <a:rPr lang="en-US" b="0" i="0" dirty="0">
                <a:solidFill>
                  <a:srgbClr val="37394B"/>
                </a:solidFill>
                <a:effectLst/>
                <a:latin typeface="Arial" panose="020B0604020202020204" pitchFamily="34" charset="0"/>
                <a:cs typeface="Arial" panose="020B0604020202020204" pitchFamily="34" charset="0"/>
              </a:rPr>
              <a:t> can proceed to the element that is applicable in each case.</a:t>
            </a:r>
          </a:p>
          <a:p>
            <a:pPr algn="l"/>
            <a:endParaRPr lang="en-US" b="0" i="0" dirty="0">
              <a:solidFill>
                <a:srgbClr val="37394B"/>
              </a:solidFill>
              <a:effectLst/>
              <a:latin typeface="Arial" panose="020B0604020202020204" pitchFamily="34" charset="0"/>
              <a:cs typeface="Arial" panose="020B0604020202020204" pitchFamily="34" charset="0"/>
            </a:endParaRPr>
          </a:p>
          <a:p>
            <a:pPr algn="l"/>
            <a:r>
              <a:rPr lang="en-US" b="0" i="0" dirty="0">
                <a:solidFill>
                  <a:srgbClr val="37394B"/>
                </a:solidFill>
                <a:effectLst/>
                <a:latin typeface="Arial" panose="020B0604020202020204" pitchFamily="34" charset="0"/>
                <a:cs typeface="Arial" panose="020B0604020202020204" pitchFamily="34" charset="0"/>
              </a:rPr>
              <a:t>The following questions should, however, be considered </a:t>
            </a:r>
            <a:r>
              <a:rPr lang="en-US" b="1" i="0" dirty="0">
                <a:solidFill>
                  <a:srgbClr val="37394B"/>
                </a:solidFill>
                <a:effectLst/>
                <a:latin typeface="Arial" panose="020B0604020202020204" pitchFamily="34" charset="0"/>
                <a:cs typeface="Arial" panose="020B0604020202020204" pitchFamily="34" charset="0"/>
              </a:rPr>
              <a:t>throughout</a:t>
            </a:r>
            <a:r>
              <a:rPr lang="en-US" b="0" i="0" dirty="0">
                <a:solidFill>
                  <a:srgbClr val="37394B"/>
                </a:solidFill>
                <a:effectLst/>
                <a:latin typeface="Arial" panose="020B0604020202020204" pitchFamily="34" charset="0"/>
                <a:cs typeface="Arial" panose="020B0604020202020204" pitchFamily="34" charset="0"/>
              </a:rPr>
              <a:t> the enquiry process:</a:t>
            </a:r>
          </a:p>
          <a:p>
            <a:pPr algn="l">
              <a:buFont typeface="Arial" panose="020B0604020202020204" pitchFamily="34" charset="0"/>
              <a:buChar char="•"/>
            </a:pPr>
            <a:r>
              <a:rPr lang="en-US" b="0" i="0" dirty="0">
                <a:solidFill>
                  <a:srgbClr val="37394B"/>
                </a:solidFill>
                <a:effectLst/>
                <a:latin typeface="Arial" panose="020B0604020202020204" pitchFamily="34" charset="0"/>
                <a:cs typeface="Arial" panose="020B0604020202020204" pitchFamily="34" charset="0"/>
              </a:rPr>
              <a:t>Are the enquiries </a:t>
            </a:r>
            <a:r>
              <a:rPr lang="en-US" b="0" i="0" u="none" strike="noStrike" dirty="0">
                <a:solidFill>
                  <a:srgbClr val="37394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person-</a:t>
            </a:r>
            <a:r>
              <a:rPr lang="en-US" b="0" i="0" u="none" strike="noStrike" dirty="0" err="1">
                <a:solidFill>
                  <a:srgbClr val="37394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centred</a:t>
            </a:r>
            <a:r>
              <a:rPr lang="en-US" b="0" i="0" dirty="0">
                <a:solidFill>
                  <a:srgbClr val="37394B"/>
                </a:solidFill>
                <a:effectLst/>
                <a:latin typeface="Arial" panose="020B0604020202020204" pitchFamily="34" charset="0"/>
                <a:cs typeface="Arial" panose="020B0604020202020204" pitchFamily="34" charset="0"/>
              </a:rPr>
              <a:t> ?</a:t>
            </a:r>
          </a:p>
          <a:p>
            <a:pPr algn="l">
              <a:buFont typeface="Arial" panose="020B0604020202020204" pitchFamily="34" charset="0"/>
              <a:buChar char="•"/>
            </a:pPr>
            <a:r>
              <a:rPr lang="en-US" b="0" i="0" dirty="0">
                <a:solidFill>
                  <a:srgbClr val="37394B"/>
                </a:solidFill>
                <a:effectLst/>
                <a:latin typeface="Arial" panose="020B0604020202020204" pitchFamily="34" charset="0"/>
                <a:cs typeface="Arial" panose="020B0604020202020204" pitchFamily="34" charset="0"/>
              </a:rPr>
              <a:t>Does the adult at risk lack capacity to make a decision to protect themselves from abuse?</a:t>
            </a:r>
          </a:p>
          <a:p>
            <a:pPr algn="l">
              <a:buFont typeface="Arial" panose="020B0604020202020204" pitchFamily="34" charset="0"/>
              <a:buChar char="•"/>
            </a:pPr>
            <a:r>
              <a:rPr lang="en-US" b="0" i="0" dirty="0">
                <a:solidFill>
                  <a:srgbClr val="37394B"/>
                </a:solidFill>
                <a:effectLst/>
                <a:latin typeface="Arial" panose="020B0604020202020204" pitchFamily="34" charset="0"/>
                <a:cs typeface="Arial" panose="020B0604020202020204" pitchFamily="34" charset="0"/>
              </a:rPr>
              <a:t>Should police be involved because a crime is suspected or becomes known?</a:t>
            </a:r>
          </a:p>
          <a:p>
            <a:pPr algn="l">
              <a:buFont typeface="Arial" panose="020B0604020202020204" pitchFamily="34" charset="0"/>
              <a:buChar char="•"/>
            </a:pPr>
            <a:r>
              <a:rPr lang="en-US" b="0" i="0" dirty="0">
                <a:solidFill>
                  <a:srgbClr val="37394B"/>
                </a:solidFill>
                <a:effectLst/>
                <a:latin typeface="Arial" panose="020B0604020202020204" pitchFamily="34" charset="0"/>
                <a:cs typeface="Arial" panose="020B0604020202020204" pitchFamily="34" charset="0"/>
              </a:rPr>
              <a:t>Are care and support needs being </a:t>
            </a:r>
            <a:r>
              <a:rPr lang="en-US" b="0" i="0" dirty="0" err="1">
                <a:solidFill>
                  <a:srgbClr val="37394B"/>
                </a:solidFill>
                <a:effectLst/>
                <a:latin typeface="Arial" panose="020B0604020202020204" pitchFamily="34" charset="0"/>
                <a:cs typeface="Arial" panose="020B0604020202020204" pitchFamily="34" charset="0"/>
              </a:rPr>
              <a:t>recognised</a:t>
            </a:r>
            <a:r>
              <a:rPr lang="en-US" b="0" i="0" dirty="0">
                <a:solidFill>
                  <a:srgbClr val="37394B"/>
                </a:solidFill>
                <a:effectLst/>
                <a:latin typeface="Arial" panose="020B0604020202020204" pitchFamily="34" charset="0"/>
                <a:cs typeface="Arial" panose="020B0604020202020204" pitchFamily="34" charset="0"/>
              </a:rPr>
              <a:t> as they emerge?</a:t>
            </a:r>
          </a:p>
          <a:p>
            <a:endParaRPr lang="en-GB" dirty="0"/>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1:Timescales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When necessary initial immediate action should be taken to protect an adult at risk. </a:t>
            </a:r>
          </a:p>
          <a:p>
            <a:pPr algn="l"/>
            <a:r>
              <a:rPr lang="en-US" b="0" i="0" dirty="0">
                <a:solidFill>
                  <a:srgbClr val="37394B"/>
                </a:solidFill>
                <a:effectLst/>
                <a:latin typeface="Arial" panose="020B0604020202020204" pitchFamily="34" charset="0"/>
                <a:cs typeface="Arial" panose="020B0604020202020204" pitchFamily="34" charset="0"/>
              </a:rPr>
              <a:t>Enquiries should normally be completed within 7 working days of the report/referral. </a:t>
            </a:r>
          </a:p>
          <a:p>
            <a:pPr algn="l"/>
            <a:r>
              <a:rPr lang="en-US" b="1" i="0" dirty="0">
                <a:solidFill>
                  <a:srgbClr val="37394B"/>
                </a:solidFill>
                <a:effectLst/>
                <a:latin typeface="Arial" panose="020B0604020202020204" pitchFamily="34" charset="0"/>
                <a:cs typeface="Arial" panose="020B0604020202020204" pitchFamily="34" charset="0"/>
              </a:rPr>
              <a:t>The 7 working day enquiry period will commence once the report has been received by the </a:t>
            </a:r>
            <a:r>
              <a:rPr lang="en-US" b="1" i="0" u="none" strike="noStrike" dirty="0">
                <a:solidFill>
                  <a:srgbClr val="37394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local authority</a:t>
            </a:r>
            <a:r>
              <a:rPr lang="en-US" b="1" i="0" dirty="0">
                <a:solidFill>
                  <a:srgbClr val="37394B"/>
                </a:solidFill>
                <a:effectLst/>
                <a:latin typeface="Arial" panose="020B0604020202020204" pitchFamily="34" charset="0"/>
                <a:cs typeface="Arial" panose="020B0604020202020204" pitchFamily="34" charset="0"/>
              </a:rPr>
              <a:t>.</a:t>
            </a:r>
          </a:p>
          <a:p>
            <a:r>
              <a:rPr lang="en-US" sz="1200" b="0" i="0" kern="1200" dirty="0">
                <a:solidFill>
                  <a:schemeClr val="tx1"/>
                </a:solidFill>
                <a:effectLst/>
                <a:latin typeface="+mn-lt"/>
                <a:ea typeface="+mn-ea"/>
                <a:cs typeface="+mn-cs"/>
              </a:rPr>
              <a:t>If an enquiry takes longer than 7 working days, the reasons should be recorded.</a:t>
            </a:r>
          </a:p>
          <a:p>
            <a:r>
              <a:rPr lang="en-US" sz="1200" b="0" i="0" kern="1200" dirty="0">
                <a:solidFill>
                  <a:schemeClr val="tx1"/>
                </a:solidFill>
                <a:effectLst/>
                <a:latin typeface="+mn-lt"/>
                <a:ea typeface="+mn-ea"/>
                <a:cs typeface="+mn-cs"/>
              </a:rPr>
              <a:t>An outcome of the enquiries may be that the adult at risk requires protection and a strategy meeting/discussion should be held. It is not necessary, however, to wait the full 7 working days, until the enquiries are complete, if the need for a </a:t>
            </a:r>
            <a:r>
              <a:rPr lang="en-US" sz="1200" b="0" i="0" u="none" strike="noStrike" kern="1200" dirty="0">
                <a:solidFill>
                  <a:schemeClr val="tx1"/>
                </a:solidFill>
                <a:effectLst/>
                <a:latin typeface="+mn-lt"/>
                <a:ea typeface="+mn-ea"/>
                <a:cs typeface="+mn-cs"/>
                <a:hlinkClick r:id="rId4"/>
              </a:rPr>
              <a:t>strategy meeting/discussion</a:t>
            </a:r>
            <a:r>
              <a:rPr lang="en-US" sz="1200" b="0" i="0" kern="1200" dirty="0">
                <a:solidFill>
                  <a:schemeClr val="tx1"/>
                </a:solidFill>
                <a:effectLst/>
                <a:latin typeface="+mn-lt"/>
                <a:ea typeface="+mn-ea"/>
                <a:cs typeface="+mn-cs"/>
              </a:rPr>
              <a:t> is identified earlier.</a:t>
            </a:r>
          </a:p>
          <a:p>
            <a:pPr algn="l"/>
            <a:endParaRPr lang="en-US" b="0" i="0" dirty="0">
              <a:solidFill>
                <a:srgbClr val="37394B"/>
              </a:solidFill>
              <a:effectLst/>
              <a:latin typeface="Arial" panose="020B0604020202020204" pitchFamily="34" charset="0"/>
              <a:cs typeface="Arial" panose="020B0604020202020204" pitchFamily="34" charset="0"/>
            </a:endParaRPr>
          </a:p>
          <a:p>
            <a:pPr algn="l"/>
            <a:r>
              <a:rPr lang="en-US" b="0" i="0" dirty="0">
                <a:solidFill>
                  <a:srgbClr val="37394B"/>
                </a:solidFill>
                <a:effectLst/>
                <a:latin typeface="Arial" panose="020B0604020202020204" pitchFamily="34" charset="0"/>
                <a:cs typeface="Arial" panose="020B0604020202020204" pitchFamily="34" charset="0"/>
              </a:rPr>
              <a:t>These enquiries should include: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37394B"/>
                </a:solidFill>
                <a:effectLst/>
                <a:latin typeface="Arial" panose="020B0604020202020204" pitchFamily="34" charset="0"/>
                <a:cs typeface="Arial" panose="020B0604020202020204" pitchFamily="34" charset="0"/>
              </a:rPr>
              <a:t>checking general </a:t>
            </a:r>
            <a:r>
              <a:rPr lang="en-US" b="0" i="0" u="none" strike="noStrike" dirty="0">
                <a:solidFill>
                  <a:srgbClr val="37394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factual accuracy</a:t>
            </a:r>
            <a:r>
              <a:rPr lang="en-US" b="0" i="0" dirty="0">
                <a:solidFill>
                  <a:srgbClr val="37394B"/>
                </a:solidFill>
                <a:effectLst/>
                <a:latin typeface="Arial" panose="020B0604020202020204" pitchFamily="34" charset="0"/>
                <a:cs typeface="Arial" panose="020B0604020202020204" pitchFamily="34" charset="0"/>
              </a:rPr>
              <a:t> of any report - Factual accuracy may have already been established within the reporting and screening stage, but confirmation of this information should be obtained.</a:t>
            </a:r>
          </a:p>
          <a:p>
            <a:pPr algn="l">
              <a:buFont typeface="Arial" panose="020B0604020202020204" pitchFamily="34" charset="0"/>
              <a:buChar char="•"/>
            </a:pPr>
            <a:r>
              <a:rPr lang="en-US" b="0" i="0" dirty="0">
                <a:solidFill>
                  <a:srgbClr val="37394B"/>
                </a:solidFill>
                <a:effectLst/>
                <a:latin typeface="Arial" panose="020B0604020202020204" pitchFamily="34" charset="0"/>
                <a:cs typeface="Arial" panose="020B0604020202020204" pitchFamily="34" charset="0"/>
              </a:rPr>
              <a:t>completing an </a:t>
            </a:r>
            <a:r>
              <a:rPr lang="en-US" b="0" i="0" u="none" strike="noStrike" dirty="0">
                <a:solidFill>
                  <a:srgbClr val="37394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initial evaluation</a:t>
            </a:r>
            <a:r>
              <a:rPr lang="en-US" b="0" i="0" dirty="0">
                <a:solidFill>
                  <a:srgbClr val="37394B"/>
                </a:solidFill>
                <a:effectLst/>
                <a:latin typeface="Arial" panose="020B0604020202020204" pitchFamily="34" charset="0"/>
                <a:cs typeface="Arial" panose="020B0604020202020204" pitchFamily="34" charset="0"/>
              </a:rPr>
              <a:t>: This will involve collecting, reviewing and collating information. (They may ask other relevant partners to complete this on their behalf but retain case responsibility);</a:t>
            </a:r>
          </a:p>
          <a:p>
            <a:pPr algn="l">
              <a:buFont typeface="Arial" panose="020B0604020202020204" pitchFamily="34" charset="0"/>
              <a:buChar char="•"/>
            </a:pPr>
            <a:r>
              <a:rPr lang="en-US" b="0" i="0" dirty="0">
                <a:solidFill>
                  <a:srgbClr val="37394B"/>
                </a:solidFill>
                <a:effectLst/>
                <a:latin typeface="Arial" panose="020B0604020202020204" pitchFamily="34" charset="0"/>
                <a:cs typeface="Arial" panose="020B0604020202020204" pitchFamily="34" charset="0"/>
              </a:rPr>
              <a:t>determining what, if any, action should be taken.</a:t>
            </a:r>
          </a:p>
          <a:p>
            <a:pPr algn="l">
              <a:buFont typeface="Arial" panose="020B0604020202020204" pitchFamily="34" charset="0"/>
              <a:buChar char="•"/>
            </a:pPr>
            <a:endParaRPr lang="en-US" b="0" i="0" dirty="0">
              <a:solidFill>
                <a:srgbClr val="37394B"/>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DEFINITION: Duty to co-operate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If a local authority requests the co-operation of a relevant partner in the exercise of any of its social services functions, the person must comply with the request unless the person considers that doing so would be incompatible with the person’s own duties, or otherwise have an adverse effect on the exercise of the person’s functions.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BACKGROUND:</a:t>
            </a:r>
          </a:p>
          <a:p>
            <a:r>
              <a:rPr lang="en-US" sz="1200" b="1" i="0" kern="1200" dirty="0">
                <a:solidFill>
                  <a:schemeClr val="tx1"/>
                </a:solidFill>
                <a:effectLst/>
                <a:latin typeface="+mn-lt"/>
                <a:ea typeface="+mn-ea"/>
                <a:cs typeface="+mn-cs"/>
              </a:rPr>
              <a:t>Delegation of s126 Social services and Well-being Act (Wales) 2014 enquiries</a:t>
            </a:r>
          </a:p>
          <a:p>
            <a:r>
              <a:rPr lang="en-US" sz="1200" b="0" i="0" kern="1200" dirty="0">
                <a:solidFill>
                  <a:schemeClr val="tx1"/>
                </a:solidFill>
                <a:effectLst/>
                <a:latin typeface="+mn-lt"/>
                <a:ea typeface="+mn-ea"/>
                <a:cs typeface="+mn-cs"/>
              </a:rPr>
              <a:t>Social services determine whether their staff or another agency undertake the s126 enquiries. </a:t>
            </a:r>
          </a:p>
          <a:p>
            <a:r>
              <a:rPr lang="en-US" sz="1200" b="0" i="0" kern="1200" dirty="0">
                <a:solidFill>
                  <a:schemeClr val="tx1"/>
                </a:solidFill>
                <a:effectLst/>
                <a:latin typeface="+mn-lt"/>
                <a:ea typeface="+mn-ea"/>
                <a:cs typeface="+mn-cs"/>
              </a:rPr>
              <a:t>These </a:t>
            </a:r>
            <a:r>
              <a:rPr lang="en-US" sz="1200" b="0" i="0" u="none" strike="noStrike" kern="1200" dirty="0">
                <a:solidFill>
                  <a:schemeClr val="tx1"/>
                </a:solidFill>
                <a:effectLst/>
                <a:latin typeface="+mn-lt"/>
                <a:ea typeface="+mn-ea"/>
                <a:cs typeface="+mn-cs"/>
                <a:hlinkClick r:id="rId5"/>
              </a:rPr>
              <a:t>enquiries</a:t>
            </a:r>
            <a:r>
              <a:rPr lang="en-US" sz="1200" b="0" i="0" kern="1200" dirty="0">
                <a:solidFill>
                  <a:schemeClr val="tx1"/>
                </a:solidFill>
                <a:effectLst/>
                <a:latin typeface="+mn-lt"/>
                <a:ea typeface="+mn-ea"/>
                <a:cs typeface="+mn-cs"/>
              </a:rPr>
              <a:t> can be delegated to another agency if appropriate. If another agency, or particular </a:t>
            </a:r>
            <a:r>
              <a:rPr lang="en-US" sz="1200" b="0" i="0" u="none" strike="noStrike" kern="1200" dirty="0">
                <a:solidFill>
                  <a:schemeClr val="tx1"/>
                </a:solidFill>
                <a:effectLst/>
                <a:latin typeface="+mn-lt"/>
                <a:ea typeface="+mn-ea"/>
                <a:cs typeface="+mn-cs"/>
                <a:hlinkClick r:id="rId5"/>
              </a:rPr>
              <a:t>practitioner</a:t>
            </a:r>
            <a:r>
              <a:rPr lang="en-US" sz="1200" b="0" i="0" kern="1200" dirty="0">
                <a:solidFill>
                  <a:schemeClr val="tx1"/>
                </a:solidFill>
                <a:effectLst/>
                <a:latin typeface="+mn-lt"/>
                <a:ea typeface="+mn-ea"/>
                <a:cs typeface="+mn-cs"/>
              </a:rPr>
              <a:t> from another agency is identified, the rationale for this should be explicit and recorded.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sz="1200" b="1" i="0" kern="1200" dirty="0">
                <a:solidFill>
                  <a:schemeClr val="tx1"/>
                </a:solidFill>
                <a:effectLst/>
                <a:latin typeface="+mn-lt"/>
                <a:ea typeface="+mn-ea"/>
                <a:cs typeface="+mn-cs"/>
              </a:rPr>
              <a:t>duty to determine the outcome of the s126 enquiries remain with social services </a:t>
            </a:r>
            <a:r>
              <a:rPr lang="en-US" sz="1200" b="0" i="0" kern="1200" dirty="0">
                <a:solidFill>
                  <a:schemeClr val="tx1"/>
                </a:solidFill>
                <a:effectLst/>
                <a:latin typeface="+mn-lt"/>
                <a:ea typeface="+mn-ea"/>
                <a:cs typeface="+mn-cs"/>
              </a:rPr>
              <a:t>even where another agency is carrying out these enquiries. Therefore, </a:t>
            </a:r>
            <a:r>
              <a:rPr lang="en-US" sz="1200" b="1" i="0" kern="1200" dirty="0">
                <a:solidFill>
                  <a:schemeClr val="tx1"/>
                </a:solidFill>
                <a:effectLst/>
                <a:latin typeface="+mn-lt"/>
                <a:ea typeface="+mn-ea"/>
                <a:cs typeface="+mn-cs"/>
              </a:rPr>
              <a:t>social services should have oversight</a:t>
            </a:r>
            <a:r>
              <a:rPr lang="en-US" sz="1200" b="0" i="0" kern="1200" dirty="0">
                <a:solidFill>
                  <a:schemeClr val="tx1"/>
                </a:solidFill>
                <a:effectLst/>
                <a:latin typeface="+mn-lt"/>
                <a:ea typeface="+mn-ea"/>
                <a:cs typeface="+mn-cs"/>
              </a:rPr>
              <a:t> of the case and remain the single point of contact. If the enquiries are undertaken by another agency, then social services should monitor progress and ensure compliance with timescales to prevent delay.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seven working day timescale for completion of the enquiry process is not changed when another agency undertakes the evaluation on behalf of social services.</a:t>
            </a:r>
          </a:p>
          <a:p>
            <a:endParaRPr lang="en-US" sz="1200" b="0" i="0" u="none" strike="noStrike" kern="1200" dirty="0">
              <a:solidFill>
                <a:schemeClr val="tx1"/>
              </a:solidFill>
              <a:effectLst/>
              <a:latin typeface="+mn-lt"/>
              <a:ea typeface="+mn-ea"/>
              <a:cs typeface="+mn-cs"/>
              <a:hlinkClick r:id="rId5"/>
            </a:endParaRPr>
          </a:p>
          <a:p>
            <a:r>
              <a:rPr lang="en-US" sz="1200" b="0" i="0" u="none" strike="noStrike" kern="1200" dirty="0">
                <a:solidFill>
                  <a:schemeClr val="tx1"/>
                </a:solidFill>
                <a:effectLst/>
                <a:latin typeface="+mn-lt"/>
                <a:ea typeface="+mn-ea"/>
                <a:cs typeface="+mn-cs"/>
                <a:hlinkClick r:id="rId5"/>
              </a:rPr>
              <a:t>Relevant partners </a:t>
            </a:r>
            <a:r>
              <a:rPr lang="en-US" sz="1200" b="0" i="0" kern="1200" dirty="0">
                <a:solidFill>
                  <a:schemeClr val="tx1"/>
                </a:solidFill>
                <a:effectLst/>
                <a:latin typeface="+mn-lt"/>
                <a:ea typeface="+mn-ea"/>
                <a:cs typeface="+mn-cs"/>
              </a:rPr>
              <a:t>asked to undertake enquiries on behalf of social services must comply with such requests unless to do so is incompatible with their own duties. There may be circumstances where others could contribute, for example, a third sector or independent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supporting the person.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Where requested to do so practitioners from across other agencies have a </a:t>
            </a:r>
            <a:r>
              <a:rPr lang="en-US" sz="1200" b="0" i="0" u="none" strike="noStrike" kern="1200" dirty="0">
                <a:solidFill>
                  <a:schemeClr val="tx1"/>
                </a:solidFill>
                <a:effectLst/>
                <a:latin typeface="+mn-lt"/>
                <a:ea typeface="+mn-ea"/>
                <a:cs typeface="+mn-cs"/>
                <a:hlinkClick r:id="rId5"/>
              </a:rPr>
              <a:t>duty to co-operate</a:t>
            </a:r>
            <a:r>
              <a:rPr lang="en-US" sz="1200" b="0" i="0" kern="1200" dirty="0">
                <a:solidFill>
                  <a:schemeClr val="tx1"/>
                </a:solidFill>
                <a:effectLst/>
                <a:latin typeface="+mn-lt"/>
                <a:ea typeface="+mn-ea"/>
                <a:cs typeface="+mn-cs"/>
              </a:rPr>
              <a:t> and provide information under </a:t>
            </a:r>
            <a:r>
              <a:rPr lang="en-US" sz="1200" b="0" i="0" kern="1200" dirty="0">
                <a:solidFill>
                  <a:schemeClr val="tx1"/>
                </a:solidFill>
                <a:effectLst/>
                <a:latin typeface="+mn-lt"/>
                <a:ea typeface="+mn-ea"/>
                <a:cs typeface="+mn-cs"/>
                <a:hlinkClick r:id="rId6"/>
              </a:rPr>
              <a:t>section 164 of the Social Services and Well-being Act (Wales) 2014</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They must comply with the request unless the person considers that doing so would be incompatible with the person’s own duties. Relevant partners must share information as part of exercising their safeguarding duties. This includes police, local authorities, health services, offender service.</a:t>
            </a:r>
          </a:p>
          <a:p>
            <a:r>
              <a:rPr lang="en-US" sz="1200" b="0" i="0" kern="1200" dirty="0">
                <a:solidFill>
                  <a:schemeClr val="tx1"/>
                </a:solidFill>
                <a:effectLst/>
                <a:latin typeface="+mn-lt"/>
                <a:ea typeface="+mn-ea"/>
                <a:cs typeface="+mn-cs"/>
              </a:rPr>
              <a:t>Practitioners should bear in mind: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safety of the </a:t>
            </a:r>
            <a:r>
              <a:rPr lang="en-US" sz="1200" b="0" i="0" u="none" strike="noStrike" kern="1200" dirty="0">
                <a:solidFill>
                  <a:schemeClr val="tx1"/>
                </a:solidFill>
                <a:effectLst/>
                <a:latin typeface="+mn-lt"/>
                <a:ea typeface="+mn-ea"/>
                <a:cs typeface="+mn-cs"/>
                <a:hlinkClick r:id="rId5"/>
              </a:rPr>
              <a:t>adult at risk</a:t>
            </a:r>
            <a:r>
              <a:rPr lang="en-US" sz="1200" b="0" i="0" kern="1200" dirty="0">
                <a:solidFill>
                  <a:schemeClr val="tx1"/>
                </a:solidFill>
                <a:effectLst/>
                <a:latin typeface="+mn-lt"/>
                <a:ea typeface="+mn-ea"/>
                <a:cs typeface="+mn-cs"/>
              </a:rPr>
              <a:t> takes precedence over the need to maintain professional confidentiality;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it is the responsibility of each agency or individual practitioner to contribute all the relevant information, including concerns and strengths, when requested to do so and not be selective.</a:t>
            </a:r>
          </a:p>
          <a:p>
            <a:r>
              <a:rPr lang="en-US" sz="1200" b="0" i="0" kern="1200" dirty="0">
                <a:solidFill>
                  <a:schemeClr val="tx1"/>
                </a:solidFill>
                <a:effectLst/>
                <a:latin typeface="+mn-lt"/>
                <a:ea typeface="+mn-ea"/>
                <a:cs typeface="+mn-cs"/>
              </a:rPr>
              <a:t>If the adult at risk and family have lived abroad, information should be sought from relevant agencies. Professionals from agencies such as health, social services or police should request this information from their equivalent agencies in the country/countries in which the adult at risk has lived. Information about who to contact can be sought via the </a:t>
            </a:r>
            <a:r>
              <a:rPr lang="en-US" sz="1200" b="0" i="0" kern="1200" dirty="0">
                <a:solidFill>
                  <a:schemeClr val="tx1"/>
                </a:solidFill>
                <a:effectLst/>
                <a:latin typeface="+mn-lt"/>
                <a:ea typeface="+mn-ea"/>
                <a:cs typeface="+mn-cs"/>
                <a:hlinkClick r:id="rId7"/>
              </a:rPr>
              <a:t>Foreign and Commonwealth Office</a:t>
            </a:r>
            <a:r>
              <a:rPr lang="en-US" sz="1200" b="0" i="0" kern="1200" dirty="0">
                <a:solidFill>
                  <a:schemeClr val="tx1"/>
                </a:solidFill>
                <a:effectLst/>
                <a:latin typeface="+mn-lt"/>
                <a:ea typeface="+mn-ea"/>
                <a:cs typeface="+mn-cs"/>
              </a:rPr>
              <a:t> or the appropriate Embassy or Consulate. Information may also be available from ‘</a:t>
            </a:r>
            <a:r>
              <a:rPr lang="en-US" sz="1200" b="0" i="0" kern="1200" dirty="0">
                <a:solidFill>
                  <a:schemeClr val="tx1"/>
                </a:solidFill>
                <a:effectLst/>
                <a:latin typeface="+mn-lt"/>
                <a:ea typeface="+mn-ea"/>
                <a:cs typeface="+mn-cs"/>
                <a:hlinkClick r:id="rId8"/>
              </a:rPr>
              <a:t>International Social Services</a:t>
            </a:r>
            <a:r>
              <a:rPr lang="en-US" sz="1200" b="0" i="0" kern="1200" dirty="0">
                <a:solidFill>
                  <a:schemeClr val="tx1"/>
                </a:solidFill>
                <a:effectLst/>
                <a:latin typeface="+mn-lt"/>
                <a:ea typeface="+mn-ea"/>
                <a:cs typeface="+mn-cs"/>
              </a:rPr>
              <a:t>’.</a:t>
            </a:r>
          </a:p>
          <a:p>
            <a:pPr algn="l">
              <a:buFont typeface="Arial" panose="020B0604020202020204" pitchFamily="34" charset="0"/>
              <a:buChar char="•"/>
            </a:pPr>
            <a:endParaRPr lang="en-US" b="0" i="0" dirty="0">
              <a:solidFill>
                <a:srgbClr val="37394B"/>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11</a:t>
            </a:fld>
            <a:endParaRPr lang="en-GB"/>
          </a:p>
        </p:txBody>
      </p:sp>
    </p:spTree>
    <p:extLst>
      <p:ext uri="{BB962C8B-B14F-4D97-AF65-F5344CB8AC3E}">
        <p14:creationId xmlns:p14="http://schemas.microsoft.com/office/powerpoint/2010/main" val="2916446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u="sng" dirty="0">
                <a:solidFill>
                  <a:srgbClr val="37394B"/>
                </a:solidFill>
                <a:effectLst/>
                <a:latin typeface="Helvetica" panose="020B0604020202020204" pitchFamily="34" charset="0"/>
              </a:rPr>
              <a:t>This module assumes the module on Person </a:t>
            </a:r>
            <a:r>
              <a:rPr lang="en-US" b="1" i="0" u="sng" dirty="0" err="1">
                <a:solidFill>
                  <a:srgbClr val="37394B"/>
                </a:solidFill>
                <a:effectLst/>
                <a:latin typeface="Helvetica" panose="020B0604020202020204" pitchFamily="34" charset="0"/>
              </a:rPr>
              <a:t>Centred</a:t>
            </a:r>
            <a:r>
              <a:rPr lang="en-US" b="1" i="0" u="sng" dirty="0">
                <a:solidFill>
                  <a:srgbClr val="37394B"/>
                </a:solidFill>
                <a:effectLst/>
                <a:latin typeface="Helvetica" panose="020B0604020202020204" pitchFamily="34" charset="0"/>
              </a:rPr>
              <a:t> Support has been completed</a:t>
            </a:r>
          </a:p>
          <a:p>
            <a:pPr algn="l"/>
            <a:r>
              <a:rPr lang="en-US" b="0" i="1" u="none" dirty="0">
                <a:solidFill>
                  <a:srgbClr val="37394B"/>
                </a:solidFill>
                <a:effectLst/>
                <a:latin typeface="Helvetica" panose="020B0604020202020204" pitchFamily="34" charset="0"/>
              </a:rPr>
              <a:t>TRAINER may wish to re-direct to the module on Person-</a:t>
            </a:r>
            <a:r>
              <a:rPr lang="en-US" b="0" i="1" u="none" dirty="0" err="1">
                <a:solidFill>
                  <a:srgbClr val="37394B"/>
                </a:solidFill>
                <a:effectLst/>
                <a:latin typeface="Helvetica" panose="020B0604020202020204" pitchFamily="34" charset="0"/>
              </a:rPr>
              <a:t>Centred</a:t>
            </a:r>
            <a:r>
              <a:rPr lang="en-US" b="0" i="1" u="none" dirty="0">
                <a:solidFill>
                  <a:srgbClr val="37394B"/>
                </a:solidFill>
                <a:effectLst/>
                <a:latin typeface="Helvetica" panose="020B0604020202020204" pitchFamily="34" charset="0"/>
              </a:rPr>
              <a:t> Support for more detail</a:t>
            </a:r>
          </a:p>
          <a:p>
            <a:pPr algn="l"/>
            <a:endParaRPr lang="en-US" b="1" i="0" u="sng" dirty="0">
              <a:solidFill>
                <a:srgbClr val="37394B"/>
              </a:solidFill>
              <a:effectLst/>
              <a:latin typeface="Helvetica" panose="020B0604020202020204" pitchFamily="34" charset="0"/>
            </a:endParaRPr>
          </a:p>
          <a:p>
            <a:pPr algn="l"/>
            <a:r>
              <a:rPr lang="en-US" b="1" i="0" u="sng" dirty="0">
                <a:solidFill>
                  <a:srgbClr val="37394B"/>
                </a:solidFill>
                <a:effectLst/>
                <a:latin typeface="Helvetica" panose="020B0604020202020204" pitchFamily="34" charset="0"/>
              </a:rPr>
              <a:t>Further related materials:</a:t>
            </a:r>
          </a:p>
          <a:p>
            <a:pPr lvl="1" algn="l"/>
            <a:r>
              <a:rPr lang="en-US" b="0" i="0" u="none" strike="noStrike" dirty="0">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Pointers for Practice: Person-</a:t>
            </a:r>
            <a:r>
              <a:rPr lang="en-US" b="0" i="0" u="none" strike="noStrike" dirty="0" err="1">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Centred</a:t>
            </a:r>
            <a:r>
              <a:rPr lang="en-US" b="0" i="0" u="none" strike="noStrike" dirty="0">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 Safeguarding</a:t>
            </a:r>
            <a:endParaRPr lang="en-US" b="0" i="0" dirty="0">
              <a:solidFill>
                <a:srgbClr val="37394B"/>
              </a:solidFill>
              <a:effectLst/>
              <a:latin typeface="Helvetica" panose="020B0604020202020204" pitchFamily="34" charset="0"/>
            </a:endParaRPr>
          </a:p>
          <a:p>
            <a:pPr lvl="1" algn="l"/>
            <a:r>
              <a:rPr lang="en-US" b="0" i="0" u="none" strike="noStrike" dirty="0">
                <a:solidFill>
                  <a:srgbClr val="11846A"/>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Pointers for Practice: Working with The Adult at risk During Enquiries into Abuse and Neglect</a:t>
            </a:r>
            <a:endParaRPr lang="en-US" b="0" i="0" dirty="0">
              <a:solidFill>
                <a:srgbClr val="37394B"/>
              </a:solidFill>
              <a:effectLst/>
              <a:latin typeface="Helvetica" panose="020B0604020202020204" pitchFamily="34" charset="0"/>
            </a:endParaRPr>
          </a:p>
          <a:p>
            <a:pPr lvl="1" algn="l"/>
            <a:r>
              <a:rPr lang="en-US" b="0" i="0" u="none" strike="noStrike"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Pointers for Practice: Risk Assessment and a Person-</a:t>
            </a:r>
            <a:r>
              <a:rPr lang="en-US" b="0" i="0" u="none" strike="noStrike" dirty="0" err="1">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Centred</a:t>
            </a:r>
            <a:r>
              <a:rPr lang="en-US" b="0" i="0" u="none" strike="noStrike"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 Approach</a:t>
            </a:r>
            <a:endParaRPr lang="en-US" b="0" i="0" dirty="0">
              <a:solidFill>
                <a:srgbClr val="37394B"/>
              </a:solidFill>
              <a:effectLst/>
              <a:latin typeface="Helvetica" panose="020B0604020202020204" pitchFamily="34" charset="0"/>
            </a:endParaRPr>
          </a:p>
          <a:p>
            <a:pPr lvl="1" algn="l"/>
            <a:r>
              <a:rPr lang="en-US" b="0" i="0" u="none" strike="noStrike" dirty="0">
                <a:solidFill>
                  <a:srgbClr val="11846A"/>
                </a:solidFill>
                <a:effectLst/>
                <a:latin typeface="Helvetica" panose="020B0604020202020204" pitchFamily="34" charset="0"/>
                <a:hlinkClick r:id="rId6">
                  <a:extLst>
                    <a:ext uri="{A12FA001-AC4F-418D-AE19-62706E023703}">
                      <ahyp:hlinkClr xmlns:ahyp="http://schemas.microsoft.com/office/drawing/2018/hyperlinkcolor" val="tx"/>
                    </a:ext>
                  </a:extLst>
                </a:hlinkClick>
              </a:rPr>
              <a:t>Pointers for Practice: Eliciting Information During the Screening and Initial Evaluation - The Challenges</a:t>
            </a:r>
            <a:endParaRPr lang="en-US" b="0" i="0" dirty="0">
              <a:solidFill>
                <a:srgbClr val="37394B"/>
              </a:solidFill>
              <a:effectLst/>
              <a:latin typeface="Helvetica" panose="020B0604020202020204" pitchFamily="34" charset="0"/>
            </a:endParaRPr>
          </a:p>
          <a:p>
            <a:pPr algn="l"/>
            <a:endParaRPr lang="en-US" b="1" i="0" u="sng" dirty="0">
              <a:solidFill>
                <a:srgbClr val="37394B"/>
              </a:solidFill>
              <a:effectLst/>
              <a:latin typeface="Helvetica" panose="020B0604020202020204" pitchFamily="34" charset="0"/>
            </a:endParaRPr>
          </a:p>
          <a:p>
            <a:pPr algn="l"/>
            <a:endParaRPr lang="en-US" b="1" i="0" u="sng" dirty="0">
              <a:solidFill>
                <a:srgbClr val="37394B"/>
              </a:solidFill>
              <a:effectLst/>
              <a:latin typeface="Helvetica" panose="020B0604020202020204" pitchFamily="34" charset="0"/>
            </a:endParaRPr>
          </a:p>
          <a:p>
            <a:pPr algn="l"/>
            <a:r>
              <a:rPr lang="en-US" b="1" i="0" u="sng" dirty="0">
                <a:solidFill>
                  <a:srgbClr val="37394B"/>
                </a:solidFill>
                <a:effectLst/>
                <a:latin typeface="Helvetica" panose="020B0604020202020204" pitchFamily="34" charset="0"/>
              </a:rPr>
              <a:t>BACKGROUND:</a:t>
            </a:r>
          </a:p>
          <a:p>
            <a:pPr algn="l"/>
            <a:r>
              <a:rPr lang="en-US" b="1" i="0" dirty="0">
                <a:solidFill>
                  <a:srgbClr val="37394B"/>
                </a:solidFill>
                <a:effectLst/>
                <a:latin typeface="Helvetica" panose="020B0604020202020204" pitchFamily="34" charset="0"/>
              </a:rPr>
              <a:t>Key points for consideration when completing s126 enquiries Social services and Well-being Act (Wales) 2014</a:t>
            </a:r>
          </a:p>
          <a:p>
            <a:pPr algn="l"/>
            <a:r>
              <a:rPr lang="en-US" b="1" i="0" dirty="0">
                <a:solidFill>
                  <a:srgbClr val="37394B"/>
                </a:solidFill>
                <a:effectLst/>
                <a:latin typeface="Helvetica" panose="020B0604020202020204" pitchFamily="34" charset="0"/>
              </a:rPr>
              <a:t>1: Person-</a:t>
            </a:r>
            <a:r>
              <a:rPr lang="en-US" b="1" i="0" dirty="0" err="1">
                <a:solidFill>
                  <a:srgbClr val="37394B"/>
                </a:solidFill>
                <a:effectLst/>
                <a:latin typeface="Helvetica" panose="020B0604020202020204" pitchFamily="34" charset="0"/>
              </a:rPr>
              <a:t>centred</a:t>
            </a:r>
            <a:r>
              <a:rPr lang="en-US" b="1" i="0" dirty="0">
                <a:solidFill>
                  <a:srgbClr val="37394B"/>
                </a:solidFill>
                <a:effectLst/>
                <a:latin typeface="Helvetica" panose="020B0604020202020204" pitchFamily="34" charset="0"/>
              </a:rPr>
              <a:t> enquiries</a:t>
            </a:r>
          </a:p>
          <a:p>
            <a:pPr algn="l"/>
            <a:r>
              <a:rPr lang="en-US" b="0" i="0" dirty="0">
                <a:solidFill>
                  <a:srgbClr val="37394B"/>
                </a:solidFill>
                <a:effectLst/>
                <a:latin typeface="Helvetica" panose="020B0604020202020204" pitchFamily="34" charset="0"/>
              </a:rPr>
              <a:t>All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enquiries</a:t>
            </a:r>
            <a:r>
              <a:rPr lang="en-US" b="0" i="0" dirty="0">
                <a:solidFill>
                  <a:srgbClr val="37394B"/>
                </a:solidFill>
                <a:effectLst/>
                <a:latin typeface="Helvetica" panose="020B0604020202020204" pitchFamily="34" charset="0"/>
              </a:rPr>
              <a:t> should be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person-</a:t>
            </a:r>
            <a:r>
              <a:rPr lang="en-US" b="0" i="0" u="none" strike="noStrike" dirty="0" err="1">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centred</a:t>
            </a:r>
            <a:r>
              <a:rPr lang="en-US" b="0" i="0" dirty="0">
                <a:solidFill>
                  <a:srgbClr val="37394B"/>
                </a:solidFill>
                <a:effectLst/>
                <a:latin typeface="Helvetica"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effectLst/>
              </a:rPr>
              <a:t>For example, ‘we will find ways of keeping you safe and getting you the care you need but we cannot guarantee that your son will not be prosecuted for </a:t>
            </a:r>
            <a:r>
              <a:rPr lang="en-US" i="1" dirty="0" err="1">
                <a:effectLst/>
              </a:rPr>
              <a:t>wilful</a:t>
            </a:r>
            <a:r>
              <a:rPr lang="en-US" i="1" dirty="0">
                <a:effectLst/>
              </a:rPr>
              <a:t> neglect’.</a:t>
            </a: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This means talking to and engaging with the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adult at risk</a:t>
            </a:r>
            <a:r>
              <a:rPr lang="en-US" b="0" i="0" dirty="0">
                <a:solidFill>
                  <a:srgbClr val="37394B"/>
                </a:solidFill>
                <a:effectLst/>
                <a:latin typeface="Helvetica" panose="020B0604020202020204" pitchFamily="34" charset="0"/>
              </a:rPr>
              <a:t> at each stage of the process, unless there are exceptional circumstances that would increase the risk of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abuse</a:t>
            </a:r>
            <a:r>
              <a:rPr lang="en-US" b="0" i="0" dirty="0">
                <a:solidFill>
                  <a:srgbClr val="37394B"/>
                </a:solidFill>
                <a:effectLst/>
                <a:latin typeface="Helvetica" panose="020B0604020202020204" pitchFamily="34" charset="0"/>
              </a:rPr>
              <a:t> or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neglect</a:t>
            </a:r>
            <a:r>
              <a:rPr lang="en-US" b="0" i="0" dirty="0">
                <a:solidFill>
                  <a:srgbClr val="37394B"/>
                </a:solidFill>
                <a:effectLst/>
                <a:latin typeface="Helvetica" panose="020B0604020202020204" pitchFamily="34" charset="0"/>
              </a:rPr>
              <a:t>. Meaningful engagement is achieved by:</a:t>
            </a:r>
          </a:p>
          <a:p>
            <a:pPr algn="l">
              <a:buFont typeface="Arial" panose="020B0604020202020204" pitchFamily="34" charset="0"/>
              <a:buChar char="•"/>
            </a:pPr>
            <a:r>
              <a:rPr lang="en-US" b="0" i="0" dirty="0">
                <a:solidFill>
                  <a:srgbClr val="37394B"/>
                </a:solidFill>
                <a:effectLst/>
                <a:latin typeface="Helvetica" panose="020B0604020202020204" pitchFamily="34" charset="0"/>
              </a:rPr>
              <a:t>explaining the purpose of the enquiries to the adult at risk, using appropriate communication methods, to establish their concerns;</a:t>
            </a:r>
          </a:p>
          <a:p>
            <a:pPr algn="l">
              <a:buFont typeface="Arial" panose="020B0604020202020204" pitchFamily="34" charset="0"/>
              <a:buChar char="•"/>
            </a:pPr>
            <a:r>
              <a:rPr lang="en-US" b="0" i="0" dirty="0">
                <a:solidFill>
                  <a:srgbClr val="37394B"/>
                </a:solidFill>
                <a:effectLst/>
                <a:latin typeface="Helvetica" panose="020B0604020202020204" pitchFamily="34" charset="0"/>
              </a:rPr>
              <a:t>ensuring the adult of risk is aware of their right to have an independent advocate to ensure their views and wishes are represented throughout the process.</a:t>
            </a:r>
          </a:p>
          <a:p>
            <a:pPr algn="l">
              <a:buFont typeface="Arial" panose="020B0604020202020204" pitchFamily="34" charset="0"/>
              <a:buChar char="•"/>
            </a:pPr>
            <a:r>
              <a:rPr lang="en-US" b="0" i="0" dirty="0">
                <a:solidFill>
                  <a:srgbClr val="37394B"/>
                </a:solidFill>
                <a:effectLst/>
                <a:latin typeface="Helvetica" panose="020B0604020202020204" pitchFamily="34" charset="0"/>
              </a:rPr>
              <a:t>Enabling the adult at risk to control decisions they have the capacity to make for themselves and ensuring safeguarding actions reflect the nature and seriousness of the risk.</a:t>
            </a:r>
          </a:p>
          <a:p>
            <a:pPr algn="l">
              <a:buFont typeface="Arial" panose="020B0604020202020204" pitchFamily="34" charset="0"/>
              <a:buChar char="•"/>
            </a:pPr>
            <a:r>
              <a:rPr lang="en-US" b="0" i="0" dirty="0">
                <a:solidFill>
                  <a:srgbClr val="37394B"/>
                </a:solidFill>
                <a:effectLst/>
                <a:latin typeface="Helvetica" panose="020B0604020202020204" pitchFamily="34" charset="0"/>
              </a:rPr>
              <a:t>Empowering the adult at risk to determine how risks are managed and ensuring decision-making takes account of what they want to happen and the personal outcomes they wish to achieve.</a:t>
            </a:r>
          </a:p>
          <a:p>
            <a:pPr algn="l">
              <a:buFont typeface="Arial" panose="020B0604020202020204" pitchFamily="34" charset="0"/>
              <a:buChar char="•"/>
            </a:pPr>
            <a:r>
              <a:rPr lang="en-US" b="0" i="0" dirty="0">
                <a:solidFill>
                  <a:srgbClr val="37394B"/>
                </a:solidFill>
                <a:effectLst/>
                <a:latin typeface="Helvetica" panose="020B0604020202020204" pitchFamily="34" charset="0"/>
              </a:rPr>
              <a:t>Offering reassurance without making unrealistic promises.</a:t>
            </a:r>
          </a:p>
          <a:p>
            <a:pPr algn="l"/>
            <a:r>
              <a:rPr lang="en-US" b="0" i="0" dirty="0">
                <a:solidFill>
                  <a:srgbClr val="37394B"/>
                </a:solidFill>
                <a:effectLst/>
                <a:latin typeface="Helvetica" panose="020B0604020202020204" pitchFamily="34" charset="0"/>
              </a:rPr>
              <a:t>It is a legal duty to consider a person’s need for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advocacy</a:t>
            </a:r>
            <a:r>
              <a:rPr lang="en-US" b="0" i="0" dirty="0">
                <a:solidFill>
                  <a:srgbClr val="37394B"/>
                </a:solidFill>
                <a:effectLst/>
                <a:latin typeface="Helvetica" panose="020B0604020202020204" pitchFamily="34" charset="0"/>
              </a:rPr>
              <a:t> and to provide appropriate support to enable people to participate. This may be through professional advocacy or informal advocates such as family members/</a:t>
            </a:r>
            <a:r>
              <a:rPr lang="en-US" b="0" i="0" dirty="0" err="1">
                <a:solidFill>
                  <a:srgbClr val="37394B"/>
                </a:solidFill>
                <a:effectLst/>
                <a:latin typeface="Helvetica" panose="020B0604020202020204" pitchFamily="34" charset="0"/>
              </a:rPr>
              <a:t>carers</a:t>
            </a:r>
            <a:r>
              <a:rPr lang="en-US" b="0" i="0" dirty="0">
                <a:solidFill>
                  <a:srgbClr val="37394B"/>
                </a:solidFill>
                <a:effectLst/>
                <a:latin typeface="Helvetica" panose="020B0604020202020204" pitchFamily="34" charset="0"/>
              </a:rPr>
              <a:t>.</a:t>
            </a:r>
          </a:p>
          <a:p>
            <a:pPr algn="l"/>
            <a:r>
              <a:rPr lang="en-US" b="0" i="0" dirty="0">
                <a:solidFill>
                  <a:srgbClr val="37394B"/>
                </a:solidFill>
                <a:effectLst/>
                <a:latin typeface="Helvetica" panose="020B0604020202020204" pitchFamily="34" charset="0"/>
              </a:rPr>
              <a:t>(</a:t>
            </a:r>
            <a:r>
              <a:rPr lang="en-US" b="0" i="0" dirty="0">
                <a:solidFill>
                  <a:srgbClr val="11846A"/>
                </a:solidFill>
                <a:effectLst/>
                <a:latin typeface="Helvetica" panose="020B0604020202020204" pitchFamily="34" charset="0"/>
                <a:hlinkClick r:id="rId8">
                  <a:extLst>
                    <a:ext uri="{A12FA001-AC4F-418D-AE19-62706E023703}">
                      <ahyp:hlinkClr xmlns:ahyp="http://schemas.microsoft.com/office/drawing/2018/hyperlinkcolor" val="tx"/>
                    </a:ext>
                  </a:extLst>
                </a:hlinkClick>
              </a:rPr>
              <a:t>Advocacy Code of Practice: Part 10 Social Services and Well-being Act (Wales) 2014</a:t>
            </a:r>
            <a:r>
              <a:rPr lang="en-US" b="0" i="0" dirty="0">
                <a:solidFill>
                  <a:srgbClr val="37394B"/>
                </a:solidFill>
                <a:effectLst/>
                <a:latin typeface="Helvetica" panose="020B0604020202020204" pitchFamily="34" charset="0"/>
              </a:rPr>
              <a:t>)</a:t>
            </a:r>
          </a:p>
          <a:p>
            <a:pPr algn="l"/>
            <a:r>
              <a:rPr lang="en-US" b="0" i="0" dirty="0">
                <a:solidFill>
                  <a:srgbClr val="37394B"/>
                </a:solidFill>
                <a:effectLst/>
                <a:latin typeface="Helvetica" panose="020B0604020202020204" pitchFamily="34" charset="0"/>
              </a:rPr>
              <a:t>The individual, their representatives, family or </a:t>
            </a:r>
            <a:r>
              <a:rPr lang="en-US" b="0" i="0" dirty="0" err="1">
                <a:solidFill>
                  <a:srgbClr val="37394B"/>
                </a:solidFill>
                <a:effectLst/>
                <a:latin typeface="Helvetica" panose="020B0604020202020204" pitchFamily="34" charset="0"/>
              </a:rPr>
              <a:t>carer</a:t>
            </a:r>
            <a:r>
              <a:rPr lang="en-US" b="0" i="0" dirty="0">
                <a:solidFill>
                  <a:srgbClr val="37394B"/>
                </a:solidFill>
                <a:effectLst/>
                <a:latin typeface="Helvetica" panose="020B0604020202020204" pitchFamily="34" charset="0"/>
              </a:rPr>
              <a:t> should be seen and told the detail of the concerns and the ways in which they are going to be managed during the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enquiry</a:t>
            </a:r>
            <a:r>
              <a:rPr lang="en-US" b="0" i="0" dirty="0">
                <a:solidFill>
                  <a:srgbClr val="37394B"/>
                </a:solidFill>
                <a:effectLst/>
                <a:latin typeface="Helvetica" panose="020B0604020202020204" pitchFamily="34" charset="0"/>
              </a:rPr>
              <a:t> process.</a:t>
            </a:r>
          </a:p>
          <a:p>
            <a:pPr algn="l"/>
            <a:r>
              <a:rPr lang="en-US" b="0" i="0" dirty="0">
                <a:solidFill>
                  <a:srgbClr val="37394B"/>
                </a:solidFill>
                <a:effectLst/>
                <a:latin typeface="Helvetica" panose="020B0604020202020204" pitchFamily="34" charset="0"/>
              </a:rPr>
              <a:t>It is vital that any formal enquiry or </a:t>
            </a:r>
            <a:r>
              <a:rPr lang="en-US" b="0" i="0" u="none" strike="noStrike" dirty="0">
                <a:solidFill>
                  <a:srgbClr val="37394C"/>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investigation</a:t>
            </a:r>
            <a:r>
              <a:rPr lang="en-US" b="0" i="0" dirty="0">
                <a:solidFill>
                  <a:srgbClr val="37394B"/>
                </a:solidFill>
                <a:effectLst/>
                <a:latin typeface="Helvetica" panose="020B0604020202020204" pitchFamily="34" charset="0"/>
              </a:rPr>
              <a:t> is and appears to be fair and objective to all concerned.</a:t>
            </a: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u="sng" dirty="0">
                <a:solidFill>
                  <a:srgbClr val="37394B"/>
                </a:solidFill>
                <a:effectLst/>
                <a:latin typeface="Helvetica" panose="020B0604020202020204" pitchFamily="34" charset="0"/>
              </a:rPr>
              <a:t>This module assumes the module on Capacity and Consent has been completed</a:t>
            </a:r>
          </a:p>
          <a:p>
            <a:pPr algn="l"/>
            <a:r>
              <a:rPr lang="en-US" b="0" i="1" u="none" dirty="0">
                <a:solidFill>
                  <a:srgbClr val="37394B"/>
                </a:solidFill>
                <a:effectLst/>
                <a:latin typeface="Helvetica" panose="020B0604020202020204" pitchFamily="34" charset="0"/>
              </a:rPr>
              <a:t>TRAINER may wish to re-direct to the module on Capacity and Consent for more detail</a:t>
            </a:r>
          </a:p>
          <a:p>
            <a:pPr algn="l"/>
            <a:endParaRPr lang="en-US" b="1" i="0" u="sng" dirty="0">
              <a:solidFill>
                <a:srgbClr val="37394B"/>
              </a:solidFill>
              <a:effectLst/>
              <a:latin typeface="Helvetica" panose="020B0604020202020204" pitchFamily="34" charset="0"/>
            </a:endParaRPr>
          </a:p>
          <a:p>
            <a:pPr algn="l"/>
            <a:r>
              <a:rPr lang="en-US" b="1" i="0" u="sng" dirty="0">
                <a:solidFill>
                  <a:srgbClr val="37394B"/>
                </a:solidFill>
                <a:effectLst/>
                <a:latin typeface="Helvetica" panose="020B0604020202020204" pitchFamily="34" charset="0"/>
              </a:rPr>
              <a:t>Further related materials:</a:t>
            </a:r>
          </a:p>
          <a:p>
            <a:pPr lvl="1"/>
            <a:r>
              <a:rPr lang="en-US" sz="1200" b="0" i="0" u="none" strike="noStrike" kern="1200" dirty="0">
                <a:solidFill>
                  <a:schemeClr val="tx1"/>
                </a:solidFill>
                <a:effectLst/>
                <a:latin typeface="+mn-lt"/>
                <a:ea typeface="+mn-ea"/>
                <a:cs typeface="+mn-cs"/>
                <a:hlinkClick r:id="rId9"/>
              </a:rPr>
              <a:t>Pointers for Practice: Assessing Mental Capacity</a:t>
            </a:r>
            <a:endParaRPr lang="en-US" sz="1200" b="0" i="0"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10"/>
              </a:rPr>
              <a:t>Pointers for Practice: Promoting Participation Amongst Adults at Risk with and Without Mental Capacity</a:t>
            </a:r>
            <a:endParaRPr lang="en-US" sz="1200" b="0" i="0" u="none" strike="noStrike" kern="1200" dirty="0">
              <a:solidFill>
                <a:schemeClr val="tx1"/>
              </a:solidFill>
              <a:effectLst/>
              <a:latin typeface="+mn-lt"/>
              <a:ea typeface="+mn-ea"/>
              <a:cs typeface="+mn-cs"/>
            </a:endParaRPr>
          </a:p>
          <a:p>
            <a:pPr lvl="1"/>
            <a:endParaRPr lang="en-US" sz="1200" b="0" i="0" u="none" strike="noStrike" kern="1200" dirty="0">
              <a:solidFill>
                <a:schemeClr val="tx1"/>
              </a:solidFill>
              <a:effectLst/>
              <a:latin typeface="+mn-lt"/>
              <a:ea typeface="+mn-ea"/>
              <a:cs typeface="+mn-cs"/>
            </a:endParaRPr>
          </a:p>
          <a:p>
            <a:pPr lvl="0"/>
            <a:r>
              <a:rPr lang="en-US" sz="1200" b="1" i="0" u="sng" strike="noStrike" kern="1200" dirty="0">
                <a:solidFill>
                  <a:schemeClr val="tx1"/>
                </a:solidFill>
                <a:effectLst/>
                <a:latin typeface="+mn-lt"/>
                <a:ea typeface="+mn-ea"/>
                <a:cs typeface="+mn-cs"/>
              </a:rPr>
              <a:t>TRAINER TO ADD:</a:t>
            </a:r>
          </a:p>
          <a:p>
            <a:r>
              <a:rPr lang="en-US" sz="1200" b="0" i="0" kern="1200" dirty="0">
                <a:solidFill>
                  <a:schemeClr val="tx1"/>
                </a:solidFill>
                <a:effectLst/>
                <a:latin typeface="+mn-lt"/>
                <a:ea typeface="+mn-ea"/>
                <a:cs typeface="+mn-cs"/>
              </a:rPr>
              <a:t>All safeguarding considerations and decisions should take into account the legal requirements of the </a:t>
            </a:r>
            <a:r>
              <a:rPr lang="en-US" sz="1200" b="0" i="0" kern="1200" dirty="0">
                <a:solidFill>
                  <a:schemeClr val="tx1"/>
                </a:solidFill>
                <a:effectLst/>
                <a:latin typeface="+mn-lt"/>
                <a:ea typeface="+mn-ea"/>
                <a:cs typeface="+mn-cs"/>
                <a:hlinkClick r:id="rId11"/>
              </a:rPr>
              <a:t>Mental Capacity Act and associated Code of Practice</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The focus should be on the </a:t>
            </a:r>
            <a:r>
              <a:rPr lang="en-US" sz="1200" b="1" i="0" kern="1200" dirty="0">
                <a:solidFill>
                  <a:schemeClr val="tx1"/>
                </a:solidFill>
                <a:effectLst/>
                <a:latin typeface="+mn-lt"/>
                <a:ea typeface="+mn-ea"/>
                <a:cs typeface="+mn-cs"/>
              </a:rPr>
              <a:t>reduction of abuse or neglect</a:t>
            </a:r>
            <a:r>
              <a:rPr lang="en-US" sz="1200" b="0" i="0" kern="1200" dirty="0">
                <a:solidFill>
                  <a:schemeClr val="tx1"/>
                </a:solidFill>
                <a:effectLst/>
                <a:latin typeface="+mn-lt"/>
                <a:ea typeface="+mn-ea"/>
                <a:cs typeface="+mn-cs"/>
              </a:rPr>
              <a:t>. It should not however limit the action that may be required to protect others who are at risk of </a:t>
            </a:r>
            <a:r>
              <a:rPr lang="en-US" sz="1200" b="0" i="0" u="none" strike="noStrike" kern="1200" dirty="0">
                <a:solidFill>
                  <a:schemeClr val="tx1"/>
                </a:solidFill>
                <a:effectLst/>
                <a:latin typeface="+mn-lt"/>
                <a:ea typeface="+mn-ea"/>
                <a:cs typeface="+mn-cs"/>
                <a:hlinkClick r:id="rId7"/>
              </a:rPr>
              <a:t>harm</a:t>
            </a:r>
            <a:r>
              <a:rPr lang="en-US" sz="1200" b="0" i="0" kern="1200" dirty="0">
                <a:solidFill>
                  <a:schemeClr val="tx1"/>
                </a:solidFill>
                <a:effectLst/>
                <a:latin typeface="+mn-lt"/>
                <a:ea typeface="+mn-ea"/>
                <a:cs typeface="+mn-cs"/>
              </a:rPr>
              <a:t>.</a:t>
            </a:r>
          </a:p>
          <a:p>
            <a:r>
              <a:rPr lang="en-US" sz="1200" b="1" i="0" kern="1200" dirty="0">
                <a:solidFill>
                  <a:schemeClr val="tx1"/>
                </a:solidFill>
                <a:effectLst/>
                <a:latin typeface="+mn-lt"/>
                <a:ea typeface="+mn-ea"/>
                <a:cs typeface="+mn-cs"/>
              </a:rPr>
              <a:t>The principle of the assumption of capacity does not exempt professionals from conducting robust assessments and asking challenging and searching questions about people who are making choices that are problematic or manifestly not good for their well-being.</a:t>
            </a: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12</a:t>
            </a:fld>
            <a:endParaRPr lang="en-GB"/>
          </a:p>
        </p:txBody>
      </p:sp>
    </p:spTree>
    <p:extLst>
      <p:ext uri="{BB962C8B-B14F-4D97-AF65-F5344CB8AC3E}">
        <p14:creationId xmlns:p14="http://schemas.microsoft.com/office/powerpoint/2010/main" val="3246510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EXPLAIN EACH:</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Outcomes (determinations) of s.126 enquiries Social services and Well-being Act (Wales) 2014</a:t>
            </a:r>
          </a:p>
          <a:p>
            <a:r>
              <a:rPr lang="en-US" sz="1200" b="0" i="0" kern="1200" dirty="0">
                <a:solidFill>
                  <a:schemeClr val="tx1"/>
                </a:solidFill>
                <a:effectLst/>
                <a:latin typeface="+mn-lt"/>
                <a:ea typeface="+mn-ea"/>
                <a:cs typeface="+mn-cs"/>
              </a:rPr>
              <a:t>There are three outcomes to </a:t>
            </a:r>
            <a:r>
              <a:rPr lang="en-US" sz="1200" b="0" i="0" u="none" strike="noStrike" kern="1200" dirty="0">
                <a:solidFill>
                  <a:schemeClr val="tx1"/>
                </a:solidFill>
                <a:effectLst/>
                <a:latin typeface="+mn-lt"/>
                <a:ea typeface="+mn-ea"/>
                <a:cs typeface="+mn-cs"/>
                <a:hlinkClick r:id="rId3"/>
              </a:rPr>
              <a:t>enquiries</a:t>
            </a:r>
            <a:r>
              <a:rPr lang="en-US" sz="1200" b="0" i="0" kern="1200" dirty="0">
                <a:solidFill>
                  <a:schemeClr val="tx1"/>
                </a:solidFill>
                <a:effectLst/>
                <a:latin typeface="+mn-lt"/>
                <a:ea typeface="+mn-ea"/>
                <a:cs typeface="+mn-cs"/>
              </a:rPr>
              <a:t>. These are referred to in </a:t>
            </a:r>
            <a:r>
              <a:rPr lang="en-US" sz="1200" b="0" i="1" kern="1200" dirty="0">
                <a:solidFill>
                  <a:schemeClr val="tx1"/>
                </a:solidFill>
                <a:effectLst/>
                <a:latin typeface="+mn-lt"/>
                <a:ea typeface="+mn-ea"/>
                <a:cs typeface="+mn-cs"/>
              </a:rPr>
              <a:t>Handling Individual Cases</a:t>
            </a:r>
            <a:r>
              <a:rPr lang="en-US" sz="1200" b="0" i="0" kern="1200" dirty="0">
                <a:solidFill>
                  <a:schemeClr val="tx1"/>
                </a:solidFill>
                <a:effectLst/>
                <a:latin typeface="+mn-lt"/>
                <a:ea typeface="+mn-ea"/>
                <a:cs typeface="+mn-cs"/>
              </a:rPr>
              <a:t> as ‘Determinations’. They are:</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Determination 1: Immediate Protection</a:t>
            </a:r>
            <a:r>
              <a:rPr lang="en-US" sz="1200" b="0" i="0" kern="1200" dirty="0">
                <a:solidFill>
                  <a:schemeClr val="tx1"/>
                </a:solidFill>
                <a:effectLst/>
                <a:latin typeface="+mn-lt"/>
                <a:ea typeface="+mn-ea"/>
                <a:cs typeface="+mn-cs"/>
              </a:rPr>
              <a:t>. This occurs in circumstances when social services, the police, health or emergency services must act quickly to secure the </a:t>
            </a:r>
            <a:r>
              <a:rPr lang="en-US" sz="1200" b="0" i="0" u="none" strike="noStrike" kern="1200" dirty="0">
                <a:solidFill>
                  <a:schemeClr val="tx1"/>
                </a:solidFill>
                <a:effectLst/>
                <a:latin typeface="+mn-lt"/>
                <a:ea typeface="+mn-ea"/>
                <a:cs typeface="+mn-cs"/>
                <a:hlinkClick r:id="rId3"/>
              </a:rPr>
              <a:t>adult at risk</a:t>
            </a:r>
            <a:r>
              <a:rPr lang="en-US" sz="1200" b="0" i="0" kern="1200" dirty="0">
                <a:solidFill>
                  <a:schemeClr val="tx1"/>
                </a:solidFill>
                <a:effectLst/>
                <a:latin typeface="+mn-lt"/>
                <a:ea typeface="+mn-ea"/>
                <a:cs typeface="+mn-cs"/>
              </a:rPr>
              <a:t> or other adults/children at risk immediate safety.</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Determination 2: The adult is not at risk but may have care and support needs</a:t>
            </a:r>
            <a:r>
              <a:rPr lang="en-US" sz="1200" b="0" i="0" kern="1200" dirty="0">
                <a:solidFill>
                  <a:schemeClr val="tx1"/>
                </a:solidFill>
                <a:effectLst/>
                <a:latin typeface="+mn-lt"/>
                <a:ea typeface="+mn-ea"/>
                <a:cs typeface="+mn-cs"/>
              </a:rPr>
              <a:t>. The individual should be advised as they would for any other </a:t>
            </a:r>
            <a:r>
              <a:rPr lang="en-US" sz="1200" b="0" i="0" u="none" strike="noStrike" kern="1200" dirty="0">
                <a:solidFill>
                  <a:schemeClr val="tx1"/>
                </a:solidFill>
                <a:effectLst/>
                <a:latin typeface="+mn-lt"/>
                <a:ea typeface="+mn-ea"/>
                <a:cs typeface="+mn-cs"/>
                <a:hlinkClick r:id="rId3"/>
              </a:rPr>
              <a:t>referral</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the person may be signposted to other agencies or services if appropriate or may require an assessment.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Determination 3: Adult at risk and action to protect needed</a:t>
            </a:r>
            <a:r>
              <a:rPr lang="en-US" sz="1200" b="0" i="0" kern="1200" dirty="0">
                <a:solidFill>
                  <a:schemeClr val="tx1"/>
                </a:solidFill>
                <a:effectLst/>
                <a:latin typeface="+mn-lt"/>
                <a:ea typeface="+mn-ea"/>
                <a:cs typeface="+mn-cs"/>
              </a:rPr>
              <a:t> (see relevant section).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adult at risk requires protection and a </a:t>
            </a:r>
            <a:r>
              <a:rPr lang="en-US" sz="1200" b="1" i="0" kern="1200" dirty="0">
                <a:solidFill>
                  <a:schemeClr val="tx1"/>
                </a:solidFill>
                <a:effectLst/>
                <a:latin typeface="+mn-lt"/>
                <a:ea typeface="+mn-ea"/>
                <a:cs typeface="+mn-cs"/>
              </a:rPr>
              <a:t>strategy meeting/discussion </a:t>
            </a:r>
            <a:r>
              <a:rPr lang="en-US" sz="1200" b="0" i="0" kern="1200" dirty="0">
                <a:solidFill>
                  <a:schemeClr val="tx1"/>
                </a:solidFill>
                <a:effectLst/>
                <a:latin typeface="+mn-lt"/>
                <a:ea typeface="+mn-ea"/>
                <a:cs typeface="+mn-cs"/>
              </a:rPr>
              <a:t>should be held. It is not necessary, however, to wait the full 7 working days, until the enquiries are complete, if the need for a </a:t>
            </a:r>
            <a:r>
              <a:rPr lang="en-US" sz="1200" b="0" i="0" u="none" strike="noStrike" kern="1200" dirty="0">
                <a:solidFill>
                  <a:schemeClr val="tx1"/>
                </a:solidFill>
                <a:effectLst/>
                <a:latin typeface="+mn-lt"/>
                <a:ea typeface="+mn-ea"/>
                <a:cs typeface="+mn-cs"/>
                <a:hlinkClick r:id="rId4"/>
              </a:rPr>
              <a:t>strategy meeting/discussion</a:t>
            </a:r>
            <a:r>
              <a:rPr lang="en-US" sz="1200" b="0" i="0" kern="1200" dirty="0">
                <a:solidFill>
                  <a:schemeClr val="tx1"/>
                </a:solidFill>
                <a:effectLst/>
                <a:latin typeface="+mn-lt"/>
                <a:ea typeface="+mn-ea"/>
                <a:cs typeface="+mn-cs"/>
              </a:rPr>
              <a:t> is identified earlier.</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 decision may also be taken that </a:t>
            </a:r>
            <a:r>
              <a:rPr lang="en-US" sz="1200" b="1" i="0" u="sng" kern="1200" dirty="0">
                <a:solidFill>
                  <a:schemeClr val="tx1"/>
                </a:solidFill>
                <a:effectLst/>
                <a:latin typeface="+mn-lt"/>
                <a:ea typeface="+mn-ea"/>
                <a:cs typeface="+mn-cs"/>
              </a:rPr>
              <a:t>no further action is required</a:t>
            </a:r>
            <a:r>
              <a:rPr lang="en-US" sz="1200" b="1" i="0" kern="1200" dirty="0">
                <a:solidFill>
                  <a:schemeClr val="tx1"/>
                </a:solidFill>
                <a:effectLst/>
                <a:latin typeface="+mn-lt"/>
                <a:ea typeface="+mn-ea"/>
                <a:cs typeface="+mn-cs"/>
              </a:rPr>
              <a:t>: the adult is not at risk and no unmet care and support needs have been identified.</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BACKGROUND/EXAMPLES</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Determining whether an adult at risk has been abused and/or neglected is not straightforward. A judgement may be required as to whether an act of omission or commission has resulted in abuse or neglect. In some cases, it is the repetition of minor actions or omissions that collectively will amount to abuse or neglect.</a:t>
            </a:r>
          </a:p>
          <a:p>
            <a:r>
              <a:rPr lang="en-US" sz="1400" i="1" dirty="0">
                <a:effectLst/>
              </a:rPr>
              <a:t>For example, a </a:t>
            </a:r>
            <a:r>
              <a:rPr lang="en-US" sz="1400" i="1" dirty="0" err="1">
                <a:effectLst/>
              </a:rPr>
              <a:t>carer</a:t>
            </a:r>
            <a:r>
              <a:rPr lang="en-US" sz="1400" i="1" dirty="0">
                <a:effectLst/>
              </a:rPr>
              <a:t> consistently forgets to ensure the adult at risk, who is bed-bound and has dementia, is provided with drinks and is drinking regularly.</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enquiries determine that the adult is deemed to be at risk and action is required to protect them, practitioners should ensure that multi agency discussion and planning takes place. This can be done through a </a:t>
            </a:r>
            <a:r>
              <a:rPr lang="en-US" sz="1200" b="0" i="0" u="none" strike="noStrike" kern="1200" dirty="0">
                <a:solidFill>
                  <a:schemeClr val="tx1"/>
                </a:solidFill>
                <a:effectLst/>
                <a:latin typeface="+mn-lt"/>
                <a:ea typeface="+mn-ea"/>
                <a:cs typeface="+mn-cs"/>
                <a:hlinkClick r:id="rId3"/>
              </a:rPr>
              <a:t>strategy meeting/discussion</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safeguarding process can be concluded at any stage when appropriate actions have been taken to safeguard the adult at risk.</a:t>
            </a:r>
          </a:p>
          <a:p>
            <a:r>
              <a:rPr lang="en-US" sz="1400" i="1" dirty="0">
                <a:effectLst/>
              </a:rPr>
              <a:t>For example, an adult at risk, with severe mobility problems, is being left in a chair overnight by her </a:t>
            </a:r>
            <a:r>
              <a:rPr lang="en-US" sz="1400" i="1" dirty="0" err="1">
                <a:effectLst/>
              </a:rPr>
              <a:t>carer</a:t>
            </a:r>
            <a:r>
              <a:rPr lang="en-US" sz="1400" i="1" dirty="0">
                <a:effectLst/>
              </a:rPr>
              <a:t> and is made to use incontinence pants. The stair lift is broken and the </a:t>
            </a:r>
            <a:r>
              <a:rPr lang="en-US" sz="1400" i="1" dirty="0" err="1">
                <a:effectLst/>
              </a:rPr>
              <a:t>carer</a:t>
            </a:r>
            <a:r>
              <a:rPr lang="en-US" sz="1400" i="1" dirty="0">
                <a:effectLst/>
              </a:rPr>
              <a:t> cannot manage to get the adult at risk upstairs to the toilet and to bed. During the enquiries repairs to the stair lift were arranged and carried out. In this although Determination 3 is appropriate, no further safeguarding intervention was required.</a:t>
            </a: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13</a:t>
            </a:fld>
            <a:endParaRPr lang="en-GB"/>
          </a:p>
        </p:txBody>
      </p:sp>
    </p:spTree>
    <p:extLst>
      <p:ext uri="{BB962C8B-B14F-4D97-AF65-F5344CB8AC3E}">
        <p14:creationId xmlns:p14="http://schemas.microsoft.com/office/powerpoint/2010/main" val="1262866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Recording the outcomes</a:t>
            </a:r>
          </a:p>
          <a:p>
            <a:r>
              <a:rPr lang="en-US" sz="1200" b="0" i="0" kern="1200" dirty="0">
                <a:solidFill>
                  <a:schemeClr val="tx1"/>
                </a:solidFill>
                <a:effectLst/>
                <a:latin typeface="+mn-lt"/>
                <a:ea typeface="+mn-ea"/>
                <a:cs typeface="+mn-cs"/>
              </a:rPr>
              <a:t>The conclusions and outcome of the enquiries must be recorded, including those cases that do not lead to further action.</a:t>
            </a:r>
          </a:p>
          <a:p>
            <a:r>
              <a:rPr lang="en-US" sz="1200" b="0" i="0" kern="1200" dirty="0">
                <a:solidFill>
                  <a:schemeClr val="tx1"/>
                </a:solidFill>
                <a:effectLst/>
                <a:latin typeface="+mn-lt"/>
                <a:ea typeface="+mn-ea"/>
                <a:cs typeface="+mn-cs"/>
              </a:rPr>
              <a:t>The conclusions should be recorded in such a way that they are available to social services in the future, for example if a further report is made about abuse and/or neglect.</a:t>
            </a:r>
          </a:p>
          <a:p>
            <a:r>
              <a:rPr lang="en-US" sz="1200" b="0" i="0" kern="1200" dirty="0">
                <a:solidFill>
                  <a:schemeClr val="tx1"/>
                </a:solidFill>
                <a:effectLst/>
                <a:latin typeface="+mn-lt"/>
                <a:ea typeface="+mn-ea"/>
                <a:cs typeface="+mn-cs"/>
              </a:rPr>
              <a:t>A record should be made by social services of the evaluation detailing:</a:t>
            </a:r>
          </a:p>
          <a:p>
            <a:r>
              <a:rPr lang="en-US" sz="1200" b="0" i="0" kern="1200" dirty="0">
                <a:solidFill>
                  <a:schemeClr val="tx1"/>
                </a:solidFill>
                <a:effectLst/>
                <a:latin typeface="+mn-lt"/>
                <a:ea typeface="+mn-ea"/>
                <a:cs typeface="+mn-cs"/>
              </a:rPr>
              <a:t>the concern;</a:t>
            </a:r>
          </a:p>
          <a:p>
            <a:r>
              <a:rPr lang="en-US" sz="1200" b="0" i="0" u="none" strike="noStrike" kern="1200" dirty="0">
                <a:solidFill>
                  <a:schemeClr val="tx1"/>
                </a:solidFill>
                <a:effectLst/>
                <a:latin typeface="+mn-lt"/>
                <a:ea typeface="+mn-ea"/>
                <a:cs typeface="+mn-cs"/>
                <a:hlinkClick r:id="rId3"/>
              </a:rPr>
              <a:t>person-</a:t>
            </a:r>
            <a:r>
              <a:rPr lang="en-US" sz="1200" b="0" i="0" u="none" strike="noStrike" kern="1200" dirty="0" err="1">
                <a:solidFill>
                  <a:schemeClr val="tx1"/>
                </a:solidFill>
                <a:effectLst/>
                <a:latin typeface="+mn-lt"/>
                <a:ea typeface="+mn-ea"/>
                <a:cs typeface="+mn-cs"/>
                <a:hlinkClick r:id="rId3"/>
              </a:rPr>
              <a:t>centred</a:t>
            </a:r>
            <a:r>
              <a:rPr lang="en-US" sz="1200" b="0" i="0" kern="1200" dirty="0">
                <a:solidFill>
                  <a:schemeClr val="tx1"/>
                </a:solidFill>
                <a:effectLst/>
                <a:latin typeface="+mn-lt"/>
                <a:ea typeface="+mn-ea"/>
                <a:cs typeface="+mn-cs"/>
              </a:rPr>
              <a:t> outcomes;</a:t>
            </a:r>
          </a:p>
          <a:p>
            <a:r>
              <a:rPr lang="en-US" sz="1200" b="0" i="0" kern="1200" dirty="0">
                <a:solidFill>
                  <a:schemeClr val="tx1"/>
                </a:solidFill>
                <a:effectLst/>
                <a:latin typeface="+mn-lt"/>
                <a:ea typeface="+mn-ea"/>
                <a:cs typeface="+mn-cs"/>
              </a:rPr>
              <a:t>the context.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following should also be included:</a:t>
            </a:r>
          </a:p>
          <a:p>
            <a:r>
              <a:rPr lang="en-US" sz="1200" b="1" i="0" kern="1200" dirty="0">
                <a:solidFill>
                  <a:schemeClr val="tx1"/>
                </a:solidFill>
                <a:effectLst/>
                <a:latin typeface="+mn-lt"/>
                <a:ea typeface="+mn-ea"/>
                <a:cs typeface="+mn-cs"/>
              </a:rPr>
              <a:t>1. Participation: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identity of the individual who reported the concern and the individual who took the decision to initiate the enquiry;</a:t>
            </a:r>
          </a:p>
          <a:p>
            <a:r>
              <a:rPr lang="en-US" sz="1200" b="0" i="0" kern="1200" dirty="0">
                <a:solidFill>
                  <a:schemeClr val="tx1"/>
                </a:solidFill>
                <a:effectLst/>
                <a:latin typeface="+mn-lt"/>
                <a:ea typeface="+mn-ea"/>
                <a:cs typeface="+mn-cs"/>
              </a:rPr>
              <a:t>the identity of any other agencies or third sector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who are aware of or involved in working with the adult at risk;</a:t>
            </a:r>
          </a:p>
          <a:p>
            <a:r>
              <a:rPr lang="en-US" sz="1200" b="0" i="0" kern="1200" dirty="0">
                <a:solidFill>
                  <a:schemeClr val="tx1"/>
                </a:solidFill>
                <a:effectLst/>
                <a:latin typeface="+mn-lt"/>
                <a:ea typeface="+mn-ea"/>
                <a:cs typeface="+mn-cs"/>
              </a:rPr>
              <a:t>the identity of the person or persons and, if relevant, the agency who conducted the enquiries;</a:t>
            </a:r>
          </a:p>
          <a:p>
            <a:r>
              <a:rPr lang="en-US" sz="1200" b="0" i="0" kern="1200" dirty="0">
                <a:solidFill>
                  <a:schemeClr val="tx1"/>
                </a:solidFill>
                <a:effectLst/>
                <a:latin typeface="+mn-lt"/>
                <a:ea typeface="+mn-ea"/>
                <a:cs typeface="+mn-cs"/>
              </a:rPr>
              <a:t>information provided during the enquiries and by whom.</a:t>
            </a:r>
          </a:p>
          <a:p>
            <a:r>
              <a:rPr lang="en-US" sz="1200" b="1" i="0" kern="1200" dirty="0">
                <a:solidFill>
                  <a:schemeClr val="tx1"/>
                </a:solidFill>
                <a:effectLst/>
                <a:latin typeface="+mn-lt"/>
                <a:ea typeface="+mn-ea"/>
                <a:cs typeface="+mn-cs"/>
              </a:rPr>
              <a:t>2. The Enquiry Process: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List of those who contributed information and summary of contribution;</a:t>
            </a:r>
          </a:p>
          <a:p>
            <a:r>
              <a:rPr lang="en-US" sz="1200" b="0" i="0" kern="1200" dirty="0">
                <a:solidFill>
                  <a:schemeClr val="tx1"/>
                </a:solidFill>
                <a:effectLst/>
                <a:latin typeface="+mn-lt"/>
                <a:ea typeface="+mn-ea"/>
                <a:cs typeface="+mn-cs"/>
              </a:rPr>
              <a:t>Those interviewed during the enquiries and summary of what was learnt about the adult at risk’s care and support protection needs;</a:t>
            </a:r>
          </a:p>
          <a:p>
            <a:r>
              <a:rPr lang="en-US" sz="1200" b="0" i="0" kern="1200" dirty="0">
                <a:solidFill>
                  <a:schemeClr val="tx1"/>
                </a:solidFill>
                <a:effectLst/>
                <a:latin typeface="+mn-lt"/>
                <a:ea typeface="+mn-ea"/>
                <a:cs typeface="+mn-cs"/>
              </a:rPr>
              <a:t>Any documentary evidence reviewed during the enquiries and information obtained.</a:t>
            </a:r>
          </a:p>
          <a:p>
            <a:r>
              <a:rPr lang="en-US" sz="1200" b="1" i="0" kern="1200" dirty="0">
                <a:solidFill>
                  <a:schemeClr val="tx1"/>
                </a:solidFill>
                <a:effectLst/>
                <a:latin typeface="+mn-lt"/>
                <a:ea typeface="+mn-ea"/>
                <a:cs typeface="+mn-cs"/>
              </a:rPr>
              <a:t>3. Conclusion: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Statement as to whether those who contributed believe that the person is or is not an adult at risk who has and/or is likely to continue experiencing abuse or neglect;</a:t>
            </a:r>
          </a:p>
          <a:p>
            <a:r>
              <a:rPr lang="en-US" sz="1200" b="0" i="0" kern="1200" dirty="0">
                <a:solidFill>
                  <a:schemeClr val="tx1"/>
                </a:solidFill>
                <a:effectLst/>
                <a:latin typeface="+mn-lt"/>
                <a:ea typeface="+mn-ea"/>
                <a:cs typeface="+mn-cs"/>
              </a:rPr>
              <a:t>Statement as to whether an assessment under the </a:t>
            </a:r>
            <a:r>
              <a:rPr lang="en-US" sz="1200" b="0" i="0" kern="1200" dirty="0">
                <a:solidFill>
                  <a:schemeClr val="tx1"/>
                </a:solidFill>
                <a:effectLst/>
                <a:latin typeface="+mn-lt"/>
                <a:ea typeface="+mn-ea"/>
                <a:cs typeface="+mn-cs"/>
                <a:hlinkClick r:id="rId4"/>
              </a:rPr>
              <a:t>Mental Capacity Act 2005</a:t>
            </a:r>
            <a:r>
              <a:rPr lang="en-US" sz="1200" b="0" i="0" kern="1200" dirty="0">
                <a:solidFill>
                  <a:schemeClr val="tx1"/>
                </a:solidFill>
                <a:effectLst/>
                <a:latin typeface="+mn-lt"/>
                <a:ea typeface="+mn-ea"/>
                <a:cs typeface="+mn-cs"/>
              </a:rPr>
              <a:t> or the </a:t>
            </a:r>
            <a:r>
              <a:rPr lang="en-US" sz="1200" b="0" i="0" kern="1200" dirty="0">
                <a:solidFill>
                  <a:schemeClr val="tx1"/>
                </a:solidFill>
                <a:effectLst/>
                <a:latin typeface="+mn-lt"/>
                <a:ea typeface="+mn-ea"/>
                <a:cs typeface="+mn-cs"/>
                <a:hlinkClick r:id="rId5"/>
              </a:rPr>
              <a:t>Mental Health Act 1983</a:t>
            </a:r>
            <a:r>
              <a:rPr lang="en-US" sz="1200" b="0" i="0" kern="1200" dirty="0">
                <a:solidFill>
                  <a:schemeClr val="tx1"/>
                </a:solidFill>
                <a:effectLst/>
                <a:latin typeface="+mn-lt"/>
                <a:ea typeface="+mn-ea"/>
                <a:cs typeface="+mn-cs"/>
              </a:rPr>
              <a:t> has been or should be carried out. If such an assessment has been carried out, the outcome;</a:t>
            </a:r>
          </a:p>
          <a:p>
            <a:r>
              <a:rPr lang="en-US" sz="1200" b="0" i="0" kern="1200" dirty="0">
                <a:solidFill>
                  <a:schemeClr val="tx1"/>
                </a:solidFill>
                <a:effectLst/>
                <a:latin typeface="+mn-lt"/>
                <a:ea typeface="+mn-ea"/>
                <a:cs typeface="+mn-cs"/>
              </a:rPr>
              <a:t>What action should be taken and by whom to ensure the adult at risk’s safety needs are met;</a:t>
            </a:r>
          </a:p>
          <a:p>
            <a:r>
              <a:rPr lang="en-US" sz="1200" b="0" i="0" kern="1200" dirty="0">
                <a:solidFill>
                  <a:schemeClr val="tx1"/>
                </a:solidFill>
                <a:effectLst/>
                <a:latin typeface="+mn-lt"/>
                <a:ea typeface="+mn-ea"/>
                <a:cs typeface="+mn-cs"/>
              </a:rPr>
              <a:t>Evidence to support this conclusion;</a:t>
            </a:r>
          </a:p>
          <a:p>
            <a:r>
              <a:rPr lang="en-US" sz="1200" b="0" i="0" kern="1200" dirty="0">
                <a:solidFill>
                  <a:schemeClr val="tx1"/>
                </a:solidFill>
                <a:effectLst/>
                <a:latin typeface="+mn-lt"/>
                <a:ea typeface="+mn-ea"/>
                <a:cs typeface="+mn-cs"/>
              </a:rPr>
              <a:t>Any needs for care and support under section 19 and 24 of the </a:t>
            </a:r>
            <a:r>
              <a:rPr lang="en-US" sz="1200" b="0" i="0" kern="1200" dirty="0">
                <a:solidFill>
                  <a:schemeClr val="tx1"/>
                </a:solidFill>
                <a:effectLst/>
                <a:latin typeface="+mn-lt"/>
                <a:ea typeface="+mn-ea"/>
                <a:cs typeface="+mn-cs"/>
                <a:hlinkClick r:id="rId6"/>
              </a:rPr>
              <a:t>Social Services and Well-being Act (Wales) 2014</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Any possible future concerns that may arise and why.</a:t>
            </a:r>
          </a:p>
          <a:p>
            <a:pPr algn="l">
              <a:buFont typeface="Arial" panose="020B0604020202020204" pitchFamily="34" charset="0"/>
              <a:buNone/>
            </a:pPr>
            <a:endParaRPr lang="en-US" sz="1200" b="0" i="0" kern="1200" dirty="0">
              <a:solidFill>
                <a:schemeClr val="tx1"/>
              </a:solidFill>
              <a:effectLst/>
              <a:latin typeface="+mn-lt"/>
              <a:ea typeface="+mn-ea"/>
              <a:cs typeface="+mn-cs"/>
            </a:endParaRPr>
          </a:p>
          <a:p>
            <a:pPr algn="l">
              <a:buFont typeface="Arial" panose="020B0604020202020204" pitchFamily="34" charset="0"/>
              <a:buNone/>
            </a:pPr>
            <a:r>
              <a:rPr lang="en-US" sz="1200" b="0" i="0" kern="1200" dirty="0">
                <a:solidFill>
                  <a:schemeClr val="tx1"/>
                </a:solidFill>
                <a:effectLst/>
                <a:latin typeface="+mn-lt"/>
                <a:ea typeface="+mn-ea"/>
                <a:cs typeface="+mn-cs"/>
              </a:rPr>
              <a:t>When enquiries determine that the adult is deemed to be at risk and action is required to protect them, practitioners should ensure that multi agency discussion and planning takes place. This can be done through a </a:t>
            </a:r>
            <a:r>
              <a:rPr lang="en-US" sz="1200" b="0" i="0" u="none" strike="noStrike" kern="1200" dirty="0">
                <a:solidFill>
                  <a:schemeClr val="tx1"/>
                </a:solidFill>
                <a:effectLst/>
                <a:latin typeface="+mn-lt"/>
                <a:ea typeface="+mn-ea"/>
                <a:cs typeface="+mn-cs"/>
                <a:hlinkClick r:id="rId3"/>
              </a:rPr>
              <a:t>strategy meeting/discussion</a:t>
            </a:r>
            <a:r>
              <a:rPr lang="en-US" sz="1200" b="0" i="0" kern="1200" dirty="0">
                <a:solidFill>
                  <a:schemeClr val="tx1"/>
                </a:solidFill>
                <a:effectLst/>
                <a:latin typeface="+mn-lt"/>
                <a:ea typeface="+mn-ea"/>
                <a:cs typeface="+mn-cs"/>
              </a:rPr>
              <a:t>.</a:t>
            </a:r>
            <a:endParaRPr lang="en-US" b="0" i="0" dirty="0">
              <a:solidFill>
                <a:srgbClr val="37394B"/>
              </a:solidFill>
              <a:effectLst/>
              <a:latin typeface="Arial" panose="020B0604020202020204" pitchFamily="34" charset="0"/>
              <a:cs typeface="Arial" panose="020B0604020202020204" pitchFamily="34" charset="0"/>
            </a:endParaRP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14</a:t>
            </a:fld>
            <a:endParaRPr lang="en-GB"/>
          </a:p>
        </p:txBody>
      </p:sp>
    </p:spTree>
    <p:extLst>
      <p:ext uri="{BB962C8B-B14F-4D97-AF65-F5344CB8AC3E}">
        <p14:creationId xmlns:p14="http://schemas.microsoft.com/office/powerpoint/2010/main" val="24222693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strategy discussion/ meeting: the purpose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 s126 enquiries conclude that social services have reasonable cause to suspect that an adult is at risk of abuse, </a:t>
            </a:r>
            <a:r>
              <a:rPr lang="en-US" sz="1200" b="1" i="0" kern="1200" dirty="0">
                <a:solidFill>
                  <a:schemeClr val="tx1"/>
                </a:solidFill>
                <a:effectLst/>
                <a:latin typeface="+mn-lt"/>
                <a:ea typeface="+mn-ea"/>
                <a:cs typeface="+mn-cs"/>
              </a:rPr>
              <a:t>a strategy discussion/ meeting by telephone, video-conferencing or face-to face should take place.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purpose is to determine the action to be taken to ensure the safety, care and support needs of the adult at risk are met. </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N.B.</a:t>
            </a:r>
            <a:r>
              <a:rPr lang="en-US" sz="1200" b="0" i="0" kern="1200" dirty="0">
                <a:solidFill>
                  <a:schemeClr val="tx1"/>
                </a:solidFill>
                <a:effectLst/>
                <a:latin typeface="+mn-lt"/>
                <a:ea typeface="+mn-ea"/>
                <a:cs typeface="+mn-cs"/>
              </a:rPr>
              <a:t> Strategy meetings and strategy discussions are interchangeable terms, they can be held as often and for as long as necessary.</a:t>
            </a:r>
          </a:p>
          <a:p>
            <a:pPr algn="l">
              <a:buFont typeface="Arial" panose="020B0604020202020204" pitchFamily="34" charset="0"/>
              <a:buNone/>
            </a:pPr>
            <a:endParaRPr lang="en-US" b="0" i="0" dirty="0">
              <a:solidFill>
                <a:srgbClr val="37394B"/>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15</a:t>
            </a:fld>
            <a:endParaRPr lang="en-GB"/>
          </a:p>
        </p:txBody>
      </p:sp>
    </p:spTree>
    <p:extLst>
      <p:ext uri="{BB962C8B-B14F-4D97-AF65-F5344CB8AC3E}">
        <p14:creationId xmlns:p14="http://schemas.microsoft.com/office/powerpoint/2010/main" val="695922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u="sng" dirty="0"/>
              <a:t>FOR MORE INFORMATION AND DETAIL, PLEASE GO TO THE APP: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Section 2: </a:t>
            </a:r>
            <a:r>
              <a:rPr lang="en-US" sz="1200" b="0" i="0" kern="1200" dirty="0">
                <a:solidFill>
                  <a:schemeClr val="tx1"/>
                </a:solidFill>
                <a:effectLst/>
                <a:latin typeface="+mn-lt"/>
                <a:ea typeface="+mn-ea"/>
                <a:cs typeface="+mn-cs"/>
              </a:rPr>
              <a:t>Responding to a report of an adult at risk of abuse and/or neglect &gt; Managing Difficulties in Gaining Access &gt; </a:t>
            </a:r>
            <a:r>
              <a:rPr lang="en-US" sz="1200" b="1" i="0" kern="1200" dirty="0">
                <a:solidFill>
                  <a:schemeClr val="tx1"/>
                </a:solidFill>
                <a:effectLst/>
                <a:latin typeface="+mn-lt"/>
                <a:ea typeface="+mn-ea"/>
                <a:cs typeface="+mn-cs"/>
              </a:rPr>
              <a:t>Adult Protection and Support Orders (APSOs)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http://www.myguideapps.com/projects/wales_safeguarding_procedures/default/adu/a3pt1/a3pt1.p18.html?nocache=0.5564913893465633</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1CA6733-8233-4F82-9015-87E0FDB9D441}" type="slidenum">
              <a:rPr lang="en-GB" smtClean="0"/>
              <a:t>16</a:t>
            </a:fld>
            <a:endParaRPr lang="en-GB"/>
          </a:p>
        </p:txBody>
      </p:sp>
    </p:spTree>
    <p:extLst>
      <p:ext uri="{BB962C8B-B14F-4D97-AF65-F5344CB8AC3E}">
        <p14:creationId xmlns:p14="http://schemas.microsoft.com/office/powerpoint/2010/main" val="3405673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Move to next module: Strategy Discussion / Meeting</a:t>
            </a:r>
          </a:p>
        </p:txBody>
      </p:sp>
      <p:sp>
        <p:nvSpPr>
          <p:cNvPr id="4" name="Slide Number Placeholder 3"/>
          <p:cNvSpPr>
            <a:spLocks noGrp="1"/>
          </p:cNvSpPr>
          <p:nvPr>
            <p:ph type="sldNum" sz="quarter" idx="5"/>
          </p:nvPr>
        </p:nvSpPr>
        <p:spPr/>
        <p:txBody>
          <a:bodyPr/>
          <a:lstStyle/>
          <a:p>
            <a:fld id="{5380B07E-33FA-47F9-8699-C5DB1064ED41}" type="slidenum">
              <a:rPr lang="en-GB" smtClean="0"/>
              <a:t>17</a:t>
            </a:fld>
            <a:endParaRPr lang="en-GB"/>
          </a:p>
        </p:txBody>
      </p:sp>
    </p:spTree>
    <p:extLst>
      <p:ext uri="{BB962C8B-B14F-4D97-AF65-F5344CB8AC3E}">
        <p14:creationId xmlns:p14="http://schemas.microsoft.com/office/powerpoint/2010/main" val="1153316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Trainer Note – this slide is </a:t>
            </a:r>
            <a:r>
              <a:rPr lang="en-GB" b="1" u="sng" dirty="0"/>
              <a:t>optional</a:t>
            </a:r>
            <a:r>
              <a:rPr lang="en-GB" b="1" dirty="0"/>
              <a:t> – it summarises the process covered in the previous module.</a:t>
            </a:r>
          </a:p>
          <a:p>
            <a:endParaRPr lang="en-GB" b="1" dirty="0"/>
          </a:p>
          <a:p>
            <a:r>
              <a:rPr lang="en-GB" b="1" dirty="0"/>
              <a:t>Make a report – refers to Section </a:t>
            </a:r>
            <a:r>
              <a:rPr lang="en-GB" sz="1200" b="1" kern="1200" dirty="0">
                <a:solidFill>
                  <a:schemeClr val="tx1"/>
                </a:solidFill>
                <a:effectLst/>
                <a:latin typeface="+mn-lt"/>
                <a:ea typeface="+mn-ea"/>
                <a:cs typeface="+mn-cs"/>
              </a:rPr>
              <a:t>128 of the Act: Duty to report adults at risk</a:t>
            </a:r>
          </a:p>
          <a:p>
            <a:r>
              <a:rPr lang="en-GB" sz="1200" kern="1200" dirty="0">
                <a:solidFill>
                  <a:schemeClr val="tx1"/>
                </a:solidFill>
                <a:effectLst/>
                <a:latin typeface="+mn-lt"/>
                <a:ea typeface="+mn-ea"/>
                <a:cs typeface="+mn-cs"/>
              </a:rPr>
              <a:t>If a relevant partner of a local authority has </a:t>
            </a:r>
            <a:r>
              <a:rPr lang="en-GB" sz="1200" b="1" kern="1200" dirty="0">
                <a:solidFill>
                  <a:schemeClr val="tx1"/>
                </a:solidFill>
                <a:effectLst/>
                <a:latin typeface="+mn-lt"/>
                <a:ea typeface="+mn-ea"/>
                <a:cs typeface="+mn-cs"/>
              </a:rPr>
              <a:t>reasonable cause to suspect</a:t>
            </a:r>
            <a:r>
              <a:rPr lang="en-GB" sz="1200" kern="1200" dirty="0">
                <a:solidFill>
                  <a:schemeClr val="tx1"/>
                </a:solidFill>
                <a:effectLst/>
                <a:latin typeface="+mn-lt"/>
                <a:ea typeface="+mn-ea"/>
                <a:cs typeface="+mn-cs"/>
              </a:rPr>
              <a:t> that a person is an adult at risk and appears to be within the authority's area, it </a:t>
            </a:r>
            <a:r>
              <a:rPr lang="en-GB" sz="1200" b="1" kern="1200" dirty="0">
                <a:solidFill>
                  <a:schemeClr val="tx1"/>
                </a:solidFill>
                <a:effectLst/>
                <a:latin typeface="+mn-lt"/>
                <a:ea typeface="+mn-ea"/>
                <a:cs typeface="+mn-cs"/>
              </a:rPr>
              <a:t>must inform the local authority of that fact</a:t>
            </a:r>
            <a:r>
              <a:rPr lang="en-GB" sz="1200" kern="1200" dirty="0">
                <a:solidFill>
                  <a:schemeClr val="tx1"/>
                </a:solidFill>
                <a:effectLst/>
                <a:latin typeface="+mn-lt"/>
                <a:ea typeface="+mn-ea"/>
                <a:cs typeface="+mn-cs"/>
              </a:rPr>
              <a:t>.</a:t>
            </a:r>
          </a:p>
          <a:p>
            <a:pPr marL="0" indent="0">
              <a:buNone/>
            </a:pP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pPr marL="0" indent="0">
              <a:buNone/>
            </a:pPr>
            <a:endParaRPr lang="en-GB" sz="1200" kern="1200" dirty="0">
              <a:solidFill>
                <a:schemeClr val="tx1"/>
              </a:solidFill>
              <a:effectLst/>
              <a:latin typeface="+mn-lt"/>
              <a:ea typeface="+mn-ea"/>
              <a:cs typeface="+mn-cs"/>
            </a:endParaRPr>
          </a:p>
          <a:p>
            <a:endParaRPr lang="en-GB" b="1" dirty="0"/>
          </a:p>
        </p:txBody>
      </p:sp>
    </p:spTree>
    <p:extLst>
      <p:ext uri="{BB962C8B-B14F-4D97-AF65-F5344CB8AC3E}">
        <p14:creationId xmlns:p14="http://schemas.microsoft.com/office/powerpoint/2010/main" val="2539187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TRAINER TO CLARIFY: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a:t>
            </a:r>
            <a:r>
              <a:rPr lang="en-US" sz="1200" b="0" i="0" u="none" strike="noStrike" kern="1200" dirty="0">
                <a:solidFill>
                  <a:schemeClr val="tx1"/>
                </a:solidFill>
                <a:effectLst/>
                <a:latin typeface="+mn-lt"/>
                <a:ea typeface="+mn-ea"/>
                <a:cs typeface="+mn-cs"/>
                <a:hlinkClick r:id="rId3"/>
              </a:rPr>
              <a:t>local authority</a:t>
            </a:r>
            <a:r>
              <a:rPr lang="en-US" sz="1200" b="0" i="0" kern="1200" dirty="0">
                <a:solidFill>
                  <a:schemeClr val="tx1"/>
                </a:solidFill>
                <a:effectLst/>
                <a:latin typeface="+mn-lt"/>
                <a:ea typeface="+mn-ea"/>
                <a:cs typeface="+mn-cs"/>
              </a:rPr>
              <a:t> has a duty to respond to a report about an adult who is at risk of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3"/>
              </a:rPr>
              <a:t>neglect</a:t>
            </a:r>
            <a:r>
              <a:rPr lang="en-US" sz="1200" b="0" i="0" kern="1200" dirty="0">
                <a:solidFill>
                  <a:schemeClr val="tx1"/>
                </a:solidFill>
                <a:effectLst/>
                <a:latin typeface="+mn-lt"/>
                <a:ea typeface="+mn-ea"/>
                <a:cs typeface="+mn-cs"/>
              </a:rPr>
              <a:t>. A key principle should be always making the person safe.</a:t>
            </a:r>
          </a:p>
          <a:p>
            <a:pPr marL="171450" indent="-171450">
              <a:buFont typeface="Arial" panose="020B0604020202020204" pitchFamily="34" charset="0"/>
              <a:buChar char="•"/>
            </a:pPr>
            <a:r>
              <a:rPr lang="en-US" sz="1200" b="0" i="0" u="none" kern="1200" dirty="0">
                <a:solidFill>
                  <a:schemeClr val="tx1"/>
                </a:solidFill>
                <a:effectLst/>
                <a:latin typeface="+mn-lt"/>
                <a:ea typeface="+mn-ea"/>
                <a:cs typeface="+mn-cs"/>
              </a:rPr>
              <a:t>The following slides cover what happens once the report is </a:t>
            </a:r>
            <a:r>
              <a:rPr lang="en-US" sz="1200" b="1" i="0" u="none" kern="1200" dirty="0">
                <a:solidFill>
                  <a:schemeClr val="tx1"/>
                </a:solidFill>
                <a:effectLst/>
                <a:latin typeface="+mn-lt"/>
                <a:ea typeface="+mn-ea"/>
                <a:cs typeface="+mn-cs"/>
              </a:rPr>
              <a:t>received by social services</a:t>
            </a:r>
            <a:r>
              <a:rPr lang="en-US" sz="1200" b="0" i="0" u="none" kern="1200" dirty="0">
                <a:solidFill>
                  <a:schemeClr val="tx1"/>
                </a:solidFill>
                <a:effectLst/>
                <a:latin typeface="+mn-lt"/>
                <a:ea typeface="+mn-ea"/>
                <a:cs typeface="+mn-cs"/>
              </a:rPr>
              <a:t>. Many of these tasks will only be done by the social worker/social services staff.</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N.B.</a:t>
            </a:r>
            <a:r>
              <a:rPr lang="en-US" sz="1200" b="0" i="0" kern="1200" dirty="0">
                <a:solidFill>
                  <a:schemeClr val="tx1"/>
                </a:solidFill>
                <a:effectLst/>
                <a:latin typeface="+mn-lt"/>
                <a:ea typeface="+mn-ea"/>
                <a:cs typeface="+mn-cs"/>
              </a:rPr>
              <a:t> As it is the </a:t>
            </a:r>
            <a:r>
              <a:rPr lang="en-US" sz="1200" b="1" i="0" kern="1200" dirty="0">
                <a:solidFill>
                  <a:schemeClr val="tx1"/>
                </a:solidFill>
                <a:effectLst/>
                <a:latin typeface="+mn-lt"/>
                <a:ea typeface="+mn-ea"/>
                <a:cs typeface="+mn-cs"/>
              </a:rPr>
              <a:t>local authority social services department</a:t>
            </a:r>
            <a:r>
              <a:rPr lang="en-US" sz="1200" b="0" i="0" kern="1200" dirty="0">
                <a:solidFill>
                  <a:schemeClr val="tx1"/>
                </a:solidFill>
                <a:effectLst/>
                <a:latin typeface="+mn-lt"/>
                <a:ea typeface="+mn-ea"/>
                <a:cs typeface="+mn-cs"/>
              </a:rPr>
              <a:t> that responds to reports about an adult at risk, the term ‘social services’ will be used in these procedures rather than local authority.</a:t>
            </a:r>
          </a:p>
          <a:p>
            <a:r>
              <a:rPr lang="en-US" sz="1200" b="0" i="0" kern="1200" dirty="0">
                <a:solidFill>
                  <a:schemeClr val="tx1"/>
                </a:solidFill>
                <a:effectLst/>
                <a:latin typeface="+mn-lt"/>
                <a:ea typeface="+mn-ea"/>
                <a:cs typeface="+mn-cs"/>
              </a:rPr>
              <a:t>For the purposes of these procedures a report to social services will be taken to also mean a referral.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sng" kern="1200" dirty="0">
                <a:solidFill>
                  <a:schemeClr val="tx1"/>
                </a:solidFill>
                <a:effectLst/>
                <a:latin typeface="+mn-lt"/>
                <a:ea typeface="+mn-ea"/>
                <a:cs typeface="+mn-cs"/>
              </a:rPr>
              <a:t>TRAINER may wish to supplement with: </a:t>
            </a:r>
            <a:r>
              <a:rPr lang="en-US" sz="1200" b="1" i="0" u="none" strike="noStrike" dirty="0">
                <a:solidFill>
                  <a:srgbClr val="11846A"/>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Pointers for Practice: Subjective Factors that can Influence the Response to a Report</a:t>
            </a:r>
            <a:endParaRPr lang="en-US" sz="1200" b="0" i="0" dirty="0">
              <a:solidFill>
                <a:srgbClr val="37394B"/>
              </a:solidFill>
              <a:effectLst/>
              <a:latin typeface="Helvetica"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3</a:t>
            </a:fld>
            <a:endParaRPr lang="en-GB"/>
          </a:p>
        </p:txBody>
      </p:sp>
    </p:spTree>
    <p:extLst>
      <p:ext uri="{BB962C8B-B14F-4D97-AF65-F5344CB8AC3E}">
        <p14:creationId xmlns:p14="http://schemas.microsoft.com/office/powerpoint/2010/main" val="4247204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Reports alleging that an </a:t>
            </a:r>
            <a:r>
              <a:rPr lang="en-US" sz="1200" b="0" i="0" u="none" strike="noStrike" kern="1200" dirty="0">
                <a:solidFill>
                  <a:schemeClr val="tx1"/>
                </a:solidFill>
                <a:effectLst/>
                <a:latin typeface="+mn-lt"/>
                <a:ea typeface="+mn-ea"/>
                <a:cs typeface="+mn-cs"/>
                <a:hlinkClick r:id="rId3"/>
              </a:rPr>
              <a:t>adult at risk</a:t>
            </a:r>
            <a:r>
              <a:rPr lang="en-US" sz="1200" b="0" i="0" kern="1200" dirty="0">
                <a:solidFill>
                  <a:schemeClr val="tx1"/>
                </a:solidFill>
                <a:effectLst/>
                <a:latin typeface="+mn-lt"/>
                <a:ea typeface="+mn-ea"/>
                <a:cs typeface="+mn-cs"/>
              </a:rPr>
              <a:t> has been abused or is at risk of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3"/>
              </a:rPr>
              <a:t>neglect</a:t>
            </a:r>
            <a:r>
              <a:rPr lang="en-US" sz="1200" b="0" i="0" u="none" strike="noStrik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must always be regarded as serious and </a:t>
            </a:r>
            <a:r>
              <a:rPr lang="en-US" sz="1200" b="0" i="0" u="none" strike="noStrike" kern="1200" dirty="0">
                <a:solidFill>
                  <a:schemeClr val="tx1"/>
                </a:solidFill>
                <a:effectLst/>
                <a:latin typeface="+mn-lt"/>
                <a:ea typeface="+mn-ea"/>
                <a:cs typeface="+mn-cs"/>
                <a:hlinkClick r:id="rId3"/>
              </a:rPr>
              <a:t>enquiries</a:t>
            </a:r>
            <a:r>
              <a:rPr lang="en-US" sz="1200" b="0" i="0" kern="1200" dirty="0">
                <a:solidFill>
                  <a:schemeClr val="tx1"/>
                </a:solidFill>
                <a:effectLst/>
                <a:latin typeface="+mn-lt"/>
                <a:ea typeface="+mn-ea"/>
                <a:cs typeface="+mn-cs"/>
              </a:rPr>
              <a:t> by social services should commence </a:t>
            </a:r>
            <a:r>
              <a:rPr lang="en-US" sz="1200" b="1" i="0" kern="1200" dirty="0">
                <a:solidFill>
                  <a:schemeClr val="tx1"/>
                </a:solidFill>
                <a:effectLst/>
                <a:latin typeface="+mn-lt"/>
                <a:ea typeface="+mn-ea"/>
                <a:cs typeface="+mn-cs"/>
              </a:rPr>
              <a:t>immediately</a:t>
            </a:r>
            <a:r>
              <a:rPr lang="en-US" sz="1200" b="0" i="0" kern="1200" dirty="0">
                <a:solidFill>
                  <a:schemeClr val="tx1"/>
                </a:solidFill>
                <a:effectLst/>
                <a:latin typeface="+mn-lt"/>
                <a:ea typeface="+mn-ea"/>
                <a:cs typeface="+mn-cs"/>
              </a:rPr>
              <a:t>. </a:t>
            </a:r>
            <a:r>
              <a:rPr lang="en-US" dirty="0">
                <a:solidFill>
                  <a:schemeClr val="tx1"/>
                </a:solidFill>
              </a:rPr>
              <a:t>Following a report, </a:t>
            </a:r>
            <a:r>
              <a:rPr lang="en-US" b="1" dirty="0">
                <a:solidFill>
                  <a:schemeClr val="tx1"/>
                </a:solidFill>
              </a:rPr>
              <a:t>social services </a:t>
            </a:r>
            <a:r>
              <a:rPr lang="en-US" dirty="0">
                <a:solidFill>
                  <a:schemeClr val="tx1"/>
                </a:solidFill>
              </a:rPr>
              <a:t>have a duty to make enquires, if there is reasonable case to suspect that a person within its area is an adult at risk. </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All reports should be treated in the same way</a:t>
            </a:r>
            <a:r>
              <a:rPr lang="en-US" sz="1200" b="0" i="0" kern="1200" dirty="0">
                <a:solidFill>
                  <a:schemeClr val="tx1"/>
                </a:solidFill>
                <a:effectLst/>
                <a:latin typeface="+mn-lt"/>
                <a:ea typeface="+mn-ea"/>
                <a:cs typeface="+mn-cs"/>
              </a:rPr>
              <a:t>, regardless of whether: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alleged abuse has taken place in or outside the family,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this is a repeat report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source of the report, including anonymous reports.</a:t>
            </a:r>
          </a:p>
          <a:p>
            <a:endParaRPr lang="en-GB" sz="1300" dirty="0"/>
          </a:p>
          <a:p>
            <a:pPr algn="l"/>
            <a:r>
              <a:rPr lang="en-US" sz="1400" b="1" i="0" dirty="0">
                <a:solidFill>
                  <a:srgbClr val="37394B"/>
                </a:solidFill>
                <a:effectLst/>
                <a:latin typeface="Helvetica" panose="020B0604020202020204" pitchFamily="34" charset="0"/>
              </a:rPr>
              <a:t>Completing initial checks</a:t>
            </a:r>
          </a:p>
          <a:p>
            <a:pPr algn="l"/>
            <a:r>
              <a:rPr lang="en-US" sz="1400" b="0" i="0" dirty="0">
                <a:solidFill>
                  <a:srgbClr val="37394B"/>
                </a:solidFill>
                <a:effectLst/>
                <a:latin typeface="Helvetica" panose="020B0604020202020204" pitchFamily="34" charset="0"/>
              </a:rPr>
              <a:t>The initial checks should consist of:</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ensuring information provided by the </a:t>
            </a:r>
            <a:r>
              <a:rPr lang="en-US" sz="1400"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report-maker</a:t>
            </a:r>
            <a:r>
              <a:rPr lang="en-US" sz="1400" b="0" i="0" dirty="0">
                <a:solidFill>
                  <a:srgbClr val="37394B"/>
                </a:solidFill>
                <a:effectLst/>
                <a:latin typeface="Helvetica" panose="020B0604020202020204" pitchFamily="34" charset="0"/>
              </a:rPr>
              <a:t> has been recorded accurately;</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consideration of information held in any existing social services records on the adult at risk, the </a:t>
            </a:r>
            <a:r>
              <a:rPr lang="en-US" sz="1400" b="0" i="0" dirty="0" err="1">
                <a:solidFill>
                  <a:srgbClr val="37394B"/>
                </a:solidFill>
                <a:effectLst/>
                <a:latin typeface="Helvetica" panose="020B0604020202020204" pitchFamily="34" charset="0"/>
              </a:rPr>
              <a:t>carers</a:t>
            </a:r>
            <a:r>
              <a:rPr lang="en-US" sz="1400" b="0" i="0" dirty="0">
                <a:solidFill>
                  <a:srgbClr val="37394B"/>
                </a:solidFill>
                <a:effectLst/>
                <a:latin typeface="Helvetica" panose="020B0604020202020204" pitchFamily="34" charset="0"/>
              </a:rPr>
              <a:t> and past involvement by services. (Where a report is received about an adult at risk already known to social services, a great deal of information may already be available);</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establishing whether other adults or children are at risk;</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confirming that consent to the report has been obtained and if not why not; (</a:t>
            </a:r>
            <a:r>
              <a:rPr lang="en-US" sz="1400" b="1" i="0" u="none" strike="noStrike"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See obtaining consent for a report</a:t>
            </a:r>
            <a:r>
              <a:rPr lang="en-US" sz="1400" b="0" i="0" dirty="0">
                <a:solidFill>
                  <a:srgbClr val="37394B"/>
                </a:solidFill>
                <a:effectLst/>
                <a:latin typeface="Helvetica" panose="020B0604020202020204" pitchFamily="34" charset="0"/>
              </a:rPr>
              <a:t>)</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clarifying with the report-maker if police have been informed if a crime is suspected.</a:t>
            </a:r>
          </a:p>
          <a:p>
            <a:pPr algn="l"/>
            <a:endParaRPr lang="en-US" sz="1400" b="1" i="0" dirty="0">
              <a:solidFill>
                <a:srgbClr val="37394B"/>
              </a:solidFill>
              <a:effectLst/>
              <a:latin typeface="Helvetica" panose="020B0604020202020204" pitchFamily="34" charset="0"/>
            </a:endParaRPr>
          </a:p>
          <a:p>
            <a:pPr algn="l"/>
            <a:r>
              <a:rPr lang="en-US" sz="1400" b="1" i="0" dirty="0">
                <a:solidFill>
                  <a:srgbClr val="37394B"/>
                </a:solidFill>
                <a:effectLst/>
                <a:latin typeface="Helvetica" panose="020B0604020202020204" pitchFamily="34" charset="0"/>
              </a:rPr>
              <a:t>Repeated reports of abuse and/or neglect</a:t>
            </a:r>
          </a:p>
          <a:p>
            <a:pPr algn="l"/>
            <a:r>
              <a:rPr lang="en-US" sz="1400" b="0" i="0" dirty="0">
                <a:solidFill>
                  <a:srgbClr val="37394B"/>
                </a:solidFill>
                <a:effectLst/>
                <a:latin typeface="Helvetica" panose="020B0604020202020204" pitchFamily="34" charset="0"/>
              </a:rPr>
              <a:t>Repeated reports may be received, for example from the adult at risk, family members, friends or </a:t>
            </a:r>
            <a:r>
              <a:rPr lang="en-US" sz="1400" b="0" i="0" dirty="0" err="1">
                <a:solidFill>
                  <a:srgbClr val="37394B"/>
                </a:solidFill>
                <a:effectLst/>
                <a:latin typeface="Helvetica" panose="020B0604020202020204" pitchFamily="34" charset="0"/>
              </a:rPr>
              <a:t>neighbours</a:t>
            </a:r>
            <a:r>
              <a:rPr lang="en-US" sz="1400" b="0" i="0" dirty="0">
                <a:solidFill>
                  <a:srgbClr val="37394B"/>
                </a:solidFill>
                <a:effectLst/>
                <a:latin typeface="Helvetica" panose="020B0604020202020204" pitchFamily="34" charset="0"/>
              </a:rPr>
              <a:t>. In these situations:</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each report should be responded to in line with these procedures without prejudice;</a:t>
            </a:r>
          </a:p>
          <a:p>
            <a:pPr algn="l">
              <a:buFont typeface="Arial" panose="020B0604020202020204" pitchFamily="34" charset="0"/>
              <a:buChar char="•"/>
            </a:pPr>
            <a:r>
              <a:rPr lang="en-US" sz="1400"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enquiries</a:t>
            </a:r>
            <a:r>
              <a:rPr lang="en-US" sz="1400" b="0" i="0" dirty="0">
                <a:solidFill>
                  <a:srgbClr val="37394B"/>
                </a:solidFill>
                <a:effectLst/>
                <a:latin typeface="Helvetica" panose="020B0604020202020204" pitchFamily="34" charset="0"/>
              </a:rPr>
              <a:t> should be undertaken to establish whether the adult at risk and/or others are at risk of abuse or neglect and the measures required to protect them from further abuse;</a:t>
            </a:r>
          </a:p>
          <a:p>
            <a:pPr algn="l">
              <a:buFont typeface="Arial" panose="020B0604020202020204" pitchFamily="34" charset="0"/>
              <a:buChar char="•"/>
            </a:pPr>
            <a:r>
              <a:rPr lang="en-US" sz="1400" b="0" i="0" dirty="0">
                <a:solidFill>
                  <a:srgbClr val="37394B"/>
                </a:solidFill>
                <a:effectLst/>
                <a:latin typeface="Helvetica" panose="020B0604020202020204" pitchFamily="34" charset="0"/>
              </a:rPr>
              <a:t>every report must be recorded alongside the outcome.</a:t>
            </a:r>
          </a:p>
          <a:p>
            <a:pPr algn="l"/>
            <a:endParaRPr lang="en-US" sz="1400" b="0" i="0" dirty="0">
              <a:solidFill>
                <a:srgbClr val="37394B"/>
              </a:solidFill>
              <a:effectLst/>
              <a:latin typeface="Helvetica" panose="020B0604020202020204" pitchFamily="34" charset="0"/>
            </a:endParaRPr>
          </a:p>
          <a:p>
            <a:pPr algn="l"/>
            <a:r>
              <a:rPr lang="en-US" sz="1400" b="0" i="0" dirty="0">
                <a:solidFill>
                  <a:srgbClr val="37394B"/>
                </a:solidFill>
                <a:effectLst/>
                <a:latin typeface="Helvetica" panose="020B0604020202020204" pitchFamily="34" charset="0"/>
              </a:rPr>
              <a:t>On occasion </a:t>
            </a:r>
            <a:r>
              <a:rPr lang="en-US" sz="1400" b="1" i="0" dirty="0">
                <a:solidFill>
                  <a:srgbClr val="37394B"/>
                </a:solidFill>
                <a:effectLst/>
                <a:latin typeface="Helvetica" panose="020B0604020202020204" pitchFamily="34" charset="0"/>
              </a:rPr>
              <a:t>repeated unfounded reports </a:t>
            </a:r>
            <a:r>
              <a:rPr lang="en-US" sz="1400" b="0" i="0" dirty="0">
                <a:solidFill>
                  <a:srgbClr val="37394B"/>
                </a:solidFill>
                <a:effectLst/>
                <a:latin typeface="Helvetica" panose="020B0604020202020204" pitchFamily="34" charset="0"/>
              </a:rPr>
              <a:t>may be made and further enquiries may not be in the best interests of the adult at risk. </a:t>
            </a:r>
          </a:p>
          <a:p>
            <a:pPr algn="l"/>
            <a:r>
              <a:rPr lang="en-US" sz="1400" b="0" i="0" dirty="0">
                <a:solidFill>
                  <a:srgbClr val="37394B"/>
                </a:solidFill>
                <a:effectLst/>
                <a:latin typeface="Helvetica" panose="020B0604020202020204" pitchFamily="34" charset="0"/>
              </a:rPr>
              <a:t>When this occurs the decision not to make further </a:t>
            </a:r>
            <a:r>
              <a:rPr lang="en-US" sz="1400"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enquiries</a:t>
            </a:r>
            <a:r>
              <a:rPr lang="en-US" sz="1400" b="0" i="0" dirty="0">
                <a:solidFill>
                  <a:srgbClr val="37394B"/>
                </a:solidFill>
                <a:effectLst/>
                <a:latin typeface="Helvetica" panose="020B0604020202020204" pitchFamily="34" charset="0"/>
              </a:rPr>
              <a:t> and the reasons for this should be recorded after discussion with the line-manager.</a:t>
            </a:r>
          </a:p>
          <a:p>
            <a:r>
              <a:rPr lang="en-US" sz="1400" i="1" dirty="0">
                <a:effectLst/>
              </a:rPr>
              <a:t>For example, an adult with physical disabilities has a large family, and is being cared for by a relative. The adult is repeatedly being reported to social services by the other members of the family who regard the care he receives as neglectful. The adult is deemed to have capacity, and regularly advises his social worker that the allegations about his </a:t>
            </a:r>
            <a:r>
              <a:rPr lang="en-US" sz="1400" i="1" dirty="0" err="1">
                <a:effectLst/>
              </a:rPr>
              <a:t>carer</a:t>
            </a:r>
            <a:r>
              <a:rPr lang="en-US" sz="1400" i="1" dirty="0">
                <a:effectLst/>
              </a:rPr>
              <a:t> are malicious and made by family members who do not get on with him and the </a:t>
            </a:r>
            <a:r>
              <a:rPr lang="en-US" sz="1400" i="1" dirty="0" err="1">
                <a:effectLst/>
              </a:rPr>
              <a:t>carer</a:t>
            </a:r>
            <a:r>
              <a:rPr lang="en-US" sz="1400" i="1" dirty="0">
                <a:effectLst/>
              </a:rPr>
              <a:t>. Moreover, there is no evidence of neglect. Regular meetings have been held between the adult considered to be at risk, the social worker and his family. The adult with physical disabilities finds the process distressing and tedious. Consequently, when a further report is made a decision is taken by social services not to make any further enquiries.</a:t>
            </a:r>
          </a:p>
          <a:p>
            <a:pPr algn="l"/>
            <a:endParaRPr lang="en-US" sz="1400" b="1" i="0" u="none" strike="noStrike" dirty="0">
              <a:solidFill>
                <a:srgbClr val="11846A"/>
              </a:solidFill>
              <a:effectLst/>
              <a:latin typeface="Helvetica" panose="020B0604020202020204" pitchFamily="34" charset="0"/>
              <a:hlinkClick r:id="rId6">
                <a:extLst>
                  <a:ext uri="{A12FA001-AC4F-418D-AE19-62706E023703}">
                    <ahyp:hlinkClr xmlns:ahyp="http://schemas.microsoft.com/office/drawing/2018/hyperlinkcolor" val="tx"/>
                  </a:ext>
                </a:extLst>
              </a:hlinkClick>
            </a:endParaRPr>
          </a:p>
          <a:p>
            <a:endParaRPr lang="en-GB" sz="1300" dirty="0"/>
          </a:p>
        </p:txBody>
      </p:sp>
      <p:sp>
        <p:nvSpPr>
          <p:cNvPr id="4" name="Slide Number Placeholder 3"/>
          <p:cNvSpPr>
            <a:spLocks noGrp="1"/>
          </p:cNvSpPr>
          <p:nvPr>
            <p:ph type="sldNum" sz="quarter" idx="5"/>
          </p:nvPr>
        </p:nvSpPr>
        <p:spPr/>
        <p:txBody>
          <a:bodyPr/>
          <a:lstStyle/>
          <a:p>
            <a:fld id="{54D7508C-08EC-4F2C-A793-96E22DE11182}" type="slidenum">
              <a:rPr lang="en-GB" smtClean="0"/>
              <a:t>4</a:t>
            </a:fld>
            <a:endParaRPr lang="en-GB"/>
          </a:p>
        </p:txBody>
      </p:sp>
    </p:spTree>
    <p:extLst>
      <p:ext uri="{BB962C8B-B14F-4D97-AF65-F5344CB8AC3E}">
        <p14:creationId xmlns:p14="http://schemas.microsoft.com/office/powerpoint/2010/main" val="1598083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TRAINER TO ASK</a:t>
            </a:r>
          </a:p>
          <a:p>
            <a:r>
              <a:rPr lang="en-GB" b="0" u="none" dirty="0"/>
              <a:t>Ask participants if they can differentiate between an investigation and an enquiry. </a:t>
            </a:r>
          </a:p>
          <a:p>
            <a:pPr marL="171450" indent="-171450">
              <a:buFont typeface="Arial" panose="020B0604020202020204" pitchFamily="34" charset="0"/>
              <a:buChar char="•"/>
            </a:pPr>
            <a:r>
              <a:rPr lang="en-GB" b="0" u="none" dirty="0"/>
              <a:t>What are key differences? </a:t>
            </a:r>
          </a:p>
          <a:p>
            <a:pPr marL="171450" indent="-171450">
              <a:buFont typeface="Arial" panose="020B0604020202020204" pitchFamily="34" charset="0"/>
              <a:buChar char="•"/>
            </a:pPr>
            <a:r>
              <a:rPr lang="en-GB" b="0" u="none" dirty="0"/>
              <a:t>Who is involve din each?</a:t>
            </a:r>
          </a:p>
          <a:p>
            <a:pPr marL="171450" indent="-171450">
              <a:buFont typeface="Arial" panose="020B0604020202020204" pitchFamily="34" charset="0"/>
              <a:buChar char="•"/>
            </a:pPr>
            <a:r>
              <a:rPr lang="en-GB" b="0" u="none" dirty="0"/>
              <a:t>When is each used/appropriate?</a:t>
            </a:r>
          </a:p>
          <a:p>
            <a:pPr marL="171450" indent="-171450">
              <a:buFont typeface="Arial" panose="020B0604020202020204" pitchFamily="34" charset="0"/>
              <a:buChar char="•"/>
            </a:pPr>
            <a:r>
              <a:rPr lang="en-GB" b="0" u="none" dirty="0"/>
              <a:t>Why is it important to know the difference and use correct terminology, especially with clients/service users?</a:t>
            </a:r>
          </a:p>
          <a:p>
            <a:endParaRPr lang="en-GB" b="1" u="sng" dirty="0"/>
          </a:p>
          <a:p>
            <a:r>
              <a:rPr lang="en-GB" b="1" u="sng" dirty="0"/>
              <a:t>Enquiries v Investigation</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Enquiries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Following a report, </a:t>
            </a:r>
            <a:r>
              <a:rPr lang="en-US" sz="1200" b="1" i="0" kern="1200" dirty="0">
                <a:solidFill>
                  <a:schemeClr val="tx1"/>
                </a:solidFill>
                <a:effectLst/>
                <a:latin typeface="+mn-lt"/>
                <a:ea typeface="+mn-ea"/>
                <a:cs typeface="+mn-cs"/>
              </a:rPr>
              <a:t>social services</a:t>
            </a:r>
            <a:r>
              <a:rPr lang="en-US" sz="1200" b="0" i="0" kern="1200" dirty="0">
                <a:solidFill>
                  <a:schemeClr val="tx1"/>
                </a:solidFill>
                <a:effectLst/>
                <a:latin typeface="+mn-lt"/>
                <a:ea typeface="+mn-ea"/>
                <a:cs typeface="+mn-cs"/>
              </a:rPr>
              <a:t> have a duty to make </a:t>
            </a:r>
            <a:r>
              <a:rPr lang="en-US" sz="1200" b="1" i="0" kern="1200" dirty="0">
                <a:solidFill>
                  <a:schemeClr val="tx1"/>
                </a:solidFill>
                <a:effectLst/>
                <a:latin typeface="+mn-lt"/>
                <a:ea typeface="+mn-ea"/>
                <a:cs typeface="+mn-cs"/>
              </a:rPr>
              <a:t>enquires</a:t>
            </a:r>
            <a:r>
              <a:rPr lang="en-US" sz="1200" b="0" i="0" kern="1200" dirty="0">
                <a:solidFill>
                  <a:schemeClr val="tx1"/>
                </a:solidFill>
                <a:effectLst/>
                <a:latin typeface="+mn-lt"/>
                <a:ea typeface="+mn-ea"/>
                <a:cs typeface="+mn-cs"/>
              </a:rPr>
              <a:t>, if there is reasonable case to suspect that a person within its area (whether or not ordinarily resident there) is a child or an adult at risk.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This term describes </a:t>
            </a:r>
            <a:r>
              <a:rPr lang="en-US" sz="1200" b="1" i="0" kern="1200" dirty="0">
                <a:solidFill>
                  <a:schemeClr val="tx1"/>
                </a:solidFill>
                <a:effectLst/>
                <a:latin typeface="+mn-lt"/>
                <a:ea typeface="+mn-ea"/>
                <a:cs typeface="+mn-cs"/>
              </a:rPr>
              <a:t>the information-gathering undertaken by social services </a:t>
            </a:r>
            <a:r>
              <a:rPr lang="en-US" sz="1200" b="0" i="0" kern="1200" dirty="0">
                <a:solidFill>
                  <a:schemeClr val="tx1"/>
                </a:solidFill>
                <a:effectLst/>
                <a:latin typeface="+mn-lt"/>
                <a:ea typeface="+mn-ea"/>
                <a:cs typeface="+mn-cs"/>
              </a:rPr>
              <a:t>in order to determine whether any action should be taken to safeguard the child or adult at risk.</a:t>
            </a:r>
          </a:p>
          <a:p>
            <a:endParaRPr lang="en-US" sz="1200" b="1"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380B07E-33FA-47F9-8699-C5DB1064ED41}" type="slidenum">
              <a:rPr lang="en-GB" smtClean="0"/>
              <a:t>5</a:t>
            </a:fld>
            <a:endParaRPr lang="en-GB"/>
          </a:p>
        </p:txBody>
      </p:sp>
    </p:spTree>
    <p:extLst>
      <p:ext uri="{BB962C8B-B14F-4D97-AF65-F5344CB8AC3E}">
        <p14:creationId xmlns:p14="http://schemas.microsoft.com/office/powerpoint/2010/main" val="4137840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TRAINER TO EXPLAIN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 </a:t>
            </a:r>
            <a:r>
              <a:rPr lang="en-US" sz="1200" b="0" i="0" u="none" strike="noStrike" kern="1200" dirty="0">
                <a:solidFill>
                  <a:schemeClr val="tx1"/>
                </a:solidFill>
                <a:effectLst/>
                <a:latin typeface="+mn-lt"/>
                <a:ea typeface="+mn-ea"/>
                <a:cs typeface="+mn-cs"/>
                <a:hlinkClick r:id="rId3"/>
              </a:rPr>
              <a:t>strategy discussion/meeting</a:t>
            </a:r>
            <a:r>
              <a:rPr lang="en-US" sz="1200" b="0" i="0" kern="1200" dirty="0">
                <a:solidFill>
                  <a:schemeClr val="tx1"/>
                </a:solidFill>
                <a:effectLst/>
                <a:latin typeface="+mn-lt"/>
                <a:ea typeface="+mn-ea"/>
                <a:cs typeface="+mn-cs"/>
              </a:rPr>
              <a:t> will normally precede </a:t>
            </a:r>
            <a:r>
              <a:rPr lang="en-US" sz="1200" b="1" i="0" kern="1200" dirty="0">
                <a:solidFill>
                  <a:schemeClr val="tx1"/>
                </a:solidFill>
                <a:effectLst/>
                <a:latin typeface="+mn-lt"/>
                <a:ea typeface="+mn-ea"/>
                <a:cs typeface="+mn-cs"/>
              </a:rPr>
              <a:t>any investigation </a:t>
            </a:r>
            <a:r>
              <a:rPr lang="en-US" sz="1200" b="0" i="0" kern="1200" dirty="0">
                <a:solidFill>
                  <a:schemeClr val="tx1"/>
                </a:solidFill>
                <a:effectLst/>
                <a:latin typeface="+mn-lt"/>
                <a:ea typeface="+mn-ea"/>
                <a:cs typeface="+mn-cs"/>
              </a:rPr>
              <a:t>and must confirm or decide whether an investigation is required and, if it is, whether the investigation will be criminal and/or non-criminal.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investigation may involve a number of agencies, who may have additional interests in, and purposes arising from, the investigation. </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Investigation conducted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by the police </a:t>
            </a:r>
            <a:r>
              <a:rPr lang="en-US" sz="1200" b="0" i="0" kern="1200" dirty="0">
                <a:solidFill>
                  <a:schemeClr val="tx1"/>
                </a:solidFill>
                <a:effectLst/>
                <a:latin typeface="+mn-lt"/>
                <a:ea typeface="+mn-ea"/>
                <a:cs typeface="+mn-cs"/>
              </a:rPr>
              <a:t>when a </a:t>
            </a:r>
            <a:r>
              <a:rPr lang="en-US" sz="1200" b="0" i="0" u="sng" kern="1200" dirty="0">
                <a:solidFill>
                  <a:schemeClr val="tx1"/>
                </a:solidFill>
                <a:effectLst/>
                <a:latin typeface="+mn-lt"/>
                <a:ea typeface="+mn-ea"/>
                <a:cs typeface="+mn-cs"/>
              </a:rPr>
              <a:t>criminal offence </a:t>
            </a:r>
            <a:r>
              <a:rPr lang="en-US" sz="1200" b="0" i="0" kern="1200" dirty="0">
                <a:solidFill>
                  <a:schemeClr val="tx1"/>
                </a:solidFill>
                <a:effectLst/>
                <a:latin typeface="+mn-lt"/>
                <a:ea typeface="+mn-ea"/>
                <a:cs typeface="+mn-cs"/>
              </a:rPr>
              <a:t>relating to the abuse and neglect is suspected to have occurred,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and/or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by social services </a:t>
            </a:r>
            <a:r>
              <a:rPr lang="en-US" sz="1200" b="0" i="0" kern="1200" dirty="0">
                <a:solidFill>
                  <a:schemeClr val="tx1"/>
                </a:solidFill>
                <a:effectLst/>
                <a:latin typeface="+mn-lt"/>
                <a:ea typeface="+mn-ea"/>
                <a:cs typeface="+mn-cs"/>
              </a:rPr>
              <a:t>to gather evidence and to reach a conclusion as to whether people have been placed at risk or are at ongoing risk.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sng" strike="noStrike" kern="1200" dirty="0">
                <a:solidFill>
                  <a:schemeClr val="tx1"/>
                </a:solidFill>
                <a:effectLst/>
                <a:latin typeface="+mn-lt"/>
                <a:ea typeface="+mn-ea"/>
                <a:cs typeface="+mn-cs"/>
              </a:rPr>
              <a:t>Criminal offence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Abuse or neglect may constitute a criminal offence. These include offences against the person (violent offences), sexual offences and property offences such as theft. If abuse or neglect is motivated by someone’s personal characteristic – disability, race and ethnicity, religion and belief, sexual orientation and transgender / gender identity– then this may be a hate crime.</a:t>
            </a:r>
          </a:p>
          <a:p>
            <a:endParaRPr lang="en-US" sz="1200" b="0" i="0" kern="1200" dirty="0">
              <a:solidFill>
                <a:schemeClr val="tx1"/>
              </a:solidFill>
              <a:effectLst/>
              <a:latin typeface="+mn-lt"/>
              <a:ea typeface="+mn-ea"/>
              <a:cs typeface="+mn-cs"/>
            </a:endParaRPr>
          </a:p>
          <a:p>
            <a:pPr lvl="0"/>
            <a:r>
              <a:rPr lang="en-US" sz="1200" b="1" i="0" u="sng" strike="noStrike"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where criminal activity is suspected, the early involvement of the police is essential to clarify whether a criminal investigation may be appropriate.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Where a police investigation is being considered, a strategy discussion/meeting should be the forum for deciding what action should be taken by whom and by when. Such a meeting may be held virtually if urgency demands.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criminal investigation by the police takes priority over all other enquiries, although it may run concurrently with them. (See local protocols as to how these investigations operate alongside internal disciplinary hearings).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multi-agency approach should be agreed to ensure that the interests and personal wishes of the adult at risk are considered throughout, even if they do not wish to provide any evidence or support a prosecution.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welfare of the adult at risk and others, including children, is paramount and requires continued risk assessment.</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380B07E-33FA-47F9-8699-C5DB1064ED41}" type="slidenum">
              <a:rPr lang="en-GB" smtClean="0"/>
              <a:t>6</a:t>
            </a:fld>
            <a:endParaRPr lang="en-GB"/>
          </a:p>
        </p:txBody>
      </p:sp>
    </p:spTree>
    <p:extLst>
      <p:ext uri="{BB962C8B-B14F-4D97-AF65-F5344CB8AC3E}">
        <p14:creationId xmlns:p14="http://schemas.microsoft.com/office/powerpoint/2010/main" val="3718888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Outcomes following a report: initial screening decisions</a:t>
            </a:r>
          </a:p>
          <a:p>
            <a:r>
              <a:rPr lang="en-US" sz="1200" b="0" i="0" kern="1200" dirty="0">
                <a:solidFill>
                  <a:schemeClr val="tx1"/>
                </a:solidFill>
                <a:effectLst/>
                <a:latin typeface="+mn-lt"/>
                <a:ea typeface="+mn-ea"/>
                <a:cs typeface="+mn-cs"/>
              </a:rPr>
              <a:t>The initial decision, following screening, should be based on enough information i.e. proportionate, enabling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to determine:</a:t>
            </a:r>
          </a:p>
          <a:p>
            <a:endParaRPr lang="en-GB" sz="1300" dirty="0"/>
          </a:p>
        </p:txBody>
      </p:sp>
      <p:sp>
        <p:nvSpPr>
          <p:cNvPr id="4" name="Slide Number Placeholder 3"/>
          <p:cNvSpPr>
            <a:spLocks noGrp="1"/>
          </p:cNvSpPr>
          <p:nvPr>
            <p:ph type="sldNum" sz="quarter" idx="5"/>
          </p:nvPr>
        </p:nvSpPr>
        <p:spPr/>
        <p:txBody>
          <a:bodyPr/>
          <a:lstStyle/>
          <a:p>
            <a:fld id="{54D7508C-08EC-4F2C-A793-96E22DE11182}" type="slidenum">
              <a:rPr lang="en-GB" smtClean="0"/>
              <a:t>7</a:t>
            </a:fld>
            <a:endParaRPr lang="en-GB"/>
          </a:p>
        </p:txBody>
      </p:sp>
    </p:spTree>
    <p:extLst>
      <p:ext uri="{BB962C8B-B14F-4D97-AF65-F5344CB8AC3E}">
        <p14:creationId xmlns:p14="http://schemas.microsoft.com/office/powerpoint/2010/main" val="2526143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EXPAND ON EACH:</a:t>
            </a:r>
            <a:endParaRPr lang="en-GB" sz="1200" u="sng"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a)</a:t>
            </a:r>
            <a:r>
              <a:rPr lang="en-US" sz="1200" b="0" i="0" kern="1200" dirty="0">
                <a:solidFill>
                  <a:schemeClr val="tx1"/>
                </a:solidFill>
                <a:effectLst/>
                <a:latin typeface="+mn-lt"/>
                <a:ea typeface="+mn-ea"/>
                <a:cs typeface="+mn-cs"/>
              </a:rPr>
              <a:t> </a:t>
            </a:r>
            <a:r>
              <a:rPr lang="en-US" i="1" dirty="0">
                <a:effectLst/>
              </a:rPr>
              <a:t>For example, an elderly man who is in receipt of a care and support plan has alleged that money has gone missing from his home. He believes a </a:t>
            </a:r>
            <a:r>
              <a:rPr lang="en-US" i="1" dirty="0" err="1">
                <a:effectLst/>
              </a:rPr>
              <a:t>carer</a:t>
            </a:r>
            <a:r>
              <a:rPr lang="en-US" i="1" dirty="0">
                <a:effectLst/>
              </a:rPr>
              <a:t> to have taken it and he is therefore a victim of financial abuse. Further information becomes known that the money has been recovered appropriately and no theft occurred.</a:t>
            </a:r>
          </a:p>
          <a:p>
            <a:endParaRPr lang="en-GB" i="1" dirty="0"/>
          </a:p>
          <a:p>
            <a:r>
              <a:rPr lang="en-US" sz="1200" b="1" i="0" kern="1200" dirty="0">
                <a:solidFill>
                  <a:schemeClr val="tx1"/>
                </a:solidFill>
                <a:effectLst/>
                <a:latin typeface="+mn-lt"/>
                <a:ea typeface="+mn-ea"/>
                <a:cs typeface="+mn-cs"/>
              </a:rPr>
              <a:t>b)</a:t>
            </a:r>
            <a:r>
              <a:rPr lang="en-US" sz="1200" b="0" i="0" kern="1200" dirty="0">
                <a:solidFill>
                  <a:schemeClr val="tx1"/>
                </a:solidFill>
                <a:effectLst/>
                <a:latin typeface="+mn-lt"/>
                <a:ea typeface="+mn-ea"/>
                <a:cs typeface="+mn-cs"/>
              </a:rPr>
              <a:t> </a:t>
            </a:r>
            <a:r>
              <a:rPr lang="en-US" i="1" dirty="0">
                <a:effectLst/>
              </a:rPr>
              <a:t>For example, a visitor to a care home has alleged seeing a </a:t>
            </a:r>
            <a:r>
              <a:rPr lang="en-US" i="1" dirty="0" err="1">
                <a:effectLst/>
              </a:rPr>
              <a:t>carer</a:t>
            </a:r>
            <a:r>
              <a:rPr lang="en-US" i="1" dirty="0">
                <a:effectLst/>
              </a:rPr>
              <a:t> refusing to let a resident leave the home, despite the home having an ‘open visits to the community’ approach to care. They report the incident as inappropriate restraint and imprisonment. Further enquiries identify that there is a Deprivation of Liberty (</a:t>
            </a:r>
            <a:r>
              <a:rPr lang="en-US" i="1" dirty="0" err="1">
                <a:effectLst/>
              </a:rPr>
              <a:t>DoLS</a:t>
            </a:r>
            <a:r>
              <a:rPr lang="en-US" i="1" dirty="0">
                <a:effectLst/>
              </a:rPr>
              <a:t>) in place for the resident, and the actions taken by the </a:t>
            </a:r>
            <a:r>
              <a:rPr lang="en-US" i="1" dirty="0" err="1">
                <a:effectLst/>
              </a:rPr>
              <a:t>carer</a:t>
            </a:r>
            <a:r>
              <a:rPr lang="en-US" i="1" dirty="0">
                <a:effectLst/>
              </a:rPr>
              <a:t> fully and safely met the </a:t>
            </a:r>
            <a:r>
              <a:rPr lang="en-US" i="1" dirty="0" err="1">
                <a:effectLst/>
              </a:rPr>
              <a:t>DoLS</a:t>
            </a:r>
            <a:r>
              <a:rPr lang="en-US" i="1" dirty="0">
                <a:effectLst/>
              </a:rPr>
              <a:t> and care and support plan needs of the individual.</a:t>
            </a:r>
          </a:p>
          <a:p>
            <a:endParaRPr lang="en-GB" dirty="0"/>
          </a:p>
          <a:p>
            <a:r>
              <a:rPr lang="en-US" sz="1200" b="1" i="0" kern="1200" dirty="0">
                <a:solidFill>
                  <a:schemeClr val="tx1"/>
                </a:solidFill>
                <a:effectLst/>
                <a:latin typeface="+mn-lt"/>
                <a:ea typeface="+mn-ea"/>
                <a:cs typeface="+mn-cs"/>
              </a:rPr>
              <a:t>c)</a:t>
            </a:r>
            <a:r>
              <a:rPr lang="en-US" sz="1200" b="0" i="0" kern="1200" dirty="0">
                <a:solidFill>
                  <a:schemeClr val="tx1"/>
                </a:solidFill>
                <a:effectLst/>
                <a:latin typeface="+mn-lt"/>
                <a:ea typeface="+mn-ea"/>
                <a:cs typeface="+mn-cs"/>
              </a:rPr>
              <a:t> </a:t>
            </a:r>
            <a:r>
              <a:rPr lang="en-US" i="1" dirty="0">
                <a:effectLst/>
              </a:rPr>
              <a:t>For example, a single incident of medication error within a care home environment. Immediate remedial action is subsequently undertaken by the home manager.</a:t>
            </a:r>
          </a:p>
          <a:p>
            <a:endParaRPr lang="en-GB" sz="1300" dirty="0"/>
          </a:p>
        </p:txBody>
      </p:sp>
      <p:sp>
        <p:nvSpPr>
          <p:cNvPr id="4" name="Slide Number Placeholder 3"/>
          <p:cNvSpPr>
            <a:spLocks noGrp="1"/>
          </p:cNvSpPr>
          <p:nvPr>
            <p:ph type="sldNum" sz="quarter" idx="5"/>
          </p:nvPr>
        </p:nvSpPr>
        <p:spPr/>
        <p:txBody>
          <a:bodyPr/>
          <a:lstStyle/>
          <a:p>
            <a:fld id="{54D7508C-08EC-4F2C-A793-96E22DE11182}" type="slidenum">
              <a:rPr lang="en-GB" smtClean="0"/>
              <a:t>8</a:t>
            </a:fld>
            <a:endParaRPr lang="en-GB"/>
          </a:p>
        </p:txBody>
      </p:sp>
    </p:spTree>
    <p:extLst>
      <p:ext uri="{BB962C8B-B14F-4D97-AF65-F5344CB8AC3E}">
        <p14:creationId xmlns:p14="http://schemas.microsoft.com/office/powerpoint/2010/main" val="2028817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EXPAND :</a:t>
            </a:r>
            <a:endParaRPr lang="en-GB" sz="1200" u="sng"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That the adult has needs for care and support</a:t>
            </a:r>
            <a:r>
              <a:rPr lang="en-US" sz="1200" b="0" i="0" kern="1200" dirty="0">
                <a:solidFill>
                  <a:schemeClr val="tx1"/>
                </a:solidFill>
                <a:effectLst/>
                <a:latin typeface="+mn-lt"/>
                <a:ea typeface="+mn-ea"/>
                <a:cs typeface="+mn-cs"/>
              </a:rPr>
              <a:t> and an assessment under</a:t>
            </a:r>
          </a:p>
          <a:p>
            <a:r>
              <a:rPr lang="en-US" sz="1200" b="0" i="0" kern="1200" dirty="0">
                <a:solidFill>
                  <a:schemeClr val="tx1"/>
                </a:solidFill>
                <a:effectLst/>
                <a:latin typeface="+mn-lt"/>
                <a:ea typeface="+mn-ea"/>
                <a:cs typeface="+mn-cs"/>
                <a:hlinkClick r:id="rId3"/>
              </a:rPr>
              <a:t>Part 3 of the Social Services and Well-being Act (Wales) 2014</a:t>
            </a:r>
            <a:r>
              <a:rPr lang="en-US" sz="1200" b="0" i="0" kern="1200" dirty="0">
                <a:solidFill>
                  <a:schemeClr val="tx1"/>
                </a:solidFill>
                <a:effectLst/>
                <a:latin typeface="+mn-lt"/>
                <a:ea typeface="+mn-ea"/>
                <a:cs typeface="+mn-cs"/>
              </a:rPr>
              <a:t> should begin as soon as the needs are identified. This should be with the consent of the adult at risk if they have the mental capacity to make this decision. This assessment can run alongside any enquiries into the possible abuse and neglect. The report made and subsequent outcomes should inform any </a:t>
            </a:r>
            <a:r>
              <a:rPr lang="en-US" sz="1200" b="0" i="0" u="none" strike="noStrike" kern="1200" dirty="0">
                <a:solidFill>
                  <a:schemeClr val="tx1"/>
                </a:solidFill>
                <a:effectLst/>
                <a:latin typeface="+mn-lt"/>
                <a:ea typeface="+mn-ea"/>
                <a:cs typeface="+mn-cs"/>
                <a:hlinkClick r:id="rId4"/>
              </a:rPr>
              <a:t>care and support plan</a:t>
            </a:r>
            <a:r>
              <a:rPr lang="en-US" sz="1200" b="0" i="0" kern="1200" dirty="0">
                <a:solidFill>
                  <a:schemeClr val="tx1"/>
                </a:solidFill>
                <a:effectLst/>
                <a:latin typeface="+mn-lt"/>
                <a:ea typeface="+mn-ea"/>
                <a:cs typeface="+mn-cs"/>
              </a:rPr>
              <a:t>.</a:t>
            </a:r>
          </a:p>
        </p:txBody>
      </p:sp>
      <p:sp>
        <p:nvSpPr>
          <p:cNvPr id="4" name="Slide Number Placeholder 3"/>
          <p:cNvSpPr>
            <a:spLocks noGrp="1"/>
          </p:cNvSpPr>
          <p:nvPr>
            <p:ph type="sldNum" sz="quarter" idx="5"/>
          </p:nvPr>
        </p:nvSpPr>
        <p:spPr/>
        <p:txBody>
          <a:bodyPr/>
          <a:lstStyle/>
          <a:p>
            <a:fld id="{54D7508C-08EC-4F2C-A793-96E22DE11182}" type="slidenum">
              <a:rPr lang="en-GB" smtClean="0"/>
              <a:t>9</a:t>
            </a:fld>
            <a:endParaRPr lang="en-GB"/>
          </a:p>
        </p:txBody>
      </p:sp>
    </p:spTree>
    <p:extLst>
      <p:ext uri="{BB962C8B-B14F-4D97-AF65-F5344CB8AC3E}">
        <p14:creationId xmlns:p14="http://schemas.microsoft.com/office/powerpoint/2010/main" val="2066002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656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16571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0170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A405A276-7E8D-AB45-BCFC-6CBFBDA563D7}"/>
              </a:ext>
            </a:extLst>
          </p:cNvPr>
          <p:cNvPicPr/>
          <p:nvPr userDrawn="1"/>
        </p:nvPicPr>
        <p:blipFill>
          <a:blip r:embed="rId5">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216323035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3" r:id="rId3"/>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8D18D2-21A2-4715-A6CB-51B30CE79696}"/>
              </a:ext>
            </a:extLst>
          </p:cNvPr>
          <p:cNvSpPr/>
          <p:nvPr/>
        </p:nvSpPr>
        <p:spPr>
          <a:xfrm>
            <a:off x="0" y="3509963"/>
            <a:ext cx="12192000" cy="584775"/>
          </a:xfrm>
          <a:prstGeom prst="rect">
            <a:avLst/>
          </a:prstGeom>
        </p:spPr>
        <p:txBody>
          <a:bodyPr wrap="square">
            <a:spAutoFit/>
          </a:bodyPr>
          <a:lstStyle/>
          <a:p>
            <a:pPr algn="ctr"/>
            <a:r>
              <a:rPr lang="en-US" sz="3200" dirty="0"/>
              <a:t>Responding to a report of an adult at risk </a:t>
            </a:r>
          </a:p>
        </p:txBody>
      </p:sp>
      <p:sp>
        <p:nvSpPr>
          <p:cNvPr id="7" name="Title 6">
            <a:extLst>
              <a:ext uri="{FF2B5EF4-FFF2-40B4-BE49-F238E27FC236}">
                <a16:creationId xmlns:a16="http://schemas.microsoft.com/office/drawing/2014/main" id="{ACEE2AF7-409D-4449-AE6B-37B06AD6AC0E}"/>
              </a:ext>
            </a:extLst>
          </p:cNvPr>
          <p:cNvSpPr>
            <a:spLocks noGrp="1"/>
          </p:cNvSpPr>
          <p:nvPr>
            <p:ph type="ctrTitle"/>
          </p:nvPr>
        </p:nvSpPr>
        <p:spPr/>
        <p:txBody>
          <a:bodyPr/>
          <a:lstStyle/>
          <a:p>
            <a:r>
              <a:rPr lang="en-GB" dirty="0"/>
              <a:t>Initial enquiries</a:t>
            </a:r>
          </a:p>
        </p:txBody>
      </p:sp>
    </p:spTree>
    <p:extLst>
      <p:ext uri="{BB962C8B-B14F-4D97-AF65-F5344CB8AC3E}">
        <p14:creationId xmlns:p14="http://schemas.microsoft.com/office/powerpoint/2010/main" val="55007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87FDFB7-B8A5-4039-811B-8B3003078911}"/>
              </a:ext>
            </a:extLst>
          </p:cNvPr>
          <p:cNvSpPr/>
          <p:nvPr/>
        </p:nvSpPr>
        <p:spPr>
          <a:xfrm>
            <a:off x="515615" y="776480"/>
            <a:ext cx="5986958" cy="4534073"/>
          </a:xfrm>
          <a:prstGeom prst="roundRect">
            <a:avLst>
              <a:gd name="adj" fmla="val 642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2313" indent="-722313">
              <a:buClr>
                <a:schemeClr val="accent3"/>
              </a:buClr>
              <a:buAutoNum type="arabicPeriod"/>
            </a:pPr>
            <a:endParaRPr lang="en-US" sz="3600" dirty="0">
              <a:solidFill>
                <a:schemeClr val="tx1"/>
              </a:solidFill>
            </a:endParaRPr>
          </a:p>
          <a:p>
            <a:pPr marL="722313" indent="-722313">
              <a:spcAft>
                <a:spcPts val="3600"/>
              </a:spcAft>
              <a:buClr>
                <a:schemeClr val="accent3"/>
              </a:buClr>
              <a:buAutoNum type="arabicPeriod"/>
            </a:pPr>
            <a:r>
              <a:rPr lang="en-US" sz="3600" dirty="0">
                <a:solidFill>
                  <a:schemeClr val="tx1"/>
                </a:solidFill>
              </a:rPr>
              <a:t>No further action</a:t>
            </a:r>
          </a:p>
          <a:p>
            <a:pPr marL="722313" indent="-722313">
              <a:spcAft>
                <a:spcPts val="3600"/>
              </a:spcAft>
              <a:buClr>
                <a:schemeClr val="accent3"/>
              </a:buClr>
              <a:buFontTx/>
              <a:buAutoNum type="arabicPeriod"/>
            </a:pPr>
            <a:r>
              <a:rPr lang="en-US" sz="3600" dirty="0">
                <a:solidFill>
                  <a:schemeClr val="tx1"/>
                </a:solidFill>
              </a:rPr>
              <a:t>Adult has needs for </a:t>
            </a:r>
            <a:br>
              <a:rPr lang="en-US" sz="3600" dirty="0">
                <a:solidFill>
                  <a:schemeClr val="tx1"/>
                </a:solidFill>
              </a:rPr>
            </a:br>
            <a:r>
              <a:rPr lang="en-US" sz="3600" dirty="0">
                <a:solidFill>
                  <a:schemeClr val="tx1"/>
                </a:solidFill>
              </a:rPr>
              <a:t>care and support </a:t>
            </a:r>
          </a:p>
          <a:p>
            <a:pPr marL="722313" indent="-722313">
              <a:spcAft>
                <a:spcPts val="3600"/>
              </a:spcAft>
              <a:buClr>
                <a:schemeClr val="accent3"/>
              </a:buClr>
              <a:buAutoNum type="arabicPeriod"/>
            </a:pPr>
            <a:r>
              <a:rPr lang="en-US" sz="3600" dirty="0">
                <a:solidFill>
                  <a:schemeClr val="tx1"/>
                </a:solidFill>
              </a:rPr>
              <a:t>Reasonable cause to suspect adult is at risk</a:t>
            </a:r>
          </a:p>
        </p:txBody>
      </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F2D69886-D414-484E-884D-F77AA97484F0}"/>
              </a:ext>
            </a:extLst>
          </p:cNvPr>
          <p:cNvSpPr/>
          <p:nvPr/>
        </p:nvSpPr>
        <p:spPr>
          <a:xfrm>
            <a:off x="7006152" y="4114800"/>
            <a:ext cx="4660230" cy="1077218"/>
          </a:xfrm>
          <a:prstGeom prst="rect">
            <a:avLst/>
          </a:prstGeom>
        </p:spPr>
        <p:txBody>
          <a:bodyPr wrap="square">
            <a:spAutoFit/>
          </a:bodyPr>
          <a:lstStyle/>
          <a:p>
            <a:r>
              <a:rPr lang="en-US" sz="3200" b="1" dirty="0"/>
              <a:t>Enquiries are required</a:t>
            </a:r>
            <a:endParaRPr lang="en-US" sz="3200" dirty="0"/>
          </a:p>
          <a:p>
            <a:r>
              <a:rPr lang="en-US" sz="3200" b="1" dirty="0"/>
              <a:t>under Section 126(1)</a:t>
            </a:r>
            <a:endParaRPr lang="en-GB" sz="3200" dirty="0"/>
          </a:p>
        </p:txBody>
      </p:sp>
      <p:pic>
        <p:nvPicPr>
          <p:cNvPr id="6" name="Graphic 5" descr="Arrow Slight curve">
            <a:extLst>
              <a:ext uri="{FF2B5EF4-FFF2-40B4-BE49-F238E27FC236}">
                <a16:creationId xmlns:a16="http://schemas.microsoft.com/office/drawing/2014/main" id="{418C6597-483A-4423-8B7F-936590A912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V="1">
            <a:off x="6091752" y="3948559"/>
            <a:ext cx="914400" cy="914400"/>
          </a:xfrm>
          <a:prstGeom prst="rect">
            <a:avLst/>
          </a:prstGeom>
        </p:spPr>
      </p:pic>
    </p:spTree>
    <p:extLst>
      <p:ext uri="{BB962C8B-B14F-4D97-AF65-F5344CB8AC3E}">
        <p14:creationId xmlns:p14="http://schemas.microsoft.com/office/powerpoint/2010/main" val="84942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514EA955-118D-40C1-839C-B9B36E663CA0}"/>
              </a:ext>
            </a:extLst>
          </p:cNvPr>
          <p:cNvGrpSpPr/>
          <p:nvPr/>
        </p:nvGrpSpPr>
        <p:grpSpPr>
          <a:xfrm>
            <a:off x="1355735" y="776659"/>
            <a:ext cx="9411478" cy="1449016"/>
            <a:chOff x="1355735" y="776659"/>
            <a:chExt cx="9411478" cy="1449016"/>
          </a:xfrm>
        </p:grpSpPr>
        <p:sp>
          <p:nvSpPr>
            <p:cNvPr id="16" name="Rectangle: Rounded Corners 15">
              <a:extLst>
                <a:ext uri="{FF2B5EF4-FFF2-40B4-BE49-F238E27FC236}">
                  <a16:creationId xmlns:a16="http://schemas.microsoft.com/office/drawing/2014/main" id="{967017F6-E34E-4C80-9102-8959317609B4}"/>
                </a:ext>
              </a:extLst>
            </p:cNvPr>
            <p:cNvSpPr/>
            <p:nvPr/>
          </p:nvSpPr>
          <p:spPr>
            <a:xfrm>
              <a:off x="1355735" y="1510586"/>
              <a:ext cx="9411478" cy="715089"/>
            </a:xfrm>
            <a:prstGeom prst="roundRect">
              <a:avLst/>
            </a:prstGeom>
            <a:solidFill>
              <a:schemeClr val="accent6">
                <a:lumMod val="60000"/>
                <a:lumOff val="40000"/>
              </a:schemeClr>
            </a:solidFill>
            <a:ln w="38100">
              <a:noFill/>
              <a:prstDash val="solid"/>
            </a:ln>
          </p:spPr>
          <p:txBody>
            <a:bodyPr wrap="square" anchor="t">
              <a:spAutoFit/>
            </a:bodyPr>
            <a:lstStyle/>
            <a:p>
              <a:pPr algn="ctr">
                <a:spcAft>
                  <a:spcPts val="600"/>
                </a:spcAft>
              </a:pPr>
              <a:r>
                <a:rPr lang="en-US" sz="3600" dirty="0">
                  <a:solidFill>
                    <a:srgbClr val="37394B"/>
                  </a:solidFill>
                </a:rPr>
                <a:t>Section 126 enquiries</a:t>
              </a:r>
            </a:p>
          </p:txBody>
        </p:sp>
        <p:sp>
          <p:nvSpPr>
            <p:cNvPr id="17" name="Arrow: Down 16">
              <a:extLst>
                <a:ext uri="{FF2B5EF4-FFF2-40B4-BE49-F238E27FC236}">
                  <a16:creationId xmlns:a16="http://schemas.microsoft.com/office/drawing/2014/main" id="{DCE2AE6B-DAAD-4725-A0CA-9184EF2AE846}"/>
                </a:ext>
              </a:extLst>
            </p:cNvPr>
            <p:cNvSpPr/>
            <p:nvPr/>
          </p:nvSpPr>
          <p:spPr>
            <a:xfrm>
              <a:off x="5680931" y="776659"/>
              <a:ext cx="821642" cy="910407"/>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Content Placeholder 4">
            <a:extLst>
              <a:ext uri="{FF2B5EF4-FFF2-40B4-BE49-F238E27FC236}">
                <a16:creationId xmlns:a16="http://schemas.microsoft.com/office/drawing/2014/main" id="{B3F9D483-AFE7-4BC7-B321-15C07C244896}"/>
              </a:ext>
            </a:extLst>
          </p:cNvPr>
          <p:cNvSpPr>
            <a:spLocks noGrp="1"/>
          </p:cNvSpPr>
          <p:nvPr>
            <p:ph idx="1"/>
          </p:nvPr>
        </p:nvSpPr>
        <p:spPr>
          <a:xfrm>
            <a:off x="1338417" y="2425314"/>
            <a:ext cx="10341282" cy="713537"/>
          </a:xfrm>
        </p:spPr>
        <p:txBody>
          <a:bodyPr/>
          <a:lstStyle/>
          <a:p>
            <a:pPr marL="0" indent="0">
              <a:buNone/>
            </a:pPr>
            <a:r>
              <a:rPr lang="en-US" sz="3200" dirty="0">
                <a:solidFill>
                  <a:srgbClr val="37394B"/>
                </a:solidFill>
                <a:latin typeface="Arial" panose="020B0604020202020204" pitchFamily="34" charset="0"/>
                <a:cs typeface="Arial" panose="020B0604020202020204" pitchFamily="34" charset="0"/>
              </a:rPr>
              <a:t>Should be completed </a:t>
            </a:r>
            <a:r>
              <a:rPr lang="en-US" sz="3200" dirty="0">
                <a:solidFill>
                  <a:schemeClr val="tx1"/>
                </a:solidFill>
                <a:latin typeface="Arial" panose="020B0604020202020204" pitchFamily="34" charset="0"/>
                <a:cs typeface="Arial" panose="020B0604020202020204" pitchFamily="34" charset="0"/>
              </a:rPr>
              <a:t>within </a:t>
            </a:r>
            <a:r>
              <a:rPr lang="en-US" sz="3200" b="1" dirty="0">
                <a:solidFill>
                  <a:schemeClr val="accent3"/>
                </a:solidFill>
                <a:latin typeface="Arial" panose="020B0604020202020204" pitchFamily="34" charset="0"/>
                <a:cs typeface="Arial" panose="020B0604020202020204" pitchFamily="34" charset="0"/>
              </a:rPr>
              <a:t>7 working days</a:t>
            </a:r>
          </a:p>
          <a:p>
            <a:pPr marL="0" lvl="0" indent="0">
              <a:buNone/>
              <a:defRPr/>
            </a:pPr>
            <a:endParaRPr lang="en-US" sz="1100" dirty="0">
              <a:solidFill>
                <a:srgbClr val="37394B"/>
              </a:solidFill>
              <a:latin typeface="Arial" panose="020B0604020202020204" pitchFamily="34" charset="0"/>
              <a:cs typeface="Arial" panose="020B0604020202020204" pitchFamily="34" charset="0"/>
            </a:endParaRPr>
          </a:p>
          <a:p>
            <a:pPr marL="0" lvl="0" indent="0">
              <a:buNone/>
              <a:defRPr/>
            </a:pPr>
            <a:r>
              <a:rPr lang="en-US" sz="3200" dirty="0">
                <a:solidFill>
                  <a:srgbClr val="37394B"/>
                </a:solidFill>
                <a:latin typeface="Arial" panose="020B0604020202020204" pitchFamily="34" charset="0"/>
                <a:cs typeface="Arial" panose="020B0604020202020204" pitchFamily="34" charset="0"/>
              </a:rPr>
              <a:t>Should include:</a:t>
            </a:r>
            <a:endParaRPr lang="en-US" dirty="0">
              <a:solidFill>
                <a:srgbClr val="37394B"/>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0C956C11-74E9-493C-8FE3-C4919235234A}"/>
              </a:ext>
            </a:extLst>
          </p:cNvPr>
          <p:cNvSpPr/>
          <p:nvPr/>
        </p:nvSpPr>
        <p:spPr>
          <a:xfrm>
            <a:off x="4282622" y="3228123"/>
            <a:ext cx="7490278" cy="1877437"/>
          </a:xfrm>
          <a:prstGeom prst="rect">
            <a:avLst/>
          </a:prstGeom>
        </p:spPr>
        <p:txBody>
          <a:bodyPr wrap="square">
            <a:spAutoFit/>
          </a:bodyPr>
          <a:lstStyle/>
          <a:p>
            <a:pPr marL="457200" lvl="0" indent="-457200">
              <a:buClr>
                <a:schemeClr val="accent3"/>
              </a:buClr>
              <a:buFont typeface="Arial" panose="020B0604020202020204" pitchFamily="34" charset="0"/>
              <a:buChar char="•"/>
              <a:defRPr/>
            </a:pPr>
            <a:r>
              <a:rPr lang="en-US" sz="3200" dirty="0">
                <a:solidFill>
                  <a:srgbClr val="37394B"/>
                </a:solidFill>
                <a:latin typeface="Arial" panose="020B0604020202020204" pitchFamily="34" charset="0"/>
                <a:cs typeface="Arial" panose="020B0604020202020204" pitchFamily="34" charset="0"/>
              </a:rPr>
              <a:t>checking/confirming </a:t>
            </a:r>
            <a:r>
              <a:rPr lang="en-US" sz="3200" dirty="0">
                <a:solidFill>
                  <a:srgbClr val="37394C"/>
                </a:solidFill>
                <a:latin typeface="Arial" panose="020B0604020202020204" pitchFamily="34" charset="0"/>
                <a:cs typeface="Arial" panose="020B0604020202020204" pitchFamily="34" charset="0"/>
              </a:rPr>
              <a:t>factual accuracy</a:t>
            </a:r>
            <a:r>
              <a:rPr lang="en-US" sz="3200" dirty="0">
                <a:solidFill>
                  <a:srgbClr val="37394B"/>
                </a:solidFill>
                <a:latin typeface="Arial" panose="020B0604020202020204" pitchFamily="34" charset="0"/>
                <a:cs typeface="Arial" panose="020B0604020202020204" pitchFamily="34" charset="0"/>
              </a:rPr>
              <a:t> </a:t>
            </a:r>
          </a:p>
          <a:p>
            <a:pPr marL="457200" lvl="0" indent="-457200">
              <a:buClr>
                <a:schemeClr val="accent3"/>
              </a:buClr>
              <a:buFont typeface="Arial" panose="020B0604020202020204" pitchFamily="34" charset="0"/>
              <a:buChar char="•"/>
              <a:defRPr/>
            </a:pPr>
            <a:r>
              <a:rPr lang="en-US" sz="3200" dirty="0">
                <a:solidFill>
                  <a:srgbClr val="37394B"/>
                </a:solidFill>
                <a:latin typeface="Arial" panose="020B0604020202020204" pitchFamily="34" charset="0"/>
                <a:cs typeface="Arial" panose="020B0604020202020204" pitchFamily="34" charset="0"/>
              </a:rPr>
              <a:t>completing an </a:t>
            </a:r>
            <a:r>
              <a:rPr lang="en-US" sz="3200" dirty="0">
                <a:solidFill>
                  <a:srgbClr val="37394C"/>
                </a:solidFill>
                <a:latin typeface="Arial" panose="020B0604020202020204" pitchFamily="34" charset="0"/>
                <a:cs typeface="Arial" panose="020B0604020202020204" pitchFamily="34" charset="0"/>
              </a:rPr>
              <a:t>initial evaluation</a:t>
            </a:r>
            <a:endParaRPr lang="en-US" sz="3200" dirty="0">
              <a:solidFill>
                <a:srgbClr val="37394B"/>
              </a:solidFill>
              <a:latin typeface="Arial" panose="020B0604020202020204" pitchFamily="34" charset="0"/>
              <a:cs typeface="Arial" panose="020B0604020202020204" pitchFamily="34" charset="0"/>
            </a:endParaRPr>
          </a:p>
          <a:p>
            <a:pPr marL="457200" indent="-457200">
              <a:buClr>
                <a:schemeClr val="accent3"/>
              </a:buClr>
              <a:buFont typeface="Arial" panose="020B0604020202020204" pitchFamily="34" charset="0"/>
              <a:buChar char="•"/>
            </a:pPr>
            <a:r>
              <a:rPr lang="en-US" sz="3200" dirty="0">
                <a:solidFill>
                  <a:srgbClr val="37394B"/>
                </a:solidFill>
                <a:latin typeface="Arial" panose="020B0604020202020204" pitchFamily="34" charset="0"/>
                <a:cs typeface="Arial" panose="020B0604020202020204" pitchFamily="34" charset="0"/>
              </a:rPr>
              <a:t>determining any actions to be taken</a:t>
            </a:r>
          </a:p>
          <a:p>
            <a:endParaRPr lang="en-US" sz="2000" dirty="0">
              <a:solidFill>
                <a:srgbClr val="37394B"/>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6D3AB4E-9E61-4384-A6E1-F777049A299E}"/>
              </a:ext>
            </a:extLst>
          </p:cNvPr>
          <p:cNvSpPr/>
          <p:nvPr/>
        </p:nvSpPr>
        <p:spPr>
          <a:xfrm>
            <a:off x="1336261" y="4733855"/>
            <a:ext cx="10332623" cy="1077218"/>
          </a:xfrm>
          <a:prstGeom prst="rect">
            <a:avLst/>
          </a:prstGeom>
        </p:spPr>
        <p:txBody>
          <a:bodyPr wrap="square" anchor="t">
            <a:spAutoFit/>
          </a:bodyPr>
          <a:lstStyle/>
          <a:p>
            <a:pPr>
              <a:spcAft>
                <a:spcPts val="3000"/>
              </a:spcAft>
            </a:pPr>
            <a:r>
              <a:rPr lang="en-US" sz="3200" dirty="0"/>
              <a:t>May be </a:t>
            </a:r>
            <a:r>
              <a:rPr lang="en-US" sz="3200" b="1" dirty="0"/>
              <a:t>delegated </a:t>
            </a:r>
            <a:r>
              <a:rPr lang="en-US" sz="3200" dirty="0">
                <a:ea typeface="+mn-lt"/>
                <a:cs typeface="+mn-lt"/>
              </a:rPr>
              <a:t>–</a:t>
            </a:r>
            <a:r>
              <a:rPr lang="en-US" sz="3200" dirty="0"/>
              <a:t> practitioners </a:t>
            </a:r>
            <a:r>
              <a:rPr lang="en-US" sz="3200" b="1" dirty="0"/>
              <a:t>must comply </a:t>
            </a:r>
            <a:r>
              <a:rPr lang="en-US" sz="3200" dirty="0"/>
              <a:t>with the request and have a </a:t>
            </a:r>
            <a:r>
              <a:rPr lang="en-US" sz="3200" b="1" dirty="0"/>
              <a:t>duty</a:t>
            </a:r>
            <a:r>
              <a:rPr lang="en-US" sz="3200" dirty="0"/>
              <a:t> to co-operate and provide info</a:t>
            </a:r>
          </a:p>
        </p:txBody>
      </p:sp>
    </p:spTree>
    <p:extLst>
      <p:ext uri="{BB962C8B-B14F-4D97-AF65-F5344CB8AC3E}">
        <p14:creationId xmlns:p14="http://schemas.microsoft.com/office/powerpoint/2010/main" val="95263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up)">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26B0BAA1-0F4A-40EB-8BA8-B66CF966899A}"/>
              </a:ext>
            </a:extLst>
          </p:cNvPr>
          <p:cNvGrpSpPr/>
          <p:nvPr/>
        </p:nvGrpSpPr>
        <p:grpSpPr>
          <a:xfrm>
            <a:off x="1355735" y="776659"/>
            <a:ext cx="9411478" cy="1449016"/>
            <a:chOff x="1355735" y="776659"/>
            <a:chExt cx="9411478" cy="1449016"/>
          </a:xfrm>
        </p:grpSpPr>
        <p:sp>
          <p:nvSpPr>
            <p:cNvPr id="16" name="Rectangle: Rounded Corners 15">
              <a:extLst>
                <a:ext uri="{FF2B5EF4-FFF2-40B4-BE49-F238E27FC236}">
                  <a16:creationId xmlns:a16="http://schemas.microsoft.com/office/drawing/2014/main" id="{2014AAE2-166E-4C59-8ABF-62D7571D81AB}"/>
                </a:ext>
              </a:extLst>
            </p:cNvPr>
            <p:cNvSpPr/>
            <p:nvPr/>
          </p:nvSpPr>
          <p:spPr>
            <a:xfrm>
              <a:off x="1355735" y="1510586"/>
              <a:ext cx="9411478" cy="715089"/>
            </a:xfrm>
            <a:prstGeom prst="roundRect">
              <a:avLst/>
            </a:prstGeom>
            <a:solidFill>
              <a:schemeClr val="accent6">
                <a:lumMod val="60000"/>
                <a:lumOff val="40000"/>
              </a:schemeClr>
            </a:solidFill>
            <a:ln w="38100">
              <a:noFill/>
              <a:prstDash val="solid"/>
            </a:ln>
          </p:spPr>
          <p:txBody>
            <a:bodyPr wrap="square" anchor="t">
              <a:spAutoFit/>
            </a:bodyPr>
            <a:lstStyle/>
            <a:p>
              <a:pPr algn="ctr">
                <a:spcAft>
                  <a:spcPts val="600"/>
                </a:spcAft>
              </a:pPr>
              <a:r>
                <a:rPr lang="en-US" sz="3600" dirty="0">
                  <a:solidFill>
                    <a:srgbClr val="37394B"/>
                  </a:solidFill>
                </a:rPr>
                <a:t>Section 126 enquiries</a:t>
              </a:r>
            </a:p>
          </p:txBody>
        </p:sp>
        <p:sp>
          <p:nvSpPr>
            <p:cNvPr id="18" name="Arrow: Down 17">
              <a:extLst>
                <a:ext uri="{FF2B5EF4-FFF2-40B4-BE49-F238E27FC236}">
                  <a16:creationId xmlns:a16="http://schemas.microsoft.com/office/drawing/2014/main" id="{F32581E0-F458-4BE3-AAAA-D09BDCEB66AB}"/>
                </a:ext>
              </a:extLst>
            </p:cNvPr>
            <p:cNvSpPr/>
            <p:nvPr/>
          </p:nvSpPr>
          <p:spPr>
            <a:xfrm>
              <a:off x="5680931" y="776659"/>
              <a:ext cx="821642" cy="910407"/>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F6D3AB4E-9E61-4384-A6E1-F777049A299E}"/>
              </a:ext>
            </a:extLst>
          </p:cNvPr>
          <p:cNvSpPr/>
          <p:nvPr/>
        </p:nvSpPr>
        <p:spPr>
          <a:xfrm>
            <a:off x="1201416" y="2392189"/>
            <a:ext cx="10438134" cy="4099584"/>
          </a:xfrm>
          <a:prstGeom prst="rect">
            <a:avLst/>
          </a:prstGeom>
        </p:spPr>
        <p:txBody>
          <a:bodyPr wrap="square" anchor="t">
            <a:spAutoFit/>
          </a:bodyPr>
          <a:lstStyle/>
          <a:p>
            <a:pPr>
              <a:lnSpc>
                <a:spcPct val="90000"/>
              </a:lnSpc>
              <a:spcAft>
                <a:spcPts val="600"/>
              </a:spcAft>
            </a:pPr>
            <a:r>
              <a:rPr lang="en-US" sz="3200" dirty="0">
                <a:solidFill>
                  <a:srgbClr val="37394B"/>
                </a:solidFill>
              </a:rPr>
              <a:t>Key points for consideration:</a:t>
            </a:r>
            <a:endParaRPr lang="en-US" sz="3200" b="1" dirty="0">
              <a:solidFill>
                <a:srgbClr val="37394B"/>
              </a:solidFill>
            </a:endParaRPr>
          </a:p>
          <a:p>
            <a:pPr marL="539750" indent="-539750">
              <a:lnSpc>
                <a:spcPct val="90000"/>
              </a:lnSpc>
              <a:spcAft>
                <a:spcPts val="600"/>
              </a:spcAft>
              <a:buClr>
                <a:schemeClr val="accent3"/>
              </a:buClr>
              <a:buSzPct val="122000"/>
              <a:buFont typeface="Arial" panose="020B0604020202020204" pitchFamily="34" charset="0"/>
              <a:buChar char="•"/>
            </a:pPr>
            <a:r>
              <a:rPr lang="en-US" sz="3200" dirty="0">
                <a:solidFill>
                  <a:srgbClr val="37394C"/>
                </a:solidFill>
              </a:rPr>
              <a:t>are the enquiries person-</a:t>
            </a:r>
            <a:r>
              <a:rPr lang="en-US" sz="3200" dirty="0" err="1">
                <a:solidFill>
                  <a:srgbClr val="37394C"/>
                </a:solidFill>
              </a:rPr>
              <a:t>centred</a:t>
            </a:r>
            <a:r>
              <a:rPr lang="en-US" sz="3200" dirty="0">
                <a:solidFill>
                  <a:srgbClr val="37394C"/>
                </a:solidFill>
              </a:rPr>
              <a:t>?</a:t>
            </a:r>
            <a:endParaRPr lang="en-US" sz="3200" dirty="0">
              <a:solidFill>
                <a:srgbClr val="37394B"/>
              </a:solidFill>
            </a:endParaRPr>
          </a:p>
          <a:p>
            <a:pPr marL="539750" indent="-539750">
              <a:lnSpc>
                <a:spcPct val="90000"/>
              </a:lnSpc>
              <a:spcAft>
                <a:spcPts val="600"/>
              </a:spcAft>
              <a:buClr>
                <a:schemeClr val="accent3"/>
              </a:buClr>
              <a:buSzPct val="122000"/>
              <a:buFont typeface="Arial" panose="020B0604020202020204" pitchFamily="34" charset="0"/>
              <a:buChar char="•"/>
            </a:pPr>
            <a:r>
              <a:rPr lang="en-US" sz="3200" dirty="0">
                <a:solidFill>
                  <a:srgbClr val="37394B"/>
                </a:solidFill>
              </a:rPr>
              <a:t>does the adult at risk have mental capacity?</a:t>
            </a:r>
            <a:endParaRPr lang="en-US" sz="3200" dirty="0">
              <a:solidFill>
                <a:srgbClr val="37394B"/>
              </a:solidFill>
              <a:cs typeface="Arial"/>
            </a:endParaRPr>
          </a:p>
          <a:p>
            <a:pPr marL="539750" indent="-539750">
              <a:lnSpc>
                <a:spcPct val="90000"/>
              </a:lnSpc>
              <a:spcAft>
                <a:spcPts val="600"/>
              </a:spcAft>
              <a:buClr>
                <a:schemeClr val="accent3"/>
              </a:buClr>
              <a:buSzPct val="122000"/>
              <a:buFont typeface="Arial" panose="020B0604020202020204" pitchFamily="34" charset="0"/>
              <a:buChar char="•"/>
            </a:pPr>
            <a:r>
              <a:rPr lang="en-US" sz="3200" dirty="0"/>
              <a:t>is criminal activity suspected?</a:t>
            </a:r>
            <a:endParaRPr lang="en-US" sz="3200" dirty="0">
              <a:cs typeface="Arial"/>
            </a:endParaRPr>
          </a:p>
          <a:p>
            <a:pPr marL="539750" indent="-539750">
              <a:lnSpc>
                <a:spcPct val="90000"/>
              </a:lnSpc>
              <a:spcAft>
                <a:spcPts val="600"/>
              </a:spcAft>
              <a:buClr>
                <a:schemeClr val="accent3"/>
              </a:buClr>
              <a:buSzPct val="122000"/>
              <a:buFont typeface="Arial" panose="020B0604020202020204" pitchFamily="34" charset="0"/>
              <a:buChar char="•"/>
            </a:pPr>
            <a:r>
              <a:rPr lang="en-US" sz="3200" dirty="0"/>
              <a:t>is there a multi-agency approach?</a:t>
            </a:r>
            <a:endParaRPr lang="en-US" sz="3200" dirty="0">
              <a:cs typeface="Arial" panose="020B0604020202020204"/>
            </a:endParaRPr>
          </a:p>
          <a:p>
            <a:pPr marL="539750" indent="-539750">
              <a:lnSpc>
                <a:spcPct val="90000"/>
              </a:lnSpc>
              <a:spcAft>
                <a:spcPts val="600"/>
              </a:spcAft>
              <a:buClr>
                <a:schemeClr val="accent3"/>
              </a:buClr>
              <a:buSzPct val="122000"/>
              <a:buFont typeface="Arial" panose="020B0604020202020204" pitchFamily="34" charset="0"/>
              <a:buChar char="•"/>
            </a:pPr>
            <a:r>
              <a:rPr lang="en-US" sz="3200"/>
              <a:t>is the welfare of the adult at risk and others </a:t>
            </a:r>
            <a:r>
              <a:rPr lang="en-US" sz="3200" dirty="0"/>
              <a:t>paramount? </a:t>
            </a:r>
          </a:p>
          <a:p>
            <a:pPr marL="514350" indent="-514350">
              <a:lnSpc>
                <a:spcPct val="90000"/>
              </a:lnSpc>
              <a:buFont typeface="+mj-lt"/>
              <a:buAutoNum type="arabicParenR"/>
            </a:pPr>
            <a:endParaRPr lang="en-US" sz="3200" dirty="0">
              <a:solidFill>
                <a:srgbClr val="37394B"/>
              </a:solidFill>
            </a:endParaRPr>
          </a:p>
        </p:txBody>
      </p:sp>
    </p:spTree>
    <p:extLst>
      <p:ext uri="{BB962C8B-B14F-4D97-AF65-F5344CB8AC3E}">
        <p14:creationId xmlns:p14="http://schemas.microsoft.com/office/powerpoint/2010/main" val="393321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4CDE0F3A-BBD9-4614-959D-AF84CF788420}"/>
              </a:ext>
            </a:extLst>
          </p:cNvPr>
          <p:cNvGrpSpPr/>
          <p:nvPr/>
        </p:nvGrpSpPr>
        <p:grpSpPr>
          <a:xfrm>
            <a:off x="1288507" y="1906634"/>
            <a:ext cx="9411478" cy="1099074"/>
            <a:chOff x="1355735" y="1126601"/>
            <a:chExt cx="9411478" cy="1099074"/>
          </a:xfrm>
        </p:grpSpPr>
        <p:sp>
          <p:nvSpPr>
            <p:cNvPr id="23" name="Rectangle: Rounded Corners 22">
              <a:extLst>
                <a:ext uri="{FF2B5EF4-FFF2-40B4-BE49-F238E27FC236}">
                  <a16:creationId xmlns:a16="http://schemas.microsoft.com/office/drawing/2014/main" id="{707D21EE-9779-4B48-83F5-E4DE52233B14}"/>
                </a:ext>
              </a:extLst>
            </p:cNvPr>
            <p:cNvSpPr/>
            <p:nvPr/>
          </p:nvSpPr>
          <p:spPr>
            <a:xfrm>
              <a:off x="1355735" y="1510586"/>
              <a:ext cx="9411478" cy="715089"/>
            </a:xfrm>
            <a:prstGeom prst="roundRect">
              <a:avLst/>
            </a:prstGeom>
            <a:noFill/>
            <a:ln w="38100">
              <a:solidFill>
                <a:schemeClr val="accent6">
                  <a:lumMod val="75000"/>
                </a:schemeClr>
              </a:solidFill>
              <a:prstDash val="solid"/>
            </a:ln>
          </p:spPr>
          <p:txBody>
            <a:bodyPr wrap="square" anchor="t">
              <a:spAutoFit/>
            </a:bodyPr>
            <a:lstStyle/>
            <a:p>
              <a:pPr algn="ctr">
                <a:spcAft>
                  <a:spcPts val="600"/>
                </a:spcAft>
              </a:pPr>
              <a:r>
                <a:rPr lang="en-US" sz="3600" dirty="0">
                  <a:solidFill>
                    <a:srgbClr val="37394B"/>
                  </a:solidFill>
                </a:rPr>
                <a:t>Section 126 determinations</a:t>
              </a:r>
            </a:p>
          </p:txBody>
        </p:sp>
        <p:sp>
          <p:nvSpPr>
            <p:cNvPr id="24" name="Arrow: Down 23">
              <a:extLst>
                <a:ext uri="{FF2B5EF4-FFF2-40B4-BE49-F238E27FC236}">
                  <a16:creationId xmlns:a16="http://schemas.microsoft.com/office/drawing/2014/main" id="{BD7C6480-EA9D-48AB-A1C5-3A2632042197}"/>
                </a:ext>
              </a:extLst>
            </p:cNvPr>
            <p:cNvSpPr/>
            <p:nvPr/>
          </p:nvSpPr>
          <p:spPr>
            <a:xfrm>
              <a:off x="5652709" y="1126601"/>
              <a:ext cx="821642" cy="489909"/>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Rectangle 16">
            <a:extLst>
              <a:ext uri="{FF2B5EF4-FFF2-40B4-BE49-F238E27FC236}">
                <a16:creationId xmlns:a16="http://schemas.microsoft.com/office/drawing/2014/main" id="{E4FCFCCA-36D0-4E7D-B28C-9CDB12773400}"/>
              </a:ext>
            </a:extLst>
          </p:cNvPr>
          <p:cNvSpPr/>
          <p:nvPr/>
        </p:nvSpPr>
        <p:spPr>
          <a:xfrm>
            <a:off x="1290107" y="3205115"/>
            <a:ext cx="9406549" cy="2523768"/>
          </a:xfrm>
          <a:prstGeom prst="rect">
            <a:avLst/>
          </a:prstGeom>
        </p:spPr>
        <p:txBody>
          <a:bodyPr wrap="square">
            <a:spAutoFit/>
          </a:bodyPr>
          <a:lstStyle/>
          <a:p>
            <a:pPr marL="457200" indent="-457200">
              <a:spcAft>
                <a:spcPts val="1200"/>
              </a:spcAft>
              <a:buClr>
                <a:schemeClr val="accent3"/>
              </a:buClr>
              <a:buFont typeface="Arial" panose="020B0604020202020204" pitchFamily="34" charset="0"/>
              <a:buChar char="•"/>
            </a:pPr>
            <a:r>
              <a:rPr lang="en-US" sz="3200" dirty="0"/>
              <a:t>Immediate protection required </a:t>
            </a:r>
          </a:p>
          <a:p>
            <a:pPr marL="457200" indent="-457200">
              <a:spcAft>
                <a:spcPts val="1200"/>
              </a:spcAft>
              <a:buClr>
                <a:schemeClr val="accent3"/>
              </a:buClr>
              <a:buFont typeface="Arial" panose="020B0604020202020204" pitchFamily="34" charset="0"/>
              <a:buChar char="•"/>
            </a:pPr>
            <a:r>
              <a:rPr lang="en-US" sz="3200" dirty="0"/>
              <a:t>Not at risk but may have care and support needs</a:t>
            </a:r>
          </a:p>
          <a:p>
            <a:pPr marL="457200" indent="-457200">
              <a:spcAft>
                <a:spcPts val="1200"/>
              </a:spcAft>
              <a:buClr>
                <a:schemeClr val="accent3"/>
              </a:buClr>
              <a:buFont typeface="Arial" panose="020B0604020202020204" pitchFamily="34" charset="0"/>
              <a:buChar char="•"/>
            </a:pPr>
            <a:r>
              <a:rPr lang="en-US" sz="3200" dirty="0"/>
              <a:t>Adult at risk and action to protect needed </a:t>
            </a:r>
          </a:p>
          <a:p>
            <a:pPr marL="457200" indent="-457200">
              <a:spcAft>
                <a:spcPts val="1200"/>
              </a:spcAft>
              <a:buClr>
                <a:schemeClr val="accent3"/>
              </a:buClr>
              <a:buFont typeface="Arial" panose="020B0604020202020204" pitchFamily="34" charset="0"/>
              <a:buChar char="•"/>
            </a:pPr>
            <a:r>
              <a:rPr lang="en-US" sz="3200" dirty="0"/>
              <a:t>No further action</a:t>
            </a:r>
            <a:endParaRPr lang="en-US" sz="1400" dirty="0"/>
          </a:p>
        </p:txBody>
      </p:sp>
      <p:grpSp>
        <p:nvGrpSpPr>
          <p:cNvPr id="3" name="Group 2">
            <a:extLst>
              <a:ext uri="{FF2B5EF4-FFF2-40B4-BE49-F238E27FC236}">
                <a16:creationId xmlns:a16="http://schemas.microsoft.com/office/drawing/2014/main" id="{8DAB4E2D-7A90-4CEF-91DB-A6E9F27D5312}"/>
              </a:ext>
            </a:extLst>
          </p:cNvPr>
          <p:cNvGrpSpPr/>
          <p:nvPr/>
        </p:nvGrpSpPr>
        <p:grpSpPr>
          <a:xfrm>
            <a:off x="1286783" y="-470894"/>
            <a:ext cx="9411478" cy="2496447"/>
            <a:chOff x="1355735" y="-270772"/>
            <a:chExt cx="9411478" cy="2496447"/>
          </a:xfrm>
        </p:grpSpPr>
        <p:grpSp>
          <p:nvGrpSpPr>
            <p:cNvPr id="19" name="Group 18">
              <a:extLst>
                <a:ext uri="{FF2B5EF4-FFF2-40B4-BE49-F238E27FC236}">
                  <a16:creationId xmlns:a16="http://schemas.microsoft.com/office/drawing/2014/main" id="{E0A3E697-B6E9-45CB-B54D-56F2B74B4E8D}"/>
                </a:ext>
              </a:extLst>
            </p:cNvPr>
            <p:cNvGrpSpPr/>
            <p:nvPr/>
          </p:nvGrpSpPr>
          <p:grpSpPr>
            <a:xfrm>
              <a:off x="1355735" y="691992"/>
              <a:ext cx="9411478" cy="1533683"/>
              <a:chOff x="1355735" y="691992"/>
              <a:chExt cx="9411478" cy="1533683"/>
            </a:xfrm>
          </p:grpSpPr>
          <p:sp>
            <p:nvSpPr>
              <p:cNvPr id="20" name="Rectangle: Rounded Corners 19">
                <a:extLst>
                  <a:ext uri="{FF2B5EF4-FFF2-40B4-BE49-F238E27FC236}">
                    <a16:creationId xmlns:a16="http://schemas.microsoft.com/office/drawing/2014/main" id="{49229F45-B9AB-4CBF-80E4-7074873FD7C1}"/>
                  </a:ext>
                </a:extLst>
              </p:cNvPr>
              <p:cNvSpPr/>
              <p:nvPr/>
            </p:nvSpPr>
            <p:spPr>
              <a:xfrm>
                <a:off x="1355735" y="1510586"/>
                <a:ext cx="9411478" cy="715089"/>
              </a:xfrm>
              <a:prstGeom prst="roundRect">
                <a:avLst/>
              </a:prstGeom>
              <a:solidFill>
                <a:schemeClr val="accent6">
                  <a:lumMod val="60000"/>
                  <a:lumOff val="40000"/>
                </a:schemeClr>
              </a:solidFill>
              <a:ln w="38100">
                <a:noFill/>
                <a:prstDash val="solid"/>
              </a:ln>
            </p:spPr>
            <p:txBody>
              <a:bodyPr wrap="square" anchor="t">
                <a:spAutoFit/>
              </a:bodyPr>
              <a:lstStyle/>
              <a:p>
                <a:pPr algn="ctr">
                  <a:spcAft>
                    <a:spcPts val="600"/>
                  </a:spcAft>
                </a:pPr>
                <a:r>
                  <a:rPr lang="en-US" sz="3600" dirty="0">
                    <a:solidFill>
                      <a:srgbClr val="37394B"/>
                    </a:solidFill>
                  </a:rPr>
                  <a:t>Section 126 enquiries</a:t>
                </a:r>
              </a:p>
            </p:txBody>
          </p:sp>
          <p:sp>
            <p:nvSpPr>
              <p:cNvPr id="21" name="Arrow: Down 20">
                <a:extLst>
                  <a:ext uri="{FF2B5EF4-FFF2-40B4-BE49-F238E27FC236}">
                    <a16:creationId xmlns:a16="http://schemas.microsoft.com/office/drawing/2014/main" id="{EACEBAEC-C13B-49B0-AD97-E22C5B1CF5ED}"/>
                  </a:ext>
                </a:extLst>
              </p:cNvPr>
              <p:cNvSpPr/>
              <p:nvPr/>
            </p:nvSpPr>
            <p:spPr>
              <a:xfrm>
                <a:off x="5652709" y="691992"/>
                <a:ext cx="821642" cy="910407"/>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15506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4.58333E-6 -1.11111E-6 L 0.00286 -0.1662 " pathEditMode="relative" rAng="0" ptsTypes="AA">
                                      <p:cBhvr>
                                        <p:cTn id="6" dur="2000" fill="hold"/>
                                        <p:tgtEl>
                                          <p:spTgt spid="3"/>
                                        </p:tgtEl>
                                        <p:attrNameLst>
                                          <p:attrName>ppt_x</p:attrName>
                                          <p:attrName>ppt_y</p:attrName>
                                        </p:attrNameLst>
                                      </p:cBhvr>
                                      <p:rCtr x="143" y="-8310"/>
                                    </p:animMotion>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up)">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FD02B08-AA5A-0540-A709-7C33D284DC4C}"/>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4CDE0F3A-BBD9-4614-959D-AF84CF788420}"/>
              </a:ext>
            </a:extLst>
          </p:cNvPr>
          <p:cNvGrpSpPr/>
          <p:nvPr/>
        </p:nvGrpSpPr>
        <p:grpSpPr>
          <a:xfrm>
            <a:off x="1386013" y="1129209"/>
            <a:ext cx="9411478" cy="1028518"/>
            <a:chOff x="1355735" y="1197157"/>
            <a:chExt cx="9411478" cy="1028518"/>
          </a:xfrm>
        </p:grpSpPr>
        <p:sp>
          <p:nvSpPr>
            <p:cNvPr id="23" name="Rectangle: Rounded Corners 22">
              <a:extLst>
                <a:ext uri="{FF2B5EF4-FFF2-40B4-BE49-F238E27FC236}">
                  <a16:creationId xmlns:a16="http://schemas.microsoft.com/office/drawing/2014/main" id="{707D21EE-9779-4B48-83F5-E4DE52233B14}"/>
                </a:ext>
              </a:extLst>
            </p:cNvPr>
            <p:cNvSpPr/>
            <p:nvPr/>
          </p:nvSpPr>
          <p:spPr>
            <a:xfrm>
              <a:off x="1355735" y="1510586"/>
              <a:ext cx="9411478" cy="715089"/>
            </a:xfrm>
            <a:prstGeom prst="roundRect">
              <a:avLst/>
            </a:prstGeom>
            <a:noFill/>
            <a:ln w="38100">
              <a:solidFill>
                <a:schemeClr val="accent6">
                  <a:lumMod val="75000"/>
                </a:schemeClr>
              </a:solidFill>
              <a:prstDash val="solid"/>
            </a:ln>
          </p:spPr>
          <p:txBody>
            <a:bodyPr wrap="square" anchor="t">
              <a:spAutoFit/>
            </a:bodyPr>
            <a:lstStyle/>
            <a:p>
              <a:pPr algn="ctr">
                <a:spcAft>
                  <a:spcPts val="600"/>
                </a:spcAft>
              </a:pPr>
              <a:r>
                <a:rPr lang="en-US" sz="3600" dirty="0">
                  <a:solidFill>
                    <a:srgbClr val="37394B"/>
                  </a:solidFill>
                </a:rPr>
                <a:t>Section 126 determinations</a:t>
              </a:r>
            </a:p>
          </p:txBody>
        </p:sp>
        <p:sp>
          <p:nvSpPr>
            <p:cNvPr id="24" name="Arrow: Down 23">
              <a:extLst>
                <a:ext uri="{FF2B5EF4-FFF2-40B4-BE49-F238E27FC236}">
                  <a16:creationId xmlns:a16="http://schemas.microsoft.com/office/drawing/2014/main" id="{BD7C6480-EA9D-48AB-A1C5-3A2632042197}"/>
                </a:ext>
              </a:extLst>
            </p:cNvPr>
            <p:cNvSpPr/>
            <p:nvPr/>
          </p:nvSpPr>
          <p:spPr>
            <a:xfrm>
              <a:off x="5680931" y="1197157"/>
              <a:ext cx="821642" cy="489909"/>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 name="Group 2">
            <a:extLst>
              <a:ext uri="{FF2B5EF4-FFF2-40B4-BE49-F238E27FC236}">
                <a16:creationId xmlns:a16="http://schemas.microsoft.com/office/drawing/2014/main" id="{8DAB4E2D-7A90-4CEF-91DB-A6E9F27D5312}"/>
              </a:ext>
            </a:extLst>
          </p:cNvPr>
          <p:cNvGrpSpPr/>
          <p:nvPr/>
        </p:nvGrpSpPr>
        <p:grpSpPr>
          <a:xfrm>
            <a:off x="1386013" y="-1367238"/>
            <a:ext cx="9411478" cy="2496447"/>
            <a:chOff x="1355735" y="-270772"/>
            <a:chExt cx="9411478" cy="2496447"/>
          </a:xfrm>
        </p:grpSpPr>
        <p:grpSp>
          <p:nvGrpSpPr>
            <p:cNvPr id="19" name="Group 18">
              <a:extLst>
                <a:ext uri="{FF2B5EF4-FFF2-40B4-BE49-F238E27FC236}">
                  <a16:creationId xmlns:a16="http://schemas.microsoft.com/office/drawing/2014/main" id="{E0A3E697-B6E9-45CB-B54D-56F2B74B4E8D}"/>
                </a:ext>
              </a:extLst>
            </p:cNvPr>
            <p:cNvGrpSpPr/>
            <p:nvPr/>
          </p:nvGrpSpPr>
          <p:grpSpPr>
            <a:xfrm>
              <a:off x="1355735" y="776659"/>
              <a:ext cx="9411478" cy="1449016"/>
              <a:chOff x="1355735" y="776659"/>
              <a:chExt cx="9411478" cy="1449016"/>
            </a:xfrm>
          </p:grpSpPr>
          <p:sp>
            <p:nvSpPr>
              <p:cNvPr id="20" name="Rectangle: Rounded Corners 19">
                <a:extLst>
                  <a:ext uri="{FF2B5EF4-FFF2-40B4-BE49-F238E27FC236}">
                    <a16:creationId xmlns:a16="http://schemas.microsoft.com/office/drawing/2014/main" id="{49229F45-B9AB-4CBF-80E4-7074873FD7C1}"/>
                  </a:ext>
                </a:extLst>
              </p:cNvPr>
              <p:cNvSpPr/>
              <p:nvPr/>
            </p:nvSpPr>
            <p:spPr>
              <a:xfrm>
                <a:off x="1355735" y="1510586"/>
                <a:ext cx="9411478" cy="715089"/>
              </a:xfrm>
              <a:prstGeom prst="roundRect">
                <a:avLst/>
              </a:prstGeom>
              <a:solidFill>
                <a:schemeClr val="accent6">
                  <a:lumMod val="60000"/>
                  <a:lumOff val="40000"/>
                </a:schemeClr>
              </a:solidFill>
              <a:ln w="38100">
                <a:noFill/>
                <a:prstDash val="solid"/>
              </a:ln>
            </p:spPr>
            <p:txBody>
              <a:bodyPr wrap="square" anchor="t">
                <a:spAutoFit/>
              </a:bodyPr>
              <a:lstStyle/>
              <a:p>
                <a:pPr algn="ctr">
                  <a:spcAft>
                    <a:spcPts val="600"/>
                  </a:spcAft>
                </a:pPr>
                <a:r>
                  <a:rPr lang="en-US" sz="3600" dirty="0">
                    <a:solidFill>
                      <a:srgbClr val="37394B"/>
                    </a:solidFill>
                  </a:rPr>
                  <a:t>Section 126 enquiries</a:t>
                </a:r>
              </a:p>
            </p:txBody>
          </p:sp>
          <p:sp>
            <p:nvSpPr>
              <p:cNvPr id="21" name="Arrow: Down 20">
                <a:extLst>
                  <a:ext uri="{FF2B5EF4-FFF2-40B4-BE49-F238E27FC236}">
                    <a16:creationId xmlns:a16="http://schemas.microsoft.com/office/drawing/2014/main" id="{EACEBAEC-C13B-49B0-AD97-E22C5B1CF5ED}"/>
                  </a:ext>
                </a:extLst>
              </p:cNvPr>
              <p:cNvSpPr/>
              <p:nvPr/>
            </p:nvSpPr>
            <p:spPr>
              <a:xfrm>
                <a:off x="5680931" y="776659"/>
                <a:ext cx="821642" cy="910407"/>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a:extLst>
              <a:ext uri="{FF2B5EF4-FFF2-40B4-BE49-F238E27FC236}">
                <a16:creationId xmlns:a16="http://schemas.microsoft.com/office/drawing/2014/main" id="{4E6B1BDF-8457-45F5-807C-602CFECF7D1E}"/>
              </a:ext>
            </a:extLst>
          </p:cNvPr>
          <p:cNvSpPr/>
          <p:nvPr/>
        </p:nvSpPr>
        <p:spPr>
          <a:xfrm>
            <a:off x="1360664" y="2225675"/>
            <a:ext cx="5141909" cy="4001095"/>
          </a:xfrm>
          <a:prstGeom prst="rect">
            <a:avLst/>
          </a:prstGeom>
        </p:spPr>
        <p:txBody>
          <a:bodyPr wrap="square">
            <a:spAutoFit/>
          </a:bodyPr>
          <a:lstStyle/>
          <a:p>
            <a:pPr marL="457200" indent="-457200">
              <a:spcAft>
                <a:spcPts val="1200"/>
              </a:spcAft>
              <a:buClr>
                <a:schemeClr val="accent3"/>
              </a:buClr>
              <a:buFont typeface="Arial" panose="020B0604020202020204" pitchFamily="34" charset="0"/>
              <a:buChar char="•"/>
            </a:pPr>
            <a:r>
              <a:rPr lang="en-US" sz="3200" dirty="0"/>
              <a:t>Immediate protection required </a:t>
            </a:r>
          </a:p>
          <a:p>
            <a:pPr marL="457200" indent="-457200">
              <a:spcAft>
                <a:spcPts val="1200"/>
              </a:spcAft>
              <a:buClr>
                <a:schemeClr val="accent3"/>
              </a:buClr>
              <a:buFont typeface="Arial" panose="020B0604020202020204" pitchFamily="34" charset="0"/>
              <a:buChar char="•"/>
            </a:pPr>
            <a:r>
              <a:rPr lang="en-US" sz="3200" dirty="0"/>
              <a:t>Not at risk but may have care and support needs</a:t>
            </a:r>
          </a:p>
          <a:p>
            <a:pPr marL="457200" indent="-457200">
              <a:spcAft>
                <a:spcPts val="1200"/>
              </a:spcAft>
              <a:buClr>
                <a:schemeClr val="accent3"/>
              </a:buClr>
              <a:buFont typeface="Arial" panose="020B0604020202020204" pitchFamily="34" charset="0"/>
              <a:buChar char="•"/>
            </a:pPr>
            <a:r>
              <a:rPr lang="en-US" sz="3200" dirty="0"/>
              <a:t>Adult at risk and action to protect needed </a:t>
            </a:r>
          </a:p>
          <a:p>
            <a:pPr marL="457200" indent="-457200">
              <a:spcAft>
                <a:spcPts val="1200"/>
              </a:spcAft>
              <a:buClr>
                <a:schemeClr val="accent3"/>
              </a:buClr>
              <a:buFont typeface="Arial" panose="020B0604020202020204" pitchFamily="34" charset="0"/>
              <a:buChar char="•"/>
            </a:pPr>
            <a:r>
              <a:rPr lang="en-US" sz="3200" dirty="0"/>
              <a:t>No further action</a:t>
            </a:r>
            <a:endParaRPr lang="en-US" sz="1400" dirty="0"/>
          </a:p>
        </p:txBody>
      </p:sp>
      <p:sp>
        <p:nvSpPr>
          <p:cNvPr id="26" name="Rectangle: Rounded Corners 25">
            <a:extLst>
              <a:ext uri="{FF2B5EF4-FFF2-40B4-BE49-F238E27FC236}">
                <a16:creationId xmlns:a16="http://schemas.microsoft.com/office/drawing/2014/main" id="{7F0CFFAF-1426-42B4-9A58-3D13DDBF92A4}"/>
              </a:ext>
            </a:extLst>
          </p:cNvPr>
          <p:cNvSpPr/>
          <p:nvPr/>
        </p:nvSpPr>
        <p:spPr>
          <a:xfrm>
            <a:off x="6743699" y="2524436"/>
            <a:ext cx="5141909" cy="3403572"/>
          </a:xfrm>
          <a:prstGeom prst="roundRect">
            <a:avLst>
              <a:gd name="adj" fmla="val 9270"/>
            </a:avLst>
          </a:prstGeom>
          <a:ln>
            <a:solidFill>
              <a:schemeClr val="bg2">
                <a:lumMod val="50000"/>
              </a:schemeClr>
            </a:solidFill>
          </a:ln>
        </p:spPr>
        <p:txBody>
          <a:bodyPr wrap="square" anchor="ctr">
            <a:noAutofit/>
          </a:bodyPr>
          <a:lstStyle/>
          <a:p>
            <a:pPr>
              <a:lnSpc>
                <a:spcPct val="90000"/>
              </a:lnSpc>
              <a:spcAft>
                <a:spcPts val="600"/>
              </a:spcAft>
            </a:pPr>
            <a:r>
              <a:rPr lang="en-US" sz="3200" b="1" dirty="0"/>
              <a:t>All</a:t>
            </a:r>
            <a:r>
              <a:rPr lang="en-US" sz="3200" dirty="0"/>
              <a:t> enquiries </a:t>
            </a:r>
            <a:r>
              <a:rPr lang="en-US" sz="3200" b="1" dirty="0"/>
              <a:t>must be recorded</a:t>
            </a:r>
            <a:r>
              <a:rPr lang="en-US" sz="3200" dirty="0"/>
              <a:t> and include:</a:t>
            </a:r>
          </a:p>
          <a:p>
            <a:pPr marL="457200" indent="-457200">
              <a:lnSpc>
                <a:spcPct val="90000"/>
              </a:lnSpc>
              <a:spcAft>
                <a:spcPts val="600"/>
              </a:spcAft>
              <a:buFont typeface="Arial" panose="020B0604020202020204" pitchFamily="34" charset="0"/>
              <a:buChar char="•"/>
            </a:pPr>
            <a:r>
              <a:rPr lang="en-US" sz="2800" dirty="0"/>
              <a:t>the concern and context</a:t>
            </a:r>
          </a:p>
          <a:p>
            <a:pPr marL="457200" indent="-457200">
              <a:lnSpc>
                <a:spcPct val="90000"/>
              </a:lnSpc>
              <a:spcAft>
                <a:spcPts val="600"/>
              </a:spcAft>
              <a:buFont typeface="Arial" panose="020B0604020202020204" pitchFamily="34" charset="0"/>
              <a:buChar char="•"/>
            </a:pPr>
            <a:r>
              <a:rPr lang="en-US" sz="2800" dirty="0"/>
              <a:t>person-</a:t>
            </a:r>
            <a:r>
              <a:rPr lang="en-US" sz="2800" dirty="0" err="1"/>
              <a:t>centred</a:t>
            </a:r>
            <a:r>
              <a:rPr lang="en-US" sz="2800" dirty="0"/>
              <a:t> outcome</a:t>
            </a:r>
          </a:p>
          <a:p>
            <a:pPr marL="457200" indent="-457200">
              <a:lnSpc>
                <a:spcPct val="90000"/>
              </a:lnSpc>
              <a:spcAft>
                <a:spcPts val="600"/>
              </a:spcAft>
              <a:buFont typeface="Arial" panose="020B0604020202020204" pitchFamily="34" charset="0"/>
              <a:buChar char="•"/>
            </a:pPr>
            <a:r>
              <a:rPr lang="en-US" sz="2800" dirty="0"/>
              <a:t>participation</a:t>
            </a:r>
          </a:p>
          <a:p>
            <a:pPr marL="457200" indent="-457200">
              <a:lnSpc>
                <a:spcPct val="90000"/>
              </a:lnSpc>
              <a:spcAft>
                <a:spcPts val="600"/>
              </a:spcAft>
              <a:buFont typeface="Arial" panose="020B0604020202020204" pitchFamily="34" charset="0"/>
              <a:buChar char="•"/>
            </a:pPr>
            <a:r>
              <a:rPr lang="en-US" sz="2800" dirty="0"/>
              <a:t>enquiry process</a:t>
            </a:r>
          </a:p>
          <a:p>
            <a:pPr marL="457200" indent="-457200">
              <a:lnSpc>
                <a:spcPct val="90000"/>
              </a:lnSpc>
              <a:spcAft>
                <a:spcPts val="600"/>
              </a:spcAft>
              <a:buFont typeface="Arial" panose="020B0604020202020204" pitchFamily="34" charset="0"/>
              <a:buChar char="•"/>
            </a:pPr>
            <a:r>
              <a:rPr lang="en-US" sz="2800" dirty="0"/>
              <a:t>conclusion statements</a:t>
            </a:r>
          </a:p>
        </p:txBody>
      </p:sp>
    </p:spTree>
    <p:extLst>
      <p:ext uri="{BB962C8B-B14F-4D97-AF65-F5344CB8AC3E}">
        <p14:creationId xmlns:p14="http://schemas.microsoft.com/office/powerpoint/2010/main" val="52004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06D2752-B737-6B4D-91CB-93EDBEFD1BBD}"/>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958CF823-9263-46E6-8504-2DAAAE703CA0}"/>
              </a:ext>
            </a:extLst>
          </p:cNvPr>
          <p:cNvSpPr/>
          <p:nvPr/>
        </p:nvSpPr>
        <p:spPr>
          <a:xfrm rot="16200000">
            <a:off x="6889749" y="4646299"/>
            <a:ext cx="514350" cy="812801"/>
          </a:xfrm>
          <a:prstGeom prst="downArrow">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Rounded Corners 1">
            <a:extLst>
              <a:ext uri="{FF2B5EF4-FFF2-40B4-BE49-F238E27FC236}">
                <a16:creationId xmlns:a16="http://schemas.microsoft.com/office/drawing/2014/main" id="{EB1052D9-3E88-494D-89F9-5D60C3DB2D2F}"/>
              </a:ext>
            </a:extLst>
          </p:cNvPr>
          <p:cNvSpPr/>
          <p:nvPr/>
        </p:nvSpPr>
        <p:spPr>
          <a:xfrm>
            <a:off x="1009650" y="4495800"/>
            <a:ext cx="5753100" cy="1066800"/>
          </a:xfrm>
          <a:prstGeom prst="roundRect">
            <a:avLst/>
          </a:prstGeom>
          <a:noFill/>
          <a:ln w="76200">
            <a:solidFill>
              <a:srgbClr val="EB5E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2" name="Group 21">
            <a:extLst>
              <a:ext uri="{FF2B5EF4-FFF2-40B4-BE49-F238E27FC236}">
                <a16:creationId xmlns:a16="http://schemas.microsoft.com/office/drawing/2014/main" id="{4CDE0F3A-BBD9-4614-959D-AF84CF788420}"/>
              </a:ext>
            </a:extLst>
          </p:cNvPr>
          <p:cNvGrpSpPr/>
          <p:nvPr/>
        </p:nvGrpSpPr>
        <p:grpSpPr>
          <a:xfrm>
            <a:off x="1386013" y="1129209"/>
            <a:ext cx="9411478" cy="1028518"/>
            <a:chOff x="1355735" y="1197157"/>
            <a:chExt cx="9411478" cy="1028518"/>
          </a:xfrm>
        </p:grpSpPr>
        <p:sp>
          <p:nvSpPr>
            <p:cNvPr id="23" name="Rectangle: Rounded Corners 22">
              <a:extLst>
                <a:ext uri="{FF2B5EF4-FFF2-40B4-BE49-F238E27FC236}">
                  <a16:creationId xmlns:a16="http://schemas.microsoft.com/office/drawing/2014/main" id="{707D21EE-9779-4B48-83F5-E4DE52233B14}"/>
                </a:ext>
              </a:extLst>
            </p:cNvPr>
            <p:cNvSpPr/>
            <p:nvPr/>
          </p:nvSpPr>
          <p:spPr>
            <a:xfrm>
              <a:off x="1355735" y="1510586"/>
              <a:ext cx="9411478" cy="715089"/>
            </a:xfrm>
            <a:prstGeom prst="roundRect">
              <a:avLst/>
            </a:prstGeom>
            <a:noFill/>
            <a:ln w="38100">
              <a:solidFill>
                <a:schemeClr val="accent6">
                  <a:lumMod val="75000"/>
                </a:schemeClr>
              </a:solidFill>
              <a:prstDash val="solid"/>
            </a:ln>
          </p:spPr>
          <p:txBody>
            <a:bodyPr wrap="square" anchor="t">
              <a:spAutoFit/>
            </a:bodyPr>
            <a:lstStyle/>
            <a:p>
              <a:pPr algn="ctr">
                <a:spcAft>
                  <a:spcPts val="600"/>
                </a:spcAft>
              </a:pPr>
              <a:r>
                <a:rPr lang="en-US" sz="3600" dirty="0">
                  <a:solidFill>
                    <a:srgbClr val="37394B"/>
                  </a:solidFill>
                </a:rPr>
                <a:t>Section 126 determinations</a:t>
              </a:r>
            </a:p>
          </p:txBody>
        </p:sp>
        <p:sp>
          <p:nvSpPr>
            <p:cNvPr id="24" name="Arrow: Down 23">
              <a:extLst>
                <a:ext uri="{FF2B5EF4-FFF2-40B4-BE49-F238E27FC236}">
                  <a16:creationId xmlns:a16="http://schemas.microsoft.com/office/drawing/2014/main" id="{BD7C6480-EA9D-48AB-A1C5-3A2632042197}"/>
                </a:ext>
              </a:extLst>
            </p:cNvPr>
            <p:cNvSpPr/>
            <p:nvPr/>
          </p:nvSpPr>
          <p:spPr>
            <a:xfrm>
              <a:off x="5680931" y="1197157"/>
              <a:ext cx="821642" cy="489909"/>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 name="Group 2">
            <a:extLst>
              <a:ext uri="{FF2B5EF4-FFF2-40B4-BE49-F238E27FC236}">
                <a16:creationId xmlns:a16="http://schemas.microsoft.com/office/drawing/2014/main" id="{8DAB4E2D-7A90-4CEF-91DB-A6E9F27D5312}"/>
              </a:ext>
            </a:extLst>
          </p:cNvPr>
          <p:cNvGrpSpPr/>
          <p:nvPr/>
        </p:nvGrpSpPr>
        <p:grpSpPr>
          <a:xfrm>
            <a:off x="1386013" y="-1367238"/>
            <a:ext cx="9411478" cy="2496447"/>
            <a:chOff x="1355735" y="-270772"/>
            <a:chExt cx="9411478" cy="2496447"/>
          </a:xfrm>
        </p:grpSpPr>
        <p:grpSp>
          <p:nvGrpSpPr>
            <p:cNvPr id="19" name="Group 18">
              <a:extLst>
                <a:ext uri="{FF2B5EF4-FFF2-40B4-BE49-F238E27FC236}">
                  <a16:creationId xmlns:a16="http://schemas.microsoft.com/office/drawing/2014/main" id="{E0A3E697-B6E9-45CB-B54D-56F2B74B4E8D}"/>
                </a:ext>
              </a:extLst>
            </p:cNvPr>
            <p:cNvGrpSpPr/>
            <p:nvPr/>
          </p:nvGrpSpPr>
          <p:grpSpPr>
            <a:xfrm>
              <a:off x="1355735" y="776659"/>
              <a:ext cx="9411478" cy="1449016"/>
              <a:chOff x="1355735" y="776659"/>
              <a:chExt cx="9411478" cy="1449016"/>
            </a:xfrm>
          </p:grpSpPr>
          <p:sp>
            <p:nvSpPr>
              <p:cNvPr id="20" name="Rectangle: Rounded Corners 19">
                <a:extLst>
                  <a:ext uri="{FF2B5EF4-FFF2-40B4-BE49-F238E27FC236}">
                    <a16:creationId xmlns:a16="http://schemas.microsoft.com/office/drawing/2014/main" id="{49229F45-B9AB-4CBF-80E4-7074873FD7C1}"/>
                  </a:ext>
                </a:extLst>
              </p:cNvPr>
              <p:cNvSpPr/>
              <p:nvPr/>
            </p:nvSpPr>
            <p:spPr>
              <a:xfrm>
                <a:off x="1355735" y="1510586"/>
                <a:ext cx="9411478" cy="715089"/>
              </a:xfrm>
              <a:prstGeom prst="roundRect">
                <a:avLst/>
              </a:prstGeom>
              <a:solidFill>
                <a:schemeClr val="accent6">
                  <a:lumMod val="60000"/>
                  <a:lumOff val="40000"/>
                </a:schemeClr>
              </a:solidFill>
              <a:ln w="38100">
                <a:noFill/>
                <a:prstDash val="solid"/>
              </a:ln>
            </p:spPr>
            <p:txBody>
              <a:bodyPr wrap="square" anchor="t">
                <a:spAutoFit/>
              </a:bodyPr>
              <a:lstStyle/>
              <a:p>
                <a:pPr algn="ctr">
                  <a:spcAft>
                    <a:spcPts val="600"/>
                  </a:spcAft>
                </a:pPr>
                <a:r>
                  <a:rPr lang="en-US" sz="3600" dirty="0">
                    <a:solidFill>
                      <a:srgbClr val="37394B"/>
                    </a:solidFill>
                  </a:rPr>
                  <a:t>Section 126 enquiries</a:t>
                </a:r>
              </a:p>
            </p:txBody>
          </p:sp>
          <p:sp>
            <p:nvSpPr>
              <p:cNvPr id="21" name="Arrow: Down 20">
                <a:extLst>
                  <a:ext uri="{FF2B5EF4-FFF2-40B4-BE49-F238E27FC236}">
                    <a16:creationId xmlns:a16="http://schemas.microsoft.com/office/drawing/2014/main" id="{EACEBAEC-C13B-49B0-AD97-E22C5B1CF5ED}"/>
                  </a:ext>
                </a:extLst>
              </p:cNvPr>
              <p:cNvSpPr/>
              <p:nvPr/>
            </p:nvSpPr>
            <p:spPr>
              <a:xfrm>
                <a:off x="5680931" y="776659"/>
                <a:ext cx="821642" cy="910407"/>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5" name="Rectangle 24">
            <a:extLst>
              <a:ext uri="{FF2B5EF4-FFF2-40B4-BE49-F238E27FC236}">
                <a16:creationId xmlns:a16="http://schemas.microsoft.com/office/drawing/2014/main" id="{4E6B1BDF-8457-45F5-807C-602CFECF7D1E}"/>
              </a:ext>
            </a:extLst>
          </p:cNvPr>
          <p:cNvSpPr/>
          <p:nvPr/>
        </p:nvSpPr>
        <p:spPr>
          <a:xfrm>
            <a:off x="1360664" y="2225675"/>
            <a:ext cx="5141909" cy="4001095"/>
          </a:xfrm>
          <a:prstGeom prst="rect">
            <a:avLst/>
          </a:prstGeom>
        </p:spPr>
        <p:txBody>
          <a:bodyPr wrap="square">
            <a:spAutoFit/>
          </a:bodyPr>
          <a:lstStyle/>
          <a:p>
            <a:pPr marL="457200" indent="-457200">
              <a:spcAft>
                <a:spcPts val="1200"/>
              </a:spcAft>
              <a:buClr>
                <a:schemeClr val="accent3"/>
              </a:buClr>
              <a:buFont typeface="Arial" panose="020B0604020202020204" pitchFamily="34" charset="0"/>
              <a:buChar char="•"/>
            </a:pPr>
            <a:r>
              <a:rPr lang="en-US" sz="3200" dirty="0"/>
              <a:t>Immediate protection required </a:t>
            </a:r>
          </a:p>
          <a:p>
            <a:pPr marL="457200" indent="-457200">
              <a:spcAft>
                <a:spcPts val="1200"/>
              </a:spcAft>
              <a:buClr>
                <a:schemeClr val="accent3"/>
              </a:buClr>
              <a:buFont typeface="Arial" panose="020B0604020202020204" pitchFamily="34" charset="0"/>
              <a:buChar char="•"/>
            </a:pPr>
            <a:r>
              <a:rPr lang="en-US" sz="3200" dirty="0"/>
              <a:t>Not at risk but may have care and support needs</a:t>
            </a:r>
          </a:p>
          <a:p>
            <a:pPr marL="457200" indent="-457200">
              <a:spcAft>
                <a:spcPts val="1200"/>
              </a:spcAft>
              <a:buClr>
                <a:schemeClr val="accent3"/>
              </a:buClr>
              <a:buFont typeface="Arial" panose="020B0604020202020204" pitchFamily="34" charset="0"/>
              <a:buChar char="•"/>
            </a:pPr>
            <a:r>
              <a:rPr lang="en-US" sz="3200" dirty="0"/>
              <a:t>Adult at risk and action to protect needed </a:t>
            </a:r>
          </a:p>
          <a:p>
            <a:pPr marL="457200" indent="-457200">
              <a:spcAft>
                <a:spcPts val="1200"/>
              </a:spcAft>
              <a:buClr>
                <a:schemeClr val="accent3"/>
              </a:buClr>
              <a:buFont typeface="Arial" panose="020B0604020202020204" pitchFamily="34" charset="0"/>
              <a:buChar char="•"/>
            </a:pPr>
            <a:r>
              <a:rPr lang="en-US" sz="3200" dirty="0"/>
              <a:t>No further action</a:t>
            </a:r>
            <a:endParaRPr lang="en-US" sz="1400" dirty="0"/>
          </a:p>
        </p:txBody>
      </p:sp>
      <p:sp>
        <p:nvSpPr>
          <p:cNvPr id="4" name="Rectangle 3">
            <a:extLst>
              <a:ext uri="{FF2B5EF4-FFF2-40B4-BE49-F238E27FC236}">
                <a16:creationId xmlns:a16="http://schemas.microsoft.com/office/drawing/2014/main" id="{8498AC31-1ACF-403F-ADBA-5C296BD3C091}"/>
              </a:ext>
            </a:extLst>
          </p:cNvPr>
          <p:cNvSpPr/>
          <p:nvPr/>
        </p:nvSpPr>
        <p:spPr>
          <a:xfrm>
            <a:off x="7708547" y="4651728"/>
            <a:ext cx="4638675" cy="1077218"/>
          </a:xfrm>
          <a:prstGeom prst="rect">
            <a:avLst/>
          </a:prstGeom>
        </p:spPr>
        <p:txBody>
          <a:bodyPr wrap="square">
            <a:spAutoFit/>
          </a:bodyPr>
          <a:lstStyle/>
          <a:p>
            <a:r>
              <a:rPr lang="en-US" sz="3200" dirty="0"/>
              <a:t>strategy </a:t>
            </a:r>
            <a:br>
              <a:rPr lang="en-US" sz="3200" dirty="0"/>
            </a:br>
            <a:r>
              <a:rPr lang="en-US" sz="3200" dirty="0"/>
              <a:t>discussion/meeting</a:t>
            </a:r>
            <a:endParaRPr lang="en-GB" sz="3200" dirty="0"/>
          </a:p>
        </p:txBody>
      </p:sp>
    </p:spTree>
    <p:extLst>
      <p:ext uri="{BB962C8B-B14F-4D97-AF65-F5344CB8AC3E}">
        <p14:creationId xmlns:p14="http://schemas.microsoft.com/office/powerpoint/2010/main" val="226420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773630-F689-2740-A3FA-B0422E0B0499}"/>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839F50-ABFE-4FA6-8508-E615F8C00321}"/>
              </a:ext>
            </a:extLst>
          </p:cNvPr>
          <p:cNvSpPr>
            <a:spLocks noGrp="1"/>
          </p:cNvSpPr>
          <p:nvPr>
            <p:ph type="title"/>
          </p:nvPr>
        </p:nvSpPr>
        <p:spPr>
          <a:xfrm>
            <a:off x="838200" y="1"/>
            <a:ext cx="10515600" cy="1900237"/>
          </a:xfrm>
        </p:spPr>
        <p:txBody>
          <a:bodyPr/>
          <a:lstStyle/>
          <a:p>
            <a:r>
              <a:rPr lang="en-US" sz="5400" dirty="0"/>
              <a:t>Adult Protection and Support Orders (APSOs)</a:t>
            </a:r>
            <a:endParaRPr lang="en-GB" sz="5400" dirty="0"/>
          </a:p>
        </p:txBody>
      </p:sp>
      <p:sp>
        <p:nvSpPr>
          <p:cNvPr id="3" name="Content Placeholder 2">
            <a:extLst>
              <a:ext uri="{FF2B5EF4-FFF2-40B4-BE49-F238E27FC236}">
                <a16:creationId xmlns:a16="http://schemas.microsoft.com/office/drawing/2014/main" id="{ADB730C5-D33E-4CEA-9CA7-D5D40DFABA38}"/>
              </a:ext>
            </a:extLst>
          </p:cNvPr>
          <p:cNvSpPr>
            <a:spLocks noGrp="1"/>
          </p:cNvSpPr>
          <p:nvPr>
            <p:ph idx="1"/>
          </p:nvPr>
        </p:nvSpPr>
        <p:spPr>
          <a:xfrm>
            <a:off x="683301" y="1900238"/>
            <a:ext cx="5412699" cy="4588795"/>
          </a:xfrm>
        </p:spPr>
        <p:txBody>
          <a:bodyPr vert="horz" lIns="91440" tIns="45720" rIns="91440" bIns="45720" rtlCol="0" anchor="t">
            <a:noAutofit/>
          </a:bodyPr>
          <a:lstStyle/>
          <a:p>
            <a:pPr>
              <a:spcBef>
                <a:spcPts val="0"/>
              </a:spcBef>
              <a:spcAft>
                <a:spcPts val="600"/>
              </a:spcAft>
            </a:pPr>
            <a:r>
              <a:rPr lang="en-US" sz="2400" dirty="0"/>
              <a:t>A way to secure the opportunity to speak to an adult at risk in private, to determine any level of risk</a:t>
            </a:r>
          </a:p>
          <a:p>
            <a:pPr>
              <a:spcBef>
                <a:spcPts val="0"/>
              </a:spcBef>
              <a:spcAft>
                <a:spcPts val="600"/>
              </a:spcAft>
            </a:pPr>
            <a:r>
              <a:rPr lang="en-US" sz="2400" dirty="0"/>
              <a:t>Should be a last resort option, other steps to communicate must be taken first, and evidenced</a:t>
            </a:r>
          </a:p>
          <a:p>
            <a:pPr>
              <a:spcBef>
                <a:spcPts val="0"/>
              </a:spcBef>
              <a:spcAft>
                <a:spcPts val="600"/>
              </a:spcAft>
            </a:pPr>
            <a:r>
              <a:rPr lang="en-US" sz="2400" dirty="0"/>
              <a:t>Order enacted by an </a:t>
            </a:r>
            <a:r>
              <a:rPr lang="en-US" sz="2400" dirty="0" err="1"/>
              <a:t>authorised</a:t>
            </a:r>
            <a:r>
              <a:rPr lang="en-US" sz="2400" dirty="0"/>
              <a:t> officer of the local authority (social worker) only and granted by a justice of the peace</a:t>
            </a:r>
            <a:endParaRPr lang="en-US" sz="2400" dirty="0">
              <a:cs typeface="Arial"/>
            </a:endParaRPr>
          </a:p>
          <a:p>
            <a:pPr>
              <a:spcBef>
                <a:spcPts val="0"/>
              </a:spcBef>
              <a:spcAft>
                <a:spcPts val="600"/>
              </a:spcAft>
            </a:pPr>
            <a:r>
              <a:rPr lang="en-US" sz="2400" dirty="0"/>
              <a:t>Must not place the individual at any greater risk by undertaking an APSO</a:t>
            </a:r>
            <a:endParaRPr lang="en-GB" sz="2400" dirty="0"/>
          </a:p>
        </p:txBody>
      </p:sp>
      <p:sp>
        <p:nvSpPr>
          <p:cNvPr id="6" name="Content Placeholder 2">
            <a:extLst>
              <a:ext uri="{FF2B5EF4-FFF2-40B4-BE49-F238E27FC236}">
                <a16:creationId xmlns:a16="http://schemas.microsoft.com/office/drawing/2014/main" id="{02AAE5D3-64BA-244C-9835-0C9602FAC4CF}"/>
              </a:ext>
            </a:extLst>
          </p:cNvPr>
          <p:cNvSpPr txBox="1">
            <a:spLocks/>
          </p:cNvSpPr>
          <p:nvPr/>
        </p:nvSpPr>
        <p:spPr>
          <a:xfrm>
            <a:off x="6289328" y="1900238"/>
            <a:ext cx="5412699" cy="458879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600"/>
              </a:spcAft>
            </a:pPr>
            <a:r>
              <a:rPr lang="en-US" sz="2400" dirty="0"/>
              <a:t>Can include the presence of a police officer, an advocate, other appropriate person, such as a GP, minister for a faith group, other communication support such as an interpreter</a:t>
            </a:r>
          </a:p>
          <a:p>
            <a:pPr>
              <a:spcBef>
                <a:spcPts val="0"/>
              </a:spcBef>
              <a:spcAft>
                <a:spcPts val="600"/>
              </a:spcAft>
            </a:pPr>
            <a:r>
              <a:rPr lang="en-US" sz="2400" dirty="0"/>
              <a:t>Order specific and time limited, allowing for assessment of risk / risk management</a:t>
            </a:r>
            <a:endParaRPr lang="en-GB" sz="2400" dirty="0"/>
          </a:p>
        </p:txBody>
      </p:sp>
    </p:spTree>
    <p:extLst>
      <p:ext uri="{BB962C8B-B14F-4D97-AF65-F5344CB8AC3E}">
        <p14:creationId xmlns:p14="http://schemas.microsoft.com/office/powerpoint/2010/main" val="412687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E24F-6EFC-4163-B7B8-43933ED7F08B}"/>
              </a:ext>
            </a:extLst>
          </p:cNvPr>
          <p:cNvSpPr>
            <a:spLocks noGrp="1"/>
          </p:cNvSpPr>
          <p:nvPr>
            <p:ph type="ctrTitle"/>
          </p:nvPr>
        </p:nvSpPr>
        <p:spPr/>
        <p:txBody>
          <a:bodyPr/>
          <a:lstStyle/>
          <a:p>
            <a:r>
              <a:rPr lang="en-GB" dirty="0"/>
              <a:t>Strategy </a:t>
            </a:r>
            <a:br>
              <a:rPr lang="en-GB" dirty="0"/>
            </a:br>
            <a:r>
              <a:rPr lang="en-GB"/>
              <a:t>discussion / meeting</a:t>
            </a:r>
          </a:p>
        </p:txBody>
      </p:sp>
      <p:sp>
        <p:nvSpPr>
          <p:cNvPr id="3" name="Rectangle 2">
            <a:extLst>
              <a:ext uri="{FF2B5EF4-FFF2-40B4-BE49-F238E27FC236}">
                <a16:creationId xmlns:a16="http://schemas.microsoft.com/office/drawing/2014/main" id="{28FBC019-71BC-4B7E-86ED-CCEEEFAED90F}"/>
              </a:ext>
            </a:extLst>
          </p:cNvPr>
          <p:cNvSpPr/>
          <p:nvPr/>
        </p:nvSpPr>
        <p:spPr>
          <a:xfrm>
            <a:off x="1524000" y="3509963"/>
            <a:ext cx="9144000" cy="830997"/>
          </a:xfrm>
          <a:prstGeom prst="rect">
            <a:avLst/>
          </a:prstGeom>
        </p:spPr>
        <p:txBody>
          <a:bodyPr wrap="square">
            <a:spAutoFit/>
          </a:bodyPr>
          <a:lstStyle/>
          <a:p>
            <a:pPr algn="ctr"/>
            <a:r>
              <a:rPr lang="en-US" sz="2400" dirty="0">
                <a:solidFill>
                  <a:srgbClr val="37394B"/>
                </a:solidFill>
                <a:latin typeface="Helvetica" panose="020B0604020202020204" pitchFamily="34" charset="0"/>
              </a:rPr>
              <a:t>To determine the action to be taken to ensure the safety, care and support needs of the adult at risk are met</a:t>
            </a:r>
            <a:endParaRPr lang="en-GB" sz="2400" dirty="0"/>
          </a:p>
        </p:txBody>
      </p:sp>
    </p:spTree>
    <p:extLst>
      <p:ext uri="{BB962C8B-B14F-4D97-AF65-F5344CB8AC3E}">
        <p14:creationId xmlns:p14="http://schemas.microsoft.com/office/powerpoint/2010/main" val="313429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F84AC9-F6C7-A345-9882-7A64FBF880B1}"/>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6D6BA20B-1B26-464D-B7CC-6D5761197499}"/>
              </a:ext>
            </a:extLst>
          </p:cNvPr>
          <p:cNvSpPr/>
          <p:nvPr/>
        </p:nvSpPr>
        <p:spPr>
          <a:xfrm>
            <a:off x="467859" y="515625"/>
            <a:ext cx="4656224" cy="97285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Report received by social services</a:t>
            </a:r>
          </a:p>
        </p:txBody>
      </p:sp>
      <p:sp>
        <p:nvSpPr>
          <p:cNvPr id="31" name="Arrow: Down 30">
            <a:extLst>
              <a:ext uri="{FF2B5EF4-FFF2-40B4-BE49-F238E27FC236}">
                <a16:creationId xmlns:a16="http://schemas.microsoft.com/office/drawing/2014/main" id="{1D2BA1C5-5D3E-453B-9D38-9F2293AB0147}"/>
              </a:ext>
            </a:extLst>
          </p:cNvPr>
          <p:cNvSpPr/>
          <p:nvPr/>
        </p:nvSpPr>
        <p:spPr>
          <a:xfrm flipV="1">
            <a:off x="2484699" y="138105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Rounded Corners 27">
            <a:extLst>
              <a:ext uri="{FF2B5EF4-FFF2-40B4-BE49-F238E27FC236}">
                <a16:creationId xmlns:a16="http://schemas.microsoft.com/office/drawing/2014/main" id="{EAE53258-A2C5-4219-8416-2BC90C9806F4}"/>
              </a:ext>
            </a:extLst>
          </p:cNvPr>
          <p:cNvSpPr/>
          <p:nvPr/>
        </p:nvSpPr>
        <p:spPr>
          <a:xfrm>
            <a:off x="467859" y="2009918"/>
            <a:ext cx="4656224" cy="1059871"/>
          </a:xfrm>
          <a:prstGeom prst="roundRect">
            <a:avLst/>
          </a:prstGeom>
          <a:solidFill>
            <a:srgbClr val="EB5E57"/>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80000"/>
              </a:lnSpc>
            </a:pPr>
            <a:r>
              <a:rPr lang="en-GB" sz="3200" dirty="0"/>
              <a:t>Make report </a:t>
            </a:r>
            <a:br>
              <a:rPr lang="en-GB" sz="3200" dirty="0"/>
            </a:br>
            <a:r>
              <a:rPr lang="en-GB" sz="3200" dirty="0"/>
              <a:t>to social services</a:t>
            </a:r>
          </a:p>
        </p:txBody>
      </p:sp>
      <p:sp>
        <p:nvSpPr>
          <p:cNvPr id="25" name="Arrow: Down 24">
            <a:extLst>
              <a:ext uri="{FF2B5EF4-FFF2-40B4-BE49-F238E27FC236}">
                <a16:creationId xmlns:a16="http://schemas.microsoft.com/office/drawing/2014/main" id="{A68B9098-B0FA-4CE1-A0C5-64C5CE8CA3C9}"/>
              </a:ext>
            </a:extLst>
          </p:cNvPr>
          <p:cNvSpPr/>
          <p:nvPr/>
        </p:nvSpPr>
        <p:spPr>
          <a:xfrm flipV="1">
            <a:off x="2484700" y="2936838"/>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352EF728-8C66-4BC5-9464-17695084675D}"/>
              </a:ext>
            </a:extLst>
          </p:cNvPr>
          <p:cNvSpPr/>
          <p:nvPr/>
        </p:nvSpPr>
        <p:spPr>
          <a:xfrm>
            <a:off x="467860" y="3499024"/>
            <a:ext cx="4656225" cy="111290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457200">
              <a:lnSpc>
                <a:spcPct val="80000"/>
              </a:lnSpc>
            </a:pPr>
            <a:r>
              <a:rPr lang="en-GB" sz="3200" dirty="0">
                <a:cs typeface="Arial"/>
              </a:rPr>
              <a:t>Discuss with</a:t>
            </a:r>
            <a:br>
              <a:rPr lang="en-GB" sz="3200" dirty="0">
                <a:cs typeface="Arial" panose="020B0604020202020204" pitchFamily="34" charset="0"/>
              </a:rPr>
            </a:br>
            <a:r>
              <a:rPr lang="en-GB" sz="3200" dirty="0">
                <a:cs typeface="Arial"/>
              </a:rPr>
              <a:t>line manager or DSP</a:t>
            </a:r>
          </a:p>
        </p:txBody>
      </p:sp>
      <p:sp>
        <p:nvSpPr>
          <p:cNvPr id="24" name="Arrow: Down 23">
            <a:extLst>
              <a:ext uri="{FF2B5EF4-FFF2-40B4-BE49-F238E27FC236}">
                <a16:creationId xmlns:a16="http://schemas.microsoft.com/office/drawing/2014/main" id="{D7E10A39-3C13-414D-B0B3-CEF508F08344}"/>
              </a:ext>
            </a:extLst>
          </p:cNvPr>
          <p:cNvSpPr/>
          <p:nvPr/>
        </p:nvSpPr>
        <p:spPr>
          <a:xfrm flipV="1">
            <a:off x="2484702" y="4541903"/>
            <a:ext cx="622543" cy="736291"/>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6B0ABE98-3919-4F88-A816-B8B39423EDCF}"/>
              </a:ext>
            </a:extLst>
          </p:cNvPr>
          <p:cNvSpPr/>
          <p:nvPr/>
        </p:nvSpPr>
        <p:spPr>
          <a:xfrm>
            <a:off x="467862" y="5159930"/>
            <a:ext cx="4656224" cy="827672"/>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GB" sz="3200" i="0" u="none" strike="noStrike" kern="1200" cap="none" spc="0" normalizeH="0" baseline="0" noProof="0" dirty="0">
                <a:ln>
                  <a:noFill/>
                </a:ln>
                <a:effectLst/>
                <a:uLnTx/>
                <a:uFillTx/>
                <a:ea typeface="+mn-ea"/>
                <a:cs typeface="+mn-cs"/>
              </a:rPr>
              <a:t>Safeguarding </a:t>
            </a:r>
            <a:r>
              <a:rPr lang="en-GB" sz="3200" dirty="0"/>
              <a:t>concern</a:t>
            </a:r>
            <a:endParaRPr kumimoji="0" lang="en-GB" sz="3200" i="0" u="none" strike="noStrike" kern="1200" cap="none" spc="0" normalizeH="0" baseline="0" noProof="0" dirty="0">
              <a:ln>
                <a:noFill/>
              </a:ln>
              <a:solidFill>
                <a:prstClr val="white"/>
              </a:solidFill>
              <a:effectLst/>
              <a:uLnTx/>
              <a:uFillTx/>
              <a:ea typeface="+mn-ea"/>
              <a:cs typeface="+mn-cs"/>
            </a:endParaRPr>
          </a:p>
        </p:txBody>
      </p:sp>
    </p:spTree>
    <p:extLst>
      <p:ext uri="{BB962C8B-B14F-4D97-AF65-F5344CB8AC3E}">
        <p14:creationId xmlns:p14="http://schemas.microsoft.com/office/powerpoint/2010/main" val="234782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00"/>
                                        <p:tgtEl>
                                          <p:spTgt spid="31"/>
                                        </p:tgtEl>
                                      </p:cBhvr>
                                    </p:animEffec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1" grpId="0" animBg="1"/>
      <p:bldP spid="28" grpId="0" animBg="1"/>
      <p:bldP spid="25" grpId="0" animBg="1"/>
      <p:bldP spid="14"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4B5EA-C22A-4C71-911E-89E32E89D0A4}"/>
              </a:ext>
            </a:extLst>
          </p:cNvPr>
          <p:cNvSpPr>
            <a:spLocks noGrp="1"/>
          </p:cNvSpPr>
          <p:nvPr>
            <p:ph type="ctrTitle"/>
          </p:nvPr>
        </p:nvSpPr>
        <p:spPr/>
        <p:txBody>
          <a:bodyPr/>
          <a:lstStyle/>
          <a:p>
            <a:r>
              <a:rPr lang="en-GB" dirty="0"/>
              <a:t>Responding to a report</a:t>
            </a:r>
          </a:p>
        </p:txBody>
      </p:sp>
      <p:sp>
        <p:nvSpPr>
          <p:cNvPr id="3" name="Subtitle 2">
            <a:extLst>
              <a:ext uri="{FF2B5EF4-FFF2-40B4-BE49-F238E27FC236}">
                <a16:creationId xmlns:a16="http://schemas.microsoft.com/office/drawing/2014/main" id="{FD022A61-9F34-498E-A0B4-710A9BC48959}"/>
              </a:ext>
            </a:extLst>
          </p:cNvPr>
          <p:cNvSpPr>
            <a:spLocks noGrp="1"/>
          </p:cNvSpPr>
          <p:nvPr>
            <p:ph type="subTitle" idx="1"/>
          </p:nvPr>
        </p:nvSpPr>
        <p:spPr/>
        <p:txBody>
          <a:bodyPr vert="horz" lIns="91440" tIns="45720" rIns="91440" bIns="45720" rtlCol="0" anchor="t">
            <a:noAutofit/>
          </a:bodyPr>
          <a:lstStyle/>
          <a:p>
            <a:r>
              <a:rPr lang="en-GB" sz="3600" dirty="0"/>
              <a:t>Initial checks and decisions </a:t>
            </a:r>
          </a:p>
        </p:txBody>
      </p:sp>
    </p:spTree>
    <p:extLst>
      <p:ext uri="{BB962C8B-B14F-4D97-AF65-F5344CB8AC3E}">
        <p14:creationId xmlns:p14="http://schemas.microsoft.com/office/powerpoint/2010/main" val="413664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7BEB5EB2-723E-4034-8930-96BEC663EAC2}"/>
              </a:ext>
            </a:extLst>
          </p:cNvPr>
          <p:cNvSpPr/>
          <p:nvPr/>
        </p:nvSpPr>
        <p:spPr>
          <a:xfrm>
            <a:off x="5685175" y="1002229"/>
            <a:ext cx="6107432" cy="3885081"/>
          </a:xfrm>
          <a:prstGeom prst="roundRect">
            <a:avLst/>
          </a:prstGeom>
          <a:solidFill>
            <a:schemeClr val="bg1"/>
          </a:solidFill>
          <a:ln w="38100">
            <a:noFill/>
            <a:prstDash val="dash"/>
          </a:ln>
        </p:spPr>
        <p:txBody>
          <a:bodyPr wrap="square" anchor="b">
            <a:noAutofit/>
          </a:bodyPr>
          <a:lstStyle/>
          <a:p>
            <a:pPr>
              <a:spcAft>
                <a:spcPts val="600"/>
              </a:spcAft>
            </a:pPr>
            <a:r>
              <a:rPr lang="en-US" sz="2800" b="1" dirty="0"/>
              <a:t>All reports treated same way, </a:t>
            </a:r>
            <a:r>
              <a:rPr lang="en-US" sz="2800" dirty="0"/>
              <a:t>regardless of:</a:t>
            </a:r>
          </a:p>
          <a:p>
            <a:pPr marL="263525" indent="-263525">
              <a:spcAft>
                <a:spcPts val="600"/>
              </a:spcAft>
              <a:buClr>
                <a:schemeClr val="tx2"/>
              </a:buClr>
              <a:buFont typeface="Arial" panose="020B0604020202020204" pitchFamily="34" charset="0"/>
              <a:buChar char="•"/>
            </a:pPr>
            <a:r>
              <a:rPr lang="en-US" sz="2800" dirty="0"/>
              <a:t>whether alleged maltreatment </a:t>
            </a:r>
            <a:br>
              <a:rPr lang="en-US" sz="2800" dirty="0"/>
            </a:br>
            <a:r>
              <a:rPr lang="en-US" sz="2800" dirty="0"/>
              <a:t>is in or outside the family</a:t>
            </a:r>
          </a:p>
          <a:p>
            <a:pPr marL="263525" indent="-263525">
              <a:spcAft>
                <a:spcPts val="600"/>
              </a:spcAft>
              <a:buClr>
                <a:schemeClr val="tx2"/>
              </a:buClr>
              <a:buFont typeface="Arial" panose="020B0604020202020204" pitchFamily="34" charset="0"/>
              <a:buChar char="•"/>
            </a:pPr>
            <a:r>
              <a:rPr lang="en-US" sz="2800" dirty="0"/>
              <a:t>whether a repeat report</a:t>
            </a:r>
          </a:p>
          <a:p>
            <a:pPr marL="263525" indent="-263525">
              <a:spcAft>
                <a:spcPts val="600"/>
              </a:spcAft>
              <a:buClr>
                <a:schemeClr val="tx2"/>
              </a:buClr>
              <a:buFont typeface="Arial" panose="020B0604020202020204" pitchFamily="34" charset="0"/>
              <a:buChar char="•"/>
            </a:pPr>
            <a:r>
              <a:rPr lang="en-US" sz="2800" dirty="0"/>
              <a:t>the source of the report</a:t>
            </a:r>
          </a:p>
        </p:txBody>
      </p:sp>
      <p:sp>
        <p:nvSpPr>
          <p:cNvPr id="13" name="Rectangle: Rounded Corners 12">
            <a:extLst>
              <a:ext uri="{FF2B5EF4-FFF2-40B4-BE49-F238E27FC236}">
                <a16:creationId xmlns:a16="http://schemas.microsoft.com/office/drawing/2014/main" id="{4FD2FBF9-E5C6-4A68-B50E-A25FFB1A5B10}"/>
              </a:ext>
            </a:extLst>
          </p:cNvPr>
          <p:cNvSpPr/>
          <p:nvPr/>
        </p:nvSpPr>
        <p:spPr>
          <a:xfrm>
            <a:off x="675950" y="1249804"/>
            <a:ext cx="5000566" cy="4219782"/>
          </a:xfrm>
          <a:prstGeom prst="roundRect">
            <a:avLst/>
          </a:prstGeom>
          <a:solidFill>
            <a:schemeClr val="bg1"/>
          </a:solidFill>
          <a:ln w="38100">
            <a:solidFill>
              <a:schemeClr val="accent2">
                <a:lumMod val="50000"/>
              </a:schemeClr>
            </a:solidFill>
            <a:prstDash val="dash"/>
          </a:ln>
        </p:spPr>
        <p:txBody>
          <a:bodyPr wrap="square" anchor="b">
            <a:noAutofit/>
          </a:bodyPr>
          <a:lstStyle/>
          <a:p>
            <a:pPr>
              <a:spcAft>
                <a:spcPts val="600"/>
              </a:spcAft>
            </a:pPr>
            <a:r>
              <a:rPr lang="en-US" sz="2800" dirty="0"/>
              <a:t>Complete </a:t>
            </a:r>
            <a:r>
              <a:rPr lang="en-US" sz="2800" b="1" dirty="0"/>
              <a:t>initial checks</a:t>
            </a:r>
            <a:r>
              <a:rPr lang="en-US" sz="2800" dirty="0"/>
              <a:t>:</a:t>
            </a:r>
          </a:p>
          <a:p>
            <a:pPr marL="263525" indent="-263525">
              <a:spcAft>
                <a:spcPts val="600"/>
              </a:spcAft>
              <a:buClr>
                <a:schemeClr val="tx2"/>
              </a:buClr>
              <a:buFont typeface="Arial" panose="020B0604020202020204" pitchFamily="34" charset="0"/>
              <a:buChar char="•"/>
            </a:pPr>
            <a:r>
              <a:rPr lang="en-US" sz="2800" dirty="0"/>
              <a:t>ensure information is accurate</a:t>
            </a:r>
            <a:endParaRPr lang="en-US" sz="2800" dirty="0">
              <a:cs typeface="Arial"/>
            </a:endParaRPr>
          </a:p>
          <a:p>
            <a:pPr marL="263525" indent="-263525">
              <a:spcAft>
                <a:spcPts val="600"/>
              </a:spcAft>
              <a:buClr>
                <a:schemeClr val="tx2"/>
              </a:buClr>
              <a:buFont typeface="Arial" panose="020B0604020202020204" pitchFamily="34" charset="0"/>
              <a:buChar char="•"/>
            </a:pPr>
            <a:r>
              <a:rPr lang="en-US" sz="2800" dirty="0"/>
              <a:t>consider existing records</a:t>
            </a:r>
            <a:endParaRPr lang="en-US" sz="2800" dirty="0">
              <a:cs typeface="Arial"/>
            </a:endParaRPr>
          </a:p>
          <a:p>
            <a:pPr marL="263525" indent="-263525">
              <a:spcAft>
                <a:spcPts val="600"/>
              </a:spcAft>
              <a:buClr>
                <a:schemeClr val="tx2"/>
              </a:buClr>
              <a:buFont typeface="Arial" panose="020B0604020202020204" pitchFamily="34" charset="0"/>
              <a:buChar char="•"/>
            </a:pPr>
            <a:r>
              <a:rPr lang="en-US" sz="2800" dirty="0"/>
              <a:t>confirm consent</a:t>
            </a:r>
            <a:endParaRPr lang="en-US" sz="2800" dirty="0">
              <a:cs typeface="Arial"/>
            </a:endParaRPr>
          </a:p>
          <a:p>
            <a:pPr marL="263525" indent="-263525">
              <a:spcAft>
                <a:spcPts val="600"/>
              </a:spcAft>
              <a:buClr>
                <a:schemeClr val="tx2"/>
              </a:buClr>
              <a:buFont typeface="Arial" panose="020B0604020202020204" pitchFamily="34" charset="0"/>
              <a:buChar char="•"/>
            </a:pPr>
            <a:r>
              <a:rPr lang="en-US" sz="2800" dirty="0"/>
              <a:t>clarify if police informed</a:t>
            </a:r>
            <a:endParaRPr lang="en-US" sz="2800" dirty="0">
              <a:cs typeface="Arial" panose="020B0604020202020204"/>
            </a:endParaRPr>
          </a:p>
          <a:p>
            <a:pPr marL="263525" indent="-263525">
              <a:spcAft>
                <a:spcPts val="600"/>
              </a:spcAft>
              <a:buClr>
                <a:schemeClr val="tx2"/>
              </a:buClr>
              <a:buFont typeface="Arial" panose="020B0604020202020204" pitchFamily="34" charset="0"/>
              <a:buChar char="•"/>
            </a:pPr>
            <a:r>
              <a:rPr lang="en-US" sz="2800" dirty="0"/>
              <a:t>establish if others at risk</a:t>
            </a:r>
            <a:endParaRPr lang="en-US" sz="2800" dirty="0">
              <a:cs typeface="Arial" panose="020B0604020202020204"/>
            </a:endParaRPr>
          </a:p>
        </p:txBody>
      </p:sp>
      <p:grpSp>
        <p:nvGrpSpPr>
          <p:cNvPr id="26" name="Group 25">
            <a:extLst>
              <a:ext uri="{FF2B5EF4-FFF2-40B4-BE49-F238E27FC236}">
                <a16:creationId xmlns:a16="http://schemas.microsoft.com/office/drawing/2014/main" id="{DC38AEC4-3FAF-4FB2-8576-2FA14D35400F}"/>
              </a:ext>
            </a:extLst>
          </p:cNvPr>
          <p:cNvGrpSpPr/>
          <p:nvPr/>
        </p:nvGrpSpPr>
        <p:grpSpPr>
          <a:xfrm>
            <a:off x="1470602" y="0"/>
            <a:ext cx="9250795" cy="1488656"/>
            <a:chOff x="7143750" y="1099127"/>
            <a:chExt cx="4768850" cy="1488656"/>
          </a:xfrm>
        </p:grpSpPr>
        <p:sp>
          <p:nvSpPr>
            <p:cNvPr id="27" name="Rectangle: Rounded Corners 26">
              <a:extLst>
                <a:ext uri="{FF2B5EF4-FFF2-40B4-BE49-F238E27FC236}">
                  <a16:creationId xmlns:a16="http://schemas.microsoft.com/office/drawing/2014/main" id="{34EA4AA7-D467-4F0C-9B73-F0A3EDCA3018}"/>
                </a:ext>
              </a:extLst>
            </p:cNvPr>
            <p:cNvSpPr/>
            <p:nvPr/>
          </p:nvSpPr>
          <p:spPr>
            <a:xfrm>
              <a:off x="7143750" y="1614929"/>
              <a:ext cx="4768850" cy="97285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3600" b="1" dirty="0"/>
                <a:t>Report received by social services</a:t>
              </a:r>
            </a:p>
          </p:txBody>
        </p:sp>
        <p:sp>
          <p:nvSpPr>
            <p:cNvPr id="28" name="Arrow: Down 27">
              <a:extLst>
                <a:ext uri="{FF2B5EF4-FFF2-40B4-BE49-F238E27FC236}">
                  <a16:creationId xmlns:a16="http://schemas.microsoft.com/office/drawing/2014/main" id="{5C9C2396-3174-4180-9701-822230D526EA}"/>
                </a:ext>
              </a:extLst>
            </p:cNvPr>
            <p:cNvSpPr/>
            <p:nvPr/>
          </p:nvSpPr>
          <p:spPr>
            <a:xfrm>
              <a:off x="9316392" y="1099127"/>
              <a:ext cx="42356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55065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3FD81DDD-B1A4-4CD1-9269-0FA51E935FB7}"/>
              </a:ext>
            </a:extLst>
          </p:cNvPr>
          <p:cNvSpPr/>
          <p:nvPr/>
        </p:nvSpPr>
        <p:spPr>
          <a:xfrm>
            <a:off x="185530" y="159026"/>
            <a:ext cx="11873948" cy="6533322"/>
          </a:xfrm>
          <a:prstGeom prst="round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ADD7760A-9831-4609-BAAB-55FD7B019628}"/>
              </a:ext>
            </a:extLst>
          </p:cNvPr>
          <p:cNvSpPr>
            <a:spLocks noGrp="1"/>
          </p:cNvSpPr>
          <p:nvPr>
            <p:ph type="title"/>
          </p:nvPr>
        </p:nvSpPr>
        <p:spPr>
          <a:xfrm>
            <a:off x="838200" y="1"/>
            <a:ext cx="10515600" cy="1097076"/>
          </a:xfrm>
        </p:spPr>
        <p:txBody>
          <a:bodyPr anchor="b"/>
          <a:lstStyle/>
          <a:p>
            <a:pPr algn="ctr"/>
            <a:r>
              <a:rPr lang="en-GB" sz="5400" dirty="0"/>
              <a:t>Enquiry </a:t>
            </a:r>
            <a:r>
              <a:rPr lang="en-GB" sz="5400" dirty="0">
                <a:solidFill>
                  <a:schemeClr val="tx1"/>
                </a:solidFill>
              </a:rPr>
              <a:t>v</a:t>
            </a:r>
            <a:r>
              <a:rPr lang="en-GB" sz="5400" dirty="0"/>
              <a:t> Investigation</a:t>
            </a:r>
          </a:p>
        </p:txBody>
      </p:sp>
      <p:sp>
        <p:nvSpPr>
          <p:cNvPr id="3" name="Content Placeholder 2">
            <a:extLst>
              <a:ext uri="{FF2B5EF4-FFF2-40B4-BE49-F238E27FC236}">
                <a16:creationId xmlns:a16="http://schemas.microsoft.com/office/drawing/2014/main" id="{C6277214-492B-4E52-9D11-D06C00E1FBE8}"/>
              </a:ext>
            </a:extLst>
          </p:cNvPr>
          <p:cNvSpPr>
            <a:spLocks noGrp="1"/>
          </p:cNvSpPr>
          <p:nvPr>
            <p:ph idx="1"/>
          </p:nvPr>
        </p:nvSpPr>
        <p:spPr>
          <a:xfrm>
            <a:off x="562005" y="1435195"/>
            <a:ext cx="11288110" cy="2342676"/>
          </a:xfrm>
        </p:spPr>
        <p:txBody>
          <a:bodyPr vert="horz" lIns="91440" tIns="45720" rIns="91440" bIns="45720" rtlCol="0" anchor="t">
            <a:noAutofit/>
          </a:bodyPr>
          <a:lstStyle/>
          <a:p>
            <a:pPr marL="0" indent="0">
              <a:lnSpc>
                <a:spcPct val="100000"/>
              </a:lnSpc>
              <a:spcBef>
                <a:spcPts val="0"/>
              </a:spcBef>
              <a:buClrTx/>
              <a:buNone/>
              <a:defRPr/>
            </a:pPr>
            <a:r>
              <a:rPr lang="en-US" sz="3600" b="1" dirty="0">
                <a:solidFill>
                  <a:srgbClr val="EB5E57"/>
                </a:solidFill>
              </a:rPr>
              <a:t>Enquiry</a:t>
            </a:r>
            <a:endParaRPr lang="en-US" b="1">
              <a:solidFill>
                <a:srgbClr val="EB5E57"/>
              </a:solidFill>
            </a:endParaRPr>
          </a:p>
          <a:p>
            <a:pPr lvl="0">
              <a:lnSpc>
                <a:spcPct val="100000"/>
              </a:lnSpc>
              <a:spcBef>
                <a:spcPts val="0"/>
              </a:spcBef>
              <a:buClrTx/>
              <a:defRPr/>
            </a:pPr>
            <a:r>
              <a:rPr lang="en-US" dirty="0">
                <a:solidFill>
                  <a:schemeClr val="tx1"/>
                </a:solidFill>
              </a:rPr>
              <a:t>The process of </a:t>
            </a:r>
            <a:r>
              <a:rPr lang="en-US" b="1" dirty="0">
                <a:solidFill>
                  <a:schemeClr val="tx1"/>
                </a:solidFill>
              </a:rPr>
              <a:t>gathering information</a:t>
            </a:r>
            <a:endParaRPr lang="en-US" b="1" dirty="0">
              <a:solidFill>
                <a:schemeClr val="tx1"/>
              </a:solidFill>
              <a:cs typeface="Arial"/>
            </a:endParaRPr>
          </a:p>
          <a:p>
            <a:pPr>
              <a:lnSpc>
                <a:spcPct val="100000"/>
              </a:lnSpc>
              <a:spcBef>
                <a:spcPts val="0"/>
              </a:spcBef>
              <a:buClrTx/>
              <a:defRPr/>
            </a:pPr>
            <a:r>
              <a:rPr lang="en-US" dirty="0">
                <a:solidFill>
                  <a:schemeClr val="tx1"/>
                </a:solidFill>
              </a:rPr>
              <a:t>Conducted by </a:t>
            </a:r>
            <a:r>
              <a:rPr lang="en-US" b="1" dirty="0">
                <a:solidFill>
                  <a:schemeClr val="tx1"/>
                </a:solidFill>
              </a:rPr>
              <a:t>social services </a:t>
            </a:r>
            <a:r>
              <a:rPr lang="en-US" dirty="0">
                <a:solidFill>
                  <a:schemeClr val="tx1"/>
                </a:solidFill>
              </a:rPr>
              <a:t>when there is reasonable cause to suspect that a person within its area is an adult at risk </a:t>
            </a:r>
            <a:endParaRPr lang="en-US" dirty="0">
              <a:solidFill>
                <a:schemeClr val="tx1"/>
              </a:solidFill>
              <a:cs typeface="Arial"/>
            </a:endParaRPr>
          </a:p>
          <a:p>
            <a:pPr marL="0" lvl="0" indent="0">
              <a:lnSpc>
                <a:spcPct val="100000"/>
              </a:lnSpc>
              <a:spcBef>
                <a:spcPts val="0"/>
              </a:spcBef>
              <a:buClrTx/>
              <a:buNone/>
              <a:defRPr/>
            </a:pPr>
            <a:endParaRPr lang="en-US" b="1" dirty="0">
              <a:solidFill>
                <a:schemeClr val="tx1"/>
              </a:solidFill>
            </a:endParaRPr>
          </a:p>
        </p:txBody>
      </p:sp>
    </p:spTree>
    <p:extLst>
      <p:ext uri="{BB962C8B-B14F-4D97-AF65-F5344CB8AC3E}">
        <p14:creationId xmlns:p14="http://schemas.microsoft.com/office/powerpoint/2010/main" val="207484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7DFDD8B-9297-6B4F-93EA-FF188C978BC1}"/>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3FD81DDD-B1A4-4CD1-9269-0FA51E935FB7}"/>
              </a:ext>
            </a:extLst>
          </p:cNvPr>
          <p:cNvSpPr/>
          <p:nvPr/>
        </p:nvSpPr>
        <p:spPr>
          <a:xfrm>
            <a:off x="185530" y="159026"/>
            <a:ext cx="11873948" cy="6533322"/>
          </a:xfrm>
          <a:prstGeom prst="roundRect">
            <a:avLst/>
          </a:prstGeom>
          <a:ln w="76200"/>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 name="Title 1">
            <a:extLst>
              <a:ext uri="{FF2B5EF4-FFF2-40B4-BE49-F238E27FC236}">
                <a16:creationId xmlns:a16="http://schemas.microsoft.com/office/drawing/2014/main" id="{ADD7760A-9831-4609-BAAB-55FD7B019628}"/>
              </a:ext>
            </a:extLst>
          </p:cNvPr>
          <p:cNvSpPr>
            <a:spLocks noGrp="1"/>
          </p:cNvSpPr>
          <p:nvPr>
            <p:ph type="title"/>
          </p:nvPr>
        </p:nvSpPr>
        <p:spPr>
          <a:xfrm>
            <a:off x="838200" y="1"/>
            <a:ext cx="10515600" cy="1097076"/>
          </a:xfrm>
        </p:spPr>
        <p:txBody>
          <a:bodyPr anchor="b"/>
          <a:lstStyle/>
          <a:p>
            <a:pPr algn="ctr"/>
            <a:r>
              <a:rPr lang="en-GB" sz="5400" dirty="0"/>
              <a:t>Enquiry </a:t>
            </a:r>
            <a:r>
              <a:rPr lang="en-GB" sz="5400" dirty="0">
                <a:solidFill>
                  <a:schemeClr val="tx1"/>
                </a:solidFill>
              </a:rPr>
              <a:t>v</a:t>
            </a:r>
            <a:r>
              <a:rPr lang="en-GB" sz="5400" dirty="0"/>
              <a:t> Investigation</a:t>
            </a:r>
          </a:p>
        </p:txBody>
      </p:sp>
      <p:sp>
        <p:nvSpPr>
          <p:cNvPr id="4" name="Content Placeholder 2">
            <a:extLst>
              <a:ext uri="{FF2B5EF4-FFF2-40B4-BE49-F238E27FC236}">
                <a16:creationId xmlns:a16="http://schemas.microsoft.com/office/drawing/2014/main" id="{D7DE4B23-ABE1-476B-AA3C-5CF7920061A4}"/>
              </a:ext>
            </a:extLst>
          </p:cNvPr>
          <p:cNvSpPr txBox="1">
            <a:spLocks/>
          </p:cNvSpPr>
          <p:nvPr/>
        </p:nvSpPr>
        <p:spPr>
          <a:xfrm>
            <a:off x="536028" y="1097077"/>
            <a:ext cx="11274972" cy="5754296"/>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buClrTx/>
              <a:buNone/>
              <a:defRPr/>
            </a:pPr>
            <a:r>
              <a:rPr lang="en-US" sz="3600" b="1" dirty="0">
                <a:solidFill>
                  <a:srgbClr val="EB5E57"/>
                </a:solidFill>
              </a:rPr>
              <a:t>Investigation</a:t>
            </a:r>
          </a:p>
          <a:p>
            <a:pPr marL="0" indent="0">
              <a:lnSpc>
                <a:spcPct val="100000"/>
              </a:lnSpc>
              <a:spcBef>
                <a:spcPts val="0"/>
              </a:spcBef>
              <a:spcAft>
                <a:spcPts val="600"/>
              </a:spcAft>
              <a:buClrTx/>
              <a:buNone/>
              <a:defRPr/>
            </a:pPr>
            <a:r>
              <a:rPr lang="en-US" dirty="0">
                <a:solidFill>
                  <a:schemeClr val="tx1"/>
                </a:solidFill>
              </a:rPr>
              <a:t>The process of </a:t>
            </a:r>
            <a:r>
              <a:rPr lang="en-US" b="1" dirty="0">
                <a:solidFill>
                  <a:schemeClr val="tx1"/>
                </a:solidFill>
              </a:rPr>
              <a:t>gathering evidence</a:t>
            </a:r>
            <a:r>
              <a:rPr lang="en-US" dirty="0">
                <a:solidFill>
                  <a:schemeClr val="tx1"/>
                </a:solidFill>
              </a:rPr>
              <a:t> conducted by:</a:t>
            </a:r>
            <a:endParaRPr lang="en-US" dirty="0">
              <a:solidFill>
                <a:schemeClr val="tx1"/>
              </a:solidFill>
              <a:cs typeface="Arial"/>
            </a:endParaRPr>
          </a:p>
          <a:p>
            <a:pPr marL="361950" indent="-361950">
              <a:lnSpc>
                <a:spcPct val="100000"/>
              </a:lnSpc>
              <a:spcBef>
                <a:spcPts val="0"/>
              </a:spcBef>
              <a:buClrTx/>
              <a:defRPr/>
            </a:pPr>
            <a:r>
              <a:rPr lang="en-US" b="1" dirty="0">
                <a:solidFill>
                  <a:schemeClr val="tx1"/>
                </a:solidFill>
              </a:rPr>
              <a:t>the police </a:t>
            </a:r>
            <a:r>
              <a:rPr lang="en-US" dirty="0">
                <a:solidFill>
                  <a:schemeClr val="tx1"/>
                </a:solidFill>
              </a:rPr>
              <a:t>when a criminal offence relating to abuse and neglect is suspected to have occurred</a:t>
            </a:r>
            <a:endParaRPr lang="en-US" dirty="0">
              <a:solidFill>
                <a:schemeClr val="tx1"/>
              </a:solidFill>
              <a:cs typeface="Arial"/>
            </a:endParaRPr>
          </a:p>
          <a:p>
            <a:pPr marL="361950" indent="-361950">
              <a:lnSpc>
                <a:spcPct val="100000"/>
              </a:lnSpc>
              <a:spcBef>
                <a:spcPts val="0"/>
              </a:spcBef>
              <a:buClrTx/>
              <a:defRPr/>
            </a:pPr>
            <a:r>
              <a:rPr lang="en-US" b="1" dirty="0">
                <a:solidFill>
                  <a:schemeClr val="tx1"/>
                </a:solidFill>
              </a:rPr>
              <a:t>social services </a:t>
            </a:r>
            <a:r>
              <a:rPr lang="en-US" dirty="0">
                <a:solidFill>
                  <a:schemeClr val="tx1"/>
                </a:solidFill>
              </a:rPr>
              <a:t>to reach a conclusion as to whether a person has been placed at risk or is at ongoing risk</a:t>
            </a:r>
            <a:endParaRPr lang="en-US" dirty="0">
              <a:solidFill>
                <a:schemeClr val="tx1"/>
              </a:solidFill>
              <a:cs typeface="Arial"/>
            </a:endParaRPr>
          </a:p>
          <a:p>
            <a:pPr marL="361950" indent="-361950">
              <a:lnSpc>
                <a:spcPct val="100000"/>
              </a:lnSpc>
              <a:spcBef>
                <a:spcPts val="0"/>
              </a:spcBef>
              <a:buClrTx/>
              <a:defRPr/>
            </a:pPr>
            <a:endParaRPr lang="en-US" dirty="0">
              <a:solidFill>
                <a:schemeClr val="tx1"/>
              </a:solidFill>
            </a:endParaRPr>
          </a:p>
          <a:p>
            <a:pPr marL="361950" indent="-361950">
              <a:lnSpc>
                <a:spcPct val="100000"/>
              </a:lnSpc>
              <a:spcBef>
                <a:spcPts val="0"/>
              </a:spcBef>
              <a:buClrTx/>
              <a:defRPr/>
            </a:pPr>
            <a:r>
              <a:rPr lang="en-US" dirty="0">
                <a:solidFill>
                  <a:schemeClr val="tx1"/>
                </a:solidFill>
              </a:rPr>
              <a:t>normally preceded by a </a:t>
            </a:r>
            <a:r>
              <a:rPr lang="en-US" b="1" dirty="0">
                <a:solidFill>
                  <a:schemeClr val="tx1"/>
                </a:solidFill>
              </a:rPr>
              <a:t>strategy discussion/meeting </a:t>
            </a:r>
            <a:r>
              <a:rPr lang="en-US" dirty="0">
                <a:solidFill>
                  <a:schemeClr val="tx1"/>
                </a:solidFill>
              </a:rPr>
              <a:t>that decides whether an investigation is required and, if so, whether it will be criminal and/or non-criminal</a:t>
            </a:r>
            <a:endParaRPr lang="en-US" dirty="0">
              <a:solidFill>
                <a:schemeClr val="tx1"/>
              </a:solidFill>
              <a:cs typeface="Arial"/>
            </a:endParaRPr>
          </a:p>
          <a:p>
            <a:pPr marL="361950" indent="-361950">
              <a:lnSpc>
                <a:spcPct val="100000"/>
              </a:lnSpc>
              <a:spcBef>
                <a:spcPts val="0"/>
              </a:spcBef>
              <a:buClrTx/>
              <a:defRPr/>
            </a:pPr>
            <a:r>
              <a:rPr lang="en-US" dirty="0">
                <a:solidFill>
                  <a:schemeClr val="tx1"/>
                </a:solidFill>
              </a:rPr>
              <a:t>may involve a number of agencies, who may have additional interests in, and purposes arising from, the investigation </a:t>
            </a:r>
            <a:endParaRPr lang="en-US" dirty="0">
              <a:solidFill>
                <a:schemeClr val="tx1"/>
              </a:solidFill>
              <a:cs typeface="Arial"/>
            </a:endParaRPr>
          </a:p>
          <a:p>
            <a:pPr marL="361950" indent="-361950">
              <a:lnSpc>
                <a:spcPct val="100000"/>
              </a:lnSpc>
              <a:spcBef>
                <a:spcPts val="0"/>
              </a:spcBef>
              <a:buClrTx/>
              <a:defRPr/>
            </a:pPr>
            <a:endParaRPr lang="en-US" dirty="0">
              <a:solidFill>
                <a:schemeClr val="tx1"/>
              </a:solidFill>
            </a:endParaRPr>
          </a:p>
        </p:txBody>
      </p:sp>
    </p:spTree>
    <p:extLst>
      <p:ext uri="{BB962C8B-B14F-4D97-AF65-F5344CB8AC3E}">
        <p14:creationId xmlns:p14="http://schemas.microsoft.com/office/powerpoint/2010/main" val="33209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34FFBD94-795A-4005-8570-22587FB02202}"/>
              </a:ext>
            </a:extLst>
          </p:cNvPr>
          <p:cNvGrpSpPr/>
          <p:nvPr/>
        </p:nvGrpSpPr>
        <p:grpSpPr>
          <a:xfrm>
            <a:off x="1505126" y="-140898"/>
            <a:ext cx="9250795" cy="1488656"/>
            <a:chOff x="7143750" y="1099127"/>
            <a:chExt cx="4768850" cy="1488656"/>
          </a:xfrm>
        </p:grpSpPr>
        <p:sp>
          <p:nvSpPr>
            <p:cNvPr id="22" name="Rectangle: Rounded Corners 21">
              <a:extLst>
                <a:ext uri="{FF2B5EF4-FFF2-40B4-BE49-F238E27FC236}">
                  <a16:creationId xmlns:a16="http://schemas.microsoft.com/office/drawing/2014/main" id="{ED9BE29A-C909-4F8D-A20D-B05FAB710904}"/>
                </a:ext>
              </a:extLst>
            </p:cNvPr>
            <p:cNvSpPr/>
            <p:nvPr/>
          </p:nvSpPr>
          <p:spPr>
            <a:xfrm>
              <a:off x="7143750" y="1614929"/>
              <a:ext cx="4768850" cy="972854"/>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3600" b="1" dirty="0"/>
                <a:t>Report received by social services</a:t>
              </a:r>
            </a:p>
          </p:txBody>
        </p:sp>
        <p:sp>
          <p:nvSpPr>
            <p:cNvPr id="24" name="Arrow: Down 23">
              <a:extLst>
                <a:ext uri="{FF2B5EF4-FFF2-40B4-BE49-F238E27FC236}">
                  <a16:creationId xmlns:a16="http://schemas.microsoft.com/office/drawing/2014/main" id="{8D501B1A-B5C5-4F9A-9809-75F55F097C26}"/>
                </a:ext>
              </a:extLst>
            </p:cNvPr>
            <p:cNvSpPr/>
            <p:nvPr/>
          </p:nvSpPr>
          <p:spPr>
            <a:xfrm>
              <a:off x="9316392" y="1099127"/>
              <a:ext cx="42356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 name="Group 1">
            <a:extLst>
              <a:ext uri="{FF2B5EF4-FFF2-40B4-BE49-F238E27FC236}">
                <a16:creationId xmlns:a16="http://schemas.microsoft.com/office/drawing/2014/main" id="{DB545937-8F82-4B5C-9212-CC9461146B1F}"/>
              </a:ext>
            </a:extLst>
          </p:cNvPr>
          <p:cNvGrpSpPr/>
          <p:nvPr/>
        </p:nvGrpSpPr>
        <p:grpSpPr>
          <a:xfrm>
            <a:off x="2085537" y="1180359"/>
            <a:ext cx="8020925" cy="1312290"/>
            <a:chOff x="2051012" y="2157821"/>
            <a:chExt cx="8020925" cy="1312290"/>
          </a:xfrm>
        </p:grpSpPr>
        <p:sp>
          <p:nvSpPr>
            <p:cNvPr id="19" name="Rectangle: Rounded Corners 18">
              <a:extLst>
                <a:ext uri="{FF2B5EF4-FFF2-40B4-BE49-F238E27FC236}">
                  <a16:creationId xmlns:a16="http://schemas.microsoft.com/office/drawing/2014/main" id="{B3740091-91F1-466E-82F1-B56C8259FFB4}"/>
                </a:ext>
              </a:extLst>
            </p:cNvPr>
            <p:cNvSpPr/>
            <p:nvPr/>
          </p:nvSpPr>
          <p:spPr>
            <a:xfrm>
              <a:off x="2051012" y="2803369"/>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12" name="Arrow: Down 11">
              <a:extLst>
                <a:ext uri="{FF2B5EF4-FFF2-40B4-BE49-F238E27FC236}">
                  <a16:creationId xmlns:a16="http://schemas.microsoft.com/office/drawing/2014/main" id="{02292849-16F7-4001-8414-D7ACD81D06BA}"/>
                </a:ext>
              </a:extLst>
            </p:cNvPr>
            <p:cNvSpPr/>
            <p:nvPr/>
          </p:nvSpPr>
          <p:spPr>
            <a:xfrm>
              <a:off x="5680931" y="2157821"/>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74079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4" presetClass="path" presetSubtype="0" accel="50000" decel="50000" fill="hold" nodeType="clickEffect">
                                  <p:stCondLst>
                                    <p:cond delay="0"/>
                                  </p:stCondLst>
                                  <p:childTnLst>
                                    <p:animMotion origin="layout" path="M 0 -4.07407E-6 L 0 -0.21319 " pathEditMode="relative" rAng="0" ptsTypes="AA">
                                      <p:cBhvr>
                                        <p:cTn id="11" dur="2000" fill="hold"/>
                                        <p:tgtEl>
                                          <p:spTgt spid="2"/>
                                        </p:tgtEl>
                                        <p:attrNameLst>
                                          <p:attrName>ppt_x</p:attrName>
                                          <p:attrName>ppt_y</p:attrName>
                                        </p:attrNameLst>
                                      </p:cBhvr>
                                      <p:rCtr x="0" y="-10671"/>
                                    </p:animMotion>
                                  </p:childTnLst>
                                </p:cTn>
                              </p:par>
                              <p:par>
                                <p:cTn id="12" presetID="10" presetClass="exit" presetSubtype="0" fill="hold" nodeType="withEffect">
                                  <p:stCondLst>
                                    <p:cond delay="0"/>
                                  </p:stCondLst>
                                  <p:childTnLst>
                                    <p:animEffect transition="out" filter="fade">
                                      <p:cBhvr>
                                        <p:cTn id="13" dur="1500"/>
                                        <p:tgtEl>
                                          <p:spTgt spid="18"/>
                                        </p:tgtEl>
                                      </p:cBhvr>
                                    </p:animEffect>
                                    <p:set>
                                      <p:cBhvr>
                                        <p:cTn id="14" dur="1" fill="hold">
                                          <p:stCondLst>
                                            <p:cond delay="1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12A389CA-B829-4E95-AAFF-D6E0DD19D52E}"/>
              </a:ext>
            </a:extLst>
          </p:cNvPr>
          <p:cNvSpPr/>
          <p:nvPr/>
        </p:nvSpPr>
        <p:spPr>
          <a:xfrm>
            <a:off x="515615" y="776481"/>
            <a:ext cx="5986958" cy="4500369"/>
          </a:xfrm>
          <a:prstGeom prst="roundRect">
            <a:avLst>
              <a:gd name="adj" fmla="val 642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2313" indent="-722313">
              <a:buClr>
                <a:schemeClr val="accent3"/>
              </a:buClr>
              <a:buAutoNum type="arabicPeriod"/>
            </a:pPr>
            <a:endParaRPr lang="en-US" sz="3600" dirty="0">
              <a:solidFill>
                <a:schemeClr val="tx1"/>
              </a:solidFill>
            </a:endParaRPr>
          </a:p>
          <a:p>
            <a:pPr marL="722313" indent="-722313">
              <a:spcAft>
                <a:spcPts val="3600"/>
              </a:spcAft>
              <a:buClr>
                <a:schemeClr val="accent3"/>
              </a:buClr>
              <a:buAutoNum type="arabicPeriod"/>
            </a:pPr>
            <a:r>
              <a:rPr lang="en-US" sz="3600" dirty="0">
                <a:solidFill>
                  <a:schemeClr val="tx1"/>
                </a:solidFill>
              </a:rPr>
              <a:t>No further action</a:t>
            </a:r>
          </a:p>
        </p:txBody>
      </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9605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91A1DF0B-F98F-489C-A81C-53D9489D9925}"/>
              </a:ext>
            </a:extLst>
          </p:cNvPr>
          <p:cNvSpPr/>
          <p:nvPr/>
        </p:nvSpPr>
        <p:spPr>
          <a:xfrm>
            <a:off x="515615" y="776481"/>
            <a:ext cx="5986958" cy="4500369"/>
          </a:xfrm>
          <a:prstGeom prst="roundRect">
            <a:avLst>
              <a:gd name="adj" fmla="val 642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2313" indent="-722313">
              <a:buClr>
                <a:schemeClr val="accent3"/>
              </a:buClr>
              <a:buAutoNum type="arabicPeriod"/>
            </a:pPr>
            <a:endParaRPr lang="en-US" sz="3600" dirty="0">
              <a:solidFill>
                <a:schemeClr val="tx1"/>
              </a:solidFill>
            </a:endParaRPr>
          </a:p>
          <a:p>
            <a:pPr marL="722313" indent="-722313">
              <a:spcAft>
                <a:spcPts val="3600"/>
              </a:spcAft>
              <a:buClr>
                <a:schemeClr val="accent3"/>
              </a:buClr>
              <a:buAutoNum type="arabicPeriod"/>
            </a:pPr>
            <a:r>
              <a:rPr lang="en-US" sz="3600" dirty="0">
                <a:solidFill>
                  <a:schemeClr val="tx1"/>
                </a:solidFill>
              </a:rPr>
              <a:t>No further action</a:t>
            </a:r>
          </a:p>
          <a:p>
            <a:pPr marL="722313" indent="-722313">
              <a:spcAft>
                <a:spcPts val="3600"/>
              </a:spcAft>
              <a:buClr>
                <a:schemeClr val="accent3"/>
              </a:buClr>
              <a:buFontTx/>
              <a:buAutoNum type="arabicPeriod"/>
            </a:pPr>
            <a:r>
              <a:rPr lang="en-US" sz="3600" dirty="0">
                <a:solidFill>
                  <a:schemeClr val="tx1"/>
                </a:solidFill>
              </a:rPr>
              <a:t>Adult has needs for </a:t>
            </a:r>
            <a:br>
              <a:rPr lang="en-US" sz="3600" dirty="0">
                <a:solidFill>
                  <a:schemeClr val="tx1"/>
                </a:solidFill>
              </a:rPr>
            </a:br>
            <a:r>
              <a:rPr lang="en-US" sz="3600" dirty="0">
                <a:solidFill>
                  <a:schemeClr val="tx1"/>
                </a:solidFill>
              </a:rPr>
              <a:t>care and support </a:t>
            </a:r>
          </a:p>
        </p:txBody>
      </p:sp>
      <p:sp>
        <p:nvSpPr>
          <p:cNvPr id="30" name="Rectangle: Rounded Corners 29">
            <a:extLst>
              <a:ext uri="{FF2B5EF4-FFF2-40B4-BE49-F238E27FC236}">
                <a16:creationId xmlns:a16="http://schemas.microsoft.com/office/drawing/2014/main" id="{15CD3324-DB88-46A1-9F43-6E24185B05CB}"/>
              </a:ext>
            </a:extLst>
          </p:cNvPr>
          <p:cNvSpPr/>
          <p:nvPr/>
        </p:nvSpPr>
        <p:spPr>
          <a:xfrm>
            <a:off x="2051012" y="374776"/>
            <a:ext cx="8020925" cy="66674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ct val="80000"/>
              </a:lnSpc>
            </a:pPr>
            <a:r>
              <a:rPr lang="en-GB" sz="3600" b="1" dirty="0"/>
              <a:t>Make initial decision</a:t>
            </a:r>
          </a:p>
        </p:txBody>
      </p:sp>
      <p:sp>
        <p:nvSpPr>
          <p:cNvPr id="31" name="Arrow: Down 30">
            <a:extLst>
              <a:ext uri="{FF2B5EF4-FFF2-40B4-BE49-F238E27FC236}">
                <a16:creationId xmlns:a16="http://schemas.microsoft.com/office/drawing/2014/main" id="{80994977-414A-4196-ADAB-9C2E9D552211}"/>
              </a:ext>
            </a:extLst>
          </p:cNvPr>
          <p:cNvSpPr/>
          <p:nvPr/>
        </p:nvSpPr>
        <p:spPr>
          <a:xfrm>
            <a:off x="5680931" y="-270772"/>
            <a:ext cx="821642" cy="73400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8BC54F20-5C61-4DEC-89DF-2317C49917AE}"/>
              </a:ext>
            </a:extLst>
          </p:cNvPr>
          <p:cNvSpPr/>
          <p:nvPr/>
        </p:nvSpPr>
        <p:spPr>
          <a:xfrm>
            <a:off x="7006152" y="2395171"/>
            <a:ext cx="4881047" cy="1569660"/>
          </a:xfrm>
          <a:prstGeom prst="rect">
            <a:avLst/>
          </a:prstGeom>
        </p:spPr>
        <p:txBody>
          <a:bodyPr wrap="square" anchor="t">
            <a:spAutoFit/>
          </a:bodyPr>
          <a:lstStyle/>
          <a:p>
            <a:r>
              <a:rPr lang="en-US" sz="3200" dirty="0"/>
              <a:t>an assessment should begin as soon as the needs are identified </a:t>
            </a:r>
            <a:endParaRPr lang="en-GB" sz="3200" dirty="0"/>
          </a:p>
        </p:txBody>
      </p:sp>
      <p:pic>
        <p:nvPicPr>
          <p:cNvPr id="3" name="Graphic 2" descr="Arrow Slight curve">
            <a:extLst>
              <a:ext uri="{FF2B5EF4-FFF2-40B4-BE49-F238E27FC236}">
                <a16:creationId xmlns:a16="http://schemas.microsoft.com/office/drawing/2014/main" id="{F7012E36-ED6F-4999-95BB-3D044520C6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V="1">
            <a:off x="6091752" y="2244784"/>
            <a:ext cx="914400" cy="914400"/>
          </a:xfrm>
          <a:prstGeom prst="rect">
            <a:avLst/>
          </a:prstGeom>
        </p:spPr>
      </p:pic>
    </p:spTree>
    <p:extLst>
      <p:ext uri="{BB962C8B-B14F-4D97-AF65-F5344CB8AC3E}">
        <p14:creationId xmlns:p14="http://schemas.microsoft.com/office/powerpoint/2010/main" val="197958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4F5132-23B7-4BF5-A2C3-51E49B02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DC972F-889E-4506-8BB4-6A9E4F7B2E8C}">
  <ds:schemaRefs>
    <ds:schemaRef ds:uri="3921c09e-0880-46c2-85b5-782023efd1ea"/>
    <ds:schemaRef ds:uri="http://purl.org/dc/terms/"/>
    <ds:schemaRef ds:uri="http://schemas.microsoft.com/office/infopath/2007/PartnerControls"/>
    <ds:schemaRef ds:uri="http://purl.org/dc/dcmitype/"/>
    <ds:schemaRef ds:uri="http://purl.org/dc/elements/1.1/"/>
    <ds:schemaRef ds:uri="938c16c7-c037-46c2-b059-7c36ee9c9343"/>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6D7CB71-3120-4D7D-86D6-5A21692DE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Template>
  <TotalTime>4264</TotalTime>
  <Words>4829</Words>
  <Application>Microsoft Macintosh PowerPoint</Application>
  <PresentationFormat>Widescreen</PresentationFormat>
  <Paragraphs>361</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Helvetica</vt:lpstr>
      <vt:lpstr>SCW</vt:lpstr>
      <vt:lpstr>Initial enquiries</vt:lpstr>
      <vt:lpstr>PowerPoint Presentation</vt:lpstr>
      <vt:lpstr>Responding to a report</vt:lpstr>
      <vt:lpstr>PowerPoint Presentation</vt:lpstr>
      <vt:lpstr>Enquiry v Investigation</vt:lpstr>
      <vt:lpstr>Enquiry v Investigation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Adult Protection and Support Orders (APSOs)</vt:lpstr>
      <vt:lpstr>Strategy  discussion /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James</dc:creator>
  <cp:lastModifiedBy>Danielle Williams</cp:lastModifiedBy>
  <cp:revision>184</cp:revision>
  <cp:lastPrinted>2019-11-22T10:21:30Z</cp:lastPrinted>
  <dcterms:created xsi:type="dcterms:W3CDTF">2019-10-02T11:57:39Z</dcterms:created>
  <dcterms:modified xsi:type="dcterms:W3CDTF">2020-09-25T08:51:57Z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