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1" r:id="rId5"/>
  </p:sldMasterIdLst>
  <p:notesMasterIdLst>
    <p:notesMasterId r:id="rId23"/>
  </p:notesMasterIdLst>
  <p:sldIdLst>
    <p:sldId id="276" r:id="rId6"/>
    <p:sldId id="306" r:id="rId7"/>
    <p:sldId id="307" r:id="rId8"/>
    <p:sldId id="308" r:id="rId9"/>
    <p:sldId id="312" r:id="rId10"/>
    <p:sldId id="309" r:id="rId11"/>
    <p:sldId id="310" r:id="rId12"/>
    <p:sldId id="311" r:id="rId13"/>
    <p:sldId id="284" r:id="rId14"/>
    <p:sldId id="285" r:id="rId15"/>
    <p:sldId id="313" r:id="rId16"/>
    <p:sldId id="287" r:id="rId17"/>
    <p:sldId id="289" r:id="rId18"/>
    <p:sldId id="290" r:id="rId19"/>
    <p:sldId id="301" r:id="rId20"/>
    <p:sldId id="291" r:id="rId21"/>
    <p:sldId id="29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29" autoAdjust="0"/>
    <p:restoredTop sz="76803" autoAdjust="0"/>
  </p:normalViewPr>
  <p:slideViewPr>
    <p:cSldViewPr snapToGrid="0">
      <p:cViewPr varScale="1">
        <p:scale>
          <a:sx n="97" d="100"/>
          <a:sy n="97" d="100"/>
        </p:scale>
        <p:origin x="1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James" userId="87e49fce-462c-4f4b-b072-0e7301cf4f25" providerId="ADAL" clId="{05BC5497-BDB6-4301-9837-8EA14F3A9336}"/>
    <pc:docChg chg="modShowInfo">
      <pc:chgData name="Nicole James" userId="87e49fce-462c-4f4b-b072-0e7301cf4f25" providerId="ADAL" clId="{05BC5497-BDB6-4301-9837-8EA14F3A9336}" dt="2020-02-17T11:33:53.646" v="0" actId="2744"/>
      <pc:docMkLst>
        <pc:docMk/>
      </pc:docMkLst>
    </pc:docChg>
  </pc:docChgLst>
  <pc:docChgLst>
    <pc:chgData name="Bethan Price" userId="S::bethan.price@socialcare.wales::29923274-46ec-4e83-956c-4c26375aa1fd" providerId="AD" clId="Web-{26257BA5-A788-7360-37D0-907F139FE139}"/>
    <pc:docChg chg="modSld">
      <pc:chgData name="Bethan Price" userId="S::bethan.price@socialcare.wales::29923274-46ec-4e83-956c-4c26375aa1fd" providerId="AD" clId="Web-{26257BA5-A788-7360-37D0-907F139FE139}" dt="2020-05-14T15:09:01.144" v="112" actId="14100"/>
      <pc:docMkLst>
        <pc:docMk/>
      </pc:docMkLst>
      <pc:sldChg chg="modSp">
        <pc:chgData name="Bethan Price" userId="S::bethan.price@socialcare.wales::29923274-46ec-4e83-956c-4c26375aa1fd" providerId="AD" clId="Web-{26257BA5-A788-7360-37D0-907F139FE139}" dt="2020-05-14T15:06:13.035" v="87" actId="20577"/>
        <pc:sldMkLst>
          <pc:docMk/>
          <pc:sldMk cId="417536000" sldId="284"/>
        </pc:sldMkLst>
        <pc:spChg chg="mod">
          <ac:chgData name="Bethan Price" userId="S::bethan.price@socialcare.wales::29923274-46ec-4e83-956c-4c26375aa1fd" providerId="AD" clId="Web-{26257BA5-A788-7360-37D0-907F139FE139}" dt="2020-05-14T15:06:13.035" v="87" actId="20577"/>
          <ac:spMkLst>
            <pc:docMk/>
            <pc:sldMk cId="417536000" sldId="284"/>
            <ac:spMk id="3" creationId="{588F5A13-CFE2-4072-8F13-56E1DA3F00AF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6:31.176" v="91" actId="20577"/>
        <pc:sldMkLst>
          <pc:docMk/>
          <pc:sldMk cId="1940634917" sldId="285"/>
        </pc:sldMkLst>
        <pc:spChg chg="mod">
          <ac:chgData name="Bethan Price" userId="S::bethan.price@socialcare.wales::29923274-46ec-4e83-956c-4c26375aa1fd" providerId="AD" clId="Web-{26257BA5-A788-7360-37D0-907F139FE139}" dt="2020-05-14T15:06:31.176" v="91" actId="20577"/>
          <ac:spMkLst>
            <pc:docMk/>
            <pc:sldMk cId="1940634917" sldId="285"/>
            <ac:spMk id="2" creationId="{71E28ABC-5C08-4C94-BBC8-2085403014ED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6:25.098" v="90" actId="20577"/>
          <ac:spMkLst>
            <pc:docMk/>
            <pc:sldMk cId="1940634917" sldId="285"/>
            <ac:spMk id="3" creationId="{588F5A13-CFE2-4072-8F13-56E1DA3F00AF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7:20.144" v="102" actId="20577"/>
        <pc:sldMkLst>
          <pc:docMk/>
          <pc:sldMk cId="148723450" sldId="287"/>
        </pc:sldMkLst>
        <pc:spChg chg="mod">
          <ac:chgData name="Bethan Price" userId="S::bethan.price@socialcare.wales::29923274-46ec-4e83-956c-4c26375aa1fd" providerId="AD" clId="Web-{26257BA5-A788-7360-37D0-907F139FE139}" dt="2020-05-14T15:07:20.144" v="102" actId="20577"/>
          <ac:spMkLst>
            <pc:docMk/>
            <pc:sldMk cId="148723450" sldId="287"/>
            <ac:spMk id="3" creationId="{B075E939-77DC-4B4F-B79B-FB83CD1365C7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6:57.067" v="101" actId="20577"/>
          <ac:spMkLst>
            <pc:docMk/>
            <pc:sldMk cId="148723450" sldId="287"/>
            <ac:spMk id="24" creationId="{E5625AE3-1A5F-4AA8-95F6-4D3EB6F32700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7:35.878" v="105" actId="20577"/>
        <pc:sldMkLst>
          <pc:docMk/>
          <pc:sldMk cId="3559564304" sldId="289"/>
        </pc:sldMkLst>
        <pc:spChg chg="mod">
          <ac:chgData name="Bethan Price" userId="S::bethan.price@socialcare.wales::29923274-46ec-4e83-956c-4c26375aa1fd" providerId="AD" clId="Web-{26257BA5-A788-7360-37D0-907F139FE139}" dt="2020-05-14T15:07:35.878" v="105" actId="20577"/>
          <ac:spMkLst>
            <pc:docMk/>
            <pc:sldMk cId="3559564304" sldId="289"/>
            <ac:spMk id="3" creationId="{34DB01DD-108C-44BE-9C09-796A2C661341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7:58.613" v="109" actId="20577"/>
        <pc:sldMkLst>
          <pc:docMk/>
          <pc:sldMk cId="4113365438" sldId="290"/>
        </pc:sldMkLst>
        <pc:spChg chg="mod">
          <ac:chgData name="Bethan Price" userId="S::bethan.price@socialcare.wales::29923274-46ec-4e83-956c-4c26375aa1fd" providerId="AD" clId="Web-{26257BA5-A788-7360-37D0-907F139FE139}" dt="2020-05-14T15:07:51.331" v="106" actId="20577"/>
          <ac:spMkLst>
            <pc:docMk/>
            <pc:sldMk cId="4113365438" sldId="290"/>
            <ac:spMk id="7" creationId="{E50E910E-1587-4315-AE80-9D5D8A96C9C6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7:58.613" v="109" actId="20577"/>
          <ac:spMkLst>
            <pc:docMk/>
            <pc:sldMk cId="4113365438" sldId="290"/>
            <ac:spMk id="24" creationId="{26F75463-8719-4AB4-A700-7359B34A0D42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9:01.144" v="112" actId="14100"/>
        <pc:sldMkLst>
          <pc:docMk/>
          <pc:sldMk cId="1137519890" sldId="292"/>
        </pc:sldMkLst>
        <pc:spChg chg="mod">
          <ac:chgData name="Bethan Price" userId="S::bethan.price@socialcare.wales::29923274-46ec-4e83-956c-4c26375aa1fd" providerId="AD" clId="Web-{26257BA5-A788-7360-37D0-907F139FE139}" dt="2020-05-14T15:09:01.144" v="112" actId="14100"/>
          <ac:spMkLst>
            <pc:docMk/>
            <pc:sldMk cId="1137519890" sldId="292"/>
            <ac:spMk id="4" creationId="{5D200B9C-3CCF-43EE-BD17-F9149792C053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0:25.350" v="16" actId="20577"/>
        <pc:sldMkLst>
          <pc:docMk/>
          <pc:sldMk cId="2990264163" sldId="307"/>
        </pc:sldMkLst>
        <pc:spChg chg="mod">
          <ac:chgData name="Bethan Price" userId="S::bethan.price@socialcare.wales::29923274-46ec-4e83-956c-4c26375aa1fd" providerId="AD" clId="Web-{26257BA5-A788-7360-37D0-907F139FE139}" dt="2020-05-14T15:00:25.350" v="16" actId="20577"/>
          <ac:spMkLst>
            <pc:docMk/>
            <pc:sldMk cId="2990264163" sldId="307"/>
            <ac:spMk id="3" creationId="{7D8D8DEA-CFCE-4D58-BFC3-ECD533B52F35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4:59:30.100" v="9" actId="20577"/>
          <ac:spMkLst>
            <pc:docMk/>
            <pc:sldMk cId="2990264163" sldId="307"/>
            <ac:spMk id="12" creationId="{3C0D4262-F0BA-46A1-AA75-C63C2E79B8F5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4:54.661" v="72" actId="20577"/>
        <pc:sldMkLst>
          <pc:docMk/>
          <pc:sldMk cId="269772588" sldId="308"/>
        </pc:sldMkLst>
        <pc:spChg chg="mod">
          <ac:chgData name="Bethan Price" userId="S::bethan.price@socialcare.wales::29923274-46ec-4e83-956c-4c26375aa1fd" providerId="AD" clId="Web-{26257BA5-A788-7360-37D0-907F139FE139}" dt="2020-05-14T15:00:21.506" v="15" actId="20577"/>
          <ac:spMkLst>
            <pc:docMk/>
            <pc:sldMk cId="269772588" sldId="308"/>
            <ac:spMk id="3" creationId="{7D8D8DEA-CFCE-4D58-BFC3-ECD533B52F35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0:05.756" v="14" actId="20577"/>
          <ac:spMkLst>
            <pc:docMk/>
            <pc:sldMk cId="269772588" sldId="308"/>
            <ac:spMk id="53" creationId="{348D08DA-A60B-47D8-A4B5-8DF07C9E367D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4:49.270" v="71" actId="20577"/>
          <ac:spMkLst>
            <pc:docMk/>
            <pc:sldMk cId="269772588" sldId="308"/>
            <ac:spMk id="55" creationId="{63ADE11C-7E2D-4DBB-B1ED-30F904ED1C14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4:54.661" v="72" actId="20577"/>
          <ac:spMkLst>
            <pc:docMk/>
            <pc:sldMk cId="269772588" sldId="308"/>
            <ac:spMk id="57" creationId="{F258C028-AFCB-461A-BC13-98F086AD7CEF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4:39.114" v="69" actId="20577"/>
        <pc:sldMkLst>
          <pc:docMk/>
          <pc:sldMk cId="1453223450" sldId="309"/>
        </pc:sldMkLst>
        <pc:spChg chg="mod">
          <ac:chgData name="Bethan Price" userId="S::bethan.price@socialcare.wales::29923274-46ec-4e83-956c-4c26375aa1fd" providerId="AD" clId="Web-{26257BA5-A788-7360-37D0-907F139FE139}" dt="2020-05-14T15:04:39.114" v="69" actId="20577"/>
          <ac:spMkLst>
            <pc:docMk/>
            <pc:sldMk cId="1453223450" sldId="309"/>
            <ac:spMk id="77" creationId="{ED462EC8-CAC4-4141-A200-BB25E8B7992E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3:56.537" v="62" actId="20577"/>
          <ac:spMkLst>
            <pc:docMk/>
            <pc:sldMk cId="1453223450" sldId="309"/>
            <ac:spMk id="79" creationId="{5E4B4E20-7B94-4D1D-BC36-F571C183C87D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4:01.520" v="63" actId="20577"/>
          <ac:spMkLst>
            <pc:docMk/>
            <pc:sldMk cId="1453223450" sldId="309"/>
            <ac:spMk id="81" creationId="{F2715338-031F-4929-B046-73CCFB401349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3:44.864" v="61" actId="20577"/>
          <ac:spMkLst>
            <pc:docMk/>
            <pc:sldMk cId="1453223450" sldId="309"/>
            <ac:spMk id="83" creationId="{7E1900BC-70F2-4FE6-8D8B-AEEC4F24C402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4:06.817" v="64" actId="20577"/>
          <ac:spMkLst>
            <pc:docMk/>
            <pc:sldMk cId="1453223450" sldId="309"/>
            <ac:spMk id="85" creationId="{55CB3984-9919-4E5E-84BE-DB072420E9C9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5:28.395" v="79" actId="20577"/>
        <pc:sldMkLst>
          <pc:docMk/>
          <pc:sldMk cId="409428323" sldId="310"/>
        </pc:sldMkLst>
        <pc:spChg chg="mod">
          <ac:chgData name="Bethan Price" userId="S::bethan.price@socialcare.wales::29923274-46ec-4e83-956c-4c26375aa1fd" providerId="AD" clId="Web-{26257BA5-A788-7360-37D0-907F139FE139}" dt="2020-05-14T15:04:29.739" v="65" actId="20577"/>
          <ac:spMkLst>
            <pc:docMk/>
            <pc:sldMk cId="409428323" sldId="310"/>
            <ac:spMk id="4" creationId="{6AD8C5B3-04E9-480F-8E33-1F9AD3B7A5A4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4:34.395" v="68" actId="20577"/>
          <ac:spMkLst>
            <pc:docMk/>
            <pc:sldMk cId="409428323" sldId="310"/>
            <ac:spMk id="44" creationId="{61569263-C322-48B5-AF7A-CE2152457145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5:02.629" v="73" actId="20577"/>
          <ac:spMkLst>
            <pc:docMk/>
            <pc:sldMk cId="409428323" sldId="310"/>
            <ac:spMk id="46" creationId="{EDB7E52D-B362-4E69-9CD2-D89D5DAFE50A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5:13.395" v="76" actId="20577"/>
          <ac:spMkLst>
            <pc:docMk/>
            <pc:sldMk cId="409428323" sldId="310"/>
            <ac:spMk id="48" creationId="{85428D30-791D-4E52-B505-FA3118DC6001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5:23.129" v="78" actId="20577"/>
          <ac:spMkLst>
            <pc:docMk/>
            <pc:sldMk cId="409428323" sldId="310"/>
            <ac:spMk id="50" creationId="{93BBB4B4-3505-4AEC-9672-E228E5C6C0C7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5:28.395" v="79" actId="20577"/>
          <ac:spMkLst>
            <pc:docMk/>
            <pc:sldMk cId="409428323" sldId="310"/>
            <ac:spMk id="52" creationId="{4C6E3D03-A97F-40DA-AABC-79B4833AE5E3}"/>
          </ac:spMkLst>
        </pc:spChg>
        <pc:grpChg chg="mod">
          <ac:chgData name="Bethan Price" userId="S::bethan.price@socialcare.wales::29923274-46ec-4e83-956c-4c26375aa1fd" providerId="AD" clId="Web-{26257BA5-A788-7360-37D0-907F139FE139}" dt="2020-05-14T15:05:06.817" v="75" actId="1076"/>
          <ac:grpSpMkLst>
            <pc:docMk/>
            <pc:sldMk cId="409428323" sldId="310"/>
            <ac:grpSpMk id="38" creationId="{D14D0884-8677-48D1-9C64-6ED993867172}"/>
          </ac:grpSpMkLst>
        </pc:grpChg>
      </pc:sldChg>
      <pc:sldChg chg="modSp">
        <pc:chgData name="Bethan Price" userId="S::bethan.price@socialcare.wales::29923274-46ec-4e83-956c-4c26375aa1fd" providerId="AD" clId="Web-{26257BA5-A788-7360-37D0-907F139FE139}" dt="2020-05-14T15:06:00.160" v="85" actId="20577"/>
        <pc:sldMkLst>
          <pc:docMk/>
          <pc:sldMk cId="2079391823" sldId="311"/>
        </pc:sldMkLst>
        <pc:spChg chg="mod">
          <ac:chgData name="Bethan Price" userId="S::bethan.price@socialcare.wales::29923274-46ec-4e83-956c-4c26375aa1fd" providerId="AD" clId="Web-{26257BA5-A788-7360-37D0-907F139FE139}" dt="2020-05-14T15:05:35.379" v="80" actId="20577"/>
          <ac:spMkLst>
            <pc:docMk/>
            <pc:sldMk cId="2079391823" sldId="311"/>
            <ac:spMk id="27" creationId="{AF12C2BF-FA88-4A4D-B113-39B13B7BEB4F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5:38.942" v="81" actId="20577"/>
          <ac:spMkLst>
            <pc:docMk/>
            <pc:sldMk cId="2079391823" sldId="311"/>
            <ac:spMk id="29" creationId="{4DAB9799-189F-43B5-8BA9-98F14D6F432C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5:45.035" v="82" actId="20577"/>
          <ac:spMkLst>
            <pc:docMk/>
            <pc:sldMk cId="2079391823" sldId="311"/>
            <ac:spMk id="31" creationId="{04C804A9-61EE-4D9A-98D2-3DC128B38E91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5:55.285" v="84" actId="20577"/>
          <ac:spMkLst>
            <pc:docMk/>
            <pc:sldMk cId="2079391823" sldId="311"/>
            <ac:spMk id="33" creationId="{9B4C0FD9-2A3B-4A68-8E6B-357A9E590072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6:00.160" v="85" actId="20577"/>
          <ac:spMkLst>
            <pc:docMk/>
            <pc:sldMk cId="2079391823" sldId="311"/>
            <ac:spMk id="35" creationId="{6A454E12-01DB-44EC-B7E3-0E66828CEF50}"/>
          </ac:spMkLst>
        </pc:spChg>
      </pc:sldChg>
      <pc:sldChg chg="modSp">
        <pc:chgData name="Bethan Price" userId="S::bethan.price@socialcare.wales::29923274-46ec-4e83-956c-4c26375aa1fd" providerId="AD" clId="Web-{26257BA5-A788-7360-37D0-907F139FE139}" dt="2020-05-14T15:04:41.958" v="70" actId="20577"/>
        <pc:sldMkLst>
          <pc:docMk/>
          <pc:sldMk cId="3359630236" sldId="312"/>
        </pc:sldMkLst>
        <pc:spChg chg="mod">
          <ac:chgData name="Bethan Price" userId="S::bethan.price@socialcare.wales::29923274-46ec-4e83-956c-4c26375aa1fd" providerId="AD" clId="Web-{26257BA5-A788-7360-37D0-907F139FE139}" dt="2020-05-14T15:04:41.958" v="70" actId="20577"/>
          <ac:spMkLst>
            <pc:docMk/>
            <pc:sldMk cId="3359630236" sldId="312"/>
            <ac:spMk id="53" creationId="{348D08DA-A60B-47D8-A4B5-8DF07C9E367D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3:18.239" v="59" actId="20577"/>
          <ac:spMkLst>
            <pc:docMk/>
            <pc:sldMk cId="3359630236" sldId="312"/>
            <ac:spMk id="59" creationId="{4AFCA679-D22E-43AF-B45F-3F9CA802EB5B}"/>
          </ac:spMkLst>
        </pc:spChg>
        <pc:grpChg chg="mod">
          <ac:chgData name="Bethan Price" userId="S::bethan.price@socialcare.wales::29923274-46ec-4e83-956c-4c26375aa1fd" providerId="AD" clId="Web-{26257BA5-A788-7360-37D0-907F139FE139}" dt="2020-05-14T15:02:53.349" v="54" actId="14100"/>
          <ac:grpSpMkLst>
            <pc:docMk/>
            <pc:sldMk cId="3359630236" sldId="312"/>
            <ac:grpSpMk id="49" creationId="{702C0652-CE97-4350-ABE7-5DB0DA41F629}"/>
          </ac:grpSpMkLst>
        </pc:grpChg>
      </pc:sldChg>
      <pc:sldChg chg="modSp">
        <pc:chgData name="Bethan Price" userId="S::bethan.price@socialcare.wales::29923274-46ec-4e83-956c-4c26375aa1fd" providerId="AD" clId="Web-{26257BA5-A788-7360-37D0-907F139FE139}" dt="2020-05-14T15:06:48.738" v="98" actId="20577"/>
        <pc:sldMkLst>
          <pc:docMk/>
          <pc:sldMk cId="1508815752" sldId="313"/>
        </pc:sldMkLst>
        <pc:spChg chg="mod">
          <ac:chgData name="Bethan Price" userId="S::bethan.price@socialcare.wales::29923274-46ec-4e83-956c-4c26375aa1fd" providerId="AD" clId="Web-{26257BA5-A788-7360-37D0-907F139FE139}" dt="2020-05-14T15:06:43.176" v="95" actId="20577"/>
          <ac:spMkLst>
            <pc:docMk/>
            <pc:sldMk cId="1508815752" sldId="313"/>
            <ac:spMk id="6" creationId="{1DFA1820-3398-4847-A555-4B6E0B9C5285}"/>
          </ac:spMkLst>
        </pc:spChg>
        <pc:spChg chg="mod">
          <ac:chgData name="Bethan Price" userId="S::bethan.price@socialcare.wales::29923274-46ec-4e83-956c-4c26375aa1fd" providerId="AD" clId="Web-{26257BA5-A788-7360-37D0-907F139FE139}" dt="2020-05-14T15:06:48.738" v="98" actId="20577"/>
          <ac:spMkLst>
            <pc:docMk/>
            <pc:sldMk cId="1508815752" sldId="313"/>
            <ac:spMk id="7" creationId="{4EADC811-ACEE-4E6F-9D59-CF5A0109CF45}"/>
          </ac:spMkLst>
        </pc:spChg>
      </pc:sldChg>
    </pc:docChg>
  </pc:docChgLst>
  <pc:docChgLst>
    <pc:chgData name="Danielle Williams" userId="2ffd8f61-7b6f-4050-b155-8688edf94325" providerId="ADAL" clId="{F3BEB423-A343-A240-A98F-EAE1E7BF5ABD}"/>
    <pc:docChg chg="modMainMaster">
      <pc:chgData name="Danielle Williams" userId="2ffd8f61-7b6f-4050-b155-8688edf94325" providerId="ADAL" clId="{F3BEB423-A343-A240-A98F-EAE1E7BF5ABD}" dt="2020-09-25T08:49:34.183" v="3" actId="962"/>
      <pc:docMkLst>
        <pc:docMk/>
      </pc:docMkLst>
      <pc:sldMasterChg chg="modSp mod">
        <pc:chgData name="Danielle Williams" userId="2ffd8f61-7b6f-4050-b155-8688edf94325" providerId="ADAL" clId="{F3BEB423-A343-A240-A98F-EAE1E7BF5ABD}" dt="2020-09-25T08:49:28.658" v="1" actId="962"/>
        <pc:sldMasterMkLst>
          <pc:docMk/>
          <pc:sldMasterMk cId="1399843749" sldId="2147483648"/>
        </pc:sldMasterMkLst>
        <pc:picChg chg="mod">
          <ac:chgData name="Danielle Williams" userId="2ffd8f61-7b6f-4050-b155-8688edf94325" providerId="ADAL" clId="{F3BEB423-A343-A240-A98F-EAE1E7BF5ABD}" dt="2020-09-25T08:49:28.658" v="1" actId="962"/>
          <ac:picMkLst>
            <pc:docMk/>
            <pc:sldMasterMk cId="1399843749" sldId="2147483648"/>
            <ac:picMk id="4" creationId="{4695249E-6DBF-754F-B895-6758B8B311F9}"/>
          </ac:picMkLst>
        </pc:picChg>
      </pc:sldMasterChg>
      <pc:sldMasterChg chg="modSp mod">
        <pc:chgData name="Danielle Williams" userId="2ffd8f61-7b6f-4050-b155-8688edf94325" providerId="ADAL" clId="{F3BEB423-A343-A240-A98F-EAE1E7BF5ABD}" dt="2020-09-25T08:49:34.183" v="3" actId="962"/>
        <pc:sldMasterMkLst>
          <pc:docMk/>
          <pc:sldMasterMk cId="290942267" sldId="2147483651"/>
        </pc:sldMasterMkLst>
        <pc:picChg chg="mod">
          <ac:chgData name="Danielle Williams" userId="2ffd8f61-7b6f-4050-b155-8688edf94325" providerId="ADAL" clId="{F3BEB423-A343-A240-A98F-EAE1E7BF5ABD}" dt="2020-09-25T08:49:34.183" v="3" actId="962"/>
          <ac:picMkLst>
            <pc:docMk/>
            <pc:sldMasterMk cId="290942267" sldId="2147483651"/>
            <ac:picMk id="4" creationId="{7D91A194-D26F-D14C-B79D-57302F1C98A1}"/>
          </ac:picMkLst>
        </pc:picChg>
      </pc:sldMasterChg>
    </pc:docChg>
  </pc:docChgLst>
  <pc:docChgLst>
    <pc:chgData name="Bethan Price" userId="S::bethan.price@socialcare.wales::29923274-46ec-4e83-956c-4c26375aa1fd" providerId="AD" clId="Web-{74011F33-D5C2-0CE8-4FD9-5B4050252074}"/>
    <pc:docChg chg="modSld">
      <pc:chgData name="Bethan Price" userId="S::bethan.price@socialcare.wales::29923274-46ec-4e83-956c-4c26375aa1fd" providerId="AD" clId="Web-{74011F33-D5C2-0CE8-4FD9-5B4050252074}" dt="2020-05-20T14:51:26.848" v="1" actId="20577"/>
      <pc:docMkLst>
        <pc:docMk/>
      </pc:docMkLst>
      <pc:sldChg chg="modSp">
        <pc:chgData name="Bethan Price" userId="S::bethan.price@socialcare.wales::29923274-46ec-4e83-956c-4c26375aa1fd" providerId="AD" clId="Web-{74011F33-D5C2-0CE8-4FD9-5B4050252074}" dt="2020-05-20T14:51:26.848" v="1" actId="20577"/>
        <pc:sldMkLst>
          <pc:docMk/>
          <pc:sldMk cId="3954727011" sldId="306"/>
        </pc:sldMkLst>
        <pc:spChg chg="mod">
          <ac:chgData name="Bethan Price" userId="S::bethan.price@socialcare.wales::29923274-46ec-4e83-956c-4c26375aa1fd" providerId="AD" clId="Web-{74011F33-D5C2-0CE8-4FD9-5B4050252074}" dt="2020-05-20T14:51:26.848" v="1" actId="20577"/>
          <ac:spMkLst>
            <pc:docMk/>
            <pc:sldMk cId="3954727011" sldId="306"/>
            <ac:spMk id="4" creationId="{244F6FBE-7504-4397-8F7C-6B5216E017F5}"/>
          </ac:spMkLst>
        </pc:spChg>
      </pc:sldChg>
      <pc:sldChg chg="modSp">
        <pc:chgData name="Bethan Price" userId="S::bethan.price@socialcare.wales::29923274-46ec-4e83-956c-4c26375aa1fd" providerId="AD" clId="Web-{74011F33-D5C2-0CE8-4FD9-5B4050252074}" dt="2020-05-20T14:51:21.457" v="0" actId="20577"/>
        <pc:sldMkLst>
          <pc:docMk/>
          <pc:sldMk cId="2990264163" sldId="307"/>
        </pc:sldMkLst>
        <pc:spChg chg="mod">
          <ac:chgData name="Bethan Price" userId="S::bethan.price@socialcare.wales::29923274-46ec-4e83-956c-4c26375aa1fd" providerId="AD" clId="Web-{74011F33-D5C2-0CE8-4FD9-5B4050252074}" dt="2020-05-20T14:51:21.457" v="0" actId="20577"/>
          <ac:spMkLst>
            <pc:docMk/>
            <pc:sldMk cId="2990264163" sldId="307"/>
            <ac:spMk id="30" creationId="{313D033C-8317-4AAE-817B-A46F00140DB5}"/>
          </ac:spMkLst>
        </pc:spChg>
      </pc:sldChg>
    </pc:docChg>
  </pc:docChgLst>
  <pc:docChgLst>
    <pc:chgData name="Bethan Price" userId="S::bethan.price@socialcare.wales::29923274-46ec-4e83-956c-4c26375aa1fd" providerId="AD" clId="Web-{28A6C685-AFD7-A1BF-C0CE-50D2D6B33420}"/>
    <pc:docChg chg="modSld">
      <pc:chgData name="Bethan Price" userId="S::bethan.price@socialcare.wales::29923274-46ec-4e83-956c-4c26375aa1fd" providerId="AD" clId="Web-{28A6C685-AFD7-A1BF-C0CE-50D2D6B33420}" dt="2020-08-07T10:54:08.202" v="31" actId="20577"/>
      <pc:docMkLst>
        <pc:docMk/>
      </pc:docMkLst>
      <pc:sldChg chg="modSp">
        <pc:chgData name="Bethan Price" userId="S::bethan.price@socialcare.wales::29923274-46ec-4e83-956c-4c26375aa1fd" providerId="AD" clId="Web-{28A6C685-AFD7-A1BF-C0CE-50D2D6B33420}" dt="2020-08-07T10:47:16.489" v="20" actId="20577"/>
        <pc:sldMkLst>
          <pc:docMk/>
          <pc:sldMk cId="417536000" sldId="284"/>
        </pc:sldMkLst>
        <pc:spChg chg="mod">
          <ac:chgData name="Bethan Price" userId="S::bethan.price@socialcare.wales::29923274-46ec-4e83-956c-4c26375aa1fd" providerId="AD" clId="Web-{28A6C685-AFD7-A1BF-C0CE-50D2D6B33420}" dt="2020-08-07T10:47:16.489" v="20" actId="20577"/>
          <ac:spMkLst>
            <pc:docMk/>
            <pc:sldMk cId="417536000" sldId="284"/>
            <ac:spMk id="7" creationId="{6F0161F1-E57C-43A6-91FF-63E7E3352E25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47:51.787" v="21" actId="20577"/>
        <pc:sldMkLst>
          <pc:docMk/>
          <pc:sldMk cId="1940634917" sldId="285"/>
        </pc:sldMkLst>
        <pc:spChg chg="mod">
          <ac:chgData name="Bethan Price" userId="S::bethan.price@socialcare.wales::29923274-46ec-4e83-956c-4c26375aa1fd" providerId="AD" clId="Web-{28A6C685-AFD7-A1BF-C0CE-50D2D6B33420}" dt="2020-08-07T10:47:51.787" v="21" actId="20577"/>
          <ac:spMkLst>
            <pc:docMk/>
            <pc:sldMk cId="1940634917" sldId="285"/>
            <ac:spMk id="8" creationId="{4B620BE5-F2C4-4133-AE97-036A24CFC834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49:50.540" v="26" actId="20577"/>
        <pc:sldMkLst>
          <pc:docMk/>
          <pc:sldMk cId="148723450" sldId="287"/>
        </pc:sldMkLst>
        <pc:spChg chg="mod">
          <ac:chgData name="Bethan Price" userId="S::bethan.price@socialcare.wales::29923274-46ec-4e83-956c-4c26375aa1fd" providerId="AD" clId="Web-{28A6C685-AFD7-A1BF-C0CE-50D2D6B33420}" dt="2020-08-07T10:49:47.212" v="25" actId="20577"/>
          <ac:spMkLst>
            <pc:docMk/>
            <pc:sldMk cId="148723450" sldId="287"/>
            <ac:spMk id="24" creationId="{E5625AE3-1A5F-4AA8-95F6-4D3EB6F32700}"/>
          </ac:spMkLst>
        </pc:spChg>
        <pc:spChg chg="mod">
          <ac:chgData name="Bethan Price" userId="S::bethan.price@socialcare.wales::29923274-46ec-4e83-956c-4c26375aa1fd" providerId="AD" clId="Web-{28A6C685-AFD7-A1BF-C0CE-50D2D6B33420}" dt="2020-08-07T10:49:50.540" v="26" actId="20577"/>
          <ac:spMkLst>
            <pc:docMk/>
            <pc:sldMk cId="148723450" sldId="287"/>
            <ac:spMk id="26" creationId="{796ABF04-6F68-4A3B-89B5-36DF204E4257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51:43.777" v="28" actId="20577"/>
        <pc:sldMkLst>
          <pc:docMk/>
          <pc:sldMk cId="4113365438" sldId="290"/>
        </pc:sldMkLst>
        <pc:spChg chg="mod">
          <ac:chgData name="Bethan Price" userId="S::bethan.price@socialcare.wales::29923274-46ec-4e83-956c-4c26375aa1fd" providerId="AD" clId="Web-{28A6C685-AFD7-A1BF-C0CE-50D2D6B33420}" dt="2020-08-07T10:51:43.777" v="28" actId="20577"/>
          <ac:spMkLst>
            <pc:docMk/>
            <pc:sldMk cId="4113365438" sldId="290"/>
            <ac:spMk id="24" creationId="{26F75463-8719-4AB4-A700-7359B34A0D42}"/>
          </ac:spMkLst>
        </pc:spChg>
        <pc:spChg chg="mod">
          <ac:chgData name="Bethan Price" userId="S::bethan.price@socialcare.wales::29923274-46ec-4e83-956c-4c26375aa1fd" providerId="AD" clId="Web-{28A6C685-AFD7-A1BF-C0CE-50D2D6B33420}" dt="2020-08-07T10:51:35.948" v="27" actId="20577"/>
          <ac:spMkLst>
            <pc:docMk/>
            <pc:sldMk cId="4113365438" sldId="290"/>
            <ac:spMk id="26" creationId="{2F1BB852-5E25-4FE1-8C50-F958AA78F4B1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53:34.295" v="30" actId="20577"/>
        <pc:sldMkLst>
          <pc:docMk/>
          <pc:sldMk cId="2574281695" sldId="291"/>
        </pc:sldMkLst>
        <pc:spChg chg="mod">
          <ac:chgData name="Bethan Price" userId="S::bethan.price@socialcare.wales::29923274-46ec-4e83-956c-4c26375aa1fd" providerId="AD" clId="Web-{28A6C685-AFD7-A1BF-C0CE-50D2D6B33420}" dt="2020-08-07T10:53:34.295" v="30" actId="20577"/>
          <ac:spMkLst>
            <pc:docMk/>
            <pc:sldMk cId="2574281695" sldId="291"/>
            <ac:spMk id="15" creationId="{CFF14B6E-BBED-4923-B6ED-02700C774673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54:08.202" v="31" actId="20577"/>
        <pc:sldMkLst>
          <pc:docMk/>
          <pc:sldMk cId="1137519890" sldId="292"/>
        </pc:sldMkLst>
        <pc:spChg chg="mod">
          <ac:chgData name="Bethan Price" userId="S::bethan.price@socialcare.wales::29923274-46ec-4e83-956c-4c26375aa1fd" providerId="AD" clId="Web-{28A6C685-AFD7-A1BF-C0CE-50D2D6B33420}" dt="2020-08-07T10:54:08.202" v="31" actId="20577"/>
          <ac:spMkLst>
            <pc:docMk/>
            <pc:sldMk cId="1137519890" sldId="292"/>
            <ac:spMk id="20" creationId="{F169191F-09EF-461D-9463-DAE93E6FC639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52:58.325" v="29" actId="20577"/>
        <pc:sldMkLst>
          <pc:docMk/>
          <pc:sldMk cId="1069119750" sldId="301"/>
        </pc:sldMkLst>
        <pc:spChg chg="mod">
          <ac:chgData name="Bethan Price" userId="S::bethan.price@socialcare.wales::29923274-46ec-4e83-956c-4c26375aa1fd" providerId="AD" clId="Web-{28A6C685-AFD7-A1BF-C0CE-50D2D6B33420}" dt="2020-08-07T10:52:58.325" v="29" actId="20577"/>
          <ac:spMkLst>
            <pc:docMk/>
            <pc:sldMk cId="1069119750" sldId="301"/>
            <ac:spMk id="26" creationId="{05C21C19-4432-457A-8BED-523477AB849E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38:46.087" v="4" actId="20577"/>
        <pc:sldMkLst>
          <pc:docMk/>
          <pc:sldMk cId="3954727011" sldId="306"/>
        </pc:sldMkLst>
        <pc:spChg chg="mod">
          <ac:chgData name="Bethan Price" userId="S::bethan.price@socialcare.wales::29923274-46ec-4e83-956c-4c26375aa1fd" providerId="AD" clId="Web-{28A6C685-AFD7-A1BF-C0CE-50D2D6B33420}" dt="2020-08-07T10:38:46.087" v="4" actId="20577"/>
          <ac:spMkLst>
            <pc:docMk/>
            <pc:sldMk cId="3954727011" sldId="306"/>
            <ac:spMk id="3" creationId="{37DF7685-A887-44B9-B242-AE9B9011F548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38:40.274" v="3" actId="20577"/>
        <pc:sldMkLst>
          <pc:docMk/>
          <pc:sldMk cId="2990264163" sldId="307"/>
        </pc:sldMkLst>
        <pc:spChg chg="mod">
          <ac:chgData name="Bethan Price" userId="S::bethan.price@socialcare.wales::29923274-46ec-4e83-956c-4c26375aa1fd" providerId="AD" clId="Web-{28A6C685-AFD7-A1BF-C0CE-50D2D6B33420}" dt="2020-08-07T10:38:40.274" v="3" actId="20577"/>
          <ac:spMkLst>
            <pc:docMk/>
            <pc:sldMk cId="2990264163" sldId="307"/>
            <ac:spMk id="3" creationId="{7D8D8DEA-CFCE-4D58-BFC3-ECD533B52F35}"/>
          </ac:spMkLst>
        </pc:spChg>
        <pc:spChg chg="mod">
          <ac:chgData name="Bethan Price" userId="S::bethan.price@socialcare.wales::29923274-46ec-4e83-956c-4c26375aa1fd" providerId="AD" clId="Web-{28A6C685-AFD7-A1BF-C0CE-50D2D6B33420}" dt="2020-08-07T10:38:27.524" v="1" actId="20577"/>
          <ac:spMkLst>
            <pc:docMk/>
            <pc:sldMk cId="2990264163" sldId="307"/>
            <ac:spMk id="12" creationId="{3C0D4262-F0BA-46A1-AA75-C63C2E79B8F5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43:50.953" v="13" actId="20577"/>
        <pc:sldMkLst>
          <pc:docMk/>
          <pc:sldMk cId="269772588" sldId="308"/>
        </pc:sldMkLst>
        <pc:spChg chg="mod">
          <ac:chgData name="Bethan Price" userId="S::bethan.price@socialcare.wales::29923274-46ec-4e83-956c-4c26375aa1fd" providerId="AD" clId="Web-{28A6C685-AFD7-A1BF-C0CE-50D2D6B33420}" dt="2020-08-07T10:40:25.667" v="6" actId="20577"/>
          <ac:spMkLst>
            <pc:docMk/>
            <pc:sldMk cId="269772588" sldId="308"/>
            <ac:spMk id="3" creationId="{7D8D8DEA-CFCE-4D58-BFC3-ECD533B52F35}"/>
          </ac:spMkLst>
        </pc:spChg>
        <pc:spChg chg="mod">
          <ac:chgData name="Bethan Price" userId="S::bethan.price@socialcare.wales::29923274-46ec-4e83-956c-4c26375aa1fd" providerId="AD" clId="Web-{28A6C685-AFD7-A1BF-C0CE-50D2D6B33420}" dt="2020-08-07T10:43:50.953" v="13" actId="20577"/>
          <ac:spMkLst>
            <pc:docMk/>
            <pc:sldMk cId="269772588" sldId="308"/>
            <ac:spMk id="17" creationId="{AE4C6A60-0AA4-432C-ADDB-7D01F138CDD6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44:54.783" v="17" actId="20577"/>
        <pc:sldMkLst>
          <pc:docMk/>
          <pc:sldMk cId="1453223450" sldId="309"/>
        </pc:sldMkLst>
        <pc:spChg chg="mod">
          <ac:chgData name="Bethan Price" userId="S::bethan.price@socialcare.wales::29923274-46ec-4e83-956c-4c26375aa1fd" providerId="AD" clId="Web-{28A6C685-AFD7-A1BF-C0CE-50D2D6B33420}" dt="2020-08-07T10:44:54.783" v="17" actId="20577"/>
          <ac:spMkLst>
            <pc:docMk/>
            <pc:sldMk cId="1453223450" sldId="309"/>
            <ac:spMk id="3" creationId="{7D8D8DEA-CFCE-4D58-BFC3-ECD533B52F35}"/>
          </ac:spMkLst>
        </pc:spChg>
        <pc:spChg chg="mod">
          <ac:chgData name="Bethan Price" userId="S::bethan.price@socialcare.wales::29923274-46ec-4e83-956c-4c26375aa1fd" providerId="AD" clId="Web-{28A6C685-AFD7-A1BF-C0CE-50D2D6B33420}" dt="2020-08-07T10:44:14.595" v="15" actId="20577"/>
          <ac:spMkLst>
            <pc:docMk/>
            <pc:sldMk cId="1453223450" sldId="309"/>
            <ac:spMk id="20" creationId="{547812DB-307F-481C-9293-FD1710754EAE}"/>
          </ac:spMkLst>
        </pc:spChg>
        <pc:spChg chg="mod">
          <ac:chgData name="Bethan Price" userId="S::bethan.price@socialcare.wales::29923274-46ec-4e83-956c-4c26375aa1fd" providerId="AD" clId="Web-{28A6C685-AFD7-A1BF-C0CE-50D2D6B33420}" dt="2020-08-07T10:44:10.157" v="14" actId="20577"/>
          <ac:spMkLst>
            <pc:docMk/>
            <pc:sldMk cId="1453223450" sldId="309"/>
            <ac:spMk id="85" creationId="{55CB3984-9919-4E5E-84BE-DB072420E9C9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44:58.861" v="18" actId="20577"/>
        <pc:sldMkLst>
          <pc:docMk/>
          <pc:sldMk cId="409428323" sldId="310"/>
        </pc:sldMkLst>
        <pc:spChg chg="mod">
          <ac:chgData name="Bethan Price" userId="S::bethan.price@socialcare.wales::29923274-46ec-4e83-956c-4c26375aa1fd" providerId="AD" clId="Web-{28A6C685-AFD7-A1BF-C0CE-50D2D6B33420}" dt="2020-08-07T10:44:58.861" v="18" actId="20577"/>
          <ac:spMkLst>
            <pc:docMk/>
            <pc:sldMk cId="409428323" sldId="310"/>
            <ac:spMk id="52" creationId="{4C6E3D03-A97F-40DA-AABC-79B4833AE5E3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47:02.833" v="19" actId="20577"/>
        <pc:sldMkLst>
          <pc:docMk/>
          <pc:sldMk cId="2079391823" sldId="311"/>
        </pc:sldMkLst>
        <pc:spChg chg="mod">
          <ac:chgData name="Bethan Price" userId="S::bethan.price@socialcare.wales::29923274-46ec-4e83-956c-4c26375aa1fd" providerId="AD" clId="Web-{28A6C685-AFD7-A1BF-C0CE-50D2D6B33420}" dt="2020-08-07T10:47:02.833" v="19" actId="20577"/>
          <ac:spMkLst>
            <pc:docMk/>
            <pc:sldMk cId="2079391823" sldId="311"/>
            <ac:spMk id="35" creationId="{6A454E12-01DB-44EC-B7E3-0E66828CEF50}"/>
          </ac:spMkLst>
        </pc:spChg>
      </pc:sldChg>
      <pc:sldChg chg="modSp">
        <pc:chgData name="Bethan Price" userId="S::bethan.price@socialcare.wales::29923274-46ec-4e83-956c-4c26375aa1fd" providerId="AD" clId="Web-{28A6C685-AFD7-A1BF-C0CE-50D2D6B33420}" dt="2020-08-07T10:43:41.719" v="11" actId="1076"/>
        <pc:sldMkLst>
          <pc:docMk/>
          <pc:sldMk cId="3359630236" sldId="312"/>
        </pc:sldMkLst>
        <pc:spChg chg="mod">
          <ac:chgData name="Bethan Price" userId="S::bethan.price@socialcare.wales::29923274-46ec-4e83-956c-4c26375aa1fd" providerId="AD" clId="Web-{28A6C685-AFD7-A1BF-C0CE-50D2D6B33420}" dt="2020-08-07T10:40:45.918" v="7" actId="20577"/>
          <ac:spMkLst>
            <pc:docMk/>
            <pc:sldMk cId="3359630236" sldId="312"/>
            <ac:spMk id="3" creationId="{7D8D8DEA-CFCE-4D58-BFC3-ECD533B52F35}"/>
          </ac:spMkLst>
        </pc:spChg>
        <pc:spChg chg="mod">
          <ac:chgData name="Bethan Price" userId="S::bethan.price@socialcare.wales::29923274-46ec-4e83-956c-4c26375aa1fd" providerId="AD" clId="Web-{28A6C685-AFD7-A1BF-C0CE-50D2D6B33420}" dt="2020-08-07T10:40:49.559" v="8" actId="20577"/>
          <ac:spMkLst>
            <pc:docMk/>
            <pc:sldMk cId="3359630236" sldId="312"/>
            <ac:spMk id="17" creationId="{4FF88EAC-66D0-4D97-AC9B-424822641C1E}"/>
          </ac:spMkLst>
        </pc:spChg>
        <pc:grpChg chg="mod">
          <ac:chgData name="Bethan Price" userId="S::bethan.price@socialcare.wales::29923274-46ec-4e83-956c-4c26375aa1fd" providerId="AD" clId="Web-{28A6C685-AFD7-A1BF-C0CE-50D2D6B33420}" dt="2020-08-07T10:43:41.719" v="11" actId="1076"/>
          <ac:grpSpMkLst>
            <pc:docMk/>
            <pc:sldMk cId="3359630236" sldId="312"/>
            <ac:grpSpMk id="50" creationId="{2D902B9D-875B-4D0A-B80D-6419D7DF5070}"/>
          </ac:grpSpMkLst>
        </pc:grpChg>
      </pc:sldChg>
      <pc:sldChg chg="modSp">
        <pc:chgData name="Bethan Price" userId="S::bethan.price@socialcare.wales::29923274-46ec-4e83-956c-4c26375aa1fd" providerId="AD" clId="Web-{28A6C685-AFD7-A1BF-C0CE-50D2D6B33420}" dt="2020-08-07T10:48:52.335" v="24" actId="20577"/>
        <pc:sldMkLst>
          <pc:docMk/>
          <pc:sldMk cId="1508815752" sldId="313"/>
        </pc:sldMkLst>
        <pc:spChg chg="mod">
          <ac:chgData name="Bethan Price" userId="S::bethan.price@socialcare.wales::29923274-46ec-4e83-956c-4c26375aa1fd" providerId="AD" clId="Web-{28A6C685-AFD7-A1BF-C0CE-50D2D6B33420}" dt="2020-08-07T10:48:52.335" v="24" actId="20577"/>
          <ac:spMkLst>
            <pc:docMk/>
            <pc:sldMk cId="1508815752" sldId="313"/>
            <ac:spMk id="6" creationId="{1DFA1820-3398-4847-A555-4B6E0B9C5285}"/>
          </ac:spMkLst>
        </pc:spChg>
        <pc:spChg chg="mod">
          <ac:chgData name="Bethan Price" userId="S::bethan.price@socialcare.wales::29923274-46ec-4e83-956c-4c26375aa1fd" providerId="AD" clId="Web-{28A6C685-AFD7-A1BF-C0CE-50D2D6B33420}" dt="2020-08-07T10:48:19.413" v="22" actId="20577"/>
          <ac:spMkLst>
            <pc:docMk/>
            <pc:sldMk cId="1508815752" sldId="313"/>
            <ac:spMk id="12" creationId="{C0A9D6A0-5CFA-4A03-8760-9EFA625AD4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F9524-88A1-4EAF-BE55-17C76D7908E1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82CCC-3893-4BDE-A412-617D37E016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7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adu/a2/a2.p9.html?nocache=0.11406381487387818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adu/a2/a2.p14.html#tooltip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myguideapps.com/projects/wales_safeguarding_procedures/default/adu/index.a2.html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adu/a2/a2.p14.html#tooltip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slation.gov.uk/anaw/2014/4/pdfs/anaw_20140004_en.pdf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chi/c2/c2.p13.html#tooltip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myguideapps.com/projects/wales_safeguarding_procedures/default/adu/a2/a2.p9.html?nocache=0.05595041874815987#tooltip" TargetMode="External"/><Relationship Id="rId4" Type="http://schemas.openxmlformats.org/officeDocument/2006/relationships/hyperlink" Target="http://www.myguideapps.com/projects/wales_safeguarding_procedures/default/adu/index.a2.html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adu/a2/a2.p9.html#tooltip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Unless otherwise noted, All information taken from: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Section 2: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duty to report an adult at risk of abuse and/or neglect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Seeking agency advice and initial discussions with social services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699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TRAINER MAY WISH TO Re-direct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the module specifically on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sources of concern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which includes public reports and disclosures.</a:t>
            </a:r>
          </a:p>
          <a:p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Trainer to expand: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Practitioner 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term ‘practitioner’ has been used as a blanket term to describe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anyone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who is in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employment as well as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unpaid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volunteers.</a:t>
            </a:r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Gathering Information to Make a Report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Anyone, including the public, may report actual, alleged or suspected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abuse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neglect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directly to social services by phone, e-mail or in writing.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safeguarding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reports must be made by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practitioners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social services and police when it is suspected that a crime has been committed as soon as possible, and within 24 hours of a concern being identified.</a:t>
            </a:r>
          </a:p>
          <a:p>
            <a:endParaRPr lang="en-GB" dirty="0"/>
          </a:p>
          <a:p>
            <a:r>
              <a:rPr lang="en-GB" dirty="0"/>
              <a:t>FROM: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The duty to report an adult at risk of abuse and/or neglect"/>
              </a:rPr>
              <a:t>The duty to report an adult at risk of abuse and/or neglect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Gathering Information to Make a Report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708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Gathering Information to Make a Report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Anyone, including the public, may report actual, alleged or suspected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abuse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neglect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directly to social services by phone, e-mail or in writing.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safeguarding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reports must be made by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practitioners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social services and police when it is suspected that a crime has been committed as soon as possible, and within 24 hours of a concern being identified.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a report is made by telephone to the local authority, the person making the report should confirm the report in writing within 24 hours.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Practitioners should use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referral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forms provided by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local authority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there are no immediate safety issues, a report to social services should include the information available about the adult at risk and their circumstances, taking into account the role of the individual and their agency.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7508C-08EC-4F2C-A793-96E22DE1118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018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accent6"/>
                </a:solidFill>
              </a:rPr>
              <a:t>!</a:t>
            </a:r>
            <a:r>
              <a:rPr lang="en-US" sz="1200" dirty="0"/>
              <a:t> Lack of detail should never prevent or delay reporting a safeguarding concern.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TRAINER TO DISTRIBUTE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HANDOUT: Information to include in a report (referral)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should the report-maker know following the report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end of any discussion with social services the practitioner should be clear about: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took the report and their designation;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will happen next;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proposed initial action that will be taken by social services;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accessing of information held in existing records, including available care and support plans, risk assessments;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discussion with other practitioners and services as necessary (including the police, where a criminal offence may have been committed against an adult or others or any ongoing risks may be present);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will be taking the action/roles and responsibilities;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timescales;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issues regarding consent and what the adult at risk will be told about the report and by whom;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details of signposting to other agencies;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the individual or others will be told about the referral, by whom and when;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agree how to be contacted for further clarification etc. if necessary. </a:t>
            </a:r>
          </a:p>
          <a:p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information required should be proportionate and include:</a:t>
            </a:r>
          </a:p>
          <a:p>
            <a:pPr lvl="0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Basic information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about the adult at risk and their family;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Details about the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cause for concern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regarding risk of abuse and any plans in place providing immediate protection;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Relevant, proportionate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held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the agency that provides insight into the adult at risk, their family/carers and environment.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791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Information-gathering by the report-taker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report-taker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requires enough information to: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clear about the abuse or neglect concerns and their foundation;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why the report-maker believes this is an adult at risk as defined by the </a:t>
            </a:r>
            <a:r>
              <a:rPr lang="en-GB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Services and Wellbeing (Wales) Act 2014;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www.legislation.gov.uk/anaw/2014/4/pdfs/anaw_20140004_en.pdf</a:t>
            </a:r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 whether immediate action may be necessary to ensure that the adult at risk, other adults and/or children at risk are safe from harm;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whether there is a possible criminal offence which requires the involvement of the police;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with the report-maker how and why concerns have arisen and the nature of any other concerns;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 whether the adult at risk has care and support needs;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clarify whether consent has been obtained and if not why not;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mental capacity of the adult at risk.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Reports from the general public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 report is being made by a member of the public then they may not have much information. However, it is important to elicit as much detail as possible regarding: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cause for concern and the nature of the evidence to support these concerns;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factual information they may have about the adult at risk. For example, name, address.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E2DE04-B79F-4462-8ED6-419A7F9E900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95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following a report </a:t>
            </a:r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practitioner making the report should be aware that once a report has been received: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local authority will seek to clarify and explore the nature of any concerns with the report-maker. They should:</a:t>
            </a: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 back key points to report-maker;</a:t>
            </a: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evidence;</a:t>
            </a: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 who has been told what about the report.</a:t>
            </a:r>
          </a:p>
          <a:p>
            <a:pPr lvl="0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services will always discuss with the police whenever they have a case reported to them because of concerns about an adult at risk, which constitutes, or may constitute, a criminal offence.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the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written report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 been received by social services, the person making the report should receive an acknowledgement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within 7 working days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If they do not receive this,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should always contact social services again.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3205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following a report </a:t>
            </a:r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practitioner making the report should be aware that once a report has been received: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local authority will seek to clarify and explore the nature of any concerns with the report-maker. They should:</a:t>
            </a: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 back key points to report-maker;</a:t>
            </a: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evidence;</a:t>
            </a: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 who has been told what about the report.</a:t>
            </a:r>
          </a:p>
          <a:p>
            <a:pPr lvl="0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services will always discuss with the police whenever they have a case reported to them because of concerns about an adult at risk, which constitutes, or may constitute, a criminal offence.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the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written report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 been received by social services, the person making the report should receive an acknowledgement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within 7 working days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If they do not receive this,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should always contact social services again.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32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1006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the responsibility of the reporting practitioner to ensure that their concerns about an adult at risk are considered and followed through.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 practitioner remains concerned about an adult at risk, they should re-refer them and/or bring the matter to the immediate attention of the social services senior manager with responsibility for safeguarding in the area.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their absence the social services team manager responsible for the team who took the report must be notified.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all situations the practitioner must inform their own line manager and the designated safeguarding person within their agency.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 the individual or their representative disagree with the actions taken by the local authority, each regional safeguarding board have protocols to resolve professional differences. (Regional Safeguarding Boards links).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664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TRAINER TO STRESS: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practitioner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who is hesitant or is unsure as to whether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child is at risk of harm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should seek advice, as outlined below, rather than wait for further evidence to confirm or refute these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concerns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The duty to report an adult at risk of abuse and/or neglect"/>
              </a:rPr>
              <a:t>The duty to report an adult at risk of abuse and/or neglect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Seeking agency advice and initial discussions with social services</a:t>
            </a:r>
          </a:p>
          <a:p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designated safeguarding person (DSP)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identified person within the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available to discuss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safeguarding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concerns;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 be consulted, when possible, as to whether to raise a safeguarding concern with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local authority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manage any immediate actions required to ensure the individual at risk is safe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abuse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practitioners should know who to contact in their agency for advice and they should not hesitate to discuss their concerns no matter how insignificant they may appear.</a:t>
            </a:r>
          </a:p>
          <a:p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F82CCC-3893-4BDE-A412-617D37E0166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520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Outcomes of agency and social services initial discussions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further action is necessary other than to record concerns and outcomes of the discussions.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7508C-08EC-4F2C-A793-96E22DE1118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8665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Outcomes of agency and social services initial discussions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the adult is not at risk of abuse and consideration should be given to provision either from the agency itself or other agencies;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7508C-08EC-4F2C-A793-96E22DE1118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101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Outcomes of agency and social services initial discussions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referral to social services for an assessment of potential care and support needs;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7508C-08EC-4F2C-A793-96E22DE1118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113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Outcomes of agency and social services initial discussions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report to social services regarding concerns that the adult is at risk;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7508C-08EC-4F2C-A793-96E22DE1118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811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7394B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Recording initial discussions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7394B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Any discussion about an 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adult at risk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7394B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 - both those that occurred within the agency and those with social services - should be recorded in writing. The recording should include: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7394B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the date, time and names of those who took part in the discussion;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7394B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the information-shared and the sources;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7394B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the rationale for the decision made, including decisions to take no further action;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7394B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what actions will be undertaken and by whom.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7394B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Any practitioner with concerns about an individual should document their concerns, whether or not further action is taken.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7508C-08EC-4F2C-A793-96E22DE1118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855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(animation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7508C-08EC-4F2C-A793-96E22DE1118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79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TRAINER – YOU MAY RE-DIRECT TO THE Previous module on Duty to Report, which covers </a:t>
            </a:r>
            <a:r>
              <a:rPr lang="en-GB" b="1" dirty="0"/>
              <a:t>Immediate Concerns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790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43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18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76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47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4695249E-6DBF-754F-B895-6758B8B311F9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84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12916"/>
            <a:ext cx="10515600" cy="4664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7D91A194-D26F-D14C-B79D-57302F1C98A1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66A0-0A2F-4C1C-8373-28E429167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Wales Safeguarding Procedures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DC5E5-E7E9-4C80-928C-902D5F63A2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dirty="0"/>
              <a:t>Making a report</a:t>
            </a:r>
          </a:p>
        </p:txBody>
      </p:sp>
    </p:spTree>
    <p:extLst>
      <p:ext uri="{BB962C8B-B14F-4D97-AF65-F5344CB8AC3E}">
        <p14:creationId xmlns:p14="http://schemas.microsoft.com/office/powerpoint/2010/main" val="3712748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599378"/>
          </a:xfrm>
        </p:spPr>
        <p:txBody>
          <a:bodyPr/>
          <a:lstStyle/>
          <a:p>
            <a:r>
              <a:rPr lang="en-US"/>
              <a:t>Reporting a concern 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F5A13-CFE2-4072-8F13-56E1DA3F0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427" y="2247506"/>
            <a:ext cx="11074401" cy="316170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/>
              <a:t>        Anyone</a:t>
            </a:r>
            <a:r>
              <a:rPr lang="en-US" sz="3200" dirty="0"/>
              <a:t>, including the public, may report </a:t>
            </a:r>
            <a:r>
              <a:rPr lang="en-US" sz="3200" b="1" dirty="0"/>
              <a:t>actual</a:t>
            </a:r>
            <a:r>
              <a:rPr lang="en-US" sz="3200" dirty="0"/>
              <a:t>, </a:t>
            </a:r>
            <a:r>
              <a:rPr lang="en-US" sz="3200" b="1" dirty="0"/>
              <a:t>alleged</a:t>
            </a:r>
            <a:r>
              <a:rPr lang="en-US" sz="3200" dirty="0"/>
              <a:t> or </a:t>
            </a:r>
            <a:r>
              <a:rPr lang="en-US" sz="3200" b="1" dirty="0"/>
              <a:t>suspected</a:t>
            </a:r>
            <a:r>
              <a:rPr lang="en-US" sz="3200" dirty="0"/>
              <a:t> abuse or neglect </a:t>
            </a:r>
            <a:r>
              <a:rPr lang="en-US" sz="3200" b="1" dirty="0"/>
              <a:t>directly to social services </a:t>
            </a:r>
            <a:r>
              <a:rPr lang="en-US" sz="3200"/>
              <a:t>by phone, email or in writing 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11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/>
              <a:t>The following procedures apply </a:t>
            </a:r>
            <a:r>
              <a:rPr lang="en-GB" sz="3200" dirty="0"/>
              <a:t>when a </a:t>
            </a:r>
            <a:r>
              <a:rPr lang="en-GB" sz="3200" b="1" dirty="0">
                <a:solidFill>
                  <a:schemeClr val="tx2"/>
                </a:solidFill>
              </a:rPr>
              <a:t>practitioner</a:t>
            </a:r>
            <a:r>
              <a:rPr lang="en-GB" sz="3200" dirty="0"/>
              <a:t> makes </a:t>
            </a:r>
            <a:r>
              <a:rPr lang="en-GB" sz="3200"/>
              <a:t>a report</a:t>
            </a:r>
            <a:endParaRPr lang="en-US" sz="3200"/>
          </a:p>
        </p:txBody>
      </p:sp>
      <p:pic>
        <p:nvPicPr>
          <p:cNvPr id="23" name="Graphic 22" descr="Warning">
            <a:extLst>
              <a:ext uri="{FF2B5EF4-FFF2-40B4-BE49-F238E27FC236}">
                <a16:creationId xmlns:a16="http://schemas.microsoft.com/office/drawing/2014/main" id="{13011C74-95FE-4918-98B6-1F18CCDAD4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5427" y="2110038"/>
            <a:ext cx="703298" cy="703298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B620BE5-F2C4-4133-AE97-036A24CFC834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bg1"/>
                </a:solidFill>
              </a:rPr>
              <a:t>Report safeguarding concern</a:t>
            </a:r>
            <a:endParaRPr lang="en-GB" sz="24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03DDB32-B864-4E99-90D0-1F18D1A68D90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63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ADC811-ACEE-4E6F-9D59-CF5A0109CF45}"/>
              </a:ext>
            </a:extLst>
          </p:cNvPr>
          <p:cNvSpPr/>
          <p:nvPr/>
        </p:nvSpPr>
        <p:spPr>
          <a:xfrm>
            <a:off x="7569201" y="1658649"/>
            <a:ext cx="4343400" cy="2681714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sng" strike="noStrike" kern="1200" cap="none" spc="0" normalizeH="0" baseline="0" noProof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Safeguarding </a:t>
            </a:r>
            <a:r>
              <a:rPr lang="en-GB" sz="2200" b="1" u="sng">
                <a:solidFill>
                  <a:srgbClr val="37394C"/>
                </a:solidFill>
                <a:latin typeface="Arial" panose="020B0604020202020204"/>
              </a:rPr>
              <a:t>report</a:t>
            </a:r>
            <a:r>
              <a:rPr kumimoji="0" lang="en-GB" sz="2200" b="1" i="0" u="sng" strike="noStrike" kern="1200" cap="none" spc="0" normalizeH="0" baseline="0" noProof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lang="en-GB" sz="2200" b="1" u="sng">
                <a:solidFill>
                  <a:srgbClr val="37394C"/>
                </a:solidFill>
                <a:latin typeface="Arial" panose="020B0604020202020204"/>
              </a:rPr>
              <a:t>form</a:t>
            </a:r>
            <a:endParaRPr kumimoji="0" lang="en-GB" sz="2200" b="1" i="0" u="sng" strike="noStrike" kern="1200" cap="none" spc="0" normalizeH="0" baseline="0" noProof="0" dirty="0">
              <a:ln>
                <a:noFill/>
              </a:ln>
              <a:solidFill>
                <a:srgbClr val="37394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93650"/>
          </a:xfrm>
        </p:spPr>
        <p:txBody>
          <a:bodyPr/>
          <a:lstStyle/>
          <a:p>
            <a:r>
              <a:rPr lang="en-US" dirty="0"/>
              <a:t>Reporting a concern 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A1820-3398-4847-A555-4B6E0B9C5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720"/>
            <a:ext cx="6381750" cy="449065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</a:rPr>
              <a:t>Practitioners should use their local authority’s </a:t>
            </a:r>
            <a:r>
              <a:rPr lang="en-GB" sz="3200" b="1" dirty="0">
                <a:solidFill>
                  <a:schemeClr val="tx1"/>
                </a:solidFill>
              </a:rPr>
              <a:t>report forms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</a:rPr>
              <a:t>If you made the report by </a:t>
            </a:r>
            <a:r>
              <a:rPr lang="en-GB" b="1" dirty="0">
                <a:solidFill>
                  <a:schemeClr val="tx1"/>
                </a:solidFill>
              </a:rPr>
              <a:t>phone</a:t>
            </a:r>
            <a:r>
              <a:rPr lang="en-GB" dirty="0">
                <a:solidFill>
                  <a:schemeClr val="tx1"/>
                </a:solidFill>
              </a:rPr>
              <a:t>, you must send through the </a:t>
            </a:r>
            <a:r>
              <a:rPr lang="en-GB" b="1" dirty="0">
                <a:solidFill>
                  <a:schemeClr val="tx1"/>
                </a:solidFill>
              </a:rPr>
              <a:t>report form within 24 hours of the phone call  </a:t>
            </a:r>
            <a:endParaRPr lang="en-GB" b="1" dirty="0">
              <a:solidFill>
                <a:schemeClr val="tx1"/>
              </a:solidFill>
              <a:cs typeface="Arial"/>
            </a:endParaRPr>
          </a:p>
          <a:p>
            <a:pPr marL="0" indent="0">
              <a:buNone/>
            </a:pPr>
            <a:endParaRPr lang="en-GB" sz="3200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2A7411A2-8A0F-4765-B2D5-6C83D87097D9}"/>
              </a:ext>
            </a:extLst>
          </p:cNvPr>
          <p:cNvSpPr/>
          <p:nvPr/>
        </p:nvSpPr>
        <p:spPr>
          <a:xfrm>
            <a:off x="9509126" y="1030577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0A9D6A0-5CFA-4A03-8760-9EFA625AD458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Report safeguarding concern</a:t>
            </a:r>
            <a:endParaRPr lang="en-GB" sz="2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EB95BF1F-CF4D-4EF4-B037-13C8CD6D8471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81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62154"/>
          </a:xfrm>
        </p:spPr>
        <p:txBody>
          <a:bodyPr/>
          <a:lstStyle/>
          <a:p>
            <a:r>
              <a:rPr lang="en-US" dirty="0"/>
              <a:t>What to include</a:t>
            </a:r>
            <a:endParaRPr lang="en-GB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0E910E-1587-4315-AE80-9D5D8A96C9C6}"/>
              </a:ext>
            </a:extLst>
          </p:cNvPr>
          <p:cNvSpPr txBox="1">
            <a:spLocks/>
          </p:cNvSpPr>
          <p:nvPr/>
        </p:nvSpPr>
        <p:spPr>
          <a:xfrm>
            <a:off x="886044" y="2664376"/>
            <a:ext cx="6381751" cy="3704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5E939-77DC-4B4F-B79B-FB83CD1365C7}"/>
              </a:ext>
            </a:extLst>
          </p:cNvPr>
          <p:cNvSpPr/>
          <p:nvPr/>
        </p:nvSpPr>
        <p:spPr>
          <a:xfrm>
            <a:off x="886044" y="1249942"/>
            <a:ext cx="6096000" cy="4819781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marL="269875" indent="-269875">
              <a:lnSpc>
                <a:spcPct val="90000"/>
              </a:lnSpc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Information </a:t>
            </a:r>
            <a:r>
              <a:rPr lang="en-US" sz="2800" dirty="0"/>
              <a:t>about the adult at risk and their family</a:t>
            </a:r>
          </a:p>
          <a:p>
            <a:pPr marL="269875" indent="-269875">
              <a:lnSpc>
                <a:spcPct val="90000"/>
              </a:lnSpc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Details of the </a:t>
            </a:r>
            <a:r>
              <a:rPr lang="en-US" sz="2800" b="1" dirty="0"/>
              <a:t>cause for concern </a:t>
            </a:r>
            <a:r>
              <a:rPr lang="en-US" sz="2800" dirty="0"/>
              <a:t>regarding risk of abuse</a:t>
            </a:r>
          </a:p>
          <a:p>
            <a:pPr marL="269875" indent="-269875">
              <a:lnSpc>
                <a:spcPct val="90000"/>
              </a:lnSpc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Details of any </a:t>
            </a:r>
            <a:r>
              <a:rPr lang="en-US" sz="2800" b="1" dirty="0"/>
              <a:t>plans in place </a:t>
            </a:r>
            <a:r>
              <a:rPr lang="en-US" sz="2800" dirty="0"/>
              <a:t>to provide immediate protection </a:t>
            </a:r>
          </a:p>
          <a:p>
            <a:pPr marL="269875" indent="-269875">
              <a:lnSpc>
                <a:spcPct val="90000"/>
              </a:lnSpc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Any </a:t>
            </a:r>
            <a:r>
              <a:rPr lang="en-US" sz="2800" b="1" dirty="0"/>
              <a:t>relevant and proportionate information </a:t>
            </a:r>
            <a:r>
              <a:rPr lang="en-US" sz="2800" dirty="0"/>
              <a:t>held by your agency that provides </a:t>
            </a:r>
            <a:r>
              <a:rPr lang="en-US" sz="2800" b="1" dirty="0"/>
              <a:t>insight</a:t>
            </a:r>
            <a:r>
              <a:rPr lang="en-US" sz="2800" dirty="0"/>
              <a:t> into the adult at risk, their family/</a:t>
            </a:r>
            <a:r>
              <a:rPr lang="en-US" sz="2800" err="1"/>
              <a:t>carers</a:t>
            </a:r>
            <a:r>
              <a:rPr lang="en-US" sz="2800" dirty="0"/>
              <a:t> and their </a:t>
            </a:r>
            <a:r>
              <a:rPr lang="en-US" sz="2800"/>
              <a:t>environment</a:t>
            </a:r>
            <a:endParaRPr lang="en-US" sz="2800">
              <a:cs typeface="Arial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5625AE3-1A5F-4AA8-95F6-4D3EB6F32700}"/>
              </a:ext>
            </a:extLst>
          </p:cNvPr>
          <p:cNvSpPr/>
          <p:nvPr/>
        </p:nvSpPr>
        <p:spPr>
          <a:xfrm>
            <a:off x="7569201" y="1658649"/>
            <a:ext cx="4343400" cy="2681714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GB" sz="2200" b="1" u="sng" dirty="0">
                <a:solidFill>
                  <a:schemeClr val="tx1"/>
                </a:solidFill>
              </a:rPr>
              <a:t>Safeguarding report form</a:t>
            </a:r>
            <a:endParaRPr lang="en-GB" sz="2200" b="1" u="sng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6F62FB40-BCEA-4AF7-804C-DEBDB4707371}"/>
              </a:ext>
            </a:extLst>
          </p:cNvPr>
          <p:cNvSpPr/>
          <p:nvPr/>
        </p:nvSpPr>
        <p:spPr>
          <a:xfrm>
            <a:off x="9509126" y="1030577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96ABF04-6F68-4A3B-89B5-36DF204E4257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bg1"/>
                </a:solidFill>
              </a:rPr>
              <a:t>Report safeguarding concern</a:t>
            </a:r>
            <a:endParaRPr lang="en-GB" sz="24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BC75E6E3-9254-4155-AE22-3A8BE76A657B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2F853B-6295-4CA0-8896-EC3C237D207F}"/>
              </a:ext>
            </a:extLst>
          </p:cNvPr>
          <p:cNvSpPr/>
          <p:nvPr/>
        </p:nvSpPr>
        <p:spPr>
          <a:xfrm>
            <a:off x="7785536" y="2159870"/>
            <a:ext cx="4127065" cy="20959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76213" indent="-176213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Basic information </a:t>
            </a:r>
          </a:p>
          <a:p>
            <a:pPr marL="176213" indent="-176213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Cause for concern </a:t>
            </a:r>
          </a:p>
          <a:p>
            <a:pPr marL="176213" indent="-176213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Immediate protection plans </a:t>
            </a:r>
          </a:p>
          <a:p>
            <a:pPr marL="176213" indent="-176213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Relevant, proportionate information to provide insight</a:t>
            </a:r>
          </a:p>
        </p:txBody>
      </p:sp>
    </p:spTree>
    <p:extLst>
      <p:ext uri="{BB962C8B-B14F-4D97-AF65-F5344CB8AC3E}">
        <p14:creationId xmlns:p14="http://schemas.microsoft.com/office/powerpoint/2010/main" val="14872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049BCF-E489-0A4B-AFD7-09386F7F1B3B}"/>
              </a:ext>
            </a:extLst>
          </p:cNvPr>
          <p:cNvSpPr/>
          <p:nvPr/>
        </p:nvSpPr>
        <p:spPr>
          <a:xfrm>
            <a:off x="4106487" y="5602778"/>
            <a:ext cx="4455622" cy="1255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18156C-B665-4AD0-A9E5-1E308E1A3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406"/>
          </a:xfrm>
        </p:spPr>
        <p:txBody>
          <a:bodyPr/>
          <a:lstStyle/>
          <a:p>
            <a:r>
              <a:rPr lang="en-GB" dirty="0"/>
              <a:t>Important…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B01DD-108C-44BE-9C09-796A2C661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532"/>
            <a:ext cx="10515600" cy="536234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2800" dirty="0"/>
              <a:t>Social services will need enough information to:</a:t>
            </a:r>
          </a:p>
          <a:p>
            <a:pPr lvl="0"/>
            <a:r>
              <a:rPr lang="en-GB" sz="2600" b="1" dirty="0"/>
              <a:t>be clear </a:t>
            </a:r>
            <a:r>
              <a:rPr lang="en-GB" sz="2600" dirty="0"/>
              <a:t>about the abuse or neglect concerns and any evidence to support them</a:t>
            </a:r>
          </a:p>
          <a:p>
            <a:pPr lvl="0"/>
            <a:r>
              <a:rPr lang="en-GB" sz="2600" b="1" dirty="0"/>
              <a:t>understand</a:t>
            </a:r>
            <a:r>
              <a:rPr lang="en-GB" sz="2600" dirty="0"/>
              <a:t> why you believe this is an adult at risk </a:t>
            </a:r>
          </a:p>
          <a:p>
            <a:pPr lvl="0"/>
            <a:r>
              <a:rPr lang="en-GB" sz="2600" b="1" dirty="0"/>
              <a:t>establish</a:t>
            </a:r>
            <a:r>
              <a:rPr lang="en-GB" sz="2600" dirty="0"/>
              <a:t> whether they need to take immediate action </a:t>
            </a:r>
          </a:p>
          <a:p>
            <a:pPr lvl="0"/>
            <a:r>
              <a:rPr lang="en-GB" sz="2600" b="1" dirty="0"/>
              <a:t>identify</a:t>
            </a:r>
            <a:r>
              <a:rPr lang="en-GB" sz="2600"/>
              <a:t> whether a crime has been committed and the police need to </a:t>
            </a:r>
            <a:r>
              <a:rPr lang="en-GB" sz="2600" dirty="0"/>
              <a:t>be involved</a:t>
            </a:r>
          </a:p>
          <a:p>
            <a:pPr lvl="0"/>
            <a:r>
              <a:rPr lang="en-GB" sz="2600" b="1" dirty="0"/>
              <a:t>identify </a:t>
            </a:r>
            <a:r>
              <a:rPr lang="en-GB" sz="2600" dirty="0"/>
              <a:t>how and why concerns about the adult at risk have arisen and whether there are any other concerns</a:t>
            </a:r>
          </a:p>
          <a:p>
            <a:pPr lvl="0"/>
            <a:r>
              <a:rPr lang="en-GB" sz="2600" b="1" dirty="0"/>
              <a:t>establish</a:t>
            </a:r>
            <a:r>
              <a:rPr lang="en-GB" sz="2600" dirty="0"/>
              <a:t> whether the adult at risk has care and support needs</a:t>
            </a:r>
          </a:p>
          <a:p>
            <a:pPr lvl="0"/>
            <a:r>
              <a:rPr lang="en-GB" sz="2600" b="1" dirty="0"/>
              <a:t>clarify</a:t>
            </a:r>
            <a:r>
              <a:rPr lang="en-GB" sz="2600" dirty="0"/>
              <a:t> whether you have consent to make a report (if not why?)</a:t>
            </a:r>
          </a:p>
          <a:p>
            <a:pPr lvl="0"/>
            <a:r>
              <a:rPr lang="en-GB" sz="2600" b="1" dirty="0"/>
              <a:t>consider</a:t>
            </a:r>
            <a:r>
              <a:rPr lang="en-GB" sz="2600" dirty="0"/>
              <a:t> the mental capacity of the adult at risk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5956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62154"/>
          </a:xfrm>
        </p:spPr>
        <p:txBody>
          <a:bodyPr/>
          <a:lstStyle/>
          <a:p>
            <a:r>
              <a:rPr lang="en-US" dirty="0"/>
              <a:t>Submit the report</a:t>
            </a:r>
            <a:endParaRPr lang="en-GB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0E910E-1587-4315-AE80-9D5D8A96C9C6}"/>
              </a:ext>
            </a:extLst>
          </p:cNvPr>
          <p:cNvSpPr txBox="1">
            <a:spLocks/>
          </p:cNvSpPr>
          <p:nvPr/>
        </p:nvSpPr>
        <p:spPr>
          <a:xfrm>
            <a:off x="934812" y="1355402"/>
            <a:ext cx="6381751" cy="37048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Submit the report of your safeguarding concern as soon as </a:t>
            </a:r>
            <a:r>
              <a:rPr lang="en-GB"/>
              <a:t>possible and without delay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CA605D-E0E1-4160-9024-DB332B01957C}"/>
              </a:ext>
            </a:extLst>
          </p:cNvPr>
          <p:cNvGrpSpPr/>
          <p:nvPr/>
        </p:nvGrpSpPr>
        <p:grpSpPr>
          <a:xfrm>
            <a:off x="7569201" y="4285186"/>
            <a:ext cx="4343400" cy="1647507"/>
            <a:chOff x="7531100" y="3080286"/>
            <a:chExt cx="4343400" cy="1647507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0221062C-6019-46D6-BCA7-6A6D7688D272}"/>
                </a:ext>
              </a:extLst>
            </p:cNvPr>
            <p:cNvSpPr/>
            <p:nvPr/>
          </p:nvSpPr>
          <p:spPr>
            <a:xfrm>
              <a:off x="7531100" y="3463566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2800" b="1" dirty="0"/>
                <a:t>Submit report to social services</a:t>
              </a:r>
            </a:p>
          </p:txBody>
        </p:sp>
        <p:sp>
          <p:nvSpPr>
            <p:cNvPr id="23" name="Arrow: Down 22">
              <a:extLst>
                <a:ext uri="{FF2B5EF4-FFF2-40B4-BE49-F238E27FC236}">
                  <a16:creationId xmlns:a16="http://schemas.microsoft.com/office/drawing/2014/main" id="{BE951AF7-6305-41BE-BD3C-0C524671723C}"/>
                </a:ext>
              </a:extLst>
            </p:cNvPr>
            <p:cNvSpPr/>
            <p:nvPr/>
          </p:nvSpPr>
          <p:spPr>
            <a:xfrm>
              <a:off x="9471025" y="3080286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6F75463-8719-4AB4-A700-7359B34A0D42}"/>
              </a:ext>
            </a:extLst>
          </p:cNvPr>
          <p:cNvSpPr/>
          <p:nvPr/>
        </p:nvSpPr>
        <p:spPr>
          <a:xfrm>
            <a:off x="7569201" y="1658649"/>
            <a:ext cx="4343400" cy="2681714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GB" sz="2200" b="1" u="sng" dirty="0">
                <a:solidFill>
                  <a:schemeClr val="tx1"/>
                </a:solidFill>
              </a:rPr>
              <a:t>Safeguarding report form</a:t>
            </a:r>
            <a:endParaRPr lang="en-GB" sz="2200" b="1" u="sng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034064FB-4379-4048-9674-1E059563DDE0}"/>
              </a:ext>
            </a:extLst>
          </p:cNvPr>
          <p:cNvSpPr/>
          <p:nvPr/>
        </p:nvSpPr>
        <p:spPr>
          <a:xfrm>
            <a:off x="9509126" y="1030577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F1BB852-5E25-4FE1-8C50-F958AA78F4B1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bg1"/>
                </a:solidFill>
              </a:rPr>
              <a:t>Report safeguarding concern</a:t>
            </a:r>
            <a:endParaRPr lang="en-GB" sz="24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0EA5D42E-5B87-44E2-85B1-5A8D517A10D4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6AA943-CF77-4ECA-BD95-F5595090B3CC}"/>
              </a:ext>
            </a:extLst>
          </p:cNvPr>
          <p:cNvSpPr/>
          <p:nvPr/>
        </p:nvSpPr>
        <p:spPr>
          <a:xfrm>
            <a:off x="7785536" y="2159870"/>
            <a:ext cx="4127065" cy="20959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76213" indent="-176213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Basic information </a:t>
            </a:r>
          </a:p>
          <a:p>
            <a:pPr marL="176213" indent="-176213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Cause for concern </a:t>
            </a:r>
          </a:p>
          <a:p>
            <a:pPr marL="176213" indent="-176213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Immediate protection plans </a:t>
            </a:r>
          </a:p>
          <a:p>
            <a:pPr marL="176213" indent="-176213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Relevant, proportionate information to provide insight</a:t>
            </a:r>
          </a:p>
        </p:txBody>
      </p:sp>
    </p:spTree>
    <p:extLst>
      <p:ext uri="{BB962C8B-B14F-4D97-AF65-F5344CB8AC3E}">
        <p14:creationId xmlns:p14="http://schemas.microsoft.com/office/powerpoint/2010/main" val="411336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00143 -0.4546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2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4" grpId="0" animBg="1"/>
      <p:bldP spid="25" grpId="0" animBg="1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FA5A31E-A051-4852-872F-1A0DF49D846D}"/>
              </a:ext>
            </a:extLst>
          </p:cNvPr>
          <p:cNvSpPr/>
          <p:nvPr/>
        </p:nvSpPr>
        <p:spPr>
          <a:xfrm>
            <a:off x="7710933" y="3356984"/>
            <a:ext cx="4059935" cy="2289071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reply</a:t>
            </a:r>
            <a:r>
              <a:rPr lang="en-US" sz="2400" dirty="0"/>
              <a:t> </a:t>
            </a:r>
            <a:r>
              <a:rPr lang="en-US" sz="2400" b="1" dirty="0">
                <a:solidFill>
                  <a:schemeClr val="tx1"/>
                </a:solidFill>
              </a:rPr>
              <a:t>within seven days</a:t>
            </a: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repeat key points</a:t>
            </a: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check evidence</a:t>
            </a: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establish who knows what</a:t>
            </a:r>
            <a:endParaRPr lang="en-US" sz="24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A6301DC6-088E-461C-9AD4-6FD7C296B8B2}"/>
              </a:ext>
            </a:extLst>
          </p:cNvPr>
          <p:cNvSpPr/>
          <p:nvPr/>
        </p:nvSpPr>
        <p:spPr>
          <a:xfrm>
            <a:off x="9509126" y="2730068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66DA3D3-B3D2-40E6-875F-98805B6EC4A8}"/>
              </a:ext>
            </a:extLst>
          </p:cNvPr>
          <p:cNvGrpSpPr/>
          <p:nvPr/>
        </p:nvGrpSpPr>
        <p:grpSpPr>
          <a:xfrm>
            <a:off x="7569201" y="1058831"/>
            <a:ext cx="4343400" cy="1780027"/>
            <a:chOff x="7531100" y="3080286"/>
            <a:chExt cx="4343400" cy="1780027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9399C71-A7F3-42FD-BF7F-4E8AFFFD83DB}"/>
                </a:ext>
              </a:extLst>
            </p:cNvPr>
            <p:cNvSpPr/>
            <p:nvPr/>
          </p:nvSpPr>
          <p:spPr>
            <a:xfrm>
              <a:off x="7531100" y="3596086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2800" b="1" dirty="0"/>
                <a:t>Submit report to social services</a:t>
              </a:r>
            </a:p>
          </p:txBody>
        </p:sp>
        <p:sp>
          <p:nvSpPr>
            <p:cNvPr id="23" name="Arrow: Down 22">
              <a:extLst>
                <a:ext uri="{FF2B5EF4-FFF2-40B4-BE49-F238E27FC236}">
                  <a16:creationId xmlns:a16="http://schemas.microsoft.com/office/drawing/2014/main" id="{84CD70B9-CB6E-4ABC-91BB-E57D900FFF7C}"/>
                </a:ext>
              </a:extLst>
            </p:cNvPr>
            <p:cNvSpPr/>
            <p:nvPr/>
          </p:nvSpPr>
          <p:spPr>
            <a:xfrm>
              <a:off x="9471025" y="3080286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62154"/>
          </a:xfrm>
        </p:spPr>
        <p:txBody>
          <a:bodyPr/>
          <a:lstStyle/>
          <a:p>
            <a:r>
              <a:rPr lang="en-US" dirty="0"/>
              <a:t>Acknowledgment </a:t>
            </a:r>
            <a:endParaRPr lang="en-GB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0E910E-1587-4315-AE80-9D5D8A96C9C6}"/>
              </a:ext>
            </a:extLst>
          </p:cNvPr>
          <p:cNvSpPr txBox="1">
            <a:spLocks/>
          </p:cNvSpPr>
          <p:nvPr/>
        </p:nvSpPr>
        <p:spPr>
          <a:xfrm>
            <a:off x="886044" y="2664376"/>
            <a:ext cx="6381751" cy="3704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5233A-D4C6-499C-8C5F-95ED3EBF798D}"/>
              </a:ext>
            </a:extLst>
          </p:cNvPr>
          <p:cNvSpPr/>
          <p:nvPr/>
        </p:nvSpPr>
        <p:spPr>
          <a:xfrm>
            <a:off x="838199" y="1305895"/>
            <a:ext cx="656590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/>
              <a:t>Once social services have received a written report they will: </a:t>
            </a:r>
          </a:p>
          <a:p>
            <a:pPr marL="45720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acknowledge receipt </a:t>
            </a:r>
            <a:r>
              <a:rPr lang="en-US" sz="3200" b="1" dirty="0"/>
              <a:t>within seven working days</a:t>
            </a:r>
          </a:p>
          <a:p>
            <a:pPr marL="45720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repeat key points to you</a:t>
            </a:r>
          </a:p>
          <a:p>
            <a:pPr marL="45720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check evidence</a:t>
            </a:r>
          </a:p>
          <a:p>
            <a:pPr marL="45720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establish who has been told what about the report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5C21C19-4432-457A-8BED-523477AB849E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bg1"/>
                </a:solidFill>
              </a:rPr>
              <a:t>Report safeguarding concern</a:t>
            </a:r>
            <a:endParaRPr lang="en-GB" sz="24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753C10B5-19FE-4CB0-A558-7A5787908B07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11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62154"/>
          </a:xfrm>
        </p:spPr>
        <p:txBody>
          <a:bodyPr/>
          <a:lstStyle/>
          <a:p>
            <a:r>
              <a:rPr lang="en-GB" dirty="0"/>
              <a:t>Anything else?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F93471-4902-4314-93B6-E7E0DCC32A04}"/>
              </a:ext>
            </a:extLst>
          </p:cNvPr>
          <p:cNvSpPr/>
          <p:nvPr/>
        </p:nvSpPr>
        <p:spPr>
          <a:xfrm>
            <a:off x="838200" y="1162528"/>
            <a:ext cx="6731001" cy="470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You (the one who made the report) should be prepared and willing to:</a:t>
            </a:r>
          </a:p>
          <a:p>
            <a:pPr marL="274638" lvl="0" indent="-274638">
              <a:spcAft>
                <a:spcPts val="1800"/>
              </a:spcAft>
              <a:buClr>
                <a:srgbClr val="EB5E57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assist in Section 126 enquiries</a:t>
            </a:r>
          </a:p>
          <a:p>
            <a:pPr marL="274638" lvl="0" indent="-274638">
              <a:spcAft>
                <a:spcPts val="1800"/>
              </a:spcAft>
              <a:buClr>
                <a:srgbClr val="EB5E57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contribute to a strategy discussion/meeting</a:t>
            </a:r>
          </a:p>
          <a:p>
            <a:pPr marL="274638" lvl="0" indent="-274638">
              <a:spcAft>
                <a:spcPts val="1800"/>
              </a:spcAft>
              <a:buClr>
                <a:srgbClr val="EB5E57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attend an adult protection conference with a written report</a:t>
            </a:r>
          </a:p>
          <a:p>
            <a:pPr marL="274638" lvl="0" indent="-274638">
              <a:spcAft>
                <a:spcPts val="1800"/>
              </a:spcAft>
              <a:buClr>
                <a:srgbClr val="EB5E57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contribute to further assessments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90E49D1-20B9-4BA6-96F7-74F14936E13C}"/>
              </a:ext>
            </a:extLst>
          </p:cNvPr>
          <p:cNvSpPr/>
          <p:nvPr/>
        </p:nvSpPr>
        <p:spPr>
          <a:xfrm>
            <a:off x="7710933" y="3356984"/>
            <a:ext cx="4059935" cy="2289071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reply</a:t>
            </a:r>
            <a:r>
              <a:rPr lang="en-US" sz="2400" dirty="0"/>
              <a:t> </a:t>
            </a:r>
            <a:r>
              <a:rPr lang="en-US" sz="2400" b="1" dirty="0">
                <a:solidFill>
                  <a:schemeClr val="tx1"/>
                </a:solidFill>
              </a:rPr>
              <a:t>within seven days</a:t>
            </a: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repeat key points</a:t>
            </a: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check evidence</a:t>
            </a: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establish who knows</a:t>
            </a:r>
            <a:endParaRPr lang="en-US" sz="24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1E0B55E2-8D02-4A82-B1E1-637DE8D032C4}"/>
              </a:ext>
            </a:extLst>
          </p:cNvPr>
          <p:cNvSpPr/>
          <p:nvPr/>
        </p:nvSpPr>
        <p:spPr>
          <a:xfrm>
            <a:off x="9509126" y="2730068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77A38B9-F55D-47CE-A2FA-4BB51FAEF197}"/>
              </a:ext>
            </a:extLst>
          </p:cNvPr>
          <p:cNvGrpSpPr/>
          <p:nvPr/>
        </p:nvGrpSpPr>
        <p:grpSpPr>
          <a:xfrm>
            <a:off x="7569201" y="1058831"/>
            <a:ext cx="4343400" cy="1780027"/>
            <a:chOff x="7531100" y="3080286"/>
            <a:chExt cx="4343400" cy="1780027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92CEA6BC-CEA3-4A34-84FD-DF6D59D50D7B}"/>
                </a:ext>
              </a:extLst>
            </p:cNvPr>
            <p:cNvSpPr/>
            <p:nvPr/>
          </p:nvSpPr>
          <p:spPr>
            <a:xfrm>
              <a:off x="7531100" y="3596086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2800" b="1" dirty="0"/>
                <a:t>Submit report to social services</a:t>
              </a:r>
            </a:p>
          </p:txBody>
        </p:sp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416B6A6C-3ABA-4492-8685-07050E410AE1}"/>
                </a:ext>
              </a:extLst>
            </p:cNvPr>
            <p:cNvSpPr/>
            <p:nvPr/>
          </p:nvSpPr>
          <p:spPr>
            <a:xfrm>
              <a:off x="9471025" y="3080286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FF14B6E-BBED-4923-B6ED-02700C774673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bg1"/>
                </a:solidFill>
              </a:rPr>
              <a:t>Report safeguarding concern</a:t>
            </a:r>
            <a:endParaRPr lang="en-GB" sz="24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12EBBE7B-8650-4AD8-927A-DBE13ADA67D1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28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29595" cy="587375"/>
          </a:xfrm>
        </p:spPr>
        <p:txBody>
          <a:bodyPr/>
          <a:lstStyle/>
          <a:p>
            <a:r>
              <a:rPr lang="en-GB" dirty="0"/>
              <a:t>What next?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00B9C-3CCF-43EE-BD17-F9149792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56" y="1112289"/>
            <a:ext cx="10892848" cy="47130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dirty="0">
                <a:solidFill>
                  <a:srgbClr val="37394C"/>
                </a:solidFill>
              </a:rPr>
              <a:t>It is </a:t>
            </a:r>
            <a:r>
              <a:rPr lang="en-GB" sz="3200" b="1" dirty="0">
                <a:solidFill>
                  <a:srgbClr val="37394C"/>
                </a:solidFill>
              </a:rPr>
              <a:t>your responsibility </a:t>
            </a:r>
            <a:r>
              <a:rPr lang="en-GB" sz="3200" dirty="0">
                <a:solidFill>
                  <a:srgbClr val="37394C"/>
                </a:solidFill>
              </a:rPr>
              <a:t>to ensure </a:t>
            </a:r>
            <a:br>
              <a:rPr lang="en-GB" sz="3200" dirty="0">
                <a:solidFill>
                  <a:srgbClr val="37394C"/>
                </a:solidFill>
              </a:rPr>
            </a:br>
            <a:r>
              <a:rPr lang="en-GB" sz="3200" dirty="0">
                <a:solidFill>
                  <a:srgbClr val="37394C"/>
                </a:solidFill>
              </a:rPr>
              <a:t>that the relevant agency </a:t>
            </a:r>
            <a:r>
              <a:rPr lang="en-GB" sz="3200" b="1" dirty="0">
                <a:solidFill>
                  <a:srgbClr val="37394C"/>
                </a:solidFill>
              </a:rPr>
              <a:t>considers </a:t>
            </a:r>
            <a:br>
              <a:rPr lang="en-GB" sz="3200" b="1" dirty="0">
                <a:solidFill>
                  <a:srgbClr val="37394C"/>
                </a:solidFill>
              </a:rPr>
            </a:br>
            <a:r>
              <a:rPr lang="en-GB" sz="3200" b="1" dirty="0">
                <a:solidFill>
                  <a:srgbClr val="37394C"/>
                </a:solidFill>
              </a:rPr>
              <a:t>and acts on </a:t>
            </a:r>
            <a:r>
              <a:rPr lang="en-GB" sz="3200">
                <a:solidFill>
                  <a:srgbClr val="37394C"/>
                </a:solidFill>
              </a:rPr>
              <a:t>your concerns</a:t>
            </a:r>
            <a:endParaRPr lang="en-GB" sz="320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If you </a:t>
            </a:r>
            <a:r>
              <a:rPr lang="en-GB" sz="3200" u="sng" dirty="0">
                <a:solidFill>
                  <a:schemeClr val="tx1"/>
                </a:solidFill>
              </a:rPr>
              <a:t>remain concerned</a:t>
            </a:r>
            <a:r>
              <a:rPr lang="en-GB" sz="3200" dirty="0">
                <a:solidFill>
                  <a:schemeClr val="tx1"/>
                </a:solidFill>
              </a:rPr>
              <a:t> about an adult at risk, you: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3200" b="1" dirty="0">
                <a:solidFill>
                  <a:schemeClr val="tx1"/>
                </a:solidFill>
              </a:rPr>
              <a:t>must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b="1" dirty="0">
                <a:solidFill>
                  <a:schemeClr val="tx1"/>
                </a:solidFill>
              </a:rPr>
              <a:t>inform</a:t>
            </a:r>
            <a:r>
              <a:rPr lang="en-GB" sz="3200" dirty="0">
                <a:solidFill>
                  <a:schemeClr val="tx1"/>
                </a:solidFill>
              </a:rPr>
              <a:t> your line manager and your agency’s DSP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Clr>
                <a:srgbClr val="EB5E57"/>
              </a:buClr>
            </a:pPr>
            <a:r>
              <a:rPr lang="en-GB" sz="3200" b="1" dirty="0">
                <a:solidFill>
                  <a:srgbClr val="37394C"/>
                </a:solidFill>
              </a:rPr>
              <a:t>should</a:t>
            </a:r>
            <a:r>
              <a:rPr lang="en-GB" sz="3200" dirty="0">
                <a:solidFill>
                  <a:srgbClr val="37394C"/>
                </a:solidFill>
              </a:rPr>
              <a:t> </a:t>
            </a:r>
            <a:r>
              <a:rPr lang="en-GB" sz="3200" b="1" dirty="0">
                <a:solidFill>
                  <a:srgbClr val="37394C"/>
                </a:solidFill>
              </a:rPr>
              <a:t>make another report </a:t>
            </a:r>
            <a:r>
              <a:rPr lang="en-GB" sz="3200" i="1" dirty="0">
                <a:solidFill>
                  <a:srgbClr val="37394C"/>
                </a:solidFill>
              </a:rPr>
              <a:t>and/or </a:t>
            </a:r>
            <a:r>
              <a:rPr lang="en-GB" sz="3200" dirty="0">
                <a:solidFill>
                  <a:srgbClr val="37394C"/>
                </a:solidFill>
              </a:rPr>
              <a:t>bring it to the </a:t>
            </a:r>
            <a:r>
              <a:rPr lang="en-GB" sz="3200" b="1" dirty="0">
                <a:solidFill>
                  <a:srgbClr val="37394C"/>
                </a:solidFill>
              </a:rPr>
              <a:t>immediate attention </a:t>
            </a:r>
            <a:r>
              <a:rPr lang="en-GB" sz="3200" dirty="0">
                <a:solidFill>
                  <a:srgbClr val="37394C"/>
                </a:solidFill>
              </a:rPr>
              <a:t>of the social services senior manager who has responsibility for safeguarding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0E910E-1587-4315-AE80-9D5D8A96C9C6}"/>
              </a:ext>
            </a:extLst>
          </p:cNvPr>
          <p:cNvSpPr txBox="1">
            <a:spLocks/>
          </p:cNvSpPr>
          <p:nvPr/>
        </p:nvSpPr>
        <p:spPr>
          <a:xfrm>
            <a:off x="886044" y="2664376"/>
            <a:ext cx="6381751" cy="3704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C2A7781-5EAB-49C7-956D-11669A1D9292}"/>
              </a:ext>
            </a:extLst>
          </p:cNvPr>
          <p:cNvGrpSpPr/>
          <p:nvPr/>
        </p:nvGrpSpPr>
        <p:grpSpPr>
          <a:xfrm>
            <a:off x="7569201" y="1058831"/>
            <a:ext cx="4343400" cy="1780027"/>
            <a:chOff x="7656926" y="3080286"/>
            <a:chExt cx="4217573" cy="1780027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DC0DFA5-A906-4E96-87E9-0AC49B303654}"/>
                </a:ext>
              </a:extLst>
            </p:cNvPr>
            <p:cNvSpPr/>
            <p:nvPr/>
          </p:nvSpPr>
          <p:spPr>
            <a:xfrm>
              <a:off x="7656926" y="3596086"/>
              <a:ext cx="4217573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2800" b="1" dirty="0"/>
                <a:t>Submit report to social services</a:t>
              </a:r>
            </a:p>
          </p:txBody>
        </p:sp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E57594D4-6435-49A3-B7E5-3B64762E5C5D}"/>
                </a:ext>
              </a:extLst>
            </p:cNvPr>
            <p:cNvSpPr/>
            <p:nvPr/>
          </p:nvSpPr>
          <p:spPr>
            <a:xfrm>
              <a:off x="9471025" y="3080286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169191F-09EF-461D-9463-DAE93E6FC639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bg1"/>
                </a:solidFill>
              </a:rPr>
              <a:t>Report safeguarding concern</a:t>
            </a:r>
            <a:endParaRPr lang="en-GB" sz="24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4997C5A3-ED2D-46B4-90F1-268B59CD4FF6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51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F4C23-0918-486B-96D9-A9499C020796}"/>
              </a:ext>
            </a:extLst>
          </p:cNvPr>
          <p:cNvGrpSpPr/>
          <p:nvPr/>
        </p:nvGrpSpPr>
        <p:grpSpPr>
          <a:xfrm>
            <a:off x="7531100" y="3128588"/>
            <a:ext cx="4343400" cy="1809059"/>
            <a:chOff x="7531100" y="3128588"/>
            <a:chExt cx="4343400" cy="1809059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44F6FBE-7504-4397-8F7C-6B5216E017F5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Discuss your safeguarding concern with your</a:t>
              </a:r>
              <a:r>
                <a:rPr lang="en-GB" sz="2800" dirty="0">
                  <a:latin typeface="Arial" panose="020B0604020202020204"/>
                </a:rPr>
                <a:t> </a:t>
              </a: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DSP</a:t>
              </a:r>
            </a:p>
          </p:txBody>
        </p:sp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8EC8A60E-B393-4959-9F61-9EC5F201B326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6EB500-D23E-4B74-BE69-46082AD960EC}"/>
              </a:ext>
            </a:extLst>
          </p:cNvPr>
          <p:cNvGrpSpPr/>
          <p:nvPr/>
        </p:nvGrpSpPr>
        <p:grpSpPr>
          <a:xfrm>
            <a:off x="8043690" y="1409701"/>
            <a:ext cx="3310110" cy="1774880"/>
            <a:chOff x="8043690" y="1409701"/>
            <a:chExt cx="3310110" cy="177488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148A81E-3383-49A2-8F83-723D013458FF}"/>
                </a:ext>
              </a:extLst>
            </p:cNvPr>
            <p:cNvGrpSpPr/>
            <p:nvPr/>
          </p:nvGrpSpPr>
          <p:grpSpPr>
            <a:xfrm>
              <a:off x="8043690" y="1920354"/>
              <a:ext cx="3310110" cy="1264227"/>
              <a:chOff x="8329440" y="4816185"/>
              <a:chExt cx="3310110" cy="1264227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09C97E79-1437-422C-A58B-F3B523DAE353}"/>
                  </a:ext>
                </a:extLst>
              </p:cNvPr>
              <p:cNvSpPr/>
              <p:nvPr/>
            </p:nvSpPr>
            <p:spPr>
              <a:xfrm>
                <a:off x="8329440" y="4816185"/>
                <a:ext cx="3310110" cy="1264227"/>
              </a:xfrm>
              <a:prstGeom prst="roundRect">
                <a:avLst>
                  <a:gd name="adj" fmla="val 23699"/>
                </a:avLst>
              </a:prstGeom>
              <a:solidFill>
                <a:schemeClr val="bg1"/>
              </a:solidFill>
              <a:ln w="381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6AD85">
                        <a:lumMod val="75000"/>
                      </a:srgbClr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Document </a:t>
                </a:r>
                <a:b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6AD85">
                        <a:lumMod val="75000"/>
                      </a:srgbClr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</a:b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6AD85">
                        <a:lumMod val="75000"/>
                      </a:srgbClr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your concern</a:t>
                </a:r>
                <a:endPara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16AD85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pic>
            <p:nvPicPr>
              <p:cNvPr id="9" name="Graphic 8" descr="Document">
                <a:extLst>
                  <a:ext uri="{FF2B5EF4-FFF2-40B4-BE49-F238E27FC236}">
                    <a16:creationId xmlns:a16="http://schemas.microsoft.com/office/drawing/2014/main" id="{FF5AF69A-4AA9-4F2F-B7F4-544127BC8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8329440" y="4879093"/>
                <a:ext cx="1138410" cy="1138410"/>
              </a:xfrm>
              <a:prstGeom prst="rect">
                <a:avLst/>
              </a:prstGeom>
            </p:spPr>
          </p:pic>
        </p:grp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8C8AAB20-63F8-494F-A5B3-C366D2014200}"/>
                </a:ext>
              </a:extLst>
            </p:cNvPr>
            <p:cNvSpPr/>
            <p:nvPr/>
          </p:nvSpPr>
          <p:spPr>
            <a:xfrm>
              <a:off x="9467850" y="1409701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3C194E3-D62A-49A2-89AD-5991A76B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53200" cy="687820"/>
          </a:xfrm>
        </p:spPr>
        <p:txBody>
          <a:bodyPr/>
          <a:lstStyle/>
          <a:p>
            <a:r>
              <a:rPr lang="en-GB" dirty="0"/>
              <a:t>Initial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F7685-A887-44B9-B242-AE9B9011F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599"/>
            <a:ext cx="6375400" cy="37762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3200" b="1" dirty="0">
                <a:solidFill>
                  <a:schemeClr val="tx1"/>
                </a:solidFill>
              </a:rPr>
              <a:t>Whenever</a:t>
            </a:r>
            <a:r>
              <a:rPr lang="en-GB" sz="3200" dirty="0">
                <a:solidFill>
                  <a:schemeClr val="tx1"/>
                </a:solidFill>
              </a:rPr>
              <a:t> you have a safeguarding concern about an adult at risk </a:t>
            </a:r>
            <a:r>
              <a:rPr lang="en-US" sz="3200" b="1" dirty="0">
                <a:solidFill>
                  <a:schemeClr val="tx1"/>
                </a:solidFill>
              </a:rPr>
              <a:t>document</a:t>
            </a:r>
            <a:r>
              <a:rPr lang="en-US" sz="3200" dirty="0">
                <a:solidFill>
                  <a:schemeClr val="tx1"/>
                </a:solidFill>
              </a:rPr>
              <a:t> your concern 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Discuss</a:t>
            </a:r>
            <a:r>
              <a:rPr lang="en-GB" sz="3200" dirty="0">
                <a:solidFill>
                  <a:schemeClr val="tx1"/>
                </a:solidFill>
              </a:rPr>
              <a:t> it with your agency’s </a:t>
            </a:r>
            <a:r>
              <a:rPr lang="en-GB" sz="3200" b="1" dirty="0">
                <a:solidFill>
                  <a:schemeClr val="tx1"/>
                </a:solidFill>
              </a:rPr>
              <a:t>Designated Safeguarding Person (DSP)</a:t>
            </a:r>
            <a:endParaRPr lang="en-GB" sz="3200" b="1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077C4D2-897D-4B67-83E0-250D62EEC2D1}"/>
              </a:ext>
            </a:extLst>
          </p:cNvPr>
          <p:cNvSpPr/>
          <p:nvPr/>
        </p:nvSpPr>
        <p:spPr>
          <a:xfrm>
            <a:off x="7531100" y="451862"/>
            <a:ext cx="4343400" cy="10572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You have a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safeguarding concern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72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B0DA-E186-487B-8D77-5B05781D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273800" cy="628072"/>
          </a:xfrm>
        </p:spPr>
        <p:txBody>
          <a:bodyPr/>
          <a:lstStyle/>
          <a:p>
            <a:r>
              <a:rPr lang="en-GB" dirty="0"/>
              <a:t>Discuss with DSP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8DEA-CFCE-4D58-BFC3-ECD533B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2600"/>
            <a:ext cx="6273800" cy="453392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3200" dirty="0"/>
              <a:t>that </a:t>
            </a:r>
            <a:r>
              <a:rPr lang="en-GB" sz="3200" b="1" dirty="0"/>
              <a:t>no further action </a:t>
            </a:r>
            <a:r>
              <a:rPr lang="en-GB" sz="3200" dirty="0"/>
              <a:t>is needed</a:t>
            </a:r>
            <a:endParaRPr lang="en-GB" sz="3200">
              <a:solidFill>
                <a:schemeClr val="tx1"/>
              </a:solidFill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GB" sz="3200" dirty="0">
                <a:solidFill>
                  <a:schemeClr val="tx1"/>
                </a:solidFill>
              </a:rPr>
              <a:t>You should include the reason for this decision when recording the discussion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0" indent="0">
              <a:spcAft>
                <a:spcPts val="1200"/>
              </a:spcAft>
              <a:buNone/>
            </a:pP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C0D4262-F0BA-46A1-AA75-C63C2E79B8F5}"/>
              </a:ext>
            </a:extLst>
          </p:cNvPr>
          <p:cNvSpPr txBox="1">
            <a:spLocks/>
          </p:cNvSpPr>
          <p:nvPr/>
        </p:nvSpPr>
        <p:spPr>
          <a:xfrm>
            <a:off x="838200" y="1318591"/>
            <a:ext cx="6273800" cy="510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EB5E5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sng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outcome of this discussion may be</a:t>
            </a:r>
            <a:r>
              <a:rPr lang="en-GB" u="sng" dirty="0">
                <a:solidFill>
                  <a:srgbClr val="37394C"/>
                </a:solidFill>
                <a:latin typeface="Arial" panose="020B0604020202020204"/>
              </a:rPr>
              <a:t>:</a:t>
            </a:r>
            <a:endParaRPr kumimoji="0" lang="en-GB" sz="3200" b="0" i="0" u="sng" strike="noStrike" kern="1200" cap="none" spc="0" normalizeH="0" baseline="0" noProof="0" dirty="0">
              <a:ln>
                <a:noFill/>
              </a:ln>
              <a:solidFill>
                <a:srgbClr val="37394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EB5E57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3200" b="0" i="0" u="sng" strike="noStrike" kern="1200" cap="none" spc="0" normalizeH="0" baseline="0" noProof="0" dirty="0">
              <a:ln>
                <a:noFill/>
              </a:ln>
              <a:solidFill>
                <a:srgbClr val="37394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9E8D5E8-2B9A-4A10-AE47-BC56C7387728}"/>
              </a:ext>
            </a:extLst>
          </p:cNvPr>
          <p:cNvGrpSpPr/>
          <p:nvPr/>
        </p:nvGrpSpPr>
        <p:grpSpPr>
          <a:xfrm>
            <a:off x="7572375" y="1659144"/>
            <a:ext cx="4343400" cy="1144438"/>
            <a:chOff x="7531099" y="1384562"/>
            <a:chExt cx="4343400" cy="1144438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FE326C40-9A40-497F-AAA1-8EA9C62C1C3F}"/>
                </a:ext>
              </a:extLst>
            </p:cNvPr>
            <p:cNvSpPr/>
            <p:nvPr/>
          </p:nvSpPr>
          <p:spPr>
            <a:xfrm>
              <a:off x="7531099" y="1900928"/>
              <a:ext cx="4343400" cy="628072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No further action</a:t>
              </a: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3" name="Arrow: Down 32">
              <a:extLst>
                <a:ext uri="{FF2B5EF4-FFF2-40B4-BE49-F238E27FC236}">
                  <a16:creationId xmlns:a16="http://schemas.microsoft.com/office/drawing/2014/main" id="{F905E7B4-7C4E-49E0-A03F-86B1FFB95F65}"/>
                </a:ext>
              </a:extLst>
            </p:cNvPr>
            <p:cNvSpPr/>
            <p:nvPr/>
          </p:nvSpPr>
          <p:spPr>
            <a:xfrm>
              <a:off x="7841720" y="1384562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10A53D5-D945-4E56-A5DA-888BC2DC0CD3}"/>
              </a:ext>
            </a:extLst>
          </p:cNvPr>
          <p:cNvGrpSpPr/>
          <p:nvPr/>
        </p:nvGrpSpPr>
        <p:grpSpPr>
          <a:xfrm>
            <a:off x="7575550" y="-66675"/>
            <a:ext cx="4343400" cy="1809059"/>
            <a:chOff x="7531100" y="3128588"/>
            <a:chExt cx="4343400" cy="1809059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313D033C-8317-4AAE-817B-A46F00140DB5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Discuss your safeguarding concern with your</a:t>
              </a:r>
              <a:r>
                <a:rPr lang="en-GB" sz="2800" dirty="0">
                  <a:latin typeface="Arial" panose="020B0604020202020204"/>
                </a:rPr>
                <a:t> </a:t>
              </a: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DSP</a:t>
              </a:r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6B6DB1EA-8F22-43E1-8A90-16C568463DFA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26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B0DA-E186-487B-8D77-5B05781D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273800" cy="628072"/>
          </a:xfrm>
        </p:spPr>
        <p:txBody>
          <a:bodyPr/>
          <a:lstStyle/>
          <a:p>
            <a:r>
              <a:rPr lang="en-GB" dirty="0"/>
              <a:t>Discuss with DSP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8DEA-CFCE-4D58-BFC3-ECD533B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4219"/>
            <a:ext cx="6689724" cy="379507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the adult is </a:t>
            </a:r>
            <a:r>
              <a:rPr lang="en-GB" sz="3200" b="1" dirty="0">
                <a:solidFill>
                  <a:schemeClr val="tx1"/>
                </a:solidFill>
              </a:rPr>
              <a:t>not at risk </a:t>
            </a:r>
            <a:r>
              <a:rPr lang="en-GB" sz="3200" dirty="0">
                <a:solidFill>
                  <a:schemeClr val="tx1"/>
                </a:solidFill>
              </a:rPr>
              <a:t>of harm, 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but your agency and/or others 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could meet their needs by 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providing early help</a:t>
            </a:r>
          </a:p>
          <a:p>
            <a:pPr>
              <a:spcAft>
                <a:spcPts val="1200"/>
              </a:spcAft>
            </a:pPr>
            <a:r>
              <a:rPr lang="en-GB" sz="3200" dirty="0">
                <a:solidFill>
                  <a:schemeClr val="tx1"/>
                </a:solidFill>
              </a:rPr>
              <a:t>You should include the reason for this decision when recording the discussion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0" indent="0">
              <a:spcAft>
                <a:spcPts val="1200"/>
              </a:spcAft>
              <a:buNone/>
            </a:pPr>
            <a:endParaRPr lang="en-GB" sz="3200" b="1" dirty="0">
              <a:solidFill>
                <a:schemeClr val="tx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D902B9D-875B-4D0A-B80D-6419D7DF5070}"/>
              </a:ext>
            </a:extLst>
          </p:cNvPr>
          <p:cNvGrpSpPr/>
          <p:nvPr/>
        </p:nvGrpSpPr>
        <p:grpSpPr>
          <a:xfrm>
            <a:off x="7569201" y="1678894"/>
            <a:ext cx="4343400" cy="2163768"/>
            <a:chOff x="7572376" y="1635135"/>
            <a:chExt cx="4343400" cy="2163768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F258C028-AFCB-461A-BC13-98F086AD7CEF}"/>
                </a:ext>
              </a:extLst>
            </p:cNvPr>
            <p:cNvSpPr/>
            <p:nvPr/>
          </p:nvSpPr>
          <p:spPr>
            <a:xfrm>
              <a:off x="7572376" y="3170831"/>
              <a:ext cx="4343400" cy="628072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Provide service/s</a:t>
              </a: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8" name="Arrow: Down 57">
              <a:extLst>
                <a:ext uri="{FF2B5EF4-FFF2-40B4-BE49-F238E27FC236}">
                  <a16:creationId xmlns:a16="http://schemas.microsoft.com/office/drawing/2014/main" id="{BA769450-3E0D-4E3B-9074-D08F50A1100C}"/>
                </a:ext>
              </a:extLst>
            </p:cNvPr>
            <p:cNvSpPr/>
            <p:nvPr/>
          </p:nvSpPr>
          <p:spPr>
            <a:xfrm>
              <a:off x="8598958" y="1635135"/>
              <a:ext cx="463550" cy="166586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8142E9B-1380-4CF0-84FA-B422540DBB4F}"/>
              </a:ext>
            </a:extLst>
          </p:cNvPr>
          <p:cNvGrpSpPr/>
          <p:nvPr/>
        </p:nvGrpSpPr>
        <p:grpSpPr>
          <a:xfrm>
            <a:off x="7562850" y="1725819"/>
            <a:ext cx="4343400" cy="1144438"/>
            <a:chOff x="7531099" y="1384562"/>
            <a:chExt cx="4343400" cy="1144438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63ADE11C-7E2D-4DBB-B1ED-30F904ED1C14}"/>
                </a:ext>
              </a:extLst>
            </p:cNvPr>
            <p:cNvSpPr/>
            <p:nvPr/>
          </p:nvSpPr>
          <p:spPr>
            <a:xfrm>
              <a:off x="7531099" y="1900928"/>
              <a:ext cx="4343400" cy="628072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No further action</a:t>
              </a: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6" name="Arrow: Down 55">
              <a:extLst>
                <a:ext uri="{FF2B5EF4-FFF2-40B4-BE49-F238E27FC236}">
                  <a16:creationId xmlns:a16="http://schemas.microsoft.com/office/drawing/2014/main" id="{810DFA42-7BCB-4AB4-A1AB-A22D38737310}"/>
                </a:ext>
              </a:extLst>
            </p:cNvPr>
            <p:cNvSpPr/>
            <p:nvPr/>
          </p:nvSpPr>
          <p:spPr>
            <a:xfrm>
              <a:off x="7841720" y="1384562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83945DF-03C8-4379-818C-EB789CB065B9}"/>
              </a:ext>
            </a:extLst>
          </p:cNvPr>
          <p:cNvGrpSpPr/>
          <p:nvPr/>
        </p:nvGrpSpPr>
        <p:grpSpPr>
          <a:xfrm>
            <a:off x="7566025" y="0"/>
            <a:ext cx="4343400" cy="1809059"/>
            <a:chOff x="7531100" y="3128588"/>
            <a:chExt cx="4343400" cy="1809059"/>
          </a:xfrm>
        </p:grpSpPr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348D08DA-A60B-47D8-A4B5-8DF07C9E367D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Discuss your safeguarding concern with your</a:t>
              </a:r>
              <a:r>
                <a:rPr lang="en-GB" sz="2800" dirty="0">
                  <a:latin typeface="Arial" panose="020B0604020202020204"/>
                </a:rPr>
                <a:t> </a:t>
              </a: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DSP</a:t>
              </a:r>
            </a:p>
          </p:txBody>
        </p:sp>
        <p:sp>
          <p:nvSpPr>
            <p:cNvPr id="54" name="Arrow: Down 53">
              <a:extLst>
                <a:ext uri="{FF2B5EF4-FFF2-40B4-BE49-F238E27FC236}">
                  <a16:creationId xmlns:a16="http://schemas.microsoft.com/office/drawing/2014/main" id="{1CF03FF7-4000-4473-A371-D7ADB62E1669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E4C6A60-0AA4-432C-ADDB-7D01F138CDD6}"/>
              </a:ext>
            </a:extLst>
          </p:cNvPr>
          <p:cNvSpPr txBox="1">
            <a:spLocks/>
          </p:cNvSpPr>
          <p:nvPr/>
        </p:nvSpPr>
        <p:spPr>
          <a:xfrm>
            <a:off x="838200" y="1318591"/>
            <a:ext cx="6273800" cy="510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EB5E5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sng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outcome of this discussion may be</a:t>
            </a:r>
            <a:r>
              <a:rPr lang="en-GB" u="sng" dirty="0">
                <a:solidFill>
                  <a:srgbClr val="37394C"/>
                </a:solidFill>
                <a:latin typeface="Arial" panose="020B0604020202020204"/>
              </a:rPr>
              <a:t>:</a:t>
            </a:r>
            <a:endParaRPr kumimoji="0" lang="en-GB" sz="3200" b="0" i="0" u="sng" strike="noStrike" kern="1200" cap="none" spc="0" normalizeH="0" baseline="0" noProof="0" dirty="0">
              <a:ln>
                <a:noFill/>
              </a:ln>
              <a:solidFill>
                <a:srgbClr val="37394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7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B0DA-E186-487B-8D77-5B05781D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89734" cy="596440"/>
          </a:xfrm>
        </p:spPr>
        <p:txBody>
          <a:bodyPr/>
          <a:lstStyle/>
          <a:p>
            <a:r>
              <a:rPr lang="en-GB" dirty="0"/>
              <a:t>Discuss with DSP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8DEA-CFCE-4D58-BFC3-ECD533B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2184"/>
            <a:ext cx="6689724" cy="37950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the adult has potential</a:t>
            </a:r>
            <a:r>
              <a:rPr lang="en-GB" sz="3200" b="1" dirty="0">
                <a:solidFill>
                  <a:schemeClr val="tx1"/>
                </a:solidFill>
              </a:rPr>
              <a:t> care and support needs </a:t>
            </a:r>
            <a:endParaRPr lang="en-GB" sz="32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3200" dirty="0">
                <a:solidFill>
                  <a:schemeClr val="tx1"/>
                </a:solidFill>
              </a:rPr>
              <a:t>Make a </a:t>
            </a:r>
            <a:r>
              <a:rPr lang="en-GB" sz="3200" b="1" dirty="0">
                <a:solidFill>
                  <a:schemeClr val="tx1"/>
                </a:solidFill>
              </a:rPr>
              <a:t>referral to social services </a:t>
            </a:r>
            <a:r>
              <a:rPr lang="en-GB" sz="3200" dirty="0">
                <a:solidFill>
                  <a:schemeClr val="tx1"/>
                </a:solidFill>
              </a:rPr>
              <a:t>for </a:t>
            </a:r>
            <a:r>
              <a:rPr lang="en-GB" sz="3200" dirty="0"/>
              <a:t>a </a:t>
            </a:r>
            <a:r>
              <a:rPr lang="en-GB" sz="3200" b="1" dirty="0"/>
              <a:t>needs</a:t>
            </a:r>
            <a:r>
              <a:rPr lang="en-GB" sz="3200" dirty="0"/>
              <a:t> </a:t>
            </a:r>
            <a:r>
              <a:rPr lang="en-GB" sz="3200" b="1" dirty="0"/>
              <a:t>assessment</a:t>
            </a:r>
            <a:r>
              <a:rPr lang="en-GB" sz="3200" dirty="0"/>
              <a:t> of potential care and support needs</a:t>
            </a:r>
            <a:endParaRPr lang="en-GB" sz="3200" b="1" dirty="0">
              <a:solidFill>
                <a:schemeClr val="tx1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02C0652-CE97-4350-ABE7-5DB0DA41F629}"/>
              </a:ext>
            </a:extLst>
          </p:cNvPr>
          <p:cNvGrpSpPr/>
          <p:nvPr/>
        </p:nvGrpSpPr>
        <p:grpSpPr>
          <a:xfrm>
            <a:off x="7569201" y="1394691"/>
            <a:ext cx="4334741" cy="3584898"/>
            <a:chOff x="7572376" y="1596355"/>
            <a:chExt cx="4343400" cy="3437693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4AFCA679-D22E-43AF-B45F-3F9CA802EB5B}"/>
                </a:ext>
              </a:extLst>
            </p:cNvPr>
            <p:cNvSpPr/>
            <p:nvPr/>
          </p:nvSpPr>
          <p:spPr>
            <a:xfrm>
              <a:off x="7572376" y="4272409"/>
              <a:ext cx="4343400" cy="761639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Referral </a:t>
              </a:r>
              <a:r>
                <a:rPr lang="en-GB" sz="2400" dirty="0">
                  <a:solidFill>
                    <a:schemeClr val="tx1"/>
                  </a:solidFill>
                  <a:ea typeface="+mn-lt"/>
                  <a:cs typeface="+mn-lt"/>
                </a:rPr>
                <a:t>–</a:t>
              </a:r>
              <a:r>
                <a:rPr lang="en-GB" sz="2400" dirty="0">
                  <a:solidFill>
                    <a:schemeClr val="tx1"/>
                  </a:solidFill>
                  <a:latin typeface="Arial" panose="020B0604020202020204"/>
                </a:rPr>
                <a:t> </a:t>
              </a: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needs assessment</a:t>
              </a:r>
              <a:endParaRPr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cs typeface="Arial"/>
              </a:endParaRPr>
            </a:p>
          </p:txBody>
        </p:sp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F267807C-EB7E-4EBA-8212-516E273C5860}"/>
                </a:ext>
              </a:extLst>
            </p:cNvPr>
            <p:cNvSpPr/>
            <p:nvPr/>
          </p:nvSpPr>
          <p:spPr>
            <a:xfrm>
              <a:off x="9998075" y="1596355"/>
              <a:ext cx="463550" cy="2906226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D902B9D-875B-4D0A-B80D-6419D7DF5070}"/>
              </a:ext>
            </a:extLst>
          </p:cNvPr>
          <p:cNvGrpSpPr/>
          <p:nvPr/>
        </p:nvGrpSpPr>
        <p:grpSpPr>
          <a:xfrm>
            <a:off x="7569201" y="1678894"/>
            <a:ext cx="4343400" cy="2163768"/>
            <a:chOff x="7572376" y="1635135"/>
            <a:chExt cx="4343400" cy="2163768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F258C028-AFCB-461A-BC13-98F086AD7CEF}"/>
                </a:ext>
              </a:extLst>
            </p:cNvPr>
            <p:cNvSpPr/>
            <p:nvPr/>
          </p:nvSpPr>
          <p:spPr>
            <a:xfrm>
              <a:off x="7572376" y="3170831"/>
              <a:ext cx="4343400" cy="628072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Provide service/s</a:t>
              </a: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8" name="Arrow: Down 57">
              <a:extLst>
                <a:ext uri="{FF2B5EF4-FFF2-40B4-BE49-F238E27FC236}">
                  <a16:creationId xmlns:a16="http://schemas.microsoft.com/office/drawing/2014/main" id="{BA769450-3E0D-4E3B-9074-D08F50A1100C}"/>
                </a:ext>
              </a:extLst>
            </p:cNvPr>
            <p:cNvSpPr/>
            <p:nvPr/>
          </p:nvSpPr>
          <p:spPr>
            <a:xfrm>
              <a:off x="8598958" y="1635135"/>
              <a:ext cx="463550" cy="166586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8142E9B-1380-4CF0-84FA-B422540DBB4F}"/>
              </a:ext>
            </a:extLst>
          </p:cNvPr>
          <p:cNvGrpSpPr/>
          <p:nvPr/>
        </p:nvGrpSpPr>
        <p:grpSpPr>
          <a:xfrm>
            <a:off x="7562850" y="1725819"/>
            <a:ext cx="4343400" cy="1144438"/>
            <a:chOff x="7531099" y="1384562"/>
            <a:chExt cx="4343400" cy="1144438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63ADE11C-7E2D-4DBB-B1ED-30F904ED1C14}"/>
                </a:ext>
              </a:extLst>
            </p:cNvPr>
            <p:cNvSpPr/>
            <p:nvPr/>
          </p:nvSpPr>
          <p:spPr>
            <a:xfrm>
              <a:off x="7531099" y="1900928"/>
              <a:ext cx="4343400" cy="628072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No further action</a:t>
              </a: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6" name="Arrow: Down 55">
              <a:extLst>
                <a:ext uri="{FF2B5EF4-FFF2-40B4-BE49-F238E27FC236}">
                  <a16:creationId xmlns:a16="http://schemas.microsoft.com/office/drawing/2014/main" id="{810DFA42-7BCB-4AB4-A1AB-A22D38737310}"/>
                </a:ext>
              </a:extLst>
            </p:cNvPr>
            <p:cNvSpPr/>
            <p:nvPr/>
          </p:nvSpPr>
          <p:spPr>
            <a:xfrm>
              <a:off x="7841720" y="1384562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83945DF-03C8-4379-818C-EB789CB065B9}"/>
              </a:ext>
            </a:extLst>
          </p:cNvPr>
          <p:cNvGrpSpPr/>
          <p:nvPr/>
        </p:nvGrpSpPr>
        <p:grpSpPr>
          <a:xfrm>
            <a:off x="7566025" y="0"/>
            <a:ext cx="4343400" cy="1809059"/>
            <a:chOff x="7531100" y="3128588"/>
            <a:chExt cx="4343400" cy="1809059"/>
          </a:xfrm>
        </p:grpSpPr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348D08DA-A60B-47D8-A4B5-8DF07C9E367D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Discuss your safeguarding concern with your</a:t>
              </a:r>
              <a:r>
                <a:rPr lang="en-GB" sz="2800" dirty="0">
                  <a:latin typeface="Arial" panose="020B0604020202020204"/>
                </a:rPr>
                <a:t> </a:t>
              </a: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DSP</a:t>
              </a:r>
            </a:p>
          </p:txBody>
        </p:sp>
        <p:sp>
          <p:nvSpPr>
            <p:cNvPr id="54" name="Arrow: Down 53">
              <a:extLst>
                <a:ext uri="{FF2B5EF4-FFF2-40B4-BE49-F238E27FC236}">
                  <a16:creationId xmlns:a16="http://schemas.microsoft.com/office/drawing/2014/main" id="{1CF03FF7-4000-4473-A371-D7ADB62E1669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FF88EAC-66D0-4D97-AC9B-424822641C1E}"/>
              </a:ext>
            </a:extLst>
          </p:cNvPr>
          <p:cNvSpPr txBox="1">
            <a:spLocks/>
          </p:cNvSpPr>
          <p:nvPr/>
        </p:nvSpPr>
        <p:spPr>
          <a:xfrm>
            <a:off x="838200" y="1318591"/>
            <a:ext cx="6273800" cy="510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EB5E5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sng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outcome of this may be</a:t>
            </a:r>
            <a:r>
              <a:rPr lang="en-GB" u="sng" dirty="0">
                <a:solidFill>
                  <a:srgbClr val="37394C"/>
                </a:solidFill>
                <a:latin typeface="Arial" panose="020B0604020202020204"/>
              </a:rPr>
              <a:t>:</a:t>
            </a:r>
            <a:endParaRPr kumimoji="0" lang="en-GB" sz="3200" b="0" i="0" u="sng" strike="noStrike" kern="1200" cap="none" spc="0" normalizeH="0" baseline="0" noProof="0" dirty="0">
              <a:ln>
                <a:noFill/>
              </a:ln>
              <a:solidFill>
                <a:srgbClr val="37394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63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B0DA-E186-487B-8D77-5B05781D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451948" cy="560322"/>
          </a:xfrm>
        </p:spPr>
        <p:txBody>
          <a:bodyPr/>
          <a:lstStyle/>
          <a:p>
            <a:r>
              <a:rPr lang="en-GB" dirty="0"/>
              <a:t>Discuss with DSP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8DEA-CFCE-4D58-BFC3-ECD533B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2185"/>
            <a:ext cx="6273800" cy="37950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3200" dirty="0"/>
              <a:t>the adult </a:t>
            </a:r>
            <a:r>
              <a:rPr lang="en-GB" sz="3200" b="1" dirty="0"/>
              <a:t>is at risk </a:t>
            </a:r>
            <a:r>
              <a:rPr lang="en-GB" sz="3200" dirty="0"/>
              <a:t>of abuse</a:t>
            </a:r>
            <a:endParaRPr lang="en-GB" sz="32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3200" dirty="0"/>
              <a:t>Make a </a:t>
            </a:r>
            <a:r>
              <a:rPr lang="en-GB" sz="3200" b="1" dirty="0"/>
              <a:t>report to social services </a:t>
            </a:r>
            <a:r>
              <a:rPr lang="en-GB" sz="3200" dirty="0"/>
              <a:t>about your concerns that </a:t>
            </a:r>
            <a:r>
              <a:rPr lang="en-GB" sz="3200" dirty="0">
                <a:solidFill>
                  <a:srgbClr val="37394C"/>
                </a:solidFill>
              </a:rPr>
              <a:t>the </a:t>
            </a:r>
            <a:r>
              <a:rPr lang="en-GB" sz="3200" b="1" dirty="0">
                <a:solidFill>
                  <a:srgbClr val="37394C"/>
                </a:solidFill>
              </a:rPr>
              <a:t>adult is at risk of abuse, neglect and/or harm</a:t>
            </a:r>
          </a:p>
          <a:p>
            <a:pPr marL="0" indent="0">
              <a:spcAft>
                <a:spcPts val="1200"/>
              </a:spcAft>
              <a:buNone/>
            </a:pPr>
            <a:endParaRPr lang="en-GB" sz="3200" dirty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A627BC4-932E-4AA4-B26E-7B4CE4F6AF1F}"/>
              </a:ext>
            </a:extLst>
          </p:cNvPr>
          <p:cNvGrpSpPr/>
          <p:nvPr/>
        </p:nvGrpSpPr>
        <p:grpSpPr>
          <a:xfrm>
            <a:off x="7569201" y="1124528"/>
            <a:ext cx="4343400" cy="4662944"/>
            <a:chOff x="7572376" y="1395559"/>
            <a:chExt cx="4343400" cy="4662944"/>
          </a:xfrm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55CB3984-9919-4E5E-84BE-DB072420E9C9}"/>
                </a:ext>
              </a:extLst>
            </p:cNvPr>
            <p:cNvSpPr/>
            <p:nvPr/>
          </p:nvSpPr>
          <p:spPr>
            <a:xfrm>
              <a:off x="7572376" y="5430431"/>
              <a:ext cx="4343400" cy="628072"/>
            </a:xfrm>
            <a:prstGeom prst="roundRect">
              <a:avLst/>
            </a:prstGeom>
            <a:solidFill>
              <a:schemeClr val="accent3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Report safeguarding concern</a:t>
              </a:r>
              <a:endParaRPr lang="en-GB" sz="2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cs typeface="Arial"/>
              </a:endParaRPr>
            </a:p>
          </p:txBody>
        </p:sp>
        <p:sp>
          <p:nvSpPr>
            <p:cNvPr id="86" name="Arrow: Down 85">
              <a:extLst>
                <a:ext uri="{FF2B5EF4-FFF2-40B4-BE49-F238E27FC236}">
                  <a16:creationId xmlns:a16="http://schemas.microsoft.com/office/drawing/2014/main" id="{B2872D96-A584-4F0E-9FE9-BD4B2EC93B73}"/>
                </a:ext>
              </a:extLst>
            </p:cNvPr>
            <p:cNvSpPr/>
            <p:nvPr/>
          </p:nvSpPr>
          <p:spPr>
            <a:xfrm>
              <a:off x="11002433" y="1395559"/>
              <a:ext cx="463550" cy="4117866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D8E5F6E-C558-46E3-AE4D-828183BD9712}"/>
              </a:ext>
            </a:extLst>
          </p:cNvPr>
          <p:cNvGrpSpPr/>
          <p:nvPr/>
        </p:nvGrpSpPr>
        <p:grpSpPr>
          <a:xfrm>
            <a:off x="7569201" y="1394691"/>
            <a:ext cx="4343400" cy="3420376"/>
            <a:chOff x="7572376" y="1596355"/>
            <a:chExt cx="4343400" cy="3420376"/>
          </a:xfrm>
        </p:grpSpPr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7E1900BC-70F2-4FE6-8D8B-AEEC4F24C402}"/>
                </a:ext>
              </a:extLst>
            </p:cNvPr>
            <p:cNvSpPr/>
            <p:nvPr/>
          </p:nvSpPr>
          <p:spPr>
            <a:xfrm>
              <a:off x="7572376" y="4388659"/>
              <a:ext cx="4343400" cy="628072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Referral</a:t>
              </a:r>
              <a:r>
                <a:rPr lang="en-GB" sz="2400" dirty="0">
                  <a:solidFill>
                    <a:schemeClr val="tx1"/>
                  </a:solidFill>
                  <a:latin typeface="Arial" panose="020B0604020202020204"/>
                </a:rPr>
                <a:t> – </a:t>
              </a: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needs assessment</a:t>
              </a:r>
              <a:endParaRPr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cs typeface="Arial"/>
              </a:endParaRPr>
            </a:p>
          </p:txBody>
        </p:sp>
        <p:sp>
          <p:nvSpPr>
            <p:cNvPr id="84" name="Arrow: Down 83">
              <a:extLst>
                <a:ext uri="{FF2B5EF4-FFF2-40B4-BE49-F238E27FC236}">
                  <a16:creationId xmlns:a16="http://schemas.microsoft.com/office/drawing/2014/main" id="{A4AA3035-0B07-4972-A70D-81042779F5B5}"/>
                </a:ext>
              </a:extLst>
            </p:cNvPr>
            <p:cNvSpPr/>
            <p:nvPr/>
          </p:nvSpPr>
          <p:spPr>
            <a:xfrm>
              <a:off x="9998075" y="1596355"/>
              <a:ext cx="463550" cy="2906226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B501815-00A0-441F-922D-FA55160CBCAC}"/>
              </a:ext>
            </a:extLst>
          </p:cNvPr>
          <p:cNvGrpSpPr/>
          <p:nvPr/>
        </p:nvGrpSpPr>
        <p:grpSpPr>
          <a:xfrm>
            <a:off x="7569201" y="1678894"/>
            <a:ext cx="4343400" cy="2163768"/>
            <a:chOff x="7572376" y="1635135"/>
            <a:chExt cx="4343400" cy="2163768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F2715338-031F-4929-B046-73CCFB401349}"/>
                </a:ext>
              </a:extLst>
            </p:cNvPr>
            <p:cNvSpPr/>
            <p:nvPr/>
          </p:nvSpPr>
          <p:spPr>
            <a:xfrm>
              <a:off x="7572376" y="3170831"/>
              <a:ext cx="4343400" cy="628072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Provide service/s</a:t>
              </a:r>
              <a:endParaRPr lang="en-GB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cs typeface="Arial"/>
              </a:endParaRPr>
            </a:p>
          </p:txBody>
        </p:sp>
        <p:sp>
          <p:nvSpPr>
            <p:cNvPr id="82" name="Arrow: Down 81">
              <a:extLst>
                <a:ext uri="{FF2B5EF4-FFF2-40B4-BE49-F238E27FC236}">
                  <a16:creationId xmlns:a16="http://schemas.microsoft.com/office/drawing/2014/main" id="{F39005D3-5A34-472D-9315-EABFE475E850}"/>
                </a:ext>
              </a:extLst>
            </p:cNvPr>
            <p:cNvSpPr/>
            <p:nvPr/>
          </p:nvSpPr>
          <p:spPr>
            <a:xfrm>
              <a:off x="8598958" y="1635135"/>
              <a:ext cx="463550" cy="166586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9E00691-FE7E-4F89-B55A-96C1E6CD6F7D}"/>
              </a:ext>
            </a:extLst>
          </p:cNvPr>
          <p:cNvGrpSpPr/>
          <p:nvPr/>
        </p:nvGrpSpPr>
        <p:grpSpPr>
          <a:xfrm>
            <a:off x="7562850" y="1725819"/>
            <a:ext cx="4343400" cy="1144438"/>
            <a:chOff x="7531099" y="1384562"/>
            <a:chExt cx="4343400" cy="1144438"/>
          </a:xfrm>
        </p:grpSpPr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5E4B4E20-7B94-4D1D-BC36-F571C183C87D}"/>
                </a:ext>
              </a:extLst>
            </p:cNvPr>
            <p:cNvSpPr/>
            <p:nvPr/>
          </p:nvSpPr>
          <p:spPr>
            <a:xfrm>
              <a:off x="7531099" y="1900928"/>
              <a:ext cx="4343400" cy="628072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No further action</a:t>
              </a:r>
              <a:endParaRPr lang="en-GB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cs typeface="Arial"/>
              </a:endParaRPr>
            </a:p>
          </p:txBody>
        </p:sp>
        <p:sp>
          <p:nvSpPr>
            <p:cNvPr id="80" name="Arrow: Down 79">
              <a:extLst>
                <a:ext uri="{FF2B5EF4-FFF2-40B4-BE49-F238E27FC236}">
                  <a16:creationId xmlns:a16="http://schemas.microsoft.com/office/drawing/2014/main" id="{5F12CC12-6EFD-48C7-8B02-D666EDFD7478}"/>
                </a:ext>
              </a:extLst>
            </p:cNvPr>
            <p:cNvSpPr/>
            <p:nvPr/>
          </p:nvSpPr>
          <p:spPr>
            <a:xfrm>
              <a:off x="7841720" y="1384562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94AD2BC-3736-4703-9E24-809A536A809D}"/>
              </a:ext>
            </a:extLst>
          </p:cNvPr>
          <p:cNvGrpSpPr/>
          <p:nvPr/>
        </p:nvGrpSpPr>
        <p:grpSpPr>
          <a:xfrm>
            <a:off x="7566025" y="0"/>
            <a:ext cx="4343400" cy="1809059"/>
            <a:chOff x="7531100" y="3128588"/>
            <a:chExt cx="4343400" cy="1809059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ED462EC8-CAC4-4141-A200-BB25E8B7992E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Discuss your safeguarding concern with your</a:t>
              </a:r>
              <a:r>
                <a:rPr lang="en-GB" sz="2800" dirty="0">
                  <a:latin typeface="Arial" panose="020B0604020202020204"/>
                </a:rPr>
                <a:t> </a:t>
              </a: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DSP</a:t>
              </a:r>
            </a:p>
          </p:txBody>
        </p:sp>
        <p:sp>
          <p:nvSpPr>
            <p:cNvPr id="78" name="Arrow: Down 77">
              <a:extLst>
                <a:ext uri="{FF2B5EF4-FFF2-40B4-BE49-F238E27FC236}">
                  <a16:creationId xmlns:a16="http://schemas.microsoft.com/office/drawing/2014/main" id="{E7DE1D5C-F56A-4661-9C8C-32270E88BD04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47812DB-307F-481C-9293-FD1710754EAE}"/>
              </a:ext>
            </a:extLst>
          </p:cNvPr>
          <p:cNvSpPr txBox="1">
            <a:spLocks/>
          </p:cNvSpPr>
          <p:nvPr/>
        </p:nvSpPr>
        <p:spPr>
          <a:xfrm>
            <a:off x="838200" y="1318591"/>
            <a:ext cx="6273800" cy="510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EB5E5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sng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outcome of this may be</a:t>
            </a:r>
            <a:r>
              <a:rPr lang="en-GB" u="sng" dirty="0">
                <a:solidFill>
                  <a:srgbClr val="37394C"/>
                </a:solidFill>
                <a:latin typeface="Arial" panose="020B0604020202020204"/>
              </a:rPr>
              <a:t>:</a:t>
            </a:r>
            <a:endParaRPr kumimoji="0" lang="en-GB" sz="3200" b="0" i="0" u="sng" strike="noStrike" kern="1200" cap="none" spc="0" normalizeH="0" baseline="0" noProof="0" dirty="0">
              <a:ln>
                <a:noFill/>
              </a:ln>
              <a:solidFill>
                <a:srgbClr val="37394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322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3EB4-08FE-4EA2-B674-B80BA73D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17" y="365126"/>
            <a:ext cx="6726283" cy="687820"/>
          </a:xfrm>
        </p:spPr>
        <p:txBody>
          <a:bodyPr/>
          <a:lstStyle/>
          <a:p>
            <a:r>
              <a:rPr lang="en-GB" dirty="0"/>
              <a:t>Record your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3AAF8-3B6A-4368-9B16-12E949179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082" y="1084004"/>
            <a:ext cx="5621975" cy="1450109"/>
          </a:xfrm>
        </p:spPr>
        <p:txBody>
          <a:bodyPr/>
          <a:lstStyle/>
          <a:p>
            <a:pPr marL="0" indent="0">
              <a:buNone/>
            </a:pPr>
            <a:r>
              <a:rPr lang="en-GB" sz="3000" dirty="0">
                <a:solidFill>
                  <a:schemeClr val="tx1"/>
                </a:solidFill>
              </a:rPr>
              <a:t>You must record in writing any discussion about the welfare of an adult at risk, including</a:t>
            </a:r>
            <a:r>
              <a:rPr lang="en-GB" sz="32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D8C5B3-04E9-480F-8E33-1F9AD3B7A5A4}"/>
              </a:ext>
            </a:extLst>
          </p:cNvPr>
          <p:cNvSpPr/>
          <p:nvPr/>
        </p:nvSpPr>
        <p:spPr>
          <a:xfrm>
            <a:off x="729192" y="2556322"/>
            <a:ext cx="6346825" cy="350865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rgbClr val="16AD85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date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time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and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names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of people included in the discussion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rgbClr val="16AD85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information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you have shared and its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source</a:t>
            </a:r>
          </a:p>
          <a:p>
            <a:pPr marL="457200" marR="0" lvl="0" indent="-457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rgbClr val="16AD85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reason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for the decision (including no further action)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Clr>
                <a:srgbClr val="16AD85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what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actions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will be taken and </a:t>
            </a:r>
            <a:br>
              <a:rPr lang="en-US" sz="3000" dirty="0">
                <a:solidFill>
                  <a:srgbClr val="37394C"/>
                </a:solidFill>
                <a:latin typeface="Arial" panose="020B0604020202020204"/>
              </a:rPr>
            </a:b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by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whom</a:t>
            </a:r>
          </a:p>
        </p:txBody>
      </p:sp>
      <p:pic>
        <p:nvPicPr>
          <p:cNvPr id="20" name="Graphic 19" descr="Document">
            <a:extLst>
              <a:ext uri="{FF2B5EF4-FFF2-40B4-BE49-F238E27FC236}">
                <a16:creationId xmlns:a16="http://schemas.microsoft.com/office/drawing/2014/main" id="{C3A1E0B7-4FB6-4159-BDF1-5412E061D8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32701" y="1322441"/>
            <a:ext cx="1189163" cy="1189163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D14D0884-8677-48D1-9C64-6ED993867172}"/>
              </a:ext>
            </a:extLst>
          </p:cNvPr>
          <p:cNvGrpSpPr/>
          <p:nvPr/>
        </p:nvGrpSpPr>
        <p:grpSpPr>
          <a:xfrm>
            <a:off x="7562850" y="0"/>
            <a:ext cx="4349751" cy="5787472"/>
            <a:chOff x="7566025" y="-43759"/>
            <a:chExt cx="4349751" cy="5787472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ECD6C79-1ED3-41F0-B1F5-2BB14E4D262E}"/>
                </a:ext>
              </a:extLst>
            </p:cNvPr>
            <p:cNvGrpSpPr/>
            <p:nvPr/>
          </p:nvGrpSpPr>
          <p:grpSpPr>
            <a:xfrm>
              <a:off x="7572376" y="1080769"/>
              <a:ext cx="4343400" cy="4662944"/>
              <a:chOff x="7572376" y="1395559"/>
              <a:chExt cx="4343400" cy="4662944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4C6E3D03-A97F-40DA-AABC-79B4833AE5E3}"/>
                  </a:ext>
                </a:extLst>
              </p:cNvPr>
              <p:cNvSpPr/>
              <p:nvPr/>
            </p:nvSpPr>
            <p:spPr>
              <a:xfrm>
                <a:off x="7572376" y="5430431"/>
                <a:ext cx="4343400" cy="628072"/>
              </a:xfrm>
              <a:prstGeom prst="roundRect">
                <a:avLst/>
              </a:prstGeom>
              <a:solidFill>
                <a:schemeClr val="accent3"/>
              </a:solidFill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Report safeguarding concern</a:t>
                </a:r>
                <a:endParaRPr lang="en-GB" sz="24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cs typeface="Arial"/>
                </a:endParaRPr>
              </a:p>
            </p:txBody>
          </p:sp>
          <p:sp>
            <p:nvSpPr>
              <p:cNvPr id="53" name="Arrow: Down 52">
                <a:extLst>
                  <a:ext uri="{FF2B5EF4-FFF2-40B4-BE49-F238E27FC236}">
                    <a16:creationId xmlns:a16="http://schemas.microsoft.com/office/drawing/2014/main" id="{E774470D-4CBB-4187-98ED-FD5467C5FBAC}"/>
                  </a:ext>
                </a:extLst>
              </p:cNvPr>
              <p:cNvSpPr/>
              <p:nvPr/>
            </p:nvSpPr>
            <p:spPr>
              <a:xfrm>
                <a:off x="11002433" y="1395559"/>
                <a:ext cx="463550" cy="4117866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ACF7BAEA-B026-49D3-BC36-B76DB8A95F4C}"/>
                </a:ext>
              </a:extLst>
            </p:cNvPr>
            <p:cNvGrpSpPr/>
            <p:nvPr/>
          </p:nvGrpSpPr>
          <p:grpSpPr>
            <a:xfrm>
              <a:off x="7572376" y="1350932"/>
              <a:ext cx="4343400" cy="3420376"/>
              <a:chOff x="7572376" y="1596355"/>
              <a:chExt cx="4343400" cy="3420376"/>
            </a:xfrm>
          </p:grpSpPr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93BBB4B4-3505-4AEC-9672-E228E5C6C0C7}"/>
                  </a:ext>
                </a:extLst>
              </p:cNvPr>
              <p:cNvSpPr/>
              <p:nvPr/>
            </p:nvSpPr>
            <p:spPr>
              <a:xfrm>
                <a:off x="7572376" y="4388659"/>
                <a:ext cx="4343400" cy="628072"/>
              </a:xfrm>
              <a:prstGeom prst="roundRect">
                <a:avLst/>
              </a:prstGeom>
              <a:solidFill>
                <a:schemeClr val="bg1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Referral</a:t>
                </a:r>
                <a:r>
                  <a:rPr lang="en-GB" sz="2400" dirty="0">
                    <a:solidFill>
                      <a:schemeClr val="tx1"/>
                    </a:solidFill>
                    <a:latin typeface="Arial" panose="020B0604020202020204"/>
                  </a:rPr>
                  <a:t> – 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needs assessment</a:t>
                </a:r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51" name="Arrow: Down 50">
                <a:extLst>
                  <a:ext uri="{FF2B5EF4-FFF2-40B4-BE49-F238E27FC236}">
                    <a16:creationId xmlns:a16="http://schemas.microsoft.com/office/drawing/2014/main" id="{DF95873A-0139-4BD8-BBE5-16F5C0091708}"/>
                  </a:ext>
                </a:extLst>
              </p:cNvPr>
              <p:cNvSpPr/>
              <p:nvPr/>
            </p:nvSpPr>
            <p:spPr>
              <a:xfrm>
                <a:off x="9998075" y="1596355"/>
                <a:ext cx="463550" cy="2906226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9B6C60E-7491-412C-A2F5-ACC5AA94BAF8}"/>
                </a:ext>
              </a:extLst>
            </p:cNvPr>
            <p:cNvGrpSpPr/>
            <p:nvPr/>
          </p:nvGrpSpPr>
          <p:grpSpPr>
            <a:xfrm>
              <a:off x="7572376" y="1635135"/>
              <a:ext cx="4343400" cy="2163768"/>
              <a:chOff x="7572376" y="1635135"/>
              <a:chExt cx="4343400" cy="2163768"/>
            </a:xfrm>
          </p:grpSpPr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85428D30-791D-4E52-B505-FA3118DC6001}"/>
                  </a:ext>
                </a:extLst>
              </p:cNvPr>
              <p:cNvSpPr/>
              <p:nvPr/>
            </p:nvSpPr>
            <p:spPr>
              <a:xfrm>
                <a:off x="7572376" y="3170831"/>
                <a:ext cx="4343400" cy="628072"/>
              </a:xfrm>
              <a:prstGeom prst="roundRect">
                <a:avLst/>
              </a:prstGeom>
              <a:solidFill>
                <a:schemeClr val="bg1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Provide service/s</a:t>
                </a:r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9" name="Arrow: Down 48">
                <a:extLst>
                  <a:ext uri="{FF2B5EF4-FFF2-40B4-BE49-F238E27FC236}">
                    <a16:creationId xmlns:a16="http://schemas.microsoft.com/office/drawing/2014/main" id="{C27A2B23-29BD-46EA-9250-527C24CAA6D3}"/>
                  </a:ext>
                </a:extLst>
              </p:cNvPr>
              <p:cNvSpPr/>
              <p:nvPr/>
            </p:nvSpPr>
            <p:spPr>
              <a:xfrm>
                <a:off x="8598958" y="1635135"/>
                <a:ext cx="463550" cy="166586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B6054A86-9E16-4B77-9C05-84950D5C911C}"/>
                </a:ext>
              </a:extLst>
            </p:cNvPr>
            <p:cNvGrpSpPr/>
            <p:nvPr/>
          </p:nvGrpSpPr>
          <p:grpSpPr>
            <a:xfrm>
              <a:off x="7566025" y="1682060"/>
              <a:ext cx="4343400" cy="1144438"/>
              <a:chOff x="7531099" y="1384562"/>
              <a:chExt cx="4343400" cy="1144438"/>
            </a:xfrm>
          </p:grpSpPr>
          <p:sp>
            <p:nvSpPr>
              <p:cNvPr id="46" name="Rectangle: Rounded Corners 45">
                <a:extLst>
                  <a:ext uri="{FF2B5EF4-FFF2-40B4-BE49-F238E27FC236}">
                    <a16:creationId xmlns:a16="http://schemas.microsoft.com/office/drawing/2014/main" id="{EDB7E52D-B362-4E69-9CD2-D89D5DAFE50A}"/>
                  </a:ext>
                </a:extLst>
              </p:cNvPr>
              <p:cNvSpPr/>
              <p:nvPr/>
            </p:nvSpPr>
            <p:spPr>
              <a:xfrm>
                <a:off x="7531099" y="1900928"/>
                <a:ext cx="4343400" cy="628072"/>
              </a:xfrm>
              <a:prstGeom prst="roundRect">
                <a:avLst/>
              </a:prstGeom>
              <a:solidFill>
                <a:schemeClr val="bg1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No further action</a:t>
                </a:r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7" name="Arrow: Down 46">
                <a:extLst>
                  <a:ext uri="{FF2B5EF4-FFF2-40B4-BE49-F238E27FC236}">
                    <a16:creationId xmlns:a16="http://schemas.microsoft.com/office/drawing/2014/main" id="{04C771CF-E8C8-4AE4-BAEF-5D64DF4AA071}"/>
                  </a:ext>
                </a:extLst>
              </p:cNvPr>
              <p:cNvSpPr/>
              <p:nvPr/>
            </p:nvSpPr>
            <p:spPr>
              <a:xfrm>
                <a:off x="7841720" y="1384562"/>
                <a:ext cx="463550" cy="62807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C0BF8FE-1801-45AF-AF92-4DE273E387C3}"/>
                </a:ext>
              </a:extLst>
            </p:cNvPr>
            <p:cNvGrpSpPr/>
            <p:nvPr/>
          </p:nvGrpSpPr>
          <p:grpSpPr>
            <a:xfrm>
              <a:off x="7569200" y="-43759"/>
              <a:ext cx="4343400" cy="1809059"/>
              <a:chOff x="7531100" y="3128588"/>
              <a:chExt cx="4343400" cy="1809059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61569263-C322-48B5-AF7A-CE2152457145}"/>
                  </a:ext>
                </a:extLst>
              </p:cNvPr>
              <p:cNvSpPr/>
              <p:nvPr/>
            </p:nvSpPr>
            <p:spPr>
              <a:xfrm>
                <a:off x="7531100" y="3673420"/>
                <a:ext cx="4343400" cy="1264227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Discuss your safeguarding concern with your</a:t>
                </a:r>
                <a:r>
                  <a:rPr lang="en-GB" sz="2800" dirty="0">
                    <a:latin typeface="Arial" panose="020B0604020202020204"/>
                  </a:rPr>
                  <a:t> </a:t>
                </a:r>
                <a:r>
                  <a:rPr kumimoji="0" lang="en-GB" sz="28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DSP</a:t>
                </a:r>
              </a:p>
            </p:txBody>
          </p:sp>
          <p:sp>
            <p:nvSpPr>
              <p:cNvPr id="45" name="Arrow: Down 44">
                <a:extLst>
                  <a:ext uri="{FF2B5EF4-FFF2-40B4-BE49-F238E27FC236}">
                    <a16:creationId xmlns:a16="http://schemas.microsoft.com/office/drawing/2014/main" id="{A9E2282E-1AFA-4DBF-BDA3-0E4403FD8CDF}"/>
                  </a:ext>
                </a:extLst>
              </p:cNvPr>
              <p:cNvSpPr/>
              <p:nvPr/>
            </p:nvSpPr>
            <p:spPr>
              <a:xfrm>
                <a:off x="9467850" y="3128588"/>
                <a:ext cx="463550" cy="62807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6" name="Graphic 5" descr="Line arrow Counter clockwise curve">
            <a:extLst>
              <a:ext uri="{FF2B5EF4-FFF2-40B4-BE49-F238E27FC236}">
                <a16:creationId xmlns:a16="http://schemas.microsoft.com/office/drawing/2014/main" id="{FFAB2B99-B466-4BFC-8060-75A7B3C66C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908064">
            <a:off x="6598331" y="520889"/>
            <a:ext cx="1083057" cy="108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1804627C-2042-4770-8C63-E773390EAAFA}"/>
              </a:ext>
            </a:extLst>
          </p:cNvPr>
          <p:cNvGrpSpPr/>
          <p:nvPr/>
        </p:nvGrpSpPr>
        <p:grpSpPr>
          <a:xfrm>
            <a:off x="7507432" y="0"/>
            <a:ext cx="4349751" cy="5787472"/>
            <a:chOff x="7566025" y="-43759"/>
            <a:chExt cx="4349751" cy="578747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7E2975B8-52B5-43A0-AA12-FFE31A7DA59F}"/>
                </a:ext>
              </a:extLst>
            </p:cNvPr>
            <p:cNvGrpSpPr/>
            <p:nvPr/>
          </p:nvGrpSpPr>
          <p:grpSpPr>
            <a:xfrm>
              <a:off x="7572376" y="1080769"/>
              <a:ext cx="4343400" cy="4662944"/>
              <a:chOff x="7572376" y="1395559"/>
              <a:chExt cx="4343400" cy="4662944"/>
            </a:xfrm>
          </p:grpSpPr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6A454E12-01DB-44EC-B7E3-0E66828CEF50}"/>
                  </a:ext>
                </a:extLst>
              </p:cNvPr>
              <p:cNvSpPr/>
              <p:nvPr/>
            </p:nvSpPr>
            <p:spPr>
              <a:xfrm>
                <a:off x="7572376" y="5430431"/>
                <a:ext cx="4343400" cy="628072"/>
              </a:xfrm>
              <a:prstGeom prst="roundRect">
                <a:avLst/>
              </a:prstGeom>
              <a:solidFill>
                <a:schemeClr val="accent3"/>
              </a:solidFill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Report safeguarding concern</a:t>
                </a:r>
                <a:endParaRPr lang="en-GB" sz="24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cs typeface="Arial"/>
                </a:endParaRPr>
              </a:p>
            </p:txBody>
          </p:sp>
          <p:sp>
            <p:nvSpPr>
              <p:cNvPr id="36" name="Arrow: Down 35">
                <a:extLst>
                  <a:ext uri="{FF2B5EF4-FFF2-40B4-BE49-F238E27FC236}">
                    <a16:creationId xmlns:a16="http://schemas.microsoft.com/office/drawing/2014/main" id="{8ECF78EB-D644-4246-9943-3140829DA3F4}"/>
                  </a:ext>
                </a:extLst>
              </p:cNvPr>
              <p:cNvSpPr/>
              <p:nvPr/>
            </p:nvSpPr>
            <p:spPr>
              <a:xfrm>
                <a:off x="11002433" y="1395559"/>
                <a:ext cx="463550" cy="4117866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BC7FBA5-9265-4D24-9CA4-B413B6427651}"/>
                </a:ext>
              </a:extLst>
            </p:cNvPr>
            <p:cNvGrpSpPr/>
            <p:nvPr/>
          </p:nvGrpSpPr>
          <p:grpSpPr>
            <a:xfrm>
              <a:off x="7572376" y="1350932"/>
              <a:ext cx="4343400" cy="3420376"/>
              <a:chOff x="7572376" y="1596355"/>
              <a:chExt cx="4343400" cy="3420376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9B4C0FD9-2A3B-4A68-8E6B-357A9E590072}"/>
                  </a:ext>
                </a:extLst>
              </p:cNvPr>
              <p:cNvSpPr/>
              <p:nvPr/>
            </p:nvSpPr>
            <p:spPr>
              <a:xfrm>
                <a:off x="7572376" y="4388659"/>
                <a:ext cx="4343400" cy="628072"/>
              </a:xfrm>
              <a:prstGeom prst="roundRect">
                <a:avLst/>
              </a:prstGeom>
              <a:solidFill>
                <a:schemeClr val="bg1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Referral</a:t>
                </a:r>
                <a:r>
                  <a:rPr lang="en-GB" sz="2400" dirty="0">
                    <a:solidFill>
                      <a:schemeClr val="tx1"/>
                    </a:solidFill>
                    <a:latin typeface="Arial" panose="020B0604020202020204"/>
                  </a:rPr>
                  <a:t> – 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needs assessment</a:t>
                </a:r>
                <a:endParaRPr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cs typeface="Arial"/>
                </a:endParaRPr>
              </a:p>
            </p:txBody>
          </p:sp>
          <p:sp>
            <p:nvSpPr>
              <p:cNvPr id="34" name="Arrow: Down 33">
                <a:extLst>
                  <a:ext uri="{FF2B5EF4-FFF2-40B4-BE49-F238E27FC236}">
                    <a16:creationId xmlns:a16="http://schemas.microsoft.com/office/drawing/2014/main" id="{D7C2C52E-FB6C-46DD-92D9-C67EB08A01D1}"/>
                  </a:ext>
                </a:extLst>
              </p:cNvPr>
              <p:cNvSpPr/>
              <p:nvPr/>
            </p:nvSpPr>
            <p:spPr>
              <a:xfrm>
                <a:off x="9998075" y="1596355"/>
                <a:ext cx="463550" cy="2906226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219DC0F-C4A8-4B42-BAD3-28A4BB1B5BC5}"/>
                </a:ext>
              </a:extLst>
            </p:cNvPr>
            <p:cNvGrpSpPr/>
            <p:nvPr/>
          </p:nvGrpSpPr>
          <p:grpSpPr>
            <a:xfrm>
              <a:off x="7572376" y="1635135"/>
              <a:ext cx="4343400" cy="2163768"/>
              <a:chOff x="7572376" y="1635135"/>
              <a:chExt cx="4343400" cy="2163768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04C804A9-61EE-4D9A-98D2-3DC128B38E91}"/>
                  </a:ext>
                </a:extLst>
              </p:cNvPr>
              <p:cNvSpPr/>
              <p:nvPr/>
            </p:nvSpPr>
            <p:spPr>
              <a:xfrm>
                <a:off x="7572376" y="3170831"/>
                <a:ext cx="4343400" cy="628072"/>
              </a:xfrm>
              <a:prstGeom prst="roundRect">
                <a:avLst/>
              </a:prstGeom>
              <a:solidFill>
                <a:schemeClr val="bg1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Provide service/s</a:t>
                </a:r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2" name="Arrow: Down 31">
                <a:extLst>
                  <a:ext uri="{FF2B5EF4-FFF2-40B4-BE49-F238E27FC236}">
                    <a16:creationId xmlns:a16="http://schemas.microsoft.com/office/drawing/2014/main" id="{804D8E36-DB4A-4B40-ACAF-F7E5073D928E}"/>
                  </a:ext>
                </a:extLst>
              </p:cNvPr>
              <p:cNvSpPr/>
              <p:nvPr/>
            </p:nvSpPr>
            <p:spPr>
              <a:xfrm>
                <a:off x="8598958" y="1635135"/>
                <a:ext cx="463550" cy="166586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14B30A2-2359-4B67-954E-5C1006AF5BEB}"/>
                </a:ext>
              </a:extLst>
            </p:cNvPr>
            <p:cNvGrpSpPr/>
            <p:nvPr/>
          </p:nvGrpSpPr>
          <p:grpSpPr>
            <a:xfrm>
              <a:off x="7566025" y="1682060"/>
              <a:ext cx="4343400" cy="1144438"/>
              <a:chOff x="7531099" y="1384562"/>
              <a:chExt cx="4343400" cy="1144438"/>
            </a:xfrm>
          </p:grpSpPr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4DAB9799-189F-43B5-8BA9-98F14D6F432C}"/>
                  </a:ext>
                </a:extLst>
              </p:cNvPr>
              <p:cNvSpPr/>
              <p:nvPr/>
            </p:nvSpPr>
            <p:spPr>
              <a:xfrm>
                <a:off x="7531099" y="1900928"/>
                <a:ext cx="4343400" cy="628072"/>
              </a:xfrm>
              <a:prstGeom prst="roundRect">
                <a:avLst/>
              </a:prstGeom>
              <a:solidFill>
                <a:schemeClr val="bg1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No further action</a:t>
                </a:r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0" name="Arrow: Down 29">
                <a:extLst>
                  <a:ext uri="{FF2B5EF4-FFF2-40B4-BE49-F238E27FC236}">
                    <a16:creationId xmlns:a16="http://schemas.microsoft.com/office/drawing/2014/main" id="{F034E954-BC58-4AE7-9D67-9D9E5612BA7A}"/>
                  </a:ext>
                </a:extLst>
              </p:cNvPr>
              <p:cNvSpPr/>
              <p:nvPr/>
            </p:nvSpPr>
            <p:spPr>
              <a:xfrm>
                <a:off x="7841720" y="1384562"/>
                <a:ext cx="463550" cy="62807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DFF0810-C632-474D-98D4-2893E3EE0505}"/>
                </a:ext>
              </a:extLst>
            </p:cNvPr>
            <p:cNvGrpSpPr/>
            <p:nvPr/>
          </p:nvGrpSpPr>
          <p:grpSpPr>
            <a:xfrm>
              <a:off x="7569200" y="-43759"/>
              <a:ext cx="4343400" cy="1809059"/>
              <a:chOff x="7531100" y="3128588"/>
              <a:chExt cx="4343400" cy="1809059"/>
            </a:xfrm>
          </p:grpSpPr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AF12C2BF-FA88-4A4D-B113-39B13B7BEB4F}"/>
                  </a:ext>
                </a:extLst>
              </p:cNvPr>
              <p:cNvSpPr/>
              <p:nvPr/>
            </p:nvSpPr>
            <p:spPr>
              <a:xfrm>
                <a:off x="7531100" y="3673420"/>
                <a:ext cx="4343400" cy="1264227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Discuss your safeguarding concern with your</a:t>
                </a:r>
                <a:r>
                  <a:rPr lang="en-GB" sz="2800" dirty="0">
                    <a:latin typeface="Arial" panose="020B0604020202020204"/>
                  </a:rPr>
                  <a:t> </a:t>
                </a:r>
                <a:r>
                  <a:rPr kumimoji="0" lang="en-GB" sz="28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DSP</a:t>
                </a:r>
              </a:p>
            </p:txBody>
          </p:sp>
          <p:sp>
            <p:nvSpPr>
              <p:cNvPr id="28" name="Arrow: Down 27">
                <a:extLst>
                  <a:ext uri="{FF2B5EF4-FFF2-40B4-BE49-F238E27FC236}">
                    <a16:creationId xmlns:a16="http://schemas.microsoft.com/office/drawing/2014/main" id="{3C40C3A2-4ACB-4B85-A214-F5C7C0AB2B0A}"/>
                  </a:ext>
                </a:extLst>
              </p:cNvPr>
              <p:cNvSpPr/>
              <p:nvPr/>
            </p:nvSpPr>
            <p:spPr>
              <a:xfrm>
                <a:off x="9467850" y="3128588"/>
                <a:ext cx="463550" cy="62807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759402"/>
          </a:xfrm>
        </p:spPr>
        <p:txBody>
          <a:bodyPr/>
          <a:lstStyle/>
          <a:p>
            <a:r>
              <a:rPr lang="en-US" dirty="0"/>
              <a:t>Reporting a concern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39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-0.00143 -0.673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3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93650"/>
          </a:xfrm>
        </p:spPr>
        <p:txBody>
          <a:bodyPr/>
          <a:lstStyle/>
          <a:p>
            <a:r>
              <a:rPr lang="en-US" dirty="0"/>
              <a:t>Reporting a concern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F5A13-CFE2-4072-8F13-56E1DA3F0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5304" y="2051304"/>
            <a:ext cx="7961392" cy="3291840"/>
          </a:xfrm>
          <a:prstGeom prst="roundRect">
            <a:avLst/>
          </a:prstGeom>
          <a:ln w="57150">
            <a:solidFill>
              <a:schemeClr val="accent6"/>
            </a:solidFill>
          </a:ln>
        </p:spPr>
        <p:txBody>
          <a:bodyPr anchor="ctr"/>
          <a:lstStyle/>
          <a:p>
            <a:pPr marL="0" indent="0" algn="ctr">
              <a:spcAft>
                <a:spcPts val="1800"/>
              </a:spcAft>
              <a:buNone/>
            </a:pPr>
            <a:r>
              <a:rPr lang="en-GB" sz="3600" b="1" dirty="0">
                <a:solidFill>
                  <a:schemeClr val="tx1"/>
                </a:solidFill>
              </a:rPr>
              <a:t>The safety of the adult at risk </a:t>
            </a:r>
            <a:br>
              <a:rPr lang="en-GB" sz="3600" b="1" dirty="0">
                <a:solidFill>
                  <a:schemeClr val="tx1"/>
                </a:solidFill>
              </a:rPr>
            </a:br>
            <a:r>
              <a:rPr lang="en-GB" sz="3600" b="1" dirty="0">
                <a:solidFill>
                  <a:schemeClr val="tx1"/>
                </a:solidFill>
              </a:rPr>
              <a:t>always comes first</a:t>
            </a:r>
          </a:p>
          <a:p>
            <a:pPr marL="0" indent="0" algn="ctr">
              <a:spcAft>
                <a:spcPts val="300"/>
              </a:spcAft>
              <a:buNone/>
            </a:pPr>
            <a:r>
              <a:rPr lang="en-GB" sz="3600" dirty="0">
                <a:solidFill>
                  <a:schemeClr val="tx1"/>
                </a:solidFill>
              </a:rPr>
              <a:t>If you have </a:t>
            </a:r>
            <a:r>
              <a:rPr lang="en-GB" sz="3600" b="1" dirty="0">
                <a:solidFill>
                  <a:schemeClr val="accent3"/>
                </a:solidFill>
              </a:rPr>
              <a:t>immediate</a:t>
            </a:r>
            <a:r>
              <a:rPr lang="en-GB" sz="3600" dirty="0">
                <a:solidFill>
                  <a:schemeClr val="accent3"/>
                </a:solidFill>
              </a:rPr>
              <a:t> </a:t>
            </a:r>
            <a:r>
              <a:rPr lang="en-GB" sz="3600" b="1" dirty="0">
                <a:solidFill>
                  <a:schemeClr val="accent3"/>
                </a:solidFill>
              </a:rPr>
              <a:t>concerns</a:t>
            </a:r>
            <a:r>
              <a:rPr lang="en-GB" sz="3600" dirty="0">
                <a:solidFill>
                  <a:schemeClr val="tx1"/>
                </a:solidFill>
              </a:rPr>
              <a:t>, </a:t>
            </a:r>
            <a:br>
              <a:rPr lang="en-GB" sz="3600" dirty="0">
                <a:solidFill>
                  <a:schemeClr val="tx1"/>
                </a:solidFill>
              </a:rPr>
            </a:br>
            <a:r>
              <a:rPr lang="en-GB" sz="3600" b="1" dirty="0">
                <a:solidFill>
                  <a:schemeClr val="tx1"/>
                </a:solidFill>
              </a:rPr>
              <a:t>do not delay </a:t>
            </a:r>
            <a:r>
              <a:rPr lang="en-GB" sz="3600" dirty="0">
                <a:solidFill>
                  <a:schemeClr val="tx1"/>
                </a:solidFill>
              </a:rPr>
              <a:t>taking action!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F0161F1-E57C-43A6-91FF-63E7E3352E25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bg1"/>
                </a:solidFill>
              </a:rPr>
              <a:t>Report safeguarding concern</a:t>
            </a:r>
            <a:endParaRPr lang="en-GB" sz="24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A5F4D26B-31F5-41C0-9A44-ED83CD513BFF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36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828564-4E93-4E16-B7C2-017405196C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C3AB3A-F041-4DC5-8354-6B09355439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1FDE00-AB87-4E27-A151-2EBB81660B3C}">
  <ds:schemaRefs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938c16c7-c037-46c2-b059-7c36ee9c934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921c09e-0880-46c2-85b5-782023efd1e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2557</Words>
  <Application>Microsoft Macintosh PowerPoint</Application>
  <PresentationFormat>Widescreen</PresentationFormat>
  <Paragraphs>263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</vt:lpstr>
      <vt:lpstr>Office Theme</vt:lpstr>
      <vt:lpstr>1_Office Theme</vt:lpstr>
      <vt:lpstr>Wales Safeguarding Procedures</vt:lpstr>
      <vt:lpstr>Initial discussion</vt:lpstr>
      <vt:lpstr>Discuss with DSP</vt:lpstr>
      <vt:lpstr>Discuss with DSP</vt:lpstr>
      <vt:lpstr>Discuss with DSP</vt:lpstr>
      <vt:lpstr>Discuss with DSP</vt:lpstr>
      <vt:lpstr>Record your discussion</vt:lpstr>
      <vt:lpstr>Reporting a concern </vt:lpstr>
      <vt:lpstr>Reporting a concern </vt:lpstr>
      <vt:lpstr>Reporting a concern </vt:lpstr>
      <vt:lpstr>Reporting a concern </vt:lpstr>
      <vt:lpstr>What to include</vt:lpstr>
      <vt:lpstr>Important…</vt:lpstr>
      <vt:lpstr>Submit the report</vt:lpstr>
      <vt:lpstr>Acknowledgment </vt:lpstr>
      <vt:lpstr>Anything else?</vt:lpstr>
      <vt:lpstr>What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Safeguarding  Procedures for Wales</dc:title>
  <dc:creator>Nicole James</dc:creator>
  <cp:lastModifiedBy>Danielle Williams</cp:lastModifiedBy>
  <cp:revision>174</cp:revision>
  <dcterms:created xsi:type="dcterms:W3CDTF">2019-09-05T10:21:39Z</dcterms:created>
  <dcterms:modified xsi:type="dcterms:W3CDTF">2020-09-25T08:49:37Z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