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4"/>
  </p:sldMasterIdLst>
  <p:notesMasterIdLst>
    <p:notesMasterId r:id="rId35"/>
  </p:notesMasterIdLst>
  <p:sldIdLst>
    <p:sldId id="256" r:id="rId5"/>
    <p:sldId id="627" r:id="rId6"/>
    <p:sldId id="272" r:id="rId7"/>
    <p:sldId id="303" r:id="rId8"/>
    <p:sldId id="634" r:id="rId9"/>
    <p:sldId id="635" r:id="rId10"/>
    <p:sldId id="636" r:id="rId11"/>
    <p:sldId id="580" r:id="rId12"/>
    <p:sldId id="581" r:id="rId13"/>
    <p:sldId id="637" r:id="rId14"/>
    <p:sldId id="639" r:id="rId15"/>
    <p:sldId id="275" r:id="rId16"/>
    <p:sldId id="273" r:id="rId17"/>
    <p:sldId id="274" r:id="rId18"/>
    <p:sldId id="260" r:id="rId19"/>
    <p:sldId id="640" r:id="rId20"/>
    <p:sldId id="638" r:id="rId21"/>
    <p:sldId id="259" r:id="rId22"/>
    <p:sldId id="261" r:id="rId23"/>
    <p:sldId id="572" r:id="rId24"/>
    <p:sldId id="641" r:id="rId25"/>
    <p:sldId id="573" r:id="rId26"/>
    <p:sldId id="267" r:id="rId27"/>
    <p:sldId id="266" r:id="rId28"/>
    <p:sldId id="621" r:id="rId29"/>
    <p:sldId id="642" r:id="rId30"/>
    <p:sldId id="269" r:id="rId31"/>
    <p:sldId id="305" r:id="rId32"/>
    <p:sldId id="300" r:id="rId33"/>
    <p:sldId id="306"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AD85"/>
    <a:srgbClr val="37394C"/>
    <a:srgbClr val="EB5E5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autoAdjust="0"/>
    <p:restoredTop sz="61020" autoAdjust="0"/>
  </p:normalViewPr>
  <p:slideViewPr>
    <p:cSldViewPr snapToGrid="0">
      <p:cViewPr varScale="1">
        <p:scale>
          <a:sx n="75" d="100"/>
          <a:sy n="75" d="100"/>
        </p:scale>
        <p:origin x="19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le Williams" userId="2ffd8f61-7b6f-4050-b155-8688edf94325" providerId="ADAL" clId="{7DFC74B0-04A7-B24C-93A8-7809F89C8E89}"/>
    <pc:docChg chg="modMainMaster">
      <pc:chgData name="Danielle Williams" userId="2ffd8f61-7b6f-4050-b155-8688edf94325" providerId="ADAL" clId="{7DFC74B0-04A7-B24C-93A8-7809F89C8E89}" dt="2020-09-25T08:50:12.336" v="1" actId="962"/>
      <pc:docMkLst>
        <pc:docMk/>
      </pc:docMkLst>
      <pc:sldMasterChg chg="modSp mod">
        <pc:chgData name="Danielle Williams" userId="2ffd8f61-7b6f-4050-b155-8688edf94325" providerId="ADAL" clId="{7DFC74B0-04A7-B24C-93A8-7809F89C8E89}" dt="2020-09-25T08:50:12.336" v="1" actId="962"/>
        <pc:sldMasterMkLst>
          <pc:docMk/>
          <pc:sldMasterMk cId="3878277168" sldId="2147483658"/>
        </pc:sldMasterMkLst>
        <pc:picChg chg="mod">
          <ac:chgData name="Danielle Williams" userId="2ffd8f61-7b6f-4050-b155-8688edf94325" providerId="ADAL" clId="{7DFC74B0-04A7-B24C-93A8-7809F89C8E89}" dt="2020-09-25T08:50:12.336" v="1" actId="962"/>
          <ac:picMkLst>
            <pc:docMk/>
            <pc:sldMasterMk cId="3878277168" sldId="2147483658"/>
            <ac:picMk id="4" creationId="{C1590071-0EC3-7D4C-9576-00844BFA488D}"/>
          </ac:picMkLst>
        </pc:picChg>
      </pc:sldMasterChg>
    </pc:docChg>
  </pc:docChgLst>
  <pc:docChgLst>
    <pc:chgData name="Bethan Price" userId="S::bethan.price@socialcare.wales::29923274-46ec-4e83-956c-4c26375aa1fd" providerId="AD" clId="Web-{AD653DA0-1567-393E-7D52-2CEF38841328}"/>
    <pc:docChg chg="modSld">
      <pc:chgData name="Bethan Price" userId="S::bethan.price@socialcare.wales::29923274-46ec-4e83-956c-4c26375aa1fd" providerId="AD" clId="Web-{AD653DA0-1567-393E-7D52-2CEF38841328}" dt="2020-08-07T10:30:40.382" v="11" actId="20577"/>
      <pc:docMkLst>
        <pc:docMk/>
      </pc:docMkLst>
      <pc:sldChg chg="modSp">
        <pc:chgData name="Bethan Price" userId="S::bethan.price@socialcare.wales::29923274-46ec-4e83-956c-4c26375aa1fd" providerId="AD" clId="Web-{AD653DA0-1567-393E-7D52-2CEF38841328}" dt="2020-08-07T10:28:57.223" v="6" actId="20577"/>
        <pc:sldMkLst>
          <pc:docMk/>
          <pc:sldMk cId="4267104668" sldId="259"/>
        </pc:sldMkLst>
        <pc:spChg chg="mod">
          <ac:chgData name="Bethan Price" userId="S::bethan.price@socialcare.wales::29923274-46ec-4e83-956c-4c26375aa1fd" providerId="AD" clId="Web-{AD653DA0-1567-393E-7D52-2CEF38841328}" dt="2020-08-07T10:28:57.223" v="6" actId="20577"/>
          <ac:spMkLst>
            <pc:docMk/>
            <pc:sldMk cId="4267104668" sldId="259"/>
            <ac:spMk id="3" creationId="{99F81347-0CB2-4DD9-903C-F57C70576D7D}"/>
          </ac:spMkLst>
        </pc:spChg>
      </pc:sldChg>
      <pc:sldChg chg="modSp">
        <pc:chgData name="Bethan Price" userId="S::bethan.price@socialcare.wales::29923274-46ec-4e83-956c-4c26375aa1fd" providerId="AD" clId="Web-{AD653DA0-1567-393E-7D52-2CEF38841328}" dt="2020-08-07T10:29:41.677" v="9" actId="20577"/>
        <pc:sldMkLst>
          <pc:docMk/>
          <pc:sldMk cId="2402912941" sldId="261"/>
        </pc:sldMkLst>
        <pc:spChg chg="mod">
          <ac:chgData name="Bethan Price" userId="S::bethan.price@socialcare.wales::29923274-46ec-4e83-956c-4c26375aa1fd" providerId="AD" clId="Web-{AD653DA0-1567-393E-7D52-2CEF38841328}" dt="2020-08-07T10:29:41.677" v="9" actId="20577"/>
          <ac:spMkLst>
            <pc:docMk/>
            <pc:sldMk cId="2402912941" sldId="261"/>
            <ac:spMk id="3" creationId="{66513764-BC34-4C23-BE74-86F20E547EBF}"/>
          </ac:spMkLst>
        </pc:spChg>
      </pc:sldChg>
      <pc:sldChg chg="modSp">
        <pc:chgData name="Bethan Price" userId="S::bethan.price@socialcare.wales::29923274-46ec-4e83-956c-4c26375aa1fd" providerId="AD" clId="Web-{AD653DA0-1567-393E-7D52-2CEF38841328}" dt="2020-08-07T10:15:49.185" v="1" actId="20577"/>
        <pc:sldMkLst>
          <pc:docMk/>
          <pc:sldMk cId="375437716" sldId="272"/>
        </pc:sldMkLst>
        <pc:spChg chg="mod">
          <ac:chgData name="Bethan Price" userId="S::bethan.price@socialcare.wales::29923274-46ec-4e83-956c-4c26375aa1fd" providerId="AD" clId="Web-{AD653DA0-1567-393E-7D52-2CEF38841328}" dt="2020-08-07T10:15:49.185" v="1" actId="20577"/>
          <ac:spMkLst>
            <pc:docMk/>
            <pc:sldMk cId="375437716" sldId="272"/>
            <ac:spMk id="4" creationId="{B4982061-39C9-4410-8F0A-AFAFF8D88DD3}"/>
          </ac:spMkLst>
        </pc:spChg>
      </pc:sldChg>
      <pc:sldChg chg="modSp">
        <pc:chgData name="Bethan Price" userId="S::bethan.price@socialcare.wales::29923274-46ec-4e83-956c-4c26375aa1fd" providerId="AD" clId="Web-{AD653DA0-1567-393E-7D52-2CEF38841328}" dt="2020-08-07T10:30:40.382" v="11" actId="20577"/>
        <pc:sldMkLst>
          <pc:docMk/>
          <pc:sldMk cId="1023529816" sldId="572"/>
        </pc:sldMkLst>
        <pc:spChg chg="mod">
          <ac:chgData name="Bethan Price" userId="S::bethan.price@socialcare.wales::29923274-46ec-4e83-956c-4c26375aa1fd" providerId="AD" clId="Web-{AD653DA0-1567-393E-7D52-2CEF38841328}" dt="2020-08-07T10:30:40.382" v="11" actId="20577"/>
          <ac:spMkLst>
            <pc:docMk/>
            <pc:sldMk cId="1023529816" sldId="572"/>
            <ac:spMk id="4" creationId="{9D52D3C8-A142-42BE-AA56-907652FDD930}"/>
          </ac:spMkLst>
        </pc:spChg>
      </pc:sldChg>
    </pc:docChg>
  </pc:docChgLst>
  <pc:docChgLst>
    <pc:chgData name="Nicole James" userId="87e49fce-462c-4f4b-b072-0e7301cf4f25" providerId="ADAL" clId="{2278EB02-7A32-4E9B-97F4-AB54C4B62E55}"/>
    <pc:docChg chg="modSld">
      <pc:chgData name="Nicole James" userId="87e49fce-462c-4f4b-b072-0e7301cf4f25" providerId="ADAL" clId="{2278EB02-7A32-4E9B-97F4-AB54C4B62E55}" dt="2020-01-30T12:52:24.455" v="33" actId="20577"/>
      <pc:docMkLst>
        <pc:docMk/>
      </pc:docMkLst>
      <pc:sldChg chg="modSp">
        <pc:chgData name="Nicole James" userId="87e49fce-462c-4f4b-b072-0e7301cf4f25" providerId="ADAL" clId="{2278EB02-7A32-4E9B-97F4-AB54C4B62E55}" dt="2020-01-30T12:50:14.286" v="9" actId="20577"/>
        <pc:sldMkLst>
          <pc:docMk/>
          <pc:sldMk cId="18672428" sldId="274"/>
        </pc:sldMkLst>
        <pc:spChg chg="mod">
          <ac:chgData name="Nicole James" userId="87e49fce-462c-4f4b-b072-0e7301cf4f25" providerId="ADAL" clId="{2278EB02-7A32-4E9B-97F4-AB54C4B62E55}" dt="2020-01-30T12:50:14.286" v="9" actId="20577"/>
          <ac:spMkLst>
            <pc:docMk/>
            <pc:sldMk cId="18672428" sldId="274"/>
            <ac:spMk id="3" creationId="{A2A719CF-6043-4467-9469-4A33DF796F25}"/>
          </ac:spMkLst>
        </pc:spChg>
      </pc:sldChg>
      <pc:sldChg chg="modSp modNotesTx">
        <pc:chgData name="Nicole James" userId="87e49fce-462c-4f4b-b072-0e7301cf4f25" providerId="ADAL" clId="{2278EB02-7A32-4E9B-97F4-AB54C4B62E55}" dt="2020-01-30T12:51:35.982" v="16" actId="6549"/>
        <pc:sldMkLst>
          <pc:docMk/>
          <pc:sldMk cId="4031895210" sldId="573"/>
        </pc:sldMkLst>
        <pc:spChg chg="mod">
          <ac:chgData name="Nicole James" userId="87e49fce-462c-4f4b-b072-0e7301cf4f25" providerId="ADAL" clId="{2278EB02-7A32-4E9B-97F4-AB54C4B62E55}" dt="2020-01-30T12:51:19.985" v="15" actId="6549"/>
          <ac:spMkLst>
            <pc:docMk/>
            <pc:sldMk cId="4031895210" sldId="573"/>
            <ac:spMk id="3" creationId="{170FD391-A293-49A5-8886-75A07BA3BFD9}"/>
          </ac:spMkLst>
        </pc:spChg>
      </pc:sldChg>
      <pc:sldChg chg="modNotesTx">
        <pc:chgData name="Nicole James" userId="87e49fce-462c-4f4b-b072-0e7301cf4f25" providerId="ADAL" clId="{2278EB02-7A32-4E9B-97F4-AB54C4B62E55}" dt="2020-01-30T12:52:24.455" v="33" actId="20577"/>
        <pc:sldMkLst>
          <pc:docMk/>
          <pc:sldMk cId="1341111514" sldId="621"/>
        </pc:sldMkLst>
      </pc:sldChg>
      <pc:sldChg chg="modNotesTx">
        <pc:chgData name="Nicole James" userId="87e49fce-462c-4f4b-b072-0e7301cf4f25" providerId="ADAL" clId="{2278EB02-7A32-4E9B-97F4-AB54C4B62E55}" dt="2020-01-30T12:49:52.617" v="4" actId="20577"/>
        <pc:sldMkLst>
          <pc:docMk/>
          <pc:sldMk cId="2669436763" sldId="637"/>
        </pc:sldMkLst>
      </pc:sldChg>
      <pc:sldChg chg="modNotesTx">
        <pc:chgData name="Nicole James" userId="87e49fce-462c-4f4b-b072-0e7301cf4f25" providerId="ADAL" clId="{2278EB02-7A32-4E9B-97F4-AB54C4B62E55}" dt="2020-01-30T12:50:40.196" v="11" actId="6549"/>
        <pc:sldMkLst>
          <pc:docMk/>
          <pc:sldMk cId="1405423552" sldId="638"/>
        </pc:sldMkLst>
      </pc:sldChg>
    </pc:docChg>
  </pc:docChgLst>
  <pc:docChgLst>
    <pc:chgData name="Bethan Price" userId="S::bethan.price@socialcare.wales::29923274-46ec-4e83-956c-4c26375aa1fd" providerId="AD" clId="Web-{9F8987CA-7864-3664-8E07-F7C801A81D58}"/>
    <pc:docChg chg="modSld">
      <pc:chgData name="Bethan Price" userId="S::bethan.price@socialcare.wales::29923274-46ec-4e83-956c-4c26375aa1fd" providerId="AD" clId="Web-{9F8987CA-7864-3664-8E07-F7C801A81D58}" dt="2020-05-14T12:06:29.672" v="284" actId="20577"/>
      <pc:docMkLst>
        <pc:docMk/>
      </pc:docMkLst>
      <pc:sldChg chg="modSp">
        <pc:chgData name="Bethan Price" userId="S::bethan.price@socialcare.wales::29923274-46ec-4e83-956c-4c26375aa1fd" providerId="AD" clId="Web-{9F8987CA-7864-3664-8E07-F7C801A81D58}" dt="2020-05-14T11:49:52.693" v="1" actId="20577"/>
        <pc:sldMkLst>
          <pc:docMk/>
          <pc:sldMk cId="427183151" sldId="256"/>
        </pc:sldMkLst>
        <pc:spChg chg="mod">
          <ac:chgData name="Bethan Price" userId="S::bethan.price@socialcare.wales::29923274-46ec-4e83-956c-4c26375aa1fd" providerId="AD" clId="Web-{9F8987CA-7864-3664-8E07-F7C801A81D58}" dt="2020-05-14T11:49:52.693" v="1" actId="20577"/>
          <ac:spMkLst>
            <pc:docMk/>
            <pc:sldMk cId="427183151" sldId="256"/>
            <ac:spMk id="3" creationId="{C79237B4-37F7-4090-B9BF-BCEBD33C11FE}"/>
          </ac:spMkLst>
        </pc:spChg>
      </pc:sldChg>
      <pc:sldChg chg="modSp">
        <pc:chgData name="Bethan Price" userId="S::bethan.price@socialcare.wales::29923274-46ec-4e83-956c-4c26375aa1fd" providerId="AD" clId="Web-{9F8987CA-7864-3664-8E07-F7C801A81D58}" dt="2020-05-14T11:59:45.252" v="151" actId="20577"/>
        <pc:sldMkLst>
          <pc:docMk/>
          <pc:sldMk cId="4267104668" sldId="259"/>
        </pc:sldMkLst>
        <pc:spChg chg="mod">
          <ac:chgData name="Bethan Price" userId="S::bethan.price@socialcare.wales::29923274-46ec-4e83-956c-4c26375aa1fd" providerId="AD" clId="Web-{9F8987CA-7864-3664-8E07-F7C801A81D58}" dt="2020-05-14T11:59:45.252" v="151" actId="20577"/>
          <ac:spMkLst>
            <pc:docMk/>
            <pc:sldMk cId="4267104668" sldId="259"/>
            <ac:spMk id="3" creationId="{99F81347-0CB2-4DD9-903C-F57C70576D7D}"/>
          </ac:spMkLst>
        </pc:spChg>
      </pc:sldChg>
      <pc:sldChg chg="modSp">
        <pc:chgData name="Bethan Price" userId="S::bethan.price@socialcare.wales::29923274-46ec-4e83-956c-4c26375aa1fd" providerId="AD" clId="Web-{9F8987CA-7864-3664-8E07-F7C801A81D58}" dt="2020-05-14T11:58:12.003" v="101" actId="20577"/>
        <pc:sldMkLst>
          <pc:docMk/>
          <pc:sldMk cId="2173164945" sldId="260"/>
        </pc:sldMkLst>
        <pc:spChg chg="mod">
          <ac:chgData name="Bethan Price" userId="S::bethan.price@socialcare.wales::29923274-46ec-4e83-956c-4c26375aa1fd" providerId="AD" clId="Web-{9F8987CA-7864-3664-8E07-F7C801A81D58}" dt="2020-05-14T11:58:12.003" v="101" actId="20577"/>
          <ac:spMkLst>
            <pc:docMk/>
            <pc:sldMk cId="2173164945" sldId="260"/>
            <ac:spMk id="3" creationId="{05E3F514-51BC-48D1-8ED1-59EA7526DCE5}"/>
          </ac:spMkLst>
        </pc:spChg>
        <pc:spChg chg="mod">
          <ac:chgData name="Bethan Price" userId="S::bethan.price@socialcare.wales::29923274-46ec-4e83-956c-4c26375aa1fd" providerId="AD" clId="Web-{9F8987CA-7864-3664-8E07-F7C801A81D58}" dt="2020-05-14T11:57:54.503" v="98" actId="1076"/>
          <ac:spMkLst>
            <pc:docMk/>
            <pc:sldMk cId="2173164945" sldId="260"/>
            <ac:spMk id="5" creationId="{AF51FE4A-4FA9-42AE-ACEC-500E041A7DA9}"/>
          </ac:spMkLst>
        </pc:spChg>
      </pc:sldChg>
      <pc:sldChg chg="modSp">
        <pc:chgData name="Bethan Price" userId="S::bethan.price@socialcare.wales::29923274-46ec-4e83-956c-4c26375aa1fd" providerId="AD" clId="Web-{9F8987CA-7864-3664-8E07-F7C801A81D58}" dt="2020-05-14T12:00:11.549" v="156" actId="20577"/>
        <pc:sldMkLst>
          <pc:docMk/>
          <pc:sldMk cId="2402912941" sldId="261"/>
        </pc:sldMkLst>
        <pc:spChg chg="mod">
          <ac:chgData name="Bethan Price" userId="S::bethan.price@socialcare.wales::29923274-46ec-4e83-956c-4c26375aa1fd" providerId="AD" clId="Web-{9F8987CA-7864-3664-8E07-F7C801A81D58}" dt="2020-05-14T12:00:11.549" v="156" actId="20577"/>
          <ac:spMkLst>
            <pc:docMk/>
            <pc:sldMk cId="2402912941" sldId="261"/>
            <ac:spMk id="3" creationId="{66513764-BC34-4C23-BE74-86F20E547EBF}"/>
          </ac:spMkLst>
        </pc:spChg>
      </pc:sldChg>
      <pc:sldChg chg="modSp">
        <pc:chgData name="Bethan Price" userId="S::bethan.price@socialcare.wales::29923274-46ec-4e83-956c-4c26375aa1fd" providerId="AD" clId="Web-{9F8987CA-7864-3664-8E07-F7C801A81D58}" dt="2020-05-14T12:02:40.845" v="194" actId="20577"/>
        <pc:sldMkLst>
          <pc:docMk/>
          <pc:sldMk cId="1488094366" sldId="266"/>
        </pc:sldMkLst>
        <pc:spChg chg="mod">
          <ac:chgData name="Bethan Price" userId="S::bethan.price@socialcare.wales::29923274-46ec-4e83-956c-4c26375aa1fd" providerId="AD" clId="Web-{9F8987CA-7864-3664-8E07-F7C801A81D58}" dt="2020-05-14T12:02:40.845" v="194" actId="20577"/>
          <ac:spMkLst>
            <pc:docMk/>
            <pc:sldMk cId="1488094366" sldId="266"/>
            <ac:spMk id="3" creationId="{170FD391-A293-49A5-8886-75A07BA3BFD9}"/>
          </ac:spMkLst>
        </pc:spChg>
      </pc:sldChg>
      <pc:sldChg chg="modSp">
        <pc:chgData name="Bethan Price" userId="S::bethan.price@socialcare.wales::29923274-46ec-4e83-956c-4c26375aa1fd" providerId="AD" clId="Web-{9F8987CA-7864-3664-8E07-F7C801A81D58}" dt="2020-05-14T12:02:28.502" v="192" actId="20577"/>
        <pc:sldMkLst>
          <pc:docMk/>
          <pc:sldMk cId="3742453650" sldId="267"/>
        </pc:sldMkLst>
        <pc:spChg chg="mod">
          <ac:chgData name="Bethan Price" userId="S::bethan.price@socialcare.wales::29923274-46ec-4e83-956c-4c26375aa1fd" providerId="AD" clId="Web-{9F8987CA-7864-3664-8E07-F7C801A81D58}" dt="2020-05-14T12:02:28.502" v="192" actId="20577"/>
          <ac:spMkLst>
            <pc:docMk/>
            <pc:sldMk cId="3742453650" sldId="267"/>
            <ac:spMk id="3" creationId="{170FD391-A293-49A5-8886-75A07BA3BFD9}"/>
          </ac:spMkLst>
        </pc:spChg>
      </pc:sldChg>
      <pc:sldChg chg="modSp">
        <pc:chgData name="Bethan Price" userId="S::bethan.price@socialcare.wales::29923274-46ec-4e83-956c-4c26375aa1fd" providerId="AD" clId="Web-{9F8987CA-7864-3664-8E07-F7C801A81D58}" dt="2020-05-14T12:03:43.157" v="218" actId="20577"/>
        <pc:sldMkLst>
          <pc:docMk/>
          <pc:sldMk cId="3343113256" sldId="269"/>
        </pc:sldMkLst>
        <pc:spChg chg="mod">
          <ac:chgData name="Bethan Price" userId="S::bethan.price@socialcare.wales::29923274-46ec-4e83-956c-4c26375aa1fd" providerId="AD" clId="Web-{9F8987CA-7864-3664-8E07-F7C801A81D58}" dt="2020-05-14T12:03:43.157" v="218" actId="20577"/>
          <ac:spMkLst>
            <pc:docMk/>
            <pc:sldMk cId="3343113256" sldId="269"/>
            <ac:spMk id="4" creationId="{C03DBB8B-812C-46C4-98CD-9804F58AA644}"/>
          </ac:spMkLst>
        </pc:spChg>
      </pc:sldChg>
      <pc:sldChg chg="modSp">
        <pc:chgData name="Bethan Price" userId="S::bethan.price@socialcare.wales::29923274-46ec-4e83-956c-4c26375aa1fd" providerId="AD" clId="Web-{9F8987CA-7864-3664-8E07-F7C801A81D58}" dt="2020-05-14T11:50:18.162" v="6" actId="20577"/>
        <pc:sldMkLst>
          <pc:docMk/>
          <pc:sldMk cId="375437716" sldId="272"/>
        </pc:sldMkLst>
        <pc:spChg chg="mod">
          <ac:chgData name="Bethan Price" userId="S::bethan.price@socialcare.wales::29923274-46ec-4e83-956c-4c26375aa1fd" providerId="AD" clId="Web-{9F8987CA-7864-3664-8E07-F7C801A81D58}" dt="2020-05-14T11:50:18.162" v="6" actId="20577"/>
          <ac:spMkLst>
            <pc:docMk/>
            <pc:sldMk cId="375437716" sldId="272"/>
            <ac:spMk id="2" creationId="{A820EFE3-0BF4-448A-92B5-9BB213373A98}"/>
          </ac:spMkLst>
        </pc:spChg>
        <pc:spChg chg="mod">
          <ac:chgData name="Bethan Price" userId="S::bethan.price@socialcare.wales::29923274-46ec-4e83-956c-4c26375aa1fd" providerId="AD" clId="Web-{9F8987CA-7864-3664-8E07-F7C801A81D58}" dt="2020-05-14T11:50:15.678" v="5" actId="20577"/>
          <ac:spMkLst>
            <pc:docMk/>
            <pc:sldMk cId="375437716" sldId="272"/>
            <ac:spMk id="4" creationId="{B4982061-39C9-4410-8F0A-AFAFF8D88DD3}"/>
          </ac:spMkLst>
        </pc:spChg>
      </pc:sldChg>
      <pc:sldChg chg="modSp">
        <pc:chgData name="Bethan Price" userId="S::bethan.price@socialcare.wales::29923274-46ec-4e83-956c-4c26375aa1fd" providerId="AD" clId="Web-{9F8987CA-7864-3664-8E07-F7C801A81D58}" dt="2020-05-14T11:57:24.097" v="95" actId="20577"/>
        <pc:sldMkLst>
          <pc:docMk/>
          <pc:sldMk cId="1463965933" sldId="273"/>
        </pc:sldMkLst>
        <pc:spChg chg="mod">
          <ac:chgData name="Bethan Price" userId="S::bethan.price@socialcare.wales::29923274-46ec-4e83-956c-4c26375aa1fd" providerId="AD" clId="Web-{9F8987CA-7864-3664-8E07-F7C801A81D58}" dt="2020-05-14T11:57:24.097" v="95" actId="20577"/>
          <ac:spMkLst>
            <pc:docMk/>
            <pc:sldMk cId="1463965933" sldId="273"/>
            <ac:spMk id="3" creationId="{A2A719CF-6043-4467-9469-4A33DF796F25}"/>
          </ac:spMkLst>
        </pc:spChg>
      </pc:sldChg>
      <pc:sldChg chg="modSp">
        <pc:chgData name="Bethan Price" userId="S::bethan.price@socialcare.wales::29923274-46ec-4e83-956c-4c26375aa1fd" providerId="AD" clId="Web-{9F8987CA-7864-3664-8E07-F7C801A81D58}" dt="2020-05-14T11:57:47.410" v="97" actId="20577"/>
        <pc:sldMkLst>
          <pc:docMk/>
          <pc:sldMk cId="18672428" sldId="274"/>
        </pc:sldMkLst>
        <pc:spChg chg="mod">
          <ac:chgData name="Bethan Price" userId="S::bethan.price@socialcare.wales::29923274-46ec-4e83-956c-4c26375aa1fd" providerId="AD" clId="Web-{9F8987CA-7864-3664-8E07-F7C801A81D58}" dt="2020-05-14T11:57:47.410" v="97" actId="20577"/>
          <ac:spMkLst>
            <pc:docMk/>
            <pc:sldMk cId="18672428" sldId="274"/>
            <ac:spMk id="3" creationId="{A2A719CF-6043-4467-9469-4A33DF796F25}"/>
          </ac:spMkLst>
        </pc:spChg>
      </pc:sldChg>
      <pc:sldChg chg="modSp">
        <pc:chgData name="Bethan Price" userId="S::bethan.price@socialcare.wales::29923274-46ec-4e83-956c-4c26375aa1fd" providerId="AD" clId="Web-{9F8987CA-7864-3664-8E07-F7C801A81D58}" dt="2020-05-14T11:55:08.270" v="81" actId="20577"/>
        <pc:sldMkLst>
          <pc:docMk/>
          <pc:sldMk cId="322399122" sldId="275"/>
        </pc:sldMkLst>
        <pc:spChg chg="mod">
          <ac:chgData name="Bethan Price" userId="S::bethan.price@socialcare.wales::29923274-46ec-4e83-956c-4c26375aa1fd" providerId="AD" clId="Web-{9F8987CA-7864-3664-8E07-F7C801A81D58}" dt="2020-05-14T11:55:08.270" v="81" actId="20577"/>
          <ac:spMkLst>
            <pc:docMk/>
            <pc:sldMk cId="322399122" sldId="275"/>
            <ac:spMk id="3" creationId="{A2A719CF-6043-4467-9469-4A33DF796F25}"/>
          </ac:spMkLst>
        </pc:spChg>
      </pc:sldChg>
      <pc:sldChg chg="modSp">
        <pc:chgData name="Bethan Price" userId="S::bethan.price@socialcare.wales::29923274-46ec-4e83-956c-4c26375aa1fd" providerId="AD" clId="Web-{9F8987CA-7864-3664-8E07-F7C801A81D58}" dt="2020-05-14T12:05:47.844" v="266" actId="20577"/>
        <pc:sldMkLst>
          <pc:docMk/>
          <pc:sldMk cId="811552822" sldId="300"/>
        </pc:sldMkLst>
        <pc:spChg chg="mod">
          <ac:chgData name="Bethan Price" userId="S::bethan.price@socialcare.wales::29923274-46ec-4e83-956c-4c26375aa1fd" providerId="AD" clId="Web-{9F8987CA-7864-3664-8E07-F7C801A81D58}" dt="2020-05-14T12:05:47.844" v="266" actId="20577"/>
          <ac:spMkLst>
            <pc:docMk/>
            <pc:sldMk cId="811552822" sldId="300"/>
            <ac:spMk id="10" creationId="{69E45A57-881B-49B8-80DB-C871F8174A5D}"/>
          </ac:spMkLst>
        </pc:spChg>
      </pc:sldChg>
      <pc:sldChg chg="modSp">
        <pc:chgData name="Bethan Price" userId="S::bethan.price@socialcare.wales::29923274-46ec-4e83-956c-4c26375aa1fd" providerId="AD" clId="Web-{9F8987CA-7864-3664-8E07-F7C801A81D58}" dt="2020-05-14T11:51:16.802" v="25" actId="20577"/>
        <pc:sldMkLst>
          <pc:docMk/>
          <pc:sldMk cId="1016190638" sldId="303"/>
        </pc:sldMkLst>
        <pc:spChg chg="mod">
          <ac:chgData name="Bethan Price" userId="S::bethan.price@socialcare.wales::29923274-46ec-4e83-956c-4c26375aa1fd" providerId="AD" clId="Web-{9F8987CA-7864-3664-8E07-F7C801A81D58}" dt="2020-05-14T11:51:16.802" v="25" actId="20577"/>
          <ac:spMkLst>
            <pc:docMk/>
            <pc:sldMk cId="1016190638" sldId="303"/>
            <ac:spMk id="4" creationId="{4E4CBF57-C080-45BD-8FD2-9D7C75EB9B75}"/>
          </ac:spMkLst>
        </pc:spChg>
      </pc:sldChg>
      <pc:sldChg chg="modSp">
        <pc:chgData name="Bethan Price" userId="S::bethan.price@socialcare.wales::29923274-46ec-4e83-956c-4c26375aa1fd" providerId="AD" clId="Web-{9F8987CA-7864-3664-8E07-F7C801A81D58}" dt="2020-05-14T12:06:25.641" v="282" actId="20577"/>
        <pc:sldMkLst>
          <pc:docMk/>
          <pc:sldMk cId="1266953307" sldId="305"/>
        </pc:sldMkLst>
        <pc:spChg chg="mod">
          <ac:chgData name="Bethan Price" userId="S::bethan.price@socialcare.wales::29923274-46ec-4e83-956c-4c26375aa1fd" providerId="AD" clId="Web-{9F8987CA-7864-3664-8E07-F7C801A81D58}" dt="2020-05-14T12:06:25.641" v="282" actId="20577"/>
          <ac:spMkLst>
            <pc:docMk/>
            <pc:sldMk cId="1266953307" sldId="305"/>
            <ac:spMk id="7" creationId="{4F92AC59-64D1-43FB-8EBF-FE6524FDCF72}"/>
          </ac:spMkLst>
        </pc:spChg>
        <pc:spChg chg="mod">
          <ac:chgData name="Bethan Price" userId="S::bethan.price@socialcare.wales::29923274-46ec-4e83-956c-4c26375aa1fd" providerId="AD" clId="Web-{9F8987CA-7864-3664-8E07-F7C801A81D58}" dt="2020-05-14T12:03:57.564" v="220" actId="20577"/>
          <ac:spMkLst>
            <pc:docMk/>
            <pc:sldMk cId="1266953307" sldId="305"/>
            <ac:spMk id="8" creationId="{C72AB374-A3F3-4FCE-8954-C2A9D948A98D}"/>
          </ac:spMkLst>
        </pc:spChg>
      </pc:sldChg>
      <pc:sldChg chg="modSp">
        <pc:chgData name="Bethan Price" userId="S::bethan.price@socialcare.wales::29923274-46ec-4e83-956c-4c26375aa1fd" providerId="AD" clId="Web-{9F8987CA-7864-3664-8E07-F7C801A81D58}" dt="2020-05-14T12:06:12.891" v="279" actId="20577"/>
        <pc:sldMkLst>
          <pc:docMk/>
          <pc:sldMk cId="1368108222" sldId="306"/>
        </pc:sldMkLst>
        <pc:spChg chg="mod">
          <ac:chgData name="Bethan Price" userId="S::bethan.price@socialcare.wales::29923274-46ec-4e83-956c-4c26375aa1fd" providerId="AD" clId="Web-{9F8987CA-7864-3664-8E07-F7C801A81D58}" dt="2020-05-14T12:06:12.891" v="279" actId="20577"/>
          <ac:spMkLst>
            <pc:docMk/>
            <pc:sldMk cId="1368108222" sldId="306"/>
            <ac:spMk id="7" creationId="{4F92AC59-64D1-43FB-8EBF-FE6524FDCF72}"/>
          </ac:spMkLst>
        </pc:spChg>
        <pc:spChg chg="mod">
          <ac:chgData name="Bethan Price" userId="S::bethan.price@socialcare.wales::29923274-46ec-4e83-956c-4c26375aa1fd" providerId="AD" clId="Web-{9F8987CA-7864-3664-8E07-F7C801A81D58}" dt="2020-05-14T12:06:06.469" v="276" actId="20577"/>
          <ac:spMkLst>
            <pc:docMk/>
            <pc:sldMk cId="1368108222" sldId="306"/>
            <ac:spMk id="8" creationId="{DAB9A025-9891-43E5-8E3E-E5C79C0DA119}"/>
          </ac:spMkLst>
        </pc:spChg>
      </pc:sldChg>
      <pc:sldChg chg="modSp">
        <pc:chgData name="Bethan Price" userId="S::bethan.price@socialcare.wales::29923274-46ec-4e83-956c-4c26375aa1fd" providerId="AD" clId="Web-{9F8987CA-7864-3664-8E07-F7C801A81D58}" dt="2020-05-14T12:01:07.330" v="167" actId="20577"/>
        <pc:sldMkLst>
          <pc:docMk/>
          <pc:sldMk cId="1023529816" sldId="572"/>
        </pc:sldMkLst>
        <pc:spChg chg="mod">
          <ac:chgData name="Bethan Price" userId="S::bethan.price@socialcare.wales::29923274-46ec-4e83-956c-4c26375aa1fd" providerId="AD" clId="Web-{9F8987CA-7864-3664-8E07-F7C801A81D58}" dt="2020-05-14T12:01:07.330" v="167" actId="20577"/>
          <ac:spMkLst>
            <pc:docMk/>
            <pc:sldMk cId="1023529816" sldId="572"/>
            <ac:spMk id="4" creationId="{9D52D3C8-A142-42BE-AA56-907652FDD930}"/>
          </ac:spMkLst>
        </pc:spChg>
      </pc:sldChg>
      <pc:sldChg chg="modSp">
        <pc:chgData name="Bethan Price" userId="S::bethan.price@socialcare.wales::29923274-46ec-4e83-956c-4c26375aa1fd" providerId="AD" clId="Web-{9F8987CA-7864-3664-8E07-F7C801A81D58}" dt="2020-05-14T12:01:46.611" v="178" actId="20577"/>
        <pc:sldMkLst>
          <pc:docMk/>
          <pc:sldMk cId="4031895210" sldId="573"/>
        </pc:sldMkLst>
        <pc:spChg chg="mod">
          <ac:chgData name="Bethan Price" userId="S::bethan.price@socialcare.wales::29923274-46ec-4e83-956c-4c26375aa1fd" providerId="AD" clId="Web-{9F8987CA-7864-3664-8E07-F7C801A81D58}" dt="2020-05-14T12:01:46.611" v="178" actId="20577"/>
          <ac:spMkLst>
            <pc:docMk/>
            <pc:sldMk cId="4031895210" sldId="573"/>
            <ac:spMk id="3" creationId="{170FD391-A293-49A5-8886-75A07BA3BFD9}"/>
          </ac:spMkLst>
        </pc:spChg>
        <pc:spChg chg="mod">
          <ac:chgData name="Bethan Price" userId="S::bethan.price@socialcare.wales::29923274-46ec-4e83-956c-4c26375aa1fd" providerId="AD" clId="Web-{9F8987CA-7864-3664-8E07-F7C801A81D58}" dt="2020-05-14T12:01:14.066" v="169" actId="20577"/>
          <ac:spMkLst>
            <pc:docMk/>
            <pc:sldMk cId="4031895210" sldId="573"/>
            <ac:spMk id="4" creationId="{C311122B-5EC6-4E24-8DC3-F4880A278778}"/>
          </ac:spMkLst>
        </pc:spChg>
      </pc:sldChg>
      <pc:sldChg chg="modSp">
        <pc:chgData name="Bethan Price" userId="S::bethan.price@socialcare.wales::29923274-46ec-4e83-956c-4c26375aa1fd" providerId="AD" clId="Web-{9F8987CA-7864-3664-8E07-F7C801A81D58}" dt="2020-05-14T11:53:13.848" v="66" actId="20577"/>
        <pc:sldMkLst>
          <pc:docMk/>
          <pc:sldMk cId="3696144260" sldId="580"/>
        </pc:sldMkLst>
        <pc:spChg chg="mod">
          <ac:chgData name="Bethan Price" userId="S::bethan.price@socialcare.wales::29923274-46ec-4e83-956c-4c26375aa1fd" providerId="AD" clId="Web-{9F8987CA-7864-3664-8E07-F7C801A81D58}" dt="2020-05-14T11:53:01.677" v="63" actId="20577"/>
          <ac:spMkLst>
            <pc:docMk/>
            <pc:sldMk cId="3696144260" sldId="580"/>
            <ac:spMk id="2" creationId="{DA5394AB-72B0-439F-BC11-2F10F89627B8}"/>
          </ac:spMkLst>
        </pc:spChg>
        <pc:spChg chg="mod">
          <ac:chgData name="Bethan Price" userId="S::bethan.price@socialcare.wales::29923274-46ec-4e83-956c-4c26375aa1fd" providerId="AD" clId="Web-{9F8987CA-7864-3664-8E07-F7C801A81D58}" dt="2020-05-14T11:53:13.848" v="66" actId="20577"/>
          <ac:spMkLst>
            <pc:docMk/>
            <pc:sldMk cId="3696144260" sldId="580"/>
            <ac:spMk id="3" creationId="{907DC995-C758-407D-9870-5DE9DCA06C9E}"/>
          </ac:spMkLst>
        </pc:spChg>
      </pc:sldChg>
      <pc:sldChg chg="modSp">
        <pc:chgData name="Bethan Price" userId="S::bethan.price@socialcare.wales::29923274-46ec-4e83-956c-4c26375aa1fd" providerId="AD" clId="Web-{9F8987CA-7864-3664-8E07-F7C801A81D58}" dt="2020-05-14T11:53:38.333" v="70" actId="20577"/>
        <pc:sldMkLst>
          <pc:docMk/>
          <pc:sldMk cId="4110891605" sldId="581"/>
        </pc:sldMkLst>
        <pc:spChg chg="mod">
          <ac:chgData name="Bethan Price" userId="S::bethan.price@socialcare.wales::29923274-46ec-4e83-956c-4c26375aa1fd" providerId="AD" clId="Web-{9F8987CA-7864-3664-8E07-F7C801A81D58}" dt="2020-05-14T11:53:38.333" v="70" actId="20577"/>
          <ac:spMkLst>
            <pc:docMk/>
            <pc:sldMk cId="4110891605" sldId="581"/>
            <ac:spMk id="3" creationId="{F807F0AF-ABBE-40D9-96E0-BC30699F52A8}"/>
          </ac:spMkLst>
        </pc:spChg>
      </pc:sldChg>
      <pc:sldChg chg="modSp">
        <pc:chgData name="Bethan Price" userId="S::bethan.price@socialcare.wales::29923274-46ec-4e83-956c-4c26375aa1fd" providerId="AD" clId="Web-{9F8987CA-7864-3664-8E07-F7C801A81D58}" dt="2020-05-14T12:03:28.345" v="216" actId="20577"/>
        <pc:sldMkLst>
          <pc:docMk/>
          <pc:sldMk cId="1341111514" sldId="621"/>
        </pc:sldMkLst>
        <pc:spChg chg="mod">
          <ac:chgData name="Bethan Price" userId="S::bethan.price@socialcare.wales::29923274-46ec-4e83-956c-4c26375aa1fd" providerId="AD" clId="Web-{9F8987CA-7864-3664-8E07-F7C801A81D58}" dt="2020-05-14T12:03:28.345" v="216" actId="20577"/>
          <ac:spMkLst>
            <pc:docMk/>
            <pc:sldMk cId="1341111514" sldId="621"/>
            <ac:spMk id="3" creationId="{170FD391-A293-49A5-8886-75A07BA3BFD9}"/>
          </ac:spMkLst>
        </pc:spChg>
        <pc:spChg chg="mod">
          <ac:chgData name="Bethan Price" userId="S::bethan.price@socialcare.wales::29923274-46ec-4e83-956c-4c26375aa1fd" providerId="AD" clId="Web-{9F8987CA-7864-3664-8E07-F7C801A81D58}" dt="2020-05-14T12:03:21.454" v="215" actId="20577"/>
          <ac:spMkLst>
            <pc:docMk/>
            <pc:sldMk cId="1341111514" sldId="621"/>
            <ac:spMk id="5" creationId="{373C6B4B-1158-45CA-A76B-0D1C0662704F}"/>
          </ac:spMkLst>
        </pc:spChg>
      </pc:sldChg>
      <pc:sldChg chg="modSp">
        <pc:chgData name="Bethan Price" userId="S::bethan.price@socialcare.wales::29923274-46ec-4e83-956c-4c26375aa1fd" providerId="AD" clId="Web-{9F8987CA-7864-3664-8E07-F7C801A81D58}" dt="2020-05-14T11:51:44.740" v="31" actId="20577"/>
        <pc:sldMkLst>
          <pc:docMk/>
          <pc:sldMk cId="682252663" sldId="634"/>
        </pc:sldMkLst>
        <pc:spChg chg="mod">
          <ac:chgData name="Bethan Price" userId="S::bethan.price@socialcare.wales::29923274-46ec-4e83-956c-4c26375aa1fd" providerId="AD" clId="Web-{9F8987CA-7864-3664-8E07-F7C801A81D58}" dt="2020-05-14T11:51:39.943" v="28" actId="20577"/>
          <ac:spMkLst>
            <pc:docMk/>
            <pc:sldMk cId="682252663" sldId="634"/>
            <ac:spMk id="3" creationId="{B1F77C78-C2E6-4E00-8EA9-0BD6E40BDB84}"/>
          </ac:spMkLst>
        </pc:spChg>
        <pc:spChg chg="mod">
          <ac:chgData name="Bethan Price" userId="S::bethan.price@socialcare.wales::29923274-46ec-4e83-956c-4c26375aa1fd" providerId="AD" clId="Web-{9F8987CA-7864-3664-8E07-F7C801A81D58}" dt="2020-05-14T11:51:44.740" v="31" actId="20577"/>
          <ac:spMkLst>
            <pc:docMk/>
            <pc:sldMk cId="682252663" sldId="634"/>
            <ac:spMk id="5" creationId="{B97D815C-A2A8-4DE6-9FB1-241372054F6D}"/>
          </ac:spMkLst>
        </pc:spChg>
      </pc:sldChg>
      <pc:sldChg chg="modSp">
        <pc:chgData name="Bethan Price" userId="S::bethan.price@socialcare.wales::29923274-46ec-4e83-956c-4c26375aa1fd" providerId="AD" clId="Web-{9F8987CA-7864-3664-8E07-F7C801A81D58}" dt="2020-05-14T11:52:07.177" v="43" actId="20577"/>
        <pc:sldMkLst>
          <pc:docMk/>
          <pc:sldMk cId="2485831702" sldId="635"/>
        </pc:sldMkLst>
        <pc:spChg chg="mod">
          <ac:chgData name="Bethan Price" userId="S::bethan.price@socialcare.wales::29923274-46ec-4e83-956c-4c26375aa1fd" providerId="AD" clId="Web-{9F8987CA-7864-3664-8E07-F7C801A81D58}" dt="2020-05-14T11:51:57.286" v="36" actId="20577"/>
          <ac:spMkLst>
            <pc:docMk/>
            <pc:sldMk cId="2485831702" sldId="635"/>
            <ac:spMk id="3" creationId="{B1F77C78-C2E6-4E00-8EA9-0BD6E40BDB84}"/>
          </ac:spMkLst>
        </pc:spChg>
        <pc:spChg chg="mod">
          <ac:chgData name="Bethan Price" userId="S::bethan.price@socialcare.wales::29923274-46ec-4e83-956c-4c26375aa1fd" providerId="AD" clId="Web-{9F8987CA-7864-3664-8E07-F7C801A81D58}" dt="2020-05-14T11:52:07.177" v="43" actId="20577"/>
          <ac:spMkLst>
            <pc:docMk/>
            <pc:sldMk cId="2485831702" sldId="635"/>
            <ac:spMk id="4" creationId="{D5E55245-6184-4A20-8D48-451F60528A7D}"/>
          </ac:spMkLst>
        </pc:spChg>
      </pc:sldChg>
      <pc:sldChg chg="modSp">
        <pc:chgData name="Bethan Price" userId="S::bethan.price@socialcare.wales::29923274-46ec-4e83-956c-4c26375aa1fd" providerId="AD" clId="Web-{9F8987CA-7864-3664-8E07-F7C801A81D58}" dt="2020-05-14T11:52:44.177" v="58" actId="20577"/>
        <pc:sldMkLst>
          <pc:docMk/>
          <pc:sldMk cId="1801289813" sldId="636"/>
        </pc:sldMkLst>
        <pc:spChg chg="mod">
          <ac:chgData name="Bethan Price" userId="S::bethan.price@socialcare.wales::29923274-46ec-4e83-956c-4c26375aa1fd" providerId="AD" clId="Web-{9F8987CA-7864-3664-8E07-F7C801A81D58}" dt="2020-05-14T11:52:44.177" v="58" actId="20577"/>
          <ac:spMkLst>
            <pc:docMk/>
            <pc:sldMk cId="1801289813" sldId="636"/>
            <ac:spMk id="3" creationId="{B1F77C78-C2E6-4E00-8EA9-0BD6E40BDB84}"/>
          </ac:spMkLst>
        </pc:spChg>
      </pc:sldChg>
      <pc:sldChg chg="modSp">
        <pc:chgData name="Bethan Price" userId="S::bethan.price@socialcare.wales::29923274-46ec-4e83-956c-4c26375aa1fd" providerId="AD" clId="Web-{9F8987CA-7864-3664-8E07-F7C801A81D58}" dt="2020-05-14T11:54:43.364" v="78" actId="1076"/>
        <pc:sldMkLst>
          <pc:docMk/>
          <pc:sldMk cId="2669436763" sldId="637"/>
        </pc:sldMkLst>
        <pc:spChg chg="mod">
          <ac:chgData name="Bethan Price" userId="S::bethan.price@socialcare.wales::29923274-46ec-4e83-956c-4c26375aa1fd" providerId="AD" clId="Web-{9F8987CA-7864-3664-8E07-F7C801A81D58}" dt="2020-05-14T11:54:43.364" v="78" actId="1076"/>
          <ac:spMkLst>
            <pc:docMk/>
            <pc:sldMk cId="2669436763" sldId="637"/>
            <ac:spMk id="2" creationId="{233326A4-9632-4B1C-9ED4-95E54964210C}"/>
          </ac:spMkLst>
        </pc:spChg>
      </pc:sldChg>
      <pc:sldChg chg="modSp">
        <pc:chgData name="Bethan Price" userId="S::bethan.price@socialcare.wales::29923274-46ec-4e83-956c-4c26375aa1fd" providerId="AD" clId="Web-{9F8987CA-7864-3664-8E07-F7C801A81D58}" dt="2020-05-14T11:59:01.331" v="136" actId="20577"/>
        <pc:sldMkLst>
          <pc:docMk/>
          <pc:sldMk cId="1405423552" sldId="638"/>
        </pc:sldMkLst>
        <pc:spChg chg="mod">
          <ac:chgData name="Bethan Price" userId="S::bethan.price@socialcare.wales::29923274-46ec-4e83-956c-4c26375aa1fd" providerId="AD" clId="Web-{9F8987CA-7864-3664-8E07-F7C801A81D58}" dt="2020-05-14T11:58:46.612" v="106" actId="1076"/>
          <ac:spMkLst>
            <pc:docMk/>
            <pc:sldMk cId="1405423552" sldId="638"/>
            <ac:spMk id="3" creationId="{2BBB33C7-AD02-43E8-8E6A-895F8C537773}"/>
          </ac:spMkLst>
        </pc:spChg>
        <pc:spChg chg="mod">
          <ac:chgData name="Bethan Price" userId="S::bethan.price@socialcare.wales::29923274-46ec-4e83-956c-4c26375aa1fd" providerId="AD" clId="Web-{9F8987CA-7864-3664-8E07-F7C801A81D58}" dt="2020-05-14T11:59:01.331" v="136" actId="20577"/>
          <ac:spMkLst>
            <pc:docMk/>
            <pc:sldMk cId="1405423552" sldId="638"/>
            <ac:spMk id="4" creationId="{099D5DE8-156C-4A31-9771-5FC04735ECB1}"/>
          </ac:spMkLst>
        </pc:spChg>
      </pc:sldChg>
      <pc:sldChg chg="modSp">
        <pc:chgData name="Bethan Price" userId="S::bethan.price@socialcare.wales::29923274-46ec-4e83-956c-4c26375aa1fd" providerId="AD" clId="Web-{9F8987CA-7864-3664-8E07-F7C801A81D58}" dt="2020-05-14T11:55:01.504" v="79" actId="20577"/>
        <pc:sldMkLst>
          <pc:docMk/>
          <pc:sldMk cId="1572430230" sldId="639"/>
        </pc:sldMkLst>
        <pc:spChg chg="mod">
          <ac:chgData name="Bethan Price" userId="S::bethan.price@socialcare.wales::29923274-46ec-4e83-956c-4c26375aa1fd" providerId="AD" clId="Web-{9F8987CA-7864-3664-8E07-F7C801A81D58}" dt="2020-05-14T11:55:01.504" v="79" actId="20577"/>
          <ac:spMkLst>
            <pc:docMk/>
            <pc:sldMk cId="1572430230" sldId="639"/>
            <ac:spMk id="4" creationId="{B2BB477E-1FD2-4691-B83F-33185F9A4C02}"/>
          </ac:spMkLst>
        </pc:spChg>
      </pc:sldChg>
      <pc:sldChg chg="modSp">
        <pc:chgData name="Bethan Price" userId="S::bethan.price@socialcare.wales::29923274-46ec-4e83-956c-4c26375aa1fd" providerId="AD" clId="Web-{9F8987CA-7864-3664-8E07-F7C801A81D58}" dt="2020-05-14T11:58:27.440" v="102" actId="20577"/>
        <pc:sldMkLst>
          <pc:docMk/>
          <pc:sldMk cId="3357521316" sldId="640"/>
        </pc:sldMkLst>
        <pc:spChg chg="mod">
          <ac:chgData name="Bethan Price" userId="S::bethan.price@socialcare.wales::29923274-46ec-4e83-956c-4c26375aa1fd" providerId="AD" clId="Web-{9F8987CA-7864-3664-8E07-F7C801A81D58}" dt="2020-05-14T11:58:27.440" v="102" actId="20577"/>
          <ac:spMkLst>
            <pc:docMk/>
            <pc:sldMk cId="3357521316" sldId="640"/>
            <ac:spMk id="4" creationId="{B2BB477E-1FD2-4691-B83F-33185F9A4C02}"/>
          </ac:spMkLst>
        </pc:spChg>
      </pc:sldChg>
      <pc:sldChg chg="modSp">
        <pc:chgData name="Bethan Price" userId="S::bethan.price@socialcare.wales::29923274-46ec-4e83-956c-4c26375aa1fd" providerId="AD" clId="Web-{9F8987CA-7864-3664-8E07-F7C801A81D58}" dt="2020-05-14T12:01:09.971" v="168" actId="20577"/>
        <pc:sldMkLst>
          <pc:docMk/>
          <pc:sldMk cId="2179081463" sldId="641"/>
        </pc:sldMkLst>
        <pc:spChg chg="mod">
          <ac:chgData name="Bethan Price" userId="S::bethan.price@socialcare.wales::29923274-46ec-4e83-956c-4c26375aa1fd" providerId="AD" clId="Web-{9F8987CA-7864-3664-8E07-F7C801A81D58}" dt="2020-05-14T12:01:09.971" v="168" actId="20577"/>
          <ac:spMkLst>
            <pc:docMk/>
            <pc:sldMk cId="2179081463" sldId="641"/>
            <ac:spMk id="4" creationId="{B2BB477E-1FD2-4691-B83F-33185F9A4C02}"/>
          </ac:spMkLst>
        </pc:spChg>
      </pc:sldChg>
      <pc:sldChg chg="modSp">
        <pc:chgData name="Bethan Price" userId="S::bethan.price@socialcare.wales::29923274-46ec-4e83-956c-4c26375aa1fd" providerId="AD" clId="Web-{9F8987CA-7864-3664-8E07-F7C801A81D58}" dt="2020-05-14T12:03:38.189" v="217" actId="20577"/>
        <pc:sldMkLst>
          <pc:docMk/>
          <pc:sldMk cId="3114807044" sldId="642"/>
        </pc:sldMkLst>
        <pc:spChg chg="mod">
          <ac:chgData name="Bethan Price" userId="S::bethan.price@socialcare.wales::29923274-46ec-4e83-956c-4c26375aa1fd" providerId="AD" clId="Web-{9F8987CA-7864-3664-8E07-F7C801A81D58}" dt="2020-05-14T12:03:38.189" v="217" actId="20577"/>
          <ac:spMkLst>
            <pc:docMk/>
            <pc:sldMk cId="3114807044" sldId="642"/>
            <ac:spMk id="4" creationId="{B2BB477E-1FD2-4691-B83F-33185F9A4C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CF9524-88A1-4EAF-BE55-17C76D7908E1}"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F82CCC-3893-4BDE-A412-617D37E01665}" type="slidenum">
              <a:rPr lang="en-GB" smtClean="0"/>
              <a:t>‹#›</a:t>
            </a:fld>
            <a:endParaRPr lang="en-GB"/>
          </a:p>
        </p:txBody>
      </p:sp>
    </p:spTree>
    <p:extLst>
      <p:ext uri="{BB962C8B-B14F-4D97-AF65-F5344CB8AC3E}">
        <p14:creationId xmlns:p14="http://schemas.microsoft.com/office/powerpoint/2010/main" val="2052761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2/c2.p12.html#tooltip"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2/a2.p11.html?nocache=0.07789920600995703" TargetMode="External"/><Relationship Id="rId3" Type="http://schemas.openxmlformats.org/officeDocument/2006/relationships/hyperlink" Target="http://www.myguideapps.com/projects/wales_safeguarding_procedures/default/adu/index.a2.html?nocache=0.22198976645230295" TargetMode="External"/><Relationship Id="rId7" Type="http://schemas.openxmlformats.org/officeDocument/2006/relationships/hyperlink" Target="http://www.myguideapps.com/projects/wales_safeguarding_procedures/cymraeg/adu/a2/a2.p10.html?nocache=0.5845754393636167"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index.a2.html?nocache=0.3893895323143024" TargetMode="External"/><Relationship Id="rId5" Type="http://schemas.openxmlformats.org/officeDocument/2006/relationships/hyperlink" Target="http://www.myguideapps.com/projects/wales_safeguarding_procedures/default/adu/a2/a2.p11.html?nocache=0.3285508084194826" TargetMode="External"/><Relationship Id="rId4" Type="http://schemas.openxmlformats.org/officeDocument/2006/relationships/hyperlink" Target="http://www.myguideapps.com/projects/wales_safeguarding_procedures/default/adu/a2/a2.p10.html?nocache=0.43191179361235044"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2/a2.p11.html?nocache=0.07789920600995703" TargetMode="External"/><Relationship Id="rId3" Type="http://schemas.openxmlformats.org/officeDocument/2006/relationships/hyperlink" Target="http://www.myguideapps.com/projects/wales_safeguarding_procedures/default/adu/index.a2.html?nocache=0.22198976645230295" TargetMode="External"/><Relationship Id="rId7" Type="http://schemas.openxmlformats.org/officeDocument/2006/relationships/hyperlink" Target="http://www.myguideapps.com/projects/wales_safeguarding_procedures/cymraeg/adu/a2/a2.p10.html?nocache=0.5845754393636167"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index.a2.html?nocache=0.3893895323143024" TargetMode="External"/><Relationship Id="rId5" Type="http://schemas.openxmlformats.org/officeDocument/2006/relationships/hyperlink" Target="http://www.myguideapps.com/projects/wales_safeguarding_procedures/default/adu/a2/a2.p11.html?nocache=0.3285508084194826" TargetMode="External"/><Relationship Id="rId4" Type="http://schemas.openxmlformats.org/officeDocument/2006/relationships/hyperlink" Target="http://www.myguideapps.com/projects/wales_safeguarding_procedures/default/adu/a2/a2.p10.html?nocache=0.43191179361235044"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legislation.gov.uk/anaw/2014/4/section/126"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legislation.gov.uk/anaw/2014/4/pdfs/anaw_20140004_en.pdf" TargetMode="External"/><Relationship Id="rId7" Type="http://schemas.openxmlformats.org/officeDocument/2006/relationships/hyperlink" Target="http://www.legislation.gov.uk/ukpga/2000/21/pdfs/ukpga_20000021_en.pdf" TargetMode="Externa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www.legislation.gov.uk/ukpga/2007/21/pdfs/ukpga_20070021_en.pdf" TargetMode="External"/><Relationship Id="rId5" Type="http://schemas.openxmlformats.org/officeDocument/2006/relationships/hyperlink" Target="http://www.myguideapps.com/projects/wales_safeguarding_procedures/default/chi/c2/c2.p4.html?nocache=0.7307546587070943#tooltip" TargetMode="External"/><Relationship Id="rId4" Type="http://schemas.openxmlformats.org/officeDocument/2006/relationships/hyperlink" Target="http://www.myguideapps.com/projects/wales_safeguarding_procedures/default/chi/c2/c2.p4.html#tooltip"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2/a2.p11.html?nocache=0.07789920600995703" TargetMode="External"/><Relationship Id="rId3" Type="http://schemas.openxmlformats.org/officeDocument/2006/relationships/hyperlink" Target="http://www.myguideapps.com/projects/wales_safeguarding_procedures/default/adu/index.a2.html?nocache=0.22198976645230295" TargetMode="External"/><Relationship Id="rId7" Type="http://schemas.openxmlformats.org/officeDocument/2006/relationships/hyperlink" Target="http://www.myguideapps.com/projects/wales_safeguarding_procedures/cymraeg/adu/a2/a2.p10.html?nocache=0.5845754393636167"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index.a2.html?nocache=0.3893895323143024" TargetMode="External"/><Relationship Id="rId5" Type="http://schemas.openxmlformats.org/officeDocument/2006/relationships/hyperlink" Target="http://www.myguideapps.com/projects/wales_safeguarding_procedures/default/adu/a2/a2.p11.html?nocache=0.3285508084194826" TargetMode="External"/><Relationship Id="rId4" Type="http://schemas.openxmlformats.org/officeDocument/2006/relationships/hyperlink" Target="http://www.myguideapps.com/projects/wales_safeguarding_procedures/default/adu/a2/a2.p10.html?nocache=0.43191179361235044"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p/c2p.p3.html?nocache=0.614017380863664" TargetMode="External"/><Relationship Id="rId7" Type="http://schemas.openxmlformats.org/officeDocument/2006/relationships/hyperlink" Target="https://www.legislation.gov.uk/ukpga/2015/26/contents"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www.legislation.gov.uk/ukpga/1998/23/contents" TargetMode="External"/><Relationship Id="rId5" Type="http://schemas.openxmlformats.org/officeDocument/2006/relationships/hyperlink" Target="http://www.myguideapps.com/projects/wales_safeguarding_procedures/default/chi/c2/c2.p5.html#tooltip" TargetMode="External"/><Relationship Id="rId4" Type="http://schemas.openxmlformats.org/officeDocument/2006/relationships/hyperlink" Target="http://www.myguideapps.com/projects/wales_safeguarding_procedures/default/chi/c5/c5.p1.html?nocache=0.7329390518757934" TargetMode="External"/></Relationships>
</file>

<file path=ppt/notesSlides/_rels/notesSlide21.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2/a2.p11.html?nocache=0.07789920600995703" TargetMode="External"/><Relationship Id="rId3" Type="http://schemas.openxmlformats.org/officeDocument/2006/relationships/hyperlink" Target="http://www.myguideapps.com/projects/wales_safeguarding_procedures/default/adu/index.a2.html?nocache=0.22198976645230295" TargetMode="External"/><Relationship Id="rId7" Type="http://schemas.openxmlformats.org/officeDocument/2006/relationships/hyperlink" Target="http://www.myguideapps.com/projects/wales_safeguarding_procedures/cymraeg/adu/a2/a2.p10.html?nocache=0.5845754393636167" TargetMode="External"/><Relationship Id="rId2" Type="http://schemas.openxmlformats.org/officeDocument/2006/relationships/slide" Target="../slides/slide21.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index.a2.html?nocache=0.3893895323143024" TargetMode="External"/><Relationship Id="rId5" Type="http://schemas.openxmlformats.org/officeDocument/2006/relationships/hyperlink" Target="http://www.myguideapps.com/projects/wales_safeguarding_procedures/default/adu/a2/a2.p11.html?nocache=0.3285508084194826" TargetMode="External"/><Relationship Id="rId4" Type="http://schemas.openxmlformats.org/officeDocument/2006/relationships/hyperlink" Target="http://www.myguideapps.com/projects/wales_safeguarding_procedures/default/adu/a2/a2.p10.html?nocache=0.43191179361235044"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8" Type="http://schemas.openxmlformats.org/officeDocument/2006/relationships/hyperlink" Target="http://www.myguideapps.com/projects/wales_safeguarding_procedures/cymraeg/adu/a2/a2.p11.html?nocache=0.07789920600995703" TargetMode="External"/><Relationship Id="rId3" Type="http://schemas.openxmlformats.org/officeDocument/2006/relationships/hyperlink" Target="http://www.myguideapps.com/projects/wales_safeguarding_procedures/default/adu/index.a2.html?nocache=0.22198976645230295" TargetMode="External"/><Relationship Id="rId7" Type="http://schemas.openxmlformats.org/officeDocument/2006/relationships/hyperlink" Target="http://www.myguideapps.com/projects/wales_safeguarding_procedures/cymraeg/adu/a2/a2.p10.html?nocache=0.5845754393636167" TargetMode="External"/><Relationship Id="rId2" Type="http://schemas.openxmlformats.org/officeDocument/2006/relationships/slide" Target="../slides/slide26.xml"/><Relationship Id="rId1" Type="http://schemas.openxmlformats.org/officeDocument/2006/relationships/notesMaster" Target="../notesMasters/notesMaster1.xml"/><Relationship Id="rId6" Type="http://schemas.openxmlformats.org/officeDocument/2006/relationships/hyperlink" Target="http://www.myguideapps.com/projects/wales_safeguarding_procedures/cymraeg/adu/index.a2.html?nocache=0.3893895323143024" TargetMode="External"/><Relationship Id="rId5" Type="http://schemas.openxmlformats.org/officeDocument/2006/relationships/hyperlink" Target="http://www.myguideapps.com/projects/wales_safeguarding_procedures/default/adu/a2/a2.p11.html?nocache=0.3285508084194826" TargetMode="External"/><Relationship Id="rId4" Type="http://schemas.openxmlformats.org/officeDocument/2006/relationships/hyperlink" Target="http://www.myguideapps.com/projects/wales_safeguarding_procedures/default/adu/a2/a2.p10.html?nocache=0.43191179361235044" TargetMode="Externa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2/a2.p8.html#toolti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2/c2.p14.html?nocache=0.6557602558943607"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2/a2.p11.html#tooltip"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adu/a2/a2.p12.html#tooltip"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adu/a2/a2.p10.html#tooltip"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information is taken directly from the WSP APP</a:t>
            </a:r>
          </a:p>
          <a:p>
            <a:endParaRPr lang="en-GB" b="1" dirty="0"/>
          </a:p>
          <a:p>
            <a:r>
              <a:rPr lang="en-GB" b="1" dirty="0"/>
              <a:t>Section 2:</a:t>
            </a:r>
            <a:r>
              <a:rPr lang="en-GB" dirty="0"/>
              <a:t> </a:t>
            </a:r>
            <a:r>
              <a:rPr lang="en-US" sz="1200" b="1" i="0" kern="1200" dirty="0">
                <a:solidFill>
                  <a:schemeClr val="tx1"/>
                </a:solidFill>
                <a:effectLst/>
                <a:latin typeface="+mn-lt"/>
                <a:ea typeface="+mn-ea"/>
                <a:cs typeface="+mn-cs"/>
              </a:rPr>
              <a:t>The duty to report an adult at risk of abuse and/or neglect</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Glossary</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Pointers for Practice: The duty to report an adult at risk of abuse and/or neglect</a:t>
            </a:r>
            <a:br>
              <a:rPr lang="en-US" sz="1200" b="0" i="0" kern="1200" dirty="0">
                <a:solidFill>
                  <a:schemeClr val="tx1"/>
                </a:solidFill>
                <a:effectLst/>
                <a:latin typeface="+mn-lt"/>
                <a:ea typeface="+mn-ea"/>
                <a:cs typeface="+mn-cs"/>
              </a:rPr>
            </a:br>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a:t>
            </a:fld>
            <a:endParaRPr lang="en-GB"/>
          </a:p>
        </p:txBody>
      </p:sp>
    </p:spTree>
    <p:extLst>
      <p:ext uri="{BB962C8B-B14F-4D97-AF65-F5344CB8AC3E}">
        <p14:creationId xmlns:p14="http://schemas.microsoft.com/office/powerpoint/2010/main" val="3537045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EXPAND:</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if </a:t>
            </a:r>
            <a:r>
              <a:rPr lang="en-US" sz="1200" b="0" i="0" kern="1200" dirty="0">
                <a:solidFill>
                  <a:schemeClr val="tx1"/>
                </a:solidFill>
                <a:effectLst/>
                <a:latin typeface="+mn-lt"/>
                <a:ea typeface="+mn-ea"/>
                <a:cs typeface="+mn-cs"/>
              </a:rPr>
              <a:t>your line manager and/or the designated safeguarding person (DSP) are </a:t>
            </a:r>
            <a:r>
              <a:rPr lang="en-US" sz="1200" b="1" i="0" kern="1200" dirty="0">
                <a:solidFill>
                  <a:schemeClr val="tx1"/>
                </a:solidFill>
                <a:effectLst/>
                <a:latin typeface="+mn-lt"/>
                <a:ea typeface="+mn-ea"/>
                <a:cs typeface="+mn-cs"/>
              </a:rPr>
              <a:t>not available, contact </a:t>
            </a:r>
            <a:r>
              <a:rPr lang="en-US" sz="1200" b="1" i="0" u="none" strike="noStrike" kern="1200" dirty="0">
                <a:solidFill>
                  <a:schemeClr val="tx1"/>
                </a:solidFill>
                <a:effectLst/>
                <a:latin typeface="+mn-lt"/>
                <a:ea typeface="+mn-ea"/>
                <a:cs typeface="+mn-cs"/>
                <a:hlinkClick r:id="rId3"/>
              </a:rPr>
              <a:t>social services</a:t>
            </a:r>
            <a:r>
              <a:rPr lang="en-US" sz="1200" b="1" i="0" kern="1200" dirty="0">
                <a:solidFill>
                  <a:schemeClr val="tx1"/>
                </a:solidFill>
                <a:effectLst/>
                <a:latin typeface="+mn-lt"/>
                <a:ea typeface="+mn-ea"/>
                <a:cs typeface="+mn-cs"/>
              </a:rPr>
              <a:t>.</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do not delay;</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do not confront the alleged abuser;</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do not worry that you may be mistaken:  </a:t>
            </a:r>
            <a:r>
              <a:rPr lang="en-US" sz="1200" b="0" i="0" kern="1200" dirty="0">
                <a:solidFill>
                  <a:schemeClr val="tx1"/>
                </a:solidFill>
                <a:effectLst/>
                <a:latin typeface="+mn-lt"/>
                <a:ea typeface="+mn-ea"/>
                <a:cs typeface="+mn-cs"/>
              </a:rPr>
              <a:t>Practitioners will always be taken seriously by social services. it is better to discuss the disclosure with somebody with the experience and responsibility to make a decision than take no action.</a:t>
            </a:r>
          </a:p>
          <a:p>
            <a:endParaRPr lang="en-GB" dirty="0"/>
          </a:p>
          <a:p>
            <a:r>
              <a:rPr lang="en-US" sz="1200" b="1" i="0" kern="1200" dirty="0">
                <a:solidFill>
                  <a:schemeClr val="tx1"/>
                </a:solidFill>
                <a:effectLst/>
                <a:latin typeface="+mn-lt"/>
                <a:ea typeface="+mn-ea"/>
                <a:cs typeface="+mn-cs"/>
              </a:rPr>
              <a:t>Record</a:t>
            </a:r>
          </a:p>
          <a:p>
            <a:r>
              <a:rPr lang="en-US" sz="1200" b="0" i="0" kern="1200" dirty="0">
                <a:solidFill>
                  <a:schemeClr val="tx1"/>
                </a:solidFill>
                <a:effectLst/>
                <a:latin typeface="+mn-lt"/>
                <a:ea typeface="+mn-ea"/>
                <a:cs typeface="+mn-cs"/>
              </a:rPr>
              <a:t>Record, as soon as you can and no later than 24 hours following the disclosure, what you have been told: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use the exact words the adult used;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describe the circumstances in which the disclosure happened; the setting and anyone else who was present;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be aware that the report may be required for legal action or disciplinary procedure so be sure to separate fact from opinion;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make a note of the date, time, place and people who were present when the disclosure took place.</a:t>
            </a: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10</a:t>
            </a:fld>
            <a:endParaRPr lang="en-GB"/>
          </a:p>
        </p:txBody>
      </p:sp>
    </p:spTree>
    <p:extLst>
      <p:ext uri="{BB962C8B-B14F-4D97-AF65-F5344CB8AC3E}">
        <p14:creationId xmlns:p14="http://schemas.microsoft.com/office/powerpoint/2010/main" val="3858091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From WSP sections: </a:t>
            </a:r>
          </a:p>
          <a:p>
            <a:r>
              <a:rPr lang="en-US" sz="1200" b="1" i="0" u="none" strike="noStrike" kern="1200" dirty="0">
                <a:solidFill>
                  <a:schemeClr val="tx1"/>
                </a:solidFill>
                <a:effectLst/>
                <a:latin typeface="+mn-lt"/>
                <a:ea typeface="+mn-ea"/>
                <a:cs typeface="+mn-cs"/>
                <a:hlinkClick r:id="rId3"/>
              </a:rPr>
              <a:t>Section 2</a:t>
            </a:r>
            <a:r>
              <a:rPr lang="en-US" sz="1200" b="0" i="0" u="none" strike="noStrike" kern="1200" dirty="0">
                <a:solidFill>
                  <a:schemeClr val="tx1"/>
                </a:solidFill>
                <a:effectLst/>
                <a:latin typeface="+mn-lt"/>
                <a:ea typeface="+mn-ea"/>
                <a:cs typeface="+mn-cs"/>
                <a:hlinkClick r:id="rId3"/>
              </a:rPr>
              <a:t>The duty to report an adult at risk of abuse and/or neglect</a:t>
            </a:r>
            <a:r>
              <a:rPr lang="en-US" sz="1200" b="0" i="0" u="none" strike="noStrike" kern="1200" dirty="0">
                <a:solidFill>
                  <a:schemeClr val="tx1"/>
                </a:solidFill>
                <a:effectLst/>
                <a:latin typeface="+mn-lt"/>
                <a:ea typeface="+mn-ea"/>
                <a:cs typeface="+mn-cs"/>
              </a:rPr>
              <a:t>:</a:t>
            </a:r>
            <a:endParaRPr lang="en-GB" dirty="0"/>
          </a:p>
          <a:p>
            <a:pPr lvl="1"/>
            <a:r>
              <a:rPr lang="en-US" sz="1200" b="0" i="0" u="none" strike="noStrike" kern="1200" dirty="0">
                <a:solidFill>
                  <a:schemeClr val="tx1"/>
                </a:solidFill>
                <a:effectLst/>
                <a:latin typeface="+mn-lt"/>
                <a:ea typeface="+mn-ea"/>
                <a:cs typeface="+mn-cs"/>
                <a:hlinkClick r:id="rId4"/>
              </a:rPr>
              <a:t>What to do if an adult at risk tells you that they or another person is or has been abused or neglected</a:t>
            </a:r>
            <a:endParaRPr lang="en-US" sz="1200" b="0" i="0" u="none" strike="noStrike"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5"/>
              </a:rPr>
              <a:t>Managing concerns from the general public</a:t>
            </a:r>
            <a:endParaRPr lang="en-US" sz="1200" b="0" i="0" u="none" strike="noStrike" kern="1200" dirty="0">
              <a:solidFill>
                <a:schemeClr val="tx1"/>
              </a:solidFill>
              <a:effectLst/>
              <a:latin typeface="+mn-lt"/>
              <a:ea typeface="+mn-ea"/>
              <a:cs typeface="+mn-cs"/>
            </a:endParaRPr>
          </a:p>
          <a:p>
            <a:pPr lvl="1"/>
            <a:endParaRPr lang="en-US" sz="1200" b="0" i="0" u="none" strike="noStrike" kern="1200" dirty="0">
              <a:solidFill>
                <a:schemeClr val="tx1"/>
              </a:solidFill>
              <a:effectLst/>
              <a:latin typeface="+mn-lt"/>
              <a:ea typeface="+mn-ea"/>
              <a:cs typeface="+mn-cs"/>
            </a:endParaRPr>
          </a:p>
          <a:p>
            <a:pPr lvl="0"/>
            <a:r>
              <a:rPr lang="en-GB" sz="1200" b="1" i="0" u="none" strike="noStrike" kern="1200" dirty="0" err="1">
                <a:solidFill>
                  <a:schemeClr val="tx1"/>
                </a:solidFill>
                <a:effectLst/>
                <a:latin typeface="+mn-lt"/>
                <a:ea typeface="+mn-ea"/>
                <a:cs typeface="+mn-cs"/>
                <a:hlinkClick r:id="rId6"/>
              </a:rPr>
              <a:t>Adran</a:t>
            </a:r>
            <a:r>
              <a:rPr lang="en-GB" sz="1200" b="1" i="0" u="none" strike="noStrike" kern="1200" dirty="0">
                <a:solidFill>
                  <a:schemeClr val="tx1"/>
                </a:solidFill>
                <a:effectLst/>
                <a:latin typeface="+mn-lt"/>
                <a:ea typeface="+mn-ea"/>
                <a:cs typeface="+mn-cs"/>
                <a:hlinkClick r:id="rId6"/>
              </a:rPr>
              <a:t> 2</a:t>
            </a:r>
            <a:r>
              <a:rPr lang="en-GB" sz="1200" b="0" i="0" u="none" strike="noStrike" kern="1200" dirty="0">
                <a:solidFill>
                  <a:schemeClr val="tx1"/>
                </a:solidFill>
                <a:effectLst/>
                <a:latin typeface="+mn-lt"/>
                <a:ea typeface="+mn-ea"/>
                <a:cs typeface="+mn-cs"/>
                <a:hlinkClick r:id="rId6"/>
              </a:rPr>
              <a:t>Y </a:t>
            </a:r>
            <a:r>
              <a:rPr lang="en-GB" sz="1200" b="0" i="0" u="none" strike="noStrike" kern="1200" dirty="0" err="1">
                <a:solidFill>
                  <a:schemeClr val="tx1"/>
                </a:solidFill>
                <a:effectLst/>
                <a:latin typeface="+mn-lt"/>
                <a:ea typeface="+mn-ea"/>
                <a:cs typeface="+mn-cs"/>
                <a:hlinkClick r:id="rId6"/>
              </a:rPr>
              <a:t>ddyletswydd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i</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adrodd</a:t>
            </a:r>
            <a:r>
              <a:rPr lang="en-GB" sz="1200" b="0" i="0" u="none" strike="noStrike" kern="1200" dirty="0">
                <a:solidFill>
                  <a:schemeClr val="tx1"/>
                </a:solidFill>
                <a:effectLst/>
                <a:latin typeface="+mn-lt"/>
                <a:ea typeface="+mn-ea"/>
                <a:cs typeface="+mn-cs"/>
                <a:hlinkClick r:id="rId6"/>
              </a:rPr>
              <a:t> am </a:t>
            </a:r>
            <a:r>
              <a:rPr lang="en-GB" sz="1200" b="0" i="0" u="none" strike="noStrike" kern="1200" dirty="0" err="1">
                <a:solidFill>
                  <a:schemeClr val="tx1"/>
                </a:solidFill>
                <a:effectLst/>
                <a:latin typeface="+mn-lt"/>
                <a:ea typeface="+mn-ea"/>
                <a:cs typeface="+mn-cs"/>
                <a:hlinkClick r:id="rId6"/>
              </a:rPr>
              <a:t>oedolyn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sydd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mewn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perygl</a:t>
            </a:r>
            <a:r>
              <a:rPr lang="en-GB" sz="1200" b="0" i="0" u="none" strike="noStrike" kern="1200" dirty="0">
                <a:solidFill>
                  <a:schemeClr val="tx1"/>
                </a:solidFill>
                <a:effectLst/>
                <a:latin typeface="+mn-lt"/>
                <a:ea typeface="+mn-ea"/>
                <a:cs typeface="+mn-cs"/>
                <a:hlinkClick r:id="rId6"/>
              </a:rPr>
              <a:t> o </a:t>
            </a:r>
            <a:r>
              <a:rPr lang="en-GB" sz="1200" b="0" i="0" u="none" strike="noStrike" kern="1200" dirty="0" err="1">
                <a:solidFill>
                  <a:schemeClr val="tx1"/>
                </a:solidFill>
                <a:effectLst/>
                <a:latin typeface="+mn-lt"/>
                <a:ea typeface="+mn-ea"/>
                <a:cs typeface="+mn-cs"/>
                <a:hlinkClick r:id="rId6"/>
              </a:rPr>
              <a:t>gamdriniaeth</a:t>
            </a:r>
            <a:r>
              <a:rPr lang="en-GB" sz="1200" b="0" i="0" u="none" strike="noStrike" kern="1200" dirty="0">
                <a:solidFill>
                  <a:schemeClr val="tx1"/>
                </a:solidFill>
                <a:effectLst/>
                <a:latin typeface="+mn-lt"/>
                <a:ea typeface="+mn-ea"/>
                <a:cs typeface="+mn-cs"/>
                <a:hlinkClick r:id="rId6"/>
              </a:rPr>
              <a:t> a/neu </a:t>
            </a:r>
            <a:r>
              <a:rPr lang="en-GB" sz="1200" b="0" i="0" u="none" strike="noStrike" kern="1200" dirty="0" err="1">
                <a:solidFill>
                  <a:schemeClr val="tx1"/>
                </a:solidFill>
                <a:effectLst/>
                <a:latin typeface="+mn-lt"/>
                <a:ea typeface="+mn-ea"/>
                <a:cs typeface="+mn-cs"/>
                <a:hlinkClick r:id="rId6"/>
              </a:rPr>
              <a:t>esgeulustod</a:t>
            </a:r>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hlinkClick r:id="rId7"/>
              </a:rPr>
              <a:t>Beth </a:t>
            </a:r>
            <a:r>
              <a:rPr lang="en-GB" sz="1200" b="0" i="0" u="none" strike="noStrike" kern="1200" dirty="0" err="1">
                <a:solidFill>
                  <a:schemeClr val="tx1"/>
                </a:solidFill>
                <a:effectLst/>
                <a:latin typeface="+mn-lt"/>
                <a:ea typeface="+mn-ea"/>
                <a:cs typeface="+mn-cs"/>
                <a:hlinkClick r:id="rId7"/>
              </a:rPr>
              <a:t>ddylid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wneud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os</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yw</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oedolyn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mewn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perygl</a:t>
            </a:r>
            <a:r>
              <a:rPr lang="en-GB" sz="1200" b="0" i="0" u="none" strike="noStrike" kern="1200" dirty="0">
                <a:solidFill>
                  <a:schemeClr val="tx1"/>
                </a:solidFill>
                <a:effectLst/>
                <a:latin typeface="+mn-lt"/>
                <a:ea typeface="+mn-ea"/>
                <a:cs typeface="+mn-cs"/>
                <a:hlinkClick r:id="rId7"/>
              </a:rPr>
              <a:t> yn </a:t>
            </a:r>
            <a:r>
              <a:rPr lang="en-GB" sz="1200" b="0" i="0" u="none" strike="noStrike" kern="1200" dirty="0" err="1">
                <a:solidFill>
                  <a:schemeClr val="tx1"/>
                </a:solidFill>
                <a:effectLst/>
                <a:latin typeface="+mn-lt"/>
                <a:ea typeface="+mn-ea"/>
                <a:cs typeface="+mn-cs"/>
                <a:hlinkClick r:id="rId7"/>
              </a:rPr>
              <a:t>dweud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wrthych</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fod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ef</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berson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arall</a:t>
            </a:r>
            <a:r>
              <a:rPr lang="en-GB" sz="1200" b="0" i="0" u="none" strike="noStrike" kern="1200" dirty="0">
                <a:solidFill>
                  <a:schemeClr val="tx1"/>
                </a:solidFill>
                <a:effectLst/>
                <a:latin typeface="+mn-lt"/>
                <a:ea typeface="+mn-ea"/>
                <a:cs typeface="+mn-cs"/>
                <a:hlinkClick r:id="rId7"/>
              </a:rPr>
              <a:t> yn neu </a:t>
            </a:r>
            <a:r>
              <a:rPr lang="en-GB" sz="1200" b="0" i="0" u="none" strike="noStrike" kern="1200" dirty="0" err="1">
                <a:solidFill>
                  <a:schemeClr val="tx1"/>
                </a:solidFill>
                <a:effectLst/>
                <a:latin typeface="+mn-lt"/>
                <a:ea typeface="+mn-ea"/>
                <a:cs typeface="+mn-cs"/>
                <a:hlinkClick r:id="rId7"/>
              </a:rPr>
              <a:t>wedi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cael</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gam-</a:t>
            </a:r>
            <a:r>
              <a:rPr lang="en-GB" sz="1200" b="0" i="0" u="none" strike="noStrike" kern="1200" dirty="0" err="1">
                <a:solidFill>
                  <a:schemeClr val="tx1"/>
                </a:solidFill>
                <a:effectLst/>
                <a:latin typeface="+mn-lt"/>
                <a:ea typeface="+mn-ea"/>
                <a:cs typeface="+mn-cs"/>
                <a:hlinkClick r:id="rId7"/>
              </a:rPr>
              <a:t>drin</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esgeuluso</a:t>
            </a:r>
            <a:endParaRPr lang="en-GB" sz="1200" b="0" i="0" kern="1200" dirty="0">
              <a:solidFill>
                <a:schemeClr val="tx1"/>
              </a:solidFill>
              <a:effectLst/>
              <a:latin typeface="+mn-lt"/>
              <a:ea typeface="+mn-ea"/>
              <a:cs typeface="+mn-cs"/>
            </a:endParaRPr>
          </a:p>
          <a:p>
            <a:r>
              <a:rPr lang="en-GB" sz="1200" b="0" i="0" u="none" strike="noStrike" kern="1200" dirty="0" err="1">
                <a:solidFill>
                  <a:schemeClr val="tx1"/>
                </a:solidFill>
                <a:effectLst/>
                <a:latin typeface="+mn-lt"/>
                <a:ea typeface="+mn-ea"/>
                <a:cs typeface="+mn-cs"/>
                <a:hlinkClick r:id="rId8"/>
              </a:rPr>
              <a:t>Trin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pryderon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gan</a:t>
            </a:r>
            <a:r>
              <a:rPr lang="en-GB" sz="1200" b="0" i="0" u="none" strike="noStrike" kern="1200" dirty="0">
                <a:solidFill>
                  <a:schemeClr val="tx1"/>
                </a:solidFill>
                <a:effectLst/>
                <a:latin typeface="+mn-lt"/>
                <a:ea typeface="+mn-ea"/>
                <a:cs typeface="+mn-cs"/>
                <a:hlinkClick r:id="rId8"/>
              </a:rPr>
              <a:t> y </a:t>
            </a:r>
            <a:r>
              <a:rPr lang="en-GB" sz="1200" b="0" i="0" u="none" strike="noStrike" kern="1200" dirty="0" err="1">
                <a:solidFill>
                  <a:schemeClr val="tx1"/>
                </a:solidFill>
                <a:effectLst/>
                <a:latin typeface="+mn-lt"/>
                <a:ea typeface="+mn-ea"/>
                <a:cs typeface="+mn-cs"/>
                <a:hlinkClick r:id="rId8"/>
              </a:rPr>
              <a:t>cyhoedd</a:t>
            </a:r>
            <a:endParaRPr lang="en-GB" sz="1200" b="0" i="0" kern="1200" dirty="0">
              <a:solidFill>
                <a:schemeClr val="tx1"/>
              </a:solidFill>
              <a:effectLst/>
              <a:latin typeface="+mn-lt"/>
              <a:ea typeface="+mn-ea"/>
              <a:cs typeface="+mn-cs"/>
            </a:endParaRPr>
          </a:p>
          <a:p>
            <a:pPr lvl="0"/>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11</a:t>
            </a:fld>
            <a:endParaRPr lang="en-GB"/>
          </a:p>
        </p:txBody>
      </p:sp>
    </p:spTree>
    <p:extLst>
      <p:ext uri="{BB962C8B-B14F-4D97-AF65-F5344CB8AC3E}">
        <p14:creationId xmlns:p14="http://schemas.microsoft.com/office/powerpoint/2010/main" val="2288367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NOTE:  You may wish to re-direct to the module on imminent concerns</a:t>
            </a:r>
          </a:p>
          <a:p>
            <a:endParaRPr lang="en-GB" sz="1200" b="1" u="sng" kern="1200" dirty="0">
              <a:solidFill>
                <a:schemeClr val="tx1"/>
              </a:solidFill>
              <a:effectLst/>
              <a:latin typeface="+mn-lt"/>
              <a:ea typeface="+mn-ea"/>
              <a:cs typeface="+mn-cs"/>
            </a:endParaRPr>
          </a:p>
          <a:p>
            <a:r>
              <a:rPr lang="en-US" b="1" dirty="0"/>
              <a:t>Seeking agency advice and initial discussions with social services</a:t>
            </a:r>
          </a:p>
          <a:p>
            <a:r>
              <a:rPr lang="en-US" dirty="0"/>
              <a:t>The need to seek advice should never delay any emergency action needed to protect an adult.</a:t>
            </a:r>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12</a:t>
            </a:fld>
            <a:endParaRPr lang="en-GB"/>
          </a:p>
        </p:txBody>
      </p:sp>
    </p:spTree>
    <p:extLst>
      <p:ext uri="{BB962C8B-B14F-4D97-AF65-F5344CB8AC3E}">
        <p14:creationId xmlns:p14="http://schemas.microsoft.com/office/powerpoint/2010/main" val="3949240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1" i="0" u="sng" dirty="0">
                <a:solidFill>
                  <a:srgbClr val="37394B"/>
                </a:solidFill>
                <a:effectLst/>
                <a:latin typeface="Helvetica" panose="020B0604020202020204" pitchFamily="34" charset="0"/>
              </a:rPr>
              <a:t>TRAINER TO POINT OUT:</a:t>
            </a:r>
            <a:endParaRPr lang="en-US" b="0" i="0" u="sng" dirty="0">
              <a:solidFill>
                <a:srgbClr val="37394B"/>
              </a:solidFill>
              <a:effectLst/>
              <a:latin typeface="Helvetica" panose="020B0604020202020204" pitchFamily="34" charset="0"/>
            </a:endParaRP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All practitioners should know who to contact in their agency for advice and they should not hesitate to discuss their concerns no matter how insignificant they may appear.</a:t>
            </a:r>
          </a:p>
          <a:p>
            <a:pPr algn="l"/>
            <a:endParaRPr lang="en-US" b="0" i="0" dirty="0">
              <a:solidFill>
                <a:srgbClr val="37394B"/>
              </a:solidFill>
              <a:effectLst/>
              <a:latin typeface="Helvetica"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13</a:t>
            </a:fld>
            <a:endParaRPr lang="en-GB"/>
          </a:p>
        </p:txBody>
      </p:sp>
    </p:spTree>
    <p:extLst>
      <p:ext uri="{BB962C8B-B14F-4D97-AF65-F5344CB8AC3E}">
        <p14:creationId xmlns:p14="http://schemas.microsoft.com/office/powerpoint/2010/main" val="29967374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Whilst every effort should be made to seek advice from the designated safeguarding person, a practitioner may need to contact social services directly, particularly where:</a:t>
            </a:r>
          </a:p>
          <a:p>
            <a:r>
              <a:rPr lang="en-US" sz="1200" b="0" i="0" kern="1200" dirty="0">
                <a:solidFill>
                  <a:schemeClr val="tx1"/>
                </a:solidFill>
                <a:effectLst/>
                <a:latin typeface="+mn-lt"/>
                <a:ea typeface="+mn-ea"/>
                <a:cs typeface="+mn-cs"/>
              </a:rPr>
              <a:t>contacting the designated safeguarding person would result in undue delay and thereby places someone at risk;</a:t>
            </a:r>
          </a:p>
          <a:p>
            <a:r>
              <a:rPr lang="en-US" sz="1200" b="0" i="0" kern="1200" dirty="0">
                <a:solidFill>
                  <a:schemeClr val="tx1"/>
                </a:solidFill>
                <a:effectLst/>
                <a:latin typeface="+mn-lt"/>
                <a:ea typeface="+mn-ea"/>
                <a:cs typeface="+mn-cs"/>
              </a:rPr>
              <a:t>the designated safeguarding person has been contacted and they have not taken action and the practitioner thinks it is necessary;</a:t>
            </a:r>
          </a:p>
          <a:p>
            <a:r>
              <a:rPr lang="en-US" sz="1200" b="0" i="0" kern="1200" dirty="0">
                <a:solidFill>
                  <a:schemeClr val="tx1"/>
                </a:solidFill>
                <a:effectLst/>
                <a:latin typeface="+mn-lt"/>
                <a:ea typeface="+mn-ea"/>
                <a:cs typeface="+mn-cs"/>
              </a:rPr>
              <a:t>the concern relates to the designated safeguarding person and there is no other appropriate alternative manager to contact.</a:t>
            </a:r>
          </a:p>
          <a:p>
            <a:endParaRPr lang="en-US" sz="1200" b="1"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14</a:t>
            </a:fld>
            <a:endParaRPr lang="en-GB"/>
          </a:p>
        </p:txBody>
      </p:sp>
    </p:spTree>
    <p:extLst>
      <p:ext uri="{BB962C8B-B14F-4D97-AF65-F5344CB8AC3E}">
        <p14:creationId xmlns:p14="http://schemas.microsoft.com/office/powerpoint/2010/main" val="414056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Contacting social services for guidance</a:t>
            </a:r>
          </a:p>
          <a:p>
            <a:r>
              <a:rPr lang="en-US" sz="1200" b="0" i="0" kern="1200" dirty="0">
                <a:solidFill>
                  <a:schemeClr val="tx1"/>
                </a:solidFill>
                <a:effectLst/>
                <a:latin typeface="+mn-lt"/>
                <a:ea typeface="+mn-ea"/>
                <a:cs typeface="+mn-cs"/>
              </a:rPr>
              <a:t>If, after seeking advice in one’s own agency, there is uncertainty as to whether to report concerns, these can always be discussed with social services who will provide guidance as to what to do next.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seeking guidance from social services, it is important to </a:t>
            </a:r>
            <a:r>
              <a:rPr lang="en-US" sz="1200" b="0" i="0" kern="1200" dirty="0" err="1">
                <a:solidFill>
                  <a:schemeClr val="tx1"/>
                </a:solidFill>
                <a:effectLst/>
                <a:latin typeface="+mn-lt"/>
                <a:ea typeface="+mn-ea"/>
                <a:cs typeface="+mn-cs"/>
              </a:rPr>
              <a:t>recognise</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responsibility to decide whether to make a report remains with the referrer;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seeking advice does not of itself constitute a report;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it is the responsibility of the referrer to make clear that they want to make a report;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all telephone reports should be followed up in writing within 24 hours.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need to seek advice should never delay any emergency action needed to protect an adult believed to be at risk.</a:t>
            </a:r>
          </a:p>
          <a:p>
            <a:endParaRPr lang="en-GB" dirty="0"/>
          </a:p>
        </p:txBody>
      </p:sp>
      <p:sp>
        <p:nvSpPr>
          <p:cNvPr id="4" name="Slide Number Placeholder 3"/>
          <p:cNvSpPr>
            <a:spLocks noGrp="1"/>
          </p:cNvSpPr>
          <p:nvPr>
            <p:ph type="sldNum" sz="quarter" idx="5"/>
          </p:nvPr>
        </p:nvSpPr>
        <p:spPr/>
        <p:txBody>
          <a:bodyPr/>
          <a:lstStyle/>
          <a:p>
            <a:fld id="{54D7508C-08EC-4F2C-A793-96E22DE11182}" type="slidenum">
              <a:rPr lang="en-GB" smtClean="0"/>
              <a:t>15</a:t>
            </a:fld>
            <a:endParaRPr lang="en-GB"/>
          </a:p>
        </p:txBody>
      </p:sp>
    </p:spTree>
    <p:extLst>
      <p:ext uri="{BB962C8B-B14F-4D97-AF65-F5344CB8AC3E}">
        <p14:creationId xmlns:p14="http://schemas.microsoft.com/office/powerpoint/2010/main" val="193616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From WSP sections: </a:t>
            </a:r>
          </a:p>
          <a:p>
            <a:r>
              <a:rPr lang="en-US" sz="1200" b="1" i="0" u="none" strike="noStrike" kern="1200" dirty="0">
                <a:solidFill>
                  <a:schemeClr val="tx1"/>
                </a:solidFill>
                <a:effectLst/>
                <a:latin typeface="+mn-lt"/>
                <a:ea typeface="+mn-ea"/>
                <a:cs typeface="+mn-cs"/>
                <a:hlinkClick r:id="rId3"/>
              </a:rPr>
              <a:t>Section 2</a:t>
            </a:r>
            <a:r>
              <a:rPr lang="en-US" sz="1200" b="0" i="0" u="none" strike="noStrike" kern="1200" dirty="0">
                <a:solidFill>
                  <a:schemeClr val="tx1"/>
                </a:solidFill>
                <a:effectLst/>
                <a:latin typeface="+mn-lt"/>
                <a:ea typeface="+mn-ea"/>
                <a:cs typeface="+mn-cs"/>
                <a:hlinkClick r:id="rId3"/>
              </a:rPr>
              <a:t>The duty to report an adult at risk of abuse and/or neglect</a:t>
            </a:r>
            <a:r>
              <a:rPr lang="en-US" sz="1200" b="0" i="0" u="none" strike="noStrike" kern="1200" dirty="0">
                <a:solidFill>
                  <a:schemeClr val="tx1"/>
                </a:solidFill>
                <a:effectLst/>
                <a:latin typeface="+mn-lt"/>
                <a:ea typeface="+mn-ea"/>
                <a:cs typeface="+mn-cs"/>
              </a:rPr>
              <a:t>:</a:t>
            </a:r>
            <a:endParaRPr lang="en-GB" dirty="0"/>
          </a:p>
          <a:p>
            <a:pPr lvl="1"/>
            <a:r>
              <a:rPr lang="en-US" sz="1200" b="0" i="0" u="none" strike="noStrike" kern="1200" dirty="0">
                <a:solidFill>
                  <a:schemeClr val="tx1"/>
                </a:solidFill>
                <a:effectLst/>
                <a:latin typeface="+mn-lt"/>
                <a:ea typeface="+mn-ea"/>
                <a:cs typeface="+mn-cs"/>
                <a:hlinkClick r:id="rId4"/>
              </a:rPr>
              <a:t>What to do if an adult at risk tells you that they or another person is or has been abused or neglected</a:t>
            </a:r>
            <a:endParaRPr lang="en-US" sz="1200" b="0" i="0" u="none" strike="noStrike"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5"/>
              </a:rPr>
              <a:t>Managing concerns from the general public</a:t>
            </a:r>
            <a:endParaRPr lang="en-US" sz="1200" b="0" i="0" u="none" strike="noStrike" kern="1200" dirty="0">
              <a:solidFill>
                <a:schemeClr val="tx1"/>
              </a:solidFill>
              <a:effectLst/>
              <a:latin typeface="+mn-lt"/>
              <a:ea typeface="+mn-ea"/>
              <a:cs typeface="+mn-cs"/>
            </a:endParaRPr>
          </a:p>
          <a:p>
            <a:pPr lvl="1"/>
            <a:endParaRPr lang="en-US" sz="1200" b="0" i="0" u="none" strike="noStrike" kern="1200" dirty="0">
              <a:solidFill>
                <a:schemeClr val="tx1"/>
              </a:solidFill>
              <a:effectLst/>
              <a:latin typeface="+mn-lt"/>
              <a:ea typeface="+mn-ea"/>
              <a:cs typeface="+mn-cs"/>
            </a:endParaRPr>
          </a:p>
          <a:p>
            <a:pPr lvl="0"/>
            <a:r>
              <a:rPr lang="en-GB" sz="1200" b="1" i="0" u="none" strike="noStrike" kern="1200" dirty="0" err="1">
                <a:solidFill>
                  <a:schemeClr val="tx1"/>
                </a:solidFill>
                <a:effectLst/>
                <a:latin typeface="+mn-lt"/>
                <a:ea typeface="+mn-ea"/>
                <a:cs typeface="+mn-cs"/>
                <a:hlinkClick r:id="rId6"/>
              </a:rPr>
              <a:t>Adran</a:t>
            </a:r>
            <a:r>
              <a:rPr lang="en-GB" sz="1200" b="1" i="0" u="none" strike="noStrike" kern="1200" dirty="0">
                <a:solidFill>
                  <a:schemeClr val="tx1"/>
                </a:solidFill>
                <a:effectLst/>
                <a:latin typeface="+mn-lt"/>
                <a:ea typeface="+mn-ea"/>
                <a:cs typeface="+mn-cs"/>
                <a:hlinkClick r:id="rId6"/>
              </a:rPr>
              <a:t> 2</a:t>
            </a:r>
            <a:r>
              <a:rPr lang="en-GB" sz="1200" b="0" i="0" u="none" strike="noStrike" kern="1200" dirty="0">
                <a:solidFill>
                  <a:schemeClr val="tx1"/>
                </a:solidFill>
                <a:effectLst/>
                <a:latin typeface="+mn-lt"/>
                <a:ea typeface="+mn-ea"/>
                <a:cs typeface="+mn-cs"/>
                <a:hlinkClick r:id="rId6"/>
              </a:rPr>
              <a:t>Y </a:t>
            </a:r>
            <a:r>
              <a:rPr lang="en-GB" sz="1200" b="0" i="0" u="none" strike="noStrike" kern="1200" dirty="0" err="1">
                <a:solidFill>
                  <a:schemeClr val="tx1"/>
                </a:solidFill>
                <a:effectLst/>
                <a:latin typeface="+mn-lt"/>
                <a:ea typeface="+mn-ea"/>
                <a:cs typeface="+mn-cs"/>
                <a:hlinkClick r:id="rId6"/>
              </a:rPr>
              <a:t>ddyletswydd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i</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adrodd</a:t>
            </a:r>
            <a:r>
              <a:rPr lang="en-GB" sz="1200" b="0" i="0" u="none" strike="noStrike" kern="1200" dirty="0">
                <a:solidFill>
                  <a:schemeClr val="tx1"/>
                </a:solidFill>
                <a:effectLst/>
                <a:latin typeface="+mn-lt"/>
                <a:ea typeface="+mn-ea"/>
                <a:cs typeface="+mn-cs"/>
                <a:hlinkClick r:id="rId6"/>
              </a:rPr>
              <a:t> am </a:t>
            </a:r>
            <a:r>
              <a:rPr lang="en-GB" sz="1200" b="0" i="0" u="none" strike="noStrike" kern="1200" dirty="0" err="1">
                <a:solidFill>
                  <a:schemeClr val="tx1"/>
                </a:solidFill>
                <a:effectLst/>
                <a:latin typeface="+mn-lt"/>
                <a:ea typeface="+mn-ea"/>
                <a:cs typeface="+mn-cs"/>
                <a:hlinkClick r:id="rId6"/>
              </a:rPr>
              <a:t>oedolyn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sydd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mewn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perygl</a:t>
            </a:r>
            <a:r>
              <a:rPr lang="en-GB" sz="1200" b="0" i="0" u="none" strike="noStrike" kern="1200" dirty="0">
                <a:solidFill>
                  <a:schemeClr val="tx1"/>
                </a:solidFill>
                <a:effectLst/>
                <a:latin typeface="+mn-lt"/>
                <a:ea typeface="+mn-ea"/>
                <a:cs typeface="+mn-cs"/>
                <a:hlinkClick r:id="rId6"/>
              </a:rPr>
              <a:t> o </a:t>
            </a:r>
            <a:r>
              <a:rPr lang="en-GB" sz="1200" b="0" i="0" u="none" strike="noStrike" kern="1200" dirty="0" err="1">
                <a:solidFill>
                  <a:schemeClr val="tx1"/>
                </a:solidFill>
                <a:effectLst/>
                <a:latin typeface="+mn-lt"/>
                <a:ea typeface="+mn-ea"/>
                <a:cs typeface="+mn-cs"/>
                <a:hlinkClick r:id="rId6"/>
              </a:rPr>
              <a:t>gamdriniaeth</a:t>
            </a:r>
            <a:r>
              <a:rPr lang="en-GB" sz="1200" b="0" i="0" u="none" strike="noStrike" kern="1200" dirty="0">
                <a:solidFill>
                  <a:schemeClr val="tx1"/>
                </a:solidFill>
                <a:effectLst/>
                <a:latin typeface="+mn-lt"/>
                <a:ea typeface="+mn-ea"/>
                <a:cs typeface="+mn-cs"/>
                <a:hlinkClick r:id="rId6"/>
              </a:rPr>
              <a:t> a/neu </a:t>
            </a:r>
            <a:r>
              <a:rPr lang="en-GB" sz="1200" b="0" i="0" u="none" strike="noStrike" kern="1200" dirty="0" err="1">
                <a:solidFill>
                  <a:schemeClr val="tx1"/>
                </a:solidFill>
                <a:effectLst/>
                <a:latin typeface="+mn-lt"/>
                <a:ea typeface="+mn-ea"/>
                <a:cs typeface="+mn-cs"/>
                <a:hlinkClick r:id="rId6"/>
              </a:rPr>
              <a:t>esgeulustod</a:t>
            </a:r>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hlinkClick r:id="rId7"/>
              </a:rPr>
              <a:t>Beth </a:t>
            </a:r>
            <a:r>
              <a:rPr lang="en-GB" sz="1200" b="0" i="0" u="none" strike="noStrike" kern="1200" dirty="0" err="1">
                <a:solidFill>
                  <a:schemeClr val="tx1"/>
                </a:solidFill>
                <a:effectLst/>
                <a:latin typeface="+mn-lt"/>
                <a:ea typeface="+mn-ea"/>
                <a:cs typeface="+mn-cs"/>
                <a:hlinkClick r:id="rId7"/>
              </a:rPr>
              <a:t>ddylid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wneud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os</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yw</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oedolyn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mewn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perygl</a:t>
            </a:r>
            <a:r>
              <a:rPr lang="en-GB" sz="1200" b="0" i="0" u="none" strike="noStrike" kern="1200" dirty="0">
                <a:solidFill>
                  <a:schemeClr val="tx1"/>
                </a:solidFill>
                <a:effectLst/>
                <a:latin typeface="+mn-lt"/>
                <a:ea typeface="+mn-ea"/>
                <a:cs typeface="+mn-cs"/>
                <a:hlinkClick r:id="rId7"/>
              </a:rPr>
              <a:t> yn </a:t>
            </a:r>
            <a:r>
              <a:rPr lang="en-GB" sz="1200" b="0" i="0" u="none" strike="noStrike" kern="1200" dirty="0" err="1">
                <a:solidFill>
                  <a:schemeClr val="tx1"/>
                </a:solidFill>
                <a:effectLst/>
                <a:latin typeface="+mn-lt"/>
                <a:ea typeface="+mn-ea"/>
                <a:cs typeface="+mn-cs"/>
                <a:hlinkClick r:id="rId7"/>
              </a:rPr>
              <a:t>dweud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wrthych</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fod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ef</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berson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arall</a:t>
            </a:r>
            <a:r>
              <a:rPr lang="en-GB" sz="1200" b="0" i="0" u="none" strike="noStrike" kern="1200" dirty="0">
                <a:solidFill>
                  <a:schemeClr val="tx1"/>
                </a:solidFill>
                <a:effectLst/>
                <a:latin typeface="+mn-lt"/>
                <a:ea typeface="+mn-ea"/>
                <a:cs typeface="+mn-cs"/>
                <a:hlinkClick r:id="rId7"/>
              </a:rPr>
              <a:t> yn neu </a:t>
            </a:r>
            <a:r>
              <a:rPr lang="en-GB" sz="1200" b="0" i="0" u="none" strike="noStrike" kern="1200" dirty="0" err="1">
                <a:solidFill>
                  <a:schemeClr val="tx1"/>
                </a:solidFill>
                <a:effectLst/>
                <a:latin typeface="+mn-lt"/>
                <a:ea typeface="+mn-ea"/>
                <a:cs typeface="+mn-cs"/>
                <a:hlinkClick r:id="rId7"/>
              </a:rPr>
              <a:t>wedi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cael</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gam-</a:t>
            </a:r>
            <a:r>
              <a:rPr lang="en-GB" sz="1200" b="0" i="0" u="none" strike="noStrike" kern="1200" dirty="0" err="1">
                <a:solidFill>
                  <a:schemeClr val="tx1"/>
                </a:solidFill>
                <a:effectLst/>
                <a:latin typeface="+mn-lt"/>
                <a:ea typeface="+mn-ea"/>
                <a:cs typeface="+mn-cs"/>
                <a:hlinkClick r:id="rId7"/>
              </a:rPr>
              <a:t>drin</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esgeuluso</a:t>
            </a:r>
            <a:endParaRPr lang="en-GB" sz="1200" b="0" i="0" kern="1200" dirty="0">
              <a:solidFill>
                <a:schemeClr val="tx1"/>
              </a:solidFill>
              <a:effectLst/>
              <a:latin typeface="+mn-lt"/>
              <a:ea typeface="+mn-ea"/>
              <a:cs typeface="+mn-cs"/>
            </a:endParaRPr>
          </a:p>
          <a:p>
            <a:r>
              <a:rPr lang="en-GB" sz="1200" b="0" i="0" u="none" strike="noStrike" kern="1200" dirty="0" err="1">
                <a:solidFill>
                  <a:schemeClr val="tx1"/>
                </a:solidFill>
                <a:effectLst/>
                <a:latin typeface="+mn-lt"/>
                <a:ea typeface="+mn-ea"/>
                <a:cs typeface="+mn-cs"/>
                <a:hlinkClick r:id="rId8"/>
              </a:rPr>
              <a:t>Trin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pryderon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gan</a:t>
            </a:r>
            <a:r>
              <a:rPr lang="en-GB" sz="1200" b="0" i="0" u="none" strike="noStrike" kern="1200" dirty="0">
                <a:solidFill>
                  <a:schemeClr val="tx1"/>
                </a:solidFill>
                <a:effectLst/>
                <a:latin typeface="+mn-lt"/>
                <a:ea typeface="+mn-ea"/>
                <a:cs typeface="+mn-cs"/>
                <a:hlinkClick r:id="rId8"/>
              </a:rPr>
              <a:t> y </a:t>
            </a:r>
            <a:r>
              <a:rPr lang="en-GB" sz="1200" b="0" i="0" u="none" strike="noStrike" kern="1200" dirty="0" err="1">
                <a:solidFill>
                  <a:schemeClr val="tx1"/>
                </a:solidFill>
                <a:effectLst/>
                <a:latin typeface="+mn-lt"/>
                <a:ea typeface="+mn-ea"/>
                <a:cs typeface="+mn-cs"/>
                <a:hlinkClick r:id="rId8"/>
              </a:rPr>
              <a:t>cyhoedd</a:t>
            </a:r>
            <a:endParaRPr lang="en-GB" sz="1200" b="0" i="0" kern="1200" dirty="0">
              <a:solidFill>
                <a:schemeClr val="tx1"/>
              </a:solidFill>
              <a:effectLst/>
              <a:latin typeface="+mn-lt"/>
              <a:ea typeface="+mn-ea"/>
              <a:cs typeface="+mn-cs"/>
            </a:endParaRPr>
          </a:p>
          <a:p>
            <a:pPr lvl="0"/>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16</a:t>
            </a:fld>
            <a:endParaRPr lang="en-GB"/>
          </a:p>
        </p:txBody>
      </p:sp>
    </p:spTree>
    <p:extLst>
      <p:ext uri="{BB962C8B-B14F-4D97-AF65-F5344CB8AC3E}">
        <p14:creationId xmlns:p14="http://schemas.microsoft.com/office/powerpoint/2010/main" val="816300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From: </a:t>
            </a:r>
            <a:r>
              <a:rPr lang="en-GB" sz="1200" b="1" kern="1200" dirty="0">
                <a:solidFill>
                  <a:schemeClr val="tx1"/>
                </a:solidFill>
                <a:effectLst/>
                <a:latin typeface="+mn-lt"/>
                <a:ea typeface="+mn-ea"/>
                <a:cs typeface="+mn-cs"/>
              </a:rPr>
              <a:t>SECTION 2: POINTERS FOR PRACTICE: DUTY TO REPORT A CHILD AT RISK OF SIGNIFICANT HARM</a:t>
            </a:r>
            <a:endParaRPr lang="en-GB" sz="120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GB" b="1" u="sng" dirty="0"/>
              <a:t>TRAINER TO ADD:  </a:t>
            </a:r>
          </a:p>
          <a:p>
            <a:r>
              <a:rPr lang="en-US" i="1" dirty="0">
                <a:effectLst/>
              </a:rPr>
              <a:t>Example: a care worker has become aware that an adult she is working with has had a relative move in with them following being made homeless. Whilst there is no evidence of actual abuse having taken place, the care worker has noticed that the adult now presents as anxious and nervous, and eager not to offend the relative. The care worker has a duty to report as they have reasonable cause to suspect that this adult is at risk.</a:t>
            </a:r>
          </a:p>
          <a:p>
            <a:pPr algn="l"/>
            <a:endParaRPr lang="en-US" b="0" i="0" dirty="0">
              <a:solidFill>
                <a:srgbClr val="37394B"/>
              </a:solidFill>
              <a:effectLst/>
              <a:latin typeface="Helvetica" panose="020B0604020202020204" pitchFamily="34" charset="0"/>
            </a:endParaRPr>
          </a:p>
          <a:p>
            <a:pPr algn="l"/>
            <a:r>
              <a:rPr lang="en-US" b="1" i="0" u="sng" dirty="0">
                <a:solidFill>
                  <a:srgbClr val="37394B"/>
                </a:solidFill>
                <a:effectLst/>
                <a:latin typeface="Helvetica" panose="020B0604020202020204" pitchFamily="34" charset="0"/>
              </a:rPr>
              <a:t>TRAINER TO STRESS:</a:t>
            </a:r>
          </a:p>
          <a:p>
            <a:pPr algn="l"/>
            <a:r>
              <a:rPr lang="en-US" b="0" i="0" dirty="0">
                <a:solidFill>
                  <a:srgbClr val="37394B"/>
                </a:solidFill>
                <a:effectLst/>
                <a:latin typeface="Helvetica" panose="020B0604020202020204" pitchFamily="34" charset="0"/>
              </a:rPr>
              <a:t>If any person has knowledge, concerns or suspicions that a child or adult is suffering, has suffered or is likely to be at risk of abuse, it is their </a:t>
            </a:r>
            <a:r>
              <a:rPr lang="en-US" b="1" i="0" dirty="0">
                <a:solidFill>
                  <a:srgbClr val="37394B"/>
                </a:solidFill>
                <a:effectLst/>
                <a:latin typeface="Helvetica" panose="020B0604020202020204" pitchFamily="34" charset="0"/>
              </a:rPr>
              <a:t>responsibility</a:t>
            </a:r>
            <a:r>
              <a:rPr lang="en-US" b="0" i="0" dirty="0">
                <a:solidFill>
                  <a:srgbClr val="37394B"/>
                </a:solidFill>
                <a:effectLst/>
                <a:latin typeface="Helvetica" panose="020B0604020202020204" pitchFamily="34" charset="0"/>
              </a:rPr>
              <a:t> to </a:t>
            </a:r>
            <a:r>
              <a:rPr lang="en-US" b="1" i="0" dirty="0">
                <a:solidFill>
                  <a:srgbClr val="37394B"/>
                </a:solidFill>
                <a:effectLst/>
                <a:latin typeface="Helvetica" panose="020B0604020202020204" pitchFamily="34" charset="0"/>
              </a:rPr>
              <a:t>ensure</a:t>
            </a:r>
            <a:r>
              <a:rPr lang="en-US" b="0" i="0" dirty="0">
                <a:solidFill>
                  <a:srgbClr val="37394B"/>
                </a:solidFill>
                <a:effectLst/>
                <a:latin typeface="Helvetica" panose="020B0604020202020204" pitchFamily="34" charset="0"/>
              </a:rPr>
              <a:t> that the concerns are referred to social services or the police who have statutory duties and powers to make enquiries and intervene when necessary.</a:t>
            </a:r>
          </a:p>
          <a:p>
            <a:pPr algn="l"/>
            <a:endParaRPr lang="en-US" b="1" i="0" dirty="0">
              <a:solidFill>
                <a:srgbClr val="37394B"/>
              </a:solidFill>
              <a:effectLst/>
              <a:latin typeface="Helvetica" panose="020B0604020202020204" pitchFamily="34" charset="0"/>
            </a:endParaRPr>
          </a:p>
          <a:p>
            <a:endParaRPr lang="en-GB" dirty="0"/>
          </a:p>
          <a:p>
            <a:pPr algn="l"/>
            <a:r>
              <a:rPr lang="en-US" b="1" i="0" dirty="0">
                <a:solidFill>
                  <a:srgbClr val="37394B"/>
                </a:solidFill>
                <a:effectLst/>
                <a:latin typeface="Helvetica" panose="020B0604020202020204" pitchFamily="34" charset="0"/>
              </a:rPr>
              <a:t>Section 2: The ‘statutory duty to report’ explained</a:t>
            </a: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For the purposes of this guidance, a </a:t>
            </a:r>
            <a:r>
              <a:rPr lang="en-US" b="1" i="0" dirty="0">
                <a:solidFill>
                  <a:srgbClr val="37394B"/>
                </a:solidFill>
                <a:effectLst/>
                <a:latin typeface="Helvetica" panose="020B0604020202020204" pitchFamily="34" charset="0"/>
              </a:rPr>
              <a:t>duty to report to the local authority </a:t>
            </a:r>
            <a:r>
              <a:rPr lang="en-US" b="0" i="0" dirty="0">
                <a:solidFill>
                  <a:srgbClr val="37394B"/>
                </a:solidFill>
                <a:effectLst/>
                <a:latin typeface="Helvetica" panose="020B0604020202020204" pitchFamily="34" charset="0"/>
              </a:rPr>
              <a:t>will be taken to mean </a:t>
            </a:r>
            <a:r>
              <a:rPr lang="en-US" b="1" i="0" dirty="0">
                <a:solidFill>
                  <a:srgbClr val="37394B"/>
                </a:solidFill>
                <a:effectLst/>
                <a:latin typeface="Helvetica" panose="020B0604020202020204" pitchFamily="34" charset="0"/>
              </a:rPr>
              <a:t>a referral to social services </a:t>
            </a:r>
            <a:r>
              <a:rPr lang="en-US" b="0" i="0" dirty="0">
                <a:solidFill>
                  <a:srgbClr val="37394B"/>
                </a:solidFill>
                <a:effectLst/>
                <a:latin typeface="Helvetica" panose="020B0604020202020204" pitchFamily="34" charset="0"/>
              </a:rPr>
              <a:t>who, alongside the police, have statutory powers to investigate suspected abuse or neglect.</a:t>
            </a: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A report should be made whenever there are concerns for an adult at risk who:</a:t>
            </a:r>
          </a:p>
          <a:p>
            <a:pPr algn="l">
              <a:buFont typeface="+mj-lt"/>
              <a:buAutoNum type="arabicPeriod"/>
            </a:pPr>
            <a:r>
              <a:rPr lang="en-US" b="0" i="0" dirty="0">
                <a:solidFill>
                  <a:srgbClr val="37394B"/>
                </a:solidFill>
                <a:effectLst/>
                <a:latin typeface="Helvetica" panose="020B0604020202020204" pitchFamily="34" charset="0"/>
              </a:rPr>
              <a:t>is experiencing or is at risk of abuse or neglect,</a:t>
            </a:r>
          </a:p>
          <a:p>
            <a:pPr algn="l">
              <a:buFont typeface="+mj-lt"/>
              <a:buAutoNum type="arabicPeriod"/>
            </a:pPr>
            <a:r>
              <a:rPr lang="en-US" b="0" i="0" dirty="0">
                <a:solidFill>
                  <a:srgbClr val="37394B"/>
                </a:solidFill>
                <a:effectLst/>
                <a:latin typeface="Helvetica" panose="020B0604020202020204" pitchFamily="34" charset="0"/>
              </a:rPr>
              <a:t>has needs for care and support (whether or not the authority is meeting any of those needs), and</a:t>
            </a:r>
          </a:p>
          <a:p>
            <a:pPr algn="l">
              <a:buFont typeface="+mj-lt"/>
              <a:buAutoNum type="arabicPeriod"/>
            </a:pPr>
            <a:r>
              <a:rPr lang="en-US" b="0" i="0" dirty="0">
                <a:solidFill>
                  <a:srgbClr val="37394B"/>
                </a:solidFill>
                <a:effectLst/>
                <a:latin typeface="Helvetica" panose="020B0604020202020204" pitchFamily="34" charset="0"/>
              </a:rPr>
              <a:t>as a result of those needs is unable to protect himself or herself against the abuse or neglect or the risk of it.</a:t>
            </a:r>
          </a:p>
          <a:p>
            <a:pPr algn="l"/>
            <a:r>
              <a:rPr lang="en-US" b="0" i="0" dirty="0">
                <a:solidFill>
                  <a:srgbClr val="37394B"/>
                </a:solidFill>
                <a:effectLst/>
                <a:latin typeface="Helvetica" panose="020B0604020202020204" pitchFamily="34" charset="0"/>
              </a:rPr>
              <a:t>(S.126 of the </a:t>
            </a:r>
            <a:r>
              <a:rPr lang="en-US" b="0" i="0" dirty="0">
                <a:solidFill>
                  <a:srgbClr val="11846A"/>
                </a:solidFill>
                <a:effectLst/>
                <a:latin typeface="Helvetica" panose="020B0604020202020204" pitchFamily="34" charset="0"/>
                <a:hlinkClick r:id="rId3">
                  <a:extLst>
                    <a:ext uri="{A12FA001-AC4F-418D-AE19-62706E023703}">
                      <ahyp:hlinkClr xmlns:ahyp="http://schemas.microsoft.com/office/drawing/2018/hyperlinkcolor" val="tx"/>
                    </a:ext>
                  </a:extLst>
                </a:hlinkClick>
              </a:rPr>
              <a:t>Social Services and Well-being Act 2014</a:t>
            </a:r>
            <a:r>
              <a:rPr lang="en-US" b="0" i="0" dirty="0">
                <a:solidFill>
                  <a:srgbClr val="37394B"/>
                </a:solidFill>
                <a:effectLst/>
                <a:latin typeface="Helvetica" panose="020B0604020202020204" pitchFamily="34" charset="0"/>
              </a:rPr>
              <a:t>)</a:t>
            </a:r>
          </a:p>
          <a:p>
            <a:pPr algn="l"/>
            <a:endParaRPr lang="en-US" b="0" i="0" dirty="0">
              <a:solidFill>
                <a:srgbClr val="37394B"/>
              </a:solidFill>
              <a:effectLst/>
              <a:latin typeface="Helvetica" panose="020B0604020202020204" pitchFamily="34" charset="0"/>
            </a:endParaRPr>
          </a:p>
          <a:p>
            <a:pPr algn="l"/>
            <a:r>
              <a:rPr lang="en-US" b="0" i="0" dirty="0">
                <a:solidFill>
                  <a:srgbClr val="37394B"/>
                </a:solidFill>
                <a:effectLst/>
                <a:latin typeface="Helvetica" panose="020B0604020202020204" pitchFamily="34" charset="0"/>
              </a:rPr>
              <a:t>The use of the term ‘at risk’ means that actual abuse or neglect does not need to have occurred, rather early interventions to protect an adult at risk of abuse should be considered to prevent actual abuse and neglect.</a:t>
            </a:r>
          </a:p>
          <a:p>
            <a:endParaRPr lang="en-US" dirty="0">
              <a:effectLst/>
            </a:endParaRPr>
          </a:p>
          <a:p>
            <a:endParaRPr lang="en-GB" dirty="0"/>
          </a:p>
        </p:txBody>
      </p:sp>
      <p:sp>
        <p:nvSpPr>
          <p:cNvPr id="4" name="Slide Number Placeholder 3"/>
          <p:cNvSpPr>
            <a:spLocks noGrp="1"/>
          </p:cNvSpPr>
          <p:nvPr>
            <p:ph type="sldNum" sz="quarter" idx="10"/>
          </p:nvPr>
        </p:nvSpPr>
        <p:spPr/>
        <p:txBody>
          <a:bodyPr/>
          <a:lstStyle/>
          <a:p>
            <a:fld id="{99F82CCC-3893-4BDE-A412-617D37E01665}" type="slidenum">
              <a:rPr lang="en-GB" smtClean="0"/>
              <a:t>17</a:t>
            </a:fld>
            <a:endParaRPr lang="en-GB"/>
          </a:p>
        </p:txBody>
      </p:sp>
    </p:spTree>
    <p:extLst>
      <p:ext uri="{BB962C8B-B14F-4D97-AF65-F5344CB8AC3E}">
        <p14:creationId xmlns:p14="http://schemas.microsoft.com/office/powerpoint/2010/main" val="16558809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t>Social Services and Well-being (Wales) Act 2014</a:t>
            </a:r>
            <a:r>
              <a:rPr lang="en-US" sz="1200" dirty="0"/>
              <a:t>  is the law that sets out the regulations and legal requirements relating to safeguarding children and adults across Wales.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a:t>
            </a:r>
            <a:r>
              <a:rPr lang="en-US" sz="1200" b="0" i="0" kern="1200" dirty="0">
                <a:solidFill>
                  <a:schemeClr val="tx1"/>
                </a:solidFill>
                <a:effectLst/>
                <a:latin typeface="+mn-lt"/>
                <a:ea typeface="+mn-ea"/>
                <a:cs typeface="+mn-cs"/>
                <a:hlinkClick r:id="rId3"/>
              </a:rPr>
              <a:t>Social Services and Well-being (Wales) Act 2014 s.128</a:t>
            </a:r>
            <a:r>
              <a:rPr lang="en-US" sz="1200" b="0" i="0" kern="1200" dirty="0">
                <a:solidFill>
                  <a:schemeClr val="tx1"/>
                </a:solidFill>
                <a:effectLst/>
                <a:latin typeface="+mn-lt"/>
                <a:ea typeface="+mn-ea"/>
                <a:cs typeface="+mn-cs"/>
              </a:rPr>
              <a:t>, specifies the duty placed on </a:t>
            </a:r>
            <a:r>
              <a:rPr lang="en-US" sz="1200" b="0" i="0" u="none" strike="noStrike" kern="1200" dirty="0">
                <a:solidFill>
                  <a:schemeClr val="tx1"/>
                </a:solidFill>
                <a:effectLst/>
                <a:latin typeface="+mn-lt"/>
                <a:ea typeface="+mn-ea"/>
                <a:cs typeface="+mn-cs"/>
                <a:hlinkClick r:id="rId4"/>
              </a:rPr>
              <a:t>practitioner</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4"/>
              </a:rPr>
              <a:t>relevant partners</a:t>
            </a:r>
            <a:r>
              <a:rPr lang="en-US" sz="1200" b="0" i="0" kern="1200" dirty="0">
                <a:solidFill>
                  <a:schemeClr val="tx1"/>
                </a:solidFill>
                <a:effectLst/>
                <a:latin typeface="+mn-lt"/>
                <a:ea typeface="+mn-ea"/>
                <a:cs typeface="+mn-cs"/>
              </a:rPr>
              <a:t>’ under s.162 of the Act to report both adults and children, including unborn children, they have reasonable cause to suspect are at risk of </a:t>
            </a:r>
            <a:r>
              <a:rPr lang="en-US" sz="1200" b="0" i="0" u="none" strike="noStrike" kern="1200" dirty="0">
                <a:solidFill>
                  <a:schemeClr val="tx1"/>
                </a:solidFill>
                <a:effectLst/>
                <a:latin typeface="+mn-lt"/>
                <a:ea typeface="+mn-ea"/>
                <a:cs typeface="+mn-cs"/>
                <a:hlinkClick r:id="rId4"/>
              </a:rPr>
              <a:t>harm</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Social Services and Wellbeing (Wales) Act 2014 s 128, 129 and 130 specifies the duty placed on practitioners deemed to be ‘relevant partners’ under section 162 of the Act to report both adults and children, including unborn children, they have reasonable cause to suspect are at risk of abuse. </a:t>
            </a:r>
          </a:p>
          <a:p>
            <a:r>
              <a:rPr lang="en-US" sz="1200" b="0" i="0" kern="1200" dirty="0">
                <a:solidFill>
                  <a:schemeClr val="tx1"/>
                </a:solidFill>
                <a:effectLst/>
                <a:latin typeface="+mn-lt"/>
                <a:ea typeface="+mn-ea"/>
                <a:cs typeface="+mn-cs"/>
              </a:rPr>
              <a:t>This includes employees of policing body, local authority, probation and offender management services, health boards and NHS trusts and those discharging functions under Part 2 of the Learning and Skills Act 2000. </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Relevant partners are:</a:t>
            </a:r>
          </a:p>
          <a:p>
            <a:r>
              <a:rPr lang="en-US" sz="1200" b="0" i="0" kern="1200" dirty="0">
                <a:solidFill>
                  <a:schemeClr val="tx1"/>
                </a:solidFill>
                <a:effectLst/>
                <a:latin typeface="+mn-lt"/>
                <a:ea typeface="+mn-ea"/>
                <a:cs typeface="+mn-cs"/>
              </a:rPr>
              <a:t>a) the local policing body and the chief officer of police for a police area any part of which falls within the area of the </a:t>
            </a:r>
            <a:r>
              <a:rPr lang="en-US" sz="1200" b="0" i="0" u="none" strike="noStrike" kern="1200" dirty="0">
                <a:solidFill>
                  <a:schemeClr val="tx1"/>
                </a:solidFill>
                <a:effectLst/>
                <a:latin typeface="+mn-lt"/>
                <a:ea typeface="+mn-ea"/>
                <a:cs typeface="+mn-cs"/>
                <a:hlinkClick r:id="rId5"/>
              </a:rPr>
              <a:t>local authority</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b) any other local authority with which the authority agrees that it would be appropriate to co-operate under this section;</a:t>
            </a:r>
          </a:p>
          <a:p>
            <a:r>
              <a:rPr lang="en-US" sz="1200" b="0" i="0" kern="1200" dirty="0">
                <a:solidFill>
                  <a:schemeClr val="tx1"/>
                </a:solidFill>
                <a:effectLst/>
                <a:latin typeface="+mn-lt"/>
                <a:ea typeface="+mn-ea"/>
                <a:cs typeface="+mn-cs"/>
              </a:rPr>
              <a:t>c) the Secretary of State to the extent that the Secretary of State is discharging functions under sections 2 and 3 of the </a:t>
            </a:r>
            <a:r>
              <a:rPr lang="en-US" sz="1200" b="0" i="0" kern="1200" dirty="0">
                <a:solidFill>
                  <a:schemeClr val="tx1"/>
                </a:solidFill>
                <a:effectLst/>
                <a:latin typeface="+mn-lt"/>
                <a:ea typeface="+mn-ea"/>
                <a:cs typeface="+mn-cs"/>
                <a:hlinkClick r:id="rId6"/>
              </a:rPr>
              <a:t>Offender Management Act 2007</a:t>
            </a:r>
            <a:r>
              <a:rPr lang="en-US" sz="1200" b="0" i="0" kern="1200" dirty="0">
                <a:solidFill>
                  <a:schemeClr val="tx1"/>
                </a:solidFill>
                <a:effectLst/>
                <a:latin typeface="+mn-lt"/>
                <a:ea typeface="+mn-ea"/>
                <a:cs typeface="+mn-cs"/>
              </a:rPr>
              <a:t> in relation to Wales;</a:t>
            </a:r>
          </a:p>
          <a:p>
            <a:r>
              <a:rPr lang="en-US" sz="1200" b="0" i="0" kern="1200" dirty="0">
                <a:solidFill>
                  <a:schemeClr val="tx1"/>
                </a:solidFill>
                <a:effectLst/>
                <a:latin typeface="+mn-lt"/>
                <a:ea typeface="+mn-ea"/>
                <a:cs typeface="+mn-cs"/>
              </a:rPr>
              <a:t>d) any provider of probation services that is required by arrangements under section 3(2) of the </a:t>
            </a:r>
            <a:r>
              <a:rPr lang="en-US" sz="1200" b="0" i="0" kern="1200" dirty="0">
                <a:solidFill>
                  <a:schemeClr val="tx1"/>
                </a:solidFill>
                <a:effectLst/>
                <a:latin typeface="+mn-lt"/>
                <a:ea typeface="+mn-ea"/>
                <a:cs typeface="+mn-cs"/>
                <a:hlinkClick r:id="rId6"/>
              </a:rPr>
              <a:t>Offender Management Act 2007</a:t>
            </a:r>
            <a:r>
              <a:rPr lang="en-US" sz="1200" b="0" i="0" kern="1200" dirty="0">
                <a:solidFill>
                  <a:schemeClr val="tx1"/>
                </a:solidFill>
                <a:effectLst/>
                <a:latin typeface="+mn-lt"/>
                <a:ea typeface="+mn-ea"/>
                <a:cs typeface="+mn-cs"/>
              </a:rPr>
              <a:t> to act as a relevant partner of the authority;</a:t>
            </a:r>
          </a:p>
          <a:p>
            <a:r>
              <a:rPr lang="en-US" sz="1200" b="0" i="0" kern="1200" dirty="0">
                <a:solidFill>
                  <a:schemeClr val="tx1"/>
                </a:solidFill>
                <a:effectLst/>
                <a:latin typeface="+mn-lt"/>
                <a:ea typeface="+mn-ea"/>
                <a:cs typeface="+mn-cs"/>
              </a:rPr>
              <a:t>e) a Local Health Board for an area any part of which falls within the area of the authority;</a:t>
            </a:r>
          </a:p>
          <a:p>
            <a:r>
              <a:rPr lang="en-US" sz="1200" b="0" i="0" kern="1200" dirty="0">
                <a:solidFill>
                  <a:schemeClr val="tx1"/>
                </a:solidFill>
                <a:effectLst/>
                <a:latin typeface="+mn-lt"/>
                <a:ea typeface="+mn-ea"/>
                <a:cs typeface="+mn-cs"/>
              </a:rPr>
              <a:t>f) a NHS Trust providing services in the area of the authority;</a:t>
            </a:r>
          </a:p>
          <a:p>
            <a:r>
              <a:rPr lang="en-US" sz="1200" b="0" i="0" kern="1200" dirty="0">
                <a:solidFill>
                  <a:schemeClr val="tx1"/>
                </a:solidFill>
                <a:effectLst/>
                <a:latin typeface="+mn-lt"/>
                <a:ea typeface="+mn-ea"/>
                <a:cs typeface="+mn-cs"/>
              </a:rPr>
              <a:t>g) the Welsh Ministers to the extent that they are discharging functions under Part 2 of the </a:t>
            </a:r>
            <a:r>
              <a:rPr lang="en-US" sz="1200" b="0" i="0" kern="1200" dirty="0">
                <a:solidFill>
                  <a:schemeClr val="tx1"/>
                </a:solidFill>
                <a:effectLst/>
                <a:latin typeface="+mn-lt"/>
                <a:ea typeface="+mn-ea"/>
                <a:cs typeface="+mn-cs"/>
                <a:hlinkClick r:id="rId7"/>
              </a:rPr>
              <a:t>Learning and Skills Act 2000</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h) such a person, or a person of such description, as regulations may specify; and</a:t>
            </a:r>
          </a:p>
          <a:p>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a youth offending team for an area any part of which falls within the area of the authority.</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18</a:t>
            </a:fld>
            <a:endParaRPr lang="en-GB"/>
          </a:p>
        </p:txBody>
      </p:sp>
    </p:spTree>
    <p:extLst>
      <p:ext uri="{BB962C8B-B14F-4D97-AF65-F5344CB8AC3E}">
        <p14:creationId xmlns:p14="http://schemas.microsoft.com/office/powerpoint/2010/main" val="2809717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All those whose agencies are not included as ‘relevant partners’ are still expected to report any safeguarding concerns in the same way as those with a specific duty to report. </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TRAINER MAY WISH TO EXPAND:</a:t>
            </a:r>
          </a:p>
          <a:p>
            <a:r>
              <a:rPr lang="en-US" sz="1200" b="0" i="0" kern="1200" dirty="0">
                <a:solidFill>
                  <a:schemeClr val="tx1"/>
                </a:solidFill>
                <a:effectLst/>
                <a:latin typeface="+mn-lt"/>
                <a:ea typeface="+mn-ea"/>
                <a:cs typeface="+mn-cs"/>
              </a:rPr>
              <a:t>This includes both paid and non-paid practitioners in third sector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(this includes: voluntary, independent contractors and sub-contractors, independent professionals and private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a:t>
            </a:r>
            <a:endParaRPr lang="en-GB" dirty="0"/>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19</a:t>
            </a:fld>
            <a:endParaRPr lang="en-GB"/>
          </a:p>
        </p:txBody>
      </p:sp>
    </p:spTree>
    <p:extLst>
      <p:ext uri="{BB962C8B-B14F-4D97-AF65-F5344CB8AC3E}">
        <p14:creationId xmlns:p14="http://schemas.microsoft.com/office/powerpoint/2010/main" val="1211354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From WSP sections: </a:t>
            </a:r>
          </a:p>
          <a:p>
            <a:r>
              <a:rPr lang="en-US" sz="1200" b="1" i="0" u="none" strike="noStrike" kern="1200" dirty="0">
                <a:solidFill>
                  <a:schemeClr val="tx1"/>
                </a:solidFill>
                <a:effectLst/>
                <a:latin typeface="+mn-lt"/>
                <a:ea typeface="+mn-ea"/>
                <a:cs typeface="+mn-cs"/>
                <a:hlinkClick r:id="rId3"/>
              </a:rPr>
              <a:t>Section 2</a:t>
            </a:r>
            <a:r>
              <a:rPr lang="en-US" sz="1200" b="0" i="0" u="none" strike="noStrike" kern="1200" dirty="0">
                <a:solidFill>
                  <a:schemeClr val="tx1"/>
                </a:solidFill>
                <a:effectLst/>
                <a:latin typeface="+mn-lt"/>
                <a:ea typeface="+mn-ea"/>
                <a:cs typeface="+mn-cs"/>
                <a:hlinkClick r:id="rId3"/>
              </a:rPr>
              <a:t>The duty to report an adult at risk of abuse and/or neglect</a:t>
            </a:r>
            <a:r>
              <a:rPr lang="en-US" sz="1200" b="0" i="0" u="none" strike="noStrike" kern="1200" dirty="0">
                <a:solidFill>
                  <a:schemeClr val="tx1"/>
                </a:solidFill>
                <a:effectLst/>
                <a:latin typeface="+mn-lt"/>
                <a:ea typeface="+mn-ea"/>
                <a:cs typeface="+mn-cs"/>
              </a:rPr>
              <a:t>:</a:t>
            </a:r>
            <a:endParaRPr lang="en-GB" dirty="0"/>
          </a:p>
          <a:p>
            <a:pPr lvl="1"/>
            <a:r>
              <a:rPr lang="en-US" sz="1200" b="0" i="0" u="none" strike="noStrike" kern="1200" dirty="0">
                <a:solidFill>
                  <a:schemeClr val="tx1"/>
                </a:solidFill>
                <a:effectLst/>
                <a:latin typeface="+mn-lt"/>
                <a:ea typeface="+mn-ea"/>
                <a:cs typeface="+mn-cs"/>
                <a:hlinkClick r:id="rId4"/>
              </a:rPr>
              <a:t>What to do if an adult at risk tells you that they or another person is or has been abused or neglected</a:t>
            </a:r>
            <a:endParaRPr lang="en-US" sz="1200" b="0" i="0" u="none" strike="noStrike"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5"/>
              </a:rPr>
              <a:t>Managing concerns from the general public</a:t>
            </a:r>
            <a:endParaRPr lang="en-US" sz="1200" b="0" i="0" u="none" strike="noStrike" kern="1200" dirty="0">
              <a:solidFill>
                <a:schemeClr val="tx1"/>
              </a:solidFill>
              <a:effectLst/>
              <a:latin typeface="+mn-lt"/>
              <a:ea typeface="+mn-ea"/>
              <a:cs typeface="+mn-cs"/>
            </a:endParaRPr>
          </a:p>
          <a:p>
            <a:pPr lvl="1"/>
            <a:endParaRPr lang="en-US" sz="1200" b="0" i="0" u="none" strike="noStrike" kern="1200" dirty="0">
              <a:solidFill>
                <a:schemeClr val="tx1"/>
              </a:solidFill>
              <a:effectLst/>
              <a:latin typeface="+mn-lt"/>
              <a:ea typeface="+mn-ea"/>
              <a:cs typeface="+mn-cs"/>
            </a:endParaRPr>
          </a:p>
          <a:p>
            <a:pPr lvl="0"/>
            <a:r>
              <a:rPr lang="en-GB" sz="1200" b="1" i="0" u="none" strike="noStrike" kern="1200" dirty="0" err="1">
                <a:solidFill>
                  <a:schemeClr val="tx1"/>
                </a:solidFill>
                <a:effectLst/>
                <a:latin typeface="+mn-lt"/>
                <a:ea typeface="+mn-ea"/>
                <a:cs typeface="+mn-cs"/>
                <a:hlinkClick r:id="rId6"/>
              </a:rPr>
              <a:t>Adran</a:t>
            </a:r>
            <a:r>
              <a:rPr lang="en-GB" sz="1200" b="1" i="0" u="none" strike="noStrike" kern="1200" dirty="0">
                <a:solidFill>
                  <a:schemeClr val="tx1"/>
                </a:solidFill>
                <a:effectLst/>
                <a:latin typeface="+mn-lt"/>
                <a:ea typeface="+mn-ea"/>
                <a:cs typeface="+mn-cs"/>
                <a:hlinkClick r:id="rId6"/>
              </a:rPr>
              <a:t> 2</a:t>
            </a:r>
            <a:r>
              <a:rPr lang="en-GB" sz="1200" b="0" i="0" u="none" strike="noStrike" kern="1200" dirty="0">
                <a:solidFill>
                  <a:schemeClr val="tx1"/>
                </a:solidFill>
                <a:effectLst/>
                <a:latin typeface="+mn-lt"/>
                <a:ea typeface="+mn-ea"/>
                <a:cs typeface="+mn-cs"/>
                <a:hlinkClick r:id="rId6"/>
              </a:rPr>
              <a:t>Y </a:t>
            </a:r>
            <a:r>
              <a:rPr lang="en-GB" sz="1200" b="0" i="0" u="none" strike="noStrike" kern="1200" dirty="0" err="1">
                <a:solidFill>
                  <a:schemeClr val="tx1"/>
                </a:solidFill>
                <a:effectLst/>
                <a:latin typeface="+mn-lt"/>
                <a:ea typeface="+mn-ea"/>
                <a:cs typeface="+mn-cs"/>
                <a:hlinkClick r:id="rId6"/>
              </a:rPr>
              <a:t>ddyletswydd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i</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adrodd</a:t>
            </a:r>
            <a:r>
              <a:rPr lang="en-GB" sz="1200" b="0" i="0" u="none" strike="noStrike" kern="1200" dirty="0">
                <a:solidFill>
                  <a:schemeClr val="tx1"/>
                </a:solidFill>
                <a:effectLst/>
                <a:latin typeface="+mn-lt"/>
                <a:ea typeface="+mn-ea"/>
                <a:cs typeface="+mn-cs"/>
                <a:hlinkClick r:id="rId6"/>
              </a:rPr>
              <a:t> am </a:t>
            </a:r>
            <a:r>
              <a:rPr lang="en-GB" sz="1200" b="0" i="0" u="none" strike="noStrike" kern="1200" dirty="0" err="1">
                <a:solidFill>
                  <a:schemeClr val="tx1"/>
                </a:solidFill>
                <a:effectLst/>
                <a:latin typeface="+mn-lt"/>
                <a:ea typeface="+mn-ea"/>
                <a:cs typeface="+mn-cs"/>
                <a:hlinkClick r:id="rId6"/>
              </a:rPr>
              <a:t>oedolyn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sydd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mewn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perygl</a:t>
            </a:r>
            <a:r>
              <a:rPr lang="en-GB" sz="1200" b="0" i="0" u="none" strike="noStrike" kern="1200" dirty="0">
                <a:solidFill>
                  <a:schemeClr val="tx1"/>
                </a:solidFill>
                <a:effectLst/>
                <a:latin typeface="+mn-lt"/>
                <a:ea typeface="+mn-ea"/>
                <a:cs typeface="+mn-cs"/>
                <a:hlinkClick r:id="rId6"/>
              </a:rPr>
              <a:t> o </a:t>
            </a:r>
            <a:r>
              <a:rPr lang="en-GB" sz="1200" b="0" i="0" u="none" strike="noStrike" kern="1200" dirty="0" err="1">
                <a:solidFill>
                  <a:schemeClr val="tx1"/>
                </a:solidFill>
                <a:effectLst/>
                <a:latin typeface="+mn-lt"/>
                <a:ea typeface="+mn-ea"/>
                <a:cs typeface="+mn-cs"/>
                <a:hlinkClick r:id="rId6"/>
              </a:rPr>
              <a:t>gamdriniaeth</a:t>
            </a:r>
            <a:r>
              <a:rPr lang="en-GB" sz="1200" b="0" i="0" u="none" strike="noStrike" kern="1200" dirty="0">
                <a:solidFill>
                  <a:schemeClr val="tx1"/>
                </a:solidFill>
                <a:effectLst/>
                <a:latin typeface="+mn-lt"/>
                <a:ea typeface="+mn-ea"/>
                <a:cs typeface="+mn-cs"/>
                <a:hlinkClick r:id="rId6"/>
              </a:rPr>
              <a:t> a/neu </a:t>
            </a:r>
            <a:r>
              <a:rPr lang="en-GB" sz="1200" b="0" i="0" u="none" strike="noStrike" kern="1200" dirty="0" err="1">
                <a:solidFill>
                  <a:schemeClr val="tx1"/>
                </a:solidFill>
                <a:effectLst/>
                <a:latin typeface="+mn-lt"/>
                <a:ea typeface="+mn-ea"/>
                <a:cs typeface="+mn-cs"/>
                <a:hlinkClick r:id="rId6"/>
              </a:rPr>
              <a:t>esgeulustod</a:t>
            </a:r>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hlinkClick r:id="rId7"/>
              </a:rPr>
              <a:t>Beth </a:t>
            </a:r>
            <a:r>
              <a:rPr lang="en-GB" sz="1200" b="0" i="0" u="none" strike="noStrike" kern="1200" dirty="0" err="1">
                <a:solidFill>
                  <a:schemeClr val="tx1"/>
                </a:solidFill>
                <a:effectLst/>
                <a:latin typeface="+mn-lt"/>
                <a:ea typeface="+mn-ea"/>
                <a:cs typeface="+mn-cs"/>
                <a:hlinkClick r:id="rId7"/>
              </a:rPr>
              <a:t>ddylid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wneud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os</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yw</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oedolyn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mewn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perygl</a:t>
            </a:r>
            <a:r>
              <a:rPr lang="en-GB" sz="1200" b="0" i="0" u="none" strike="noStrike" kern="1200" dirty="0">
                <a:solidFill>
                  <a:schemeClr val="tx1"/>
                </a:solidFill>
                <a:effectLst/>
                <a:latin typeface="+mn-lt"/>
                <a:ea typeface="+mn-ea"/>
                <a:cs typeface="+mn-cs"/>
                <a:hlinkClick r:id="rId7"/>
              </a:rPr>
              <a:t> yn </a:t>
            </a:r>
            <a:r>
              <a:rPr lang="en-GB" sz="1200" b="0" i="0" u="none" strike="noStrike" kern="1200" dirty="0" err="1">
                <a:solidFill>
                  <a:schemeClr val="tx1"/>
                </a:solidFill>
                <a:effectLst/>
                <a:latin typeface="+mn-lt"/>
                <a:ea typeface="+mn-ea"/>
                <a:cs typeface="+mn-cs"/>
                <a:hlinkClick r:id="rId7"/>
              </a:rPr>
              <a:t>dweud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wrthych</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fod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ef</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berson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arall</a:t>
            </a:r>
            <a:r>
              <a:rPr lang="en-GB" sz="1200" b="0" i="0" u="none" strike="noStrike" kern="1200" dirty="0">
                <a:solidFill>
                  <a:schemeClr val="tx1"/>
                </a:solidFill>
                <a:effectLst/>
                <a:latin typeface="+mn-lt"/>
                <a:ea typeface="+mn-ea"/>
                <a:cs typeface="+mn-cs"/>
                <a:hlinkClick r:id="rId7"/>
              </a:rPr>
              <a:t> yn neu </a:t>
            </a:r>
            <a:r>
              <a:rPr lang="en-GB" sz="1200" b="0" i="0" u="none" strike="noStrike" kern="1200" dirty="0" err="1">
                <a:solidFill>
                  <a:schemeClr val="tx1"/>
                </a:solidFill>
                <a:effectLst/>
                <a:latin typeface="+mn-lt"/>
                <a:ea typeface="+mn-ea"/>
                <a:cs typeface="+mn-cs"/>
                <a:hlinkClick r:id="rId7"/>
              </a:rPr>
              <a:t>wedi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cael</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gam-</a:t>
            </a:r>
            <a:r>
              <a:rPr lang="en-GB" sz="1200" b="0" i="0" u="none" strike="noStrike" kern="1200" dirty="0" err="1">
                <a:solidFill>
                  <a:schemeClr val="tx1"/>
                </a:solidFill>
                <a:effectLst/>
                <a:latin typeface="+mn-lt"/>
                <a:ea typeface="+mn-ea"/>
                <a:cs typeface="+mn-cs"/>
                <a:hlinkClick r:id="rId7"/>
              </a:rPr>
              <a:t>drin</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esgeuluso</a:t>
            </a:r>
            <a:endParaRPr lang="en-GB" sz="1200" b="0" i="0" kern="1200" dirty="0">
              <a:solidFill>
                <a:schemeClr val="tx1"/>
              </a:solidFill>
              <a:effectLst/>
              <a:latin typeface="+mn-lt"/>
              <a:ea typeface="+mn-ea"/>
              <a:cs typeface="+mn-cs"/>
            </a:endParaRPr>
          </a:p>
          <a:p>
            <a:r>
              <a:rPr lang="en-GB" sz="1200" b="0" i="0" u="none" strike="noStrike" kern="1200" dirty="0" err="1">
                <a:solidFill>
                  <a:schemeClr val="tx1"/>
                </a:solidFill>
                <a:effectLst/>
                <a:latin typeface="+mn-lt"/>
                <a:ea typeface="+mn-ea"/>
                <a:cs typeface="+mn-cs"/>
                <a:hlinkClick r:id="rId8"/>
              </a:rPr>
              <a:t>Trin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pryderon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gan</a:t>
            </a:r>
            <a:r>
              <a:rPr lang="en-GB" sz="1200" b="0" i="0" u="none" strike="noStrike" kern="1200" dirty="0">
                <a:solidFill>
                  <a:schemeClr val="tx1"/>
                </a:solidFill>
                <a:effectLst/>
                <a:latin typeface="+mn-lt"/>
                <a:ea typeface="+mn-ea"/>
                <a:cs typeface="+mn-cs"/>
                <a:hlinkClick r:id="rId8"/>
              </a:rPr>
              <a:t> y </a:t>
            </a:r>
            <a:r>
              <a:rPr lang="en-GB" sz="1200" b="0" i="0" u="none" strike="noStrike" kern="1200" dirty="0" err="1">
                <a:solidFill>
                  <a:schemeClr val="tx1"/>
                </a:solidFill>
                <a:effectLst/>
                <a:latin typeface="+mn-lt"/>
                <a:ea typeface="+mn-ea"/>
                <a:cs typeface="+mn-cs"/>
                <a:hlinkClick r:id="rId8"/>
              </a:rPr>
              <a:t>cyhoedd</a:t>
            </a:r>
            <a:endParaRPr lang="en-GB" sz="1200" b="0" i="0" kern="1200" dirty="0">
              <a:solidFill>
                <a:schemeClr val="tx1"/>
              </a:solidFill>
              <a:effectLst/>
              <a:latin typeface="+mn-lt"/>
              <a:ea typeface="+mn-ea"/>
              <a:cs typeface="+mn-cs"/>
            </a:endParaRPr>
          </a:p>
          <a:p>
            <a:pPr lvl="0"/>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2</a:t>
            </a:fld>
            <a:endParaRPr lang="en-GB"/>
          </a:p>
        </p:txBody>
      </p:sp>
    </p:spTree>
    <p:extLst>
      <p:ext uri="{BB962C8B-B14F-4D97-AF65-F5344CB8AC3E}">
        <p14:creationId xmlns:p14="http://schemas.microsoft.com/office/powerpoint/2010/main" val="14307182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SEE ALSO:</a:t>
            </a:r>
          </a:p>
          <a:p>
            <a:r>
              <a:rPr lang="en-US" sz="1200" b="1" i="0" u="none" strike="noStrike" kern="1200" dirty="0">
                <a:solidFill>
                  <a:schemeClr val="tx1"/>
                </a:solidFill>
                <a:effectLst/>
                <a:latin typeface="+mn-lt"/>
                <a:ea typeface="+mn-ea"/>
                <a:cs typeface="+mn-cs"/>
                <a:hlinkClick r:id="rId3"/>
              </a:rPr>
              <a:t>Pointers for Practice: Identifying Professional Concerns</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4"/>
              </a:rPr>
              <a:t>Section 5 allegations against professionals/those in positions of trust</a:t>
            </a:r>
            <a:endParaRPr lang="en-US" sz="1200" b="0" i="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MODULE on SECTION 5</a:t>
            </a: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EXPLAIN:</a:t>
            </a:r>
          </a:p>
          <a:p>
            <a:endParaRPr lang="en-GB" sz="1200" b="1" u="sng"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important that </a:t>
            </a:r>
            <a:r>
              <a:rPr lang="en-US" sz="1200" b="0" i="0" u="none" strike="noStrike" kern="1200" dirty="0">
                <a:solidFill>
                  <a:schemeClr val="tx1"/>
                </a:solidFill>
                <a:effectLst/>
                <a:latin typeface="+mn-lt"/>
                <a:ea typeface="+mn-ea"/>
                <a:cs typeface="+mn-cs"/>
                <a:hlinkClick r:id="rId5"/>
              </a:rPr>
              <a:t>practitioners</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do not ignore or dismiss suspicions about another practitioner or colleague who may be abusing, neglecting or causing </a:t>
            </a:r>
            <a:r>
              <a:rPr lang="en-US" sz="1200" b="1" i="0" u="none" strike="noStrike" kern="1200" dirty="0">
                <a:solidFill>
                  <a:schemeClr val="tx1"/>
                </a:solidFill>
                <a:effectLst/>
                <a:latin typeface="+mn-lt"/>
                <a:ea typeface="+mn-ea"/>
                <a:cs typeface="+mn-cs"/>
                <a:hlinkClick r:id="rId5"/>
              </a:rPr>
              <a:t>harm</a:t>
            </a:r>
            <a:r>
              <a:rPr lang="en-US" sz="1200" b="1" i="0" kern="1200" dirty="0">
                <a:solidFill>
                  <a:schemeClr val="tx1"/>
                </a:solidFill>
                <a:effectLst/>
                <a:latin typeface="+mn-lt"/>
                <a:ea typeface="+mn-ea"/>
                <a:cs typeface="+mn-cs"/>
              </a:rPr>
              <a:t> to a </a:t>
            </a:r>
            <a:r>
              <a:rPr lang="en-US" sz="1200" b="1" i="0" u="none" strike="noStrike" kern="1200" dirty="0">
                <a:solidFill>
                  <a:schemeClr val="tx1"/>
                </a:solidFill>
                <a:effectLst/>
                <a:latin typeface="+mn-lt"/>
                <a:ea typeface="+mn-ea"/>
                <a:cs typeface="+mn-cs"/>
                <a:hlinkClick r:id="rId5"/>
              </a:rPr>
              <a:t>child at risk</a:t>
            </a:r>
            <a:r>
              <a:rPr lang="en-US" sz="1200" b="1"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Every practitioner has a responsibility to safeguard children and that includes protection from </a:t>
            </a:r>
            <a:r>
              <a:rPr lang="en-US" sz="1200" b="0" i="0" u="none" strike="noStrike" kern="1200" dirty="0">
                <a:solidFill>
                  <a:schemeClr val="tx1"/>
                </a:solidFill>
                <a:effectLst/>
                <a:latin typeface="+mn-lt"/>
                <a:ea typeface="+mn-ea"/>
                <a:cs typeface="+mn-cs"/>
                <a:hlinkClick r:id="rId5"/>
              </a:rPr>
              <a:t>abuse</a:t>
            </a:r>
            <a:r>
              <a:rPr lang="en-US" sz="1200" b="0" i="0" kern="1200" dirty="0">
                <a:solidFill>
                  <a:schemeClr val="tx1"/>
                </a:solidFill>
                <a:effectLst/>
                <a:latin typeface="+mn-lt"/>
                <a:ea typeface="+mn-ea"/>
                <a:cs typeface="+mn-cs"/>
              </a:rPr>
              <a:t> by a professional, paid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volunteer. </a:t>
            </a:r>
          </a:p>
          <a:p>
            <a:r>
              <a:rPr lang="en-US" sz="1200" b="0" i="0" kern="1200" dirty="0">
                <a:solidFill>
                  <a:schemeClr val="tx1"/>
                </a:solidFill>
                <a:effectLst/>
                <a:latin typeface="+mn-lt"/>
                <a:ea typeface="+mn-ea"/>
                <a:cs typeface="+mn-cs"/>
              </a:rPr>
              <a:t>Therefore, the duty to report any concerns about suspected abuse and neglect applies in these situations. This duty also covers situations when abuse is only suspected.</a:t>
            </a:r>
          </a:p>
          <a:p>
            <a:r>
              <a:rPr lang="en-US" sz="1200" b="0" i="0" kern="1200" dirty="0">
                <a:solidFill>
                  <a:schemeClr val="tx1"/>
                </a:solidFill>
                <a:effectLst/>
                <a:latin typeface="+mn-lt"/>
                <a:ea typeface="+mn-ea"/>
                <a:cs typeface="+mn-cs"/>
              </a:rPr>
              <a:t>All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must ensure that job descriptions, codes of conduct and contracts/service level agreements include the </a:t>
            </a:r>
            <a:r>
              <a:rPr lang="en-US" sz="1200" b="0" i="0" u="none" strike="noStrike" kern="1200" dirty="0">
                <a:solidFill>
                  <a:schemeClr val="tx1"/>
                </a:solidFill>
                <a:effectLst/>
                <a:latin typeface="+mn-lt"/>
                <a:ea typeface="+mn-ea"/>
                <a:cs typeface="+mn-cs"/>
                <a:hlinkClick r:id="rId5"/>
              </a:rPr>
              <a:t>duty to report</a:t>
            </a:r>
            <a:r>
              <a:rPr lang="en-US" sz="1200" b="0" i="0" kern="1200" dirty="0">
                <a:solidFill>
                  <a:schemeClr val="tx1"/>
                </a:solidFill>
                <a:effectLst/>
                <a:latin typeface="+mn-lt"/>
                <a:ea typeface="+mn-ea"/>
                <a:cs typeface="+mn-cs"/>
              </a:rPr>
              <a:t> and </a:t>
            </a:r>
            <a:r>
              <a:rPr lang="en-US" sz="1200" b="0" i="0" u="none" strike="noStrike" kern="1200" dirty="0">
                <a:solidFill>
                  <a:schemeClr val="tx1"/>
                </a:solidFill>
                <a:effectLst/>
                <a:latin typeface="+mn-lt"/>
                <a:ea typeface="+mn-ea"/>
                <a:cs typeface="+mn-cs"/>
                <a:hlinkClick r:id="rId5"/>
              </a:rPr>
              <a:t>safeguarding</a:t>
            </a:r>
            <a:r>
              <a:rPr lang="en-US" sz="1200" b="0" i="0" kern="1200" dirty="0">
                <a:solidFill>
                  <a:schemeClr val="tx1"/>
                </a:solidFill>
                <a:effectLst/>
                <a:latin typeface="+mn-lt"/>
                <a:ea typeface="+mn-ea"/>
                <a:cs typeface="+mn-cs"/>
              </a:rPr>
              <a:t> children including ensuring practitioners are aware they have a duty to report concerns about the </a:t>
            </a:r>
            <a:r>
              <a:rPr lang="en-US" sz="1200" b="0" i="0" kern="1200" dirty="0" err="1">
                <a:solidFill>
                  <a:schemeClr val="tx1"/>
                </a:solidFill>
                <a:effectLst/>
                <a:latin typeface="+mn-lt"/>
                <a:ea typeface="+mn-ea"/>
                <a:cs typeface="+mn-cs"/>
              </a:rPr>
              <a:t>behaviour</a:t>
            </a:r>
            <a:r>
              <a:rPr lang="en-US" sz="1200" b="0" i="0" kern="1200" dirty="0">
                <a:solidFill>
                  <a:schemeClr val="tx1"/>
                </a:solidFill>
                <a:effectLst/>
                <a:latin typeface="+mn-lt"/>
                <a:ea typeface="+mn-ea"/>
                <a:cs typeface="+mn-cs"/>
              </a:rPr>
              <a:t> of other practitioners.</a:t>
            </a:r>
          </a:p>
          <a:p>
            <a:r>
              <a:rPr lang="en-US" sz="1200" b="0" i="0" kern="1200" dirty="0">
                <a:solidFill>
                  <a:schemeClr val="tx1"/>
                </a:solidFill>
                <a:effectLst/>
                <a:latin typeface="+mn-lt"/>
                <a:ea typeface="+mn-ea"/>
                <a:cs typeface="+mn-cs"/>
              </a:rPr>
              <a:t>All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must ensure they have whistle blowing procedures.</a:t>
            </a:r>
          </a:p>
          <a:p>
            <a:r>
              <a:rPr lang="en-US" sz="1200" b="0" i="0" kern="1200" dirty="0">
                <a:solidFill>
                  <a:schemeClr val="tx1"/>
                </a:solidFill>
                <a:effectLst/>
                <a:latin typeface="+mn-lt"/>
                <a:ea typeface="+mn-ea"/>
                <a:cs typeface="+mn-cs"/>
              </a:rPr>
              <a:t>N.B. Certain whistle-blowers are given protection under the </a:t>
            </a:r>
            <a:r>
              <a:rPr lang="en-US" sz="1200" b="0" i="0" kern="1200" dirty="0">
                <a:solidFill>
                  <a:schemeClr val="tx1"/>
                </a:solidFill>
                <a:effectLst/>
                <a:latin typeface="+mn-lt"/>
                <a:ea typeface="+mn-ea"/>
                <a:cs typeface="+mn-cs"/>
                <a:hlinkClick r:id="rId6"/>
              </a:rPr>
              <a:t>Public Interest Disclosure Act 1998</a:t>
            </a:r>
            <a:r>
              <a:rPr lang="en-US" sz="1200" b="0" i="0" kern="1200" dirty="0">
                <a:solidFill>
                  <a:schemeClr val="tx1"/>
                </a:solidFill>
                <a:effectLst/>
                <a:latin typeface="+mn-lt"/>
                <a:ea typeface="+mn-ea"/>
                <a:cs typeface="+mn-cs"/>
              </a:rPr>
              <a:t> and the </a:t>
            </a:r>
            <a:r>
              <a:rPr lang="en-US" sz="1200" b="0" i="0" kern="1200" dirty="0">
                <a:solidFill>
                  <a:schemeClr val="tx1"/>
                </a:solidFill>
                <a:effectLst/>
                <a:latin typeface="+mn-lt"/>
                <a:ea typeface="+mn-ea"/>
                <a:cs typeface="+mn-cs"/>
                <a:hlinkClick r:id="rId7"/>
              </a:rPr>
              <a:t>Small Business, Enterprise and Employment Act 2015</a:t>
            </a:r>
            <a:endParaRPr lang="en-US" sz="1200" b="0" i="0"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The duty to report professional concerns in private life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duty to report extends beyond the working context. This means if any practitioner becomes aware of concerning behaviour of, for example, a friend, family member or neighbour, who is also a practitioner they must report their concerns.</a:t>
            </a:r>
          </a:p>
          <a:p>
            <a:r>
              <a:rPr lang="en-GB" sz="1200" i="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b="1" i="1" u="sng" kern="1200" dirty="0">
                <a:solidFill>
                  <a:schemeClr val="tx1"/>
                </a:solidFill>
                <a:effectLst/>
                <a:latin typeface="+mn-lt"/>
                <a:ea typeface="+mn-ea"/>
                <a:cs typeface="+mn-cs"/>
              </a:rPr>
              <a:t>Examples: </a:t>
            </a: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A practitioner is aware that a teacher living on their street is being physically abusive towards their child.</a:t>
            </a: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A friend tells you they are struggling with their 10-year-old child’s </a:t>
            </a:r>
            <a:r>
              <a:rPr lang="en-US" sz="1200" b="0" i="1" kern="1200" dirty="0" err="1">
                <a:solidFill>
                  <a:schemeClr val="tx1"/>
                </a:solidFill>
                <a:effectLst/>
                <a:latin typeface="+mn-lt"/>
                <a:ea typeface="+mn-ea"/>
                <a:cs typeface="+mn-cs"/>
              </a:rPr>
              <a:t>behaviour</a:t>
            </a:r>
            <a:r>
              <a:rPr lang="en-US" sz="1200" b="0" i="1" kern="1200" dirty="0">
                <a:solidFill>
                  <a:schemeClr val="tx1"/>
                </a:solidFill>
                <a:effectLst/>
                <a:latin typeface="+mn-lt"/>
                <a:ea typeface="+mn-ea"/>
                <a:cs typeface="+mn-cs"/>
              </a:rPr>
              <a:t> and the only way to cope is to lock her in her bedroom. Last night she left the child in her room from after school until the following morning.</a:t>
            </a: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A </a:t>
            </a:r>
            <a:r>
              <a:rPr lang="en-US" sz="1200" b="0" i="1" kern="1200" dirty="0" err="1">
                <a:solidFill>
                  <a:schemeClr val="tx1"/>
                </a:solidFill>
                <a:effectLst/>
                <a:latin typeface="+mn-lt"/>
                <a:ea typeface="+mn-ea"/>
                <a:cs typeface="+mn-cs"/>
              </a:rPr>
              <a:t>neighbour</a:t>
            </a:r>
            <a:r>
              <a:rPr lang="en-US" sz="1200" b="0" i="1" kern="1200" dirty="0">
                <a:solidFill>
                  <a:schemeClr val="tx1"/>
                </a:solidFill>
                <a:effectLst/>
                <a:latin typeface="+mn-lt"/>
                <a:ea typeface="+mn-ea"/>
                <a:cs typeface="+mn-cs"/>
              </a:rPr>
              <a:t> who works in the private nursing home up the road tells you, that her children were recently placed on the child protection register for physical abuse. She hasn’t shared this information with her employers.</a:t>
            </a:r>
          </a:p>
          <a:p>
            <a:pPr marL="171450" indent="-171450">
              <a:buFont typeface="Arial" panose="020B0604020202020204" pitchFamily="34" charset="0"/>
              <a:buChar char="•"/>
            </a:pPr>
            <a:r>
              <a:rPr lang="en-US" sz="1200" b="0" i="1" kern="1200" dirty="0">
                <a:solidFill>
                  <a:schemeClr val="tx1"/>
                </a:solidFill>
                <a:effectLst/>
                <a:latin typeface="+mn-lt"/>
                <a:ea typeface="+mn-ea"/>
                <a:cs typeface="+mn-cs"/>
              </a:rPr>
              <a:t>A friend, who is also a social worker, tells you she lets her six and eight-year-old let themselves into the house after school and stay on their own until she gets home from work three hours later.</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F82CCC-3893-4BDE-A412-617D37E01665}"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6299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From WSP sections: </a:t>
            </a:r>
          </a:p>
          <a:p>
            <a:r>
              <a:rPr lang="en-US" sz="1200" b="1" i="0" u="none" strike="noStrike" kern="1200" dirty="0">
                <a:solidFill>
                  <a:schemeClr val="tx1"/>
                </a:solidFill>
                <a:effectLst/>
                <a:latin typeface="+mn-lt"/>
                <a:ea typeface="+mn-ea"/>
                <a:cs typeface="+mn-cs"/>
                <a:hlinkClick r:id="rId3"/>
              </a:rPr>
              <a:t>Section 2</a:t>
            </a:r>
            <a:r>
              <a:rPr lang="en-US" sz="1200" b="0" i="0" u="none" strike="noStrike" kern="1200" dirty="0">
                <a:solidFill>
                  <a:schemeClr val="tx1"/>
                </a:solidFill>
                <a:effectLst/>
                <a:latin typeface="+mn-lt"/>
                <a:ea typeface="+mn-ea"/>
                <a:cs typeface="+mn-cs"/>
                <a:hlinkClick r:id="rId3"/>
              </a:rPr>
              <a:t>The duty to report an adult at risk of abuse and/or neglect</a:t>
            </a:r>
            <a:r>
              <a:rPr lang="en-US" sz="1200" b="0" i="0" u="none" strike="noStrike" kern="1200" dirty="0">
                <a:solidFill>
                  <a:schemeClr val="tx1"/>
                </a:solidFill>
                <a:effectLst/>
                <a:latin typeface="+mn-lt"/>
                <a:ea typeface="+mn-ea"/>
                <a:cs typeface="+mn-cs"/>
              </a:rPr>
              <a:t>:</a:t>
            </a:r>
            <a:endParaRPr lang="en-GB" dirty="0"/>
          </a:p>
          <a:p>
            <a:pPr lvl="1"/>
            <a:r>
              <a:rPr lang="en-US" sz="1200" b="0" i="0" u="none" strike="noStrike" kern="1200" dirty="0">
                <a:solidFill>
                  <a:schemeClr val="tx1"/>
                </a:solidFill>
                <a:effectLst/>
                <a:latin typeface="+mn-lt"/>
                <a:ea typeface="+mn-ea"/>
                <a:cs typeface="+mn-cs"/>
                <a:hlinkClick r:id="rId4"/>
              </a:rPr>
              <a:t>What to do if an adult at risk tells you that they or another person is or has been abused or neglected</a:t>
            </a:r>
            <a:endParaRPr lang="en-US" sz="1200" b="0" i="0" u="none" strike="noStrike"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5"/>
              </a:rPr>
              <a:t>Managing concerns from the general public</a:t>
            </a:r>
            <a:endParaRPr lang="en-US" sz="1200" b="0" i="0" u="none" strike="noStrike" kern="1200" dirty="0">
              <a:solidFill>
                <a:schemeClr val="tx1"/>
              </a:solidFill>
              <a:effectLst/>
              <a:latin typeface="+mn-lt"/>
              <a:ea typeface="+mn-ea"/>
              <a:cs typeface="+mn-cs"/>
            </a:endParaRPr>
          </a:p>
          <a:p>
            <a:pPr lvl="1"/>
            <a:endParaRPr lang="en-US" sz="1200" b="0" i="0" u="none" strike="noStrike" kern="1200" dirty="0">
              <a:solidFill>
                <a:schemeClr val="tx1"/>
              </a:solidFill>
              <a:effectLst/>
              <a:latin typeface="+mn-lt"/>
              <a:ea typeface="+mn-ea"/>
              <a:cs typeface="+mn-cs"/>
            </a:endParaRPr>
          </a:p>
          <a:p>
            <a:pPr lvl="0"/>
            <a:r>
              <a:rPr lang="en-GB" sz="1200" b="1" i="0" u="none" strike="noStrike" kern="1200" dirty="0" err="1">
                <a:solidFill>
                  <a:schemeClr val="tx1"/>
                </a:solidFill>
                <a:effectLst/>
                <a:latin typeface="+mn-lt"/>
                <a:ea typeface="+mn-ea"/>
                <a:cs typeface="+mn-cs"/>
                <a:hlinkClick r:id="rId6"/>
              </a:rPr>
              <a:t>Adran</a:t>
            </a:r>
            <a:r>
              <a:rPr lang="en-GB" sz="1200" b="1" i="0" u="none" strike="noStrike" kern="1200" dirty="0">
                <a:solidFill>
                  <a:schemeClr val="tx1"/>
                </a:solidFill>
                <a:effectLst/>
                <a:latin typeface="+mn-lt"/>
                <a:ea typeface="+mn-ea"/>
                <a:cs typeface="+mn-cs"/>
                <a:hlinkClick r:id="rId6"/>
              </a:rPr>
              <a:t> 2</a:t>
            </a:r>
            <a:r>
              <a:rPr lang="en-GB" sz="1200" b="0" i="0" u="none" strike="noStrike" kern="1200" dirty="0">
                <a:solidFill>
                  <a:schemeClr val="tx1"/>
                </a:solidFill>
                <a:effectLst/>
                <a:latin typeface="+mn-lt"/>
                <a:ea typeface="+mn-ea"/>
                <a:cs typeface="+mn-cs"/>
                <a:hlinkClick r:id="rId6"/>
              </a:rPr>
              <a:t>Y </a:t>
            </a:r>
            <a:r>
              <a:rPr lang="en-GB" sz="1200" b="0" i="0" u="none" strike="noStrike" kern="1200" dirty="0" err="1">
                <a:solidFill>
                  <a:schemeClr val="tx1"/>
                </a:solidFill>
                <a:effectLst/>
                <a:latin typeface="+mn-lt"/>
                <a:ea typeface="+mn-ea"/>
                <a:cs typeface="+mn-cs"/>
                <a:hlinkClick r:id="rId6"/>
              </a:rPr>
              <a:t>ddyletswydd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i</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adrodd</a:t>
            </a:r>
            <a:r>
              <a:rPr lang="en-GB" sz="1200" b="0" i="0" u="none" strike="noStrike" kern="1200" dirty="0">
                <a:solidFill>
                  <a:schemeClr val="tx1"/>
                </a:solidFill>
                <a:effectLst/>
                <a:latin typeface="+mn-lt"/>
                <a:ea typeface="+mn-ea"/>
                <a:cs typeface="+mn-cs"/>
                <a:hlinkClick r:id="rId6"/>
              </a:rPr>
              <a:t> am </a:t>
            </a:r>
            <a:r>
              <a:rPr lang="en-GB" sz="1200" b="0" i="0" u="none" strike="noStrike" kern="1200" dirty="0" err="1">
                <a:solidFill>
                  <a:schemeClr val="tx1"/>
                </a:solidFill>
                <a:effectLst/>
                <a:latin typeface="+mn-lt"/>
                <a:ea typeface="+mn-ea"/>
                <a:cs typeface="+mn-cs"/>
                <a:hlinkClick r:id="rId6"/>
              </a:rPr>
              <a:t>oedolyn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sydd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mewn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perygl</a:t>
            </a:r>
            <a:r>
              <a:rPr lang="en-GB" sz="1200" b="0" i="0" u="none" strike="noStrike" kern="1200" dirty="0">
                <a:solidFill>
                  <a:schemeClr val="tx1"/>
                </a:solidFill>
                <a:effectLst/>
                <a:latin typeface="+mn-lt"/>
                <a:ea typeface="+mn-ea"/>
                <a:cs typeface="+mn-cs"/>
                <a:hlinkClick r:id="rId6"/>
              </a:rPr>
              <a:t> o </a:t>
            </a:r>
            <a:r>
              <a:rPr lang="en-GB" sz="1200" b="0" i="0" u="none" strike="noStrike" kern="1200" dirty="0" err="1">
                <a:solidFill>
                  <a:schemeClr val="tx1"/>
                </a:solidFill>
                <a:effectLst/>
                <a:latin typeface="+mn-lt"/>
                <a:ea typeface="+mn-ea"/>
                <a:cs typeface="+mn-cs"/>
                <a:hlinkClick r:id="rId6"/>
              </a:rPr>
              <a:t>gamdriniaeth</a:t>
            </a:r>
            <a:r>
              <a:rPr lang="en-GB" sz="1200" b="0" i="0" u="none" strike="noStrike" kern="1200" dirty="0">
                <a:solidFill>
                  <a:schemeClr val="tx1"/>
                </a:solidFill>
                <a:effectLst/>
                <a:latin typeface="+mn-lt"/>
                <a:ea typeface="+mn-ea"/>
                <a:cs typeface="+mn-cs"/>
                <a:hlinkClick r:id="rId6"/>
              </a:rPr>
              <a:t> a/neu </a:t>
            </a:r>
            <a:r>
              <a:rPr lang="en-GB" sz="1200" b="0" i="0" u="none" strike="noStrike" kern="1200" dirty="0" err="1">
                <a:solidFill>
                  <a:schemeClr val="tx1"/>
                </a:solidFill>
                <a:effectLst/>
                <a:latin typeface="+mn-lt"/>
                <a:ea typeface="+mn-ea"/>
                <a:cs typeface="+mn-cs"/>
                <a:hlinkClick r:id="rId6"/>
              </a:rPr>
              <a:t>esgeulustod</a:t>
            </a:r>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hlinkClick r:id="rId7"/>
              </a:rPr>
              <a:t>Beth </a:t>
            </a:r>
            <a:r>
              <a:rPr lang="en-GB" sz="1200" b="0" i="0" u="none" strike="noStrike" kern="1200" dirty="0" err="1">
                <a:solidFill>
                  <a:schemeClr val="tx1"/>
                </a:solidFill>
                <a:effectLst/>
                <a:latin typeface="+mn-lt"/>
                <a:ea typeface="+mn-ea"/>
                <a:cs typeface="+mn-cs"/>
                <a:hlinkClick r:id="rId7"/>
              </a:rPr>
              <a:t>ddylid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wneud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os</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yw</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oedolyn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mewn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perygl</a:t>
            </a:r>
            <a:r>
              <a:rPr lang="en-GB" sz="1200" b="0" i="0" u="none" strike="noStrike" kern="1200" dirty="0">
                <a:solidFill>
                  <a:schemeClr val="tx1"/>
                </a:solidFill>
                <a:effectLst/>
                <a:latin typeface="+mn-lt"/>
                <a:ea typeface="+mn-ea"/>
                <a:cs typeface="+mn-cs"/>
                <a:hlinkClick r:id="rId7"/>
              </a:rPr>
              <a:t> yn </a:t>
            </a:r>
            <a:r>
              <a:rPr lang="en-GB" sz="1200" b="0" i="0" u="none" strike="noStrike" kern="1200" dirty="0" err="1">
                <a:solidFill>
                  <a:schemeClr val="tx1"/>
                </a:solidFill>
                <a:effectLst/>
                <a:latin typeface="+mn-lt"/>
                <a:ea typeface="+mn-ea"/>
                <a:cs typeface="+mn-cs"/>
                <a:hlinkClick r:id="rId7"/>
              </a:rPr>
              <a:t>dweud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wrthych</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fod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ef</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berson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arall</a:t>
            </a:r>
            <a:r>
              <a:rPr lang="en-GB" sz="1200" b="0" i="0" u="none" strike="noStrike" kern="1200" dirty="0">
                <a:solidFill>
                  <a:schemeClr val="tx1"/>
                </a:solidFill>
                <a:effectLst/>
                <a:latin typeface="+mn-lt"/>
                <a:ea typeface="+mn-ea"/>
                <a:cs typeface="+mn-cs"/>
                <a:hlinkClick r:id="rId7"/>
              </a:rPr>
              <a:t> yn neu </a:t>
            </a:r>
            <a:r>
              <a:rPr lang="en-GB" sz="1200" b="0" i="0" u="none" strike="noStrike" kern="1200" dirty="0" err="1">
                <a:solidFill>
                  <a:schemeClr val="tx1"/>
                </a:solidFill>
                <a:effectLst/>
                <a:latin typeface="+mn-lt"/>
                <a:ea typeface="+mn-ea"/>
                <a:cs typeface="+mn-cs"/>
                <a:hlinkClick r:id="rId7"/>
              </a:rPr>
              <a:t>wedi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cael</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gam-</a:t>
            </a:r>
            <a:r>
              <a:rPr lang="en-GB" sz="1200" b="0" i="0" u="none" strike="noStrike" kern="1200" dirty="0" err="1">
                <a:solidFill>
                  <a:schemeClr val="tx1"/>
                </a:solidFill>
                <a:effectLst/>
                <a:latin typeface="+mn-lt"/>
                <a:ea typeface="+mn-ea"/>
                <a:cs typeface="+mn-cs"/>
                <a:hlinkClick r:id="rId7"/>
              </a:rPr>
              <a:t>drin</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esgeuluso</a:t>
            </a:r>
            <a:endParaRPr lang="en-GB" sz="1200" b="0" i="0" kern="1200" dirty="0">
              <a:solidFill>
                <a:schemeClr val="tx1"/>
              </a:solidFill>
              <a:effectLst/>
              <a:latin typeface="+mn-lt"/>
              <a:ea typeface="+mn-ea"/>
              <a:cs typeface="+mn-cs"/>
            </a:endParaRPr>
          </a:p>
          <a:p>
            <a:r>
              <a:rPr lang="en-GB" sz="1200" b="0" i="0" u="none" strike="noStrike" kern="1200" dirty="0" err="1">
                <a:solidFill>
                  <a:schemeClr val="tx1"/>
                </a:solidFill>
                <a:effectLst/>
                <a:latin typeface="+mn-lt"/>
                <a:ea typeface="+mn-ea"/>
                <a:cs typeface="+mn-cs"/>
                <a:hlinkClick r:id="rId8"/>
              </a:rPr>
              <a:t>Trin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pryderon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gan</a:t>
            </a:r>
            <a:r>
              <a:rPr lang="en-GB" sz="1200" b="0" i="0" u="none" strike="noStrike" kern="1200" dirty="0">
                <a:solidFill>
                  <a:schemeClr val="tx1"/>
                </a:solidFill>
                <a:effectLst/>
                <a:latin typeface="+mn-lt"/>
                <a:ea typeface="+mn-ea"/>
                <a:cs typeface="+mn-cs"/>
                <a:hlinkClick r:id="rId8"/>
              </a:rPr>
              <a:t> y </a:t>
            </a:r>
            <a:r>
              <a:rPr lang="en-GB" sz="1200" b="0" i="0" u="none" strike="noStrike" kern="1200" dirty="0" err="1">
                <a:solidFill>
                  <a:schemeClr val="tx1"/>
                </a:solidFill>
                <a:effectLst/>
                <a:latin typeface="+mn-lt"/>
                <a:ea typeface="+mn-ea"/>
                <a:cs typeface="+mn-cs"/>
                <a:hlinkClick r:id="rId8"/>
              </a:rPr>
              <a:t>cyhoedd</a:t>
            </a:r>
            <a:endParaRPr lang="en-GB" sz="1200" b="0" i="0" kern="1200" dirty="0">
              <a:solidFill>
                <a:schemeClr val="tx1"/>
              </a:solidFill>
              <a:effectLst/>
              <a:latin typeface="+mn-lt"/>
              <a:ea typeface="+mn-ea"/>
              <a:cs typeface="+mn-cs"/>
            </a:endParaRPr>
          </a:p>
          <a:p>
            <a:pPr lvl="0"/>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21</a:t>
            </a:fld>
            <a:endParaRPr lang="en-GB"/>
          </a:p>
        </p:txBody>
      </p:sp>
    </p:spTree>
    <p:extLst>
      <p:ext uri="{BB962C8B-B14F-4D97-AF65-F5344CB8AC3E}">
        <p14:creationId xmlns:p14="http://schemas.microsoft.com/office/powerpoint/2010/main" val="1277674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30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F82CCC-3893-4BDE-A412-617D37E01665}"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608447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Contact outside of office hours</a:t>
            </a:r>
          </a:p>
          <a:p>
            <a:r>
              <a:rPr lang="en-US" sz="1200" b="0" i="0" kern="1200" dirty="0">
                <a:solidFill>
                  <a:schemeClr val="tx1"/>
                </a:solidFill>
                <a:effectLst/>
                <a:latin typeface="+mn-lt"/>
                <a:ea typeface="+mn-ea"/>
                <a:cs typeface="+mn-cs"/>
              </a:rPr>
              <a:t>Local authorities should ensure effective arrangements are in place 24 hours a day seven days a week to allow other agencies, practitioners and members of the public to report concerns about a child or adult at risk of abuse that may require a response within and outside office hours.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emergency duty team should be contacted out of office hours if, a decision is made by the practitioner and agency that a child or adult is at risk.</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Practitioners working outside office hours should be aware of the circumstances under which the police should be called in a safeguarding emergency. (See below for more detail).</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a practitioner is unable to contact a member of the emergency duty team and believe an individual is at immediate risk of abuse and delay could increase this risk, they should contact the police.</a:t>
            </a:r>
          </a:p>
          <a:p>
            <a:endParaRPr lang="en-US" i="1" dirty="0">
              <a:effectLst/>
            </a:endParaRPr>
          </a:p>
          <a:p>
            <a:r>
              <a:rPr lang="en-US" i="1" dirty="0">
                <a:effectLst/>
              </a:rPr>
              <a:t>Example: A home care worker visits individual with learning and physical disabilities on a Sunday morning to get them washed and dressed. The individual tells the worker a friend has been staying with them and has been sharing their bed and ‘making me do things’ they did not want to do. The ‘friend’ has gone out to get a paper and the individual says they do not want the friend to stay any longer. The worker has a duty to report.</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23</a:t>
            </a:fld>
            <a:endParaRPr lang="en-GB"/>
          </a:p>
        </p:txBody>
      </p:sp>
    </p:spTree>
    <p:extLst>
      <p:ext uri="{BB962C8B-B14F-4D97-AF65-F5344CB8AC3E}">
        <p14:creationId xmlns:p14="http://schemas.microsoft.com/office/powerpoint/2010/main" val="30136309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Managing immediate concerns about the safety of an adult at risk</a:t>
            </a:r>
          </a:p>
          <a:p>
            <a:r>
              <a:rPr lang="en-US" sz="1200" b="0" i="0" kern="1200" dirty="0">
                <a:solidFill>
                  <a:schemeClr val="tx1"/>
                </a:solidFill>
                <a:effectLst/>
                <a:latin typeface="+mn-lt"/>
                <a:ea typeface="+mn-ea"/>
                <a:cs typeface="+mn-cs"/>
              </a:rPr>
              <a:t>The safety of the adult at risk is paramount.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Therefore a decision should be taken as to whether there are </a:t>
            </a:r>
            <a:r>
              <a:rPr lang="en-US" sz="1200" b="1" i="0" kern="1200" dirty="0">
                <a:solidFill>
                  <a:schemeClr val="tx1"/>
                </a:solidFill>
                <a:effectLst/>
                <a:latin typeface="+mn-lt"/>
                <a:ea typeface="+mn-ea"/>
                <a:cs typeface="+mn-cs"/>
              </a:rPr>
              <a:t>immediate concerns </a:t>
            </a:r>
            <a:r>
              <a:rPr lang="en-US" sz="1200" b="0" i="0" kern="1200" dirty="0">
                <a:solidFill>
                  <a:schemeClr val="tx1"/>
                </a:solidFill>
                <a:effectLst/>
                <a:latin typeface="+mn-lt"/>
                <a:ea typeface="+mn-ea"/>
                <a:cs typeface="+mn-cs"/>
              </a:rPr>
              <a:t>about an adult’s safety;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serious injury has occurred and there is a need for urgent medical attention call for an ambulance by </a:t>
            </a:r>
            <a:r>
              <a:rPr lang="en-US" sz="1200" b="0" i="0" kern="1200" dirty="0" err="1">
                <a:solidFill>
                  <a:schemeClr val="tx1"/>
                </a:solidFill>
                <a:effectLst/>
                <a:latin typeface="+mn-lt"/>
                <a:ea typeface="+mn-ea"/>
                <a:cs typeface="+mn-cs"/>
              </a:rPr>
              <a:t>dialling</a:t>
            </a:r>
            <a:r>
              <a:rPr lang="en-US" sz="1200" b="0" i="0" kern="1200" dirty="0">
                <a:solidFill>
                  <a:schemeClr val="tx1"/>
                </a:solidFill>
                <a:effectLst/>
                <a:latin typeface="+mn-lt"/>
                <a:ea typeface="+mn-ea"/>
                <a:cs typeface="+mn-cs"/>
              </a:rPr>
              <a:t> 999;</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action should be taken to protect the individual from abuse;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practitioners should contact the police using 999 if there is imminent danger. They should do this without delay to protect the adult from the risk of imminent danger;</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consideration should also be given to the immediate safety of others, individual, children or adults who also may be at immediate risk of abuse.</a:t>
            </a:r>
          </a:p>
          <a:p>
            <a:r>
              <a:rPr lang="en-US" sz="1200" b="0" i="1" kern="1200" dirty="0">
                <a:solidFill>
                  <a:schemeClr val="tx1"/>
                </a:solidFill>
                <a:effectLst/>
                <a:latin typeface="+mn-lt"/>
                <a:ea typeface="+mn-ea"/>
                <a:cs typeface="+mn-cs"/>
              </a:rPr>
              <a:t>Example: A district nurse is outside the house of an adult patient. They hear what appears to be the adult being assaulted by a family member. They phone the police immediately.</a:t>
            </a:r>
          </a:p>
          <a:p>
            <a:br>
              <a:rPr lang="en-US" dirty="0"/>
            </a:br>
            <a:r>
              <a:rPr lang="en-US" sz="1200" b="0" i="0" kern="1200" dirty="0">
                <a:solidFill>
                  <a:schemeClr val="tx1"/>
                </a:solidFill>
                <a:effectLst/>
                <a:latin typeface="+mn-lt"/>
                <a:ea typeface="+mn-ea"/>
                <a:cs typeface="+mn-cs"/>
              </a:rPr>
              <a:t>If there are immediate concerns about the adult’s safety or a criminal offence against an adult at risk has occurred, they should contact the police without delay to protect the adult from the risk of imminent danger.</a:t>
            </a:r>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24</a:t>
            </a:fld>
            <a:endParaRPr lang="en-GB"/>
          </a:p>
        </p:txBody>
      </p:sp>
    </p:spTree>
    <p:extLst>
      <p:ext uri="{BB962C8B-B14F-4D97-AF65-F5344CB8AC3E}">
        <p14:creationId xmlns:p14="http://schemas.microsoft.com/office/powerpoint/2010/main" val="42069869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spcAft>
                <a:spcPts val="1800"/>
              </a:spcAft>
            </a:pPr>
            <a:r>
              <a:rPr lang="en-GB" sz="1400" b="1" u="sng" dirty="0">
                <a:solidFill>
                  <a:schemeClr val="tx1"/>
                </a:solidFill>
              </a:rPr>
              <a:t>Examples:</a:t>
            </a:r>
          </a:p>
          <a:p>
            <a:pPr>
              <a:spcBef>
                <a:spcPts val="0"/>
              </a:spcBef>
              <a:spcAft>
                <a:spcPts val="1800"/>
              </a:spcAft>
            </a:pPr>
            <a:endParaRPr lang="en-GB" sz="1400" dirty="0">
              <a:solidFill>
                <a:schemeClr val="tx1"/>
              </a:solidFill>
            </a:endParaRPr>
          </a:p>
          <a:p>
            <a:pPr>
              <a:spcBef>
                <a:spcPts val="0"/>
              </a:spcBef>
              <a:spcAft>
                <a:spcPts val="1800"/>
              </a:spcAft>
            </a:pPr>
            <a:r>
              <a:rPr lang="en-GB" sz="1400" dirty="0">
                <a:solidFill>
                  <a:schemeClr val="tx1"/>
                </a:solidFill>
              </a:rPr>
              <a:t>there is </a:t>
            </a:r>
            <a:r>
              <a:rPr lang="en-GB" sz="1400" b="1" dirty="0">
                <a:solidFill>
                  <a:schemeClr val="tx1"/>
                </a:solidFill>
              </a:rPr>
              <a:t>imminent danger </a:t>
            </a:r>
            <a:r>
              <a:rPr lang="en-GB" sz="1400" dirty="0">
                <a:solidFill>
                  <a:schemeClr val="tx1"/>
                </a:solidFill>
              </a:rPr>
              <a:t>to the adult </a:t>
            </a:r>
            <a:r>
              <a:rPr lang="en-US" sz="1400" dirty="0">
                <a:solidFill>
                  <a:schemeClr val="tx1"/>
                </a:solidFill>
                <a:sym typeface="Wingdings" panose="05000000000000000000" pitchFamily="2" charset="2"/>
              </a:rPr>
              <a:t> </a:t>
            </a:r>
            <a:r>
              <a:rPr lang="en-GB" sz="1400" dirty="0">
                <a:solidFill>
                  <a:schemeClr val="tx1"/>
                </a:solidFill>
              </a:rPr>
              <a:t>call </a:t>
            </a:r>
            <a:r>
              <a:rPr lang="en-GB" sz="1400" b="1" dirty="0">
                <a:solidFill>
                  <a:schemeClr val="accent3"/>
                </a:solidFill>
              </a:rPr>
              <a:t>999</a:t>
            </a:r>
            <a:r>
              <a:rPr lang="en-GB" sz="1400" dirty="0">
                <a:solidFill>
                  <a:schemeClr val="tx1"/>
                </a:solidFill>
              </a:rPr>
              <a:t> for the </a:t>
            </a:r>
            <a:r>
              <a:rPr lang="en-GB" sz="1400" dirty="0">
                <a:solidFill>
                  <a:schemeClr val="accent5"/>
                </a:solidFill>
              </a:rPr>
              <a:t>police</a:t>
            </a:r>
            <a:r>
              <a:rPr lang="en-GB" sz="1400" dirty="0">
                <a:solidFill>
                  <a:schemeClr val="tx1"/>
                </a:solidFill>
              </a:rPr>
              <a:t> without delay</a:t>
            </a:r>
          </a:p>
          <a:p>
            <a:pPr marL="0" marR="0" lvl="0" indent="0" algn="l" defTabSz="914400" rtl="0" eaLnBrk="1" fontAlgn="auto" latinLnBrk="0" hangingPunct="1">
              <a:lnSpc>
                <a:spcPct val="100000"/>
              </a:lnSpc>
              <a:spcBef>
                <a:spcPts val="0"/>
              </a:spcBef>
              <a:spcAft>
                <a:spcPts val="1800"/>
              </a:spcAft>
              <a:buClrTx/>
              <a:buSzTx/>
              <a:buFontTx/>
              <a:buNone/>
              <a:tabLst/>
              <a:defRPr/>
            </a:pPr>
            <a:r>
              <a:rPr lang="en-US" sz="1400" i="1" dirty="0">
                <a:effectLst/>
              </a:rPr>
              <a:t>The parents of a child who is in hospital are threatening to remove the child. Hospital staff believe this would place the child in immediate physical danger.</a:t>
            </a:r>
          </a:p>
          <a:p>
            <a:pPr>
              <a:spcBef>
                <a:spcPts val="0"/>
              </a:spcBef>
              <a:spcAft>
                <a:spcPts val="1800"/>
              </a:spcAft>
            </a:pPr>
            <a:endParaRPr lang="en-GB" sz="1400" dirty="0">
              <a:solidFill>
                <a:schemeClr val="tx1"/>
              </a:solidFill>
            </a:endParaRPr>
          </a:p>
          <a:p>
            <a:pPr>
              <a:spcBef>
                <a:spcPts val="0"/>
              </a:spcBef>
              <a:spcAft>
                <a:spcPts val="1800"/>
              </a:spcAft>
            </a:pPr>
            <a:r>
              <a:rPr lang="en-US" sz="1400" b="1" dirty="0">
                <a:solidFill>
                  <a:schemeClr val="tx1"/>
                </a:solidFill>
              </a:rPr>
              <a:t>urgent medical attention </a:t>
            </a:r>
            <a:r>
              <a:rPr lang="en-US" sz="1400" dirty="0">
                <a:solidFill>
                  <a:schemeClr val="tx1"/>
                </a:solidFill>
              </a:rPr>
              <a:t>is needed </a:t>
            </a:r>
            <a:r>
              <a:rPr lang="en-US" sz="1400" dirty="0">
                <a:solidFill>
                  <a:schemeClr val="tx1"/>
                </a:solidFill>
                <a:sym typeface="Wingdings" panose="05000000000000000000" pitchFamily="2" charset="2"/>
              </a:rPr>
              <a:t> </a:t>
            </a:r>
            <a:r>
              <a:rPr lang="en-US" sz="1400" dirty="0">
                <a:solidFill>
                  <a:schemeClr val="tx1"/>
                </a:solidFill>
              </a:rPr>
              <a:t>call </a:t>
            </a:r>
            <a:r>
              <a:rPr lang="en-US" sz="1400" b="1" dirty="0">
                <a:solidFill>
                  <a:schemeClr val="accent3"/>
                </a:solidFill>
              </a:rPr>
              <a:t>999</a:t>
            </a:r>
            <a:r>
              <a:rPr lang="en-US" sz="1400" dirty="0">
                <a:solidFill>
                  <a:schemeClr val="tx1"/>
                </a:solidFill>
              </a:rPr>
              <a:t> for an </a:t>
            </a:r>
            <a:r>
              <a:rPr lang="en-US" sz="1400" dirty="0">
                <a:solidFill>
                  <a:srgbClr val="008000"/>
                </a:solidFill>
              </a:rPr>
              <a:t>ambulance</a:t>
            </a:r>
            <a:r>
              <a:rPr lang="en-US" sz="1400" dirty="0">
                <a:solidFill>
                  <a:schemeClr val="tx1"/>
                </a:solidFill>
              </a:rPr>
              <a:t> without delay</a:t>
            </a:r>
          </a:p>
          <a:p>
            <a:pPr>
              <a:spcBef>
                <a:spcPts val="0"/>
              </a:spcBef>
              <a:spcAft>
                <a:spcPts val="1800"/>
              </a:spcAft>
            </a:pPr>
            <a:endParaRPr lang="en-US" sz="1400" dirty="0">
              <a:solidFill>
                <a:schemeClr val="tx1"/>
              </a:solidFill>
            </a:endParaRPr>
          </a:p>
          <a:p>
            <a:pPr marL="0" marR="0" lvl="0" indent="0" algn="l" defTabSz="914400" rtl="0" eaLnBrk="1" fontAlgn="auto" latinLnBrk="0" hangingPunct="1">
              <a:lnSpc>
                <a:spcPct val="100000"/>
              </a:lnSpc>
              <a:spcBef>
                <a:spcPts val="0"/>
              </a:spcBef>
              <a:spcAft>
                <a:spcPts val="1800"/>
              </a:spcAft>
              <a:buClrTx/>
              <a:buSzTx/>
              <a:buFontTx/>
              <a:buNone/>
              <a:tabLst/>
              <a:defRPr/>
            </a:pPr>
            <a:r>
              <a:rPr lang="en-US" sz="1400" dirty="0">
                <a:solidFill>
                  <a:schemeClr val="tx1"/>
                </a:solidFill>
              </a:rPr>
              <a:t>other children or adults may also be in </a:t>
            </a:r>
            <a:r>
              <a:rPr lang="en-US" sz="1400" b="1" dirty="0">
                <a:solidFill>
                  <a:schemeClr val="tx1"/>
                </a:solidFill>
              </a:rPr>
              <a:t>imminent danger  </a:t>
            </a:r>
            <a:r>
              <a:rPr lang="en-US" sz="1400" dirty="0">
                <a:solidFill>
                  <a:schemeClr val="tx1"/>
                </a:solidFill>
                <a:sym typeface="Wingdings" panose="05000000000000000000" pitchFamily="2" charset="2"/>
              </a:rPr>
              <a:t> </a:t>
            </a:r>
            <a:r>
              <a:rPr lang="en-US" sz="1400" dirty="0">
                <a:solidFill>
                  <a:schemeClr val="tx1"/>
                </a:solidFill>
              </a:rPr>
              <a:t>call </a:t>
            </a:r>
            <a:r>
              <a:rPr lang="en-US" sz="1400" b="1" dirty="0">
                <a:solidFill>
                  <a:schemeClr val="accent3"/>
                </a:solidFill>
              </a:rPr>
              <a:t>999</a:t>
            </a:r>
            <a:r>
              <a:rPr lang="en-US" sz="1400" dirty="0">
                <a:solidFill>
                  <a:schemeClr val="tx1"/>
                </a:solidFill>
              </a:rPr>
              <a:t> for </a:t>
            </a:r>
            <a:r>
              <a:rPr lang="en-US" sz="1400" dirty="0">
                <a:solidFill>
                  <a:schemeClr val="accent5"/>
                </a:solidFill>
              </a:rPr>
              <a:t>police</a:t>
            </a:r>
            <a:r>
              <a:rPr lang="en-US" sz="1400" dirty="0">
                <a:solidFill>
                  <a:schemeClr val="tx1"/>
                </a:solidFill>
              </a:rPr>
              <a:t> without delay</a:t>
            </a:r>
            <a:br>
              <a:rPr lang="en-US" sz="1400" dirty="0">
                <a:solidFill>
                  <a:schemeClr val="tx1"/>
                </a:solidFill>
              </a:rPr>
            </a:br>
            <a:r>
              <a:rPr lang="en-US" sz="1400" i="1" dirty="0">
                <a:effectLst/>
              </a:rPr>
              <a:t>Example: An adolescent, during a contact visit, is threatening to attack his mother and young brother with a knife. He is also threatening staff who have entered the room.</a:t>
            </a:r>
          </a:p>
          <a:p>
            <a:pPr>
              <a:spcBef>
                <a:spcPts val="0"/>
              </a:spcBef>
              <a:spcAft>
                <a:spcPts val="1800"/>
              </a:spcAft>
            </a:pPr>
            <a:endParaRPr lang="en-US" sz="1400" dirty="0">
              <a:solidFill>
                <a:schemeClr val="tx1"/>
              </a:solidFill>
            </a:endParaRPr>
          </a:p>
          <a:p>
            <a:pPr>
              <a:spcBef>
                <a:spcPts val="0"/>
              </a:spcBef>
              <a:spcAft>
                <a:spcPts val="1800"/>
              </a:spcAft>
            </a:pPr>
            <a:r>
              <a:rPr lang="en-US" sz="1400" b="1" dirty="0">
                <a:solidFill>
                  <a:schemeClr val="tx1"/>
                </a:solidFill>
              </a:rPr>
              <a:t>a crime </a:t>
            </a:r>
            <a:r>
              <a:rPr lang="en-US" sz="1400" dirty="0">
                <a:solidFill>
                  <a:schemeClr val="tx1"/>
                </a:solidFill>
              </a:rPr>
              <a:t>has been committed against an adult </a:t>
            </a:r>
            <a:r>
              <a:rPr lang="en-US" sz="1400" dirty="0">
                <a:solidFill>
                  <a:schemeClr val="tx1"/>
                </a:solidFill>
                <a:sym typeface="Wingdings" panose="05000000000000000000" pitchFamily="2" charset="2"/>
              </a:rPr>
              <a:t> </a:t>
            </a:r>
            <a:r>
              <a:rPr lang="en-US" sz="1400" dirty="0">
                <a:solidFill>
                  <a:schemeClr val="tx1"/>
                </a:solidFill>
              </a:rPr>
              <a:t>call </a:t>
            </a:r>
            <a:r>
              <a:rPr lang="en-US" sz="1400" b="1" dirty="0">
                <a:solidFill>
                  <a:schemeClr val="accent3"/>
                </a:solidFill>
              </a:rPr>
              <a:t>999</a:t>
            </a:r>
            <a:r>
              <a:rPr lang="en-US" sz="1400" dirty="0">
                <a:solidFill>
                  <a:schemeClr val="tx1"/>
                </a:solidFill>
              </a:rPr>
              <a:t> for </a:t>
            </a:r>
            <a:r>
              <a:rPr lang="en-US" sz="1400" dirty="0">
                <a:solidFill>
                  <a:schemeClr val="accent5"/>
                </a:solidFill>
              </a:rPr>
              <a:t>police</a:t>
            </a:r>
            <a:r>
              <a:rPr lang="en-US" sz="1400" dirty="0">
                <a:solidFill>
                  <a:schemeClr val="tx1"/>
                </a:solidFill>
              </a:rPr>
              <a:t> without delay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i="1"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F82CCC-3893-4BDE-A412-617D37E01665}"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54124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From WSP sections: </a:t>
            </a:r>
          </a:p>
          <a:p>
            <a:r>
              <a:rPr lang="en-US" sz="1200" b="1" i="0" u="none" strike="noStrike" kern="1200" dirty="0">
                <a:solidFill>
                  <a:schemeClr val="tx1"/>
                </a:solidFill>
                <a:effectLst/>
                <a:latin typeface="+mn-lt"/>
                <a:ea typeface="+mn-ea"/>
                <a:cs typeface="+mn-cs"/>
                <a:hlinkClick r:id="rId3"/>
              </a:rPr>
              <a:t>Section 2</a:t>
            </a:r>
            <a:r>
              <a:rPr lang="en-US" sz="1200" b="0" i="0" u="none" strike="noStrike" kern="1200" dirty="0">
                <a:solidFill>
                  <a:schemeClr val="tx1"/>
                </a:solidFill>
                <a:effectLst/>
                <a:latin typeface="+mn-lt"/>
                <a:ea typeface="+mn-ea"/>
                <a:cs typeface="+mn-cs"/>
                <a:hlinkClick r:id="rId3"/>
              </a:rPr>
              <a:t>The duty to report an adult at risk of abuse and/or neglect</a:t>
            </a:r>
            <a:r>
              <a:rPr lang="en-US" sz="1200" b="0" i="0" u="none" strike="noStrike" kern="1200" dirty="0">
                <a:solidFill>
                  <a:schemeClr val="tx1"/>
                </a:solidFill>
                <a:effectLst/>
                <a:latin typeface="+mn-lt"/>
                <a:ea typeface="+mn-ea"/>
                <a:cs typeface="+mn-cs"/>
              </a:rPr>
              <a:t>:</a:t>
            </a:r>
            <a:endParaRPr lang="en-GB" dirty="0"/>
          </a:p>
          <a:p>
            <a:pPr lvl="1"/>
            <a:r>
              <a:rPr lang="en-US" sz="1200" b="0" i="0" u="none" strike="noStrike" kern="1200" dirty="0">
                <a:solidFill>
                  <a:schemeClr val="tx1"/>
                </a:solidFill>
                <a:effectLst/>
                <a:latin typeface="+mn-lt"/>
                <a:ea typeface="+mn-ea"/>
                <a:cs typeface="+mn-cs"/>
                <a:hlinkClick r:id="rId4"/>
              </a:rPr>
              <a:t>What to do if an adult at risk tells you that they or another person is or has been abused or neglected</a:t>
            </a:r>
            <a:endParaRPr lang="en-US" sz="1200" b="0" i="0" u="none" strike="noStrike" kern="1200" dirty="0">
              <a:solidFill>
                <a:schemeClr val="tx1"/>
              </a:solidFill>
              <a:effectLst/>
              <a:latin typeface="+mn-lt"/>
              <a:ea typeface="+mn-ea"/>
              <a:cs typeface="+mn-cs"/>
            </a:endParaRPr>
          </a:p>
          <a:p>
            <a:pPr lvl="1"/>
            <a:r>
              <a:rPr lang="en-US" sz="1200" b="0" i="0" u="none" strike="noStrike" kern="1200" dirty="0">
                <a:solidFill>
                  <a:schemeClr val="tx1"/>
                </a:solidFill>
                <a:effectLst/>
                <a:latin typeface="+mn-lt"/>
                <a:ea typeface="+mn-ea"/>
                <a:cs typeface="+mn-cs"/>
                <a:hlinkClick r:id="rId5"/>
              </a:rPr>
              <a:t>Managing concerns from the general public</a:t>
            </a:r>
            <a:endParaRPr lang="en-US" sz="1200" b="0" i="0" u="none" strike="noStrike" kern="1200" dirty="0">
              <a:solidFill>
                <a:schemeClr val="tx1"/>
              </a:solidFill>
              <a:effectLst/>
              <a:latin typeface="+mn-lt"/>
              <a:ea typeface="+mn-ea"/>
              <a:cs typeface="+mn-cs"/>
            </a:endParaRPr>
          </a:p>
          <a:p>
            <a:pPr lvl="1"/>
            <a:endParaRPr lang="en-US" sz="1200" b="0" i="0" u="none" strike="noStrike" kern="1200" dirty="0">
              <a:solidFill>
                <a:schemeClr val="tx1"/>
              </a:solidFill>
              <a:effectLst/>
              <a:latin typeface="+mn-lt"/>
              <a:ea typeface="+mn-ea"/>
              <a:cs typeface="+mn-cs"/>
            </a:endParaRPr>
          </a:p>
          <a:p>
            <a:pPr lvl="0"/>
            <a:r>
              <a:rPr lang="en-GB" sz="1200" b="1" i="0" u="none" strike="noStrike" kern="1200" dirty="0" err="1">
                <a:solidFill>
                  <a:schemeClr val="tx1"/>
                </a:solidFill>
                <a:effectLst/>
                <a:latin typeface="+mn-lt"/>
                <a:ea typeface="+mn-ea"/>
                <a:cs typeface="+mn-cs"/>
                <a:hlinkClick r:id="rId6"/>
              </a:rPr>
              <a:t>Adran</a:t>
            </a:r>
            <a:r>
              <a:rPr lang="en-GB" sz="1200" b="1" i="0" u="none" strike="noStrike" kern="1200" dirty="0">
                <a:solidFill>
                  <a:schemeClr val="tx1"/>
                </a:solidFill>
                <a:effectLst/>
                <a:latin typeface="+mn-lt"/>
                <a:ea typeface="+mn-ea"/>
                <a:cs typeface="+mn-cs"/>
                <a:hlinkClick r:id="rId6"/>
              </a:rPr>
              <a:t> 2</a:t>
            </a:r>
            <a:r>
              <a:rPr lang="en-GB" sz="1200" b="0" i="0" u="none" strike="noStrike" kern="1200" dirty="0">
                <a:solidFill>
                  <a:schemeClr val="tx1"/>
                </a:solidFill>
                <a:effectLst/>
                <a:latin typeface="+mn-lt"/>
                <a:ea typeface="+mn-ea"/>
                <a:cs typeface="+mn-cs"/>
                <a:hlinkClick r:id="rId6"/>
              </a:rPr>
              <a:t>Y </a:t>
            </a:r>
            <a:r>
              <a:rPr lang="en-GB" sz="1200" b="0" i="0" u="none" strike="noStrike" kern="1200" dirty="0" err="1">
                <a:solidFill>
                  <a:schemeClr val="tx1"/>
                </a:solidFill>
                <a:effectLst/>
                <a:latin typeface="+mn-lt"/>
                <a:ea typeface="+mn-ea"/>
                <a:cs typeface="+mn-cs"/>
                <a:hlinkClick r:id="rId6"/>
              </a:rPr>
              <a:t>ddyletswydd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i</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adrodd</a:t>
            </a:r>
            <a:r>
              <a:rPr lang="en-GB" sz="1200" b="0" i="0" u="none" strike="noStrike" kern="1200" dirty="0">
                <a:solidFill>
                  <a:schemeClr val="tx1"/>
                </a:solidFill>
                <a:effectLst/>
                <a:latin typeface="+mn-lt"/>
                <a:ea typeface="+mn-ea"/>
                <a:cs typeface="+mn-cs"/>
                <a:hlinkClick r:id="rId6"/>
              </a:rPr>
              <a:t> am </a:t>
            </a:r>
            <a:r>
              <a:rPr lang="en-GB" sz="1200" b="0" i="0" u="none" strike="noStrike" kern="1200" dirty="0" err="1">
                <a:solidFill>
                  <a:schemeClr val="tx1"/>
                </a:solidFill>
                <a:effectLst/>
                <a:latin typeface="+mn-lt"/>
                <a:ea typeface="+mn-ea"/>
                <a:cs typeface="+mn-cs"/>
                <a:hlinkClick r:id="rId6"/>
              </a:rPr>
              <a:t>oedolyn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sydd</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mewn</a:t>
            </a:r>
            <a:r>
              <a:rPr lang="en-GB" sz="1200" b="0" i="0" u="none" strike="noStrike" kern="1200" dirty="0">
                <a:solidFill>
                  <a:schemeClr val="tx1"/>
                </a:solidFill>
                <a:effectLst/>
                <a:latin typeface="+mn-lt"/>
                <a:ea typeface="+mn-ea"/>
                <a:cs typeface="+mn-cs"/>
                <a:hlinkClick r:id="rId6"/>
              </a:rPr>
              <a:t> </a:t>
            </a:r>
            <a:r>
              <a:rPr lang="en-GB" sz="1200" b="0" i="0" u="none" strike="noStrike" kern="1200" dirty="0" err="1">
                <a:solidFill>
                  <a:schemeClr val="tx1"/>
                </a:solidFill>
                <a:effectLst/>
                <a:latin typeface="+mn-lt"/>
                <a:ea typeface="+mn-ea"/>
                <a:cs typeface="+mn-cs"/>
                <a:hlinkClick r:id="rId6"/>
              </a:rPr>
              <a:t>perygl</a:t>
            </a:r>
            <a:r>
              <a:rPr lang="en-GB" sz="1200" b="0" i="0" u="none" strike="noStrike" kern="1200" dirty="0">
                <a:solidFill>
                  <a:schemeClr val="tx1"/>
                </a:solidFill>
                <a:effectLst/>
                <a:latin typeface="+mn-lt"/>
                <a:ea typeface="+mn-ea"/>
                <a:cs typeface="+mn-cs"/>
                <a:hlinkClick r:id="rId6"/>
              </a:rPr>
              <a:t> o </a:t>
            </a:r>
            <a:r>
              <a:rPr lang="en-GB" sz="1200" b="0" i="0" u="none" strike="noStrike" kern="1200" dirty="0" err="1">
                <a:solidFill>
                  <a:schemeClr val="tx1"/>
                </a:solidFill>
                <a:effectLst/>
                <a:latin typeface="+mn-lt"/>
                <a:ea typeface="+mn-ea"/>
                <a:cs typeface="+mn-cs"/>
                <a:hlinkClick r:id="rId6"/>
              </a:rPr>
              <a:t>gamdriniaeth</a:t>
            </a:r>
            <a:r>
              <a:rPr lang="en-GB" sz="1200" b="0" i="0" u="none" strike="noStrike" kern="1200" dirty="0">
                <a:solidFill>
                  <a:schemeClr val="tx1"/>
                </a:solidFill>
                <a:effectLst/>
                <a:latin typeface="+mn-lt"/>
                <a:ea typeface="+mn-ea"/>
                <a:cs typeface="+mn-cs"/>
                <a:hlinkClick r:id="rId6"/>
              </a:rPr>
              <a:t> a/neu </a:t>
            </a:r>
            <a:r>
              <a:rPr lang="en-GB" sz="1200" b="0" i="0" u="none" strike="noStrike" kern="1200" dirty="0" err="1">
                <a:solidFill>
                  <a:schemeClr val="tx1"/>
                </a:solidFill>
                <a:effectLst/>
                <a:latin typeface="+mn-lt"/>
                <a:ea typeface="+mn-ea"/>
                <a:cs typeface="+mn-cs"/>
                <a:hlinkClick r:id="rId6"/>
              </a:rPr>
              <a:t>esgeulustod</a:t>
            </a:r>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hlinkClick r:id="rId7"/>
              </a:rPr>
              <a:t>Beth </a:t>
            </a:r>
            <a:r>
              <a:rPr lang="en-GB" sz="1200" b="0" i="0" u="none" strike="noStrike" kern="1200" dirty="0" err="1">
                <a:solidFill>
                  <a:schemeClr val="tx1"/>
                </a:solidFill>
                <a:effectLst/>
                <a:latin typeface="+mn-lt"/>
                <a:ea typeface="+mn-ea"/>
                <a:cs typeface="+mn-cs"/>
                <a:hlinkClick r:id="rId7"/>
              </a:rPr>
              <a:t>ddylid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wneud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os</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yw</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oedolyn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mewn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perygl</a:t>
            </a:r>
            <a:r>
              <a:rPr lang="en-GB" sz="1200" b="0" i="0" u="none" strike="noStrike" kern="1200" dirty="0">
                <a:solidFill>
                  <a:schemeClr val="tx1"/>
                </a:solidFill>
                <a:effectLst/>
                <a:latin typeface="+mn-lt"/>
                <a:ea typeface="+mn-ea"/>
                <a:cs typeface="+mn-cs"/>
                <a:hlinkClick r:id="rId7"/>
              </a:rPr>
              <a:t> yn </a:t>
            </a:r>
            <a:r>
              <a:rPr lang="en-GB" sz="1200" b="0" i="0" u="none" strike="noStrike" kern="1200" dirty="0" err="1">
                <a:solidFill>
                  <a:schemeClr val="tx1"/>
                </a:solidFill>
                <a:effectLst/>
                <a:latin typeface="+mn-lt"/>
                <a:ea typeface="+mn-ea"/>
                <a:cs typeface="+mn-cs"/>
                <a:hlinkClick r:id="rId7"/>
              </a:rPr>
              <a:t>dweud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wrthych</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fod</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ef</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berson</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arall</a:t>
            </a:r>
            <a:r>
              <a:rPr lang="en-GB" sz="1200" b="0" i="0" u="none" strike="noStrike" kern="1200" dirty="0">
                <a:solidFill>
                  <a:schemeClr val="tx1"/>
                </a:solidFill>
                <a:effectLst/>
                <a:latin typeface="+mn-lt"/>
                <a:ea typeface="+mn-ea"/>
                <a:cs typeface="+mn-cs"/>
                <a:hlinkClick r:id="rId7"/>
              </a:rPr>
              <a:t> yn neu </a:t>
            </a:r>
            <a:r>
              <a:rPr lang="en-GB" sz="1200" b="0" i="0" u="none" strike="noStrike" kern="1200" dirty="0" err="1">
                <a:solidFill>
                  <a:schemeClr val="tx1"/>
                </a:solidFill>
                <a:effectLst/>
                <a:latin typeface="+mn-lt"/>
                <a:ea typeface="+mn-ea"/>
                <a:cs typeface="+mn-cs"/>
                <a:hlinkClick r:id="rId7"/>
              </a:rPr>
              <a:t>wedi</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cael</a:t>
            </a:r>
            <a:r>
              <a:rPr lang="en-GB" sz="1200" b="0" i="0" u="none" strike="noStrike" kern="1200" dirty="0">
                <a:solidFill>
                  <a:schemeClr val="tx1"/>
                </a:solidFill>
                <a:effectLst/>
                <a:latin typeface="+mn-lt"/>
                <a:ea typeface="+mn-ea"/>
                <a:cs typeface="+mn-cs"/>
                <a:hlinkClick r:id="rId7"/>
              </a:rPr>
              <a:t> </a:t>
            </a:r>
            <a:r>
              <a:rPr lang="en-GB" sz="1200" b="0" i="0" u="none" strike="noStrike" kern="1200" dirty="0" err="1">
                <a:solidFill>
                  <a:schemeClr val="tx1"/>
                </a:solidFill>
                <a:effectLst/>
                <a:latin typeface="+mn-lt"/>
                <a:ea typeface="+mn-ea"/>
                <a:cs typeface="+mn-cs"/>
                <a:hlinkClick r:id="rId7"/>
              </a:rPr>
              <a:t>ei</a:t>
            </a:r>
            <a:r>
              <a:rPr lang="en-GB" sz="1200" b="0" i="0" u="none" strike="noStrike" kern="1200" dirty="0">
                <a:solidFill>
                  <a:schemeClr val="tx1"/>
                </a:solidFill>
                <a:effectLst/>
                <a:latin typeface="+mn-lt"/>
                <a:ea typeface="+mn-ea"/>
                <a:cs typeface="+mn-cs"/>
                <a:hlinkClick r:id="rId7"/>
              </a:rPr>
              <a:t> gam-</a:t>
            </a:r>
            <a:r>
              <a:rPr lang="en-GB" sz="1200" b="0" i="0" u="none" strike="noStrike" kern="1200" dirty="0" err="1">
                <a:solidFill>
                  <a:schemeClr val="tx1"/>
                </a:solidFill>
                <a:effectLst/>
                <a:latin typeface="+mn-lt"/>
                <a:ea typeface="+mn-ea"/>
                <a:cs typeface="+mn-cs"/>
                <a:hlinkClick r:id="rId7"/>
              </a:rPr>
              <a:t>drin</a:t>
            </a:r>
            <a:r>
              <a:rPr lang="en-GB" sz="1200" b="0" i="0" u="none" strike="noStrike" kern="1200" dirty="0">
                <a:solidFill>
                  <a:schemeClr val="tx1"/>
                </a:solidFill>
                <a:effectLst/>
                <a:latin typeface="+mn-lt"/>
                <a:ea typeface="+mn-ea"/>
                <a:cs typeface="+mn-cs"/>
                <a:hlinkClick r:id="rId7"/>
              </a:rPr>
              <a:t> neu </a:t>
            </a:r>
            <a:r>
              <a:rPr lang="en-GB" sz="1200" b="0" i="0" u="none" strike="noStrike" kern="1200" dirty="0" err="1">
                <a:solidFill>
                  <a:schemeClr val="tx1"/>
                </a:solidFill>
                <a:effectLst/>
                <a:latin typeface="+mn-lt"/>
                <a:ea typeface="+mn-ea"/>
                <a:cs typeface="+mn-cs"/>
                <a:hlinkClick r:id="rId7"/>
              </a:rPr>
              <a:t>esgeuluso</a:t>
            </a:r>
            <a:endParaRPr lang="en-GB" sz="1200" b="0" i="0" kern="1200" dirty="0">
              <a:solidFill>
                <a:schemeClr val="tx1"/>
              </a:solidFill>
              <a:effectLst/>
              <a:latin typeface="+mn-lt"/>
              <a:ea typeface="+mn-ea"/>
              <a:cs typeface="+mn-cs"/>
            </a:endParaRPr>
          </a:p>
          <a:p>
            <a:r>
              <a:rPr lang="en-GB" sz="1200" b="0" i="0" u="none" strike="noStrike" kern="1200" dirty="0" err="1">
                <a:solidFill>
                  <a:schemeClr val="tx1"/>
                </a:solidFill>
                <a:effectLst/>
                <a:latin typeface="+mn-lt"/>
                <a:ea typeface="+mn-ea"/>
                <a:cs typeface="+mn-cs"/>
                <a:hlinkClick r:id="rId8"/>
              </a:rPr>
              <a:t>Trin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pryderon</a:t>
            </a:r>
            <a:r>
              <a:rPr lang="en-GB" sz="1200" b="0" i="0" u="none" strike="noStrike" kern="1200" dirty="0">
                <a:solidFill>
                  <a:schemeClr val="tx1"/>
                </a:solidFill>
                <a:effectLst/>
                <a:latin typeface="+mn-lt"/>
                <a:ea typeface="+mn-ea"/>
                <a:cs typeface="+mn-cs"/>
                <a:hlinkClick r:id="rId8"/>
              </a:rPr>
              <a:t> </a:t>
            </a:r>
            <a:r>
              <a:rPr lang="en-GB" sz="1200" b="0" i="0" u="none" strike="noStrike" kern="1200" dirty="0" err="1">
                <a:solidFill>
                  <a:schemeClr val="tx1"/>
                </a:solidFill>
                <a:effectLst/>
                <a:latin typeface="+mn-lt"/>
                <a:ea typeface="+mn-ea"/>
                <a:cs typeface="+mn-cs"/>
                <a:hlinkClick r:id="rId8"/>
              </a:rPr>
              <a:t>gan</a:t>
            </a:r>
            <a:r>
              <a:rPr lang="en-GB" sz="1200" b="0" i="0" u="none" strike="noStrike" kern="1200" dirty="0">
                <a:solidFill>
                  <a:schemeClr val="tx1"/>
                </a:solidFill>
                <a:effectLst/>
                <a:latin typeface="+mn-lt"/>
                <a:ea typeface="+mn-ea"/>
                <a:cs typeface="+mn-cs"/>
                <a:hlinkClick r:id="rId8"/>
              </a:rPr>
              <a:t> y </a:t>
            </a:r>
            <a:r>
              <a:rPr lang="en-GB" sz="1200" b="0" i="0" u="none" strike="noStrike" kern="1200" dirty="0" err="1">
                <a:solidFill>
                  <a:schemeClr val="tx1"/>
                </a:solidFill>
                <a:effectLst/>
                <a:latin typeface="+mn-lt"/>
                <a:ea typeface="+mn-ea"/>
                <a:cs typeface="+mn-cs"/>
                <a:hlinkClick r:id="rId8"/>
              </a:rPr>
              <a:t>cyhoedd</a:t>
            </a:r>
            <a:endParaRPr lang="en-GB" sz="1200" b="0" i="0" kern="1200" dirty="0">
              <a:solidFill>
                <a:schemeClr val="tx1"/>
              </a:solidFill>
              <a:effectLst/>
              <a:latin typeface="+mn-lt"/>
              <a:ea typeface="+mn-ea"/>
              <a:cs typeface="+mn-cs"/>
            </a:endParaRPr>
          </a:p>
          <a:p>
            <a:pPr lvl="0"/>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9F82CCC-3893-4BDE-A412-617D37E01665}" type="slidenum">
              <a:rPr lang="en-GB" smtClean="0"/>
              <a:t>26</a:t>
            </a:fld>
            <a:endParaRPr lang="en-GB"/>
          </a:p>
        </p:txBody>
      </p:sp>
    </p:spTree>
    <p:extLst>
      <p:ext uri="{BB962C8B-B14F-4D97-AF65-F5344CB8AC3E}">
        <p14:creationId xmlns:p14="http://schemas.microsoft.com/office/powerpoint/2010/main" val="4820408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When to contact the police</a:t>
            </a:r>
          </a:p>
          <a:p>
            <a:r>
              <a:rPr lang="en-US" sz="1200" b="0" i="0" kern="1200" dirty="0">
                <a:solidFill>
                  <a:schemeClr val="tx1"/>
                </a:solidFill>
                <a:effectLst/>
                <a:latin typeface="+mn-lt"/>
                <a:ea typeface="+mn-ea"/>
                <a:cs typeface="+mn-cs"/>
              </a:rPr>
              <a:t>If there are immediate concerns about the adult’s safety or a criminal offence against an adult at risk has occurred, they should contact the police without delay to protect the adult from the risk of imminent danger.</a:t>
            </a:r>
          </a:p>
          <a:p>
            <a:endParaRPr lang="en-GB" sz="1200" kern="1200" dirty="0">
              <a:solidFill>
                <a:schemeClr val="tx1"/>
              </a:solidFill>
              <a:effectLst/>
              <a:latin typeface="+mn-lt"/>
              <a:ea typeface="+mn-ea"/>
              <a:cs typeface="+mn-cs"/>
            </a:endParaRPr>
          </a:p>
          <a:p>
            <a:r>
              <a:rPr lang="en-US" b="1" i="0" u="sng" dirty="0">
                <a:effectLst/>
              </a:rPr>
              <a:t>TRAINER MAY WISH TO EXPAND:</a:t>
            </a:r>
          </a:p>
          <a:p>
            <a:r>
              <a:rPr lang="en-US" i="1" dirty="0">
                <a:effectLst/>
              </a:rPr>
              <a:t>Examples of possible crimes include: alleged sexual assault, alleged physical injury, allegations of theft, threats and aggressive </a:t>
            </a:r>
            <a:r>
              <a:rPr lang="en-US" i="1" dirty="0" err="1">
                <a:effectLst/>
              </a:rPr>
              <a:t>behaviour</a:t>
            </a:r>
            <a:r>
              <a:rPr lang="en-US" i="1" dirty="0">
                <a:effectLst/>
              </a:rPr>
              <a:t> by a suspected perpetrator. Human trafficking, </a:t>
            </a:r>
            <a:r>
              <a:rPr lang="en-US" i="1" dirty="0" err="1">
                <a:effectLst/>
              </a:rPr>
              <a:t>honour</a:t>
            </a:r>
            <a:r>
              <a:rPr lang="en-US" i="1" dirty="0">
                <a:effectLst/>
              </a:rPr>
              <a:t> killings, female genital mutilation (FGM). All the above would indicate that there is a duty to make a report.</a:t>
            </a:r>
          </a:p>
          <a:p>
            <a:r>
              <a:rPr lang="en-US" sz="1200" b="0" i="1" kern="1200" dirty="0">
                <a:solidFill>
                  <a:schemeClr val="tx1"/>
                </a:solidFill>
                <a:effectLst/>
                <a:latin typeface="+mn-lt"/>
                <a:ea typeface="+mn-ea"/>
                <a:cs typeface="+mn-cs"/>
              </a:rPr>
              <a:t>If in doubt as to whether an offence has occurred, seek advice from the police.</a:t>
            </a:r>
          </a:p>
          <a:p>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27</a:t>
            </a:fld>
            <a:endParaRPr lang="en-GB"/>
          </a:p>
        </p:txBody>
      </p:sp>
    </p:spTree>
    <p:extLst>
      <p:ext uri="{BB962C8B-B14F-4D97-AF65-F5344CB8AC3E}">
        <p14:creationId xmlns:p14="http://schemas.microsoft.com/office/powerpoint/2010/main" val="30254747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TRAINER : SEE ALSO MODULE ON CAPACITY AND CONSENT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Reporting possible crimes against an adult at risk of abuse</a:t>
            </a:r>
          </a:p>
          <a:p>
            <a:r>
              <a:rPr lang="en-US" sz="1200" b="0" i="0" kern="1200" dirty="0">
                <a:solidFill>
                  <a:schemeClr val="tx1"/>
                </a:solidFill>
                <a:effectLst/>
                <a:latin typeface="+mn-lt"/>
                <a:ea typeface="+mn-ea"/>
                <a:cs typeface="+mn-cs"/>
              </a:rPr>
              <a:t>If the person has capacity and does not want a report made, this should be respected unless there are justifiable reasons to act contrary to their wishes, such as: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person is subject to coercion or undue influence to the extent that they are unable to give consent;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there is an overriding public interest, for example, risk to others;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prevention of imminent danger or distress or in life-threatening situations.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a decision is made that the wishes of an adult at risk with capacity is over-ridden, the reasons for this must be made clear and documented.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 person does not have capacity in relation to this decision, the reasons for reporting this in the individual’s best interests must be recorded.</a:t>
            </a: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28</a:t>
            </a:fld>
            <a:endParaRPr lang="en-GB"/>
          </a:p>
        </p:txBody>
      </p:sp>
    </p:spTree>
    <p:extLst>
      <p:ext uri="{BB962C8B-B14F-4D97-AF65-F5344CB8AC3E}">
        <p14:creationId xmlns:p14="http://schemas.microsoft.com/office/powerpoint/2010/main" val="61374669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GB" sz="1200" b="1" u="sng" kern="1200" dirty="0">
                <a:solidFill>
                  <a:schemeClr val="tx1"/>
                </a:solidFill>
                <a:effectLst/>
                <a:latin typeface="+mn-lt"/>
                <a:ea typeface="+mn-ea"/>
                <a:cs typeface="+mn-cs"/>
              </a:rPr>
              <a:t>Trainer to add:</a:t>
            </a:r>
          </a:p>
          <a:p>
            <a:r>
              <a:rPr lang="en-GB" sz="1200" kern="1200" dirty="0">
                <a:solidFill>
                  <a:schemeClr val="tx1"/>
                </a:solidFill>
                <a:effectLst/>
                <a:latin typeface="+mn-lt"/>
                <a:ea typeface="+mn-ea"/>
                <a:cs typeface="+mn-cs"/>
              </a:rPr>
              <a:t>If a decision is made that the wishes of an adult at </a:t>
            </a:r>
            <a:r>
              <a:rPr lang="en-GB" sz="1200" u="none" kern="1200" dirty="0">
                <a:solidFill>
                  <a:schemeClr val="tx1"/>
                </a:solidFill>
                <a:effectLst/>
                <a:latin typeface="+mn-lt"/>
                <a:ea typeface="+mn-ea"/>
                <a:cs typeface="+mn-cs"/>
              </a:rPr>
              <a:t>risk with capacity </a:t>
            </a:r>
            <a:r>
              <a:rPr lang="en-GB" sz="1200" kern="1200" dirty="0">
                <a:solidFill>
                  <a:schemeClr val="tx1"/>
                </a:solidFill>
                <a:effectLst/>
                <a:latin typeface="+mn-lt"/>
                <a:ea typeface="+mn-ea"/>
                <a:cs typeface="+mn-cs"/>
              </a:rPr>
              <a:t>is over-ridden, </a:t>
            </a:r>
            <a:r>
              <a:rPr lang="en-GB" sz="1200" b="1" kern="1200" dirty="0">
                <a:solidFill>
                  <a:schemeClr val="tx1"/>
                </a:solidFill>
                <a:effectLst/>
                <a:latin typeface="+mn-lt"/>
                <a:ea typeface="+mn-ea"/>
                <a:cs typeface="+mn-cs"/>
              </a:rPr>
              <a:t>the reasons for this must be made clear and </a:t>
            </a:r>
            <a:r>
              <a:rPr lang="en-GB" sz="1200" b="1" u="sng" kern="1200" dirty="0">
                <a:solidFill>
                  <a:schemeClr val="tx1"/>
                </a:solidFill>
                <a:effectLst/>
                <a:latin typeface="+mn-lt"/>
                <a:ea typeface="+mn-ea"/>
                <a:cs typeface="+mn-cs"/>
              </a:rPr>
              <a:t>documented</a:t>
            </a:r>
            <a:r>
              <a:rPr lang="en-GB" sz="1200" b="1" kern="1200" dirty="0">
                <a:solidFill>
                  <a:schemeClr val="tx1"/>
                </a:solidFill>
                <a:effectLst/>
                <a:latin typeface="+mn-lt"/>
                <a:ea typeface="+mn-ea"/>
                <a:cs typeface="+mn-cs"/>
              </a:rPr>
              <a:t>.</a:t>
            </a: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29</a:t>
            </a:fld>
            <a:endParaRPr lang="en-GB"/>
          </a:p>
        </p:txBody>
      </p:sp>
    </p:spTree>
    <p:extLst>
      <p:ext uri="{BB962C8B-B14F-4D97-AF65-F5344CB8AC3E}">
        <p14:creationId xmlns:p14="http://schemas.microsoft.com/office/powerpoint/2010/main" val="3472160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sng" kern="1200" dirty="0">
                <a:solidFill>
                  <a:schemeClr val="tx1"/>
                </a:solidFill>
                <a:effectLst/>
                <a:latin typeface="+mn-lt"/>
                <a:ea typeface="+mn-ea"/>
                <a:cs typeface="+mn-cs"/>
              </a:rPr>
              <a:t>TRAINER TO ADD / STRESS:</a:t>
            </a:r>
          </a:p>
          <a:p>
            <a:r>
              <a:rPr lang="en-US" sz="1200" b="0" i="0" kern="1200" dirty="0">
                <a:solidFill>
                  <a:schemeClr val="tx1"/>
                </a:solidFill>
                <a:effectLst/>
                <a:latin typeface="+mn-lt"/>
                <a:ea typeface="+mn-ea"/>
                <a:cs typeface="+mn-cs"/>
              </a:rPr>
              <a:t>Practitioners should also remember that their concerns may, in isolation, not seem significant. However, alongside those from other agencies and sources they may build up a picture which suggests that an adult at risk may be suffering or at risk of abuse or neglect.</a:t>
            </a:r>
          </a:p>
          <a:p>
            <a:r>
              <a:rPr lang="en-US" i="1" dirty="0">
                <a:effectLst/>
              </a:rPr>
              <a:t>Example: a GP sees an older patient with dementia, who does not appear to be responding to treatment for ulcerated legs. Whilst the patient’s </a:t>
            </a:r>
            <a:r>
              <a:rPr lang="en-US" i="1" dirty="0" err="1">
                <a:effectLst/>
              </a:rPr>
              <a:t>carer</a:t>
            </a:r>
            <a:r>
              <a:rPr lang="en-US" i="1" dirty="0">
                <a:effectLst/>
              </a:rPr>
              <a:t>, who is a family member, assures the doctor the prescribed treatments are being followed the GP questions whether this is the case. She consults initially with other health professionals and the information shared indicates the patient is at risk of neglect. The GP has a duty to report.</a:t>
            </a:r>
          </a:p>
          <a:p>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Evidence required</a:t>
            </a:r>
          </a:p>
          <a:p>
            <a:r>
              <a:rPr lang="en-US" sz="1200" b="0" i="0" kern="1200" dirty="0">
                <a:solidFill>
                  <a:schemeClr val="tx1"/>
                </a:solidFill>
                <a:effectLst/>
                <a:latin typeface="+mn-lt"/>
                <a:ea typeface="+mn-ea"/>
                <a:cs typeface="+mn-cs"/>
              </a:rPr>
              <a:t>As evidence of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may not always be present, suspicion of abuse or </a:t>
            </a:r>
            <a:r>
              <a:rPr lang="en-US" sz="1200" b="0" i="0" u="none" strike="noStrike" kern="1200" dirty="0">
                <a:solidFill>
                  <a:schemeClr val="tx1"/>
                </a:solidFill>
                <a:effectLst/>
                <a:latin typeface="+mn-lt"/>
                <a:ea typeface="+mn-ea"/>
                <a:cs typeface="+mn-cs"/>
                <a:hlinkClick r:id="rId3"/>
              </a:rPr>
              <a:t>neglect</a:t>
            </a:r>
            <a:r>
              <a:rPr lang="en-US" sz="1200" b="0" i="0" kern="1200" dirty="0">
                <a:solidFill>
                  <a:schemeClr val="tx1"/>
                </a:solidFill>
                <a:effectLst/>
                <a:latin typeface="+mn-lt"/>
                <a:ea typeface="+mn-ea"/>
                <a:cs typeface="+mn-cs"/>
              </a:rPr>
              <a:t> may take the form of ‘concerns’ rather than ‘known facts’</a:t>
            </a:r>
          </a:p>
          <a:p>
            <a:r>
              <a:rPr lang="en-US" sz="1200" b="0" i="0" kern="1200" dirty="0">
                <a:solidFill>
                  <a:schemeClr val="tx1"/>
                </a:solidFill>
                <a:effectLst/>
                <a:latin typeface="+mn-lt"/>
                <a:ea typeface="+mn-ea"/>
                <a:cs typeface="+mn-cs"/>
              </a:rPr>
              <a:t>Alternatively, ‘concerns’ may be based on information derived from a variety of sources or may accumulate over time.</a:t>
            </a:r>
          </a:p>
          <a:p>
            <a:r>
              <a:rPr lang="en-US" i="1" dirty="0">
                <a:effectLst/>
              </a:rPr>
              <a:t>Example: concerns about possible abuse or neglect of a resident in an older person’s home may result from an accumulation of information obtained from the individual, family member, volunteers and ancillary staff. This constitutes a duty to report</a:t>
            </a:r>
            <a:endParaRPr lang="en-US" sz="1200" i="1" u="none" strike="noStrike" kern="1200" dirty="0">
              <a:solidFill>
                <a:schemeClr val="tx1"/>
              </a:solidFill>
              <a:effectLst/>
              <a:latin typeface="+mn-lt"/>
              <a:ea typeface="+mn-ea"/>
              <a:cs typeface="+mn-cs"/>
            </a:endParaRPr>
          </a:p>
          <a:p>
            <a:endParaRPr lang="en-US" sz="1200" b="0" i="1"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From Glossary: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Concerns  -  </a:t>
            </a:r>
            <a:r>
              <a:rPr lang="en-US" sz="1200" b="0" i="0" kern="1200" dirty="0">
                <a:solidFill>
                  <a:schemeClr val="tx1"/>
                </a:solidFill>
                <a:effectLst/>
                <a:latin typeface="+mn-lt"/>
                <a:ea typeface="+mn-ea"/>
                <a:cs typeface="+mn-cs"/>
              </a:rPr>
              <a:t>Suspicion of abuse or neglect may take the form of ‘concerns’ rather than ‘known facts’ because evidence of harm may not always be present. Rather, practitioners may suspect abuse or neglect of a child or adult at risk. Alternatively, concerns may be based on information derived from a variety or sources and accumulated over time. Practitioners should also remember that their concerns may, in isolation, not be significant. However, alongside those from other agencies and sources they may build up a picture which suggests that a child or adult at risk may be suffering harm, abuse or neglect.</a:t>
            </a:r>
          </a:p>
          <a:p>
            <a:br>
              <a:rPr lang="en-US" dirty="0"/>
            </a:b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54D7508C-08EC-4F2C-A793-96E22DE11182}" type="slidenum">
              <a:rPr lang="en-GB" smtClean="0"/>
              <a:t>3</a:t>
            </a:fld>
            <a:endParaRPr lang="en-GB"/>
          </a:p>
        </p:txBody>
      </p:sp>
    </p:spTree>
    <p:extLst>
      <p:ext uri="{BB962C8B-B14F-4D97-AF65-F5344CB8AC3E}">
        <p14:creationId xmlns:p14="http://schemas.microsoft.com/office/powerpoint/2010/main" val="4858254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Reporting possible crimes against an adult at risk of abuse</a:t>
            </a:r>
          </a:p>
          <a:p>
            <a:r>
              <a:rPr lang="en-US" sz="1200" b="0" i="0" kern="1200" dirty="0">
                <a:solidFill>
                  <a:schemeClr val="tx1"/>
                </a:solidFill>
                <a:effectLst/>
                <a:latin typeface="+mn-lt"/>
                <a:ea typeface="+mn-ea"/>
                <a:cs typeface="+mn-cs"/>
              </a:rPr>
              <a:t>If the person has capacity and does not want a report made, this should be respected unless there are justifiable reasons to act contrary to their wishes, such as: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person is subject to coercion or undue influence to the extent that they are unable to give consent;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there is an overriding public interest, for example, risk to others;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prevention of imminent danger or distress or in life-threatening situations.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a decision is made that the wishes of an adult at risk with capacity is over-ridden, the reasons for this must be made clear and documented.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 person does not have capacity in relation to this decision, the reasons for reporting this in the individual’s best interests must be recorded.</a:t>
            </a:r>
          </a:p>
          <a:p>
            <a:endParaRPr lang="en-GB" dirty="0"/>
          </a:p>
          <a:p>
            <a:r>
              <a:rPr lang="en-GB" b="1" i="1" dirty="0"/>
              <a:t>TRAINER TO NOTE:  There is a separate module covering capacity and consent in general.</a:t>
            </a:r>
          </a:p>
        </p:txBody>
      </p:sp>
      <p:sp>
        <p:nvSpPr>
          <p:cNvPr id="4" name="Slide Number Placeholder 3"/>
          <p:cNvSpPr>
            <a:spLocks noGrp="1"/>
          </p:cNvSpPr>
          <p:nvPr>
            <p:ph type="sldNum" sz="quarter" idx="5"/>
          </p:nvPr>
        </p:nvSpPr>
        <p:spPr/>
        <p:txBody>
          <a:bodyPr/>
          <a:lstStyle/>
          <a:p>
            <a:fld id="{99F82CCC-3893-4BDE-A412-617D37E01665}" type="slidenum">
              <a:rPr lang="en-GB" smtClean="0"/>
              <a:t>30</a:t>
            </a:fld>
            <a:endParaRPr lang="en-GB"/>
          </a:p>
        </p:txBody>
      </p:sp>
    </p:spTree>
    <p:extLst>
      <p:ext uri="{BB962C8B-B14F-4D97-AF65-F5344CB8AC3E}">
        <p14:creationId xmlns:p14="http://schemas.microsoft.com/office/powerpoint/2010/main" val="4095751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Settings</a:t>
            </a:r>
          </a:p>
          <a:p>
            <a:r>
              <a:rPr lang="en-US" dirty="0"/>
              <a:t>Abuse can occur anywhere. For example, in the home, a residential or day care setting, during leisure activities. It may occur in private or in a communal setting such as a swimming pool.</a:t>
            </a:r>
          </a:p>
          <a:p>
            <a:endParaRPr lang="en-US" dirty="0"/>
          </a:p>
          <a:p>
            <a:r>
              <a:rPr lang="en-US" dirty="0"/>
              <a:t>Abuse can also occur on-line through, for example, social media.</a:t>
            </a:r>
          </a:p>
          <a:p>
            <a:endParaRPr lang="en-US" dirty="0"/>
          </a:p>
          <a:p>
            <a:r>
              <a:rPr lang="en-US" dirty="0"/>
              <a:t>The concerns may be about the </a:t>
            </a:r>
            <a:r>
              <a:rPr lang="en-US" dirty="0" err="1"/>
              <a:t>behaviour</a:t>
            </a:r>
            <a:r>
              <a:rPr lang="en-US" dirty="0"/>
              <a:t> of a practitioner, volunteer; </a:t>
            </a:r>
            <a:r>
              <a:rPr lang="en-US" dirty="0" err="1"/>
              <a:t>carer</a:t>
            </a:r>
            <a:r>
              <a:rPr lang="en-US" dirty="0"/>
              <a:t>; family member or member of the community.</a:t>
            </a:r>
          </a:p>
          <a:p>
            <a:endParaRPr lang="en-US" dirty="0"/>
          </a:p>
          <a:p>
            <a:r>
              <a:rPr lang="en-US" dirty="0"/>
              <a:t>The concerns may also be present when the individual is already known to social services. Therefore, do not presume because the individual is known there is no need to report. Always report.</a:t>
            </a:r>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4</a:t>
            </a:fld>
            <a:endParaRPr lang="en-GB"/>
          </a:p>
        </p:txBody>
      </p:sp>
    </p:spTree>
    <p:extLst>
      <p:ext uri="{BB962C8B-B14F-4D97-AF65-F5344CB8AC3E}">
        <p14:creationId xmlns:p14="http://schemas.microsoft.com/office/powerpoint/2010/main" val="1412968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Managing concerns from the general public</a:t>
            </a:r>
          </a:p>
          <a:p>
            <a:r>
              <a:rPr lang="en-GB" dirty="0">
                <a:hlinkClick r:id="rId3"/>
              </a:rPr>
              <a:t>http://www.myguideapps.com/projects/wales_safeguarding_procedures/default/chi/c2/c2.p14.html?nocache=0.6557602558943607</a:t>
            </a:r>
            <a:endParaRPr lang="en-GB" sz="1200" b="1"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EXPLAIN:</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Whilst reports from the public remain low, they are </a:t>
            </a:r>
            <a:r>
              <a:rPr lang="en-GB" sz="1200" b="1" kern="1200" dirty="0">
                <a:solidFill>
                  <a:schemeClr val="tx1"/>
                </a:solidFill>
                <a:effectLst/>
                <a:latin typeface="+mn-lt"/>
                <a:ea typeface="+mn-ea"/>
                <a:cs typeface="+mn-cs"/>
              </a:rPr>
              <a:t>increasing</a:t>
            </a:r>
            <a:r>
              <a:rPr lang="en-GB" sz="1200" kern="1200" dirty="0">
                <a:solidFill>
                  <a:schemeClr val="tx1"/>
                </a:solidFill>
                <a:effectLst/>
                <a:latin typeface="+mn-lt"/>
                <a:ea typeface="+mn-ea"/>
                <a:cs typeface="+mn-cs"/>
              </a:rPr>
              <a:t> in number because of a </a:t>
            </a:r>
            <a:r>
              <a:rPr lang="en-GB" sz="1200" b="1" kern="1200" dirty="0">
                <a:solidFill>
                  <a:schemeClr val="tx1"/>
                </a:solidFill>
                <a:effectLst/>
                <a:latin typeface="+mn-lt"/>
                <a:ea typeface="+mn-ea"/>
                <a:cs typeface="+mn-cs"/>
              </a:rPr>
              <a:t>growing public awareness </a:t>
            </a:r>
            <a:r>
              <a:rPr lang="en-GB" sz="1200" kern="1200" dirty="0">
                <a:solidFill>
                  <a:schemeClr val="tx1"/>
                </a:solidFill>
                <a:effectLst/>
                <a:latin typeface="+mn-lt"/>
                <a:ea typeface="+mn-ea"/>
                <a:cs typeface="+mn-cs"/>
              </a:rPr>
              <a:t>of abuse and neglect. </a:t>
            </a:r>
          </a:p>
          <a:p>
            <a:pPr marL="171450" indent="-171450">
              <a:buFont typeface="Arial" panose="020B0604020202020204" pitchFamily="34" charset="0"/>
              <a:buChar char="•"/>
            </a:pPr>
            <a:r>
              <a:rPr lang="en-GB" u="sng" dirty="0">
                <a:solidFill>
                  <a:schemeClr val="tx1"/>
                </a:solidFill>
              </a:rPr>
              <a:t>If in a non-professional capacity, it is </a:t>
            </a:r>
            <a:r>
              <a:rPr lang="en-GB" b="1" u="sng" dirty="0">
                <a:solidFill>
                  <a:schemeClr val="tx1"/>
                </a:solidFill>
              </a:rPr>
              <a:t>important</a:t>
            </a:r>
            <a:r>
              <a:rPr lang="en-GB" u="sng" dirty="0">
                <a:solidFill>
                  <a:schemeClr val="tx1"/>
                </a:solidFill>
              </a:rPr>
              <a:t> that the practitioner lets the member of the public know that they have a duty to report the concerns</a:t>
            </a:r>
            <a:endParaRPr lang="en-GB" sz="1200" u="sng"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Work life:</a:t>
            </a:r>
          </a:p>
          <a:p>
            <a:pPr marL="0" indent="0">
              <a:buFont typeface="Arial" panose="020B0604020202020204" pitchFamily="34" charset="0"/>
              <a:buNone/>
            </a:pPr>
            <a:r>
              <a:rPr lang="en-GB" sz="1200" i="1" kern="1200" dirty="0">
                <a:solidFill>
                  <a:schemeClr val="tx1"/>
                </a:solidFill>
                <a:effectLst/>
                <a:latin typeface="+mn-lt"/>
                <a:ea typeface="+mn-ea"/>
                <a:cs typeface="+mn-cs"/>
              </a:rPr>
              <a:t>Examples: </a:t>
            </a:r>
          </a:p>
          <a:p>
            <a:pPr marL="171450" indent="-171450">
              <a:buFont typeface="Arial" panose="020B0604020202020204" pitchFamily="34" charset="0"/>
              <a:buChar char="•"/>
            </a:pPr>
            <a:r>
              <a:rPr lang="en-GB" sz="1200" i="1" kern="1200" dirty="0">
                <a:solidFill>
                  <a:schemeClr val="tx1"/>
                </a:solidFill>
                <a:effectLst/>
                <a:latin typeface="+mn-lt"/>
                <a:ea typeface="+mn-ea"/>
                <a:cs typeface="+mn-cs"/>
              </a:rPr>
              <a:t>a class teacher may hear from a parent that a child who came to play told the parent ‘my daddy likes touching me in my pants’. </a:t>
            </a:r>
            <a:r>
              <a:rPr lang="en-GB" sz="1200" b="1" i="1" kern="1200" dirty="0">
                <a:solidFill>
                  <a:schemeClr val="tx1"/>
                </a:solidFill>
                <a:effectLst/>
                <a:latin typeface="+mn-lt"/>
                <a:ea typeface="+mn-ea"/>
                <a:cs typeface="+mn-cs"/>
              </a:rPr>
              <a:t>The practitioner has a duty to report.</a:t>
            </a:r>
            <a:endParaRPr lang="en-GB"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GB" sz="1200" i="1" kern="1200" dirty="0">
                <a:solidFill>
                  <a:schemeClr val="tx1"/>
                </a:solidFill>
                <a:effectLst/>
                <a:latin typeface="+mn-lt"/>
                <a:ea typeface="+mn-ea"/>
                <a:cs typeface="+mn-cs"/>
              </a:rPr>
              <a:t>A housing officer is told by a resident in a block of flats that two young children are often left alone during the evening in the neighbouring flat. </a:t>
            </a:r>
            <a:r>
              <a:rPr lang="en-GB" sz="1200" b="1" i="1" kern="1200" dirty="0">
                <a:solidFill>
                  <a:schemeClr val="tx1"/>
                </a:solidFill>
                <a:effectLst/>
                <a:latin typeface="+mn-lt"/>
                <a:ea typeface="+mn-ea"/>
                <a:cs typeface="+mn-cs"/>
              </a:rPr>
              <a:t>The practitioner has a duty to report.</a:t>
            </a:r>
            <a:endParaRPr lang="en-GB" sz="1200" kern="1200" dirty="0">
              <a:solidFill>
                <a:schemeClr val="tx1"/>
              </a:solidFill>
              <a:effectLst/>
              <a:latin typeface="+mn-lt"/>
              <a:ea typeface="+mn-ea"/>
              <a:cs typeface="+mn-cs"/>
            </a:endParaRPr>
          </a:p>
          <a:p>
            <a:pPr marL="0" indent="0">
              <a:buFont typeface="Arial" panose="020B0604020202020204" pitchFamily="34" charset="0"/>
              <a:buNone/>
            </a:pPr>
            <a:endParaRPr lang="en-GB" sz="1200" b="1" u="sng" kern="1200" dirty="0">
              <a:solidFill>
                <a:schemeClr val="tx1"/>
              </a:solidFill>
              <a:effectLst/>
              <a:latin typeface="+mn-lt"/>
              <a:ea typeface="+mn-ea"/>
              <a:cs typeface="+mn-cs"/>
            </a:endParaRPr>
          </a:p>
          <a:p>
            <a:pPr marL="0" indent="0">
              <a:buFont typeface="Arial" panose="020B0604020202020204" pitchFamily="34" charset="0"/>
              <a:buNone/>
            </a:pPr>
            <a:r>
              <a:rPr lang="en-GB" sz="1200" b="1" u="sng" kern="1200" dirty="0">
                <a:solidFill>
                  <a:schemeClr val="tx1"/>
                </a:solidFill>
                <a:effectLst/>
                <a:latin typeface="+mn-lt"/>
                <a:ea typeface="+mn-ea"/>
                <a:cs typeface="+mn-cs"/>
              </a:rPr>
              <a:t>Private life; </a:t>
            </a:r>
          </a:p>
          <a:p>
            <a:r>
              <a:rPr lang="en-GB" sz="1200" i="1" kern="1200" dirty="0">
                <a:solidFill>
                  <a:schemeClr val="tx1"/>
                </a:solidFill>
                <a:effectLst/>
                <a:latin typeface="+mn-lt"/>
                <a:ea typeface="+mn-ea"/>
                <a:cs typeface="+mn-cs"/>
              </a:rPr>
              <a:t>Example: An occupational therapist is at a party. Another guest begins talking to them and tells the occupational therapist that she’s left her husband looking after their children aged 9 and 11. She is separate from her husband. The guest is worried about this as she suspects, from what the children have said, he is photographing them undressed. </a:t>
            </a:r>
            <a:r>
              <a:rPr lang="en-GB" sz="1200" b="1" i="1" kern="1200" dirty="0">
                <a:solidFill>
                  <a:schemeClr val="tx1"/>
                </a:solidFill>
                <a:effectLst/>
                <a:latin typeface="+mn-lt"/>
                <a:ea typeface="+mn-ea"/>
                <a:cs typeface="+mn-cs"/>
              </a:rPr>
              <a:t>The practitioner has a duty to report.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0B07E-33FA-47F9-8699-C5DB1064ED41}"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209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sng" strike="noStrike" kern="1200" cap="none" spc="0" normalizeH="0" baseline="0" noProof="0" dirty="0">
                <a:ln>
                  <a:noFill/>
                </a:ln>
                <a:solidFill>
                  <a:srgbClr val="37394B"/>
                </a:solidFill>
                <a:effectLst/>
                <a:uLnTx/>
                <a:uFillTx/>
                <a:latin typeface="Helvetica" panose="020B0604020202020204" pitchFamily="34" charset="0"/>
                <a:ea typeface="+mn-ea"/>
                <a:cs typeface="+mn-cs"/>
              </a:rPr>
              <a:t>TRAINER TO STRESS: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37394B"/>
                </a:solidFill>
                <a:effectLst/>
                <a:uLnTx/>
                <a:uFillTx/>
                <a:latin typeface="Helvetica" panose="020B0604020202020204" pitchFamily="34" charset="0"/>
                <a:ea typeface="+mn-ea"/>
                <a:cs typeface="+mn-cs"/>
              </a:rPr>
              <a:t>It is important that you let the member of the public know you have a </a:t>
            </a:r>
            <a:r>
              <a:rPr kumimoji="0" lang="en-US" sz="1200" b="0" i="0" u="none" strike="noStrike" kern="1200" cap="none" spc="0" normalizeH="0" baseline="0" noProof="0" dirty="0">
                <a:ln>
                  <a:noFill/>
                </a:ln>
                <a:solidFill>
                  <a:srgbClr val="37394C"/>
                </a:solidFill>
                <a:effectLst/>
                <a:uLnTx/>
                <a:uFillTx/>
                <a:latin typeface="Helvetica" panose="020B0604020202020204" pitchFamily="34" charset="0"/>
                <a:ea typeface="+mn-ea"/>
                <a:cs typeface="+mn-cs"/>
                <a:hlinkClick r:id="rId3">
                  <a:extLst>
                    <a:ext uri="{A12FA001-AC4F-418D-AE19-62706E023703}">
                      <ahyp:hlinkClr xmlns:ahyp="http://schemas.microsoft.com/office/drawing/2018/hyperlinkcolor" val="tx"/>
                    </a:ext>
                  </a:extLst>
                </a:hlinkClick>
              </a:rPr>
              <a:t>duty to report</a:t>
            </a:r>
            <a:r>
              <a:rPr kumimoji="0" lang="en-US" sz="1200" b="0" i="0" u="none" strike="noStrike" kern="1200" cap="none" spc="0" normalizeH="0" baseline="0" noProof="0" dirty="0">
                <a:ln>
                  <a:noFill/>
                </a:ln>
                <a:solidFill>
                  <a:srgbClr val="37394B"/>
                </a:solidFill>
                <a:effectLst/>
                <a:uLnTx/>
                <a:uFillTx/>
                <a:latin typeface="Helvetica" panose="020B0604020202020204" pitchFamily="34" charset="0"/>
                <a:ea typeface="+mn-ea"/>
                <a:cs typeface="+mn-cs"/>
              </a:rPr>
              <a:t> concerns.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black"/>
                </a:solidFill>
                <a:effectLst/>
                <a:uLnTx/>
                <a:uFillTx/>
                <a:latin typeface="+mn-lt"/>
                <a:ea typeface="+mn-ea"/>
                <a:cs typeface="+mn-cs"/>
              </a:rPr>
              <a:t>Example: A visitor to a hospital ward tells a member of nursing staff that a patient in the bed next to their family member has told them that her husband ties her to the bed when he wants to go out. This patient has early onset dementia.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37394B"/>
              </a:solidFill>
              <a:effectLst/>
              <a:uLnTx/>
              <a:uFillTx/>
              <a:latin typeface="Helvetica" panose="020B060402020202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TRAINER TO EXPAND: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1" i="0" u="sng" strike="noStrike" kern="1200" cap="none" spc="0" normalizeH="0" baseline="0" noProof="0" dirty="0">
                <a:ln>
                  <a:noFill/>
                </a:ln>
                <a:solidFill>
                  <a:prstClr val="black"/>
                </a:solidFill>
                <a:effectLst/>
                <a:uLnTx/>
                <a:uFillTx/>
                <a:latin typeface="+mn-lt"/>
                <a:ea typeface="+mn-ea"/>
                <a:cs typeface="+mn-cs"/>
              </a:rPr>
              <a:t>Anonymity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Members of the public can remain anonymous if they wish to do so unless a crime is suspected, and they are required as witnesses in legal proceedings. </a:t>
            </a:r>
            <a:r>
              <a:rPr kumimoji="0" lang="en-US" sz="1200" b="0" i="0" u="none" strike="noStrike" kern="1200" cap="none" spc="0" normalizeH="0" baseline="0" noProof="0" dirty="0">
                <a:ln>
                  <a:noFill/>
                </a:ln>
                <a:solidFill>
                  <a:srgbClr val="37394B"/>
                </a:solidFill>
                <a:effectLst/>
                <a:uLnTx/>
                <a:uFillTx/>
                <a:latin typeface="Helvetica" panose="020B0604020202020204" pitchFamily="34" charset="0"/>
                <a:ea typeface="+mn-ea"/>
                <a:cs typeface="+mn-cs"/>
              </a:rPr>
              <a:t>Explain, whilst respecting any wish to remain anonymous, that this may not always be possible, for example if a crime is suspected.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37394B"/>
                </a:solidFill>
                <a:effectLst/>
                <a:uLnTx/>
                <a:uFillTx/>
                <a:latin typeface="Helvetica" panose="020B0604020202020204" pitchFamily="34" charset="0"/>
                <a:ea typeface="+mn-ea"/>
                <a:cs typeface="+mn-cs"/>
              </a:rPr>
              <a:t>Where possible members of the public should be encouraged to provide their contact details.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hlinkClick r:id="rId4">
                  <a:extLst>
                    <a:ext uri="{A12FA001-AC4F-418D-AE19-62706E023703}">
                      <ahyp:hlinkClr xmlns:ahyp="http://schemas.microsoft.com/office/drawing/2018/hyperlinkcolor" val="tx"/>
                    </a:ext>
                  </a:extLst>
                </a:hlinkClick>
              </a:rPr>
              <a:t>Practitioners</a:t>
            </a:r>
            <a:r>
              <a:rPr kumimoji="0" lang="en-US" sz="1200" b="0" i="0" u="none" strike="noStrike" kern="1200" cap="none" spc="0" normalizeH="0" baseline="0" noProof="0" dirty="0">
                <a:ln>
                  <a:noFill/>
                </a:ln>
                <a:solidFill>
                  <a:prstClr val="black"/>
                </a:solidFill>
                <a:effectLst/>
                <a:uLnTx/>
                <a:uFillTx/>
                <a:latin typeface="+mn-lt"/>
                <a:ea typeface="+mn-ea"/>
                <a:cs typeface="+mn-cs"/>
              </a:rPr>
              <a:t> including employees, professionals, independent contractors, should be aware they cannot remain anonymous when making a report to social services.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The position for volunteers should be included within the code of conduct with the </a:t>
            </a:r>
            <a:r>
              <a:rPr kumimoji="0" lang="en-US" sz="1200" b="0" i="0" u="none" strike="noStrike" kern="1200" cap="none" spc="0" normalizeH="0" baseline="0" noProof="0" dirty="0" err="1">
                <a:ln>
                  <a:noFill/>
                </a:ln>
                <a:solidFill>
                  <a:prstClr val="black"/>
                </a:solidFill>
                <a:effectLst/>
                <a:uLnTx/>
                <a:uFillTx/>
                <a:latin typeface="+mn-lt"/>
                <a:ea typeface="+mn-ea"/>
                <a:cs typeface="+mn-cs"/>
              </a:rPr>
              <a:t>organisation</a:t>
            </a:r>
            <a:r>
              <a:rPr kumimoji="0" lang="en-US" sz="1200" b="0" i="0" u="none" strike="noStrike" kern="1200" cap="none" spc="0" normalizeH="0" baseline="0" noProof="0" dirty="0">
                <a:ln>
                  <a:noFill/>
                </a:ln>
                <a:solidFill>
                  <a:prstClr val="black"/>
                </a:solidFill>
                <a:effectLst/>
                <a:uLnTx/>
                <a:uFillTx/>
                <a:latin typeface="+mn-lt"/>
                <a:ea typeface="+mn-ea"/>
                <a:cs typeface="+mn-cs"/>
              </a:rPr>
              <a:t> in which they volunteer.</a:t>
            </a:r>
          </a:p>
          <a:p>
            <a:pPr marL="171450" indent="-171450">
              <a:buFont typeface="Arial" panose="020B0604020202020204" pitchFamily="34" charset="0"/>
              <a:buChar cha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0B07E-33FA-47F9-8699-C5DB1064ED41}"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9040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200" u="sng" kern="1200" dirty="0">
                <a:solidFill>
                  <a:schemeClr val="tx1"/>
                </a:solidFill>
                <a:effectLst/>
                <a:latin typeface="+mn-lt"/>
                <a:ea typeface="+mn-ea"/>
                <a:cs typeface="+mn-cs"/>
              </a:rPr>
              <a:t>When making a report that comes from the public, practitioners must:</a:t>
            </a:r>
          </a:p>
          <a:p>
            <a:pPr marL="171450" lvl="0" indent="-171450">
              <a:spcAft>
                <a:spcPts val="600"/>
              </a:spcAft>
              <a:buFont typeface="Arial" panose="020B0604020202020204" pitchFamily="34" charset="0"/>
              <a:buChar char="•"/>
            </a:pPr>
            <a:r>
              <a:rPr lang="en-GB" sz="1200" kern="1200" dirty="0">
                <a:solidFill>
                  <a:schemeClr val="tx1"/>
                </a:solidFill>
                <a:effectLst/>
                <a:latin typeface="+mn-lt"/>
                <a:ea typeface="+mn-ea"/>
                <a:cs typeface="+mn-cs"/>
              </a:rPr>
              <a:t>record exactly what has been said by the member of the public; </a:t>
            </a:r>
          </a:p>
          <a:p>
            <a:pPr marL="171450" lvl="0" indent="-171450">
              <a:spcAft>
                <a:spcPts val="600"/>
              </a:spcAft>
              <a:buFont typeface="Arial" panose="020B0604020202020204" pitchFamily="34" charset="0"/>
              <a:buChar char="•"/>
            </a:pPr>
            <a:r>
              <a:rPr lang="en-GB" sz="1200" kern="1200" dirty="0">
                <a:solidFill>
                  <a:schemeClr val="tx1"/>
                </a:solidFill>
                <a:effectLst/>
                <a:latin typeface="+mn-lt"/>
                <a:ea typeface="+mn-ea"/>
                <a:cs typeface="+mn-cs"/>
              </a:rPr>
              <a:t>give the information provided to them;</a:t>
            </a:r>
          </a:p>
          <a:p>
            <a:pPr marL="171450" lvl="0" indent="-171450">
              <a:spcAft>
                <a:spcPts val="600"/>
              </a:spcAft>
              <a:buFont typeface="Arial" panose="020B0604020202020204" pitchFamily="34" charset="0"/>
              <a:buChar char="•"/>
            </a:pPr>
            <a:r>
              <a:rPr lang="en-GB" sz="1200" kern="1200" dirty="0">
                <a:solidFill>
                  <a:schemeClr val="tx1"/>
                </a:solidFill>
                <a:effectLst/>
                <a:latin typeface="+mn-lt"/>
                <a:ea typeface="+mn-ea"/>
                <a:cs typeface="+mn-cs"/>
              </a:rPr>
              <a:t>establish what evidence the member of the public has regarding the risk of harm. </a:t>
            </a:r>
            <a:br>
              <a:rPr lang="en-GB" sz="1200" kern="1200" dirty="0">
                <a:solidFill>
                  <a:schemeClr val="tx1"/>
                </a:solidFill>
                <a:effectLst/>
                <a:latin typeface="+mn-lt"/>
                <a:ea typeface="+mn-ea"/>
                <a:cs typeface="+mn-cs"/>
              </a:rPr>
            </a:br>
            <a:r>
              <a:rPr lang="en-GB" sz="1200" i="1" kern="1200" dirty="0">
                <a:solidFill>
                  <a:schemeClr val="tx1"/>
                </a:solidFill>
                <a:effectLst/>
                <a:latin typeface="+mn-lt"/>
                <a:ea typeface="+mn-ea"/>
                <a:cs typeface="+mn-cs"/>
              </a:rPr>
              <a:t>for example, have they witnessed abuse, spoken to the individual who is at risk of harm, or heard something? </a:t>
            </a:r>
          </a:p>
          <a:p>
            <a:pPr marL="171450" lvl="0" indent="-171450">
              <a:spcAft>
                <a:spcPts val="600"/>
              </a:spcAft>
              <a:buFont typeface="Arial" panose="020B0604020202020204" pitchFamily="34" charset="0"/>
              <a:buChar char="•"/>
            </a:pPr>
            <a:r>
              <a:rPr lang="en-GB" sz="1200" kern="1200" dirty="0">
                <a:solidFill>
                  <a:schemeClr val="tx1"/>
                </a:solidFill>
                <a:effectLst/>
                <a:latin typeface="+mn-lt"/>
                <a:ea typeface="+mn-ea"/>
                <a:cs typeface="+mn-cs"/>
              </a:rPr>
              <a:t>explain that whilst respecting any wish to remain anonymous this may not always be possible, for example if a crime is suspected.</a:t>
            </a:r>
          </a:p>
          <a:p>
            <a:pPr marL="171450" indent="-171450">
              <a:spcAft>
                <a:spcPts val="600"/>
              </a:spcAft>
              <a:buFont typeface="Arial" panose="020B0604020202020204" pitchFamily="34" charset="0"/>
              <a:buChar char="•"/>
            </a:pPr>
            <a:r>
              <a:rPr lang="en-GB" sz="1200" kern="1200" dirty="0">
                <a:solidFill>
                  <a:schemeClr val="tx1"/>
                </a:solidFill>
                <a:effectLst/>
                <a:latin typeface="+mn-lt"/>
                <a:ea typeface="+mn-ea"/>
                <a:cs typeface="+mn-cs"/>
              </a:rPr>
              <a:t>Where possible, members of the public should be encouraged to provide their contact details.</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380B07E-33FA-47F9-8699-C5DB1064ED41}"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3403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TRAINER TO STRESS:</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The </a:t>
            </a:r>
            <a:r>
              <a:rPr lang="en-GB" sz="1200" b="1" kern="1200" dirty="0">
                <a:solidFill>
                  <a:schemeClr val="tx1"/>
                </a:solidFill>
                <a:effectLst/>
                <a:latin typeface="+mn-lt"/>
                <a:ea typeface="+mn-ea"/>
                <a:cs typeface="+mn-cs"/>
              </a:rPr>
              <a:t>way</a:t>
            </a:r>
            <a:r>
              <a:rPr lang="en-GB" sz="1200" kern="1200" dirty="0">
                <a:solidFill>
                  <a:schemeClr val="tx1"/>
                </a:solidFill>
                <a:effectLst/>
                <a:latin typeface="+mn-lt"/>
                <a:ea typeface="+mn-ea"/>
                <a:cs typeface="+mn-cs"/>
              </a:rPr>
              <a:t> in which the practitioner responds to these initial disclosures determines whether the adult continues to describe what has happened to them or shuts down and retracts anything they may already have said. </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As these accounts can prove crucial in legal proceedings, the way in which practitioners manage them is important. </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F82CCC-3893-4BDE-A412-617D37E01665}" type="slidenum">
              <a:rPr kumimoji="0" lang="en-GB"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3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167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u="sng" dirty="0"/>
              <a:t>TRAINER TO DISTRIBUTE HANDOUT: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i="1" kern="1200" dirty="0">
                <a:solidFill>
                  <a:schemeClr val="tx1"/>
                </a:solidFill>
                <a:effectLst/>
                <a:latin typeface="+mn-lt"/>
                <a:ea typeface="+mn-ea"/>
                <a:cs typeface="+mn-cs"/>
              </a:rPr>
              <a:t>Pointers for Practice: 10 Key Principles for Managing Disclosures</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STRESS:</a:t>
            </a:r>
          </a:p>
          <a:p>
            <a:r>
              <a:rPr lang="en-US" sz="1200" b="0" i="0" kern="1200" dirty="0">
                <a:solidFill>
                  <a:schemeClr val="tx1"/>
                </a:solidFill>
                <a:effectLst/>
                <a:latin typeface="+mn-lt"/>
                <a:ea typeface="+mn-ea"/>
                <a:cs typeface="+mn-cs"/>
              </a:rPr>
              <a:t>It is vitally important that as soon as you have the opportunity you must record what has been said to you as this may be </a:t>
            </a:r>
            <a:r>
              <a:rPr lang="en-US" sz="1200" b="1" i="0" kern="1200" dirty="0">
                <a:solidFill>
                  <a:schemeClr val="tx1"/>
                </a:solidFill>
                <a:effectLst/>
                <a:latin typeface="+mn-lt"/>
                <a:ea typeface="+mn-ea"/>
                <a:cs typeface="+mn-cs"/>
              </a:rPr>
              <a:t>the first and only account available to the police</a:t>
            </a:r>
            <a:r>
              <a:rPr lang="en-US" sz="1200" b="0" i="0" kern="1200" dirty="0">
                <a:solidFill>
                  <a:schemeClr val="tx1"/>
                </a:solidFill>
                <a:effectLst/>
                <a:latin typeface="+mn-lt"/>
                <a:ea typeface="+mn-ea"/>
                <a:cs typeface="+mn-cs"/>
              </a:rPr>
              <a:t>.</a:t>
            </a:r>
          </a:p>
          <a:p>
            <a:endParaRPr lang="en-US" sz="1200" b="0" i="1" kern="1200" dirty="0">
              <a:solidFill>
                <a:schemeClr val="tx1"/>
              </a:solidFill>
              <a:effectLst/>
              <a:latin typeface="+mn-lt"/>
              <a:ea typeface="+mn-ea"/>
              <a:cs typeface="+mn-cs"/>
            </a:endParaRPr>
          </a:p>
          <a:p>
            <a:r>
              <a:rPr lang="en-US" sz="1200" b="0" i="1" kern="1200" dirty="0">
                <a:solidFill>
                  <a:schemeClr val="tx1"/>
                </a:solidFill>
                <a:effectLst/>
                <a:latin typeface="+mn-lt"/>
                <a:ea typeface="+mn-ea"/>
                <a:cs typeface="+mn-cs"/>
              </a:rPr>
              <a:t>Example: A housing officer visits a man with learning disabilities because there have been complaints from </a:t>
            </a:r>
            <a:r>
              <a:rPr lang="en-US" sz="1200" b="0" i="1" kern="1200" dirty="0" err="1">
                <a:solidFill>
                  <a:schemeClr val="tx1"/>
                </a:solidFill>
                <a:effectLst/>
                <a:latin typeface="+mn-lt"/>
                <a:ea typeface="+mn-ea"/>
                <a:cs typeface="+mn-cs"/>
              </a:rPr>
              <a:t>neighbours</a:t>
            </a:r>
            <a:r>
              <a:rPr lang="en-US" sz="1200" b="0" i="1" kern="1200" dirty="0">
                <a:solidFill>
                  <a:schemeClr val="tx1"/>
                </a:solidFill>
                <a:effectLst/>
                <a:latin typeface="+mn-lt"/>
                <a:ea typeface="+mn-ea"/>
                <a:cs typeface="+mn-cs"/>
              </a:rPr>
              <a:t> about noise, ‘partying’ and drunk visitors. The man says he has new friends ‘who are very nice to him’. The housing officer repeats what he’s said ’You’ve got new friends’. The man replies: ‘Yes, they bought me a new large screen TV, get me lots of takeaways and bottles of beer.’ The housing officer observes the TV, empty pizza boxes and bottles. And once again reflects back; ‘they buy you things’. Yes, they do it because I am nice to them and let them keep stuff at my flat’. The housing officer responds; ’So you keep stuff for them, can you tell me more about that?’. ‘Yes, and it’s great because people keep coming to see me to collect the parcels. I’ve got lots of friends now’. The housing officer has a </a:t>
            </a:r>
            <a:r>
              <a:rPr lang="en-US" sz="1200" b="0" i="1" u="none" strike="noStrike" kern="1200" dirty="0">
                <a:solidFill>
                  <a:schemeClr val="tx1"/>
                </a:solidFill>
                <a:effectLst/>
                <a:latin typeface="+mn-lt"/>
                <a:ea typeface="+mn-ea"/>
                <a:cs typeface="+mn-cs"/>
                <a:hlinkClick r:id="rId3"/>
              </a:rPr>
              <a:t>duty to report</a:t>
            </a:r>
            <a:r>
              <a:rPr lang="en-US" sz="1200" b="0" i="1"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1" i="0" u="sng" kern="1200" dirty="0">
                <a:solidFill>
                  <a:schemeClr val="tx1"/>
                </a:solidFill>
                <a:effectLst/>
                <a:latin typeface="+mn-lt"/>
                <a:ea typeface="+mn-ea"/>
                <a:cs typeface="+mn-cs"/>
              </a:rPr>
              <a:t>TRAINER TO STRESS:</a:t>
            </a:r>
          </a:p>
          <a:p>
            <a:r>
              <a:rPr lang="en-US" sz="1200" b="0" i="0" kern="1200" dirty="0">
                <a:solidFill>
                  <a:schemeClr val="tx1"/>
                </a:solidFill>
                <a:effectLst/>
                <a:latin typeface="+mn-lt"/>
                <a:ea typeface="+mn-ea"/>
                <a:cs typeface="+mn-cs"/>
              </a:rPr>
              <a:t>Do not promise to keep what you have been told secret or confidential as practitioners have a duty to disclose information to social services and in some cases the police;</a:t>
            </a:r>
          </a:p>
          <a:p>
            <a:r>
              <a:rPr lang="en-US" sz="1200" b="0" i="0" kern="1200" dirty="0">
                <a:solidFill>
                  <a:schemeClr val="tx1"/>
                </a:solidFill>
                <a:effectLst/>
                <a:latin typeface="+mn-lt"/>
                <a:ea typeface="+mn-ea"/>
                <a:cs typeface="+mn-cs"/>
              </a:rPr>
              <a:t>Remember reporting concerns is not a betrayal of trust.</a:t>
            </a:r>
          </a:p>
          <a:p>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p:txBody>
          <a:bodyPr/>
          <a:lstStyle/>
          <a:p>
            <a:fld id="{99F82CCC-3893-4BDE-A412-617D37E01665}" type="slidenum">
              <a:rPr lang="en-GB" smtClean="0"/>
              <a:t>9</a:t>
            </a:fld>
            <a:endParaRPr lang="en-GB"/>
          </a:p>
        </p:txBody>
      </p:sp>
    </p:spTree>
    <p:extLst>
      <p:ext uri="{BB962C8B-B14F-4D97-AF65-F5344CB8AC3E}">
        <p14:creationId xmlns:p14="http://schemas.microsoft.com/office/powerpoint/2010/main" val="1544465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3200">
                <a:solidFill>
                  <a:schemeClr val="tx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5237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406373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659025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18255"/>
            <a:ext cx="10515600" cy="1325563"/>
          </a:xfrm>
          <a:prstGeom prst="rect">
            <a:avLst/>
          </a:prstGeom>
        </p:spPr>
        <p:txBody>
          <a:bodyPr vert="horz" lIns="91440" tIns="45720" rIns="91440" bIns="45720" rtlCol="0" anchor="b">
            <a:no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588168"/>
            <a:ext cx="10515600" cy="4588795"/>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C1590071-0EC3-7D4C-9576-00844BFA488D}"/>
              </a:ext>
            </a:extLst>
          </p:cNvPr>
          <p:cNvPicPr/>
          <p:nvPr userDrawn="1"/>
        </p:nvPicPr>
        <p:blipFill>
          <a:blip r:embed="rId5">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3878277168"/>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54" r:id="rId3"/>
  </p:sldLayoutIdLst>
  <p:txStyles>
    <p:titleStyle>
      <a:lvl1pPr algn="l" defTabSz="914400" rtl="0" eaLnBrk="1" latinLnBrk="0" hangingPunct="1">
        <a:lnSpc>
          <a:spcPct val="90000"/>
        </a:lnSpc>
        <a:spcBef>
          <a:spcPct val="0"/>
        </a:spcBef>
        <a:buNone/>
        <a:defRPr sz="60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40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36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32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2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5BAAD-03BA-454D-95DA-897C0B3EC3DF}"/>
              </a:ext>
            </a:extLst>
          </p:cNvPr>
          <p:cNvSpPr>
            <a:spLocks noGrp="1"/>
          </p:cNvSpPr>
          <p:nvPr>
            <p:ph type="ctrTitle"/>
          </p:nvPr>
        </p:nvSpPr>
        <p:spPr/>
        <p:txBody>
          <a:bodyPr>
            <a:normAutofit/>
          </a:bodyPr>
          <a:lstStyle/>
          <a:p>
            <a:r>
              <a:rPr lang="en-GB" dirty="0"/>
              <a:t>Wales Safeguarding  Procedures</a:t>
            </a:r>
          </a:p>
        </p:txBody>
      </p:sp>
      <p:sp>
        <p:nvSpPr>
          <p:cNvPr id="3" name="Subtitle 2">
            <a:extLst>
              <a:ext uri="{FF2B5EF4-FFF2-40B4-BE49-F238E27FC236}">
                <a16:creationId xmlns:a16="http://schemas.microsoft.com/office/drawing/2014/main" id="{C79237B4-37F7-4090-B9BF-BCEBD33C11FE}"/>
              </a:ext>
            </a:extLst>
          </p:cNvPr>
          <p:cNvSpPr>
            <a:spLocks noGrp="1"/>
          </p:cNvSpPr>
          <p:nvPr>
            <p:ph type="subTitle" idx="1"/>
          </p:nvPr>
        </p:nvSpPr>
        <p:spPr/>
        <p:txBody>
          <a:bodyPr vert="horz" lIns="91440" tIns="45720" rIns="91440" bIns="45720" rtlCol="0" anchor="t">
            <a:normAutofit/>
          </a:bodyPr>
          <a:lstStyle/>
          <a:p>
            <a:r>
              <a:rPr lang="en-GB" sz="3600" dirty="0">
                <a:solidFill>
                  <a:srgbClr val="37394C"/>
                </a:solidFill>
              </a:rPr>
              <a:t>The duty to report</a:t>
            </a:r>
            <a:endParaRPr lang="en-GB" sz="3600" dirty="0">
              <a:solidFill>
                <a:srgbClr val="37394C"/>
              </a:solidFill>
              <a:cs typeface="Arial"/>
            </a:endParaRPr>
          </a:p>
          <a:p>
            <a:r>
              <a:rPr lang="en-GB" sz="3600" dirty="0">
                <a:solidFill>
                  <a:srgbClr val="37394C"/>
                </a:solidFill>
              </a:rPr>
              <a:t>an adult at risk of abuse and/or neglect</a:t>
            </a:r>
            <a:endParaRPr lang="en-GB" sz="3600" dirty="0">
              <a:solidFill>
                <a:srgbClr val="37394C"/>
              </a:solidFill>
              <a:cs typeface="Arial"/>
            </a:endParaRPr>
          </a:p>
        </p:txBody>
      </p:sp>
    </p:spTree>
    <p:extLst>
      <p:ext uri="{BB962C8B-B14F-4D97-AF65-F5344CB8AC3E}">
        <p14:creationId xmlns:p14="http://schemas.microsoft.com/office/powerpoint/2010/main" val="427183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6B1B1B-D18C-D849-A47E-72CBEB03CDE3}"/>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55FB11B2-5AB4-4C30-8F59-7F7DFB517D3D}"/>
              </a:ext>
            </a:extLst>
          </p:cNvPr>
          <p:cNvSpPr>
            <a:spLocks noGrp="1"/>
          </p:cNvSpPr>
          <p:nvPr>
            <p:ph type="title"/>
          </p:nvPr>
        </p:nvSpPr>
        <p:spPr/>
        <p:txBody>
          <a:bodyPr/>
          <a:lstStyle/>
          <a:p>
            <a:r>
              <a:rPr lang="en-GB" dirty="0"/>
              <a:t>Managing an allegation</a:t>
            </a:r>
          </a:p>
        </p:txBody>
      </p:sp>
      <p:sp>
        <p:nvSpPr>
          <p:cNvPr id="2" name="Content Placeholder 1">
            <a:extLst>
              <a:ext uri="{FF2B5EF4-FFF2-40B4-BE49-F238E27FC236}">
                <a16:creationId xmlns:a16="http://schemas.microsoft.com/office/drawing/2014/main" id="{233326A4-9632-4B1C-9ED4-95E54964210C}"/>
              </a:ext>
            </a:extLst>
          </p:cNvPr>
          <p:cNvSpPr>
            <a:spLocks noGrp="1"/>
          </p:cNvSpPr>
          <p:nvPr>
            <p:ph idx="1"/>
          </p:nvPr>
        </p:nvSpPr>
        <p:spPr>
          <a:xfrm>
            <a:off x="838200" y="1309423"/>
            <a:ext cx="10515600" cy="5393866"/>
          </a:xfrm>
        </p:spPr>
        <p:txBody>
          <a:bodyPr vert="horz" lIns="91440" tIns="45720" rIns="91440" bIns="45720" rtlCol="0" anchor="t">
            <a:noAutofit/>
          </a:bodyPr>
          <a:lstStyle/>
          <a:p>
            <a:pPr marL="0" indent="0">
              <a:spcBef>
                <a:spcPts val="0"/>
              </a:spcBef>
              <a:spcAft>
                <a:spcPts val="1200"/>
              </a:spcAft>
              <a:buNone/>
            </a:pPr>
            <a:r>
              <a:rPr lang="en-US" sz="3200" b="1" dirty="0">
                <a:solidFill>
                  <a:schemeClr val="accent3"/>
                </a:solidFill>
              </a:rPr>
              <a:t>Report </a:t>
            </a:r>
            <a:br>
              <a:rPr lang="en-US" sz="3600" b="1" dirty="0">
                <a:solidFill>
                  <a:schemeClr val="accent3"/>
                </a:solidFill>
              </a:rPr>
            </a:br>
            <a:r>
              <a:rPr lang="en-US" sz="3000" dirty="0"/>
              <a:t>the concerns</a:t>
            </a:r>
            <a:r>
              <a:rPr lang="en-US" sz="3000" b="1" dirty="0"/>
              <a:t> immediately </a:t>
            </a:r>
            <a:r>
              <a:rPr lang="en-US" sz="3000" dirty="0"/>
              <a:t>to your line manager and/or your Designated Safeguarding Person (DSP)</a:t>
            </a:r>
          </a:p>
          <a:p>
            <a:pPr marL="0" indent="0">
              <a:spcBef>
                <a:spcPts val="0"/>
              </a:spcBef>
              <a:spcAft>
                <a:spcPts val="1200"/>
              </a:spcAft>
              <a:buNone/>
            </a:pPr>
            <a:r>
              <a:rPr lang="en-US" sz="3200" b="1" dirty="0">
                <a:solidFill>
                  <a:schemeClr val="accent3"/>
                </a:solidFill>
              </a:rPr>
              <a:t>Ensure </a:t>
            </a:r>
            <a:br>
              <a:rPr lang="en-US" sz="3200" dirty="0"/>
            </a:br>
            <a:r>
              <a:rPr lang="en-US" sz="3000" dirty="0"/>
              <a:t>you report the concerns </a:t>
            </a:r>
            <a:r>
              <a:rPr lang="en-US" sz="3000" b="1" dirty="0"/>
              <a:t>immediately</a:t>
            </a:r>
            <a:r>
              <a:rPr lang="en-US" sz="3000" dirty="0"/>
              <a:t> to social services</a:t>
            </a:r>
            <a:endParaRPr lang="en-US" sz="3000" dirty="0">
              <a:cs typeface="Arial"/>
            </a:endParaRPr>
          </a:p>
          <a:p>
            <a:pPr marL="0" indent="0">
              <a:spcBef>
                <a:spcPts val="0"/>
              </a:spcBef>
              <a:buNone/>
            </a:pPr>
            <a:r>
              <a:rPr lang="en-US" sz="3200" b="1" dirty="0">
                <a:solidFill>
                  <a:schemeClr val="accent3"/>
                </a:solidFill>
              </a:rPr>
              <a:t>Record</a:t>
            </a:r>
            <a:br>
              <a:rPr lang="en-US" sz="3200" dirty="0"/>
            </a:br>
            <a:r>
              <a:rPr lang="en-US" sz="3000" dirty="0">
                <a:solidFill>
                  <a:schemeClr val="tx1"/>
                </a:solidFill>
              </a:rPr>
              <a:t>without delay / within </a:t>
            </a:r>
            <a:r>
              <a:rPr lang="en-US" sz="3000" b="1" dirty="0">
                <a:solidFill>
                  <a:schemeClr val="tx1"/>
                </a:solidFill>
              </a:rPr>
              <a:t>24 hours</a:t>
            </a:r>
            <a:r>
              <a:rPr lang="en-US" sz="3000" dirty="0">
                <a:solidFill>
                  <a:schemeClr val="tx1"/>
                </a:solidFill>
              </a:rPr>
              <a:t>:</a:t>
            </a:r>
            <a:endParaRPr lang="en-US" sz="3000">
              <a:solidFill>
                <a:schemeClr val="tx1"/>
              </a:solidFill>
              <a:cs typeface="Arial"/>
            </a:endParaRPr>
          </a:p>
          <a:p>
            <a:pPr>
              <a:spcBef>
                <a:spcPts val="0"/>
              </a:spcBef>
              <a:spcAft>
                <a:spcPts val="300"/>
              </a:spcAft>
              <a:buClr>
                <a:schemeClr val="tx2"/>
              </a:buClr>
            </a:pPr>
            <a:r>
              <a:rPr lang="en-US" sz="2800" dirty="0">
                <a:solidFill>
                  <a:schemeClr val="tx1"/>
                </a:solidFill>
              </a:rPr>
              <a:t>what the person has told you, using their </a:t>
            </a:r>
            <a:r>
              <a:rPr lang="en-US" sz="2800" b="1" dirty="0">
                <a:solidFill>
                  <a:schemeClr val="tx1"/>
                </a:solidFill>
              </a:rPr>
              <a:t>exact words</a:t>
            </a:r>
            <a:endParaRPr lang="en-US" sz="2800" b="1">
              <a:solidFill>
                <a:schemeClr val="tx1"/>
              </a:solidFill>
              <a:cs typeface="Arial"/>
            </a:endParaRPr>
          </a:p>
          <a:p>
            <a:pPr>
              <a:spcBef>
                <a:spcPts val="0"/>
              </a:spcBef>
              <a:spcAft>
                <a:spcPts val="300"/>
              </a:spcAft>
              <a:buClr>
                <a:schemeClr val="tx2"/>
              </a:buClr>
            </a:pPr>
            <a:r>
              <a:rPr lang="en-US" sz="2800" dirty="0">
                <a:solidFill>
                  <a:schemeClr val="tx1"/>
                </a:solidFill>
              </a:rPr>
              <a:t>the </a:t>
            </a:r>
            <a:r>
              <a:rPr lang="en-US" sz="2800" b="1" dirty="0">
                <a:solidFill>
                  <a:schemeClr val="tx1"/>
                </a:solidFill>
              </a:rPr>
              <a:t>circumstances</a:t>
            </a:r>
            <a:r>
              <a:rPr lang="en-US" sz="2800" dirty="0">
                <a:solidFill>
                  <a:schemeClr val="tx1"/>
                </a:solidFill>
              </a:rPr>
              <a:t> in which they made the allegation</a:t>
            </a:r>
            <a:endParaRPr lang="en-US" sz="2800">
              <a:solidFill>
                <a:schemeClr val="tx1"/>
              </a:solidFill>
              <a:cs typeface="Arial"/>
            </a:endParaRPr>
          </a:p>
          <a:p>
            <a:pPr>
              <a:spcBef>
                <a:spcPts val="0"/>
              </a:spcBef>
              <a:spcAft>
                <a:spcPts val="300"/>
              </a:spcAft>
              <a:buClr>
                <a:schemeClr val="tx2"/>
              </a:buClr>
            </a:pPr>
            <a:r>
              <a:rPr lang="en-US" sz="2800" dirty="0">
                <a:solidFill>
                  <a:schemeClr val="tx1"/>
                </a:solidFill>
              </a:rPr>
              <a:t>the date, time, place and people who were present</a:t>
            </a:r>
            <a:endParaRPr lang="en-US" sz="2800">
              <a:solidFill>
                <a:schemeClr val="tx1"/>
              </a:solidFill>
              <a:cs typeface="Arial"/>
            </a:endParaRPr>
          </a:p>
          <a:p>
            <a:pPr>
              <a:spcBef>
                <a:spcPts val="0"/>
              </a:spcBef>
              <a:spcAft>
                <a:spcPts val="600"/>
              </a:spcAft>
              <a:buClr>
                <a:schemeClr val="tx2"/>
              </a:buClr>
            </a:pPr>
            <a:r>
              <a:rPr lang="en-US" sz="2800" dirty="0">
                <a:solidFill>
                  <a:schemeClr val="tx1"/>
                </a:solidFill>
              </a:rPr>
              <a:t>be sure to </a:t>
            </a:r>
            <a:r>
              <a:rPr lang="en-US" sz="2800" b="1" dirty="0">
                <a:solidFill>
                  <a:schemeClr val="tx1"/>
                </a:solidFill>
              </a:rPr>
              <a:t>separate</a:t>
            </a:r>
            <a:r>
              <a:rPr lang="en-US" sz="2800" dirty="0">
                <a:solidFill>
                  <a:schemeClr val="tx1"/>
                </a:solidFill>
              </a:rPr>
              <a:t> fact from opinion</a:t>
            </a:r>
            <a:endParaRPr lang="en-US" sz="2800" dirty="0">
              <a:solidFill>
                <a:schemeClr val="tx1"/>
              </a:solidFill>
              <a:cs typeface="Arial"/>
            </a:endParaRPr>
          </a:p>
          <a:p>
            <a:pPr>
              <a:spcBef>
                <a:spcPts val="0"/>
              </a:spcBef>
              <a:buClr>
                <a:schemeClr val="tx2"/>
              </a:buClr>
            </a:pPr>
            <a:endParaRPr lang="en-US" sz="3200" dirty="0">
              <a:solidFill>
                <a:schemeClr val="tx1"/>
              </a:solidFill>
            </a:endParaRPr>
          </a:p>
          <a:p>
            <a:pPr marL="0" indent="0">
              <a:lnSpc>
                <a:spcPct val="100000"/>
              </a:lnSpc>
              <a:spcBef>
                <a:spcPts val="0"/>
              </a:spcBef>
              <a:buNone/>
            </a:pPr>
            <a:endParaRPr lang="en-US" sz="3200" dirty="0"/>
          </a:p>
        </p:txBody>
      </p:sp>
    </p:spTree>
    <p:extLst>
      <p:ext uri="{BB962C8B-B14F-4D97-AF65-F5344CB8AC3E}">
        <p14:creationId xmlns:p14="http://schemas.microsoft.com/office/powerpoint/2010/main" val="266943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BB477E-1FD2-4691-B83F-33185F9A4C02}"/>
              </a:ext>
            </a:extLst>
          </p:cNvPr>
          <p:cNvSpPr>
            <a:spLocks noGrp="1"/>
          </p:cNvSpPr>
          <p:nvPr>
            <p:ph type="ctrTitle"/>
          </p:nvPr>
        </p:nvSpPr>
        <p:spPr/>
        <p:txBody>
          <a:bodyPr/>
          <a:lstStyle/>
          <a:p>
            <a:r>
              <a:rPr lang="en-GB" dirty="0"/>
              <a:t>Seeking advice</a:t>
            </a:r>
          </a:p>
        </p:txBody>
      </p:sp>
    </p:spTree>
    <p:extLst>
      <p:ext uri="{BB962C8B-B14F-4D97-AF65-F5344CB8AC3E}">
        <p14:creationId xmlns:p14="http://schemas.microsoft.com/office/powerpoint/2010/main" val="157243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E656C4D-66B1-405A-A7C6-D21EFD8697DF}"/>
              </a:ext>
            </a:extLst>
          </p:cNvPr>
          <p:cNvSpPr>
            <a:spLocks noGrp="1"/>
          </p:cNvSpPr>
          <p:nvPr>
            <p:ph type="title"/>
          </p:nvPr>
        </p:nvSpPr>
        <p:spPr>
          <a:xfrm>
            <a:off x="838200" y="18255"/>
            <a:ext cx="11353800" cy="1325563"/>
          </a:xfrm>
        </p:spPr>
        <p:txBody>
          <a:bodyPr/>
          <a:lstStyle/>
          <a:p>
            <a:r>
              <a:rPr lang="en-US" dirty="0"/>
              <a:t>Seeking advice about a concern</a:t>
            </a:r>
            <a:endParaRPr lang="en-GB" dirty="0"/>
          </a:p>
        </p:txBody>
      </p:sp>
      <p:sp>
        <p:nvSpPr>
          <p:cNvPr id="3" name="Content Placeholder 2">
            <a:extLst>
              <a:ext uri="{FF2B5EF4-FFF2-40B4-BE49-F238E27FC236}">
                <a16:creationId xmlns:a16="http://schemas.microsoft.com/office/drawing/2014/main" id="{A2A719CF-6043-4467-9469-4A33DF796F25}"/>
              </a:ext>
            </a:extLst>
          </p:cNvPr>
          <p:cNvSpPr>
            <a:spLocks noGrp="1"/>
          </p:cNvSpPr>
          <p:nvPr>
            <p:ph idx="1"/>
          </p:nvPr>
        </p:nvSpPr>
        <p:spPr>
          <a:xfrm>
            <a:off x="838200" y="2099797"/>
            <a:ext cx="10515600" cy="1325564"/>
          </a:xfrm>
        </p:spPr>
        <p:txBody>
          <a:bodyPr vert="horz" lIns="91440" tIns="45720" rIns="91440" bIns="45720" rtlCol="0" anchor="t">
            <a:noAutofit/>
          </a:bodyPr>
          <a:lstStyle/>
          <a:p>
            <a:pPr marL="0" indent="0" algn="ctr">
              <a:buNone/>
            </a:pPr>
            <a:r>
              <a:rPr lang="en-GB" sz="3600" dirty="0">
                <a:solidFill>
                  <a:srgbClr val="EB5E57"/>
                </a:solidFill>
              </a:rPr>
              <a:t>The need to seek advice should </a:t>
            </a:r>
            <a:r>
              <a:rPr lang="en-GB" sz="3600" b="1" dirty="0">
                <a:solidFill>
                  <a:srgbClr val="EB5E57"/>
                </a:solidFill>
              </a:rPr>
              <a:t>never delay </a:t>
            </a:r>
            <a:r>
              <a:rPr lang="en-GB" sz="3600" dirty="0">
                <a:solidFill>
                  <a:srgbClr val="EB5E57"/>
                </a:solidFill>
              </a:rPr>
              <a:t>any </a:t>
            </a:r>
            <a:r>
              <a:rPr lang="en-GB" sz="3600" b="1" dirty="0">
                <a:solidFill>
                  <a:srgbClr val="EB5E57"/>
                </a:solidFill>
              </a:rPr>
              <a:t>emergency action </a:t>
            </a:r>
            <a:r>
              <a:rPr lang="en-GB" sz="3600" dirty="0">
                <a:solidFill>
                  <a:srgbClr val="EB5E57"/>
                </a:solidFill>
              </a:rPr>
              <a:t>needed to protect an adult </a:t>
            </a:r>
            <a:endParaRPr lang="en-GB" sz="3600" dirty="0">
              <a:solidFill>
                <a:srgbClr val="EB5E57"/>
              </a:solidFill>
              <a:cs typeface="Arial"/>
            </a:endParaRPr>
          </a:p>
        </p:txBody>
      </p:sp>
    </p:spTree>
    <p:extLst>
      <p:ext uri="{BB962C8B-B14F-4D97-AF65-F5344CB8AC3E}">
        <p14:creationId xmlns:p14="http://schemas.microsoft.com/office/powerpoint/2010/main" val="32239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6496AD-DD1F-D249-8C0C-D8E85AB77244}"/>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9DDA4DB-BCCE-4DBD-AE63-A7047CAE95DF}"/>
              </a:ext>
            </a:extLst>
          </p:cNvPr>
          <p:cNvSpPr>
            <a:spLocks noGrp="1"/>
          </p:cNvSpPr>
          <p:nvPr>
            <p:ph type="title"/>
          </p:nvPr>
        </p:nvSpPr>
        <p:spPr/>
        <p:txBody>
          <a:bodyPr/>
          <a:lstStyle/>
          <a:p>
            <a:r>
              <a:rPr lang="en-GB" dirty="0"/>
              <a:t>Seeking advice</a:t>
            </a:r>
          </a:p>
        </p:txBody>
      </p:sp>
      <p:sp>
        <p:nvSpPr>
          <p:cNvPr id="3" name="Content Placeholder 2">
            <a:extLst>
              <a:ext uri="{FF2B5EF4-FFF2-40B4-BE49-F238E27FC236}">
                <a16:creationId xmlns:a16="http://schemas.microsoft.com/office/drawing/2014/main" id="{A2A719CF-6043-4467-9469-4A33DF796F25}"/>
              </a:ext>
            </a:extLst>
          </p:cNvPr>
          <p:cNvSpPr>
            <a:spLocks noGrp="1"/>
          </p:cNvSpPr>
          <p:nvPr>
            <p:ph idx="1"/>
          </p:nvPr>
        </p:nvSpPr>
        <p:spPr>
          <a:xfrm>
            <a:off x="838200" y="1446100"/>
            <a:ext cx="10515600" cy="4588795"/>
          </a:xfrm>
        </p:spPr>
        <p:txBody>
          <a:bodyPr vert="horz" lIns="91440" tIns="45720" rIns="91440" bIns="45720" rtlCol="0" anchor="t">
            <a:noAutofit/>
          </a:bodyPr>
          <a:lstStyle/>
          <a:p>
            <a:pPr marL="0" indent="0">
              <a:buNone/>
            </a:pPr>
            <a:r>
              <a:rPr lang="en-US" sz="3200" dirty="0"/>
              <a:t>If you are hesitant or unsure whether an adult is at risk, you should seek advice </a:t>
            </a:r>
            <a:r>
              <a:rPr lang="en-US" sz="3200" dirty="0">
                <a:solidFill>
                  <a:srgbClr val="37394B"/>
                </a:solidFill>
              </a:rPr>
              <a:t>from your agency’s designated safeguarding person </a:t>
            </a:r>
            <a:r>
              <a:rPr lang="en-US" sz="3200" dirty="0">
                <a:ea typeface="+mn-lt"/>
                <a:cs typeface="+mn-lt"/>
              </a:rPr>
              <a:t>–</a:t>
            </a:r>
            <a:r>
              <a:rPr lang="en-US" sz="3200" dirty="0">
                <a:solidFill>
                  <a:srgbClr val="37394B"/>
                </a:solidFill>
              </a:rPr>
              <a:t> </a:t>
            </a:r>
            <a:r>
              <a:rPr lang="en-US" sz="3200" b="1" dirty="0"/>
              <a:t>do not wait </a:t>
            </a:r>
            <a:r>
              <a:rPr lang="en-US" sz="3200" dirty="0"/>
              <a:t>for further evidence to confirm or refute these concerns</a:t>
            </a:r>
            <a:endParaRPr lang="en-US" dirty="0"/>
          </a:p>
          <a:p>
            <a:pPr marL="0" indent="0">
              <a:buNone/>
            </a:pPr>
            <a:endParaRPr lang="en-US" sz="1050" dirty="0">
              <a:solidFill>
                <a:srgbClr val="37394C"/>
              </a:solidFill>
              <a:cs typeface="Arial"/>
            </a:endParaRPr>
          </a:p>
          <a:p>
            <a:pPr marL="0" indent="0">
              <a:buNone/>
            </a:pPr>
            <a:r>
              <a:rPr lang="en-US" sz="3600" b="1" dirty="0">
                <a:solidFill>
                  <a:schemeClr val="accent3"/>
                </a:solidFill>
              </a:rPr>
              <a:t>Designated Safeguarding Person (DSP) </a:t>
            </a:r>
            <a:br>
              <a:rPr lang="en-US" sz="3600" b="1" dirty="0">
                <a:solidFill>
                  <a:schemeClr val="accent3"/>
                </a:solidFill>
              </a:rPr>
            </a:br>
            <a:r>
              <a:rPr lang="en-US" sz="3200" dirty="0">
                <a:solidFill>
                  <a:srgbClr val="37394B"/>
                </a:solidFill>
              </a:rPr>
              <a:t>The identified person within an </a:t>
            </a:r>
            <a:r>
              <a:rPr lang="en-US" sz="3200" dirty="0" err="1">
                <a:solidFill>
                  <a:srgbClr val="37394B"/>
                </a:solidFill>
              </a:rPr>
              <a:t>organisation</a:t>
            </a:r>
            <a:r>
              <a:rPr lang="en-US" sz="3200" dirty="0">
                <a:solidFill>
                  <a:srgbClr val="37394B"/>
                </a:solidFill>
              </a:rPr>
              <a:t> who:</a:t>
            </a:r>
          </a:p>
          <a:p>
            <a:pPr marL="536575" lvl="1" indent="-321945"/>
            <a:r>
              <a:rPr lang="en-GB" sz="3000" dirty="0">
                <a:solidFill>
                  <a:schemeClr val="tx1"/>
                </a:solidFill>
              </a:rPr>
              <a:t>will know whether to raise a safeguarding concern with the local authority </a:t>
            </a:r>
            <a:endParaRPr lang="en-GB" sz="3000">
              <a:solidFill>
                <a:schemeClr val="tx1"/>
              </a:solidFill>
              <a:cs typeface="Arial" panose="020B0604020202020204"/>
            </a:endParaRPr>
          </a:p>
          <a:p>
            <a:pPr marL="536575" lvl="1" indent="-321945"/>
            <a:r>
              <a:rPr lang="en-GB" sz="3000" dirty="0">
                <a:solidFill>
                  <a:schemeClr val="tx1"/>
                </a:solidFill>
              </a:rPr>
              <a:t>will manage any immediate actions to ensure the individual at risk is safe from abuse</a:t>
            </a:r>
            <a:endParaRPr lang="en-GB" sz="3000" dirty="0">
              <a:solidFill>
                <a:schemeClr val="tx1"/>
              </a:solidFill>
              <a:cs typeface="Arial" panose="020B0604020202020204"/>
            </a:endParaRPr>
          </a:p>
        </p:txBody>
      </p:sp>
    </p:spTree>
    <p:extLst>
      <p:ext uri="{BB962C8B-B14F-4D97-AF65-F5344CB8AC3E}">
        <p14:creationId xmlns:p14="http://schemas.microsoft.com/office/powerpoint/2010/main" val="1463965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A719CF-6043-4467-9469-4A33DF796F25}"/>
              </a:ext>
            </a:extLst>
          </p:cNvPr>
          <p:cNvSpPr>
            <a:spLocks noGrp="1"/>
          </p:cNvSpPr>
          <p:nvPr>
            <p:ph idx="1"/>
          </p:nvPr>
        </p:nvSpPr>
        <p:spPr>
          <a:xfrm>
            <a:off x="838200" y="1549400"/>
            <a:ext cx="10515600" cy="4903334"/>
          </a:xfrm>
        </p:spPr>
        <p:txBody>
          <a:bodyPr vert="horz" lIns="91440" tIns="45720" rIns="91440" bIns="45720" rtlCol="0" anchor="t">
            <a:noAutofit/>
          </a:bodyPr>
          <a:lstStyle/>
          <a:p>
            <a:pPr marL="0" indent="0">
              <a:buNone/>
            </a:pPr>
            <a:r>
              <a:rPr lang="en-GB" sz="3600" dirty="0">
                <a:solidFill>
                  <a:schemeClr val="tx1"/>
                </a:solidFill>
              </a:rPr>
              <a:t>You should contact social services </a:t>
            </a:r>
            <a:r>
              <a:rPr lang="en-GB" sz="3600" b="1" dirty="0">
                <a:solidFill>
                  <a:schemeClr val="tx1"/>
                </a:solidFill>
              </a:rPr>
              <a:t>directly</a:t>
            </a:r>
            <a:r>
              <a:rPr lang="en-GB" sz="3600" dirty="0">
                <a:solidFill>
                  <a:schemeClr val="tx1"/>
                </a:solidFill>
              </a:rPr>
              <a:t> if: </a:t>
            </a:r>
          </a:p>
          <a:p>
            <a:pPr marL="571500" lvl="0" indent="-571500"/>
            <a:r>
              <a:rPr lang="en-GB" sz="3200" dirty="0">
                <a:solidFill>
                  <a:schemeClr val="tx1"/>
                </a:solidFill>
              </a:rPr>
              <a:t>someone would be at risk by </a:t>
            </a:r>
            <a:r>
              <a:rPr lang="en-GB" sz="3200" b="1" dirty="0">
                <a:solidFill>
                  <a:schemeClr val="tx1"/>
                </a:solidFill>
              </a:rPr>
              <a:t>the delay </a:t>
            </a:r>
            <a:r>
              <a:rPr lang="en-GB" sz="3200" dirty="0">
                <a:solidFill>
                  <a:schemeClr val="tx1"/>
                </a:solidFill>
              </a:rPr>
              <a:t>if you contacted the DSP first</a:t>
            </a:r>
          </a:p>
          <a:p>
            <a:pPr marL="571500" lvl="0" indent="-571500"/>
            <a:r>
              <a:rPr lang="en-GB" sz="3200" dirty="0">
                <a:solidFill>
                  <a:schemeClr val="tx1"/>
                </a:solidFill>
              </a:rPr>
              <a:t>the DSP hasn’t </a:t>
            </a:r>
            <a:r>
              <a:rPr lang="en-GB" sz="3200" b="1" dirty="0">
                <a:solidFill>
                  <a:schemeClr val="tx1"/>
                </a:solidFill>
              </a:rPr>
              <a:t>taken action </a:t>
            </a:r>
            <a:r>
              <a:rPr lang="en-GB" sz="3200" dirty="0">
                <a:solidFill>
                  <a:schemeClr val="tx1"/>
                </a:solidFill>
              </a:rPr>
              <a:t>and you are still concerned about the adult</a:t>
            </a:r>
            <a:endParaRPr lang="en-GB" sz="3200" dirty="0">
              <a:solidFill>
                <a:schemeClr val="tx1"/>
              </a:solidFill>
              <a:cs typeface="Arial"/>
            </a:endParaRPr>
          </a:p>
          <a:p>
            <a:pPr marL="571500" lvl="0" indent="-571500"/>
            <a:r>
              <a:rPr lang="en-GB" sz="3200" dirty="0">
                <a:solidFill>
                  <a:schemeClr val="tx1"/>
                </a:solidFill>
              </a:rPr>
              <a:t>your concern is </a:t>
            </a:r>
            <a:r>
              <a:rPr lang="en-GB" sz="3200" b="1" dirty="0">
                <a:solidFill>
                  <a:schemeClr val="tx1"/>
                </a:solidFill>
              </a:rPr>
              <a:t>about or involves the DSP </a:t>
            </a:r>
            <a:r>
              <a:rPr lang="en-GB" sz="3200" dirty="0">
                <a:solidFill>
                  <a:schemeClr val="tx1"/>
                </a:solidFill>
              </a:rPr>
              <a:t>and you have no other manager to contact</a:t>
            </a:r>
            <a:endParaRPr lang="en-GB" sz="2800" dirty="0">
              <a:solidFill>
                <a:schemeClr val="tx1"/>
              </a:solidFill>
              <a:cs typeface="Arial"/>
            </a:endParaRPr>
          </a:p>
          <a:p>
            <a:pPr marL="0" indent="0">
              <a:buNone/>
            </a:pPr>
            <a:endParaRPr lang="en-GB" dirty="0">
              <a:solidFill>
                <a:schemeClr val="tx1"/>
              </a:solidFill>
            </a:endParaRPr>
          </a:p>
          <a:p>
            <a:pPr marL="0" indent="0">
              <a:buNone/>
            </a:pPr>
            <a:endParaRPr lang="en-GB" dirty="0"/>
          </a:p>
        </p:txBody>
      </p:sp>
      <p:sp>
        <p:nvSpPr>
          <p:cNvPr id="5" name="Title 4">
            <a:extLst>
              <a:ext uri="{FF2B5EF4-FFF2-40B4-BE49-F238E27FC236}">
                <a16:creationId xmlns:a16="http://schemas.microsoft.com/office/drawing/2014/main" id="{3F51DD42-3C2B-4471-9B13-7CEB10DA0769}"/>
              </a:ext>
            </a:extLst>
          </p:cNvPr>
          <p:cNvSpPr>
            <a:spLocks noGrp="1"/>
          </p:cNvSpPr>
          <p:nvPr>
            <p:ph type="title"/>
          </p:nvPr>
        </p:nvSpPr>
        <p:spPr/>
        <p:txBody>
          <a:bodyPr/>
          <a:lstStyle/>
          <a:p>
            <a:r>
              <a:rPr lang="en-GB" dirty="0"/>
              <a:t>Seeking advice</a:t>
            </a:r>
          </a:p>
        </p:txBody>
      </p:sp>
    </p:spTree>
    <p:extLst>
      <p:ext uri="{BB962C8B-B14F-4D97-AF65-F5344CB8AC3E}">
        <p14:creationId xmlns:p14="http://schemas.microsoft.com/office/powerpoint/2010/main" val="18672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E3F514-51BC-48D1-8ED1-59EA7526DCE5}"/>
              </a:ext>
            </a:extLst>
          </p:cNvPr>
          <p:cNvSpPr>
            <a:spLocks noGrp="1"/>
          </p:cNvSpPr>
          <p:nvPr>
            <p:ph idx="1"/>
          </p:nvPr>
        </p:nvSpPr>
        <p:spPr>
          <a:xfrm>
            <a:off x="838200" y="1165087"/>
            <a:ext cx="10515600" cy="4936886"/>
          </a:xfrm>
        </p:spPr>
        <p:txBody>
          <a:bodyPr vert="horz" lIns="91440" tIns="45720" rIns="91440" bIns="45720" rtlCol="0" anchor="t">
            <a:noAutofit/>
          </a:bodyPr>
          <a:lstStyle/>
          <a:p>
            <a:pPr marL="0" lvl="0" indent="0">
              <a:spcBef>
                <a:spcPts val="0"/>
              </a:spcBef>
              <a:spcAft>
                <a:spcPts val="600"/>
              </a:spcAft>
              <a:buClr>
                <a:srgbClr val="EB5E57"/>
              </a:buClr>
              <a:buNone/>
            </a:pPr>
            <a:r>
              <a:rPr lang="en-US" sz="3200" dirty="0">
                <a:solidFill>
                  <a:srgbClr val="37394C"/>
                </a:solidFill>
              </a:rPr>
              <a:t>If, having spoken with your DSP, you still don’t know whether to report concerns, you should discuss them with social services, who will advise you what to do next</a:t>
            </a:r>
          </a:p>
          <a:p>
            <a:pPr marL="0" lvl="0" indent="0">
              <a:spcBef>
                <a:spcPts val="0"/>
              </a:spcBef>
              <a:spcAft>
                <a:spcPts val="600"/>
              </a:spcAft>
              <a:buClr>
                <a:srgbClr val="EB5E57"/>
              </a:buClr>
              <a:buNone/>
            </a:pPr>
            <a:endParaRPr lang="en-GB" sz="1050" b="1" dirty="0">
              <a:solidFill>
                <a:srgbClr val="37394C"/>
              </a:solidFill>
            </a:endParaRPr>
          </a:p>
          <a:p>
            <a:pPr marL="0" lvl="0" indent="0">
              <a:spcBef>
                <a:spcPts val="0"/>
              </a:spcBef>
              <a:spcAft>
                <a:spcPts val="600"/>
              </a:spcAft>
              <a:buClr>
                <a:srgbClr val="EB5E57"/>
              </a:buClr>
              <a:buNone/>
            </a:pPr>
            <a:r>
              <a:rPr lang="en-GB" sz="3600" b="1" dirty="0">
                <a:solidFill>
                  <a:srgbClr val="37394C"/>
                </a:solidFill>
              </a:rPr>
              <a:t>It is important to recognise that</a:t>
            </a:r>
            <a:r>
              <a:rPr lang="en-GB" sz="3600" dirty="0">
                <a:solidFill>
                  <a:srgbClr val="37394C"/>
                </a:solidFill>
              </a:rPr>
              <a:t>:</a:t>
            </a:r>
          </a:p>
          <a:p>
            <a:pPr>
              <a:spcBef>
                <a:spcPts val="0"/>
              </a:spcBef>
              <a:spcAft>
                <a:spcPts val="600"/>
              </a:spcAft>
              <a:buClr>
                <a:srgbClr val="EB5E57"/>
              </a:buClr>
            </a:pPr>
            <a:r>
              <a:rPr lang="en-GB" sz="3200" dirty="0">
                <a:solidFill>
                  <a:srgbClr val="37394C"/>
                </a:solidFill>
              </a:rPr>
              <a:t>seeking advice </a:t>
            </a:r>
            <a:r>
              <a:rPr lang="en-GB" sz="3200" b="1" dirty="0">
                <a:solidFill>
                  <a:srgbClr val="37394C"/>
                </a:solidFill>
              </a:rPr>
              <a:t>does not mean </a:t>
            </a:r>
            <a:r>
              <a:rPr lang="en-GB" sz="3200" dirty="0">
                <a:solidFill>
                  <a:srgbClr val="37394C"/>
                </a:solidFill>
              </a:rPr>
              <a:t>you’ve made a report </a:t>
            </a:r>
          </a:p>
          <a:p>
            <a:pPr lvl="0">
              <a:spcBef>
                <a:spcPts val="0"/>
              </a:spcBef>
              <a:spcAft>
                <a:spcPts val="600"/>
              </a:spcAft>
              <a:buClr>
                <a:srgbClr val="EB5E57"/>
              </a:buClr>
            </a:pPr>
            <a:r>
              <a:rPr lang="en-GB" sz="3200" b="1" dirty="0">
                <a:solidFill>
                  <a:srgbClr val="37394C"/>
                </a:solidFill>
              </a:rPr>
              <a:t>you</a:t>
            </a:r>
            <a:r>
              <a:rPr lang="en-GB" sz="3200" dirty="0">
                <a:solidFill>
                  <a:srgbClr val="37394C"/>
                </a:solidFill>
              </a:rPr>
              <a:t> </a:t>
            </a:r>
            <a:r>
              <a:rPr lang="en-GB" sz="3200" b="1" dirty="0">
                <a:solidFill>
                  <a:srgbClr val="37394C"/>
                </a:solidFill>
              </a:rPr>
              <a:t>are responsible </a:t>
            </a:r>
            <a:r>
              <a:rPr lang="en-GB" sz="3200" dirty="0">
                <a:solidFill>
                  <a:srgbClr val="37394C"/>
                </a:solidFill>
              </a:rPr>
              <a:t>for making a report</a:t>
            </a:r>
            <a:endParaRPr lang="en-GB" sz="3200" b="1" dirty="0">
              <a:solidFill>
                <a:srgbClr val="37394C"/>
              </a:solidFill>
            </a:endParaRPr>
          </a:p>
          <a:p>
            <a:pPr lvl="0">
              <a:spcBef>
                <a:spcPts val="0"/>
              </a:spcBef>
              <a:spcAft>
                <a:spcPts val="600"/>
              </a:spcAft>
              <a:buClr>
                <a:srgbClr val="EB5E57"/>
              </a:buClr>
            </a:pPr>
            <a:r>
              <a:rPr lang="en-GB" sz="3200" dirty="0">
                <a:solidFill>
                  <a:srgbClr val="37394C"/>
                </a:solidFill>
              </a:rPr>
              <a:t>you </a:t>
            </a:r>
            <a:r>
              <a:rPr lang="en-GB" sz="3200" b="1" dirty="0">
                <a:solidFill>
                  <a:srgbClr val="37394C"/>
                </a:solidFill>
              </a:rPr>
              <a:t>must clearly tell them </a:t>
            </a:r>
            <a:r>
              <a:rPr lang="en-GB" sz="3200" dirty="0">
                <a:solidFill>
                  <a:srgbClr val="37394C"/>
                </a:solidFill>
              </a:rPr>
              <a:t>if you want to make a report</a:t>
            </a:r>
          </a:p>
          <a:p>
            <a:pPr>
              <a:spcBef>
                <a:spcPts val="0"/>
              </a:spcBef>
              <a:spcAft>
                <a:spcPts val="600"/>
              </a:spcAft>
              <a:buClr>
                <a:srgbClr val="EB5E57"/>
              </a:buClr>
            </a:pPr>
            <a:r>
              <a:rPr lang="en-GB" sz="3200" dirty="0">
                <a:solidFill>
                  <a:srgbClr val="37394C"/>
                </a:solidFill>
              </a:rPr>
              <a:t>telling social services about your concerns </a:t>
            </a:r>
            <a:r>
              <a:rPr lang="en-GB" sz="3200" b="1" dirty="0">
                <a:solidFill>
                  <a:srgbClr val="37394C"/>
                </a:solidFill>
              </a:rPr>
              <a:t>does not </a:t>
            </a:r>
            <a:r>
              <a:rPr lang="en-GB" sz="3200" dirty="0">
                <a:solidFill>
                  <a:srgbClr val="37394C"/>
                </a:solidFill>
              </a:rPr>
              <a:t>mean you have made a report </a:t>
            </a:r>
            <a:endParaRPr lang="en-GB" sz="3200" dirty="0">
              <a:solidFill>
                <a:srgbClr val="37394C"/>
              </a:solidFill>
              <a:cs typeface="Arial"/>
            </a:endParaRPr>
          </a:p>
        </p:txBody>
      </p:sp>
      <p:sp>
        <p:nvSpPr>
          <p:cNvPr id="5" name="Title 4">
            <a:extLst>
              <a:ext uri="{FF2B5EF4-FFF2-40B4-BE49-F238E27FC236}">
                <a16:creationId xmlns:a16="http://schemas.microsoft.com/office/drawing/2014/main" id="{AF51FE4A-4FA9-42AE-ACEC-500E041A7DA9}"/>
              </a:ext>
            </a:extLst>
          </p:cNvPr>
          <p:cNvSpPr>
            <a:spLocks noGrp="1"/>
          </p:cNvSpPr>
          <p:nvPr>
            <p:ph type="title"/>
          </p:nvPr>
        </p:nvSpPr>
        <p:spPr>
          <a:xfrm>
            <a:off x="838200" y="-147057"/>
            <a:ext cx="10515600" cy="1325563"/>
          </a:xfrm>
        </p:spPr>
        <p:txBody>
          <a:bodyPr/>
          <a:lstStyle/>
          <a:p>
            <a:r>
              <a:rPr lang="en-GB" dirty="0"/>
              <a:t>Seeking advice</a:t>
            </a:r>
          </a:p>
        </p:txBody>
      </p:sp>
    </p:spTree>
    <p:extLst>
      <p:ext uri="{BB962C8B-B14F-4D97-AF65-F5344CB8AC3E}">
        <p14:creationId xmlns:p14="http://schemas.microsoft.com/office/powerpoint/2010/main" val="2173164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BB477E-1FD2-4691-B83F-33185F9A4C02}"/>
              </a:ext>
            </a:extLst>
          </p:cNvPr>
          <p:cNvSpPr>
            <a:spLocks noGrp="1"/>
          </p:cNvSpPr>
          <p:nvPr>
            <p:ph type="ctrTitle"/>
          </p:nvPr>
        </p:nvSpPr>
        <p:spPr/>
        <p:txBody>
          <a:bodyPr/>
          <a:lstStyle/>
          <a:p>
            <a:r>
              <a:rPr lang="en-GB" dirty="0"/>
              <a:t>Duty to report</a:t>
            </a:r>
          </a:p>
        </p:txBody>
      </p:sp>
    </p:spTree>
    <p:extLst>
      <p:ext uri="{BB962C8B-B14F-4D97-AF65-F5344CB8AC3E}">
        <p14:creationId xmlns:p14="http://schemas.microsoft.com/office/powerpoint/2010/main" val="3357521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9002C77-3500-4FEC-817B-31E18F8EABB7}"/>
              </a:ext>
            </a:extLst>
          </p:cNvPr>
          <p:cNvSpPr>
            <a:spLocks noGrp="1"/>
          </p:cNvSpPr>
          <p:nvPr>
            <p:ph type="title"/>
          </p:nvPr>
        </p:nvSpPr>
        <p:spPr>
          <a:xfrm>
            <a:off x="521676" y="0"/>
            <a:ext cx="11378776" cy="1325563"/>
          </a:xfrm>
        </p:spPr>
        <p:txBody>
          <a:bodyPr/>
          <a:lstStyle/>
          <a:p>
            <a:r>
              <a:rPr lang="en-US" spc="-150" dirty="0"/>
              <a:t>Who has a responsibility to report?</a:t>
            </a:r>
            <a:endParaRPr lang="en-GB" dirty="0"/>
          </a:p>
        </p:txBody>
      </p:sp>
      <p:sp>
        <p:nvSpPr>
          <p:cNvPr id="3" name="Content Placeholder 2">
            <a:extLst>
              <a:ext uri="{FF2B5EF4-FFF2-40B4-BE49-F238E27FC236}">
                <a16:creationId xmlns:a16="http://schemas.microsoft.com/office/drawing/2014/main" id="{2BBB33C7-AD02-43E8-8E6A-895F8C537773}"/>
              </a:ext>
            </a:extLst>
          </p:cNvPr>
          <p:cNvSpPr>
            <a:spLocks noGrp="1"/>
          </p:cNvSpPr>
          <p:nvPr>
            <p:ph idx="1"/>
          </p:nvPr>
        </p:nvSpPr>
        <p:spPr>
          <a:xfrm>
            <a:off x="610364" y="1456039"/>
            <a:ext cx="11201400" cy="3655931"/>
          </a:xfrm>
        </p:spPr>
        <p:txBody>
          <a:bodyPr/>
          <a:lstStyle/>
          <a:p>
            <a:pPr marL="0" indent="0">
              <a:spcBef>
                <a:spcPts val="0"/>
              </a:spcBef>
              <a:spcAft>
                <a:spcPts val="600"/>
              </a:spcAft>
              <a:buNone/>
            </a:pPr>
            <a:r>
              <a:rPr lang="en-US" sz="3600" b="1" dirty="0"/>
              <a:t>We all do!</a:t>
            </a:r>
          </a:p>
          <a:p>
            <a:pPr marL="0" indent="0">
              <a:spcBef>
                <a:spcPts val="0"/>
              </a:spcBef>
              <a:spcAft>
                <a:spcPts val="600"/>
              </a:spcAft>
              <a:buNone/>
            </a:pPr>
            <a:r>
              <a:rPr lang="en-GB" sz="3200" b="1" dirty="0"/>
              <a:t>You </a:t>
            </a:r>
            <a:r>
              <a:rPr lang="en-US" sz="3200" b="1" dirty="0"/>
              <a:t>have a responsibility </a:t>
            </a:r>
            <a:r>
              <a:rPr lang="en-US" sz="3200" dirty="0"/>
              <a:t>to contact</a:t>
            </a:r>
            <a:r>
              <a:rPr lang="en-US" sz="3200" b="1" dirty="0"/>
              <a:t> </a:t>
            </a:r>
            <a:r>
              <a:rPr lang="en-US" sz="3200" dirty="0"/>
              <a:t>social services or the police if you </a:t>
            </a:r>
            <a:r>
              <a:rPr lang="en-US" sz="3200" b="1" dirty="0"/>
              <a:t>know</a:t>
            </a:r>
            <a:r>
              <a:rPr lang="en-US" sz="3200" dirty="0"/>
              <a:t> or have </a:t>
            </a:r>
            <a:r>
              <a:rPr lang="en-US" sz="3200" b="1" dirty="0"/>
              <a:t>concerns</a:t>
            </a:r>
            <a:r>
              <a:rPr lang="en-US" sz="3200" dirty="0"/>
              <a:t> or </a:t>
            </a:r>
            <a:r>
              <a:rPr lang="en-US" sz="3200" b="1" dirty="0"/>
              <a:t>suspicions</a:t>
            </a:r>
            <a:r>
              <a:rPr lang="en-US" sz="3200" dirty="0"/>
              <a:t> that an adult at risk</a:t>
            </a:r>
            <a:r>
              <a:rPr lang="en-GB" sz="3200" dirty="0"/>
              <a:t>: </a:t>
            </a:r>
          </a:p>
          <a:p>
            <a:pPr>
              <a:spcBef>
                <a:spcPts val="0"/>
              </a:spcBef>
              <a:spcAft>
                <a:spcPts val="600"/>
              </a:spcAft>
            </a:pPr>
            <a:r>
              <a:rPr lang="en-GB" sz="3200" dirty="0"/>
              <a:t>is experiencing </a:t>
            </a:r>
            <a:r>
              <a:rPr lang="en-US" sz="3200" dirty="0"/>
              <a:t>abuse, neglect or other kinds of harm</a:t>
            </a:r>
            <a:endParaRPr lang="en-GB" sz="3200" dirty="0"/>
          </a:p>
          <a:p>
            <a:pPr>
              <a:spcBef>
                <a:spcPts val="0"/>
              </a:spcBef>
              <a:spcAft>
                <a:spcPts val="600"/>
              </a:spcAft>
            </a:pPr>
            <a:r>
              <a:rPr lang="en-GB" sz="3200" dirty="0"/>
              <a:t>has experienced </a:t>
            </a:r>
            <a:r>
              <a:rPr lang="en-US" sz="3200" dirty="0"/>
              <a:t>abuse, neglect or other kinds of harm</a:t>
            </a:r>
            <a:endParaRPr lang="en-GB" sz="3200" dirty="0"/>
          </a:p>
          <a:p>
            <a:pPr>
              <a:spcBef>
                <a:spcPts val="0"/>
              </a:spcBef>
              <a:spcAft>
                <a:spcPts val="600"/>
              </a:spcAft>
            </a:pPr>
            <a:r>
              <a:rPr lang="en-GB" sz="3200" dirty="0"/>
              <a:t>is likely to be at risk of </a:t>
            </a:r>
            <a:r>
              <a:rPr lang="en-US" sz="3200" dirty="0"/>
              <a:t>abuse, neglect or other kinds of harm</a:t>
            </a:r>
            <a:endParaRPr lang="en-GB" sz="3200" dirty="0"/>
          </a:p>
        </p:txBody>
      </p:sp>
      <p:sp>
        <p:nvSpPr>
          <p:cNvPr id="4" name="Rectangle 3">
            <a:extLst>
              <a:ext uri="{FF2B5EF4-FFF2-40B4-BE49-F238E27FC236}">
                <a16:creationId xmlns:a16="http://schemas.microsoft.com/office/drawing/2014/main" id="{099D5DE8-156C-4A31-9771-5FC04735ECB1}"/>
              </a:ext>
            </a:extLst>
          </p:cNvPr>
          <p:cNvSpPr/>
          <p:nvPr/>
        </p:nvSpPr>
        <p:spPr>
          <a:xfrm>
            <a:off x="1662000" y="5106349"/>
            <a:ext cx="8622873" cy="646331"/>
          </a:xfrm>
          <a:prstGeom prst="rect">
            <a:avLst/>
          </a:prstGeom>
        </p:spPr>
        <p:txBody>
          <a:bodyPr wrap="none" anchor="t">
            <a:spAutoFit/>
          </a:bodyPr>
          <a:lstStyle/>
          <a:p>
            <a:pPr algn="ctr"/>
            <a:r>
              <a:rPr lang="en-US" sz="3600" b="1" dirty="0">
                <a:solidFill>
                  <a:srgbClr val="EB5E57"/>
                </a:solidFill>
              </a:rPr>
              <a:t>This is not a matter of personal choice</a:t>
            </a:r>
          </a:p>
        </p:txBody>
      </p:sp>
    </p:spTree>
    <p:extLst>
      <p:ext uri="{BB962C8B-B14F-4D97-AF65-F5344CB8AC3E}">
        <p14:creationId xmlns:p14="http://schemas.microsoft.com/office/powerpoint/2010/main" val="1405423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F81347-0CB2-4DD9-903C-F57C70576D7D}"/>
              </a:ext>
            </a:extLst>
          </p:cNvPr>
          <p:cNvSpPr>
            <a:spLocks noGrp="1"/>
          </p:cNvSpPr>
          <p:nvPr>
            <p:ph idx="1"/>
          </p:nvPr>
        </p:nvSpPr>
        <p:spPr>
          <a:xfrm>
            <a:off x="838200" y="1477940"/>
            <a:ext cx="10515600" cy="5032375"/>
          </a:xfrm>
        </p:spPr>
        <p:txBody>
          <a:bodyPr vert="horz" lIns="91440" tIns="45720" rIns="91440" bIns="45720" rtlCol="0" anchor="t">
            <a:noAutofit/>
          </a:bodyPr>
          <a:lstStyle/>
          <a:p>
            <a:pPr marL="0" indent="0">
              <a:spcBef>
                <a:spcPts val="0"/>
              </a:spcBef>
              <a:spcAft>
                <a:spcPts val="1800"/>
              </a:spcAft>
              <a:buNone/>
            </a:pPr>
            <a:r>
              <a:rPr lang="en-US" sz="3600" b="1" dirty="0"/>
              <a:t>Statutory</a:t>
            </a:r>
            <a:r>
              <a:rPr lang="en-US" sz="3600" dirty="0"/>
              <a:t> means it’s </a:t>
            </a:r>
            <a:r>
              <a:rPr lang="en-US" sz="3600" b="1" dirty="0"/>
              <a:t>required by law</a:t>
            </a:r>
            <a:endParaRPr lang="en-US" sz="3600" dirty="0">
              <a:cs typeface="Arial"/>
            </a:endParaRPr>
          </a:p>
          <a:p>
            <a:pPr marL="0" indent="0">
              <a:spcBef>
                <a:spcPts val="0"/>
              </a:spcBef>
              <a:spcAft>
                <a:spcPts val="1800"/>
              </a:spcAft>
              <a:buNone/>
            </a:pPr>
            <a:r>
              <a:rPr lang="en-US" sz="3200" dirty="0"/>
              <a:t>The Social Services and Well-being (Wales) Act 2014 says </a:t>
            </a:r>
            <a:r>
              <a:rPr lang="cy-GB" sz="3200" b="1" dirty="0">
                <a:ea typeface="+mn-lt"/>
                <a:cs typeface="+mn-lt"/>
              </a:rPr>
              <a:t>“</a:t>
            </a:r>
            <a:r>
              <a:rPr lang="en-US" sz="3200" b="1" dirty="0"/>
              <a:t>relevant partners</a:t>
            </a:r>
            <a:r>
              <a:rPr lang="cy-GB" sz="3200" b="1" dirty="0">
                <a:ea typeface="+mn-lt"/>
                <a:cs typeface="+mn-lt"/>
              </a:rPr>
              <a:t>”</a:t>
            </a:r>
            <a:r>
              <a:rPr lang="en-US" sz="3200" b="1" dirty="0"/>
              <a:t> </a:t>
            </a:r>
            <a:r>
              <a:rPr lang="en-US" sz="3200" dirty="0"/>
              <a:t>of the local authority have a </a:t>
            </a:r>
            <a:r>
              <a:rPr lang="en-US" sz="3200" b="1" dirty="0"/>
              <a:t>statutory (legal) responsibility to report</a:t>
            </a:r>
            <a:r>
              <a:rPr lang="en-US" sz="3200" dirty="0"/>
              <a:t> if they have reasonable cause to suspect adults and children, including unborn children, are at risk of abuse</a:t>
            </a:r>
            <a:endParaRPr lang="en-US" sz="3200" dirty="0">
              <a:cs typeface="Arial"/>
            </a:endParaRPr>
          </a:p>
          <a:p>
            <a:pPr marL="0" indent="0">
              <a:spcBef>
                <a:spcPts val="0"/>
              </a:spcBef>
              <a:spcAft>
                <a:spcPts val="1800"/>
              </a:spcAft>
              <a:buNone/>
            </a:pPr>
            <a:r>
              <a:rPr lang="en-US" sz="3200" dirty="0"/>
              <a:t>Relevant partners include </a:t>
            </a:r>
            <a:r>
              <a:rPr lang="en-GB" sz="3200" dirty="0"/>
              <a:t>t</a:t>
            </a:r>
            <a:r>
              <a:rPr lang="en-US" sz="3200" dirty="0"/>
              <a:t>he police, education, local health boards, and NHS trusts</a:t>
            </a:r>
            <a:endParaRPr lang="en-US" sz="3200" dirty="0">
              <a:cs typeface="Arial"/>
            </a:endParaRPr>
          </a:p>
          <a:p>
            <a:pPr marL="0" indent="0">
              <a:spcBef>
                <a:spcPts val="0"/>
              </a:spcBef>
              <a:spcAft>
                <a:spcPts val="600"/>
              </a:spcAft>
              <a:buNone/>
            </a:pPr>
            <a:endParaRPr lang="en-US" sz="3600" dirty="0"/>
          </a:p>
          <a:p>
            <a:pPr marL="0" indent="0">
              <a:spcBef>
                <a:spcPts val="0"/>
              </a:spcBef>
              <a:spcAft>
                <a:spcPts val="600"/>
              </a:spcAft>
              <a:buNone/>
            </a:pPr>
            <a:endParaRPr lang="en-US" sz="3600" dirty="0"/>
          </a:p>
        </p:txBody>
      </p:sp>
      <p:sp>
        <p:nvSpPr>
          <p:cNvPr id="4" name="Title 3">
            <a:extLst>
              <a:ext uri="{FF2B5EF4-FFF2-40B4-BE49-F238E27FC236}">
                <a16:creationId xmlns:a16="http://schemas.microsoft.com/office/drawing/2014/main" id="{FB909BF8-7551-4E3B-BC58-F46016EBE1EB}"/>
              </a:ext>
            </a:extLst>
          </p:cNvPr>
          <p:cNvSpPr>
            <a:spLocks noGrp="1"/>
          </p:cNvSpPr>
          <p:nvPr>
            <p:ph type="title"/>
          </p:nvPr>
        </p:nvSpPr>
        <p:spPr/>
        <p:txBody>
          <a:bodyPr/>
          <a:lstStyle/>
          <a:p>
            <a:r>
              <a:rPr lang="en-GB" dirty="0"/>
              <a:t>Statutory duty to report</a:t>
            </a:r>
          </a:p>
        </p:txBody>
      </p:sp>
    </p:spTree>
    <p:extLst>
      <p:ext uri="{BB962C8B-B14F-4D97-AF65-F5344CB8AC3E}">
        <p14:creationId xmlns:p14="http://schemas.microsoft.com/office/powerpoint/2010/main" val="426710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513764-BC34-4C23-BE74-86F20E547EBF}"/>
              </a:ext>
            </a:extLst>
          </p:cNvPr>
          <p:cNvSpPr>
            <a:spLocks noGrp="1"/>
          </p:cNvSpPr>
          <p:nvPr>
            <p:ph idx="1"/>
          </p:nvPr>
        </p:nvSpPr>
        <p:spPr>
          <a:xfrm>
            <a:off x="838224" y="1682245"/>
            <a:ext cx="10515551" cy="3493509"/>
          </a:xfrm>
        </p:spPr>
        <p:txBody>
          <a:bodyPr vert="horz" lIns="91440" tIns="45720" rIns="91440" bIns="45720" rtlCol="0" anchor="t">
            <a:noAutofit/>
          </a:bodyPr>
          <a:lstStyle/>
          <a:p>
            <a:pPr marL="0" indent="0">
              <a:buNone/>
            </a:pPr>
            <a:r>
              <a:rPr lang="en-US" sz="3600" dirty="0"/>
              <a:t>However, anyone who is not a </a:t>
            </a:r>
            <a:r>
              <a:rPr lang="cy-GB" sz="3600" b="1" dirty="0"/>
              <a:t>“</a:t>
            </a:r>
            <a:r>
              <a:rPr lang="en-US" sz="3600" dirty="0"/>
              <a:t>relevant partner</a:t>
            </a:r>
            <a:r>
              <a:rPr lang="cy-GB" sz="3600" dirty="0"/>
              <a:t>”</a:t>
            </a:r>
            <a:r>
              <a:rPr lang="en-US" sz="3600" dirty="0"/>
              <a:t> </a:t>
            </a:r>
            <a:r>
              <a:rPr lang="en-US" sz="3600" b="1" dirty="0">
                <a:solidFill>
                  <a:srgbClr val="16AD85"/>
                </a:solidFill>
              </a:rPr>
              <a:t>must still report</a:t>
            </a:r>
            <a:r>
              <a:rPr lang="en-US" sz="3600" b="1" dirty="0">
                <a:solidFill>
                  <a:schemeClr val="accent5"/>
                </a:solidFill>
              </a:rPr>
              <a:t> </a:t>
            </a:r>
            <a:r>
              <a:rPr lang="en-US" sz="3600" dirty="0">
                <a:solidFill>
                  <a:schemeClr val="tx1"/>
                </a:solidFill>
              </a:rPr>
              <a:t>any safeguarding concerns they have in the same way as those with a statutory duty to report </a:t>
            </a:r>
          </a:p>
          <a:p>
            <a:pPr marL="0" indent="0">
              <a:buNone/>
            </a:pPr>
            <a:r>
              <a:rPr lang="en-GB" sz="3600" dirty="0">
                <a:solidFill>
                  <a:schemeClr val="tx1"/>
                </a:solidFill>
              </a:rPr>
              <a:t> </a:t>
            </a:r>
          </a:p>
          <a:p>
            <a:pPr marL="0" indent="0" algn="ctr">
              <a:buNone/>
            </a:pPr>
            <a:r>
              <a:rPr lang="en-GB" sz="4000" b="1" dirty="0">
                <a:solidFill>
                  <a:schemeClr val="accent3"/>
                </a:solidFill>
              </a:rPr>
              <a:t>Safeguarding is </a:t>
            </a:r>
            <a:r>
              <a:rPr lang="en-GB" sz="4000" b="1" u="sng" dirty="0">
                <a:solidFill>
                  <a:schemeClr val="accent3"/>
                </a:solidFill>
              </a:rPr>
              <a:t>everyone’s</a:t>
            </a:r>
            <a:r>
              <a:rPr lang="en-GB" sz="4000" b="1" dirty="0">
                <a:solidFill>
                  <a:schemeClr val="accent3"/>
                </a:solidFill>
              </a:rPr>
              <a:t> responsibility!</a:t>
            </a:r>
          </a:p>
          <a:p>
            <a:pPr marL="0" indent="0">
              <a:buNone/>
            </a:pPr>
            <a:endParaRPr lang="en-GB" sz="3200" dirty="0"/>
          </a:p>
        </p:txBody>
      </p:sp>
      <p:sp>
        <p:nvSpPr>
          <p:cNvPr id="5" name="Title 4">
            <a:extLst>
              <a:ext uri="{FF2B5EF4-FFF2-40B4-BE49-F238E27FC236}">
                <a16:creationId xmlns:a16="http://schemas.microsoft.com/office/drawing/2014/main" id="{5630FCA4-4AF3-4B29-8C59-3F5E0D9DA03B}"/>
              </a:ext>
            </a:extLst>
          </p:cNvPr>
          <p:cNvSpPr>
            <a:spLocks noGrp="1"/>
          </p:cNvSpPr>
          <p:nvPr>
            <p:ph type="title"/>
          </p:nvPr>
        </p:nvSpPr>
        <p:spPr>
          <a:xfrm>
            <a:off x="497006" y="0"/>
            <a:ext cx="11694994" cy="1325563"/>
          </a:xfrm>
        </p:spPr>
        <p:txBody>
          <a:bodyPr/>
          <a:lstStyle/>
          <a:p>
            <a:r>
              <a:rPr lang="en-GB" sz="5400" dirty="0"/>
              <a:t>Non-statutory responsibility to report</a:t>
            </a:r>
          </a:p>
        </p:txBody>
      </p:sp>
    </p:spTree>
    <p:extLst>
      <p:ext uri="{BB962C8B-B14F-4D97-AF65-F5344CB8AC3E}">
        <p14:creationId xmlns:p14="http://schemas.microsoft.com/office/powerpoint/2010/main" val="2402912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BB477E-1FD2-4691-B83F-33185F9A4C02}"/>
              </a:ext>
            </a:extLst>
          </p:cNvPr>
          <p:cNvSpPr>
            <a:spLocks noGrp="1"/>
          </p:cNvSpPr>
          <p:nvPr>
            <p:ph type="ctrTitle"/>
          </p:nvPr>
        </p:nvSpPr>
        <p:spPr/>
        <p:txBody>
          <a:bodyPr/>
          <a:lstStyle/>
          <a:p>
            <a:r>
              <a:rPr lang="en-GB" dirty="0"/>
              <a:t>Sources of concern</a:t>
            </a:r>
          </a:p>
        </p:txBody>
      </p:sp>
    </p:spTree>
    <p:extLst>
      <p:ext uri="{BB962C8B-B14F-4D97-AF65-F5344CB8AC3E}">
        <p14:creationId xmlns:p14="http://schemas.microsoft.com/office/powerpoint/2010/main" val="3134104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43D0D-E834-4024-A4F4-8B61EBDB6A9C}"/>
              </a:ext>
            </a:extLst>
          </p:cNvPr>
          <p:cNvSpPr>
            <a:spLocks noGrp="1"/>
          </p:cNvSpPr>
          <p:nvPr>
            <p:ph type="title"/>
          </p:nvPr>
        </p:nvSpPr>
        <p:spPr>
          <a:xfrm>
            <a:off x="838200" y="-83344"/>
            <a:ext cx="11455400" cy="1325563"/>
          </a:xfrm>
        </p:spPr>
        <p:txBody>
          <a:bodyPr/>
          <a:lstStyle/>
          <a:p>
            <a:r>
              <a:rPr lang="en-US" sz="4800" dirty="0"/>
              <a:t>Reporting concerns about a practitioner</a:t>
            </a:r>
            <a:endParaRPr lang="en-GB" sz="4800" dirty="0"/>
          </a:p>
        </p:txBody>
      </p:sp>
      <p:sp>
        <p:nvSpPr>
          <p:cNvPr id="4" name="Content Placeholder 3">
            <a:extLst>
              <a:ext uri="{FF2B5EF4-FFF2-40B4-BE49-F238E27FC236}">
                <a16:creationId xmlns:a16="http://schemas.microsoft.com/office/drawing/2014/main" id="{9D52D3C8-A142-42BE-AA56-907652FDD930}"/>
              </a:ext>
            </a:extLst>
          </p:cNvPr>
          <p:cNvSpPr>
            <a:spLocks noGrp="1"/>
          </p:cNvSpPr>
          <p:nvPr>
            <p:ph idx="1"/>
          </p:nvPr>
        </p:nvSpPr>
        <p:spPr>
          <a:xfrm>
            <a:off x="838200" y="1374640"/>
            <a:ext cx="10515600" cy="4588795"/>
          </a:xfrm>
        </p:spPr>
        <p:txBody>
          <a:bodyPr vert="horz" lIns="91440" tIns="45720" rIns="91440" bIns="45720" rtlCol="0" anchor="t">
            <a:noAutofit/>
          </a:bodyPr>
          <a:lstStyle/>
          <a:p>
            <a:pPr marL="0" indent="0">
              <a:buNone/>
            </a:pPr>
            <a:r>
              <a:rPr lang="en-US" sz="3000" dirty="0"/>
              <a:t>It is important not to ignore or dismiss suspicions about another practitioner or colleague who may be abusing, neglecting or causing harm to an adult at risk</a:t>
            </a:r>
            <a:endParaRPr lang="en-US" sz="3000" dirty="0">
              <a:cs typeface="Arial"/>
            </a:endParaRPr>
          </a:p>
          <a:p>
            <a:pPr marL="0" indent="0">
              <a:buNone/>
            </a:pPr>
            <a:r>
              <a:rPr lang="en-US" sz="3000" dirty="0"/>
              <a:t>Every practitioner has a responsibility to safeguard adults and </a:t>
            </a:r>
            <a:r>
              <a:rPr lang="en-US" sz="3000" b="1" dirty="0"/>
              <a:t>that includes protection from abuse by another practitioner</a:t>
            </a:r>
            <a:endParaRPr lang="en-US" sz="3000" dirty="0">
              <a:cs typeface="Arial"/>
            </a:endParaRPr>
          </a:p>
          <a:p>
            <a:r>
              <a:rPr lang="en-US" sz="3000" dirty="0"/>
              <a:t>This includes in your </a:t>
            </a:r>
            <a:r>
              <a:rPr lang="en-US" sz="3000" b="1" dirty="0"/>
              <a:t>private life </a:t>
            </a:r>
            <a:r>
              <a:rPr lang="en-US" sz="3000" dirty="0">
                <a:ea typeface="+mn-lt"/>
                <a:cs typeface="+mn-lt"/>
              </a:rPr>
              <a:t>–</a:t>
            </a:r>
            <a:r>
              <a:rPr lang="en-US" sz="3000" dirty="0"/>
              <a:t> if you become aware of concerning </a:t>
            </a:r>
            <a:r>
              <a:rPr lang="en-US" sz="3000" dirty="0" err="1"/>
              <a:t>behaviour</a:t>
            </a:r>
            <a:r>
              <a:rPr lang="en-US" sz="3000" dirty="0"/>
              <a:t> of a friend, family member or </a:t>
            </a:r>
            <a:r>
              <a:rPr lang="en-US" sz="3000" dirty="0" err="1"/>
              <a:t>neighbour</a:t>
            </a:r>
            <a:r>
              <a:rPr lang="en-US" sz="3000" dirty="0"/>
              <a:t>, who is also a practitioner, you must report your concerns</a:t>
            </a:r>
            <a:endParaRPr lang="en-US" sz="3000" dirty="0">
              <a:cs typeface="Arial"/>
            </a:endParaRPr>
          </a:p>
          <a:p>
            <a:endParaRPr lang="en-GB" sz="2800" dirty="0"/>
          </a:p>
        </p:txBody>
      </p:sp>
    </p:spTree>
    <p:extLst>
      <p:ext uri="{BB962C8B-B14F-4D97-AF65-F5344CB8AC3E}">
        <p14:creationId xmlns:p14="http://schemas.microsoft.com/office/powerpoint/2010/main" val="102352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BB477E-1FD2-4691-B83F-33185F9A4C02}"/>
              </a:ext>
            </a:extLst>
          </p:cNvPr>
          <p:cNvSpPr>
            <a:spLocks noGrp="1"/>
          </p:cNvSpPr>
          <p:nvPr>
            <p:ph type="ctrTitle"/>
          </p:nvPr>
        </p:nvSpPr>
        <p:spPr/>
        <p:txBody>
          <a:bodyPr/>
          <a:lstStyle/>
          <a:p>
            <a:r>
              <a:rPr lang="en-GB" dirty="0"/>
              <a:t>Making a report</a:t>
            </a:r>
          </a:p>
        </p:txBody>
      </p:sp>
    </p:spTree>
    <p:extLst>
      <p:ext uri="{BB962C8B-B14F-4D97-AF65-F5344CB8AC3E}">
        <p14:creationId xmlns:p14="http://schemas.microsoft.com/office/powerpoint/2010/main" val="2179081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11122B-5EC6-4E24-8DC3-F4880A278778}"/>
              </a:ext>
            </a:extLst>
          </p:cNvPr>
          <p:cNvSpPr>
            <a:spLocks noGrp="1"/>
          </p:cNvSpPr>
          <p:nvPr>
            <p:ph type="title"/>
          </p:nvPr>
        </p:nvSpPr>
        <p:spPr/>
        <p:txBody>
          <a:bodyPr/>
          <a:lstStyle/>
          <a:p>
            <a:r>
              <a:rPr lang="en-GB" dirty="0"/>
              <a:t>Making a report</a:t>
            </a:r>
          </a:p>
        </p:txBody>
      </p:sp>
      <p:sp>
        <p:nvSpPr>
          <p:cNvPr id="3" name="Content Placeholder 2">
            <a:extLst>
              <a:ext uri="{FF2B5EF4-FFF2-40B4-BE49-F238E27FC236}">
                <a16:creationId xmlns:a16="http://schemas.microsoft.com/office/drawing/2014/main" id="{170FD391-A293-49A5-8886-75A07BA3BFD9}"/>
              </a:ext>
            </a:extLst>
          </p:cNvPr>
          <p:cNvSpPr>
            <a:spLocks noGrp="1"/>
          </p:cNvSpPr>
          <p:nvPr>
            <p:ph idx="1"/>
          </p:nvPr>
        </p:nvSpPr>
        <p:spPr>
          <a:xfrm>
            <a:off x="838200" y="1428483"/>
            <a:ext cx="10515600" cy="4588795"/>
          </a:xfrm>
        </p:spPr>
        <p:txBody>
          <a:bodyPr vert="horz" lIns="91440" tIns="45720" rIns="91440" bIns="45720" rtlCol="0" anchor="t">
            <a:noAutofit/>
          </a:bodyPr>
          <a:lstStyle/>
          <a:p>
            <a:pPr marL="0" indent="0">
              <a:spcBef>
                <a:spcPts val="0"/>
              </a:spcBef>
              <a:spcAft>
                <a:spcPts val="1200"/>
              </a:spcAft>
              <a:buNone/>
            </a:pPr>
            <a:r>
              <a:rPr lang="en-US" sz="3200" dirty="0"/>
              <a:t>Practitioners are expected to make a report to the social services department </a:t>
            </a:r>
            <a:r>
              <a:rPr lang="en-GB" sz="3200" b="1" dirty="0">
                <a:solidFill>
                  <a:schemeClr val="tx1"/>
                </a:solidFill>
              </a:rPr>
              <a:t>where </a:t>
            </a:r>
            <a:r>
              <a:rPr lang="en-GB" sz="3200" dirty="0">
                <a:solidFill>
                  <a:schemeClr val="tx1"/>
                </a:solidFill>
              </a:rPr>
              <a:t>the safeguarding concern is thought to have </a:t>
            </a:r>
            <a:r>
              <a:rPr lang="en-GB" sz="3200" b="1" dirty="0">
                <a:solidFill>
                  <a:schemeClr val="tx1"/>
                </a:solidFill>
              </a:rPr>
              <a:t>occurred</a:t>
            </a:r>
            <a:r>
              <a:rPr lang="en-GB" sz="3200" dirty="0">
                <a:solidFill>
                  <a:schemeClr val="tx1"/>
                </a:solidFill>
              </a:rPr>
              <a:t> </a:t>
            </a:r>
          </a:p>
          <a:p>
            <a:pPr marL="0" indent="0">
              <a:spcBef>
                <a:spcPts val="0"/>
              </a:spcBef>
              <a:spcAft>
                <a:spcPts val="1200"/>
              </a:spcAft>
              <a:buNone/>
            </a:pPr>
            <a:r>
              <a:rPr lang="en-GB" sz="3200" dirty="0">
                <a:solidFill>
                  <a:schemeClr val="tx1"/>
                </a:solidFill>
              </a:rPr>
              <a:t>This may mean reporting to a local authority that: </a:t>
            </a:r>
            <a:endParaRPr lang="en-GB" sz="3200" dirty="0">
              <a:solidFill>
                <a:schemeClr val="tx1"/>
              </a:solidFill>
              <a:cs typeface="Arial"/>
            </a:endParaRPr>
          </a:p>
          <a:p>
            <a:pPr marL="457200" indent="-457200">
              <a:spcBef>
                <a:spcPts val="0"/>
              </a:spcBef>
              <a:spcAft>
                <a:spcPts val="1200"/>
              </a:spcAft>
              <a:buFont typeface="Arial" panose="020B0604020202020204" pitchFamily="34" charset="0"/>
              <a:buChar char="•"/>
            </a:pPr>
            <a:r>
              <a:rPr lang="en-GB" sz="3200" dirty="0">
                <a:solidFill>
                  <a:schemeClr val="tx1"/>
                </a:solidFill>
              </a:rPr>
              <a:t>is not where the practitioner works</a:t>
            </a:r>
          </a:p>
          <a:p>
            <a:pPr marL="457200" indent="-457200">
              <a:spcBef>
                <a:spcPts val="0"/>
              </a:spcBef>
              <a:spcAft>
                <a:spcPts val="1200"/>
              </a:spcAft>
              <a:buFont typeface="Arial" panose="020B0604020202020204" pitchFamily="34" charset="0"/>
              <a:buChar char="•"/>
            </a:pPr>
            <a:r>
              <a:rPr lang="en-GB" sz="3200" dirty="0">
                <a:solidFill>
                  <a:schemeClr val="tx1"/>
                </a:solidFill>
              </a:rPr>
              <a:t>is not where the adult at risk lives</a:t>
            </a:r>
          </a:p>
          <a:p>
            <a:pPr marL="0" indent="0">
              <a:spcBef>
                <a:spcPts val="0"/>
              </a:spcBef>
              <a:buNone/>
            </a:pPr>
            <a:r>
              <a:rPr lang="en-GB" sz="2000" b="1" dirty="0">
                <a:solidFill>
                  <a:schemeClr val="tx2">
                    <a:lumMod val="75000"/>
                  </a:schemeClr>
                </a:solidFill>
              </a:rPr>
              <a:t>	</a:t>
            </a:r>
            <a:r>
              <a:rPr lang="en-GB" sz="3200" b="1" dirty="0">
                <a:solidFill>
                  <a:srgbClr val="EB5E57"/>
                </a:solidFill>
              </a:rPr>
              <a:t>Unsure which local authority to report to?</a:t>
            </a:r>
            <a:endParaRPr lang="en-GB" sz="3200" b="1" dirty="0">
              <a:solidFill>
                <a:srgbClr val="EB5E57"/>
              </a:solidFill>
              <a:cs typeface="Arial"/>
            </a:endParaRPr>
          </a:p>
          <a:p>
            <a:pPr marL="0" indent="0">
              <a:spcBef>
                <a:spcPts val="0"/>
              </a:spcBef>
              <a:spcAft>
                <a:spcPts val="1200"/>
              </a:spcAft>
              <a:buNone/>
            </a:pPr>
            <a:r>
              <a:rPr lang="en-GB" sz="3200" dirty="0">
                <a:solidFill>
                  <a:schemeClr val="tx1"/>
                </a:solidFill>
              </a:rPr>
              <a:t>	Contact </a:t>
            </a:r>
            <a:r>
              <a:rPr lang="en-GB" sz="3200" u="sng" dirty="0">
                <a:solidFill>
                  <a:schemeClr val="tx1"/>
                </a:solidFill>
              </a:rPr>
              <a:t>your</a:t>
            </a:r>
            <a:r>
              <a:rPr lang="en-GB" sz="3200" dirty="0">
                <a:solidFill>
                  <a:schemeClr val="tx1"/>
                </a:solidFill>
              </a:rPr>
              <a:t> local social services for advice</a:t>
            </a:r>
            <a:endParaRPr lang="en-GB" sz="3200" dirty="0">
              <a:solidFill>
                <a:schemeClr val="tx1"/>
              </a:solidFill>
              <a:cs typeface="Arial"/>
            </a:endParaRPr>
          </a:p>
          <a:p>
            <a:pPr>
              <a:spcBef>
                <a:spcPts val="0"/>
              </a:spcBef>
              <a:spcAft>
                <a:spcPts val="1200"/>
              </a:spcAft>
            </a:pPr>
            <a:endParaRPr lang="en-GB" sz="3200" dirty="0"/>
          </a:p>
        </p:txBody>
      </p:sp>
    </p:spTree>
    <p:extLst>
      <p:ext uri="{BB962C8B-B14F-4D97-AF65-F5344CB8AC3E}">
        <p14:creationId xmlns:p14="http://schemas.microsoft.com/office/powerpoint/2010/main" val="4031895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F1582A-4BA1-1E45-A388-F17EBD300386}"/>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AB3137C3-458E-45B0-9D00-304DEFA84B99}"/>
              </a:ext>
            </a:extLst>
          </p:cNvPr>
          <p:cNvSpPr>
            <a:spLocks noGrp="1"/>
          </p:cNvSpPr>
          <p:nvPr>
            <p:ph type="title"/>
          </p:nvPr>
        </p:nvSpPr>
        <p:spPr/>
        <p:txBody>
          <a:bodyPr/>
          <a:lstStyle/>
          <a:p>
            <a:r>
              <a:rPr lang="en-US" dirty="0"/>
              <a:t>Out of hours</a:t>
            </a:r>
            <a:endParaRPr lang="en-GB" dirty="0"/>
          </a:p>
        </p:txBody>
      </p:sp>
      <p:sp>
        <p:nvSpPr>
          <p:cNvPr id="3" name="Content Placeholder 2">
            <a:extLst>
              <a:ext uri="{FF2B5EF4-FFF2-40B4-BE49-F238E27FC236}">
                <a16:creationId xmlns:a16="http://schemas.microsoft.com/office/drawing/2014/main" id="{170FD391-A293-49A5-8886-75A07BA3BFD9}"/>
              </a:ext>
            </a:extLst>
          </p:cNvPr>
          <p:cNvSpPr>
            <a:spLocks noGrp="1"/>
          </p:cNvSpPr>
          <p:nvPr>
            <p:ph idx="1"/>
          </p:nvPr>
        </p:nvSpPr>
        <p:spPr>
          <a:xfrm>
            <a:off x="838200" y="1343818"/>
            <a:ext cx="10515600" cy="5269832"/>
          </a:xfrm>
        </p:spPr>
        <p:txBody>
          <a:bodyPr vert="horz" lIns="91440" tIns="45720" rIns="91440" bIns="45720" rtlCol="0" anchor="t">
            <a:noAutofit/>
          </a:bodyPr>
          <a:lstStyle/>
          <a:p>
            <a:pPr marL="0" indent="0">
              <a:lnSpc>
                <a:spcPct val="100000"/>
              </a:lnSpc>
              <a:spcBef>
                <a:spcPts val="0"/>
              </a:spcBef>
              <a:spcAft>
                <a:spcPts val="1800"/>
              </a:spcAft>
              <a:buNone/>
            </a:pPr>
            <a:r>
              <a:rPr lang="en-US" sz="3600" dirty="0">
                <a:solidFill>
                  <a:schemeClr val="tx1"/>
                </a:solidFill>
              </a:rPr>
              <a:t>Local authorities must be able to receive concerns </a:t>
            </a:r>
            <a:r>
              <a:rPr lang="en-US" sz="3600" b="1" dirty="0">
                <a:solidFill>
                  <a:schemeClr val="tx1"/>
                </a:solidFill>
              </a:rPr>
              <a:t>24 hours a day, seven days a week</a:t>
            </a:r>
          </a:p>
          <a:p>
            <a:pPr marL="0" indent="0">
              <a:lnSpc>
                <a:spcPct val="100000"/>
              </a:lnSpc>
              <a:spcBef>
                <a:spcPts val="0"/>
              </a:spcBef>
              <a:spcAft>
                <a:spcPts val="1200"/>
              </a:spcAft>
              <a:buNone/>
            </a:pPr>
            <a:r>
              <a:rPr lang="en-US" sz="3200" dirty="0">
                <a:solidFill>
                  <a:schemeClr val="tx1"/>
                </a:solidFill>
              </a:rPr>
              <a:t>The </a:t>
            </a:r>
            <a:r>
              <a:rPr lang="en-US" sz="3200" b="1" dirty="0">
                <a:solidFill>
                  <a:srgbClr val="16AD85"/>
                </a:solidFill>
              </a:rPr>
              <a:t>Emergency Duty Team</a:t>
            </a:r>
            <a:r>
              <a:rPr lang="en-US" sz="3200" dirty="0">
                <a:solidFill>
                  <a:schemeClr val="accent5"/>
                </a:solidFill>
              </a:rPr>
              <a:t> </a:t>
            </a:r>
            <a:r>
              <a:rPr lang="en-US" sz="3200" dirty="0">
                <a:solidFill>
                  <a:schemeClr val="tx1"/>
                </a:solidFill>
              </a:rPr>
              <a:t>(out of hours team) receives concerns from other agencies, practitioners and members of the public about an adult at risk of harm outside normal working hours</a:t>
            </a:r>
            <a:endParaRPr lang="en-US" sz="3200" dirty="0">
              <a:solidFill>
                <a:schemeClr val="tx1"/>
              </a:solidFill>
              <a:cs typeface="Arial"/>
            </a:endParaRPr>
          </a:p>
          <a:p>
            <a:pPr marL="0" indent="0">
              <a:lnSpc>
                <a:spcPct val="100000"/>
              </a:lnSpc>
              <a:spcBef>
                <a:spcPts val="0"/>
              </a:spcBef>
              <a:spcAft>
                <a:spcPts val="1200"/>
              </a:spcAft>
              <a:buNone/>
            </a:pPr>
            <a:r>
              <a:rPr lang="en-US" sz="3200" b="1" dirty="0">
                <a:solidFill>
                  <a:srgbClr val="EB5E57"/>
                </a:solidFill>
              </a:rPr>
              <a:t>Important:</a:t>
            </a:r>
            <a:r>
              <a:rPr lang="en-US" sz="3200" dirty="0">
                <a:solidFill>
                  <a:srgbClr val="C00000"/>
                </a:solidFill>
              </a:rPr>
              <a:t> </a:t>
            </a:r>
            <a:r>
              <a:rPr lang="en-US" sz="3200" dirty="0"/>
              <a:t>If you can’t contact a member of the Emergency Duty Team </a:t>
            </a:r>
            <a:r>
              <a:rPr lang="en-US" sz="3200" b="1" dirty="0"/>
              <a:t>and </a:t>
            </a:r>
            <a:r>
              <a:rPr lang="en-US" sz="3200" dirty="0"/>
              <a:t>there is an </a:t>
            </a:r>
            <a:r>
              <a:rPr lang="en-US" sz="3200" b="1" dirty="0">
                <a:solidFill>
                  <a:schemeClr val="accent3"/>
                </a:solidFill>
              </a:rPr>
              <a:t>immediate concern</a:t>
            </a:r>
            <a:r>
              <a:rPr lang="en-US" sz="3200" dirty="0"/>
              <a:t>, </a:t>
            </a:r>
            <a:r>
              <a:rPr lang="en-GB" sz="3200" dirty="0">
                <a:solidFill>
                  <a:schemeClr val="tx1"/>
                </a:solidFill>
              </a:rPr>
              <a:t>call </a:t>
            </a:r>
            <a:r>
              <a:rPr lang="en-GB" sz="3200" b="1" dirty="0">
                <a:solidFill>
                  <a:srgbClr val="EB5E57"/>
                </a:solidFill>
              </a:rPr>
              <a:t>999</a:t>
            </a:r>
            <a:r>
              <a:rPr lang="en-GB" sz="3200" dirty="0">
                <a:solidFill>
                  <a:schemeClr val="tx1"/>
                </a:solidFill>
              </a:rPr>
              <a:t> for the police without delay</a:t>
            </a:r>
            <a:endParaRPr lang="en-GB" sz="3200" dirty="0">
              <a:solidFill>
                <a:schemeClr val="tx1"/>
              </a:solidFill>
              <a:cs typeface="Arial"/>
            </a:endParaRPr>
          </a:p>
        </p:txBody>
      </p:sp>
    </p:spTree>
    <p:extLst>
      <p:ext uri="{BB962C8B-B14F-4D97-AF65-F5344CB8AC3E}">
        <p14:creationId xmlns:p14="http://schemas.microsoft.com/office/powerpoint/2010/main" val="3742453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C59B420-E0AD-AA4C-A619-75137BB9F220}"/>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C59C5070-F4E3-41B0-86DB-281B84425238}"/>
              </a:ext>
            </a:extLst>
          </p:cNvPr>
          <p:cNvSpPr>
            <a:spLocks noGrp="1"/>
          </p:cNvSpPr>
          <p:nvPr>
            <p:ph type="title"/>
          </p:nvPr>
        </p:nvSpPr>
        <p:spPr/>
        <p:txBody>
          <a:bodyPr/>
          <a:lstStyle/>
          <a:p>
            <a:r>
              <a:rPr lang="en-GB" dirty="0"/>
              <a:t>Immediate concerns</a:t>
            </a:r>
          </a:p>
        </p:txBody>
      </p:sp>
      <p:sp>
        <p:nvSpPr>
          <p:cNvPr id="3" name="Content Placeholder 2">
            <a:extLst>
              <a:ext uri="{FF2B5EF4-FFF2-40B4-BE49-F238E27FC236}">
                <a16:creationId xmlns:a16="http://schemas.microsoft.com/office/drawing/2014/main" id="{170FD391-A293-49A5-8886-75A07BA3BFD9}"/>
              </a:ext>
            </a:extLst>
          </p:cNvPr>
          <p:cNvSpPr>
            <a:spLocks noGrp="1"/>
          </p:cNvSpPr>
          <p:nvPr>
            <p:ph idx="1"/>
          </p:nvPr>
        </p:nvSpPr>
        <p:spPr/>
        <p:txBody>
          <a:bodyPr vert="horz" lIns="91440" tIns="45720" rIns="91440" bIns="45720" rtlCol="0" anchor="t">
            <a:noAutofit/>
          </a:bodyPr>
          <a:lstStyle/>
          <a:p>
            <a:pPr marL="0" indent="0" algn="ctr">
              <a:spcBef>
                <a:spcPts val="0"/>
              </a:spcBef>
              <a:spcAft>
                <a:spcPts val="1800"/>
              </a:spcAft>
              <a:buNone/>
            </a:pPr>
            <a:r>
              <a:rPr lang="en-GB" b="1" dirty="0">
                <a:solidFill>
                  <a:schemeClr val="tx1"/>
                </a:solidFill>
              </a:rPr>
              <a:t>The safety of the adult at risk </a:t>
            </a:r>
            <a:br>
              <a:rPr lang="en-GB" b="1" dirty="0">
                <a:solidFill>
                  <a:schemeClr val="tx1"/>
                </a:solidFill>
              </a:rPr>
            </a:br>
            <a:r>
              <a:rPr lang="en-GB" b="1" dirty="0">
                <a:solidFill>
                  <a:schemeClr val="tx1"/>
                </a:solidFill>
              </a:rPr>
              <a:t>always comes first</a:t>
            </a:r>
          </a:p>
          <a:p>
            <a:pPr marL="0" indent="0">
              <a:spcBef>
                <a:spcPts val="0"/>
              </a:spcBef>
              <a:spcAft>
                <a:spcPts val="1800"/>
              </a:spcAft>
              <a:buNone/>
            </a:pPr>
            <a:r>
              <a:rPr lang="en-GB" sz="3600" dirty="0">
                <a:solidFill>
                  <a:schemeClr val="tx1"/>
                </a:solidFill>
              </a:rPr>
              <a:t>Therefore practitioners should always consider whether there are </a:t>
            </a:r>
            <a:r>
              <a:rPr lang="en-GB" sz="3600" b="1" dirty="0">
                <a:solidFill>
                  <a:schemeClr val="tx1"/>
                </a:solidFill>
              </a:rPr>
              <a:t>immediate</a:t>
            </a:r>
            <a:r>
              <a:rPr lang="en-GB" sz="3600" dirty="0">
                <a:solidFill>
                  <a:schemeClr val="tx1"/>
                </a:solidFill>
              </a:rPr>
              <a:t> </a:t>
            </a:r>
            <a:r>
              <a:rPr lang="en-GB" sz="3600" b="1" dirty="0">
                <a:solidFill>
                  <a:schemeClr val="tx1"/>
                </a:solidFill>
              </a:rPr>
              <a:t>concerns</a:t>
            </a:r>
            <a:r>
              <a:rPr lang="en-GB" sz="3600" dirty="0">
                <a:solidFill>
                  <a:schemeClr val="tx1"/>
                </a:solidFill>
              </a:rPr>
              <a:t> about an </a:t>
            </a:r>
            <a:r>
              <a:rPr lang="en-GB" sz="3600">
                <a:solidFill>
                  <a:schemeClr val="tx1"/>
                </a:solidFill>
              </a:rPr>
              <a:t>adult’s safety</a:t>
            </a:r>
            <a:endParaRPr lang="en-GB" sz="3600">
              <a:solidFill>
                <a:schemeClr val="tx1"/>
              </a:solidFill>
              <a:cs typeface="Arial"/>
            </a:endParaRPr>
          </a:p>
          <a:p>
            <a:pPr marL="0" lvl="0" indent="0">
              <a:spcBef>
                <a:spcPts val="0"/>
              </a:spcBef>
              <a:spcAft>
                <a:spcPts val="1800"/>
              </a:spcAft>
              <a:buClr>
                <a:srgbClr val="EB5E57"/>
              </a:buClr>
              <a:buNone/>
            </a:pPr>
            <a:r>
              <a:rPr lang="en-US" sz="3600" dirty="0">
                <a:solidFill>
                  <a:srgbClr val="37394C"/>
                </a:solidFill>
              </a:rPr>
              <a:t>If there are </a:t>
            </a:r>
            <a:r>
              <a:rPr lang="en-US" sz="3600" b="1" dirty="0">
                <a:solidFill>
                  <a:srgbClr val="37394C"/>
                </a:solidFill>
              </a:rPr>
              <a:t>immediate </a:t>
            </a:r>
            <a:r>
              <a:rPr lang="en-US" sz="3600" dirty="0">
                <a:solidFill>
                  <a:srgbClr val="37394C"/>
                </a:solidFill>
              </a:rPr>
              <a:t>concerns, you must contact the </a:t>
            </a:r>
            <a:r>
              <a:rPr lang="en-US" sz="3600" b="1" dirty="0">
                <a:solidFill>
                  <a:srgbClr val="EB5E57"/>
                </a:solidFill>
              </a:rPr>
              <a:t>emergency services </a:t>
            </a:r>
            <a:r>
              <a:rPr lang="en-US" sz="3600" b="1" dirty="0">
                <a:solidFill>
                  <a:srgbClr val="37394C"/>
                </a:solidFill>
              </a:rPr>
              <a:t>without delay </a:t>
            </a:r>
            <a:r>
              <a:rPr lang="en-US" sz="3600" dirty="0">
                <a:solidFill>
                  <a:srgbClr val="37394C"/>
                </a:solidFill>
              </a:rPr>
              <a:t>to protect the adult at risk from serious harm</a:t>
            </a:r>
            <a:endParaRPr lang="en-US" sz="3600" dirty="0">
              <a:solidFill>
                <a:srgbClr val="37394C"/>
              </a:solidFill>
              <a:cs typeface="Arial"/>
            </a:endParaRPr>
          </a:p>
          <a:p>
            <a:pPr marL="0" indent="0">
              <a:spcBef>
                <a:spcPts val="0"/>
              </a:spcBef>
              <a:spcAft>
                <a:spcPts val="1800"/>
              </a:spcAft>
              <a:buNone/>
            </a:pPr>
            <a:endParaRPr lang="en-GB" sz="3200" dirty="0">
              <a:solidFill>
                <a:schemeClr val="tx1"/>
              </a:solidFill>
            </a:endParaRPr>
          </a:p>
        </p:txBody>
      </p:sp>
    </p:spTree>
    <p:extLst>
      <p:ext uri="{BB962C8B-B14F-4D97-AF65-F5344CB8AC3E}">
        <p14:creationId xmlns:p14="http://schemas.microsoft.com/office/powerpoint/2010/main" val="1488094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50D5F26-C4F9-8E43-822F-34CB5BFF732E}"/>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70FD391-A293-49A5-8886-75A07BA3BFD9}"/>
              </a:ext>
            </a:extLst>
          </p:cNvPr>
          <p:cNvSpPr>
            <a:spLocks noGrp="1"/>
          </p:cNvSpPr>
          <p:nvPr>
            <p:ph idx="1"/>
          </p:nvPr>
        </p:nvSpPr>
        <p:spPr>
          <a:xfrm>
            <a:off x="838200" y="1555911"/>
            <a:ext cx="11353800" cy="5283834"/>
          </a:xfrm>
        </p:spPr>
        <p:txBody>
          <a:bodyPr vert="horz" lIns="91440" tIns="45720" rIns="91440" bIns="45720" rtlCol="0" anchor="t">
            <a:noAutofit/>
          </a:bodyPr>
          <a:lstStyle/>
          <a:p>
            <a:pPr marL="0" lvl="0" indent="0">
              <a:spcBef>
                <a:spcPts val="0"/>
              </a:spcBef>
              <a:spcAft>
                <a:spcPts val="1800"/>
              </a:spcAft>
              <a:buNone/>
            </a:pPr>
            <a:r>
              <a:rPr lang="en-GB" sz="3600" dirty="0">
                <a:solidFill>
                  <a:schemeClr val="tx1"/>
                </a:solidFill>
              </a:rPr>
              <a:t>You have an </a:t>
            </a:r>
            <a:r>
              <a:rPr lang="en-GB" sz="3600" b="1" dirty="0">
                <a:solidFill>
                  <a:schemeClr val="tx1"/>
                </a:solidFill>
              </a:rPr>
              <a:t>immediate </a:t>
            </a:r>
            <a:r>
              <a:rPr lang="en-GB" sz="3600" dirty="0">
                <a:solidFill>
                  <a:schemeClr val="tx1"/>
                </a:solidFill>
              </a:rPr>
              <a:t>concern</a:t>
            </a:r>
            <a:r>
              <a:rPr lang="en-GB" sz="3600" b="1" dirty="0">
                <a:solidFill>
                  <a:schemeClr val="tx1"/>
                </a:solidFill>
              </a:rPr>
              <a:t> </a:t>
            </a:r>
            <a:r>
              <a:rPr lang="en-GB" sz="3600" dirty="0">
                <a:solidFill>
                  <a:schemeClr val="tx1"/>
                </a:solidFill>
              </a:rPr>
              <a:t>if you believe:</a:t>
            </a:r>
          </a:p>
          <a:p>
            <a:pPr>
              <a:spcBef>
                <a:spcPts val="0"/>
              </a:spcBef>
              <a:spcAft>
                <a:spcPts val="1200"/>
              </a:spcAft>
            </a:pPr>
            <a:r>
              <a:rPr lang="en-GB" sz="3200" dirty="0">
                <a:solidFill>
                  <a:schemeClr val="tx1"/>
                </a:solidFill>
              </a:rPr>
              <a:t>the adult at risk is in </a:t>
            </a:r>
            <a:r>
              <a:rPr lang="en-GB" sz="3200" b="1" dirty="0">
                <a:solidFill>
                  <a:schemeClr val="tx1"/>
                </a:solidFill>
              </a:rPr>
              <a:t>imminent danger</a:t>
            </a:r>
            <a:br>
              <a:rPr lang="en-GB" sz="3200" dirty="0">
                <a:solidFill>
                  <a:schemeClr val="tx1"/>
                </a:solidFill>
              </a:rPr>
            </a:br>
            <a:r>
              <a:rPr lang="en-US" sz="3200" dirty="0">
                <a:solidFill>
                  <a:schemeClr val="tx1"/>
                </a:solidFill>
                <a:sym typeface="Wingdings" panose="05000000000000000000" pitchFamily="2" charset="2"/>
              </a:rPr>
              <a:t> </a:t>
            </a:r>
            <a:r>
              <a:rPr lang="en-GB" sz="3200" dirty="0">
                <a:solidFill>
                  <a:schemeClr val="tx1"/>
                </a:solidFill>
              </a:rPr>
              <a:t>call </a:t>
            </a:r>
            <a:r>
              <a:rPr lang="en-GB" sz="3200" b="1" dirty="0">
                <a:solidFill>
                  <a:schemeClr val="accent3"/>
                </a:solidFill>
              </a:rPr>
              <a:t>999</a:t>
            </a:r>
            <a:r>
              <a:rPr lang="en-GB" sz="3200" dirty="0">
                <a:solidFill>
                  <a:schemeClr val="tx1"/>
                </a:solidFill>
              </a:rPr>
              <a:t> for the </a:t>
            </a:r>
            <a:r>
              <a:rPr lang="en-GB" sz="3200" dirty="0">
                <a:solidFill>
                  <a:schemeClr val="accent5"/>
                </a:solidFill>
              </a:rPr>
              <a:t>police</a:t>
            </a:r>
            <a:r>
              <a:rPr lang="en-GB" sz="3200" dirty="0">
                <a:solidFill>
                  <a:schemeClr val="tx1"/>
                </a:solidFill>
              </a:rPr>
              <a:t> without delay</a:t>
            </a:r>
          </a:p>
          <a:p>
            <a:pPr>
              <a:spcBef>
                <a:spcPts val="0"/>
              </a:spcBef>
              <a:spcAft>
                <a:spcPts val="1200"/>
              </a:spcAft>
            </a:pPr>
            <a:r>
              <a:rPr lang="en-US" sz="3200" dirty="0">
                <a:solidFill>
                  <a:schemeClr val="tx1"/>
                </a:solidFill>
              </a:rPr>
              <a:t>they need </a:t>
            </a:r>
            <a:r>
              <a:rPr lang="en-US" sz="3200" b="1" dirty="0">
                <a:solidFill>
                  <a:schemeClr val="tx1"/>
                </a:solidFill>
              </a:rPr>
              <a:t>urgent medical attention</a:t>
            </a:r>
            <a:br>
              <a:rPr lang="en-US" sz="3200" dirty="0">
                <a:solidFill>
                  <a:schemeClr val="tx1"/>
                </a:solidFill>
              </a:rPr>
            </a:br>
            <a:r>
              <a:rPr lang="en-US" sz="3200" dirty="0">
                <a:solidFill>
                  <a:schemeClr val="tx1"/>
                </a:solidFill>
                <a:sym typeface="Wingdings" panose="05000000000000000000" pitchFamily="2" charset="2"/>
              </a:rPr>
              <a:t> </a:t>
            </a:r>
            <a:r>
              <a:rPr lang="en-US" sz="3200" dirty="0">
                <a:solidFill>
                  <a:schemeClr val="tx1"/>
                </a:solidFill>
              </a:rPr>
              <a:t>call </a:t>
            </a:r>
            <a:r>
              <a:rPr lang="en-US" sz="3200" b="1" dirty="0">
                <a:solidFill>
                  <a:schemeClr val="accent3"/>
                </a:solidFill>
              </a:rPr>
              <a:t>999</a:t>
            </a:r>
            <a:r>
              <a:rPr lang="en-US" sz="3200" dirty="0">
                <a:solidFill>
                  <a:schemeClr val="tx1"/>
                </a:solidFill>
              </a:rPr>
              <a:t> for an </a:t>
            </a:r>
            <a:r>
              <a:rPr lang="en-US" sz="3200" dirty="0">
                <a:solidFill>
                  <a:srgbClr val="008000"/>
                </a:solidFill>
              </a:rPr>
              <a:t>ambulance</a:t>
            </a:r>
            <a:r>
              <a:rPr lang="en-US" sz="3200" dirty="0">
                <a:solidFill>
                  <a:schemeClr val="tx1"/>
                </a:solidFill>
              </a:rPr>
              <a:t> without delay</a:t>
            </a:r>
          </a:p>
          <a:p>
            <a:pPr>
              <a:spcBef>
                <a:spcPts val="0"/>
              </a:spcBef>
              <a:spcAft>
                <a:spcPts val="1200"/>
              </a:spcAft>
            </a:pPr>
            <a:r>
              <a:rPr lang="en-US" sz="3200" dirty="0">
                <a:solidFill>
                  <a:schemeClr val="tx1"/>
                </a:solidFill>
              </a:rPr>
              <a:t>other people may also be in </a:t>
            </a:r>
            <a:r>
              <a:rPr lang="en-US" sz="3200" b="1" dirty="0">
                <a:solidFill>
                  <a:schemeClr val="tx1"/>
                </a:solidFill>
              </a:rPr>
              <a:t>imminent danger </a:t>
            </a:r>
            <a:br>
              <a:rPr lang="en-US" sz="3200" dirty="0">
                <a:solidFill>
                  <a:schemeClr val="tx1"/>
                </a:solidFill>
              </a:rPr>
            </a:br>
            <a:r>
              <a:rPr lang="en-US" sz="3200" dirty="0">
                <a:solidFill>
                  <a:schemeClr val="tx1"/>
                </a:solidFill>
                <a:sym typeface="Wingdings" panose="05000000000000000000" pitchFamily="2" charset="2"/>
              </a:rPr>
              <a:t> </a:t>
            </a:r>
            <a:r>
              <a:rPr lang="en-US" sz="3200" dirty="0">
                <a:solidFill>
                  <a:schemeClr val="tx1"/>
                </a:solidFill>
              </a:rPr>
              <a:t>call </a:t>
            </a:r>
            <a:r>
              <a:rPr lang="en-US" sz="3200" b="1" dirty="0">
                <a:solidFill>
                  <a:schemeClr val="accent3"/>
                </a:solidFill>
              </a:rPr>
              <a:t>999</a:t>
            </a:r>
            <a:r>
              <a:rPr lang="en-US" sz="3200" dirty="0">
                <a:solidFill>
                  <a:schemeClr val="tx1"/>
                </a:solidFill>
              </a:rPr>
              <a:t> for </a:t>
            </a:r>
            <a:r>
              <a:rPr lang="en-US" sz="3200" dirty="0">
                <a:solidFill>
                  <a:schemeClr val="accent5"/>
                </a:solidFill>
              </a:rPr>
              <a:t>police</a:t>
            </a:r>
            <a:r>
              <a:rPr lang="en-US" sz="3200" dirty="0">
                <a:solidFill>
                  <a:schemeClr val="tx1"/>
                </a:solidFill>
              </a:rPr>
              <a:t> without delay</a:t>
            </a:r>
          </a:p>
          <a:p>
            <a:pPr>
              <a:spcBef>
                <a:spcPts val="0"/>
              </a:spcBef>
              <a:spcAft>
                <a:spcPts val="2400"/>
              </a:spcAft>
            </a:pPr>
            <a:r>
              <a:rPr lang="en-US" sz="3200" dirty="0">
                <a:solidFill>
                  <a:schemeClr val="tx1"/>
                </a:solidFill>
              </a:rPr>
              <a:t>someone has committed </a:t>
            </a:r>
            <a:r>
              <a:rPr lang="en-US" sz="3200" b="1" dirty="0">
                <a:solidFill>
                  <a:schemeClr val="tx1"/>
                </a:solidFill>
              </a:rPr>
              <a:t>a crime </a:t>
            </a:r>
            <a:r>
              <a:rPr lang="en-US" sz="3200" dirty="0">
                <a:solidFill>
                  <a:schemeClr val="tx1"/>
                </a:solidFill>
              </a:rPr>
              <a:t>against an </a:t>
            </a:r>
            <a:r>
              <a:rPr lang="en-GB" sz="3200" dirty="0">
                <a:solidFill>
                  <a:schemeClr val="tx1"/>
                </a:solidFill>
              </a:rPr>
              <a:t>adult at risk </a:t>
            </a:r>
            <a:br>
              <a:rPr lang="en-US" sz="3200" dirty="0">
                <a:solidFill>
                  <a:schemeClr val="tx1"/>
                </a:solidFill>
              </a:rPr>
            </a:br>
            <a:r>
              <a:rPr lang="en-US" sz="3200" dirty="0">
                <a:solidFill>
                  <a:schemeClr val="tx1"/>
                </a:solidFill>
                <a:sym typeface="Wingdings" panose="05000000000000000000" pitchFamily="2" charset="2"/>
              </a:rPr>
              <a:t> </a:t>
            </a:r>
            <a:r>
              <a:rPr lang="en-US" sz="3200" dirty="0">
                <a:solidFill>
                  <a:schemeClr val="tx1"/>
                </a:solidFill>
              </a:rPr>
              <a:t>call </a:t>
            </a:r>
            <a:r>
              <a:rPr lang="en-US" sz="3200" b="1" dirty="0">
                <a:solidFill>
                  <a:schemeClr val="accent3"/>
                </a:solidFill>
              </a:rPr>
              <a:t>999</a:t>
            </a:r>
            <a:r>
              <a:rPr lang="en-US" sz="3200" dirty="0">
                <a:solidFill>
                  <a:schemeClr val="tx1"/>
                </a:solidFill>
              </a:rPr>
              <a:t> for </a:t>
            </a:r>
            <a:r>
              <a:rPr lang="en-US" sz="3200" dirty="0">
                <a:solidFill>
                  <a:schemeClr val="accent5"/>
                </a:solidFill>
              </a:rPr>
              <a:t>police</a:t>
            </a:r>
            <a:r>
              <a:rPr lang="en-US" sz="3200" dirty="0">
                <a:solidFill>
                  <a:schemeClr val="tx1"/>
                </a:solidFill>
              </a:rPr>
              <a:t> without delay</a:t>
            </a:r>
          </a:p>
          <a:p>
            <a:pPr>
              <a:spcBef>
                <a:spcPts val="0"/>
              </a:spcBef>
              <a:spcAft>
                <a:spcPts val="1800"/>
              </a:spcAft>
            </a:pPr>
            <a:endParaRPr lang="en-US" sz="3200" dirty="0">
              <a:solidFill>
                <a:schemeClr val="tx1"/>
              </a:solidFill>
            </a:endParaRPr>
          </a:p>
          <a:p>
            <a:pPr>
              <a:spcBef>
                <a:spcPts val="0"/>
              </a:spcBef>
              <a:spcAft>
                <a:spcPts val="1800"/>
              </a:spcAft>
            </a:pPr>
            <a:endParaRPr lang="en-GB" sz="3200" dirty="0">
              <a:solidFill>
                <a:schemeClr val="tx1"/>
              </a:solidFill>
            </a:endParaRPr>
          </a:p>
        </p:txBody>
      </p:sp>
      <p:sp>
        <p:nvSpPr>
          <p:cNvPr id="5" name="Title 4">
            <a:extLst>
              <a:ext uri="{FF2B5EF4-FFF2-40B4-BE49-F238E27FC236}">
                <a16:creationId xmlns:a16="http://schemas.microsoft.com/office/drawing/2014/main" id="{373C6B4B-1158-45CA-A76B-0D1C0662704F}"/>
              </a:ext>
            </a:extLst>
          </p:cNvPr>
          <p:cNvSpPr>
            <a:spLocks noGrp="1"/>
          </p:cNvSpPr>
          <p:nvPr>
            <p:ph type="title"/>
          </p:nvPr>
        </p:nvSpPr>
        <p:spPr/>
        <p:txBody>
          <a:bodyPr/>
          <a:lstStyle/>
          <a:p>
            <a:r>
              <a:rPr lang="en-GB" dirty="0"/>
              <a:t>Immediate concerns</a:t>
            </a:r>
          </a:p>
        </p:txBody>
      </p:sp>
    </p:spTree>
    <p:extLst>
      <p:ext uri="{BB962C8B-B14F-4D97-AF65-F5344CB8AC3E}">
        <p14:creationId xmlns:p14="http://schemas.microsoft.com/office/powerpoint/2010/main" val="134111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2BB477E-1FD2-4691-B83F-33185F9A4C02}"/>
              </a:ext>
            </a:extLst>
          </p:cNvPr>
          <p:cNvSpPr>
            <a:spLocks noGrp="1"/>
          </p:cNvSpPr>
          <p:nvPr>
            <p:ph type="ctrTitle"/>
          </p:nvPr>
        </p:nvSpPr>
        <p:spPr/>
        <p:txBody>
          <a:bodyPr/>
          <a:lstStyle/>
          <a:p>
            <a:r>
              <a:rPr lang="en-GB" dirty="0"/>
              <a:t>Contacting the police</a:t>
            </a:r>
          </a:p>
        </p:txBody>
      </p:sp>
    </p:spTree>
    <p:extLst>
      <p:ext uri="{BB962C8B-B14F-4D97-AF65-F5344CB8AC3E}">
        <p14:creationId xmlns:p14="http://schemas.microsoft.com/office/powerpoint/2010/main" val="3114807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03DBB8B-812C-46C4-98CD-9804F58AA644}"/>
              </a:ext>
            </a:extLst>
          </p:cNvPr>
          <p:cNvSpPr>
            <a:spLocks noGrp="1"/>
          </p:cNvSpPr>
          <p:nvPr>
            <p:ph type="title"/>
          </p:nvPr>
        </p:nvSpPr>
        <p:spPr>
          <a:xfrm>
            <a:off x="1818528" y="18255"/>
            <a:ext cx="9535271" cy="1325563"/>
          </a:xfrm>
        </p:spPr>
        <p:txBody>
          <a:bodyPr/>
          <a:lstStyle/>
          <a:p>
            <a:r>
              <a:rPr lang="en-GB" dirty="0"/>
              <a:t>Contacting the police</a:t>
            </a:r>
          </a:p>
        </p:txBody>
      </p:sp>
      <p:sp>
        <p:nvSpPr>
          <p:cNvPr id="3" name="Content Placeholder 2">
            <a:extLst>
              <a:ext uri="{FF2B5EF4-FFF2-40B4-BE49-F238E27FC236}">
                <a16:creationId xmlns:a16="http://schemas.microsoft.com/office/drawing/2014/main" id="{170FD391-A293-49A5-8886-75A07BA3BFD9}"/>
              </a:ext>
            </a:extLst>
          </p:cNvPr>
          <p:cNvSpPr>
            <a:spLocks noGrp="1"/>
          </p:cNvSpPr>
          <p:nvPr>
            <p:ph idx="1"/>
          </p:nvPr>
        </p:nvSpPr>
        <p:spPr/>
        <p:txBody>
          <a:bodyPr/>
          <a:lstStyle/>
          <a:p>
            <a:pPr marL="0" indent="0">
              <a:buNone/>
            </a:pPr>
            <a:r>
              <a:rPr lang="en-US" sz="4000" dirty="0">
                <a:solidFill>
                  <a:schemeClr val="accent3"/>
                </a:solidFill>
              </a:rPr>
              <a:t>Contact the police without delay if:</a:t>
            </a:r>
          </a:p>
          <a:p>
            <a:pPr marL="365125" indent="-365125"/>
            <a:r>
              <a:rPr lang="en-US" sz="3600" dirty="0">
                <a:solidFill>
                  <a:schemeClr val="tx1"/>
                </a:solidFill>
              </a:rPr>
              <a:t>you have immediate concerns about the safety of the adult at risk / to protect them from possible imminent danger </a:t>
            </a:r>
          </a:p>
          <a:p>
            <a:pPr marL="365125" indent="-365125"/>
            <a:r>
              <a:rPr lang="en-US" sz="3600" dirty="0">
                <a:solidFill>
                  <a:schemeClr val="tx1"/>
                </a:solidFill>
              </a:rPr>
              <a:t>someone has committed a crime against an adult at risk</a:t>
            </a:r>
          </a:p>
        </p:txBody>
      </p:sp>
      <p:pic>
        <p:nvPicPr>
          <p:cNvPr id="6" name="Graphic 5" descr="Siren">
            <a:extLst>
              <a:ext uri="{FF2B5EF4-FFF2-40B4-BE49-F238E27FC236}">
                <a16:creationId xmlns:a16="http://schemas.microsoft.com/office/drawing/2014/main" id="{E3F0C089-8A9B-4180-A360-A5D288482B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576" y="333885"/>
            <a:ext cx="1019953" cy="1019953"/>
          </a:xfrm>
          <a:prstGeom prst="rect">
            <a:avLst/>
          </a:prstGeom>
        </p:spPr>
      </p:pic>
    </p:spTree>
    <p:extLst>
      <p:ext uri="{BB962C8B-B14F-4D97-AF65-F5344CB8AC3E}">
        <p14:creationId xmlns:p14="http://schemas.microsoft.com/office/powerpoint/2010/main" val="3343113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F92AC59-64D1-43FB-8EBF-FE6524FDCF72}"/>
              </a:ext>
            </a:extLst>
          </p:cNvPr>
          <p:cNvSpPr/>
          <p:nvPr/>
        </p:nvSpPr>
        <p:spPr>
          <a:xfrm>
            <a:off x="798576" y="1558700"/>
            <a:ext cx="10961318" cy="4253472"/>
          </a:xfrm>
          <a:prstGeom prst="rect">
            <a:avLst/>
          </a:prstGeom>
        </p:spPr>
        <p:txBody>
          <a:bodyPr wrap="square" anchor="t">
            <a:spAutoFit/>
          </a:bodyPr>
          <a:lstStyle/>
          <a:p>
            <a:pPr>
              <a:lnSpc>
                <a:spcPct val="90000"/>
              </a:lnSpc>
              <a:spcAft>
                <a:spcPts val="2400"/>
              </a:spcAft>
            </a:pPr>
            <a:r>
              <a:rPr lang="en-US" sz="3200" b="1" dirty="0"/>
              <a:t>Regarding capacity and consent </a:t>
            </a:r>
            <a:r>
              <a:rPr lang="en-US" sz="3200" dirty="0"/>
              <a:t>of the adult at risk when considering whether you should report a safeguarding offence to the police:</a:t>
            </a:r>
          </a:p>
          <a:p>
            <a:pPr marL="457200" indent="-457200">
              <a:lnSpc>
                <a:spcPct val="90000"/>
              </a:lnSpc>
              <a:spcAft>
                <a:spcPts val="2400"/>
              </a:spcAft>
              <a:buFont typeface="Arial" panose="020B0604020202020204" pitchFamily="34" charset="0"/>
              <a:buChar char="•"/>
            </a:pPr>
            <a:r>
              <a:rPr lang="en-US" sz="3200">
                <a:solidFill>
                  <a:srgbClr val="37394C"/>
                </a:solidFill>
              </a:rPr>
              <a:t>if the adult at risk </a:t>
            </a:r>
            <a:r>
              <a:rPr lang="en-US" sz="3200" b="1" dirty="0">
                <a:solidFill>
                  <a:srgbClr val="16AD85"/>
                </a:solidFill>
              </a:rPr>
              <a:t>has capacity</a:t>
            </a:r>
            <a:r>
              <a:rPr lang="en-GB" sz="3200" dirty="0">
                <a:solidFill>
                  <a:srgbClr val="16AD85"/>
                </a:solidFill>
              </a:rPr>
              <a:t> </a:t>
            </a:r>
            <a:r>
              <a:rPr lang="en-GB" sz="3200" dirty="0">
                <a:solidFill>
                  <a:srgbClr val="37394C"/>
                </a:solidFill>
              </a:rPr>
              <a:t>to make this decision</a:t>
            </a:r>
            <a:r>
              <a:rPr lang="en-US" sz="3200" dirty="0">
                <a:solidFill>
                  <a:srgbClr val="37394C"/>
                </a:solidFill>
              </a:rPr>
              <a:t>, </a:t>
            </a:r>
            <a:r>
              <a:rPr lang="en-US" sz="3200" b="1" dirty="0">
                <a:solidFill>
                  <a:srgbClr val="16AD85"/>
                </a:solidFill>
              </a:rPr>
              <a:t>try to get their consent</a:t>
            </a:r>
            <a:r>
              <a:rPr lang="en-US" sz="3200" b="1" dirty="0">
                <a:solidFill>
                  <a:srgbClr val="37394C"/>
                </a:solidFill>
              </a:rPr>
              <a:t> </a:t>
            </a:r>
            <a:r>
              <a:rPr lang="en-US" sz="3200">
                <a:solidFill>
                  <a:srgbClr val="37394C"/>
                </a:solidFill>
              </a:rPr>
              <a:t>to make a report to the police</a:t>
            </a:r>
            <a:endParaRPr lang="en-US" sz="3200">
              <a:solidFill>
                <a:srgbClr val="37394C"/>
              </a:solidFill>
              <a:cs typeface="Arial"/>
            </a:endParaRPr>
          </a:p>
          <a:p>
            <a:pPr marL="457200" indent="-457200">
              <a:lnSpc>
                <a:spcPct val="90000"/>
              </a:lnSpc>
              <a:spcAft>
                <a:spcPts val="2400"/>
              </a:spcAft>
              <a:buFont typeface="Arial" panose="020B0604020202020204" pitchFamily="34" charset="0"/>
              <a:buChar char="•"/>
            </a:pPr>
            <a:r>
              <a:rPr lang="en-US" sz="3200">
                <a:solidFill>
                  <a:srgbClr val="37394C"/>
                </a:solidFill>
              </a:rPr>
              <a:t>if they </a:t>
            </a:r>
            <a:r>
              <a:rPr lang="en-US" sz="3200" b="1" dirty="0">
                <a:solidFill>
                  <a:srgbClr val="16AD85"/>
                </a:solidFill>
              </a:rPr>
              <a:t>do not consent</a:t>
            </a:r>
            <a:r>
              <a:rPr lang="en-US" sz="3200" dirty="0">
                <a:solidFill>
                  <a:srgbClr val="37394C"/>
                </a:solidFill>
              </a:rPr>
              <a:t>,</a:t>
            </a:r>
            <a:r>
              <a:rPr lang="en-US" sz="3200" b="1" dirty="0">
                <a:solidFill>
                  <a:srgbClr val="37394C"/>
                </a:solidFill>
              </a:rPr>
              <a:t> </a:t>
            </a:r>
            <a:r>
              <a:rPr lang="en-US" sz="3200" dirty="0">
                <a:solidFill>
                  <a:srgbClr val="37394C"/>
                </a:solidFill>
              </a:rPr>
              <a:t>you </a:t>
            </a:r>
            <a:r>
              <a:rPr lang="en-US" sz="3200" b="1" dirty="0">
                <a:solidFill>
                  <a:srgbClr val="16AD85"/>
                </a:solidFill>
              </a:rPr>
              <a:t>must respect</a:t>
            </a:r>
            <a:r>
              <a:rPr lang="en-US" sz="3200" b="1" dirty="0">
                <a:solidFill>
                  <a:srgbClr val="37394C"/>
                </a:solidFill>
              </a:rPr>
              <a:t> </a:t>
            </a:r>
            <a:r>
              <a:rPr lang="en-US" sz="3200" dirty="0">
                <a:solidFill>
                  <a:srgbClr val="37394C"/>
                </a:solidFill>
              </a:rPr>
              <a:t>their decision </a:t>
            </a:r>
            <a:r>
              <a:rPr lang="en-US" sz="3200" b="1" dirty="0">
                <a:solidFill>
                  <a:srgbClr val="37394C"/>
                </a:solidFill>
              </a:rPr>
              <a:t>unless</a:t>
            </a:r>
            <a:r>
              <a:rPr lang="en-US" sz="3200" dirty="0">
                <a:solidFill>
                  <a:srgbClr val="37394C"/>
                </a:solidFill>
              </a:rPr>
              <a:t> </a:t>
            </a:r>
            <a:r>
              <a:rPr lang="en-GB" sz="3200" dirty="0">
                <a:solidFill>
                  <a:srgbClr val="37394C"/>
                </a:solidFill>
              </a:rPr>
              <a:t>there are </a:t>
            </a:r>
            <a:r>
              <a:rPr lang="en-GB" sz="3200" b="1" dirty="0">
                <a:solidFill>
                  <a:srgbClr val="37394C"/>
                </a:solidFill>
              </a:rPr>
              <a:t>justifiable reasons </a:t>
            </a:r>
            <a:r>
              <a:rPr lang="en-GB" sz="3200" dirty="0">
                <a:solidFill>
                  <a:srgbClr val="37394C"/>
                </a:solidFill>
              </a:rPr>
              <a:t>to act against their wishes.</a:t>
            </a:r>
            <a:endParaRPr lang="en-US" sz="3200" i="1">
              <a:solidFill>
                <a:srgbClr val="37394C"/>
              </a:solidFill>
              <a:cs typeface="Arial"/>
            </a:endParaRPr>
          </a:p>
        </p:txBody>
      </p:sp>
      <p:sp>
        <p:nvSpPr>
          <p:cNvPr id="8" name="Title 3">
            <a:extLst>
              <a:ext uri="{FF2B5EF4-FFF2-40B4-BE49-F238E27FC236}">
                <a16:creationId xmlns:a16="http://schemas.microsoft.com/office/drawing/2014/main" id="{C72AB374-A3F3-4FCE-8954-C2A9D948A98D}"/>
              </a:ext>
            </a:extLst>
          </p:cNvPr>
          <p:cNvSpPr>
            <a:spLocks noGrp="1"/>
          </p:cNvSpPr>
          <p:nvPr>
            <p:ph type="title"/>
          </p:nvPr>
        </p:nvSpPr>
        <p:spPr>
          <a:xfrm>
            <a:off x="1818528" y="18255"/>
            <a:ext cx="9535271" cy="1325563"/>
          </a:xfrm>
        </p:spPr>
        <p:txBody>
          <a:bodyPr/>
          <a:lstStyle/>
          <a:p>
            <a:r>
              <a:rPr lang="en-GB" dirty="0"/>
              <a:t>Contacting the police</a:t>
            </a:r>
          </a:p>
        </p:txBody>
      </p:sp>
      <p:pic>
        <p:nvPicPr>
          <p:cNvPr id="9" name="Graphic 8" descr="Siren">
            <a:extLst>
              <a:ext uri="{FF2B5EF4-FFF2-40B4-BE49-F238E27FC236}">
                <a16:creationId xmlns:a16="http://schemas.microsoft.com/office/drawing/2014/main" id="{B840B728-4E2B-4801-BF94-0B238D087BD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576" y="333885"/>
            <a:ext cx="1019953" cy="1019953"/>
          </a:xfrm>
          <a:prstGeom prst="rect">
            <a:avLst/>
          </a:prstGeom>
        </p:spPr>
      </p:pic>
    </p:spTree>
    <p:extLst>
      <p:ext uri="{BB962C8B-B14F-4D97-AF65-F5344CB8AC3E}">
        <p14:creationId xmlns:p14="http://schemas.microsoft.com/office/powerpoint/2010/main" val="126695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2EB94C2-2657-E04C-BACF-EC175E78C661}"/>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a:extLst>
              <a:ext uri="{FF2B5EF4-FFF2-40B4-BE49-F238E27FC236}">
                <a16:creationId xmlns:a16="http://schemas.microsoft.com/office/drawing/2014/main" id="{B1CA0342-7143-4DE6-97C9-D25056E32BBC}"/>
              </a:ext>
            </a:extLst>
          </p:cNvPr>
          <p:cNvSpPr txBox="1">
            <a:spLocks/>
          </p:cNvSpPr>
          <p:nvPr/>
        </p:nvSpPr>
        <p:spPr>
          <a:xfrm>
            <a:off x="838200" y="2962317"/>
            <a:ext cx="10646229" cy="352420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1200"/>
              </a:spcAft>
            </a:pPr>
            <a:r>
              <a:rPr lang="en-US" sz="3200" dirty="0"/>
              <a:t>the adult at risk is </a:t>
            </a:r>
            <a:r>
              <a:rPr lang="en-US" sz="3200" b="1" dirty="0"/>
              <a:t>unable to give consent </a:t>
            </a:r>
            <a:r>
              <a:rPr lang="en-US" sz="3200" dirty="0"/>
              <a:t>due to coercion or undue influence by someone else </a:t>
            </a:r>
          </a:p>
          <a:p>
            <a:pPr>
              <a:spcBef>
                <a:spcPts val="0"/>
              </a:spcBef>
              <a:spcAft>
                <a:spcPts val="1200"/>
              </a:spcAft>
            </a:pPr>
            <a:r>
              <a:rPr lang="en-US" sz="3200" dirty="0"/>
              <a:t>there is an </a:t>
            </a:r>
            <a:r>
              <a:rPr lang="en-US" sz="3200" b="1" dirty="0"/>
              <a:t>overriding public interest </a:t>
            </a:r>
            <a:r>
              <a:rPr lang="en-US" sz="3200" dirty="0"/>
              <a:t>(for example, risk to others) </a:t>
            </a:r>
          </a:p>
          <a:p>
            <a:pPr>
              <a:spcBef>
                <a:spcPts val="0"/>
              </a:spcBef>
              <a:spcAft>
                <a:spcPts val="1200"/>
              </a:spcAft>
            </a:pPr>
            <a:r>
              <a:rPr lang="en-US" sz="3200" dirty="0"/>
              <a:t>it is necessary to </a:t>
            </a:r>
            <a:r>
              <a:rPr lang="en-US" sz="3200" b="1" dirty="0"/>
              <a:t>prevent imminent </a:t>
            </a:r>
            <a:r>
              <a:rPr lang="en-US" sz="3200" dirty="0"/>
              <a:t>danger or distress</a:t>
            </a:r>
          </a:p>
          <a:p>
            <a:pPr>
              <a:spcBef>
                <a:spcPts val="0"/>
              </a:spcBef>
              <a:spcAft>
                <a:spcPts val="1200"/>
              </a:spcAft>
            </a:pPr>
            <a:r>
              <a:rPr lang="en-US" sz="3200" dirty="0"/>
              <a:t>it is a </a:t>
            </a:r>
            <a:r>
              <a:rPr lang="en-US" sz="3200" b="1" dirty="0"/>
              <a:t>life-threatening situation</a:t>
            </a:r>
            <a:endParaRPr lang="en-US" sz="3200" dirty="0"/>
          </a:p>
        </p:txBody>
      </p:sp>
      <p:sp>
        <p:nvSpPr>
          <p:cNvPr id="9" name="Rectangle 8">
            <a:extLst>
              <a:ext uri="{FF2B5EF4-FFF2-40B4-BE49-F238E27FC236}">
                <a16:creationId xmlns:a16="http://schemas.microsoft.com/office/drawing/2014/main" id="{812EFFD5-8C58-4942-AE3E-8C68F55F77E7}"/>
              </a:ext>
            </a:extLst>
          </p:cNvPr>
          <p:cNvSpPr/>
          <p:nvPr/>
        </p:nvSpPr>
        <p:spPr>
          <a:xfrm>
            <a:off x="838200" y="1557913"/>
            <a:ext cx="10515600" cy="1200329"/>
          </a:xfrm>
          <a:prstGeom prst="rect">
            <a:avLst/>
          </a:prstGeom>
        </p:spPr>
        <p:txBody>
          <a:bodyPr wrap="square">
            <a:spAutoFit/>
          </a:bodyPr>
          <a:lstStyle/>
          <a:p>
            <a:pPr>
              <a:spcAft>
                <a:spcPts val="1200"/>
              </a:spcAft>
            </a:pPr>
            <a:r>
              <a:rPr lang="en-GB" sz="3600" b="1" dirty="0"/>
              <a:t>Justifiable reasons </a:t>
            </a:r>
            <a:r>
              <a:rPr lang="en-GB" sz="3600" dirty="0"/>
              <a:t>to</a:t>
            </a:r>
            <a:r>
              <a:rPr lang="en-GB" sz="3600" b="1" dirty="0"/>
              <a:t> </a:t>
            </a:r>
            <a:r>
              <a:rPr lang="en-GB" sz="3600" dirty="0"/>
              <a:t>make a report to the police </a:t>
            </a:r>
            <a:r>
              <a:rPr lang="en-GB" sz="3600" b="1" dirty="0"/>
              <a:t>without consent</a:t>
            </a:r>
            <a:r>
              <a:rPr lang="en-GB" sz="3600" dirty="0"/>
              <a:t>:</a:t>
            </a:r>
          </a:p>
        </p:txBody>
      </p:sp>
      <p:sp>
        <p:nvSpPr>
          <p:cNvPr id="10" name="Title 3">
            <a:extLst>
              <a:ext uri="{FF2B5EF4-FFF2-40B4-BE49-F238E27FC236}">
                <a16:creationId xmlns:a16="http://schemas.microsoft.com/office/drawing/2014/main" id="{69E45A57-881B-49B8-80DB-C871F8174A5D}"/>
              </a:ext>
            </a:extLst>
          </p:cNvPr>
          <p:cNvSpPr>
            <a:spLocks noGrp="1"/>
          </p:cNvSpPr>
          <p:nvPr>
            <p:ph type="title"/>
          </p:nvPr>
        </p:nvSpPr>
        <p:spPr>
          <a:xfrm>
            <a:off x="1818528" y="18255"/>
            <a:ext cx="9535271" cy="1325563"/>
          </a:xfrm>
        </p:spPr>
        <p:txBody>
          <a:bodyPr/>
          <a:lstStyle/>
          <a:p>
            <a:r>
              <a:rPr lang="en-GB"/>
              <a:t>Contacting the police</a:t>
            </a:r>
            <a:endParaRPr lang="en-GB" dirty="0"/>
          </a:p>
        </p:txBody>
      </p:sp>
      <p:pic>
        <p:nvPicPr>
          <p:cNvPr id="11" name="Graphic 10" descr="Siren">
            <a:extLst>
              <a:ext uri="{FF2B5EF4-FFF2-40B4-BE49-F238E27FC236}">
                <a16:creationId xmlns:a16="http://schemas.microsoft.com/office/drawing/2014/main" id="{35B41D5F-34AB-48D1-92E3-614B15CEF23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576" y="333885"/>
            <a:ext cx="1019953" cy="1019953"/>
          </a:xfrm>
          <a:prstGeom prst="rect">
            <a:avLst/>
          </a:prstGeom>
        </p:spPr>
      </p:pic>
    </p:spTree>
    <p:extLst>
      <p:ext uri="{BB962C8B-B14F-4D97-AF65-F5344CB8AC3E}">
        <p14:creationId xmlns:p14="http://schemas.microsoft.com/office/powerpoint/2010/main" val="81155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5B45757-AB22-8C42-A723-1C6BF252DC34}"/>
              </a:ext>
            </a:extLst>
          </p:cNvPr>
          <p:cNvSpPr/>
          <p:nvPr/>
        </p:nvSpPr>
        <p:spPr>
          <a:xfrm>
            <a:off x="4106487" y="5602778"/>
            <a:ext cx="4455622" cy="12552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675903E7-68C3-4E6D-938D-A67165EB8F52}"/>
              </a:ext>
            </a:extLst>
          </p:cNvPr>
          <p:cNvSpPr>
            <a:spLocks noGrp="1"/>
          </p:cNvSpPr>
          <p:nvPr>
            <p:ph type="title"/>
          </p:nvPr>
        </p:nvSpPr>
        <p:spPr>
          <a:xfrm>
            <a:off x="838200" y="365126"/>
            <a:ext cx="10515600" cy="807692"/>
          </a:xfrm>
        </p:spPr>
        <p:txBody>
          <a:bodyPr/>
          <a:lstStyle/>
          <a:p>
            <a:r>
              <a:rPr lang="en-GB" dirty="0"/>
              <a:t>What is a ‘concern’?</a:t>
            </a:r>
          </a:p>
        </p:txBody>
      </p:sp>
      <p:sp>
        <p:nvSpPr>
          <p:cNvPr id="4" name="Content Placeholder 3">
            <a:extLst>
              <a:ext uri="{FF2B5EF4-FFF2-40B4-BE49-F238E27FC236}">
                <a16:creationId xmlns:a16="http://schemas.microsoft.com/office/drawing/2014/main" id="{B4982061-39C9-4410-8F0A-AFAFF8D88DD3}"/>
              </a:ext>
            </a:extLst>
          </p:cNvPr>
          <p:cNvSpPr>
            <a:spLocks noGrp="1"/>
          </p:cNvSpPr>
          <p:nvPr>
            <p:ph idx="1"/>
          </p:nvPr>
        </p:nvSpPr>
        <p:spPr>
          <a:xfrm>
            <a:off x="838200" y="1172819"/>
            <a:ext cx="10515600" cy="4124896"/>
          </a:xfrm>
        </p:spPr>
        <p:txBody>
          <a:bodyPr vert="horz" lIns="91440" tIns="45720" rIns="91440" bIns="45720" rtlCol="0" anchor="t">
            <a:noAutofit/>
          </a:bodyPr>
          <a:lstStyle/>
          <a:p>
            <a:pPr marL="0" indent="0">
              <a:spcBef>
                <a:spcPts val="0"/>
              </a:spcBef>
              <a:spcAft>
                <a:spcPts val="1200"/>
              </a:spcAft>
              <a:buNone/>
            </a:pPr>
            <a:r>
              <a:rPr lang="en-GB" sz="3200" dirty="0">
                <a:solidFill>
                  <a:schemeClr val="tx1"/>
                </a:solidFill>
              </a:rPr>
              <a:t>There may not always be </a:t>
            </a:r>
            <a:r>
              <a:rPr lang="en-GB" sz="3200" b="1" dirty="0">
                <a:solidFill>
                  <a:schemeClr val="tx1"/>
                </a:solidFill>
              </a:rPr>
              <a:t>evidence </a:t>
            </a:r>
            <a:r>
              <a:rPr lang="en-GB" sz="3200" dirty="0">
                <a:solidFill>
                  <a:schemeClr val="tx1"/>
                </a:solidFill>
              </a:rPr>
              <a:t>of abuse, neglect or harm. You may only </a:t>
            </a:r>
            <a:r>
              <a:rPr lang="en-GB" sz="3200" b="1" i="1" dirty="0">
                <a:solidFill>
                  <a:schemeClr val="tx1"/>
                </a:solidFill>
              </a:rPr>
              <a:t>suspect </a:t>
            </a:r>
            <a:r>
              <a:rPr lang="en-GB" sz="3200" dirty="0">
                <a:solidFill>
                  <a:schemeClr val="tx1"/>
                </a:solidFill>
              </a:rPr>
              <a:t>(rather than </a:t>
            </a:r>
            <a:r>
              <a:rPr lang="en-GB" sz="3200" i="1" dirty="0">
                <a:solidFill>
                  <a:schemeClr val="tx1"/>
                </a:solidFill>
              </a:rPr>
              <a:t>know</a:t>
            </a:r>
            <a:r>
              <a:rPr lang="en-GB" sz="3200" dirty="0">
                <a:solidFill>
                  <a:schemeClr val="tx1"/>
                </a:solidFill>
              </a:rPr>
              <a:t>)</a:t>
            </a:r>
            <a:r>
              <a:rPr lang="en-GB" sz="3200" i="1" dirty="0">
                <a:solidFill>
                  <a:schemeClr val="tx1"/>
                </a:solidFill>
              </a:rPr>
              <a:t> </a:t>
            </a:r>
            <a:r>
              <a:rPr lang="en-GB" sz="3200" dirty="0">
                <a:solidFill>
                  <a:schemeClr val="tx1"/>
                </a:solidFill>
              </a:rPr>
              <a:t>an adult is experiencing or at risk of abuse </a:t>
            </a:r>
          </a:p>
          <a:p>
            <a:pPr marL="0" indent="0">
              <a:spcBef>
                <a:spcPts val="0"/>
              </a:spcBef>
              <a:spcAft>
                <a:spcPts val="600"/>
              </a:spcAft>
              <a:buNone/>
            </a:pPr>
            <a:r>
              <a:rPr lang="en-GB" sz="3200" dirty="0">
                <a:solidFill>
                  <a:schemeClr val="tx1"/>
                </a:solidFill>
              </a:rPr>
              <a:t>This may be based on: </a:t>
            </a:r>
            <a:endParaRPr lang="en-GB" sz="3200" dirty="0">
              <a:solidFill>
                <a:schemeClr val="tx1"/>
              </a:solidFill>
              <a:cs typeface="Arial"/>
            </a:endParaRPr>
          </a:p>
          <a:p>
            <a:pPr marL="457200" indent="-457200">
              <a:spcBef>
                <a:spcPts val="0"/>
              </a:spcBef>
              <a:spcAft>
                <a:spcPts val="600"/>
              </a:spcAft>
            </a:pPr>
            <a:r>
              <a:rPr lang="en-GB" sz="3200" dirty="0">
                <a:solidFill>
                  <a:schemeClr val="tx1"/>
                </a:solidFill>
              </a:rPr>
              <a:t>information from different sources over time </a:t>
            </a:r>
          </a:p>
          <a:p>
            <a:pPr marL="457200" indent="-457200">
              <a:spcBef>
                <a:spcPts val="0"/>
              </a:spcBef>
              <a:spcAft>
                <a:spcPts val="600"/>
              </a:spcAft>
            </a:pPr>
            <a:r>
              <a:rPr lang="en-GB" sz="3200" dirty="0">
                <a:solidFill>
                  <a:schemeClr val="tx1"/>
                </a:solidFill>
              </a:rPr>
              <a:t>your professional judgement</a:t>
            </a:r>
          </a:p>
          <a:p>
            <a:pPr marL="457200" indent="-457200">
              <a:spcBef>
                <a:spcPts val="0"/>
              </a:spcBef>
              <a:spcAft>
                <a:spcPts val="600"/>
              </a:spcAft>
            </a:pPr>
            <a:r>
              <a:rPr lang="en-GB" sz="3200" dirty="0">
                <a:solidFill>
                  <a:schemeClr val="tx1"/>
                </a:solidFill>
              </a:rPr>
              <a:t>seemingly insignificant information that may be part of a bigger picture</a:t>
            </a:r>
          </a:p>
        </p:txBody>
      </p:sp>
      <p:sp>
        <p:nvSpPr>
          <p:cNvPr id="2" name="Rectangle: Rounded Corners 1">
            <a:extLst>
              <a:ext uri="{FF2B5EF4-FFF2-40B4-BE49-F238E27FC236}">
                <a16:creationId xmlns:a16="http://schemas.microsoft.com/office/drawing/2014/main" id="{A820EFE3-0BF4-448A-92B5-9BB213373A98}"/>
              </a:ext>
            </a:extLst>
          </p:cNvPr>
          <p:cNvSpPr/>
          <p:nvPr/>
        </p:nvSpPr>
        <p:spPr>
          <a:xfrm>
            <a:off x="653143" y="5346857"/>
            <a:ext cx="10700657" cy="1149108"/>
          </a:xfrm>
          <a:prstGeom prst="roundRect">
            <a:avLst>
              <a:gd name="adj" fmla="val 26050"/>
            </a:avLst>
          </a:prstGeom>
          <a:solidFill>
            <a:schemeClr val="accent3">
              <a:lumMod val="40000"/>
              <a:lumOff val="60000"/>
            </a:schemeClr>
          </a:solidFill>
        </p:spPr>
        <p:txBody>
          <a:bodyPr wrap="square" anchor="ctr">
            <a:spAutoFit/>
          </a:bodyPr>
          <a:lstStyle/>
          <a:p>
            <a:pPr algn="ctr">
              <a:lnSpc>
                <a:spcPct val="90000"/>
              </a:lnSpc>
            </a:pPr>
            <a:r>
              <a:rPr lang="en-US" sz="3200" dirty="0"/>
              <a:t>These situations, where there is no clear factual evidence, are referred to as </a:t>
            </a:r>
            <a:r>
              <a:rPr lang="en-US" sz="3200" b="1" dirty="0"/>
              <a:t>concerns</a:t>
            </a:r>
            <a:endParaRPr lang="en-US" sz="3200" dirty="0">
              <a:cs typeface="Arial"/>
            </a:endParaRPr>
          </a:p>
        </p:txBody>
      </p:sp>
    </p:spTree>
    <p:extLst>
      <p:ext uri="{BB962C8B-B14F-4D97-AF65-F5344CB8AC3E}">
        <p14:creationId xmlns:p14="http://schemas.microsoft.com/office/powerpoint/2010/main" val="375437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F92AC59-64D1-43FB-8EBF-FE6524FDCF72}"/>
              </a:ext>
            </a:extLst>
          </p:cNvPr>
          <p:cNvSpPr/>
          <p:nvPr/>
        </p:nvSpPr>
        <p:spPr>
          <a:xfrm>
            <a:off x="798576" y="1641111"/>
            <a:ext cx="10573511" cy="2308324"/>
          </a:xfrm>
          <a:prstGeom prst="rect">
            <a:avLst/>
          </a:prstGeom>
        </p:spPr>
        <p:txBody>
          <a:bodyPr wrap="square" anchor="t">
            <a:spAutoFit/>
          </a:bodyPr>
          <a:lstStyle/>
          <a:p>
            <a:pPr>
              <a:spcAft>
                <a:spcPts val="600"/>
              </a:spcAft>
            </a:pPr>
            <a:r>
              <a:rPr lang="en-US" sz="3600" dirty="0"/>
              <a:t>If you make a report to the police and the adult at risk </a:t>
            </a:r>
            <a:r>
              <a:rPr lang="en-US" sz="3600" b="1" dirty="0">
                <a:solidFill>
                  <a:schemeClr val="accent3"/>
                </a:solidFill>
              </a:rPr>
              <a:t>does not </a:t>
            </a:r>
            <a:r>
              <a:rPr lang="en-US" sz="3600" dirty="0"/>
              <a:t>have capacity</a:t>
            </a:r>
            <a:r>
              <a:rPr lang="en-GB" sz="3600" dirty="0"/>
              <a:t> to consent to this decision</a:t>
            </a:r>
            <a:r>
              <a:rPr lang="en-US" sz="3600" dirty="0"/>
              <a:t>, you must record the </a:t>
            </a:r>
            <a:r>
              <a:rPr lang="en-US" sz="3600" b="1" dirty="0"/>
              <a:t>reasons</a:t>
            </a:r>
            <a:r>
              <a:rPr lang="en-US" sz="3600" dirty="0"/>
              <a:t> for making </a:t>
            </a:r>
            <a:r>
              <a:rPr lang="en-US" sz="3600"/>
              <a:t>this decision in the person’s best interests  </a:t>
            </a:r>
          </a:p>
        </p:txBody>
      </p:sp>
      <p:sp>
        <p:nvSpPr>
          <p:cNvPr id="8" name="Title 3">
            <a:extLst>
              <a:ext uri="{FF2B5EF4-FFF2-40B4-BE49-F238E27FC236}">
                <a16:creationId xmlns:a16="http://schemas.microsoft.com/office/drawing/2014/main" id="{DAB9A025-9891-43E5-8E3E-E5C79C0DA119}"/>
              </a:ext>
            </a:extLst>
          </p:cNvPr>
          <p:cNvSpPr>
            <a:spLocks noGrp="1"/>
          </p:cNvSpPr>
          <p:nvPr>
            <p:ph type="title"/>
          </p:nvPr>
        </p:nvSpPr>
        <p:spPr>
          <a:xfrm>
            <a:off x="1818528" y="18255"/>
            <a:ext cx="9535271" cy="1325563"/>
          </a:xfrm>
        </p:spPr>
        <p:txBody>
          <a:bodyPr/>
          <a:lstStyle/>
          <a:p>
            <a:r>
              <a:rPr lang="en-GB"/>
              <a:t>Contacting the police</a:t>
            </a:r>
            <a:endParaRPr lang="en-GB" dirty="0"/>
          </a:p>
        </p:txBody>
      </p:sp>
      <p:pic>
        <p:nvPicPr>
          <p:cNvPr id="9" name="Graphic 8" descr="Siren">
            <a:extLst>
              <a:ext uri="{FF2B5EF4-FFF2-40B4-BE49-F238E27FC236}">
                <a16:creationId xmlns:a16="http://schemas.microsoft.com/office/drawing/2014/main" id="{041D84AC-9797-44C0-9BA6-55C8F74319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8576" y="333885"/>
            <a:ext cx="1019953" cy="1019953"/>
          </a:xfrm>
          <a:prstGeom prst="rect">
            <a:avLst/>
          </a:prstGeom>
        </p:spPr>
      </p:pic>
    </p:spTree>
    <p:extLst>
      <p:ext uri="{BB962C8B-B14F-4D97-AF65-F5344CB8AC3E}">
        <p14:creationId xmlns:p14="http://schemas.microsoft.com/office/powerpoint/2010/main" val="1368108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E4CBF57-C080-45BD-8FD2-9D7C75EB9B75}"/>
              </a:ext>
            </a:extLst>
          </p:cNvPr>
          <p:cNvSpPr>
            <a:spLocks noGrp="1"/>
          </p:cNvSpPr>
          <p:nvPr>
            <p:ph idx="1"/>
          </p:nvPr>
        </p:nvSpPr>
        <p:spPr>
          <a:xfrm>
            <a:off x="838200" y="1325563"/>
            <a:ext cx="10515600" cy="4588795"/>
          </a:xfrm>
        </p:spPr>
        <p:txBody>
          <a:bodyPr vert="horz" lIns="91440" tIns="45720" rIns="91440" bIns="45720" rtlCol="0" anchor="t">
            <a:noAutofit/>
          </a:bodyPr>
          <a:lstStyle/>
          <a:p>
            <a:pPr marL="0" indent="0">
              <a:buNone/>
            </a:pPr>
            <a:r>
              <a:rPr lang="en-US" sz="3400" dirty="0">
                <a:solidFill>
                  <a:srgbClr val="EB5E57"/>
                </a:solidFill>
              </a:rPr>
              <a:t>Abuse can occur anywhere:</a:t>
            </a:r>
          </a:p>
          <a:p>
            <a:r>
              <a:rPr lang="en-US" sz="3200" dirty="0"/>
              <a:t>in the home, residential or day care, or during leisure activities </a:t>
            </a:r>
            <a:endParaRPr lang="en-US" sz="3200" dirty="0">
              <a:cs typeface="Arial"/>
            </a:endParaRPr>
          </a:p>
          <a:p>
            <a:r>
              <a:rPr lang="en-US" sz="3200" dirty="0"/>
              <a:t>in private or communal areas</a:t>
            </a:r>
            <a:endParaRPr lang="en-US" sz="3200">
              <a:cs typeface="Arial"/>
            </a:endParaRPr>
          </a:p>
          <a:p>
            <a:r>
              <a:rPr lang="en-US" sz="3200" dirty="0"/>
              <a:t>in person or online</a:t>
            </a:r>
            <a:endParaRPr lang="en-US" sz="3200" dirty="0">
              <a:cs typeface="Arial" panose="020B0604020202020204"/>
            </a:endParaRPr>
          </a:p>
          <a:p>
            <a:pPr marL="0" indent="0">
              <a:buNone/>
            </a:pPr>
            <a:r>
              <a:rPr lang="en-US" sz="3400" dirty="0">
                <a:solidFill>
                  <a:srgbClr val="EB5E57"/>
                </a:solidFill>
              </a:rPr>
              <a:t>Abuse can be done by anyone:</a:t>
            </a:r>
            <a:endParaRPr lang="en-US" sz="3400" dirty="0">
              <a:solidFill>
                <a:srgbClr val="EB5E57"/>
              </a:solidFill>
              <a:cs typeface="Arial"/>
            </a:endParaRPr>
          </a:p>
          <a:p>
            <a:r>
              <a:rPr lang="en-US" sz="3200" dirty="0"/>
              <a:t>by a practitioner, a volunteer, a </a:t>
            </a:r>
            <a:r>
              <a:rPr lang="en-US" sz="3200" dirty="0" err="1"/>
              <a:t>carer</a:t>
            </a:r>
            <a:r>
              <a:rPr lang="en-US" sz="3200" dirty="0"/>
              <a:t>, a family member or a member of the community</a:t>
            </a:r>
            <a:endParaRPr lang="en-US" sz="3200" dirty="0">
              <a:cs typeface="Arial"/>
            </a:endParaRPr>
          </a:p>
          <a:p>
            <a:endParaRPr lang="en-GB" sz="3400" dirty="0"/>
          </a:p>
        </p:txBody>
      </p:sp>
      <p:sp>
        <p:nvSpPr>
          <p:cNvPr id="6" name="Title 5">
            <a:extLst>
              <a:ext uri="{FF2B5EF4-FFF2-40B4-BE49-F238E27FC236}">
                <a16:creationId xmlns:a16="http://schemas.microsoft.com/office/drawing/2014/main" id="{B7BC22D0-2C5A-4587-9100-F6E588F57810}"/>
              </a:ext>
            </a:extLst>
          </p:cNvPr>
          <p:cNvSpPr>
            <a:spLocks noGrp="1"/>
          </p:cNvSpPr>
          <p:nvPr>
            <p:ph type="title"/>
          </p:nvPr>
        </p:nvSpPr>
        <p:spPr>
          <a:xfrm>
            <a:off x="838200" y="0"/>
            <a:ext cx="10515600" cy="1325563"/>
          </a:xfrm>
        </p:spPr>
        <p:txBody>
          <a:bodyPr/>
          <a:lstStyle/>
          <a:p>
            <a:r>
              <a:rPr lang="en-GB" dirty="0"/>
              <a:t>Remember:</a:t>
            </a:r>
          </a:p>
        </p:txBody>
      </p:sp>
    </p:spTree>
    <p:extLst>
      <p:ext uri="{BB962C8B-B14F-4D97-AF65-F5344CB8AC3E}">
        <p14:creationId xmlns:p14="http://schemas.microsoft.com/office/powerpoint/2010/main" val="1016190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4B096-A5DA-46C1-9370-27C410F046B7}"/>
              </a:ext>
            </a:extLst>
          </p:cNvPr>
          <p:cNvSpPr>
            <a:spLocks noGrp="1"/>
          </p:cNvSpPr>
          <p:nvPr>
            <p:ph type="title"/>
          </p:nvPr>
        </p:nvSpPr>
        <p:spPr/>
        <p:txBody>
          <a:bodyPr/>
          <a:lstStyle/>
          <a:p>
            <a:r>
              <a:rPr lang="en-GB" dirty="0"/>
              <a:t>Source: the general public</a:t>
            </a:r>
          </a:p>
        </p:txBody>
      </p:sp>
      <p:sp>
        <p:nvSpPr>
          <p:cNvPr id="3" name="Content Placeholder 2">
            <a:extLst>
              <a:ext uri="{FF2B5EF4-FFF2-40B4-BE49-F238E27FC236}">
                <a16:creationId xmlns:a16="http://schemas.microsoft.com/office/drawing/2014/main" id="{B1F77C78-C2E6-4E00-8EA9-0BD6E40BDB84}"/>
              </a:ext>
            </a:extLst>
          </p:cNvPr>
          <p:cNvSpPr>
            <a:spLocks noGrp="1"/>
          </p:cNvSpPr>
          <p:nvPr>
            <p:ph idx="1"/>
          </p:nvPr>
        </p:nvSpPr>
        <p:spPr>
          <a:xfrm>
            <a:off x="838200" y="1419939"/>
            <a:ext cx="10896604" cy="2009061"/>
          </a:xfrm>
        </p:spPr>
        <p:txBody>
          <a:bodyPr vert="horz" lIns="91440" tIns="45720" rIns="91440" bIns="45720" rtlCol="0" anchor="t">
            <a:noAutofit/>
          </a:bodyPr>
          <a:lstStyle/>
          <a:p>
            <a:pPr marL="0" indent="0">
              <a:spcBef>
                <a:spcPts val="0"/>
              </a:spcBef>
              <a:spcAft>
                <a:spcPts val="1800"/>
              </a:spcAft>
              <a:buNone/>
            </a:pPr>
            <a:r>
              <a:rPr lang="en-US" sz="3200" dirty="0"/>
              <a:t>All practitioners have a </a:t>
            </a:r>
            <a:r>
              <a:rPr lang="en-US" sz="3200" b="1" dirty="0"/>
              <a:t>duty to report </a:t>
            </a:r>
            <a:r>
              <a:rPr lang="en-US" sz="3200" dirty="0"/>
              <a:t>any concerns raised by the </a:t>
            </a:r>
            <a:r>
              <a:rPr lang="en-US" sz="3200" b="1" dirty="0"/>
              <a:t>general public</a:t>
            </a:r>
            <a:endParaRPr lang="en-US" sz="3200" dirty="0">
              <a:cs typeface="Arial"/>
            </a:endParaRPr>
          </a:p>
          <a:p>
            <a:pPr marL="0" indent="0">
              <a:buNone/>
            </a:pPr>
            <a:r>
              <a:rPr lang="en-US" sz="3200" dirty="0"/>
              <a:t>This applies in their </a:t>
            </a:r>
            <a:r>
              <a:rPr lang="en-US" sz="3200" b="1" dirty="0">
                <a:solidFill>
                  <a:schemeClr val="tx2"/>
                </a:solidFill>
              </a:rPr>
              <a:t>work</a:t>
            </a:r>
            <a:r>
              <a:rPr lang="en-US" sz="3200" b="1" dirty="0"/>
              <a:t> </a:t>
            </a:r>
            <a:r>
              <a:rPr lang="en-US" sz="3200" dirty="0"/>
              <a:t>and </a:t>
            </a:r>
            <a:r>
              <a:rPr lang="en-US" sz="3200" b="1" dirty="0">
                <a:solidFill>
                  <a:schemeClr val="accent3"/>
                </a:solidFill>
              </a:rPr>
              <a:t>private lives</a:t>
            </a:r>
            <a:endParaRPr lang="en-US" sz="3200" dirty="0">
              <a:solidFill>
                <a:schemeClr val="accent3"/>
              </a:solidFill>
            </a:endParaRPr>
          </a:p>
        </p:txBody>
      </p:sp>
      <p:sp>
        <p:nvSpPr>
          <p:cNvPr id="4" name="TextBox 3">
            <a:extLst>
              <a:ext uri="{FF2B5EF4-FFF2-40B4-BE49-F238E27FC236}">
                <a16:creationId xmlns:a16="http://schemas.microsoft.com/office/drawing/2014/main" id="{B99E0B1B-9BEC-4917-8A15-6DD7D5978841}"/>
              </a:ext>
            </a:extLst>
          </p:cNvPr>
          <p:cNvSpPr txBox="1"/>
          <p:nvPr/>
        </p:nvSpPr>
        <p:spPr>
          <a:xfrm>
            <a:off x="838200" y="3575836"/>
            <a:ext cx="4927600" cy="2009061"/>
          </a:xfrm>
          <a:prstGeom prst="roundRect">
            <a:avLst/>
          </a:prstGeom>
          <a:solidFill>
            <a:schemeClr val="accent2">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37394C"/>
                </a:solidFill>
                <a:effectLst/>
                <a:uLnTx/>
                <a:uFillTx/>
                <a:latin typeface="Arial" panose="020B0604020202020204"/>
                <a:ea typeface="+mn-ea"/>
                <a:cs typeface="+mn-cs"/>
              </a:rPr>
              <a:t>When a member of the public tells a practitioner </a:t>
            </a:r>
            <a:br>
              <a:rPr kumimoji="0" lang="en-GB" sz="2800" b="0" i="0" u="none" strike="noStrike" kern="1200" cap="none" spc="0" normalizeH="0" baseline="0" noProof="0" dirty="0">
                <a:ln>
                  <a:noFill/>
                </a:ln>
                <a:solidFill>
                  <a:srgbClr val="37394C"/>
                </a:solidFill>
                <a:effectLst/>
                <a:uLnTx/>
                <a:uFillTx/>
                <a:latin typeface="Arial" panose="020B0604020202020204"/>
                <a:ea typeface="+mn-ea"/>
                <a:cs typeface="+mn-cs"/>
              </a:rPr>
            </a:br>
            <a:r>
              <a:rPr kumimoji="0" lang="en-GB" sz="2800" b="0" i="0" u="none" strike="noStrike" kern="1200" cap="none" spc="0" normalizeH="0" baseline="0" noProof="0" dirty="0">
                <a:ln>
                  <a:noFill/>
                </a:ln>
                <a:solidFill>
                  <a:srgbClr val="37394C"/>
                </a:solidFill>
                <a:effectLst/>
                <a:uLnTx/>
                <a:uFillTx/>
                <a:latin typeface="Arial" panose="020B0604020202020204"/>
                <a:ea typeface="+mn-ea"/>
                <a:cs typeface="+mn-cs"/>
              </a:rPr>
              <a:t>(in their professional capacity) about concerns</a:t>
            </a:r>
          </a:p>
        </p:txBody>
      </p:sp>
      <p:sp>
        <p:nvSpPr>
          <p:cNvPr id="5" name="TextBox 4">
            <a:extLst>
              <a:ext uri="{FF2B5EF4-FFF2-40B4-BE49-F238E27FC236}">
                <a16:creationId xmlns:a16="http://schemas.microsoft.com/office/drawing/2014/main" id="{B97D815C-A2A8-4DE6-9FB1-241372054F6D}"/>
              </a:ext>
            </a:extLst>
          </p:cNvPr>
          <p:cNvSpPr txBox="1"/>
          <p:nvPr/>
        </p:nvSpPr>
        <p:spPr>
          <a:xfrm>
            <a:off x="6350004" y="3575836"/>
            <a:ext cx="5384800" cy="2009061"/>
          </a:xfrm>
          <a:prstGeom prst="roundRect">
            <a:avLst/>
          </a:prstGeom>
          <a:solidFill>
            <a:schemeClr val="accent3">
              <a:lumMod val="40000"/>
              <a:lumOff val="60000"/>
            </a:schemeClr>
          </a:solid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37394C"/>
                </a:solidFill>
                <a:effectLst/>
                <a:uLnTx/>
                <a:uFillTx/>
                <a:latin typeface="Arial" panose="020B0604020202020204"/>
                <a:ea typeface="+mn-ea"/>
                <a:cs typeface="+mn-cs"/>
              </a:rPr>
              <a:t>When a neighbour, family member, friend or acquaintance of a practitioner talks about concerns</a:t>
            </a:r>
          </a:p>
        </p:txBody>
      </p:sp>
    </p:spTree>
    <p:extLst>
      <p:ext uri="{BB962C8B-B14F-4D97-AF65-F5344CB8AC3E}">
        <p14:creationId xmlns:p14="http://schemas.microsoft.com/office/powerpoint/2010/main" val="68225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4"/>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4B096-A5DA-46C1-9370-27C410F046B7}"/>
              </a:ext>
            </a:extLst>
          </p:cNvPr>
          <p:cNvSpPr>
            <a:spLocks noGrp="1"/>
          </p:cNvSpPr>
          <p:nvPr>
            <p:ph type="title"/>
          </p:nvPr>
        </p:nvSpPr>
        <p:spPr>
          <a:xfrm>
            <a:off x="838200" y="18255"/>
            <a:ext cx="11216640" cy="1325563"/>
          </a:xfrm>
        </p:spPr>
        <p:txBody>
          <a:bodyPr/>
          <a:lstStyle/>
          <a:p>
            <a:r>
              <a:rPr lang="en-US" sz="5400" dirty="0"/>
              <a:t>Managing general public concerns</a:t>
            </a:r>
            <a:endParaRPr lang="en-GB" sz="5400" dirty="0"/>
          </a:p>
        </p:txBody>
      </p:sp>
      <p:sp>
        <p:nvSpPr>
          <p:cNvPr id="3" name="Content Placeholder 2">
            <a:extLst>
              <a:ext uri="{FF2B5EF4-FFF2-40B4-BE49-F238E27FC236}">
                <a16:creationId xmlns:a16="http://schemas.microsoft.com/office/drawing/2014/main" id="{B1F77C78-C2E6-4E00-8EA9-0BD6E40BDB84}"/>
              </a:ext>
            </a:extLst>
          </p:cNvPr>
          <p:cNvSpPr>
            <a:spLocks noGrp="1"/>
          </p:cNvSpPr>
          <p:nvPr>
            <p:ph idx="1"/>
          </p:nvPr>
        </p:nvSpPr>
        <p:spPr>
          <a:xfrm>
            <a:off x="838200" y="1587659"/>
            <a:ext cx="10515600" cy="2955466"/>
          </a:xfrm>
        </p:spPr>
        <p:txBody>
          <a:bodyPr vert="horz" lIns="91440" tIns="45720" rIns="91440" bIns="45720" rtlCol="0" anchor="t">
            <a:noAutofit/>
          </a:bodyPr>
          <a:lstStyle/>
          <a:p>
            <a:pPr marL="0" indent="0">
              <a:buNone/>
            </a:pPr>
            <a:r>
              <a:rPr lang="en-GB" sz="3200" dirty="0">
                <a:solidFill>
                  <a:schemeClr val="tx1"/>
                </a:solidFill>
              </a:rPr>
              <a:t>If a member of the </a:t>
            </a:r>
            <a:r>
              <a:rPr lang="en-GB" sz="3200" b="1" dirty="0">
                <a:solidFill>
                  <a:schemeClr val="tx1"/>
                </a:solidFill>
              </a:rPr>
              <a:t>public</a:t>
            </a:r>
            <a:r>
              <a:rPr lang="en-GB" sz="3200" dirty="0">
                <a:solidFill>
                  <a:schemeClr val="tx1"/>
                </a:solidFill>
              </a:rPr>
              <a:t> tells you about a concern, you have a </a:t>
            </a:r>
            <a:r>
              <a:rPr lang="en-GB" sz="3200" b="1" dirty="0">
                <a:solidFill>
                  <a:schemeClr val="tx1"/>
                </a:solidFill>
              </a:rPr>
              <a:t>duty</a:t>
            </a:r>
            <a:r>
              <a:rPr lang="en-GB" sz="3200" dirty="0">
                <a:solidFill>
                  <a:schemeClr val="tx1"/>
                </a:solidFill>
              </a:rPr>
              <a:t> to report the concern to social services </a:t>
            </a:r>
          </a:p>
          <a:p>
            <a:pPr marL="0" indent="0">
              <a:buNone/>
            </a:pPr>
            <a:r>
              <a:rPr lang="en-GB" sz="3200" dirty="0">
                <a:solidFill>
                  <a:schemeClr val="tx1"/>
                </a:solidFill>
              </a:rPr>
              <a:t>You </a:t>
            </a:r>
            <a:r>
              <a:rPr lang="en-GB" sz="3200" b="1" dirty="0">
                <a:solidFill>
                  <a:schemeClr val="tx1"/>
                </a:solidFill>
              </a:rPr>
              <a:t>must not </a:t>
            </a:r>
            <a:r>
              <a:rPr lang="en-GB" sz="3200" dirty="0">
                <a:solidFill>
                  <a:schemeClr val="tx1"/>
                </a:solidFill>
              </a:rPr>
              <a:t>leave it to them or advise the person to contact social services themselves</a:t>
            </a:r>
            <a:endParaRPr lang="en-GB" sz="3200" dirty="0">
              <a:solidFill>
                <a:schemeClr val="tx1"/>
              </a:solidFill>
              <a:cs typeface="Arial"/>
            </a:endParaRPr>
          </a:p>
        </p:txBody>
      </p:sp>
      <p:sp>
        <p:nvSpPr>
          <p:cNvPr id="4" name="Rectangle 3">
            <a:extLst>
              <a:ext uri="{FF2B5EF4-FFF2-40B4-BE49-F238E27FC236}">
                <a16:creationId xmlns:a16="http://schemas.microsoft.com/office/drawing/2014/main" id="{D5E55245-6184-4A20-8D48-451F60528A7D}"/>
              </a:ext>
            </a:extLst>
          </p:cNvPr>
          <p:cNvSpPr/>
          <p:nvPr/>
        </p:nvSpPr>
        <p:spPr>
          <a:xfrm>
            <a:off x="838200" y="3635184"/>
            <a:ext cx="10744200" cy="2062103"/>
          </a:xfrm>
          <a:prstGeom prst="rect">
            <a:avLst/>
          </a:prstGeom>
        </p:spPr>
        <p:txBody>
          <a:bodyPr wrap="square" anchor="t">
            <a:spAutoFit/>
          </a:bodyPr>
          <a:lstStyle/>
          <a:p>
            <a:pPr marL="273050" marR="0" lvl="0" indent="-273050" algn="l" defTabSz="914400" rtl="0" eaLnBrk="1" fontAlgn="auto" latinLnBrk="0" hangingPunct="1">
              <a:lnSpc>
                <a:spcPct val="100000"/>
              </a:lnSpc>
              <a:spcBef>
                <a:spcPts val="0"/>
              </a:spcBef>
              <a:spcAft>
                <a:spcPts val="0"/>
              </a:spcAft>
              <a:buClr>
                <a:srgbClr val="EB5E57"/>
              </a:buClr>
              <a:buSzTx/>
              <a:buFont typeface="Arial" panose="020B0604020202020204" pitchFamily="34" charset="0"/>
              <a:buChar char="•"/>
              <a:tabLst/>
              <a:defRPr/>
            </a:pPr>
            <a:r>
              <a:rPr kumimoji="0" lang="en-US" sz="3200" b="1" i="0" u="none" strike="noStrike" kern="1200" cap="none" spc="0" normalizeH="0" baseline="0" noProof="0" dirty="0">
                <a:ln>
                  <a:noFill/>
                </a:ln>
                <a:solidFill>
                  <a:srgbClr val="37394C"/>
                </a:solidFill>
                <a:effectLst/>
                <a:uLnTx/>
                <a:uFillTx/>
                <a:latin typeface="Arial" panose="020B0604020202020204"/>
                <a:ea typeface="+mn-ea"/>
                <a:cs typeface="+mn-cs"/>
              </a:rPr>
              <a:t>tell</a:t>
            </a:r>
            <a:r>
              <a:rPr kumimoji="0" lang="en-US" sz="3200" b="0" i="0" u="none" strike="noStrike" kern="1200" cap="none" spc="0" normalizeH="0" baseline="0" noProof="0" dirty="0">
                <a:ln>
                  <a:noFill/>
                </a:ln>
                <a:solidFill>
                  <a:srgbClr val="37394C"/>
                </a:solidFill>
                <a:effectLst/>
                <a:uLnTx/>
                <a:uFillTx/>
                <a:latin typeface="Arial" panose="020B0604020202020204"/>
                <a:ea typeface="+mn-ea"/>
                <a:cs typeface="+mn-cs"/>
              </a:rPr>
              <a:t> the person you have a duty to report these concerns</a:t>
            </a:r>
          </a:p>
          <a:p>
            <a:pPr marL="273050" marR="0" lvl="0" indent="-273050" algn="l" defTabSz="914400" rtl="0" eaLnBrk="1" fontAlgn="auto" latinLnBrk="0" hangingPunct="1">
              <a:lnSpc>
                <a:spcPct val="100000"/>
              </a:lnSpc>
              <a:spcBef>
                <a:spcPts val="0"/>
              </a:spcBef>
              <a:spcAft>
                <a:spcPts val="0"/>
              </a:spcAft>
              <a:buClr>
                <a:srgbClr val="EB5E57"/>
              </a:buClr>
              <a:buSzTx/>
              <a:buFont typeface="Arial" panose="020B0604020202020204" pitchFamily="34" charset="0"/>
              <a:buChar char="•"/>
              <a:tabLst/>
              <a:defRPr/>
            </a:pPr>
            <a:r>
              <a:rPr kumimoji="0" lang="en-US" sz="3200" b="0" i="0" u="none" strike="noStrike" kern="1200" cap="none" spc="0" normalizeH="0" baseline="0" noProof="0" dirty="0">
                <a:ln>
                  <a:noFill/>
                </a:ln>
                <a:solidFill>
                  <a:srgbClr val="37394C"/>
                </a:solidFill>
                <a:effectLst/>
                <a:uLnTx/>
                <a:uFillTx/>
                <a:latin typeface="Arial" panose="020B0604020202020204"/>
                <a:ea typeface="+mn-ea"/>
                <a:cs typeface="+mn-cs"/>
              </a:rPr>
              <a:t>members of the public can remain </a:t>
            </a:r>
            <a:r>
              <a:rPr kumimoji="0" lang="en-US" sz="3200" b="1" i="0" u="none" strike="noStrike" kern="1200" cap="none" spc="0" normalizeH="0" baseline="0" noProof="0" dirty="0">
                <a:ln>
                  <a:noFill/>
                </a:ln>
                <a:solidFill>
                  <a:srgbClr val="37394C"/>
                </a:solidFill>
                <a:effectLst/>
                <a:uLnTx/>
                <a:uFillTx/>
                <a:latin typeface="Arial" panose="020B0604020202020204"/>
                <a:ea typeface="+mn-ea"/>
                <a:cs typeface="+mn-cs"/>
              </a:rPr>
              <a:t>anonymous</a:t>
            </a:r>
            <a:r>
              <a:rPr kumimoji="0" lang="en-US" sz="3200" b="0" i="0" u="none" strike="noStrike" kern="1200" cap="none" spc="0" normalizeH="0" baseline="0" noProof="0" dirty="0">
                <a:ln>
                  <a:noFill/>
                </a:ln>
                <a:solidFill>
                  <a:srgbClr val="37394C"/>
                </a:solidFill>
                <a:effectLst/>
                <a:uLnTx/>
                <a:uFillTx/>
                <a:latin typeface="Arial" panose="020B0604020202020204"/>
                <a:ea typeface="+mn-ea"/>
                <a:cs typeface="+mn-cs"/>
              </a:rPr>
              <a:t> in the report</a:t>
            </a:r>
            <a:r>
              <a:rPr lang="en-US" sz="3200" dirty="0">
                <a:solidFill>
                  <a:srgbClr val="37394C"/>
                </a:solidFill>
                <a:latin typeface="Arial" panose="020B0604020202020204"/>
              </a:rPr>
              <a:t>,</a:t>
            </a:r>
            <a:r>
              <a:rPr kumimoji="0" lang="en-US" sz="3200" b="0" i="0" u="none" strike="noStrike" kern="1200" cap="none" spc="0" normalizeH="0" baseline="0" noProof="0" dirty="0">
                <a:ln>
                  <a:noFill/>
                </a:ln>
                <a:solidFill>
                  <a:srgbClr val="37394C"/>
                </a:solidFill>
                <a:effectLst/>
                <a:uLnTx/>
                <a:uFillTx/>
                <a:latin typeface="Arial" panose="020B0604020202020204"/>
                <a:ea typeface="+mn-ea"/>
                <a:cs typeface="+mn-cs"/>
              </a:rPr>
              <a:t> but you should encourage them to give their contact details</a:t>
            </a:r>
            <a:endParaRPr lang="en-US" sz="3200" b="0" i="0" u="none" strike="noStrike" kern="1200" cap="none" spc="0" normalizeH="0" baseline="0" noProof="0" dirty="0">
              <a:ln>
                <a:noFill/>
              </a:ln>
              <a:solidFill>
                <a:srgbClr val="37394C"/>
              </a:solidFill>
              <a:effectLst/>
              <a:uLnTx/>
              <a:uFillTx/>
              <a:latin typeface="Arial" panose="020B0604020202020204"/>
              <a:cs typeface="Arial"/>
            </a:endParaRPr>
          </a:p>
        </p:txBody>
      </p:sp>
    </p:spTree>
    <p:extLst>
      <p:ext uri="{BB962C8B-B14F-4D97-AF65-F5344CB8AC3E}">
        <p14:creationId xmlns:p14="http://schemas.microsoft.com/office/powerpoint/2010/main" val="248583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4B096-A5DA-46C1-9370-27C410F046B7}"/>
              </a:ext>
            </a:extLst>
          </p:cNvPr>
          <p:cNvSpPr>
            <a:spLocks noGrp="1"/>
          </p:cNvSpPr>
          <p:nvPr>
            <p:ph type="title"/>
          </p:nvPr>
        </p:nvSpPr>
        <p:spPr>
          <a:xfrm>
            <a:off x="838200" y="-66410"/>
            <a:ext cx="11353800" cy="1325563"/>
          </a:xfrm>
        </p:spPr>
        <p:txBody>
          <a:bodyPr/>
          <a:lstStyle/>
          <a:p>
            <a:r>
              <a:rPr lang="en-US" sz="5400" dirty="0"/>
              <a:t>Managing general public concerns</a:t>
            </a:r>
            <a:endParaRPr lang="en-GB" sz="5400" dirty="0"/>
          </a:p>
        </p:txBody>
      </p:sp>
      <p:sp>
        <p:nvSpPr>
          <p:cNvPr id="3" name="Content Placeholder 2">
            <a:extLst>
              <a:ext uri="{FF2B5EF4-FFF2-40B4-BE49-F238E27FC236}">
                <a16:creationId xmlns:a16="http://schemas.microsoft.com/office/drawing/2014/main" id="{B1F77C78-C2E6-4E00-8EA9-0BD6E40BDB84}"/>
              </a:ext>
            </a:extLst>
          </p:cNvPr>
          <p:cNvSpPr>
            <a:spLocks noGrp="1"/>
          </p:cNvSpPr>
          <p:nvPr>
            <p:ph idx="1"/>
          </p:nvPr>
        </p:nvSpPr>
        <p:spPr>
          <a:xfrm>
            <a:off x="838200" y="1350596"/>
            <a:ext cx="10343147" cy="5010150"/>
          </a:xfrm>
        </p:spPr>
        <p:txBody>
          <a:bodyPr vert="horz" lIns="91440" tIns="45720" rIns="91440" bIns="45720" rtlCol="0" anchor="t">
            <a:noAutofit/>
          </a:bodyPr>
          <a:lstStyle/>
          <a:p>
            <a:pPr marL="0" indent="0">
              <a:spcBef>
                <a:spcPts val="0"/>
              </a:spcBef>
              <a:spcAft>
                <a:spcPts val="1200"/>
              </a:spcAft>
              <a:buNone/>
            </a:pPr>
            <a:r>
              <a:rPr lang="en-GB" sz="3400" dirty="0">
                <a:solidFill>
                  <a:schemeClr val="tx1"/>
                </a:solidFill>
              </a:rPr>
              <a:t>If you’re making a report about information which comes from a member of the public, you </a:t>
            </a:r>
            <a:r>
              <a:rPr lang="en-GB" sz="3400" b="1" dirty="0">
                <a:solidFill>
                  <a:schemeClr val="tx1"/>
                </a:solidFill>
              </a:rPr>
              <a:t>must</a:t>
            </a:r>
            <a:r>
              <a:rPr lang="en-GB" sz="3400" dirty="0">
                <a:solidFill>
                  <a:schemeClr val="tx1"/>
                </a:solidFill>
              </a:rPr>
              <a:t>:</a:t>
            </a:r>
            <a:endParaRPr lang="en-US" sz="3400">
              <a:solidFill>
                <a:schemeClr val="tx1"/>
              </a:solidFill>
              <a:cs typeface="Arial"/>
            </a:endParaRPr>
          </a:p>
          <a:p>
            <a:pPr>
              <a:spcBef>
                <a:spcPts val="0"/>
              </a:spcBef>
              <a:spcAft>
                <a:spcPts val="1200"/>
              </a:spcAft>
            </a:pPr>
            <a:r>
              <a:rPr lang="en-GB" sz="3200" dirty="0">
                <a:solidFill>
                  <a:schemeClr val="tx1"/>
                </a:solidFill>
              </a:rPr>
              <a:t>record </a:t>
            </a:r>
            <a:r>
              <a:rPr lang="en-GB" sz="3200" b="1" dirty="0">
                <a:solidFill>
                  <a:schemeClr val="tx1"/>
                </a:solidFill>
              </a:rPr>
              <a:t>exactly what they say</a:t>
            </a:r>
            <a:endParaRPr lang="en-GB" sz="3200" dirty="0">
              <a:solidFill>
                <a:schemeClr val="tx1"/>
              </a:solidFill>
            </a:endParaRPr>
          </a:p>
          <a:p>
            <a:pPr lvl="0">
              <a:spcBef>
                <a:spcPts val="0"/>
              </a:spcBef>
              <a:spcAft>
                <a:spcPts val="1200"/>
              </a:spcAft>
            </a:pPr>
            <a:r>
              <a:rPr lang="en-GB" sz="3200" dirty="0">
                <a:solidFill>
                  <a:schemeClr val="tx1"/>
                </a:solidFill>
              </a:rPr>
              <a:t>record </a:t>
            </a:r>
            <a:r>
              <a:rPr lang="en-GB" sz="3200" b="1" dirty="0">
                <a:solidFill>
                  <a:schemeClr val="tx1"/>
                </a:solidFill>
              </a:rPr>
              <a:t>all information </a:t>
            </a:r>
            <a:r>
              <a:rPr lang="en-GB" sz="3200" dirty="0">
                <a:solidFill>
                  <a:schemeClr val="tx1"/>
                </a:solidFill>
              </a:rPr>
              <a:t>they give</a:t>
            </a:r>
            <a:endParaRPr lang="en-GB" sz="3200" dirty="0">
              <a:solidFill>
                <a:schemeClr val="tx1"/>
              </a:solidFill>
              <a:cs typeface="Arial"/>
            </a:endParaRPr>
          </a:p>
          <a:p>
            <a:pPr lvl="0">
              <a:spcBef>
                <a:spcPts val="0"/>
              </a:spcBef>
              <a:spcAft>
                <a:spcPts val="1200"/>
              </a:spcAft>
            </a:pPr>
            <a:r>
              <a:rPr lang="en-GB" sz="3200" dirty="0">
                <a:solidFill>
                  <a:schemeClr val="tx1"/>
                </a:solidFill>
              </a:rPr>
              <a:t>establish what </a:t>
            </a:r>
            <a:r>
              <a:rPr lang="en-GB" sz="3200" b="1" dirty="0">
                <a:solidFill>
                  <a:schemeClr val="tx1"/>
                </a:solidFill>
              </a:rPr>
              <a:t>evidence </a:t>
            </a:r>
            <a:r>
              <a:rPr lang="en-GB" sz="3200" dirty="0">
                <a:solidFill>
                  <a:schemeClr val="tx1"/>
                </a:solidFill>
              </a:rPr>
              <a:t>they have</a:t>
            </a:r>
            <a:endParaRPr lang="en-GB" sz="3200" dirty="0">
              <a:solidFill>
                <a:schemeClr val="tx1"/>
              </a:solidFill>
              <a:cs typeface="Arial"/>
            </a:endParaRPr>
          </a:p>
          <a:p>
            <a:pPr>
              <a:spcBef>
                <a:spcPts val="0"/>
              </a:spcBef>
              <a:spcAft>
                <a:spcPts val="1200"/>
              </a:spcAft>
            </a:pPr>
            <a:r>
              <a:rPr lang="en-GB" sz="3200" dirty="0">
                <a:solidFill>
                  <a:schemeClr val="tx1"/>
                </a:solidFill>
              </a:rPr>
              <a:t>encourage them to provide their </a:t>
            </a:r>
            <a:r>
              <a:rPr lang="en-GB" sz="3200" b="1" dirty="0">
                <a:solidFill>
                  <a:schemeClr val="tx1"/>
                </a:solidFill>
              </a:rPr>
              <a:t>contact details</a:t>
            </a:r>
            <a:endParaRPr lang="en-GB" sz="3200" dirty="0">
              <a:solidFill>
                <a:schemeClr val="tx1"/>
              </a:solidFill>
            </a:endParaRPr>
          </a:p>
          <a:p>
            <a:pPr>
              <a:spcBef>
                <a:spcPts val="0"/>
              </a:spcBef>
              <a:spcAft>
                <a:spcPts val="1200"/>
              </a:spcAft>
            </a:pPr>
            <a:r>
              <a:rPr lang="en-GB" sz="3200" dirty="0">
                <a:solidFill>
                  <a:schemeClr val="tx1"/>
                </a:solidFill>
              </a:rPr>
              <a:t>explain to them that they can remain </a:t>
            </a:r>
            <a:r>
              <a:rPr lang="en-GB" sz="3200" b="1" dirty="0">
                <a:solidFill>
                  <a:schemeClr val="tx1"/>
                </a:solidFill>
              </a:rPr>
              <a:t>anonymous</a:t>
            </a:r>
            <a:r>
              <a:rPr lang="en-GB" sz="3200" dirty="0">
                <a:solidFill>
                  <a:schemeClr val="tx1"/>
                </a:solidFill>
              </a:rPr>
              <a:t> if they want, however this may not always be possible</a:t>
            </a:r>
            <a:endParaRPr lang="en-GB" sz="3200" dirty="0">
              <a:solidFill>
                <a:schemeClr val="tx1"/>
              </a:solidFill>
              <a:cs typeface="Arial"/>
            </a:endParaRPr>
          </a:p>
          <a:p>
            <a:pPr marL="0" indent="0">
              <a:buNone/>
            </a:pPr>
            <a:endParaRPr lang="en-US" sz="3200" dirty="0"/>
          </a:p>
        </p:txBody>
      </p:sp>
    </p:spTree>
    <p:extLst>
      <p:ext uri="{BB962C8B-B14F-4D97-AF65-F5344CB8AC3E}">
        <p14:creationId xmlns:p14="http://schemas.microsoft.com/office/powerpoint/2010/main" val="1801289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394AB-72B0-439F-BC11-2F10F89627B8}"/>
              </a:ext>
            </a:extLst>
          </p:cNvPr>
          <p:cNvSpPr>
            <a:spLocks noGrp="1"/>
          </p:cNvSpPr>
          <p:nvPr>
            <p:ph type="title"/>
          </p:nvPr>
        </p:nvSpPr>
        <p:spPr/>
        <p:txBody>
          <a:bodyPr/>
          <a:lstStyle/>
          <a:p>
            <a:r>
              <a:rPr lang="en-GB" sz="5400" dirty="0"/>
              <a:t>Source: allegation by adult at risk</a:t>
            </a:r>
          </a:p>
        </p:txBody>
      </p:sp>
      <p:sp>
        <p:nvSpPr>
          <p:cNvPr id="3" name="Content Placeholder 2">
            <a:extLst>
              <a:ext uri="{FF2B5EF4-FFF2-40B4-BE49-F238E27FC236}">
                <a16:creationId xmlns:a16="http://schemas.microsoft.com/office/drawing/2014/main" id="{907DC995-C758-407D-9870-5DE9DCA06C9E}"/>
              </a:ext>
            </a:extLst>
          </p:cNvPr>
          <p:cNvSpPr>
            <a:spLocks noGrp="1"/>
          </p:cNvSpPr>
          <p:nvPr>
            <p:ph idx="1"/>
          </p:nvPr>
        </p:nvSpPr>
        <p:spPr>
          <a:xfrm>
            <a:off x="838200" y="1618138"/>
            <a:ext cx="10515600" cy="3929222"/>
          </a:xfrm>
        </p:spPr>
        <p:txBody>
          <a:bodyPr vert="horz" lIns="91440" tIns="45720" rIns="91440" bIns="45720" rtlCol="0" anchor="t">
            <a:noAutofit/>
          </a:bodyPr>
          <a:lstStyle/>
          <a:p>
            <a:pPr marL="0" indent="0">
              <a:lnSpc>
                <a:spcPct val="80000"/>
              </a:lnSpc>
              <a:spcBef>
                <a:spcPts val="0"/>
              </a:spcBef>
              <a:spcAft>
                <a:spcPts val="1200"/>
              </a:spcAft>
              <a:buNone/>
            </a:pPr>
            <a:r>
              <a:rPr lang="en-GB" sz="3600" dirty="0">
                <a:solidFill>
                  <a:schemeClr val="tx1"/>
                </a:solidFill>
                <a:latin typeface="Arial"/>
                <a:cs typeface="Arial"/>
              </a:rPr>
              <a:t>An adult at risk may make an allegation to a practitioner that: </a:t>
            </a:r>
            <a:endParaRPr lang="en-GB" sz="3600" dirty="0">
              <a:solidFill>
                <a:schemeClr val="tx1"/>
              </a:solidFill>
              <a:latin typeface="Arial" panose="020B0604020202020204" pitchFamily="34" charset="0"/>
              <a:cs typeface="Arial" panose="020B0604020202020204" pitchFamily="34" charset="0"/>
            </a:endParaRPr>
          </a:p>
          <a:p>
            <a:pPr marL="571500" indent="-571500">
              <a:lnSpc>
                <a:spcPct val="80000"/>
              </a:lnSpc>
              <a:spcBef>
                <a:spcPts val="0"/>
              </a:spcBef>
              <a:spcAft>
                <a:spcPts val="1200"/>
              </a:spcAft>
              <a:buFont typeface="Arial" panose="020B0604020202020204" pitchFamily="34" charset="0"/>
              <a:buChar char="•"/>
            </a:pPr>
            <a:r>
              <a:rPr lang="en-GB" sz="3600" dirty="0">
                <a:solidFill>
                  <a:schemeClr val="tx1"/>
                </a:solidFill>
                <a:latin typeface="Arial" panose="020B0604020202020204" pitchFamily="34" charset="0"/>
                <a:cs typeface="Arial" panose="020B0604020202020204" pitchFamily="34" charset="0"/>
              </a:rPr>
              <a:t>they have been harmed, abused or neglected</a:t>
            </a:r>
          </a:p>
          <a:p>
            <a:pPr marL="571500" lvl="0" indent="-571500">
              <a:lnSpc>
                <a:spcPct val="80000"/>
              </a:lnSpc>
              <a:spcBef>
                <a:spcPts val="0"/>
              </a:spcBef>
              <a:spcAft>
                <a:spcPts val="1200"/>
              </a:spcAft>
              <a:buFont typeface="Arial" panose="020B0604020202020204" pitchFamily="34" charset="0"/>
              <a:buChar char="•"/>
            </a:pPr>
            <a:r>
              <a:rPr lang="en-GB" sz="3600" dirty="0">
                <a:solidFill>
                  <a:schemeClr val="tx1"/>
                </a:solidFill>
                <a:latin typeface="Arial" panose="020B0604020202020204" pitchFamily="34" charset="0"/>
                <a:cs typeface="Arial" panose="020B0604020202020204" pitchFamily="34" charset="0"/>
              </a:rPr>
              <a:t>are aware of another person who may be or is being abused, harmed or neglected</a:t>
            </a:r>
          </a:p>
          <a:p>
            <a:pPr marL="0" indent="0" algn="ctr">
              <a:buNone/>
            </a:pPr>
            <a:r>
              <a:rPr lang="en-GB" sz="3600" dirty="0">
                <a:solidFill>
                  <a:srgbClr val="EB5E57"/>
                </a:solidFill>
              </a:rPr>
              <a:t>The way you manage an allegation is important </a:t>
            </a:r>
            <a:endParaRPr lang="en-GB" sz="3600" dirty="0">
              <a:solidFill>
                <a:srgbClr val="EB5E57"/>
              </a:solidFill>
              <a:cs typeface="Arial"/>
            </a:endParaRPr>
          </a:p>
          <a:p>
            <a:pPr>
              <a:lnSpc>
                <a:spcPct val="80000"/>
              </a:lnSpc>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6144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7B4AFC2-55BC-4C2A-82A6-D213D2E31225}"/>
              </a:ext>
            </a:extLst>
          </p:cNvPr>
          <p:cNvSpPr>
            <a:spLocks noGrp="1"/>
          </p:cNvSpPr>
          <p:nvPr>
            <p:ph type="title"/>
          </p:nvPr>
        </p:nvSpPr>
        <p:spPr>
          <a:xfrm>
            <a:off x="838200" y="-100277"/>
            <a:ext cx="11460480" cy="1325563"/>
          </a:xfrm>
        </p:spPr>
        <p:txBody>
          <a:bodyPr/>
          <a:lstStyle/>
          <a:p>
            <a:r>
              <a:rPr lang="en-GB" dirty="0"/>
              <a:t>Managing an allegation</a:t>
            </a:r>
          </a:p>
        </p:txBody>
      </p:sp>
      <p:sp>
        <p:nvSpPr>
          <p:cNvPr id="3" name="Content Placeholder 2">
            <a:extLst>
              <a:ext uri="{FF2B5EF4-FFF2-40B4-BE49-F238E27FC236}">
                <a16:creationId xmlns:a16="http://schemas.microsoft.com/office/drawing/2014/main" id="{F807F0AF-ABBE-40D9-96E0-BC30699F52A8}"/>
              </a:ext>
            </a:extLst>
          </p:cNvPr>
          <p:cNvSpPr>
            <a:spLocks noGrp="1"/>
          </p:cNvSpPr>
          <p:nvPr>
            <p:ph idx="1"/>
          </p:nvPr>
        </p:nvSpPr>
        <p:spPr>
          <a:xfrm>
            <a:off x="838200" y="1261186"/>
            <a:ext cx="10975848" cy="5075269"/>
          </a:xfrm>
        </p:spPr>
        <p:txBody>
          <a:bodyPr vert="horz" lIns="91440" tIns="45720" rIns="91440" bIns="45720" rtlCol="0" anchor="t">
            <a:noAutofit/>
          </a:bodyPr>
          <a:lstStyle/>
          <a:p>
            <a:pPr marL="530225" indent="-530225">
              <a:spcBef>
                <a:spcPts val="0"/>
              </a:spcBef>
              <a:spcAft>
                <a:spcPts val="1200"/>
              </a:spcAft>
            </a:pPr>
            <a:r>
              <a:rPr lang="en-US" sz="3200" dirty="0"/>
              <a:t>Keep the adult at risk </a:t>
            </a:r>
            <a:r>
              <a:rPr lang="en-US" sz="3200" b="1" dirty="0"/>
              <a:t>safe</a:t>
            </a:r>
            <a:endParaRPr lang="en-US" sz="3200" dirty="0">
              <a:cs typeface="Arial"/>
            </a:endParaRPr>
          </a:p>
          <a:p>
            <a:pPr marL="530225" indent="-530225">
              <a:spcBef>
                <a:spcPts val="0"/>
              </a:spcBef>
              <a:spcAft>
                <a:spcPts val="1200"/>
              </a:spcAft>
            </a:pPr>
            <a:r>
              <a:rPr lang="en-US" sz="3200" b="1" dirty="0"/>
              <a:t>Ask questions </a:t>
            </a:r>
            <a:r>
              <a:rPr lang="en-US" sz="3200" dirty="0"/>
              <a:t>to decide if it is a safeguarding risk</a:t>
            </a:r>
            <a:endParaRPr lang="en-US" sz="3200" dirty="0">
              <a:cs typeface="Arial"/>
            </a:endParaRPr>
          </a:p>
          <a:p>
            <a:pPr marL="530225" indent="-530225">
              <a:spcBef>
                <a:spcPts val="0"/>
              </a:spcBef>
              <a:spcAft>
                <a:spcPts val="1200"/>
              </a:spcAft>
            </a:pPr>
            <a:r>
              <a:rPr lang="en-US" sz="3200" b="1" dirty="0"/>
              <a:t>Listen</a:t>
            </a:r>
            <a:r>
              <a:rPr lang="en-US" sz="3200" dirty="0"/>
              <a:t> and </a:t>
            </a:r>
            <a:r>
              <a:rPr lang="en-US" sz="3200" b="1" dirty="0"/>
              <a:t>observe</a:t>
            </a:r>
            <a:r>
              <a:rPr lang="en-US" sz="3200" dirty="0"/>
              <a:t> with an </a:t>
            </a:r>
            <a:r>
              <a:rPr lang="en-US" sz="3200" b="1" dirty="0"/>
              <a:t>open mind</a:t>
            </a:r>
          </a:p>
          <a:p>
            <a:pPr marL="530225" indent="-530225">
              <a:spcBef>
                <a:spcPts val="0"/>
              </a:spcBef>
              <a:spcAft>
                <a:spcPts val="1200"/>
              </a:spcAft>
            </a:pPr>
            <a:r>
              <a:rPr lang="en-US" sz="3200" b="1" dirty="0">
                <a:solidFill>
                  <a:schemeClr val="tx1"/>
                </a:solidFill>
              </a:rPr>
              <a:t>Secure and preserve </a:t>
            </a:r>
            <a:r>
              <a:rPr lang="en-US" sz="3200" dirty="0">
                <a:solidFill>
                  <a:schemeClr val="tx1"/>
                </a:solidFill>
              </a:rPr>
              <a:t>anything you believe might be evidence</a:t>
            </a:r>
            <a:endParaRPr lang="en-US" sz="3200">
              <a:solidFill>
                <a:schemeClr val="tx1"/>
              </a:solidFill>
              <a:cs typeface="Arial"/>
            </a:endParaRPr>
          </a:p>
          <a:p>
            <a:pPr marL="530225" indent="-530225">
              <a:spcBef>
                <a:spcPts val="0"/>
              </a:spcBef>
              <a:spcAft>
                <a:spcPts val="1200"/>
              </a:spcAft>
            </a:pPr>
            <a:r>
              <a:rPr lang="en-US" sz="3200" b="1" dirty="0"/>
              <a:t>Explain </a:t>
            </a:r>
            <a:r>
              <a:rPr lang="en-US" sz="3200" dirty="0"/>
              <a:t>what will happen next</a:t>
            </a:r>
          </a:p>
          <a:p>
            <a:pPr marL="530225" indent="-530225">
              <a:spcBef>
                <a:spcPts val="0"/>
              </a:spcBef>
              <a:spcAft>
                <a:spcPts val="1200"/>
              </a:spcAft>
            </a:pPr>
            <a:r>
              <a:rPr lang="en-US" sz="3200" b="1" dirty="0"/>
              <a:t>Do not make promises</a:t>
            </a:r>
          </a:p>
          <a:p>
            <a:pPr marL="530225" indent="-530225">
              <a:spcBef>
                <a:spcPts val="0"/>
              </a:spcBef>
              <a:spcAft>
                <a:spcPts val="1200"/>
              </a:spcAft>
            </a:pPr>
            <a:r>
              <a:rPr lang="en-US" sz="3200" b="1" dirty="0"/>
              <a:t>Record</a:t>
            </a:r>
            <a:r>
              <a:rPr lang="en-US" sz="3200" dirty="0"/>
              <a:t> what they say to you as soon as possible </a:t>
            </a:r>
            <a:endParaRPr lang="en-GB" sz="3200" b="1" dirty="0">
              <a:solidFill>
                <a:schemeClr val="accent3"/>
              </a:solidFill>
            </a:endParaRPr>
          </a:p>
        </p:txBody>
      </p:sp>
    </p:spTree>
    <p:extLst>
      <p:ext uri="{BB962C8B-B14F-4D97-AF65-F5344CB8AC3E}">
        <p14:creationId xmlns:p14="http://schemas.microsoft.com/office/powerpoint/2010/main" val="4110891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CW big">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big" id="{DB79ED1A-5E58-4DFF-A093-7F8976193DA5}" vid="{B2C46FE7-8F89-4B1C-BB88-ED06A7B027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1" ma:contentTypeDescription="Create a new document." ma:contentTypeScope="" ma:versionID="4617ffe8256266157422f2465dad9b38">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e45c772fb09092c6bbe35b3003707d1a"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C3AB3A-F041-4DC5-8354-6B093554393A}">
  <ds:schemaRefs>
    <ds:schemaRef ds:uri="http://schemas.microsoft.com/sharepoint/v3/contenttype/forms"/>
  </ds:schemaRefs>
</ds:datastoreItem>
</file>

<file path=customXml/itemProps2.xml><?xml version="1.0" encoding="utf-8"?>
<ds:datastoreItem xmlns:ds="http://schemas.openxmlformats.org/officeDocument/2006/customXml" ds:itemID="{0D1FDE00-AB87-4E27-A151-2EBB81660B3C}">
  <ds:schemaRefs>
    <ds:schemaRef ds:uri="http://schemas.openxmlformats.org/package/2006/metadata/core-properties"/>
    <ds:schemaRef ds:uri="938c16c7-c037-46c2-b059-7c36ee9c9343"/>
    <ds:schemaRef ds:uri="http://purl.org/dc/elements/1.1/"/>
    <ds:schemaRef ds:uri="http://purl.org/dc/terms/"/>
    <ds:schemaRef ds:uri="http://www.w3.org/XML/1998/namespace"/>
    <ds:schemaRef ds:uri="http://schemas.microsoft.com/office/2006/documentManagement/types"/>
    <ds:schemaRef ds:uri="3921c09e-0880-46c2-85b5-782023efd1ea"/>
    <ds:schemaRef ds:uri="http://schemas.microsoft.com/office/infopath/2007/PartnerControl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4D828564-4E93-4E16-B7C2-017405196C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SCW big</Template>
  <TotalTime>987</TotalTime>
  <Words>6161</Words>
  <Application>Microsoft Macintosh PowerPoint</Application>
  <PresentationFormat>Widescreen</PresentationFormat>
  <Paragraphs>440</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Helvetica</vt:lpstr>
      <vt:lpstr>SCW big</vt:lpstr>
      <vt:lpstr>Wales Safeguarding  Procedures</vt:lpstr>
      <vt:lpstr>Sources of concern</vt:lpstr>
      <vt:lpstr>What is a ‘concern’?</vt:lpstr>
      <vt:lpstr>Remember:</vt:lpstr>
      <vt:lpstr>Source: the general public</vt:lpstr>
      <vt:lpstr>Managing general public concerns</vt:lpstr>
      <vt:lpstr>Managing general public concerns</vt:lpstr>
      <vt:lpstr>Source: allegation by adult at risk</vt:lpstr>
      <vt:lpstr>Managing an allegation</vt:lpstr>
      <vt:lpstr>Managing an allegation</vt:lpstr>
      <vt:lpstr>Seeking advice</vt:lpstr>
      <vt:lpstr>Seeking advice about a concern</vt:lpstr>
      <vt:lpstr>Seeking advice</vt:lpstr>
      <vt:lpstr>Seeking advice</vt:lpstr>
      <vt:lpstr>Seeking advice</vt:lpstr>
      <vt:lpstr>Duty to report</vt:lpstr>
      <vt:lpstr>Who has a responsibility to report?</vt:lpstr>
      <vt:lpstr>Statutory duty to report</vt:lpstr>
      <vt:lpstr>Non-statutory responsibility to report</vt:lpstr>
      <vt:lpstr>Reporting concerns about a practitioner</vt:lpstr>
      <vt:lpstr>Making a report</vt:lpstr>
      <vt:lpstr>Making a report</vt:lpstr>
      <vt:lpstr>Out of hours</vt:lpstr>
      <vt:lpstr>Immediate concerns</vt:lpstr>
      <vt:lpstr>Immediate concerns</vt:lpstr>
      <vt:lpstr>Contacting the police</vt:lpstr>
      <vt:lpstr>Contacting the police</vt:lpstr>
      <vt:lpstr>Contacting the police</vt:lpstr>
      <vt:lpstr>Contacting the police</vt:lpstr>
      <vt:lpstr>Contacting the police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National Safeguarding  Procedures for Wales</dc:title>
  <dc:creator>Nicole James</dc:creator>
  <cp:lastModifiedBy>Danielle Williams</cp:lastModifiedBy>
  <cp:revision>199</cp:revision>
  <dcterms:created xsi:type="dcterms:W3CDTF">2019-09-05T10:21:39Z</dcterms:created>
  <dcterms:modified xsi:type="dcterms:W3CDTF">2020-09-25T08:50:17Z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