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Lst>
  <p:notesMasterIdLst>
    <p:notesMasterId r:id="rId25"/>
  </p:notesMasterIdLst>
  <p:sldIdLst>
    <p:sldId id="256" r:id="rId5"/>
    <p:sldId id="264" r:id="rId6"/>
    <p:sldId id="273" r:id="rId7"/>
    <p:sldId id="274" r:id="rId8"/>
    <p:sldId id="631" r:id="rId9"/>
    <p:sldId id="283" r:id="rId10"/>
    <p:sldId id="638" r:id="rId11"/>
    <p:sldId id="640" r:id="rId12"/>
    <p:sldId id="282" r:id="rId13"/>
    <p:sldId id="267" r:id="rId14"/>
    <p:sldId id="277" r:id="rId15"/>
    <p:sldId id="633" r:id="rId16"/>
    <p:sldId id="278" r:id="rId17"/>
    <p:sldId id="281" r:id="rId18"/>
    <p:sldId id="284" r:id="rId19"/>
    <p:sldId id="639" r:id="rId20"/>
    <p:sldId id="272" r:id="rId21"/>
    <p:sldId id="279" r:id="rId22"/>
    <p:sldId id="285" r:id="rId23"/>
    <p:sldId id="26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94C"/>
    <a:srgbClr val="2477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98" autoAdjust="0"/>
    <p:restoredTop sz="62177" autoAdjust="0"/>
  </p:normalViewPr>
  <p:slideViewPr>
    <p:cSldViewPr snapToGrid="0">
      <p:cViewPr varScale="1">
        <p:scale>
          <a:sx n="77" d="100"/>
          <a:sy n="77" d="100"/>
        </p:scale>
        <p:origin x="18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an Price" userId="S::bethan.price@socialcare.wales::29923274-46ec-4e83-956c-4c26375aa1fd" providerId="AD" clId="Web-{FCC910F4-7069-8121-CEDE-67826E4F440A}"/>
    <pc:docChg chg="modSld">
      <pc:chgData name="Bethan Price" userId="S::bethan.price@socialcare.wales::29923274-46ec-4e83-956c-4c26375aa1fd" providerId="AD" clId="Web-{FCC910F4-7069-8121-CEDE-67826E4F440A}" dt="2020-08-06T16:03:47.894" v="7" actId="20577"/>
      <pc:docMkLst>
        <pc:docMk/>
      </pc:docMkLst>
      <pc:sldChg chg="modSp">
        <pc:chgData name="Bethan Price" userId="S::bethan.price@socialcare.wales::29923274-46ec-4e83-956c-4c26375aa1fd" providerId="AD" clId="Web-{FCC910F4-7069-8121-CEDE-67826E4F440A}" dt="2020-08-06T16:03:47.894" v="7" actId="20577"/>
        <pc:sldMkLst>
          <pc:docMk/>
          <pc:sldMk cId="2584677126" sldId="272"/>
        </pc:sldMkLst>
        <pc:spChg chg="mod">
          <ac:chgData name="Bethan Price" userId="S::bethan.price@socialcare.wales::29923274-46ec-4e83-956c-4c26375aa1fd" providerId="AD" clId="Web-{FCC910F4-7069-8121-CEDE-67826E4F440A}" dt="2020-08-06T16:03:47.894" v="7" actId="20577"/>
          <ac:spMkLst>
            <pc:docMk/>
            <pc:sldMk cId="2584677126" sldId="272"/>
            <ac:spMk id="3" creationId="{E686D3D3-9D0B-47CA-B0EC-B0D0BBB3B249}"/>
          </ac:spMkLst>
        </pc:spChg>
      </pc:sldChg>
      <pc:sldChg chg="modSp">
        <pc:chgData name="Bethan Price" userId="S::bethan.price@socialcare.wales::29923274-46ec-4e83-956c-4c26375aa1fd" providerId="AD" clId="Web-{FCC910F4-7069-8121-CEDE-67826E4F440A}" dt="2020-08-06T15:59:48.396" v="5" actId="20577"/>
        <pc:sldMkLst>
          <pc:docMk/>
          <pc:sldMk cId="2284252151" sldId="284"/>
        </pc:sldMkLst>
        <pc:spChg chg="mod">
          <ac:chgData name="Bethan Price" userId="S::bethan.price@socialcare.wales::29923274-46ec-4e83-956c-4c26375aa1fd" providerId="AD" clId="Web-{FCC910F4-7069-8121-CEDE-67826E4F440A}" dt="2020-08-06T15:59:48.396" v="5" actId="20577"/>
          <ac:spMkLst>
            <pc:docMk/>
            <pc:sldMk cId="2284252151" sldId="284"/>
            <ac:spMk id="3" creationId="{B87B033E-519D-4C33-8F0F-38CAE1847329}"/>
          </ac:spMkLst>
        </pc:spChg>
      </pc:sldChg>
      <pc:sldChg chg="modSp">
        <pc:chgData name="Bethan Price" userId="S::bethan.price@socialcare.wales::29923274-46ec-4e83-956c-4c26375aa1fd" providerId="AD" clId="Web-{FCC910F4-7069-8121-CEDE-67826E4F440A}" dt="2020-08-06T15:55:34.505" v="3" actId="20577"/>
        <pc:sldMkLst>
          <pc:docMk/>
          <pc:sldMk cId="1751184148" sldId="640"/>
        </pc:sldMkLst>
        <pc:spChg chg="mod">
          <ac:chgData name="Bethan Price" userId="S::bethan.price@socialcare.wales::29923274-46ec-4e83-956c-4c26375aa1fd" providerId="AD" clId="Web-{FCC910F4-7069-8121-CEDE-67826E4F440A}" dt="2020-08-06T15:55:34.505" v="3" actId="20577"/>
          <ac:spMkLst>
            <pc:docMk/>
            <pc:sldMk cId="1751184148" sldId="640"/>
            <ac:spMk id="3" creationId="{EFC81E66-C807-43F2-973C-5C597F840561}"/>
          </ac:spMkLst>
        </pc:spChg>
      </pc:sldChg>
    </pc:docChg>
  </pc:docChgLst>
  <pc:docChgLst>
    <pc:chgData name="Esyllt Crozier" userId="S::esyllt.crozier_socialcare.wales#ext#@newpathways.org.uk::6689d078-8b33-4fed-81db-3d4b71e4997d" providerId="AD" clId="Web-{7A7D66D3-A020-40A2-8569-D1F8EB08F300}"/>
    <pc:docChg chg="addSld modSld">
      <pc:chgData name="Esyllt Crozier" userId="S::esyllt.crozier_socialcare.wales#ext#@newpathways.org.uk::6689d078-8b33-4fed-81db-3d4b71e4997d" providerId="AD" clId="Web-{7A7D66D3-A020-40A2-8569-D1F8EB08F300}" dt="2020-02-27T07:50:56.673" v="107" actId="20577"/>
      <pc:docMkLst>
        <pc:docMk/>
      </pc:docMkLst>
      <pc:sldChg chg="modSp new">
        <pc:chgData name="Esyllt Crozier" userId="S::esyllt.crozier_socialcare.wales#ext#@newpathways.org.uk::6689d078-8b33-4fed-81db-3d4b71e4997d" providerId="AD" clId="Web-{7A7D66D3-A020-40A2-8569-D1F8EB08F300}" dt="2020-02-27T07:50:56.673" v="107" actId="20577"/>
        <pc:sldMkLst>
          <pc:docMk/>
          <pc:sldMk cId="1751184148" sldId="640"/>
        </pc:sldMkLst>
        <pc:spChg chg="mod">
          <ac:chgData name="Esyllt Crozier" userId="S::esyllt.crozier_socialcare.wales#ext#@newpathways.org.uk::6689d078-8b33-4fed-81db-3d4b71e4997d" providerId="AD" clId="Web-{7A7D66D3-A020-40A2-8569-D1F8EB08F300}" dt="2020-02-27T07:47:41.129" v="12" actId="20577"/>
          <ac:spMkLst>
            <pc:docMk/>
            <pc:sldMk cId="1751184148" sldId="640"/>
            <ac:spMk id="2" creationId="{6F9E8314-30B1-4BD4-90CC-91C80F7E5960}"/>
          </ac:spMkLst>
        </pc:spChg>
        <pc:spChg chg="mod">
          <ac:chgData name="Esyllt Crozier" userId="S::esyllt.crozier_socialcare.wales#ext#@newpathways.org.uk::6689d078-8b33-4fed-81db-3d4b71e4997d" providerId="AD" clId="Web-{7A7D66D3-A020-40A2-8569-D1F8EB08F300}" dt="2020-02-27T07:50:56.673" v="107" actId="20577"/>
          <ac:spMkLst>
            <pc:docMk/>
            <pc:sldMk cId="1751184148" sldId="640"/>
            <ac:spMk id="3" creationId="{EFC81E66-C807-43F2-973C-5C597F840561}"/>
          </ac:spMkLst>
        </pc:spChg>
      </pc:sldChg>
    </pc:docChg>
  </pc:docChgLst>
  <pc:docChgLst>
    <pc:chgData name="Bethan Price" userId="S::bethan.price@socialcare.wales::29923274-46ec-4e83-956c-4c26375aa1fd" providerId="AD" clId="Web-{BB02145F-A3C9-5516-EDEB-F9DA2D5BDC6D}"/>
    <pc:docChg chg="modSld">
      <pc:chgData name="Bethan Price" userId="S::bethan.price@socialcare.wales::29923274-46ec-4e83-956c-4c26375aa1fd" providerId="AD" clId="Web-{BB02145F-A3C9-5516-EDEB-F9DA2D5BDC6D}" dt="2020-05-14T11:48:47.947" v="128" actId="20577"/>
      <pc:docMkLst>
        <pc:docMk/>
      </pc:docMkLst>
      <pc:sldChg chg="modSp">
        <pc:chgData name="Bethan Price" userId="S::bethan.price@socialcare.wales::29923274-46ec-4e83-956c-4c26375aa1fd" providerId="AD" clId="Web-{BB02145F-A3C9-5516-EDEB-F9DA2D5BDC6D}" dt="2020-05-14T11:39:08.951" v="4" actId="20577"/>
        <pc:sldMkLst>
          <pc:docMk/>
          <pc:sldMk cId="427183151" sldId="256"/>
        </pc:sldMkLst>
        <pc:spChg chg="mod">
          <ac:chgData name="Bethan Price" userId="S::bethan.price@socialcare.wales::29923274-46ec-4e83-956c-4c26375aa1fd" providerId="AD" clId="Web-{BB02145F-A3C9-5516-EDEB-F9DA2D5BDC6D}" dt="2020-05-14T11:39:08.951" v="4" actId="20577"/>
          <ac:spMkLst>
            <pc:docMk/>
            <pc:sldMk cId="427183151" sldId="256"/>
            <ac:spMk id="3" creationId="{C79237B4-37F7-4090-B9BF-BCEBD33C11FE}"/>
          </ac:spMkLst>
        </pc:spChg>
      </pc:sldChg>
      <pc:sldChg chg="modSp">
        <pc:chgData name="Bethan Price" userId="S::bethan.price@socialcare.wales::29923274-46ec-4e83-956c-4c26375aa1fd" providerId="AD" clId="Web-{BB02145F-A3C9-5516-EDEB-F9DA2D5BDC6D}" dt="2020-05-14T11:39:40.404" v="12" actId="20577"/>
        <pc:sldMkLst>
          <pc:docMk/>
          <pc:sldMk cId="2752421471" sldId="264"/>
        </pc:sldMkLst>
        <pc:spChg chg="mod">
          <ac:chgData name="Bethan Price" userId="S::bethan.price@socialcare.wales::29923274-46ec-4e83-956c-4c26375aa1fd" providerId="AD" clId="Web-{BB02145F-A3C9-5516-EDEB-F9DA2D5BDC6D}" dt="2020-05-14T11:39:40.404" v="12" actId="20577"/>
          <ac:spMkLst>
            <pc:docMk/>
            <pc:sldMk cId="2752421471" sldId="264"/>
            <ac:spMk id="3" creationId="{D581009D-36BE-4C7E-9736-0148BB4C18F0}"/>
          </ac:spMkLst>
        </pc:spChg>
        <pc:spChg chg="mod">
          <ac:chgData name="Bethan Price" userId="S::bethan.price@socialcare.wales::29923274-46ec-4e83-956c-4c26375aa1fd" providerId="AD" clId="Web-{BB02145F-A3C9-5516-EDEB-F9DA2D5BDC6D}" dt="2020-05-14T11:39:16.076" v="7" actId="1076"/>
          <ac:spMkLst>
            <pc:docMk/>
            <pc:sldMk cId="2752421471" sldId="264"/>
            <ac:spMk id="4" creationId="{F4A2DECD-F477-44DC-BC37-785E9C48A893}"/>
          </ac:spMkLst>
        </pc:spChg>
      </pc:sldChg>
      <pc:sldChg chg="modSp">
        <pc:chgData name="Bethan Price" userId="S::bethan.price@socialcare.wales::29923274-46ec-4e83-956c-4c26375aa1fd" providerId="AD" clId="Web-{BB02145F-A3C9-5516-EDEB-F9DA2D5BDC6D}" dt="2020-05-14T11:48:47.947" v="128" actId="20577"/>
        <pc:sldMkLst>
          <pc:docMk/>
          <pc:sldMk cId="2507876485" sldId="266"/>
        </pc:sldMkLst>
        <pc:spChg chg="mod">
          <ac:chgData name="Bethan Price" userId="S::bethan.price@socialcare.wales::29923274-46ec-4e83-956c-4c26375aa1fd" providerId="AD" clId="Web-{BB02145F-A3C9-5516-EDEB-F9DA2D5BDC6D}" dt="2020-05-14T11:48:47.947" v="128" actId="20577"/>
          <ac:spMkLst>
            <pc:docMk/>
            <pc:sldMk cId="2507876485" sldId="266"/>
            <ac:spMk id="3" creationId="{81D5BC74-55CF-4144-A269-EB6CF35E1EF6}"/>
          </ac:spMkLst>
        </pc:spChg>
      </pc:sldChg>
      <pc:sldChg chg="modSp">
        <pc:chgData name="Bethan Price" userId="S::bethan.price@socialcare.wales::29923274-46ec-4e83-956c-4c26375aa1fd" providerId="AD" clId="Web-{BB02145F-A3C9-5516-EDEB-F9DA2D5BDC6D}" dt="2020-05-14T11:43:28.324" v="75" actId="20577"/>
        <pc:sldMkLst>
          <pc:docMk/>
          <pc:sldMk cId="3736561876" sldId="267"/>
        </pc:sldMkLst>
        <pc:spChg chg="mod">
          <ac:chgData name="Bethan Price" userId="S::bethan.price@socialcare.wales::29923274-46ec-4e83-956c-4c26375aa1fd" providerId="AD" clId="Web-{BB02145F-A3C9-5516-EDEB-F9DA2D5BDC6D}" dt="2020-05-14T11:43:28.324" v="75" actId="20577"/>
          <ac:spMkLst>
            <pc:docMk/>
            <pc:sldMk cId="3736561876" sldId="267"/>
            <ac:spMk id="3" creationId="{642B19E4-449C-4581-9422-70B077286E0B}"/>
          </ac:spMkLst>
        </pc:spChg>
      </pc:sldChg>
      <pc:sldChg chg="modSp">
        <pc:chgData name="Bethan Price" userId="S::bethan.price@socialcare.wales::29923274-46ec-4e83-956c-4c26375aa1fd" providerId="AD" clId="Web-{BB02145F-A3C9-5516-EDEB-F9DA2D5BDC6D}" dt="2020-05-14T11:46:48.401" v="116" actId="20577"/>
        <pc:sldMkLst>
          <pc:docMk/>
          <pc:sldMk cId="2584677126" sldId="272"/>
        </pc:sldMkLst>
        <pc:spChg chg="mod">
          <ac:chgData name="Bethan Price" userId="S::bethan.price@socialcare.wales::29923274-46ec-4e83-956c-4c26375aa1fd" providerId="AD" clId="Web-{BB02145F-A3C9-5516-EDEB-F9DA2D5BDC6D}" dt="2020-05-14T11:46:48.401" v="116" actId="20577"/>
          <ac:spMkLst>
            <pc:docMk/>
            <pc:sldMk cId="2584677126" sldId="272"/>
            <ac:spMk id="3" creationId="{E686D3D3-9D0B-47CA-B0EC-B0D0BBB3B249}"/>
          </ac:spMkLst>
        </pc:spChg>
      </pc:sldChg>
      <pc:sldChg chg="modSp">
        <pc:chgData name="Bethan Price" userId="S::bethan.price@socialcare.wales::29923274-46ec-4e83-956c-4c26375aa1fd" providerId="AD" clId="Web-{BB02145F-A3C9-5516-EDEB-F9DA2D5BDC6D}" dt="2020-05-14T11:39:54.466" v="18" actId="20577"/>
        <pc:sldMkLst>
          <pc:docMk/>
          <pc:sldMk cId="2124273961" sldId="273"/>
        </pc:sldMkLst>
        <pc:spChg chg="mod">
          <ac:chgData name="Bethan Price" userId="S::bethan.price@socialcare.wales::29923274-46ec-4e83-956c-4c26375aa1fd" providerId="AD" clId="Web-{BB02145F-A3C9-5516-EDEB-F9DA2D5BDC6D}" dt="2020-05-14T11:39:54.466" v="18" actId="20577"/>
          <ac:spMkLst>
            <pc:docMk/>
            <pc:sldMk cId="2124273961" sldId="273"/>
            <ac:spMk id="4" creationId="{F23A8B76-D717-4974-B54E-08392D617D6B}"/>
          </ac:spMkLst>
        </pc:spChg>
        <pc:spChg chg="mod">
          <ac:chgData name="Bethan Price" userId="S::bethan.price@socialcare.wales::29923274-46ec-4e83-956c-4c26375aa1fd" providerId="AD" clId="Web-{BB02145F-A3C9-5516-EDEB-F9DA2D5BDC6D}" dt="2020-05-14T11:39:47.794" v="15" actId="20577"/>
          <ac:spMkLst>
            <pc:docMk/>
            <pc:sldMk cId="2124273961" sldId="273"/>
            <ac:spMk id="7" creationId="{A592B674-3DE0-4C8F-8C85-99716ABCFAFD}"/>
          </ac:spMkLst>
        </pc:spChg>
      </pc:sldChg>
      <pc:sldChg chg="modSp">
        <pc:chgData name="Bethan Price" userId="S::bethan.price@socialcare.wales::29923274-46ec-4e83-956c-4c26375aa1fd" providerId="AD" clId="Web-{BB02145F-A3C9-5516-EDEB-F9DA2D5BDC6D}" dt="2020-05-14T11:40:14.841" v="27" actId="20577"/>
        <pc:sldMkLst>
          <pc:docMk/>
          <pc:sldMk cId="3323652978" sldId="274"/>
        </pc:sldMkLst>
        <pc:spChg chg="mod">
          <ac:chgData name="Bethan Price" userId="S::bethan.price@socialcare.wales::29923274-46ec-4e83-956c-4c26375aa1fd" providerId="AD" clId="Web-{BB02145F-A3C9-5516-EDEB-F9DA2D5BDC6D}" dt="2020-05-14T11:40:14.841" v="27" actId="20577"/>
          <ac:spMkLst>
            <pc:docMk/>
            <pc:sldMk cId="3323652978" sldId="274"/>
            <ac:spMk id="4" creationId="{F23A8B76-D717-4974-B54E-08392D617D6B}"/>
          </ac:spMkLst>
        </pc:spChg>
        <pc:spChg chg="mod">
          <ac:chgData name="Bethan Price" userId="S::bethan.price@socialcare.wales::29923274-46ec-4e83-956c-4c26375aa1fd" providerId="AD" clId="Web-{BB02145F-A3C9-5516-EDEB-F9DA2D5BDC6D}" dt="2020-05-14T11:40:02.529" v="22" actId="20577"/>
          <ac:spMkLst>
            <pc:docMk/>
            <pc:sldMk cId="3323652978" sldId="274"/>
            <ac:spMk id="7" creationId="{AF82E44C-8371-4E5C-AA1B-7D23879CC580}"/>
          </ac:spMkLst>
        </pc:spChg>
      </pc:sldChg>
      <pc:sldChg chg="modSp">
        <pc:chgData name="Bethan Price" userId="S::bethan.price@socialcare.wales::29923274-46ec-4e83-956c-4c26375aa1fd" providerId="AD" clId="Web-{BB02145F-A3C9-5516-EDEB-F9DA2D5BDC6D}" dt="2020-05-14T11:43:36.496" v="76" actId="20577"/>
        <pc:sldMkLst>
          <pc:docMk/>
          <pc:sldMk cId="1197516054" sldId="277"/>
        </pc:sldMkLst>
        <pc:spChg chg="mod">
          <ac:chgData name="Bethan Price" userId="S::bethan.price@socialcare.wales::29923274-46ec-4e83-956c-4c26375aa1fd" providerId="AD" clId="Web-{BB02145F-A3C9-5516-EDEB-F9DA2D5BDC6D}" dt="2020-05-14T11:43:36.496" v="76" actId="20577"/>
          <ac:spMkLst>
            <pc:docMk/>
            <pc:sldMk cId="1197516054" sldId="277"/>
            <ac:spMk id="4" creationId="{BB6797AC-E133-4AF3-8566-71F2B5026041}"/>
          </ac:spMkLst>
        </pc:spChg>
      </pc:sldChg>
      <pc:sldChg chg="modSp">
        <pc:chgData name="Bethan Price" userId="S::bethan.price@socialcare.wales::29923274-46ec-4e83-956c-4c26375aa1fd" providerId="AD" clId="Web-{BB02145F-A3C9-5516-EDEB-F9DA2D5BDC6D}" dt="2020-05-14T11:44:46.714" v="89" actId="20577"/>
        <pc:sldMkLst>
          <pc:docMk/>
          <pc:sldMk cId="675548190" sldId="281"/>
        </pc:sldMkLst>
        <pc:spChg chg="mod">
          <ac:chgData name="Bethan Price" userId="S::bethan.price@socialcare.wales::29923274-46ec-4e83-956c-4c26375aa1fd" providerId="AD" clId="Web-{BB02145F-A3C9-5516-EDEB-F9DA2D5BDC6D}" dt="2020-05-14T11:44:46.714" v="89" actId="20577"/>
          <ac:spMkLst>
            <pc:docMk/>
            <pc:sldMk cId="675548190" sldId="281"/>
            <ac:spMk id="3" creationId="{B87B033E-519D-4C33-8F0F-38CAE1847329}"/>
          </ac:spMkLst>
        </pc:spChg>
        <pc:spChg chg="mod">
          <ac:chgData name="Bethan Price" userId="S::bethan.price@socialcare.wales::29923274-46ec-4e83-956c-4c26375aa1fd" providerId="AD" clId="Web-{BB02145F-A3C9-5516-EDEB-F9DA2D5BDC6D}" dt="2020-05-14T11:44:27.074" v="84" actId="20577"/>
          <ac:spMkLst>
            <pc:docMk/>
            <pc:sldMk cId="675548190" sldId="281"/>
            <ac:spMk id="4" creationId="{715BBAF9-9169-4F0F-893C-2D3304E714A9}"/>
          </ac:spMkLst>
        </pc:spChg>
      </pc:sldChg>
      <pc:sldChg chg="modSp">
        <pc:chgData name="Bethan Price" userId="S::bethan.price@socialcare.wales::29923274-46ec-4e83-956c-4c26375aa1fd" providerId="AD" clId="Web-{BB02145F-A3C9-5516-EDEB-F9DA2D5BDC6D}" dt="2020-05-14T11:41:00.653" v="43" actId="20577"/>
        <pc:sldMkLst>
          <pc:docMk/>
          <pc:sldMk cId="3030700813" sldId="283"/>
        </pc:sldMkLst>
        <pc:spChg chg="mod">
          <ac:chgData name="Bethan Price" userId="S::bethan.price@socialcare.wales::29923274-46ec-4e83-956c-4c26375aa1fd" providerId="AD" clId="Web-{BB02145F-A3C9-5516-EDEB-F9DA2D5BDC6D}" dt="2020-05-14T11:41:00.653" v="43" actId="20577"/>
          <ac:spMkLst>
            <pc:docMk/>
            <pc:sldMk cId="3030700813" sldId="283"/>
            <ac:spMk id="3" creationId="{081CF633-972F-4101-A8C1-F2C605472BD3}"/>
          </ac:spMkLst>
        </pc:spChg>
      </pc:sldChg>
      <pc:sldChg chg="modSp">
        <pc:chgData name="Bethan Price" userId="S::bethan.price@socialcare.wales::29923274-46ec-4e83-956c-4c26375aa1fd" providerId="AD" clId="Web-{BB02145F-A3C9-5516-EDEB-F9DA2D5BDC6D}" dt="2020-05-14T11:45:05.495" v="92" actId="20577"/>
        <pc:sldMkLst>
          <pc:docMk/>
          <pc:sldMk cId="2284252151" sldId="284"/>
        </pc:sldMkLst>
        <pc:spChg chg="mod">
          <ac:chgData name="Bethan Price" userId="S::bethan.price@socialcare.wales::29923274-46ec-4e83-956c-4c26375aa1fd" providerId="AD" clId="Web-{BB02145F-A3C9-5516-EDEB-F9DA2D5BDC6D}" dt="2020-05-14T11:45:05.495" v="92" actId="20577"/>
          <ac:spMkLst>
            <pc:docMk/>
            <pc:sldMk cId="2284252151" sldId="284"/>
            <ac:spMk id="7" creationId="{6401AB15-415D-46C4-9D3B-A877643FFCA2}"/>
          </ac:spMkLst>
        </pc:spChg>
      </pc:sldChg>
      <pc:sldChg chg="modSp">
        <pc:chgData name="Bethan Price" userId="S::bethan.price@socialcare.wales::29923274-46ec-4e83-956c-4c26375aa1fd" providerId="AD" clId="Web-{BB02145F-A3C9-5516-EDEB-F9DA2D5BDC6D}" dt="2020-05-14T11:47:06.713" v="119" actId="20577"/>
        <pc:sldMkLst>
          <pc:docMk/>
          <pc:sldMk cId="3792224614" sldId="285"/>
        </pc:sldMkLst>
        <pc:spChg chg="mod">
          <ac:chgData name="Bethan Price" userId="S::bethan.price@socialcare.wales::29923274-46ec-4e83-956c-4c26375aa1fd" providerId="AD" clId="Web-{BB02145F-A3C9-5516-EDEB-F9DA2D5BDC6D}" dt="2020-05-14T11:47:06.713" v="119" actId="20577"/>
          <ac:spMkLst>
            <pc:docMk/>
            <pc:sldMk cId="3792224614" sldId="285"/>
            <ac:spMk id="3" creationId="{46711415-818B-4E43-9A07-5B939AF2EC81}"/>
          </ac:spMkLst>
        </pc:spChg>
      </pc:sldChg>
      <pc:sldChg chg="modSp">
        <pc:chgData name="Bethan Price" userId="S::bethan.price@socialcare.wales::29923274-46ec-4e83-956c-4c26375aa1fd" providerId="AD" clId="Web-{BB02145F-A3C9-5516-EDEB-F9DA2D5BDC6D}" dt="2020-05-14T11:40:33.419" v="35" actId="20577"/>
        <pc:sldMkLst>
          <pc:docMk/>
          <pc:sldMk cId="1219289827" sldId="631"/>
        </pc:sldMkLst>
        <pc:spChg chg="mod">
          <ac:chgData name="Bethan Price" userId="S::bethan.price@socialcare.wales::29923274-46ec-4e83-956c-4c26375aa1fd" providerId="AD" clId="Web-{BB02145F-A3C9-5516-EDEB-F9DA2D5BDC6D}" dt="2020-05-14T11:40:33.419" v="35" actId="20577"/>
          <ac:spMkLst>
            <pc:docMk/>
            <pc:sldMk cId="1219289827" sldId="631"/>
            <ac:spMk id="4" creationId="{F23A8B76-D717-4974-B54E-08392D617D6B}"/>
          </ac:spMkLst>
        </pc:spChg>
        <pc:spChg chg="mod">
          <ac:chgData name="Bethan Price" userId="S::bethan.price@socialcare.wales::29923274-46ec-4e83-956c-4c26375aa1fd" providerId="AD" clId="Web-{BB02145F-A3C9-5516-EDEB-F9DA2D5BDC6D}" dt="2020-05-14T11:40:30.950" v="34" actId="20577"/>
          <ac:spMkLst>
            <pc:docMk/>
            <pc:sldMk cId="1219289827" sldId="631"/>
            <ac:spMk id="7" creationId="{AF82E44C-8371-4E5C-AA1B-7D23879CC580}"/>
          </ac:spMkLst>
        </pc:spChg>
      </pc:sldChg>
      <pc:sldChg chg="modSp">
        <pc:chgData name="Bethan Price" userId="S::bethan.price@socialcare.wales::29923274-46ec-4e83-956c-4c26375aa1fd" providerId="AD" clId="Web-{BB02145F-A3C9-5516-EDEB-F9DA2D5BDC6D}" dt="2020-05-14T11:44:06.089" v="83" actId="20577"/>
        <pc:sldMkLst>
          <pc:docMk/>
          <pc:sldMk cId="2317917825" sldId="633"/>
        </pc:sldMkLst>
        <pc:spChg chg="mod">
          <ac:chgData name="Bethan Price" userId="S::bethan.price@socialcare.wales::29923274-46ec-4e83-956c-4c26375aa1fd" providerId="AD" clId="Web-{BB02145F-A3C9-5516-EDEB-F9DA2D5BDC6D}" dt="2020-05-14T11:44:06.089" v="83" actId="20577"/>
          <ac:spMkLst>
            <pc:docMk/>
            <pc:sldMk cId="2317917825" sldId="633"/>
            <ac:spMk id="5" creationId="{384C521D-B95F-4BD5-B49B-D8ACE1C81596}"/>
          </ac:spMkLst>
        </pc:spChg>
      </pc:sldChg>
      <pc:sldChg chg="modSp">
        <pc:chgData name="Bethan Price" userId="S::bethan.price@socialcare.wales::29923274-46ec-4e83-956c-4c26375aa1fd" providerId="AD" clId="Web-{BB02145F-A3C9-5516-EDEB-F9DA2D5BDC6D}" dt="2020-05-14T11:41:20.669" v="48" actId="20577"/>
        <pc:sldMkLst>
          <pc:docMk/>
          <pc:sldMk cId="4151416383" sldId="638"/>
        </pc:sldMkLst>
        <pc:spChg chg="mod">
          <ac:chgData name="Bethan Price" userId="S::bethan.price@socialcare.wales::29923274-46ec-4e83-956c-4c26375aa1fd" providerId="AD" clId="Web-{BB02145F-A3C9-5516-EDEB-F9DA2D5BDC6D}" dt="2020-05-14T11:41:20.669" v="48" actId="20577"/>
          <ac:spMkLst>
            <pc:docMk/>
            <pc:sldMk cId="4151416383" sldId="638"/>
            <ac:spMk id="6" creationId="{6C83A90D-3D66-4F3C-B6A9-94D5CEC04C18}"/>
          </ac:spMkLst>
        </pc:spChg>
        <pc:spChg chg="mod">
          <ac:chgData name="Bethan Price" userId="S::bethan.price@socialcare.wales::29923274-46ec-4e83-956c-4c26375aa1fd" providerId="AD" clId="Web-{BB02145F-A3C9-5516-EDEB-F9DA2D5BDC6D}" dt="2020-05-14T11:41:13.747" v="45" actId="20577"/>
          <ac:spMkLst>
            <pc:docMk/>
            <pc:sldMk cId="4151416383" sldId="638"/>
            <ac:spMk id="7" creationId="{A8B6CDE9-7863-4A15-9FA7-D53C69632F0E}"/>
          </ac:spMkLst>
        </pc:spChg>
      </pc:sldChg>
      <pc:sldChg chg="modSp">
        <pc:chgData name="Bethan Price" userId="S::bethan.price@socialcare.wales::29923274-46ec-4e83-956c-4c26375aa1fd" providerId="AD" clId="Web-{BB02145F-A3C9-5516-EDEB-F9DA2D5BDC6D}" dt="2020-05-14T11:45:57.667" v="101" actId="20577"/>
        <pc:sldMkLst>
          <pc:docMk/>
          <pc:sldMk cId="2208253531" sldId="639"/>
        </pc:sldMkLst>
        <pc:spChg chg="mod">
          <ac:chgData name="Bethan Price" userId="S::bethan.price@socialcare.wales::29923274-46ec-4e83-956c-4c26375aa1fd" providerId="AD" clId="Web-{BB02145F-A3C9-5516-EDEB-F9DA2D5BDC6D}" dt="2020-05-14T11:45:57.667" v="101" actId="20577"/>
          <ac:spMkLst>
            <pc:docMk/>
            <pc:sldMk cId="2208253531" sldId="639"/>
            <ac:spMk id="3" creationId="{B87B033E-519D-4C33-8F0F-38CAE1847329}"/>
          </ac:spMkLst>
        </pc:spChg>
        <pc:spChg chg="mod">
          <ac:chgData name="Bethan Price" userId="S::bethan.price@socialcare.wales::29923274-46ec-4e83-956c-4c26375aa1fd" providerId="AD" clId="Web-{BB02145F-A3C9-5516-EDEB-F9DA2D5BDC6D}" dt="2020-05-14T11:45:10.933" v="94" actId="20577"/>
          <ac:spMkLst>
            <pc:docMk/>
            <pc:sldMk cId="2208253531" sldId="639"/>
            <ac:spMk id="7" creationId="{6401AB15-415D-46C4-9D3B-A877643FFCA2}"/>
          </ac:spMkLst>
        </pc:spChg>
      </pc:sldChg>
      <pc:sldChg chg="modSp">
        <pc:chgData name="Bethan Price" userId="S::bethan.price@socialcare.wales::29923274-46ec-4e83-956c-4c26375aa1fd" providerId="AD" clId="Web-{BB02145F-A3C9-5516-EDEB-F9DA2D5BDC6D}" dt="2020-05-14T11:42:57.387" v="74" actId="20577"/>
        <pc:sldMkLst>
          <pc:docMk/>
          <pc:sldMk cId="1751184148" sldId="640"/>
        </pc:sldMkLst>
        <pc:spChg chg="mod">
          <ac:chgData name="Bethan Price" userId="S::bethan.price@socialcare.wales::29923274-46ec-4e83-956c-4c26375aa1fd" providerId="AD" clId="Web-{BB02145F-A3C9-5516-EDEB-F9DA2D5BDC6D}" dt="2020-05-14T11:42:57.387" v="74" actId="20577"/>
          <ac:spMkLst>
            <pc:docMk/>
            <pc:sldMk cId="1751184148" sldId="640"/>
            <ac:spMk id="3" creationId="{EFC81E66-C807-43F2-973C-5C597F840561}"/>
          </ac:spMkLst>
        </pc:spChg>
      </pc:sldChg>
    </pc:docChg>
  </pc:docChgLst>
  <pc:docChgLst>
    <pc:chgData name="Nicole James" userId="87e49fce-462c-4f4b-b072-0e7301cf4f25" providerId="ADAL" clId="{9777C379-F5CF-425B-9933-905C02769227}"/>
    <pc:docChg chg="modSld">
      <pc:chgData name="Nicole James" userId="87e49fce-462c-4f4b-b072-0e7301cf4f25" providerId="ADAL" clId="{9777C379-F5CF-425B-9933-905C02769227}" dt="2020-01-30T11:52:36.357" v="112" actId="113"/>
      <pc:docMkLst>
        <pc:docMk/>
      </pc:docMkLst>
      <pc:sldChg chg="modNotesTx">
        <pc:chgData name="Nicole James" userId="87e49fce-462c-4f4b-b072-0e7301cf4f25" providerId="ADAL" clId="{9777C379-F5CF-425B-9933-905C02769227}" dt="2020-01-30T11:52:36.357" v="112" actId="113"/>
        <pc:sldMkLst>
          <pc:docMk/>
          <pc:sldMk cId="2584677126" sldId="272"/>
        </pc:sldMkLst>
      </pc:sldChg>
      <pc:sldChg chg="modNotesTx">
        <pc:chgData name="Nicole James" userId="87e49fce-462c-4f4b-b072-0e7301cf4f25" providerId="ADAL" clId="{9777C379-F5CF-425B-9933-905C02769227}" dt="2020-01-30T11:51:23.888" v="57" actId="114"/>
        <pc:sldMkLst>
          <pc:docMk/>
          <pc:sldMk cId="3030700813" sldId="283"/>
        </pc:sldMkLst>
      </pc:sldChg>
    </pc:docChg>
  </pc:docChgLst>
  <pc:docChgLst>
    <pc:chgData name="Esyllt Crozier" userId="S::esyllt.crozier_socialcare.wales#ext#@newpathways.org.uk::6689d078-8b33-4fed-81db-3d4b71e4997d" providerId="AD" clId="Web-{27419B72-C0FC-3B39-56DB-9C283393C1C0}"/>
    <pc:docChg chg="modSld">
      <pc:chgData name="Esyllt Crozier" userId="S::esyllt.crozier_socialcare.wales#ext#@newpathways.org.uk::6689d078-8b33-4fed-81db-3d4b71e4997d" providerId="AD" clId="Web-{27419B72-C0FC-3B39-56DB-9C283393C1C0}" dt="2020-02-27T13:30:56.247" v="68" actId="20577"/>
      <pc:docMkLst>
        <pc:docMk/>
      </pc:docMkLst>
      <pc:sldChg chg="modSp">
        <pc:chgData name="Esyllt Crozier" userId="S::esyllt.crozier_socialcare.wales#ext#@newpathways.org.uk::6689d078-8b33-4fed-81db-3d4b71e4997d" providerId="AD" clId="Web-{27419B72-C0FC-3B39-56DB-9C283393C1C0}" dt="2020-02-27T08:08:14.299" v="31" actId="1076"/>
        <pc:sldMkLst>
          <pc:docMk/>
          <pc:sldMk cId="2752421471" sldId="264"/>
        </pc:sldMkLst>
        <pc:spChg chg="mod">
          <ac:chgData name="Esyllt Crozier" userId="S::esyllt.crozier_socialcare.wales#ext#@newpathways.org.uk::6689d078-8b33-4fed-81db-3d4b71e4997d" providerId="AD" clId="Web-{27419B72-C0FC-3B39-56DB-9C283393C1C0}" dt="2020-02-27T08:08:14.299" v="31" actId="1076"/>
          <ac:spMkLst>
            <pc:docMk/>
            <pc:sldMk cId="2752421471" sldId="264"/>
            <ac:spMk id="3" creationId="{D581009D-36BE-4C7E-9736-0148BB4C18F0}"/>
          </ac:spMkLst>
        </pc:spChg>
      </pc:sldChg>
      <pc:sldChg chg="modSp">
        <pc:chgData name="Esyllt Crozier" userId="S::esyllt.crozier_socialcare.wales#ext#@newpathways.org.uk::6689d078-8b33-4fed-81db-3d4b71e4997d" providerId="AD" clId="Web-{27419B72-C0FC-3B39-56DB-9C283393C1C0}" dt="2020-02-27T13:30:56.247" v="68" actId="20577"/>
        <pc:sldMkLst>
          <pc:docMk/>
          <pc:sldMk cId="1751184148" sldId="640"/>
        </pc:sldMkLst>
        <pc:spChg chg="mod">
          <ac:chgData name="Esyllt Crozier" userId="S::esyllt.crozier_socialcare.wales#ext#@newpathways.org.uk::6689d078-8b33-4fed-81db-3d4b71e4997d" providerId="AD" clId="Web-{27419B72-C0FC-3B39-56DB-9C283393C1C0}" dt="2020-02-27T13:30:39.997" v="66" actId="20577"/>
          <ac:spMkLst>
            <pc:docMk/>
            <pc:sldMk cId="1751184148" sldId="640"/>
            <ac:spMk id="2" creationId="{6F9E8314-30B1-4BD4-90CC-91C80F7E5960}"/>
          </ac:spMkLst>
        </pc:spChg>
        <pc:spChg chg="mod">
          <ac:chgData name="Esyllt Crozier" userId="S::esyllt.crozier_socialcare.wales#ext#@newpathways.org.uk::6689d078-8b33-4fed-81db-3d4b71e4997d" providerId="AD" clId="Web-{27419B72-C0FC-3B39-56DB-9C283393C1C0}" dt="2020-02-27T13:30:56.247" v="68" actId="20577"/>
          <ac:spMkLst>
            <pc:docMk/>
            <pc:sldMk cId="1751184148" sldId="640"/>
            <ac:spMk id="3" creationId="{EFC81E66-C807-43F2-973C-5C597F840561}"/>
          </ac:spMkLst>
        </pc:spChg>
      </pc:sldChg>
    </pc:docChg>
  </pc:docChgLst>
  <pc:docChgLst>
    <pc:chgData name="Nicole James" userId="87e49fce-462c-4f4b-b072-0e7301cf4f25" providerId="ADAL" clId="{387BDDBB-745F-4EBB-91D7-A07BE79352C3}"/>
    <pc:docChg chg="delSld modSld modShowInfo">
      <pc:chgData name="Nicole James" userId="87e49fce-462c-4f4b-b072-0e7301cf4f25" providerId="ADAL" clId="{387BDDBB-745F-4EBB-91D7-A07BE79352C3}" dt="2020-02-11T12:18:21.814" v="5" actId="2744"/>
      <pc:docMkLst>
        <pc:docMk/>
      </pc:docMkLst>
      <pc:sldChg chg="modSp modNotesTx">
        <pc:chgData name="Nicole James" userId="87e49fce-462c-4f4b-b072-0e7301cf4f25" providerId="ADAL" clId="{387BDDBB-745F-4EBB-91D7-A07BE79352C3}" dt="2020-01-30T11:55:30.792" v="3" actId="20577"/>
        <pc:sldMkLst>
          <pc:docMk/>
          <pc:sldMk cId="427183151" sldId="256"/>
        </pc:sldMkLst>
        <pc:spChg chg="mod">
          <ac:chgData name="Nicole James" userId="87e49fce-462c-4f4b-b072-0e7301cf4f25" providerId="ADAL" clId="{387BDDBB-745F-4EBB-91D7-A07BE79352C3}" dt="2020-01-30T11:54:24.816" v="0" actId="6549"/>
          <ac:spMkLst>
            <pc:docMk/>
            <pc:sldMk cId="427183151" sldId="256"/>
            <ac:spMk id="3" creationId="{C79237B4-37F7-4090-B9BF-BCEBD33C11FE}"/>
          </ac:spMkLst>
        </pc:spChg>
      </pc:sldChg>
      <pc:sldChg chg="del">
        <pc:chgData name="Nicole James" userId="87e49fce-462c-4f4b-b072-0e7301cf4f25" providerId="ADAL" clId="{387BDDBB-745F-4EBB-91D7-A07BE79352C3}" dt="2020-01-30T11:54:37.171" v="1" actId="2696"/>
        <pc:sldMkLst>
          <pc:docMk/>
          <pc:sldMk cId="3696144260" sldId="580"/>
        </pc:sldMkLst>
      </pc:sldChg>
      <pc:sldChg chg="del">
        <pc:chgData name="Nicole James" userId="87e49fce-462c-4f4b-b072-0e7301cf4f25" providerId="ADAL" clId="{387BDDBB-745F-4EBB-91D7-A07BE79352C3}" dt="2020-01-30T11:54:37.171" v="1" actId="2696"/>
        <pc:sldMkLst>
          <pc:docMk/>
          <pc:sldMk cId="4110891605" sldId="581"/>
        </pc:sldMkLst>
      </pc:sldChg>
      <pc:sldChg chg="del">
        <pc:chgData name="Nicole James" userId="87e49fce-462c-4f4b-b072-0e7301cf4f25" providerId="ADAL" clId="{387BDDBB-745F-4EBB-91D7-A07BE79352C3}" dt="2020-01-30T11:54:37.171" v="1" actId="2696"/>
        <pc:sldMkLst>
          <pc:docMk/>
          <pc:sldMk cId="3134104590" sldId="627"/>
        </pc:sldMkLst>
      </pc:sldChg>
      <pc:sldChg chg="del">
        <pc:chgData name="Nicole James" userId="87e49fce-462c-4f4b-b072-0e7301cf4f25" providerId="ADAL" clId="{387BDDBB-745F-4EBB-91D7-A07BE79352C3}" dt="2020-01-30T11:55:34.307" v="4" actId="47"/>
        <pc:sldMkLst>
          <pc:docMk/>
          <pc:sldMk cId="1419713707" sldId="630"/>
        </pc:sldMkLst>
      </pc:sldChg>
      <pc:sldChg chg="del">
        <pc:chgData name="Nicole James" userId="87e49fce-462c-4f4b-b072-0e7301cf4f25" providerId="ADAL" clId="{387BDDBB-745F-4EBB-91D7-A07BE79352C3}" dt="2020-01-30T11:54:37.171" v="1" actId="2696"/>
        <pc:sldMkLst>
          <pc:docMk/>
          <pc:sldMk cId="682252663" sldId="634"/>
        </pc:sldMkLst>
      </pc:sldChg>
      <pc:sldChg chg="del">
        <pc:chgData name="Nicole James" userId="87e49fce-462c-4f4b-b072-0e7301cf4f25" providerId="ADAL" clId="{387BDDBB-745F-4EBB-91D7-A07BE79352C3}" dt="2020-01-30T11:54:37.171" v="1" actId="2696"/>
        <pc:sldMkLst>
          <pc:docMk/>
          <pc:sldMk cId="2485831702" sldId="635"/>
        </pc:sldMkLst>
      </pc:sldChg>
      <pc:sldChg chg="del">
        <pc:chgData name="Nicole James" userId="87e49fce-462c-4f4b-b072-0e7301cf4f25" providerId="ADAL" clId="{387BDDBB-745F-4EBB-91D7-A07BE79352C3}" dt="2020-01-30T11:54:37.171" v="1" actId="2696"/>
        <pc:sldMkLst>
          <pc:docMk/>
          <pc:sldMk cId="1801289813" sldId="636"/>
        </pc:sldMkLst>
      </pc:sldChg>
      <pc:sldChg chg="del">
        <pc:chgData name="Nicole James" userId="87e49fce-462c-4f4b-b072-0e7301cf4f25" providerId="ADAL" clId="{387BDDBB-745F-4EBB-91D7-A07BE79352C3}" dt="2020-01-30T11:54:37.171" v="1" actId="2696"/>
        <pc:sldMkLst>
          <pc:docMk/>
          <pc:sldMk cId="2669436763" sldId="637"/>
        </pc:sldMkLst>
      </pc:sldChg>
    </pc:docChg>
  </pc:docChgLst>
  <pc:docChgLst>
    <pc:chgData name="Danielle Williams" userId="2ffd8f61-7b6f-4050-b155-8688edf94325" providerId="ADAL" clId="{1FC642C3-502D-8641-91B3-A9E968D0D7CD}"/>
    <pc:docChg chg="undo custSel modSld modMainMaster">
      <pc:chgData name="Danielle Williams" userId="2ffd8f61-7b6f-4050-b155-8688edf94325" providerId="ADAL" clId="{1FC642C3-502D-8641-91B3-A9E968D0D7CD}" dt="2020-09-25T08:49:51.399" v="3" actId="1076"/>
      <pc:docMkLst>
        <pc:docMk/>
      </pc:docMkLst>
      <pc:sldChg chg="modSp mod">
        <pc:chgData name="Danielle Williams" userId="2ffd8f61-7b6f-4050-b155-8688edf94325" providerId="ADAL" clId="{1FC642C3-502D-8641-91B3-A9E968D0D7CD}" dt="2020-09-25T08:49:51.399" v="3" actId="1076"/>
        <pc:sldMkLst>
          <pc:docMk/>
          <pc:sldMk cId="427183151" sldId="256"/>
        </pc:sldMkLst>
        <pc:spChg chg="mod">
          <ac:chgData name="Danielle Williams" userId="2ffd8f61-7b6f-4050-b155-8688edf94325" providerId="ADAL" clId="{1FC642C3-502D-8641-91B3-A9E968D0D7CD}" dt="2020-09-25T08:49:51.399" v="3" actId="1076"/>
          <ac:spMkLst>
            <pc:docMk/>
            <pc:sldMk cId="427183151" sldId="256"/>
            <ac:spMk id="3" creationId="{C79237B4-37F7-4090-B9BF-BCEBD33C11FE}"/>
          </ac:spMkLst>
        </pc:spChg>
      </pc:sldChg>
      <pc:sldMasterChg chg="modSp mod">
        <pc:chgData name="Danielle Williams" userId="2ffd8f61-7b6f-4050-b155-8688edf94325" providerId="ADAL" clId="{1FC642C3-502D-8641-91B3-A9E968D0D7CD}" dt="2020-09-25T08:49:45.108" v="1" actId="962"/>
        <pc:sldMasterMkLst>
          <pc:docMk/>
          <pc:sldMasterMk cId="2276191244" sldId="2147483655"/>
        </pc:sldMasterMkLst>
        <pc:picChg chg="mod">
          <ac:chgData name="Danielle Williams" userId="2ffd8f61-7b6f-4050-b155-8688edf94325" providerId="ADAL" clId="{1FC642C3-502D-8641-91B3-A9E968D0D7CD}" dt="2020-09-25T08:49:45.108" v="1" actId="962"/>
          <ac:picMkLst>
            <pc:docMk/>
            <pc:sldMasterMk cId="2276191244" sldId="2147483655"/>
            <ac:picMk id="4" creationId="{4F81BB07-58C1-4C44-83C8-D991F524FB4E}"/>
          </ac:picMkLst>
        </pc:picChg>
      </pc:sldMasterChg>
    </pc:docChg>
  </pc:docChgLst>
  <pc:docChgLst>
    <pc:chgData name="Bethan Price" userId="S::bethan.price@socialcare.wales::29923274-46ec-4e83-956c-4c26375aa1fd" providerId="AD" clId="Web-{5F9603EC-BB2A-F81B-9848-D379DD47038D}"/>
    <pc:docChg chg="modSld">
      <pc:chgData name="Bethan Price" userId="S::bethan.price@socialcare.wales::29923274-46ec-4e83-956c-4c26375aa1fd" providerId="AD" clId="Web-{5F9603EC-BB2A-F81B-9848-D379DD47038D}" dt="2020-05-20T14:48:02.932" v="0" actId="20577"/>
      <pc:docMkLst>
        <pc:docMk/>
      </pc:docMkLst>
      <pc:sldChg chg="modSp">
        <pc:chgData name="Bethan Price" userId="S::bethan.price@socialcare.wales::29923274-46ec-4e83-956c-4c26375aa1fd" providerId="AD" clId="Web-{5F9603EC-BB2A-F81B-9848-D379DD47038D}" dt="2020-05-20T14:48:02.932" v="0" actId="20577"/>
        <pc:sldMkLst>
          <pc:docMk/>
          <pc:sldMk cId="2507876485" sldId="266"/>
        </pc:sldMkLst>
        <pc:spChg chg="mod">
          <ac:chgData name="Bethan Price" userId="S::bethan.price@socialcare.wales::29923274-46ec-4e83-956c-4c26375aa1fd" providerId="AD" clId="Web-{5F9603EC-BB2A-F81B-9848-D379DD47038D}" dt="2020-05-20T14:48:02.932" v="0" actId="20577"/>
          <ac:spMkLst>
            <pc:docMk/>
            <pc:sldMk cId="2507876485" sldId="266"/>
            <ac:spMk id="3" creationId="{81D5BC74-55CF-4144-A269-EB6CF35E1E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CF9524-88A1-4EAF-BE55-17C76D7908E1}"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F82CCC-3893-4BDE-A412-617D37E01665}" type="slidenum">
              <a:rPr lang="en-GB" smtClean="0"/>
              <a:t>‹#›</a:t>
            </a:fld>
            <a:endParaRPr lang="en-GB"/>
          </a:p>
        </p:txBody>
      </p:sp>
    </p:spTree>
    <p:extLst>
      <p:ext uri="{BB962C8B-B14F-4D97-AF65-F5344CB8AC3E}">
        <p14:creationId xmlns:p14="http://schemas.microsoft.com/office/powerpoint/2010/main" val="2052761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index.a2.html?nocache=0.22198976645230295"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2/a2.p14.html?nocache=0.32632588664482753" TargetMode="External"/><Relationship Id="rId4" Type="http://schemas.openxmlformats.org/officeDocument/2006/relationships/hyperlink" Target="http://www.myguideapps.com/projects/wales_safeguarding_procedures/default/adu/a2/a2.p13.html?nocache=0.42851328427203206"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legislation.gov.uk/ukpga/2005/9/pdfs/ukpga_20050009_en.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p/a2p.p5.html?nocache=0.6517303105118837"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2/a2.p13.html#tooltip"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ico.org.uk/for-organisations/guide-to-data-protection/guide-to-the-general-data-protection-regulation-gdpr/"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ico.org.uk/for-organisations/guide-to-data-protection/guide-to-the-general-data-protection-regulation-gdpr/"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2/a2.p13.html#tooltip"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legislation.gov.uk/ukpga/2005/9/pdfs/ukpga_20050009_en.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www.myguideapps.com/projects/wales_safeguarding_procedures/default/adu/ap/a4p.p6.html?nocache=0.5271068052800969" TargetMode="External"/><Relationship Id="rId3" Type="http://schemas.openxmlformats.org/officeDocument/2006/relationships/hyperlink" Target="http://www.myguideapps.com/projects/wales_safeguarding_procedures/default/adu/a3pt1/a3pt1.p8.html" TargetMode="External"/><Relationship Id="rId7" Type="http://schemas.openxmlformats.org/officeDocument/2006/relationships/hyperlink" Target="http://www.myguideapps.com/projects/wales_safeguarding_procedures/default/adu/ap/a2p.p5.html?nocache=0.5220800915197334"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3pt1/a3pt1.p8.html#tooltip" TargetMode="External"/><Relationship Id="rId5" Type="http://schemas.openxmlformats.org/officeDocument/2006/relationships/hyperlink" Target="https://www.gov.uk/government/publications/mental-capacity-act-code-of-practice" TargetMode="External"/><Relationship Id="rId4" Type="http://schemas.openxmlformats.org/officeDocument/2006/relationships/hyperlink" Target="http://www.legislation.gov.uk/ukpga/2005/9/pdfs/ukpga_20050009_en.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WSP sections: </a:t>
            </a:r>
          </a:p>
          <a:p>
            <a:r>
              <a:rPr lang="en-US" sz="1200" b="1" i="0" u="none" strike="noStrike" kern="1200" dirty="0">
                <a:solidFill>
                  <a:schemeClr val="tx1"/>
                </a:solidFill>
                <a:effectLst/>
                <a:latin typeface="+mn-lt"/>
                <a:ea typeface="+mn-ea"/>
                <a:cs typeface="+mn-cs"/>
                <a:hlinkClick r:id="rId3"/>
              </a:rPr>
              <a:t>Section 2</a:t>
            </a:r>
            <a:r>
              <a:rPr lang="en-US" sz="1200" b="0" i="0" u="none" strike="noStrike" kern="1200" dirty="0">
                <a:solidFill>
                  <a:schemeClr val="tx1"/>
                </a:solidFill>
                <a:effectLst/>
                <a:latin typeface="+mn-lt"/>
                <a:ea typeface="+mn-ea"/>
                <a:cs typeface="+mn-cs"/>
                <a:hlinkClick r:id="rId3"/>
              </a:rPr>
              <a:t>The duty to report an adult at risk of abuse and/or neglect</a:t>
            </a:r>
            <a:r>
              <a:rPr lang="en-US" sz="1200" b="0" i="0" u="none" strike="noStrike" kern="1200" dirty="0">
                <a:solidFill>
                  <a:schemeClr val="tx1"/>
                </a:solidFill>
                <a:effectLst/>
                <a:latin typeface="+mn-lt"/>
                <a:ea typeface="+mn-ea"/>
                <a:cs typeface="+mn-cs"/>
              </a:rPr>
              <a:t>:</a:t>
            </a:r>
            <a:endParaRPr lang="en-GB" dirty="0"/>
          </a:p>
          <a:p>
            <a:pPr lvl="1"/>
            <a:r>
              <a:rPr lang="en-US" sz="1200" b="0" i="0" u="none" strike="noStrike" kern="1200" dirty="0">
                <a:solidFill>
                  <a:schemeClr val="tx1"/>
                </a:solidFill>
                <a:effectLst/>
                <a:latin typeface="+mn-lt"/>
                <a:ea typeface="+mn-ea"/>
                <a:cs typeface="+mn-cs"/>
                <a:hlinkClick r:id="rId4"/>
              </a:rPr>
              <a:t>Seeking consent to a report</a:t>
            </a:r>
            <a:endParaRPr lang="en-US" sz="1200" b="0" i="0"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5"/>
              </a:rPr>
              <a:t>Gathering information to make a report</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a:t>
            </a:fld>
            <a:endParaRPr lang="en-GB"/>
          </a:p>
        </p:txBody>
      </p:sp>
    </p:spTree>
    <p:extLst>
      <p:ext uri="{BB962C8B-B14F-4D97-AF65-F5344CB8AC3E}">
        <p14:creationId xmlns:p14="http://schemas.microsoft.com/office/powerpoint/2010/main" val="1026396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90000"/>
              </a:lnSpc>
              <a:spcAft>
                <a:spcPts val="600"/>
              </a:spcAft>
              <a:buClr>
                <a:schemeClr val="accent4">
                  <a:lumMod val="75000"/>
                </a:schemeClr>
              </a:buClr>
              <a:buFont typeface="Arial" panose="020B0604020202020204" pitchFamily="34" charset="0"/>
              <a:buNone/>
            </a:pPr>
            <a:r>
              <a:rPr lang="en-US" sz="1200" dirty="0">
                <a:solidFill>
                  <a:srgbClr val="000000"/>
                </a:solidFill>
              </a:rPr>
              <a:t>A person </a:t>
            </a:r>
            <a:r>
              <a:rPr lang="en-US" sz="1200" b="1" dirty="0">
                <a:solidFill>
                  <a:schemeClr val="accent2">
                    <a:lumMod val="75000"/>
                  </a:schemeClr>
                </a:solidFill>
              </a:rPr>
              <a:t>has capacity </a:t>
            </a:r>
            <a:r>
              <a:rPr lang="en-US" sz="1200" dirty="0">
                <a:solidFill>
                  <a:srgbClr val="000000"/>
                </a:solidFill>
              </a:rPr>
              <a:t>if they have the ability to use and understand information to make a decision, and to communicate any decision made. </a:t>
            </a:r>
          </a:p>
          <a:p>
            <a:pPr marL="0" indent="0">
              <a:lnSpc>
                <a:spcPct val="90000"/>
              </a:lnSpc>
              <a:spcAft>
                <a:spcPts val="600"/>
              </a:spcAft>
              <a:buClr>
                <a:schemeClr val="accent4">
                  <a:lumMod val="75000"/>
                </a:schemeClr>
              </a:buClr>
              <a:buFont typeface="Arial" panose="020B0604020202020204" pitchFamily="34" charset="0"/>
              <a:buNone/>
            </a:pPr>
            <a:endParaRPr lang="en-US" sz="1200" dirty="0">
              <a:solidFill>
                <a:srgbClr val="000000"/>
              </a:solidFill>
            </a:endParaRPr>
          </a:p>
          <a:p>
            <a:pPr marL="0" indent="0">
              <a:lnSpc>
                <a:spcPct val="90000"/>
              </a:lnSpc>
              <a:spcAft>
                <a:spcPts val="600"/>
              </a:spcAft>
              <a:buClr>
                <a:schemeClr val="accent4">
                  <a:lumMod val="75000"/>
                </a:schemeClr>
              </a:buClr>
              <a:buFont typeface="Arial" panose="020B0604020202020204" pitchFamily="34" charset="0"/>
              <a:buNone/>
            </a:pPr>
            <a:r>
              <a:rPr lang="en-US" sz="1200" dirty="0">
                <a:solidFill>
                  <a:srgbClr val="000000"/>
                </a:solidFill>
              </a:rPr>
              <a:t>A person </a:t>
            </a:r>
            <a:r>
              <a:rPr lang="en-US" sz="1200" b="1" dirty="0">
                <a:solidFill>
                  <a:srgbClr val="C00000"/>
                </a:solidFill>
              </a:rPr>
              <a:t>lacks capacity</a:t>
            </a:r>
            <a:r>
              <a:rPr lang="en-US" sz="1200" b="1" dirty="0">
                <a:solidFill>
                  <a:srgbClr val="000000"/>
                </a:solidFill>
              </a:rPr>
              <a:t> </a:t>
            </a:r>
            <a:r>
              <a:rPr lang="en-US" sz="1200" dirty="0">
                <a:solidFill>
                  <a:srgbClr val="000000"/>
                </a:solidFill>
              </a:rPr>
              <a:t>if</a:t>
            </a:r>
            <a:r>
              <a:rPr lang="en-US" sz="1200" b="1" dirty="0">
                <a:solidFill>
                  <a:srgbClr val="000000"/>
                </a:solidFill>
              </a:rPr>
              <a:t> </a:t>
            </a:r>
            <a:r>
              <a:rPr lang="en-US" sz="1200" dirty="0">
                <a:solidFill>
                  <a:srgbClr val="000000"/>
                </a:solidFill>
              </a:rPr>
              <a:t>their mind is impaired or disturbed in some way that means they're unable to make a decision at that time. </a:t>
            </a:r>
            <a:r>
              <a:rPr lang="en-US" sz="1400" b="1" dirty="0">
                <a:solidFill>
                  <a:srgbClr val="000000"/>
                </a:solidFill>
              </a:rPr>
              <a:t>This incudes:</a:t>
            </a:r>
          </a:p>
          <a:p>
            <a:pPr marL="800100" lvl="1" indent="-342900">
              <a:lnSpc>
                <a:spcPct val="80000"/>
              </a:lnSpc>
              <a:spcAft>
                <a:spcPts val="600"/>
              </a:spcAft>
              <a:buClr>
                <a:schemeClr val="accent4">
                  <a:lumMod val="75000"/>
                </a:schemeClr>
              </a:buClr>
              <a:buFont typeface="Arial" panose="020B0604020202020204" pitchFamily="34" charset="0"/>
              <a:buChar char="•"/>
            </a:pPr>
            <a:r>
              <a:rPr lang="en-US" sz="1200" dirty="0">
                <a:solidFill>
                  <a:srgbClr val="000000"/>
                </a:solidFill>
              </a:rPr>
              <a:t>under the influence of a substance capable of causing or enabling you to be stupefied or overpowered</a:t>
            </a:r>
          </a:p>
          <a:p>
            <a:pPr marL="800100" lvl="1" indent="-342900">
              <a:lnSpc>
                <a:spcPct val="80000"/>
              </a:lnSpc>
              <a:spcAft>
                <a:spcPts val="600"/>
              </a:spcAft>
              <a:buClr>
                <a:schemeClr val="accent4">
                  <a:lumMod val="75000"/>
                </a:schemeClr>
              </a:buClr>
              <a:buFont typeface="Arial" panose="020B0604020202020204" pitchFamily="34" charset="0"/>
              <a:buChar char="•"/>
            </a:pPr>
            <a:r>
              <a:rPr lang="en-US" sz="1200" b="1" dirty="0">
                <a:solidFill>
                  <a:srgbClr val="000000"/>
                </a:solidFill>
              </a:rPr>
              <a:t>asleep</a:t>
            </a:r>
            <a:r>
              <a:rPr lang="en-US" sz="1200" dirty="0">
                <a:solidFill>
                  <a:srgbClr val="000000"/>
                </a:solidFill>
              </a:rPr>
              <a:t> or otherwise</a:t>
            </a:r>
            <a:r>
              <a:rPr lang="en-US" sz="1200" b="1" dirty="0">
                <a:solidFill>
                  <a:srgbClr val="000000"/>
                </a:solidFill>
              </a:rPr>
              <a:t> unconscious </a:t>
            </a:r>
          </a:p>
          <a:p>
            <a:pPr marL="800100" lvl="1" indent="-342900">
              <a:lnSpc>
                <a:spcPct val="80000"/>
              </a:lnSpc>
              <a:spcAft>
                <a:spcPts val="600"/>
              </a:spcAft>
              <a:buClr>
                <a:schemeClr val="accent4">
                  <a:lumMod val="75000"/>
                </a:schemeClr>
              </a:buClr>
              <a:buFont typeface="Arial" panose="020B0604020202020204" pitchFamily="34" charset="0"/>
              <a:buChar char="•"/>
            </a:pPr>
            <a:r>
              <a:rPr lang="en-US" sz="1200" b="1" dirty="0">
                <a:solidFill>
                  <a:srgbClr val="000000"/>
                </a:solidFill>
              </a:rPr>
              <a:t>unable to communicate </a:t>
            </a:r>
            <a:r>
              <a:rPr lang="en-US" sz="1200" dirty="0">
                <a:solidFill>
                  <a:srgbClr val="000000"/>
                </a:solidFill>
              </a:rPr>
              <a:t>due to a disability</a:t>
            </a: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Pointers for Practice: Assessing Mental Capacity</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assessing whether an adult at risk can give consent the following should be considered:</a:t>
            </a:r>
          </a:p>
          <a:p>
            <a:pPr lvl="0"/>
            <a:r>
              <a:rPr lang="en-GB" sz="1200" kern="1200" dirty="0">
                <a:solidFill>
                  <a:schemeClr val="tx1"/>
                </a:solidFill>
                <a:effectLst/>
                <a:latin typeface="+mn-lt"/>
                <a:ea typeface="+mn-ea"/>
                <a:cs typeface="+mn-cs"/>
              </a:rPr>
              <a:t>What evidence is there that the adult at risk of harm does not have mental capacity? Remember the individual does not need to have the same degree of understanding as a professional in order to make a decision.</a:t>
            </a:r>
          </a:p>
          <a:p>
            <a:pPr lvl="0"/>
            <a:r>
              <a:rPr lang="en-GB" sz="1200" kern="1200" dirty="0">
                <a:solidFill>
                  <a:schemeClr val="tx1"/>
                </a:solidFill>
                <a:effectLst/>
                <a:latin typeface="+mn-lt"/>
                <a:ea typeface="+mn-ea"/>
                <a:cs typeface="+mn-cs"/>
              </a:rPr>
              <a:t>Are presumptions being made about capacity based on age, appearance, condition or behaviour?</a:t>
            </a:r>
          </a:p>
          <a:p>
            <a:pPr lvl="0"/>
            <a:r>
              <a:rPr lang="en-GB" sz="1200" kern="1200" dirty="0">
                <a:solidFill>
                  <a:schemeClr val="tx1"/>
                </a:solidFill>
                <a:effectLst/>
                <a:latin typeface="+mn-lt"/>
                <a:ea typeface="+mn-ea"/>
                <a:cs typeface="+mn-cs"/>
              </a:rPr>
              <a:t>Is the adult able to make decisions about any aspect of the process? Remember that capacity is specific to a particular decision being made’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Example: they may not have the capacity to make a decision as to whether a referral should be completed but they may be able to indicate where they would like any subsequent assessment to take place and who they would like to be present.</a:t>
            </a:r>
          </a:p>
          <a:p>
            <a:pPr lvl="0"/>
            <a:r>
              <a:rPr lang="en-GB" sz="1200" kern="1200" dirty="0">
                <a:solidFill>
                  <a:schemeClr val="tx1"/>
                </a:solidFill>
                <a:effectLst/>
                <a:latin typeface="+mn-lt"/>
                <a:ea typeface="+mn-ea"/>
                <a:cs typeface="+mn-cs"/>
              </a:rPr>
              <a:t>Has every attempt been made to encourage participation? What practical support has been given to enable the adult at risk make a decision? Why was this not successful?</a:t>
            </a:r>
          </a:p>
          <a:p>
            <a:pPr lvl="0"/>
            <a:r>
              <a:rPr lang="en-GB" sz="1200" kern="1200" dirty="0">
                <a:solidFill>
                  <a:schemeClr val="tx1"/>
                </a:solidFill>
                <a:effectLst/>
                <a:latin typeface="+mn-lt"/>
                <a:ea typeface="+mn-ea"/>
                <a:cs typeface="+mn-cs"/>
              </a:rPr>
              <a:t>Has the adult at risk been provided with appropriate methods of communication for example, an interpreter, augmentative communication tools?</a:t>
            </a:r>
          </a:p>
          <a:p>
            <a:pPr lvl="0"/>
            <a:r>
              <a:rPr lang="en-GB" sz="1200" kern="1200" dirty="0">
                <a:solidFill>
                  <a:schemeClr val="tx1"/>
                </a:solidFill>
                <a:effectLst/>
                <a:latin typeface="+mn-lt"/>
                <a:ea typeface="+mn-ea"/>
                <a:cs typeface="+mn-cs"/>
              </a:rPr>
              <a:t>Do the concerns about capacity exist because the individual has made what others consider to be an unwise decision? This alone does not mean they do not have capacity.</a:t>
            </a:r>
          </a:p>
          <a:p>
            <a:pPr lvl="0"/>
            <a:r>
              <a:rPr lang="en-GB" sz="1200" kern="1200" dirty="0">
                <a:solidFill>
                  <a:schemeClr val="tx1"/>
                </a:solidFill>
                <a:effectLst/>
                <a:latin typeface="+mn-lt"/>
                <a:ea typeface="+mn-ea"/>
                <a:cs typeface="+mn-cs"/>
              </a:rPr>
              <a:t>Is the loss of capacity temporary due for example to drugs? Would a deferral until they have regained capacity put them at increased risk of harm?</a:t>
            </a:r>
          </a:p>
          <a:p>
            <a:pPr lvl="0"/>
            <a:r>
              <a:rPr lang="en-GB" sz="1200" kern="1200" dirty="0">
                <a:solidFill>
                  <a:schemeClr val="tx1"/>
                </a:solidFill>
                <a:effectLst/>
                <a:latin typeface="+mn-lt"/>
                <a:ea typeface="+mn-ea"/>
                <a:cs typeface="+mn-cs"/>
              </a:rPr>
              <a:t>What do we know about the adult at risk’s past history? Does this tell us anything about their past and present wishes, feelings, beliefs and values? </a:t>
            </a:r>
          </a:p>
          <a:p>
            <a:endParaRPr lang="en-GB" sz="1200" kern="1200" dirty="0">
              <a:solidFill>
                <a:schemeClr val="tx1"/>
              </a:solidFill>
              <a:effectLst/>
              <a:latin typeface="+mn-lt"/>
              <a:ea typeface="+mn-ea"/>
              <a:cs typeface="+mn-cs"/>
            </a:endParaRPr>
          </a:p>
          <a:p>
            <a:r>
              <a:rPr lang="en-GB" sz="1200" b="1" i="0" kern="1200" dirty="0" err="1">
                <a:solidFill>
                  <a:schemeClr val="tx1"/>
                </a:solidFill>
                <a:effectLst/>
                <a:latin typeface="+mn-lt"/>
                <a:ea typeface="+mn-ea"/>
                <a:cs typeface="+mn-cs"/>
              </a:rPr>
              <a:t>Awgrymiadau</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Ymarfer</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Asesu</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Galluedd</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Meddyliol</a:t>
            </a:r>
            <a:endParaRPr lang="en-GB" sz="1200" b="1" i="0" kern="1200" dirty="0">
              <a:solidFill>
                <a:schemeClr val="tx1"/>
              </a:solidFill>
              <a:effectLst/>
              <a:latin typeface="+mn-lt"/>
              <a:ea typeface="+mn-ea"/>
              <a:cs typeface="+mn-cs"/>
            </a:endParaRPr>
          </a:p>
          <a:p>
            <a:r>
              <a:rPr lang="en-GB" sz="1200" b="0" i="0" kern="1200" dirty="0" err="1">
                <a:solidFill>
                  <a:schemeClr val="tx1"/>
                </a:solidFill>
                <a:effectLst/>
                <a:latin typeface="+mn-lt"/>
                <a:ea typeface="+mn-ea"/>
                <a:cs typeface="+mn-cs"/>
              </a:rPr>
              <a:t>Wrth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asesu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p’un</a:t>
            </a:r>
            <a:r>
              <a:rPr lang="en-GB" sz="1200" b="0" i="0" kern="1200" dirty="0">
                <a:solidFill>
                  <a:schemeClr val="tx1"/>
                </a:solidFill>
                <a:effectLst/>
                <a:latin typeface="+mn-lt"/>
                <a:ea typeface="+mn-ea"/>
                <a:cs typeface="+mn-cs"/>
              </a:rPr>
              <a:t> a all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gydsynio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dylid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ystyried</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canlynol</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Pa </a:t>
            </a:r>
            <a:r>
              <a:rPr lang="en-GB" sz="1200" b="0" i="0" kern="1200" dirty="0" err="1">
                <a:solidFill>
                  <a:schemeClr val="tx1"/>
                </a:solidFill>
                <a:effectLst/>
                <a:latin typeface="+mn-lt"/>
                <a:ea typeface="+mn-ea"/>
                <a:cs typeface="+mn-cs"/>
              </a:rPr>
              <a:t>dystiolaeth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yna</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niwed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alluedd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meddyliol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Cofiwch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angen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unigolyn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feddu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un </a:t>
            </a:r>
            <a:r>
              <a:rPr lang="en-GB" sz="1200" b="0" i="0" kern="1200" dirty="0" err="1">
                <a:solidFill>
                  <a:schemeClr val="tx1"/>
                </a:solidFill>
                <a:effectLst/>
                <a:latin typeface="+mn-lt"/>
                <a:ea typeface="+mn-ea"/>
                <a:cs typeface="+mn-cs"/>
              </a:rPr>
              <a:t>graddau</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ddealltwriaeth</a:t>
            </a:r>
            <a:r>
              <a:rPr lang="en-GB" sz="1200" b="0" i="0" kern="1200" dirty="0">
                <a:solidFill>
                  <a:schemeClr val="tx1"/>
                </a:solidFill>
                <a:effectLst/>
                <a:latin typeface="+mn-lt"/>
                <a:ea typeface="+mn-ea"/>
                <a:cs typeface="+mn-cs"/>
              </a:rPr>
              <a:t> â </a:t>
            </a:r>
            <a:r>
              <a:rPr lang="en-GB" sz="1200" b="0" i="0" kern="1200" dirty="0" err="1">
                <a:solidFill>
                  <a:schemeClr val="tx1"/>
                </a:solidFill>
                <a:effectLst/>
                <a:latin typeface="+mn-lt"/>
                <a:ea typeface="+mn-ea"/>
                <a:cs typeface="+mn-cs"/>
              </a:rPr>
              <a:t>gweithiwr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proffesiynol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mwyn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penderfyniad</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0" i="0" kern="1200" dirty="0" err="1">
                <a:solidFill>
                  <a:schemeClr val="tx1"/>
                </a:solidFill>
                <a:effectLst/>
                <a:latin typeface="+mn-lt"/>
                <a:ea typeface="+mn-ea"/>
                <a:cs typeface="+mn-cs"/>
              </a:rPr>
              <a:t>oes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rhagdybiaethau'n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cael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ynghylch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galluedd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seiliedig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oedran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ymddangosiad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cyflwr</a:t>
            </a:r>
            <a:r>
              <a:rPr lang="en-GB" sz="1200" b="0" i="0" kern="1200" dirty="0">
                <a:solidFill>
                  <a:schemeClr val="tx1"/>
                </a:solidFill>
                <a:effectLst/>
                <a:latin typeface="+mn-lt"/>
                <a:ea typeface="+mn-ea"/>
                <a:cs typeface="+mn-cs"/>
              </a:rPr>
              <a:t> neu </a:t>
            </a:r>
            <a:r>
              <a:rPr lang="en-GB" sz="1200" b="0" i="0" kern="1200" dirty="0" err="1">
                <a:solidFill>
                  <a:schemeClr val="tx1"/>
                </a:solidFill>
                <a:effectLst/>
                <a:latin typeface="+mn-lt"/>
                <a:ea typeface="+mn-ea"/>
                <a:cs typeface="+mn-cs"/>
              </a:rPr>
              <a:t>ymddygiad</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0" i="0" kern="1200" dirty="0" err="1">
                <a:solidFill>
                  <a:schemeClr val="tx1"/>
                </a:solidFill>
                <a:effectLst/>
                <a:latin typeface="+mn-lt"/>
                <a:ea typeface="+mn-ea"/>
                <a:cs typeface="+mn-cs"/>
              </a:rPr>
              <a:t>yw'r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gallu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penderfyniadau</a:t>
            </a:r>
            <a:r>
              <a:rPr lang="en-GB" sz="1200" b="0" i="0" kern="1200" dirty="0">
                <a:solidFill>
                  <a:schemeClr val="tx1"/>
                </a:solidFill>
                <a:effectLst/>
                <a:latin typeface="+mn-lt"/>
                <a:ea typeface="+mn-ea"/>
                <a:cs typeface="+mn-cs"/>
              </a:rPr>
              <a:t> am </a:t>
            </a:r>
            <a:r>
              <a:rPr lang="en-GB" sz="1200" b="0" i="0" kern="1200" dirty="0" err="1">
                <a:solidFill>
                  <a:schemeClr val="tx1"/>
                </a:solidFill>
                <a:effectLst/>
                <a:latin typeface="+mn-lt"/>
                <a:ea typeface="+mn-ea"/>
                <a:cs typeface="+mn-cs"/>
              </a:rPr>
              <a:t>unrhyw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agwedd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y broses? </a:t>
            </a:r>
            <a:r>
              <a:rPr lang="en-GB" sz="1200" b="0" i="0" kern="1200" dirty="0" err="1">
                <a:solidFill>
                  <a:schemeClr val="tx1"/>
                </a:solidFill>
                <a:effectLst/>
                <a:latin typeface="+mn-lt"/>
                <a:ea typeface="+mn-ea"/>
                <a:cs typeface="+mn-cs"/>
              </a:rPr>
              <a:t>Cofiwch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galluedd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benodol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benderfyniad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penodol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cael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wneud</a:t>
            </a:r>
            <a:endParaRPr lang="en-GB" sz="1200" b="0" i="0" kern="1200" dirty="0">
              <a:solidFill>
                <a:schemeClr val="tx1"/>
              </a:solidFill>
              <a:effectLst/>
              <a:latin typeface="+mn-lt"/>
              <a:ea typeface="+mn-ea"/>
              <a:cs typeface="+mn-cs"/>
            </a:endParaRPr>
          </a:p>
          <a:p>
            <a:r>
              <a:rPr lang="en-GB" sz="1200" b="0" i="0" kern="1200" dirty="0" err="1">
                <a:solidFill>
                  <a:schemeClr val="tx1"/>
                </a:solidFill>
                <a:effectLst/>
                <a:latin typeface="+mn-lt"/>
                <a:ea typeface="+mn-ea"/>
                <a:cs typeface="+mn-cs"/>
              </a:rPr>
              <a:t>Enghraifft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efallai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ganddynt</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gallu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penderfyniad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ynghylch</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ddylid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cwblhau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atgyfeiriad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ond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efallai</a:t>
            </a:r>
            <a:r>
              <a:rPr lang="en-GB" sz="1200" b="0" i="0" kern="1200" dirty="0">
                <a:solidFill>
                  <a:schemeClr val="tx1"/>
                </a:solidFill>
                <a:effectLst/>
                <a:latin typeface="+mn-lt"/>
                <a:ea typeface="+mn-ea"/>
                <a:cs typeface="+mn-cs"/>
              </a:rPr>
              <a:t> y gallant </a:t>
            </a:r>
            <a:r>
              <a:rPr lang="en-GB" sz="1200" b="0" i="0" kern="1200" dirty="0" err="1">
                <a:solidFill>
                  <a:schemeClr val="tx1"/>
                </a:solidFill>
                <a:effectLst/>
                <a:latin typeface="+mn-lt"/>
                <a:ea typeface="+mn-ea"/>
                <a:cs typeface="+mn-cs"/>
              </a:rPr>
              <a:t>nodi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ble</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hoffent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unrhyw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asesiad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dilynol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gael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gynnal</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phwy</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hoffent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bresennol</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0" i="0" kern="1200" dirty="0" err="1">
                <a:solidFill>
                  <a:schemeClr val="tx1"/>
                </a:solidFill>
                <a:effectLst/>
                <a:latin typeface="+mn-lt"/>
                <a:ea typeface="+mn-ea"/>
                <a:cs typeface="+mn-cs"/>
              </a:rPr>
              <a:t>wnaed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pob</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ymdrech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annog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cyfranogiad</a:t>
            </a:r>
            <a:r>
              <a:rPr lang="en-GB" sz="1200" b="0" i="0" kern="1200" dirty="0">
                <a:solidFill>
                  <a:schemeClr val="tx1"/>
                </a:solidFill>
                <a:effectLst/>
                <a:latin typeface="+mn-lt"/>
                <a:ea typeface="+mn-ea"/>
                <a:cs typeface="+mn-cs"/>
              </a:rPr>
              <a:t>? Pa </a:t>
            </a:r>
            <a:r>
              <a:rPr lang="en-GB" sz="1200" b="0" i="0" kern="1200" dirty="0" err="1">
                <a:solidFill>
                  <a:schemeClr val="tx1"/>
                </a:solidFill>
                <a:effectLst/>
                <a:latin typeface="+mn-lt"/>
                <a:ea typeface="+mn-ea"/>
                <a:cs typeface="+mn-cs"/>
              </a:rPr>
              <a:t>gymorth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ymarferol</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roddwyd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alluogi'r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penderfyniad</a:t>
            </a:r>
            <a:r>
              <a:rPr lang="en-GB" sz="1200" b="0" i="0" kern="1200" dirty="0">
                <a:solidFill>
                  <a:schemeClr val="tx1"/>
                </a:solidFill>
                <a:effectLst/>
                <a:latin typeface="+mn-lt"/>
                <a:ea typeface="+mn-ea"/>
                <a:cs typeface="+mn-cs"/>
              </a:rPr>
              <a:t>? Pam </a:t>
            </a:r>
            <a:r>
              <a:rPr lang="en-GB" sz="1200" b="0" i="0" kern="1200" dirty="0" err="1">
                <a:solidFill>
                  <a:schemeClr val="tx1"/>
                </a:solidFill>
                <a:effectLst/>
                <a:latin typeface="+mn-lt"/>
                <a:ea typeface="+mn-ea"/>
                <a:cs typeface="+mn-cs"/>
              </a:rPr>
              <a:t>na</a:t>
            </a:r>
            <a:r>
              <a:rPr lang="en-GB" sz="1200" b="0" i="0" kern="1200" dirty="0">
                <a:solidFill>
                  <a:schemeClr val="tx1"/>
                </a:solidFill>
                <a:effectLst/>
                <a:latin typeface="+mn-lt"/>
                <a:ea typeface="+mn-ea"/>
                <a:cs typeface="+mn-cs"/>
              </a:rPr>
              <a:t> fu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llwyddiannus</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0" i="0" kern="1200" dirty="0" err="1">
                <a:solidFill>
                  <a:schemeClr val="tx1"/>
                </a:solidFill>
                <a:effectLst/>
                <a:latin typeface="+mn-lt"/>
                <a:ea typeface="+mn-ea"/>
                <a:cs typeface="+mn-cs"/>
              </a:rPr>
              <a:t>ddarparwyd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dulliau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priodol</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gyfathrebu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enghraifft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cyfieithydd</a:t>
            </a:r>
            <a:r>
              <a:rPr lang="en-GB" sz="1200" b="0" i="0" kern="1200" dirty="0">
                <a:solidFill>
                  <a:schemeClr val="tx1"/>
                </a:solidFill>
                <a:effectLst/>
                <a:latin typeface="+mn-lt"/>
                <a:ea typeface="+mn-ea"/>
                <a:cs typeface="+mn-cs"/>
              </a:rPr>
              <a:t>, offer </a:t>
            </a:r>
            <a:r>
              <a:rPr lang="en-GB" sz="1200" b="0" i="0" kern="1200" dirty="0" err="1">
                <a:solidFill>
                  <a:schemeClr val="tx1"/>
                </a:solidFill>
                <a:effectLst/>
                <a:latin typeface="+mn-lt"/>
                <a:ea typeface="+mn-ea"/>
                <a:cs typeface="+mn-cs"/>
              </a:rPr>
              <a:t>cyfathrebu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cryfhaol</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0" i="0" kern="1200" dirty="0" err="1">
                <a:solidFill>
                  <a:schemeClr val="tx1"/>
                </a:solidFill>
                <a:effectLst/>
                <a:latin typeface="+mn-lt"/>
                <a:ea typeface="+mn-ea"/>
                <a:cs typeface="+mn-cs"/>
              </a:rPr>
              <a:t>yw'r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ynghylch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galluedd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bodoli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oherwydd</a:t>
            </a:r>
            <a:r>
              <a:rPr lang="en-GB" sz="1200" b="0" i="0" kern="1200" dirty="0">
                <a:solidFill>
                  <a:schemeClr val="tx1"/>
                </a:solidFill>
                <a:effectLst/>
                <a:latin typeface="+mn-lt"/>
                <a:ea typeface="+mn-ea"/>
                <a:cs typeface="+mn-cs"/>
              </a:rPr>
              <a:t> bod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unigolyn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wedi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mae</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eraill</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ystyried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benderfyniad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annoeth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Nid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ben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hun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golygu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ganddynt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alluedd</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0" i="0" kern="1200" dirty="0" err="1">
                <a:solidFill>
                  <a:schemeClr val="tx1"/>
                </a:solidFill>
                <a:effectLst/>
                <a:latin typeface="+mn-lt"/>
                <a:ea typeface="+mn-ea"/>
                <a:cs typeface="+mn-cs"/>
              </a:rPr>
              <a:t>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colli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galluedd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beth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dros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dro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oherwydd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enghraifft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cyffuriau</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fyddai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gohirio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eu</a:t>
            </a:r>
            <a:r>
              <a:rPr lang="en-GB" sz="1200" b="0" i="0" kern="1200" dirty="0">
                <a:solidFill>
                  <a:schemeClr val="tx1"/>
                </a:solidFill>
                <a:effectLst/>
                <a:latin typeface="+mn-lt"/>
                <a:ea typeface="+mn-ea"/>
                <a:cs typeface="+mn-cs"/>
              </a:rPr>
              <a:t> bod </a:t>
            </a:r>
            <a:r>
              <a:rPr lang="en-GB" sz="1200" b="0" i="0" kern="1200" dirty="0" err="1">
                <a:solidFill>
                  <a:schemeClr val="tx1"/>
                </a:solidFill>
                <a:effectLst/>
                <a:latin typeface="+mn-lt"/>
                <a:ea typeface="+mn-ea"/>
                <a:cs typeface="+mn-cs"/>
              </a:rPr>
              <a:t>wedi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adennill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galluedd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eu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rhoi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mewn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mwy</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berygl</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niwed</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Beth </a:t>
            </a:r>
            <a:r>
              <a:rPr lang="en-GB" sz="1200" b="0" i="0" kern="1200" dirty="0" err="1">
                <a:solidFill>
                  <a:schemeClr val="tx1"/>
                </a:solidFill>
                <a:effectLst/>
                <a:latin typeface="+mn-lt"/>
                <a:ea typeface="+mn-ea"/>
                <a:cs typeface="+mn-cs"/>
              </a:rPr>
              <a:t>ydym</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ni'n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wybod</a:t>
            </a:r>
            <a:r>
              <a:rPr lang="en-GB" sz="1200" b="0" i="0" kern="1200" dirty="0">
                <a:solidFill>
                  <a:schemeClr val="tx1"/>
                </a:solidFill>
                <a:effectLst/>
                <a:latin typeface="+mn-lt"/>
                <a:ea typeface="+mn-ea"/>
                <a:cs typeface="+mn-cs"/>
              </a:rPr>
              <a:t> am </a:t>
            </a:r>
            <a:r>
              <a:rPr lang="en-GB" sz="1200" b="0" i="0" kern="1200" dirty="0" err="1">
                <a:solidFill>
                  <a:schemeClr val="tx1"/>
                </a:solidFill>
                <a:effectLst/>
                <a:latin typeface="+mn-lt"/>
                <a:ea typeface="+mn-ea"/>
                <a:cs typeface="+mn-cs"/>
              </a:rPr>
              <a:t>hanes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dweud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unrhyw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wrthym</a:t>
            </a:r>
            <a:r>
              <a:rPr lang="en-GB" sz="1200" b="0" i="0" kern="1200" dirty="0">
                <a:solidFill>
                  <a:schemeClr val="tx1"/>
                </a:solidFill>
                <a:effectLst/>
                <a:latin typeface="+mn-lt"/>
                <a:ea typeface="+mn-ea"/>
                <a:cs typeface="+mn-cs"/>
              </a:rPr>
              <a:t> am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ddymuniadau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deimladau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gredoau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werthoedd</a:t>
            </a:r>
            <a:r>
              <a:rPr lang="en-GB" sz="1200" b="0" i="0" kern="1200" dirty="0">
                <a:solidFill>
                  <a:schemeClr val="tx1"/>
                </a:solidFill>
                <a:effectLst/>
                <a:latin typeface="+mn-lt"/>
                <a:ea typeface="+mn-ea"/>
                <a:cs typeface="+mn-cs"/>
              </a:rPr>
              <a:t> yn y </a:t>
            </a:r>
            <a:r>
              <a:rPr lang="en-GB" sz="1200" b="0" i="0" kern="1200" dirty="0" err="1">
                <a:solidFill>
                  <a:schemeClr val="tx1"/>
                </a:solidFill>
                <a:effectLst/>
                <a:latin typeface="+mn-lt"/>
                <a:ea typeface="+mn-ea"/>
                <a:cs typeface="+mn-cs"/>
              </a:rPr>
              <a:t>gorffennol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presennol</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t>
            </a:r>
            <a:r>
              <a:rPr lang="en-GB" sz="1200" b="0" i="0" kern="1200" dirty="0" err="1">
                <a:solidFill>
                  <a:schemeClr val="tx1"/>
                </a:solidFill>
                <a:effectLst/>
                <a:latin typeface="+mn-lt"/>
                <a:ea typeface="+mn-ea"/>
                <a:cs typeface="+mn-cs"/>
              </a:rPr>
              <a:t>Addaswyd</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Ddeddf</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Galluedd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Meddwl</a:t>
            </a:r>
            <a:r>
              <a:rPr lang="en-GB" sz="1200" b="0" i="0" kern="1200" dirty="0">
                <a:solidFill>
                  <a:schemeClr val="tx1"/>
                </a:solidFill>
                <a:effectLst/>
                <a:latin typeface="+mn-lt"/>
                <a:ea typeface="+mn-ea"/>
                <a:cs typeface="+mn-cs"/>
              </a:rPr>
              <a:t> y GIG)</a:t>
            </a: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11</a:t>
            </a:fld>
            <a:endParaRPr lang="en-GB"/>
          </a:p>
        </p:txBody>
      </p:sp>
    </p:spTree>
    <p:extLst>
      <p:ext uri="{BB962C8B-B14F-4D97-AF65-F5344CB8AC3E}">
        <p14:creationId xmlns:p14="http://schemas.microsoft.com/office/powerpoint/2010/main" val="2241410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Fine professional judgements are required where an adult at risk is experiencing, or is at risk of abuse or neglect, and they have needs for care and support.</a:t>
            </a:r>
          </a:p>
          <a:p>
            <a:endParaRPr lang="en-US" sz="1200" b="0" i="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Consideration must be given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mental capacity with regard to the 5 principles within the </a:t>
            </a:r>
            <a:r>
              <a:rPr lang="en-US" sz="1200" b="0" i="0" kern="1200" dirty="0">
                <a:solidFill>
                  <a:schemeClr val="tx1"/>
                </a:solidFill>
                <a:effectLst/>
                <a:latin typeface="+mn-lt"/>
                <a:ea typeface="+mn-ea"/>
                <a:cs typeface="+mn-cs"/>
                <a:hlinkClick r:id="rId3"/>
              </a:rPr>
              <a:t>Mental Capacity Act</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likelihood of duress;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nature and effect of the needs.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Pointers for Practice: Assessing Mental Capacity</a:t>
            </a:r>
          </a:p>
          <a:p>
            <a:r>
              <a:rPr lang="en-US" sz="1200" b="0" i="0" kern="1200" dirty="0">
                <a:solidFill>
                  <a:schemeClr val="tx1"/>
                </a:solidFill>
                <a:effectLst/>
                <a:latin typeface="+mn-lt"/>
                <a:ea typeface="+mn-ea"/>
                <a:cs typeface="+mn-cs"/>
              </a:rPr>
              <a:t>When assessing whether an adult at risk can give consent the following should be considered: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evidence is there that the adult at risk of harm does not have mental capacity? </a:t>
            </a:r>
            <a:r>
              <a:rPr lang="en-US" sz="1200" b="1" i="0" kern="1200" dirty="0">
                <a:solidFill>
                  <a:schemeClr val="tx1"/>
                </a:solidFill>
                <a:effectLst/>
                <a:latin typeface="+mn-lt"/>
                <a:ea typeface="+mn-ea"/>
                <a:cs typeface="+mn-cs"/>
              </a:rPr>
              <a:t>Remember the individual does not need to have the same degree of understanding as a professional in order to make a decision.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Are presumptions being made about capacity based on age, appearance, condition or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Is the adult able to make decisions about any aspect of the process? </a:t>
            </a:r>
            <a:r>
              <a:rPr lang="en-US" sz="1200" b="1" i="0" kern="1200" dirty="0">
                <a:solidFill>
                  <a:schemeClr val="tx1"/>
                </a:solidFill>
                <a:effectLst/>
                <a:latin typeface="+mn-lt"/>
                <a:ea typeface="+mn-ea"/>
                <a:cs typeface="+mn-cs"/>
              </a:rPr>
              <a:t>Remember that capacity is specific to a particular decision being made’</a:t>
            </a:r>
          </a:p>
          <a:p>
            <a:r>
              <a:rPr lang="en-US" sz="1200" b="0" i="1" kern="1200" dirty="0">
                <a:solidFill>
                  <a:schemeClr val="tx1"/>
                </a:solidFill>
                <a:effectLst/>
                <a:latin typeface="+mn-lt"/>
                <a:ea typeface="+mn-ea"/>
                <a:cs typeface="+mn-cs"/>
              </a:rPr>
              <a:t>Example: they may not have the capacity to make a decision as to whether a referral should be completed but they may be able to indicate where they would like any subsequent assessment to take place and who they would like to be present.</a:t>
            </a:r>
          </a:p>
          <a:p>
            <a:r>
              <a:rPr lang="en-US" sz="1200" b="0" i="0" kern="1200" dirty="0">
                <a:solidFill>
                  <a:schemeClr val="tx1"/>
                </a:solidFill>
                <a:effectLst/>
                <a:latin typeface="+mn-lt"/>
                <a:ea typeface="+mn-ea"/>
                <a:cs typeface="+mn-cs"/>
              </a:rPr>
              <a:t>Has every attempt been made to encourage participation? What practical support has been given to enable the adult at risk make a decision? Why was this not successful?</a:t>
            </a:r>
          </a:p>
          <a:p>
            <a:r>
              <a:rPr lang="en-US" sz="1200" b="0" i="0" kern="1200" dirty="0">
                <a:solidFill>
                  <a:schemeClr val="tx1"/>
                </a:solidFill>
                <a:effectLst/>
                <a:latin typeface="+mn-lt"/>
                <a:ea typeface="+mn-ea"/>
                <a:cs typeface="+mn-cs"/>
              </a:rPr>
              <a:t>Has the adult at risk been provided with appropriate methods of communication for example, an interpreter, augmentative communication tools?</a:t>
            </a:r>
          </a:p>
          <a:p>
            <a:r>
              <a:rPr lang="en-US" sz="1200" b="0" i="0" kern="1200" dirty="0">
                <a:solidFill>
                  <a:schemeClr val="tx1"/>
                </a:solidFill>
                <a:effectLst/>
                <a:latin typeface="+mn-lt"/>
                <a:ea typeface="+mn-ea"/>
                <a:cs typeface="+mn-cs"/>
              </a:rPr>
              <a:t>Do the concerns about capacity exist because the individual has made what others consider to be an unwise decision? This alone does not mean they do not have capacity.</a:t>
            </a:r>
          </a:p>
          <a:p>
            <a:r>
              <a:rPr lang="en-US" sz="1200" b="0" i="0" kern="1200" dirty="0">
                <a:solidFill>
                  <a:schemeClr val="tx1"/>
                </a:solidFill>
                <a:effectLst/>
                <a:latin typeface="+mn-lt"/>
                <a:ea typeface="+mn-ea"/>
                <a:cs typeface="+mn-cs"/>
              </a:rPr>
              <a:t>Is the loss of capacity temporary due for example to drugs? Would a deferral until they have regained capacity put them at increased risk of harm?</a:t>
            </a:r>
          </a:p>
          <a:p>
            <a:r>
              <a:rPr lang="en-US" sz="1200" b="0" i="0" kern="1200" dirty="0">
                <a:solidFill>
                  <a:schemeClr val="tx1"/>
                </a:solidFill>
                <a:effectLst/>
                <a:latin typeface="+mn-lt"/>
                <a:ea typeface="+mn-ea"/>
                <a:cs typeface="+mn-cs"/>
              </a:rPr>
              <a:t>What do we know about the adult at risk’s past history? Does this tell us anything about their past and present wishes, feelings, beliefs and values?</a:t>
            </a:r>
          </a:p>
          <a:p>
            <a:r>
              <a:rPr lang="en-US" sz="1200" b="0" i="0" kern="1200" dirty="0">
                <a:solidFill>
                  <a:schemeClr val="tx1"/>
                </a:solidFill>
                <a:effectLst/>
                <a:latin typeface="+mn-lt"/>
                <a:ea typeface="+mn-ea"/>
                <a:cs typeface="+mn-cs"/>
              </a:rPr>
              <a:t>(Adapted from NHS Mental Capacity Act)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Any act done, or decision made on behalf of a person who has been determined as not having capacity to make that decision, by law, should be done in their “best interests”. It is important to consult with others for their views on what is in the person’s best interest.</a:t>
            </a:r>
          </a:p>
          <a:p>
            <a:r>
              <a:rPr lang="en-US" sz="1200" b="0" i="0" kern="1200" dirty="0">
                <a:solidFill>
                  <a:schemeClr val="tx1"/>
                </a:solidFill>
                <a:effectLst/>
                <a:latin typeface="+mn-lt"/>
                <a:ea typeface="+mn-ea"/>
                <a:cs typeface="+mn-cs"/>
              </a:rPr>
              <a:t>Any action that is taken should be proportionate to the risk of abuse.</a:t>
            </a:r>
          </a:p>
          <a:p>
            <a:r>
              <a:rPr lang="en-US" sz="1200" b="0" i="0" kern="1200" dirty="0">
                <a:solidFill>
                  <a:schemeClr val="tx1"/>
                </a:solidFill>
                <a:effectLst/>
                <a:latin typeface="+mn-lt"/>
                <a:ea typeface="+mn-ea"/>
                <a:cs typeface="+mn-cs"/>
              </a:rPr>
              <a:t>Practitioners should always respect the adult’s personal wishes and autonomy, however, in some circumstances these wishes may be overridden including:</a:t>
            </a:r>
          </a:p>
          <a:p>
            <a:r>
              <a:rPr lang="en-US" sz="1200" b="0" i="0" kern="1200" dirty="0">
                <a:solidFill>
                  <a:schemeClr val="tx1"/>
                </a:solidFill>
                <a:effectLst/>
                <a:latin typeface="+mn-lt"/>
                <a:ea typeface="+mn-ea"/>
                <a:cs typeface="+mn-cs"/>
              </a:rPr>
              <a:t>the relevant partners’ duty to report;</a:t>
            </a:r>
          </a:p>
          <a:p>
            <a:r>
              <a:rPr lang="en-US" sz="1200" b="0" i="0" kern="1200" dirty="0">
                <a:solidFill>
                  <a:schemeClr val="tx1"/>
                </a:solidFill>
                <a:effectLst/>
                <a:latin typeface="+mn-lt"/>
                <a:ea typeface="+mn-ea"/>
                <a:cs typeface="+mn-cs"/>
              </a:rPr>
              <a:t>the adult to whom the concerns relate lacks the mental capacity to make specific decisions;</a:t>
            </a:r>
          </a:p>
          <a:p>
            <a:r>
              <a:rPr lang="en-US" sz="1200" b="0" i="0" kern="1200" dirty="0">
                <a:solidFill>
                  <a:schemeClr val="tx1"/>
                </a:solidFill>
                <a:effectLst/>
                <a:latin typeface="+mn-lt"/>
                <a:ea typeface="+mn-ea"/>
                <a:cs typeface="+mn-cs"/>
              </a:rPr>
              <a:t>if there is high risk to the health and/or safety of the individual;</a:t>
            </a:r>
          </a:p>
          <a:p>
            <a:r>
              <a:rPr lang="en-US" sz="1200" b="0" i="0" kern="1200" dirty="0">
                <a:solidFill>
                  <a:schemeClr val="tx1"/>
                </a:solidFill>
                <a:effectLst/>
                <a:latin typeface="+mn-lt"/>
                <a:ea typeface="+mn-ea"/>
                <a:cs typeface="+mn-cs"/>
              </a:rPr>
              <a:t>others, including children young people or other adults, may be at risk;</a:t>
            </a:r>
          </a:p>
          <a:p>
            <a:r>
              <a:rPr lang="en-US" sz="1200" b="0" i="0" kern="1200" dirty="0">
                <a:solidFill>
                  <a:schemeClr val="tx1"/>
                </a:solidFill>
                <a:effectLst/>
                <a:latin typeface="+mn-lt"/>
                <a:ea typeface="+mn-ea"/>
                <a:cs typeface="+mn-cs"/>
              </a:rPr>
              <a:t>a crime is suspected or may have been committed against the adult;</a:t>
            </a:r>
          </a:p>
          <a:p>
            <a:r>
              <a:rPr lang="en-US" sz="1200" b="0" i="0" kern="1200" dirty="0">
                <a:solidFill>
                  <a:schemeClr val="tx1"/>
                </a:solidFill>
                <a:effectLst/>
                <a:latin typeface="+mn-lt"/>
                <a:ea typeface="+mn-ea"/>
                <a:cs typeface="+mn-cs"/>
              </a:rPr>
              <a:t>the concerns relate to a failure in care, breach of regulation or professional code of conduct;</a:t>
            </a:r>
          </a:p>
          <a:p>
            <a:r>
              <a:rPr lang="en-US" sz="1200" b="0" i="0" kern="1200" dirty="0">
                <a:solidFill>
                  <a:schemeClr val="tx1"/>
                </a:solidFill>
                <a:effectLst/>
                <a:latin typeface="+mn-lt"/>
                <a:ea typeface="+mn-ea"/>
                <a:cs typeface="+mn-cs"/>
              </a:rPr>
              <a:t>if there is concern about </a:t>
            </a:r>
            <a:r>
              <a:rPr lang="en-US" sz="1200" b="0" i="0" kern="1200" dirty="0" err="1">
                <a:solidFill>
                  <a:schemeClr val="tx1"/>
                </a:solidFill>
                <a:effectLst/>
                <a:latin typeface="+mn-lt"/>
                <a:ea typeface="+mn-ea"/>
                <a:cs typeface="+mn-cs"/>
              </a:rPr>
              <a:t>organisational</a:t>
            </a:r>
            <a:r>
              <a:rPr lang="en-US" sz="1200" b="0" i="0" kern="1200" dirty="0">
                <a:solidFill>
                  <a:schemeClr val="tx1"/>
                </a:solidFill>
                <a:effectLst/>
                <a:latin typeface="+mn-lt"/>
                <a:ea typeface="+mn-ea"/>
                <a:cs typeface="+mn-cs"/>
              </a:rPr>
              <a:t> or institutional abuse or allegations against an employee or volunteer within the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a:t>
            </a:r>
          </a:p>
          <a:p>
            <a:r>
              <a:rPr lang="en-US" sz="1200" b="1" i="0" u="none" strike="noStrike" kern="1200" dirty="0">
                <a:solidFill>
                  <a:schemeClr val="tx1"/>
                </a:solidFill>
                <a:effectLst/>
                <a:latin typeface="+mn-lt"/>
                <a:ea typeface="+mn-ea"/>
                <a:cs typeface="+mn-cs"/>
                <a:hlinkClick r:id="rId4"/>
              </a:rPr>
              <a:t>Pointers for Practice: Assessing Mental Capacity</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12</a:t>
            </a:fld>
            <a:endParaRPr lang="en-GB"/>
          </a:p>
        </p:txBody>
      </p:sp>
    </p:spTree>
    <p:extLst>
      <p:ext uri="{BB962C8B-B14F-4D97-AF65-F5344CB8AC3E}">
        <p14:creationId xmlns:p14="http://schemas.microsoft.com/office/powerpoint/2010/main" val="3218767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EXPAND ON EACH 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Mental capacity is specific to a particular decision at a particular time. This means a person may have capacity to make some decisions but not others or may be able to make decisions on some occasions but not others. In order to make a decision some adults at risk may require additional support such as advocacy, simplified explanations, visual aids and additional time. They are entitled in law to receive this support. </a:t>
            </a: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From: Pointers for Practice: Assessing Mental Capacity</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assessing whether an adult at risk can give consent the following should be considered:</a:t>
            </a:r>
          </a:p>
          <a:p>
            <a:pPr lvl="0"/>
            <a:r>
              <a:rPr lang="en-GB" sz="1200" kern="1200" dirty="0">
                <a:solidFill>
                  <a:schemeClr val="tx1"/>
                </a:solidFill>
                <a:effectLst/>
                <a:latin typeface="+mn-lt"/>
                <a:ea typeface="+mn-ea"/>
                <a:cs typeface="+mn-cs"/>
              </a:rPr>
              <a:t>What evidence is there that the adult at risk of harm does not have mental capacity? Remember the individual does not need to have the same degree of understanding as a professional in order to make a decision.</a:t>
            </a:r>
          </a:p>
          <a:p>
            <a:pPr lvl="0"/>
            <a:r>
              <a:rPr lang="en-GB" sz="1200" kern="1200" dirty="0">
                <a:solidFill>
                  <a:schemeClr val="tx1"/>
                </a:solidFill>
                <a:effectLst/>
                <a:latin typeface="+mn-lt"/>
                <a:ea typeface="+mn-ea"/>
                <a:cs typeface="+mn-cs"/>
              </a:rPr>
              <a:t>Are presumptions being made about capacity based on age, appearance, condition or behaviour?</a:t>
            </a:r>
          </a:p>
          <a:p>
            <a:pPr lvl="0"/>
            <a:r>
              <a:rPr lang="en-GB" sz="1200" kern="1200" dirty="0">
                <a:solidFill>
                  <a:schemeClr val="tx1"/>
                </a:solidFill>
                <a:effectLst/>
                <a:latin typeface="+mn-lt"/>
                <a:ea typeface="+mn-ea"/>
                <a:cs typeface="+mn-cs"/>
              </a:rPr>
              <a:t>Is the adult able to make decisions about any aspect of the process? Remember that capacity is specific to a particular decision being made’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Example: they may not have the capacity to make a decision as to whether a referral should be completed but they may be able to indicate where they would like any subsequent assessment to take place and who they would like to be present.</a:t>
            </a:r>
          </a:p>
          <a:p>
            <a:pPr lvl="0"/>
            <a:r>
              <a:rPr lang="en-GB" sz="1200" kern="1200" dirty="0">
                <a:solidFill>
                  <a:schemeClr val="tx1"/>
                </a:solidFill>
                <a:effectLst/>
                <a:latin typeface="+mn-lt"/>
                <a:ea typeface="+mn-ea"/>
                <a:cs typeface="+mn-cs"/>
              </a:rPr>
              <a:t>Has every attempt been made to encourage participation? What practical support has been given to enable the adult at risk make a decision? Why was this not successful?</a:t>
            </a:r>
          </a:p>
          <a:p>
            <a:pPr lvl="0"/>
            <a:r>
              <a:rPr lang="en-GB" sz="1200" kern="1200" dirty="0">
                <a:solidFill>
                  <a:schemeClr val="tx1"/>
                </a:solidFill>
                <a:effectLst/>
                <a:latin typeface="+mn-lt"/>
                <a:ea typeface="+mn-ea"/>
                <a:cs typeface="+mn-cs"/>
              </a:rPr>
              <a:t>Has the adult at risk been provided with appropriate methods of communication for example, an interpreter, augmentative communication tools?</a:t>
            </a:r>
          </a:p>
          <a:p>
            <a:pPr lvl="0"/>
            <a:r>
              <a:rPr lang="en-GB" sz="1200" kern="1200" dirty="0">
                <a:solidFill>
                  <a:schemeClr val="tx1"/>
                </a:solidFill>
                <a:effectLst/>
                <a:latin typeface="+mn-lt"/>
                <a:ea typeface="+mn-ea"/>
                <a:cs typeface="+mn-cs"/>
              </a:rPr>
              <a:t>Do the concerns about capacity exist because the individual has made what others consider to be an unwise decision? This alone does not mean they do not have capacity.</a:t>
            </a:r>
          </a:p>
          <a:p>
            <a:pPr lvl="0"/>
            <a:r>
              <a:rPr lang="en-GB" sz="1200" kern="1200" dirty="0">
                <a:solidFill>
                  <a:schemeClr val="tx1"/>
                </a:solidFill>
                <a:effectLst/>
                <a:latin typeface="+mn-lt"/>
                <a:ea typeface="+mn-ea"/>
                <a:cs typeface="+mn-cs"/>
              </a:rPr>
              <a:t>Is the loss of capacity temporary due for example to drugs? Would a deferral until they have regained capacity put them at increased risk of harm?</a:t>
            </a:r>
          </a:p>
          <a:p>
            <a:pPr lvl="0"/>
            <a:r>
              <a:rPr lang="en-GB" sz="1200" kern="1200" dirty="0">
                <a:solidFill>
                  <a:schemeClr val="tx1"/>
                </a:solidFill>
                <a:effectLst/>
                <a:latin typeface="+mn-lt"/>
                <a:ea typeface="+mn-ea"/>
                <a:cs typeface="+mn-cs"/>
              </a:rPr>
              <a:t>What do we know about the adult at risk’s past history? Does this tell us anything about their past and present wishes, feelings, beliefs and values? </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13</a:t>
            </a:fld>
            <a:endParaRPr lang="en-GB"/>
          </a:p>
        </p:txBody>
      </p:sp>
    </p:spTree>
    <p:extLst>
      <p:ext uri="{BB962C8B-B14F-4D97-AF65-F5344CB8AC3E}">
        <p14:creationId xmlns:p14="http://schemas.microsoft.com/office/powerpoint/2010/main" val="2733288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Act does not attempt a definition of best interests – which is certainly impossible given the infinitely variable circumstances, which can arise. </a:t>
            </a:r>
          </a:p>
          <a:p>
            <a:endParaRPr lang="en-US" dirty="0"/>
          </a:p>
          <a:p>
            <a:r>
              <a:rPr lang="en-US" dirty="0"/>
              <a:t>Instead, section 4 sets out a framework for making a decision in someone’s best interests.</a:t>
            </a:r>
          </a:p>
          <a:p>
            <a:r>
              <a:rPr lang="en-US" dirty="0"/>
              <a:t>You should consider ‘all relevant circumstances’ which is defined under section 4(11) as those which the person making the determination is aware, and which it would be reasonable to regard as relevant.  The statute provides further guidance about what is likely to be a ‘relevant circumstance’, such as whether it is likely that the person will have capacity at some time and when that time is likely to be.</a:t>
            </a:r>
          </a:p>
          <a:p>
            <a:r>
              <a:rPr lang="en-US" dirty="0"/>
              <a:t>You must so far as is reasonably practicable permit and encourage the person to participate or improve his ability to participate as fully as possible in the decision making process.</a:t>
            </a:r>
          </a:p>
          <a:p>
            <a:r>
              <a:rPr lang="en-US" dirty="0"/>
              <a:t>If you are considering life sustaining treatment you must not be motivated by a desire to bring about the person’s death.</a:t>
            </a:r>
          </a:p>
          <a:p>
            <a:r>
              <a:rPr lang="en-US" dirty="0"/>
              <a:t>You must consider so far as is reasonably ascertainable;</a:t>
            </a:r>
          </a:p>
          <a:p>
            <a:r>
              <a:rPr lang="en-US" dirty="0"/>
              <a:t>•The person’s past and present wishes and feelings, in particular whether there is a previous written statement made when he had capacity</a:t>
            </a:r>
          </a:p>
          <a:p>
            <a:r>
              <a:rPr lang="en-US" dirty="0"/>
              <a:t>•The person’s beliefs and values that would be likely to influence his decision if he had capacity</a:t>
            </a:r>
          </a:p>
          <a:p>
            <a:r>
              <a:rPr lang="en-US" dirty="0"/>
              <a:t>The Act is also clear about what is NOT a relevant circumstance. Under section 4 (1) (a) and (b). You cannot make a best interests determination merely on the basis of:</a:t>
            </a:r>
          </a:p>
          <a:p>
            <a:r>
              <a:rPr lang="en-US" dirty="0"/>
              <a:t>•The persons age or appearance</a:t>
            </a:r>
          </a:p>
          <a:p>
            <a:r>
              <a:rPr lang="en-US" dirty="0"/>
              <a:t>•A condition of his, or an aspect of his </a:t>
            </a:r>
            <a:r>
              <a:rPr lang="en-US" dirty="0" err="1"/>
              <a:t>behaviour</a:t>
            </a:r>
            <a:r>
              <a:rPr lang="en-US" dirty="0"/>
              <a:t>, which might lead others to make unjustified assumptions about what might be in his best interests.</a:t>
            </a:r>
          </a:p>
          <a:p>
            <a:endParaRPr lang="en-US" dirty="0"/>
          </a:p>
          <a:p>
            <a:r>
              <a:rPr lang="en-US" dirty="0"/>
              <a:t>Under section 4(7), you must take into account, if practicable and appropriate to consult them, the views of anyone the person identified as someone who ought to be consulted and anyone who is caring for the person or interested in their welfare, which includes anyone with a power of attorney and any deputy appointed by the court.</a:t>
            </a: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14</a:t>
            </a:fld>
            <a:endParaRPr lang="en-GB"/>
          </a:p>
        </p:txBody>
      </p:sp>
    </p:spTree>
    <p:extLst>
      <p:ext uri="{BB962C8B-B14F-4D97-AF65-F5344CB8AC3E}">
        <p14:creationId xmlns:p14="http://schemas.microsoft.com/office/powerpoint/2010/main" val="3683600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15</a:t>
            </a:fld>
            <a:endParaRPr lang="en-GB"/>
          </a:p>
        </p:txBody>
      </p:sp>
    </p:spTree>
    <p:extLst>
      <p:ext uri="{BB962C8B-B14F-4D97-AF65-F5344CB8AC3E}">
        <p14:creationId xmlns:p14="http://schemas.microsoft.com/office/powerpoint/2010/main" val="185174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16</a:t>
            </a:fld>
            <a:endParaRPr lang="en-GB"/>
          </a:p>
        </p:txBody>
      </p:sp>
    </p:spTree>
    <p:extLst>
      <p:ext uri="{BB962C8B-B14F-4D97-AF65-F5344CB8AC3E}">
        <p14:creationId xmlns:p14="http://schemas.microsoft.com/office/powerpoint/2010/main" val="3829675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HANDOUT: Consent</a:t>
            </a:r>
          </a:p>
          <a:p>
            <a:pPr marL="0" indent="0">
              <a:buNone/>
            </a:pPr>
            <a:r>
              <a:rPr lang="en-US" dirty="0"/>
              <a:t>TRAINER TO DIRECT TO THE APP: </a:t>
            </a:r>
          </a:p>
          <a:p>
            <a:pPr marL="0" indent="0">
              <a:buNone/>
            </a:pPr>
            <a:r>
              <a:rPr lang="en-US" b="1" dirty="0"/>
              <a:t>Seeking consent to a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Pointers for Practice: Seeking consent</a:t>
            </a:r>
          </a:p>
          <a:p>
            <a:pPr marL="0" indent="0">
              <a:buNone/>
            </a:pPr>
            <a:endParaRPr lang="en-US" dirty="0"/>
          </a:p>
          <a:p>
            <a:pPr marL="0" indent="0">
              <a:buNone/>
            </a:pPr>
            <a:endParaRPr lang="en-US" dirty="0"/>
          </a:p>
          <a:p>
            <a:pPr marL="0" indent="0">
              <a:buNone/>
            </a:pPr>
            <a:r>
              <a:rPr lang="en-US" dirty="0"/>
              <a:t>The </a:t>
            </a:r>
            <a:r>
              <a:rPr lang="en-US" b="1" dirty="0"/>
              <a:t>General Data Protection Regulation (GDPR) </a:t>
            </a:r>
            <a:r>
              <a:rPr lang="en-US" dirty="0"/>
              <a:t>gives individuals greater control over their own personal data. </a:t>
            </a:r>
          </a:p>
          <a:p>
            <a:pPr marL="0" indent="0">
              <a:buNone/>
            </a:pPr>
            <a:r>
              <a:rPr lang="en-US" dirty="0"/>
              <a:t>However, it </a:t>
            </a:r>
            <a:r>
              <a:rPr lang="en-US" b="1" dirty="0"/>
              <a:t>does not </a:t>
            </a:r>
            <a:r>
              <a:rPr lang="en-US" dirty="0"/>
              <a:t>give them the right to prevent agencies sharing information </a:t>
            </a:r>
            <a:r>
              <a:rPr lang="en-US" b="1" dirty="0"/>
              <a:t>when there are concerns about an adult at risk</a:t>
            </a:r>
            <a:r>
              <a:rPr lang="en-US" dirty="0"/>
              <a:t>.</a:t>
            </a:r>
          </a:p>
          <a:p>
            <a:pPr marL="0" indent="0">
              <a:buNone/>
            </a:pPr>
            <a:r>
              <a:rPr lang="en-GB" dirty="0"/>
              <a:t>The need for consent to share data </a:t>
            </a:r>
            <a:r>
              <a:rPr lang="en-GB" b="1" dirty="0"/>
              <a:t>does not apply </a:t>
            </a:r>
            <a:r>
              <a:rPr lang="en-GB" dirty="0"/>
              <a:t>if it meets the “serious harm test” – that is, if </a:t>
            </a:r>
            <a:r>
              <a:rPr lang="en-GB" i="1" dirty="0"/>
              <a:t>not </a:t>
            </a:r>
            <a:r>
              <a:rPr lang="en-GB" dirty="0"/>
              <a:t>sharing the information would be likely to cause </a:t>
            </a:r>
            <a:r>
              <a:rPr lang="en-US" b="1" dirty="0"/>
              <a:t>substantial injury or loss</a:t>
            </a:r>
            <a:r>
              <a:rPr lang="en-GB" dirty="0"/>
              <a:t> to the </a:t>
            </a:r>
            <a:r>
              <a:rPr lang="en-GB" b="1" dirty="0"/>
              <a:t>physical or mental health</a:t>
            </a:r>
            <a:r>
              <a:rPr lang="en-GB" dirty="0"/>
              <a:t> of any individual. </a:t>
            </a:r>
            <a:endParaRPr lang="en-US" dirty="0"/>
          </a:p>
          <a:p>
            <a:pPr marL="0" indent="0">
              <a:buNone/>
            </a:pPr>
            <a:endParaRPr lang="en-US" dirty="0"/>
          </a:p>
          <a:p>
            <a:pPr marL="0" indent="0">
              <a:buNone/>
            </a:pPr>
            <a:endParaRPr lang="en-US" dirty="0"/>
          </a:p>
          <a:p>
            <a:pPr marL="0" indent="0">
              <a:buNone/>
            </a:pPr>
            <a:r>
              <a:rPr lang="en-US" dirty="0"/>
              <a:t>Mental capacity is specific to a particular decision at a particular time. This means a person may have capacity to make some decisions but not others or may be able to make decisions on some occasions but not others. In order to make a decision some adults at risk may require additional support such as advocacy, simplified explanations, visual aids and additional time. They are entitled in law to receive this support. </a:t>
            </a:r>
          </a:p>
          <a:p>
            <a:pPr marL="0" indent="0">
              <a:buNone/>
            </a:pPr>
            <a:r>
              <a:rPr lang="en-US" dirty="0"/>
              <a:t>Fine professional judgements are required where an adult at risk is experiencing, or is at risk of abuse or neglect, and they have needs for care and support. </a:t>
            </a:r>
          </a:p>
          <a:p>
            <a:pPr marL="0" indent="0">
              <a:buNone/>
            </a:pPr>
            <a:r>
              <a:rPr lang="en-US" dirty="0"/>
              <a:t>Consideration must be given to:</a:t>
            </a:r>
          </a:p>
          <a:p>
            <a:pPr marL="0" indent="0">
              <a:buNone/>
            </a:pPr>
            <a:r>
              <a:rPr lang="en-US" dirty="0"/>
              <a:t>o	mental capacity with regard to the 5 principles within the Mental Capacity Act;</a:t>
            </a:r>
          </a:p>
          <a:p>
            <a:pPr marL="0" indent="0">
              <a:buNone/>
            </a:pPr>
            <a:r>
              <a:rPr lang="en-US" dirty="0"/>
              <a:t>o	www.legislation.gov.uk/ukpga/2005/9/pdfs/ukpga_20050009_en.pdf</a:t>
            </a:r>
          </a:p>
          <a:p>
            <a:pPr marL="0" indent="0">
              <a:buNone/>
            </a:pPr>
            <a:r>
              <a:rPr lang="en-US" dirty="0"/>
              <a:t>o	the likelihood of duress;</a:t>
            </a:r>
          </a:p>
          <a:p>
            <a:pPr marL="0" indent="0">
              <a:buNone/>
            </a:pPr>
            <a:r>
              <a:rPr lang="en-US" dirty="0"/>
              <a:t>o	the nature and effect of the needs. </a:t>
            </a:r>
          </a:p>
          <a:p>
            <a:pPr marL="0" indent="0">
              <a:buNone/>
            </a:pPr>
            <a:endParaRPr lang="en-US" dirty="0"/>
          </a:p>
          <a:p>
            <a:pPr marL="0" indent="0">
              <a:buNone/>
            </a:pPr>
            <a:r>
              <a:rPr lang="en-US" dirty="0"/>
              <a:t>Any act done, or decision made on behalf of a person who has been determined as not having capacity to make that decision, by law, should be done in their “best interests”. It is important to consult with others for their views on what is in the person’s best interest.</a:t>
            </a:r>
          </a:p>
          <a:p>
            <a:pPr marL="0" indent="0">
              <a:buNone/>
            </a:pPr>
            <a:r>
              <a:rPr lang="en-US" dirty="0"/>
              <a:t>Any action that is taken should be proportionate to the risk of abuse.</a:t>
            </a:r>
          </a:p>
          <a:p>
            <a:pPr marL="0" indent="0">
              <a:buNone/>
            </a:pPr>
            <a:r>
              <a:rPr lang="en-US" dirty="0"/>
              <a:t>Practitioners should always respect the adult’s personal wishes and autonomy, however, in some circumstances these wishes may be overridden including: </a:t>
            </a:r>
          </a:p>
          <a:p>
            <a:pPr marL="0" indent="0">
              <a:buNone/>
            </a:pPr>
            <a:r>
              <a:rPr lang="en-US" dirty="0"/>
              <a:t>o	the relevant partners’ duty to report; </a:t>
            </a:r>
          </a:p>
          <a:p>
            <a:pPr marL="0" indent="0">
              <a:buNone/>
            </a:pPr>
            <a:r>
              <a:rPr lang="en-US" dirty="0"/>
              <a:t>o	the adult to whom the concerns relate lacks the mental capacity to make specific decisions; </a:t>
            </a:r>
          </a:p>
          <a:p>
            <a:pPr marL="0" indent="0">
              <a:buNone/>
            </a:pPr>
            <a:r>
              <a:rPr lang="en-US" dirty="0"/>
              <a:t>o	if there is high risk to the health and/or safety of the individual; </a:t>
            </a:r>
          </a:p>
          <a:p>
            <a:pPr marL="0" indent="0">
              <a:buNone/>
            </a:pPr>
            <a:r>
              <a:rPr lang="en-US" dirty="0"/>
              <a:t>o	others, including children young people or other adults, may be at risk; </a:t>
            </a:r>
          </a:p>
          <a:p>
            <a:pPr marL="0" indent="0">
              <a:buNone/>
            </a:pPr>
            <a:r>
              <a:rPr lang="en-US" dirty="0"/>
              <a:t>o	a crime is suspected or may have been committed against the adult; </a:t>
            </a:r>
          </a:p>
          <a:p>
            <a:pPr marL="0" indent="0">
              <a:buNone/>
            </a:pPr>
            <a:r>
              <a:rPr lang="en-US" dirty="0"/>
              <a:t>o	the concerns relate to a failure in care, breach of regulation or professional code of conduct; </a:t>
            </a:r>
          </a:p>
          <a:p>
            <a:pPr marL="0" indent="0">
              <a:buNone/>
            </a:pPr>
            <a:r>
              <a:rPr lang="en-US" dirty="0"/>
              <a:t>o	if there is concern about </a:t>
            </a:r>
            <a:r>
              <a:rPr lang="en-US" dirty="0" err="1"/>
              <a:t>organisational</a:t>
            </a:r>
            <a:r>
              <a:rPr lang="en-US" dirty="0"/>
              <a:t> or institutional abuse or allegations against an employee or volunteer within the </a:t>
            </a:r>
            <a:r>
              <a:rPr lang="en-US" dirty="0" err="1"/>
              <a:t>organisation</a:t>
            </a:r>
            <a:r>
              <a:rPr lang="en-US" dirty="0"/>
              <a:t>. </a:t>
            </a:r>
          </a:p>
          <a:p>
            <a:pPr marL="0" indent="0">
              <a:buNone/>
            </a:pPr>
            <a:endParaRPr lang="en-US" dirty="0"/>
          </a:p>
          <a:p>
            <a:pPr marL="0" indent="0">
              <a:buNone/>
            </a:pPr>
            <a:r>
              <a:rPr lang="en-US" dirty="0"/>
              <a:t>(&lt;clickable link&gt; Pointers for Practice: Assessing Mental Capacity</a:t>
            </a:r>
          </a:p>
          <a:p>
            <a:pPr marL="0" indent="0">
              <a:buNone/>
            </a:pPr>
            <a:endParaRPr lang="en-GB" dirty="0"/>
          </a:p>
          <a:p>
            <a:pPr marL="0" indent="0">
              <a:buNone/>
            </a:pPr>
            <a:endParaRPr lang="en-US" dirty="0"/>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17</a:t>
            </a:fld>
            <a:endParaRPr lang="en-GB"/>
          </a:p>
        </p:txBody>
      </p:sp>
    </p:spTree>
    <p:extLst>
      <p:ext uri="{BB962C8B-B14F-4D97-AF65-F5344CB8AC3E}">
        <p14:creationId xmlns:p14="http://schemas.microsoft.com/office/powerpoint/2010/main" val="1995079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Making a report without consent</a:t>
            </a:r>
          </a:p>
          <a:p>
            <a:r>
              <a:rPr lang="en-US" sz="1200" b="0" i="0" kern="1200" dirty="0">
                <a:solidFill>
                  <a:schemeClr val="tx1"/>
                </a:solidFill>
                <a:effectLst/>
                <a:latin typeface="+mn-lt"/>
                <a:ea typeface="+mn-ea"/>
                <a:cs typeface="+mn-cs"/>
              </a:rPr>
              <a:t>The adult at risk is sometimes the only source of information about what has happened to them. In some circumstances, practitioners may need to speak to an adult without the knowledge of a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Where a decision is made not to seek consent relevant circumstances for this decision must be recorded and could include:</a:t>
            </a:r>
          </a:p>
          <a:p>
            <a:r>
              <a:rPr lang="en-US" sz="1200" b="0" i="0" kern="1200" dirty="0">
                <a:solidFill>
                  <a:schemeClr val="tx1"/>
                </a:solidFill>
                <a:effectLst/>
                <a:latin typeface="+mn-lt"/>
                <a:ea typeface="+mn-ea"/>
                <a:cs typeface="+mn-cs"/>
              </a:rPr>
              <a:t>the possibility that the adult would be put at further risk;</a:t>
            </a:r>
          </a:p>
          <a:p>
            <a:r>
              <a:rPr lang="en-US" sz="1200" b="0" i="0" kern="1200" dirty="0">
                <a:solidFill>
                  <a:schemeClr val="tx1"/>
                </a:solidFill>
                <a:effectLst/>
                <a:latin typeface="+mn-lt"/>
                <a:ea typeface="+mn-ea"/>
                <a:cs typeface="+mn-cs"/>
              </a:rPr>
              <a:t>the possibility that an adult would be threatened or otherwise coerced into silence;</a:t>
            </a:r>
          </a:p>
          <a:p>
            <a:r>
              <a:rPr lang="en-US" sz="1200" b="0" i="0" kern="1200" dirty="0">
                <a:solidFill>
                  <a:schemeClr val="tx1"/>
                </a:solidFill>
                <a:effectLst/>
                <a:latin typeface="+mn-lt"/>
                <a:ea typeface="+mn-ea"/>
                <a:cs typeface="+mn-cs"/>
              </a:rPr>
              <a:t>a strong likelihood that important evidence would be destroyed/lost;</a:t>
            </a:r>
          </a:p>
          <a:p>
            <a:r>
              <a:rPr lang="en-US" sz="1200" b="0" i="0" kern="1200" dirty="0">
                <a:solidFill>
                  <a:schemeClr val="tx1"/>
                </a:solidFill>
                <a:effectLst/>
                <a:latin typeface="+mn-lt"/>
                <a:ea typeface="+mn-ea"/>
                <a:cs typeface="+mn-cs"/>
              </a:rPr>
              <a:t>if a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family member is identified as the alleged abuser;</a:t>
            </a:r>
          </a:p>
          <a:p>
            <a:r>
              <a:rPr lang="en-US" sz="1200" b="0" i="0" kern="1200" dirty="0">
                <a:solidFill>
                  <a:schemeClr val="tx1"/>
                </a:solidFill>
                <a:effectLst/>
                <a:latin typeface="+mn-lt"/>
                <a:ea typeface="+mn-ea"/>
                <a:cs typeface="+mn-cs"/>
              </a:rPr>
              <a:t>that the adult in question did not wish the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to be involved at that stage;</a:t>
            </a:r>
          </a:p>
          <a:p>
            <a:r>
              <a:rPr lang="en-US" sz="1200" b="0" i="0" kern="1200" dirty="0">
                <a:solidFill>
                  <a:schemeClr val="tx1"/>
                </a:solidFill>
                <a:effectLst/>
                <a:latin typeface="+mn-lt"/>
                <a:ea typeface="+mn-ea"/>
                <a:cs typeface="+mn-cs"/>
              </a:rPr>
              <a:t>it is in the public interest.</a:t>
            </a:r>
          </a:p>
          <a:p>
            <a:r>
              <a:rPr lang="en-US" sz="1200" b="0" i="0" kern="1200" dirty="0">
                <a:solidFill>
                  <a:schemeClr val="tx1"/>
                </a:solidFill>
                <a:effectLst/>
                <a:latin typeface="+mn-lt"/>
                <a:ea typeface="+mn-ea"/>
                <a:cs typeface="+mn-cs"/>
              </a:rPr>
              <a:t>Practitioners should discuss whether it is appropriate to seek consent from the adult with their agency's </a:t>
            </a:r>
            <a:r>
              <a:rPr lang="en-US" sz="1200" b="0" i="0" u="none" strike="noStrike" kern="1200" dirty="0">
                <a:solidFill>
                  <a:schemeClr val="tx1"/>
                </a:solidFill>
                <a:effectLst/>
                <a:latin typeface="+mn-lt"/>
                <a:ea typeface="+mn-ea"/>
                <a:cs typeface="+mn-cs"/>
                <a:hlinkClick r:id="rId3"/>
              </a:rPr>
              <a:t>designated safeguarding person</a:t>
            </a:r>
            <a:r>
              <a:rPr lang="en-US" sz="1200" b="0" i="0" kern="1200" dirty="0">
                <a:solidFill>
                  <a:schemeClr val="tx1"/>
                </a:solidFill>
                <a:effectLst/>
                <a:latin typeface="+mn-lt"/>
                <a:ea typeface="+mn-ea"/>
                <a:cs typeface="+mn-cs"/>
              </a:rPr>
              <a:t>. (See local procedures for further information).</a:t>
            </a:r>
          </a:p>
          <a:p>
            <a:r>
              <a:rPr lang="en-US" sz="1200" b="0" i="0" kern="1200" dirty="0">
                <a:solidFill>
                  <a:schemeClr val="tx1"/>
                </a:solidFill>
                <a:effectLst/>
                <a:latin typeface="+mn-lt"/>
                <a:ea typeface="+mn-ea"/>
                <a:cs typeface="+mn-cs"/>
              </a:rPr>
              <a:t>If, having taken account of the adult’s wishes, it is still considered that there is a need for a report their wishes may be over-ridden. In this situation:</a:t>
            </a:r>
          </a:p>
          <a:p>
            <a:r>
              <a:rPr lang="en-US" sz="1200" b="0" i="0" kern="1200" dirty="0">
                <a:solidFill>
                  <a:schemeClr val="tx1"/>
                </a:solidFill>
                <a:effectLst/>
                <a:latin typeface="+mn-lt"/>
                <a:ea typeface="+mn-ea"/>
                <a:cs typeface="+mn-cs"/>
              </a:rPr>
              <a:t>the reason for proceeding without consent must be recorded;</a:t>
            </a:r>
          </a:p>
          <a:p>
            <a:r>
              <a:rPr lang="en-US" sz="1200" b="0" i="0" kern="1200" dirty="0">
                <a:solidFill>
                  <a:schemeClr val="tx1"/>
                </a:solidFill>
                <a:effectLst/>
                <a:latin typeface="+mn-lt"/>
                <a:ea typeface="+mn-ea"/>
                <a:cs typeface="+mn-cs"/>
              </a:rPr>
              <a:t>social services should be informed that the adult has not given their permission;</a:t>
            </a:r>
          </a:p>
          <a:p>
            <a:r>
              <a:rPr lang="en-US" sz="1200" b="0" i="0" kern="1200" dirty="0">
                <a:solidFill>
                  <a:schemeClr val="tx1"/>
                </a:solidFill>
                <a:effectLst/>
                <a:latin typeface="+mn-lt"/>
                <a:ea typeface="+mn-ea"/>
                <a:cs typeface="+mn-cs"/>
              </a:rPr>
              <a:t>the adult should be informed by the referrer that a report has been made despite their wishes.</a:t>
            </a:r>
          </a:p>
          <a:p>
            <a:r>
              <a:rPr lang="en-US" sz="1200" b="1" i="0" kern="1200" dirty="0">
                <a:solidFill>
                  <a:schemeClr val="tx1"/>
                </a:solidFill>
                <a:effectLst/>
                <a:latin typeface="+mn-lt"/>
                <a:ea typeface="+mn-ea"/>
                <a:cs typeface="+mn-cs"/>
              </a:rPr>
              <a:t>The General Data Protection Regulation (GDPR)</a:t>
            </a:r>
            <a:r>
              <a:rPr lang="en-US" sz="1200" b="0" i="0" kern="1200" dirty="0">
                <a:solidFill>
                  <a:schemeClr val="tx1"/>
                </a:solidFill>
                <a:effectLst/>
                <a:latin typeface="+mn-lt"/>
                <a:ea typeface="+mn-ea"/>
                <a:cs typeface="+mn-cs"/>
              </a:rPr>
              <a:t> gives individuals greater control over their own personal data. But it does not give them the right to prevent agencies sharing information when there are concerns about an adult at risk.</a:t>
            </a:r>
          </a:p>
          <a:p>
            <a:r>
              <a:rPr lang="en-US" sz="1200" b="0" i="0" kern="1200" dirty="0">
                <a:solidFill>
                  <a:schemeClr val="tx1"/>
                </a:solidFill>
                <a:effectLst/>
                <a:latin typeface="+mn-lt"/>
                <a:ea typeface="+mn-ea"/>
                <a:cs typeface="+mn-cs"/>
              </a:rPr>
              <a:t>(For more information see: </a:t>
            </a:r>
            <a:r>
              <a:rPr lang="en-US" sz="1200" b="0" i="0" kern="1200" dirty="0">
                <a:solidFill>
                  <a:schemeClr val="tx1"/>
                </a:solidFill>
                <a:effectLst/>
                <a:latin typeface="+mn-lt"/>
                <a:ea typeface="+mn-ea"/>
                <a:cs typeface="+mn-cs"/>
                <a:hlinkClick r:id="rId4"/>
              </a:rPr>
              <a:t>General Data Protection Regulation (GDPR)</a:t>
            </a:r>
            <a:r>
              <a:rPr lang="en-US" sz="1200" b="0" i="0" kern="1200" dirty="0">
                <a:solidFill>
                  <a:schemeClr val="tx1"/>
                </a:solidFill>
                <a:effectLst/>
                <a:latin typeface="+mn-lt"/>
                <a:ea typeface="+mn-ea"/>
                <a:cs typeface="+mn-cs"/>
              </a:rPr>
              <a:t> and relevant protocols)</a:t>
            </a:r>
          </a:p>
          <a:p>
            <a:pPr marL="0" indent="0">
              <a:buNone/>
            </a:pPr>
            <a:endParaRPr lang="en-GB" dirty="0"/>
          </a:p>
          <a:p>
            <a:pPr marL="0" indent="0">
              <a:buNone/>
            </a:pPr>
            <a:endParaRPr lang="en-US" dirty="0"/>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18</a:t>
            </a:fld>
            <a:endParaRPr lang="en-GB"/>
          </a:p>
        </p:txBody>
      </p:sp>
    </p:spTree>
    <p:extLst>
      <p:ext uri="{BB962C8B-B14F-4D97-AF65-F5344CB8AC3E}">
        <p14:creationId xmlns:p14="http://schemas.microsoft.com/office/powerpoint/2010/main" val="2407820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The General Data Protection Regulation (GDPR)</a:t>
            </a:r>
            <a:r>
              <a:rPr lang="en-GB" sz="1200" kern="1200" dirty="0">
                <a:solidFill>
                  <a:schemeClr val="tx1"/>
                </a:solidFill>
                <a:effectLst/>
                <a:latin typeface="+mn-lt"/>
                <a:ea typeface="+mn-ea"/>
                <a:cs typeface="+mn-cs"/>
              </a:rPr>
              <a:t> gives individuals greater control over their own personal data. But it does not give them the right to prevent agencies sharing information when there are concerns about an adult at risk. </a:t>
            </a:r>
          </a:p>
          <a:p>
            <a:r>
              <a:rPr lang="en-GB" sz="1200" kern="1200" dirty="0">
                <a:solidFill>
                  <a:schemeClr val="tx1"/>
                </a:solidFill>
                <a:effectLst/>
                <a:latin typeface="+mn-lt"/>
                <a:ea typeface="+mn-ea"/>
                <a:cs typeface="+mn-cs"/>
              </a:rPr>
              <a:t>(For more information see: </a:t>
            </a:r>
            <a:r>
              <a:rPr lang="en-GB" sz="1200" b="1" u="sng" kern="1200" dirty="0">
                <a:solidFill>
                  <a:schemeClr val="tx1"/>
                </a:solidFill>
                <a:effectLst/>
                <a:latin typeface="+mn-lt"/>
                <a:ea typeface="+mn-ea"/>
                <a:cs typeface="+mn-cs"/>
              </a:rPr>
              <a:t>General Data Protection Regulation (GDPR)</a:t>
            </a:r>
            <a:r>
              <a:rPr lang="en-GB" sz="1200" kern="1200" dirty="0">
                <a:solidFill>
                  <a:schemeClr val="tx1"/>
                </a:solidFill>
                <a:effectLst/>
                <a:latin typeface="+mn-lt"/>
                <a:ea typeface="+mn-ea"/>
                <a:cs typeface="+mn-cs"/>
              </a:rPr>
              <a:t> and relevant protocols) </a:t>
            </a:r>
            <a:r>
              <a:rPr lang="en-GB" sz="1200" u="sng" kern="1200" dirty="0">
                <a:solidFill>
                  <a:schemeClr val="tx1"/>
                </a:solidFill>
                <a:effectLst/>
                <a:latin typeface="+mn-lt"/>
                <a:ea typeface="+mn-ea"/>
                <a:cs typeface="+mn-cs"/>
                <a:hlinkClick r:id="rId3"/>
              </a:rPr>
              <a:t>https://ico.org.uk/for-organisations/guide-to-data-protection/guide-to-the-general-data-protection-regulation-gdpr/</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19</a:t>
            </a:fld>
            <a:endParaRPr lang="en-GB"/>
          </a:p>
        </p:txBody>
      </p:sp>
    </p:spTree>
    <p:extLst>
      <p:ext uri="{BB962C8B-B14F-4D97-AF65-F5344CB8AC3E}">
        <p14:creationId xmlns:p14="http://schemas.microsoft.com/office/powerpoint/2010/main" val="877024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pPr marL="0" indent="0">
              <a:buNone/>
            </a:pPr>
            <a:r>
              <a:rPr lang="en-US" dirty="0"/>
              <a:t>If, having taken account of the adult’s wishes, it is still considered that there is a need for a report their wishes may be over-ridden: </a:t>
            </a:r>
          </a:p>
          <a:p>
            <a:pPr marL="0" indent="0">
              <a:buNone/>
            </a:pPr>
            <a:r>
              <a:rPr lang="en-US" dirty="0" err="1"/>
              <a:t>othe</a:t>
            </a:r>
            <a:r>
              <a:rPr lang="en-US" dirty="0"/>
              <a:t> reason for proceeding without consent must be recorded; </a:t>
            </a:r>
          </a:p>
          <a:p>
            <a:pPr marL="0" indent="0">
              <a:buNone/>
            </a:pPr>
            <a:r>
              <a:rPr lang="en-US" dirty="0" err="1"/>
              <a:t>osocial</a:t>
            </a:r>
            <a:r>
              <a:rPr lang="en-US" dirty="0"/>
              <a:t> services should be informed that the adult has not given their permission; </a:t>
            </a:r>
          </a:p>
          <a:p>
            <a:pPr marL="0" indent="0">
              <a:buNone/>
            </a:pPr>
            <a:r>
              <a:rPr lang="en-US" dirty="0" err="1"/>
              <a:t>othe</a:t>
            </a:r>
            <a:r>
              <a:rPr lang="en-US" dirty="0"/>
              <a:t> adult should be informed by the referrer that a report has been made despite their wishes.</a:t>
            </a:r>
          </a:p>
          <a:p>
            <a:pPr marL="0" indent="0">
              <a:buNone/>
            </a:pPr>
            <a:endParaRPr lang="en-US" dirty="0"/>
          </a:p>
          <a:p>
            <a:pPr marL="0" indent="0">
              <a:buNone/>
            </a:pPr>
            <a:r>
              <a:rPr lang="en-US" dirty="0"/>
              <a:t>The General Data Protection Regulation (GDPR) gives individuals greater control over their own personal data. But it does not give them the right to prevent agencies sharing information when there are concerns about an adult at risk. </a:t>
            </a:r>
          </a:p>
          <a:p>
            <a:pPr marL="0" indent="0">
              <a:buNone/>
            </a:pPr>
            <a:r>
              <a:rPr lang="en-US" dirty="0"/>
              <a:t>(For more information see: General Data Protection Regulation (GDPR) and relevant protocols) https://ico.org.uk/for-organisations/guide-to-data-protection/guide-to-the-general-data-protection-regulation-gdpr/</a:t>
            </a: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20</a:t>
            </a:fld>
            <a:endParaRPr lang="en-GB"/>
          </a:p>
        </p:txBody>
      </p:sp>
    </p:spTree>
    <p:extLst>
      <p:ext uri="{BB962C8B-B14F-4D97-AF65-F5344CB8AC3E}">
        <p14:creationId xmlns:p14="http://schemas.microsoft.com/office/powerpoint/2010/main" val="805408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Seeking consent to a report</a:t>
            </a:r>
          </a:p>
          <a:p>
            <a:r>
              <a:rPr lang="en-US" sz="1200" b="0" i="0" kern="1200" dirty="0">
                <a:solidFill>
                  <a:schemeClr val="tx1"/>
                </a:solidFill>
                <a:effectLst/>
                <a:latin typeface="+mn-lt"/>
                <a:ea typeface="+mn-ea"/>
                <a:cs typeface="+mn-cs"/>
              </a:rPr>
              <a:t>The interests of the </a:t>
            </a:r>
            <a:r>
              <a:rPr lang="en-US" sz="1200" b="0" i="0" u="none" strike="noStrike" kern="1200" dirty="0">
                <a:solidFill>
                  <a:schemeClr val="tx1"/>
                </a:solidFill>
                <a:effectLst/>
                <a:latin typeface="+mn-lt"/>
                <a:ea typeface="+mn-ea"/>
                <a:cs typeface="+mn-cs"/>
                <a:hlinkClick r:id="rId3"/>
              </a:rPr>
              <a:t>adult at risk</a:t>
            </a:r>
            <a:r>
              <a:rPr lang="en-US" sz="1200" b="0" i="0" kern="1200" dirty="0">
                <a:solidFill>
                  <a:schemeClr val="tx1"/>
                </a:solidFill>
                <a:effectLst/>
                <a:latin typeface="+mn-lt"/>
                <a:ea typeface="+mn-ea"/>
                <a:cs typeface="+mn-cs"/>
              </a:rPr>
              <a:t> must be the overriding consideration in making any decisions whether to seek consent prior to making a report. </a:t>
            </a:r>
          </a:p>
          <a:p>
            <a:endParaRPr lang="en-US" sz="1200" b="0" i="0" u="none" strike="noStrike" kern="1200" dirty="0">
              <a:solidFill>
                <a:schemeClr val="tx1"/>
              </a:solidFill>
              <a:effectLst/>
              <a:latin typeface="+mn-lt"/>
              <a:ea typeface="+mn-ea"/>
              <a:cs typeface="+mn-cs"/>
              <a:hlinkClick r:id="rId3"/>
            </a:endParaRPr>
          </a:p>
          <a:p>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however, should aim to seek consent from the adult where possible. The reasons for this are that it is more likely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lead to engagement in the </a:t>
            </a:r>
            <a:r>
              <a:rPr lang="en-US" sz="1200" b="0" i="0" u="none" strike="noStrike" kern="1200" dirty="0">
                <a:solidFill>
                  <a:schemeClr val="tx1"/>
                </a:solidFill>
                <a:effectLst/>
                <a:latin typeface="+mn-lt"/>
                <a:ea typeface="+mn-ea"/>
                <a:cs typeface="+mn-cs"/>
                <a:hlinkClick r:id="rId3"/>
              </a:rPr>
              <a:t>safeguarding</a:t>
            </a:r>
            <a:r>
              <a:rPr lang="en-US" sz="1200" b="0" i="0" kern="1200" dirty="0">
                <a:solidFill>
                  <a:schemeClr val="tx1"/>
                </a:solidFill>
                <a:effectLst/>
                <a:latin typeface="+mn-lt"/>
                <a:ea typeface="+mn-ea"/>
                <a:cs typeface="+mn-cs"/>
              </a:rPr>
              <a:t> process and to effective outcomes;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promote an effective working partnership with the adult.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important to engage adults in the process as early as possible to ensure their wishes and feelings are taken into consideration where possible and to avoid them becoming mere ‘objects of concern’.</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MAY WISH TO ADD:</a:t>
            </a: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Pointers for Practice: Seeking consent</a:t>
            </a:r>
          </a:p>
          <a:p>
            <a:r>
              <a:rPr lang="en-US" sz="1200" b="0" i="0" kern="1200" dirty="0">
                <a:solidFill>
                  <a:schemeClr val="tx1"/>
                </a:solidFill>
                <a:effectLst/>
                <a:latin typeface="+mn-lt"/>
                <a:ea typeface="+mn-ea"/>
                <a:cs typeface="+mn-cs"/>
              </a:rPr>
              <a:t>Seeking consent for agencies to share information, when the intention is to make a report to social services, can be daunting. In a study completed by Horwath (2007) practitioners from a diverse range of disciplines described how they were often anxious about the potential responses of families. They feared either fight responses such as aggression both physical and verbal or flight responses such as withdrawal from services.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potential for negative responses is likely to be reduced if the practitioner seeking consent: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explains why information needs to be shared and with whom; (To comply with the law relating to confidentiality, data protection and human rights, practitioners should be able to explain the legitimate purpose for sharing information)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checks any factual information is accurate and up-to-date, such as names, birth dates;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ensures the information is proportionate for the purpose;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clarifies how the information will be used;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specifies how it will be shared and how it will be stored securely;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outlines the implications of not giving consent;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explains next steps.</a:t>
            </a:r>
          </a:p>
          <a:p>
            <a:pPr marL="171450" indent="-171450">
              <a:buFont typeface="Arial" panose="020B0604020202020204" pitchFamily="34" charset="0"/>
              <a:buChar char="•"/>
            </a:pPr>
            <a:endParaRPr lang="en-US" sz="1200" b="0" i="0" kern="1200" dirty="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5"/>
          </p:nvPr>
        </p:nvSpPr>
        <p:spPr/>
        <p:txBody>
          <a:bodyPr/>
          <a:lstStyle/>
          <a:p>
            <a:fld id="{99F82CCC-3893-4BDE-A412-617D37E01665}" type="slidenum">
              <a:rPr lang="en-GB" smtClean="0"/>
              <a:t>2</a:t>
            </a:fld>
            <a:endParaRPr lang="en-GB"/>
          </a:p>
        </p:txBody>
      </p:sp>
    </p:spTree>
    <p:extLst>
      <p:ext uri="{BB962C8B-B14F-4D97-AF65-F5344CB8AC3E}">
        <p14:creationId xmlns:p14="http://schemas.microsoft.com/office/powerpoint/2010/main" val="4264979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voluntary – the decision to either consent or not to consent to treatment must be made by the person, and must not be influenced by pressure from medical staff, friends or family</a:t>
            </a:r>
          </a:p>
          <a:p>
            <a:endParaRPr lang="en-US" dirty="0">
              <a:effectLst/>
            </a:endParaRPr>
          </a:p>
          <a:p>
            <a:endParaRPr lang="en-US" dirty="0">
              <a:effectLst/>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3</a:t>
            </a:fld>
            <a:endParaRPr lang="en-GB"/>
          </a:p>
        </p:txBody>
      </p:sp>
    </p:spTree>
    <p:extLst>
      <p:ext uri="{BB962C8B-B14F-4D97-AF65-F5344CB8AC3E}">
        <p14:creationId xmlns:p14="http://schemas.microsoft.com/office/powerpoint/2010/main" val="1875673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informed – the person must be given all of the information about what the treatment involves, including the benefits and risks, whether there are reasonable alternative treatments, and what will happen if treatment does not go ahead</a:t>
            </a:r>
          </a:p>
        </p:txBody>
      </p:sp>
      <p:sp>
        <p:nvSpPr>
          <p:cNvPr id="4" name="Slide Number Placeholder 3"/>
          <p:cNvSpPr>
            <a:spLocks noGrp="1"/>
          </p:cNvSpPr>
          <p:nvPr>
            <p:ph type="sldNum" sz="quarter" idx="5"/>
          </p:nvPr>
        </p:nvSpPr>
        <p:spPr/>
        <p:txBody>
          <a:bodyPr/>
          <a:lstStyle/>
          <a:p>
            <a:fld id="{99F82CCC-3893-4BDE-A412-617D37E01665}" type="slidenum">
              <a:rPr lang="en-GB" smtClean="0"/>
              <a:t>4</a:t>
            </a:fld>
            <a:endParaRPr lang="en-GB"/>
          </a:p>
        </p:txBody>
      </p:sp>
    </p:spTree>
    <p:extLst>
      <p:ext uri="{BB962C8B-B14F-4D97-AF65-F5344CB8AC3E}">
        <p14:creationId xmlns:p14="http://schemas.microsoft.com/office/powerpoint/2010/main" val="2629452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Clr>
                <a:schemeClr val="accent4">
                  <a:lumMod val="75000"/>
                </a:schemeClr>
              </a:buClr>
            </a:pPr>
            <a:r>
              <a:rPr lang="en-US" dirty="0">
                <a:effectLst/>
              </a:rPr>
              <a:t>Freedom – </a:t>
            </a:r>
            <a:r>
              <a:rPr lang="en-US" sz="1200" b="1" dirty="0">
                <a:solidFill>
                  <a:srgbClr val="000000"/>
                </a:solidFill>
              </a:rPr>
              <a:t>Having freedom means </a:t>
            </a:r>
            <a:r>
              <a:rPr lang="en-GB" sz="1200" dirty="0">
                <a:solidFill>
                  <a:srgbClr val="000000"/>
                </a:solidFill>
              </a:rPr>
              <a:t>you are </a:t>
            </a:r>
            <a:r>
              <a:rPr lang="en-GB" sz="1200" b="1" dirty="0">
                <a:solidFill>
                  <a:srgbClr val="000000"/>
                </a:solidFill>
              </a:rPr>
              <a:t>not</a:t>
            </a:r>
            <a:r>
              <a:rPr lang="en-GB" sz="1200" dirty="0">
                <a:solidFill>
                  <a:srgbClr val="000000"/>
                </a:solidFill>
              </a:rPr>
              <a:t> :</a:t>
            </a:r>
          </a:p>
          <a:p>
            <a:pPr marL="342900" indent="-342900">
              <a:lnSpc>
                <a:spcPct val="90000"/>
              </a:lnSpc>
              <a:buClr>
                <a:schemeClr val="accent4">
                  <a:lumMod val="75000"/>
                </a:schemeClr>
              </a:buClr>
              <a:buFont typeface="Arial" panose="020B0604020202020204" pitchFamily="34" charset="0"/>
              <a:buChar char="•"/>
            </a:pPr>
            <a:r>
              <a:rPr lang="en-GB" sz="1200" dirty="0">
                <a:solidFill>
                  <a:srgbClr val="000000"/>
                </a:solidFill>
              </a:rPr>
              <a:t>being subjected to </a:t>
            </a:r>
            <a:r>
              <a:rPr lang="en-US" sz="1200" b="1" dirty="0">
                <a:solidFill>
                  <a:srgbClr val="000000"/>
                </a:solidFill>
              </a:rPr>
              <a:t>violence</a:t>
            </a:r>
          </a:p>
          <a:p>
            <a:pPr marL="342900" indent="-342900">
              <a:lnSpc>
                <a:spcPct val="90000"/>
              </a:lnSpc>
              <a:buClr>
                <a:schemeClr val="accent4">
                  <a:lumMod val="75000"/>
                </a:schemeClr>
              </a:buClr>
              <a:buFont typeface="Arial" panose="020B0604020202020204" pitchFamily="34" charset="0"/>
              <a:buChar char="•"/>
            </a:pPr>
            <a:r>
              <a:rPr lang="en-GB" sz="1200" dirty="0">
                <a:solidFill>
                  <a:srgbClr val="000000"/>
                </a:solidFill>
              </a:rPr>
              <a:t>being subjected to </a:t>
            </a:r>
            <a:r>
              <a:rPr lang="en-US" sz="1200" b="1" dirty="0">
                <a:solidFill>
                  <a:srgbClr val="000000"/>
                </a:solidFill>
              </a:rPr>
              <a:t>fear</a:t>
            </a:r>
            <a:r>
              <a:rPr lang="en-US" sz="1200" dirty="0">
                <a:solidFill>
                  <a:srgbClr val="000000"/>
                </a:solidFill>
              </a:rPr>
              <a:t> </a:t>
            </a:r>
            <a:r>
              <a:rPr lang="en-US" sz="1200" b="1" dirty="0">
                <a:solidFill>
                  <a:srgbClr val="000000"/>
                </a:solidFill>
              </a:rPr>
              <a:t>of </a:t>
            </a:r>
            <a:r>
              <a:rPr lang="en-US" sz="1200" dirty="0">
                <a:solidFill>
                  <a:srgbClr val="000000"/>
                </a:solidFill>
              </a:rPr>
              <a:t>immediate violence against you or another person</a:t>
            </a:r>
          </a:p>
          <a:p>
            <a:pPr marL="342900" indent="-342900">
              <a:lnSpc>
                <a:spcPct val="90000"/>
              </a:lnSpc>
              <a:buClr>
                <a:schemeClr val="accent4">
                  <a:lumMod val="75000"/>
                </a:schemeClr>
              </a:buClr>
              <a:buFont typeface="Arial" panose="020B0604020202020204" pitchFamily="34" charset="0"/>
              <a:buChar char="•"/>
            </a:pPr>
            <a:r>
              <a:rPr lang="en-US" sz="1200" dirty="0">
                <a:solidFill>
                  <a:srgbClr val="000000"/>
                </a:solidFill>
              </a:rPr>
              <a:t>being </a:t>
            </a:r>
            <a:r>
              <a:rPr lang="en-US" sz="1200" b="1" dirty="0">
                <a:solidFill>
                  <a:srgbClr val="000000"/>
                </a:solidFill>
              </a:rPr>
              <a:t>unlawfully detained</a:t>
            </a:r>
            <a:endParaRPr lang="en-US" sz="1200" dirty="0">
              <a:solidFill>
                <a:srgbClr val="000000"/>
              </a:solidFill>
            </a:endParaRPr>
          </a:p>
          <a:p>
            <a:pPr marL="342900" indent="-342900">
              <a:lnSpc>
                <a:spcPct val="90000"/>
              </a:lnSpc>
              <a:buClr>
                <a:schemeClr val="accent4">
                  <a:lumMod val="75000"/>
                </a:schemeClr>
              </a:buClr>
              <a:buFont typeface="Arial" panose="020B0604020202020204" pitchFamily="34" charset="0"/>
              <a:buChar char="•"/>
            </a:pPr>
            <a:r>
              <a:rPr lang="en-US" sz="1200" dirty="0">
                <a:solidFill>
                  <a:srgbClr val="000000"/>
                </a:solidFill>
              </a:rPr>
              <a:t>being </a:t>
            </a:r>
            <a:r>
              <a:rPr lang="en-US" sz="1200" b="1" dirty="0">
                <a:solidFill>
                  <a:srgbClr val="000000"/>
                </a:solidFill>
              </a:rPr>
              <a:t>intentionally deceived </a:t>
            </a:r>
            <a:r>
              <a:rPr lang="en-US" sz="1200" dirty="0">
                <a:solidFill>
                  <a:srgbClr val="000000"/>
                </a:solidFill>
              </a:rPr>
              <a:t>as to the nature/purpose of the act</a:t>
            </a:r>
          </a:p>
          <a:p>
            <a:pPr marL="342900" indent="-342900">
              <a:lnSpc>
                <a:spcPct val="90000"/>
              </a:lnSpc>
              <a:buClr>
                <a:schemeClr val="accent4">
                  <a:lumMod val="75000"/>
                </a:schemeClr>
              </a:buClr>
              <a:buFont typeface="Arial" panose="020B0604020202020204" pitchFamily="34" charset="0"/>
              <a:buChar char="•"/>
            </a:pPr>
            <a:r>
              <a:rPr lang="en-US" sz="1200" dirty="0">
                <a:solidFill>
                  <a:srgbClr val="000000"/>
                </a:solidFill>
              </a:rPr>
              <a:t>intentionally convinced the other person is someone else (</a:t>
            </a:r>
            <a:r>
              <a:rPr lang="en-US" sz="1200" b="1" dirty="0">
                <a:solidFill>
                  <a:srgbClr val="000000"/>
                </a:solidFill>
              </a:rPr>
              <a:t>consent via impersonation)</a:t>
            </a:r>
          </a:p>
          <a:p>
            <a:endParaRPr lang="en-US" dirty="0">
              <a:effectLst/>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5</a:t>
            </a:fld>
            <a:endParaRPr lang="en-GB"/>
          </a:p>
        </p:txBody>
      </p:sp>
    </p:spTree>
    <p:extLst>
      <p:ext uri="{BB962C8B-B14F-4D97-AF65-F5344CB8AC3E}">
        <p14:creationId xmlns:p14="http://schemas.microsoft.com/office/powerpoint/2010/main" val="60974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DIRECT TO THE APP: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Pointers for Practice: Assessing Mental Capacity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Capacity of adults at risk to give consent (</a:t>
            </a:r>
            <a:r>
              <a:rPr lang="en-US" sz="1200" b="1" i="1" kern="1200" dirty="0">
                <a:solidFill>
                  <a:schemeClr val="tx1"/>
                </a:solidFill>
                <a:effectLst/>
                <a:latin typeface="+mn-lt"/>
                <a:ea typeface="+mn-ea"/>
                <a:cs typeface="+mn-cs"/>
              </a:rPr>
              <a:t>within</a:t>
            </a:r>
            <a:r>
              <a:rPr lang="en-US" sz="1200" b="1" i="0" kern="1200" dirty="0">
                <a:solidFill>
                  <a:schemeClr val="tx1"/>
                </a:solidFill>
                <a:effectLst/>
                <a:latin typeface="+mn-lt"/>
                <a:ea typeface="+mn-ea"/>
                <a:cs typeface="+mn-cs"/>
              </a:rPr>
              <a:t> the section: Seeking consent to a report)</a:t>
            </a:r>
          </a:p>
          <a:p>
            <a:endParaRPr lang="en-US" sz="1200" b="1" i="0" u="sng"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EXPLAIN: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consent of the adult at risk is a </a:t>
            </a:r>
            <a:r>
              <a:rPr lang="en-US" sz="1200" b="1" i="0" kern="1200" dirty="0">
                <a:solidFill>
                  <a:schemeClr val="tx1"/>
                </a:solidFill>
                <a:effectLst/>
                <a:latin typeface="+mn-lt"/>
                <a:ea typeface="+mn-ea"/>
                <a:cs typeface="+mn-cs"/>
              </a:rPr>
              <a:t>significant factor</a:t>
            </a:r>
            <a:r>
              <a:rPr lang="en-US" sz="1200" b="0" i="0" kern="1200" dirty="0">
                <a:solidFill>
                  <a:schemeClr val="tx1"/>
                </a:solidFill>
                <a:effectLst/>
                <a:latin typeface="+mn-lt"/>
                <a:ea typeface="+mn-ea"/>
                <a:cs typeface="+mn-cs"/>
              </a:rPr>
              <a:t> in deciding what action to take in response to a concern or allegation.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there are circumstances where the ability of the adult to protect themselves may be affected by their needs for care and support, or these needs may affect how far they are able to make and exercise informed choices free from pressure or duress.</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In order to make a decision some adults at risk may require additional support such as advocacy, simplified explanations, visual aids and additional time. They are entitled in law to receive this support.</a:t>
            </a:r>
          </a:p>
          <a:p>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6</a:t>
            </a:fld>
            <a:endParaRPr lang="en-GB"/>
          </a:p>
        </p:txBody>
      </p:sp>
    </p:spTree>
    <p:extLst>
      <p:ext uri="{BB962C8B-B14F-4D97-AF65-F5344CB8AC3E}">
        <p14:creationId xmlns:p14="http://schemas.microsoft.com/office/powerpoint/2010/main" val="846542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Capacity of adults at risk to give consent</a:t>
            </a: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EXPLAIN: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consent of the adult at risk is a </a:t>
            </a:r>
            <a:r>
              <a:rPr lang="en-US" sz="1200" b="1" i="0" kern="1200" dirty="0">
                <a:solidFill>
                  <a:schemeClr val="tx1"/>
                </a:solidFill>
                <a:effectLst/>
                <a:latin typeface="+mn-lt"/>
                <a:ea typeface="+mn-ea"/>
                <a:cs typeface="+mn-cs"/>
              </a:rPr>
              <a:t>significant factor</a:t>
            </a:r>
            <a:r>
              <a:rPr lang="en-US" sz="1200" b="0" i="0" kern="1200" dirty="0">
                <a:solidFill>
                  <a:schemeClr val="tx1"/>
                </a:solidFill>
                <a:effectLst/>
                <a:latin typeface="+mn-lt"/>
                <a:ea typeface="+mn-ea"/>
                <a:cs typeface="+mn-cs"/>
              </a:rPr>
              <a:t> in deciding what action to take in response to a concern or allegation.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there are circumstances where the ability of the adult to protect themselves may be affected by their needs for care and support, or these needs may affect how far they are able to make and exercise informed choices free from pressure or duress.</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In order to make a decision some adults at risk may require additional support such as advocacy, simplified explanations, visual aids and additional time. They are entitled in law to receive this support.</a:t>
            </a:r>
          </a:p>
          <a:p>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7</a:t>
            </a:fld>
            <a:endParaRPr lang="en-GB"/>
          </a:p>
        </p:txBody>
      </p:sp>
    </p:spTree>
    <p:extLst>
      <p:ext uri="{BB962C8B-B14F-4D97-AF65-F5344CB8AC3E}">
        <p14:creationId xmlns:p14="http://schemas.microsoft.com/office/powerpoint/2010/main" val="3696701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ability of adults to make informed choices can be affected by their </a:t>
            </a:r>
            <a:r>
              <a:rPr lang="en-US" sz="1200" b="0" i="0" kern="1200" dirty="0">
                <a:solidFill>
                  <a:schemeClr val="tx1"/>
                </a:solidFill>
                <a:effectLst/>
                <a:latin typeface="+mn-lt"/>
                <a:ea typeface="+mn-ea"/>
                <a:cs typeface="+mn-cs"/>
                <a:hlinkClick r:id="rId3"/>
              </a:rPr>
              <a:t>mental capacity</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This describes the ability to make a specific decision. </a:t>
            </a:r>
          </a:p>
          <a:p>
            <a:r>
              <a:rPr lang="en-US" sz="1200" b="0" i="0" kern="1200" dirty="0">
                <a:solidFill>
                  <a:schemeClr val="tx1"/>
                </a:solidFill>
                <a:effectLst/>
                <a:latin typeface="+mn-lt"/>
                <a:ea typeface="+mn-ea"/>
                <a:cs typeface="+mn-cs"/>
              </a:rPr>
              <a:t>This includes the need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understand the information relevant to the decision;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retain the information long enough to make that decision;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use or weigh the information to make a choice;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communicate his/her decision (by any means whether by talking, sign language, or any residual ability such as blinking).</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9</a:t>
            </a:fld>
            <a:endParaRPr lang="en-GB"/>
          </a:p>
        </p:txBody>
      </p:sp>
    </p:spTree>
    <p:extLst>
      <p:ext uri="{BB962C8B-B14F-4D97-AF65-F5344CB8AC3E}">
        <p14:creationId xmlns:p14="http://schemas.microsoft.com/office/powerpoint/2010/main" val="3743634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u="sng" kern="1200" dirty="0">
                <a:solidFill>
                  <a:schemeClr val="tx1"/>
                </a:solidFill>
                <a:effectLst/>
                <a:latin typeface="+mn-lt"/>
                <a:ea typeface="+mn-ea"/>
                <a:cs typeface="+mn-cs"/>
              </a:rPr>
              <a:t>MCA Checklist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person must be assumed to have capacity unless it is established that he lacks capacity.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person is not to be treated as unable to make a decision unless all practicable steps to help him to do so have been taken without success.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person is not to be treated as unable to make a decision merely because he makes an unwise decision.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An act done, or decision made, under this Act for or on behalf of a person who lacks capacity must be done, or made, in his best interests.</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Before the act is done, or the decision is made, regard must be had to whether the purpose for which it is needed can be as effectively achieved in a way that is less restrictive of the person’s rights and freedom of action.</a:t>
            </a:r>
            <a:endParaRPr lang="en-GB" sz="1200" b="1" u="sng" kern="1200" dirty="0">
              <a:solidFill>
                <a:schemeClr val="tx1"/>
              </a:solidFill>
              <a:effectLst/>
              <a:latin typeface="+mn-lt"/>
              <a:ea typeface="+mn-ea"/>
              <a:cs typeface="+mn-cs"/>
            </a:endParaRPr>
          </a:p>
          <a:p>
            <a:endParaRPr lang="en-GB" dirty="0"/>
          </a:p>
          <a:p>
            <a:r>
              <a:rPr lang="en-GB"/>
              <a:t>WSP App:  </a:t>
            </a:r>
            <a:r>
              <a:rPr lang="en-GB">
                <a:hlinkClick r:id="rId3"/>
              </a:rPr>
              <a:t>http://www.myguideapps.com/projects/wales_safeguarding_procedures/default/adu/a3pt1/a3pt1.p8.html</a:t>
            </a:r>
            <a:endParaRPr lang="en-GB" dirty="0"/>
          </a:p>
          <a:p>
            <a:r>
              <a:rPr lang="en-US" sz="1200" b="1" i="0" kern="1200" dirty="0">
                <a:solidFill>
                  <a:schemeClr val="tx1"/>
                </a:solidFill>
                <a:effectLst/>
                <a:latin typeface="+mn-lt"/>
                <a:ea typeface="+mn-ea"/>
                <a:cs typeface="+mn-cs"/>
              </a:rPr>
              <a:t>Mental Capacity</a:t>
            </a:r>
          </a:p>
          <a:p>
            <a:r>
              <a:rPr lang="en-US" sz="1200" b="0" i="0" kern="1200" dirty="0">
                <a:solidFill>
                  <a:schemeClr val="tx1"/>
                </a:solidFill>
                <a:effectLst/>
                <a:latin typeface="+mn-lt"/>
                <a:ea typeface="+mn-ea"/>
                <a:cs typeface="+mn-cs"/>
              </a:rPr>
              <a:t>The </a:t>
            </a:r>
            <a:r>
              <a:rPr lang="en-US" sz="1200" b="0" i="0" kern="1200" dirty="0">
                <a:solidFill>
                  <a:schemeClr val="tx1"/>
                </a:solidFill>
                <a:effectLst/>
                <a:latin typeface="+mn-lt"/>
                <a:ea typeface="+mn-ea"/>
                <a:cs typeface="+mn-cs"/>
                <a:hlinkClick r:id="rId4"/>
              </a:rPr>
              <a:t>Mental Capacity Act 2005 Section 1</a:t>
            </a:r>
            <a:r>
              <a:rPr lang="en-US" sz="1200" b="0" i="0" kern="1200" dirty="0">
                <a:solidFill>
                  <a:schemeClr val="tx1"/>
                </a:solidFill>
                <a:effectLst/>
                <a:latin typeface="+mn-lt"/>
                <a:ea typeface="+mn-ea"/>
                <a:cs typeface="+mn-cs"/>
              </a:rPr>
              <a:t> sets out five statutory principles that underpin the legal requirements in the Act. These are: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 person must be assumed to have capacity unless it is established that they lack capacity.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 person is not to be treated as unable to make a decision unless all practicable steps to help him or her to do so have been taken without success.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 person is not to be treated as unable to make a decision merely because he or she makes an unwise decision.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 act done or a decision made, under the Act for or on behalf of a person who lacks capacity must be done, or made in his or her best interests.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Before the act is done, or the decision is made, regard must be had to whether the purpose for which it is needed can be as effectively achieved in a way that is less restrictive of the person’s rights and freedom of action.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All safeguarding considerations and decisions should take into account the legal requirements of the </a:t>
            </a:r>
            <a:r>
              <a:rPr lang="en-US" sz="1200" b="0" i="0" kern="1200" dirty="0">
                <a:solidFill>
                  <a:schemeClr val="tx1"/>
                </a:solidFill>
                <a:effectLst/>
                <a:latin typeface="+mn-lt"/>
                <a:ea typeface="+mn-ea"/>
                <a:cs typeface="+mn-cs"/>
                <a:hlinkClick r:id="rId5"/>
              </a:rPr>
              <a:t>Mental Capacity Act and associated Code of Practice</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focus should be on the reduction of abuse or neglect. It should not however limit the action that may be required to protect others who are at risk of </a:t>
            </a:r>
            <a:r>
              <a:rPr lang="en-US" sz="1200" b="0" i="0" u="none" strike="noStrike" kern="1200" dirty="0">
                <a:solidFill>
                  <a:schemeClr val="tx1"/>
                </a:solidFill>
                <a:effectLst/>
                <a:latin typeface="+mn-lt"/>
                <a:ea typeface="+mn-ea"/>
                <a:cs typeface="+mn-cs"/>
                <a:hlinkClick r:id="rId6"/>
              </a:rPr>
              <a:t>harm</a:t>
            </a:r>
            <a:r>
              <a:rPr lang="en-US" sz="1200" b="0" i="0" kern="1200" dirty="0">
                <a:solidFill>
                  <a:schemeClr val="tx1"/>
                </a:solidFill>
                <a:effectLst/>
                <a:latin typeface="+mn-lt"/>
                <a:ea typeface="+mn-ea"/>
                <a:cs typeface="+mn-cs"/>
              </a:rPr>
              <a:t>.</a:t>
            </a:r>
          </a:p>
          <a:p>
            <a:r>
              <a:rPr lang="en-US" sz="1200" b="1" i="0" kern="1200" dirty="0">
                <a:solidFill>
                  <a:schemeClr val="tx1"/>
                </a:solidFill>
                <a:effectLst/>
                <a:latin typeface="+mn-lt"/>
                <a:ea typeface="+mn-ea"/>
                <a:cs typeface="+mn-cs"/>
              </a:rPr>
              <a:t>The principle of the assumption of capacity does not exempt professionals from conducting robust assessments and asking challenging and searching questions about people who are making choices that are problematic or manifestly not good for their well-being.</a:t>
            </a:r>
          </a:p>
          <a:p>
            <a:r>
              <a:rPr lang="en-US" sz="1200" b="0" i="0" kern="1200" dirty="0">
                <a:solidFill>
                  <a:schemeClr val="tx1"/>
                </a:solidFill>
                <a:effectLst/>
                <a:latin typeface="+mn-lt"/>
                <a:ea typeface="+mn-ea"/>
                <a:cs typeface="+mn-cs"/>
              </a:rPr>
              <a:t>Considerations of mental capacity:</a:t>
            </a:r>
          </a:p>
          <a:p>
            <a:r>
              <a:rPr lang="en-US" sz="1200" b="0" i="0" kern="1200" dirty="0">
                <a:solidFill>
                  <a:schemeClr val="tx1"/>
                </a:solidFill>
                <a:effectLst/>
                <a:latin typeface="+mn-lt"/>
                <a:ea typeface="+mn-ea"/>
                <a:cs typeface="+mn-cs"/>
              </a:rPr>
              <a:t>Should be time and decision specific;</a:t>
            </a:r>
          </a:p>
          <a:p>
            <a:r>
              <a:rPr lang="en-US" sz="1200" b="0" i="0" kern="1200" dirty="0">
                <a:solidFill>
                  <a:schemeClr val="tx1"/>
                </a:solidFill>
                <a:effectLst/>
                <a:latin typeface="+mn-lt"/>
                <a:ea typeface="+mn-ea"/>
                <a:cs typeface="+mn-cs"/>
              </a:rPr>
              <a:t>Should </a:t>
            </a:r>
            <a:r>
              <a:rPr lang="en-US" sz="1200" b="0" i="0" kern="1200" dirty="0" err="1">
                <a:solidFill>
                  <a:schemeClr val="tx1"/>
                </a:solidFill>
                <a:effectLst/>
                <a:latin typeface="+mn-lt"/>
                <a:ea typeface="+mn-ea"/>
                <a:cs typeface="+mn-cs"/>
              </a:rPr>
              <a:t>maximise</a:t>
            </a:r>
            <a:r>
              <a:rPr lang="en-US" sz="1200" b="0" i="0" kern="1200" dirty="0">
                <a:solidFill>
                  <a:schemeClr val="tx1"/>
                </a:solidFill>
                <a:effectLst/>
                <a:latin typeface="+mn-lt"/>
                <a:ea typeface="+mn-ea"/>
                <a:cs typeface="+mn-cs"/>
              </a:rPr>
              <a:t> engagement in the enquiry process. For example, provide assistance with communication, talk to the adult at risk at a time when they are best able to make a decision for themselves;</a:t>
            </a:r>
          </a:p>
          <a:p>
            <a:r>
              <a:rPr lang="en-US" sz="1200" b="0" i="0" kern="1200" dirty="0">
                <a:solidFill>
                  <a:schemeClr val="tx1"/>
                </a:solidFill>
                <a:effectLst/>
                <a:latin typeface="+mn-lt"/>
                <a:ea typeface="+mn-ea"/>
                <a:cs typeface="+mn-cs"/>
              </a:rPr>
              <a:t>Should result in decisions that are in the best interests of the adult at risk who lacks mental capacity;</a:t>
            </a:r>
          </a:p>
          <a:p>
            <a:r>
              <a:rPr lang="en-US" sz="1200" b="0" i="0" kern="1200" dirty="0">
                <a:solidFill>
                  <a:schemeClr val="tx1"/>
                </a:solidFill>
                <a:effectLst/>
                <a:latin typeface="+mn-lt"/>
                <a:ea typeface="+mn-ea"/>
                <a:cs typeface="+mn-cs"/>
              </a:rPr>
              <a:t>Should be the least restrictive option to meet care, support and protection needs.</a:t>
            </a:r>
          </a:p>
          <a:p>
            <a:r>
              <a:rPr lang="en-US" sz="1200" b="1" i="0" u="none" strike="noStrike" kern="1200" dirty="0">
                <a:solidFill>
                  <a:schemeClr val="tx1"/>
                </a:solidFill>
                <a:effectLst/>
                <a:latin typeface="+mn-lt"/>
                <a:ea typeface="+mn-ea"/>
                <a:cs typeface="+mn-cs"/>
                <a:hlinkClick r:id="rId7"/>
              </a:rPr>
              <a:t>Pointers for Practice: Assessing Mental Capacity</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8"/>
              </a:rPr>
              <a:t>Pointers for Practice: Promoting Participation Amongst Adults at Risk with and Without Mental Capacity</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10</a:t>
            </a:fld>
            <a:endParaRPr lang="en-GB"/>
          </a:p>
        </p:txBody>
      </p:sp>
    </p:spTree>
    <p:extLst>
      <p:ext uri="{BB962C8B-B14F-4D97-AF65-F5344CB8AC3E}">
        <p14:creationId xmlns:p14="http://schemas.microsoft.com/office/powerpoint/2010/main" val="270507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3200">
                <a:solidFill>
                  <a:schemeClr val="tx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3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493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412254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18255"/>
            <a:ext cx="10515600" cy="1325563"/>
          </a:xfrm>
          <a:prstGeom prst="rect">
            <a:avLst/>
          </a:prstGeom>
        </p:spPr>
        <p:txBody>
          <a:bodyPr vert="horz" lIns="91440" tIns="45720" rIns="91440" bIns="45720" rtlCol="0" anchor="b">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588168"/>
            <a:ext cx="10515600" cy="458879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4F81BB07-58C1-4C44-83C8-D991F524FB4E}"/>
              </a:ext>
            </a:extLst>
          </p:cNvPr>
          <p:cNvPicPr/>
          <p:nvPr userDrawn="1"/>
        </p:nvPicPr>
        <p:blipFill>
          <a:blip r:embed="rId5">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2276191244"/>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4" r:id="rId3"/>
  </p:sldLayoutIdLst>
  <p:txStyles>
    <p:titleStyle>
      <a:lvl1pPr algn="l" defTabSz="914400" rtl="0" eaLnBrk="1" latinLnBrk="0" hangingPunct="1">
        <a:lnSpc>
          <a:spcPct val="90000"/>
        </a:lnSpc>
        <a:spcBef>
          <a:spcPct val="0"/>
        </a:spcBef>
        <a:buNone/>
        <a:defRPr sz="60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5BAAD-03BA-454D-95DA-897C0B3EC3DF}"/>
              </a:ext>
            </a:extLst>
          </p:cNvPr>
          <p:cNvSpPr>
            <a:spLocks noGrp="1"/>
          </p:cNvSpPr>
          <p:nvPr>
            <p:ph type="ctrTitle"/>
          </p:nvPr>
        </p:nvSpPr>
        <p:spPr/>
        <p:txBody>
          <a:bodyPr>
            <a:normAutofit/>
          </a:bodyPr>
          <a:lstStyle/>
          <a:p>
            <a:r>
              <a:rPr lang="en-GB" dirty="0"/>
              <a:t>Wales Safeguarding Procedures</a:t>
            </a:r>
          </a:p>
        </p:txBody>
      </p:sp>
      <p:sp>
        <p:nvSpPr>
          <p:cNvPr id="3" name="Subtitle 2">
            <a:extLst>
              <a:ext uri="{FF2B5EF4-FFF2-40B4-BE49-F238E27FC236}">
                <a16:creationId xmlns:a16="http://schemas.microsoft.com/office/drawing/2014/main" id="{C79237B4-37F7-4090-B9BF-BCEBD33C11FE}"/>
              </a:ext>
            </a:extLst>
          </p:cNvPr>
          <p:cNvSpPr>
            <a:spLocks noGrp="1"/>
          </p:cNvSpPr>
          <p:nvPr>
            <p:ph type="subTitle" idx="1"/>
          </p:nvPr>
        </p:nvSpPr>
        <p:spPr/>
        <p:txBody>
          <a:bodyPr vert="horz" lIns="91440" tIns="45720" rIns="91440" bIns="45720" rtlCol="0" anchor="t">
            <a:normAutofit/>
          </a:bodyPr>
          <a:lstStyle/>
          <a:p>
            <a:r>
              <a:rPr lang="en-GB" sz="3600" dirty="0">
                <a:solidFill>
                  <a:srgbClr val="37394C"/>
                </a:solidFill>
              </a:rPr>
              <a:t>Consent and capacity</a:t>
            </a:r>
          </a:p>
        </p:txBody>
      </p:sp>
    </p:spTree>
    <p:extLst>
      <p:ext uri="{BB962C8B-B14F-4D97-AF65-F5344CB8AC3E}">
        <p14:creationId xmlns:p14="http://schemas.microsoft.com/office/powerpoint/2010/main" val="427183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215786-D6BB-5C45-8D4C-A2FDD85E6EAC}"/>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A033FE-4FEE-4B44-98DC-D54A3A24802D}"/>
              </a:ext>
            </a:extLst>
          </p:cNvPr>
          <p:cNvSpPr>
            <a:spLocks noGrp="1"/>
          </p:cNvSpPr>
          <p:nvPr>
            <p:ph type="title"/>
          </p:nvPr>
        </p:nvSpPr>
        <p:spPr>
          <a:xfrm>
            <a:off x="838200" y="365125"/>
            <a:ext cx="10515600" cy="750443"/>
          </a:xfrm>
        </p:spPr>
        <p:txBody>
          <a:bodyPr/>
          <a:lstStyle/>
          <a:p>
            <a:r>
              <a:rPr lang="en-GB" dirty="0"/>
              <a:t>Principles of capacity</a:t>
            </a:r>
          </a:p>
        </p:txBody>
      </p:sp>
      <p:sp>
        <p:nvSpPr>
          <p:cNvPr id="3" name="Content Placeholder 2">
            <a:extLst>
              <a:ext uri="{FF2B5EF4-FFF2-40B4-BE49-F238E27FC236}">
                <a16:creationId xmlns:a16="http://schemas.microsoft.com/office/drawing/2014/main" id="{642B19E4-449C-4581-9422-70B077286E0B}"/>
              </a:ext>
            </a:extLst>
          </p:cNvPr>
          <p:cNvSpPr>
            <a:spLocks noGrp="1"/>
          </p:cNvSpPr>
          <p:nvPr>
            <p:ph idx="1"/>
          </p:nvPr>
        </p:nvSpPr>
        <p:spPr>
          <a:xfrm>
            <a:off x="838200" y="1243584"/>
            <a:ext cx="10515600" cy="5116576"/>
          </a:xfrm>
        </p:spPr>
        <p:txBody>
          <a:bodyPr vert="horz" lIns="91440" tIns="45720" rIns="91440" bIns="45720" rtlCol="0" anchor="t">
            <a:noAutofit/>
          </a:bodyPr>
          <a:lstStyle/>
          <a:p>
            <a:pPr marL="0" indent="0">
              <a:buNone/>
            </a:pPr>
            <a:r>
              <a:rPr lang="en-GB" sz="3600" b="1" dirty="0">
                <a:solidFill>
                  <a:schemeClr val="tx1"/>
                </a:solidFill>
              </a:rPr>
              <a:t>You cannot establish capacity </a:t>
            </a:r>
            <a:r>
              <a:rPr lang="en-GB" sz="3600" dirty="0">
                <a:solidFill>
                  <a:schemeClr val="tx1"/>
                </a:solidFill>
              </a:rPr>
              <a:t>based only on a person’s age, appearance, condition, or behaviour.</a:t>
            </a:r>
            <a:endParaRPr lang="en-US" sz="3600" dirty="0"/>
          </a:p>
          <a:p>
            <a:pPr marL="0" indent="0">
              <a:buNone/>
            </a:pPr>
            <a:r>
              <a:rPr lang="en-US" sz="3200" dirty="0"/>
              <a:t>With an adult at risk </a:t>
            </a:r>
            <a:r>
              <a:rPr lang="en-US" sz="3200" b="1" dirty="0"/>
              <a:t>you</a:t>
            </a:r>
            <a:r>
              <a:rPr lang="en-US" sz="3200" dirty="0"/>
              <a:t> </a:t>
            </a:r>
            <a:r>
              <a:rPr lang="en-US" sz="3200" b="1" dirty="0"/>
              <a:t>must:</a:t>
            </a:r>
          </a:p>
          <a:p>
            <a:r>
              <a:rPr lang="en-US" sz="3200" b="1" dirty="0"/>
              <a:t>assume </a:t>
            </a:r>
            <a:r>
              <a:rPr lang="en-US" sz="3200" dirty="0"/>
              <a:t>they have capacity </a:t>
            </a:r>
            <a:r>
              <a:rPr lang="en-US" sz="3200" u="sng" dirty="0"/>
              <a:t>unless/until </a:t>
            </a:r>
            <a:r>
              <a:rPr lang="en-US" sz="3200" dirty="0"/>
              <a:t>established that they don’t</a:t>
            </a:r>
          </a:p>
          <a:p>
            <a:r>
              <a:rPr lang="en-US" sz="3200" b="1" dirty="0"/>
              <a:t>treat them as able </a:t>
            </a:r>
            <a:r>
              <a:rPr lang="en-US" sz="3200" dirty="0"/>
              <a:t>to make a decision </a:t>
            </a:r>
            <a:r>
              <a:rPr lang="en-US" sz="3200" u="sng" dirty="0"/>
              <a:t>unless/until</a:t>
            </a:r>
            <a:r>
              <a:rPr lang="en-US" sz="3200" dirty="0"/>
              <a:t> you have taken all practical steps to help them decide without success</a:t>
            </a:r>
          </a:p>
          <a:p>
            <a:r>
              <a:rPr lang="en-US" sz="3200" b="1" dirty="0"/>
              <a:t>not treat them </a:t>
            </a:r>
            <a:r>
              <a:rPr lang="en-US" sz="3200" dirty="0"/>
              <a:t>as unable to make a decision because their decision may seem </a:t>
            </a:r>
            <a:r>
              <a:rPr lang="en-US" sz="3200" b="1" dirty="0"/>
              <a:t>unwise</a:t>
            </a:r>
            <a:endParaRPr lang="en-US" sz="3200" dirty="0"/>
          </a:p>
        </p:txBody>
      </p:sp>
    </p:spTree>
    <p:extLst>
      <p:ext uri="{BB962C8B-B14F-4D97-AF65-F5344CB8AC3E}">
        <p14:creationId xmlns:p14="http://schemas.microsoft.com/office/powerpoint/2010/main" val="373656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033FE-4FEE-4B44-98DC-D54A3A24802D}"/>
              </a:ext>
            </a:extLst>
          </p:cNvPr>
          <p:cNvSpPr>
            <a:spLocks noGrp="1"/>
          </p:cNvSpPr>
          <p:nvPr>
            <p:ph type="title"/>
          </p:nvPr>
        </p:nvSpPr>
        <p:spPr/>
        <p:txBody>
          <a:bodyPr/>
          <a:lstStyle/>
          <a:p>
            <a:r>
              <a:rPr lang="en-GB" dirty="0"/>
              <a:t>Lack of capacity</a:t>
            </a:r>
          </a:p>
        </p:txBody>
      </p:sp>
      <p:sp>
        <p:nvSpPr>
          <p:cNvPr id="4" name="Content Placeholder 3">
            <a:extLst>
              <a:ext uri="{FF2B5EF4-FFF2-40B4-BE49-F238E27FC236}">
                <a16:creationId xmlns:a16="http://schemas.microsoft.com/office/drawing/2014/main" id="{BB6797AC-E133-4AF3-8566-71F2B5026041}"/>
              </a:ext>
            </a:extLst>
          </p:cNvPr>
          <p:cNvSpPr>
            <a:spLocks noGrp="1"/>
          </p:cNvSpPr>
          <p:nvPr>
            <p:ph idx="1"/>
          </p:nvPr>
        </p:nvSpPr>
        <p:spPr>
          <a:xfrm>
            <a:off x="838200" y="1438543"/>
            <a:ext cx="10515600" cy="4588795"/>
          </a:xfrm>
        </p:spPr>
        <p:txBody>
          <a:bodyPr vert="horz" lIns="91440" tIns="45720" rIns="91440" bIns="45720" rtlCol="0" anchor="t">
            <a:noAutofit/>
          </a:bodyPr>
          <a:lstStyle/>
          <a:p>
            <a:pPr marL="0" indent="0">
              <a:buNone/>
            </a:pPr>
            <a:r>
              <a:rPr lang="en-US" sz="3600" dirty="0"/>
              <a:t>A person </a:t>
            </a:r>
            <a:r>
              <a:rPr lang="en-US" sz="3600" b="1" dirty="0"/>
              <a:t>lacks capacity </a:t>
            </a:r>
            <a:r>
              <a:rPr lang="en-US" sz="3600" dirty="0"/>
              <a:t>if their mind is impaired or disturbed in some way that means they are unable to make a decision at that time </a:t>
            </a:r>
          </a:p>
          <a:p>
            <a:pPr marL="0" indent="0">
              <a:buNone/>
            </a:pPr>
            <a:r>
              <a:rPr lang="en-US" sz="3600" dirty="0"/>
              <a:t>This includes being:</a:t>
            </a:r>
          </a:p>
          <a:p>
            <a:r>
              <a:rPr lang="en-US" sz="3200" dirty="0"/>
              <a:t>under the influence of a substance to the degree that they can’t make decisions</a:t>
            </a:r>
          </a:p>
          <a:p>
            <a:r>
              <a:rPr lang="en-US" sz="3200" dirty="0"/>
              <a:t>asleep or otherwise unconscious </a:t>
            </a:r>
          </a:p>
          <a:p>
            <a:r>
              <a:rPr lang="en-US" sz="3200" dirty="0"/>
              <a:t>unable to communicate in any way</a:t>
            </a:r>
          </a:p>
          <a:p>
            <a:endParaRPr lang="en-GB" dirty="0"/>
          </a:p>
        </p:txBody>
      </p:sp>
    </p:spTree>
    <p:extLst>
      <p:ext uri="{BB962C8B-B14F-4D97-AF65-F5344CB8AC3E}">
        <p14:creationId xmlns:p14="http://schemas.microsoft.com/office/powerpoint/2010/main" val="1197516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A4D059-FF9A-F444-B9F5-9F24FF6E6B93}"/>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D8067C1-5B92-468B-8DED-CEF847E1BDB3}"/>
              </a:ext>
            </a:extLst>
          </p:cNvPr>
          <p:cNvSpPr>
            <a:spLocks noGrp="1"/>
          </p:cNvSpPr>
          <p:nvPr>
            <p:ph type="title"/>
          </p:nvPr>
        </p:nvSpPr>
        <p:spPr/>
        <p:txBody>
          <a:bodyPr/>
          <a:lstStyle/>
          <a:p>
            <a:r>
              <a:rPr lang="en-GB" dirty="0"/>
              <a:t>Assessing capacity</a:t>
            </a:r>
          </a:p>
        </p:txBody>
      </p:sp>
      <p:sp>
        <p:nvSpPr>
          <p:cNvPr id="5" name="Content Placeholder 4">
            <a:extLst>
              <a:ext uri="{FF2B5EF4-FFF2-40B4-BE49-F238E27FC236}">
                <a16:creationId xmlns:a16="http://schemas.microsoft.com/office/drawing/2014/main" id="{384C521D-B95F-4BD5-B49B-D8ACE1C81596}"/>
              </a:ext>
            </a:extLst>
          </p:cNvPr>
          <p:cNvSpPr>
            <a:spLocks noGrp="1"/>
          </p:cNvSpPr>
          <p:nvPr>
            <p:ph idx="1"/>
          </p:nvPr>
        </p:nvSpPr>
        <p:spPr>
          <a:xfrm>
            <a:off x="838200" y="1343818"/>
            <a:ext cx="10515600" cy="5269832"/>
          </a:xfrm>
        </p:spPr>
        <p:txBody>
          <a:bodyPr vert="horz" lIns="91440" tIns="45720" rIns="91440" bIns="45720" rtlCol="0" anchor="t">
            <a:noAutofit/>
          </a:bodyPr>
          <a:lstStyle/>
          <a:p>
            <a:pPr marL="0" indent="0">
              <a:buNone/>
            </a:pPr>
            <a:r>
              <a:rPr lang="en-US" sz="3600" dirty="0"/>
              <a:t>When </a:t>
            </a:r>
            <a:r>
              <a:rPr lang="en-US" sz="3600" b="1" dirty="0"/>
              <a:t>assessing</a:t>
            </a:r>
            <a:r>
              <a:rPr lang="en-US" sz="3600" dirty="0"/>
              <a:t> whether an adult at risk can give consent, consider:</a:t>
            </a:r>
            <a:endParaRPr lang="en-US" sz="3200" dirty="0"/>
          </a:p>
          <a:p>
            <a:pPr marL="365125" indent="-365125"/>
            <a:r>
              <a:rPr lang="en-US" sz="3600" dirty="0"/>
              <a:t>is there evidence they do not have mental capacity? </a:t>
            </a:r>
          </a:p>
          <a:p>
            <a:pPr marL="365125" indent="-365125"/>
            <a:r>
              <a:rPr lang="en-US" sz="3600" dirty="0"/>
              <a:t>are you making assumptions about a person’s capacity based on their age, appearance, condition or </a:t>
            </a:r>
            <a:r>
              <a:rPr lang="en-US" sz="3600" dirty="0" err="1"/>
              <a:t>behaviour</a:t>
            </a:r>
            <a:r>
              <a:rPr lang="en-US" sz="3600" dirty="0"/>
              <a:t>?</a:t>
            </a:r>
          </a:p>
          <a:p>
            <a:pPr marL="365125" indent="-365125"/>
            <a:r>
              <a:rPr lang="en-US" sz="3600" dirty="0"/>
              <a:t>can the adult make decisions about any part of the process? </a:t>
            </a:r>
            <a:endParaRPr lang="en-GB" sz="3600" dirty="0"/>
          </a:p>
        </p:txBody>
      </p:sp>
    </p:spTree>
    <p:extLst>
      <p:ext uri="{BB962C8B-B14F-4D97-AF65-F5344CB8AC3E}">
        <p14:creationId xmlns:p14="http://schemas.microsoft.com/office/powerpoint/2010/main" val="2317917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B19E4-449C-4581-9422-70B077286E0B}"/>
              </a:ext>
            </a:extLst>
          </p:cNvPr>
          <p:cNvSpPr>
            <a:spLocks noGrp="1"/>
          </p:cNvSpPr>
          <p:nvPr>
            <p:ph idx="1"/>
          </p:nvPr>
        </p:nvSpPr>
        <p:spPr>
          <a:xfrm>
            <a:off x="838200" y="1722779"/>
            <a:ext cx="10515600" cy="3212942"/>
          </a:xfrm>
        </p:spPr>
        <p:txBody>
          <a:bodyPr/>
          <a:lstStyle/>
          <a:p>
            <a:pPr marL="365125" indent="-365125">
              <a:spcAft>
                <a:spcPts val="600"/>
              </a:spcAft>
            </a:pPr>
            <a:r>
              <a:rPr lang="en-US" sz="3600" dirty="0"/>
              <a:t>Have you made every attempt to encourage and enable the adult at risk to take part in making a decision? </a:t>
            </a:r>
          </a:p>
          <a:p>
            <a:pPr marL="365125" indent="-365125">
              <a:spcAft>
                <a:spcPts val="600"/>
              </a:spcAft>
            </a:pPr>
            <a:r>
              <a:rPr lang="en-US" sz="3600" dirty="0"/>
              <a:t>Have you given the adult at risk appropriate methods of communication?</a:t>
            </a:r>
          </a:p>
          <a:p>
            <a:pPr marL="365125" indent="-365125">
              <a:spcAft>
                <a:spcPts val="600"/>
              </a:spcAft>
            </a:pPr>
            <a:r>
              <a:rPr lang="en-US" sz="3600" dirty="0"/>
              <a:t>Is their loss of capacity temporary? Would a delay put them at increased risk of harm? </a:t>
            </a:r>
          </a:p>
        </p:txBody>
      </p:sp>
      <p:sp>
        <p:nvSpPr>
          <p:cNvPr id="5" name="Title 4">
            <a:extLst>
              <a:ext uri="{FF2B5EF4-FFF2-40B4-BE49-F238E27FC236}">
                <a16:creationId xmlns:a16="http://schemas.microsoft.com/office/drawing/2014/main" id="{06DE6589-0EB4-4970-A6E5-43C0426310EB}"/>
              </a:ext>
            </a:extLst>
          </p:cNvPr>
          <p:cNvSpPr>
            <a:spLocks noGrp="1"/>
          </p:cNvSpPr>
          <p:nvPr>
            <p:ph type="title"/>
          </p:nvPr>
        </p:nvSpPr>
        <p:spPr/>
        <p:txBody>
          <a:bodyPr/>
          <a:lstStyle/>
          <a:p>
            <a:r>
              <a:rPr lang="en-GB" dirty="0"/>
              <a:t>Assessing capacity</a:t>
            </a:r>
          </a:p>
        </p:txBody>
      </p:sp>
    </p:spTree>
    <p:extLst>
      <p:ext uri="{BB962C8B-B14F-4D97-AF65-F5344CB8AC3E}">
        <p14:creationId xmlns:p14="http://schemas.microsoft.com/office/powerpoint/2010/main" val="252426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7B033E-519D-4C33-8F0F-38CAE1847329}"/>
              </a:ext>
            </a:extLst>
          </p:cNvPr>
          <p:cNvSpPr>
            <a:spLocks noGrp="1"/>
          </p:cNvSpPr>
          <p:nvPr>
            <p:ph idx="1"/>
          </p:nvPr>
        </p:nvSpPr>
        <p:spPr>
          <a:xfrm>
            <a:off x="533400" y="1832451"/>
            <a:ext cx="11155680" cy="4351338"/>
          </a:xfrm>
        </p:spPr>
        <p:txBody>
          <a:bodyPr vert="horz" lIns="91440" tIns="45720" rIns="91440" bIns="45720" rtlCol="0" anchor="t">
            <a:noAutofit/>
          </a:bodyPr>
          <a:lstStyle/>
          <a:p>
            <a:pPr marL="0" indent="0" fontAlgn="base">
              <a:spcBef>
                <a:spcPts val="0"/>
              </a:spcBef>
              <a:spcAft>
                <a:spcPts val="600"/>
              </a:spcAft>
              <a:buNone/>
            </a:pPr>
            <a:r>
              <a:rPr lang="en-GB" sz="3200" dirty="0"/>
              <a:t>When deciding whether a decision is in someone’s best interest: </a:t>
            </a:r>
          </a:p>
          <a:p>
            <a:pPr marL="0" indent="0" fontAlgn="base">
              <a:spcBef>
                <a:spcPts val="0"/>
              </a:spcBef>
              <a:spcAft>
                <a:spcPts val="600"/>
              </a:spcAft>
              <a:buNone/>
            </a:pPr>
            <a:endParaRPr lang="en-GB" sz="1400" dirty="0"/>
          </a:p>
          <a:p>
            <a:pPr marL="365125" indent="-365125" fontAlgn="base">
              <a:spcBef>
                <a:spcPts val="0"/>
              </a:spcBef>
              <a:spcAft>
                <a:spcPts val="600"/>
              </a:spcAft>
            </a:pPr>
            <a:r>
              <a:rPr lang="en-GB" sz="3200" dirty="0"/>
              <a:t>consider all </a:t>
            </a:r>
            <a:r>
              <a:rPr lang="en-GB" sz="3200" b="1" dirty="0"/>
              <a:t>relevant circumstances </a:t>
            </a:r>
            <a:r>
              <a:rPr lang="en-GB" sz="3200" dirty="0"/>
              <a:t>about</a:t>
            </a:r>
            <a:r>
              <a:rPr lang="en-GB" sz="3200" b="1" dirty="0"/>
              <a:t> </a:t>
            </a:r>
            <a:r>
              <a:rPr lang="en-GB" sz="3200" dirty="0"/>
              <a:t>the person</a:t>
            </a:r>
          </a:p>
          <a:p>
            <a:pPr marL="365125" indent="-365125" fontAlgn="base">
              <a:spcBef>
                <a:spcPts val="0"/>
              </a:spcBef>
              <a:spcAft>
                <a:spcPts val="600"/>
              </a:spcAft>
            </a:pPr>
            <a:r>
              <a:rPr lang="en-GB" sz="3200" b="1" dirty="0"/>
              <a:t>encourage and enable </a:t>
            </a:r>
            <a:r>
              <a:rPr lang="en-GB" sz="3200" dirty="0"/>
              <a:t>the person to participate as fully as possible in the decision-making process</a:t>
            </a:r>
          </a:p>
          <a:p>
            <a:pPr marL="365125" indent="-365125" fontAlgn="base">
              <a:spcBef>
                <a:spcPts val="0"/>
              </a:spcBef>
              <a:spcAft>
                <a:spcPts val="600"/>
              </a:spcAft>
            </a:pPr>
            <a:r>
              <a:rPr lang="en-GB" sz="3200" b="1" dirty="0"/>
              <a:t>consider</a:t>
            </a:r>
            <a:r>
              <a:rPr lang="en-GB" sz="3200" dirty="0"/>
              <a:t> any of the person’s past and present wishes, feelings, beliefs and values which would likely influence their decision</a:t>
            </a:r>
          </a:p>
        </p:txBody>
      </p:sp>
      <p:sp>
        <p:nvSpPr>
          <p:cNvPr id="4" name="Rectangle: Rounded Corners 3">
            <a:extLst>
              <a:ext uri="{FF2B5EF4-FFF2-40B4-BE49-F238E27FC236}">
                <a16:creationId xmlns:a16="http://schemas.microsoft.com/office/drawing/2014/main" id="{715BBAF9-9169-4F0F-893C-2D3304E714A9}"/>
              </a:ext>
            </a:extLst>
          </p:cNvPr>
          <p:cNvSpPr/>
          <p:nvPr/>
        </p:nvSpPr>
        <p:spPr>
          <a:xfrm>
            <a:off x="335280" y="409537"/>
            <a:ext cx="11567160" cy="1233488"/>
          </a:xfrm>
          <a:prstGeom prst="roundRect">
            <a:avLst>
              <a:gd name="adj" fmla="val 23061"/>
            </a:avLst>
          </a:prstGeom>
          <a:solidFill>
            <a:schemeClr val="accent3">
              <a:lumMod val="40000"/>
              <a:lumOff val="60000"/>
            </a:schemeClr>
          </a:solidFill>
        </p:spPr>
        <p:txBody>
          <a:bodyPr wrap="square" anchor="ctr">
            <a:spAutoFit/>
          </a:bodyPr>
          <a:lstStyle/>
          <a:p>
            <a:pPr algn="ctr"/>
            <a:r>
              <a:rPr lang="en-US" sz="3200" dirty="0"/>
              <a:t>Any act or decision you make on behalf of a person who </a:t>
            </a:r>
            <a:br>
              <a:rPr lang="en-US" sz="3200" dirty="0"/>
            </a:br>
            <a:r>
              <a:rPr lang="en-US" sz="3200" dirty="0"/>
              <a:t>does not have capacity must be in their </a:t>
            </a:r>
            <a:r>
              <a:rPr lang="en-US" sz="3200" b="1" dirty="0"/>
              <a:t>best interests</a:t>
            </a:r>
          </a:p>
        </p:txBody>
      </p:sp>
    </p:spTree>
    <p:extLst>
      <p:ext uri="{BB962C8B-B14F-4D97-AF65-F5344CB8AC3E}">
        <p14:creationId xmlns:p14="http://schemas.microsoft.com/office/powerpoint/2010/main" val="67554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4E70A52E-2515-45DD-8D4B-954BAC859044}"/>
              </a:ext>
            </a:extLst>
          </p:cNvPr>
          <p:cNvSpPr txBox="1">
            <a:spLocks/>
          </p:cNvSpPr>
          <p:nvPr/>
        </p:nvSpPr>
        <p:spPr>
          <a:xfrm>
            <a:off x="533400" y="1832451"/>
            <a:ext cx="11155680" cy="9296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spcBef>
                <a:spcPts val="0"/>
              </a:spcBef>
              <a:spcAft>
                <a:spcPts val="600"/>
              </a:spcAft>
              <a:buFont typeface="Arial" panose="020B0604020202020204" pitchFamily="34" charset="0"/>
              <a:buNone/>
            </a:pPr>
            <a:r>
              <a:rPr lang="en-GB" sz="3200" dirty="0"/>
              <a:t>When deciding whether a decision is in someone’s best interest: </a:t>
            </a:r>
          </a:p>
        </p:txBody>
      </p:sp>
      <p:sp>
        <p:nvSpPr>
          <p:cNvPr id="3" name="Content Placeholder 2">
            <a:extLst>
              <a:ext uri="{FF2B5EF4-FFF2-40B4-BE49-F238E27FC236}">
                <a16:creationId xmlns:a16="http://schemas.microsoft.com/office/drawing/2014/main" id="{B87B033E-519D-4C33-8F0F-38CAE1847329}"/>
              </a:ext>
            </a:extLst>
          </p:cNvPr>
          <p:cNvSpPr>
            <a:spLocks noGrp="1"/>
          </p:cNvSpPr>
          <p:nvPr>
            <p:ph idx="1"/>
          </p:nvPr>
        </p:nvSpPr>
        <p:spPr>
          <a:xfrm>
            <a:off x="533400" y="2955167"/>
            <a:ext cx="11155680" cy="3293234"/>
          </a:xfrm>
        </p:spPr>
        <p:txBody>
          <a:bodyPr vert="horz" lIns="91440" tIns="45720" rIns="91440" bIns="45720" rtlCol="0" anchor="t">
            <a:noAutofit/>
          </a:bodyPr>
          <a:lstStyle/>
          <a:p>
            <a:pPr fontAlgn="base">
              <a:spcBef>
                <a:spcPts val="0"/>
              </a:spcBef>
              <a:spcAft>
                <a:spcPts val="600"/>
              </a:spcAft>
            </a:pPr>
            <a:r>
              <a:rPr lang="en-GB" sz="3200" b="1" dirty="0"/>
              <a:t>consider</a:t>
            </a:r>
            <a:r>
              <a:rPr lang="en-GB" sz="3200" dirty="0"/>
              <a:t> the views of: </a:t>
            </a:r>
          </a:p>
          <a:p>
            <a:pPr marL="625475" lvl="1" indent="-365125" fontAlgn="base">
              <a:spcBef>
                <a:spcPts val="0"/>
              </a:spcBef>
              <a:spcAft>
                <a:spcPts val="600"/>
              </a:spcAft>
              <a:buFont typeface="Courier New" panose="02070309020205020404" pitchFamily="49" charset="0"/>
              <a:buChar char="o"/>
            </a:pPr>
            <a:r>
              <a:rPr lang="en-GB" sz="3000" dirty="0"/>
              <a:t>anyone the adult at risk has identified as a person you should consult </a:t>
            </a:r>
          </a:p>
          <a:p>
            <a:pPr marL="625475" lvl="1" indent="-365125" fontAlgn="base">
              <a:spcBef>
                <a:spcPts val="0"/>
              </a:spcBef>
              <a:spcAft>
                <a:spcPts val="600"/>
              </a:spcAft>
              <a:buFont typeface="Courier New" panose="02070309020205020404" pitchFamily="49" charset="0"/>
              <a:buChar char="o"/>
            </a:pPr>
            <a:r>
              <a:rPr lang="en-GB" sz="3000" dirty="0"/>
              <a:t>anyone who is caring for the person or interested in their welfare, including anyone with a ‘power of attorney’ and any deputy appointed by the court</a:t>
            </a:r>
          </a:p>
        </p:txBody>
      </p:sp>
      <p:sp>
        <p:nvSpPr>
          <p:cNvPr id="7" name="Rectangle: Rounded Corners 6">
            <a:extLst>
              <a:ext uri="{FF2B5EF4-FFF2-40B4-BE49-F238E27FC236}">
                <a16:creationId xmlns:a16="http://schemas.microsoft.com/office/drawing/2014/main" id="{6401AB15-415D-46C4-9D3B-A877643FFCA2}"/>
              </a:ext>
            </a:extLst>
          </p:cNvPr>
          <p:cNvSpPr/>
          <p:nvPr/>
        </p:nvSpPr>
        <p:spPr>
          <a:xfrm>
            <a:off x="335280" y="409537"/>
            <a:ext cx="11567160" cy="1233488"/>
          </a:xfrm>
          <a:prstGeom prst="roundRect">
            <a:avLst>
              <a:gd name="adj" fmla="val 23061"/>
            </a:avLst>
          </a:prstGeom>
          <a:solidFill>
            <a:schemeClr val="accent3">
              <a:lumMod val="40000"/>
              <a:lumOff val="60000"/>
            </a:schemeClr>
          </a:solidFill>
        </p:spPr>
        <p:txBody>
          <a:bodyPr wrap="square" anchor="ctr">
            <a:spAutoFit/>
          </a:bodyPr>
          <a:lstStyle/>
          <a:p>
            <a:pPr algn="ctr"/>
            <a:r>
              <a:rPr lang="en-US" sz="3200" dirty="0"/>
              <a:t>Any act or decision you make on behalf of a person who </a:t>
            </a:r>
            <a:br>
              <a:rPr lang="en-US" sz="3200" dirty="0"/>
            </a:br>
            <a:r>
              <a:rPr lang="en-US" sz="3200" dirty="0"/>
              <a:t>does not have capacity must be in their </a:t>
            </a:r>
            <a:r>
              <a:rPr lang="en-US" sz="3200" b="1" dirty="0"/>
              <a:t>best interests</a:t>
            </a:r>
          </a:p>
        </p:txBody>
      </p:sp>
    </p:spTree>
    <p:extLst>
      <p:ext uri="{BB962C8B-B14F-4D97-AF65-F5344CB8AC3E}">
        <p14:creationId xmlns:p14="http://schemas.microsoft.com/office/powerpoint/2010/main" val="228425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4E70A52E-2515-45DD-8D4B-954BAC859044}"/>
              </a:ext>
            </a:extLst>
          </p:cNvPr>
          <p:cNvSpPr txBox="1">
            <a:spLocks/>
          </p:cNvSpPr>
          <p:nvPr/>
        </p:nvSpPr>
        <p:spPr>
          <a:xfrm>
            <a:off x="533400" y="1832451"/>
            <a:ext cx="11155680" cy="9296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spcBef>
                <a:spcPts val="0"/>
              </a:spcBef>
              <a:spcAft>
                <a:spcPts val="600"/>
              </a:spcAft>
              <a:buFont typeface="Arial" panose="020B0604020202020204" pitchFamily="34" charset="0"/>
              <a:buNone/>
            </a:pPr>
            <a:r>
              <a:rPr lang="en-GB" sz="3200" dirty="0"/>
              <a:t>When deciding whether a decision is in someone’s best interest: </a:t>
            </a:r>
          </a:p>
        </p:txBody>
      </p:sp>
      <p:sp>
        <p:nvSpPr>
          <p:cNvPr id="3" name="Content Placeholder 2">
            <a:extLst>
              <a:ext uri="{FF2B5EF4-FFF2-40B4-BE49-F238E27FC236}">
                <a16:creationId xmlns:a16="http://schemas.microsoft.com/office/drawing/2014/main" id="{B87B033E-519D-4C33-8F0F-38CAE1847329}"/>
              </a:ext>
            </a:extLst>
          </p:cNvPr>
          <p:cNvSpPr>
            <a:spLocks noGrp="1"/>
          </p:cNvSpPr>
          <p:nvPr>
            <p:ph idx="1"/>
          </p:nvPr>
        </p:nvSpPr>
        <p:spPr>
          <a:xfrm>
            <a:off x="533400" y="2955167"/>
            <a:ext cx="11155680" cy="3293234"/>
          </a:xfrm>
        </p:spPr>
        <p:txBody>
          <a:bodyPr vert="horz" lIns="91440" tIns="45720" rIns="91440" bIns="45720" rtlCol="0" anchor="t">
            <a:noAutofit/>
          </a:bodyPr>
          <a:lstStyle/>
          <a:p>
            <a:pPr>
              <a:spcBef>
                <a:spcPts val="0"/>
              </a:spcBef>
              <a:spcAft>
                <a:spcPts val="600"/>
              </a:spcAft>
            </a:pPr>
            <a:r>
              <a:rPr lang="en-US" sz="3200" b="1" dirty="0"/>
              <a:t>weigh</a:t>
            </a:r>
            <a:r>
              <a:rPr lang="en-US" sz="3200" dirty="0"/>
              <a:t> the likely advantages for the person of making the decision against the likely disadvantages </a:t>
            </a:r>
            <a:r>
              <a:rPr lang="en-US" sz="3200" dirty="0">
                <a:ea typeface="+mn-lt"/>
                <a:cs typeface="+mn-lt"/>
              </a:rPr>
              <a:t>–</a:t>
            </a:r>
            <a:r>
              <a:rPr lang="en-US" sz="3200" dirty="0"/>
              <a:t> it is </a:t>
            </a:r>
            <a:r>
              <a:rPr lang="en-US" sz="3200" b="1" dirty="0"/>
              <a:t>only</a:t>
            </a:r>
            <a:r>
              <a:rPr lang="en-US" sz="3200" dirty="0"/>
              <a:t> in the person’s best interests </a:t>
            </a:r>
            <a:r>
              <a:rPr lang="en-US" sz="3200" b="1" dirty="0"/>
              <a:t>if</a:t>
            </a:r>
            <a:r>
              <a:rPr lang="en-US" sz="3200" dirty="0"/>
              <a:t> the advantages significantly outweigh the disadvantages</a:t>
            </a:r>
            <a:endParaRPr lang="en-GB" sz="3200" dirty="0">
              <a:cs typeface="Arial"/>
            </a:endParaRPr>
          </a:p>
        </p:txBody>
      </p:sp>
      <p:sp>
        <p:nvSpPr>
          <p:cNvPr id="7" name="Rectangle: Rounded Corners 6">
            <a:extLst>
              <a:ext uri="{FF2B5EF4-FFF2-40B4-BE49-F238E27FC236}">
                <a16:creationId xmlns:a16="http://schemas.microsoft.com/office/drawing/2014/main" id="{6401AB15-415D-46C4-9D3B-A877643FFCA2}"/>
              </a:ext>
            </a:extLst>
          </p:cNvPr>
          <p:cNvSpPr/>
          <p:nvPr/>
        </p:nvSpPr>
        <p:spPr>
          <a:xfrm>
            <a:off x="335280" y="409537"/>
            <a:ext cx="11567160" cy="1233488"/>
          </a:xfrm>
          <a:prstGeom prst="roundRect">
            <a:avLst>
              <a:gd name="adj" fmla="val 23061"/>
            </a:avLst>
          </a:prstGeom>
          <a:solidFill>
            <a:schemeClr val="accent3">
              <a:lumMod val="40000"/>
              <a:lumOff val="60000"/>
            </a:schemeClr>
          </a:solidFill>
        </p:spPr>
        <p:txBody>
          <a:bodyPr wrap="square" anchor="ctr">
            <a:spAutoFit/>
          </a:bodyPr>
          <a:lstStyle/>
          <a:p>
            <a:pPr algn="ctr"/>
            <a:r>
              <a:rPr lang="en-US" sz="3200" dirty="0"/>
              <a:t>Any act or decision you make on behalf of a person who </a:t>
            </a:r>
            <a:br>
              <a:rPr lang="en-US" sz="3200" dirty="0"/>
            </a:br>
            <a:r>
              <a:rPr lang="en-US" sz="3200" dirty="0"/>
              <a:t>does not have capacity must be in their </a:t>
            </a:r>
            <a:r>
              <a:rPr lang="en-US" sz="3200" b="1" dirty="0"/>
              <a:t>best interests</a:t>
            </a:r>
          </a:p>
        </p:txBody>
      </p:sp>
    </p:spTree>
    <p:extLst>
      <p:ext uri="{BB962C8B-B14F-4D97-AF65-F5344CB8AC3E}">
        <p14:creationId xmlns:p14="http://schemas.microsoft.com/office/powerpoint/2010/main" val="220825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9A61DA-C1C4-F543-9054-D2BFAEAB30A3}"/>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797532-7600-4DC4-90F2-89AC3775627A}"/>
              </a:ext>
            </a:extLst>
          </p:cNvPr>
          <p:cNvSpPr>
            <a:spLocks noGrp="1"/>
          </p:cNvSpPr>
          <p:nvPr>
            <p:ph type="title"/>
          </p:nvPr>
        </p:nvSpPr>
        <p:spPr>
          <a:xfrm>
            <a:off x="838200" y="365125"/>
            <a:ext cx="10515600" cy="896747"/>
          </a:xfrm>
        </p:spPr>
        <p:txBody>
          <a:bodyPr/>
          <a:lstStyle/>
          <a:p>
            <a:r>
              <a:rPr lang="en-GB" dirty="0"/>
              <a:t>When do I </a:t>
            </a:r>
            <a:r>
              <a:rPr lang="en-GB" i="1" dirty="0"/>
              <a:t>not</a:t>
            </a:r>
            <a:r>
              <a:rPr lang="en-GB" dirty="0"/>
              <a:t> need consent?</a:t>
            </a:r>
          </a:p>
        </p:txBody>
      </p:sp>
      <p:sp>
        <p:nvSpPr>
          <p:cNvPr id="3" name="Content Placeholder 2">
            <a:extLst>
              <a:ext uri="{FF2B5EF4-FFF2-40B4-BE49-F238E27FC236}">
                <a16:creationId xmlns:a16="http://schemas.microsoft.com/office/drawing/2014/main" id="{E686D3D3-9D0B-47CA-B0EC-B0D0BBB3B249}"/>
              </a:ext>
            </a:extLst>
          </p:cNvPr>
          <p:cNvSpPr>
            <a:spLocks noGrp="1"/>
          </p:cNvSpPr>
          <p:nvPr>
            <p:ph idx="1"/>
          </p:nvPr>
        </p:nvSpPr>
        <p:spPr>
          <a:xfrm>
            <a:off x="838200" y="1314677"/>
            <a:ext cx="11003280" cy="5178198"/>
          </a:xfrm>
        </p:spPr>
        <p:txBody>
          <a:bodyPr vert="horz" lIns="91440" tIns="45720" rIns="91440" bIns="45720" rtlCol="0" anchor="t">
            <a:noAutofit/>
          </a:bodyPr>
          <a:lstStyle/>
          <a:p>
            <a:pPr marL="0" indent="0">
              <a:spcBef>
                <a:spcPts val="0"/>
              </a:spcBef>
              <a:spcAft>
                <a:spcPts val="600"/>
              </a:spcAft>
              <a:buNone/>
            </a:pPr>
            <a:r>
              <a:rPr lang="en-US" sz="3200" dirty="0">
                <a:latin typeface="Arial" panose="020B0604020202020204" pitchFamily="34" charset="0"/>
                <a:cs typeface="Arial" panose="020B0604020202020204" pitchFamily="34" charset="0"/>
              </a:rPr>
              <a:t>You may </a:t>
            </a:r>
            <a:r>
              <a:rPr lang="en-US" sz="3200" b="1" dirty="0">
                <a:latin typeface="Arial" panose="020B0604020202020204" pitchFamily="34" charset="0"/>
                <a:cs typeface="Arial" panose="020B0604020202020204" pitchFamily="34" charset="0"/>
              </a:rPr>
              <a:t>override</a:t>
            </a:r>
            <a:r>
              <a:rPr lang="en-US" sz="3200" dirty="0">
                <a:latin typeface="Arial" panose="020B0604020202020204" pitchFamily="34" charset="0"/>
                <a:cs typeface="Arial" panose="020B0604020202020204" pitchFamily="34" charset="0"/>
              </a:rPr>
              <a:t> the adult’s </a:t>
            </a:r>
            <a:r>
              <a:rPr lang="en-US" sz="3200" b="1" dirty="0">
                <a:latin typeface="Arial" panose="020B0604020202020204" pitchFamily="34" charset="0"/>
                <a:cs typeface="Arial" panose="020B0604020202020204" pitchFamily="34" charset="0"/>
              </a:rPr>
              <a:t>wishes </a:t>
            </a:r>
            <a:r>
              <a:rPr lang="en-US" sz="3200" dirty="0">
                <a:latin typeface="Arial" panose="020B0604020202020204" pitchFamily="34" charset="0"/>
                <a:cs typeface="Arial" panose="020B0604020202020204" pitchFamily="34" charset="0"/>
              </a:rPr>
              <a:t>if: </a:t>
            </a:r>
          </a:p>
          <a:p>
            <a:pPr>
              <a:spcBef>
                <a:spcPts val="0"/>
              </a:spcBef>
              <a:spcAft>
                <a:spcPts val="600"/>
              </a:spcAft>
            </a:pPr>
            <a:r>
              <a:rPr lang="en-US" sz="2800" dirty="0">
                <a:cs typeface="Arial"/>
              </a:rPr>
              <a:t>you have a </a:t>
            </a:r>
            <a:r>
              <a:rPr lang="en-US" sz="2800" b="1" dirty="0">
                <a:cs typeface="Arial"/>
              </a:rPr>
              <a:t>duty</a:t>
            </a:r>
            <a:r>
              <a:rPr lang="en-US" sz="2800" dirty="0">
                <a:cs typeface="Arial"/>
              </a:rPr>
              <a:t> </a:t>
            </a:r>
            <a:r>
              <a:rPr lang="en-US" sz="2800" b="1" dirty="0">
                <a:cs typeface="Arial"/>
              </a:rPr>
              <a:t>to report</a:t>
            </a:r>
            <a:endParaRPr lang="en-US" sz="2800" dirty="0">
              <a:cs typeface="Arial"/>
            </a:endParaRPr>
          </a:p>
          <a:p>
            <a:pPr>
              <a:spcBef>
                <a:spcPts val="0"/>
              </a:spcBef>
              <a:spcAft>
                <a:spcPts val="600"/>
              </a:spcAft>
            </a:pPr>
            <a:r>
              <a:rPr lang="en-US" sz="2800" dirty="0">
                <a:cs typeface="Arial"/>
              </a:rPr>
              <a:t>the person </a:t>
            </a:r>
            <a:r>
              <a:rPr lang="en-US" sz="2800" b="1" dirty="0">
                <a:cs typeface="Arial"/>
              </a:rPr>
              <a:t>lacks capacity</a:t>
            </a:r>
          </a:p>
          <a:p>
            <a:pPr>
              <a:spcBef>
                <a:spcPts val="0"/>
              </a:spcBef>
              <a:spcAft>
                <a:spcPts val="600"/>
              </a:spcAft>
            </a:pPr>
            <a:r>
              <a:rPr lang="en-GB" sz="2800" dirty="0">
                <a:cs typeface="Arial"/>
              </a:rPr>
              <a:t>by </a:t>
            </a:r>
            <a:r>
              <a:rPr lang="en-GB" sz="2800" i="1" dirty="0">
                <a:cs typeface="Arial"/>
              </a:rPr>
              <a:t>not </a:t>
            </a:r>
            <a:r>
              <a:rPr lang="en-GB" sz="2800" dirty="0">
                <a:cs typeface="Arial"/>
              </a:rPr>
              <a:t>sharing the information that adult is likely to be at risk of serious harm</a:t>
            </a:r>
          </a:p>
          <a:p>
            <a:pPr>
              <a:spcBef>
                <a:spcPts val="0"/>
              </a:spcBef>
              <a:spcAft>
                <a:spcPts val="600"/>
              </a:spcAft>
            </a:pPr>
            <a:r>
              <a:rPr lang="en-US" sz="2800" b="1" dirty="0">
                <a:cs typeface="Arial"/>
              </a:rPr>
              <a:t>other people</a:t>
            </a:r>
            <a:r>
              <a:rPr lang="en-US" sz="2800" dirty="0">
                <a:cs typeface="Arial"/>
              </a:rPr>
              <a:t> may be at risk </a:t>
            </a:r>
            <a:endParaRPr lang="en-US" sz="2800" dirty="0">
              <a:cs typeface="Arial" panose="020B0604020202020204" pitchFamily="34" charset="0"/>
            </a:endParaRPr>
          </a:p>
          <a:p>
            <a:pPr>
              <a:spcBef>
                <a:spcPts val="0"/>
              </a:spcBef>
              <a:spcAft>
                <a:spcPts val="600"/>
              </a:spcAft>
            </a:pPr>
            <a:r>
              <a:rPr lang="en-US" sz="2800" dirty="0">
                <a:cs typeface="Arial"/>
              </a:rPr>
              <a:t>you suspect a</a:t>
            </a:r>
            <a:r>
              <a:rPr lang="en-US" sz="2800" b="1" dirty="0">
                <a:cs typeface="Arial"/>
              </a:rPr>
              <a:t> crime </a:t>
            </a:r>
            <a:r>
              <a:rPr lang="en-US" sz="2800" dirty="0">
                <a:cs typeface="Arial"/>
              </a:rPr>
              <a:t>has been committed</a:t>
            </a:r>
          </a:p>
          <a:p>
            <a:pPr>
              <a:spcBef>
                <a:spcPts val="0"/>
              </a:spcBef>
              <a:spcAft>
                <a:spcPts val="600"/>
              </a:spcAft>
            </a:pPr>
            <a:r>
              <a:rPr lang="en-US" sz="2800" dirty="0">
                <a:cs typeface="Arial"/>
              </a:rPr>
              <a:t>the concerns </a:t>
            </a:r>
            <a:r>
              <a:rPr lang="en-US" sz="2800" b="1" dirty="0">
                <a:cs typeface="Arial"/>
              </a:rPr>
              <a:t>are about </a:t>
            </a:r>
            <a:r>
              <a:rPr lang="en-US" sz="2800" dirty="0">
                <a:cs typeface="Arial"/>
              </a:rPr>
              <a:t>a</a:t>
            </a:r>
            <a:r>
              <a:rPr lang="en-US" sz="2800" b="1" dirty="0">
                <a:cs typeface="Arial"/>
              </a:rPr>
              <a:t> </a:t>
            </a:r>
            <a:r>
              <a:rPr lang="en-US" sz="2800" dirty="0">
                <a:cs typeface="Arial"/>
              </a:rPr>
              <a:t>failure in care by a practitioner, breach of regulation or professional conduct, </a:t>
            </a:r>
            <a:r>
              <a:rPr lang="en-US" sz="2800" dirty="0" err="1">
                <a:cs typeface="Arial"/>
              </a:rPr>
              <a:t>organisational</a:t>
            </a:r>
            <a:r>
              <a:rPr lang="en-US" sz="2800" dirty="0">
                <a:cs typeface="Arial"/>
              </a:rPr>
              <a:t>/institutional abuse, or allegations against a practitioner</a:t>
            </a:r>
          </a:p>
          <a:p>
            <a:pPr>
              <a:spcBef>
                <a:spcPts val="0"/>
              </a:spcBef>
              <a:spcAft>
                <a:spcPts val="600"/>
              </a:spcAft>
            </a:pPr>
            <a:r>
              <a:rPr lang="en-US" sz="2800" dirty="0">
                <a:cs typeface="Arial"/>
              </a:rPr>
              <a:t>it appears they are under the undue influence of another person</a:t>
            </a:r>
            <a:endParaRPr lang="en-US" sz="2000" dirty="0">
              <a:cs typeface="Arial"/>
            </a:endParaRPr>
          </a:p>
          <a:p>
            <a:endParaRPr lang="en-GB" sz="2400" dirty="0"/>
          </a:p>
        </p:txBody>
      </p:sp>
    </p:spTree>
    <p:extLst>
      <p:ext uri="{BB962C8B-B14F-4D97-AF65-F5344CB8AC3E}">
        <p14:creationId xmlns:p14="http://schemas.microsoft.com/office/powerpoint/2010/main" val="258467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DD7738F-EC24-7D4A-9DBB-44D082681648}"/>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E77BDFE7-59FD-4D14-A45E-4B4159F54B1A}"/>
              </a:ext>
            </a:extLst>
          </p:cNvPr>
          <p:cNvSpPr>
            <a:spLocks noGrp="1"/>
          </p:cNvSpPr>
          <p:nvPr>
            <p:ph type="title"/>
          </p:nvPr>
        </p:nvSpPr>
        <p:spPr/>
        <p:txBody>
          <a:bodyPr/>
          <a:lstStyle/>
          <a:p>
            <a:r>
              <a:rPr lang="en-GB" dirty="0"/>
              <a:t>When do I </a:t>
            </a:r>
            <a:r>
              <a:rPr lang="en-GB" i="1" dirty="0"/>
              <a:t>not</a:t>
            </a:r>
            <a:r>
              <a:rPr lang="en-GB" dirty="0"/>
              <a:t> need consent?</a:t>
            </a:r>
          </a:p>
        </p:txBody>
      </p:sp>
      <p:sp>
        <p:nvSpPr>
          <p:cNvPr id="2" name="Content Placeholder 1">
            <a:extLst>
              <a:ext uri="{FF2B5EF4-FFF2-40B4-BE49-F238E27FC236}">
                <a16:creationId xmlns:a16="http://schemas.microsoft.com/office/drawing/2014/main" id="{DFDBF762-B32A-4690-B653-2EA2FE001BE4}"/>
              </a:ext>
            </a:extLst>
          </p:cNvPr>
          <p:cNvSpPr>
            <a:spLocks noGrp="1"/>
          </p:cNvSpPr>
          <p:nvPr>
            <p:ph idx="1"/>
          </p:nvPr>
        </p:nvSpPr>
        <p:spPr/>
        <p:txBody>
          <a:bodyPr/>
          <a:lstStyle/>
          <a:p>
            <a:pPr marL="0" indent="0">
              <a:spcBef>
                <a:spcPts val="0"/>
              </a:spcBef>
              <a:spcAft>
                <a:spcPts val="600"/>
              </a:spcAft>
              <a:buNone/>
            </a:pPr>
            <a:r>
              <a:rPr lang="en-US" sz="3600" dirty="0"/>
              <a:t>You may decide not to seek consent from the adult at risk if: </a:t>
            </a:r>
          </a:p>
          <a:p>
            <a:pPr>
              <a:spcBef>
                <a:spcPts val="0"/>
              </a:spcBef>
              <a:spcAft>
                <a:spcPts val="600"/>
              </a:spcAft>
            </a:pPr>
            <a:r>
              <a:rPr lang="en-US" sz="3200" dirty="0"/>
              <a:t>it may put the adult at further risk</a:t>
            </a:r>
          </a:p>
          <a:p>
            <a:pPr>
              <a:spcBef>
                <a:spcPts val="0"/>
              </a:spcBef>
              <a:spcAft>
                <a:spcPts val="600"/>
              </a:spcAft>
            </a:pPr>
            <a:r>
              <a:rPr lang="en-US" sz="3200" dirty="0"/>
              <a:t>it may result in the adult being threatened or coerced into silence</a:t>
            </a:r>
          </a:p>
          <a:p>
            <a:pPr>
              <a:spcBef>
                <a:spcPts val="0"/>
              </a:spcBef>
              <a:spcAft>
                <a:spcPts val="600"/>
              </a:spcAft>
            </a:pPr>
            <a:r>
              <a:rPr lang="en-US" sz="3200" dirty="0"/>
              <a:t>it may result in important evidence being destroyed/lost</a:t>
            </a:r>
          </a:p>
          <a:p>
            <a:pPr>
              <a:spcBef>
                <a:spcPts val="0"/>
              </a:spcBef>
              <a:spcAft>
                <a:spcPts val="600"/>
              </a:spcAft>
            </a:pPr>
            <a:r>
              <a:rPr lang="en-US" sz="3200" dirty="0"/>
              <a:t>the alleged abuser is the </a:t>
            </a:r>
            <a:r>
              <a:rPr lang="en-US" sz="3200" dirty="0" err="1"/>
              <a:t>carer</a:t>
            </a:r>
            <a:r>
              <a:rPr lang="en-US" sz="3200" dirty="0"/>
              <a:t> or family member</a:t>
            </a:r>
          </a:p>
          <a:p>
            <a:pPr>
              <a:spcBef>
                <a:spcPts val="0"/>
              </a:spcBef>
              <a:spcAft>
                <a:spcPts val="600"/>
              </a:spcAft>
            </a:pPr>
            <a:r>
              <a:rPr lang="en-US" sz="3200" dirty="0"/>
              <a:t>the person does not want to involve their </a:t>
            </a:r>
            <a:r>
              <a:rPr lang="en-US" sz="3200" dirty="0" err="1"/>
              <a:t>carer</a:t>
            </a:r>
            <a:endParaRPr lang="en-US" sz="3200" dirty="0"/>
          </a:p>
          <a:p>
            <a:pPr>
              <a:spcBef>
                <a:spcPts val="0"/>
              </a:spcBef>
              <a:spcAft>
                <a:spcPts val="600"/>
              </a:spcAft>
            </a:pPr>
            <a:r>
              <a:rPr lang="en-US" sz="3200" dirty="0"/>
              <a:t>it is in the public interest</a:t>
            </a:r>
            <a:endParaRPr lang="en-GB" sz="3200" dirty="0"/>
          </a:p>
        </p:txBody>
      </p:sp>
    </p:spTree>
    <p:extLst>
      <p:ext uri="{BB962C8B-B14F-4D97-AF65-F5344CB8AC3E}">
        <p14:creationId xmlns:p14="http://schemas.microsoft.com/office/powerpoint/2010/main" val="3389784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131F7-E4E3-4766-8269-9F4DA9EE9AC7}"/>
              </a:ext>
            </a:extLst>
          </p:cNvPr>
          <p:cNvSpPr>
            <a:spLocks noGrp="1"/>
          </p:cNvSpPr>
          <p:nvPr>
            <p:ph type="title"/>
          </p:nvPr>
        </p:nvSpPr>
        <p:spPr>
          <a:xfrm>
            <a:off x="838200" y="365125"/>
            <a:ext cx="10515600" cy="732155"/>
          </a:xfrm>
        </p:spPr>
        <p:txBody>
          <a:bodyPr/>
          <a:lstStyle/>
          <a:p>
            <a:r>
              <a:rPr lang="en-GB" dirty="0"/>
              <a:t>Consent and GDPR</a:t>
            </a:r>
          </a:p>
        </p:txBody>
      </p:sp>
      <p:sp>
        <p:nvSpPr>
          <p:cNvPr id="3" name="Content Placeholder 2">
            <a:extLst>
              <a:ext uri="{FF2B5EF4-FFF2-40B4-BE49-F238E27FC236}">
                <a16:creationId xmlns:a16="http://schemas.microsoft.com/office/drawing/2014/main" id="{46711415-818B-4E43-9A07-5B939AF2EC81}"/>
              </a:ext>
            </a:extLst>
          </p:cNvPr>
          <p:cNvSpPr>
            <a:spLocks noGrp="1"/>
          </p:cNvSpPr>
          <p:nvPr>
            <p:ph idx="1"/>
          </p:nvPr>
        </p:nvSpPr>
        <p:spPr>
          <a:xfrm>
            <a:off x="838200" y="1097280"/>
            <a:ext cx="10515600" cy="5079683"/>
          </a:xfrm>
        </p:spPr>
        <p:txBody>
          <a:bodyPr vert="horz" lIns="91440" tIns="45720" rIns="91440" bIns="45720" rtlCol="0" anchor="t">
            <a:noAutofit/>
          </a:bodyPr>
          <a:lstStyle/>
          <a:p>
            <a:pPr marL="0" indent="0">
              <a:buNone/>
            </a:pPr>
            <a:r>
              <a:rPr lang="en-GB" sz="3400" dirty="0">
                <a:solidFill>
                  <a:schemeClr val="tx1"/>
                </a:solidFill>
              </a:rPr>
              <a:t>The General Data Protection Regulation (GDPR)</a:t>
            </a:r>
            <a:r>
              <a:rPr lang="en-GB" sz="3400" i="1" dirty="0">
                <a:solidFill>
                  <a:schemeClr val="tx1"/>
                </a:solidFill>
              </a:rPr>
              <a:t> </a:t>
            </a:r>
            <a:r>
              <a:rPr lang="en-GB" sz="3400" dirty="0">
                <a:solidFill>
                  <a:schemeClr val="tx1"/>
                </a:solidFill>
              </a:rPr>
              <a:t>gives individuals greater control over their personal </a:t>
            </a:r>
            <a:r>
              <a:rPr lang="en-GB" sz="3400">
                <a:solidFill>
                  <a:schemeClr val="tx1"/>
                </a:solidFill>
              </a:rPr>
              <a:t>data </a:t>
            </a:r>
          </a:p>
          <a:p>
            <a:pPr marL="0" indent="0">
              <a:buNone/>
            </a:pPr>
            <a:r>
              <a:rPr lang="en-GB" sz="3400" dirty="0">
                <a:solidFill>
                  <a:schemeClr val="tx1"/>
                </a:solidFill>
              </a:rPr>
              <a:t>However, it </a:t>
            </a:r>
            <a:r>
              <a:rPr lang="en-GB" sz="3400" b="1" dirty="0">
                <a:solidFill>
                  <a:schemeClr val="tx1"/>
                </a:solidFill>
              </a:rPr>
              <a:t>does not </a:t>
            </a:r>
            <a:r>
              <a:rPr lang="en-GB" sz="3400" dirty="0">
                <a:solidFill>
                  <a:schemeClr val="tx1"/>
                </a:solidFill>
              </a:rPr>
              <a:t>give them the right to stop agencies </a:t>
            </a:r>
            <a:r>
              <a:rPr lang="en-GB" sz="3400" b="1" dirty="0">
                <a:solidFill>
                  <a:schemeClr val="tx1"/>
                </a:solidFill>
              </a:rPr>
              <a:t>sharing information </a:t>
            </a:r>
            <a:r>
              <a:rPr lang="en-GB" sz="3400" dirty="0">
                <a:solidFill>
                  <a:schemeClr val="tx1"/>
                </a:solidFill>
              </a:rPr>
              <a:t>if: </a:t>
            </a:r>
          </a:p>
          <a:p>
            <a:r>
              <a:rPr lang="en-GB" sz="3400" dirty="0">
                <a:solidFill>
                  <a:schemeClr val="tx1"/>
                </a:solidFill>
              </a:rPr>
              <a:t>there are concerns about an adult at risk</a:t>
            </a:r>
          </a:p>
          <a:p>
            <a:r>
              <a:rPr lang="en-GB" sz="3400" b="1" dirty="0"/>
              <a:t>not </a:t>
            </a:r>
            <a:r>
              <a:rPr lang="en-GB" sz="3400" dirty="0"/>
              <a:t>sharing their data would be </a:t>
            </a:r>
            <a:r>
              <a:rPr lang="en-GB" sz="3400" b="1" dirty="0"/>
              <a:t>likely to cause serious harm</a:t>
            </a:r>
            <a:r>
              <a:rPr lang="en-GB" sz="3400" dirty="0"/>
              <a:t> to the physical or mental health of the </a:t>
            </a:r>
            <a:r>
              <a:rPr lang="en-GB" sz="3400"/>
              <a:t>person or another individual</a:t>
            </a:r>
            <a:endParaRPr lang="en-GB" sz="3400">
              <a:cs typeface="Arial"/>
            </a:endParaRPr>
          </a:p>
          <a:p>
            <a:pPr marL="0" indent="0">
              <a:buNone/>
            </a:pPr>
            <a:endParaRPr lang="en-GB" sz="3600" dirty="0"/>
          </a:p>
          <a:p>
            <a:pPr marL="0" indent="0">
              <a:buNone/>
            </a:pPr>
            <a:endParaRPr lang="en-GB" sz="3600" dirty="0"/>
          </a:p>
        </p:txBody>
      </p:sp>
    </p:spTree>
    <p:extLst>
      <p:ext uri="{BB962C8B-B14F-4D97-AF65-F5344CB8AC3E}">
        <p14:creationId xmlns:p14="http://schemas.microsoft.com/office/powerpoint/2010/main" val="379222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A2DECD-F477-44DC-BC37-785E9C48A893}"/>
              </a:ext>
            </a:extLst>
          </p:cNvPr>
          <p:cNvSpPr>
            <a:spLocks noGrp="1"/>
          </p:cNvSpPr>
          <p:nvPr>
            <p:ph type="title"/>
          </p:nvPr>
        </p:nvSpPr>
        <p:spPr>
          <a:xfrm>
            <a:off x="747793" y="5340"/>
            <a:ext cx="10515600" cy="1325563"/>
          </a:xfrm>
        </p:spPr>
        <p:txBody>
          <a:bodyPr/>
          <a:lstStyle/>
          <a:p>
            <a:r>
              <a:rPr lang="en-US" dirty="0"/>
              <a:t>Seeking consent to a report</a:t>
            </a:r>
            <a:endParaRPr lang="en-GB" dirty="0"/>
          </a:p>
        </p:txBody>
      </p:sp>
      <p:sp>
        <p:nvSpPr>
          <p:cNvPr id="3" name="Content Placeholder 2">
            <a:extLst>
              <a:ext uri="{FF2B5EF4-FFF2-40B4-BE49-F238E27FC236}">
                <a16:creationId xmlns:a16="http://schemas.microsoft.com/office/drawing/2014/main" id="{D581009D-36BE-4C7E-9736-0148BB4C18F0}"/>
              </a:ext>
            </a:extLst>
          </p:cNvPr>
          <p:cNvSpPr>
            <a:spLocks noGrp="1"/>
          </p:cNvSpPr>
          <p:nvPr>
            <p:ph idx="1"/>
          </p:nvPr>
        </p:nvSpPr>
        <p:spPr>
          <a:xfrm>
            <a:off x="746234" y="1343818"/>
            <a:ext cx="10699531" cy="4588795"/>
          </a:xfrm>
        </p:spPr>
        <p:txBody>
          <a:bodyPr vert="horz" lIns="91440" tIns="45720" rIns="91440" bIns="45720" rtlCol="0" anchor="t">
            <a:noAutofit/>
          </a:bodyPr>
          <a:lstStyle/>
          <a:p>
            <a:pPr marL="0" indent="0">
              <a:spcBef>
                <a:spcPts val="0"/>
              </a:spcBef>
              <a:spcAft>
                <a:spcPts val="1800"/>
              </a:spcAft>
              <a:buNone/>
            </a:pPr>
            <a:r>
              <a:rPr lang="en-US" sz="3200" dirty="0"/>
              <a:t>Obtaining consent to report from the adult at risk means they are much more likely to </a:t>
            </a:r>
            <a:r>
              <a:rPr lang="en-US" sz="3200" b="1" dirty="0"/>
              <a:t>engage</a:t>
            </a:r>
            <a:r>
              <a:rPr lang="en-US" sz="3200" dirty="0"/>
              <a:t> in the safeguarding process, have </a:t>
            </a:r>
            <a:r>
              <a:rPr lang="en-US" sz="3200" b="1" dirty="0"/>
              <a:t>effective</a:t>
            </a:r>
            <a:r>
              <a:rPr lang="en-US" sz="3200" dirty="0"/>
              <a:t> </a:t>
            </a:r>
            <a:r>
              <a:rPr lang="en-US" sz="3200" b="1" dirty="0"/>
              <a:t>outcomes </a:t>
            </a:r>
            <a:r>
              <a:rPr lang="en-US" sz="3200" dirty="0"/>
              <a:t>and a</a:t>
            </a:r>
            <a:r>
              <a:rPr lang="en-US" sz="3200" b="1" dirty="0"/>
              <a:t> </a:t>
            </a:r>
            <a:r>
              <a:rPr lang="en-US" sz="3200" dirty="0"/>
              <a:t>more</a:t>
            </a:r>
            <a:r>
              <a:rPr lang="en-US" sz="3200" b="1" dirty="0"/>
              <a:t> effective working partnership </a:t>
            </a:r>
            <a:r>
              <a:rPr lang="en-US" sz="3200" dirty="0"/>
              <a:t>with you</a:t>
            </a:r>
            <a:r>
              <a:rPr lang="en-US" sz="3200" b="1" dirty="0"/>
              <a:t> </a:t>
            </a:r>
            <a:endParaRPr lang="en-GB" sz="3200" dirty="0">
              <a:cs typeface="Arial"/>
            </a:endParaRPr>
          </a:p>
          <a:p>
            <a:pPr marL="0" indent="0">
              <a:spcBef>
                <a:spcPts val="0"/>
              </a:spcBef>
              <a:spcAft>
                <a:spcPts val="1800"/>
              </a:spcAft>
              <a:buNone/>
            </a:pPr>
            <a:r>
              <a:rPr lang="en-US" sz="3200" b="1" dirty="0"/>
              <a:t>Try to obtain consent</a:t>
            </a:r>
            <a:r>
              <a:rPr lang="en-US" sz="3200" dirty="0"/>
              <a:t> from the adult at risk </a:t>
            </a:r>
            <a:endParaRPr lang="en-GB" sz="3200" dirty="0">
              <a:solidFill>
                <a:schemeClr val="tx1"/>
              </a:solidFill>
              <a:cs typeface="Arial"/>
            </a:endParaRPr>
          </a:p>
          <a:p>
            <a:pPr marL="0" indent="0">
              <a:spcBef>
                <a:spcPts val="0"/>
              </a:spcBef>
              <a:spcAft>
                <a:spcPts val="1800"/>
              </a:spcAft>
              <a:buNone/>
            </a:pPr>
            <a:r>
              <a:rPr lang="en-GB" sz="3200" dirty="0">
                <a:solidFill>
                  <a:schemeClr val="tx1"/>
                </a:solidFill>
              </a:rPr>
              <a:t>However, the </a:t>
            </a:r>
            <a:r>
              <a:rPr lang="en-GB" sz="3200" b="1" dirty="0">
                <a:solidFill>
                  <a:schemeClr val="tx1"/>
                </a:solidFill>
              </a:rPr>
              <a:t>overriding consideration </a:t>
            </a:r>
            <a:r>
              <a:rPr lang="en-GB" sz="3200" dirty="0">
                <a:solidFill>
                  <a:schemeClr val="tx1"/>
                </a:solidFill>
              </a:rPr>
              <a:t>when you decide whether to try to get consent before making a report is the level of harm present to</a:t>
            </a:r>
            <a:r>
              <a:rPr lang="en-GB" sz="3200" b="1" dirty="0">
                <a:solidFill>
                  <a:schemeClr val="tx1"/>
                </a:solidFill>
              </a:rPr>
              <a:t> the adult at risk</a:t>
            </a:r>
            <a:endParaRPr lang="en-GB" sz="3200" dirty="0">
              <a:solidFill>
                <a:schemeClr val="tx1"/>
              </a:solidFill>
              <a:cs typeface="Arial"/>
            </a:endParaRPr>
          </a:p>
          <a:p>
            <a:pPr marL="0" indent="0">
              <a:spcBef>
                <a:spcPts val="0"/>
              </a:spcBef>
              <a:spcAft>
                <a:spcPts val="1800"/>
              </a:spcAft>
              <a:buNone/>
            </a:pPr>
            <a:endParaRPr lang="en-US" sz="3400" dirty="0"/>
          </a:p>
          <a:p>
            <a:pPr marL="0" indent="0">
              <a:spcAft>
                <a:spcPts val="1800"/>
              </a:spcAft>
              <a:buNone/>
            </a:pPr>
            <a:endParaRPr lang="en-GB" sz="3400" dirty="0"/>
          </a:p>
        </p:txBody>
      </p:sp>
    </p:spTree>
    <p:extLst>
      <p:ext uri="{BB962C8B-B14F-4D97-AF65-F5344CB8AC3E}">
        <p14:creationId xmlns:p14="http://schemas.microsoft.com/office/powerpoint/2010/main" val="275242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CA3397-0F23-4F87-9D03-BABCF1943958}"/>
              </a:ext>
            </a:extLst>
          </p:cNvPr>
          <p:cNvSpPr>
            <a:spLocks noGrp="1"/>
          </p:cNvSpPr>
          <p:nvPr>
            <p:ph type="title"/>
          </p:nvPr>
        </p:nvSpPr>
        <p:spPr>
          <a:xfrm>
            <a:off x="838200" y="18255"/>
            <a:ext cx="11170920" cy="1325563"/>
          </a:xfrm>
        </p:spPr>
        <p:txBody>
          <a:bodyPr/>
          <a:lstStyle/>
          <a:p>
            <a:r>
              <a:rPr lang="en-US" dirty="0"/>
              <a:t>Making a report without consent</a:t>
            </a:r>
            <a:endParaRPr lang="en-GB" dirty="0"/>
          </a:p>
        </p:txBody>
      </p:sp>
      <p:sp>
        <p:nvSpPr>
          <p:cNvPr id="3" name="Content Placeholder 2">
            <a:extLst>
              <a:ext uri="{FF2B5EF4-FFF2-40B4-BE49-F238E27FC236}">
                <a16:creationId xmlns:a16="http://schemas.microsoft.com/office/drawing/2014/main" id="{81D5BC74-55CF-4144-A269-EB6CF35E1EF6}"/>
              </a:ext>
            </a:extLst>
          </p:cNvPr>
          <p:cNvSpPr>
            <a:spLocks noGrp="1"/>
          </p:cNvSpPr>
          <p:nvPr>
            <p:ph idx="1"/>
          </p:nvPr>
        </p:nvSpPr>
        <p:spPr/>
        <p:txBody>
          <a:bodyPr vert="horz" lIns="91440" tIns="45720" rIns="91440" bIns="45720" rtlCol="0" anchor="t">
            <a:noAutofit/>
          </a:bodyPr>
          <a:lstStyle/>
          <a:p>
            <a:pPr marL="0" indent="0">
              <a:spcBef>
                <a:spcPts val="0"/>
              </a:spcBef>
              <a:spcAft>
                <a:spcPts val="1800"/>
              </a:spcAft>
              <a:buNone/>
            </a:pPr>
            <a:r>
              <a:rPr lang="en-US" sz="3400" dirty="0"/>
              <a:t>If you decide you need to make a report </a:t>
            </a:r>
            <a:r>
              <a:rPr lang="en-US" sz="3400" u="sng" dirty="0"/>
              <a:t>without</a:t>
            </a:r>
            <a:r>
              <a:rPr lang="en-US" sz="3400" dirty="0"/>
              <a:t> the adult’s or </a:t>
            </a:r>
            <a:r>
              <a:rPr lang="en-US" sz="3400" err="1"/>
              <a:t>carer’s</a:t>
            </a:r>
            <a:r>
              <a:rPr lang="en-US" sz="3400" dirty="0"/>
              <a:t> consent, </a:t>
            </a:r>
            <a:r>
              <a:rPr lang="en-US" sz="3400" b="1" dirty="0"/>
              <a:t>you must</a:t>
            </a:r>
            <a:r>
              <a:rPr lang="en-US" sz="3400" dirty="0"/>
              <a:t>:</a:t>
            </a:r>
          </a:p>
          <a:p>
            <a:pPr>
              <a:spcBef>
                <a:spcPts val="0"/>
              </a:spcBef>
              <a:spcAft>
                <a:spcPts val="1800"/>
              </a:spcAft>
            </a:pPr>
            <a:r>
              <a:rPr lang="en-US" sz="3400" b="1"/>
              <a:t>record </a:t>
            </a:r>
            <a:r>
              <a:rPr lang="en-US" sz="3400" dirty="0"/>
              <a:t>the reason/s why</a:t>
            </a:r>
          </a:p>
          <a:p>
            <a:pPr>
              <a:spcBef>
                <a:spcPts val="0"/>
              </a:spcBef>
              <a:spcAft>
                <a:spcPts val="1800"/>
              </a:spcAft>
            </a:pPr>
            <a:r>
              <a:rPr lang="en-US" sz="3400" b="1"/>
              <a:t>tell </a:t>
            </a:r>
            <a:r>
              <a:rPr lang="en-US" sz="3400" dirty="0"/>
              <a:t>social services that you haven’t had consent </a:t>
            </a:r>
            <a:br>
              <a:rPr lang="en-US" sz="3400" dirty="0">
                <a:solidFill>
                  <a:srgbClr val="37394C"/>
                </a:solidFill>
              </a:rPr>
            </a:br>
            <a:r>
              <a:rPr lang="en-US" sz="3400">
                <a:solidFill>
                  <a:schemeClr val="accent3"/>
                </a:solidFill>
              </a:rPr>
              <a:t>Note:</a:t>
            </a:r>
            <a:r>
              <a:rPr lang="en-US" sz="3400" dirty="0"/>
              <a:t> this should not result in the report being treated any differently to one that has consent</a:t>
            </a:r>
            <a:endParaRPr lang="en-US" sz="3400" dirty="0">
              <a:cs typeface="Arial"/>
            </a:endParaRPr>
          </a:p>
          <a:p>
            <a:pPr>
              <a:spcBef>
                <a:spcPts val="0"/>
              </a:spcBef>
              <a:spcAft>
                <a:spcPts val="1800"/>
              </a:spcAft>
            </a:pPr>
            <a:r>
              <a:rPr lang="en-US" sz="3400" b="1"/>
              <a:t>tell </a:t>
            </a:r>
            <a:r>
              <a:rPr lang="en-US" sz="3400" dirty="0"/>
              <a:t>the adult that you’ve made a report despite their wishes</a:t>
            </a:r>
          </a:p>
        </p:txBody>
      </p:sp>
    </p:spTree>
    <p:extLst>
      <p:ext uri="{BB962C8B-B14F-4D97-AF65-F5344CB8AC3E}">
        <p14:creationId xmlns:p14="http://schemas.microsoft.com/office/powerpoint/2010/main" val="250787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2B949-01AA-49C5-B0C5-FFB584533763}"/>
              </a:ext>
            </a:extLst>
          </p:cNvPr>
          <p:cNvSpPr>
            <a:spLocks noGrp="1"/>
          </p:cNvSpPr>
          <p:nvPr>
            <p:ph type="title"/>
          </p:nvPr>
        </p:nvSpPr>
        <p:spPr/>
        <p:txBody>
          <a:bodyPr/>
          <a:lstStyle/>
          <a:p>
            <a:r>
              <a:rPr lang="en-GB" dirty="0"/>
              <a:t>What is consent?</a:t>
            </a:r>
          </a:p>
        </p:txBody>
      </p:sp>
      <p:sp>
        <p:nvSpPr>
          <p:cNvPr id="7" name="Content Placeholder 2">
            <a:extLst>
              <a:ext uri="{FF2B5EF4-FFF2-40B4-BE49-F238E27FC236}">
                <a16:creationId xmlns:a16="http://schemas.microsoft.com/office/drawing/2014/main" id="{A592B674-3DE0-4C8F-8C85-99716ABCFAFD}"/>
              </a:ext>
            </a:extLst>
          </p:cNvPr>
          <p:cNvSpPr>
            <a:spLocks noGrp="1"/>
          </p:cNvSpPr>
          <p:nvPr>
            <p:ph idx="1"/>
          </p:nvPr>
        </p:nvSpPr>
        <p:spPr>
          <a:xfrm>
            <a:off x="838200" y="1343819"/>
            <a:ext cx="10515600" cy="3081878"/>
          </a:xfrm>
        </p:spPr>
        <p:txBody>
          <a:bodyPr vert="horz" lIns="91440" tIns="45720" rIns="91440" bIns="45720" rtlCol="0" anchor="t">
            <a:noAutofit/>
          </a:bodyPr>
          <a:lstStyle/>
          <a:p>
            <a:pPr marL="0" indent="0">
              <a:buNone/>
            </a:pPr>
            <a:r>
              <a:rPr lang="en-GB" sz="3400" dirty="0"/>
              <a:t>Consent means that a person makes an </a:t>
            </a:r>
            <a:r>
              <a:rPr lang="en-GB" sz="3400" b="1" dirty="0"/>
              <a:t>informed decision</a:t>
            </a:r>
            <a:r>
              <a:rPr lang="en-GB" sz="3400" dirty="0"/>
              <a:t> to </a:t>
            </a:r>
            <a:r>
              <a:rPr lang="en-GB" sz="3400" b="1" dirty="0"/>
              <a:t>give their permission</a:t>
            </a:r>
            <a:r>
              <a:rPr lang="en-GB" sz="3400" dirty="0"/>
              <a:t> </a:t>
            </a:r>
          </a:p>
          <a:p>
            <a:pPr marL="0" indent="0">
              <a:buNone/>
            </a:pPr>
            <a:r>
              <a:rPr lang="en-US" sz="3400" dirty="0"/>
              <a:t>For consent to be valid, it must be </a:t>
            </a:r>
            <a:r>
              <a:rPr lang="en-US" sz="3400" b="1" dirty="0">
                <a:solidFill>
                  <a:schemeClr val="tx2"/>
                </a:solidFill>
              </a:rPr>
              <a:t>voluntary</a:t>
            </a:r>
            <a:r>
              <a:rPr lang="en-US" sz="3400" dirty="0"/>
              <a:t> and </a:t>
            </a:r>
            <a:r>
              <a:rPr lang="en-US" sz="3400" b="1" dirty="0"/>
              <a:t>informed</a:t>
            </a:r>
            <a:r>
              <a:rPr lang="en-US" sz="3400" dirty="0"/>
              <a:t>, and the person consenting must </a:t>
            </a:r>
            <a:r>
              <a:rPr lang="en-GB" sz="3400" dirty="0"/>
              <a:t>have the </a:t>
            </a:r>
            <a:r>
              <a:rPr lang="en-GB" sz="3400" b="1" dirty="0"/>
              <a:t>freedom </a:t>
            </a:r>
            <a:r>
              <a:rPr lang="en-GB" sz="3400" dirty="0"/>
              <a:t>and </a:t>
            </a:r>
            <a:r>
              <a:rPr lang="en-GB" sz="3400" b="1" dirty="0">
                <a:solidFill>
                  <a:schemeClr val="tx1"/>
                </a:solidFill>
              </a:rPr>
              <a:t>capacity</a:t>
            </a:r>
            <a:r>
              <a:rPr lang="en-GB" sz="3400" dirty="0"/>
              <a:t> to consent</a:t>
            </a:r>
            <a:endParaRPr lang="en-GB" sz="3400" dirty="0">
              <a:cs typeface="Arial"/>
            </a:endParaRPr>
          </a:p>
          <a:p>
            <a:pPr marL="0" indent="0">
              <a:buNone/>
            </a:pPr>
            <a:endParaRPr lang="en-GB" sz="3400" dirty="0"/>
          </a:p>
        </p:txBody>
      </p:sp>
      <p:sp>
        <p:nvSpPr>
          <p:cNvPr id="4" name="Rectangle: Rounded Corners 3">
            <a:extLst>
              <a:ext uri="{FF2B5EF4-FFF2-40B4-BE49-F238E27FC236}">
                <a16:creationId xmlns:a16="http://schemas.microsoft.com/office/drawing/2014/main" id="{F23A8B76-D717-4974-B54E-08392D617D6B}"/>
              </a:ext>
            </a:extLst>
          </p:cNvPr>
          <p:cNvSpPr/>
          <p:nvPr/>
        </p:nvSpPr>
        <p:spPr>
          <a:xfrm>
            <a:off x="838200" y="4126442"/>
            <a:ext cx="10515600" cy="1532334"/>
          </a:xfrm>
          <a:prstGeom prst="roundRect">
            <a:avLst/>
          </a:prstGeom>
          <a:solidFill>
            <a:schemeClr val="accent3">
              <a:lumMod val="40000"/>
              <a:lumOff val="60000"/>
            </a:schemeClr>
          </a:solidFill>
          <a:ln>
            <a:noFill/>
          </a:ln>
        </p:spPr>
        <p:txBody>
          <a:bodyPr wrap="square" anchor="t">
            <a:spAutoFit/>
          </a:bodyPr>
          <a:lstStyle/>
          <a:p>
            <a:r>
              <a:rPr lang="en-US" sz="2800" dirty="0"/>
              <a:t>The decision to either consent or not to consent to something </a:t>
            </a:r>
            <a:r>
              <a:rPr lang="en-US" sz="2800" b="1" dirty="0"/>
              <a:t>must be made by the person</a:t>
            </a:r>
            <a:r>
              <a:rPr lang="en-US" sz="2800" dirty="0"/>
              <a:t>, and </a:t>
            </a:r>
            <a:r>
              <a:rPr lang="en-US" sz="2800" b="1" dirty="0"/>
              <a:t>must not be influenced </a:t>
            </a:r>
            <a:r>
              <a:rPr lang="en-US" sz="2800" dirty="0"/>
              <a:t>by pressure from practitioners, friends or family members</a:t>
            </a:r>
          </a:p>
        </p:txBody>
      </p:sp>
    </p:spTree>
    <p:extLst>
      <p:ext uri="{BB962C8B-B14F-4D97-AF65-F5344CB8AC3E}">
        <p14:creationId xmlns:p14="http://schemas.microsoft.com/office/powerpoint/2010/main" val="212427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8143A36-D52E-CB43-BE8E-DFA2F2554D8A}"/>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72B949-01AA-49C5-B0C5-FFB584533763}"/>
              </a:ext>
            </a:extLst>
          </p:cNvPr>
          <p:cNvSpPr>
            <a:spLocks noGrp="1"/>
          </p:cNvSpPr>
          <p:nvPr>
            <p:ph type="title"/>
          </p:nvPr>
        </p:nvSpPr>
        <p:spPr/>
        <p:txBody>
          <a:bodyPr/>
          <a:lstStyle/>
          <a:p>
            <a:r>
              <a:rPr lang="en-GB" dirty="0"/>
              <a:t>What is consent?</a:t>
            </a:r>
          </a:p>
        </p:txBody>
      </p:sp>
      <p:sp>
        <p:nvSpPr>
          <p:cNvPr id="7" name="Content Placeholder 2">
            <a:extLst>
              <a:ext uri="{FF2B5EF4-FFF2-40B4-BE49-F238E27FC236}">
                <a16:creationId xmlns:a16="http://schemas.microsoft.com/office/drawing/2014/main" id="{AF82E44C-8371-4E5C-AA1B-7D23879CC580}"/>
              </a:ext>
            </a:extLst>
          </p:cNvPr>
          <p:cNvSpPr>
            <a:spLocks noGrp="1"/>
          </p:cNvSpPr>
          <p:nvPr>
            <p:ph idx="1"/>
          </p:nvPr>
        </p:nvSpPr>
        <p:spPr>
          <a:xfrm>
            <a:off x="838200" y="1343819"/>
            <a:ext cx="10515600" cy="3081878"/>
          </a:xfrm>
        </p:spPr>
        <p:txBody>
          <a:bodyPr vert="horz" lIns="91440" tIns="45720" rIns="91440" bIns="45720" rtlCol="0" anchor="t">
            <a:noAutofit/>
          </a:bodyPr>
          <a:lstStyle/>
          <a:p>
            <a:pPr marL="0" indent="0">
              <a:buNone/>
            </a:pPr>
            <a:r>
              <a:rPr lang="en-GB" sz="3400" dirty="0">
                <a:solidFill>
                  <a:srgbClr val="37394C"/>
                </a:solidFill>
              </a:rPr>
              <a:t>Consent means that a person makes an </a:t>
            </a:r>
            <a:r>
              <a:rPr lang="en-GB" sz="3400" b="1" dirty="0">
                <a:solidFill>
                  <a:srgbClr val="37394C"/>
                </a:solidFill>
              </a:rPr>
              <a:t>informed decision</a:t>
            </a:r>
            <a:r>
              <a:rPr lang="en-GB" sz="3400" dirty="0">
                <a:solidFill>
                  <a:srgbClr val="37394C"/>
                </a:solidFill>
              </a:rPr>
              <a:t> to </a:t>
            </a:r>
            <a:r>
              <a:rPr lang="en-GB" sz="3400" b="1" dirty="0">
                <a:solidFill>
                  <a:srgbClr val="37394C"/>
                </a:solidFill>
              </a:rPr>
              <a:t>give their permission</a:t>
            </a:r>
            <a:r>
              <a:rPr lang="en-GB" sz="3400" dirty="0">
                <a:solidFill>
                  <a:srgbClr val="37394C"/>
                </a:solidFill>
              </a:rPr>
              <a:t> </a:t>
            </a:r>
            <a:endParaRPr lang="en-GB" sz="3400" dirty="0">
              <a:solidFill>
                <a:srgbClr val="37394C"/>
              </a:solidFill>
              <a:cs typeface="Arial"/>
            </a:endParaRPr>
          </a:p>
          <a:p>
            <a:pPr marL="0" indent="0">
              <a:buNone/>
            </a:pPr>
            <a:r>
              <a:rPr lang="en-US" sz="3400" dirty="0">
                <a:solidFill>
                  <a:srgbClr val="37394C"/>
                </a:solidFill>
              </a:rPr>
              <a:t>For consent to be valid, it must be </a:t>
            </a:r>
            <a:r>
              <a:rPr lang="en-US" sz="3400" b="1" dirty="0">
                <a:solidFill>
                  <a:srgbClr val="37394C"/>
                </a:solidFill>
              </a:rPr>
              <a:t>voluntary</a:t>
            </a:r>
            <a:r>
              <a:rPr lang="en-US" sz="3400" dirty="0">
                <a:solidFill>
                  <a:srgbClr val="37394C"/>
                </a:solidFill>
              </a:rPr>
              <a:t> and </a:t>
            </a:r>
            <a:r>
              <a:rPr lang="en-US" sz="3400" b="1" dirty="0">
                <a:solidFill>
                  <a:srgbClr val="37394C"/>
                </a:solidFill>
              </a:rPr>
              <a:t>informed</a:t>
            </a:r>
            <a:r>
              <a:rPr lang="en-US" sz="3400" dirty="0">
                <a:solidFill>
                  <a:srgbClr val="37394C"/>
                </a:solidFill>
              </a:rPr>
              <a:t>, and the person consenting must </a:t>
            </a:r>
            <a:r>
              <a:rPr lang="en-GB" sz="3400" dirty="0">
                <a:solidFill>
                  <a:srgbClr val="37394C"/>
                </a:solidFill>
              </a:rPr>
              <a:t>have the </a:t>
            </a:r>
            <a:r>
              <a:rPr lang="en-GB" sz="3400" b="1" dirty="0">
                <a:solidFill>
                  <a:srgbClr val="37394C"/>
                </a:solidFill>
              </a:rPr>
              <a:t>freedom </a:t>
            </a:r>
            <a:r>
              <a:rPr lang="en-GB" sz="3400" dirty="0">
                <a:solidFill>
                  <a:srgbClr val="37394C"/>
                </a:solidFill>
              </a:rPr>
              <a:t>and </a:t>
            </a:r>
            <a:r>
              <a:rPr lang="en-GB" sz="3400" b="1" dirty="0">
                <a:solidFill>
                  <a:srgbClr val="37394C"/>
                </a:solidFill>
              </a:rPr>
              <a:t>capacity</a:t>
            </a:r>
            <a:r>
              <a:rPr lang="en-GB" sz="3400" dirty="0">
                <a:solidFill>
                  <a:srgbClr val="37394C"/>
                </a:solidFill>
              </a:rPr>
              <a:t> to consent</a:t>
            </a:r>
            <a:endParaRPr lang="en-GB" sz="3400" dirty="0">
              <a:solidFill>
                <a:srgbClr val="37394C"/>
              </a:solidFill>
              <a:cs typeface="Arial"/>
            </a:endParaRPr>
          </a:p>
          <a:p>
            <a:pPr marL="0" indent="0">
              <a:buNone/>
            </a:pPr>
            <a:endParaRPr lang="en-GB" sz="3600" dirty="0">
              <a:solidFill>
                <a:schemeClr val="tx1">
                  <a:lumMod val="50000"/>
                </a:schemeClr>
              </a:solidFill>
            </a:endParaRPr>
          </a:p>
        </p:txBody>
      </p:sp>
      <p:sp>
        <p:nvSpPr>
          <p:cNvPr id="4" name="Rectangle: Rounded Corners 3">
            <a:extLst>
              <a:ext uri="{FF2B5EF4-FFF2-40B4-BE49-F238E27FC236}">
                <a16:creationId xmlns:a16="http://schemas.microsoft.com/office/drawing/2014/main" id="{F23A8B76-D717-4974-B54E-08392D617D6B}"/>
              </a:ext>
            </a:extLst>
          </p:cNvPr>
          <p:cNvSpPr/>
          <p:nvPr/>
        </p:nvSpPr>
        <p:spPr>
          <a:xfrm>
            <a:off x="838200" y="4226190"/>
            <a:ext cx="10515600" cy="2009061"/>
          </a:xfrm>
          <a:prstGeom prst="roundRect">
            <a:avLst/>
          </a:prstGeom>
          <a:solidFill>
            <a:schemeClr val="accent3">
              <a:lumMod val="40000"/>
              <a:lumOff val="60000"/>
            </a:schemeClr>
          </a:solidFill>
          <a:ln>
            <a:noFill/>
          </a:ln>
        </p:spPr>
        <p:txBody>
          <a:bodyPr wrap="square" anchor="t">
            <a:spAutoFit/>
          </a:bodyPr>
          <a:lstStyle/>
          <a:p>
            <a:r>
              <a:rPr lang="en-US" sz="2800" dirty="0"/>
              <a:t>The person must have </a:t>
            </a:r>
            <a:r>
              <a:rPr lang="en-US" sz="2800" b="1" dirty="0"/>
              <a:t>all the information </a:t>
            </a:r>
            <a:r>
              <a:rPr lang="en-US" sz="2800" dirty="0"/>
              <a:t>about what is involved with making a report, including the </a:t>
            </a:r>
            <a:r>
              <a:rPr lang="en-US" sz="2800" b="1" dirty="0"/>
              <a:t>benefits and risks</a:t>
            </a:r>
            <a:r>
              <a:rPr lang="en-US" sz="2800" dirty="0"/>
              <a:t>, whether there are </a:t>
            </a:r>
            <a:r>
              <a:rPr lang="en-US" sz="2800" b="1" dirty="0"/>
              <a:t>reasonable alternatives</a:t>
            </a:r>
            <a:r>
              <a:rPr lang="en-US" sz="2800" dirty="0"/>
              <a:t>, and what could happen </a:t>
            </a:r>
            <a:r>
              <a:rPr lang="en-US" sz="2800" b="1" dirty="0"/>
              <a:t>if the practitioner did not make a report</a:t>
            </a:r>
            <a:endParaRPr lang="en-US" sz="2800" dirty="0">
              <a:cs typeface="Arial"/>
            </a:endParaRPr>
          </a:p>
        </p:txBody>
      </p:sp>
    </p:spTree>
    <p:extLst>
      <p:ext uri="{BB962C8B-B14F-4D97-AF65-F5344CB8AC3E}">
        <p14:creationId xmlns:p14="http://schemas.microsoft.com/office/powerpoint/2010/main" val="332365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448E77-1BC8-CA43-ACB5-99078C38861E}"/>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72B949-01AA-49C5-B0C5-FFB584533763}"/>
              </a:ext>
            </a:extLst>
          </p:cNvPr>
          <p:cNvSpPr>
            <a:spLocks noGrp="1"/>
          </p:cNvSpPr>
          <p:nvPr>
            <p:ph type="title"/>
          </p:nvPr>
        </p:nvSpPr>
        <p:spPr/>
        <p:txBody>
          <a:bodyPr/>
          <a:lstStyle/>
          <a:p>
            <a:r>
              <a:rPr lang="en-GB" dirty="0"/>
              <a:t>What is consent?</a:t>
            </a:r>
          </a:p>
        </p:txBody>
      </p:sp>
      <p:sp>
        <p:nvSpPr>
          <p:cNvPr id="7" name="Content Placeholder 2">
            <a:extLst>
              <a:ext uri="{FF2B5EF4-FFF2-40B4-BE49-F238E27FC236}">
                <a16:creationId xmlns:a16="http://schemas.microsoft.com/office/drawing/2014/main" id="{AF82E44C-8371-4E5C-AA1B-7D23879CC580}"/>
              </a:ext>
            </a:extLst>
          </p:cNvPr>
          <p:cNvSpPr>
            <a:spLocks noGrp="1"/>
          </p:cNvSpPr>
          <p:nvPr>
            <p:ph idx="1"/>
          </p:nvPr>
        </p:nvSpPr>
        <p:spPr>
          <a:xfrm>
            <a:off x="838200" y="1343819"/>
            <a:ext cx="10515600" cy="3081878"/>
          </a:xfrm>
        </p:spPr>
        <p:txBody>
          <a:bodyPr vert="horz" lIns="91440" tIns="45720" rIns="91440" bIns="45720" rtlCol="0" anchor="t">
            <a:noAutofit/>
          </a:bodyPr>
          <a:lstStyle/>
          <a:p>
            <a:pPr marL="0" indent="0">
              <a:buNone/>
            </a:pPr>
            <a:r>
              <a:rPr lang="en-GB" sz="3400" dirty="0"/>
              <a:t>Consent means that a person makes an </a:t>
            </a:r>
            <a:r>
              <a:rPr lang="en-GB" sz="3400" b="1" dirty="0"/>
              <a:t>informed decision</a:t>
            </a:r>
            <a:r>
              <a:rPr lang="en-GB" sz="3400" dirty="0"/>
              <a:t> to </a:t>
            </a:r>
            <a:r>
              <a:rPr lang="en-GB" sz="3400" b="1" dirty="0"/>
              <a:t>give their permission</a:t>
            </a:r>
            <a:r>
              <a:rPr lang="en-GB" sz="3400" dirty="0"/>
              <a:t> </a:t>
            </a:r>
          </a:p>
          <a:p>
            <a:pPr marL="0" indent="0">
              <a:buNone/>
            </a:pPr>
            <a:r>
              <a:rPr lang="en-US" sz="3400" dirty="0"/>
              <a:t>For consent to be valid, it must be </a:t>
            </a:r>
            <a:r>
              <a:rPr lang="en-US" sz="3400" b="1" dirty="0">
                <a:solidFill>
                  <a:schemeClr val="tx1"/>
                </a:solidFill>
              </a:rPr>
              <a:t>voluntary</a:t>
            </a:r>
            <a:r>
              <a:rPr lang="en-US" sz="3400" dirty="0"/>
              <a:t> and </a:t>
            </a:r>
            <a:r>
              <a:rPr lang="en-US" sz="3400" b="1" dirty="0">
                <a:solidFill>
                  <a:schemeClr val="tx1"/>
                </a:solidFill>
              </a:rPr>
              <a:t>informed</a:t>
            </a:r>
            <a:r>
              <a:rPr lang="en-US" sz="3400" dirty="0"/>
              <a:t>, and the person consenting must </a:t>
            </a:r>
            <a:r>
              <a:rPr lang="en-GB" sz="3400" dirty="0"/>
              <a:t>have the </a:t>
            </a:r>
            <a:r>
              <a:rPr lang="en-GB" sz="3400" b="1" dirty="0">
                <a:solidFill>
                  <a:schemeClr val="tx2"/>
                </a:solidFill>
              </a:rPr>
              <a:t>freedom</a:t>
            </a:r>
            <a:r>
              <a:rPr lang="en-GB" sz="3400" b="1" dirty="0"/>
              <a:t> </a:t>
            </a:r>
            <a:r>
              <a:rPr lang="en-GB" sz="3400" dirty="0"/>
              <a:t>and </a:t>
            </a:r>
            <a:r>
              <a:rPr lang="en-GB" sz="3400" b="1" dirty="0">
                <a:solidFill>
                  <a:schemeClr val="tx1"/>
                </a:solidFill>
              </a:rPr>
              <a:t>capacity</a:t>
            </a:r>
            <a:r>
              <a:rPr lang="en-GB" sz="3400" dirty="0"/>
              <a:t> to consent</a:t>
            </a:r>
            <a:endParaRPr lang="en-GB" sz="3400" dirty="0">
              <a:cs typeface="Arial"/>
            </a:endParaRPr>
          </a:p>
          <a:p>
            <a:pPr marL="0" indent="0">
              <a:buNone/>
            </a:pPr>
            <a:endParaRPr lang="en-GB" sz="3600" dirty="0"/>
          </a:p>
        </p:txBody>
      </p:sp>
      <p:sp>
        <p:nvSpPr>
          <p:cNvPr id="4" name="Rectangle: Rounded Corners 3">
            <a:extLst>
              <a:ext uri="{FF2B5EF4-FFF2-40B4-BE49-F238E27FC236}">
                <a16:creationId xmlns:a16="http://schemas.microsoft.com/office/drawing/2014/main" id="{F23A8B76-D717-4974-B54E-08392D617D6B}"/>
              </a:ext>
            </a:extLst>
          </p:cNvPr>
          <p:cNvSpPr/>
          <p:nvPr/>
        </p:nvSpPr>
        <p:spPr>
          <a:xfrm>
            <a:off x="838200" y="4425697"/>
            <a:ext cx="10515600" cy="1818370"/>
          </a:xfrm>
          <a:prstGeom prst="roundRect">
            <a:avLst/>
          </a:prstGeom>
          <a:solidFill>
            <a:schemeClr val="accent3">
              <a:lumMod val="40000"/>
              <a:lumOff val="60000"/>
            </a:schemeClr>
          </a:solidFill>
          <a:ln>
            <a:noFill/>
          </a:ln>
        </p:spPr>
        <p:txBody>
          <a:bodyPr wrap="square" anchor="t">
            <a:spAutoFit/>
          </a:bodyPr>
          <a:lstStyle/>
          <a:p>
            <a:pPr>
              <a:lnSpc>
                <a:spcPct val="90000"/>
              </a:lnSpc>
              <a:buClr>
                <a:schemeClr val="accent4">
                  <a:lumMod val="75000"/>
                </a:schemeClr>
              </a:buClr>
            </a:pPr>
            <a:r>
              <a:rPr lang="en-GB" sz="2800" dirty="0">
                <a:solidFill>
                  <a:srgbClr val="37394C"/>
                </a:solidFill>
              </a:rPr>
              <a:t>The adult at risk has freedom to consent and is </a:t>
            </a:r>
            <a:r>
              <a:rPr lang="en-GB" sz="2800" b="1" dirty="0">
                <a:solidFill>
                  <a:srgbClr val="37394C"/>
                </a:solidFill>
              </a:rPr>
              <a:t>not</a:t>
            </a:r>
            <a:r>
              <a:rPr lang="en-GB" sz="2800" dirty="0">
                <a:solidFill>
                  <a:srgbClr val="37394C"/>
                </a:solidFill>
              </a:rPr>
              <a:t>:</a:t>
            </a:r>
            <a:endParaRPr lang="en-GB" sz="2800" dirty="0">
              <a:solidFill>
                <a:srgbClr val="37394C"/>
              </a:solidFill>
              <a:cs typeface="Arial"/>
            </a:endParaRPr>
          </a:p>
          <a:p>
            <a:pPr marL="342900" indent="-342900">
              <a:lnSpc>
                <a:spcPct val="90000"/>
              </a:lnSpc>
              <a:buClr>
                <a:schemeClr val="tx1"/>
              </a:buClr>
              <a:buFont typeface="Arial" panose="020B0604020202020204" pitchFamily="34" charset="0"/>
              <a:buChar char="•"/>
            </a:pPr>
            <a:r>
              <a:rPr lang="en-GB" sz="2800" dirty="0">
                <a:solidFill>
                  <a:srgbClr val="37394C"/>
                </a:solidFill>
              </a:rPr>
              <a:t>being subjected to </a:t>
            </a:r>
            <a:r>
              <a:rPr lang="en-US" sz="2800" b="1" dirty="0">
                <a:solidFill>
                  <a:srgbClr val="37394C"/>
                </a:solidFill>
              </a:rPr>
              <a:t>violence </a:t>
            </a:r>
            <a:r>
              <a:rPr lang="en-US" sz="2800" dirty="0">
                <a:solidFill>
                  <a:srgbClr val="37394C"/>
                </a:solidFill>
              </a:rPr>
              <a:t>or</a:t>
            </a:r>
            <a:r>
              <a:rPr lang="en-US" sz="2800" b="1" dirty="0">
                <a:solidFill>
                  <a:srgbClr val="37394C"/>
                </a:solidFill>
              </a:rPr>
              <a:t> fear</a:t>
            </a:r>
            <a:r>
              <a:rPr lang="en-US" sz="2800" dirty="0">
                <a:solidFill>
                  <a:srgbClr val="37394C"/>
                </a:solidFill>
              </a:rPr>
              <a:t> </a:t>
            </a:r>
            <a:r>
              <a:rPr lang="en-US" sz="2800" b="1" dirty="0">
                <a:solidFill>
                  <a:srgbClr val="37394C"/>
                </a:solidFill>
              </a:rPr>
              <a:t>of </a:t>
            </a:r>
            <a:r>
              <a:rPr lang="en-US" sz="2800" dirty="0">
                <a:solidFill>
                  <a:srgbClr val="37394C"/>
                </a:solidFill>
              </a:rPr>
              <a:t>violence</a:t>
            </a:r>
            <a:endParaRPr lang="en-US" sz="2800" dirty="0">
              <a:solidFill>
                <a:srgbClr val="37394C"/>
              </a:solidFill>
              <a:cs typeface="Arial"/>
            </a:endParaRPr>
          </a:p>
          <a:p>
            <a:pPr marL="342900" indent="-342900">
              <a:lnSpc>
                <a:spcPct val="90000"/>
              </a:lnSpc>
              <a:buClr>
                <a:schemeClr val="tx1"/>
              </a:buClr>
              <a:buFont typeface="Arial" panose="020B0604020202020204" pitchFamily="34" charset="0"/>
              <a:buChar char="•"/>
            </a:pPr>
            <a:r>
              <a:rPr lang="en-US" sz="2800" dirty="0">
                <a:solidFill>
                  <a:srgbClr val="37394C"/>
                </a:solidFill>
              </a:rPr>
              <a:t>being </a:t>
            </a:r>
            <a:r>
              <a:rPr lang="en-US" sz="2800" b="1" dirty="0">
                <a:solidFill>
                  <a:srgbClr val="37394C"/>
                </a:solidFill>
              </a:rPr>
              <a:t>unlawfully detained</a:t>
            </a:r>
            <a:endParaRPr lang="en-US" sz="2800" dirty="0">
              <a:solidFill>
                <a:srgbClr val="37394C"/>
              </a:solidFill>
              <a:cs typeface="Arial"/>
            </a:endParaRPr>
          </a:p>
          <a:p>
            <a:pPr marL="342900" indent="-342900">
              <a:lnSpc>
                <a:spcPct val="90000"/>
              </a:lnSpc>
              <a:buClr>
                <a:schemeClr val="tx1"/>
              </a:buClr>
              <a:buFont typeface="Arial" panose="020B0604020202020204" pitchFamily="34" charset="0"/>
              <a:buChar char="•"/>
            </a:pPr>
            <a:r>
              <a:rPr lang="en-US" sz="2800" dirty="0">
                <a:solidFill>
                  <a:srgbClr val="37394C"/>
                </a:solidFill>
              </a:rPr>
              <a:t>being </a:t>
            </a:r>
            <a:r>
              <a:rPr lang="en-US" sz="2800" b="1" dirty="0">
                <a:solidFill>
                  <a:srgbClr val="37394C"/>
                </a:solidFill>
              </a:rPr>
              <a:t>intentionally deceived</a:t>
            </a:r>
            <a:endParaRPr lang="en-US" sz="2800" dirty="0">
              <a:solidFill>
                <a:srgbClr val="37394C"/>
              </a:solidFill>
            </a:endParaRPr>
          </a:p>
        </p:txBody>
      </p:sp>
    </p:spTree>
    <p:extLst>
      <p:ext uri="{BB962C8B-B14F-4D97-AF65-F5344CB8AC3E}">
        <p14:creationId xmlns:p14="http://schemas.microsoft.com/office/powerpoint/2010/main" val="121928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2B949-01AA-49C5-B0C5-FFB584533763}"/>
              </a:ext>
            </a:extLst>
          </p:cNvPr>
          <p:cNvSpPr>
            <a:spLocks noGrp="1"/>
          </p:cNvSpPr>
          <p:nvPr>
            <p:ph type="title"/>
          </p:nvPr>
        </p:nvSpPr>
        <p:spPr>
          <a:xfrm>
            <a:off x="838200" y="365125"/>
            <a:ext cx="10515600" cy="823595"/>
          </a:xfrm>
        </p:spPr>
        <p:txBody>
          <a:bodyPr/>
          <a:lstStyle/>
          <a:p>
            <a:r>
              <a:rPr lang="en-GB" dirty="0"/>
              <a:t>What is mental capacity?</a:t>
            </a:r>
          </a:p>
        </p:txBody>
      </p:sp>
      <p:sp>
        <p:nvSpPr>
          <p:cNvPr id="3" name="Content Placeholder 2">
            <a:extLst>
              <a:ext uri="{FF2B5EF4-FFF2-40B4-BE49-F238E27FC236}">
                <a16:creationId xmlns:a16="http://schemas.microsoft.com/office/drawing/2014/main" id="{081CF633-972F-4101-A8C1-F2C605472BD3}"/>
              </a:ext>
            </a:extLst>
          </p:cNvPr>
          <p:cNvSpPr>
            <a:spLocks noGrp="1"/>
          </p:cNvSpPr>
          <p:nvPr>
            <p:ph idx="1"/>
          </p:nvPr>
        </p:nvSpPr>
        <p:spPr>
          <a:xfrm>
            <a:off x="838199" y="1364859"/>
            <a:ext cx="10515600" cy="3927688"/>
          </a:xfrm>
        </p:spPr>
        <p:txBody>
          <a:bodyPr vert="horz" lIns="91440" tIns="45720" rIns="91440" bIns="45720" rtlCol="0" anchor="t">
            <a:noAutofit/>
          </a:bodyPr>
          <a:lstStyle/>
          <a:p>
            <a:pPr marL="0" indent="0">
              <a:spcBef>
                <a:spcPts val="0"/>
              </a:spcBef>
              <a:spcAft>
                <a:spcPts val="3000"/>
              </a:spcAft>
              <a:buNone/>
            </a:pPr>
            <a:r>
              <a:rPr lang="en-US" sz="3600" dirty="0"/>
              <a:t>For consent to be valid, a person must </a:t>
            </a:r>
            <a:r>
              <a:rPr lang="en-GB" sz="3600" dirty="0"/>
              <a:t>have the mental </a:t>
            </a:r>
            <a:r>
              <a:rPr lang="en-GB" sz="3600" b="1" dirty="0">
                <a:solidFill>
                  <a:schemeClr val="accent3"/>
                </a:solidFill>
              </a:rPr>
              <a:t>capacity</a:t>
            </a:r>
            <a:r>
              <a:rPr lang="en-GB" sz="3600" dirty="0"/>
              <a:t> to consent</a:t>
            </a:r>
            <a:r>
              <a:rPr lang="en-US" sz="3600" dirty="0"/>
              <a:t> </a:t>
            </a:r>
          </a:p>
          <a:p>
            <a:pPr marL="0" indent="0">
              <a:spcBef>
                <a:spcPts val="0"/>
              </a:spcBef>
              <a:spcAft>
                <a:spcPts val="3000"/>
              </a:spcAft>
              <a:buNone/>
            </a:pPr>
            <a:r>
              <a:rPr lang="en-GB" sz="3200" dirty="0"/>
              <a:t>Mental capacity is </a:t>
            </a:r>
            <a:r>
              <a:rPr lang="en-GB" sz="3200" b="1" dirty="0"/>
              <a:t>specific</a:t>
            </a:r>
            <a:r>
              <a:rPr lang="en-GB" sz="3200" dirty="0"/>
              <a:t> to a </a:t>
            </a:r>
            <a:r>
              <a:rPr lang="en-GB" sz="3200" b="1" dirty="0"/>
              <a:t>particular decision </a:t>
            </a:r>
            <a:r>
              <a:rPr lang="en-GB" sz="3200" dirty="0"/>
              <a:t>at a </a:t>
            </a:r>
            <a:r>
              <a:rPr lang="en-GB" sz="3200" b="1" dirty="0"/>
              <a:t>particular time</a:t>
            </a:r>
            <a:r>
              <a:rPr lang="en-GB" sz="3200" dirty="0"/>
              <a:t> </a:t>
            </a:r>
            <a:endParaRPr lang="en-GB" sz="3200" dirty="0">
              <a:cs typeface="Arial"/>
            </a:endParaRPr>
          </a:p>
          <a:p>
            <a:pPr marL="0" indent="0">
              <a:spcBef>
                <a:spcPts val="0"/>
              </a:spcBef>
              <a:spcAft>
                <a:spcPts val="600"/>
              </a:spcAft>
              <a:buNone/>
            </a:pPr>
            <a:r>
              <a:rPr lang="en-GB" sz="3200" dirty="0"/>
              <a:t>This means a person may have capacity:</a:t>
            </a:r>
            <a:endParaRPr lang="en-GB" sz="3200" dirty="0">
              <a:cs typeface="Arial" panose="020B0604020202020204"/>
            </a:endParaRPr>
          </a:p>
          <a:p>
            <a:pPr>
              <a:spcBef>
                <a:spcPts val="0"/>
              </a:spcBef>
              <a:spcAft>
                <a:spcPts val="600"/>
              </a:spcAft>
            </a:pPr>
            <a:r>
              <a:rPr lang="en-GB" sz="3200" dirty="0"/>
              <a:t>to make </a:t>
            </a:r>
            <a:r>
              <a:rPr lang="en-GB" sz="3200" b="1" dirty="0"/>
              <a:t>some decisions </a:t>
            </a:r>
            <a:r>
              <a:rPr lang="en-GB" sz="3200" dirty="0"/>
              <a:t>but</a:t>
            </a:r>
            <a:r>
              <a:rPr lang="en-GB" sz="3200" b="1" dirty="0"/>
              <a:t> not others</a:t>
            </a:r>
            <a:r>
              <a:rPr lang="en-GB" sz="3200" dirty="0"/>
              <a:t> </a:t>
            </a:r>
          </a:p>
          <a:p>
            <a:pPr>
              <a:spcBef>
                <a:spcPts val="0"/>
              </a:spcBef>
              <a:spcAft>
                <a:spcPts val="1800"/>
              </a:spcAft>
            </a:pPr>
            <a:r>
              <a:rPr lang="en-GB" sz="3200" dirty="0"/>
              <a:t>to make decisions on </a:t>
            </a:r>
            <a:r>
              <a:rPr lang="en-GB" sz="3200" b="1" dirty="0"/>
              <a:t>some occasions</a:t>
            </a:r>
            <a:r>
              <a:rPr lang="en-GB" sz="3200" dirty="0"/>
              <a:t>,</a:t>
            </a:r>
            <a:r>
              <a:rPr lang="en-GB" sz="3200" b="1" dirty="0"/>
              <a:t> </a:t>
            </a:r>
            <a:r>
              <a:rPr lang="en-GB" sz="3200" dirty="0"/>
              <a:t>but </a:t>
            </a:r>
            <a:r>
              <a:rPr lang="en-GB" sz="3200" b="1" dirty="0"/>
              <a:t>not others</a:t>
            </a:r>
            <a:r>
              <a:rPr lang="en-GB" sz="3200" dirty="0"/>
              <a:t> </a:t>
            </a:r>
          </a:p>
        </p:txBody>
      </p:sp>
    </p:spTree>
    <p:extLst>
      <p:ext uri="{BB962C8B-B14F-4D97-AF65-F5344CB8AC3E}">
        <p14:creationId xmlns:p14="http://schemas.microsoft.com/office/powerpoint/2010/main" val="303070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2B949-01AA-49C5-B0C5-FFB584533763}"/>
              </a:ext>
            </a:extLst>
          </p:cNvPr>
          <p:cNvSpPr>
            <a:spLocks noGrp="1"/>
          </p:cNvSpPr>
          <p:nvPr>
            <p:ph type="title"/>
          </p:nvPr>
        </p:nvSpPr>
        <p:spPr>
          <a:xfrm>
            <a:off x="838200" y="365125"/>
            <a:ext cx="10515600" cy="823595"/>
          </a:xfrm>
        </p:spPr>
        <p:txBody>
          <a:bodyPr/>
          <a:lstStyle/>
          <a:p>
            <a:r>
              <a:rPr lang="en-GB" dirty="0"/>
              <a:t>What is mental capacity?</a:t>
            </a:r>
          </a:p>
        </p:txBody>
      </p:sp>
      <p:sp>
        <p:nvSpPr>
          <p:cNvPr id="6" name="Content Placeholder 5">
            <a:extLst>
              <a:ext uri="{FF2B5EF4-FFF2-40B4-BE49-F238E27FC236}">
                <a16:creationId xmlns:a16="http://schemas.microsoft.com/office/drawing/2014/main" id="{6C83A90D-3D66-4F3C-B6A9-94D5CEC04C18}"/>
              </a:ext>
            </a:extLst>
          </p:cNvPr>
          <p:cNvSpPr>
            <a:spLocks noGrp="1"/>
          </p:cNvSpPr>
          <p:nvPr>
            <p:ph idx="1"/>
          </p:nvPr>
        </p:nvSpPr>
        <p:spPr>
          <a:xfrm>
            <a:off x="838199" y="2766939"/>
            <a:ext cx="10515600" cy="2800951"/>
          </a:xfrm>
        </p:spPr>
        <p:txBody>
          <a:bodyPr vert="horz" lIns="91440" tIns="45720" rIns="91440" bIns="45720" rtlCol="0" anchor="t">
            <a:noAutofit/>
          </a:bodyPr>
          <a:lstStyle/>
          <a:p>
            <a:pPr marL="0" indent="0">
              <a:buNone/>
            </a:pPr>
            <a:r>
              <a:rPr lang="en-US" sz="3600" dirty="0"/>
              <a:t>In order to make a decision some adults at risk may require additional support such as advocacy, simplified explanations, visual aids and additional time </a:t>
            </a:r>
          </a:p>
          <a:p>
            <a:pPr marL="0" indent="0" algn="ctr">
              <a:buNone/>
            </a:pPr>
            <a:r>
              <a:rPr lang="en-US" sz="3600" dirty="0"/>
              <a:t>They are entitled in law to receive this support</a:t>
            </a:r>
            <a:endParaRPr lang="en-US" sz="3600" dirty="0">
              <a:cs typeface="Arial"/>
            </a:endParaRPr>
          </a:p>
        </p:txBody>
      </p:sp>
      <p:sp>
        <p:nvSpPr>
          <p:cNvPr id="7" name="Content Placeholder 2">
            <a:extLst>
              <a:ext uri="{FF2B5EF4-FFF2-40B4-BE49-F238E27FC236}">
                <a16:creationId xmlns:a16="http://schemas.microsoft.com/office/drawing/2014/main" id="{A8B6CDE9-7863-4A15-9FA7-D53C69632F0E}"/>
              </a:ext>
            </a:extLst>
          </p:cNvPr>
          <p:cNvSpPr txBox="1">
            <a:spLocks/>
          </p:cNvSpPr>
          <p:nvPr/>
        </p:nvSpPr>
        <p:spPr>
          <a:xfrm>
            <a:off x="838199" y="1364859"/>
            <a:ext cx="10515600" cy="122594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3000"/>
              </a:spcAft>
              <a:buNone/>
            </a:pPr>
            <a:r>
              <a:rPr lang="en-US" sz="3600" dirty="0"/>
              <a:t>For consent to be valid, a person must </a:t>
            </a:r>
            <a:r>
              <a:rPr lang="en-GB" sz="3600" dirty="0"/>
              <a:t>have the mental </a:t>
            </a:r>
            <a:r>
              <a:rPr lang="en-GB" sz="3600" b="1" dirty="0">
                <a:solidFill>
                  <a:schemeClr val="accent3"/>
                </a:solidFill>
              </a:rPr>
              <a:t>capacity</a:t>
            </a:r>
            <a:r>
              <a:rPr lang="en-GB" sz="3600" dirty="0"/>
              <a:t> to consent</a:t>
            </a:r>
            <a:r>
              <a:rPr lang="en-US" sz="3600" dirty="0"/>
              <a:t> </a:t>
            </a:r>
            <a:endParaRPr lang="en-GB" sz="3200" dirty="0"/>
          </a:p>
        </p:txBody>
      </p:sp>
    </p:spTree>
    <p:extLst>
      <p:ext uri="{BB962C8B-B14F-4D97-AF65-F5344CB8AC3E}">
        <p14:creationId xmlns:p14="http://schemas.microsoft.com/office/powerpoint/2010/main" val="415141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8314-30B1-4BD4-90CC-91C80F7E5960}"/>
              </a:ext>
            </a:extLst>
          </p:cNvPr>
          <p:cNvSpPr>
            <a:spLocks noGrp="1"/>
          </p:cNvSpPr>
          <p:nvPr>
            <p:ph type="title"/>
          </p:nvPr>
        </p:nvSpPr>
        <p:spPr/>
        <p:txBody>
          <a:bodyPr/>
          <a:lstStyle/>
          <a:p>
            <a:r>
              <a:rPr lang="en-GB">
                <a:cs typeface="Arial"/>
              </a:rPr>
              <a:t>What is mental capacity?</a:t>
            </a:r>
            <a:endParaRPr lang="en-GB" dirty="0">
              <a:cs typeface="Arial"/>
            </a:endParaRPr>
          </a:p>
        </p:txBody>
      </p:sp>
      <p:sp>
        <p:nvSpPr>
          <p:cNvPr id="3" name="Content Placeholder 2">
            <a:extLst>
              <a:ext uri="{FF2B5EF4-FFF2-40B4-BE49-F238E27FC236}">
                <a16:creationId xmlns:a16="http://schemas.microsoft.com/office/drawing/2014/main" id="{EFC81E66-C807-43F2-973C-5C597F840561}"/>
              </a:ext>
            </a:extLst>
          </p:cNvPr>
          <p:cNvSpPr>
            <a:spLocks noGrp="1"/>
          </p:cNvSpPr>
          <p:nvPr>
            <p:ph idx="1"/>
          </p:nvPr>
        </p:nvSpPr>
        <p:spPr/>
        <p:txBody>
          <a:bodyPr vert="horz" lIns="91440" tIns="45720" rIns="91440" bIns="45720" rtlCol="0" anchor="t">
            <a:noAutofit/>
          </a:bodyPr>
          <a:lstStyle/>
          <a:p>
            <a:pPr marL="0" indent="0">
              <a:buNone/>
            </a:pPr>
            <a:r>
              <a:rPr lang="en-GB" sz="3600" dirty="0">
                <a:cs typeface="Arial"/>
              </a:rPr>
              <a:t>There are two tests that must be undertaken to assess capacity:</a:t>
            </a:r>
            <a:endParaRPr lang="en-US" sz="3600" dirty="0">
              <a:cs typeface="Arial" panose="020B0604020202020204"/>
            </a:endParaRPr>
          </a:p>
          <a:p>
            <a:pPr marL="1200150" lvl="1" indent="-742950">
              <a:buAutoNum type="arabicPeriod"/>
            </a:pPr>
            <a:r>
              <a:rPr lang="en-GB" dirty="0">
                <a:cs typeface="Arial"/>
              </a:rPr>
              <a:t>Diagnostic test – looking for evidence that the person is suffering from: </a:t>
            </a:r>
            <a:r>
              <a:rPr lang="cy-GB" dirty="0">
                <a:ea typeface="+mn-lt"/>
                <a:cs typeface="+mn-lt"/>
              </a:rPr>
              <a:t>“</a:t>
            </a:r>
            <a:r>
              <a:rPr lang="en-GB" dirty="0">
                <a:cs typeface="Arial"/>
              </a:rPr>
              <a:t>an impairment of, or a disturbance in, the functioning of the mind or brain</a:t>
            </a:r>
            <a:r>
              <a:rPr lang="cy-GB" dirty="0">
                <a:ea typeface="+mn-lt"/>
                <a:cs typeface="+mn-lt"/>
              </a:rPr>
              <a:t>”</a:t>
            </a:r>
            <a:r>
              <a:rPr lang="en-GB" dirty="0">
                <a:cs typeface="Arial"/>
              </a:rPr>
              <a:t> </a:t>
            </a:r>
          </a:p>
          <a:p>
            <a:pPr marL="1200150" lvl="1" indent="-742950">
              <a:buAutoNum type="arabicPeriod"/>
            </a:pPr>
            <a:r>
              <a:rPr lang="en-GB" dirty="0">
                <a:cs typeface="Arial"/>
              </a:rPr>
              <a:t>Functional test</a:t>
            </a:r>
          </a:p>
        </p:txBody>
      </p:sp>
    </p:spTree>
    <p:extLst>
      <p:ext uri="{BB962C8B-B14F-4D97-AF65-F5344CB8AC3E}">
        <p14:creationId xmlns:p14="http://schemas.microsoft.com/office/powerpoint/2010/main" val="175118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454121A-0798-4348-8785-B8B26E416662}"/>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72B949-01AA-49C5-B0C5-FFB584533763}"/>
              </a:ext>
            </a:extLst>
          </p:cNvPr>
          <p:cNvSpPr>
            <a:spLocks noGrp="1"/>
          </p:cNvSpPr>
          <p:nvPr>
            <p:ph type="title"/>
          </p:nvPr>
        </p:nvSpPr>
        <p:spPr/>
        <p:txBody>
          <a:bodyPr/>
          <a:lstStyle/>
          <a:p>
            <a:r>
              <a:rPr lang="en-GB" dirty="0"/>
              <a:t>What is mental capacity?</a:t>
            </a:r>
          </a:p>
        </p:txBody>
      </p:sp>
      <p:sp>
        <p:nvSpPr>
          <p:cNvPr id="4" name="Content Placeholder 3">
            <a:extLst>
              <a:ext uri="{FF2B5EF4-FFF2-40B4-BE49-F238E27FC236}">
                <a16:creationId xmlns:a16="http://schemas.microsoft.com/office/drawing/2014/main" id="{0DDBCAFA-0D61-4F82-81CE-160721D0BEE1}"/>
              </a:ext>
            </a:extLst>
          </p:cNvPr>
          <p:cNvSpPr>
            <a:spLocks noGrp="1"/>
          </p:cNvSpPr>
          <p:nvPr>
            <p:ph idx="1"/>
          </p:nvPr>
        </p:nvSpPr>
        <p:spPr>
          <a:xfrm>
            <a:off x="838200" y="1496728"/>
            <a:ext cx="10515600" cy="5041232"/>
          </a:xfrm>
        </p:spPr>
        <p:txBody>
          <a:bodyPr/>
          <a:lstStyle/>
          <a:p>
            <a:pPr marL="0" lvl="0" indent="0">
              <a:lnSpc>
                <a:spcPct val="80000"/>
              </a:lnSpc>
              <a:spcBef>
                <a:spcPts val="0"/>
              </a:spcBef>
              <a:spcAft>
                <a:spcPts val="1800"/>
              </a:spcAft>
              <a:buClr>
                <a:srgbClr val="EB5E57"/>
              </a:buClr>
              <a:buNone/>
            </a:pPr>
            <a:r>
              <a:rPr lang="en-US" sz="3600" dirty="0">
                <a:solidFill>
                  <a:srgbClr val="37394C"/>
                </a:solidFill>
              </a:rPr>
              <a:t>To have capacity, a person </a:t>
            </a:r>
            <a:r>
              <a:rPr lang="en-US" sz="3600" b="1" dirty="0">
                <a:solidFill>
                  <a:srgbClr val="37394C"/>
                </a:solidFill>
              </a:rPr>
              <a:t>must </a:t>
            </a:r>
            <a:r>
              <a:rPr lang="en-US" sz="3600" dirty="0">
                <a:solidFill>
                  <a:srgbClr val="37394C"/>
                </a:solidFill>
              </a:rPr>
              <a:t>be able to: </a:t>
            </a:r>
          </a:p>
          <a:p>
            <a:pPr marL="457200" lvl="0" indent="-457200">
              <a:spcBef>
                <a:spcPts val="0"/>
              </a:spcBef>
              <a:spcAft>
                <a:spcPts val="1800"/>
              </a:spcAft>
              <a:buClr>
                <a:srgbClr val="EB5E57"/>
              </a:buClr>
            </a:pPr>
            <a:r>
              <a:rPr lang="en-US" sz="3200" b="1" dirty="0">
                <a:solidFill>
                  <a:srgbClr val="37394C"/>
                </a:solidFill>
              </a:rPr>
              <a:t>understand</a:t>
            </a:r>
            <a:r>
              <a:rPr lang="en-US" sz="3200" dirty="0">
                <a:solidFill>
                  <a:srgbClr val="37394C"/>
                </a:solidFill>
              </a:rPr>
              <a:t> the information about the decision (</a:t>
            </a:r>
            <a:r>
              <a:rPr lang="en-GB" sz="3200" dirty="0">
                <a:solidFill>
                  <a:srgbClr val="37394C"/>
                </a:solidFill>
              </a:rPr>
              <a:t>explained in a way that is appropriate to them) </a:t>
            </a:r>
          </a:p>
          <a:p>
            <a:pPr marL="457200" lvl="0" indent="-457200">
              <a:spcBef>
                <a:spcPts val="0"/>
              </a:spcBef>
              <a:spcAft>
                <a:spcPts val="1800"/>
              </a:spcAft>
              <a:buClr>
                <a:srgbClr val="EB5E57"/>
              </a:buClr>
            </a:pPr>
            <a:r>
              <a:rPr lang="en-US" sz="3200" b="1" dirty="0">
                <a:solidFill>
                  <a:srgbClr val="37394C"/>
                </a:solidFill>
              </a:rPr>
              <a:t>retain</a:t>
            </a:r>
            <a:r>
              <a:rPr lang="en-US" sz="3200" dirty="0">
                <a:solidFill>
                  <a:srgbClr val="37394C"/>
                </a:solidFill>
              </a:rPr>
              <a:t> the information long enough to make that decision, even if that is only for a short period</a:t>
            </a:r>
          </a:p>
          <a:p>
            <a:pPr marL="457200" lvl="0" indent="-457200">
              <a:spcBef>
                <a:spcPts val="0"/>
              </a:spcBef>
              <a:spcAft>
                <a:spcPts val="1800"/>
              </a:spcAft>
              <a:buClr>
                <a:srgbClr val="EB5E57"/>
              </a:buClr>
            </a:pPr>
            <a:r>
              <a:rPr lang="en-US" sz="3200" b="1" dirty="0">
                <a:solidFill>
                  <a:srgbClr val="37394C"/>
                </a:solidFill>
              </a:rPr>
              <a:t>use or weigh-up </a:t>
            </a:r>
            <a:r>
              <a:rPr lang="en-US" sz="3200" dirty="0">
                <a:solidFill>
                  <a:srgbClr val="37394C"/>
                </a:solidFill>
              </a:rPr>
              <a:t>the information </a:t>
            </a:r>
            <a:r>
              <a:rPr lang="en-GB" sz="3200" dirty="0">
                <a:solidFill>
                  <a:srgbClr val="37394C"/>
                </a:solidFill>
              </a:rPr>
              <a:t>to </a:t>
            </a:r>
            <a:r>
              <a:rPr lang="en-US" sz="3200" dirty="0">
                <a:solidFill>
                  <a:srgbClr val="37394C"/>
                </a:solidFill>
              </a:rPr>
              <a:t>make a choice (for instance, understanding the consequences of deciding one choice over another or of not making a choice)</a:t>
            </a:r>
          </a:p>
          <a:p>
            <a:pPr marL="457200" lvl="0" indent="-457200">
              <a:lnSpc>
                <a:spcPct val="80000"/>
              </a:lnSpc>
              <a:buClr>
                <a:srgbClr val="EB5E57"/>
              </a:buClr>
            </a:pPr>
            <a:r>
              <a:rPr lang="en-US" sz="3200" b="1" dirty="0">
                <a:solidFill>
                  <a:srgbClr val="37394C"/>
                </a:solidFill>
              </a:rPr>
              <a:t>communicate</a:t>
            </a:r>
            <a:r>
              <a:rPr lang="en-US" sz="3200" dirty="0">
                <a:solidFill>
                  <a:srgbClr val="37394C"/>
                </a:solidFill>
              </a:rPr>
              <a:t> their decision</a:t>
            </a:r>
          </a:p>
        </p:txBody>
      </p:sp>
    </p:spTree>
    <p:extLst>
      <p:ext uri="{BB962C8B-B14F-4D97-AF65-F5344CB8AC3E}">
        <p14:creationId xmlns:p14="http://schemas.microsoft.com/office/powerpoint/2010/main" val="4212256741"/>
      </p:ext>
    </p:extLst>
  </p:cSld>
  <p:clrMapOvr>
    <a:masterClrMapping/>
  </p:clrMapOvr>
</p:sld>
</file>

<file path=ppt/theme/theme1.xml><?xml version="1.0" encoding="utf-8"?>
<a:theme xmlns:a="http://schemas.openxmlformats.org/drawingml/2006/main" name="SCW big">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big" id="{DB79ED1A-5E58-4DFF-A093-7F8976193DA5}" vid="{B2C46FE7-8F89-4B1C-BB88-ED06A7B027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C3AB3A-F041-4DC5-8354-6B093554393A}">
  <ds:schemaRefs>
    <ds:schemaRef ds:uri="http://schemas.microsoft.com/sharepoint/v3/contenttype/forms"/>
  </ds:schemaRefs>
</ds:datastoreItem>
</file>

<file path=customXml/itemProps2.xml><?xml version="1.0" encoding="utf-8"?>
<ds:datastoreItem xmlns:ds="http://schemas.openxmlformats.org/officeDocument/2006/customXml" ds:itemID="{0D1FDE00-AB87-4E27-A151-2EBB81660B3C}">
  <ds:schemaRefs>
    <ds:schemaRef ds:uri="3921c09e-0880-46c2-85b5-782023efd1ea"/>
    <ds:schemaRef ds:uri="http://schemas.microsoft.com/office/2006/metadata/properties"/>
    <ds:schemaRef ds:uri="http://schemas.microsoft.com/office/infopath/2007/PartnerControls"/>
    <ds:schemaRef ds:uri="http://purl.org/dc/dcmitype/"/>
    <ds:schemaRef ds:uri="http://schemas.microsoft.com/office/2006/documentManagement/types"/>
    <ds:schemaRef ds:uri="http://purl.org/dc/elements/1.1/"/>
    <ds:schemaRef ds:uri="http://purl.org/dc/terms/"/>
    <ds:schemaRef ds:uri="http://schemas.openxmlformats.org/package/2006/metadata/core-properties"/>
    <ds:schemaRef ds:uri="938c16c7-c037-46c2-b059-7c36ee9c9343"/>
    <ds:schemaRef ds:uri="http://www.w3.org/XML/1998/namespace"/>
  </ds:schemaRefs>
</ds:datastoreItem>
</file>

<file path=customXml/itemProps3.xml><?xml version="1.0" encoding="utf-8"?>
<ds:datastoreItem xmlns:ds="http://schemas.openxmlformats.org/officeDocument/2006/customXml" ds:itemID="{4D828564-4E93-4E16-B7C2-017405196C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big</Template>
  <TotalTime>977</TotalTime>
  <Words>5740</Words>
  <Application>Microsoft Macintosh PowerPoint</Application>
  <PresentationFormat>Widescreen</PresentationFormat>
  <Paragraphs>357</Paragraphs>
  <Slides>20</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Courier New</vt:lpstr>
      <vt:lpstr>SCW big</vt:lpstr>
      <vt:lpstr>Wales Safeguarding Procedures</vt:lpstr>
      <vt:lpstr>Seeking consent to a report</vt:lpstr>
      <vt:lpstr>What is consent?</vt:lpstr>
      <vt:lpstr>What is consent?</vt:lpstr>
      <vt:lpstr>What is consent?</vt:lpstr>
      <vt:lpstr>What is mental capacity?</vt:lpstr>
      <vt:lpstr>What is mental capacity?</vt:lpstr>
      <vt:lpstr>What is mental capacity?</vt:lpstr>
      <vt:lpstr>What is mental capacity?</vt:lpstr>
      <vt:lpstr>Principles of capacity</vt:lpstr>
      <vt:lpstr>Lack of capacity</vt:lpstr>
      <vt:lpstr>Assessing capacity</vt:lpstr>
      <vt:lpstr>Assessing capacity</vt:lpstr>
      <vt:lpstr>PowerPoint Presentation</vt:lpstr>
      <vt:lpstr>PowerPoint Presentation</vt:lpstr>
      <vt:lpstr>PowerPoint Presentation</vt:lpstr>
      <vt:lpstr>When do I not need consent?</vt:lpstr>
      <vt:lpstr>When do I not need consent?</vt:lpstr>
      <vt:lpstr>Consent and GDPR</vt:lpstr>
      <vt:lpstr>Making a report without consent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Safeguarding  Procedures for Wales </dc:title>
  <dc:creator>Nicole James</dc:creator>
  <cp:lastModifiedBy>Danielle Williams</cp:lastModifiedBy>
  <cp:revision>162</cp:revision>
  <dcterms:created xsi:type="dcterms:W3CDTF">2019-09-05T10:21:39Z</dcterms:created>
  <dcterms:modified xsi:type="dcterms:W3CDTF">2020-09-25T08:50:03Z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