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4"/>
  </p:notesMasterIdLst>
  <p:sldIdLst>
    <p:sldId id="256" r:id="rId2"/>
    <p:sldId id="258" r:id="rId3"/>
    <p:sldId id="272" r:id="rId4"/>
    <p:sldId id="267" r:id="rId5"/>
    <p:sldId id="273" r:id="rId6"/>
    <p:sldId id="265" r:id="rId7"/>
    <p:sldId id="274" r:id="rId8"/>
    <p:sldId id="266" r:id="rId9"/>
    <p:sldId id="275" r:id="rId10"/>
    <p:sldId id="269" r:id="rId11"/>
    <p:sldId id="276"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28" autoAdjust="0"/>
    <p:restoredTop sz="52449" autoAdjust="0"/>
  </p:normalViewPr>
  <p:slideViewPr>
    <p:cSldViewPr snapToGrid="0">
      <p:cViewPr varScale="1">
        <p:scale>
          <a:sx n="63" d="100"/>
          <a:sy n="63" d="100"/>
        </p:scale>
        <p:origin x="276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an Price" userId="S::bethan.price@socialcare.wales::29923274-46ec-4e83-956c-4c26375aa1fd" providerId="AD" clId="Web-{16B2456D-83F9-D2ED-B905-82F8F0E1A4DA}"/>
    <pc:docChg chg="modSld">
      <pc:chgData name="Bethan Price" userId="S::bethan.price@socialcare.wales::29923274-46ec-4e83-956c-4c26375aa1fd" providerId="AD" clId="Web-{16B2456D-83F9-D2ED-B905-82F8F0E1A4DA}" dt="2020-05-20T14:17:14.952" v="4" actId="20577"/>
      <pc:docMkLst>
        <pc:docMk/>
      </pc:docMkLst>
      <pc:sldChg chg="modSp">
        <pc:chgData name="Bethan Price" userId="S::bethan.price@socialcare.wales::29923274-46ec-4e83-956c-4c26375aa1fd" providerId="AD" clId="Web-{16B2456D-83F9-D2ED-B905-82F8F0E1A4DA}" dt="2020-05-20T14:17:14.952" v="4" actId="20577"/>
        <pc:sldMkLst>
          <pc:docMk/>
          <pc:sldMk cId="4264582296" sldId="269"/>
        </pc:sldMkLst>
        <pc:spChg chg="mod">
          <ac:chgData name="Bethan Price" userId="S::bethan.price@socialcare.wales::29923274-46ec-4e83-956c-4c26375aa1fd" providerId="AD" clId="Web-{16B2456D-83F9-D2ED-B905-82F8F0E1A4DA}" dt="2020-05-20T14:17:14.952" v="4" actId="20577"/>
          <ac:spMkLst>
            <pc:docMk/>
            <pc:sldMk cId="4264582296" sldId="269"/>
            <ac:spMk id="3" creationId="{ABC78BD6-9377-424F-8C6A-9C32E59D70D4}"/>
          </ac:spMkLst>
        </pc:spChg>
      </pc:sldChg>
    </pc:docChg>
  </pc:docChgLst>
  <pc:docChgLst>
    <pc:chgData name="Danielle Williams" userId="2ffd8f61-7b6f-4050-b155-8688edf94325" providerId="ADAL" clId="{84B4300F-5CA3-0B4D-9185-CFD93B888B3A}"/>
    <pc:docChg chg="undo custSel modMainMaster">
      <pc:chgData name="Danielle Williams" userId="2ffd8f61-7b6f-4050-b155-8688edf94325" providerId="ADAL" clId="{84B4300F-5CA3-0B4D-9185-CFD93B888B3A}" dt="2020-09-25T08:48:10.569" v="6" actId="962"/>
      <pc:docMkLst>
        <pc:docMk/>
      </pc:docMkLst>
      <pc:sldMasterChg chg="modSp mod">
        <pc:chgData name="Danielle Williams" userId="2ffd8f61-7b6f-4050-b155-8688edf94325" providerId="ADAL" clId="{84B4300F-5CA3-0B4D-9185-CFD93B888B3A}" dt="2020-09-25T08:48:10.569" v="6" actId="962"/>
        <pc:sldMasterMkLst>
          <pc:docMk/>
          <pc:sldMasterMk cId="3393982944" sldId="2147483663"/>
        </pc:sldMasterMkLst>
        <pc:picChg chg="mod">
          <ac:chgData name="Danielle Williams" userId="2ffd8f61-7b6f-4050-b155-8688edf94325" providerId="ADAL" clId="{84B4300F-5CA3-0B4D-9185-CFD93B888B3A}" dt="2020-09-25T08:48:10.569" v="6" actId="962"/>
          <ac:picMkLst>
            <pc:docMk/>
            <pc:sldMasterMk cId="3393982944" sldId="2147483663"/>
            <ac:picMk id="4" creationId="{66452606-4E98-A34C-81F5-AEF286AF2796}"/>
          </ac:picMkLst>
        </pc:picChg>
      </pc:sldMasterChg>
    </pc:docChg>
  </pc:docChgLst>
  <pc:docChgLst>
    <pc:chgData name="Nicole James" userId="87e49fce-462c-4f4b-b072-0e7301cf4f25" providerId="ADAL" clId="{EB96EFE6-9D63-4B0D-BD1F-0EC67FD3E38C}"/>
    <pc:docChg chg="custSel modSld">
      <pc:chgData name="Nicole James" userId="87e49fce-462c-4f4b-b072-0e7301cf4f25" providerId="ADAL" clId="{EB96EFE6-9D63-4B0D-BD1F-0EC67FD3E38C}" dt="2020-01-30T12:36:35.495" v="61" actId="14100"/>
      <pc:docMkLst>
        <pc:docMk/>
      </pc:docMkLst>
      <pc:sldChg chg="modNotesTx">
        <pc:chgData name="Nicole James" userId="87e49fce-462c-4f4b-b072-0e7301cf4f25" providerId="ADAL" clId="{EB96EFE6-9D63-4B0D-BD1F-0EC67FD3E38C}" dt="2020-01-30T12:27:30.913" v="0" actId="20577"/>
        <pc:sldMkLst>
          <pc:docMk/>
          <pc:sldMk cId="3926560266" sldId="256"/>
        </pc:sldMkLst>
      </pc:sldChg>
      <pc:sldChg chg="addSp delSp modSp modNotesTx">
        <pc:chgData name="Nicole James" userId="87e49fce-462c-4f4b-b072-0e7301cf4f25" providerId="ADAL" clId="{EB96EFE6-9D63-4B0D-BD1F-0EC67FD3E38C}" dt="2020-01-30T12:34:15.755" v="26" actId="14100"/>
        <pc:sldMkLst>
          <pc:docMk/>
          <pc:sldMk cId="2104214681" sldId="258"/>
        </pc:sldMkLst>
        <pc:spChg chg="del mod">
          <ac:chgData name="Nicole James" userId="87e49fce-462c-4f4b-b072-0e7301cf4f25" providerId="ADAL" clId="{EB96EFE6-9D63-4B0D-BD1F-0EC67FD3E38C}" dt="2020-01-30T12:34:00.017" v="21" actId="478"/>
          <ac:spMkLst>
            <pc:docMk/>
            <pc:sldMk cId="2104214681" sldId="258"/>
            <ac:spMk id="2" creationId="{42A266D6-681F-4029-A714-9E8849A9BFFE}"/>
          </ac:spMkLst>
        </pc:spChg>
        <pc:spChg chg="mod">
          <ac:chgData name="Nicole James" userId="87e49fce-462c-4f4b-b072-0e7301cf4f25" providerId="ADAL" clId="{EB96EFE6-9D63-4B0D-BD1F-0EC67FD3E38C}" dt="2020-01-30T12:34:15.755" v="26" actId="14100"/>
          <ac:spMkLst>
            <pc:docMk/>
            <pc:sldMk cId="2104214681" sldId="258"/>
            <ac:spMk id="3" creationId="{58139464-DC87-4BCC-88E9-115431319157}"/>
          </ac:spMkLst>
        </pc:spChg>
        <pc:spChg chg="add mod">
          <ac:chgData name="Nicole James" userId="87e49fce-462c-4f4b-b072-0e7301cf4f25" providerId="ADAL" clId="{EB96EFE6-9D63-4B0D-BD1F-0EC67FD3E38C}" dt="2020-01-30T12:34:11.491" v="25" actId="14100"/>
          <ac:spMkLst>
            <pc:docMk/>
            <pc:sldMk cId="2104214681" sldId="258"/>
            <ac:spMk id="4" creationId="{BD9C8362-5C70-410D-A66C-D1EF2B774250}"/>
          </ac:spMkLst>
        </pc:spChg>
      </pc:sldChg>
      <pc:sldChg chg="modSp">
        <pc:chgData name="Nicole James" userId="87e49fce-462c-4f4b-b072-0e7301cf4f25" providerId="ADAL" clId="{EB96EFE6-9D63-4B0D-BD1F-0EC67FD3E38C}" dt="2020-01-30T12:35:18.782" v="39" actId="14100"/>
        <pc:sldMkLst>
          <pc:docMk/>
          <pc:sldMk cId="2836274963" sldId="265"/>
        </pc:sldMkLst>
        <pc:spChg chg="mod">
          <ac:chgData name="Nicole James" userId="87e49fce-462c-4f4b-b072-0e7301cf4f25" providerId="ADAL" clId="{EB96EFE6-9D63-4B0D-BD1F-0EC67FD3E38C}" dt="2020-01-30T12:35:13.456" v="37" actId="14100"/>
          <ac:spMkLst>
            <pc:docMk/>
            <pc:sldMk cId="2836274963" sldId="265"/>
            <ac:spMk id="2" creationId="{5051F946-6AB9-414C-9021-57966BD30774}"/>
          </ac:spMkLst>
        </pc:spChg>
        <pc:spChg chg="mod">
          <ac:chgData name="Nicole James" userId="87e49fce-462c-4f4b-b072-0e7301cf4f25" providerId="ADAL" clId="{EB96EFE6-9D63-4B0D-BD1F-0EC67FD3E38C}" dt="2020-01-30T12:35:18.782" v="39" actId="14100"/>
          <ac:spMkLst>
            <pc:docMk/>
            <pc:sldMk cId="2836274963" sldId="265"/>
            <ac:spMk id="3" creationId="{5E04E3F9-484B-47B6-B494-A1622086B92A}"/>
          </ac:spMkLst>
        </pc:spChg>
      </pc:sldChg>
      <pc:sldChg chg="modSp">
        <pc:chgData name="Nicole James" userId="87e49fce-462c-4f4b-b072-0e7301cf4f25" providerId="ADAL" clId="{EB96EFE6-9D63-4B0D-BD1F-0EC67FD3E38C}" dt="2020-01-30T12:34:59.425" v="34" actId="404"/>
        <pc:sldMkLst>
          <pc:docMk/>
          <pc:sldMk cId="2880802008" sldId="267"/>
        </pc:sldMkLst>
        <pc:spChg chg="mod">
          <ac:chgData name="Nicole James" userId="87e49fce-462c-4f4b-b072-0e7301cf4f25" providerId="ADAL" clId="{EB96EFE6-9D63-4B0D-BD1F-0EC67FD3E38C}" dt="2020-01-30T12:34:59.425" v="34" actId="404"/>
          <ac:spMkLst>
            <pc:docMk/>
            <pc:sldMk cId="2880802008" sldId="267"/>
            <ac:spMk id="3" creationId="{785B6A50-11A9-4139-A57E-8347479C4CAB}"/>
          </ac:spMkLst>
        </pc:spChg>
        <pc:spChg chg="mod">
          <ac:chgData name="Nicole James" userId="87e49fce-462c-4f4b-b072-0e7301cf4f25" providerId="ADAL" clId="{EB96EFE6-9D63-4B0D-BD1F-0EC67FD3E38C}" dt="2020-01-30T12:34:45.730" v="31"/>
          <ac:spMkLst>
            <pc:docMk/>
            <pc:sldMk cId="2880802008" sldId="267"/>
            <ac:spMk id="8" creationId="{39CB4833-51E2-4AC1-998B-2C8F5674E639}"/>
          </ac:spMkLst>
        </pc:spChg>
      </pc:sldChg>
      <pc:sldChg chg="modSp">
        <pc:chgData name="Nicole James" userId="87e49fce-462c-4f4b-b072-0e7301cf4f25" providerId="ADAL" clId="{EB96EFE6-9D63-4B0D-BD1F-0EC67FD3E38C}" dt="2020-01-30T12:35:46.019" v="44" actId="14100"/>
        <pc:sldMkLst>
          <pc:docMk/>
          <pc:sldMk cId="4264582296" sldId="269"/>
        </pc:sldMkLst>
        <pc:spChg chg="mod">
          <ac:chgData name="Nicole James" userId="87e49fce-462c-4f4b-b072-0e7301cf4f25" providerId="ADAL" clId="{EB96EFE6-9D63-4B0D-BD1F-0EC67FD3E38C}" dt="2020-01-30T12:35:46.019" v="44" actId="14100"/>
          <ac:spMkLst>
            <pc:docMk/>
            <pc:sldMk cId="4264582296" sldId="269"/>
            <ac:spMk id="3" creationId="{ABC78BD6-9377-424F-8C6A-9C32E59D70D4}"/>
          </ac:spMkLst>
        </pc:spChg>
      </pc:sldChg>
      <pc:sldChg chg="modSp">
        <pc:chgData name="Nicole James" userId="87e49fce-462c-4f4b-b072-0e7301cf4f25" providerId="ADAL" clId="{EB96EFE6-9D63-4B0D-BD1F-0EC67FD3E38C}" dt="2020-01-30T12:36:35.495" v="61" actId="14100"/>
        <pc:sldMkLst>
          <pc:docMk/>
          <pc:sldMk cId="394457039" sldId="270"/>
        </pc:sldMkLst>
        <pc:spChg chg="mod">
          <ac:chgData name="Nicole James" userId="87e49fce-462c-4f4b-b072-0e7301cf4f25" providerId="ADAL" clId="{EB96EFE6-9D63-4B0D-BD1F-0EC67FD3E38C}" dt="2020-01-30T12:36:35.495" v="61" actId="14100"/>
          <ac:spMkLst>
            <pc:docMk/>
            <pc:sldMk cId="394457039" sldId="270"/>
            <ac:spMk id="4" creationId="{A406C879-C6FF-4640-9133-C0789FB6F945}"/>
          </ac:spMkLst>
        </pc:spChg>
      </pc:sldChg>
      <pc:sldChg chg="delSp modSp modNotesTx">
        <pc:chgData name="Nicole James" userId="87e49fce-462c-4f4b-b072-0e7301cf4f25" providerId="ADAL" clId="{EB96EFE6-9D63-4B0D-BD1F-0EC67FD3E38C}" dt="2020-01-30T12:34:38.581" v="29" actId="1076"/>
        <pc:sldMkLst>
          <pc:docMk/>
          <pc:sldMk cId="2039285081" sldId="272"/>
        </pc:sldMkLst>
        <pc:spChg chg="del mod">
          <ac:chgData name="Nicole James" userId="87e49fce-462c-4f4b-b072-0e7301cf4f25" providerId="ADAL" clId="{EB96EFE6-9D63-4B0D-BD1F-0EC67FD3E38C}" dt="2020-01-30T12:34:29.111" v="28" actId="478"/>
          <ac:spMkLst>
            <pc:docMk/>
            <pc:sldMk cId="2039285081" sldId="272"/>
            <ac:spMk id="4" creationId="{9D06358A-85A7-4997-B5B8-04ECD81A9FCB}"/>
          </ac:spMkLst>
        </pc:spChg>
        <pc:spChg chg="mod">
          <ac:chgData name="Nicole James" userId="87e49fce-462c-4f4b-b072-0e7301cf4f25" providerId="ADAL" clId="{EB96EFE6-9D63-4B0D-BD1F-0EC67FD3E38C}" dt="2020-01-30T12:34:38.581" v="29" actId="1076"/>
          <ac:spMkLst>
            <pc:docMk/>
            <pc:sldMk cId="2039285081" sldId="272"/>
            <ac:spMk id="5" creationId="{FB8FCDF6-2444-40F6-ABB9-20439830803A}"/>
          </ac:spMkLst>
        </pc:spChg>
      </pc:sldChg>
      <pc:sldChg chg="delSp modSp">
        <pc:chgData name="Nicole James" userId="87e49fce-462c-4f4b-b072-0e7301cf4f25" providerId="ADAL" clId="{EB96EFE6-9D63-4B0D-BD1F-0EC67FD3E38C}" dt="2020-01-30T12:35:06.499" v="36" actId="1076"/>
        <pc:sldMkLst>
          <pc:docMk/>
          <pc:sldMk cId="3745135660" sldId="273"/>
        </pc:sldMkLst>
        <pc:spChg chg="del">
          <ac:chgData name="Nicole James" userId="87e49fce-462c-4f4b-b072-0e7301cf4f25" providerId="ADAL" clId="{EB96EFE6-9D63-4B0D-BD1F-0EC67FD3E38C}" dt="2020-01-30T12:35:03.875" v="35" actId="478"/>
          <ac:spMkLst>
            <pc:docMk/>
            <pc:sldMk cId="3745135660" sldId="273"/>
            <ac:spMk id="4" creationId="{9D06358A-85A7-4997-B5B8-04ECD81A9FCB}"/>
          </ac:spMkLst>
        </pc:spChg>
        <pc:spChg chg="mod">
          <ac:chgData name="Nicole James" userId="87e49fce-462c-4f4b-b072-0e7301cf4f25" providerId="ADAL" clId="{EB96EFE6-9D63-4B0D-BD1F-0EC67FD3E38C}" dt="2020-01-30T12:35:06.499" v="36" actId="1076"/>
          <ac:spMkLst>
            <pc:docMk/>
            <pc:sldMk cId="3745135660" sldId="273"/>
            <ac:spMk id="5" creationId="{FB8FCDF6-2444-40F6-ABB9-20439830803A}"/>
          </ac:spMkLst>
        </pc:spChg>
      </pc:sldChg>
      <pc:sldChg chg="delSp modSp">
        <pc:chgData name="Nicole James" userId="87e49fce-462c-4f4b-b072-0e7301cf4f25" providerId="ADAL" clId="{EB96EFE6-9D63-4B0D-BD1F-0EC67FD3E38C}" dt="2020-01-30T12:35:25.953" v="41" actId="1076"/>
        <pc:sldMkLst>
          <pc:docMk/>
          <pc:sldMk cId="3176126180" sldId="274"/>
        </pc:sldMkLst>
        <pc:spChg chg="del">
          <ac:chgData name="Nicole James" userId="87e49fce-462c-4f4b-b072-0e7301cf4f25" providerId="ADAL" clId="{EB96EFE6-9D63-4B0D-BD1F-0EC67FD3E38C}" dt="2020-01-30T12:35:23.219" v="40" actId="478"/>
          <ac:spMkLst>
            <pc:docMk/>
            <pc:sldMk cId="3176126180" sldId="274"/>
            <ac:spMk id="4" creationId="{9D06358A-85A7-4997-B5B8-04ECD81A9FCB}"/>
          </ac:spMkLst>
        </pc:spChg>
        <pc:spChg chg="mod">
          <ac:chgData name="Nicole James" userId="87e49fce-462c-4f4b-b072-0e7301cf4f25" providerId="ADAL" clId="{EB96EFE6-9D63-4B0D-BD1F-0EC67FD3E38C}" dt="2020-01-30T12:35:25.953" v="41" actId="1076"/>
          <ac:spMkLst>
            <pc:docMk/>
            <pc:sldMk cId="3176126180" sldId="274"/>
            <ac:spMk id="5" creationId="{FB8FCDF6-2444-40F6-ABB9-20439830803A}"/>
          </ac:spMkLst>
        </pc:spChg>
      </pc:sldChg>
      <pc:sldChg chg="delSp modSp">
        <pc:chgData name="Nicole James" userId="87e49fce-462c-4f4b-b072-0e7301cf4f25" providerId="ADAL" clId="{EB96EFE6-9D63-4B0D-BD1F-0EC67FD3E38C}" dt="2020-01-30T12:35:38.372" v="43" actId="6549"/>
        <pc:sldMkLst>
          <pc:docMk/>
          <pc:sldMk cId="2283978622" sldId="275"/>
        </pc:sldMkLst>
        <pc:spChg chg="del">
          <ac:chgData name="Nicole James" userId="87e49fce-462c-4f4b-b072-0e7301cf4f25" providerId="ADAL" clId="{EB96EFE6-9D63-4B0D-BD1F-0EC67FD3E38C}" dt="2020-01-30T12:35:35.325" v="42" actId="478"/>
          <ac:spMkLst>
            <pc:docMk/>
            <pc:sldMk cId="2283978622" sldId="275"/>
            <ac:spMk id="4" creationId="{9D06358A-85A7-4997-B5B8-04ECD81A9FCB}"/>
          </ac:spMkLst>
        </pc:spChg>
        <pc:spChg chg="mod">
          <ac:chgData name="Nicole James" userId="87e49fce-462c-4f4b-b072-0e7301cf4f25" providerId="ADAL" clId="{EB96EFE6-9D63-4B0D-BD1F-0EC67FD3E38C}" dt="2020-01-30T12:35:38.372" v="43" actId="6549"/>
          <ac:spMkLst>
            <pc:docMk/>
            <pc:sldMk cId="2283978622" sldId="275"/>
            <ac:spMk id="5" creationId="{FB8FCDF6-2444-40F6-ABB9-20439830803A}"/>
          </ac:spMkLst>
        </pc:spChg>
      </pc:sldChg>
      <pc:sldChg chg="delSp modSp">
        <pc:chgData name="Nicole James" userId="87e49fce-462c-4f4b-b072-0e7301cf4f25" providerId="ADAL" clId="{EB96EFE6-9D63-4B0D-BD1F-0EC67FD3E38C}" dt="2020-01-30T12:36:28.934" v="60" actId="1076"/>
        <pc:sldMkLst>
          <pc:docMk/>
          <pc:sldMk cId="3708819343" sldId="276"/>
        </pc:sldMkLst>
        <pc:spChg chg="del">
          <ac:chgData name="Nicole James" userId="87e49fce-462c-4f4b-b072-0e7301cf4f25" providerId="ADAL" clId="{EB96EFE6-9D63-4B0D-BD1F-0EC67FD3E38C}" dt="2020-01-30T12:35:50.175" v="45" actId="478"/>
          <ac:spMkLst>
            <pc:docMk/>
            <pc:sldMk cId="3708819343" sldId="276"/>
            <ac:spMk id="4" creationId="{9D06358A-85A7-4997-B5B8-04ECD81A9FCB}"/>
          </ac:spMkLst>
        </pc:spChg>
        <pc:spChg chg="mod">
          <ac:chgData name="Nicole James" userId="87e49fce-462c-4f4b-b072-0e7301cf4f25" providerId="ADAL" clId="{EB96EFE6-9D63-4B0D-BD1F-0EC67FD3E38C}" dt="2020-01-30T12:36:28.934" v="60" actId="1076"/>
          <ac:spMkLst>
            <pc:docMk/>
            <pc:sldMk cId="3708819343" sldId="276"/>
            <ac:spMk id="5" creationId="{FB8FCDF6-2444-40F6-ABB9-20439830803A}"/>
          </ac:spMkLst>
        </pc:spChg>
      </pc:sldChg>
    </pc:docChg>
  </pc:docChgLst>
  <pc:docChgLst>
    <pc:chgData name="Bethan Price" userId="S::bethan.price@socialcare.wales::29923274-46ec-4e83-956c-4c26375aa1fd" providerId="AD" clId="Web-{9A7CB482-FFB6-D7A8-F1D7-66357494BAFF}"/>
    <pc:docChg chg="modSld">
      <pc:chgData name="Bethan Price" userId="S::bethan.price@socialcare.wales::29923274-46ec-4e83-956c-4c26375aa1fd" providerId="AD" clId="Web-{9A7CB482-FFB6-D7A8-F1D7-66357494BAFF}" dt="2020-08-06T15:19:49.671" v="49" actId="20577"/>
      <pc:docMkLst>
        <pc:docMk/>
      </pc:docMkLst>
      <pc:sldChg chg="modSp addAnim delAnim">
        <pc:chgData name="Bethan Price" userId="S::bethan.price@socialcare.wales::29923274-46ec-4e83-956c-4c26375aa1fd" providerId="AD" clId="Web-{9A7CB482-FFB6-D7A8-F1D7-66357494BAFF}" dt="2020-08-06T15:19:49.671" v="49" actId="20577"/>
        <pc:sldMkLst>
          <pc:docMk/>
          <pc:sldMk cId="2836274963" sldId="265"/>
        </pc:sldMkLst>
        <pc:spChg chg="mod">
          <ac:chgData name="Bethan Price" userId="S::bethan.price@socialcare.wales::29923274-46ec-4e83-956c-4c26375aa1fd" providerId="AD" clId="Web-{9A7CB482-FFB6-D7A8-F1D7-66357494BAFF}" dt="2020-08-06T15:19:49.671" v="49" actId="20577"/>
          <ac:spMkLst>
            <pc:docMk/>
            <pc:sldMk cId="2836274963" sldId="265"/>
            <ac:spMk id="4" creationId="{2024FE3F-5C43-8B4D-8D9E-A1ADB83EC684}"/>
          </ac:spMkLst>
        </pc:spChg>
      </pc:sldChg>
    </pc:docChg>
  </pc:docChgLst>
  <pc:docChgLst>
    <pc:chgData name="Bethan Price" userId="S::bethan.price@socialcare.wales::29923274-46ec-4e83-956c-4c26375aa1fd" providerId="AD" clId="Web-{E3038F79-FDD4-AF42-C3E8-D4A642CDDF2D}"/>
    <pc:docChg chg="modSld">
      <pc:chgData name="Bethan Price" userId="S::bethan.price@socialcare.wales::29923274-46ec-4e83-956c-4c26375aa1fd" providerId="AD" clId="Web-{E3038F79-FDD4-AF42-C3E8-D4A642CDDF2D}" dt="2020-05-14T11:30:21.321" v="25" actId="20577"/>
      <pc:docMkLst>
        <pc:docMk/>
      </pc:docMkLst>
      <pc:sldChg chg="modSp">
        <pc:chgData name="Bethan Price" userId="S::bethan.price@socialcare.wales::29923274-46ec-4e83-956c-4c26375aa1fd" providerId="AD" clId="Web-{E3038F79-FDD4-AF42-C3E8-D4A642CDDF2D}" dt="2020-05-14T11:28:40.463" v="6" actId="20577"/>
        <pc:sldMkLst>
          <pc:docMk/>
          <pc:sldMk cId="2104214681" sldId="258"/>
        </pc:sldMkLst>
        <pc:spChg chg="mod">
          <ac:chgData name="Bethan Price" userId="S::bethan.price@socialcare.wales::29923274-46ec-4e83-956c-4c26375aa1fd" providerId="AD" clId="Web-{E3038F79-FDD4-AF42-C3E8-D4A642CDDF2D}" dt="2020-05-14T11:28:40.463" v="6" actId="20577"/>
          <ac:spMkLst>
            <pc:docMk/>
            <pc:sldMk cId="2104214681" sldId="258"/>
            <ac:spMk id="3" creationId="{58139464-DC87-4BCC-88E9-115431319157}"/>
          </ac:spMkLst>
        </pc:spChg>
      </pc:sldChg>
      <pc:sldChg chg="modSp">
        <pc:chgData name="Bethan Price" userId="S::bethan.price@socialcare.wales::29923274-46ec-4e83-956c-4c26375aa1fd" providerId="AD" clId="Web-{E3038F79-FDD4-AF42-C3E8-D4A642CDDF2D}" dt="2020-05-14T11:30:09.181" v="23" actId="20577"/>
        <pc:sldMkLst>
          <pc:docMk/>
          <pc:sldMk cId="2836274963" sldId="265"/>
        </pc:sldMkLst>
        <pc:spChg chg="mod">
          <ac:chgData name="Bethan Price" userId="S::bethan.price@socialcare.wales::29923274-46ec-4e83-956c-4c26375aa1fd" providerId="AD" clId="Web-{E3038F79-FDD4-AF42-C3E8-D4A642CDDF2D}" dt="2020-05-14T11:30:09.181" v="23" actId="20577"/>
          <ac:spMkLst>
            <pc:docMk/>
            <pc:sldMk cId="2836274963" sldId="265"/>
            <ac:spMk id="4" creationId="{2024FE3F-5C43-8B4D-8D9E-A1ADB83EC684}"/>
          </ac:spMkLst>
        </pc:spChg>
      </pc:sldChg>
      <pc:sldChg chg="modSp">
        <pc:chgData name="Bethan Price" userId="S::bethan.price@socialcare.wales::29923274-46ec-4e83-956c-4c26375aa1fd" providerId="AD" clId="Web-{E3038F79-FDD4-AF42-C3E8-D4A642CDDF2D}" dt="2020-05-14T11:29:17.619" v="17" actId="20577"/>
        <pc:sldMkLst>
          <pc:docMk/>
          <pc:sldMk cId="2880802008" sldId="267"/>
        </pc:sldMkLst>
        <pc:spChg chg="mod">
          <ac:chgData name="Bethan Price" userId="S::bethan.price@socialcare.wales::29923274-46ec-4e83-956c-4c26375aa1fd" providerId="AD" clId="Web-{E3038F79-FDD4-AF42-C3E8-D4A642CDDF2D}" dt="2020-05-14T11:29:06.353" v="13" actId="20577"/>
          <ac:spMkLst>
            <pc:docMk/>
            <pc:sldMk cId="2880802008" sldId="267"/>
            <ac:spMk id="3" creationId="{785B6A50-11A9-4139-A57E-8347479C4CAB}"/>
          </ac:spMkLst>
        </pc:spChg>
        <pc:spChg chg="mod">
          <ac:chgData name="Bethan Price" userId="S::bethan.price@socialcare.wales::29923274-46ec-4e83-956c-4c26375aa1fd" providerId="AD" clId="Web-{E3038F79-FDD4-AF42-C3E8-D4A642CDDF2D}" dt="2020-05-14T11:29:17.619" v="17" actId="20577"/>
          <ac:spMkLst>
            <pc:docMk/>
            <pc:sldMk cId="2880802008" sldId="267"/>
            <ac:spMk id="4" creationId="{593F5E5F-65D7-F94D-B00E-AF6811C2B4A2}"/>
          </ac:spMkLst>
        </pc:spChg>
      </pc:sldChg>
      <pc:sldChg chg="modSp">
        <pc:chgData name="Bethan Price" userId="S::bethan.price@socialcare.wales::29923274-46ec-4e83-956c-4c26375aa1fd" providerId="AD" clId="Web-{E3038F79-FDD4-AF42-C3E8-D4A642CDDF2D}" dt="2020-05-14T11:28:47.588" v="8" actId="20577"/>
        <pc:sldMkLst>
          <pc:docMk/>
          <pc:sldMk cId="2039285081" sldId="272"/>
        </pc:sldMkLst>
        <pc:spChg chg="mod">
          <ac:chgData name="Bethan Price" userId="S::bethan.price@socialcare.wales::29923274-46ec-4e83-956c-4c26375aa1fd" providerId="AD" clId="Web-{E3038F79-FDD4-AF42-C3E8-D4A642CDDF2D}" dt="2020-05-14T11:28:47.588" v="8" actId="20577"/>
          <ac:spMkLst>
            <pc:docMk/>
            <pc:sldMk cId="2039285081" sldId="272"/>
            <ac:spMk id="5" creationId="{FB8FCDF6-2444-40F6-ABB9-20439830803A}"/>
          </ac:spMkLst>
        </pc:spChg>
      </pc:sldChg>
      <pc:sldChg chg="modSp">
        <pc:chgData name="Bethan Price" userId="S::bethan.price@socialcare.wales::29923274-46ec-4e83-956c-4c26375aa1fd" providerId="AD" clId="Web-{E3038F79-FDD4-AF42-C3E8-D4A642CDDF2D}" dt="2020-05-14T11:30:21.321" v="25" actId="20577"/>
        <pc:sldMkLst>
          <pc:docMk/>
          <pc:sldMk cId="3176126180" sldId="274"/>
        </pc:sldMkLst>
        <pc:spChg chg="mod">
          <ac:chgData name="Bethan Price" userId="S::bethan.price@socialcare.wales::29923274-46ec-4e83-956c-4c26375aa1fd" providerId="AD" clId="Web-{E3038F79-FDD4-AF42-C3E8-D4A642CDDF2D}" dt="2020-05-14T11:30:21.321" v="25" actId="20577"/>
          <ac:spMkLst>
            <pc:docMk/>
            <pc:sldMk cId="3176126180" sldId="274"/>
            <ac:spMk id="5" creationId="{FB8FCDF6-2444-40F6-ABB9-20439830803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E41CF0-A684-49B5-81B1-146077505875}" type="datetimeFigureOut">
              <a:rPr lang="en-GB" smtClean="0"/>
              <a:t>25/09/2020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86D4B0-98F9-415F-9A92-1BE06DB50752}" type="slidenum">
              <a:rPr lang="en-GB" smtClean="0"/>
              <a:t>‹#›</a:t>
            </a:fld>
            <a:endParaRPr lang="en-GB"/>
          </a:p>
        </p:txBody>
      </p:sp>
    </p:spTree>
    <p:extLst>
      <p:ext uri="{BB962C8B-B14F-4D97-AF65-F5344CB8AC3E}">
        <p14:creationId xmlns:p14="http://schemas.microsoft.com/office/powerpoint/2010/main" val="4079785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index.a1.html?nocache=0.19284719003453143"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adu/a1/a1.p6.html?nocache=0.16507362403522263"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www.myguideapps.com/projects/wales_safeguarding_procedures/cymraeg/adu/ap/a1p.p3.html?nocache=0.59009647923454" TargetMode="External"/><Relationship Id="rId3" Type="http://schemas.openxmlformats.org/officeDocument/2006/relationships/hyperlink" Target="https://socialcare.wales/hub/statutory-guidance" TargetMode="External"/><Relationship Id="rId7" Type="http://schemas.openxmlformats.org/officeDocument/2006/relationships/hyperlink" Target="https://gofalcymdeithasol.cymru/hyb/arweiniad-statudol"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www.myguideapps.com/projects/wales_safeguarding_procedures/default/adu/ap/a1p.p3.html?nocache=0.18611142437220374" TargetMode="External"/><Relationship Id="rId5" Type="http://schemas.openxmlformats.org/officeDocument/2006/relationships/hyperlink" Target="http://www.myguideapps.com/projects/wales_safeguarding_procedures/default/adu/ap/a2p.p1.html?nocache=0.10871164304836323" TargetMode="External"/><Relationship Id="rId4" Type="http://schemas.openxmlformats.org/officeDocument/2006/relationships/hyperlink" Target="http://www.myguideapps.com/projects/wales_safeguarding_procedures/default/adu/a1/a1.p6.html?nocache=0.16507362403522263#tooltip"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2/a2.p14.html?nocache=0.9408235476977567"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www.legislation.gov.uk/ukpga/2005/9/pdfs/ukpga_20050009_en.pdf" TargetMode="External"/><Relationship Id="rId4" Type="http://schemas.openxmlformats.org/officeDocument/2006/relationships/hyperlink" Target="https://ico.org.uk/for-organisations/guide-to-data-protection/guide-to-the-general-data-protection-regulation-gdpr/"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dirty="0">
                <a:solidFill>
                  <a:schemeClr val="tx1"/>
                </a:solidFill>
                <a:effectLst/>
                <a:latin typeface="+mn-lt"/>
                <a:ea typeface="+mn-ea"/>
                <a:cs typeface="+mn-cs"/>
                <a:hlinkClick r:id="rId3"/>
              </a:rPr>
              <a:t>Section 1</a:t>
            </a:r>
            <a:r>
              <a:rPr lang="en-US" sz="1200" b="0" i="0" u="none" strike="noStrike" kern="1200" dirty="0">
                <a:solidFill>
                  <a:schemeClr val="tx1"/>
                </a:solidFill>
                <a:effectLst/>
                <a:latin typeface="+mn-lt"/>
                <a:ea typeface="+mn-ea"/>
                <a:cs typeface="+mn-cs"/>
                <a:hlinkClick r:id="rId3"/>
              </a:rPr>
              <a:t>Safeguarding principles and effective practice: adults at risk of abuse and/or neglect</a:t>
            </a:r>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hlinkClick r:id="rId4"/>
              </a:rPr>
              <a:t>The safeguarding process: an overview</a:t>
            </a:r>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1</a:t>
            </a:fld>
            <a:endParaRPr lang="en-GB"/>
          </a:p>
        </p:txBody>
      </p:sp>
    </p:spTree>
    <p:extLst>
      <p:ext uri="{BB962C8B-B14F-4D97-AF65-F5344CB8AC3E}">
        <p14:creationId xmlns:p14="http://schemas.microsoft.com/office/powerpoint/2010/main" val="21253685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Action/ Intervention</a:t>
            </a:r>
          </a:p>
          <a:p>
            <a:r>
              <a:rPr lang="en-US" sz="1200" b="0" i="0" kern="1200" dirty="0">
                <a:solidFill>
                  <a:schemeClr val="tx1"/>
                </a:solidFill>
                <a:effectLst/>
                <a:latin typeface="+mn-lt"/>
                <a:ea typeface="+mn-ea"/>
                <a:cs typeface="+mn-cs"/>
              </a:rPr>
              <a:t>How will the identified actions - immediate and longer-term - contribute to keeping the person safe and improving the lived experience of the adult or child at risk of harm?</a:t>
            </a:r>
          </a:p>
          <a:p>
            <a:r>
              <a:rPr lang="en-US" sz="1200" b="0" i="0" kern="1200" dirty="0">
                <a:solidFill>
                  <a:schemeClr val="tx1"/>
                </a:solidFill>
                <a:effectLst/>
                <a:latin typeface="+mn-lt"/>
                <a:ea typeface="+mn-ea"/>
                <a:cs typeface="+mn-cs"/>
              </a:rPr>
              <a:t>At this stage the </a:t>
            </a:r>
            <a:r>
              <a:rPr lang="en-US" sz="1200" b="1" i="0" kern="1200" dirty="0">
                <a:solidFill>
                  <a:schemeClr val="tx1"/>
                </a:solidFill>
                <a:effectLst/>
                <a:latin typeface="+mn-lt"/>
                <a:ea typeface="+mn-ea"/>
                <a:cs typeface="+mn-cs"/>
              </a:rPr>
              <a:t>5 ‘</a:t>
            </a:r>
            <a:r>
              <a:rPr lang="en-US" sz="1200" b="1" i="0" kern="1200" dirty="0" err="1">
                <a:solidFill>
                  <a:schemeClr val="tx1"/>
                </a:solidFill>
                <a:effectLst/>
                <a:latin typeface="+mn-lt"/>
                <a:ea typeface="+mn-ea"/>
                <a:cs typeface="+mn-cs"/>
              </a:rPr>
              <a:t>Ws</a:t>
            </a:r>
            <a:r>
              <a:rPr lang="en-US" sz="1200" b="1" i="0" kern="12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 should be considered. Practitioners and the adult at risk and their family and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must reach a shared understanding of the following:</a:t>
            </a:r>
          </a:p>
          <a:p>
            <a:r>
              <a:rPr lang="en-US" sz="1200" b="1" i="0" kern="1200" dirty="0">
                <a:solidFill>
                  <a:schemeClr val="tx1"/>
                </a:solidFill>
                <a:effectLst/>
                <a:latin typeface="+mn-lt"/>
                <a:ea typeface="+mn-ea"/>
                <a:cs typeface="+mn-cs"/>
              </a:rPr>
              <a:t>W</a:t>
            </a:r>
            <a:r>
              <a:rPr lang="en-US" sz="1200" b="0" i="0" kern="1200" dirty="0">
                <a:solidFill>
                  <a:schemeClr val="tx1"/>
                </a:solidFill>
                <a:effectLst/>
                <a:latin typeface="+mn-lt"/>
                <a:ea typeface="+mn-ea"/>
                <a:cs typeface="+mn-cs"/>
              </a:rPr>
              <a:t>hy interventions are taking place and how they are designed to achieve identified person-</a:t>
            </a:r>
            <a:r>
              <a:rPr lang="en-US" sz="1200" b="0" i="0" kern="1200" dirty="0" err="1">
                <a:solidFill>
                  <a:schemeClr val="tx1"/>
                </a:solidFill>
                <a:effectLst/>
                <a:latin typeface="+mn-lt"/>
                <a:ea typeface="+mn-ea"/>
                <a:cs typeface="+mn-cs"/>
              </a:rPr>
              <a:t>centred</a:t>
            </a:r>
            <a:r>
              <a:rPr lang="en-US" sz="1200" b="0" i="0" kern="1200" dirty="0">
                <a:solidFill>
                  <a:schemeClr val="tx1"/>
                </a:solidFill>
                <a:effectLst/>
                <a:latin typeface="+mn-lt"/>
                <a:ea typeface="+mn-ea"/>
                <a:cs typeface="+mn-cs"/>
              </a:rPr>
              <a:t> outcomes</a:t>
            </a:r>
          </a:p>
          <a:p>
            <a:r>
              <a:rPr lang="en-US" sz="1200" b="1" i="0" kern="1200" dirty="0">
                <a:solidFill>
                  <a:schemeClr val="tx1"/>
                </a:solidFill>
                <a:effectLst/>
                <a:latin typeface="+mn-lt"/>
                <a:ea typeface="+mn-ea"/>
                <a:cs typeface="+mn-cs"/>
              </a:rPr>
              <a:t>W</a:t>
            </a:r>
            <a:r>
              <a:rPr lang="en-US" sz="1200" b="0" i="0" kern="1200" dirty="0">
                <a:solidFill>
                  <a:schemeClr val="tx1"/>
                </a:solidFill>
                <a:effectLst/>
                <a:latin typeface="+mn-lt"/>
                <a:ea typeface="+mn-ea"/>
                <a:cs typeface="+mn-cs"/>
              </a:rPr>
              <a:t>hat interventions will be undertaken to achieve the desired outcomes and the rationale for these interventions. For example, why the parent should attend a parenting </a:t>
            </a:r>
            <a:r>
              <a:rPr lang="en-US" sz="1200" b="0" i="0" kern="1200" dirty="0" err="1">
                <a:solidFill>
                  <a:schemeClr val="tx1"/>
                </a:solidFill>
                <a:effectLst/>
                <a:latin typeface="+mn-lt"/>
                <a:ea typeface="+mn-ea"/>
                <a:cs typeface="+mn-cs"/>
              </a:rPr>
              <a:t>programme</a:t>
            </a:r>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W</a:t>
            </a:r>
            <a:r>
              <a:rPr lang="en-US" sz="1200" b="0" i="0" kern="1200" dirty="0">
                <a:solidFill>
                  <a:schemeClr val="tx1"/>
                </a:solidFill>
                <a:effectLst/>
                <a:latin typeface="+mn-lt"/>
                <a:ea typeface="+mn-ea"/>
                <a:cs typeface="+mn-cs"/>
              </a:rPr>
              <a:t>ho is expected to do what? This is essential so that both practitioners and the family understand exactly what is expected of them as part of the intervention and how these actions should achieve the desired outcomes.</a:t>
            </a:r>
          </a:p>
          <a:p>
            <a:r>
              <a:rPr lang="en-US" sz="1200" b="1" i="0" kern="1200" dirty="0">
                <a:solidFill>
                  <a:schemeClr val="tx1"/>
                </a:solidFill>
                <a:effectLst/>
                <a:latin typeface="+mn-lt"/>
                <a:ea typeface="+mn-ea"/>
                <a:cs typeface="+mn-cs"/>
              </a:rPr>
              <a:t>W</a:t>
            </a:r>
            <a:r>
              <a:rPr lang="en-US" sz="1200" b="0" i="0" kern="1200" dirty="0">
                <a:solidFill>
                  <a:schemeClr val="tx1"/>
                </a:solidFill>
                <a:effectLst/>
                <a:latin typeface="+mn-lt"/>
                <a:ea typeface="+mn-ea"/>
                <a:cs typeface="+mn-cs"/>
              </a:rPr>
              <a:t>hen this will happen. It is useful to agree timescales with measures of progress.</a:t>
            </a:r>
          </a:p>
          <a:p>
            <a:r>
              <a:rPr lang="en-US" sz="1200" b="1" i="0" kern="1200" dirty="0">
                <a:solidFill>
                  <a:schemeClr val="tx1"/>
                </a:solidFill>
                <a:effectLst/>
                <a:latin typeface="+mn-lt"/>
                <a:ea typeface="+mn-ea"/>
                <a:cs typeface="+mn-cs"/>
              </a:rPr>
              <a:t>W</a:t>
            </a:r>
            <a:r>
              <a:rPr lang="en-US" sz="1200" b="0" i="0" kern="1200" dirty="0">
                <a:solidFill>
                  <a:schemeClr val="tx1"/>
                </a:solidFill>
                <a:effectLst/>
                <a:latin typeface="+mn-lt"/>
                <a:ea typeface="+mn-ea"/>
                <a:cs typeface="+mn-cs"/>
              </a:rPr>
              <a:t>here interventions will take place.</a:t>
            </a:r>
          </a:p>
          <a:p>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10</a:t>
            </a:fld>
            <a:endParaRPr lang="en-GB"/>
          </a:p>
        </p:txBody>
      </p:sp>
    </p:spTree>
    <p:extLst>
      <p:ext uri="{BB962C8B-B14F-4D97-AF65-F5344CB8AC3E}">
        <p14:creationId xmlns:p14="http://schemas.microsoft.com/office/powerpoint/2010/main" val="30730148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11</a:t>
            </a:fld>
            <a:endParaRPr lang="en-GB"/>
          </a:p>
        </p:txBody>
      </p:sp>
    </p:spTree>
    <p:extLst>
      <p:ext uri="{BB962C8B-B14F-4D97-AF65-F5344CB8AC3E}">
        <p14:creationId xmlns:p14="http://schemas.microsoft.com/office/powerpoint/2010/main" val="2847176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Evaluation</a:t>
            </a:r>
          </a:p>
          <a:p>
            <a:r>
              <a:rPr lang="en-US" sz="1200" b="0" i="0" kern="1200" dirty="0">
                <a:solidFill>
                  <a:schemeClr val="tx1"/>
                </a:solidFill>
                <a:effectLst/>
                <a:latin typeface="+mn-lt"/>
                <a:ea typeface="+mn-ea"/>
                <a:cs typeface="+mn-cs"/>
              </a:rPr>
              <a:t>Have the agreed person-</a:t>
            </a:r>
            <a:r>
              <a:rPr lang="en-US" sz="1200" b="0" i="0" kern="1200" dirty="0" err="1">
                <a:solidFill>
                  <a:schemeClr val="tx1"/>
                </a:solidFill>
                <a:effectLst/>
                <a:latin typeface="+mn-lt"/>
                <a:ea typeface="+mn-ea"/>
                <a:cs typeface="+mn-cs"/>
              </a:rPr>
              <a:t>centred</a:t>
            </a:r>
            <a:r>
              <a:rPr lang="en-US" sz="1200" b="0" i="0" kern="1200" dirty="0">
                <a:solidFill>
                  <a:schemeClr val="tx1"/>
                </a:solidFill>
                <a:effectLst/>
                <a:latin typeface="+mn-lt"/>
                <a:ea typeface="+mn-ea"/>
                <a:cs typeface="+mn-cs"/>
              </a:rPr>
              <a:t> outcomes been achieved? What evidence do we have? If the outcomes have not been achieved what should happen?</a:t>
            </a:r>
          </a:p>
          <a:p>
            <a:r>
              <a:rPr lang="en-US" sz="1200" b="0" i="0" kern="1200" dirty="0">
                <a:solidFill>
                  <a:schemeClr val="tx1"/>
                </a:solidFill>
                <a:effectLst/>
                <a:latin typeface="+mn-lt"/>
                <a:ea typeface="+mn-ea"/>
                <a:cs typeface="+mn-cs"/>
              </a:rPr>
              <a:t>These questions are important to ensure presumptions are not made that the risk of harm has reduced without evidence to support this.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Practitioners should consider the following:</a:t>
            </a:r>
          </a:p>
          <a:p>
            <a:r>
              <a:rPr lang="en-US" sz="1200" b="0" i="0" kern="1200" dirty="0">
                <a:solidFill>
                  <a:schemeClr val="tx1"/>
                </a:solidFill>
                <a:effectLst/>
                <a:latin typeface="+mn-lt"/>
                <a:ea typeface="+mn-ea"/>
                <a:cs typeface="+mn-cs"/>
              </a:rPr>
              <a:t>Does the adult at risk believe the quality of their lives and their well-being has improved?</a:t>
            </a:r>
          </a:p>
          <a:p>
            <a:r>
              <a:rPr lang="en-US" sz="1200" b="0" i="0" kern="1200" dirty="0">
                <a:solidFill>
                  <a:schemeClr val="tx1"/>
                </a:solidFill>
                <a:effectLst/>
                <a:latin typeface="+mn-lt"/>
                <a:ea typeface="+mn-ea"/>
                <a:cs typeface="+mn-cs"/>
              </a:rPr>
              <a:t>What evidence do we have from the service user and practitioners that the agreed outcomes have been achieved?</a:t>
            </a:r>
          </a:p>
          <a:p>
            <a:r>
              <a:rPr lang="en-US" sz="1200" b="0" i="0" kern="1200" dirty="0">
                <a:solidFill>
                  <a:schemeClr val="tx1"/>
                </a:solidFill>
                <a:effectLst/>
                <a:latin typeface="+mn-lt"/>
                <a:ea typeface="+mn-ea"/>
                <a:cs typeface="+mn-cs"/>
              </a:rPr>
              <a:t>What interventions worked?</a:t>
            </a:r>
          </a:p>
          <a:p>
            <a:r>
              <a:rPr lang="en-US" sz="1200" b="0" i="0" kern="1200" dirty="0">
                <a:solidFill>
                  <a:schemeClr val="tx1"/>
                </a:solidFill>
                <a:effectLst/>
                <a:latin typeface="+mn-lt"/>
                <a:ea typeface="+mn-ea"/>
                <a:cs typeface="+mn-cs"/>
              </a:rPr>
              <a:t>What actions did not contribute to improved outcomes?</a:t>
            </a:r>
          </a:p>
          <a:p>
            <a:r>
              <a:rPr lang="en-US" sz="1200" b="0" i="0" kern="1200" dirty="0">
                <a:solidFill>
                  <a:schemeClr val="tx1"/>
                </a:solidFill>
                <a:effectLst/>
                <a:latin typeface="+mn-lt"/>
                <a:ea typeface="+mn-ea"/>
                <a:cs typeface="+mn-cs"/>
              </a:rPr>
              <a:t>Do we need to revise interventions for this individual?</a:t>
            </a:r>
          </a:p>
          <a:p>
            <a:r>
              <a:rPr lang="en-US" sz="1200" b="0" i="0" kern="1200" dirty="0">
                <a:solidFill>
                  <a:schemeClr val="tx1"/>
                </a:solidFill>
                <a:effectLst/>
                <a:latin typeface="+mn-lt"/>
                <a:ea typeface="+mn-ea"/>
                <a:cs typeface="+mn-cs"/>
              </a:rPr>
              <a:t>What information do we need to assist us make this decision?</a:t>
            </a:r>
          </a:p>
          <a:p>
            <a:r>
              <a:rPr lang="en-US" sz="1200" b="0" i="0" kern="1200" dirty="0">
                <a:solidFill>
                  <a:schemeClr val="tx1"/>
                </a:solidFill>
                <a:effectLst/>
                <a:latin typeface="+mn-lt"/>
                <a:ea typeface="+mn-ea"/>
                <a:cs typeface="+mn-cs"/>
              </a:rPr>
              <a:t>If the outcomes have been achieved should the case by closed? Are other sources of support required to maintain current levels of safety and well-being?</a:t>
            </a:r>
          </a:p>
          <a:p>
            <a:r>
              <a:rPr lang="en-US" sz="1200" b="0" i="0" kern="1200" dirty="0">
                <a:solidFill>
                  <a:schemeClr val="tx1"/>
                </a:solidFill>
                <a:effectLst/>
                <a:latin typeface="+mn-lt"/>
                <a:ea typeface="+mn-ea"/>
                <a:cs typeface="+mn-cs"/>
              </a:rPr>
              <a:t>Does the adult at risk and practitioners share a common understanding of the review conclusions and any additional assessments </a:t>
            </a:r>
            <a:r>
              <a:rPr lang="en-US" sz="1200" b="0" i="0" kern="1200" dirty="0" err="1">
                <a:solidFill>
                  <a:schemeClr val="tx1"/>
                </a:solidFill>
                <a:effectLst/>
                <a:latin typeface="+mn-lt"/>
                <a:ea typeface="+mn-ea"/>
                <a:cs typeface="+mn-cs"/>
              </a:rPr>
              <a:t>etc</a:t>
            </a:r>
            <a:r>
              <a:rPr lang="en-US" sz="1200" b="0" i="0" kern="1200" dirty="0">
                <a:solidFill>
                  <a:schemeClr val="tx1"/>
                </a:solidFill>
                <a:effectLst/>
                <a:latin typeface="+mn-lt"/>
                <a:ea typeface="+mn-ea"/>
                <a:cs typeface="+mn-cs"/>
              </a:rPr>
              <a:t> that will be completed because of the evaluation?</a:t>
            </a:r>
          </a:p>
          <a:p>
            <a:endParaRPr lang="en-US" sz="1200" b="1" i="0" kern="1200" dirty="0">
              <a:solidFill>
                <a:schemeClr val="tx1"/>
              </a:solidFill>
              <a:effectLst/>
              <a:latin typeface="+mn-lt"/>
              <a:ea typeface="+mn-ea"/>
              <a:cs typeface="+mn-cs"/>
            </a:endParaRPr>
          </a:p>
          <a:p>
            <a:r>
              <a:rPr lang="en-GB" b="1" dirty="0"/>
              <a:t>TRAINER NOTE: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You may now go to module </a:t>
            </a:r>
            <a:r>
              <a:rPr lang="en-GB" b="1" dirty="0"/>
              <a:t>Section 2: </a:t>
            </a:r>
            <a:r>
              <a:rPr lang="en-US" sz="1200" b="1" i="0" kern="1200" dirty="0">
                <a:solidFill>
                  <a:schemeClr val="tx1"/>
                </a:solidFill>
                <a:effectLst/>
                <a:latin typeface="+mn-lt"/>
                <a:ea typeface="+mn-ea"/>
                <a:cs typeface="+mn-cs"/>
              </a:rPr>
              <a:t>The duty to report an adult at risk of abuse and/or neglect</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886D4B0-98F9-415F-9A92-1BE06DB50752}" type="slidenum">
              <a:rPr lang="en-GB" smtClean="0"/>
              <a:t>12</a:t>
            </a:fld>
            <a:endParaRPr lang="en-GB"/>
          </a:p>
        </p:txBody>
      </p:sp>
    </p:spTree>
    <p:extLst>
      <p:ext uri="{BB962C8B-B14F-4D97-AF65-F5344CB8AC3E}">
        <p14:creationId xmlns:p14="http://schemas.microsoft.com/office/powerpoint/2010/main" val="3047060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The safeguarding process: an overview</a:t>
            </a:r>
          </a:p>
          <a:p>
            <a:r>
              <a:rPr lang="en-US" sz="1200" b="0" i="0" kern="1200" dirty="0">
                <a:solidFill>
                  <a:schemeClr val="tx1"/>
                </a:solidFill>
                <a:effectLst/>
                <a:latin typeface="+mn-lt"/>
                <a:ea typeface="+mn-ea"/>
                <a:cs typeface="+mn-cs"/>
              </a:rPr>
              <a:t>As described in </a:t>
            </a:r>
            <a:r>
              <a:rPr lang="en-US" sz="1200" b="0" i="0" kern="1200" dirty="0">
                <a:solidFill>
                  <a:schemeClr val="tx1"/>
                </a:solidFill>
                <a:effectLst/>
                <a:latin typeface="+mn-lt"/>
                <a:ea typeface="+mn-ea"/>
                <a:cs typeface="+mn-cs"/>
                <a:hlinkClick r:id="rId3"/>
              </a:rPr>
              <a:t>Vol 6 Handling Individual Cases</a:t>
            </a:r>
            <a:r>
              <a:rPr lang="en-US" sz="1200" b="0" i="0" kern="1200" dirty="0">
                <a:solidFill>
                  <a:schemeClr val="tx1"/>
                </a:solidFill>
                <a:effectLst/>
                <a:latin typeface="+mn-lt"/>
                <a:ea typeface="+mn-ea"/>
                <a:cs typeface="+mn-cs"/>
              </a:rPr>
              <a:t>, there are different ways in which to protect </a:t>
            </a:r>
            <a:r>
              <a:rPr lang="en-US" sz="1200" b="0" i="0" u="none" strike="noStrike" kern="1200" dirty="0">
                <a:solidFill>
                  <a:schemeClr val="tx1"/>
                </a:solidFill>
                <a:effectLst/>
                <a:latin typeface="+mn-lt"/>
                <a:ea typeface="+mn-ea"/>
                <a:cs typeface="+mn-cs"/>
                <a:hlinkClick r:id="rId4"/>
              </a:rPr>
              <a:t>adults at risk</a:t>
            </a:r>
            <a:r>
              <a:rPr lang="en-US" sz="1200" b="0" i="0" kern="1200" dirty="0">
                <a:solidFill>
                  <a:schemeClr val="tx1"/>
                </a:solidFill>
                <a:effectLst/>
                <a:latin typeface="+mn-lt"/>
                <a:ea typeface="+mn-ea"/>
                <a:cs typeface="+mn-cs"/>
              </a:rPr>
              <a:t> of </a:t>
            </a:r>
            <a:r>
              <a:rPr lang="en-US" sz="1200" b="0" i="0" u="none" strike="noStrike" kern="1200" dirty="0">
                <a:solidFill>
                  <a:schemeClr val="tx1"/>
                </a:solidFill>
                <a:effectLst/>
                <a:latin typeface="+mn-lt"/>
                <a:ea typeface="+mn-ea"/>
                <a:cs typeface="+mn-cs"/>
                <a:hlinkClick r:id="rId4"/>
              </a:rPr>
              <a:t>abuse</a:t>
            </a:r>
            <a:r>
              <a:rPr lang="en-US" sz="1200" b="0" i="0" kern="1200" dirty="0">
                <a:solidFill>
                  <a:schemeClr val="tx1"/>
                </a:solidFill>
                <a:effectLst/>
                <a:latin typeface="+mn-lt"/>
                <a:ea typeface="+mn-ea"/>
                <a:cs typeface="+mn-cs"/>
              </a:rPr>
              <a:t> and </a:t>
            </a:r>
            <a:r>
              <a:rPr lang="en-US" sz="1200" b="0" i="0" u="none" strike="noStrike" kern="1200" dirty="0">
                <a:solidFill>
                  <a:schemeClr val="tx1"/>
                </a:solidFill>
                <a:effectLst/>
                <a:latin typeface="+mn-lt"/>
                <a:ea typeface="+mn-ea"/>
                <a:cs typeface="+mn-cs"/>
                <a:hlinkClick r:id="rId4"/>
              </a:rPr>
              <a:t>neglect</a:t>
            </a:r>
            <a:r>
              <a:rPr lang="en-US" sz="1200" b="0" i="0" kern="1200" dirty="0">
                <a:solidFill>
                  <a:schemeClr val="tx1"/>
                </a:solidFill>
                <a:effectLst/>
                <a:latin typeface="+mn-lt"/>
                <a:ea typeface="+mn-ea"/>
                <a:cs typeface="+mn-cs"/>
              </a:rPr>
              <a:t> and are considered within these procedures.</a:t>
            </a:r>
          </a:p>
          <a:p>
            <a:r>
              <a:rPr lang="en-US" sz="1200" b="0" i="0" kern="1200" dirty="0">
                <a:solidFill>
                  <a:schemeClr val="tx1"/>
                </a:solidFill>
                <a:effectLst/>
                <a:latin typeface="+mn-lt"/>
                <a:ea typeface="+mn-ea"/>
                <a:cs typeface="+mn-cs"/>
              </a:rPr>
              <a:t>These are: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Identification of </a:t>
            </a:r>
            <a:r>
              <a:rPr lang="en-US" sz="1200" b="0" i="0" kern="1200" dirty="0" err="1">
                <a:solidFill>
                  <a:schemeClr val="tx1"/>
                </a:solidFill>
                <a:effectLst/>
                <a:latin typeface="+mn-lt"/>
                <a:ea typeface="+mn-ea"/>
                <a:cs typeface="+mn-cs"/>
              </a:rPr>
              <a:t>concerns,</a:t>
            </a:r>
            <a:r>
              <a:rPr lang="en-US" sz="1200" b="1" i="0" u="none" strike="noStrike" kern="1200" dirty="0" err="1">
                <a:solidFill>
                  <a:schemeClr val="tx1"/>
                </a:solidFill>
                <a:effectLst/>
                <a:latin typeface="+mn-lt"/>
                <a:ea typeface="+mn-ea"/>
                <a:cs typeface="+mn-cs"/>
                <a:hlinkClick r:id="rId5"/>
              </a:rPr>
              <a:t>duty</a:t>
            </a:r>
            <a:r>
              <a:rPr lang="en-US" sz="1200" b="1" i="0" u="none" strike="noStrike" kern="1200" dirty="0">
                <a:solidFill>
                  <a:schemeClr val="tx1"/>
                </a:solidFill>
                <a:effectLst/>
                <a:latin typeface="+mn-lt"/>
                <a:ea typeface="+mn-ea"/>
                <a:cs typeface="+mn-cs"/>
                <a:hlinkClick r:id="rId5"/>
              </a:rPr>
              <a:t> to </a:t>
            </a:r>
            <a:r>
              <a:rPr lang="en-US" sz="1200" b="1" i="0" u="none" strike="noStrike" kern="1200" dirty="0" err="1">
                <a:solidFill>
                  <a:schemeClr val="tx1"/>
                </a:solidFill>
                <a:effectLst/>
                <a:latin typeface="+mn-lt"/>
                <a:ea typeface="+mn-ea"/>
                <a:cs typeface="+mn-cs"/>
                <a:hlinkClick r:id="rId5"/>
              </a:rPr>
              <a:t>report</a:t>
            </a:r>
            <a:r>
              <a:rPr lang="en-US" sz="1200" b="0" i="0" kern="1200" dirty="0" err="1">
                <a:solidFill>
                  <a:schemeClr val="tx1"/>
                </a:solidFill>
                <a:effectLst/>
                <a:latin typeface="+mn-lt"/>
                <a:ea typeface="+mn-ea"/>
                <a:cs typeface="+mn-cs"/>
              </a:rPr>
              <a:t>these</a:t>
            </a:r>
            <a:r>
              <a:rPr lang="en-US" sz="1200" b="0" i="0" kern="1200" dirty="0">
                <a:solidFill>
                  <a:schemeClr val="tx1"/>
                </a:solidFill>
                <a:effectLst/>
                <a:latin typeface="+mn-lt"/>
                <a:ea typeface="+mn-ea"/>
                <a:cs typeface="+mn-cs"/>
              </a:rPr>
              <a:t> concerns and initiate enquiries.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Prevention or early help to address any emerging concerns.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Immediate protection to keep the individual at risk of </a:t>
            </a:r>
            <a:r>
              <a:rPr lang="en-US" sz="1200" b="0" i="0" u="none" strike="noStrike" kern="1200" dirty="0">
                <a:solidFill>
                  <a:schemeClr val="tx1"/>
                </a:solidFill>
                <a:effectLst/>
                <a:latin typeface="+mn-lt"/>
                <a:ea typeface="+mn-ea"/>
                <a:cs typeface="+mn-cs"/>
                <a:hlinkClick r:id="rId4"/>
              </a:rPr>
              <a:t>harm</a:t>
            </a:r>
            <a:r>
              <a:rPr lang="en-US" sz="1200" b="0" i="0" kern="1200" dirty="0">
                <a:solidFill>
                  <a:schemeClr val="tx1"/>
                </a:solidFill>
                <a:effectLst/>
                <a:latin typeface="+mn-lt"/>
                <a:ea typeface="+mn-ea"/>
                <a:cs typeface="+mn-cs"/>
              </a:rPr>
              <a:t> safe.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Care and support to address unmet needs.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Care, support and protection to address needs including keeping the individual safe.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To determine the most effective way in which to safeguard an adult at risk practitioners should be aware of the different stages of the </a:t>
            </a:r>
            <a:r>
              <a:rPr lang="en-US" sz="1200" b="0" i="0" u="none" strike="noStrike" kern="1200" dirty="0">
                <a:solidFill>
                  <a:schemeClr val="tx1"/>
                </a:solidFill>
                <a:effectLst/>
                <a:latin typeface="+mn-lt"/>
                <a:ea typeface="+mn-ea"/>
                <a:cs typeface="+mn-cs"/>
                <a:hlinkClick r:id="rId4"/>
              </a:rPr>
              <a:t>safeguarding</a:t>
            </a:r>
            <a:r>
              <a:rPr lang="en-US" sz="1200" b="0" i="0" kern="1200" dirty="0">
                <a:solidFill>
                  <a:schemeClr val="tx1"/>
                </a:solidFill>
                <a:effectLst/>
                <a:latin typeface="+mn-lt"/>
                <a:ea typeface="+mn-ea"/>
                <a:cs typeface="+mn-cs"/>
              </a:rPr>
              <a:t> process: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identification of the concern;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gathering information;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assessment and analysis of early help, care and support or care and support protection needs;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decision-making and planning the most appropriate intervention;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actions and interventions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evaluating effectiveness of the actions and interventions.</a:t>
            </a:r>
          </a:p>
          <a:p>
            <a:r>
              <a:rPr lang="en-US" sz="1200" b="1" i="0" u="none" strike="noStrike" kern="1200" dirty="0">
                <a:solidFill>
                  <a:schemeClr val="tx1"/>
                </a:solidFill>
                <a:effectLst/>
                <a:latin typeface="+mn-lt"/>
                <a:ea typeface="+mn-ea"/>
                <a:cs typeface="+mn-cs"/>
                <a:hlinkClick r:id="rId6"/>
              </a:rPr>
              <a:t>Pointers for Practice: The Safeguarding Process</a:t>
            </a:r>
            <a:endParaRPr lang="en-US" sz="1200" b="1" i="0" u="none" strike="noStrike" kern="1200" dirty="0">
              <a:solidFill>
                <a:schemeClr val="tx1"/>
              </a:solidFill>
              <a:effectLst/>
              <a:latin typeface="+mn-lt"/>
              <a:ea typeface="+mn-ea"/>
              <a:cs typeface="+mn-cs"/>
            </a:endParaRPr>
          </a:p>
          <a:p>
            <a:endParaRPr lang="en-US" sz="1200" b="1" i="0" u="none" strike="noStrike" kern="1200" dirty="0">
              <a:solidFill>
                <a:schemeClr val="tx1"/>
              </a:solidFill>
              <a:effectLst/>
              <a:latin typeface="+mn-lt"/>
              <a:ea typeface="+mn-ea"/>
              <a:cs typeface="+mn-cs"/>
            </a:endParaRPr>
          </a:p>
          <a:p>
            <a:endParaRPr lang="en-US" sz="1200" b="1" i="0" u="none" strike="noStrike"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Y broses </a:t>
            </a:r>
            <a:r>
              <a:rPr lang="en-GB" sz="1200" b="1" i="0" kern="1200" dirty="0" err="1">
                <a:solidFill>
                  <a:schemeClr val="tx1"/>
                </a:solidFill>
                <a:effectLst/>
                <a:latin typeface="+mn-lt"/>
                <a:ea typeface="+mn-ea"/>
                <a:cs typeface="+mn-cs"/>
              </a:rPr>
              <a:t>ddiogelu</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trosolwg</a:t>
            </a:r>
            <a:endParaRPr lang="en-GB" sz="1200" b="1" i="0" kern="1200" dirty="0">
              <a:solidFill>
                <a:schemeClr val="tx1"/>
              </a:solidFill>
              <a:effectLst/>
              <a:latin typeface="+mn-lt"/>
              <a:ea typeface="+mn-ea"/>
              <a:cs typeface="+mn-cs"/>
            </a:endParaRPr>
          </a:p>
          <a:p>
            <a:r>
              <a:rPr lang="en-GB" sz="1200" b="0" i="0" kern="1200" dirty="0" err="1">
                <a:solidFill>
                  <a:schemeClr val="tx1"/>
                </a:solidFill>
                <a:effectLst/>
                <a:latin typeface="+mn-lt"/>
                <a:ea typeface="+mn-ea"/>
                <a:cs typeface="+mn-cs"/>
              </a:rPr>
              <a:t>Fel</a:t>
            </a:r>
            <a:r>
              <a:rPr lang="en-GB" sz="1200" b="0" i="0" kern="1200" dirty="0">
                <a:solidFill>
                  <a:schemeClr val="tx1"/>
                </a:solidFill>
                <a:effectLst/>
                <a:latin typeface="+mn-lt"/>
                <a:ea typeface="+mn-ea"/>
                <a:cs typeface="+mn-cs"/>
              </a:rPr>
              <a:t> y </a:t>
            </a:r>
            <a:r>
              <a:rPr lang="en-GB" sz="1200" b="0" i="0" kern="1200" dirty="0" err="1">
                <a:solidFill>
                  <a:schemeClr val="tx1"/>
                </a:solidFill>
                <a:effectLst/>
                <a:latin typeface="+mn-lt"/>
                <a:ea typeface="+mn-ea"/>
                <a:cs typeface="+mn-cs"/>
              </a:rPr>
              <a:t>disgrifir</a:t>
            </a:r>
            <a:r>
              <a:rPr lang="en-GB" sz="1200" b="0" i="0" kern="1200" dirty="0">
                <a:solidFill>
                  <a:schemeClr val="tx1"/>
                </a:solidFill>
                <a:effectLst/>
                <a:latin typeface="+mn-lt"/>
                <a:ea typeface="+mn-ea"/>
                <a:cs typeface="+mn-cs"/>
              </a:rPr>
              <a:t> yn [ </a:t>
            </a:r>
            <a:r>
              <a:rPr lang="en-GB" sz="1200" b="0" i="0" kern="1200" dirty="0" err="1">
                <a:solidFill>
                  <a:schemeClr val="tx1"/>
                </a:solidFill>
                <a:effectLst/>
                <a:latin typeface="+mn-lt"/>
                <a:ea typeface="+mn-ea"/>
                <a:cs typeface="+mn-cs"/>
              </a:rPr>
              <a:t>Cyf</a:t>
            </a:r>
            <a:r>
              <a:rPr lang="en-GB" sz="1200" b="0" i="0" kern="1200" dirty="0">
                <a:solidFill>
                  <a:schemeClr val="tx1"/>
                </a:solidFill>
                <a:effectLst/>
                <a:latin typeface="+mn-lt"/>
                <a:ea typeface="+mn-ea"/>
                <a:cs typeface="+mn-cs"/>
              </a:rPr>
              <a:t> 6 </a:t>
            </a:r>
            <a:r>
              <a:rPr lang="en-GB" sz="1200" b="0" i="0" kern="1200" dirty="0" err="1">
                <a:solidFill>
                  <a:schemeClr val="tx1"/>
                </a:solidFill>
                <a:effectLst/>
                <a:latin typeface="+mn-lt"/>
                <a:ea typeface="+mn-ea"/>
                <a:cs typeface="+mn-cs"/>
              </a:rPr>
              <a:t>Ymdrin</a:t>
            </a:r>
            <a:r>
              <a:rPr lang="en-GB" sz="1200" b="0" i="0" kern="1200" dirty="0">
                <a:solidFill>
                  <a:schemeClr val="tx1"/>
                </a:solidFill>
                <a:effectLst/>
                <a:latin typeface="+mn-lt"/>
                <a:ea typeface="+mn-ea"/>
                <a:cs typeface="+mn-cs"/>
              </a:rPr>
              <a:t> ag </a:t>
            </a:r>
            <a:r>
              <a:rPr lang="en-GB" sz="1200" b="0" i="0" kern="1200" dirty="0" err="1">
                <a:solidFill>
                  <a:schemeClr val="tx1"/>
                </a:solidFill>
                <a:effectLst/>
                <a:latin typeface="+mn-lt"/>
                <a:ea typeface="+mn-ea"/>
                <a:cs typeface="+mn-cs"/>
              </a:rPr>
              <a:t>Achosion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Unigol</a:t>
            </a:r>
            <a:r>
              <a:rPr lang="en-GB" sz="1200" b="0" i="0" kern="1200" dirty="0">
                <a:solidFill>
                  <a:schemeClr val="tx1"/>
                </a:solidFill>
                <a:effectLst/>
                <a:latin typeface="+mn-lt"/>
                <a:ea typeface="+mn-ea"/>
                <a:cs typeface="+mn-cs"/>
              </a:rPr>
              <a:t>](](</a:t>
            </a:r>
            <a:r>
              <a:rPr lang="en-GB" sz="1200" b="0" i="0" kern="1200" dirty="0">
                <a:solidFill>
                  <a:schemeClr val="tx1"/>
                </a:solidFill>
                <a:effectLst/>
                <a:latin typeface="+mn-lt"/>
                <a:ea typeface="+mn-ea"/>
                <a:cs typeface="+mn-cs"/>
                <a:hlinkClick r:id="rId7"/>
              </a:rPr>
              <a:t>https://gofalcymdeithasol.cymru/hyb/arweiniad-statudol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mae</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ffyrdd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gwahanol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amddiffyn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oedolion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wynebu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riskg</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gamdriniaeth</a:t>
            </a:r>
            <a:r>
              <a:rPr lang="en-GB" sz="1200" b="0" i="0" kern="1200" dirty="0">
                <a:solidFill>
                  <a:schemeClr val="tx1"/>
                </a:solidFill>
                <a:effectLst/>
                <a:latin typeface="+mn-lt"/>
                <a:ea typeface="+mn-ea"/>
                <a:cs typeface="+mn-cs"/>
              </a:rPr>
              <a:t> ac </a:t>
            </a:r>
            <a:r>
              <a:rPr lang="en-GB" sz="1200" b="0" i="0" kern="1200" dirty="0" err="1">
                <a:solidFill>
                  <a:schemeClr val="tx1"/>
                </a:solidFill>
                <a:effectLst/>
                <a:latin typeface="+mn-lt"/>
                <a:ea typeface="+mn-ea"/>
                <a:cs typeface="+mn-cs"/>
              </a:rPr>
              <a:t>esgeulustod</a:t>
            </a:r>
            <a:r>
              <a:rPr lang="en-GB" sz="1200" b="0" i="0" kern="1200" dirty="0">
                <a:solidFill>
                  <a:schemeClr val="tx1"/>
                </a:solidFill>
                <a:effectLst/>
                <a:latin typeface="+mn-lt"/>
                <a:ea typeface="+mn-ea"/>
                <a:cs typeface="+mn-cs"/>
              </a:rPr>
              <a:t> ac </a:t>
            </a:r>
            <a:r>
              <a:rPr lang="en-GB" sz="1200" b="0" i="0" kern="1200" dirty="0" err="1">
                <a:solidFill>
                  <a:schemeClr val="tx1"/>
                </a:solidFill>
                <a:effectLst/>
                <a:latin typeface="+mn-lt"/>
                <a:ea typeface="+mn-ea"/>
                <a:cs typeface="+mn-cs"/>
              </a:rPr>
              <a:t>ystyrir</a:t>
            </a:r>
            <a:r>
              <a:rPr lang="en-GB" sz="1200" b="0" i="0" kern="1200" dirty="0">
                <a:solidFill>
                  <a:schemeClr val="tx1"/>
                </a:solidFill>
                <a:effectLst/>
                <a:latin typeface="+mn-lt"/>
                <a:ea typeface="+mn-ea"/>
                <a:cs typeface="+mn-cs"/>
              </a:rPr>
              <a:t> y </a:t>
            </a:r>
            <a:r>
              <a:rPr lang="en-GB" sz="1200" b="0" i="0" kern="1200" dirty="0" err="1">
                <a:solidFill>
                  <a:schemeClr val="tx1"/>
                </a:solidFill>
                <a:effectLst/>
                <a:latin typeface="+mn-lt"/>
                <a:ea typeface="+mn-ea"/>
                <a:cs typeface="+mn-cs"/>
              </a:rPr>
              <a:t>rhain</a:t>
            </a:r>
            <a:r>
              <a:rPr lang="en-GB" sz="1200" b="0" i="0" kern="1200" dirty="0">
                <a:solidFill>
                  <a:schemeClr val="tx1"/>
                </a:solidFill>
                <a:effectLst/>
                <a:latin typeface="+mn-lt"/>
                <a:ea typeface="+mn-ea"/>
                <a:cs typeface="+mn-cs"/>
              </a:rPr>
              <a:t> o </a:t>
            </a:r>
            <a:r>
              <a:rPr lang="en-GB" sz="1200" b="0" i="0" kern="1200" dirty="0" err="1">
                <a:solidFill>
                  <a:schemeClr val="tx1"/>
                </a:solidFill>
                <a:effectLst/>
                <a:latin typeface="+mn-lt"/>
                <a:ea typeface="+mn-ea"/>
                <a:cs typeface="+mn-cs"/>
              </a:rPr>
              <a:t>fewn</a:t>
            </a:r>
            <a:r>
              <a:rPr lang="en-GB" sz="1200" b="0" i="0" kern="1200" dirty="0">
                <a:solidFill>
                  <a:schemeClr val="tx1"/>
                </a:solidFill>
                <a:effectLst/>
                <a:latin typeface="+mn-lt"/>
                <a:ea typeface="+mn-ea"/>
                <a:cs typeface="+mn-cs"/>
              </a:rPr>
              <a:t> y </a:t>
            </a:r>
            <a:r>
              <a:rPr lang="en-GB" sz="1200" b="0" i="0" kern="1200" dirty="0" err="1">
                <a:solidFill>
                  <a:schemeClr val="tx1"/>
                </a:solidFill>
                <a:effectLst/>
                <a:latin typeface="+mn-lt"/>
                <a:ea typeface="+mn-ea"/>
                <a:cs typeface="+mn-cs"/>
              </a:rPr>
              <a:t>gweithdrefnau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hyn</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Y </a:t>
            </a:r>
            <a:r>
              <a:rPr lang="en-GB" sz="1200" b="0" i="0" kern="1200" dirty="0" err="1">
                <a:solidFill>
                  <a:schemeClr val="tx1"/>
                </a:solidFill>
                <a:effectLst/>
                <a:latin typeface="+mn-lt"/>
                <a:ea typeface="+mn-ea"/>
                <a:cs typeface="+mn-cs"/>
              </a:rPr>
              <a:t>rhain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yw</a:t>
            </a:r>
            <a:r>
              <a:rPr lang="en-GB"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GB" sz="1200" b="0" i="0" kern="1200" dirty="0" err="1">
                <a:solidFill>
                  <a:schemeClr val="tx1"/>
                </a:solidFill>
                <a:effectLst/>
                <a:latin typeface="+mn-lt"/>
                <a:ea typeface="+mn-ea"/>
                <a:cs typeface="+mn-cs"/>
              </a:rPr>
              <a:t>Nodi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pryderon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dyletswydd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hysbysu</a:t>
            </a:r>
            <a:r>
              <a:rPr lang="en-GB" sz="1200" b="0" i="0" kern="1200" dirty="0">
                <a:solidFill>
                  <a:schemeClr val="tx1"/>
                </a:solidFill>
                <a:effectLst/>
                <a:latin typeface="+mn-lt"/>
                <a:ea typeface="+mn-ea"/>
                <a:cs typeface="+mn-cs"/>
              </a:rPr>
              <a:t> am y </a:t>
            </a:r>
            <a:r>
              <a:rPr lang="en-GB" sz="1200" b="0" i="0" kern="1200" dirty="0" err="1">
                <a:solidFill>
                  <a:schemeClr val="tx1"/>
                </a:solidFill>
                <a:effectLst/>
                <a:latin typeface="+mn-lt"/>
                <a:ea typeface="+mn-ea"/>
                <a:cs typeface="+mn-cs"/>
              </a:rPr>
              <a:t>pryderon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hyn</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chychwyn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ymholiadau</a:t>
            </a:r>
            <a:r>
              <a:rPr lang="en-GB"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Atal neu </a:t>
            </a:r>
            <a:r>
              <a:rPr lang="en-GB" sz="1200" b="0" i="0" kern="1200" dirty="0" err="1">
                <a:solidFill>
                  <a:schemeClr val="tx1"/>
                </a:solidFill>
                <a:effectLst/>
                <a:latin typeface="+mn-lt"/>
                <a:ea typeface="+mn-ea"/>
                <a:cs typeface="+mn-cs"/>
              </a:rPr>
              <a:t>gymorth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cynnar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fynd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afael</a:t>
            </a:r>
            <a:r>
              <a:rPr lang="en-GB" sz="1200" b="0" i="0" kern="1200" dirty="0">
                <a:solidFill>
                  <a:schemeClr val="tx1"/>
                </a:solidFill>
                <a:effectLst/>
                <a:latin typeface="+mn-lt"/>
                <a:ea typeface="+mn-ea"/>
                <a:cs typeface="+mn-cs"/>
              </a:rPr>
              <a:t> ag </a:t>
            </a:r>
            <a:r>
              <a:rPr lang="en-GB" sz="1200" b="0" i="0" kern="1200" dirty="0" err="1">
                <a:solidFill>
                  <a:schemeClr val="tx1"/>
                </a:solidFill>
                <a:effectLst/>
                <a:latin typeface="+mn-lt"/>
                <a:ea typeface="+mn-ea"/>
                <a:cs typeface="+mn-cs"/>
              </a:rPr>
              <a:t>unrhyw</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bryderon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dod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amlwg</a:t>
            </a:r>
            <a:r>
              <a:rPr lang="en-GB"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GB" sz="1200" b="0" i="0" kern="1200" dirty="0" err="1">
                <a:solidFill>
                  <a:schemeClr val="tx1"/>
                </a:solidFill>
                <a:effectLst/>
                <a:latin typeface="+mn-lt"/>
                <a:ea typeface="+mn-ea"/>
                <a:cs typeface="+mn-cs"/>
              </a:rPr>
              <a:t>Amddiffyniad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unwaith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gadw'r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unigolyn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wynebu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risg</a:t>
            </a:r>
            <a:r>
              <a:rPr lang="en-GB" sz="1200" b="0" i="0" kern="1200" dirty="0">
                <a:solidFill>
                  <a:schemeClr val="tx1"/>
                </a:solidFill>
                <a:effectLst/>
                <a:latin typeface="+mn-lt"/>
                <a:ea typeface="+mn-ea"/>
                <a:cs typeface="+mn-cs"/>
              </a:rPr>
              <a:t> o </a:t>
            </a:r>
            <a:r>
              <a:rPr lang="en-GB" sz="1200" b="0" i="0" kern="1200" dirty="0" err="1">
                <a:solidFill>
                  <a:schemeClr val="tx1"/>
                </a:solidFill>
                <a:effectLst/>
                <a:latin typeface="+mn-lt"/>
                <a:ea typeface="+mn-ea"/>
                <a:cs typeface="+mn-cs"/>
              </a:rPr>
              <a:t>niwed</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ddiogel</a:t>
            </a:r>
            <a:r>
              <a:rPr lang="en-GB"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GB" sz="1200" b="0" i="0" kern="1200" dirty="0" err="1">
                <a:solidFill>
                  <a:schemeClr val="tx1"/>
                </a:solidFill>
                <a:effectLst/>
                <a:latin typeface="+mn-lt"/>
                <a:ea typeface="+mn-ea"/>
                <a:cs typeface="+mn-cs"/>
              </a:rPr>
              <a:t>Gofal</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chefnogaeth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fynd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afael</a:t>
            </a:r>
            <a:r>
              <a:rPr lang="en-GB" sz="1200" b="0" i="0" kern="1200" dirty="0">
                <a:solidFill>
                  <a:schemeClr val="tx1"/>
                </a:solidFill>
                <a:effectLst/>
                <a:latin typeface="+mn-lt"/>
                <a:ea typeface="+mn-ea"/>
                <a:cs typeface="+mn-cs"/>
              </a:rPr>
              <a:t> ag </a:t>
            </a:r>
            <a:r>
              <a:rPr lang="en-GB" sz="1200" b="0" i="0" kern="1200" dirty="0" err="1">
                <a:solidFill>
                  <a:schemeClr val="tx1"/>
                </a:solidFill>
                <a:effectLst/>
                <a:latin typeface="+mn-lt"/>
                <a:ea typeface="+mn-ea"/>
                <a:cs typeface="+mn-cs"/>
              </a:rPr>
              <a:t>anghenion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sydd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heb</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diwallu</a:t>
            </a:r>
            <a:r>
              <a:rPr lang="en-GB"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GB" sz="1200" b="0" i="0" kern="1200" dirty="0" err="1">
                <a:solidFill>
                  <a:schemeClr val="tx1"/>
                </a:solidFill>
                <a:effectLst/>
                <a:latin typeface="+mn-lt"/>
                <a:ea typeface="+mn-ea"/>
                <a:cs typeface="+mn-cs"/>
              </a:rPr>
              <a:t>Gofal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cefnogaeth</a:t>
            </a:r>
            <a:r>
              <a:rPr lang="en-GB" sz="1200" b="0" i="0" kern="1200" dirty="0">
                <a:solidFill>
                  <a:schemeClr val="tx1"/>
                </a:solidFill>
                <a:effectLst/>
                <a:latin typeface="+mn-lt"/>
                <a:ea typeface="+mn-ea"/>
                <a:cs typeface="+mn-cs"/>
              </a:rPr>
              <a:t> ac </a:t>
            </a:r>
            <a:r>
              <a:rPr lang="en-GB" sz="1200" b="0" i="0" kern="1200" dirty="0" err="1">
                <a:solidFill>
                  <a:schemeClr val="tx1"/>
                </a:solidFill>
                <a:effectLst/>
                <a:latin typeface="+mn-lt"/>
                <a:ea typeface="+mn-ea"/>
                <a:cs typeface="+mn-cs"/>
              </a:rPr>
              <a:t>amddiffyniad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fynd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afael</a:t>
            </a:r>
            <a:r>
              <a:rPr lang="en-GB" sz="1200" b="0" i="0" kern="1200" dirty="0">
                <a:solidFill>
                  <a:schemeClr val="tx1"/>
                </a:solidFill>
                <a:effectLst/>
                <a:latin typeface="+mn-lt"/>
                <a:ea typeface="+mn-ea"/>
                <a:cs typeface="+mn-cs"/>
              </a:rPr>
              <a:t> ag </a:t>
            </a:r>
            <a:r>
              <a:rPr lang="en-GB" sz="1200" b="0" i="0" kern="1200" dirty="0" err="1">
                <a:solidFill>
                  <a:schemeClr val="tx1"/>
                </a:solidFill>
                <a:effectLst/>
                <a:latin typeface="+mn-lt"/>
                <a:ea typeface="+mn-ea"/>
                <a:cs typeface="+mn-cs"/>
              </a:rPr>
              <a:t>anghenion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gan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gynnwys</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cadw'r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unigolyn</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ddiogel</a:t>
            </a:r>
            <a:r>
              <a:rPr lang="en-GB" sz="1200" b="0" i="0" kern="1200" dirty="0">
                <a:solidFill>
                  <a:schemeClr val="tx1"/>
                </a:solidFill>
                <a:effectLst/>
                <a:latin typeface="+mn-lt"/>
                <a:ea typeface="+mn-ea"/>
                <a:cs typeface="+mn-cs"/>
              </a:rPr>
              <a:t>.</a:t>
            </a:r>
          </a:p>
          <a:p>
            <a:r>
              <a:rPr lang="en-GB" sz="1200" b="0" i="0" kern="1200" dirty="0" err="1">
                <a:solidFill>
                  <a:schemeClr val="tx1"/>
                </a:solidFill>
                <a:effectLst/>
                <a:latin typeface="+mn-lt"/>
                <a:ea typeface="+mn-ea"/>
                <a:cs typeface="+mn-cs"/>
              </a:rPr>
              <a:t>Er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mwyn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pennu'r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ffordd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fwyaf</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effeithiol</a:t>
            </a:r>
            <a:r>
              <a:rPr lang="en-GB" sz="1200" b="0" i="0" kern="1200" dirty="0">
                <a:solidFill>
                  <a:schemeClr val="tx1"/>
                </a:solidFill>
                <a:effectLst/>
                <a:latin typeface="+mn-lt"/>
                <a:ea typeface="+mn-ea"/>
                <a:cs typeface="+mn-cs"/>
              </a:rPr>
              <a:t> o </a:t>
            </a:r>
            <a:r>
              <a:rPr lang="en-GB" sz="1200" b="0" i="0" kern="1200" dirty="0" err="1">
                <a:solidFill>
                  <a:schemeClr val="tx1"/>
                </a:solidFill>
                <a:effectLst/>
                <a:latin typeface="+mn-lt"/>
                <a:ea typeface="+mn-ea"/>
                <a:cs typeface="+mn-cs"/>
              </a:rPr>
              <a:t>ddiogelu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oedolyn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wynebu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risg</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dylai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ymarferwyr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fod</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ymwybodol</a:t>
            </a:r>
            <a:r>
              <a:rPr lang="en-GB" sz="1200" b="0" i="0" kern="1200" dirty="0">
                <a:solidFill>
                  <a:schemeClr val="tx1"/>
                </a:solidFill>
                <a:effectLst/>
                <a:latin typeface="+mn-lt"/>
                <a:ea typeface="+mn-ea"/>
                <a:cs typeface="+mn-cs"/>
              </a:rPr>
              <a:t> o </a:t>
            </a:r>
            <a:r>
              <a:rPr lang="en-GB" sz="1200" b="0" i="0" kern="1200" dirty="0" err="1">
                <a:solidFill>
                  <a:schemeClr val="tx1"/>
                </a:solidFill>
                <a:effectLst/>
                <a:latin typeface="+mn-lt"/>
                <a:ea typeface="+mn-ea"/>
                <a:cs typeface="+mn-cs"/>
              </a:rPr>
              <a:t>wahanol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gamau'r</a:t>
            </a:r>
            <a:r>
              <a:rPr lang="en-GB" sz="1200" b="0" i="0" kern="1200" dirty="0">
                <a:solidFill>
                  <a:schemeClr val="tx1"/>
                </a:solidFill>
                <a:effectLst/>
                <a:latin typeface="+mn-lt"/>
                <a:ea typeface="+mn-ea"/>
                <a:cs typeface="+mn-cs"/>
              </a:rPr>
              <a:t> broses </a:t>
            </a:r>
            <a:r>
              <a:rPr lang="en-GB" sz="1200" b="0" i="0" kern="1200" dirty="0" err="1">
                <a:solidFill>
                  <a:schemeClr val="tx1"/>
                </a:solidFill>
                <a:effectLst/>
                <a:latin typeface="+mn-lt"/>
                <a:ea typeface="+mn-ea"/>
                <a:cs typeface="+mn-cs"/>
              </a:rPr>
              <a:t>ddiogelu</a:t>
            </a:r>
            <a:r>
              <a:rPr lang="en-GB"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GB" sz="1200" b="0" i="0" kern="1200" dirty="0" err="1">
                <a:solidFill>
                  <a:schemeClr val="tx1"/>
                </a:solidFill>
                <a:effectLst/>
                <a:latin typeface="+mn-lt"/>
                <a:ea typeface="+mn-ea"/>
                <a:cs typeface="+mn-cs"/>
              </a:rPr>
              <a:t>nodi'r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pryder</a:t>
            </a:r>
            <a:r>
              <a:rPr lang="en-GB"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GB" sz="1200" b="0" i="0" kern="1200" dirty="0" err="1">
                <a:solidFill>
                  <a:schemeClr val="tx1"/>
                </a:solidFill>
                <a:effectLst/>
                <a:latin typeface="+mn-lt"/>
                <a:ea typeface="+mn-ea"/>
                <a:cs typeface="+mn-cs"/>
              </a:rPr>
              <a:t>casglu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gwybodaeth</a:t>
            </a:r>
            <a:r>
              <a:rPr lang="en-GB"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GB" sz="1200" b="0" i="0" kern="1200" dirty="0" err="1">
                <a:solidFill>
                  <a:schemeClr val="tx1"/>
                </a:solidFill>
                <a:effectLst/>
                <a:latin typeface="+mn-lt"/>
                <a:ea typeface="+mn-ea"/>
                <a:cs typeface="+mn-cs"/>
              </a:rPr>
              <a:t>asesu</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dadansoddi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cymorth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gofal</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chefnogaeth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gynnar</a:t>
            </a:r>
            <a:r>
              <a:rPr lang="en-GB" sz="1200" b="0" i="0" kern="1200" dirty="0">
                <a:solidFill>
                  <a:schemeClr val="tx1"/>
                </a:solidFill>
                <a:effectLst/>
                <a:latin typeface="+mn-lt"/>
                <a:ea typeface="+mn-ea"/>
                <a:cs typeface="+mn-cs"/>
              </a:rPr>
              <a:t> neu </a:t>
            </a:r>
            <a:r>
              <a:rPr lang="en-GB" sz="1200" b="0" i="0" kern="1200" dirty="0" err="1">
                <a:solidFill>
                  <a:schemeClr val="tx1"/>
                </a:solidFill>
                <a:effectLst/>
                <a:latin typeface="+mn-lt"/>
                <a:ea typeface="+mn-ea"/>
                <a:cs typeface="+mn-cs"/>
              </a:rPr>
              <a:t>anghenion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amddiffyn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gofal</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chymorth</a:t>
            </a:r>
            <a:r>
              <a:rPr lang="en-GB"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GB" sz="1200" b="0" i="0" kern="1200" dirty="0" err="1">
                <a:solidFill>
                  <a:schemeClr val="tx1"/>
                </a:solidFill>
                <a:effectLst/>
                <a:latin typeface="+mn-lt"/>
                <a:ea typeface="+mn-ea"/>
                <a:cs typeface="+mn-cs"/>
              </a:rPr>
              <a:t>gwneud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penderfyniadau</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chynllunio'r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ymyrraeth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fwyaf</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priodol</a:t>
            </a:r>
            <a:r>
              <a:rPr lang="en-GB"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GB" sz="1200" b="0" i="0" kern="1200" dirty="0" err="1">
                <a:solidFill>
                  <a:schemeClr val="tx1"/>
                </a:solidFill>
                <a:effectLst/>
                <a:latin typeface="+mn-lt"/>
                <a:ea typeface="+mn-ea"/>
                <a:cs typeface="+mn-cs"/>
              </a:rPr>
              <a:t>gweithredoedd</a:t>
            </a:r>
            <a:r>
              <a:rPr lang="en-GB" sz="1200" b="0" i="0" kern="1200" dirty="0">
                <a:solidFill>
                  <a:schemeClr val="tx1"/>
                </a:solidFill>
                <a:effectLst/>
                <a:latin typeface="+mn-lt"/>
                <a:ea typeface="+mn-ea"/>
                <a:cs typeface="+mn-cs"/>
              </a:rPr>
              <a:t> ac </a:t>
            </a:r>
            <a:r>
              <a:rPr lang="en-GB" sz="1200" b="0" i="0" kern="1200" dirty="0" err="1">
                <a:solidFill>
                  <a:schemeClr val="tx1"/>
                </a:solidFill>
                <a:effectLst/>
                <a:latin typeface="+mn-lt"/>
                <a:ea typeface="+mn-ea"/>
                <a:cs typeface="+mn-cs"/>
              </a:rPr>
              <a:t>ymyriadau</a:t>
            </a:r>
            <a:r>
              <a:rPr lang="en-GB"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GB" sz="1200" b="0" i="0" kern="1200" dirty="0" err="1">
                <a:solidFill>
                  <a:schemeClr val="tx1"/>
                </a:solidFill>
                <a:effectLst/>
                <a:latin typeface="+mn-lt"/>
                <a:ea typeface="+mn-ea"/>
                <a:cs typeface="+mn-cs"/>
              </a:rPr>
              <a:t>gwerthuso</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effeithiolrwydd</a:t>
            </a:r>
            <a:r>
              <a:rPr lang="en-GB" sz="1200" b="0" i="0" kern="1200" dirty="0">
                <a:solidFill>
                  <a:schemeClr val="tx1"/>
                </a:solidFill>
                <a:effectLst/>
                <a:latin typeface="+mn-lt"/>
                <a:ea typeface="+mn-ea"/>
                <a:cs typeface="+mn-cs"/>
              </a:rPr>
              <a:t> y </a:t>
            </a:r>
            <a:r>
              <a:rPr lang="en-GB" sz="1200" b="0" i="0" kern="1200" dirty="0" err="1">
                <a:solidFill>
                  <a:schemeClr val="tx1"/>
                </a:solidFill>
                <a:effectLst/>
                <a:latin typeface="+mn-lt"/>
                <a:ea typeface="+mn-ea"/>
                <a:cs typeface="+mn-cs"/>
              </a:rPr>
              <a:t>gweithredoedd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ymyriadau</a:t>
            </a:r>
            <a:r>
              <a:rPr lang="en-GB" sz="1200" b="0" i="0" kern="1200" dirty="0">
                <a:solidFill>
                  <a:schemeClr val="tx1"/>
                </a:solidFill>
                <a:effectLst/>
                <a:latin typeface="+mn-lt"/>
                <a:ea typeface="+mn-ea"/>
                <a:cs typeface="+mn-cs"/>
              </a:rPr>
              <a:t>.</a:t>
            </a:r>
          </a:p>
          <a:p>
            <a:r>
              <a:rPr lang="en-GB" sz="1200" b="1" i="0" u="none" strike="noStrike" kern="1200" dirty="0" err="1">
                <a:solidFill>
                  <a:schemeClr val="tx1"/>
                </a:solidFill>
                <a:effectLst/>
                <a:latin typeface="+mn-lt"/>
                <a:ea typeface="+mn-ea"/>
                <a:cs typeface="+mn-cs"/>
                <a:hlinkClick r:id="rId8"/>
              </a:rPr>
              <a:t>Awgrymiadau</a:t>
            </a:r>
            <a:r>
              <a:rPr lang="en-GB" sz="1200" b="1" i="0" u="none" strike="noStrike" kern="1200" dirty="0">
                <a:solidFill>
                  <a:schemeClr val="tx1"/>
                </a:solidFill>
                <a:effectLst/>
                <a:latin typeface="+mn-lt"/>
                <a:ea typeface="+mn-ea"/>
                <a:cs typeface="+mn-cs"/>
                <a:hlinkClick r:id="rId8"/>
              </a:rPr>
              <a:t> </a:t>
            </a:r>
            <a:r>
              <a:rPr lang="en-GB" sz="1200" b="1" i="0" u="none" strike="noStrike" kern="1200" dirty="0" err="1">
                <a:solidFill>
                  <a:schemeClr val="tx1"/>
                </a:solidFill>
                <a:effectLst/>
                <a:latin typeface="+mn-lt"/>
                <a:ea typeface="+mn-ea"/>
                <a:cs typeface="+mn-cs"/>
                <a:hlinkClick r:id="rId8"/>
              </a:rPr>
              <a:t>ar</a:t>
            </a:r>
            <a:r>
              <a:rPr lang="en-GB" sz="1200" b="1" i="0" u="none" strike="noStrike" kern="1200" dirty="0">
                <a:solidFill>
                  <a:schemeClr val="tx1"/>
                </a:solidFill>
                <a:effectLst/>
                <a:latin typeface="+mn-lt"/>
                <a:ea typeface="+mn-ea"/>
                <a:cs typeface="+mn-cs"/>
                <a:hlinkClick r:id="rId8"/>
              </a:rPr>
              <a:t> </a:t>
            </a:r>
            <a:r>
              <a:rPr lang="en-GB" sz="1200" b="1" i="0" u="none" strike="noStrike" kern="1200" dirty="0" err="1">
                <a:solidFill>
                  <a:schemeClr val="tx1"/>
                </a:solidFill>
                <a:effectLst/>
                <a:latin typeface="+mn-lt"/>
                <a:ea typeface="+mn-ea"/>
                <a:cs typeface="+mn-cs"/>
                <a:hlinkClick r:id="rId8"/>
              </a:rPr>
              <a:t>gyfer</a:t>
            </a:r>
            <a:r>
              <a:rPr lang="en-GB" sz="1200" b="1" i="0" u="none" strike="noStrike" kern="1200" dirty="0">
                <a:solidFill>
                  <a:schemeClr val="tx1"/>
                </a:solidFill>
                <a:effectLst/>
                <a:latin typeface="+mn-lt"/>
                <a:ea typeface="+mn-ea"/>
                <a:cs typeface="+mn-cs"/>
                <a:hlinkClick r:id="rId8"/>
              </a:rPr>
              <a:t> </a:t>
            </a:r>
            <a:r>
              <a:rPr lang="en-GB" sz="1200" b="1" i="0" u="none" strike="noStrike" kern="1200" dirty="0" err="1">
                <a:solidFill>
                  <a:schemeClr val="tx1"/>
                </a:solidFill>
                <a:effectLst/>
                <a:latin typeface="+mn-lt"/>
                <a:ea typeface="+mn-ea"/>
                <a:cs typeface="+mn-cs"/>
                <a:hlinkClick r:id="rId8"/>
              </a:rPr>
              <a:t>ymarfer</a:t>
            </a:r>
            <a:r>
              <a:rPr lang="en-GB" sz="1200" b="1" i="0" u="none" strike="noStrike" kern="1200" dirty="0">
                <a:solidFill>
                  <a:schemeClr val="tx1"/>
                </a:solidFill>
                <a:effectLst/>
                <a:latin typeface="+mn-lt"/>
                <a:ea typeface="+mn-ea"/>
                <a:cs typeface="+mn-cs"/>
                <a:hlinkClick r:id="rId8"/>
              </a:rPr>
              <a:t>: Y Broses </a:t>
            </a:r>
            <a:r>
              <a:rPr lang="en-GB" sz="1200" b="1" i="0" u="none" strike="noStrike" kern="1200" dirty="0" err="1">
                <a:solidFill>
                  <a:schemeClr val="tx1"/>
                </a:solidFill>
                <a:effectLst/>
                <a:latin typeface="+mn-lt"/>
                <a:ea typeface="+mn-ea"/>
                <a:cs typeface="+mn-cs"/>
                <a:hlinkClick r:id="rId8"/>
              </a:rPr>
              <a:t>Ddiogelu</a:t>
            </a:r>
            <a:endParaRPr lang="en-GB"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886D4B0-98F9-415F-9A92-1BE06DB50752}" type="slidenum">
              <a:rPr lang="en-GB" smtClean="0"/>
              <a:t>2</a:t>
            </a:fld>
            <a:endParaRPr lang="en-GB"/>
          </a:p>
        </p:txBody>
      </p:sp>
    </p:spTree>
    <p:extLst>
      <p:ext uri="{BB962C8B-B14F-4D97-AF65-F5344CB8AC3E}">
        <p14:creationId xmlns:p14="http://schemas.microsoft.com/office/powerpoint/2010/main" val="2663369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3</a:t>
            </a:fld>
            <a:endParaRPr lang="en-GB"/>
          </a:p>
        </p:txBody>
      </p:sp>
    </p:spTree>
    <p:extLst>
      <p:ext uri="{BB962C8B-B14F-4D97-AF65-F5344CB8AC3E}">
        <p14:creationId xmlns:p14="http://schemas.microsoft.com/office/powerpoint/2010/main" val="2046897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1" i="0" kern="1200" dirty="0">
                <a:solidFill>
                  <a:schemeClr val="tx1"/>
                </a:solidFill>
                <a:effectLst/>
                <a:latin typeface="+mn-lt"/>
                <a:ea typeface="+mn-ea"/>
                <a:cs typeface="+mn-cs"/>
              </a:rPr>
              <a:t>Pointers for Practice: The safeguarding process - </a:t>
            </a:r>
            <a:r>
              <a:rPr lang="en-US" b="1" i="0" dirty="0">
                <a:solidFill>
                  <a:srgbClr val="37394B"/>
                </a:solidFill>
                <a:effectLst/>
                <a:latin typeface="Helvetica" panose="020B0604020202020204" pitchFamily="34" charset="0"/>
              </a:rPr>
              <a:t>Gathering information</a:t>
            </a:r>
          </a:p>
          <a:p>
            <a:pPr algn="l">
              <a:buFont typeface="Arial" panose="020B0604020202020204" pitchFamily="34" charset="0"/>
              <a:buChar char="•"/>
            </a:pPr>
            <a:r>
              <a:rPr lang="en-US" b="0" i="0" dirty="0">
                <a:solidFill>
                  <a:srgbClr val="37394B"/>
                </a:solidFill>
                <a:effectLst/>
                <a:latin typeface="Helvetica" panose="020B0604020202020204" pitchFamily="34" charset="0"/>
              </a:rPr>
              <a:t>Information-gathering should focus on the signs and indicators of possible abuse and or neglect. </a:t>
            </a:r>
            <a:br>
              <a:rPr lang="en-US" b="0" i="0" dirty="0">
                <a:solidFill>
                  <a:srgbClr val="37394B"/>
                </a:solidFill>
                <a:effectLst/>
                <a:latin typeface="Helvetica" panose="020B0604020202020204" pitchFamily="34" charset="0"/>
              </a:rPr>
            </a:br>
            <a:r>
              <a:rPr lang="en-US" b="0" i="1" dirty="0">
                <a:solidFill>
                  <a:srgbClr val="37394B"/>
                </a:solidFill>
                <a:effectLst/>
                <a:latin typeface="Helvetica" panose="020B0604020202020204" pitchFamily="34" charset="0"/>
              </a:rPr>
              <a:t>For example, for those considering reporting a case of an adult at risk it means obtaining sufficient information to decide whether to make a report to </a:t>
            </a:r>
            <a:r>
              <a:rPr lang="en-US" b="1" i="1" u="none" strike="noStrike" dirty="0">
                <a:solidFill>
                  <a:srgbClr val="11846A"/>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social services</a:t>
            </a:r>
            <a:r>
              <a:rPr lang="en-US" b="0" i="1" dirty="0">
                <a:solidFill>
                  <a:srgbClr val="37394B"/>
                </a:solidFill>
                <a:effectLst/>
                <a:latin typeface="Helvetica" panose="020B0604020202020204" pitchFamily="34" charset="0"/>
              </a:rPr>
              <a:t>. For practitioners responding to a report, the purpose of information-gathering is to gain insight into the world of the adult at risk to understand whether they need protection and/or have care and support needs.</a:t>
            </a:r>
          </a:p>
          <a:p>
            <a:pPr algn="l">
              <a:buFont typeface="Arial" panose="020B0604020202020204" pitchFamily="34" charset="0"/>
              <a:buChar char="•"/>
            </a:pPr>
            <a:r>
              <a:rPr lang="en-US" b="0" i="0" dirty="0">
                <a:solidFill>
                  <a:srgbClr val="37394B"/>
                </a:solidFill>
                <a:effectLst/>
                <a:latin typeface="Helvetica" panose="020B0604020202020204" pitchFamily="34" charset="0"/>
              </a:rPr>
              <a:t>The role and responsibilities of the worker will affect the information they have at their disposal.</a:t>
            </a:r>
          </a:p>
          <a:p>
            <a:pPr algn="l">
              <a:buFont typeface="Arial" panose="020B0604020202020204" pitchFamily="34" charset="0"/>
              <a:buChar char="•"/>
            </a:pPr>
            <a:r>
              <a:rPr lang="en-US" b="0" i="0" dirty="0">
                <a:solidFill>
                  <a:srgbClr val="37394B"/>
                </a:solidFill>
                <a:effectLst/>
                <a:latin typeface="Helvetica" panose="020B0604020202020204" pitchFamily="34" charset="0"/>
              </a:rPr>
              <a:t>Information gathered should be ‘proportionate’. It should be sufficient to inform decision-making. For example, if there are concerns about an older person in a care home who has pressure ulcers it is not, in the first instance, necessary to obtain information about the family history.</a:t>
            </a:r>
          </a:p>
          <a:p>
            <a:pPr algn="l">
              <a:buFont typeface="Arial" panose="020B0604020202020204" pitchFamily="34" charset="0"/>
              <a:buChar char="•"/>
            </a:pPr>
            <a:r>
              <a:rPr lang="en-US" b="0" i="0" dirty="0">
                <a:solidFill>
                  <a:srgbClr val="37394B"/>
                </a:solidFill>
                <a:effectLst/>
                <a:latin typeface="Helvetica" panose="020B0604020202020204" pitchFamily="34" charset="0"/>
              </a:rPr>
              <a:t>When gathering information, detail and evidence of concerns about harm should be obtained. For example, ‘inappropriately dressed’ means little. If the information gathered is hearsay or professional opinion this should be made clear.</a:t>
            </a:r>
          </a:p>
          <a:p>
            <a:pPr algn="l">
              <a:buFont typeface="Arial" panose="020B0604020202020204" pitchFamily="34" charset="0"/>
              <a:buChar char="•"/>
            </a:pPr>
            <a:r>
              <a:rPr lang="en-US" b="0" i="0" dirty="0">
                <a:solidFill>
                  <a:srgbClr val="37394B"/>
                </a:solidFill>
                <a:effectLst/>
                <a:latin typeface="Helvetica" panose="020B0604020202020204" pitchFamily="34" charset="0"/>
              </a:rPr>
              <a:t>The service-user and their </a:t>
            </a:r>
            <a:r>
              <a:rPr lang="en-US" b="0" i="0" dirty="0" err="1">
                <a:solidFill>
                  <a:srgbClr val="37394B"/>
                </a:solidFill>
                <a:effectLst/>
                <a:latin typeface="Helvetica" panose="020B0604020202020204" pitchFamily="34" charset="0"/>
              </a:rPr>
              <a:t>carers</a:t>
            </a:r>
            <a:r>
              <a:rPr lang="en-US" b="0" i="0" dirty="0">
                <a:solidFill>
                  <a:srgbClr val="37394B"/>
                </a:solidFill>
                <a:effectLst/>
                <a:latin typeface="Helvetica" panose="020B0604020202020204" pitchFamily="34" charset="0"/>
              </a:rPr>
              <a:t> should have opportunities to provide information about their situation, their wishes and feelings. Communication approaches that promote engagement and information-sharing should be used. For example, asking what language they wish to use; drawing on interpreters and advocates.</a:t>
            </a:r>
          </a:p>
          <a:p>
            <a:pPr algn="l">
              <a:buFont typeface="Arial" panose="020B0604020202020204" pitchFamily="34" charset="0"/>
              <a:buChar char="•"/>
            </a:pPr>
            <a:r>
              <a:rPr lang="en-US" b="0" i="0" dirty="0">
                <a:solidFill>
                  <a:srgbClr val="37394B"/>
                </a:solidFill>
                <a:effectLst/>
                <a:latin typeface="Helvetica" panose="020B0604020202020204" pitchFamily="34" charset="0"/>
              </a:rPr>
              <a:t>Information gathering and sharing should be in accordance with the </a:t>
            </a:r>
            <a:r>
              <a:rPr lang="en-US" b="0" i="0" dirty="0">
                <a:solidFill>
                  <a:srgbClr val="11846A"/>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EU’s General Data Protection Regulation</a:t>
            </a:r>
            <a:r>
              <a:rPr lang="en-US" b="0" i="0" dirty="0">
                <a:solidFill>
                  <a:srgbClr val="37394B"/>
                </a:solidFill>
                <a:effectLst/>
                <a:latin typeface="Helvetica" panose="020B0604020202020204" pitchFamily="34" charset="0"/>
              </a:rPr>
              <a:t>.</a:t>
            </a:r>
          </a:p>
          <a:p>
            <a:pPr algn="l">
              <a:buFont typeface="Arial" panose="020B0604020202020204" pitchFamily="34" charset="0"/>
              <a:buChar char="•"/>
            </a:pPr>
            <a:r>
              <a:rPr lang="en-US" b="0" i="0" dirty="0">
                <a:solidFill>
                  <a:srgbClr val="37394B"/>
                </a:solidFill>
                <a:effectLst/>
                <a:latin typeface="Helvetica" panose="020B0604020202020204" pitchFamily="34" charset="0"/>
              </a:rPr>
              <a:t>It should be transparent to the service user and undertaken with the consent of the adult at risk. However, information can be shared without consent if to do so would place the individual or others at increased risk of harm or they do not have the mental capacity under the </a:t>
            </a:r>
            <a:r>
              <a:rPr lang="en-US" b="0" i="0" dirty="0">
                <a:solidFill>
                  <a:srgbClr val="11846A"/>
                </a:solidFill>
                <a:effectLst/>
                <a:latin typeface="Helvetica" panose="020B0604020202020204" pitchFamily="34" charset="0"/>
                <a:hlinkClick r:id="rId5">
                  <a:extLst>
                    <a:ext uri="{A12FA001-AC4F-418D-AE19-62706E023703}">
                      <ahyp:hlinkClr xmlns:ahyp="http://schemas.microsoft.com/office/drawing/2018/hyperlinkcolor" val="tx"/>
                    </a:ext>
                  </a:extLst>
                </a:hlinkClick>
              </a:rPr>
              <a:t>Mental Capacity Act 2005</a:t>
            </a:r>
            <a:r>
              <a:rPr lang="en-US" b="0" i="0" dirty="0">
                <a:solidFill>
                  <a:srgbClr val="37394B"/>
                </a:solidFill>
                <a:effectLst/>
                <a:latin typeface="Helvetica" panose="020B0604020202020204" pitchFamily="34" charset="0"/>
              </a:rPr>
              <a:t> to give informed consent.</a:t>
            </a:r>
          </a:p>
          <a:p>
            <a:pPr algn="l">
              <a:buFont typeface="Arial" panose="020B0604020202020204" pitchFamily="34" charset="0"/>
              <a:buChar char="•"/>
            </a:pPr>
            <a:r>
              <a:rPr lang="en-US" b="0" i="0" dirty="0">
                <a:solidFill>
                  <a:srgbClr val="37394B"/>
                </a:solidFill>
                <a:effectLst/>
                <a:latin typeface="Helvetica" panose="020B0604020202020204" pitchFamily="34" charset="0"/>
              </a:rPr>
              <a:t>Information gathering should not focus merely on gathering evidence to confirm one’s hypothesis. For example, if there are concerns that a young man with a severe learning disability is being emotionally abused by a parent it is important to gather information about both the positive and negative aspects of their relationship.</a:t>
            </a:r>
          </a:p>
          <a:p>
            <a:pPr algn="l">
              <a:buFont typeface="Arial" panose="020B0604020202020204" pitchFamily="34" charset="0"/>
              <a:buChar char="•"/>
            </a:pPr>
            <a:r>
              <a:rPr lang="en-US" b="0" i="0" dirty="0">
                <a:solidFill>
                  <a:srgbClr val="37394B"/>
                </a:solidFill>
                <a:effectLst/>
                <a:latin typeface="Helvetica" panose="020B0604020202020204" pitchFamily="34" charset="0"/>
              </a:rPr>
              <a:t>Careful consideration should be given to information that is obtained from social media. Whilst this information may be in the public domain, it may not be accurate.</a:t>
            </a:r>
          </a:p>
          <a:p>
            <a:pPr algn="l">
              <a:buFont typeface="Arial" panose="020B0604020202020204" pitchFamily="34" charset="0"/>
              <a:buChar char="•"/>
            </a:pPr>
            <a:r>
              <a:rPr lang="en-US" b="0" i="0" dirty="0">
                <a:solidFill>
                  <a:srgbClr val="37394B"/>
                </a:solidFill>
                <a:effectLst/>
                <a:latin typeface="Helvetica" panose="020B0604020202020204" pitchFamily="34" charset="0"/>
              </a:rPr>
              <a:t>Record information gathered.</a:t>
            </a:r>
          </a:p>
          <a:p>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4</a:t>
            </a:fld>
            <a:endParaRPr lang="en-GB"/>
          </a:p>
        </p:txBody>
      </p:sp>
    </p:spTree>
    <p:extLst>
      <p:ext uri="{BB962C8B-B14F-4D97-AF65-F5344CB8AC3E}">
        <p14:creationId xmlns:p14="http://schemas.microsoft.com/office/powerpoint/2010/main" val="4198984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5</a:t>
            </a:fld>
            <a:endParaRPr lang="en-GB"/>
          </a:p>
        </p:txBody>
      </p:sp>
    </p:spTree>
    <p:extLst>
      <p:ext uri="{BB962C8B-B14F-4D97-AF65-F5344CB8AC3E}">
        <p14:creationId xmlns:p14="http://schemas.microsoft.com/office/powerpoint/2010/main" val="2246925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1" i="0" kern="1200" dirty="0">
                <a:solidFill>
                  <a:schemeClr val="tx1"/>
                </a:solidFill>
                <a:effectLst/>
                <a:latin typeface="+mn-lt"/>
                <a:ea typeface="+mn-ea"/>
                <a:cs typeface="+mn-cs"/>
              </a:rPr>
              <a:t>Pointers for Practice: The safeguarding process  -  </a:t>
            </a:r>
            <a:r>
              <a:rPr lang="en-US" b="1" i="0" dirty="0">
                <a:solidFill>
                  <a:srgbClr val="37394B"/>
                </a:solidFill>
                <a:effectLst/>
                <a:latin typeface="Helvetica" panose="020B0604020202020204" pitchFamily="34" charset="0"/>
              </a:rPr>
              <a:t>Making sense of the information</a:t>
            </a:r>
          </a:p>
          <a:p>
            <a:pPr algn="l"/>
            <a:r>
              <a:rPr lang="en-US" b="0" i="0" dirty="0">
                <a:solidFill>
                  <a:srgbClr val="37394B"/>
                </a:solidFill>
                <a:effectLst/>
                <a:latin typeface="Helvetica" panose="020B0604020202020204" pitchFamily="34" charset="0"/>
              </a:rPr>
              <a:t>What does this information tell me about the adult I consider to be at risk? Does it confirm or refute the hypothesis? Do I need to test further, consult and/ or consider alternative </a:t>
            </a:r>
            <a:r>
              <a:rPr lang="en-US" b="0" i="0" dirty="0" err="1">
                <a:solidFill>
                  <a:srgbClr val="37394B"/>
                </a:solidFill>
                <a:effectLst/>
                <a:latin typeface="Helvetica" panose="020B0604020202020204" pitchFamily="34" charset="0"/>
              </a:rPr>
              <a:t>hypothesises</a:t>
            </a:r>
            <a:r>
              <a:rPr lang="en-US" b="0" i="0" dirty="0">
                <a:solidFill>
                  <a:srgbClr val="37394B"/>
                </a:solidFill>
                <a:effectLst/>
                <a:latin typeface="Helvetica" panose="020B0604020202020204" pitchFamily="34" charset="0"/>
              </a:rPr>
              <a:t>?</a:t>
            </a:r>
          </a:p>
          <a:p>
            <a:pPr algn="l"/>
            <a:endParaRPr lang="en-US" b="0" i="0" dirty="0">
              <a:solidFill>
                <a:srgbClr val="37394B"/>
              </a:solidFill>
              <a:effectLst/>
              <a:latin typeface="Helvetica" panose="020B0604020202020204" pitchFamily="34" charset="0"/>
            </a:endParaRPr>
          </a:p>
          <a:p>
            <a:pPr algn="l"/>
            <a:r>
              <a:rPr lang="en-US" b="0" i="0" dirty="0">
                <a:solidFill>
                  <a:srgbClr val="37394B"/>
                </a:solidFill>
                <a:effectLst/>
                <a:latin typeface="Helvetica" panose="020B0604020202020204" pitchFamily="34" charset="0"/>
              </a:rPr>
              <a:t>At this stage, irrespective of the reason for the assessment, there are questions that the practitioner should ask of themselves:</a:t>
            </a:r>
          </a:p>
          <a:p>
            <a:pPr algn="l">
              <a:buFont typeface="Arial" panose="020B0604020202020204" pitchFamily="34" charset="0"/>
              <a:buChar char="•"/>
            </a:pPr>
            <a:r>
              <a:rPr lang="en-US" b="0" i="0" dirty="0">
                <a:solidFill>
                  <a:srgbClr val="37394B"/>
                </a:solidFill>
                <a:effectLst/>
                <a:latin typeface="Helvetica" panose="020B0604020202020204" pitchFamily="34" charset="0"/>
              </a:rPr>
              <a:t>Do I have enough information to </a:t>
            </a:r>
            <a:r>
              <a:rPr lang="en-US" b="0" i="0" dirty="0" err="1">
                <a:solidFill>
                  <a:srgbClr val="37394B"/>
                </a:solidFill>
                <a:effectLst/>
                <a:latin typeface="Helvetica" panose="020B0604020202020204" pitchFamily="34" charset="0"/>
              </a:rPr>
              <a:t>analyse</a:t>
            </a:r>
            <a:r>
              <a:rPr lang="en-US" b="0" i="0" dirty="0">
                <a:solidFill>
                  <a:srgbClr val="37394B"/>
                </a:solidFill>
                <a:effectLst/>
                <a:latin typeface="Helvetica" panose="020B0604020202020204" pitchFamily="34" charset="0"/>
              </a:rPr>
              <a:t> and make a professional judgement? If not, what more do I need? How will I obtain it?</a:t>
            </a:r>
          </a:p>
          <a:p>
            <a:pPr algn="l">
              <a:buFont typeface="Arial" panose="020B0604020202020204" pitchFamily="34" charset="0"/>
              <a:buChar char="•"/>
            </a:pPr>
            <a:r>
              <a:rPr lang="en-US" b="0" i="0" dirty="0">
                <a:solidFill>
                  <a:srgbClr val="37394B"/>
                </a:solidFill>
                <a:effectLst/>
                <a:latin typeface="Helvetica" panose="020B0604020202020204" pitchFamily="34" charset="0"/>
              </a:rPr>
              <a:t>Have I seen and spoken to the individual? Have I listened to what they have to say and taken their wishes, views and feelings seriously?</a:t>
            </a:r>
          </a:p>
          <a:p>
            <a:pPr algn="l">
              <a:buFont typeface="Arial" panose="020B0604020202020204" pitchFamily="34" charset="0"/>
              <a:buChar char="•"/>
            </a:pPr>
            <a:r>
              <a:rPr lang="en-US" b="0" i="0" dirty="0">
                <a:solidFill>
                  <a:srgbClr val="37394B"/>
                </a:solidFill>
                <a:effectLst/>
                <a:latin typeface="Helvetica" panose="020B0604020202020204" pitchFamily="34" charset="0"/>
              </a:rPr>
              <a:t>Do I have a clear understanding of the personal outcomes the adult at risk wish to achieve?</a:t>
            </a:r>
          </a:p>
          <a:p>
            <a:pPr algn="l">
              <a:buFont typeface="Arial" panose="020B0604020202020204" pitchFamily="34" charset="0"/>
              <a:buChar char="•"/>
            </a:pPr>
            <a:r>
              <a:rPr lang="en-US" b="0" i="0" dirty="0">
                <a:solidFill>
                  <a:srgbClr val="37394B"/>
                </a:solidFill>
                <a:effectLst/>
                <a:latin typeface="Helvetica" panose="020B0604020202020204" pitchFamily="34" charset="0"/>
              </a:rPr>
              <a:t>What weight can I give to the information gathered? For example. is the information evidence-based, hearsay or professional opinion?</a:t>
            </a:r>
          </a:p>
          <a:p>
            <a:pPr algn="l">
              <a:buFont typeface="Arial" panose="020B0604020202020204" pitchFamily="34" charset="0"/>
              <a:buChar char="•"/>
            </a:pPr>
            <a:r>
              <a:rPr lang="en-US" b="0" i="0" dirty="0">
                <a:solidFill>
                  <a:srgbClr val="37394B"/>
                </a:solidFill>
                <a:effectLst/>
                <a:latin typeface="Helvetica" panose="020B0604020202020204" pitchFamily="34" charset="0"/>
              </a:rPr>
              <a:t>Do I need to revise my hypotheses in view of the information obtained and </a:t>
            </a:r>
            <a:r>
              <a:rPr lang="en-US" b="0" i="0" dirty="0" err="1">
                <a:solidFill>
                  <a:srgbClr val="37394B"/>
                </a:solidFill>
                <a:effectLst/>
                <a:latin typeface="Helvetica" panose="020B0604020202020204" pitchFamily="34" charset="0"/>
              </a:rPr>
              <a:t>analysed</a:t>
            </a:r>
            <a:r>
              <a:rPr lang="en-US" b="0" i="0" dirty="0">
                <a:solidFill>
                  <a:srgbClr val="37394B"/>
                </a:solidFill>
                <a:effectLst/>
                <a:latin typeface="Helvetica" panose="020B0604020202020204" pitchFamily="34" charset="0"/>
              </a:rPr>
              <a:t>?</a:t>
            </a:r>
          </a:p>
          <a:p>
            <a:pPr algn="l">
              <a:buFont typeface="Arial" panose="020B0604020202020204" pitchFamily="34" charset="0"/>
              <a:buChar char="•"/>
            </a:pPr>
            <a:r>
              <a:rPr lang="en-US" b="0" i="0" dirty="0">
                <a:solidFill>
                  <a:srgbClr val="37394B"/>
                </a:solidFill>
                <a:effectLst/>
                <a:latin typeface="Helvetica" panose="020B0604020202020204" pitchFamily="34" charset="0"/>
              </a:rPr>
              <a:t>Do I need professional advice and guidance? Who can I contact? (see section on obtaining advice)</a:t>
            </a:r>
          </a:p>
          <a:p>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6</a:t>
            </a:fld>
            <a:endParaRPr lang="en-GB"/>
          </a:p>
        </p:txBody>
      </p:sp>
    </p:spTree>
    <p:extLst>
      <p:ext uri="{BB962C8B-B14F-4D97-AF65-F5344CB8AC3E}">
        <p14:creationId xmlns:p14="http://schemas.microsoft.com/office/powerpoint/2010/main" val="1920563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7</a:t>
            </a:fld>
            <a:endParaRPr lang="en-GB"/>
          </a:p>
        </p:txBody>
      </p:sp>
    </p:spTree>
    <p:extLst>
      <p:ext uri="{BB962C8B-B14F-4D97-AF65-F5344CB8AC3E}">
        <p14:creationId xmlns:p14="http://schemas.microsoft.com/office/powerpoint/2010/main" val="3479447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Decision-making and planning</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In the same way that the information gathered should be proportionate so should the response.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following questions should be considered: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What do I need to do, considering my role and responsibilities to protect, care and support the adult at risk? </a:t>
            </a:r>
          </a:p>
          <a:p>
            <a:r>
              <a:rPr lang="en-US" sz="1200" b="0" i="0" kern="1200" dirty="0">
                <a:solidFill>
                  <a:schemeClr val="tx1"/>
                </a:solidFill>
                <a:effectLst/>
                <a:latin typeface="+mn-lt"/>
                <a:ea typeface="+mn-ea"/>
                <a:cs typeface="+mn-cs"/>
              </a:rPr>
              <a:t>Are immediate actions necessary?</a:t>
            </a:r>
          </a:p>
          <a:p>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What does the information gathered tell me about risk of harm and protective factors?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Do I have enough information to make an informed decision about next steps or should I gather more? If so, what do I need to know? Who should I consult?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What are the wishes of the adult at risk?</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What is required of both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and practitioners to protect the adult at risk from abuse and neglect when possible without breaching the right to family life? If there are several options, consider the advantages and disadvantages of each. For example, lengthy waiting lists, location, appropriateness of available services.</a:t>
            </a:r>
          </a:p>
          <a:p>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8</a:t>
            </a:fld>
            <a:endParaRPr lang="en-GB"/>
          </a:p>
        </p:txBody>
      </p:sp>
    </p:spTree>
    <p:extLst>
      <p:ext uri="{BB962C8B-B14F-4D97-AF65-F5344CB8AC3E}">
        <p14:creationId xmlns:p14="http://schemas.microsoft.com/office/powerpoint/2010/main" val="541711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9</a:t>
            </a:fld>
            <a:endParaRPr lang="en-GB"/>
          </a:p>
        </p:txBody>
      </p:sp>
    </p:spTree>
    <p:extLst>
      <p:ext uri="{BB962C8B-B14F-4D97-AF65-F5344CB8AC3E}">
        <p14:creationId xmlns:p14="http://schemas.microsoft.com/office/powerpoint/2010/main" val="34333705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A7AB6-751E-4502-900A-EC2A5775D9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dirty="0"/>
          </a:p>
        </p:txBody>
      </p:sp>
      <p:sp>
        <p:nvSpPr>
          <p:cNvPr id="3" name="Subtitle 2">
            <a:extLst>
              <a:ext uri="{FF2B5EF4-FFF2-40B4-BE49-F238E27FC236}">
                <a16:creationId xmlns:a16="http://schemas.microsoft.com/office/drawing/2014/main" id="{4798D9E0-8FD4-4D64-A440-2FEAB7979965}"/>
              </a:ext>
            </a:extLst>
          </p:cNvPr>
          <p:cNvSpPr>
            <a:spLocks noGrp="1"/>
          </p:cNvSpPr>
          <p:nvPr>
            <p:ph type="subTitle" idx="1"/>
          </p:nvPr>
        </p:nvSpPr>
        <p:spPr>
          <a:xfrm>
            <a:off x="1524000" y="3602038"/>
            <a:ext cx="9144000" cy="1655762"/>
          </a:xfrm>
        </p:spPr>
        <p:txBody>
          <a:bodyPr/>
          <a:lstStyle>
            <a:lvl1pPr marL="0" indent="0" algn="ctr">
              <a:buNone/>
              <a:defRPr sz="3200">
                <a:solidFill>
                  <a:schemeClr val="tx1">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8" name="Straight Connector 7">
            <a:extLst>
              <a:ext uri="{FF2B5EF4-FFF2-40B4-BE49-F238E27FC236}">
                <a16:creationId xmlns:a16="http://schemas.microsoft.com/office/drawing/2014/main" id="{1800A707-A166-4C56-A533-0D614B94350C}"/>
              </a:ext>
            </a:extLst>
          </p:cNvPr>
          <p:cNvCxnSpPr/>
          <p:nvPr/>
        </p:nvCxnSpPr>
        <p:spPr>
          <a:xfrm>
            <a:off x="1524000" y="3509963"/>
            <a:ext cx="9144000"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6D3305AC-E430-8B4F-9402-9BDC7F80D7E8}"/>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4333460" y="5812697"/>
            <a:ext cx="3525080" cy="930229"/>
          </a:xfrm>
          <a:prstGeom prst="rect">
            <a:avLst/>
          </a:prstGeom>
        </p:spPr>
      </p:pic>
    </p:spTree>
    <p:extLst>
      <p:ext uri="{BB962C8B-B14F-4D97-AF65-F5344CB8AC3E}">
        <p14:creationId xmlns:p14="http://schemas.microsoft.com/office/powerpoint/2010/main" val="3202282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B437-72C7-4938-B2E2-475B91C4E97B}"/>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0B30B37-2FC3-40F5-AF8D-CBE742D50E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3000221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14E9BD-AFAB-4D58-B2AD-9644C6026DA1}"/>
              </a:ext>
            </a:extLst>
          </p:cNvPr>
          <p:cNvSpPr>
            <a:spLocks noGrp="1"/>
          </p:cNvSpPr>
          <p:nvPr>
            <p:ph type="title"/>
          </p:nvPr>
        </p:nvSpPr>
        <p:spPr>
          <a:xfrm>
            <a:off x="838200" y="18255"/>
            <a:ext cx="10515600" cy="1325563"/>
          </a:xfrm>
          <a:prstGeom prst="rect">
            <a:avLst/>
          </a:prstGeom>
        </p:spPr>
        <p:txBody>
          <a:bodyPr vert="horz" lIns="91440" tIns="45720" rIns="91440" bIns="45720" rtlCol="0" anchor="b">
            <a:no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2AA9793B-625F-4107-A07E-C65C38E1726F}"/>
              </a:ext>
            </a:extLst>
          </p:cNvPr>
          <p:cNvSpPr>
            <a:spLocks noGrp="1"/>
          </p:cNvSpPr>
          <p:nvPr>
            <p:ph type="body" idx="1"/>
          </p:nvPr>
        </p:nvSpPr>
        <p:spPr>
          <a:xfrm>
            <a:off x="838200" y="1588168"/>
            <a:ext cx="10515600" cy="4588795"/>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4" name="Picture 3" descr="Logo Gweithdrefnau Diogelu Cymru&#10;Wales Safeguarding Procedures logo">
            <a:extLst>
              <a:ext uri="{FF2B5EF4-FFF2-40B4-BE49-F238E27FC236}">
                <a16:creationId xmlns:a16="http://schemas.microsoft.com/office/drawing/2014/main" id="{66452606-4E98-A34C-81F5-AEF286AF2796}"/>
              </a:ext>
            </a:extLst>
          </p:cNvPr>
          <p:cNvPicPr/>
          <p:nvPr userDrawn="1"/>
        </p:nvPicPr>
        <p:blipFill>
          <a:blip r:embed="rId4">
            <a:extLst>
              <a:ext uri="{28A0092B-C50C-407E-A947-70E740481C1C}">
                <a14:useLocalDpi xmlns:a14="http://schemas.microsoft.com/office/drawing/2010/main" val="0"/>
              </a:ext>
            </a:extLst>
          </a:blip>
          <a:stretch>
            <a:fillRect/>
          </a:stretch>
        </p:blipFill>
        <p:spPr>
          <a:xfrm>
            <a:off x="4333460" y="5812697"/>
            <a:ext cx="3525080" cy="930229"/>
          </a:xfrm>
          <a:prstGeom prst="rect">
            <a:avLst/>
          </a:prstGeom>
        </p:spPr>
      </p:pic>
    </p:spTree>
    <p:extLst>
      <p:ext uri="{BB962C8B-B14F-4D97-AF65-F5344CB8AC3E}">
        <p14:creationId xmlns:p14="http://schemas.microsoft.com/office/powerpoint/2010/main" val="3393982944"/>
      </p:ext>
    </p:extLst>
  </p:cSld>
  <p:clrMap bg1="lt1" tx1="dk1" bg2="lt2" tx2="dk2" accent1="accent1" accent2="accent2" accent3="accent3" accent4="accent4" accent5="accent5" accent6="accent6" hlink="hlink" folHlink="folHlink"/>
  <p:sldLayoutIdLst>
    <p:sldLayoutId id="2147483664" r:id="rId1"/>
    <p:sldLayoutId id="2147483665" r:id="rId2"/>
  </p:sldLayoutIdLst>
  <p:txStyles>
    <p:titleStyle>
      <a:lvl1pPr algn="l" defTabSz="914400" rtl="0" eaLnBrk="1" latinLnBrk="0" hangingPunct="1">
        <a:lnSpc>
          <a:spcPct val="90000"/>
        </a:lnSpc>
        <a:spcBef>
          <a:spcPct val="0"/>
        </a:spcBef>
        <a:buNone/>
        <a:defRPr sz="60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50B77-0E65-44A5-9176-B989558A5DF0}"/>
              </a:ext>
            </a:extLst>
          </p:cNvPr>
          <p:cNvSpPr>
            <a:spLocks noGrp="1"/>
          </p:cNvSpPr>
          <p:nvPr>
            <p:ph type="ctrTitle"/>
          </p:nvPr>
        </p:nvSpPr>
        <p:spPr>
          <a:xfrm>
            <a:off x="0" y="1122363"/>
            <a:ext cx="12192000" cy="2387600"/>
          </a:xfrm>
        </p:spPr>
        <p:txBody>
          <a:bodyPr/>
          <a:lstStyle/>
          <a:p>
            <a:r>
              <a:rPr lang="en-GB" dirty="0"/>
              <a:t>Safeguarding adults at risk</a:t>
            </a:r>
          </a:p>
        </p:txBody>
      </p:sp>
      <p:sp>
        <p:nvSpPr>
          <p:cNvPr id="3" name="Subtitle 2">
            <a:extLst>
              <a:ext uri="{FF2B5EF4-FFF2-40B4-BE49-F238E27FC236}">
                <a16:creationId xmlns:a16="http://schemas.microsoft.com/office/drawing/2014/main" id="{39132E17-7813-40CE-8404-F7CC7E386776}"/>
              </a:ext>
            </a:extLst>
          </p:cNvPr>
          <p:cNvSpPr>
            <a:spLocks noGrp="1"/>
          </p:cNvSpPr>
          <p:nvPr>
            <p:ph type="subTitle" idx="1"/>
          </p:nvPr>
        </p:nvSpPr>
        <p:spPr/>
        <p:txBody>
          <a:bodyPr/>
          <a:lstStyle/>
          <a:p>
            <a:r>
              <a:rPr lang="en-US" sz="3600" dirty="0">
                <a:solidFill>
                  <a:schemeClr val="tx1">
                    <a:lumMod val="50000"/>
                  </a:schemeClr>
                </a:solidFill>
              </a:rPr>
              <a:t>Stages of the safeguarding process</a:t>
            </a:r>
            <a:endParaRPr lang="en-GB" sz="3600" dirty="0">
              <a:solidFill>
                <a:schemeClr val="tx1">
                  <a:lumMod val="50000"/>
                </a:schemeClr>
              </a:solidFill>
            </a:endParaRPr>
          </a:p>
        </p:txBody>
      </p:sp>
    </p:spTree>
    <p:extLst>
      <p:ext uri="{BB962C8B-B14F-4D97-AF65-F5344CB8AC3E}">
        <p14:creationId xmlns:p14="http://schemas.microsoft.com/office/powerpoint/2010/main" val="3926560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00412-B7CA-4F96-A713-D9055C4EA0BD}"/>
              </a:ext>
            </a:extLst>
          </p:cNvPr>
          <p:cNvSpPr>
            <a:spLocks noGrp="1"/>
          </p:cNvSpPr>
          <p:nvPr>
            <p:ph type="title"/>
          </p:nvPr>
        </p:nvSpPr>
        <p:spPr/>
        <p:txBody>
          <a:bodyPr/>
          <a:lstStyle/>
          <a:p>
            <a:r>
              <a:rPr lang="en-GB" dirty="0"/>
              <a:t>Action/intervention</a:t>
            </a:r>
          </a:p>
        </p:txBody>
      </p:sp>
      <p:sp>
        <p:nvSpPr>
          <p:cNvPr id="3" name="Content Placeholder 2">
            <a:extLst>
              <a:ext uri="{FF2B5EF4-FFF2-40B4-BE49-F238E27FC236}">
                <a16:creationId xmlns:a16="http://schemas.microsoft.com/office/drawing/2014/main" id="{ABC78BD6-9377-424F-8C6A-9C32E59D70D4}"/>
              </a:ext>
            </a:extLst>
          </p:cNvPr>
          <p:cNvSpPr>
            <a:spLocks noGrp="1"/>
          </p:cNvSpPr>
          <p:nvPr>
            <p:ph idx="1"/>
          </p:nvPr>
        </p:nvSpPr>
        <p:spPr>
          <a:xfrm>
            <a:off x="838200" y="1500547"/>
            <a:ext cx="10833340" cy="5150976"/>
          </a:xfrm>
        </p:spPr>
        <p:txBody>
          <a:bodyPr vert="horz" lIns="91440" tIns="45720" rIns="91440" bIns="45720" rtlCol="0" anchor="t">
            <a:noAutofit/>
          </a:bodyPr>
          <a:lstStyle/>
          <a:p>
            <a:pPr marL="0" lvl="1" indent="0">
              <a:spcBef>
                <a:spcPts val="0"/>
              </a:spcBef>
              <a:spcAft>
                <a:spcPts val="2400"/>
              </a:spcAft>
              <a:buNone/>
            </a:pPr>
            <a:r>
              <a:rPr lang="en-US" b="1" dirty="0">
                <a:solidFill>
                  <a:schemeClr val="accent3"/>
                </a:solidFill>
              </a:rPr>
              <a:t>W</a:t>
            </a:r>
            <a:r>
              <a:rPr lang="en-US" dirty="0">
                <a:solidFill>
                  <a:schemeClr val="tx1"/>
                </a:solidFill>
              </a:rPr>
              <a:t>hy are there interventions to support the adult at risk? </a:t>
            </a:r>
          </a:p>
          <a:p>
            <a:pPr marL="0" lvl="1" indent="0">
              <a:spcBef>
                <a:spcPts val="0"/>
              </a:spcBef>
              <a:spcAft>
                <a:spcPts val="2400"/>
              </a:spcAft>
              <a:buNone/>
            </a:pPr>
            <a:r>
              <a:rPr lang="en-US" b="1" dirty="0">
                <a:solidFill>
                  <a:schemeClr val="accent3"/>
                </a:solidFill>
              </a:rPr>
              <a:t>W</a:t>
            </a:r>
            <a:r>
              <a:rPr lang="en-US" dirty="0">
                <a:solidFill>
                  <a:schemeClr val="tx1"/>
                </a:solidFill>
              </a:rPr>
              <a:t>hat are the interventions?</a:t>
            </a:r>
            <a:endParaRPr lang="en-US" dirty="0">
              <a:solidFill>
                <a:schemeClr val="tx1"/>
              </a:solidFill>
              <a:cs typeface="Arial"/>
            </a:endParaRPr>
          </a:p>
          <a:p>
            <a:pPr marL="0" lvl="1" indent="0">
              <a:spcBef>
                <a:spcPts val="0"/>
              </a:spcBef>
              <a:spcAft>
                <a:spcPts val="2400"/>
              </a:spcAft>
              <a:buNone/>
            </a:pPr>
            <a:r>
              <a:rPr lang="en-US" b="1" dirty="0">
                <a:solidFill>
                  <a:schemeClr val="accent3"/>
                </a:solidFill>
              </a:rPr>
              <a:t>W</a:t>
            </a:r>
            <a:r>
              <a:rPr lang="en-US" dirty="0">
                <a:solidFill>
                  <a:schemeClr val="tx1"/>
                </a:solidFill>
              </a:rPr>
              <a:t>ho is doing what in the interventions? </a:t>
            </a:r>
            <a:endParaRPr lang="en-US" dirty="0">
              <a:solidFill>
                <a:schemeClr val="tx1"/>
              </a:solidFill>
              <a:cs typeface="Arial"/>
            </a:endParaRPr>
          </a:p>
          <a:p>
            <a:pPr marL="0" lvl="1" indent="0">
              <a:spcBef>
                <a:spcPts val="0"/>
              </a:spcBef>
              <a:spcAft>
                <a:spcPts val="2400"/>
              </a:spcAft>
              <a:buNone/>
            </a:pPr>
            <a:r>
              <a:rPr lang="en-US" b="1" dirty="0">
                <a:solidFill>
                  <a:schemeClr val="accent3"/>
                </a:solidFill>
              </a:rPr>
              <a:t>W</a:t>
            </a:r>
            <a:r>
              <a:rPr lang="en-US" dirty="0">
                <a:solidFill>
                  <a:schemeClr val="tx1"/>
                </a:solidFill>
              </a:rPr>
              <a:t>hen will interventions happen? </a:t>
            </a:r>
            <a:endParaRPr lang="en-US" dirty="0">
              <a:solidFill>
                <a:schemeClr val="tx1"/>
              </a:solidFill>
              <a:cs typeface="Arial"/>
            </a:endParaRPr>
          </a:p>
          <a:p>
            <a:pPr marL="0" lvl="1" indent="0">
              <a:spcBef>
                <a:spcPts val="0"/>
              </a:spcBef>
              <a:spcAft>
                <a:spcPts val="2400"/>
              </a:spcAft>
              <a:buNone/>
            </a:pPr>
            <a:r>
              <a:rPr lang="en-US" b="1" dirty="0">
                <a:solidFill>
                  <a:schemeClr val="accent3"/>
                </a:solidFill>
              </a:rPr>
              <a:t>W</a:t>
            </a:r>
            <a:r>
              <a:rPr lang="en-US" dirty="0">
                <a:solidFill>
                  <a:schemeClr val="tx1"/>
                </a:solidFill>
              </a:rPr>
              <a:t>here will the interventions happen?</a:t>
            </a:r>
            <a:endParaRPr lang="en-US" dirty="0">
              <a:solidFill>
                <a:schemeClr val="tx1"/>
              </a:solidFill>
              <a:cs typeface="Arial"/>
            </a:endParaRPr>
          </a:p>
          <a:p>
            <a:pPr marL="0" indent="0">
              <a:spcBef>
                <a:spcPts val="0"/>
              </a:spcBef>
              <a:spcAft>
                <a:spcPts val="1200"/>
              </a:spcAft>
              <a:buNone/>
            </a:pPr>
            <a:endParaRPr lang="en-US" dirty="0">
              <a:solidFill>
                <a:schemeClr val="tx1"/>
              </a:solidFill>
            </a:endParaRPr>
          </a:p>
          <a:p>
            <a:pPr marL="0" indent="0">
              <a:spcBef>
                <a:spcPts val="0"/>
              </a:spcBef>
              <a:spcAft>
                <a:spcPts val="1200"/>
              </a:spcAft>
              <a:buNone/>
            </a:pPr>
            <a:endParaRPr lang="en-GB" sz="4800" dirty="0"/>
          </a:p>
        </p:txBody>
      </p:sp>
    </p:spTree>
    <p:extLst>
      <p:ext uri="{BB962C8B-B14F-4D97-AF65-F5344CB8AC3E}">
        <p14:creationId xmlns:p14="http://schemas.microsoft.com/office/powerpoint/2010/main" val="426458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5">
            <a:extLst>
              <a:ext uri="{FF2B5EF4-FFF2-40B4-BE49-F238E27FC236}">
                <a16:creationId xmlns:a16="http://schemas.microsoft.com/office/drawing/2014/main" id="{FB8FCDF6-2444-40F6-ABB9-20439830803A}"/>
              </a:ext>
            </a:extLst>
          </p:cNvPr>
          <p:cNvSpPr txBox="1">
            <a:spLocks/>
          </p:cNvSpPr>
          <p:nvPr/>
        </p:nvSpPr>
        <p:spPr>
          <a:xfrm>
            <a:off x="851139" y="1124788"/>
            <a:ext cx="10489721" cy="3795623"/>
          </a:xfrm>
          <a:prstGeom prst="wedgeRoundRectCallout">
            <a:avLst>
              <a:gd name="adj1" fmla="val -45707"/>
              <a:gd name="adj2" fmla="val 74472"/>
              <a:gd name="adj3" fmla="val 16667"/>
            </a:avLst>
          </a:prstGeom>
          <a:solidFill>
            <a:schemeClr val="accent6">
              <a:lumMod val="60000"/>
              <a:lumOff val="40000"/>
            </a:schemeClr>
          </a:solidFill>
          <a:ln>
            <a:solidFill>
              <a:schemeClr val="accent1"/>
            </a:solidFill>
          </a:ln>
        </p:spPr>
        <p:txBody>
          <a:bodyPr vert="horz" lIns="91440" tIns="45720" rIns="91440" bIns="45720" rtlCol="0" anchor="ctr">
            <a:noAutofit/>
          </a:bodyPr>
          <a:lstStyle>
            <a:lvl1pPr marL="361950" indent="-36195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801688" indent="-344488"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258888" indent="-344488"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spcAft>
                <a:spcPts val="2400"/>
              </a:spcAft>
              <a:buNone/>
            </a:pPr>
            <a:r>
              <a:rPr lang="en-US" sz="4800" dirty="0">
                <a:solidFill>
                  <a:schemeClr val="tx1"/>
                </a:solidFill>
              </a:rPr>
              <a:t>Have the individual achieved their agreed person-centered outcomes?</a:t>
            </a:r>
          </a:p>
          <a:p>
            <a:pPr marL="0" indent="0" algn="ctr">
              <a:spcBef>
                <a:spcPts val="0"/>
              </a:spcBef>
              <a:spcAft>
                <a:spcPts val="2400"/>
              </a:spcAft>
              <a:buNone/>
            </a:pPr>
            <a:r>
              <a:rPr lang="en-US" sz="4800" dirty="0">
                <a:solidFill>
                  <a:schemeClr val="tx1"/>
                </a:solidFill>
              </a:rPr>
              <a:t>What evidence have we got that they’ve achieved these outcomes? </a:t>
            </a:r>
            <a:endParaRPr lang="en-GB" sz="4800" dirty="0">
              <a:solidFill>
                <a:schemeClr val="tx1"/>
              </a:solidFill>
            </a:endParaRPr>
          </a:p>
        </p:txBody>
      </p:sp>
    </p:spTree>
    <p:extLst>
      <p:ext uri="{BB962C8B-B14F-4D97-AF65-F5344CB8AC3E}">
        <p14:creationId xmlns:p14="http://schemas.microsoft.com/office/powerpoint/2010/main" val="3708819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4C32F-C578-4FBD-95DA-A23696570A49}"/>
              </a:ext>
            </a:extLst>
          </p:cNvPr>
          <p:cNvSpPr>
            <a:spLocks noGrp="1"/>
          </p:cNvSpPr>
          <p:nvPr>
            <p:ph type="title"/>
          </p:nvPr>
        </p:nvSpPr>
        <p:spPr/>
        <p:txBody>
          <a:bodyPr/>
          <a:lstStyle/>
          <a:p>
            <a:r>
              <a:rPr lang="en-GB" dirty="0"/>
              <a:t>Evaluating effectiveness</a:t>
            </a:r>
          </a:p>
        </p:txBody>
      </p:sp>
      <p:sp>
        <p:nvSpPr>
          <p:cNvPr id="4" name="Rectangle 3">
            <a:extLst>
              <a:ext uri="{FF2B5EF4-FFF2-40B4-BE49-F238E27FC236}">
                <a16:creationId xmlns:a16="http://schemas.microsoft.com/office/drawing/2014/main" id="{A406C879-C6FF-4640-9133-C0789FB6F945}"/>
              </a:ext>
            </a:extLst>
          </p:cNvPr>
          <p:cNvSpPr/>
          <p:nvPr/>
        </p:nvSpPr>
        <p:spPr>
          <a:xfrm>
            <a:off x="838200" y="1371376"/>
            <a:ext cx="10821839" cy="4465838"/>
          </a:xfrm>
          <a:prstGeom prst="rect">
            <a:avLst/>
          </a:prstGeom>
        </p:spPr>
        <p:txBody>
          <a:bodyPr wrap="square">
            <a:spAutoFit/>
          </a:bodyPr>
          <a:lstStyle/>
          <a:p>
            <a:pPr marL="361950" indent="-361950">
              <a:lnSpc>
                <a:spcPct val="90000"/>
              </a:lnSpc>
              <a:spcAft>
                <a:spcPts val="600"/>
              </a:spcAft>
              <a:buClr>
                <a:schemeClr val="accent3"/>
              </a:buClr>
              <a:buFont typeface="Arial" panose="020B0604020202020204" pitchFamily="34" charset="0"/>
              <a:buChar char="•"/>
            </a:pPr>
            <a:r>
              <a:rPr lang="en-US" sz="3200" dirty="0">
                <a:solidFill>
                  <a:schemeClr val="accent1"/>
                </a:solidFill>
              </a:rPr>
              <a:t>Does the adult at risk believe the </a:t>
            </a:r>
            <a:r>
              <a:rPr lang="en-US" sz="3200" b="1" dirty="0">
                <a:solidFill>
                  <a:schemeClr val="accent1"/>
                </a:solidFill>
              </a:rPr>
              <a:t>quality</a:t>
            </a:r>
            <a:r>
              <a:rPr lang="en-US" sz="3200" dirty="0">
                <a:solidFill>
                  <a:schemeClr val="accent1"/>
                </a:solidFill>
              </a:rPr>
              <a:t> of their life and their </a:t>
            </a:r>
            <a:r>
              <a:rPr lang="en-US" sz="3200" b="1" dirty="0">
                <a:solidFill>
                  <a:schemeClr val="accent1"/>
                </a:solidFill>
              </a:rPr>
              <a:t>well-being</a:t>
            </a:r>
            <a:r>
              <a:rPr lang="en-US" sz="3200" dirty="0">
                <a:solidFill>
                  <a:schemeClr val="accent1"/>
                </a:solidFill>
              </a:rPr>
              <a:t> has improved?</a:t>
            </a:r>
          </a:p>
          <a:p>
            <a:pPr marL="361950" indent="-361950">
              <a:lnSpc>
                <a:spcPct val="90000"/>
              </a:lnSpc>
              <a:spcAft>
                <a:spcPts val="600"/>
              </a:spcAft>
              <a:buClr>
                <a:schemeClr val="accent3"/>
              </a:buClr>
              <a:buFont typeface="Arial" panose="020B0604020202020204" pitchFamily="34" charset="0"/>
              <a:buChar char="•"/>
            </a:pPr>
            <a:r>
              <a:rPr lang="en-US" sz="3200" dirty="0"/>
              <a:t>Is there </a:t>
            </a:r>
            <a:r>
              <a:rPr lang="en-US" sz="3200" b="1" dirty="0"/>
              <a:t>evidence</a:t>
            </a:r>
            <a:r>
              <a:rPr lang="en-US" sz="3200" dirty="0"/>
              <a:t> they’ve </a:t>
            </a:r>
            <a:r>
              <a:rPr lang="en-US" sz="3200" b="1" dirty="0"/>
              <a:t>achieved</a:t>
            </a:r>
            <a:r>
              <a:rPr lang="en-US" sz="3200" dirty="0"/>
              <a:t> their agreed outcomes?</a:t>
            </a:r>
          </a:p>
          <a:p>
            <a:pPr marL="361950" indent="-361950">
              <a:lnSpc>
                <a:spcPct val="90000"/>
              </a:lnSpc>
              <a:spcAft>
                <a:spcPts val="600"/>
              </a:spcAft>
              <a:buClr>
                <a:schemeClr val="accent3"/>
              </a:buClr>
              <a:buFont typeface="Arial" panose="020B0604020202020204" pitchFamily="34" charset="0"/>
              <a:buChar char="•"/>
            </a:pPr>
            <a:r>
              <a:rPr lang="en-US" sz="3200" dirty="0">
                <a:solidFill>
                  <a:schemeClr val="accent1"/>
                </a:solidFill>
              </a:rPr>
              <a:t>What interventions </a:t>
            </a:r>
            <a:r>
              <a:rPr lang="en-US" sz="3200" b="1" dirty="0">
                <a:solidFill>
                  <a:schemeClr val="accent1"/>
                </a:solidFill>
              </a:rPr>
              <a:t>worked</a:t>
            </a:r>
            <a:r>
              <a:rPr lang="en-US" sz="3200" dirty="0">
                <a:solidFill>
                  <a:schemeClr val="accent1"/>
                </a:solidFill>
              </a:rPr>
              <a:t>? </a:t>
            </a:r>
          </a:p>
          <a:p>
            <a:pPr marL="361950" indent="-361950">
              <a:lnSpc>
                <a:spcPct val="90000"/>
              </a:lnSpc>
              <a:spcAft>
                <a:spcPts val="600"/>
              </a:spcAft>
              <a:buClr>
                <a:schemeClr val="accent3"/>
              </a:buClr>
              <a:buFont typeface="Arial" panose="020B0604020202020204" pitchFamily="34" charset="0"/>
              <a:buChar char="•"/>
            </a:pPr>
            <a:r>
              <a:rPr lang="en-US" sz="3200" dirty="0">
                <a:solidFill>
                  <a:schemeClr val="accent1"/>
                </a:solidFill>
              </a:rPr>
              <a:t>What </a:t>
            </a:r>
            <a:r>
              <a:rPr lang="en-US" sz="3200" b="1" dirty="0">
                <a:solidFill>
                  <a:schemeClr val="accent1"/>
                </a:solidFill>
              </a:rPr>
              <a:t>did not </a:t>
            </a:r>
            <a:r>
              <a:rPr lang="en-US" sz="3200" dirty="0">
                <a:solidFill>
                  <a:schemeClr val="accent1"/>
                </a:solidFill>
              </a:rPr>
              <a:t>contribute to improved outcomes?</a:t>
            </a:r>
          </a:p>
          <a:p>
            <a:pPr marL="361950" indent="-361950">
              <a:lnSpc>
                <a:spcPct val="90000"/>
              </a:lnSpc>
              <a:spcAft>
                <a:spcPts val="600"/>
              </a:spcAft>
              <a:buClr>
                <a:schemeClr val="accent3"/>
              </a:buClr>
              <a:buFont typeface="Arial" panose="020B0604020202020204" pitchFamily="34" charset="0"/>
              <a:buChar char="•"/>
            </a:pPr>
            <a:r>
              <a:rPr lang="en-US" sz="3200" dirty="0">
                <a:solidFill>
                  <a:schemeClr val="accent1"/>
                </a:solidFill>
              </a:rPr>
              <a:t>Do we need to </a:t>
            </a:r>
            <a:r>
              <a:rPr lang="en-US" sz="3200" b="1" dirty="0">
                <a:solidFill>
                  <a:schemeClr val="accent1"/>
                </a:solidFill>
              </a:rPr>
              <a:t>revise </a:t>
            </a:r>
            <a:r>
              <a:rPr lang="en-US" sz="3200" dirty="0">
                <a:solidFill>
                  <a:schemeClr val="accent1"/>
                </a:solidFill>
              </a:rPr>
              <a:t>interventions for this individual?</a:t>
            </a:r>
          </a:p>
          <a:p>
            <a:pPr marL="361950" indent="-361950">
              <a:lnSpc>
                <a:spcPct val="90000"/>
              </a:lnSpc>
              <a:spcAft>
                <a:spcPts val="600"/>
              </a:spcAft>
              <a:buClr>
                <a:schemeClr val="accent3"/>
              </a:buClr>
              <a:buFont typeface="Arial" panose="020B0604020202020204" pitchFamily="34" charset="0"/>
              <a:buChar char="•"/>
            </a:pPr>
            <a:r>
              <a:rPr lang="en-US" sz="3200" dirty="0">
                <a:solidFill>
                  <a:schemeClr val="accent1"/>
                </a:solidFill>
              </a:rPr>
              <a:t>Does the person need </a:t>
            </a:r>
            <a:r>
              <a:rPr lang="en-US" sz="3200" b="1" dirty="0">
                <a:solidFill>
                  <a:schemeClr val="accent1"/>
                </a:solidFill>
              </a:rPr>
              <a:t>other support </a:t>
            </a:r>
            <a:r>
              <a:rPr lang="en-US" sz="3200" dirty="0">
                <a:solidFill>
                  <a:schemeClr val="accent1"/>
                </a:solidFill>
              </a:rPr>
              <a:t>to maintain their current levels of safety and well-being?</a:t>
            </a:r>
          </a:p>
        </p:txBody>
      </p:sp>
    </p:spTree>
    <p:extLst>
      <p:ext uri="{BB962C8B-B14F-4D97-AF65-F5344CB8AC3E}">
        <p14:creationId xmlns:p14="http://schemas.microsoft.com/office/powerpoint/2010/main" val="39445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9C8362-5C70-410D-A66C-D1EF2B774250}"/>
              </a:ext>
            </a:extLst>
          </p:cNvPr>
          <p:cNvSpPr>
            <a:spLocks noGrp="1"/>
          </p:cNvSpPr>
          <p:nvPr>
            <p:ph type="title"/>
          </p:nvPr>
        </p:nvSpPr>
        <p:spPr>
          <a:xfrm>
            <a:off x="838200" y="18255"/>
            <a:ext cx="11353800" cy="1325563"/>
          </a:xfrm>
        </p:spPr>
        <p:txBody>
          <a:bodyPr/>
          <a:lstStyle/>
          <a:p>
            <a:r>
              <a:rPr lang="en-US" sz="5400" dirty="0"/>
              <a:t>Stages of the safeguarding process</a:t>
            </a:r>
            <a:endParaRPr lang="en-GB" sz="5400" dirty="0"/>
          </a:p>
        </p:txBody>
      </p:sp>
      <p:sp>
        <p:nvSpPr>
          <p:cNvPr id="3" name="Content Placeholder 2">
            <a:extLst>
              <a:ext uri="{FF2B5EF4-FFF2-40B4-BE49-F238E27FC236}">
                <a16:creationId xmlns:a16="http://schemas.microsoft.com/office/drawing/2014/main" id="{58139464-DC87-4BCC-88E9-115431319157}"/>
              </a:ext>
            </a:extLst>
          </p:cNvPr>
          <p:cNvSpPr>
            <a:spLocks noGrp="1"/>
          </p:cNvSpPr>
          <p:nvPr>
            <p:ph idx="1"/>
          </p:nvPr>
        </p:nvSpPr>
        <p:spPr>
          <a:xfrm>
            <a:off x="838200" y="1356043"/>
            <a:ext cx="10515600" cy="5251577"/>
          </a:xfrm>
        </p:spPr>
        <p:txBody>
          <a:bodyPr vert="horz" lIns="91440" tIns="45720" rIns="91440" bIns="45720" rtlCol="0" anchor="t">
            <a:noAutofit/>
          </a:bodyPr>
          <a:lstStyle/>
          <a:p>
            <a:r>
              <a:rPr lang="en-US" sz="3600" dirty="0"/>
              <a:t>Gathering </a:t>
            </a:r>
            <a:r>
              <a:rPr lang="en-US" sz="3600" b="1" dirty="0"/>
              <a:t>information</a:t>
            </a:r>
          </a:p>
          <a:p>
            <a:r>
              <a:rPr lang="en-US" sz="3600" b="1" dirty="0"/>
              <a:t>Assessing and </a:t>
            </a:r>
            <a:r>
              <a:rPr lang="en-US" sz="3600" b="1" dirty="0" err="1"/>
              <a:t>analysing</a:t>
            </a:r>
            <a:r>
              <a:rPr lang="en-US" sz="3600" b="1" dirty="0"/>
              <a:t> </a:t>
            </a:r>
            <a:r>
              <a:rPr lang="en-US" sz="3600" dirty="0"/>
              <a:t>early help, care and support, or care and support protection needs</a:t>
            </a:r>
          </a:p>
          <a:p>
            <a:r>
              <a:rPr lang="en-US" sz="3600" b="1" dirty="0"/>
              <a:t>Decision-making and planning</a:t>
            </a:r>
            <a:r>
              <a:rPr lang="en-US" sz="3600" dirty="0"/>
              <a:t> the most appropriate intervention</a:t>
            </a:r>
          </a:p>
          <a:p>
            <a:r>
              <a:rPr lang="en-US" sz="3600" b="1" dirty="0"/>
              <a:t>Actions and interventions</a:t>
            </a:r>
          </a:p>
          <a:p>
            <a:r>
              <a:rPr lang="en-US" sz="3600" b="1" dirty="0"/>
              <a:t>Evaluating effectiveness</a:t>
            </a:r>
            <a:r>
              <a:rPr lang="en-US" sz="3600" dirty="0"/>
              <a:t> of the actions and interventions</a:t>
            </a:r>
            <a:endParaRPr lang="en-GB" sz="3600" dirty="0"/>
          </a:p>
        </p:txBody>
      </p:sp>
    </p:spTree>
    <p:extLst>
      <p:ext uri="{BB962C8B-B14F-4D97-AF65-F5344CB8AC3E}">
        <p14:creationId xmlns:p14="http://schemas.microsoft.com/office/powerpoint/2010/main" val="2104214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5">
            <a:extLst>
              <a:ext uri="{FF2B5EF4-FFF2-40B4-BE49-F238E27FC236}">
                <a16:creationId xmlns:a16="http://schemas.microsoft.com/office/drawing/2014/main" id="{FB8FCDF6-2444-40F6-ABB9-20439830803A}"/>
              </a:ext>
            </a:extLst>
          </p:cNvPr>
          <p:cNvSpPr txBox="1">
            <a:spLocks/>
          </p:cNvSpPr>
          <p:nvPr/>
        </p:nvSpPr>
        <p:spPr>
          <a:xfrm>
            <a:off x="1623203" y="1143383"/>
            <a:ext cx="8945593" cy="3433314"/>
          </a:xfrm>
          <a:prstGeom prst="wedgeRoundRectCallout">
            <a:avLst>
              <a:gd name="adj1" fmla="val -45707"/>
              <a:gd name="adj2" fmla="val 74472"/>
              <a:gd name="adj3" fmla="val 16667"/>
            </a:avLst>
          </a:prstGeom>
          <a:solidFill>
            <a:schemeClr val="accent6">
              <a:lumMod val="60000"/>
              <a:lumOff val="40000"/>
            </a:schemeClr>
          </a:solidFill>
          <a:ln>
            <a:solidFill>
              <a:schemeClr val="accent1"/>
            </a:solidFill>
          </a:ln>
        </p:spPr>
        <p:txBody>
          <a:bodyPr vert="horz" lIns="91440" tIns="45720" rIns="91440" bIns="45720" rtlCol="0" anchor="ctr">
            <a:noAutofit/>
          </a:bodyPr>
          <a:lstStyle>
            <a:lvl1pPr marL="361950" indent="-36195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801688" indent="-344488"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258888" indent="-344488"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800" dirty="0">
                <a:solidFill>
                  <a:schemeClr val="tx1"/>
                </a:solidFill>
              </a:rPr>
              <a:t>What is making me think the individual is at risk of harm?</a:t>
            </a:r>
            <a:endParaRPr lang="en-US" dirty="0">
              <a:solidFill>
                <a:schemeClr val="tx1"/>
              </a:solidFill>
            </a:endParaRPr>
          </a:p>
          <a:p>
            <a:pPr marL="0" indent="0" algn="ctr">
              <a:buNone/>
            </a:pPr>
            <a:r>
              <a:rPr lang="en-US" sz="4800" dirty="0">
                <a:solidFill>
                  <a:schemeClr val="tx1"/>
                </a:solidFill>
              </a:rPr>
              <a:t> What do I know?</a:t>
            </a:r>
            <a:endParaRPr lang="en-US">
              <a:solidFill>
                <a:schemeClr val="tx1"/>
              </a:solidFill>
            </a:endParaRPr>
          </a:p>
        </p:txBody>
      </p:sp>
    </p:spTree>
    <p:extLst>
      <p:ext uri="{BB962C8B-B14F-4D97-AF65-F5344CB8AC3E}">
        <p14:creationId xmlns:p14="http://schemas.microsoft.com/office/powerpoint/2010/main" val="2039285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39CB4833-51E2-4AC1-998B-2C8F5674E639}"/>
              </a:ext>
            </a:extLst>
          </p:cNvPr>
          <p:cNvSpPr>
            <a:spLocks noGrp="1"/>
          </p:cNvSpPr>
          <p:nvPr>
            <p:ph type="title"/>
          </p:nvPr>
        </p:nvSpPr>
        <p:spPr/>
        <p:txBody>
          <a:bodyPr/>
          <a:lstStyle/>
          <a:p>
            <a:r>
              <a:rPr lang="en-GB" dirty="0"/>
              <a:t>Gathering information</a:t>
            </a:r>
          </a:p>
        </p:txBody>
      </p:sp>
      <p:sp>
        <p:nvSpPr>
          <p:cNvPr id="3" name="Content Placeholder 2">
            <a:extLst>
              <a:ext uri="{FF2B5EF4-FFF2-40B4-BE49-F238E27FC236}">
                <a16:creationId xmlns:a16="http://schemas.microsoft.com/office/drawing/2014/main" id="{785B6A50-11A9-4139-A57E-8347479C4CAB}"/>
              </a:ext>
            </a:extLst>
          </p:cNvPr>
          <p:cNvSpPr>
            <a:spLocks noGrp="1"/>
          </p:cNvSpPr>
          <p:nvPr>
            <p:ph idx="1"/>
          </p:nvPr>
        </p:nvSpPr>
        <p:spPr>
          <a:xfrm>
            <a:off x="777240" y="1499079"/>
            <a:ext cx="5582920" cy="5209798"/>
          </a:xfrm>
        </p:spPr>
        <p:txBody>
          <a:bodyPr vert="horz" lIns="91440" tIns="45720" rIns="91440" bIns="45720" rtlCol="0" anchor="t">
            <a:noAutofit/>
          </a:bodyPr>
          <a:lstStyle/>
          <a:p>
            <a:pPr>
              <a:spcBef>
                <a:spcPts val="0"/>
              </a:spcBef>
              <a:spcAft>
                <a:spcPts val="600"/>
              </a:spcAft>
            </a:pPr>
            <a:r>
              <a:rPr lang="en-US" sz="3200" dirty="0"/>
              <a:t>Focus on the </a:t>
            </a:r>
            <a:r>
              <a:rPr lang="en-US" sz="3200" b="1" dirty="0"/>
              <a:t>signs and indicators </a:t>
            </a:r>
            <a:r>
              <a:rPr lang="en-US" sz="3200" dirty="0"/>
              <a:t>of possible abuse and or neglect</a:t>
            </a:r>
          </a:p>
          <a:p>
            <a:pPr>
              <a:spcBef>
                <a:spcPts val="0"/>
              </a:spcBef>
              <a:spcAft>
                <a:spcPts val="600"/>
              </a:spcAft>
            </a:pPr>
            <a:r>
              <a:rPr lang="en-US" sz="3200" dirty="0">
                <a:solidFill>
                  <a:srgbClr val="37394B"/>
                </a:solidFill>
              </a:rPr>
              <a:t>Be </a:t>
            </a:r>
            <a:r>
              <a:rPr lang="en-US" sz="3200" b="1" dirty="0">
                <a:solidFill>
                  <a:srgbClr val="37394B"/>
                </a:solidFill>
              </a:rPr>
              <a:t>proportionate</a:t>
            </a:r>
            <a:r>
              <a:rPr lang="en-US" sz="3200" dirty="0">
                <a:solidFill>
                  <a:srgbClr val="37394B"/>
                </a:solidFill>
              </a:rPr>
              <a:t> </a:t>
            </a:r>
          </a:p>
          <a:p>
            <a:pPr>
              <a:spcBef>
                <a:spcPts val="0"/>
              </a:spcBef>
              <a:spcAft>
                <a:spcPts val="600"/>
              </a:spcAft>
            </a:pPr>
            <a:r>
              <a:rPr lang="en-US" sz="3200" dirty="0">
                <a:solidFill>
                  <a:srgbClr val="37394B"/>
                </a:solidFill>
              </a:rPr>
              <a:t>Include </a:t>
            </a:r>
            <a:r>
              <a:rPr lang="en-US" sz="3200" b="1" dirty="0">
                <a:solidFill>
                  <a:srgbClr val="37394B"/>
                </a:solidFill>
              </a:rPr>
              <a:t>detail and evidence </a:t>
            </a:r>
            <a:r>
              <a:rPr lang="en-US" sz="3200" dirty="0">
                <a:solidFill>
                  <a:srgbClr val="37394B"/>
                </a:solidFill>
              </a:rPr>
              <a:t>of concerns about harm </a:t>
            </a:r>
          </a:p>
          <a:p>
            <a:pPr>
              <a:spcBef>
                <a:spcPts val="0"/>
              </a:spcBef>
              <a:spcAft>
                <a:spcPts val="600"/>
              </a:spcAft>
            </a:pPr>
            <a:r>
              <a:rPr lang="en-US" sz="3200" dirty="0">
                <a:solidFill>
                  <a:srgbClr val="37394B"/>
                </a:solidFill>
              </a:rPr>
              <a:t>Make it clear whether information is </a:t>
            </a:r>
            <a:r>
              <a:rPr lang="en-US" sz="3200" b="1" dirty="0">
                <a:solidFill>
                  <a:srgbClr val="37394B"/>
                </a:solidFill>
              </a:rPr>
              <a:t>hearsay or professional opinion</a:t>
            </a:r>
          </a:p>
        </p:txBody>
      </p:sp>
      <p:sp>
        <p:nvSpPr>
          <p:cNvPr id="4" name="Content Placeholder 2">
            <a:extLst>
              <a:ext uri="{FF2B5EF4-FFF2-40B4-BE49-F238E27FC236}">
                <a16:creationId xmlns:a16="http://schemas.microsoft.com/office/drawing/2014/main" id="{593F5E5F-65D7-F94D-B00E-AF6811C2B4A2}"/>
              </a:ext>
            </a:extLst>
          </p:cNvPr>
          <p:cNvSpPr txBox="1">
            <a:spLocks/>
          </p:cNvSpPr>
          <p:nvPr/>
        </p:nvSpPr>
        <p:spPr>
          <a:xfrm>
            <a:off x="6639560" y="1499079"/>
            <a:ext cx="5257800" cy="5209798"/>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600"/>
              </a:spcAft>
            </a:pPr>
            <a:r>
              <a:rPr lang="en-US" sz="3200" b="1" dirty="0">
                <a:solidFill>
                  <a:srgbClr val="37394B"/>
                </a:solidFill>
              </a:rPr>
              <a:t>Include input </a:t>
            </a:r>
            <a:r>
              <a:rPr lang="en-US" sz="3200" dirty="0">
                <a:solidFill>
                  <a:srgbClr val="37394B"/>
                </a:solidFill>
              </a:rPr>
              <a:t>from the adult at risk and their </a:t>
            </a:r>
            <a:r>
              <a:rPr lang="en-US" sz="3200" dirty="0" err="1">
                <a:solidFill>
                  <a:srgbClr val="37394B"/>
                </a:solidFill>
              </a:rPr>
              <a:t>carer</a:t>
            </a:r>
            <a:r>
              <a:rPr lang="en-US" sz="3200" dirty="0">
                <a:solidFill>
                  <a:srgbClr val="37394B"/>
                </a:solidFill>
              </a:rPr>
              <a:t>/s </a:t>
            </a:r>
          </a:p>
          <a:p>
            <a:pPr>
              <a:spcBef>
                <a:spcPts val="0"/>
              </a:spcBef>
              <a:spcAft>
                <a:spcPts val="600"/>
              </a:spcAft>
            </a:pPr>
            <a:r>
              <a:rPr lang="en-US" sz="3200" dirty="0">
                <a:solidFill>
                  <a:srgbClr val="37394B"/>
                </a:solidFill>
              </a:rPr>
              <a:t>Be </a:t>
            </a:r>
            <a:r>
              <a:rPr lang="en-US" sz="3200" b="1" dirty="0">
                <a:solidFill>
                  <a:srgbClr val="37394B"/>
                </a:solidFill>
              </a:rPr>
              <a:t>transparent</a:t>
            </a:r>
            <a:r>
              <a:rPr lang="en-US" sz="3200" dirty="0">
                <a:solidFill>
                  <a:srgbClr val="37394B"/>
                </a:solidFill>
              </a:rPr>
              <a:t> to the adult at risk about why you’re gathering information and have their consent</a:t>
            </a:r>
          </a:p>
          <a:p>
            <a:pPr>
              <a:spcBef>
                <a:spcPts val="0"/>
              </a:spcBef>
              <a:spcAft>
                <a:spcPts val="600"/>
              </a:spcAft>
            </a:pPr>
            <a:r>
              <a:rPr lang="en-US" sz="3200" b="1" dirty="0">
                <a:solidFill>
                  <a:srgbClr val="37394B"/>
                </a:solidFill>
              </a:rPr>
              <a:t>Record </a:t>
            </a:r>
            <a:r>
              <a:rPr lang="en-US" sz="3200" dirty="0">
                <a:solidFill>
                  <a:srgbClr val="37394B"/>
                </a:solidFill>
              </a:rPr>
              <a:t>the information</a:t>
            </a:r>
            <a:endParaRPr lang="en-US" sz="3200" b="1" dirty="0">
              <a:solidFill>
                <a:srgbClr val="37394B"/>
              </a:solidFill>
            </a:endParaRPr>
          </a:p>
        </p:txBody>
      </p:sp>
    </p:spTree>
    <p:extLst>
      <p:ext uri="{BB962C8B-B14F-4D97-AF65-F5344CB8AC3E}">
        <p14:creationId xmlns:p14="http://schemas.microsoft.com/office/powerpoint/2010/main" val="2880802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5">
            <a:extLst>
              <a:ext uri="{FF2B5EF4-FFF2-40B4-BE49-F238E27FC236}">
                <a16:creationId xmlns:a16="http://schemas.microsoft.com/office/drawing/2014/main" id="{FB8FCDF6-2444-40F6-ABB9-20439830803A}"/>
              </a:ext>
            </a:extLst>
          </p:cNvPr>
          <p:cNvSpPr txBox="1">
            <a:spLocks/>
          </p:cNvSpPr>
          <p:nvPr/>
        </p:nvSpPr>
        <p:spPr>
          <a:xfrm>
            <a:off x="1623203" y="1244983"/>
            <a:ext cx="8945593" cy="3433314"/>
          </a:xfrm>
          <a:prstGeom prst="wedgeRoundRectCallout">
            <a:avLst>
              <a:gd name="adj1" fmla="val -45707"/>
              <a:gd name="adj2" fmla="val 74472"/>
              <a:gd name="adj3" fmla="val 16667"/>
            </a:avLst>
          </a:prstGeom>
          <a:solidFill>
            <a:schemeClr val="accent5">
              <a:lumMod val="60000"/>
              <a:lumOff val="40000"/>
            </a:schemeClr>
          </a:solidFill>
          <a:ln>
            <a:solidFill>
              <a:schemeClr val="accent1"/>
            </a:solidFill>
          </a:ln>
        </p:spPr>
        <p:txBody>
          <a:bodyPr vert="horz" lIns="91440" tIns="45720" rIns="91440" bIns="45720" rtlCol="0" anchor="ctr">
            <a:noAutofit/>
          </a:bodyPr>
          <a:lstStyle>
            <a:lvl1pPr marL="361950" indent="-36195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801688" indent="-344488"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258888" indent="-344488"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800" dirty="0">
                <a:solidFill>
                  <a:schemeClr val="tx1"/>
                </a:solidFill>
              </a:rPr>
              <a:t>What does this information </a:t>
            </a:r>
            <a:br>
              <a:rPr lang="en-US" sz="4800" dirty="0">
                <a:solidFill>
                  <a:schemeClr val="tx1"/>
                </a:solidFill>
              </a:rPr>
            </a:br>
            <a:r>
              <a:rPr lang="en-US" sz="4800" dirty="0">
                <a:solidFill>
                  <a:schemeClr val="tx1"/>
                </a:solidFill>
              </a:rPr>
              <a:t>say about the adult at risk? </a:t>
            </a:r>
            <a:endParaRPr lang="en-GB" sz="4800" dirty="0">
              <a:solidFill>
                <a:schemeClr val="tx1"/>
              </a:solidFill>
            </a:endParaRPr>
          </a:p>
        </p:txBody>
      </p:sp>
    </p:spTree>
    <p:extLst>
      <p:ext uri="{BB962C8B-B14F-4D97-AF65-F5344CB8AC3E}">
        <p14:creationId xmlns:p14="http://schemas.microsoft.com/office/powerpoint/2010/main" val="3745135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1F946-6AB9-414C-9021-57966BD30774}"/>
              </a:ext>
            </a:extLst>
          </p:cNvPr>
          <p:cNvSpPr>
            <a:spLocks noGrp="1"/>
          </p:cNvSpPr>
          <p:nvPr>
            <p:ph type="title"/>
          </p:nvPr>
        </p:nvSpPr>
        <p:spPr>
          <a:xfrm>
            <a:off x="838200" y="18255"/>
            <a:ext cx="11353800" cy="1325563"/>
          </a:xfrm>
        </p:spPr>
        <p:txBody>
          <a:bodyPr/>
          <a:lstStyle/>
          <a:p>
            <a:r>
              <a:rPr lang="en-GB" dirty="0"/>
              <a:t>Making sense of the information</a:t>
            </a:r>
          </a:p>
        </p:txBody>
      </p:sp>
      <p:sp>
        <p:nvSpPr>
          <p:cNvPr id="3" name="Content Placeholder 2">
            <a:extLst>
              <a:ext uri="{FF2B5EF4-FFF2-40B4-BE49-F238E27FC236}">
                <a16:creationId xmlns:a16="http://schemas.microsoft.com/office/drawing/2014/main" id="{5E04E3F9-484B-47B6-B494-A1622086B92A}"/>
              </a:ext>
            </a:extLst>
          </p:cNvPr>
          <p:cNvSpPr>
            <a:spLocks noGrp="1"/>
          </p:cNvSpPr>
          <p:nvPr>
            <p:ph idx="1"/>
          </p:nvPr>
        </p:nvSpPr>
        <p:spPr>
          <a:xfrm>
            <a:off x="838200" y="1462685"/>
            <a:ext cx="5257800" cy="5338424"/>
          </a:xfrm>
        </p:spPr>
        <p:txBody>
          <a:bodyPr/>
          <a:lstStyle/>
          <a:p>
            <a:r>
              <a:rPr lang="en-US" sz="3200" dirty="0">
                <a:solidFill>
                  <a:srgbClr val="37394B"/>
                </a:solidFill>
              </a:rPr>
              <a:t>Is there enough information to </a:t>
            </a:r>
            <a:r>
              <a:rPr lang="en-US" sz="3200" b="1" dirty="0" err="1">
                <a:solidFill>
                  <a:srgbClr val="37394B"/>
                </a:solidFill>
              </a:rPr>
              <a:t>analyse</a:t>
            </a:r>
            <a:r>
              <a:rPr lang="en-US" sz="3200" dirty="0">
                <a:solidFill>
                  <a:srgbClr val="37394B"/>
                </a:solidFill>
              </a:rPr>
              <a:t> and make a professional judgement? </a:t>
            </a:r>
          </a:p>
          <a:p>
            <a:r>
              <a:rPr lang="en-US" sz="3200" dirty="0">
                <a:solidFill>
                  <a:srgbClr val="37394B"/>
                </a:solidFill>
              </a:rPr>
              <a:t>Does it include </a:t>
            </a:r>
            <a:r>
              <a:rPr lang="en-US" sz="3200" b="1" dirty="0">
                <a:solidFill>
                  <a:srgbClr val="37394B"/>
                </a:solidFill>
              </a:rPr>
              <a:t>the person’s </a:t>
            </a:r>
            <a:r>
              <a:rPr lang="en-US" sz="3200" dirty="0">
                <a:solidFill>
                  <a:srgbClr val="37394B"/>
                </a:solidFill>
              </a:rPr>
              <a:t>wishes, views and feelings?</a:t>
            </a:r>
          </a:p>
          <a:p>
            <a:r>
              <a:rPr lang="en-US" sz="3200" dirty="0">
                <a:solidFill>
                  <a:srgbClr val="37394B"/>
                </a:solidFill>
              </a:rPr>
              <a:t>Does it provide a </a:t>
            </a:r>
            <a:r>
              <a:rPr lang="en-US" sz="3200" b="1" dirty="0">
                <a:solidFill>
                  <a:srgbClr val="37394B"/>
                </a:solidFill>
              </a:rPr>
              <a:t>clear understanding </a:t>
            </a:r>
            <a:r>
              <a:rPr lang="en-US" sz="3200" dirty="0">
                <a:solidFill>
                  <a:srgbClr val="37394B"/>
                </a:solidFill>
              </a:rPr>
              <a:t>of the</a:t>
            </a:r>
            <a:endParaRPr lang="en-GB" sz="3200" dirty="0"/>
          </a:p>
        </p:txBody>
      </p:sp>
      <p:sp>
        <p:nvSpPr>
          <p:cNvPr id="4" name="Content Placeholder 2">
            <a:extLst>
              <a:ext uri="{FF2B5EF4-FFF2-40B4-BE49-F238E27FC236}">
                <a16:creationId xmlns:a16="http://schemas.microsoft.com/office/drawing/2014/main" id="{2024FE3F-5C43-8B4D-8D9E-A1ADB83EC684}"/>
              </a:ext>
            </a:extLst>
          </p:cNvPr>
          <p:cNvSpPr txBox="1">
            <a:spLocks/>
          </p:cNvSpPr>
          <p:nvPr/>
        </p:nvSpPr>
        <p:spPr>
          <a:xfrm>
            <a:off x="6443980" y="1462685"/>
            <a:ext cx="5257800" cy="5338424"/>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solidFill>
                  <a:srgbClr val="37394B"/>
                </a:solidFill>
              </a:rPr>
              <a:t>outcomes the adult at risk wants to achieve?</a:t>
            </a:r>
            <a:endParaRPr lang="en-US" sz="3200" dirty="0">
              <a:cs typeface="Arial"/>
            </a:endParaRPr>
          </a:p>
          <a:p>
            <a:r>
              <a:rPr lang="en-US" sz="3200" dirty="0">
                <a:solidFill>
                  <a:srgbClr val="37394B"/>
                </a:solidFill>
              </a:rPr>
              <a:t>Is the information </a:t>
            </a:r>
            <a:r>
              <a:rPr lang="en-US" sz="3200" b="1" dirty="0">
                <a:solidFill>
                  <a:srgbClr val="37394B"/>
                </a:solidFill>
              </a:rPr>
              <a:t>evidence-based</a:t>
            </a:r>
            <a:r>
              <a:rPr lang="en-US" sz="3200" dirty="0">
                <a:solidFill>
                  <a:srgbClr val="37394B"/>
                </a:solidFill>
              </a:rPr>
              <a:t>, hearsay or professional opinion?</a:t>
            </a:r>
          </a:p>
          <a:p>
            <a:r>
              <a:rPr lang="en-US" sz="3200" dirty="0">
                <a:solidFill>
                  <a:srgbClr val="37394B"/>
                </a:solidFill>
              </a:rPr>
              <a:t>Does it </a:t>
            </a:r>
            <a:r>
              <a:rPr lang="en-US" sz="3200" b="1" dirty="0">
                <a:solidFill>
                  <a:srgbClr val="37394B"/>
                </a:solidFill>
              </a:rPr>
              <a:t>support or refute </a:t>
            </a:r>
            <a:r>
              <a:rPr lang="en-US" sz="3200" dirty="0">
                <a:solidFill>
                  <a:srgbClr val="37394B"/>
                </a:solidFill>
              </a:rPr>
              <a:t>the concern/s?</a:t>
            </a:r>
          </a:p>
          <a:p>
            <a:r>
              <a:rPr lang="en-US" sz="3200" dirty="0">
                <a:solidFill>
                  <a:srgbClr val="37394B"/>
                </a:solidFill>
              </a:rPr>
              <a:t>Do we need professional </a:t>
            </a:r>
            <a:r>
              <a:rPr lang="en-US" sz="3200" b="1" dirty="0">
                <a:solidFill>
                  <a:srgbClr val="37394B"/>
                </a:solidFill>
              </a:rPr>
              <a:t>advice and guidance</a:t>
            </a:r>
            <a:r>
              <a:rPr lang="en-US" sz="3200" dirty="0">
                <a:solidFill>
                  <a:srgbClr val="37394B"/>
                </a:solidFill>
              </a:rPr>
              <a:t>? </a:t>
            </a:r>
          </a:p>
          <a:p>
            <a:endParaRPr lang="en-GB" sz="3200" dirty="0"/>
          </a:p>
        </p:txBody>
      </p:sp>
    </p:spTree>
    <p:extLst>
      <p:ext uri="{BB962C8B-B14F-4D97-AF65-F5344CB8AC3E}">
        <p14:creationId xmlns:p14="http://schemas.microsoft.com/office/powerpoint/2010/main" val="2836274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5">
            <a:extLst>
              <a:ext uri="{FF2B5EF4-FFF2-40B4-BE49-F238E27FC236}">
                <a16:creationId xmlns:a16="http://schemas.microsoft.com/office/drawing/2014/main" id="{FB8FCDF6-2444-40F6-ABB9-20439830803A}"/>
              </a:ext>
            </a:extLst>
          </p:cNvPr>
          <p:cNvSpPr txBox="1">
            <a:spLocks/>
          </p:cNvSpPr>
          <p:nvPr/>
        </p:nvSpPr>
        <p:spPr>
          <a:xfrm>
            <a:off x="1623203" y="1305943"/>
            <a:ext cx="8945593" cy="3433314"/>
          </a:xfrm>
          <a:prstGeom prst="wedgeRoundRectCallout">
            <a:avLst>
              <a:gd name="adj1" fmla="val -45707"/>
              <a:gd name="adj2" fmla="val 74472"/>
              <a:gd name="adj3" fmla="val 16667"/>
            </a:avLst>
          </a:prstGeom>
          <a:solidFill>
            <a:schemeClr val="accent3">
              <a:lumMod val="60000"/>
              <a:lumOff val="40000"/>
            </a:schemeClr>
          </a:solidFill>
          <a:ln>
            <a:solidFill>
              <a:schemeClr val="accent1"/>
            </a:solidFill>
          </a:ln>
        </p:spPr>
        <p:txBody>
          <a:bodyPr vert="horz" lIns="91440" tIns="45720" rIns="91440" bIns="45720" rtlCol="0" anchor="ctr">
            <a:noAutofit/>
          </a:bodyPr>
          <a:lstStyle>
            <a:lvl1pPr marL="361950" indent="-36195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801688" indent="-344488"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258888" indent="-344488"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spcAft>
                <a:spcPts val="1200"/>
              </a:spcAft>
              <a:buNone/>
            </a:pPr>
            <a:r>
              <a:rPr lang="en-US" sz="4800" dirty="0">
                <a:solidFill>
                  <a:schemeClr val="tx1"/>
                </a:solidFill>
              </a:rPr>
              <a:t>What needs to happen next?</a:t>
            </a:r>
            <a:endParaRPr lang="en-US" dirty="0">
              <a:solidFill>
                <a:schemeClr val="tx1"/>
              </a:solidFill>
            </a:endParaRPr>
          </a:p>
          <a:p>
            <a:pPr marL="0" indent="0" algn="ctr">
              <a:spcBef>
                <a:spcPts val="0"/>
              </a:spcBef>
              <a:spcAft>
                <a:spcPts val="1200"/>
              </a:spcAft>
              <a:buNone/>
            </a:pPr>
            <a:r>
              <a:rPr lang="en-US" sz="4800" dirty="0">
                <a:solidFill>
                  <a:schemeClr val="tx1"/>
                </a:solidFill>
              </a:rPr>
              <a:t> Do we need to take immediate action?</a:t>
            </a:r>
            <a:endParaRPr lang="en-US">
              <a:solidFill>
                <a:schemeClr val="tx1"/>
              </a:solidFill>
            </a:endParaRPr>
          </a:p>
        </p:txBody>
      </p:sp>
    </p:spTree>
    <p:extLst>
      <p:ext uri="{BB962C8B-B14F-4D97-AF65-F5344CB8AC3E}">
        <p14:creationId xmlns:p14="http://schemas.microsoft.com/office/powerpoint/2010/main" val="3176126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2D2B9-6BFE-47B0-A930-6FE1BDB2C598}"/>
              </a:ext>
            </a:extLst>
          </p:cNvPr>
          <p:cNvSpPr>
            <a:spLocks noGrp="1"/>
          </p:cNvSpPr>
          <p:nvPr>
            <p:ph type="title"/>
          </p:nvPr>
        </p:nvSpPr>
        <p:spPr/>
        <p:txBody>
          <a:bodyPr/>
          <a:lstStyle/>
          <a:p>
            <a:r>
              <a:rPr lang="en-GB" dirty="0"/>
              <a:t>Decision-making and planning</a:t>
            </a:r>
          </a:p>
        </p:txBody>
      </p:sp>
      <p:sp>
        <p:nvSpPr>
          <p:cNvPr id="6" name="Content Placeholder 5">
            <a:extLst>
              <a:ext uri="{FF2B5EF4-FFF2-40B4-BE49-F238E27FC236}">
                <a16:creationId xmlns:a16="http://schemas.microsoft.com/office/drawing/2014/main" id="{0ED9DC10-C16A-426E-BFB0-1699F7FE0141}"/>
              </a:ext>
            </a:extLst>
          </p:cNvPr>
          <p:cNvSpPr>
            <a:spLocks noGrp="1"/>
          </p:cNvSpPr>
          <p:nvPr>
            <p:ph idx="1"/>
          </p:nvPr>
        </p:nvSpPr>
        <p:spPr>
          <a:xfrm>
            <a:off x="553720" y="1603407"/>
            <a:ext cx="5699760" cy="4588795"/>
          </a:xfrm>
        </p:spPr>
        <p:txBody>
          <a:bodyPr/>
          <a:lstStyle/>
          <a:p>
            <a:pPr>
              <a:spcBef>
                <a:spcPts val="0"/>
              </a:spcBef>
              <a:spcAft>
                <a:spcPts val="2400"/>
              </a:spcAft>
            </a:pPr>
            <a:r>
              <a:rPr lang="en-US" sz="3200" dirty="0"/>
              <a:t>What does the information gathered say about </a:t>
            </a:r>
            <a:r>
              <a:rPr lang="en-US" sz="3200" b="1" dirty="0"/>
              <a:t>risk</a:t>
            </a:r>
            <a:r>
              <a:rPr lang="en-US" sz="3200" dirty="0"/>
              <a:t> of harm and </a:t>
            </a:r>
            <a:r>
              <a:rPr lang="en-US" sz="3200" b="1" dirty="0"/>
              <a:t>protective</a:t>
            </a:r>
            <a:r>
              <a:rPr lang="en-US" sz="3200" dirty="0"/>
              <a:t> factors around the adult at risk?</a:t>
            </a:r>
          </a:p>
          <a:p>
            <a:pPr>
              <a:spcBef>
                <a:spcPts val="0"/>
              </a:spcBef>
              <a:spcAft>
                <a:spcPts val="2400"/>
              </a:spcAft>
            </a:pPr>
            <a:r>
              <a:rPr lang="en-US" sz="3200" dirty="0"/>
              <a:t>Is there enough information to make an informed decision about the </a:t>
            </a:r>
            <a:r>
              <a:rPr lang="en-US" sz="3200" b="1" dirty="0"/>
              <a:t>next steps</a:t>
            </a:r>
            <a:r>
              <a:rPr lang="en-US" sz="3200" dirty="0"/>
              <a:t>?</a:t>
            </a:r>
          </a:p>
        </p:txBody>
      </p:sp>
      <p:sp>
        <p:nvSpPr>
          <p:cNvPr id="5" name="Content Placeholder 5">
            <a:extLst>
              <a:ext uri="{FF2B5EF4-FFF2-40B4-BE49-F238E27FC236}">
                <a16:creationId xmlns:a16="http://schemas.microsoft.com/office/drawing/2014/main" id="{87DD80FF-98EA-7F4D-88AB-A8211773F553}"/>
              </a:ext>
            </a:extLst>
          </p:cNvPr>
          <p:cNvSpPr txBox="1">
            <a:spLocks/>
          </p:cNvSpPr>
          <p:nvPr/>
        </p:nvSpPr>
        <p:spPr>
          <a:xfrm>
            <a:off x="6537960" y="1603408"/>
            <a:ext cx="5257800" cy="458879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2400"/>
              </a:spcAft>
            </a:pPr>
            <a:r>
              <a:rPr lang="en-US" sz="3200" dirty="0"/>
              <a:t>What are the </a:t>
            </a:r>
            <a:r>
              <a:rPr lang="en-US" sz="3200" b="1" dirty="0"/>
              <a:t>wishes of the adult at risk</a:t>
            </a:r>
            <a:r>
              <a:rPr lang="en-US" sz="3200" dirty="0"/>
              <a:t>?</a:t>
            </a:r>
          </a:p>
          <a:p>
            <a:pPr>
              <a:spcBef>
                <a:spcPts val="0"/>
              </a:spcBef>
              <a:spcAft>
                <a:spcPts val="2400"/>
              </a:spcAft>
            </a:pPr>
            <a:r>
              <a:rPr lang="en-US" sz="3200" dirty="0"/>
              <a:t>What do </a:t>
            </a:r>
            <a:r>
              <a:rPr lang="en-US" sz="3200" b="1" dirty="0" err="1"/>
              <a:t>carers</a:t>
            </a:r>
            <a:r>
              <a:rPr lang="en-US" sz="3200" b="1" dirty="0"/>
              <a:t> and practitioners </a:t>
            </a:r>
            <a:r>
              <a:rPr lang="en-US" sz="3200" dirty="0"/>
              <a:t>need to do to protect the adult at risk from abuse and neglect without breaching their right to family life? </a:t>
            </a:r>
          </a:p>
        </p:txBody>
      </p:sp>
    </p:spTree>
    <p:extLst>
      <p:ext uri="{BB962C8B-B14F-4D97-AF65-F5344CB8AC3E}">
        <p14:creationId xmlns:p14="http://schemas.microsoft.com/office/powerpoint/2010/main" val="3610783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5">
            <a:extLst>
              <a:ext uri="{FF2B5EF4-FFF2-40B4-BE49-F238E27FC236}">
                <a16:creationId xmlns:a16="http://schemas.microsoft.com/office/drawing/2014/main" id="{FB8FCDF6-2444-40F6-ABB9-20439830803A}"/>
              </a:ext>
            </a:extLst>
          </p:cNvPr>
          <p:cNvSpPr txBox="1">
            <a:spLocks/>
          </p:cNvSpPr>
          <p:nvPr/>
        </p:nvSpPr>
        <p:spPr>
          <a:xfrm>
            <a:off x="1617452" y="1209231"/>
            <a:ext cx="9562382" cy="3433314"/>
          </a:xfrm>
          <a:prstGeom prst="wedgeRoundRectCallout">
            <a:avLst>
              <a:gd name="adj1" fmla="val -45707"/>
              <a:gd name="adj2" fmla="val 74472"/>
              <a:gd name="adj3" fmla="val 16667"/>
            </a:avLst>
          </a:prstGeom>
          <a:solidFill>
            <a:schemeClr val="accent2">
              <a:lumMod val="60000"/>
              <a:lumOff val="40000"/>
            </a:schemeClr>
          </a:solidFill>
          <a:ln>
            <a:solidFill>
              <a:schemeClr val="accent1"/>
            </a:solidFill>
          </a:ln>
        </p:spPr>
        <p:txBody>
          <a:bodyPr vert="horz" lIns="91440" tIns="45720" rIns="91440" bIns="45720" rtlCol="0" anchor="ctr">
            <a:noAutofit/>
          </a:bodyPr>
          <a:lstStyle>
            <a:lvl1pPr marL="361950" indent="-36195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801688" indent="-344488"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258888" indent="-344488"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spcAft>
                <a:spcPts val="2400"/>
              </a:spcAft>
              <a:buNone/>
            </a:pPr>
            <a:r>
              <a:rPr lang="en-US" sz="4800" dirty="0">
                <a:solidFill>
                  <a:schemeClr val="tx1"/>
                </a:solidFill>
              </a:rPr>
              <a:t>How will you identify actions to help keep the person safe and improve their life?</a:t>
            </a:r>
          </a:p>
        </p:txBody>
      </p:sp>
    </p:spTree>
    <p:extLst>
      <p:ext uri="{BB962C8B-B14F-4D97-AF65-F5344CB8AC3E}">
        <p14:creationId xmlns:p14="http://schemas.microsoft.com/office/powerpoint/2010/main" val="2283978622"/>
      </p:ext>
    </p:extLst>
  </p:cSld>
  <p:clrMapOvr>
    <a:masterClrMapping/>
  </p:clrMapOvr>
</p:sld>
</file>

<file path=ppt/theme/theme1.xml><?xml version="1.0" encoding="utf-8"?>
<a:theme xmlns:a="http://schemas.openxmlformats.org/drawingml/2006/main" name="SCW big">
  <a:themeElements>
    <a:clrScheme name="SCW Full">
      <a:dk1>
        <a:srgbClr val="37394C"/>
      </a:dk1>
      <a:lt1>
        <a:sysClr val="window" lastClr="FFFFFF"/>
      </a:lt1>
      <a:dk2>
        <a:srgbClr val="16AD85"/>
      </a:dk2>
      <a:lt2>
        <a:srgbClr val="FFFFFF"/>
      </a:lt2>
      <a:accent1>
        <a:srgbClr val="37394C"/>
      </a:accent1>
      <a:accent2>
        <a:srgbClr val="16AD85"/>
      </a:accent2>
      <a:accent3>
        <a:srgbClr val="EB5E57"/>
      </a:accent3>
      <a:accent4>
        <a:srgbClr val="FFFFFF"/>
      </a:accent4>
      <a:accent5>
        <a:srgbClr val="257D86"/>
      </a:accent5>
      <a:accent6>
        <a:srgbClr val="F7AB64"/>
      </a:accent6>
      <a:hlink>
        <a:srgbClr val="86BC25"/>
      </a:hlink>
      <a:folHlink>
        <a:srgbClr val="C6C6C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W big" id="{DB79ED1A-5E58-4DFF-A093-7F8976193DA5}" vid="{B2C46FE7-8F89-4B1C-BB88-ED06A7B027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SCW big</Template>
  <TotalTime>265</TotalTime>
  <Words>2026</Words>
  <Application>Microsoft Macintosh PowerPoint</Application>
  <PresentationFormat>Widescreen</PresentationFormat>
  <Paragraphs>156</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Helvetica</vt:lpstr>
      <vt:lpstr>SCW big</vt:lpstr>
      <vt:lpstr>Safeguarding adults at risk</vt:lpstr>
      <vt:lpstr>Stages of the safeguarding process</vt:lpstr>
      <vt:lpstr>PowerPoint Presentation</vt:lpstr>
      <vt:lpstr>Gathering information</vt:lpstr>
      <vt:lpstr>PowerPoint Presentation</vt:lpstr>
      <vt:lpstr>Making sense of the information</vt:lpstr>
      <vt:lpstr>PowerPoint Presentation</vt:lpstr>
      <vt:lpstr>Decision-making and planning</vt:lpstr>
      <vt:lpstr>PowerPoint Presentation</vt:lpstr>
      <vt:lpstr>Action/intervention</vt:lpstr>
      <vt:lpstr>PowerPoint Presentation</vt:lpstr>
      <vt:lpstr>Evaluating effectiveness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Adults At Risk</dc:title>
  <dc:creator>Nicole James</dc:creator>
  <cp:lastModifiedBy>Danielle Williams</cp:lastModifiedBy>
  <cp:revision>53</cp:revision>
  <dcterms:created xsi:type="dcterms:W3CDTF">2020-01-10T11:01:27Z</dcterms:created>
  <dcterms:modified xsi:type="dcterms:W3CDTF">2020-09-25T08:48:14Z</dcterms:modified>
</cp:coreProperties>
</file>