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3" r:id="rId1"/>
  </p:sldMasterIdLst>
  <p:notesMasterIdLst>
    <p:notesMasterId r:id="rId11"/>
  </p:notesMasterIdLst>
  <p:sldIdLst>
    <p:sldId id="256" r:id="rId2"/>
    <p:sldId id="268" r:id="rId3"/>
    <p:sldId id="269" r:id="rId4"/>
    <p:sldId id="257" r:id="rId5"/>
    <p:sldId id="267" r:id="rId6"/>
    <p:sldId id="260" r:id="rId7"/>
    <p:sldId id="259" r:id="rId8"/>
    <p:sldId id="261" r:id="rId9"/>
    <p:sldId id="262"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7AB64"/>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MasterView">
  <p:normalViewPr>
    <p:restoredLeft sz="19040" autoAdjust="0"/>
    <p:restoredTop sz="67279" autoAdjust="0"/>
  </p:normalViewPr>
  <p:slideViewPr>
    <p:cSldViewPr snapToGrid="0">
      <p:cViewPr varScale="1">
        <p:scale>
          <a:sx n="129" d="100"/>
          <a:sy n="129" d="100"/>
        </p:scale>
        <p:origin x="256" y="20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6"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ethan Price" userId="S::bethan.price@socialcare.wales::29923274-46ec-4e83-956c-4c26375aa1fd" providerId="AD" clId="Web-{48322C51-436A-3410-77F0-A92EA462F18B}"/>
    <pc:docChg chg="modSld">
      <pc:chgData name="Bethan Price" userId="S::bethan.price@socialcare.wales::29923274-46ec-4e83-956c-4c26375aa1fd" providerId="AD" clId="Web-{48322C51-436A-3410-77F0-A92EA462F18B}" dt="2020-05-20T15:19:15.576" v="5" actId="20577"/>
      <pc:docMkLst>
        <pc:docMk/>
      </pc:docMkLst>
      <pc:sldChg chg="modSp">
        <pc:chgData name="Bethan Price" userId="S::bethan.price@socialcare.wales::29923274-46ec-4e83-956c-4c26375aa1fd" providerId="AD" clId="Web-{48322C51-436A-3410-77F0-A92EA462F18B}" dt="2020-05-20T15:19:15.576" v="5" actId="20577"/>
        <pc:sldMkLst>
          <pc:docMk/>
          <pc:sldMk cId="229211659" sldId="268"/>
        </pc:sldMkLst>
        <pc:spChg chg="mod">
          <ac:chgData name="Bethan Price" userId="S::bethan.price@socialcare.wales::29923274-46ec-4e83-956c-4c26375aa1fd" providerId="AD" clId="Web-{48322C51-436A-3410-77F0-A92EA462F18B}" dt="2020-05-20T15:19:15.576" v="5" actId="20577"/>
          <ac:spMkLst>
            <pc:docMk/>
            <pc:sldMk cId="229211659" sldId="268"/>
            <ac:spMk id="3" creationId="{CD922E1D-0F7E-48F8-9BE4-5B81BAA96167}"/>
          </ac:spMkLst>
        </pc:spChg>
      </pc:sldChg>
    </pc:docChg>
  </pc:docChgLst>
  <pc:docChgLst>
    <pc:chgData name="Nicole James" userId="87e49fce-462c-4f4b-b072-0e7301cf4f25" providerId="ADAL" clId="{5B7193DA-96F2-4EAD-98E3-8C3DAADBDBE4}"/>
    <pc:docChg chg="modSld">
      <pc:chgData name="Nicole James" userId="87e49fce-462c-4f4b-b072-0e7301cf4f25" providerId="ADAL" clId="{5B7193DA-96F2-4EAD-98E3-8C3DAADBDBE4}" dt="2020-02-01T13:16:10.286" v="48" actId="113"/>
      <pc:docMkLst>
        <pc:docMk/>
      </pc:docMkLst>
      <pc:sldChg chg="modSp modNotesTx">
        <pc:chgData name="Nicole James" userId="87e49fce-462c-4f4b-b072-0e7301cf4f25" providerId="ADAL" clId="{5B7193DA-96F2-4EAD-98E3-8C3DAADBDBE4}" dt="2020-02-01T10:08:16.426" v="43" actId="20577"/>
        <pc:sldMkLst>
          <pc:docMk/>
          <pc:sldMk cId="3344935133" sldId="262"/>
        </pc:sldMkLst>
        <pc:spChg chg="mod">
          <ac:chgData name="Nicole James" userId="87e49fce-462c-4f4b-b072-0e7301cf4f25" providerId="ADAL" clId="{5B7193DA-96F2-4EAD-98E3-8C3DAADBDBE4}" dt="2020-02-01T10:07:31.266" v="6" actId="20577"/>
          <ac:spMkLst>
            <pc:docMk/>
            <pc:sldMk cId="3344935133" sldId="262"/>
            <ac:spMk id="3" creationId="{253FD26E-1C5C-47FA-916A-2FFC46249DBA}"/>
          </ac:spMkLst>
        </pc:spChg>
      </pc:sldChg>
      <pc:sldChg chg="modSp">
        <pc:chgData name="Nicole James" userId="87e49fce-462c-4f4b-b072-0e7301cf4f25" providerId="ADAL" clId="{5B7193DA-96F2-4EAD-98E3-8C3DAADBDBE4}" dt="2020-02-01T13:16:10.286" v="48" actId="113"/>
        <pc:sldMkLst>
          <pc:docMk/>
          <pc:sldMk cId="229211659" sldId="268"/>
        </pc:sldMkLst>
        <pc:spChg chg="mod">
          <ac:chgData name="Nicole James" userId="87e49fce-462c-4f4b-b072-0e7301cf4f25" providerId="ADAL" clId="{5B7193DA-96F2-4EAD-98E3-8C3DAADBDBE4}" dt="2020-02-01T13:16:10.286" v="48" actId="113"/>
          <ac:spMkLst>
            <pc:docMk/>
            <pc:sldMk cId="229211659" sldId="268"/>
            <ac:spMk id="3" creationId="{CD922E1D-0F7E-48F8-9BE4-5B81BAA96167}"/>
          </ac:spMkLst>
        </pc:spChg>
      </pc:sldChg>
    </pc:docChg>
  </pc:docChgLst>
  <pc:docChgLst>
    <pc:chgData name="Bethan Price" userId="S::bethan.price@socialcare.wales::29923274-46ec-4e83-956c-4c26375aa1fd" providerId="AD" clId="Web-{A1F22B5E-3DE5-5252-DB19-341A2663B2A1}"/>
    <pc:docChg chg="modSld">
      <pc:chgData name="Bethan Price" userId="S::bethan.price@socialcare.wales::29923274-46ec-4e83-956c-4c26375aa1fd" providerId="AD" clId="Web-{A1F22B5E-3DE5-5252-DB19-341A2663B2A1}" dt="2020-05-14T15:11:40.697" v="0" actId="20577"/>
      <pc:docMkLst>
        <pc:docMk/>
      </pc:docMkLst>
      <pc:sldChg chg="modSp">
        <pc:chgData name="Bethan Price" userId="S::bethan.price@socialcare.wales::29923274-46ec-4e83-956c-4c26375aa1fd" providerId="AD" clId="Web-{A1F22B5E-3DE5-5252-DB19-341A2663B2A1}" dt="2020-05-14T15:11:40.697" v="0" actId="20577"/>
        <pc:sldMkLst>
          <pc:docMk/>
          <pc:sldMk cId="3926560266" sldId="256"/>
        </pc:sldMkLst>
        <pc:spChg chg="mod">
          <ac:chgData name="Bethan Price" userId="S::bethan.price@socialcare.wales::29923274-46ec-4e83-956c-4c26375aa1fd" providerId="AD" clId="Web-{A1F22B5E-3DE5-5252-DB19-341A2663B2A1}" dt="2020-05-14T15:11:40.697" v="0" actId="20577"/>
          <ac:spMkLst>
            <pc:docMk/>
            <pc:sldMk cId="3926560266" sldId="256"/>
            <ac:spMk id="3" creationId="{39132E17-7813-40CE-8404-F7CC7E386776}"/>
          </ac:spMkLst>
        </pc:spChg>
      </pc:sldChg>
    </pc:docChg>
  </pc:docChgLst>
  <pc:docChgLst>
    <pc:chgData name="Bethan Price" userId="S::bethan.price@socialcare.wales::29923274-46ec-4e83-956c-4c26375aa1fd" providerId="AD" clId="Web-{BB23EDB5-88F5-8CD2-08B6-FD23C16A8DF9}"/>
    <pc:docChg chg="modSld">
      <pc:chgData name="Bethan Price" userId="S::bethan.price@socialcare.wales::29923274-46ec-4e83-956c-4c26375aa1fd" providerId="AD" clId="Web-{BB23EDB5-88F5-8CD2-08B6-FD23C16A8DF9}" dt="2020-05-14T11:27:59.583" v="40" actId="20577"/>
      <pc:docMkLst>
        <pc:docMk/>
      </pc:docMkLst>
      <pc:sldChg chg="modSp">
        <pc:chgData name="Bethan Price" userId="S::bethan.price@socialcare.wales::29923274-46ec-4e83-956c-4c26375aa1fd" providerId="AD" clId="Web-{BB23EDB5-88F5-8CD2-08B6-FD23C16A8DF9}" dt="2020-05-14T11:26:32.177" v="34" actId="1076"/>
        <pc:sldMkLst>
          <pc:docMk/>
          <pc:sldMk cId="2111349136" sldId="257"/>
        </pc:sldMkLst>
        <pc:spChg chg="mod">
          <ac:chgData name="Bethan Price" userId="S::bethan.price@socialcare.wales::29923274-46ec-4e83-956c-4c26375aa1fd" providerId="AD" clId="Web-{BB23EDB5-88F5-8CD2-08B6-FD23C16A8DF9}" dt="2020-05-14T11:26:32.177" v="34" actId="1076"/>
          <ac:spMkLst>
            <pc:docMk/>
            <pc:sldMk cId="2111349136" sldId="257"/>
            <ac:spMk id="3" creationId="{53CFC41C-CDEB-4833-9329-EACB7C19216B}"/>
          </ac:spMkLst>
        </pc:spChg>
        <pc:spChg chg="mod">
          <ac:chgData name="Bethan Price" userId="S::bethan.price@socialcare.wales::29923274-46ec-4e83-956c-4c26375aa1fd" providerId="AD" clId="Web-{BB23EDB5-88F5-8CD2-08B6-FD23C16A8DF9}" dt="2020-05-14T11:26:19.083" v="33" actId="1076"/>
          <ac:spMkLst>
            <pc:docMk/>
            <pc:sldMk cId="2111349136" sldId="257"/>
            <ac:spMk id="4" creationId="{D68E0B50-240C-4C7E-B26F-06E1E775C9F8}"/>
          </ac:spMkLst>
        </pc:spChg>
      </pc:sldChg>
      <pc:sldChg chg="modSp">
        <pc:chgData name="Bethan Price" userId="S::bethan.price@socialcare.wales::29923274-46ec-4e83-956c-4c26375aa1fd" providerId="AD" clId="Web-{BB23EDB5-88F5-8CD2-08B6-FD23C16A8DF9}" dt="2020-05-14T11:27:37.801" v="39" actId="20577"/>
        <pc:sldMkLst>
          <pc:docMk/>
          <pc:sldMk cId="4245837494" sldId="259"/>
        </pc:sldMkLst>
        <pc:spChg chg="mod">
          <ac:chgData name="Bethan Price" userId="S::bethan.price@socialcare.wales::29923274-46ec-4e83-956c-4c26375aa1fd" providerId="AD" clId="Web-{BB23EDB5-88F5-8CD2-08B6-FD23C16A8DF9}" dt="2020-05-14T11:27:37.801" v="39" actId="20577"/>
          <ac:spMkLst>
            <pc:docMk/>
            <pc:sldMk cId="4245837494" sldId="259"/>
            <ac:spMk id="4" creationId="{FA5CA5B1-EEDF-481D-B8C0-8F2964A43391}"/>
          </ac:spMkLst>
        </pc:spChg>
      </pc:sldChg>
      <pc:sldChg chg="modSp">
        <pc:chgData name="Bethan Price" userId="S::bethan.price@socialcare.wales::29923274-46ec-4e83-956c-4c26375aa1fd" providerId="AD" clId="Web-{BB23EDB5-88F5-8CD2-08B6-FD23C16A8DF9}" dt="2020-05-14T11:27:16.880" v="38" actId="20577"/>
        <pc:sldMkLst>
          <pc:docMk/>
          <pc:sldMk cId="4233379058" sldId="260"/>
        </pc:sldMkLst>
        <pc:spChg chg="mod">
          <ac:chgData name="Bethan Price" userId="S::bethan.price@socialcare.wales::29923274-46ec-4e83-956c-4c26375aa1fd" providerId="AD" clId="Web-{BB23EDB5-88F5-8CD2-08B6-FD23C16A8DF9}" dt="2020-05-14T11:27:02.880" v="36" actId="20577"/>
          <ac:spMkLst>
            <pc:docMk/>
            <pc:sldMk cId="4233379058" sldId="260"/>
            <ac:spMk id="5" creationId="{66DC9E19-5F45-4550-9C71-09E6E237EF87}"/>
          </ac:spMkLst>
        </pc:spChg>
        <pc:spChg chg="mod">
          <ac:chgData name="Bethan Price" userId="S::bethan.price@socialcare.wales::29923274-46ec-4e83-956c-4c26375aa1fd" providerId="AD" clId="Web-{BB23EDB5-88F5-8CD2-08B6-FD23C16A8DF9}" dt="2020-05-14T11:27:16.880" v="38" actId="20577"/>
          <ac:spMkLst>
            <pc:docMk/>
            <pc:sldMk cId="4233379058" sldId="260"/>
            <ac:spMk id="6" creationId="{70847793-C57D-402A-A5DA-CB362BA3B615}"/>
          </ac:spMkLst>
        </pc:spChg>
      </pc:sldChg>
      <pc:sldChg chg="modSp">
        <pc:chgData name="Bethan Price" userId="S::bethan.price@socialcare.wales::29923274-46ec-4e83-956c-4c26375aa1fd" providerId="AD" clId="Web-{BB23EDB5-88F5-8CD2-08B6-FD23C16A8DF9}" dt="2020-05-14T11:27:59.583" v="40" actId="20577"/>
        <pc:sldMkLst>
          <pc:docMk/>
          <pc:sldMk cId="256362323" sldId="261"/>
        </pc:sldMkLst>
        <pc:spChg chg="mod">
          <ac:chgData name="Bethan Price" userId="S::bethan.price@socialcare.wales::29923274-46ec-4e83-956c-4c26375aa1fd" providerId="AD" clId="Web-{BB23EDB5-88F5-8CD2-08B6-FD23C16A8DF9}" dt="2020-05-14T11:27:59.583" v="40" actId="20577"/>
          <ac:spMkLst>
            <pc:docMk/>
            <pc:sldMk cId="256362323" sldId="261"/>
            <ac:spMk id="5" creationId="{9D9CDCD3-9416-904D-B882-160417668DAE}"/>
          </ac:spMkLst>
        </pc:spChg>
      </pc:sldChg>
      <pc:sldChg chg="modSp">
        <pc:chgData name="Bethan Price" userId="S::bethan.price@socialcare.wales::29923274-46ec-4e83-956c-4c26375aa1fd" providerId="AD" clId="Web-{BB23EDB5-88F5-8CD2-08B6-FD23C16A8DF9}" dt="2020-05-14T11:22:48.648" v="8" actId="20577"/>
        <pc:sldMkLst>
          <pc:docMk/>
          <pc:sldMk cId="229211659" sldId="268"/>
        </pc:sldMkLst>
        <pc:spChg chg="mod">
          <ac:chgData name="Bethan Price" userId="S::bethan.price@socialcare.wales::29923274-46ec-4e83-956c-4c26375aa1fd" providerId="AD" clId="Web-{BB23EDB5-88F5-8CD2-08B6-FD23C16A8DF9}" dt="2020-05-14T11:22:21.132" v="1" actId="20577"/>
          <ac:spMkLst>
            <pc:docMk/>
            <pc:sldMk cId="229211659" sldId="268"/>
            <ac:spMk id="2" creationId="{F9D15127-199D-4520-8019-536F5B51A332}"/>
          </ac:spMkLst>
        </pc:spChg>
        <pc:spChg chg="mod">
          <ac:chgData name="Bethan Price" userId="S::bethan.price@socialcare.wales::29923274-46ec-4e83-956c-4c26375aa1fd" providerId="AD" clId="Web-{BB23EDB5-88F5-8CD2-08B6-FD23C16A8DF9}" dt="2020-05-14T11:22:48.648" v="8" actId="20577"/>
          <ac:spMkLst>
            <pc:docMk/>
            <pc:sldMk cId="229211659" sldId="268"/>
            <ac:spMk id="3" creationId="{CD922E1D-0F7E-48F8-9BE4-5B81BAA96167}"/>
          </ac:spMkLst>
        </pc:spChg>
      </pc:sldChg>
      <pc:sldChg chg="modSp">
        <pc:chgData name="Bethan Price" userId="S::bethan.price@socialcare.wales::29923274-46ec-4e83-956c-4c26375aa1fd" providerId="AD" clId="Web-{BB23EDB5-88F5-8CD2-08B6-FD23C16A8DF9}" dt="2020-05-14T11:23:14.147" v="14" actId="20577"/>
        <pc:sldMkLst>
          <pc:docMk/>
          <pc:sldMk cId="739305260" sldId="269"/>
        </pc:sldMkLst>
        <pc:spChg chg="mod">
          <ac:chgData name="Bethan Price" userId="S::bethan.price@socialcare.wales::29923274-46ec-4e83-956c-4c26375aa1fd" providerId="AD" clId="Web-{BB23EDB5-88F5-8CD2-08B6-FD23C16A8DF9}" dt="2020-05-14T11:22:56.288" v="10" actId="20577"/>
          <ac:spMkLst>
            <pc:docMk/>
            <pc:sldMk cId="739305260" sldId="269"/>
            <ac:spMk id="2" creationId="{F9D15127-199D-4520-8019-536F5B51A332}"/>
          </ac:spMkLst>
        </pc:spChg>
        <pc:spChg chg="mod">
          <ac:chgData name="Bethan Price" userId="S::bethan.price@socialcare.wales::29923274-46ec-4e83-956c-4c26375aa1fd" providerId="AD" clId="Web-{BB23EDB5-88F5-8CD2-08B6-FD23C16A8DF9}" dt="2020-05-14T11:23:14.147" v="14" actId="20577"/>
          <ac:spMkLst>
            <pc:docMk/>
            <pc:sldMk cId="739305260" sldId="269"/>
            <ac:spMk id="3" creationId="{CD922E1D-0F7E-48F8-9BE4-5B81BAA96167}"/>
          </ac:spMkLst>
        </pc:spChg>
      </pc:sldChg>
    </pc:docChg>
  </pc:docChgLst>
  <pc:docChgLst>
    <pc:chgData name="Danielle Williams" userId="2ffd8f61-7b6f-4050-b155-8688edf94325" providerId="ADAL" clId="{1714981C-A9CC-2E4B-BD72-A6C086508F7A}"/>
    <pc:docChg chg="modMainMaster">
      <pc:chgData name="Danielle Williams" userId="2ffd8f61-7b6f-4050-b155-8688edf94325" providerId="ADAL" clId="{1714981C-A9CC-2E4B-BD72-A6C086508F7A}" dt="2020-09-25T08:46:30.825" v="201" actId="962"/>
      <pc:docMkLst>
        <pc:docMk/>
      </pc:docMkLst>
      <pc:sldMasterChg chg="modSp mod">
        <pc:chgData name="Danielle Williams" userId="2ffd8f61-7b6f-4050-b155-8688edf94325" providerId="ADAL" clId="{1714981C-A9CC-2E4B-BD72-A6C086508F7A}" dt="2020-09-25T08:46:30.825" v="201" actId="962"/>
        <pc:sldMasterMkLst>
          <pc:docMk/>
          <pc:sldMasterMk cId="2042595455" sldId="2147483663"/>
        </pc:sldMasterMkLst>
        <pc:picChg chg="mod">
          <ac:chgData name="Danielle Williams" userId="2ffd8f61-7b6f-4050-b155-8688edf94325" providerId="ADAL" clId="{1714981C-A9CC-2E4B-BD72-A6C086508F7A}" dt="2020-09-25T08:46:30.825" v="201" actId="962"/>
          <ac:picMkLst>
            <pc:docMk/>
            <pc:sldMasterMk cId="2042595455" sldId="2147483663"/>
            <ac:picMk id="4" creationId="{8BDFCEDB-6219-1C49-8BF2-E36BA327FD07}"/>
          </ac:picMkLst>
        </pc:picChg>
      </pc:sldMasterChg>
    </pc:docChg>
  </pc:docChgLst>
  <pc:docChgLst>
    <pc:chgData name="Bethan Price" userId="S::bethan.price@socialcare.wales::29923274-46ec-4e83-956c-4c26375aa1fd" providerId="AD" clId="Web-{7CC1F669-A2EE-09C5-98AF-EE29EEACF6EC}"/>
    <pc:docChg chg="modSld">
      <pc:chgData name="Bethan Price" userId="S::bethan.price@socialcare.wales::29923274-46ec-4e83-956c-4c26375aa1fd" providerId="AD" clId="Web-{7CC1F669-A2EE-09C5-98AF-EE29EEACF6EC}" dt="2020-08-06T15:09:32.067" v="1" actId="20577"/>
      <pc:docMkLst>
        <pc:docMk/>
      </pc:docMkLst>
      <pc:sldChg chg="modSp">
        <pc:chgData name="Bethan Price" userId="S::bethan.price@socialcare.wales::29923274-46ec-4e83-956c-4c26375aa1fd" providerId="AD" clId="Web-{7CC1F669-A2EE-09C5-98AF-EE29EEACF6EC}" dt="2020-08-06T15:09:32.067" v="1" actId="20577"/>
        <pc:sldMkLst>
          <pc:docMk/>
          <pc:sldMk cId="639989382" sldId="267"/>
        </pc:sldMkLst>
        <pc:spChg chg="mod">
          <ac:chgData name="Bethan Price" userId="S::bethan.price@socialcare.wales::29923274-46ec-4e83-956c-4c26375aa1fd" providerId="AD" clId="Web-{7CC1F669-A2EE-09C5-98AF-EE29EEACF6EC}" dt="2020-08-06T15:09:32.067" v="1" actId="20577"/>
          <ac:spMkLst>
            <pc:docMk/>
            <pc:sldMk cId="639989382" sldId="267"/>
            <ac:spMk id="4" creationId="{FA5CA5B1-EEDF-481D-B8C0-8F2964A43391}"/>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CE41CF0-A684-49B5-81B1-146077505875}" type="datetimeFigureOut">
              <a:rPr lang="en-GB" smtClean="0"/>
              <a:t>25/09/2020</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886D4B0-98F9-415F-9A92-1BE06DB50752}" type="slidenum">
              <a:rPr lang="en-GB" smtClean="0"/>
              <a:t>‹#›</a:t>
            </a:fld>
            <a:endParaRPr lang="en-GB"/>
          </a:p>
        </p:txBody>
      </p:sp>
    </p:spTree>
    <p:extLst>
      <p:ext uri="{BB962C8B-B14F-4D97-AF65-F5344CB8AC3E}">
        <p14:creationId xmlns:p14="http://schemas.microsoft.com/office/powerpoint/2010/main" val="407978518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8" Type="http://schemas.openxmlformats.org/officeDocument/2006/relationships/hyperlink" Target="http://www.myguideapps.com/projects/wales_safeguarding_procedures/cymraeg/adu/a1/a1.p8.html?nocache=0.15274332276688685" TargetMode="External"/><Relationship Id="rId3" Type="http://schemas.openxmlformats.org/officeDocument/2006/relationships/hyperlink" Target="http://www.myguideapps.com/projects/wales_safeguarding_procedures/default/adu/a1/a1.p6.html?nocache=0.6050434714030042" TargetMode="External"/><Relationship Id="rId7" Type="http://schemas.openxmlformats.org/officeDocument/2006/relationships/hyperlink" Target="http://www.myguideapps.com/projects/wales_safeguarding_procedures/cymraeg/adu/a1/a1.p7.html?nocache=0.83084881065306" TargetMode="External"/><Relationship Id="rId2" Type="http://schemas.openxmlformats.org/officeDocument/2006/relationships/slide" Target="../slides/slide1.xml"/><Relationship Id="rId1" Type="http://schemas.openxmlformats.org/officeDocument/2006/relationships/notesMaster" Target="../notesMasters/notesMaster1.xml"/><Relationship Id="rId6" Type="http://schemas.openxmlformats.org/officeDocument/2006/relationships/hyperlink" Target="http://www.myguideapps.com/projects/wales_safeguarding_procedures/cymraeg/adu/a1/a1.p6.html?nocache=0.15752380191238813" TargetMode="External"/><Relationship Id="rId5" Type="http://schemas.openxmlformats.org/officeDocument/2006/relationships/hyperlink" Target="http://www.myguideapps.com/projects/wales_safeguarding_procedures/default/adu/a1/a1.p8.html?nocache=0.8112688380503819" TargetMode="External"/><Relationship Id="rId4" Type="http://schemas.openxmlformats.org/officeDocument/2006/relationships/hyperlink" Target="http://www.myguideapps.com/projects/wales_safeguarding_procedures/default/adu/a1/a1.p7.html?nocache=0.08818695817365563" TargetMode="External"/></Relationships>
</file>

<file path=ppt/notesSlides/_rels/notesSlide2.xml.rels><?xml version="1.0" encoding="UTF-8" standalone="yes"?>
<Relationships xmlns="http://schemas.openxmlformats.org/package/2006/relationships"><Relationship Id="rId3" Type="http://schemas.openxmlformats.org/officeDocument/2006/relationships/hyperlink" Target="http://www.legislation.gov.uk/anaw/2014/4/contents?lang=en" TargetMode="External"/><Relationship Id="rId2" Type="http://schemas.openxmlformats.org/officeDocument/2006/relationships/slide" Target="../slides/slide2.xml"/><Relationship Id="rId1" Type="http://schemas.openxmlformats.org/officeDocument/2006/relationships/notesMaster" Target="../notesMasters/notesMaster1.xml"/><Relationship Id="rId4" Type="http://schemas.openxmlformats.org/officeDocument/2006/relationships/hyperlink" Target="https://law.gov.wales/publicservices/social-care/Local-authority-responsibilities/general-and-strategic-duties/information-advice-and-assistance/?lang=en#/publicservices/social-care/Local-authority-responsibilities/general-and-strategic-duties/information-advice-and-assistance/?tab=overview&amp;lang=en" TargetMode="Externa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3" Type="http://schemas.openxmlformats.org/officeDocument/2006/relationships/hyperlink" Target="https://socialcare.wales/hub/statutory-guidance" TargetMode="External"/><Relationship Id="rId2" Type="http://schemas.openxmlformats.org/officeDocument/2006/relationships/slide" Target="../slides/slide4.xml"/><Relationship Id="rId1" Type="http://schemas.openxmlformats.org/officeDocument/2006/relationships/notesMaster" Target="../notesMasters/notesMaster1.xml"/><Relationship Id="rId5" Type="http://schemas.openxmlformats.org/officeDocument/2006/relationships/hyperlink" Target="http://www.myguideapps.com/projects/wales_safeguarding_procedures/default/adu/ap/a2p.p1.html?nocache=0.5781440767525143" TargetMode="External"/><Relationship Id="rId4" Type="http://schemas.openxmlformats.org/officeDocument/2006/relationships/hyperlink" Target="http://www.myguideapps.com/projects/wales_safeguarding_procedures/default/adu/a1/a1.p6.html?nocache=0.9898229382543464#tooltip" TargetMode="External"/></Relationships>
</file>

<file path=ppt/notesSlides/_rels/notesSlide5.xml.rels><?xml version="1.0" encoding="UTF-8" standalone="yes"?>
<Relationships xmlns="http://schemas.openxmlformats.org/package/2006/relationships"><Relationship Id="rId3" Type="http://schemas.openxmlformats.org/officeDocument/2006/relationships/hyperlink" Target="http://www.myguideapps.com/projects/wales_safeguarding_procedures/default/adu/a1/a1.p7.html#tooltip" TargetMode="External"/><Relationship Id="rId2" Type="http://schemas.openxmlformats.org/officeDocument/2006/relationships/slide" Target="../slides/slide5.xml"/><Relationship Id="rId1" Type="http://schemas.openxmlformats.org/officeDocument/2006/relationships/notesMaster" Target="../notesMasters/notesMaster1.xml"/><Relationship Id="rId4" Type="http://schemas.openxmlformats.org/officeDocument/2006/relationships/hyperlink" Target="http://www.myguideapps.com/projects/wales_safeguarding_procedures/default/adu/ap/a1p.p2.html?nocache=0.4468900482409406" TargetMode="External"/></Relationships>
</file>

<file path=ppt/notesSlides/_rels/notesSlide6.xml.rels><?xml version="1.0" encoding="UTF-8" standalone="yes"?>
<Relationships xmlns="http://schemas.openxmlformats.org/package/2006/relationships"><Relationship Id="rId3" Type="http://schemas.openxmlformats.org/officeDocument/2006/relationships/hyperlink" Target="http://www.myguideapps.com/projects/wales_safeguarding_procedures/default/adu/ap/a1p.p4.html?highlight=require" TargetMode="External"/><Relationship Id="rId2" Type="http://schemas.openxmlformats.org/officeDocument/2006/relationships/slide" Target="../slides/slide6.xml"/><Relationship Id="rId1" Type="http://schemas.openxmlformats.org/officeDocument/2006/relationships/notesMaster" Target="../notesMasters/notesMaster1.xml"/><Relationship Id="rId6" Type="http://schemas.openxmlformats.org/officeDocument/2006/relationships/hyperlink" Target="http://www.myguideapps.com/projects/wales_safeguarding_procedures/cymraeg/adu/a1/a1.p8.html#tooltip" TargetMode="External"/><Relationship Id="rId5" Type="http://schemas.openxmlformats.org/officeDocument/2006/relationships/hyperlink" Target="http://www.legislation.gov.uk/anaw/2014/4/pdfs/anaw_20140004_en.pdf" TargetMode="External"/><Relationship Id="rId4" Type="http://schemas.openxmlformats.org/officeDocument/2006/relationships/hyperlink" Target="http://www.myguideapps.com/projects/wales_safeguarding_procedures/default/adu/a1/a1.p8.html#tooltip" TargetMode="External"/></Relationships>
</file>

<file path=ppt/notesSlides/_rels/notesSlide7.xml.rels><?xml version="1.0" encoding="UTF-8" standalone="yes"?>
<Relationships xmlns="http://schemas.openxmlformats.org/package/2006/relationships"><Relationship Id="rId3" Type="http://schemas.openxmlformats.org/officeDocument/2006/relationships/hyperlink" Target="http://www.myguideapps.com/projects/wales_safeguarding_procedures/default/adu/a1/a1.p7.html?nocache=0.33752353038419725#tooltip" TargetMode="External"/><Relationship Id="rId2" Type="http://schemas.openxmlformats.org/officeDocument/2006/relationships/slide" Target="../slides/slide7.xml"/><Relationship Id="rId1" Type="http://schemas.openxmlformats.org/officeDocument/2006/relationships/notesMaster" Target="../notesMasters/notesMaster1.xml"/><Relationship Id="rId5" Type="http://schemas.openxmlformats.org/officeDocument/2006/relationships/hyperlink" Target="http://www.myguideapps.com/projects/wales_safeguarding_procedures/cymraeg/adu/ap/a1p.p2.html?nocache=0.2397419801180869" TargetMode="External"/><Relationship Id="rId4" Type="http://schemas.openxmlformats.org/officeDocument/2006/relationships/hyperlink" Target="http://www.myguideapps.com/projects/wales_safeguarding_procedures/cymraeg/adu/a1/a1.p7.html?nocache=0.33752353038419725#tooltip" TargetMode="External"/></Relationships>
</file>

<file path=ppt/notesSlides/_rels/notesSlide8.xml.rels><?xml version="1.0" encoding="UTF-8" standalone="yes"?>
<Relationships xmlns="http://schemas.openxmlformats.org/package/2006/relationships"><Relationship Id="rId3" Type="http://schemas.openxmlformats.org/officeDocument/2006/relationships/hyperlink" Target="https://www.eif.org.uk/why-it-matters" TargetMode="External"/><Relationship Id="rId2" Type="http://schemas.openxmlformats.org/officeDocument/2006/relationships/slide" Target="../slides/slide8.xml"/><Relationship Id="rId1" Type="http://schemas.openxmlformats.org/officeDocument/2006/relationships/notesMaster" Target="../notesMasters/notesMaster1.xml"/><Relationship Id="rId5" Type="http://schemas.openxmlformats.org/officeDocument/2006/relationships/hyperlink" Target="http://www.myguideapps.com/projects/wales_safeguarding_procedures/default/adu/ap/a2p.p1.html?nocache=0.2785866405300461" TargetMode="External"/><Relationship Id="rId4" Type="http://schemas.openxmlformats.org/officeDocument/2006/relationships/hyperlink" Target="https://socialcare.wales/cms_assets/hub-downloads/Principles-Resource-Guide_March-17.pdf" TargetMode="External"/></Relationships>
</file>

<file path=ppt/notesSlides/_rels/notesSlide9.xml.rels><?xml version="1.0" encoding="UTF-8" standalone="yes"?>
<Relationships xmlns="http://schemas.openxmlformats.org/package/2006/relationships"><Relationship Id="rId3" Type="http://schemas.openxmlformats.org/officeDocument/2006/relationships/hyperlink" Target="https://ssab.safeguardingsomerset.org.uk/protecting-adults/carers/" TargetMode="External"/><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b="1" u="sng" dirty="0"/>
              <a:t>From the following sections:</a:t>
            </a:r>
          </a:p>
          <a:p>
            <a:r>
              <a:rPr lang="en-US" sz="1200" b="0" i="0" u="none" strike="noStrike" kern="1200" dirty="0">
                <a:solidFill>
                  <a:schemeClr val="tx1"/>
                </a:solidFill>
                <a:effectLst/>
                <a:latin typeface="+mn-lt"/>
                <a:ea typeface="+mn-ea"/>
                <a:cs typeface="+mn-cs"/>
                <a:hlinkClick r:id="rId3"/>
              </a:rPr>
              <a:t>The safeguarding process: an overview</a:t>
            </a:r>
            <a:endParaRPr lang="en-US" sz="1200" b="0" i="0" kern="1200" dirty="0">
              <a:solidFill>
                <a:schemeClr val="tx1"/>
              </a:solidFill>
              <a:effectLst/>
              <a:latin typeface="+mn-lt"/>
              <a:ea typeface="+mn-ea"/>
              <a:cs typeface="+mn-cs"/>
            </a:endParaRPr>
          </a:p>
          <a:p>
            <a:r>
              <a:rPr lang="en-US" sz="1200" b="0" i="0" u="none" strike="noStrike" kern="1200" dirty="0">
                <a:solidFill>
                  <a:schemeClr val="tx1"/>
                </a:solidFill>
                <a:effectLst/>
                <a:latin typeface="+mn-lt"/>
                <a:ea typeface="+mn-ea"/>
                <a:cs typeface="+mn-cs"/>
                <a:hlinkClick r:id="rId4"/>
              </a:rPr>
              <a:t>Prevention and early help to address any emerging concerns</a:t>
            </a:r>
            <a:endParaRPr lang="en-US" sz="1200" b="0" i="0" kern="1200" dirty="0">
              <a:solidFill>
                <a:schemeClr val="tx1"/>
              </a:solidFill>
              <a:effectLst/>
              <a:latin typeface="+mn-lt"/>
              <a:ea typeface="+mn-ea"/>
              <a:cs typeface="+mn-cs"/>
            </a:endParaRPr>
          </a:p>
          <a:p>
            <a:r>
              <a:rPr lang="en-US" sz="1200" b="0" i="0" u="none" strike="noStrike" kern="1200" dirty="0">
                <a:solidFill>
                  <a:schemeClr val="tx1"/>
                </a:solidFill>
                <a:effectLst/>
                <a:latin typeface="+mn-lt"/>
                <a:ea typeface="+mn-ea"/>
                <a:cs typeface="+mn-cs"/>
                <a:hlinkClick r:id="rId5"/>
              </a:rPr>
              <a:t>Identifying potentially abusive situations and/or emerging safeguarding concerns</a:t>
            </a:r>
            <a:endParaRPr lang="en-US" sz="1200" b="0" i="0" kern="1200" dirty="0">
              <a:solidFill>
                <a:schemeClr val="tx1"/>
              </a:solidFill>
              <a:effectLst/>
              <a:latin typeface="+mn-lt"/>
              <a:ea typeface="+mn-ea"/>
              <a:cs typeface="+mn-cs"/>
            </a:endParaRPr>
          </a:p>
          <a:p>
            <a:endParaRPr lang="en-GB" dirty="0"/>
          </a:p>
          <a:p>
            <a:r>
              <a:rPr lang="en-GB" sz="1200" b="0" i="0" u="none" strike="noStrike" kern="1200" dirty="0">
                <a:solidFill>
                  <a:schemeClr val="tx1"/>
                </a:solidFill>
                <a:effectLst/>
                <a:latin typeface="+mn-lt"/>
                <a:ea typeface="+mn-ea"/>
                <a:cs typeface="+mn-cs"/>
                <a:hlinkClick r:id="rId6"/>
              </a:rPr>
              <a:t>Y broses </a:t>
            </a:r>
            <a:r>
              <a:rPr lang="en-GB" sz="1200" b="0" i="0" u="none" strike="noStrike" kern="1200" dirty="0" err="1">
                <a:solidFill>
                  <a:schemeClr val="tx1"/>
                </a:solidFill>
                <a:effectLst/>
                <a:latin typeface="+mn-lt"/>
                <a:ea typeface="+mn-ea"/>
                <a:cs typeface="+mn-cs"/>
                <a:hlinkClick r:id="rId6"/>
              </a:rPr>
              <a:t>ddiogelu</a:t>
            </a:r>
            <a:r>
              <a:rPr lang="en-GB" sz="1200" b="0" i="0" u="none" strike="noStrike" kern="1200" dirty="0">
                <a:solidFill>
                  <a:schemeClr val="tx1"/>
                </a:solidFill>
                <a:effectLst/>
                <a:latin typeface="+mn-lt"/>
                <a:ea typeface="+mn-ea"/>
                <a:cs typeface="+mn-cs"/>
                <a:hlinkClick r:id="rId6"/>
              </a:rPr>
              <a:t>: </a:t>
            </a:r>
            <a:r>
              <a:rPr lang="en-GB" sz="1200" b="0" i="0" u="none" strike="noStrike" kern="1200" dirty="0" err="1">
                <a:solidFill>
                  <a:schemeClr val="tx1"/>
                </a:solidFill>
                <a:effectLst/>
                <a:latin typeface="+mn-lt"/>
                <a:ea typeface="+mn-ea"/>
                <a:cs typeface="+mn-cs"/>
                <a:hlinkClick r:id="rId6"/>
              </a:rPr>
              <a:t>trosolwg</a:t>
            </a:r>
            <a:endParaRPr lang="en-GB" sz="1200" b="0" i="0" kern="1200" dirty="0">
              <a:solidFill>
                <a:schemeClr val="tx1"/>
              </a:solidFill>
              <a:effectLst/>
              <a:latin typeface="+mn-lt"/>
              <a:ea typeface="+mn-ea"/>
              <a:cs typeface="+mn-cs"/>
            </a:endParaRPr>
          </a:p>
          <a:p>
            <a:r>
              <a:rPr lang="en-GB" sz="1200" b="0" i="0" u="none" strike="noStrike" kern="1200" dirty="0">
                <a:solidFill>
                  <a:schemeClr val="tx1"/>
                </a:solidFill>
                <a:effectLst/>
                <a:latin typeface="+mn-lt"/>
                <a:ea typeface="+mn-ea"/>
                <a:cs typeface="+mn-cs"/>
                <a:hlinkClick r:id="rId7"/>
              </a:rPr>
              <a:t>Atal a </a:t>
            </a:r>
            <a:r>
              <a:rPr lang="en-GB" sz="1200" b="0" i="0" u="none" strike="noStrike" kern="1200" dirty="0" err="1">
                <a:solidFill>
                  <a:schemeClr val="tx1"/>
                </a:solidFill>
                <a:effectLst/>
                <a:latin typeface="+mn-lt"/>
                <a:ea typeface="+mn-ea"/>
                <a:cs typeface="+mn-cs"/>
                <a:hlinkClick r:id="rId7"/>
              </a:rPr>
              <a:t>chymorth</a:t>
            </a:r>
            <a:r>
              <a:rPr lang="en-GB" sz="1200" b="0" i="0" u="none" strike="noStrike" kern="1200" dirty="0">
                <a:solidFill>
                  <a:schemeClr val="tx1"/>
                </a:solidFill>
                <a:effectLst/>
                <a:latin typeface="+mn-lt"/>
                <a:ea typeface="+mn-ea"/>
                <a:cs typeface="+mn-cs"/>
                <a:hlinkClick r:id="rId7"/>
              </a:rPr>
              <a:t> </a:t>
            </a:r>
            <a:r>
              <a:rPr lang="en-GB" sz="1200" b="0" i="0" u="none" strike="noStrike" kern="1200" dirty="0" err="1">
                <a:solidFill>
                  <a:schemeClr val="tx1"/>
                </a:solidFill>
                <a:effectLst/>
                <a:latin typeface="+mn-lt"/>
                <a:ea typeface="+mn-ea"/>
                <a:cs typeface="+mn-cs"/>
                <a:hlinkClick r:id="rId7"/>
              </a:rPr>
              <a:t>cynnar</a:t>
            </a:r>
            <a:r>
              <a:rPr lang="en-GB" sz="1200" b="0" i="0" u="none" strike="noStrike" kern="1200" dirty="0">
                <a:solidFill>
                  <a:schemeClr val="tx1"/>
                </a:solidFill>
                <a:effectLst/>
                <a:latin typeface="+mn-lt"/>
                <a:ea typeface="+mn-ea"/>
                <a:cs typeface="+mn-cs"/>
                <a:hlinkClick r:id="rId7"/>
              </a:rPr>
              <a:t> </a:t>
            </a:r>
            <a:r>
              <a:rPr lang="en-GB" sz="1200" b="0" i="0" u="none" strike="noStrike" kern="1200" dirty="0" err="1">
                <a:solidFill>
                  <a:schemeClr val="tx1"/>
                </a:solidFill>
                <a:effectLst/>
                <a:latin typeface="+mn-lt"/>
                <a:ea typeface="+mn-ea"/>
                <a:cs typeface="+mn-cs"/>
                <a:hlinkClick r:id="rId7"/>
              </a:rPr>
              <a:t>i</a:t>
            </a:r>
            <a:r>
              <a:rPr lang="en-GB" sz="1200" b="0" i="0" u="none" strike="noStrike" kern="1200" dirty="0">
                <a:solidFill>
                  <a:schemeClr val="tx1"/>
                </a:solidFill>
                <a:effectLst/>
                <a:latin typeface="+mn-lt"/>
                <a:ea typeface="+mn-ea"/>
                <a:cs typeface="+mn-cs"/>
                <a:hlinkClick r:id="rId7"/>
              </a:rPr>
              <a:t> </a:t>
            </a:r>
            <a:r>
              <a:rPr lang="en-GB" sz="1200" b="0" i="0" u="none" strike="noStrike" kern="1200" dirty="0" err="1">
                <a:solidFill>
                  <a:schemeClr val="tx1"/>
                </a:solidFill>
                <a:effectLst/>
                <a:latin typeface="+mn-lt"/>
                <a:ea typeface="+mn-ea"/>
                <a:cs typeface="+mn-cs"/>
                <a:hlinkClick r:id="rId7"/>
              </a:rPr>
              <a:t>fynd</a:t>
            </a:r>
            <a:r>
              <a:rPr lang="en-GB" sz="1200" b="0" i="0" u="none" strike="noStrike" kern="1200" dirty="0">
                <a:solidFill>
                  <a:schemeClr val="tx1"/>
                </a:solidFill>
                <a:effectLst/>
                <a:latin typeface="+mn-lt"/>
                <a:ea typeface="+mn-ea"/>
                <a:cs typeface="+mn-cs"/>
                <a:hlinkClick r:id="rId7"/>
              </a:rPr>
              <a:t> </a:t>
            </a:r>
            <a:r>
              <a:rPr lang="en-GB" sz="1200" b="0" i="0" u="none" strike="noStrike" kern="1200" dirty="0" err="1">
                <a:solidFill>
                  <a:schemeClr val="tx1"/>
                </a:solidFill>
                <a:effectLst/>
                <a:latin typeface="+mn-lt"/>
                <a:ea typeface="+mn-ea"/>
                <a:cs typeface="+mn-cs"/>
                <a:hlinkClick r:id="rId7"/>
              </a:rPr>
              <a:t>i’r</a:t>
            </a:r>
            <a:r>
              <a:rPr lang="en-GB" sz="1200" b="0" i="0" u="none" strike="noStrike" kern="1200" dirty="0">
                <a:solidFill>
                  <a:schemeClr val="tx1"/>
                </a:solidFill>
                <a:effectLst/>
                <a:latin typeface="+mn-lt"/>
                <a:ea typeface="+mn-ea"/>
                <a:cs typeface="+mn-cs"/>
                <a:hlinkClick r:id="rId7"/>
              </a:rPr>
              <a:t> </a:t>
            </a:r>
            <a:r>
              <a:rPr lang="en-GB" sz="1200" b="0" i="0" u="none" strike="noStrike" kern="1200" dirty="0" err="1">
                <a:solidFill>
                  <a:schemeClr val="tx1"/>
                </a:solidFill>
                <a:effectLst/>
                <a:latin typeface="+mn-lt"/>
                <a:ea typeface="+mn-ea"/>
                <a:cs typeface="+mn-cs"/>
                <a:hlinkClick r:id="rId7"/>
              </a:rPr>
              <a:t>afael</a:t>
            </a:r>
            <a:r>
              <a:rPr lang="en-GB" sz="1200" b="0" i="0" u="none" strike="noStrike" kern="1200" dirty="0">
                <a:solidFill>
                  <a:schemeClr val="tx1"/>
                </a:solidFill>
                <a:effectLst/>
                <a:latin typeface="+mn-lt"/>
                <a:ea typeface="+mn-ea"/>
                <a:cs typeface="+mn-cs"/>
                <a:hlinkClick r:id="rId7"/>
              </a:rPr>
              <a:t> ag </a:t>
            </a:r>
            <a:r>
              <a:rPr lang="en-GB" sz="1200" b="0" i="0" u="none" strike="noStrike" kern="1200" dirty="0" err="1">
                <a:solidFill>
                  <a:schemeClr val="tx1"/>
                </a:solidFill>
                <a:effectLst/>
                <a:latin typeface="+mn-lt"/>
                <a:ea typeface="+mn-ea"/>
                <a:cs typeface="+mn-cs"/>
                <a:hlinkClick r:id="rId7"/>
              </a:rPr>
              <a:t>unrhyw</a:t>
            </a:r>
            <a:r>
              <a:rPr lang="en-GB" sz="1200" b="0" i="0" u="none" strike="noStrike" kern="1200" dirty="0">
                <a:solidFill>
                  <a:schemeClr val="tx1"/>
                </a:solidFill>
                <a:effectLst/>
                <a:latin typeface="+mn-lt"/>
                <a:ea typeface="+mn-ea"/>
                <a:cs typeface="+mn-cs"/>
                <a:hlinkClick r:id="rId7"/>
              </a:rPr>
              <a:t> </a:t>
            </a:r>
            <a:r>
              <a:rPr lang="en-GB" sz="1200" b="0" i="0" u="none" strike="noStrike" kern="1200" dirty="0" err="1">
                <a:solidFill>
                  <a:schemeClr val="tx1"/>
                </a:solidFill>
                <a:effectLst/>
                <a:latin typeface="+mn-lt"/>
                <a:ea typeface="+mn-ea"/>
                <a:cs typeface="+mn-cs"/>
                <a:hlinkClick r:id="rId7"/>
              </a:rPr>
              <a:t>bryderon</a:t>
            </a:r>
            <a:r>
              <a:rPr lang="en-GB" sz="1200" b="0" i="0" u="none" strike="noStrike" kern="1200" dirty="0">
                <a:solidFill>
                  <a:schemeClr val="tx1"/>
                </a:solidFill>
                <a:effectLst/>
                <a:latin typeface="+mn-lt"/>
                <a:ea typeface="+mn-ea"/>
                <a:cs typeface="+mn-cs"/>
                <a:hlinkClick r:id="rId7"/>
              </a:rPr>
              <a:t> </a:t>
            </a:r>
            <a:r>
              <a:rPr lang="en-GB" sz="1200" b="0" i="0" u="none" strike="noStrike" kern="1200" dirty="0" err="1">
                <a:solidFill>
                  <a:schemeClr val="tx1"/>
                </a:solidFill>
                <a:effectLst/>
                <a:latin typeface="+mn-lt"/>
                <a:ea typeface="+mn-ea"/>
                <a:cs typeface="+mn-cs"/>
                <a:hlinkClick r:id="rId7"/>
              </a:rPr>
              <a:t>sy’n</a:t>
            </a:r>
            <a:r>
              <a:rPr lang="en-GB" sz="1200" b="0" i="0" u="none" strike="noStrike" kern="1200" dirty="0">
                <a:solidFill>
                  <a:schemeClr val="tx1"/>
                </a:solidFill>
                <a:effectLst/>
                <a:latin typeface="+mn-lt"/>
                <a:ea typeface="+mn-ea"/>
                <a:cs typeface="+mn-cs"/>
                <a:hlinkClick r:id="rId7"/>
              </a:rPr>
              <a:t> </a:t>
            </a:r>
            <a:r>
              <a:rPr lang="en-GB" sz="1200" b="0" i="0" u="none" strike="noStrike" kern="1200" dirty="0" err="1">
                <a:solidFill>
                  <a:schemeClr val="tx1"/>
                </a:solidFill>
                <a:effectLst/>
                <a:latin typeface="+mn-lt"/>
                <a:ea typeface="+mn-ea"/>
                <a:cs typeface="+mn-cs"/>
                <a:hlinkClick r:id="rId7"/>
              </a:rPr>
              <a:t>dod</a:t>
            </a:r>
            <a:r>
              <a:rPr lang="en-GB" sz="1200" b="0" i="0" u="none" strike="noStrike" kern="1200" dirty="0">
                <a:solidFill>
                  <a:schemeClr val="tx1"/>
                </a:solidFill>
                <a:effectLst/>
                <a:latin typeface="+mn-lt"/>
                <a:ea typeface="+mn-ea"/>
                <a:cs typeface="+mn-cs"/>
                <a:hlinkClick r:id="rId7"/>
              </a:rPr>
              <a:t> </a:t>
            </a:r>
            <a:r>
              <a:rPr lang="en-GB" sz="1200" b="0" i="0" u="none" strike="noStrike" kern="1200" dirty="0" err="1">
                <a:solidFill>
                  <a:schemeClr val="tx1"/>
                </a:solidFill>
                <a:effectLst/>
                <a:latin typeface="+mn-lt"/>
                <a:ea typeface="+mn-ea"/>
                <a:cs typeface="+mn-cs"/>
                <a:hlinkClick r:id="rId7"/>
              </a:rPr>
              <a:t>i’r</a:t>
            </a:r>
            <a:r>
              <a:rPr lang="en-GB" sz="1200" b="0" i="0" u="none" strike="noStrike" kern="1200" dirty="0">
                <a:solidFill>
                  <a:schemeClr val="tx1"/>
                </a:solidFill>
                <a:effectLst/>
                <a:latin typeface="+mn-lt"/>
                <a:ea typeface="+mn-ea"/>
                <a:cs typeface="+mn-cs"/>
                <a:hlinkClick r:id="rId7"/>
              </a:rPr>
              <a:t> </a:t>
            </a:r>
            <a:r>
              <a:rPr lang="en-GB" sz="1200" b="0" i="0" u="none" strike="noStrike" kern="1200" dirty="0" err="1">
                <a:solidFill>
                  <a:schemeClr val="tx1"/>
                </a:solidFill>
                <a:effectLst/>
                <a:latin typeface="+mn-lt"/>
                <a:ea typeface="+mn-ea"/>
                <a:cs typeface="+mn-cs"/>
                <a:hlinkClick r:id="rId7"/>
              </a:rPr>
              <a:t>amlwg</a:t>
            </a:r>
            <a:endParaRPr lang="en-GB" sz="1200" b="0" i="0" kern="1200" dirty="0">
              <a:solidFill>
                <a:schemeClr val="tx1"/>
              </a:solidFill>
              <a:effectLst/>
              <a:latin typeface="+mn-lt"/>
              <a:ea typeface="+mn-ea"/>
              <a:cs typeface="+mn-cs"/>
            </a:endParaRPr>
          </a:p>
          <a:p>
            <a:r>
              <a:rPr lang="en-GB" sz="1200" b="0" i="0" u="none" strike="noStrike" kern="1200" dirty="0" err="1">
                <a:solidFill>
                  <a:schemeClr val="tx1"/>
                </a:solidFill>
                <a:effectLst/>
                <a:latin typeface="+mn-lt"/>
                <a:ea typeface="+mn-ea"/>
                <a:cs typeface="+mn-cs"/>
                <a:hlinkClick r:id="rId8"/>
              </a:rPr>
              <a:t>Nodi</a:t>
            </a:r>
            <a:r>
              <a:rPr lang="en-GB" sz="1200" b="0" i="0" u="none" strike="noStrike" kern="1200" dirty="0">
                <a:solidFill>
                  <a:schemeClr val="tx1"/>
                </a:solidFill>
                <a:effectLst/>
                <a:latin typeface="+mn-lt"/>
                <a:ea typeface="+mn-ea"/>
                <a:cs typeface="+mn-cs"/>
                <a:hlinkClick r:id="rId8"/>
              </a:rPr>
              <a:t> </a:t>
            </a:r>
            <a:r>
              <a:rPr lang="en-GB" sz="1200" b="0" i="0" u="none" strike="noStrike" kern="1200" dirty="0" err="1">
                <a:solidFill>
                  <a:schemeClr val="tx1"/>
                </a:solidFill>
                <a:effectLst/>
                <a:latin typeface="+mn-lt"/>
                <a:ea typeface="+mn-ea"/>
                <a:cs typeface="+mn-cs"/>
                <a:hlinkClick r:id="rId8"/>
              </a:rPr>
              <a:t>sefyllfaoedd</a:t>
            </a:r>
            <a:r>
              <a:rPr lang="en-GB" sz="1200" b="0" i="0" u="none" strike="noStrike" kern="1200" dirty="0">
                <a:solidFill>
                  <a:schemeClr val="tx1"/>
                </a:solidFill>
                <a:effectLst/>
                <a:latin typeface="+mn-lt"/>
                <a:ea typeface="+mn-ea"/>
                <a:cs typeface="+mn-cs"/>
                <a:hlinkClick r:id="rId8"/>
              </a:rPr>
              <a:t> a </a:t>
            </a:r>
            <a:r>
              <a:rPr lang="en-GB" sz="1200" b="0" i="0" u="none" strike="noStrike" kern="1200" dirty="0" err="1">
                <a:solidFill>
                  <a:schemeClr val="tx1"/>
                </a:solidFill>
                <a:effectLst/>
                <a:latin typeface="+mn-lt"/>
                <a:ea typeface="+mn-ea"/>
                <a:cs typeface="+mn-cs"/>
                <a:hlinkClick r:id="rId8"/>
              </a:rPr>
              <a:t>allai</a:t>
            </a:r>
            <a:r>
              <a:rPr lang="en-GB" sz="1200" b="0" i="0" u="none" strike="noStrike" kern="1200" dirty="0">
                <a:solidFill>
                  <a:schemeClr val="tx1"/>
                </a:solidFill>
                <a:effectLst/>
                <a:latin typeface="+mn-lt"/>
                <a:ea typeface="+mn-ea"/>
                <a:cs typeface="+mn-cs"/>
                <a:hlinkClick r:id="rId8"/>
              </a:rPr>
              <a:t> </a:t>
            </a:r>
            <a:r>
              <a:rPr lang="en-GB" sz="1200" b="0" i="0" u="none" strike="noStrike" kern="1200" dirty="0" err="1">
                <a:solidFill>
                  <a:schemeClr val="tx1"/>
                </a:solidFill>
                <a:effectLst/>
                <a:latin typeface="+mn-lt"/>
                <a:ea typeface="+mn-ea"/>
                <a:cs typeface="+mn-cs"/>
                <a:hlinkClick r:id="rId8"/>
              </a:rPr>
              <a:t>fod</a:t>
            </a:r>
            <a:r>
              <a:rPr lang="en-GB" sz="1200" b="0" i="0" u="none" strike="noStrike" kern="1200" dirty="0">
                <a:solidFill>
                  <a:schemeClr val="tx1"/>
                </a:solidFill>
                <a:effectLst/>
                <a:latin typeface="+mn-lt"/>
                <a:ea typeface="+mn-ea"/>
                <a:cs typeface="+mn-cs"/>
                <a:hlinkClick r:id="rId8"/>
              </a:rPr>
              <a:t> yn </a:t>
            </a:r>
            <a:r>
              <a:rPr lang="en-GB" sz="1200" b="0" i="0" u="none" strike="noStrike" kern="1200" dirty="0" err="1">
                <a:solidFill>
                  <a:schemeClr val="tx1"/>
                </a:solidFill>
                <a:effectLst/>
                <a:latin typeface="+mn-lt"/>
                <a:ea typeface="+mn-ea"/>
                <a:cs typeface="+mn-cs"/>
                <a:hlinkClick r:id="rId8"/>
              </a:rPr>
              <a:t>rhai</a:t>
            </a:r>
            <a:r>
              <a:rPr lang="en-GB" sz="1200" b="0" i="0" u="none" strike="noStrike" kern="1200" dirty="0">
                <a:solidFill>
                  <a:schemeClr val="tx1"/>
                </a:solidFill>
                <a:effectLst/>
                <a:latin typeface="+mn-lt"/>
                <a:ea typeface="+mn-ea"/>
                <a:cs typeface="+mn-cs"/>
                <a:hlinkClick r:id="rId8"/>
              </a:rPr>
              <a:t> </a:t>
            </a:r>
            <a:r>
              <a:rPr lang="en-GB" sz="1200" b="0" i="0" u="none" strike="noStrike" kern="1200" dirty="0" err="1">
                <a:solidFill>
                  <a:schemeClr val="tx1"/>
                </a:solidFill>
                <a:effectLst/>
                <a:latin typeface="+mn-lt"/>
                <a:ea typeface="+mn-ea"/>
                <a:cs typeface="+mn-cs"/>
                <a:hlinkClick r:id="rId8"/>
              </a:rPr>
              <a:t>camdriniol</a:t>
            </a:r>
            <a:r>
              <a:rPr lang="en-GB" sz="1200" b="0" i="0" u="none" strike="noStrike" kern="1200" dirty="0">
                <a:solidFill>
                  <a:schemeClr val="tx1"/>
                </a:solidFill>
                <a:effectLst/>
                <a:latin typeface="+mn-lt"/>
                <a:ea typeface="+mn-ea"/>
                <a:cs typeface="+mn-cs"/>
                <a:hlinkClick r:id="rId8"/>
              </a:rPr>
              <a:t>, a/neu </a:t>
            </a:r>
            <a:r>
              <a:rPr lang="en-GB" sz="1200" b="0" i="0" u="none" strike="noStrike" kern="1200" dirty="0" err="1">
                <a:solidFill>
                  <a:schemeClr val="tx1"/>
                </a:solidFill>
                <a:effectLst/>
                <a:latin typeface="+mn-lt"/>
                <a:ea typeface="+mn-ea"/>
                <a:cs typeface="+mn-cs"/>
                <a:hlinkClick r:id="rId8"/>
              </a:rPr>
              <a:t>bryderon</a:t>
            </a:r>
            <a:r>
              <a:rPr lang="en-GB" sz="1200" b="0" i="0" u="none" strike="noStrike" kern="1200" dirty="0">
                <a:solidFill>
                  <a:schemeClr val="tx1"/>
                </a:solidFill>
                <a:effectLst/>
                <a:latin typeface="+mn-lt"/>
                <a:ea typeface="+mn-ea"/>
                <a:cs typeface="+mn-cs"/>
                <a:hlinkClick r:id="rId8"/>
              </a:rPr>
              <a:t> </a:t>
            </a:r>
            <a:r>
              <a:rPr lang="en-GB" sz="1200" b="0" i="0" u="none" strike="noStrike" kern="1200" dirty="0" err="1">
                <a:solidFill>
                  <a:schemeClr val="tx1"/>
                </a:solidFill>
                <a:effectLst/>
                <a:latin typeface="+mn-lt"/>
                <a:ea typeface="+mn-ea"/>
                <a:cs typeface="+mn-cs"/>
                <a:hlinkClick r:id="rId8"/>
              </a:rPr>
              <a:t>diogelu</a:t>
            </a:r>
            <a:r>
              <a:rPr lang="en-GB" sz="1200" b="0" i="0" u="none" strike="noStrike" kern="1200" dirty="0">
                <a:solidFill>
                  <a:schemeClr val="tx1"/>
                </a:solidFill>
                <a:effectLst/>
                <a:latin typeface="+mn-lt"/>
                <a:ea typeface="+mn-ea"/>
                <a:cs typeface="+mn-cs"/>
                <a:hlinkClick r:id="rId8"/>
              </a:rPr>
              <a:t> </a:t>
            </a:r>
            <a:r>
              <a:rPr lang="en-GB" sz="1200" b="0" i="0" u="none" strike="noStrike" kern="1200" dirty="0" err="1">
                <a:solidFill>
                  <a:schemeClr val="tx1"/>
                </a:solidFill>
                <a:effectLst/>
                <a:latin typeface="+mn-lt"/>
                <a:ea typeface="+mn-ea"/>
                <a:cs typeface="+mn-cs"/>
                <a:hlinkClick r:id="rId8"/>
              </a:rPr>
              <a:t>sy'n</a:t>
            </a:r>
            <a:r>
              <a:rPr lang="en-GB" sz="1200" b="0" i="0" u="none" strike="noStrike" kern="1200" dirty="0">
                <a:solidFill>
                  <a:schemeClr val="tx1"/>
                </a:solidFill>
                <a:effectLst/>
                <a:latin typeface="+mn-lt"/>
                <a:ea typeface="+mn-ea"/>
                <a:cs typeface="+mn-cs"/>
                <a:hlinkClick r:id="rId8"/>
              </a:rPr>
              <a:t> </a:t>
            </a:r>
            <a:r>
              <a:rPr lang="en-GB" sz="1200" b="0" i="0" u="none" strike="noStrike" kern="1200" dirty="0" err="1">
                <a:solidFill>
                  <a:schemeClr val="tx1"/>
                </a:solidFill>
                <a:effectLst/>
                <a:latin typeface="+mn-lt"/>
                <a:ea typeface="+mn-ea"/>
                <a:cs typeface="+mn-cs"/>
                <a:hlinkClick r:id="rId8"/>
              </a:rPr>
              <a:t>dod</a:t>
            </a:r>
            <a:r>
              <a:rPr lang="en-GB" sz="1200" b="0" i="0" u="none" strike="noStrike" kern="1200" dirty="0">
                <a:solidFill>
                  <a:schemeClr val="tx1"/>
                </a:solidFill>
                <a:effectLst/>
                <a:latin typeface="+mn-lt"/>
                <a:ea typeface="+mn-ea"/>
                <a:cs typeface="+mn-cs"/>
                <a:hlinkClick r:id="rId8"/>
              </a:rPr>
              <a:t> </a:t>
            </a:r>
            <a:r>
              <a:rPr lang="en-GB" sz="1200" b="0" i="0" u="none" strike="noStrike" kern="1200" dirty="0" err="1">
                <a:solidFill>
                  <a:schemeClr val="tx1"/>
                </a:solidFill>
                <a:effectLst/>
                <a:latin typeface="+mn-lt"/>
                <a:ea typeface="+mn-ea"/>
                <a:cs typeface="+mn-cs"/>
                <a:hlinkClick r:id="rId8"/>
              </a:rPr>
              <a:t>i'r</a:t>
            </a:r>
            <a:r>
              <a:rPr lang="en-GB" sz="1200" b="0" i="0" u="none" strike="noStrike" kern="1200" dirty="0">
                <a:solidFill>
                  <a:schemeClr val="tx1"/>
                </a:solidFill>
                <a:effectLst/>
                <a:latin typeface="+mn-lt"/>
                <a:ea typeface="+mn-ea"/>
                <a:cs typeface="+mn-cs"/>
                <a:hlinkClick r:id="rId8"/>
              </a:rPr>
              <a:t> </a:t>
            </a:r>
            <a:r>
              <a:rPr lang="en-GB" sz="1200" b="0" i="0" u="none" strike="noStrike" kern="1200" dirty="0" err="1">
                <a:solidFill>
                  <a:schemeClr val="tx1"/>
                </a:solidFill>
                <a:effectLst/>
                <a:latin typeface="+mn-lt"/>
                <a:ea typeface="+mn-ea"/>
                <a:cs typeface="+mn-cs"/>
                <a:hlinkClick r:id="rId8"/>
              </a:rPr>
              <a:t>amlwg</a:t>
            </a:r>
            <a:endParaRPr lang="en-GB" sz="1200" b="0" i="0" kern="1200">
              <a:solidFill>
                <a:schemeClr val="tx1"/>
              </a:solidFill>
              <a:effectLst/>
              <a:latin typeface="+mn-lt"/>
              <a:ea typeface="+mn-ea"/>
              <a:cs typeface="+mn-cs"/>
            </a:endParaRPr>
          </a:p>
          <a:p>
            <a:endParaRPr lang="en-GB" dirty="0"/>
          </a:p>
        </p:txBody>
      </p:sp>
      <p:sp>
        <p:nvSpPr>
          <p:cNvPr id="4" name="Slide Number Placeholder 3"/>
          <p:cNvSpPr>
            <a:spLocks noGrp="1"/>
          </p:cNvSpPr>
          <p:nvPr>
            <p:ph type="sldNum" sz="quarter" idx="5"/>
          </p:nvPr>
        </p:nvSpPr>
        <p:spPr/>
        <p:txBody>
          <a:bodyPr/>
          <a:lstStyle/>
          <a:p>
            <a:fld id="{6886D4B0-98F9-415F-9A92-1BE06DB50752}" type="slidenum">
              <a:rPr lang="en-GB" smtClean="0"/>
              <a:t>1</a:t>
            </a:fld>
            <a:endParaRPr lang="en-GB"/>
          </a:p>
        </p:txBody>
      </p:sp>
    </p:spTree>
    <p:extLst>
      <p:ext uri="{BB962C8B-B14F-4D97-AF65-F5344CB8AC3E}">
        <p14:creationId xmlns:p14="http://schemas.microsoft.com/office/powerpoint/2010/main" val="60071003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i="0" u="sng" kern="1200" dirty="0">
                <a:solidFill>
                  <a:schemeClr val="tx1"/>
                </a:solidFill>
                <a:effectLst/>
                <a:latin typeface="+mn-lt"/>
                <a:ea typeface="+mn-ea"/>
                <a:cs typeface="+mn-cs"/>
              </a:rPr>
              <a:t>Info for TRAINER:</a:t>
            </a:r>
          </a:p>
          <a:p>
            <a:endParaRPr lang="en-US" sz="1200" b="0" i="0" kern="1200" dirty="0">
              <a:solidFill>
                <a:schemeClr val="tx1"/>
              </a:solidFill>
              <a:effectLst/>
              <a:latin typeface="+mn-lt"/>
              <a:ea typeface="+mn-ea"/>
              <a:cs typeface="+mn-cs"/>
            </a:endParaRPr>
          </a:p>
          <a:p>
            <a:r>
              <a:rPr lang="en-US" sz="1200" b="0" i="0" kern="1200" dirty="0">
                <a:solidFill>
                  <a:schemeClr val="tx1"/>
                </a:solidFill>
                <a:effectLst/>
                <a:latin typeface="+mn-lt"/>
                <a:ea typeface="+mn-ea"/>
                <a:cs typeface="+mn-cs"/>
              </a:rPr>
              <a:t>The Social Services and Well-being (Wales) Act wants to see the delivery of Information, Advice and Assistance at the heart of the preventative agenda in Welsh social care.</a:t>
            </a:r>
          </a:p>
          <a:p>
            <a:pPr fontAlgn="base"/>
            <a:endParaRPr lang="en-US" sz="1200" b="0" i="0" kern="1200" dirty="0">
              <a:solidFill>
                <a:schemeClr val="tx1"/>
              </a:solidFill>
              <a:effectLst/>
              <a:latin typeface="+mn-lt"/>
              <a:ea typeface="+mn-ea"/>
              <a:cs typeface="+mn-cs"/>
            </a:endParaRPr>
          </a:p>
          <a:p>
            <a:pPr fontAlgn="base"/>
            <a:r>
              <a:rPr lang="en-US" sz="1200" b="0" i="0" kern="1200" dirty="0">
                <a:solidFill>
                  <a:schemeClr val="tx1"/>
                </a:solidFill>
                <a:effectLst/>
                <a:latin typeface="+mn-lt"/>
                <a:ea typeface="+mn-ea"/>
                <a:cs typeface="+mn-cs"/>
              </a:rPr>
              <a:t>Section 17 of the </a:t>
            </a:r>
            <a:r>
              <a:rPr lang="en-US" sz="1200" b="0" i="0" u="none" strike="noStrike" kern="1200" dirty="0">
                <a:solidFill>
                  <a:schemeClr val="tx1"/>
                </a:solidFill>
                <a:effectLst/>
                <a:latin typeface="+mn-lt"/>
                <a:ea typeface="+mn-ea"/>
                <a:cs typeface="+mn-cs"/>
                <a:hlinkClick r:id="rId3"/>
              </a:rPr>
              <a:t>Social Services and Well-being (Wales) Act 2014</a:t>
            </a:r>
            <a:r>
              <a:rPr lang="en-US" sz="1200" b="0" i="0" kern="1200" dirty="0">
                <a:solidFill>
                  <a:schemeClr val="tx1"/>
                </a:solidFill>
                <a:effectLst/>
                <a:latin typeface="+mn-lt"/>
                <a:ea typeface="+mn-ea"/>
                <a:cs typeface="+mn-cs"/>
              </a:rPr>
              <a:t> places a duty on local authorities to secure the provision of an information, advice and assistance service. The purpose of the service is to provide people with information and advice relating to care and support, including support for </a:t>
            </a:r>
            <a:r>
              <a:rPr lang="en-US" sz="1200" b="0" i="0" kern="1200" dirty="0" err="1">
                <a:solidFill>
                  <a:schemeClr val="tx1"/>
                </a:solidFill>
                <a:effectLst/>
                <a:latin typeface="+mn-lt"/>
                <a:ea typeface="+mn-ea"/>
                <a:cs typeface="+mn-cs"/>
              </a:rPr>
              <a:t>carers</a:t>
            </a:r>
            <a:r>
              <a:rPr lang="en-US" sz="1200" b="0" i="0" kern="1200" dirty="0">
                <a:solidFill>
                  <a:schemeClr val="tx1"/>
                </a:solidFill>
                <a:effectLst/>
                <a:latin typeface="+mn-lt"/>
                <a:ea typeface="+mn-ea"/>
                <a:cs typeface="+mn-cs"/>
              </a:rPr>
              <a:t>, and to provide assistance to them in accessing it. Information, advice and assistance must be provided in a manner that makes it accessible to the individual for whom it is intended.</a:t>
            </a:r>
          </a:p>
          <a:p>
            <a:pPr fontAlgn="base"/>
            <a:r>
              <a:rPr lang="en-US" sz="1200" b="0" i="0" kern="1200" dirty="0">
                <a:solidFill>
                  <a:schemeClr val="tx1"/>
                </a:solidFill>
                <a:effectLst/>
                <a:latin typeface="+mn-lt"/>
                <a:ea typeface="+mn-ea"/>
                <a:cs typeface="+mn-cs"/>
              </a:rPr>
              <a:t>Information and advice is to be made available to all people regardless of whether they have needs for care and support. Such persons could include </a:t>
            </a:r>
            <a:r>
              <a:rPr lang="en-US" sz="1200" b="0" i="0" kern="1200" dirty="0" err="1">
                <a:solidFill>
                  <a:schemeClr val="tx1"/>
                </a:solidFill>
                <a:effectLst/>
                <a:latin typeface="+mn-lt"/>
                <a:ea typeface="+mn-ea"/>
                <a:cs typeface="+mn-cs"/>
              </a:rPr>
              <a:t>carers</a:t>
            </a:r>
            <a:r>
              <a:rPr lang="en-US" sz="1200" b="0" i="0" kern="1200" dirty="0">
                <a:solidFill>
                  <a:schemeClr val="tx1"/>
                </a:solidFill>
                <a:effectLst/>
                <a:latin typeface="+mn-lt"/>
                <a:ea typeface="+mn-ea"/>
                <a:cs typeface="+mn-cs"/>
              </a:rPr>
              <a:t> or interested parties, for example.</a:t>
            </a:r>
          </a:p>
          <a:p>
            <a:pPr fontAlgn="base"/>
            <a:r>
              <a:rPr lang="en-US" sz="1200" b="0" i="0" kern="1200" dirty="0">
                <a:solidFill>
                  <a:schemeClr val="tx1"/>
                </a:solidFill>
                <a:effectLst/>
                <a:latin typeface="+mn-lt"/>
                <a:ea typeface="+mn-ea"/>
                <a:cs typeface="+mn-cs"/>
              </a:rPr>
              <a:t>The service must include information (including, but not limited to, financial information) and advice about the care and support system provided for under the Act, the types of care and support available in a local authority area and how to access it, and how to raise concerns about people who appear to have needs for care and support, or support.</a:t>
            </a:r>
          </a:p>
          <a:p>
            <a:pPr fontAlgn="base"/>
            <a:r>
              <a:rPr lang="en-US" sz="1200" b="0" i="0" kern="1200" dirty="0">
                <a:solidFill>
                  <a:schemeClr val="tx1"/>
                </a:solidFill>
                <a:effectLst/>
                <a:latin typeface="+mn-lt"/>
                <a:ea typeface="+mn-ea"/>
                <a:cs typeface="+mn-cs"/>
              </a:rPr>
              <a:t>LHBs and National Health Service (NHS) Trusts are under a duty to facilitate the service by providing the local authority with information about the care and support that they provide.</a:t>
            </a:r>
          </a:p>
          <a:p>
            <a:pPr fontAlgn="base"/>
            <a:r>
              <a:rPr lang="en-US" sz="1200" b="0" i="0" kern="1200" dirty="0">
                <a:solidFill>
                  <a:schemeClr val="tx1"/>
                </a:solidFill>
                <a:effectLst/>
                <a:latin typeface="+mn-lt"/>
                <a:ea typeface="+mn-ea"/>
                <a:cs typeface="+mn-cs"/>
              </a:rPr>
              <a:t>Two or more local authorities may jointly secure the provision of an information, advice and assistance service.</a:t>
            </a:r>
          </a:p>
          <a:p>
            <a:pPr fontAlgn="base"/>
            <a:r>
              <a:rPr lang="en-US" sz="1200" b="0" i="0" kern="1200" dirty="0">
                <a:solidFill>
                  <a:schemeClr val="tx1"/>
                </a:solidFill>
                <a:effectLst/>
                <a:latin typeface="+mn-lt"/>
                <a:ea typeface="+mn-ea"/>
                <a:cs typeface="+mn-cs"/>
              </a:rPr>
              <a:t>From: </a:t>
            </a:r>
            <a:r>
              <a:rPr lang="en-GB" dirty="0">
                <a:hlinkClick r:id="rId4"/>
              </a:rPr>
              <a:t>https://law.gov.wales/publicservices/social-care/Local-authority-responsibilities/general-and-strategic-duties/information-advice-and-assistance/?lang=en#/publicservices/social-care/Local-authority-responsibilities/general-and-strategic-duties/information-advice-and-assistance/?tab=overview&amp;lang=en</a:t>
            </a:r>
            <a:endParaRPr lang="en-GB" dirty="0"/>
          </a:p>
          <a:p>
            <a:pPr fontAlgn="base"/>
            <a:endParaRPr lang="en-US" sz="1200" b="0" i="0" kern="1200" dirty="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5"/>
          </p:nvPr>
        </p:nvSpPr>
        <p:spPr/>
        <p:txBody>
          <a:bodyPr/>
          <a:lstStyle/>
          <a:p>
            <a:fld id="{41CA6733-8233-4F82-9015-87E0FDB9D441}" type="slidenum">
              <a:rPr lang="en-GB" smtClean="0"/>
              <a:t>2</a:t>
            </a:fld>
            <a:endParaRPr lang="en-GB"/>
          </a:p>
        </p:txBody>
      </p:sp>
    </p:spTree>
    <p:extLst>
      <p:ext uri="{BB962C8B-B14F-4D97-AF65-F5344CB8AC3E}">
        <p14:creationId xmlns:p14="http://schemas.microsoft.com/office/powerpoint/2010/main" val="240430205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4.2 Part 2 Code of Practice provides the following definitions: </a:t>
            </a:r>
          </a:p>
          <a:p>
            <a:endParaRPr lang="en-US" dirty="0"/>
          </a:p>
          <a:p>
            <a:r>
              <a:rPr lang="en-US" dirty="0"/>
              <a:t>4.2.1 </a:t>
            </a:r>
            <a:r>
              <a:rPr lang="en-US" b="1" dirty="0"/>
              <a:t>Information</a:t>
            </a:r>
            <a:r>
              <a:rPr lang="en-US" dirty="0"/>
              <a:t> Will be quality data that provides support to a person to help them make an informed choice about their well-being. This will include information about how the care and support system works, the availability of preventative services, financial information, information on direct payments, information on charges, and other matters that would enable someone to plan how to meet their care and support needs, or support needs if they are a </a:t>
            </a:r>
            <a:r>
              <a:rPr lang="en-US" dirty="0" err="1"/>
              <a:t>carer</a:t>
            </a:r>
            <a:r>
              <a:rPr lang="en-US" dirty="0"/>
              <a:t>. </a:t>
            </a:r>
          </a:p>
          <a:p>
            <a:endParaRPr lang="en-US" dirty="0"/>
          </a:p>
          <a:p>
            <a:r>
              <a:rPr lang="en-US" dirty="0"/>
              <a:t>4.2.2 </a:t>
            </a:r>
            <a:r>
              <a:rPr lang="en-US" b="1" dirty="0"/>
              <a:t>Advice</a:t>
            </a:r>
            <a:r>
              <a:rPr lang="en-US" dirty="0"/>
              <a:t> </a:t>
            </a:r>
            <a:r>
              <a:rPr lang="en-US" dirty="0" err="1"/>
              <a:t>Advice</a:t>
            </a:r>
            <a:r>
              <a:rPr lang="en-US" dirty="0"/>
              <a:t> will be a way of working co-productively with a person to explore the options available. This will require staff to undertake a proportionate assessment through a discussion and analysis of the five elements of the National Assessment and Eligibility Tool. It is imperative that the enquirer understands what is available to them, and that they are actively involved in making decisions about what matters to them and the personal outcomes they wish to achieve. </a:t>
            </a:r>
          </a:p>
          <a:p>
            <a:endParaRPr lang="en-US" dirty="0"/>
          </a:p>
          <a:p>
            <a:r>
              <a:rPr lang="en-US" dirty="0"/>
              <a:t>4.2.3 </a:t>
            </a:r>
            <a:r>
              <a:rPr lang="en-US" b="1" dirty="0"/>
              <a:t>Assistance</a:t>
            </a:r>
            <a:r>
              <a:rPr lang="en-US" dirty="0"/>
              <a:t> </a:t>
            </a:r>
            <a:r>
              <a:rPr lang="en-US" dirty="0" err="1"/>
              <a:t>Assistance</a:t>
            </a:r>
            <a:r>
              <a:rPr lang="en-US" dirty="0"/>
              <a:t>, if needed, will follow the provision of information and advice. Assistance will involve another person taking action with the enquirer to access care and support, or a </a:t>
            </a:r>
            <a:r>
              <a:rPr lang="en-US" dirty="0" err="1"/>
              <a:t>carer</a:t>
            </a:r>
            <a:r>
              <a:rPr lang="en-US" dirty="0"/>
              <a:t> to access support. Responsibility for the activity undertaken is shared between the assistant and the recipient of the assistance. The provision of assistance will also require an assessment and the service to record any additional personal data for the core data set and details of the assistance offered and accepted on the National Assessment and Eligibility Tool. Through the process</a:t>
            </a:r>
            <a:endParaRPr lang="en-GB" dirty="0"/>
          </a:p>
        </p:txBody>
      </p:sp>
      <p:sp>
        <p:nvSpPr>
          <p:cNvPr id="4" name="Slide Number Placeholder 3"/>
          <p:cNvSpPr>
            <a:spLocks noGrp="1"/>
          </p:cNvSpPr>
          <p:nvPr>
            <p:ph type="sldNum" sz="quarter" idx="5"/>
          </p:nvPr>
        </p:nvSpPr>
        <p:spPr/>
        <p:txBody>
          <a:bodyPr/>
          <a:lstStyle/>
          <a:p>
            <a:fld id="{41CA6733-8233-4F82-9015-87E0FDB9D441}" type="slidenum">
              <a:rPr lang="en-GB" smtClean="0"/>
              <a:t>3</a:t>
            </a:fld>
            <a:endParaRPr lang="en-GB"/>
          </a:p>
        </p:txBody>
      </p:sp>
    </p:spTree>
    <p:extLst>
      <p:ext uri="{BB962C8B-B14F-4D97-AF65-F5344CB8AC3E}">
        <p14:creationId xmlns:p14="http://schemas.microsoft.com/office/powerpoint/2010/main" val="388532135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r>
              <a:rPr lang="en-US" b="1" i="0" dirty="0">
                <a:solidFill>
                  <a:srgbClr val="37394B"/>
                </a:solidFill>
                <a:effectLst/>
                <a:latin typeface="Helvetica" panose="020B0604020202020204" pitchFamily="34" charset="0"/>
              </a:rPr>
              <a:t>The safeguarding process: an overview</a:t>
            </a:r>
          </a:p>
          <a:p>
            <a:pPr algn="l"/>
            <a:r>
              <a:rPr lang="en-US" b="0" i="0" dirty="0">
                <a:solidFill>
                  <a:srgbClr val="37394B"/>
                </a:solidFill>
                <a:effectLst/>
                <a:latin typeface="Helvetica" panose="020B0604020202020204" pitchFamily="34" charset="0"/>
              </a:rPr>
              <a:t>As described in </a:t>
            </a:r>
            <a:r>
              <a:rPr lang="en-US" b="0" i="0" dirty="0">
                <a:solidFill>
                  <a:srgbClr val="11846A"/>
                </a:solidFill>
                <a:effectLst/>
                <a:latin typeface="Helvetica" panose="020B0604020202020204" pitchFamily="34" charset="0"/>
                <a:hlinkClick r:id="rId3">
                  <a:extLst>
                    <a:ext uri="{A12FA001-AC4F-418D-AE19-62706E023703}">
                      <ahyp:hlinkClr xmlns:ahyp="http://schemas.microsoft.com/office/drawing/2018/hyperlinkcolor" val="tx"/>
                    </a:ext>
                  </a:extLst>
                </a:hlinkClick>
              </a:rPr>
              <a:t>Vol 6 Handling Individual Cases</a:t>
            </a:r>
            <a:r>
              <a:rPr lang="en-US" b="0" i="0" dirty="0">
                <a:solidFill>
                  <a:srgbClr val="37394B"/>
                </a:solidFill>
                <a:effectLst/>
                <a:latin typeface="Helvetica" panose="020B0604020202020204" pitchFamily="34" charset="0"/>
              </a:rPr>
              <a:t>, there are </a:t>
            </a:r>
            <a:r>
              <a:rPr lang="en-US" b="1" i="0" dirty="0">
                <a:solidFill>
                  <a:srgbClr val="37394B"/>
                </a:solidFill>
                <a:effectLst/>
                <a:latin typeface="Helvetica" panose="020B0604020202020204" pitchFamily="34" charset="0"/>
              </a:rPr>
              <a:t>different ways in which to protect </a:t>
            </a:r>
            <a:r>
              <a:rPr lang="en-US" b="0" i="0" u="none" strike="noStrike" dirty="0">
                <a:solidFill>
                  <a:srgbClr val="37394C"/>
                </a:solidFill>
                <a:effectLst/>
                <a:latin typeface="Helvetica" panose="020B0604020202020204" pitchFamily="34" charset="0"/>
                <a:hlinkClick r:id="rId4">
                  <a:extLst>
                    <a:ext uri="{A12FA001-AC4F-418D-AE19-62706E023703}">
                      <ahyp:hlinkClr xmlns:ahyp="http://schemas.microsoft.com/office/drawing/2018/hyperlinkcolor" val="tx"/>
                    </a:ext>
                  </a:extLst>
                </a:hlinkClick>
              </a:rPr>
              <a:t>adults at risk</a:t>
            </a:r>
            <a:r>
              <a:rPr lang="en-US" b="0" i="0" dirty="0">
                <a:solidFill>
                  <a:srgbClr val="37394B"/>
                </a:solidFill>
                <a:effectLst/>
                <a:latin typeface="Helvetica" panose="020B0604020202020204" pitchFamily="34" charset="0"/>
              </a:rPr>
              <a:t> of </a:t>
            </a:r>
            <a:r>
              <a:rPr lang="en-US" b="0" i="0" u="none" strike="noStrike" dirty="0">
                <a:solidFill>
                  <a:srgbClr val="37394C"/>
                </a:solidFill>
                <a:effectLst/>
                <a:latin typeface="Helvetica" panose="020B0604020202020204" pitchFamily="34" charset="0"/>
                <a:hlinkClick r:id="rId4">
                  <a:extLst>
                    <a:ext uri="{A12FA001-AC4F-418D-AE19-62706E023703}">
                      <ahyp:hlinkClr xmlns:ahyp="http://schemas.microsoft.com/office/drawing/2018/hyperlinkcolor" val="tx"/>
                    </a:ext>
                  </a:extLst>
                </a:hlinkClick>
              </a:rPr>
              <a:t>abuse</a:t>
            </a:r>
            <a:r>
              <a:rPr lang="en-US" b="0" i="0" dirty="0">
                <a:solidFill>
                  <a:srgbClr val="37394B"/>
                </a:solidFill>
                <a:effectLst/>
                <a:latin typeface="Helvetica" panose="020B0604020202020204" pitchFamily="34" charset="0"/>
              </a:rPr>
              <a:t> and </a:t>
            </a:r>
            <a:r>
              <a:rPr lang="en-US" b="0" i="0" u="none" strike="noStrike" dirty="0">
                <a:solidFill>
                  <a:srgbClr val="37394C"/>
                </a:solidFill>
                <a:effectLst/>
                <a:latin typeface="Helvetica" panose="020B0604020202020204" pitchFamily="34" charset="0"/>
                <a:hlinkClick r:id="rId4">
                  <a:extLst>
                    <a:ext uri="{A12FA001-AC4F-418D-AE19-62706E023703}">
                      <ahyp:hlinkClr xmlns:ahyp="http://schemas.microsoft.com/office/drawing/2018/hyperlinkcolor" val="tx"/>
                    </a:ext>
                  </a:extLst>
                </a:hlinkClick>
              </a:rPr>
              <a:t>neglect</a:t>
            </a:r>
            <a:r>
              <a:rPr lang="en-US" b="0" i="0" dirty="0">
                <a:solidFill>
                  <a:srgbClr val="37394B"/>
                </a:solidFill>
                <a:effectLst/>
                <a:latin typeface="Helvetica" panose="020B0604020202020204" pitchFamily="34" charset="0"/>
              </a:rPr>
              <a:t> and are considered within these procedures.</a:t>
            </a:r>
          </a:p>
          <a:p>
            <a:pPr algn="l"/>
            <a:endParaRPr lang="en-US" b="0" i="0" dirty="0">
              <a:solidFill>
                <a:srgbClr val="37394B"/>
              </a:solidFill>
              <a:effectLst/>
              <a:latin typeface="Helvetica" panose="020B0604020202020204" pitchFamily="34" charset="0"/>
            </a:endParaRPr>
          </a:p>
          <a:p>
            <a:pPr algn="l"/>
            <a:r>
              <a:rPr lang="en-US" b="0" i="0" dirty="0">
                <a:solidFill>
                  <a:srgbClr val="37394B"/>
                </a:solidFill>
                <a:effectLst/>
                <a:latin typeface="Helvetica" panose="020B0604020202020204" pitchFamily="34" charset="0"/>
              </a:rPr>
              <a:t>These are:</a:t>
            </a:r>
          </a:p>
          <a:p>
            <a:pPr algn="l">
              <a:buFont typeface="Arial" panose="020B0604020202020204" pitchFamily="34" charset="0"/>
              <a:buChar char="•"/>
            </a:pPr>
            <a:r>
              <a:rPr lang="en-US" b="0" i="0" dirty="0">
                <a:solidFill>
                  <a:srgbClr val="37394B"/>
                </a:solidFill>
                <a:effectLst/>
                <a:latin typeface="Helvetica" panose="020B0604020202020204" pitchFamily="34" charset="0"/>
              </a:rPr>
              <a:t>Identification of concerns, </a:t>
            </a:r>
            <a:r>
              <a:rPr lang="en-US" b="1" i="0" u="none" strike="noStrike" dirty="0">
                <a:solidFill>
                  <a:srgbClr val="11846A"/>
                </a:solidFill>
                <a:effectLst/>
                <a:latin typeface="Helvetica" panose="020B0604020202020204" pitchFamily="34" charset="0"/>
                <a:hlinkClick r:id="rId5">
                  <a:extLst>
                    <a:ext uri="{A12FA001-AC4F-418D-AE19-62706E023703}">
                      <ahyp:hlinkClr xmlns:ahyp="http://schemas.microsoft.com/office/drawing/2018/hyperlinkcolor" val="tx"/>
                    </a:ext>
                  </a:extLst>
                </a:hlinkClick>
              </a:rPr>
              <a:t>duty to report</a:t>
            </a:r>
            <a:r>
              <a:rPr lang="en-US" b="1" i="0" u="none" strike="noStrike" dirty="0">
                <a:solidFill>
                  <a:srgbClr val="11846A"/>
                </a:solidFill>
                <a:effectLst/>
                <a:latin typeface="Helvetica" panose="020B0604020202020204" pitchFamily="34" charset="0"/>
              </a:rPr>
              <a:t> </a:t>
            </a:r>
            <a:r>
              <a:rPr lang="en-US" b="0" i="0" dirty="0">
                <a:solidFill>
                  <a:srgbClr val="37394B"/>
                </a:solidFill>
                <a:effectLst/>
                <a:latin typeface="Helvetica" panose="020B0604020202020204" pitchFamily="34" charset="0"/>
              </a:rPr>
              <a:t>these concerns and initiate enquiries.</a:t>
            </a:r>
          </a:p>
          <a:p>
            <a:pPr algn="l">
              <a:buFont typeface="Arial" panose="020B0604020202020204" pitchFamily="34" charset="0"/>
              <a:buChar char="•"/>
            </a:pPr>
            <a:r>
              <a:rPr lang="en-US" b="0" i="0" dirty="0">
                <a:solidFill>
                  <a:srgbClr val="37394B"/>
                </a:solidFill>
                <a:effectLst/>
                <a:latin typeface="Helvetica" panose="020B0604020202020204" pitchFamily="34" charset="0"/>
              </a:rPr>
              <a:t>Prevention or early help to address any emerging concerns.</a:t>
            </a:r>
          </a:p>
          <a:p>
            <a:pPr algn="l">
              <a:buFont typeface="Arial" panose="020B0604020202020204" pitchFamily="34" charset="0"/>
              <a:buChar char="•"/>
            </a:pPr>
            <a:r>
              <a:rPr lang="en-US" b="0" i="0" dirty="0">
                <a:solidFill>
                  <a:srgbClr val="37394B"/>
                </a:solidFill>
                <a:effectLst/>
                <a:latin typeface="Helvetica" panose="020B0604020202020204" pitchFamily="34" charset="0"/>
              </a:rPr>
              <a:t>Immediate protection to keep the individual at risk of </a:t>
            </a:r>
            <a:r>
              <a:rPr lang="en-US" b="0" i="0" u="none" strike="noStrike" dirty="0">
                <a:solidFill>
                  <a:srgbClr val="37394C"/>
                </a:solidFill>
                <a:effectLst/>
                <a:latin typeface="Helvetica" panose="020B0604020202020204" pitchFamily="34" charset="0"/>
                <a:hlinkClick r:id="rId4">
                  <a:extLst>
                    <a:ext uri="{A12FA001-AC4F-418D-AE19-62706E023703}">
                      <ahyp:hlinkClr xmlns:ahyp="http://schemas.microsoft.com/office/drawing/2018/hyperlinkcolor" val="tx"/>
                    </a:ext>
                  </a:extLst>
                </a:hlinkClick>
              </a:rPr>
              <a:t>harm</a:t>
            </a:r>
            <a:r>
              <a:rPr lang="en-US" b="0" i="0" dirty="0">
                <a:solidFill>
                  <a:srgbClr val="37394B"/>
                </a:solidFill>
                <a:effectLst/>
                <a:latin typeface="Helvetica" panose="020B0604020202020204" pitchFamily="34" charset="0"/>
              </a:rPr>
              <a:t> safe.</a:t>
            </a:r>
          </a:p>
          <a:p>
            <a:pPr algn="l">
              <a:buFont typeface="Arial" panose="020B0604020202020204" pitchFamily="34" charset="0"/>
              <a:buChar char="•"/>
            </a:pPr>
            <a:r>
              <a:rPr lang="en-US" b="0" i="0" dirty="0">
                <a:solidFill>
                  <a:srgbClr val="37394B"/>
                </a:solidFill>
                <a:effectLst/>
                <a:latin typeface="Helvetica" panose="020B0604020202020204" pitchFamily="34" charset="0"/>
              </a:rPr>
              <a:t>Care and support to address unmet needs.</a:t>
            </a:r>
          </a:p>
          <a:p>
            <a:pPr algn="l">
              <a:buFont typeface="Arial" panose="020B0604020202020204" pitchFamily="34" charset="0"/>
              <a:buChar char="•"/>
            </a:pPr>
            <a:r>
              <a:rPr lang="en-US" b="0" i="0" dirty="0">
                <a:solidFill>
                  <a:srgbClr val="37394B"/>
                </a:solidFill>
                <a:effectLst/>
                <a:latin typeface="Helvetica" panose="020B0604020202020204" pitchFamily="34" charset="0"/>
              </a:rPr>
              <a:t>Care, support and protection to address needs including keeping the individual safe.</a:t>
            </a:r>
          </a:p>
          <a:p>
            <a:endParaRPr lang="en-GB" dirty="0"/>
          </a:p>
        </p:txBody>
      </p:sp>
      <p:sp>
        <p:nvSpPr>
          <p:cNvPr id="4" name="Slide Number Placeholder 3"/>
          <p:cNvSpPr>
            <a:spLocks noGrp="1"/>
          </p:cNvSpPr>
          <p:nvPr>
            <p:ph type="sldNum" sz="quarter" idx="5"/>
          </p:nvPr>
        </p:nvSpPr>
        <p:spPr/>
        <p:txBody>
          <a:bodyPr/>
          <a:lstStyle/>
          <a:p>
            <a:fld id="{6886D4B0-98F9-415F-9A92-1BE06DB50752}" type="slidenum">
              <a:rPr lang="en-GB" smtClean="0"/>
              <a:t>4</a:t>
            </a:fld>
            <a:endParaRPr lang="en-GB"/>
          </a:p>
        </p:txBody>
      </p:sp>
    </p:spTree>
    <p:extLst>
      <p:ext uri="{BB962C8B-B14F-4D97-AF65-F5344CB8AC3E}">
        <p14:creationId xmlns:p14="http://schemas.microsoft.com/office/powerpoint/2010/main" val="245500609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r>
              <a:rPr lang="en-US" b="1" i="0" dirty="0">
                <a:solidFill>
                  <a:srgbClr val="37394B"/>
                </a:solidFill>
                <a:effectLst/>
                <a:latin typeface="Helvetica" panose="020B0604020202020204" pitchFamily="34" charset="0"/>
              </a:rPr>
              <a:t>Prevention and early help to address any emerging concerns</a:t>
            </a:r>
          </a:p>
          <a:p>
            <a:pPr algn="l"/>
            <a:r>
              <a:rPr lang="en-US" b="0" i="0" dirty="0">
                <a:solidFill>
                  <a:srgbClr val="37394B"/>
                </a:solidFill>
                <a:effectLst/>
                <a:latin typeface="Helvetica" panose="020B0604020202020204" pitchFamily="34" charset="0"/>
              </a:rPr>
              <a:t>The tasks for </a:t>
            </a:r>
            <a:r>
              <a:rPr lang="en-US" b="0" i="0" u="none" strike="noStrike" dirty="0">
                <a:solidFill>
                  <a:srgbClr val="37394C"/>
                </a:solidFill>
                <a:effectLst/>
                <a:latin typeface="Helvetica" panose="020B0604020202020204" pitchFamily="34" charset="0"/>
                <a:hlinkClick r:id="rId3">
                  <a:extLst>
                    <a:ext uri="{A12FA001-AC4F-418D-AE19-62706E023703}">
                      <ahyp:hlinkClr xmlns:ahyp="http://schemas.microsoft.com/office/drawing/2018/hyperlinkcolor" val="tx"/>
                    </a:ext>
                  </a:extLst>
                </a:hlinkClick>
              </a:rPr>
              <a:t>practitioners</a:t>
            </a:r>
            <a:r>
              <a:rPr lang="en-US" b="0" i="0" dirty="0">
                <a:solidFill>
                  <a:srgbClr val="37394B"/>
                </a:solidFill>
                <a:effectLst/>
                <a:latin typeface="Helvetica" panose="020B0604020202020204" pitchFamily="34" charset="0"/>
              </a:rPr>
              <a:t> in contact with adults who may be vulnerable to becoming adults at risk of abuse and neglect are two-fold:</a:t>
            </a:r>
          </a:p>
          <a:p>
            <a:pPr algn="l">
              <a:buFont typeface="Arial" panose="020B0604020202020204" pitchFamily="34" charset="0"/>
              <a:buChar char="•"/>
            </a:pPr>
            <a:r>
              <a:rPr lang="en-US" b="0" i="0" dirty="0">
                <a:solidFill>
                  <a:srgbClr val="37394B"/>
                </a:solidFill>
                <a:effectLst/>
                <a:latin typeface="Helvetica" panose="020B0604020202020204" pitchFamily="34" charset="0"/>
              </a:rPr>
              <a:t>to work with the adult and their </a:t>
            </a:r>
            <a:r>
              <a:rPr lang="en-US" b="0" i="0" dirty="0" err="1">
                <a:solidFill>
                  <a:srgbClr val="37394B"/>
                </a:solidFill>
                <a:effectLst/>
                <a:latin typeface="Helvetica" panose="020B0604020202020204" pitchFamily="34" charset="0"/>
              </a:rPr>
              <a:t>carers</a:t>
            </a:r>
            <a:r>
              <a:rPr lang="en-US" b="0" i="0" dirty="0">
                <a:solidFill>
                  <a:srgbClr val="37394B"/>
                </a:solidFill>
                <a:effectLst/>
                <a:latin typeface="Helvetica" panose="020B0604020202020204" pitchFamily="34" charset="0"/>
              </a:rPr>
              <a:t> to </a:t>
            </a:r>
            <a:r>
              <a:rPr lang="en-US" b="1" i="0" dirty="0">
                <a:solidFill>
                  <a:srgbClr val="37394B"/>
                </a:solidFill>
                <a:effectLst/>
                <a:latin typeface="Helvetica" panose="020B0604020202020204" pitchFamily="34" charset="0"/>
              </a:rPr>
              <a:t>avoid</a:t>
            </a:r>
            <a:r>
              <a:rPr lang="en-US" b="0" i="0" dirty="0">
                <a:solidFill>
                  <a:srgbClr val="37394B"/>
                </a:solidFill>
                <a:effectLst/>
                <a:latin typeface="Helvetica" panose="020B0604020202020204" pitchFamily="34" charset="0"/>
              </a:rPr>
              <a:t> situations arising that are likely to lead to the adult experiencing abuse or neglect i.e. build resilience, assets and strengths;</a:t>
            </a:r>
          </a:p>
          <a:p>
            <a:pPr algn="l"/>
            <a:r>
              <a:rPr lang="en-US" b="0" i="1" dirty="0">
                <a:solidFill>
                  <a:srgbClr val="37394B"/>
                </a:solidFill>
                <a:effectLst/>
                <a:latin typeface="Helvetica" panose="020B0604020202020204" pitchFamily="34" charset="0"/>
              </a:rPr>
              <a:t>and, if this is not effective:</a:t>
            </a:r>
          </a:p>
          <a:p>
            <a:pPr algn="l">
              <a:buFont typeface="Arial" panose="020B0604020202020204" pitchFamily="34" charset="0"/>
              <a:buChar char="•"/>
            </a:pPr>
            <a:r>
              <a:rPr lang="en-US" b="0" i="0" dirty="0">
                <a:solidFill>
                  <a:srgbClr val="37394B"/>
                </a:solidFill>
                <a:effectLst/>
                <a:latin typeface="Helvetica" panose="020B0604020202020204" pitchFamily="34" charset="0"/>
              </a:rPr>
              <a:t>to identify and </a:t>
            </a:r>
            <a:r>
              <a:rPr lang="en-US" b="1" i="0" dirty="0">
                <a:solidFill>
                  <a:srgbClr val="37394B"/>
                </a:solidFill>
                <a:effectLst/>
                <a:latin typeface="Helvetica" panose="020B0604020202020204" pitchFamily="34" charset="0"/>
              </a:rPr>
              <a:t>address</a:t>
            </a:r>
            <a:r>
              <a:rPr lang="en-US" b="0" i="0" dirty="0">
                <a:solidFill>
                  <a:srgbClr val="37394B"/>
                </a:solidFill>
                <a:effectLst/>
                <a:latin typeface="Helvetica" panose="020B0604020202020204" pitchFamily="34" charset="0"/>
              </a:rPr>
              <a:t> emerging concerns that if not resolved could result in the adult becoming an adult at risk and experiencing abuse or neglect.</a:t>
            </a:r>
          </a:p>
          <a:p>
            <a:pPr algn="l"/>
            <a:endParaRPr lang="en-US" b="1" i="0" u="none" strike="noStrike" dirty="0">
              <a:solidFill>
                <a:srgbClr val="11846A"/>
              </a:solidFill>
              <a:effectLst/>
              <a:latin typeface="Helvetica" panose="020B0604020202020204" pitchFamily="34" charset="0"/>
              <a:hlinkClick r:id="rId4">
                <a:extLst>
                  <a:ext uri="{A12FA001-AC4F-418D-AE19-62706E023703}">
                    <ahyp:hlinkClr xmlns:ahyp="http://schemas.microsoft.com/office/drawing/2018/hyperlinkcolor" val="tx"/>
                  </a:ext>
                </a:extLst>
              </a:hlinkClick>
            </a:endParaRPr>
          </a:p>
          <a:p>
            <a:endParaRPr lang="en-GB" dirty="0"/>
          </a:p>
        </p:txBody>
      </p:sp>
      <p:sp>
        <p:nvSpPr>
          <p:cNvPr id="4" name="Slide Number Placeholder 3"/>
          <p:cNvSpPr>
            <a:spLocks noGrp="1"/>
          </p:cNvSpPr>
          <p:nvPr>
            <p:ph type="sldNum" sz="quarter" idx="5"/>
          </p:nvPr>
        </p:nvSpPr>
        <p:spPr/>
        <p:txBody>
          <a:bodyPr/>
          <a:lstStyle/>
          <a:p>
            <a:fld id="{6886D4B0-98F9-415F-9A92-1BE06DB50752}" type="slidenum">
              <a:rPr lang="en-GB" smtClean="0"/>
              <a:t>5</a:t>
            </a:fld>
            <a:endParaRPr lang="en-GB"/>
          </a:p>
        </p:txBody>
      </p:sp>
    </p:spTree>
    <p:extLst>
      <p:ext uri="{BB962C8B-B14F-4D97-AF65-F5344CB8AC3E}">
        <p14:creationId xmlns:p14="http://schemas.microsoft.com/office/powerpoint/2010/main" val="25663075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i="0" kern="1200" dirty="0">
                <a:solidFill>
                  <a:schemeClr val="tx1"/>
                </a:solidFill>
                <a:effectLst/>
                <a:latin typeface="+mn-lt"/>
                <a:ea typeface="+mn-ea"/>
                <a:cs typeface="+mn-cs"/>
              </a:rPr>
              <a:t>HANDOUT/REFER TO:</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i="0" kern="1200" dirty="0">
                <a:solidFill>
                  <a:schemeClr val="tx1"/>
                </a:solidFill>
                <a:effectLst/>
                <a:latin typeface="+mn-lt"/>
                <a:ea typeface="+mn-ea"/>
                <a:cs typeface="+mn-cs"/>
              </a:rPr>
              <a:t>Pointers for Practice: Identifying adults and their </a:t>
            </a:r>
            <a:r>
              <a:rPr lang="en-US" sz="1200" b="1" i="0" kern="1200" dirty="0" err="1">
                <a:solidFill>
                  <a:schemeClr val="tx1"/>
                </a:solidFill>
                <a:effectLst/>
                <a:latin typeface="+mn-lt"/>
                <a:ea typeface="+mn-ea"/>
                <a:cs typeface="+mn-cs"/>
              </a:rPr>
              <a:t>carers</a:t>
            </a:r>
            <a:r>
              <a:rPr lang="en-US" sz="1200" b="1" i="0" kern="1200" dirty="0">
                <a:solidFill>
                  <a:schemeClr val="tx1"/>
                </a:solidFill>
                <a:effectLst/>
                <a:latin typeface="+mn-lt"/>
                <a:ea typeface="+mn-ea"/>
                <a:cs typeface="+mn-cs"/>
              </a:rPr>
              <a:t> who may require early interventions to prevent the adult becoming an adult at risk of abuse and neglect</a:t>
            </a:r>
            <a:endParaRPr lang="en-US" b="1" i="0" dirty="0">
              <a:solidFill>
                <a:srgbClr val="37394B"/>
              </a:solidFill>
              <a:effectLst/>
              <a:latin typeface="Helvetica" panose="020B0604020202020204" pitchFamily="34" charset="0"/>
            </a:endParaRPr>
          </a:p>
          <a:p>
            <a:pPr algn="l"/>
            <a:r>
              <a:rPr lang="en-GB" dirty="0">
                <a:hlinkClick r:id="rId3"/>
              </a:rPr>
              <a:t>http://www.myguideapps.com/projects/wales_safeguarding_procedures/default/adu/ap/a1p.p4.html?highlight=require</a:t>
            </a:r>
            <a:endParaRPr lang="en-US" b="1" i="0" dirty="0">
              <a:solidFill>
                <a:srgbClr val="37394B"/>
              </a:solidFill>
              <a:effectLst/>
              <a:latin typeface="Helvetica" panose="020B0604020202020204" pitchFamily="34" charset="0"/>
            </a:endParaRPr>
          </a:p>
          <a:p>
            <a:pPr algn="l"/>
            <a:endParaRPr lang="en-US" b="1" i="0" dirty="0">
              <a:solidFill>
                <a:srgbClr val="37394B"/>
              </a:solidFill>
              <a:effectLst/>
              <a:latin typeface="Helvetica" panose="020B0604020202020204" pitchFamily="34" charset="0"/>
            </a:endParaRPr>
          </a:p>
          <a:p>
            <a:r>
              <a:rPr lang="en-US" sz="1200" b="1" i="0" kern="1200" dirty="0">
                <a:solidFill>
                  <a:schemeClr val="tx1"/>
                </a:solidFill>
                <a:effectLst/>
                <a:latin typeface="+mn-lt"/>
                <a:ea typeface="+mn-ea"/>
                <a:cs typeface="+mn-cs"/>
              </a:rPr>
              <a:t>Identifying potentially abusive situations and/or emerging safeguarding concerns</a:t>
            </a:r>
          </a:p>
          <a:p>
            <a:r>
              <a:rPr lang="en-US" sz="1200" b="0" i="0" kern="1200" dirty="0">
                <a:solidFill>
                  <a:schemeClr val="tx1"/>
                </a:solidFill>
                <a:effectLst/>
                <a:latin typeface="+mn-lt"/>
                <a:ea typeface="+mn-ea"/>
                <a:cs typeface="+mn-cs"/>
              </a:rPr>
              <a:t>When identifying possible emerging concerns about </a:t>
            </a:r>
            <a:r>
              <a:rPr lang="en-US" sz="1200" b="0" i="0" u="none" strike="noStrike" kern="1200" dirty="0">
                <a:solidFill>
                  <a:schemeClr val="tx1"/>
                </a:solidFill>
                <a:effectLst/>
                <a:latin typeface="+mn-lt"/>
                <a:ea typeface="+mn-ea"/>
                <a:cs typeface="+mn-cs"/>
                <a:hlinkClick r:id="rId4"/>
              </a:rPr>
              <a:t>abuse</a:t>
            </a:r>
            <a:r>
              <a:rPr lang="en-US" sz="1200" b="0" i="0" kern="1200" dirty="0">
                <a:solidFill>
                  <a:schemeClr val="tx1"/>
                </a:solidFill>
                <a:effectLst/>
                <a:latin typeface="+mn-lt"/>
                <a:ea typeface="+mn-ea"/>
                <a:cs typeface="+mn-cs"/>
              </a:rPr>
              <a:t> and/or </a:t>
            </a:r>
            <a:r>
              <a:rPr lang="en-US" sz="1200" b="0" i="0" u="none" strike="noStrike" kern="1200" dirty="0">
                <a:solidFill>
                  <a:schemeClr val="tx1"/>
                </a:solidFill>
                <a:effectLst/>
                <a:latin typeface="+mn-lt"/>
                <a:ea typeface="+mn-ea"/>
                <a:cs typeface="+mn-cs"/>
                <a:hlinkClick r:id="rId4"/>
              </a:rPr>
              <a:t>neglect</a:t>
            </a:r>
            <a:r>
              <a:rPr lang="en-US" sz="1200" b="0" i="0" kern="1200" dirty="0">
                <a:solidFill>
                  <a:schemeClr val="tx1"/>
                </a:solidFill>
                <a:effectLst/>
                <a:latin typeface="+mn-lt"/>
                <a:ea typeface="+mn-ea"/>
                <a:cs typeface="+mn-cs"/>
              </a:rPr>
              <a:t> practitioners should ask:</a:t>
            </a:r>
          </a:p>
          <a:p>
            <a:pPr marL="171450" indent="-171450">
              <a:buFont typeface="Arial" panose="020B0604020202020204" pitchFamily="34" charset="0"/>
              <a:buChar char="•"/>
            </a:pPr>
            <a:r>
              <a:rPr lang="en-US" sz="1200" b="0" i="0" kern="1200" dirty="0">
                <a:solidFill>
                  <a:schemeClr val="tx1"/>
                </a:solidFill>
                <a:effectLst/>
                <a:latin typeface="+mn-lt"/>
                <a:ea typeface="+mn-ea"/>
                <a:cs typeface="+mn-cs"/>
              </a:rPr>
              <a:t>What are my concerns about the adult that if not addressed could cause them to become an adult at risk of abuse or neglect?</a:t>
            </a:r>
          </a:p>
          <a:p>
            <a:pPr marL="171450" indent="-171450">
              <a:buFont typeface="Arial" panose="020B0604020202020204" pitchFamily="34" charset="0"/>
              <a:buChar char="•"/>
            </a:pPr>
            <a:r>
              <a:rPr lang="en-US" sz="1200" b="0" i="0" kern="1200" dirty="0">
                <a:solidFill>
                  <a:schemeClr val="tx1"/>
                </a:solidFill>
                <a:effectLst/>
                <a:latin typeface="+mn-lt"/>
                <a:ea typeface="+mn-ea"/>
                <a:cs typeface="+mn-cs"/>
              </a:rPr>
              <a:t>What information do you have to support these concerns?</a:t>
            </a:r>
          </a:p>
          <a:p>
            <a:pPr marL="171450" indent="-171450">
              <a:buFont typeface="Arial" panose="020B0604020202020204" pitchFamily="34" charset="0"/>
              <a:buChar char="•"/>
            </a:pPr>
            <a:r>
              <a:rPr lang="en-US" sz="1200" b="0" i="0" kern="1200" dirty="0">
                <a:solidFill>
                  <a:schemeClr val="tx1"/>
                </a:solidFill>
                <a:effectLst/>
                <a:latin typeface="+mn-lt"/>
                <a:ea typeface="+mn-ea"/>
                <a:cs typeface="+mn-cs"/>
              </a:rPr>
              <a:t>Am I concerned that </a:t>
            </a:r>
            <a:r>
              <a:rPr lang="en-US" sz="1200" b="0" i="0" kern="1200" dirty="0" err="1">
                <a:solidFill>
                  <a:schemeClr val="tx1"/>
                </a:solidFill>
                <a:effectLst/>
                <a:latin typeface="+mn-lt"/>
                <a:ea typeface="+mn-ea"/>
                <a:cs typeface="+mn-cs"/>
              </a:rPr>
              <a:t>carer</a:t>
            </a:r>
            <a:r>
              <a:rPr lang="en-US" sz="1200" b="0" i="0" kern="1200" dirty="0">
                <a:solidFill>
                  <a:schemeClr val="tx1"/>
                </a:solidFill>
                <a:effectLst/>
                <a:latin typeface="+mn-lt"/>
                <a:ea typeface="+mn-ea"/>
                <a:cs typeface="+mn-cs"/>
              </a:rPr>
              <a:t>/s </a:t>
            </a:r>
            <a:r>
              <a:rPr lang="en-US" sz="1200" b="0" i="0" kern="1200" dirty="0" err="1">
                <a:solidFill>
                  <a:schemeClr val="tx1"/>
                </a:solidFill>
                <a:effectLst/>
                <a:latin typeface="+mn-lt"/>
                <a:ea typeface="+mn-ea"/>
                <a:cs typeface="+mn-cs"/>
              </a:rPr>
              <a:t>behaviours</a:t>
            </a:r>
            <a:r>
              <a:rPr lang="en-US" sz="1200" b="0" i="0" kern="1200" dirty="0">
                <a:solidFill>
                  <a:schemeClr val="tx1"/>
                </a:solidFill>
                <a:effectLst/>
                <a:latin typeface="+mn-lt"/>
                <a:ea typeface="+mn-ea"/>
                <a:cs typeface="+mn-cs"/>
              </a:rPr>
              <a:t> could lead to abuse and neglect?</a:t>
            </a:r>
          </a:p>
          <a:p>
            <a:r>
              <a:rPr lang="en-US" sz="1200" b="0" i="0" u="none" strike="noStrike" kern="1200" dirty="0">
                <a:solidFill>
                  <a:schemeClr val="tx1"/>
                </a:solidFill>
                <a:effectLst/>
                <a:latin typeface="+mn-lt"/>
                <a:ea typeface="+mn-ea"/>
                <a:cs typeface="+mn-cs"/>
                <a:hlinkClick r:id="rId4"/>
              </a:rPr>
              <a:t>Practitioners</a:t>
            </a:r>
            <a:r>
              <a:rPr lang="en-US" sz="1200" b="0" i="0" kern="1200" dirty="0">
                <a:solidFill>
                  <a:schemeClr val="tx1"/>
                </a:solidFill>
                <a:effectLst/>
                <a:latin typeface="+mn-lt"/>
                <a:ea typeface="+mn-ea"/>
                <a:cs typeface="+mn-cs"/>
              </a:rPr>
              <a:t> should share their concerns and any information obtained with their safeguarding lead.</a:t>
            </a:r>
          </a:p>
          <a:p>
            <a:r>
              <a:rPr lang="en-US" sz="1200" b="0" i="0" kern="1200" dirty="0">
                <a:solidFill>
                  <a:schemeClr val="tx1"/>
                </a:solidFill>
                <a:effectLst/>
                <a:latin typeface="+mn-lt"/>
                <a:ea typeface="+mn-ea"/>
                <a:cs typeface="+mn-cs"/>
              </a:rPr>
              <a:t>They should also record these concerns and information obtained.</a:t>
            </a:r>
          </a:p>
          <a:p>
            <a:r>
              <a:rPr lang="en-US" sz="1200" b="0" i="0" kern="1200" dirty="0">
                <a:solidFill>
                  <a:schemeClr val="tx1"/>
                </a:solidFill>
                <a:effectLst/>
                <a:latin typeface="+mn-lt"/>
                <a:ea typeface="+mn-ea"/>
                <a:cs typeface="+mn-cs"/>
              </a:rPr>
              <a:t>If the concerns relate to </a:t>
            </a:r>
            <a:r>
              <a:rPr lang="en-US" sz="1200" b="0" i="0" kern="1200" dirty="0" err="1">
                <a:solidFill>
                  <a:schemeClr val="tx1"/>
                </a:solidFill>
                <a:effectLst/>
                <a:latin typeface="+mn-lt"/>
                <a:ea typeface="+mn-ea"/>
                <a:cs typeface="+mn-cs"/>
              </a:rPr>
              <a:t>carers</a:t>
            </a:r>
            <a:r>
              <a:rPr lang="en-US" sz="1200" b="0" i="0" kern="1200" dirty="0">
                <a:solidFill>
                  <a:schemeClr val="tx1"/>
                </a:solidFill>
                <a:effectLst/>
                <a:latin typeface="+mn-lt"/>
                <a:ea typeface="+mn-ea"/>
                <a:cs typeface="+mn-cs"/>
              </a:rPr>
              <a:t> being unable to meet the needs of the adult, then ensure the </a:t>
            </a:r>
            <a:r>
              <a:rPr lang="en-US" sz="1200" b="0" i="0" kern="1200" dirty="0" err="1">
                <a:solidFill>
                  <a:schemeClr val="tx1"/>
                </a:solidFill>
                <a:effectLst/>
                <a:latin typeface="+mn-lt"/>
                <a:ea typeface="+mn-ea"/>
                <a:cs typeface="+mn-cs"/>
              </a:rPr>
              <a:t>carer</a:t>
            </a:r>
            <a:r>
              <a:rPr lang="en-US" sz="1200" b="0" i="0" kern="1200" dirty="0">
                <a:solidFill>
                  <a:schemeClr val="tx1"/>
                </a:solidFill>
                <a:effectLst/>
                <a:latin typeface="+mn-lt"/>
                <a:ea typeface="+mn-ea"/>
                <a:cs typeface="+mn-cs"/>
              </a:rPr>
              <a:t> receives an assessment in their own right under </a:t>
            </a:r>
            <a:r>
              <a:rPr lang="en-US" sz="1200" b="0" i="0" kern="1200" dirty="0">
                <a:solidFill>
                  <a:schemeClr val="tx1"/>
                </a:solidFill>
                <a:effectLst/>
                <a:latin typeface="+mn-lt"/>
                <a:ea typeface="+mn-ea"/>
                <a:cs typeface="+mn-cs"/>
                <a:hlinkClick r:id="rId5"/>
              </a:rPr>
              <a:t>Social Services &amp; Well-being (Wales) Act 2014, Part 3</a:t>
            </a:r>
            <a:r>
              <a:rPr lang="en-US" sz="1200" b="0" i="0" kern="1200" dirty="0">
                <a:solidFill>
                  <a:schemeClr val="tx1"/>
                </a:solidFill>
                <a:effectLst/>
                <a:latin typeface="+mn-lt"/>
                <a:ea typeface="+mn-ea"/>
                <a:cs typeface="+mn-cs"/>
              </a:rPr>
              <a:t>.</a:t>
            </a:r>
          </a:p>
          <a:p>
            <a:endParaRPr lang="en-GB" dirty="0"/>
          </a:p>
          <a:p>
            <a:r>
              <a:rPr lang="en-GB" sz="1200" b="1" i="0" kern="1200" dirty="0" err="1">
                <a:solidFill>
                  <a:schemeClr val="tx1"/>
                </a:solidFill>
                <a:effectLst/>
                <a:latin typeface="+mn-lt"/>
                <a:ea typeface="+mn-ea"/>
                <a:cs typeface="+mn-cs"/>
              </a:rPr>
              <a:t>Nodi</a:t>
            </a:r>
            <a:r>
              <a:rPr lang="en-GB" sz="1200" b="1" i="0" kern="1200" dirty="0">
                <a:solidFill>
                  <a:schemeClr val="tx1"/>
                </a:solidFill>
                <a:effectLst/>
                <a:latin typeface="+mn-lt"/>
                <a:ea typeface="+mn-ea"/>
                <a:cs typeface="+mn-cs"/>
              </a:rPr>
              <a:t> </a:t>
            </a:r>
            <a:r>
              <a:rPr lang="en-GB" sz="1200" b="1" i="0" kern="1200" dirty="0" err="1">
                <a:solidFill>
                  <a:schemeClr val="tx1"/>
                </a:solidFill>
                <a:effectLst/>
                <a:latin typeface="+mn-lt"/>
                <a:ea typeface="+mn-ea"/>
                <a:cs typeface="+mn-cs"/>
              </a:rPr>
              <a:t>sefyllfaoedd</a:t>
            </a:r>
            <a:r>
              <a:rPr lang="en-GB" sz="1200" b="1" i="0" kern="1200" dirty="0">
                <a:solidFill>
                  <a:schemeClr val="tx1"/>
                </a:solidFill>
                <a:effectLst/>
                <a:latin typeface="+mn-lt"/>
                <a:ea typeface="+mn-ea"/>
                <a:cs typeface="+mn-cs"/>
              </a:rPr>
              <a:t> a </a:t>
            </a:r>
            <a:r>
              <a:rPr lang="en-GB" sz="1200" b="1" i="0" kern="1200" dirty="0" err="1">
                <a:solidFill>
                  <a:schemeClr val="tx1"/>
                </a:solidFill>
                <a:effectLst/>
                <a:latin typeface="+mn-lt"/>
                <a:ea typeface="+mn-ea"/>
                <a:cs typeface="+mn-cs"/>
              </a:rPr>
              <a:t>allai</a:t>
            </a:r>
            <a:r>
              <a:rPr lang="en-GB" sz="1200" b="1" i="0" kern="1200" dirty="0">
                <a:solidFill>
                  <a:schemeClr val="tx1"/>
                </a:solidFill>
                <a:effectLst/>
                <a:latin typeface="+mn-lt"/>
                <a:ea typeface="+mn-ea"/>
                <a:cs typeface="+mn-cs"/>
              </a:rPr>
              <a:t> </a:t>
            </a:r>
            <a:r>
              <a:rPr lang="en-GB" sz="1200" b="1" i="0" kern="1200" dirty="0" err="1">
                <a:solidFill>
                  <a:schemeClr val="tx1"/>
                </a:solidFill>
                <a:effectLst/>
                <a:latin typeface="+mn-lt"/>
                <a:ea typeface="+mn-ea"/>
                <a:cs typeface="+mn-cs"/>
              </a:rPr>
              <a:t>fod</a:t>
            </a:r>
            <a:r>
              <a:rPr lang="en-GB" sz="1200" b="1" i="0" kern="1200" dirty="0">
                <a:solidFill>
                  <a:schemeClr val="tx1"/>
                </a:solidFill>
                <a:effectLst/>
                <a:latin typeface="+mn-lt"/>
                <a:ea typeface="+mn-ea"/>
                <a:cs typeface="+mn-cs"/>
              </a:rPr>
              <a:t> yn </a:t>
            </a:r>
            <a:r>
              <a:rPr lang="en-GB" sz="1200" b="1" i="0" kern="1200" dirty="0" err="1">
                <a:solidFill>
                  <a:schemeClr val="tx1"/>
                </a:solidFill>
                <a:effectLst/>
                <a:latin typeface="+mn-lt"/>
                <a:ea typeface="+mn-ea"/>
                <a:cs typeface="+mn-cs"/>
              </a:rPr>
              <a:t>rhai</a:t>
            </a:r>
            <a:r>
              <a:rPr lang="en-GB" sz="1200" b="1" i="0" kern="1200" dirty="0">
                <a:solidFill>
                  <a:schemeClr val="tx1"/>
                </a:solidFill>
                <a:effectLst/>
                <a:latin typeface="+mn-lt"/>
                <a:ea typeface="+mn-ea"/>
                <a:cs typeface="+mn-cs"/>
              </a:rPr>
              <a:t> </a:t>
            </a:r>
            <a:r>
              <a:rPr lang="en-GB" sz="1200" b="1" i="0" kern="1200" dirty="0" err="1">
                <a:solidFill>
                  <a:schemeClr val="tx1"/>
                </a:solidFill>
                <a:effectLst/>
                <a:latin typeface="+mn-lt"/>
                <a:ea typeface="+mn-ea"/>
                <a:cs typeface="+mn-cs"/>
              </a:rPr>
              <a:t>camdriniol</a:t>
            </a:r>
            <a:r>
              <a:rPr lang="en-GB" sz="1200" b="1" i="0" kern="1200" dirty="0">
                <a:solidFill>
                  <a:schemeClr val="tx1"/>
                </a:solidFill>
                <a:effectLst/>
                <a:latin typeface="+mn-lt"/>
                <a:ea typeface="+mn-ea"/>
                <a:cs typeface="+mn-cs"/>
              </a:rPr>
              <a:t>, a/neu </a:t>
            </a:r>
            <a:r>
              <a:rPr lang="en-GB" sz="1200" b="1" i="0" kern="1200" dirty="0" err="1">
                <a:solidFill>
                  <a:schemeClr val="tx1"/>
                </a:solidFill>
                <a:effectLst/>
                <a:latin typeface="+mn-lt"/>
                <a:ea typeface="+mn-ea"/>
                <a:cs typeface="+mn-cs"/>
              </a:rPr>
              <a:t>bryderon</a:t>
            </a:r>
            <a:r>
              <a:rPr lang="en-GB" sz="1200" b="1" i="0" kern="1200" dirty="0">
                <a:solidFill>
                  <a:schemeClr val="tx1"/>
                </a:solidFill>
                <a:effectLst/>
                <a:latin typeface="+mn-lt"/>
                <a:ea typeface="+mn-ea"/>
                <a:cs typeface="+mn-cs"/>
              </a:rPr>
              <a:t> </a:t>
            </a:r>
            <a:r>
              <a:rPr lang="en-GB" sz="1200" b="1" i="0" kern="1200" dirty="0" err="1">
                <a:solidFill>
                  <a:schemeClr val="tx1"/>
                </a:solidFill>
                <a:effectLst/>
                <a:latin typeface="+mn-lt"/>
                <a:ea typeface="+mn-ea"/>
                <a:cs typeface="+mn-cs"/>
              </a:rPr>
              <a:t>diogelu</a:t>
            </a:r>
            <a:r>
              <a:rPr lang="en-GB" sz="1200" b="1" i="0" kern="1200" dirty="0">
                <a:solidFill>
                  <a:schemeClr val="tx1"/>
                </a:solidFill>
                <a:effectLst/>
                <a:latin typeface="+mn-lt"/>
                <a:ea typeface="+mn-ea"/>
                <a:cs typeface="+mn-cs"/>
              </a:rPr>
              <a:t> </a:t>
            </a:r>
            <a:r>
              <a:rPr lang="en-GB" sz="1200" b="1" i="0" kern="1200" dirty="0" err="1">
                <a:solidFill>
                  <a:schemeClr val="tx1"/>
                </a:solidFill>
                <a:effectLst/>
                <a:latin typeface="+mn-lt"/>
                <a:ea typeface="+mn-ea"/>
                <a:cs typeface="+mn-cs"/>
              </a:rPr>
              <a:t>sy'n</a:t>
            </a:r>
            <a:r>
              <a:rPr lang="en-GB" sz="1200" b="1" i="0" kern="1200" dirty="0">
                <a:solidFill>
                  <a:schemeClr val="tx1"/>
                </a:solidFill>
                <a:effectLst/>
                <a:latin typeface="+mn-lt"/>
                <a:ea typeface="+mn-ea"/>
                <a:cs typeface="+mn-cs"/>
              </a:rPr>
              <a:t> </a:t>
            </a:r>
            <a:r>
              <a:rPr lang="en-GB" sz="1200" b="1" i="0" kern="1200" dirty="0" err="1">
                <a:solidFill>
                  <a:schemeClr val="tx1"/>
                </a:solidFill>
                <a:effectLst/>
                <a:latin typeface="+mn-lt"/>
                <a:ea typeface="+mn-ea"/>
                <a:cs typeface="+mn-cs"/>
              </a:rPr>
              <a:t>dod</a:t>
            </a:r>
            <a:r>
              <a:rPr lang="en-GB" sz="1200" b="1" i="0" kern="1200" dirty="0">
                <a:solidFill>
                  <a:schemeClr val="tx1"/>
                </a:solidFill>
                <a:effectLst/>
                <a:latin typeface="+mn-lt"/>
                <a:ea typeface="+mn-ea"/>
                <a:cs typeface="+mn-cs"/>
              </a:rPr>
              <a:t> </a:t>
            </a:r>
            <a:r>
              <a:rPr lang="en-GB" sz="1200" b="1" i="0" kern="1200" dirty="0" err="1">
                <a:solidFill>
                  <a:schemeClr val="tx1"/>
                </a:solidFill>
                <a:effectLst/>
                <a:latin typeface="+mn-lt"/>
                <a:ea typeface="+mn-ea"/>
                <a:cs typeface="+mn-cs"/>
              </a:rPr>
              <a:t>i'r</a:t>
            </a:r>
            <a:r>
              <a:rPr lang="en-GB" sz="1200" b="1" i="0" kern="1200" dirty="0">
                <a:solidFill>
                  <a:schemeClr val="tx1"/>
                </a:solidFill>
                <a:effectLst/>
                <a:latin typeface="+mn-lt"/>
                <a:ea typeface="+mn-ea"/>
                <a:cs typeface="+mn-cs"/>
              </a:rPr>
              <a:t> </a:t>
            </a:r>
            <a:r>
              <a:rPr lang="en-GB" sz="1200" b="1" i="0" kern="1200" dirty="0" err="1">
                <a:solidFill>
                  <a:schemeClr val="tx1"/>
                </a:solidFill>
                <a:effectLst/>
                <a:latin typeface="+mn-lt"/>
                <a:ea typeface="+mn-ea"/>
                <a:cs typeface="+mn-cs"/>
              </a:rPr>
              <a:t>amlwg</a:t>
            </a:r>
            <a:endParaRPr lang="en-GB" sz="1200" b="1" i="0" kern="1200" dirty="0">
              <a:solidFill>
                <a:schemeClr val="tx1"/>
              </a:solidFill>
              <a:effectLst/>
              <a:latin typeface="+mn-lt"/>
              <a:ea typeface="+mn-ea"/>
              <a:cs typeface="+mn-cs"/>
            </a:endParaRPr>
          </a:p>
          <a:p>
            <a:r>
              <a:rPr lang="en-GB" sz="1200" b="0" i="0" kern="1200" dirty="0" err="1">
                <a:solidFill>
                  <a:schemeClr val="tx1"/>
                </a:solidFill>
                <a:effectLst/>
                <a:latin typeface="+mn-lt"/>
                <a:ea typeface="+mn-ea"/>
                <a:cs typeface="+mn-cs"/>
              </a:rPr>
              <a:t>Wrth</a:t>
            </a:r>
            <a:r>
              <a:rPr lang="en-GB" sz="1200" b="0" i="0" kern="1200" dirty="0">
                <a:solidFill>
                  <a:schemeClr val="tx1"/>
                </a:solidFill>
                <a:effectLst/>
                <a:latin typeface="+mn-lt"/>
                <a:ea typeface="+mn-ea"/>
                <a:cs typeface="+mn-cs"/>
              </a:rPr>
              <a:t> </a:t>
            </a:r>
            <a:r>
              <a:rPr lang="en-GB" sz="1200" b="0" i="0" kern="1200" dirty="0" err="1">
                <a:solidFill>
                  <a:schemeClr val="tx1"/>
                </a:solidFill>
                <a:effectLst/>
                <a:latin typeface="+mn-lt"/>
                <a:ea typeface="+mn-ea"/>
                <a:cs typeface="+mn-cs"/>
              </a:rPr>
              <a:t>nodi</a:t>
            </a:r>
            <a:r>
              <a:rPr lang="en-GB" sz="1200" b="0" i="0" kern="1200" dirty="0">
                <a:solidFill>
                  <a:schemeClr val="tx1"/>
                </a:solidFill>
                <a:effectLst/>
                <a:latin typeface="+mn-lt"/>
                <a:ea typeface="+mn-ea"/>
                <a:cs typeface="+mn-cs"/>
              </a:rPr>
              <a:t> </a:t>
            </a:r>
            <a:r>
              <a:rPr lang="en-GB" sz="1200" b="0" i="0" kern="1200" dirty="0" err="1">
                <a:solidFill>
                  <a:schemeClr val="tx1"/>
                </a:solidFill>
                <a:effectLst/>
                <a:latin typeface="+mn-lt"/>
                <a:ea typeface="+mn-ea"/>
                <a:cs typeface="+mn-cs"/>
              </a:rPr>
              <a:t>pryderon</a:t>
            </a:r>
            <a:r>
              <a:rPr lang="en-GB" sz="1200" b="0" i="0" kern="1200" dirty="0">
                <a:solidFill>
                  <a:schemeClr val="tx1"/>
                </a:solidFill>
                <a:effectLst/>
                <a:latin typeface="+mn-lt"/>
                <a:ea typeface="+mn-ea"/>
                <a:cs typeface="+mn-cs"/>
              </a:rPr>
              <a:t> </a:t>
            </a:r>
            <a:r>
              <a:rPr lang="en-GB" sz="1200" b="0" i="0" kern="1200" dirty="0" err="1">
                <a:solidFill>
                  <a:schemeClr val="tx1"/>
                </a:solidFill>
                <a:effectLst/>
                <a:latin typeface="+mn-lt"/>
                <a:ea typeface="+mn-ea"/>
                <a:cs typeface="+mn-cs"/>
              </a:rPr>
              <a:t>posibl</a:t>
            </a:r>
            <a:r>
              <a:rPr lang="en-GB" sz="1200" b="0" i="0" kern="1200" dirty="0">
                <a:solidFill>
                  <a:schemeClr val="tx1"/>
                </a:solidFill>
                <a:effectLst/>
                <a:latin typeface="+mn-lt"/>
                <a:ea typeface="+mn-ea"/>
                <a:cs typeface="+mn-cs"/>
              </a:rPr>
              <a:t> </a:t>
            </a:r>
            <a:r>
              <a:rPr lang="en-GB" sz="1200" b="0" i="0" kern="1200" dirty="0" err="1">
                <a:solidFill>
                  <a:schemeClr val="tx1"/>
                </a:solidFill>
                <a:effectLst/>
                <a:latin typeface="+mn-lt"/>
                <a:ea typeface="+mn-ea"/>
                <a:cs typeface="+mn-cs"/>
              </a:rPr>
              <a:t>sy'n</a:t>
            </a:r>
            <a:r>
              <a:rPr lang="en-GB" sz="1200" b="0" i="0" kern="1200" dirty="0">
                <a:solidFill>
                  <a:schemeClr val="tx1"/>
                </a:solidFill>
                <a:effectLst/>
                <a:latin typeface="+mn-lt"/>
                <a:ea typeface="+mn-ea"/>
                <a:cs typeface="+mn-cs"/>
              </a:rPr>
              <a:t> </a:t>
            </a:r>
            <a:r>
              <a:rPr lang="en-GB" sz="1200" b="0" i="0" kern="1200" dirty="0" err="1">
                <a:solidFill>
                  <a:schemeClr val="tx1"/>
                </a:solidFill>
                <a:effectLst/>
                <a:latin typeface="+mn-lt"/>
                <a:ea typeface="+mn-ea"/>
                <a:cs typeface="+mn-cs"/>
              </a:rPr>
              <a:t>dod</a:t>
            </a:r>
            <a:r>
              <a:rPr lang="en-GB" sz="1200" b="0" i="0" kern="1200" dirty="0">
                <a:solidFill>
                  <a:schemeClr val="tx1"/>
                </a:solidFill>
                <a:effectLst/>
                <a:latin typeface="+mn-lt"/>
                <a:ea typeface="+mn-ea"/>
                <a:cs typeface="+mn-cs"/>
              </a:rPr>
              <a:t> </a:t>
            </a:r>
            <a:r>
              <a:rPr lang="en-GB" sz="1200" b="0" i="0" kern="1200" dirty="0" err="1">
                <a:solidFill>
                  <a:schemeClr val="tx1"/>
                </a:solidFill>
                <a:effectLst/>
                <a:latin typeface="+mn-lt"/>
                <a:ea typeface="+mn-ea"/>
                <a:cs typeface="+mn-cs"/>
              </a:rPr>
              <a:t>i'r</a:t>
            </a:r>
            <a:r>
              <a:rPr lang="en-GB" sz="1200" b="0" i="0" kern="1200" dirty="0">
                <a:solidFill>
                  <a:schemeClr val="tx1"/>
                </a:solidFill>
                <a:effectLst/>
                <a:latin typeface="+mn-lt"/>
                <a:ea typeface="+mn-ea"/>
                <a:cs typeface="+mn-cs"/>
              </a:rPr>
              <a:t> </a:t>
            </a:r>
            <a:r>
              <a:rPr lang="en-GB" sz="1200" b="0" i="0" kern="1200" dirty="0" err="1">
                <a:solidFill>
                  <a:schemeClr val="tx1"/>
                </a:solidFill>
                <a:effectLst/>
                <a:latin typeface="+mn-lt"/>
                <a:ea typeface="+mn-ea"/>
                <a:cs typeface="+mn-cs"/>
              </a:rPr>
              <a:t>amlwg</a:t>
            </a:r>
            <a:r>
              <a:rPr lang="en-GB" sz="1200" b="0" i="0" kern="1200" dirty="0">
                <a:solidFill>
                  <a:schemeClr val="tx1"/>
                </a:solidFill>
                <a:effectLst/>
                <a:latin typeface="+mn-lt"/>
                <a:ea typeface="+mn-ea"/>
                <a:cs typeface="+mn-cs"/>
              </a:rPr>
              <a:t> am </a:t>
            </a:r>
            <a:r>
              <a:rPr lang="en-GB" sz="1200" b="0" i="0" u="none" strike="noStrike" kern="1200" dirty="0" err="1">
                <a:solidFill>
                  <a:schemeClr val="tx1"/>
                </a:solidFill>
                <a:effectLst/>
                <a:latin typeface="+mn-lt"/>
                <a:ea typeface="+mn-ea"/>
                <a:cs typeface="+mn-cs"/>
                <a:hlinkClick r:id="rId6"/>
              </a:rPr>
              <a:t>gamdriniaeth</a:t>
            </a:r>
            <a:r>
              <a:rPr lang="en-GB" sz="1200" b="0" i="0" kern="1200" dirty="0">
                <a:solidFill>
                  <a:schemeClr val="tx1"/>
                </a:solidFill>
                <a:effectLst/>
                <a:latin typeface="+mn-lt"/>
                <a:ea typeface="+mn-ea"/>
                <a:cs typeface="+mn-cs"/>
              </a:rPr>
              <a:t> ac/neu </a:t>
            </a:r>
            <a:r>
              <a:rPr lang="en-GB" sz="1200" b="0" i="0" u="none" strike="noStrike" kern="1200" dirty="0" err="1">
                <a:solidFill>
                  <a:schemeClr val="tx1"/>
                </a:solidFill>
                <a:effectLst/>
                <a:latin typeface="+mn-lt"/>
                <a:ea typeface="+mn-ea"/>
                <a:cs typeface="+mn-cs"/>
                <a:hlinkClick r:id="rId6"/>
              </a:rPr>
              <a:t>esgeulustod</a:t>
            </a:r>
            <a:r>
              <a:rPr lang="en-GB" sz="1200" b="0" i="0" kern="1200" dirty="0">
                <a:solidFill>
                  <a:schemeClr val="tx1"/>
                </a:solidFill>
                <a:effectLst/>
                <a:latin typeface="+mn-lt"/>
                <a:ea typeface="+mn-ea"/>
                <a:cs typeface="+mn-cs"/>
              </a:rPr>
              <a:t>, </a:t>
            </a:r>
            <a:r>
              <a:rPr lang="en-GB" sz="1200" b="0" i="0" kern="1200" dirty="0" err="1">
                <a:solidFill>
                  <a:schemeClr val="tx1"/>
                </a:solidFill>
                <a:effectLst/>
                <a:latin typeface="+mn-lt"/>
                <a:ea typeface="+mn-ea"/>
                <a:cs typeface="+mn-cs"/>
              </a:rPr>
              <a:t>dylai</a:t>
            </a:r>
            <a:r>
              <a:rPr lang="en-GB" sz="1200" b="0" i="0" kern="1200" dirty="0">
                <a:solidFill>
                  <a:schemeClr val="tx1"/>
                </a:solidFill>
                <a:effectLst/>
                <a:latin typeface="+mn-lt"/>
                <a:ea typeface="+mn-ea"/>
                <a:cs typeface="+mn-cs"/>
              </a:rPr>
              <a:t> </a:t>
            </a:r>
            <a:r>
              <a:rPr lang="en-GB" sz="1200" b="0" i="0" kern="1200" dirty="0" err="1">
                <a:solidFill>
                  <a:schemeClr val="tx1"/>
                </a:solidFill>
                <a:effectLst/>
                <a:latin typeface="+mn-lt"/>
                <a:ea typeface="+mn-ea"/>
                <a:cs typeface="+mn-cs"/>
              </a:rPr>
              <a:t>ymarferwyr</a:t>
            </a:r>
            <a:r>
              <a:rPr lang="en-GB" sz="1200" b="0" i="0" kern="1200" dirty="0">
                <a:solidFill>
                  <a:schemeClr val="tx1"/>
                </a:solidFill>
                <a:effectLst/>
                <a:latin typeface="+mn-lt"/>
                <a:ea typeface="+mn-ea"/>
                <a:cs typeface="+mn-cs"/>
              </a:rPr>
              <a:t> </a:t>
            </a:r>
            <a:r>
              <a:rPr lang="en-GB" sz="1200" b="0" i="0" kern="1200" dirty="0" err="1">
                <a:solidFill>
                  <a:schemeClr val="tx1"/>
                </a:solidFill>
                <a:effectLst/>
                <a:latin typeface="+mn-lt"/>
                <a:ea typeface="+mn-ea"/>
                <a:cs typeface="+mn-cs"/>
              </a:rPr>
              <a:t>ofyn</a:t>
            </a:r>
            <a:r>
              <a:rPr lang="en-GB" sz="1200" b="0" i="0" kern="1200" dirty="0">
                <a:solidFill>
                  <a:schemeClr val="tx1"/>
                </a:solidFill>
                <a:effectLst/>
                <a:latin typeface="+mn-lt"/>
                <a:ea typeface="+mn-ea"/>
                <a:cs typeface="+mn-cs"/>
              </a:rPr>
              <a:t>:</a:t>
            </a:r>
          </a:p>
          <a:p>
            <a:r>
              <a:rPr lang="en-GB" sz="1200" b="0" i="0" kern="1200" dirty="0">
                <a:solidFill>
                  <a:schemeClr val="tx1"/>
                </a:solidFill>
                <a:effectLst/>
                <a:latin typeface="+mn-lt"/>
                <a:ea typeface="+mn-ea"/>
                <a:cs typeface="+mn-cs"/>
              </a:rPr>
              <a:t>Beth </a:t>
            </a:r>
            <a:r>
              <a:rPr lang="en-GB" sz="1200" b="0" i="0" kern="1200" dirty="0" err="1">
                <a:solidFill>
                  <a:schemeClr val="tx1"/>
                </a:solidFill>
                <a:effectLst/>
                <a:latin typeface="+mn-lt"/>
                <a:ea typeface="+mn-ea"/>
                <a:cs typeface="+mn-cs"/>
              </a:rPr>
              <a:t>yw</a:t>
            </a:r>
            <a:r>
              <a:rPr lang="en-GB" sz="1200" b="0" i="0" kern="1200" dirty="0">
                <a:solidFill>
                  <a:schemeClr val="tx1"/>
                </a:solidFill>
                <a:effectLst/>
                <a:latin typeface="+mn-lt"/>
                <a:ea typeface="+mn-ea"/>
                <a:cs typeface="+mn-cs"/>
              </a:rPr>
              <a:t> </a:t>
            </a:r>
            <a:r>
              <a:rPr lang="en-GB" sz="1200" b="0" i="0" kern="1200" dirty="0" err="1">
                <a:solidFill>
                  <a:schemeClr val="tx1"/>
                </a:solidFill>
                <a:effectLst/>
                <a:latin typeface="+mn-lt"/>
                <a:ea typeface="+mn-ea"/>
                <a:cs typeface="+mn-cs"/>
              </a:rPr>
              <a:t>fy</a:t>
            </a:r>
            <a:r>
              <a:rPr lang="en-GB" sz="1200" b="0" i="0" kern="1200" dirty="0">
                <a:solidFill>
                  <a:schemeClr val="tx1"/>
                </a:solidFill>
                <a:effectLst/>
                <a:latin typeface="+mn-lt"/>
                <a:ea typeface="+mn-ea"/>
                <a:cs typeface="+mn-cs"/>
              </a:rPr>
              <a:t> </a:t>
            </a:r>
            <a:r>
              <a:rPr lang="en-GB" sz="1200" b="0" i="0" kern="1200" dirty="0" err="1">
                <a:solidFill>
                  <a:schemeClr val="tx1"/>
                </a:solidFill>
                <a:effectLst/>
                <a:latin typeface="+mn-lt"/>
                <a:ea typeface="+mn-ea"/>
                <a:cs typeface="+mn-cs"/>
              </a:rPr>
              <a:t>mhryder</a:t>
            </a:r>
            <a:r>
              <a:rPr lang="en-GB" sz="1200" b="0" i="0" kern="1200" dirty="0">
                <a:solidFill>
                  <a:schemeClr val="tx1"/>
                </a:solidFill>
                <a:effectLst/>
                <a:latin typeface="+mn-lt"/>
                <a:ea typeface="+mn-ea"/>
                <a:cs typeface="+mn-cs"/>
              </a:rPr>
              <a:t> am </a:t>
            </a:r>
            <a:r>
              <a:rPr lang="en-GB" sz="1200" b="0" i="0" kern="1200" dirty="0" err="1">
                <a:solidFill>
                  <a:schemeClr val="tx1"/>
                </a:solidFill>
                <a:effectLst/>
                <a:latin typeface="+mn-lt"/>
                <a:ea typeface="+mn-ea"/>
                <a:cs typeface="+mn-cs"/>
              </a:rPr>
              <a:t>yr</a:t>
            </a:r>
            <a:r>
              <a:rPr lang="en-GB" sz="1200" b="0" i="0" kern="1200" dirty="0">
                <a:solidFill>
                  <a:schemeClr val="tx1"/>
                </a:solidFill>
                <a:effectLst/>
                <a:latin typeface="+mn-lt"/>
                <a:ea typeface="+mn-ea"/>
                <a:cs typeface="+mn-cs"/>
              </a:rPr>
              <a:t> </a:t>
            </a:r>
            <a:r>
              <a:rPr lang="en-GB" sz="1200" b="0" i="0" kern="1200" dirty="0" err="1">
                <a:solidFill>
                  <a:schemeClr val="tx1"/>
                </a:solidFill>
                <a:effectLst/>
                <a:latin typeface="+mn-lt"/>
                <a:ea typeface="+mn-ea"/>
                <a:cs typeface="+mn-cs"/>
              </a:rPr>
              <a:t>oedolyn</a:t>
            </a:r>
            <a:r>
              <a:rPr lang="en-GB" sz="1200" b="0" i="0" kern="1200" dirty="0">
                <a:solidFill>
                  <a:schemeClr val="tx1"/>
                </a:solidFill>
                <a:effectLst/>
                <a:latin typeface="+mn-lt"/>
                <a:ea typeface="+mn-ea"/>
                <a:cs typeface="+mn-cs"/>
              </a:rPr>
              <a:t> a </a:t>
            </a:r>
            <a:r>
              <a:rPr lang="en-GB" sz="1200" b="0" i="0" kern="1200" dirty="0" err="1">
                <a:solidFill>
                  <a:schemeClr val="tx1"/>
                </a:solidFill>
                <a:effectLst/>
                <a:latin typeface="+mn-lt"/>
                <a:ea typeface="+mn-ea"/>
                <a:cs typeface="+mn-cs"/>
              </a:rPr>
              <a:t>allai</a:t>
            </a:r>
            <a:r>
              <a:rPr lang="en-GB" sz="1200" b="0" i="0" kern="1200" dirty="0">
                <a:solidFill>
                  <a:schemeClr val="tx1"/>
                </a:solidFill>
                <a:effectLst/>
                <a:latin typeface="+mn-lt"/>
                <a:ea typeface="+mn-ea"/>
                <a:cs typeface="+mn-cs"/>
              </a:rPr>
              <a:t>, </a:t>
            </a:r>
            <a:r>
              <a:rPr lang="en-GB" sz="1200" b="0" i="0" kern="1200" dirty="0" err="1">
                <a:solidFill>
                  <a:schemeClr val="tx1"/>
                </a:solidFill>
                <a:effectLst/>
                <a:latin typeface="+mn-lt"/>
                <a:ea typeface="+mn-ea"/>
                <a:cs typeface="+mn-cs"/>
              </a:rPr>
              <a:t>os</a:t>
            </a:r>
            <a:r>
              <a:rPr lang="en-GB" sz="1200" b="0" i="0" kern="1200" dirty="0">
                <a:solidFill>
                  <a:schemeClr val="tx1"/>
                </a:solidFill>
                <a:effectLst/>
                <a:latin typeface="+mn-lt"/>
                <a:ea typeface="+mn-ea"/>
                <a:cs typeface="+mn-cs"/>
              </a:rPr>
              <a:t> </a:t>
            </a:r>
            <a:r>
              <a:rPr lang="en-GB" sz="1200" b="0" i="0" kern="1200" dirty="0" err="1">
                <a:solidFill>
                  <a:schemeClr val="tx1"/>
                </a:solidFill>
                <a:effectLst/>
                <a:latin typeface="+mn-lt"/>
                <a:ea typeface="+mn-ea"/>
                <a:cs typeface="+mn-cs"/>
              </a:rPr>
              <a:t>nad</a:t>
            </a:r>
            <a:r>
              <a:rPr lang="en-GB" sz="1200" b="0" i="0" kern="1200" dirty="0">
                <a:solidFill>
                  <a:schemeClr val="tx1"/>
                </a:solidFill>
                <a:effectLst/>
                <a:latin typeface="+mn-lt"/>
                <a:ea typeface="+mn-ea"/>
                <a:cs typeface="+mn-cs"/>
              </a:rPr>
              <a:t> </a:t>
            </a:r>
            <a:r>
              <a:rPr lang="en-GB" sz="1200" b="0" i="0" kern="1200" dirty="0" err="1">
                <a:solidFill>
                  <a:schemeClr val="tx1"/>
                </a:solidFill>
                <a:effectLst/>
                <a:latin typeface="+mn-lt"/>
                <a:ea typeface="+mn-ea"/>
                <a:cs typeface="+mn-cs"/>
              </a:rPr>
              <a:t>ymdrinnir</a:t>
            </a:r>
            <a:r>
              <a:rPr lang="en-GB" sz="1200" b="0" i="0" kern="1200" dirty="0">
                <a:solidFill>
                  <a:schemeClr val="tx1"/>
                </a:solidFill>
                <a:effectLst/>
                <a:latin typeface="+mn-lt"/>
                <a:ea typeface="+mn-ea"/>
                <a:cs typeface="+mn-cs"/>
              </a:rPr>
              <a:t> ag </a:t>
            </a:r>
            <a:r>
              <a:rPr lang="en-GB" sz="1200" b="0" i="0" kern="1200" dirty="0" err="1">
                <a:solidFill>
                  <a:schemeClr val="tx1"/>
                </a:solidFill>
                <a:effectLst/>
                <a:latin typeface="+mn-lt"/>
                <a:ea typeface="+mn-ea"/>
                <a:cs typeface="+mn-cs"/>
              </a:rPr>
              <a:t>ef</a:t>
            </a:r>
            <a:r>
              <a:rPr lang="en-GB" sz="1200" b="0" i="0" kern="1200" dirty="0">
                <a:solidFill>
                  <a:schemeClr val="tx1"/>
                </a:solidFill>
                <a:effectLst/>
                <a:latin typeface="+mn-lt"/>
                <a:ea typeface="+mn-ea"/>
                <a:cs typeface="+mn-cs"/>
              </a:rPr>
              <a:t>, </a:t>
            </a:r>
            <a:r>
              <a:rPr lang="en-GB" sz="1200" b="0" i="0" kern="1200" dirty="0" err="1">
                <a:solidFill>
                  <a:schemeClr val="tx1"/>
                </a:solidFill>
                <a:effectLst/>
                <a:latin typeface="+mn-lt"/>
                <a:ea typeface="+mn-ea"/>
                <a:cs typeface="+mn-cs"/>
              </a:rPr>
              <a:t>beri</a:t>
            </a:r>
            <a:r>
              <a:rPr lang="en-GB" sz="1200" b="0" i="0" kern="1200" dirty="0">
                <a:solidFill>
                  <a:schemeClr val="tx1"/>
                </a:solidFill>
                <a:effectLst/>
                <a:latin typeface="+mn-lt"/>
                <a:ea typeface="+mn-ea"/>
                <a:cs typeface="+mn-cs"/>
              </a:rPr>
              <a:t> </a:t>
            </a:r>
            <a:r>
              <a:rPr lang="en-GB" sz="1200" b="0" i="0" kern="1200" dirty="0" err="1">
                <a:solidFill>
                  <a:schemeClr val="tx1"/>
                </a:solidFill>
                <a:effectLst/>
                <a:latin typeface="+mn-lt"/>
                <a:ea typeface="+mn-ea"/>
                <a:cs typeface="+mn-cs"/>
              </a:rPr>
              <a:t>iddo</a:t>
            </a:r>
            <a:r>
              <a:rPr lang="en-GB" sz="1200" b="0" i="0" kern="1200" dirty="0">
                <a:solidFill>
                  <a:schemeClr val="tx1"/>
                </a:solidFill>
                <a:effectLst/>
                <a:latin typeface="+mn-lt"/>
                <a:ea typeface="+mn-ea"/>
                <a:cs typeface="+mn-cs"/>
              </a:rPr>
              <a:t> </a:t>
            </a:r>
            <a:r>
              <a:rPr lang="en-GB" sz="1200" b="0" i="0" kern="1200" dirty="0" err="1">
                <a:solidFill>
                  <a:schemeClr val="tx1"/>
                </a:solidFill>
                <a:effectLst/>
                <a:latin typeface="+mn-lt"/>
                <a:ea typeface="+mn-ea"/>
                <a:cs typeface="+mn-cs"/>
              </a:rPr>
              <a:t>ddod</a:t>
            </a:r>
            <a:r>
              <a:rPr lang="en-GB" sz="1200" b="0" i="0" kern="1200" dirty="0">
                <a:solidFill>
                  <a:schemeClr val="tx1"/>
                </a:solidFill>
                <a:effectLst/>
                <a:latin typeface="+mn-lt"/>
                <a:ea typeface="+mn-ea"/>
                <a:cs typeface="+mn-cs"/>
              </a:rPr>
              <a:t> yn </a:t>
            </a:r>
            <a:r>
              <a:rPr lang="en-GB" sz="1200" b="0" i="0" kern="1200" dirty="0" err="1">
                <a:solidFill>
                  <a:schemeClr val="tx1"/>
                </a:solidFill>
                <a:effectLst/>
                <a:latin typeface="+mn-lt"/>
                <a:ea typeface="+mn-ea"/>
                <a:cs typeface="+mn-cs"/>
              </a:rPr>
              <a:t>oedolyn</a:t>
            </a:r>
            <a:r>
              <a:rPr lang="en-GB" sz="1200" b="0" i="0" kern="1200" dirty="0">
                <a:solidFill>
                  <a:schemeClr val="tx1"/>
                </a:solidFill>
                <a:effectLst/>
                <a:latin typeface="+mn-lt"/>
                <a:ea typeface="+mn-ea"/>
                <a:cs typeface="+mn-cs"/>
              </a:rPr>
              <a:t> </a:t>
            </a:r>
            <a:r>
              <a:rPr lang="en-GB" sz="1200" b="0" i="0" kern="1200" dirty="0" err="1">
                <a:solidFill>
                  <a:schemeClr val="tx1"/>
                </a:solidFill>
                <a:effectLst/>
                <a:latin typeface="+mn-lt"/>
                <a:ea typeface="+mn-ea"/>
                <a:cs typeface="+mn-cs"/>
              </a:rPr>
              <a:t>sy’n</a:t>
            </a:r>
            <a:r>
              <a:rPr lang="en-GB" sz="1200" b="0" i="0" kern="1200" dirty="0">
                <a:solidFill>
                  <a:schemeClr val="tx1"/>
                </a:solidFill>
                <a:effectLst/>
                <a:latin typeface="+mn-lt"/>
                <a:ea typeface="+mn-ea"/>
                <a:cs typeface="+mn-cs"/>
              </a:rPr>
              <a:t> </a:t>
            </a:r>
            <a:r>
              <a:rPr lang="en-GB" sz="1200" b="0" i="0" kern="1200" dirty="0" err="1">
                <a:solidFill>
                  <a:schemeClr val="tx1"/>
                </a:solidFill>
                <a:effectLst/>
                <a:latin typeface="+mn-lt"/>
                <a:ea typeface="+mn-ea"/>
                <a:cs typeface="+mn-cs"/>
              </a:rPr>
              <a:t>wynebu</a:t>
            </a:r>
            <a:r>
              <a:rPr lang="en-GB" sz="1200" b="0" i="0" kern="1200" dirty="0">
                <a:solidFill>
                  <a:schemeClr val="tx1"/>
                </a:solidFill>
                <a:effectLst/>
                <a:latin typeface="+mn-lt"/>
                <a:ea typeface="+mn-ea"/>
                <a:cs typeface="+mn-cs"/>
              </a:rPr>
              <a:t> </a:t>
            </a:r>
            <a:r>
              <a:rPr lang="en-GB" sz="1200" b="0" i="0" kern="1200" dirty="0" err="1">
                <a:solidFill>
                  <a:schemeClr val="tx1"/>
                </a:solidFill>
                <a:effectLst/>
                <a:latin typeface="+mn-lt"/>
                <a:ea typeface="+mn-ea"/>
                <a:cs typeface="+mn-cs"/>
              </a:rPr>
              <a:t>risg</a:t>
            </a:r>
            <a:r>
              <a:rPr lang="en-GB" sz="1200" b="0" i="0" kern="1200" dirty="0">
                <a:solidFill>
                  <a:schemeClr val="tx1"/>
                </a:solidFill>
                <a:effectLst/>
                <a:latin typeface="+mn-lt"/>
                <a:ea typeface="+mn-ea"/>
                <a:cs typeface="+mn-cs"/>
              </a:rPr>
              <a:t> o </a:t>
            </a:r>
            <a:r>
              <a:rPr lang="en-GB" sz="1200" b="0" i="0" kern="1200" dirty="0" err="1">
                <a:solidFill>
                  <a:schemeClr val="tx1"/>
                </a:solidFill>
                <a:effectLst/>
                <a:latin typeface="+mn-lt"/>
                <a:ea typeface="+mn-ea"/>
                <a:cs typeface="+mn-cs"/>
              </a:rPr>
              <a:t>gamdriniaeth</a:t>
            </a:r>
            <a:r>
              <a:rPr lang="en-GB" sz="1200" b="0" i="0" kern="1200" dirty="0">
                <a:solidFill>
                  <a:schemeClr val="tx1"/>
                </a:solidFill>
                <a:effectLst/>
                <a:latin typeface="+mn-lt"/>
                <a:ea typeface="+mn-ea"/>
                <a:cs typeface="+mn-cs"/>
              </a:rPr>
              <a:t> neu </a:t>
            </a:r>
            <a:r>
              <a:rPr lang="en-GB" sz="1200" b="0" i="0" kern="1200" dirty="0" err="1">
                <a:solidFill>
                  <a:schemeClr val="tx1"/>
                </a:solidFill>
                <a:effectLst/>
                <a:latin typeface="+mn-lt"/>
                <a:ea typeface="+mn-ea"/>
                <a:cs typeface="+mn-cs"/>
              </a:rPr>
              <a:t>esgeulustod</a:t>
            </a:r>
            <a:r>
              <a:rPr lang="en-GB" sz="1200" b="0" i="0" kern="1200" dirty="0">
                <a:solidFill>
                  <a:schemeClr val="tx1"/>
                </a:solidFill>
                <a:effectLst/>
                <a:latin typeface="+mn-lt"/>
                <a:ea typeface="+mn-ea"/>
                <a:cs typeface="+mn-cs"/>
              </a:rPr>
              <a:t>?</a:t>
            </a:r>
          </a:p>
          <a:p>
            <a:r>
              <a:rPr lang="en-GB" sz="1200" b="0" i="0" kern="1200" dirty="0">
                <a:solidFill>
                  <a:schemeClr val="tx1"/>
                </a:solidFill>
                <a:effectLst/>
                <a:latin typeface="+mn-lt"/>
                <a:ea typeface="+mn-ea"/>
                <a:cs typeface="+mn-cs"/>
              </a:rPr>
              <a:t>Pa </a:t>
            </a:r>
            <a:r>
              <a:rPr lang="en-GB" sz="1200" b="0" i="0" kern="1200" dirty="0" err="1">
                <a:solidFill>
                  <a:schemeClr val="tx1"/>
                </a:solidFill>
                <a:effectLst/>
                <a:latin typeface="+mn-lt"/>
                <a:ea typeface="+mn-ea"/>
                <a:cs typeface="+mn-cs"/>
              </a:rPr>
              <a:t>wybodaeth</a:t>
            </a:r>
            <a:r>
              <a:rPr lang="en-GB" sz="1200" b="0" i="0" kern="1200" dirty="0">
                <a:solidFill>
                  <a:schemeClr val="tx1"/>
                </a:solidFill>
                <a:effectLst/>
                <a:latin typeface="+mn-lt"/>
                <a:ea typeface="+mn-ea"/>
                <a:cs typeface="+mn-cs"/>
              </a:rPr>
              <a:t> </a:t>
            </a:r>
            <a:r>
              <a:rPr lang="en-GB" sz="1200" b="0" i="0" kern="1200" dirty="0" err="1">
                <a:solidFill>
                  <a:schemeClr val="tx1"/>
                </a:solidFill>
                <a:effectLst/>
                <a:latin typeface="+mn-lt"/>
                <a:ea typeface="+mn-ea"/>
                <a:cs typeface="+mn-cs"/>
              </a:rPr>
              <a:t>sydd</a:t>
            </a:r>
            <a:r>
              <a:rPr lang="en-GB" sz="1200" b="0" i="0" kern="1200" dirty="0">
                <a:solidFill>
                  <a:schemeClr val="tx1"/>
                </a:solidFill>
                <a:effectLst/>
                <a:latin typeface="+mn-lt"/>
                <a:ea typeface="+mn-ea"/>
                <a:cs typeface="+mn-cs"/>
              </a:rPr>
              <a:t> </a:t>
            </a:r>
            <a:r>
              <a:rPr lang="en-GB" sz="1200" b="0" i="0" kern="1200" dirty="0" err="1">
                <a:solidFill>
                  <a:schemeClr val="tx1"/>
                </a:solidFill>
                <a:effectLst/>
                <a:latin typeface="+mn-lt"/>
                <a:ea typeface="+mn-ea"/>
                <a:cs typeface="+mn-cs"/>
              </a:rPr>
              <a:t>gennych</a:t>
            </a:r>
            <a:r>
              <a:rPr lang="en-GB" sz="1200" b="0" i="0" kern="1200" dirty="0">
                <a:solidFill>
                  <a:schemeClr val="tx1"/>
                </a:solidFill>
                <a:effectLst/>
                <a:latin typeface="+mn-lt"/>
                <a:ea typeface="+mn-ea"/>
                <a:cs typeface="+mn-cs"/>
              </a:rPr>
              <a:t> </a:t>
            </a:r>
            <a:r>
              <a:rPr lang="en-GB" sz="1200" b="0" i="0" kern="1200" dirty="0" err="1">
                <a:solidFill>
                  <a:schemeClr val="tx1"/>
                </a:solidFill>
                <a:effectLst/>
                <a:latin typeface="+mn-lt"/>
                <a:ea typeface="+mn-ea"/>
                <a:cs typeface="+mn-cs"/>
              </a:rPr>
              <a:t>i</a:t>
            </a:r>
            <a:r>
              <a:rPr lang="en-GB" sz="1200" b="0" i="0" kern="1200" dirty="0">
                <a:solidFill>
                  <a:schemeClr val="tx1"/>
                </a:solidFill>
                <a:effectLst/>
                <a:latin typeface="+mn-lt"/>
                <a:ea typeface="+mn-ea"/>
                <a:cs typeface="+mn-cs"/>
              </a:rPr>
              <a:t> </a:t>
            </a:r>
            <a:r>
              <a:rPr lang="en-GB" sz="1200" b="0" i="0" kern="1200" dirty="0" err="1">
                <a:solidFill>
                  <a:schemeClr val="tx1"/>
                </a:solidFill>
                <a:effectLst/>
                <a:latin typeface="+mn-lt"/>
                <a:ea typeface="+mn-ea"/>
                <a:cs typeface="+mn-cs"/>
              </a:rPr>
              <a:t>gefnogi'r</a:t>
            </a:r>
            <a:r>
              <a:rPr lang="en-GB" sz="1200" b="0" i="0" kern="1200" dirty="0">
                <a:solidFill>
                  <a:schemeClr val="tx1"/>
                </a:solidFill>
                <a:effectLst/>
                <a:latin typeface="+mn-lt"/>
                <a:ea typeface="+mn-ea"/>
                <a:cs typeface="+mn-cs"/>
              </a:rPr>
              <a:t> </a:t>
            </a:r>
            <a:r>
              <a:rPr lang="en-GB" sz="1200" b="0" i="0" kern="1200" dirty="0" err="1">
                <a:solidFill>
                  <a:schemeClr val="tx1"/>
                </a:solidFill>
                <a:effectLst/>
                <a:latin typeface="+mn-lt"/>
                <a:ea typeface="+mn-ea"/>
                <a:cs typeface="+mn-cs"/>
              </a:rPr>
              <a:t>pryderon</a:t>
            </a:r>
            <a:r>
              <a:rPr lang="en-GB" sz="1200" b="0" i="0" kern="1200" dirty="0">
                <a:solidFill>
                  <a:schemeClr val="tx1"/>
                </a:solidFill>
                <a:effectLst/>
                <a:latin typeface="+mn-lt"/>
                <a:ea typeface="+mn-ea"/>
                <a:cs typeface="+mn-cs"/>
              </a:rPr>
              <a:t> </a:t>
            </a:r>
            <a:r>
              <a:rPr lang="en-GB" sz="1200" b="0" i="0" kern="1200" dirty="0" err="1">
                <a:solidFill>
                  <a:schemeClr val="tx1"/>
                </a:solidFill>
                <a:effectLst/>
                <a:latin typeface="+mn-lt"/>
                <a:ea typeface="+mn-ea"/>
                <a:cs typeface="+mn-cs"/>
              </a:rPr>
              <a:t>hyn</a:t>
            </a:r>
            <a:r>
              <a:rPr lang="en-GB" sz="1200" b="0" i="0" kern="1200" dirty="0">
                <a:solidFill>
                  <a:schemeClr val="tx1"/>
                </a:solidFill>
                <a:effectLst/>
                <a:latin typeface="+mn-lt"/>
                <a:ea typeface="+mn-ea"/>
                <a:cs typeface="+mn-cs"/>
              </a:rPr>
              <a:t>?</a:t>
            </a:r>
          </a:p>
          <a:p>
            <a:r>
              <a:rPr lang="en-GB" sz="1200" b="0" i="0" kern="1200" dirty="0" err="1">
                <a:solidFill>
                  <a:schemeClr val="tx1"/>
                </a:solidFill>
                <a:effectLst/>
                <a:latin typeface="+mn-lt"/>
                <a:ea typeface="+mn-ea"/>
                <a:cs typeface="+mn-cs"/>
              </a:rPr>
              <a:t>Ydw</a:t>
            </a:r>
            <a:r>
              <a:rPr lang="en-GB" sz="1200" b="0" i="0" kern="1200" dirty="0">
                <a:solidFill>
                  <a:schemeClr val="tx1"/>
                </a:solidFill>
                <a:effectLst/>
                <a:latin typeface="+mn-lt"/>
                <a:ea typeface="+mn-ea"/>
                <a:cs typeface="+mn-cs"/>
              </a:rPr>
              <a:t> </a:t>
            </a:r>
            <a:r>
              <a:rPr lang="en-GB" sz="1200" b="0" i="0" kern="1200" dirty="0" err="1">
                <a:solidFill>
                  <a:schemeClr val="tx1"/>
                </a:solidFill>
                <a:effectLst/>
                <a:latin typeface="+mn-lt"/>
                <a:ea typeface="+mn-ea"/>
                <a:cs typeface="+mn-cs"/>
              </a:rPr>
              <a:t>i'n</a:t>
            </a:r>
            <a:r>
              <a:rPr lang="en-GB" sz="1200" b="0" i="0" kern="1200" dirty="0">
                <a:solidFill>
                  <a:schemeClr val="tx1"/>
                </a:solidFill>
                <a:effectLst/>
                <a:latin typeface="+mn-lt"/>
                <a:ea typeface="+mn-ea"/>
                <a:cs typeface="+mn-cs"/>
              </a:rPr>
              <a:t> </a:t>
            </a:r>
            <a:r>
              <a:rPr lang="en-GB" sz="1200" b="0" i="0" kern="1200" dirty="0" err="1">
                <a:solidFill>
                  <a:schemeClr val="tx1"/>
                </a:solidFill>
                <a:effectLst/>
                <a:latin typeface="+mn-lt"/>
                <a:ea typeface="+mn-ea"/>
                <a:cs typeface="+mn-cs"/>
              </a:rPr>
              <a:t>poeni</a:t>
            </a:r>
            <a:r>
              <a:rPr lang="en-GB" sz="1200" b="0" i="0" kern="1200" dirty="0">
                <a:solidFill>
                  <a:schemeClr val="tx1"/>
                </a:solidFill>
                <a:effectLst/>
                <a:latin typeface="+mn-lt"/>
                <a:ea typeface="+mn-ea"/>
                <a:cs typeface="+mn-cs"/>
              </a:rPr>
              <a:t> y </a:t>
            </a:r>
            <a:r>
              <a:rPr lang="en-GB" sz="1200" b="0" i="0" kern="1200" dirty="0" err="1">
                <a:solidFill>
                  <a:schemeClr val="tx1"/>
                </a:solidFill>
                <a:effectLst/>
                <a:latin typeface="+mn-lt"/>
                <a:ea typeface="+mn-ea"/>
                <a:cs typeface="+mn-cs"/>
              </a:rPr>
              <a:t>gallai</a:t>
            </a:r>
            <a:r>
              <a:rPr lang="en-GB" sz="1200" b="0" i="0" kern="1200" dirty="0">
                <a:solidFill>
                  <a:schemeClr val="tx1"/>
                </a:solidFill>
                <a:effectLst/>
                <a:latin typeface="+mn-lt"/>
                <a:ea typeface="+mn-ea"/>
                <a:cs typeface="+mn-cs"/>
              </a:rPr>
              <a:t> </a:t>
            </a:r>
            <a:r>
              <a:rPr lang="en-GB" sz="1200" b="0" i="0" kern="1200" dirty="0" err="1">
                <a:solidFill>
                  <a:schemeClr val="tx1"/>
                </a:solidFill>
                <a:effectLst/>
                <a:latin typeface="+mn-lt"/>
                <a:ea typeface="+mn-ea"/>
                <a:cs typeface="+mn-cs"/>
              </a:rPr>
              <a:t>ymddygiad</a:t>
            </a:r>
            <a:r>
              <a:rPr lang="en-GB" sz="1200" b="0" i="0" kern="1200" dirty="0">
                <a:solidFill>
                  <a:schemeClr val="tx1"/>
                </a:solidFill>
                <a:effectLst/>
                <a:latin typeface="+mn-lt"/>
                <a:ea typeface="+mn-ea"/>
                <a:cs typeface="+mn-cs"/>
              </a:rPr>
              <a:t> y </a:t>
            </a:r>
            <a:r>
              <a:rPr lang="en-GB" sz="1200" b="0" i="0" kern="1200" dirty="0" err="1">
                <a:solidFill>
                  <a:schemeClr val="tx1"/>
                </a:solidFill>
                <a:effectLst/>
                <a:latin typeface="+mn-lt"/>
                <a:ea typeface="+mn-ea"/>
                <a:cs typeface="+mn-cs"/>
              </a:rPr>
              <a:t>gofalwr</a:t>
            </a:r>
            <a:r>
              <a:rPr lang="en-GB" sz="1200" b="0" i="0" kern="1200" dirty="0">
                <a:solidFill>
                  <a:schemeClr val="tx1"/>
                </a:solidFill>
                <a:effectLst/>
                <a:latin typeface="+mn-lt"/>
                <a:ea typeface="+mn-ea"/>
                <a:cs typeface="+mn-cs"/>
              </a:rPr>
              <a:t>/</a:t>
            </a:r>
            <a:r>
              <a:rPr lang="en-GB" sz="1200" b="0" i="0" kern="1200" dirty="0" err="1">
                <a:solidFill>
                  <a:schemeClr val="tx1"/>
                </a:solidFill>
                <a:effectLst/>
                <a:latin typeface="+mn-lt"/>
                <a:ea typeface="+mn-ea"/>
                <a:cs typeface="+mn-cs"/>
              </a:rPr>
              <a:t>wyr</a:t>
            </a:r>
            <a:r>
              <a:rPr lang="en-GB" sz="1200" b="0" i="0" kern="1200" dirty="0">
                <a:solidFill>
                  <a:schemeClr val="tx1"/>
                </a:solidFill>
                <a:effectLst/>
                <a:latin typeface="+mn-lt"/>
                <a:ea typeface="+mn-ea"/>
                <a:cs typeface="+mn-cs"/>
              </a:rPr>
              <a:t> </a:t>
            </a:r>
            <a:r>
              <a:rPr lang="en-GB" sz="1200" b="0" i="0" kern="1200" dirty="0" err="1">
                <a:solidFill>
                  <a:schemeClr val="tx1"/>
                </a:solidFill>
                <a:effectLst/>
                <a:latin typeface="+mn-lt"/>
                <a:ea typeface="+mn-ea"/>
                <a:cs typeface="+mn-cs"/>
              </a:rPr>
              <a:t>arwain</a:t>
            </a:r>
            <a:r>
              <a:rPr lang="en-GB" sz="1200" b="0" i="0" kern="1200" dirty="0">
                <a:solidFill>
                  <a:schemeClr val="tx1"/>
                </a:solidFill>
                <a:effectLst/>
                <a:latin typeface="+mn-lt"/>
                <a:ea typeface="+mn-ea"/>
                <a:cs typeface="+mn-cs"/>
              </a:rPr>
              <a:t> at </a:t>
            </a:r>
            <a:r>
              <a:rPr lang="en-GB" sz="1200" b="0" i="0" kern="1200" dirty="0" err="1">
                <a:solidFill>
                  <a:schemeClr val="tx1"/>
                </a:solidFill>
                <a:effectLst/>
                <a:latin typeface="+mn-lt"/>
                <a:ea typeface="+mn-ea"/>
                <a:cs typeface="+mn-cs"/>
              </a:rPr>
              <a:t>gamdriniaeth</a:t>
            </a:r>
            <a:r>
              <a:rPr lang="en-GB" sz="1200" b="0" i="0" kern="1200" dirty="0">
                <a:solidFill>
                  <a:schemeClr val="tx1"/>
                </a:solidFill>
                <a:effectLst/>
                <a:latin typeface="+mn-lt"/>
                <a:ea typeface="+mn-ea"/>
                <a:cs typeface="+mn-cs"/>
              </a:rPr>
              <a:t> ac </a:t>
            </a:r>
            <a:r>
              <a:rPr lang="en-GB" sz="1200" b="0" i="0" kern="1200" dirty="0" err="1">
                <a:solidFill>
                  <a:schemeClr val="tx1"/>
                </a:solidFill>
                <a:effectLst/>
                <a:latin typeface="+mn-lt"/>
                <a:ea typeface="+mn-ea"/>
                <a:cs typeface="+mn-cs"/>
              </a:rPr>
              <a:t>esgeulustod</a:t>
            </a:r>
            <a:r>
              <a:rPr lang="en-GB" sz="1200" b="0" i="0" kern="1200" dirty="0">
                <a:solidFill>
                  <a:schemeClr val="tx1"/>
                </a:solidFill>
                <a:effectLst/>
                <a:latin typeface="+mn-lt"/>
                <a:ea typeface="+mn-ea"/>
                <a:cs typeface="+mn-cs"/>
              </a:rPr>
              <a:t>?</a:t>
            </a:r>
          </a:p>
          <a:p>
            <a:r>
              <a:rPr lang="en-GB" sz="1200" b="0" i="0" kern="1200" dirty="0" err="1">
                <a:solidFill>
                  <a:schemeClr val="tx1"/>
                </a:solidFill>
                <a:effectLst/>
                <a:latin typeface="+mn-lt"/>
                <a:ea typeface="+mn-ea"/>
                <a:cs typeface="+mn-cs"/>
              </a:rPr>
              <a:t>Dylai</a:t>
            </a:r>
            <a:r>
              <a:rPr lang="en-GB" sz="1200" b="0" i="0" kern="1200" dirty="0">
                <a:solidFill>
                  <a:schemeClr val="tx1"/>
                </a:solidFill>
                <a:effectLst/>
                <a:latin typeface="+mn-lt"/>
                <a:ea typeface="+mn-ea"/>
                <a:cs typeface="+mn-cs"/>
              </a:rPr>
              <a:t> </a:t>
            </a:r>
            <a:r>
              <a:rPr lang="en-GB" sz="1200" b="0" i="0" u="none" strike="noStrike" kern="1200" dirty="0" err="1">
                <a:solidFill>
                  <a:schemeClr val="tx1"/>
                </a:solidFill>
                <a:effectLst/>
                <a:latin typeface="+mn-lt"/>
                <a:ea typeface="+mn-ea"/>
                <a:cs typeface="+mn-cs"/>
                <a:hlinkClick r:id="rId6"/>
              </a:rPr>
              <a:t>ymarferwyr</a:t>
            </a:r>
            <a:r>
              <a:rPr lang="en-GB" sz="1200" b="0" i="0" kern="1200" dirty="0">
                <a:solidFill>
                  <a:schemeClr val="tx1"/>
                </a:solidFill>
                <a:effectLst/>
                <a:latin typeface="+mn-lt"/>
                <a:ea typeface="+mn-ea"/>
                <a:cs typeface="+mn-cs"/>
              </a:rPr>
              <a:t> </a:t>
            </a:r>
            <a:r>
              <a:rPr lang="en-GB" sz="1200" b="0" i="0" kern="1200" dirty="0" err="1">
                <a:solidFill>
                  <a:schemeClr val="tx1"/>
                </a:solidFill>
                <a:effectLst/>
                <a:latin typeface="+mn-lt"/>
                <a:ea typeface="+mn-ea"/>
                <a:cs typeface="+mn-cs"/>
              </a:rPr>
              <a:t>rannu</a:t>
            </a:r>
            <a:r>
              <a:rPr lang="en-GB" sz="1200" b="0" i="0" kern="1200" dirty="0">
                <a:solidFill>
                  <a:schemeClr val="tx1"/>
                </a:solidFill>
                <a:effectLst/>
                <a:latin typeface="+mn-lt"/>
                <a:ea typeface="+mn-ea"/>
                <a:cs typeface="+mn-cs"/>
              </a:rPr>
              <a:t> </a:t>
            </a:r>
            <a:r>
              <a:rPr lang="en-GB" sz="1200" b="0" i="0" kern="1200" dirty="0" err="1">
                <a:solidFill>
                  <a:schemeClr val="tx1"/>
                </a:solidFill>
                <a:effectLst/>
                <a:latin typeface="+mn-lt"/>
                <a:ea typeface="+mn-ea"/>
                <a:cs typeface="+mn-cs"/>
              </a:rPr>
              <a:t>eu</a:t>
            </a:r>
            <a:r>
              <a:rPr lang="en-GB" sz="1200" b="0" i="0" kern="1200" dirty="0">
                <a:solidFill>
                  <a:schemeClr val="tx1"/>
                </a:solidFill>
                <a:effectLst/>
                <a:latin typeface="+mn-lt"/>
                <a:ea typeface="+mn-ea"/>
                <a:cs typeface="+mn-cs"/>
              </a:rPr>
              <a:t> </a:t>
            </a:r>
            <a:r>
              <a:rPr lang="en-GB" sz="1200" b="0" i="0" kern="1200" dirty="0" err="1">
                <a:solidFill>
                  <a:schemeClr val="tx1"/>
                </a:solidFill>
                <a:effectLst/>
                <a:latin typeface="+mn-lt"/>
                <a:ea typeface="+mn-ea"/>
                <a:cs typeface="+mn-cs"/>
              </a:rPr>
              <a:t>pryderon</a:t>
            </a:r>
            <a:r>
              <a:rPr lang="en-GB" sz="1200" b="0" i="0" kern="1200" dirty="0">
                <a:solidFill>
                  <a:schemeClr val="tx1"/>
                </a:solidFill>
                <a:effectLst/>
                <a:latin typeface="+mn-lt"/>
                <a:ea typeface="+mn-ea"/>
                <a:cs typeface="+mn-cs"/>
              </a:rPr>
              <a:t> ac </a:t>
            </a:r>
            <a:r>
              <a:rPr lang="en-GB" sz="1200" b="0" i="0" kern="1200" dirty="0" err="1">
                <a:solidFill>
                  <a:schemeClr val="tx1"/>
                </a:solidFill>
                <a:effectLst/>
                <a:latin typeface="+mn-lt"/>
                <a:ea typeface="+mn-ea"/>
                <a:cs typeface="+mn-cs"/>
              </a:rPr>
              <a:t>unrhyw</a:t>
            </a:r>
            <a:r>
              <a:rPr lang="en-GB" sz="1200" b="0" i="0" kern="1200" dirty="0">
                <a:solidFill>
                  <a:schemeClr val="tx1"/>
                </a:solidFill>
                <a:effectLst/>
                <a:latin typeface="+mn-lt"/>
                <a:ea typeface="+mn-ea"/>
                <a:cs typeface="+mn-cs"/>
              </a:rPr>
              <a:t> </a:t>
            </a:r>
            <a:r>
              <a:rPr lang="en-GB" sz="1200" b="0" i="0" kern="1200" dirty="0" err="1">
                <a:solidFill>
                  <a:schemeClr val="tx1"/>
                </a:solidFill>
                <a:effectLst/>
                <a:latin typeface="+mn-lt"/>
                <a:ea typeface="+mn-ea"/>
                <a:cs typeface="+mn-cs"/>
              </a:rPr>
              <a:t>wybodaeth</a:t>
            </a:r>
            <a:r>
              <a:rPr lang="en-GB" sz="1200" b="0" i="0" kern="1200" dirty="0">
                <a:solidFill>
                  <a:schemeClr val="tx1"/>
                </a:solidFill>
                <a:effectLst/>
                <a:latin typeface="+mn-lt"/>
                <a:ea typeface="+mn-ea"/>
                <a:cs typeface="+mn-cs"/>
              </a:rPr>
              <a:t> a </a:t>
            </a:r>
            <a:r>
              <a:rPr lang="en-GB" sz="1200" b="0" i="0" kern="1200" dirty="0" err="1">
                <a:solidFill>
                  <a:schemeClr val="tx1"/>
                </a:solidFill>
                <a:effectLst/>
                <a:latin typeface="+mn-lt"/>
                <a:ea typeface="+mn-ea"/>
                <a:cs typeface="+mn-cs"/>
              </a:rPr>
              <a:t>gafwyd</a:t>
            </a:r>
            <a:r>
              <a:rPr lang="en-GB" sz="1200" b="0" i="0" kern="1200" dirty="0">
                <a:solidFill>
                  <a:schemeClr val="tx1"/>
                </a:solidFill>
                <a:effectLst/>
                <a:latin typeface="+mn-lt"/>
                <a:ea typeface="+mn-ea"/>
                <a:cs typeface="+mn-cs"/>
              </a:rPr>
              <a:t> </a:t>
            </a:r>
            <a:r>
              <a:rPr lang="en-GB" sz="1200" b="0" i="0" kern="1200" dirty="0" err="1">
                <a:solidFill>
                  <a:schemeClr val="tx1"/>
                </a:solidFill>
                <a:effectLst/>
                <a:latin typeface="+mn-lt"/>
                <a:ea typeface="+mn-ea"/>
                <a:cs typeface="+mn-cs"/>
              </a:rPr>
              <a:t>gyda'u</a:t>
            </a:r>
            <a:r>
              <a:rPr lang="en-GB" sz="1200" b="0" i="0" kern="1200" dirty="0">
                <a:solidFill>
                  <a:schemeClr val="tx1"/>
                </a:solidFill>
                <a:effectLst/>
                <a:latin typeface="+mn-lt"/>
                <a:ea typeface="+mn-ea"/>
                <a:cs typeface="+mn-cs"/>
              </a:rPr>
              <a:t> </a:t>
            </a:r>
            <a:r>
              <a:rPr lang="en-GB" sz="1200" b="0" i="0" kern="1200" dirty="0" err="1">
                <a:solidFill>
                  <a:schemeClr val="tx1"/>
                </a:solidFill>
                <a:effectLst/>
                <a:latin typeface="+mn-lt"/>
                <a:ea typeface="+mn-ea"/>
                <a:cs typeface="+mn-cs"/>
              </a:rPr>
              <a:t>harweinydd</a:t>
            </a:r>
            <a:r>
              <a:rPr lang="en-GB" sz="1200" b="0" i="0" kern="1200" dirty="0">
                <a:solidFill>
                  <a:schemeClr val="tx1"/>
                </a:solidFill>
                <a:effectLst/>
                <a:latin typeface="+mn-lt"/>
                <a:ea typeface="+mn-ea"/>
                <a:cs typeface="+mn-cs"/>
              </a:rPr>
              <a:t> </a:t>
            </a:r>
            <a:r>
              <a:rPr lang="en-GB" sz="1200" b="0" i="0" kern="1200" dirty="0" err="1">
                <a:solidFill>
                  <a:schemeClr val="tx1"/>
                </a:solidFill>
                <a:effectLst/>
                <a:latin typeface="+mn-lt"/>
                <a:ea typeface="+mn-ea"/>
                <a:cs typeface="+mn-cs"/>
              </a:rPr>
              <a:t>diogelu</a:t>
            </a:r>
            <a:r>
              <a:rPr lang="en-GB" sz="1200" b="0" i="0" kern="1200" dirty="0">
                <a:solidFill>
                  <a:schemeClr val="tx1"/>
                </a:solidFill>
                <a:effectLst/>
                <a:latin typeface="+mn-lt"/>
                <a:ea typeface="+mn-ea"/>
                <a:cs typeface="+mn-cs"/>
              </a:rPr>
              <a:t>.</a:t>
            </a:r>
          </a:p>
          <a:p>
            <a:r>
              <a:rPr lang="en-GB" sz="1200" b="0" i="0" kern="1200" dirty="0" err="1">
                <a:solidFill>
                  <a:schemeClr val="tx1"/>
                </a:solidFill>
                <a:effectLst/>
                <a:latin typeface="+mn-lt"/>
                <a:ea typeface="+mn-ea"/>
                <a:cs typeface="+mn-cs"/>
              </a:rPr>
              <a:t>Dylent</a:t>
            </a:r>
            <a:r>
              <a:rPr lang="en-GB" sz="1200" b="0" i="0" kern="1200" dirty="0">
                <a:solidFill>
                  <a:schemeClr val="tx1"/>
                </a:solidFill>
                <a:effectLst/>
                <a:latin typeface="+mn-lt"/>
                <a:ea typeface="+mn-ea"/>
                <a:cs typeface="+mn-cs"/>
              </a:rPr>
              <a:t> </a:t>
            </a:r>
            <a:r>
              <a:rPr lang="en-GB" sz="1200" b="0" i="0" kern="1200" dirty="0" err="1">
                <a:solidFill>
                  <a:schemeClr val="tx1"/>
                </a:solidFill>
                <a:effectLst/>
                <a:latin typeface="+mn-lt"/>
                <a:ea typeface="+mn-ea"/>
                <a:cs typeface="+mn-cs"/>
              </a:rPr>
              <a:t>hefyd</a:t>
            </a:r>
            <a:r>
              <a:rPr lang="en-GB" sz="1200" b="0" i="0" kern="1200" dirty="0">
                <a:solidFill>
                  <a:schemeClr val="tx1"/>
                </a:solidFill>
                <a:effectLst/>
                <a:latin typeface="+mn-lt"/>
                <a:ea typeface="+mn-ea"/>
                <a:cs typeface="+mn-cs"/>
              </a:rPr>
              <a:t> </a:t>
            </a:r>
            <a:r>
              <a:rPr lang="en-GB" sz="1200" b="0" i="0" kern="1200" dirty="0" err="1">
                <a:solidFill>
                  <a:schemeClr val="tx1"/>
                </a:solidFill>
                <a:effectLst/>
                <a:latin typeface="+mn-lt"/>
                <a:ea typeface="+mn-ea"/>
                <a:cs typeface="+mn-cs"/>
              </a:rPr>
              <a:t>gofnodi'r</a:t>
            </a:r>
            <a:r>
              <a:rPr lang="en-GB" sz="1200" b="0" i="0" kern="1200" dirty="0">
                <a:solidFill>
                  <a:schemeClr val="tx1"/>
                </a:solidFill>
                <a:effectLst/>
                <a:latin typeface="+mn-lt"/>
                <a:ea typeface="+mn-ea"/>
                <a:cs typeface="+mn-cs"/>
              </a:rPr>
              <a:t> </a:t>
            </a:r>
            <a:r>
              <a:rPr lang="en-GB" sz="1200" b="0" i="0" kern="1200" dirty="0" err="1">
                <a:solidFill>
                  <a:schemeClr val="tx1"/>
                </a:solidFill>
                <a:effectLst/>
                <a:latin typeface="+mn-lt"/>
                <a:ea typeface="+mn-ea"/>
                <a:cs typeface="+mn-cs"/>
              </a:rPr>
              <a:t>pryderon</a:t>
            </a:r>
            <a:r>
              <a:rPr lang="en-GB" sz="1200" b="0" i="0" kern="1200" dirty="0">
                <a:solidFill>
                  <a:schemeClr val="tx1"/>
                </a:solidFill>
                <a:effectLst/>
                <a:latin typeface="+mn-lt"/>
                <a:ea typeface="+mn-ea"/>
                <a:cs typeface="+mn-cs"/>
              </a:rPr>
              <a:t> </a:t>
            </a:r>
            <a:r>
              <a:rPr lang="en-GB" sz="1200" b="0" i="0" kern="1200" dirty="0" err="1">
                <a:solidFill>
                  <a:schemeClr val="tx1"/>
                </a:solidFill>
                <a:effectLst/>
                <a:latin typeface="+mn-lt"/>
                <a:ea typeface="+mn-ea"/>
                <a:cs typeface="+mn-cs"/>
              </a:rPr>
              <a:t>a'r</a:t>
            </a:r>
            <a:r>
              <a:rPr lang="en-GB" sz="1200" b="0" i="0" kern="1200" dirty="0">
                <a:solidFill>
                  <a:schemeClr val="tx1"/>
                </a:solidFill>
                <a:effectLst/>
                <a:latin typeface="+mn-lt"/>
                <a:ea typeface="+mn-ea"/>
                <a:cs typeface="+mn-cs"/>
              </a:rPr>
              <a:t> </a:t>
            </a:r>
            <a:r>
              <a:rPr lang="en-GB" sz="1200" b="0" i="0" kern="1200" dirty="0" err="1">
                <a:solidFill>
                  <a:schemeClr val="tx1"/>
                </a:solidFill>
                <a:effectLst/>
                <a:latin typeface="+mn-lt"/>
                <a:ea typeface="+mn-ea"/>
                <a:cs typeface="+mn-cs"/>
              </a:rPr>
              <a:t>wybodaeth</a:t>
            </a:r>
            <a:r>
              <a:rPr lang="en-GB" sz="1200" b="0" i="0" kern="1200" dirty="0">
                <a:solidFill>
                  <a:schemeClr val="tx1"/>
                </a:solidFill>
                <a:effectLst/>
                <a:latin typeface="+mn-lt"/>
                <a:ea typeface="+mn-ea"/>
                <a:cs typeface="+mn-cs"/>
              </a:rPr>
              <a:t> a </a:t>
            </a:r>
            <a:r>
              <a:rPr lang="en-GB" sz="1200" b="0" i="0" kern="1200" dirty="0" err="1">
                <a:solidFill>
                  <a:schemeClr val="tx1"/>
                </a:solidFill>
                <a:effectLst/>
                <a:latin typeface="+mn-lt"/>
                <a:ea typeface="+mn-ea"/>
                <a:cs typeface="+mn-cs"/>
              </a:rPr>
              <a:t>gafwyd</a:t>
            </a:r>
            <a:r>
              <a:rPr lang="en-GB" sz="1200" b="0" i="0" kern="1200" dirty="0">
                <a:solidFill>
                  <a:schemeClr val="tx1"/>
                </a:solidFill>
                <a:effectLst/>
                <a:latin typeface="+mn-lt"/>
                <a:ea typeface="+mn-ea"/>
                <a:cs typeface="+mn-cs"/>
              </a:rPr>
              <a:t>.</a:t>
            </a:r>
          </a:p>
          <a:p>
            <a:r>
              <a:rPr lang="en-GB" sz="1200" b="0" i="0" kern="1200" dirty="0" err="1">
                <a:solidFill>
                  <a:schemeClr val="tx1"/>
                </a:solidFill>
                <a:effectLst/>
                <a:latin typeface="+mn-lt"/>
                <a:ea typeface="+mn-ea"/>
                <a:cs typeface="+mn-cs"/>
              </a:rPr>
              <a:t>Os</a:t>
            </a:r>
            <a:r>
              <a:rPr lang="en-GB" sz="1200" b="0" i="0" kern="1200" dirty="0">
                <a:solidFill>
                  <a:schemeClr val="tx1"/>
                </a:solidFill>
                <a:effectLst/>
                <a:latin typeface="+mn-lt"/>
                <a:ea typeface="+mn-ea"/>
                <a:cs typeface="+mn-cs"/>
              </a:rPr>
              <a:t> </a:t>
            </a:r>
            <a:r>
              <a:rPr lang="en-GB" sz="1200" b="0" i="0" kern="1200" dirty="0" err="1">
                <a:solidFill>
                  <a:schemeClr val="tx1"/>
                </a:solidFill>
                <a:effectLst/>
                <a:latin typeface="+mn-lt"/>
                <a:ea typeface="+mn-ea"/>
                <a:cs typeface="+mn-cs"/>
              </a:rPr>
              <a:t>yw'r</a:t>
            </a:r>
            <a:r>
              <a:rPr lang="en-GB" sz="1200" b="0" i="0" kern="1200" dirty="0">
                <a:solidFill>
                  <a:schemeClr val="tx1"/>
                </a:solidFill>
                <a:effectLst/>
                <a:latin typeface="+mn-lt"/>
                <a:ea typeface="+mn-ea"/>
                <a:cs typeface="+mn-cs"/>
              </a:rPr>
              <a:t> </a:t>
            </a:r>
            <a:r>
              <a:rPr lang="en-GB" sz="1200" b="0" i="0" kern="1200" dirty="0" err="1">
                <a:solidFill>
                  <a:schemeClr val="tx1"/>
                </a:solidFill>
                <a:effectLst/>
                <a:latin typeface="+mn-lt"/>
                <a:ea typeface="+mn-ea"/>
                <a:cs typeface="+mn-cs"/>
              </a:rPr>
              <a:t>pryderon</a:t>
            </a:r>
            <a:r>
              <a:rPr lang="en-GB" sz="1200" b="0" i="0" kern="1200" dirty="0">
                <a:solidFill>
                  <a:schemeClr val="tx1"/>
                </a:solidFill>
                <a:effectLst/>
                <a:latin typeface="+mn-lt"/>
                <a:ea typeface="+mn-ea"/>
                <a:cs typeface="+mn-cs"/>
              </a:rPr>
              <a:t> yn </a:t>
            </a:r>
            <a:r>
              <a:rPr lang="en-GB" sz="1200" b="0" i="0" kern="1200" dirty="0" err="1">
                <a:solidFill>
                  <a:schemeClr val="tx1"/>
                </a:solidFill>
                <a:effectLst/>
                <a:latin typeface="+mn-lt"/>
                <a:ea typeface="+mn-ea"/>
                <a:cs typeface="+mn-cs"/>
              </a:rPr>
              <a:t>ymwneud</a:t>
            </a:r>
            <a:r>
              <a:rPr lang="en-GB" sz="1200" b="0" i="0" kern="1200" dirty="0">
                <a:solidFill>
                  <a:schemeClr val="tx1"/>
                </a:solidFill>
                <a:effectLst/>
                <a:latin typeface="+mn-lt"/>
                <a:ea typeface="+mn-ea"/>
                <a:cs typeface="+mn-cs"/>
              </a:rPr>
              <a:t> â </a:t>
            </a:r>
            <a:r>
              <a:rPr lang="en-GB" sz="1200" b="0" i="0" kern="1200" dirty="0" err="1">
                <a:solidFill>
                  <a:schemeClr val="tx1"/>
                </a:solidFill>
                <a:effectLst/>
                <a:latin typeface="+mn-lt"/>
                <a:ea typeface="+mn-ea"/>
                <a:cs typeface="+mn-cs"/>
              </a:rPr>
              <a:t>gofalwyr</a:t>
            </a:r>
            <a:r>
              <a:rPr lang="en-GB" sz="1200" b="0" i="0" kern="1200" dirty="0">
                <a:solidFill>
                  <a:schemeClr val="tx1"/>
                </a:solidFill>
                <a:effectLst/>
                <a:latin typeface="+mn-lt"/>
                <a:ea typeface="+mn-ea"/>
                <a:cs typeface="+mn-cs"/>
              </a:rPr>
              <a:t> yn </a:t>
            </a:r>
            <a:r>
              <a:rPr lang="en-GB" sz="1200" b="0" i="0" kern="1200" dirty="0" err="1">
                <a:solidFill>
                  <a:schemeClr val="tx1"/>
                </a:solidFill>
                <a:effectLst/>
                <a:latin typeface="+mn-lt"/>
                <a:ea typeface="+mn-ea"/>
                <a:cs typeface="+mn-cs"/>
              </a:rPr>
              <a:t>methu</a:t>
            </a:r>
            <a:r>
              <a:rPr lang="en-GB" sz="1200" b="0" i="0" kern="1200" dirty="0">
                <a:solidFill>
                  <a:schemeClr val="tx1"/>
                </a:solidFill>
                <a:effectLst/>
                <a:latin typeface="+mn-lt"/>
                <a:ea typeface="+mn-ea"/>
                <a:cs typeface="+mn-cs"/>
              </a:rPr>
              <a:t> â </a:t>
            </a:r>
            <a:r>
              <a:rPr lang="en-GB" sz="1200" b="0" i="0" kern="1200" dirty="0" err="1">
                <a:solidFill>
                  <a:schemeClr val="tx1"/>
                </a:solidFill>
                <a:effectLst/>
                <a:latin typeface="+mn-lt"/>
                <a:ea typeface="+mn-ea"/>
                <a:cs typeface="+mn-cs"/>
              </a:rPr>
              <a:t>diwallu</a:t>
            </a:r>
            <a:r>
              <a:rPr lang="en-GB" sz="1200" b="0" i="0" kern="1200" dirty="0">
                <a:solidFill>
                  <a:schemeClr val="tx1"/>
                </a:solidFill>
                <a:effectLst/>
                <a:latin typeface="+mn-lt"/>
                <a:ea typeface="+mn-ea"/>
                <a:cs typeface="+mn-cs"/>
              </a:rPr>
              <a:t> </a:t>
            </a:r>
            <a:r>
              <a:rPr lang="en-GB" sz="1200" b="0" i="0" kern="1200" dirty="0" err="1">
                <a:solidFill>
                  <a:schemeClr val="tx1"/>
                </a:solidFill>
                <a:effectLst/>
                <a:latin typeface="+mn-lt"/>
                <a:ea typeface="+mn-ea"/>
                <a:cs typeface="+mn-cs"/>
              </a:rPr>
              <a:t>anghenion</a:t>
            </a:r>
            <a:r>
              <a:rPr lang="en-GB" sz="1200" b="0" i="0" kern="1200" dirty="0">
                <a:solidFill>
                  <a:schemeClr val="tx1"/>
                </a:solidFill>
                <a:effectLst/>
                <a:latin typeface="+mn-lt"/>
                <a:ea typeface="+mn-ea"/>
                <a:cs typeface="+mn-cs"/>
              </a:rPr>
              <a:t> </a:t>
            </a:r>
            <a:r>
              <a:rPr lang="en-GB" sz="1200" b="0" i="0" kern="1200" dirty="0" err="1">
                <a:solidFill>
                  <a:schemeClr val="tx1"/>
                </a:solidFill>
                <a:effectLst/>
                <a:latin typeface="+mn-lt"/>
                <a:ea typeface="+mn-ea"/>
                <a:cs typeface="+mn-cs"/>
              </a:rPr>
              <a:t>yr</a:t>
            </a:r>
            <a:r>
              <a:rPr lang="en-GB" sz="1200" b="0" i="0" kern="1200" dirty="0">
                <a:solidFill>
                  <a:schemeClr val="tx1"/>
                </a:solidFill>
                <a:effectLst/>
                <a:latin typeface="+mn-lt"/>
                <a:ea typeface="+mn-ea"/>
                <a:cs typeface="+mn-cs"/>
              </a:rPr>
              <a:t> </a:t>
            </a:r>
            <a:r>
              <a:rPr lang="en-GB" sz="1200" b="0" i="0" kern="1200" dirty="0" err="1">
                <a:solidFill>
                  <a:schemeClr val="tx1"/>
                </a:solidFill>
                <a:effectLst/>
                <a:latin typeface="+mn-lt"/>
                <a:ea typeface="+mn-ea"/>
                <a:cs typeface="+mn-cs"/>
              </a:rPr>
              <a:t>oedolyn</a:t>
            </a:r>
            <a:r>
              <a:rPr lang="en-GB" sz="1200" b="0" i="0" kern="1200" dirty="0">
                <a:solidFill>
                  <a:schemeClr val="tx1"/>
                </a:solidFill>
                <a:effectLst/>
                <a:latin typeface="+mn-lt"/>
                <a:ea typeface="+mn-ea"/>
                <a:cs typeface="+mn-cs"/>
              </a:rPr>
              <a:t>, </a:t>
            </a:r>
            <a:r>
              <a:rPr lang="en-GB" sz="1200" b="0" i="0" kern="1200" dirty="0" err="1">
                <a:solidFill>
                  <a:schemeClr val="tx1"/>
                </a:solidFill>
                <a:effectLst/>
                <a:latin typeface="+mn-lt"/>
                <a:ea typeface="+mn-ea"/>
                <a:cs typeface="+mn-cs"/>
              </a:rPr>
              <a:t>yna</a:t>
            </a:r>
            <a:r>
              <a:rPr lang="en-GB" sz="1200" b="0" i="0" kern="1200" dirty="0">
                <a:solidFill>
                  <a:schemeClr val="tx1"/>
                </a:solidFill>
                <a:effectLst/>
                <a:latin typeface="+mn-lt"/>
                <a:ea typeface="+mn-ea"/>
                <a:cs typeface="+mn-cs"/>
              </a:rPr>
              <a:t> </a:t>
            </a:r>
            <a:r>
              <a:rPr lang="en-GB" sz="1200" b="0" i="0" kern="1200" dirty="0" err="1">
                <a:solidFill>
                  <a:schemeClr val="tx1"/>
                </a:solidFill>
                <a:effectLst/>
                <a:latin typeface="+mn-lt"/>
                <a:ea typeface="+mn-ea"/>
                <a:cs typeface="+mn-cs"/>
              </a:rPr>
              <a:t>gwnewch</a:t>
            </a:r>
            <a:r>
              <a:rPr lang="en-GB" sz="1200" b="0" i="0" kern="1200" dirty="0">
                <a:solidFill>
                  <a:schemeClr val="tx1"/>
                </a:solidFill>
                <a:effectLst/>
                <a:latin typeface="+mn-lt"/>
                <a:ea typeface="+mn-ea"/>
                <a:cs typeface="+mn-cs"/>
              </a:rPr>
              <a:t> yn </a:t>
            </a:r>
            <a:r>
              <a:rPr lang="en-GB" sz="1200" b="0" i="0" kern="1200" dirty="0" err="1">
                <a:solidFill>
                  <a:schemeClr val="tx1"/>
                </a:solidFill>
                <a:effectLst/>
                <a:latin typeface="+mn-lt"/>
                <a:ea typeface="+mn-ea"/>
                <a:cs typeface="+mn-cs"/>
              </a:rPr>
              <a:t>siŵr</a:t>
            </a:r>
            <a:r>
              <a:rPr lang="en-GB" sz="1200" b="0" i="0" kern="1200" dirty="0">
                <a:solidFill>
                  <a:schemeClr val="tx1"/>
                </a:solidFill>
                <a:effectLst/>
                <a:latin typeface="+mn-lt"/>
                <a:ea typeface="+mn-ea"/>
                <a:cs typeface="+mn-cs"/>
              </a:rPr>
              <a:t> bod y </a:t>
            </a:r>
            <a:r>
              <a:rPr lang="en-GB" sz="1200" b="0" i="0" kern="1200" dirty="0" err="1">
                <a:solidFill>
                  <a:schemeClr val="tx1"/>
                </a:solidFill>
                <a:effectLst/>
                <a:latin typeface="+mn-lt"/>
                <a:ea typeface="+mn-ea"/>
                <a:cs typeface="+mn-cs"/>
              </a:rPr>
              <a:t>gofalwr</a:t>
            </a:r>
            <a:r>
              <a:rPr lang="en-GB" sz="1200" b="0" i="0" kern="1200" dirty="0">
                <a:solidFill>
                  <a:schemeClr val="tx1"/>
                </a:solidFill>
                <a:effectLst/>
                <a:latin typeface="+mn-lt"/>
                <a:ea typeface="+mn-ea"/>
                <a:cs typeface="+mn-cs"/>
              </a:rPr>
              <a:t> yn </a:t>
            </a:r>
            <a:r>
              <a:rPr lang="en-GB" sz="1200" b="0" i="0" kern="1200" dirty="0" err="1">
                <a:solidFill>
                  <a:schemeClr val="tx1"/>
                </a:solidFill>
                <a:effectLst/>
                <a:latin typeface="+mn-lt"/>
                <a:ea typeface="+mn-ea"/>
                <a:cs typeface="+mn-cs"/>
              </a:rPr>
              <a:t>derbyn</a:t>
            </a:r>
            <a:r>
              <a:rPr lang="en-GB" sz="1200" b="0" i="0" kern="1200" dirty="0">
                <a:solidFill>
                  <a:schemeClr val="tx1"/>
                </a:solidFill>
                <a:effectLst/>
                <a:latin typeface="+mn-lt"/>
                <a:ea typeface="+mn-ea"/>
                <a:cs typeface="+mn-cs"/>
              </a:rPr>
              <a:t> </a:t>
            </a:r>
            <a:r>
              <a:rPr lang="en-GB" sz="1200" b="0" i="0" kern="1200" dirty="0" err="1">
                <a:solidFill>
                  <a:schemeClr val="tx1"/>
                </a:solidFill>
                <a:effectLst/>
                <a:latin typeface="+mn-lt"/>
                <a:ea typeface="+mn-ea"/>
                <a:cs typeface="+mn-cs"/>
              </a:rPr>
              <a:t>asesiad</a:t>
            </a:r>
            <a:r>
              <a:rPr lang="en-GB" sz="1200" b="0" i="0" kern="1200" dirty="0">
                <a:solidFill>
                  <a:schemeClr val="tx1"/>
                </a:solidFill>
                <a:effectLst/>
                <a:latin typeface="+mn-lt"/>
                <a:ea typeface="+mn-ea"/>
                <a:cs typeface="+mn-cs"/>
              </a:rPr>
              <a:t> </a:t>
            </a:r>
            <a:r>
              <a:rPr lang="en-GB" sz="1200" b="0" i="0" kern="1200" dirty="0" err="1">
                <a:solidFill>
                  <a:schemeClr val="tx1"/>
                </a:solidFill>
                <a:effectLst/>
                <a:latin typeface="+mn-lt"/>
                <a:ea typeface="+mn-ea"/>
                <a:cs typeface="+mn-cs"/>
              </a:rPr>
              <a:t>ei</a:t>
            </a:r>
            <a:r>
              <a:rPr lang="en-GB" sz="1200" b="0" i="0" kern="1200" dirty="0">
                <a:solidFill>
                  <a:schemeClr val="tx1"/>
                </a:solidFill>
                <a:effectLst/>
                <a:latin typeface="+mn-lt"/>
                <a:ea typeface="+mn-ea"/>
                <a:cs typeface="+mn-cs"/>
              </a:rPr>
              <a:t> </a:t>
            </a:r>
            <a:r>
              <a:rPr lang="en-GB" sz="1200" b="0" i="0" kern="1200" dirty="0" err="1">
                <a:solidFill>
                  <a:schemeClr val="tx1"/>
                </a:solidFill>
                <a:effectLst/>
                <a:latin typeface="+mn-lt"/>
                <a:ea typeface="+mn-ea"/>
                <a:cs typeface="+mn-cs"/>
              </a:rPr>
              <a:t>hun</a:t>
            </a:r>
            <a:r>
              <a:rPr lang="en-GB" sz="1200" b="0" i="0" kern="1200" dirty="0">
                <a:solidFill>
                  <a:schemeClr val="tx1"/>
                </a:solidFill>
                <a:effectLst/>
                <a:latin typeface="+mn-lt"/>
                <a:ea typeface="+mn-ea"/>
                <a:cs typeface="+mn-cs"/>
              </a:rPr>
              <a:t> o dan </a:t>
            </a:r>
            <a:r>
              <a:rPr lang="en-GB" sz="1200" b="0" i="0" kern="1200" dirty="0" err="1">
                <a:solidFill>
                  <a:schemeClr val="tx1"/>
                </a:solidFill>
                <a:effectLst/>
                <a:latin typeface="+mn-lt"/>
                <a:ea typeface="+mn-ea"/>
                <a:cs typeface="+mn-cs"/>
                <a:hlinkClick r:id="rId5"/>
              </a:rPr>
              <a:t>Ddeddf</a:t>
            </a:r>
            <a:r>
              <a:rPr lang="en-GB" sz="1200" b="0" i="0" kern="1200" dirty="0">
                <a:solidFill>
                  <a:schemeClr val="tx1"/>
                </a:solidFill>
                <a:effectLst/>
                <a:latin typeface="+mn-lt"/>
                <a:ea typeface="+mn-ea"/>
                <a:cs typeface="+mn-cs"/>
                <a:hlinkClick r:id="rId5"/>
              </a:rPr>
              <a:t> </a:t>
            </a:r>
            <a:r>
              <a:rPr lang="en-GB" sz="1200" b="0" i="0" kern="1200" dirty="0" err="1">
                <a:solidFill>
                  <a:schemeClr val="tx1"/>
                </a:solidFill>
                <a:effectLst/>
                <a:latin typeface="+mn-lt"/>
                <a:ea typeface="+mn-ea"/>
                <a:cs typeface="+mn-cs"/>
                <a:hlinkClick r:id="rId5"/>
              </a:rPr>
              <a:t>Gwasanaethau</a:t>
            </a:r>
            <a:r>
              <a:rPr lang="en-GB" sz="1200" b="0" i="0" kern="1200" dirty="0">
                <a:solidFill>
                  <a:schemeClr val="tx1"/>
                </a:solidFill>
                <a:effectLst/>
                <a:latin typeface="+mn-lt"/>
                <a:ea typeface="+mn-ea"/>
                <a:cs typeface="+mn-cs"/>
                <a:hlinkClick r:id="rId5"/>
              </a:rPr>
              <a:t> </a:t>
            </a:r>
            <a:r>
              <a:rPr lang="en-GB" sz="1200" b="0" i="0" kern="1200" dirty="0" err="1">
                <a:solidFill>
                  <a:schemeClr val="tx1"/>
                </a:solidFill>
                <a:effectLst/>
                <a:latin typeface="+mn-lt"/>
                <a:ea typeface="+mn-ea"/>
                <a:cs typeface="+mn-cs"/>
                <a:hlinkClick r:id="rId5"/>
              </a:rPr>
              <a:t>Cymdeithasol</a:t>
            </a:r>
            <a:r>
              <a:rPr lang="en-GB" sz="1200" b="0" i="0" kern="1200" dirty="0">
                <a:solidFill>
                  <a:schemeClr val="tx1"/>
                </a:solidFill>
                <a:effectLst/>
                <a:latin typeface="+mn-lt"/>
                <a:ea typeface="+mn-ea"/>
                <a:cs typeface="+mn-cs"/>
                <a:hlinkClick r:id="rId5"/>
              </a:rPr>
              <a:t> a </a:t>
            </a:r>
            <a:r>
              <a:rPr lang="en-GB" sz="1200" b="0" i="0" kern="1200" dirty="0" err="1">
                <a:solidFill>
                  <a:schemeClr val="tx1"/>
                </a:solidFill>
                <a:effectLst/>
                <a:latin typeface="+mn-lt"/>
                <a:ea typeface="+mn-ea"/>
                <a:cs typeface="+mn-cs"/>
                <a:hlinkClick r:id="rId5"/>
              </a:rPr>
              <a:t>Llesiant</a:t>
            </a:r>
            <a:r>
              <a:rPr lang="en-GB" sz="1200" b="0" i="0" kern="1200" dirty="0">
                <a:solidFill>
                  <a:schemeClr val="tx1"/>
                </a:solidFill>
                <a:effectLst/>
                <a:latin typeface="+mn-lt"/>
                <a:ea typeface="+mn-ea"/>
                <a:cs typeface="+mn-cs"/>
                <a:hlinkClick r:id="rId5"/>
              </a:rPr>
              <a:t> (Cymru) 2014, </a:t>
            </a:r>
            <a:r>
              <a:rPr lang="en-GB" sz="1200" b="0" i="0" kern="1200" dirty="0" err="1">
                <a:solidFill>
                  <a:schemeClr val="tx1"/>
                </a:solidFill>
                <a:effectLst/>
                <a:latin typeface="+mn-lt"/>
                <a:ea typeface="+mn-ea"/>
                <a:cs typeface="+mn-cs"/>
                <a:hlinkClick r:id="rId5"/>
              </a:rPr>
              <a:t>Rhan</a:t>
            </a:r>
            <a:r>
              <a:rPr lang="en-GB" sz="1200" b="0" i="0" kern="1200" dirty="0">
                <a:solidFill>
                  <a:schemeClr val="tx1"/>
                </a:solidFill>
                <a:effectLst/>
                <a:latin typeface="+mn-lt"/>
                <a:ea typeface="+mn-ea"/>
                <a:cs typeface="+mn-cs"/>
                <a:hlinkClick r:id="rId5"/>
              </a:rPr>
              <a:t> 3.</a:t>
            </a:r>
            <a:r>
              <a:rPr lang="en-GB" sz="1200" b="0" i="0" kern="1200" dirty="0">
                <a:solidFill>
                  <a:schemeClr val="tx1"/>
                </a:solidFill>
                <a:effectLst/>
                <a:latin typeface="+mn-lt"/>
                <a:ea typeface="+mn-ea"/>
                <a:cs typeface="+mn-cs"/>
              </a:rPr>
              <a:t>.</a:t>
            </a:r>
          </a:p>
          <a:p>
            <a:endParaRPr lang="en-GB" dirty="0"/>
          </a:p>
        </p:txBody>
      </p:sp>
      <p:sp>
        <p:nvSpPr>
          <p:cNvPr id="4" name="Slide Number Placeholder 3"/>
          <p:cNvSpPr>
            <a:spLocks noGrp="1"/>
          </p:cNvSpPr>
          <p:nvPr>
            <p:ph type="sldNum" sz="quarter" idx="5"/>
          </p:nvPr>
        </p:nvSpPr>
        <p:spPr/>
        <p:txBody>
          <a:bodyPr/>
          <a:lstStyle/>
          <a:p>
            <a:fld id="{6886D4B0-98F9-415F-9A92-1BE06DB50752}" type="slidenum">
              <a:rPr lang="en-GB" smtClean="0"/>
              <a:t>6</a:t>
            </a:fld>
            <a:endParaRPr lang="en-GB"/>
          </a:p>
        </p:txBody>
      </p:sp>
    </p:spTree>
    <p:extLst>
      <p:ext uri="{BB962C8B-B14F-4D97-AF65-F5344CB8AC3E}">
        <p14:creationId xmlns:p14="http://schemas.microsoft.com/office/powerpoint/2010/main" val="235843190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i="0" kern="1200" dirty="0">
                <a:solidFill>
                  <a:schemeClr val="tx1"/>
                </a:solidFill>
                <a:effectLst/>
                <a:latin typeface="+mn-lt"/>
                <a:ea typeface="+mn-ea"/>
                <a:cs typeface="+mn-cs"/>
              </a:rPr>
              <a:t>Prevention and early help to address any emerging concerns</a:t>
            </a:r>
          </a:p>
          <a:p>
            <a:endParaRPr lang="en-US" sz="1200" b="1" i="0" u="none" kern="1200" dirty="0">
              <a:solidFill>
                <a:schemeClr val="tx1"/>
              </a:solidFill>
              <a:effectLst/>
              <a:latin typeface="+mn-lt"/>
              <a:ea typeface="+mn-ea"/>
              <a:cs typeface="+mn-cs"/>
            </a:endParaRPr>
          </a:p>
          <a:p>
            <a:r>
              <a:rPr lang="en-US" sz="1200" b="1" i="0" u="none" kern="1200" dirty="0">
                <a:solidFill>
                  <a:schemeClr val="tx1"/>
                </a:solidFill>
                <a:effectLst/>
                <a:latin typeface="+mn-lt"/>
                <a:ea typeface="+mn-ea"/>
                <a:cs typeface="+mn-cs"/>
              </a:rPr>
              <a:t>early help, also referred to as early intervention, can:</a:t>
            </a:r>
          </a:p>
          <a:p>
            <a:r>
              <a:rPr lang="en-US" sz="1200" b="0" i="0" kern="1200" dirty="0">
                <a:solidFill>
                  <a:schemeClr val="tx1"/>
                </a:solidFill>
                <a:effectLst/>
                <a:latin typeface="+mn-lt"/>
                <a:ea typeface="+mn-ea"/>
                <a:cs typeface="+mn-cs"/>
              </a:rPr>
              <a:t>protect adults from becoming adults at risk who experience abuse, and/or neglect;</a:t>
            </a:r>
          </a:p>
          <a:p>
            <a:r>
              <a:rPr lang="en-US" sz="1200" b="0" i="0" kern="1200" dirty="0">
                <a:solidFill>
                  <a:schemeClr val="tx1"/>
                </a:solidFill>
                <a:effectLst/>
                <a:latin typeface="+mn-lt"/>
                <a:ea typeface="+mn-ea"/>
                <a:cs typeface="+mn-cs"/>
              </a:rPr>
              <a:t>avoid problems escalating;</a:t>
            </a:r>
          </a:p>
          <a:p>
            <a:r>
              <a:rPr lang="en-US" sz="1200" b="0" i="0" kern="1200" dirty="0">
                <a:solidFill>
                  <a:schemeClr val="tx1"/>
                </a:solidFill>
                <a:effectLst/>
                <a:latin typeface="+mn-lt"/>
                <a:ea typeface="+mn-ea"/>
                <a:cs typeface="+mn-cs"/>
              </a:rPr>
              <a:t>reduce the need for safeguarding enquiries and interventions;</a:t>
            </a:r>
          </a:p>
          <a:p>
            <a:r>
              <a:rPr lang="en-US" sz="1200" b="0" i="0" kern="1200" dirty="0">
                <a:solidFill>
                  <a:schemeClr val="tx1"/>
                </a:solidFill>
                <a:effectLst/>
                <a:latin typeface="+mn-lt"/>
                <a:ea typeface="+mn-ea"/>
                <a:cs typeface="+mn-cs"/>
              </a:rPr>
              <a:t>have long-term benefits for the adult’s health and well-being.</a:t>
            </a:r>
          </a:p>
          <a:p>
            <a:r>
              <a:rPr lang="en-US" sz="1200" b="0" i="0" kern="1200" dirty="0">
                <a:solidFill>
                  <a:schemeClr val="tx1"/>
                </a:solidFill>
                <a:effectLst/>
                <a:latin typeface="+mn-lt"/>
                <a:ea typeface="+mn-ea"/>
                <a:cs typeface="+mn-cs"/>
              </a:rPr>
              <a:t>It is important therefore, that early help is offered to adults whenever possible to prevent them becoming an adult at risk.</a:t>
            </a:r>
          </a:p>
          <a:p>
            <a:r>
              <a:rPr lang="en-US" sz="1200" b="0" i="0" kern="1200" dirty="0">
                <a:solidFill>
                  <a:schemeClr val="tx1"/>
                </a:solidFill>
                <a:effectLst/>
                <a:latin typeface="+mn-lt"/>
                <a:ea typeface="+mn-ea"/>
                <a:cs typeface="+mn-cs"/>
              </a:rPr>
              <a:t>The tasks for </a:t>
            </a:r>
            <a:r>
              <a:rPr lang="en-US" sz="1200" b="0" i="0" u="none" strike="noStrike" kern="1200" dirty="0">
                <a:solidFill>
                  <a:schemeClr val="tx1"/>
                </a:solidFill>
                <a:effectLst/>
                <a:latin typeface="+mn-lt"/>
                <a:ea typeface="+mn-ea"/>
                <a:cs typeface="+mn-cs"/>
                <a:hlinkClick r:id="rId3"/>
              </a:rPr>
              <a:t>practitioners</a:t>
            </a:r>
            <a:r>
              <a:rPr lang="en-US" sz="1200" b="0" i="0" kern="1200" dirty="0">
                <a:solidFill>
                  <a:schemeClr val="tx1"/>
                </a:solidFill>
                <a:effectLst/>
                <a:latin typeface="+mn-lt"/>
                <a:ea typeface="+mn-ea"/>
                <a:cs typeface="+mn-cs"/>
              </a:rPr>
              <a:t> in contact with adults who may be vulnerable to becoming adults at risk of abuse and neglect are two-fold:</a:t>
            </a:r>
          </a:p>
          <a:p>
            <a:r>
              <a:rPr lang="en-US" sz="1200" b="0" i="0" kern="1200" dirty="0">
                <a:solidFill>
                  <a:schemeClr val="tx1"/>
                </a:solidFill>
                <a:effectLst/>
                <a:latin typeface="+mn-lt"/>
                <a:ea typeface="+mn-ea"/>
                <a:cs typeface="+mn-cs"/>
              </a:rPr>
              <a:t>to work with the adult and their </a:t>
            </a:r>
            <a:r>
              <a:rPr lang="en-US" sz="1200" b="0" i="0" kern="1200" dirty="0" err="1">
                <a:solidFill>
                  <a:schemeClr val="tx1"/>
                </a:solidFill>
                <a:effectLst/>
                <a:latin typeface="+mn-lt"/>
                <a:ea typeface="+mn-ea"/>
                <a:cs typeface="+mn-cs"/>
              </a:rPr>
              <a:t>carers</a:t>
            </a:r>
            <a:r>
              <a:rPr lang="en-US" sz="1200" b="0" i="0" kern="1200" dirty="0">
                <a:solidFill>
                  <a:schemeClr val="tx1"/>
                </a:solidFill>
                <a:effectLst/>
                <a:latin typeface="+mn-lt"/>
                <a:ea typeface="+mn-ea"/>
                <a:cs typeface="+mn-cs"/>
              </a:rPr>
              <a:t> to </a:t>
            </a:r>
            <a:r>
              <a:rPr lang="en-US" sz="1200" b="1" i="0" kern="1200" dirty="0">
                <a:solidFill>
                  <a:schemeClr val="tx1"/>
                </a:solidFill>
                <a:effectLst/>
                <a:latin typeface="+mn-lt"/>
                <a:ea typeface="+mn-ea"/>
                <a:cs typeface="+mn-cs"/>
              </a:rPr>
              <a:t>avoid</a:t>
            </a:r>
            <a:r>
              <a:rPr lang="en-US" sz="1200" b="0" i="0" kern="1200" dirty="0">
                <a:solidFill>
                  <a:schemeClr val="tx1"/>
                </a:solidFill>
                <a:effectLst/>
                <a:latin typeface="+mn-lt"/>
                <a:ea typeface="+mn-ea"/>
                <a:cs typeface="+mn-cs"/>
              </a:rPr>
              <a:t> situations arising that are likely to lead to the adult experiencing abuse or neglect i.e. build resilience, assets and strengths;</a:t>
            </a:r>
          </a:p>
          <a:p>
            <a:r>
              <a:rPr lang="en-US" sz="1200" b="0" i="0" kern="1200" dirty="0">
                <a:solidFill>
                  <a:schemeClr val="tx1"/>
                </a:solidFill>
                <a:effectLst/>
                <a:latin typeface="+mn-lt"/>
                <a:ea typeface="+mn-ea"/>
                <a:cs typeface="+mn-cs"/>
              </a:rPr>
              <a:t>and, if this is not effective:</a:t>
            </a:r>
          </a:p>
          <a:p>
            <a:r>
              <a:rPr lang="en-US" sz="1200" b="0" i="0" kern="1200" dirty="0">
                <a:solidFill>
                  <a:schemeClr val="tx1"/>
                </a:solidFill>
                <a:effectLst/>
                <a:latin typeface="+mn-lt"/>
                <a:ea typeface="+mn-ea"/>
                <a:cs typeface="+mn-cs"/>
              </a:rPr>
              <a:t>to identify and </a:t>
            </a:r>
            <a:r>
              <a:rPr lang="en-US" sz="1200" b="1" i="0" kern="1200" dirty="0">
                <a:solidFill>
                  <a:schemeClr val="tx1"/>
                </a:solidFill>
                <a:effectLst/>
                <a:latin typeface="+mn-lt"/>
                <a:ea typeface="+mn-ea"/>
                <a:cs typeface="+mn-cs"/>
              </a:rPr>
              <a:t>address</a:t>
            </a:r>
            <a:r>
              <a:rPr lang="en-US" sz="1200" b="0" i="0" kern="1200" dirty="0">
                <a:solidFill>
                  <a:schemeClr val="tx1"/>
                </a:solidFill>
                <a:effectLst/>
                <a:latin typeface="+mn-lt"/>
                <a:ea typeface="+mn-ea"/>
                <a:cs typeface="+mn-cs"/>
              </a:rPr>
              <a:t> emerging concerns that if not resolved could result in the adult becoming an adult at risk and experiencing abuse or neglect.</a:t>
            </a:r>
          </a:p>
          <a:p>
            <a:endParaRPr lang="en-US" sz="1200" b="0" i="0" kern="1200" dirty="0">
              <a:solidFill>
                <a:schemeClr val="tx1"/>
              </a:solidFill>
              <a:effectLst/>
              <a:latin typeface="+mn-lt"/>
              <a:ea typeface="+mn-ea"/>
              <a:cs typeface="+mn-cs"/>
            </a:endParaRPr>
          </a:p>
          <a:p>
            <a:r>
              <a:rPr lang="en-GB" sz="1200" b="1" i="0" kern="1200" dirty="0">
                <a:solidFill>
                  <a:schemeClr val="tx1"/>
                </a:solidFill>
                <a:effectLst/>
                <a:latin typeface="+mn-lt"/>
                <a:ea typeface="+mn-ea"/>
                <a:cs typeface="+mn-cs"/>
              </a:rPr>
              <a:t>Atal a </a:t>
            </a:r>
            <a:r>
              <a:rPr lang="en-GB" sz="1200" b="1" i="0" kern="1200" dirty="0" err="1">
                <a:solidFill>
                  <a:schemeClr val="tx1"/>
                </a:solidFill>
                <a:effectLst/>
                <a:latin typeface="+mn-lt"/>
                <a:ea typeface="+mn-ea"/>
                <a:cs typeface="+mn-cs"/>
              </a:rPr>
              <a:t>chymorth</a:t>
            </a:r>
            <a:r>
              <a:rPr lang="en-GB" sz="1200" b="1" i="0" kern="1200" dirty="0">
                <a:solidFill>
                  <a:schemeClr val="tx1"/>
                </a:solidFill>
                <a:effectLst/>
                <a:latin typeface="+mn-lt"/>
                <a:ea typeface="+mn-ea"/>
                <a:cs typeface="+mn-cs"/>
              </a:rPr>
              <a:t> </a:t>
            </a:r>
            <a:r>
              <a:rPr lang="en-GB" sz="1200" b="1" i="0" kern="1200" dirty="0" err="1">
                <a:solidFill>
                  <a:schemeClr val="tx1"/>
                </a:solidFill>
                <a:effectLst/>
                <a:latin typeface="+mn-lt"/>
                <a:ea typeface="+mn-ea"/>
                <a:cs typeface="+mn-cs"/>
              </a:rPr>
              <a:t>cynnar</a:t>
            </a:r>
            <a:r>
              <a:rPr lang="en-GB" sz="1200" b="1" i="0" kern="1200" dirty="0">
                <a:solidFill>
                  <a:schemeClr val="tx1"/>
                </a:solidFill>
                <a:effectLst/>
                <a:latin typeface="+mn-lt"/>
                <a:ea typeface="+mn-ea"/>
                <a:cs typeface="+mn-cs"/>
              </a:rPr>
              <a:t> </a:t>
            </a:r>
            <a:r>
              <a:rPr lang="en-GB" sz="1200" b="1" i="0" kern="1200" dirty="0" err="1">
                <a:solidFill>
                  <a:schemeClr val="tx1"/>
                </a:solidFill>
                <a:effectLst/>
                <a:latin typeface="+mn-lt"/>
                <a:ea typeface="+mn-ea"/>
                <a:cs typeface="+mn-cs"/>
              </a:rPr>
              <a:t>i</a:t>
            </a:r>
            <a:r>
              <a:rPr lang="en-GB" sz="1200" b="1" i="0" kern="1200" dirty="0">
                <a:solidFill>
                  <a:schemeClr val="tx1"/>
                </a:solidFill>
                <a:effectLst/>
                <a:latin typeface="+mn-lt"/>
                <a:ea typeface="+mn-ea"/>
                <a:cs typeface="+mn-cs"/>
              </a:rPr>
              <a:t> </a:t>
            </a:r>
            <a:r>
              <a:rPr lang="en-GB" sz="1200" b="1" i="0" kern="1200" dirty="0" err="1">
                <a:solidFill>
                  <a:schemeClr val="tx1"/>
                </a:solidFill>
                <a:effectLst/>
                <a:latin typeface="+mn-lt"/>
                <a:ea typeface="+mn-ea"/>
                <a:cs typeface="+mn-cs"/>
              </a:rPr>
              <a:t>fynd</a:t>
            </a:r>
            <a:r>
              <a:rPr lang="en-GB" sz="1200" b="1" i="0" kern="1200" dirty="0">
                <a:solidFill>
                  <a:schemeClr val="tx1"/>
                </a:solidFill>
                <a:effectLst/>
                <a:latin typeface="+mn-lt"/>
                <a:ea typeface="+mn-ea"/>
                <a:cs typeface="+mn-cs"/>
              </a:rPr>
              <a:t> </a:t>
            </a:r>
            <a:r>
              <a:rPr lang="en-GB" sz="1200" b="1" i="0" kern="1200" dirty="0" err="1">
                <a:solidFill>
                  <a:schemeClr val="tx1"/>
                </a:solidFill>
                <a:effectLst/>
                <a:latin typeface="+mn-lt"/>
                <a:ea typeface="+mn-ea"/>
                <a:cs typeface="+mn-cs"/>
              </a:rPr>
              <a:t>i’r</a:t>
            </a:r>
            <a:r>
              <a:rPr lang="en-GB" sz="1200" b="1" i="0" kern="1200" dirty="0">
                <a:solidFill>
                  <a:schemeClr val="tx1"/>
                </a:solidFill>
                <a:effectLst/>
                <a:latin typeface="+mn-lt"/>
                <a:ea typeface="+mn-ea"/>
                <a:cs typeface="+mn-cs"/>
              </a:rPr>
              <a:t> </a:t>
            </a:r>
            <a:r>
              <a:rPr lang="en-GB" sz="1200" b="1" i="0" kern="1200" dirty="0" err="1">
                <a:solidFill>
                  <a:schemeClr val="tx1"/>
                </a:solidFill>
                <a:effectLst/>
                <a:latin typeface="+mn-lt"/>
                <a:ea typeface="+mn-ea"/>
                <a:cs typeface="+mn-cs"/>
              </a:rPr>
              <a:t>afael</a:t>
            </a:r>
            <a:r>
              <a:rPr lang="en-GB" sz="1200" b="1" i="0" kern="1200" dirty="0">
                <a:solidFill>
                  <a:schemeClr val="tx1"/>
                </a:solidFill>
                <a:effectLst/>
                <a:latin typeface="+mn-lt"/>
                <a:ea typeface="+mn-ea"/>
                <a:cs typeface="+mn-cs"/>
              </a:rPr>
              <a:t> ag </a:t>
            </a:r>
            <a:r>
              <a:rPr lang="en-GB" sz="1200" b="1" i="0" kern="1200" dirty="0" err="1">
                <a:solidFill>
                  <a:schemeClr val="tx1"/>
                </a:solidFill>
                <a:effectLst/>
                <a:latin typeface="+mn-lt"/>
                <a:ea typeface="+mn-ea"/>
                <a:cs typeface="+mn-cs"/>
              </a:rPr>
              <a:t>unrhyw</a:t>
            </a:r>
            <a:r>
              <a:rPr lang="en-GB" sz="1200" b="1" i="0" kern="1200" dirty="0">
                <a:solidFill>
                  <a:schemeClr val="tx1"/>
                </a:solidFill>
                <a:effectLst/>
                <a:latin typeface="+mn-lt"/>
                <a:ea typeface="+mn-ea"/>
                <a:cs typeface="+mn-cs"/>
              </a:rPr>
              <a:t> </a:t>
            </a:r>
            <a:r>
              <a:rPr lang="en-GB" sz="1200" b="1" i="0" kern="1200" dirty="0" err="1">
                <a:solidFill>
                  <a:schemeClr val="tx1"/>
                </a:solidFill>
                <a:effectLst/>
                <a:latin typeface="+mn-lt"/>
                <a:ea typeface="+mn-ea"/>
                <a:cs typeface="+mn-cs"/>
              </a:rPr>
              <a:t>bryderon</a:t>
            </a:r>
            <a:r>
              <a:rPr lang="en-GB" sz="1200" b="1" i="0" kern="1200" dirty="0">
                <a:solidFill>
                  <a:schemeClr val="tx1"/>
                </a:solidFill>
                <a:effectLst/>
                <a:latin typeface="+mn-lt"/>
                <a:ea typeface="+mn-ea"/>
                <a:cs typeface="+mn-cs"/>
              </a:rPr>
              <a:t> </a:t>
            </a:r>
            <a:r>
              <a:rPr lang="en-GB" sz="1200" b="1" i="0" kern="1200" dirty="0" err="1">
                <a:solidFill>
                  <a:schemeClr val="tx1"/>
                </a:solidFill>
                <a:effectLst/>
                <a:latin typeface="+mn-lt"/>
                <a:ea typeface="+mn-ea"/>
                <a:cs typeface="+mn-cs"/>
              </a:rPr>
              <a:t>sy’n</a:t>
            </a:r>
            <a:r>
              <a:rPr lang="en-GB" sz="1200" b="1" i="0" kern="1200" dirty="0">
                <a:solidFill>
                  <a:schemeClr val="tx1"/>
                </a:solidFill>
                <a:effectLst/>
                <a:latin typeface="+mn-lt"/>
                <a:ea typeface="+mn-ea"/>
                <a:cs typeface="+mn-cs"/>
              </a:rPr>
              <a:t> </a:t>
            </a:r>
            <a:r>
              <a:rPr lang="en-GB" sz="1200" b="1" i="0" kern="1200" dirty="0" err="1">
                <a:solidFill>
                  <a:schemeClr val="tx1"/>
                </a:solidFill>
                <a:effectLst/>
                <a:latin typeface="+mn-lt"/>
                <a:ea typeface="+mn-ea"/>
                <a:cs typeface="+mn-cs"/>
              </a:rPr>
              <a:t>dod</a:t>
            </a:r>
            <a:r>
              <a:rPr lang="en-GB" sz="1200" b="1" i="0" kern="1200" dirty="0">
                <a:solidFill>
                  <a:schemeClr val="tx1"/>
                </a:solidFill>
                <a:effectLst/>
                <a:latin typeface="+mn-lt"/>
                <a:ea typeface="+mn-ea"/>
                <a:cs typeface="+mn-cs"/>
              </a:rPr>
              <a:t> </a:t>
            </a:r>
            <a:r>
              <a:rPr lang="en-GB" sz="1200" b="1" i="0" kern="1200" dirty="0" err="1">
                <a:solidFill>
                  <a:schemeClr val="tx1"/>
                </a:solidFill>
                <a:effectLst/>
                <a:latin typeface="+mn-lt"/>
                <a:ea typeface="+mn-ea"/>
                <a:cs typeface="+mn-cs"/>
              </a:rPr>
              <a:t>i’r</a:t>
            </a:r>
            <a:r>
              <a:rPr lang="en-GB" sz="1200" b="1" i="0" kern="1200" dirty="0">
                <a:solidFill>
                  <a:schemeClr val="tx1"/>
                </a:solidFill>
                <a:effectLst/>
                <a:latin typeface="+mn-lt"/>
                <a:ea typeface="+mn-ea"/>
                <a:cs typeface="+mn-cs"/>
              </a:rPr>
              <a:t> </a:t>
            </a:r>
            <a:r>
              <a:rPr lang="en-GB" sz="1200" b="1" i="0" kern="1200" dirty="0" err="1">
                <a:solidFill>
                  <a:schemeClr val="tx1"/>
                </a:solidFill>
                <a:effectLst/>
                <a:latin typeface="+mn-lt"/>
                <a:ea typeface="+mn-ea"/>
                <a:cs typeface="+mn-cs"/>
              </a:rPr>
              <a:t>amlwg</a:t>
            </a:r>
            <a:endParaRPr lang="en-GB" sz="1200" b="1" i="0" kern="1200" dirty="0">
              <a:solidFill>
                <a:schemeClr val="tx1"/>
              </a:solidFill>
              <a:effectLst/>
              <a:latin typeface="+mn-lt"/>
              <a:ea typeface="+mn-ea"/>
              <a:cs typeface="+mn-cs"/>
            </a:endParaRPr>
          </a:p>
          <a:p>
            <a:r>
              <a:rPr lang="en-GB" sz="1200" b="0" i="0" kern="1200" dirty="0">
                <a:solidFill>
                  <a:schemeClr val="tx1"/>
                </a:solidFill>
                <a:effectLst/>
                <a:latin typeface="+mn-lt"/>
                <a:ea typeface="+mn-ea"/>
                <a:cs typeface="+mn-cs"/>
              </a:rPr>
              <a:t>Gall </a:t>
            </a:r>
            <a:r>
              <a:rPr lang="en-GB" sz="1200" b="0" i="0" u="none" strike="noStrike" kern="1200" dirty="0" err="1">
                <a:solidFill>
                  <a:schemeClr val="tx1"/>
                </a:solidFill>
                <a:effectLst/>
                <a:latin typeface="+mn-lt"/>
                <a:ea typeface="+mn-ea"/>
                <a:cs typeface="+mn-cs"/>
                <a:hlinkClick r:id="rId4"/>
              </a:rPr>
              <a:t>camdriniaeth</a:t>
            </a:r>
            <a:r>
              <a:rPr lang="en-GB" sz="1200" b="0" i="0" kern="1200" dirty="0">
                <a:solidFill>
                  <a:schemeClr val="tx1"/>
                </a:solidFill>
                <a:effectLst/>
                <a:latin typeface="+mn-lt"/>
                <a:ea typeface="+mn-ea"/>
                <a:cs typeface="+mn-cs"/>
              </a:rPr>
              <a:t> ac </a:t>
            </a:r>
            <a:r>
              <a:rPr lang="en-GB" sz="1200" b="0" i="0" u="none" strike="noStrike" kern="1200" dirty="0" err="1">
                <a:solidFill>
                  <a:schemeClr val="tx1"/>
                </a:solidFill>
                <a:effectLst/>
                <a:latin typeface="+mn-lt"/>
                <a:ea typeface="+mn-ea"/>
                <a:cs typeface="+mn-cs"/>
                <a:hlinkClick r:id="rId4"/>
              </a:rPr>
              <a:t>esgeulustod</a:t>
            </a:r>
            <a:r>
              <a:rPr lang="en-GB" sz="1200" b="0" i="0" kern="1200" dirty="0">
                <a:solidFill>
                  <a:schemeClr val="tx1"/>
                </a:solidFill>
                <a:effectLst/>
                <a:latin typeface="+mn-lt"/>
                <a:ea typeface="+mn-ea"/>
                <a:cs typeface="+mn-cs"/>
              </a:rPr>
              <a:t> </a:t>
            </a:r>
            <a:r>
              <a:rPr lang="en-GB" sz="1200" b="0" i="0" kern="1200" dirty="0" err="1">
                <a:solidFill>
                  <a:schemeClr val="tx1"/>
                </a:solidFill>
                <a:effectLst/>
                <a:latin typeface="+mn-lt"/>
                <a:ea typeface="+mn-ea"/>
                <a:cs typeface="+mn-cs"/>
              </a:rPr>
              <a:t>gael</a:t>
            </a:r>
            <a:r>
              <a:rPr lang="en-GB" sz="1200" b="0" i="0" kern="1200" dirty="0">
                <a:solidFill>
                  <a:schemeClr val="tx1"/>
                </a:solidFill>
                <a:effectLst/>
                <a:latin typeface="+mn-lt"/>
                <a:ea typeface="+mn-ea"/>
                <a:cs typeface="+mn-cs"/>
              </a:rPr>
              <a:t> </a:t>
            </a:r>
            <a:r>
              <a:rPr lang="en-GB" sz="1200" b="0" i="0" kern="1200" dirty="0" err="1">
                <a:solidFill>
                  <a:schemeClr val="tx1"/>
                </a:solidFill>
                <a:effectLst/>
                <a:latin typeface="+mn-lt"/>
                <a:ea typeface="+mn-ea"/>
                <a:cs typeface="+mn-cs"/>
              </a:rPr>
              <a:t>effaith</a:t>
            </a:r>
            <a:r>
              <a:rPr lang="en-GB" sz="1200" b="0" i="0" kern="1200" dirty="0">
                <a:solidFill>
                  <a:schemeClr val="tx1"/>
                </a:solidFill>
                <a:effectLst/>
                <a:latin typeface="+mn-lt"/>
                <a:ea typeface="+mn-ea"/>
                <a:cs typeface="+mn-cs"/>
              </a:rPr>
              <a:t> </a:t>
            </a:r>
            <a:r>
              <a:rPr lang="en-GB" sz="1200" b="0" i="0" kern="1200" dirty="0" err="1">
                <a:solidFill>
                  <a:schemeClr val="tx1"/>
                </a:solidFill>
                <a:effectLst/>
                <a:latin typeface="+mn-lt"/>
                <a:ea typeface="+mn-ea"/>
                <a:cs typeface="+mn-cs"/>
              </a:rPr>
              <a:t>sylweddol</a:t>
            </a:r>
            <a:r>
              <a:rPr lang="en-GB" sz="1200" b="0" i="0" kern="1200" dirty="0">
                <a:solidFill>
                  <a:schemeClr val="tx1"/>
                </a:solidFill>
                <a:effectLst/>
                <a:latin typeface="+mn-lt"/>
                <a:ea typeface="+mn-ea"/>
                <a:cs typeface="+mn-cs"/>
              </a:rPr>
              <a:t> </a:t>
            </a:r>
            <a:r>
              <a:rPr lang="en-GB" sz="1200" b="0" i="0" kern="1200" dirty="0" err="1">
                <a:solidFill>
                  <a:schemeClr val="tx1"/>
                </a:solidFill>
                <a:effectLst/>
                <a:latin typeface="+mn-lt"/>
                <a:ea typeface="+mn-ea"/>
                <a:cs typeface="+mn-cs"/>
              </a:rPr>
              <a:t>ar</a:t>
            </a:r>
            <a:r>
              <a:rPr lang="en-GB" sz="1200" b="0" i="0" kern="1200" dirty="0">
                <a:solidFill>
                  <a:schemeClr val="tx1"/>
                </a:solidFill>
                <a:effectLst/>
                <a:latin typeface="+mn-lt"/>
                <a:ea typeface="+mn-ea"/>
                <a:cs typeface="+mn-cs"/>
              </a:rPr>
              <a:t> </a:t>
            </a:r>
            <a:r>
              <a:rPr lang="en-GB" sz="1200" b="0" i="0" u="none" strike="noStrike" kern="1200" dirty="0" err="1">
                <a:solidFill>
                  <a:schemeClr val="tx1"/>
                </a:solidFill>
                <a:effectLst/>
                <a:latin typeface="+mn-lt"/>
                <a:ea typeface="+mn-ea"/>
                <a:cs typeface="+mn-cs"/>
                <a:hlinkClick r:id="rId4"/>
              </a:rPr>
              <a:t>oedolion</a:t>
            </a:r>
            <a:r>
              <a:rPr lang="en-GB" sz="1200" b="0" i="0" u="none" strike="noStrike" kern="1200" dirty="0">
                <a:solidFill>
                  <a:schemeClr val="tx1"/>
                </a:solidFill>
                <a:effectLst/>
                <a:latin typeface="+mn-lt"/>
                <a:ea typeface="+mn-ea"/>
                <a:cs typeface="+mn-cs"/>
                <a:hlinkClick r:id="rId4"/>
              </a:rPr>
              <a:t> </a:t>
            </a:r>
            <a:r>
              <a:rPr lang="en-GB" sz="1200" b="0" i="0" u="none" strike="noStrike" kern="1200" dirty="0" err="1">
                <a:solidFill>
                  <a:schemeClr val="tx1"/>
                </a:solidFill>
                <a:effectLst/>
                <a:latin typeface="+mn-lt"/>
                <a:ea typeface="+mn-ea"/>
                <a:cs typeface="+mn-cs"/>
                <a:hlinkClick r:id="rId4"/>
              </a:rPr>
              <a:t>sy’n</a:t>
            </a:r>
            <a:r>
              <a:rPr lang="en-GB" sz="1200" b="0" i="0" u="none" strike="noStrike" kern="1200" dirty="0">
                <a:solidFill>
                  <a:schemeClr val="tx1"/>
                </a:solidFill>
                <a:effectLst/>
                <a:latin typeface="+mn-lt"/>
                <a:ea typeface="+mn-ea"/>
                <a:cs typeface="+mn-cs"/>
                <a:hlinkClick r:id="rId4"/>
              </a:rPr>
              <a:t> </a:t>
            </a:r>
            <a:r>
              <a:rPr lang="en-GB" sz="1200" b="0" i="0" u="none" strike="noStrike" kern="1200" dirty="0" err="1">
                <a:solidFill>
                  <a:schemeClr val="tx1"/>
                </a:solidFill>
                <a:effectLst/>
                <a:latin typeface="+mn-lt"/>
                <a:ea typeface="+mn-ea"/>
                <a:cs typeface="+mn-cs"/>
                <a:hlinkClick r:id="rId4"/>
              </a:rPr>
              <a:t>wynebu</a:t>
            </a:r>
            <a:r>
              <a:rPr lang="en-GB" sz="1200" b="0" i="0" u="none" strike="noStrike" kern="1200" dirty="0">
                <a:solidFill>
                  <a:schemeClr val="tx1"/>
                </a:solidFill>
                <a:effectLst/>
                <a:latin typeface="+mn-lt"/>
                <a:ea typeface="+mn-ea"/>
                <a:cs typeface="+mn-cs"/>
                <a:hlinkClick r:id="rId4"/>
              </a:rPr>
              <a:t> </a:t>
            </a:r>
            <a:r>
              <a:rPr lang="en-GB" sz="1200" b="0" i="0" u="none" strike="noStrike" kern="1200" dirty="0" err="1">
                <a:solidFill>
                  <a:schemeClr val="tx1"/>
                </a:solidFill>
                <a:effectLst/>
                <a:latin typeface="+mn-lt"/>
                <a:ea typeface="+mn-ea"/>
                <a:cs typeface="+mn-cs"/>
                <a:hlinkClick r:id="rId4"/>
              </a:rPr>
              <a:t>risg</a:t>
            </a:r>
            <a:r>
              <a:rPr lang="en-GB" sz="1200" b="0" i="0" kern="1200" dirty="0">
                <a:solidFill>
                  <a:schemeClr val="tx1"/>
                </a:solidFill>
                <a:effectLst/>
                <a:latin typeface="+mn-lt"/>
                <a:ea typeface="+mn-ea"/>
                <a:cs typeface="+mn-cs"/>
              </a:rPr>
              <a:t> (</a:t>
            </a:r>
            <a:r>
              <a:rPr lang="en-GB" sz="1200" b="1" i="0" u="none" strike="noStrike" kern="1200" dirty="0" err="1">
                <a:solidFill>
                  <a:schemeClr val="tx1"/>
                </a:solidFill>
                <a:effectLst/>
                <a:latin typeface="+mn-lt"/>
                <a:ea typeface="+mn-ea"/>
                <a:cs typeface="+mn-cs"/>
                <a:hlinkClick r:id="rId5"/>
              </a:rPr>
              <a:t>Gweler</a:t>
            </a:r>
            <a:r>
              <a:rPr lang="en-GB" sz="1200" b="1" i="0" u="none" strike="noStrike" kern="1200" dirty="0">
                <a:solidFill>
                  <a:schemeClr val="tx1"/>
                </a:solidFill>
                <a:effectLst/>
                <a:latin typeface="+mn-lt"/>
                <a:ea typeface="+mn-ea"/>
                <a:cs typeface="+mn-cs"/>
                <a:hlinkClick r:id="rId5"/>
              </a:rPr>
              <a:t> </a:t>
            </a:r>
            <a:r>
              <a:rPr lang="en-GB" sz="1200" b="1" i="0" u="none" strike="noStrike" kern="1200" dirty="0" err="1">
                <a:solidFill>
                  <a:schemeClr val="tx1"/>
                </a:solidFill>
                <a:effectLst/>
                <a:latin typeface="+mn-lt"/>
                <a:ea typeface="+mn-ea"/>
                <a:cs typeface="+mn-cs"/>
                <a:hlinkClick r:id="rId5"/>
              </a:rPr>
              <a:t>arwyddion</a:t>
            </a:r>
            <a:r>
              <a:rPr lang="en-GB" sz="1200" b="1" i="0" u="none" strike="noStrike" kern="1200" dirty="0">
                <a:solidFill>
                  <a:schemeClr val="tx1"/>
                </a:solidFill>
                <a:effectLst/>
                <a:latin typeface="+mn-lt"/>
                <a:ea typeface="+mn-ea"/>
                <a:cs typeface="+mn-cs"/>
                <a:hlinkClick r:id="rId5"/>
              </a:rPr>
              <a:t> a </a:t>
            </a:r>
            <a:r>
              <a:rPr lang="en-GB" sz="1200" b="1" i="0" u="none" strike="noStrike" kern="1200" dirty="0" err="1">
                <a:solidFill>
                  <a:schemeClr val="tx1"/>
                </a:solidFill>
                <a:effectLst/>
                <a:latin typeface="+mn-lt"/>
                <a:ea typeface="+mn-ea"/>
                <a:cs typeface="+mn-cs"/>
                <a:hlinkClick r:id="rId5"/>
              </a:rPr>
              <a:t>dangosyddion</a:t>
            </a:r>
            <a:r>
              <a:rPr lang="en-GB" sz="1200" b="1" i="0" u="none" strike="noStrike" kern="1200" dirty="0">
                <a:solidFill>
                  <a:schemeClr val="tx1"/>
                </a:solidFill>
                <a:effectLst/>
                <a:latin typeface="+mn-lt"/>
                <a:ea typeface="+mn-ea"/>
                <a:cs typeface="+mn-cs"/>
                <a:hlinkClick r:id="rId5"/>
              </a:rPr>
              <a:t> o </a:t>
            </a:r>
            <a:r>
              <a:rPr lang="en-GB" sz="1200" b="1" i="0" u="none" strike="noStrike" kern="1200" dirty="0" err="1">
                <a:solidFill>
                  <a:schemeClr val="tx1"/>
                </a:solidFill>
                <a:effectLst/>
                <a:latin typeface="+mn-lt"/>
                <a:ea typeface="+mn-ea"/>
                <a:cs typeface="+mn-cs"/>
                <a:hlinkClick r:id="rId5"/>
              </a:rPr>
              <a:t>gamdriniaeth</a:t>
            </a:r>
            <a:r>
              <a:rPr lang="en-GB" sz="1200" b="1" i="0" u="none" strike="noStrike" kern="1200" dirty="0">
                <a:solidFill>
                  <a:schemeClr val="tx1"/>
                </a:solidFill>
                <a:effectLst/>
                <a:latin typeface="+mn-lt"/>
                <a:ea typeface="+mn-ea"/>
                <a:cs typeface="+mn-cs"/>
                <a:hlinkClick r:id="rId5"/>
              </a:rPr>
              <a:t> ac </a:t>
            </a:r>
            <a:r>
              <a:rPr lang="en-GB" sz="1200" b="1" i="0" u="none" strike="noStrike" kern="1200" dirty="0" err="1">
                <a:solidFill>
                  <a:schemeClr val="tx1"/>
                </a:solidFill>
                <a:effectLst/>
                <a:latin typeface="+mn-lt"/>
                <a:ea typeface="+mn-ea"/>
                <a:cs typeface="+mn-cs"/>
                <a:hlinkClick r:id="rId5"/>
              </a:rPr>
              <a:t>esgeulustod</a:t>
            </a:r>
            <a:r>
              <a:rPr lang="en-GB" sz="1200" b="0" i="0" kern="1200" dirty="0">
                <a:solidFill>
                  <a:schemeClr val="tx1"/>
                </a:solidFill>
                <a:effectLst/>
                <a:latin typeface="+mn-lt"/>
                <a:ea typeface="+mn-ea"/>
                <a:cs typeface="+mn-cs"/>
              </a:rPr>
              <a:t>). </a:t>
            </a:r>
            <a:r>
              <a:rPr lang="en-GB" sz="1200" b="0" i="0" kern="1200" dirty="0" err="1">
                <a:solidFill>
                  <a:schemeClr val="tx1"/>
                </a:solidFill>
                <a:effectLst/>
                <a:latin typeface="+mn-lt"/>
                <a:ea typeface="+mn-ea"/>
                <a:cs typeface="+mn-cs"/>
              </a:rPr>
              <a:t>Fodd</a:t>
            </a:r>
            <a:r>
              <a:rPr lang="en-GB" sz="1200" b="0" i="0" kern="1200" dirty="0">
                <a:solidFill>
                  <a:schemeClr val="tx1"/>
                </a:solidFill>
                <a:effectLst/>
                <a:latin typeface="+mn-lt"/>
                <a:ea typeface="+mn-ea"/>
                <a:cs typeface="+mn-cs"/>
              </a:rPr>
              <a:t> </a:t>
            </a:r>
            <a:r>
              <a:rPr lang="en-GB" sz="1200" b="0" i="0" kern="1200" dirty="0" err="1">
                <a:solidFill>
                  <a:schemeClr val="tx1"/>
                </a:solidFill>
                <a:effectLst/>
                <a:latin typeface="+mn-lt"/>
                <a:ea typeface="+mn-ea"/>
                <a:cs typeface="+mn-cs"/>
              </a:rPr>
              <a:t>bynnag</a:t>
            </a:r>
            <a:r>
              <a:rPr lang="en-GB" sz="1200" b="0" i="0" kern="1200" dirty="0">
                <a:solidFill>
                  <a:schemeClr val="tx1"/>
                </a:solidFill>
                <a:effectLst/>
                <a:latin typeface="+mn-lt"/>
                <a:ea typeface="+mn-ea"/>
                <a:cs typeface="+mn-cs"/>
              </a:rPr>
              <a:t>, gall </a:t>
            </a:r>
            <a:r>
              <a:rPr lang="en-GB" sz="1200" b="0" i="0" kern="1200" dirty="0" err="1">
                <a:solidFill>
                  <a:schemeClr val="tx1"/>
                </a:solidFill>
                <a:effectLst/>
                <a:latin typeface="+mn-lt"/>
                <a:ea typeface="+mn-ea"/>
                <a:cs typeface="+mn-cs"/>
              </a:rPr>
              <a:t>cymorth</a:t>
            </a:r>
            <a:r>
              <a:rPr lang="en-GB" sz="1200" b="0" i="0" kern="1200" dirty="0">
                <a:solidFill>
                  <a:schemeClr val="tx1"/>
                </a:solidFill>
                <a:effectLst/>
                <a:latin typeface="+mn-lt"/>
                <a:ea typeface="+mn-ea"/>
                <a:cs typeface="+mn-cs"/>
              </a:rPr>
              <a:t> </a:t>
            </a:r>
            <a:r>
              <a:rPr lang="en-GB" sz="1200" b="0" i="0" kern="1200" dirty="0" err="1">
                <a:solidFill>
                  <a:schemeClr val="tx1"/>
                </a:solidFill>
                <a:effectLst/>
                <a:latin typeface="+mn-lt"/>
                <a:ea typeface="+mn-ea"/>
                <a:cs typeface="+mn-cs"/>
              </a:rPr>
              <a:t>cynnar</a:t>
            </a:r>
            <a:r>
              <a:rPr lang="en-GB" sz="1200" b="0" i="0" kern="1200" dirty="0">
                <a:solidFill>
                  <a:schemeClr val="tx1"/>
                </a:solidFill>
                <a:effectLst/>
                <a:latin typeface="+mn-lt"/>
                <a:ea typeface="+mn-ea"/>
                <a:cs typeface="+mn-cs"/>
              </a:rPr>
              <a:t>, y </a:t>
            </a:r>
            <a:r>
              <a:rPr lang="en-GB" sz="1200" b="0" i="0" kern="1200" dirty="0" err="1">
                <a:solidFill>
                  <a:schemeClr val="tx1"/>
                </a:solidFill>
                <a:effectLst/>
                <a:latin typeface="+mn-lt"/>
                <a:ea typeface="+mn-ea"/>
                <a:cs typeface="+mn-cs"/>
              </a:rPr>
              <a:t>cyfeirir</a:t>
            </a:r>
            <a:r>
              <a:rPr lang="en-GB" sz="1200" b="0" i="0" kern="1200" dirty="0">
                <a:solidFill>
                  <a:schemeClr val="tx1"/>
                </a:solidFill>
                <a:effectLst/>
                <a:latin typeface="+mn-lt"/>
                <a:ea typeface="+mn-ea"/>
                <a:cs typeface="+mn-cs"/>
              </a:rPr>
              <a:t> </a:t>
            </a:r>
            <a:r>
              <a:rPr lang="en-GB" sz="1200" b="0" i="0" kern="1200" dirty="0" err="1">
                <a:solidFill>
                  <a:schemeClr val="tx1"/>
                </a:solidFill>
                <a:effectLst/>
                <a:latin typeface="+mn-lt"/>
                <a:ea typeface="+mn-ea"/>
                <a:cs typeface="+mn-cs"/>
              </a:rPr>
              <a:t>ato</a:t>
            </a:r>
            <a:r>
              <a:rPr lang="en-GB" sz="1200" b="0" i="0" kern="1200" dirty="0">
                <a:solidFill>
                  <a:schemeClr val="tx1"/>
                </a:solidFill>
                <a:effectLst/>
                <a:latin typeface="+mn-lt"/>
                <a:ea typeface="+mn-ea"/>
                <a:cs typeface="+mn-cs"/>
              </a:rPr>
              <a:t> </a:t>
            </a:r>
            <a:r>
              <a:rPr lang="en-GB" sz="1200" b="0" i="0" kern="1200" dirty="0" err="1">
                <a:solidFill>
                  <a:schemeClr val="tx1"/>
                </a:solidFill>
                <a:effectLst/>
                <a:latin typeface="+mn-lt"/>
                <a:ea typeface="+mn-ea"/>
                <a:cs typeface="+mn-cs"/>
              </a:rPr>
              <a:t>hefyd</a:t>
            </a:r>
            <a:r>
              <a:rPr lang="en-GB" sz="1200" b="0" i="0" kern="1200" dirty="0">
                <a:solidFill>
                  <a:schemeClr val="tx1"/>
                </a:solidFill>
                <a:effectLst/>
                <a:latin typeface="+mn-lt"/>
                <a:ea typeface="+mn-ea"/>
                <a:cs typeface="+mn-cs"/>
              </a:rPr>
              <a:t> </a:t>
            </a:r>
            <a:r>
              <a:rPr lang="en-GB" sz="1200" b="0" i="0" kern="1200" dirty="0" err="1">
                <a:solidFill>
                  <a:schemeClr val="tx1"/>
                </a:solidFill>
                <a:effectLst/>
                <a:latin typeface="+mn-lt"/>
                <a:ea typeface="+mn-ea"/>
                <a:cs typeface="+mn-cs"/>
              </a:rPr>
              <a:t>fel</a:t>
            </a:r>
            <a:r>
              <a:rPr lang="en-GB" sz="1200" b="0" i="0" kern="1200" dirty="0">
                <a:solidFill>
                  <a:schemeClr val="tx1"/>
                </a:solidFill>
                <a:effectLst/>
                <a:latin typeface="+mn-lt"/>
                <a:ea typeface="+mn-ea"/>
                <a:cs typeface="+mn-cs"/>
              </a:rPr>
              <a:t> </a:t>
            </a:r>
            <a:r>
              <a:rPr lang="en-GB" sz="1200" b="0" i="0" kern="1200" dirty="0" err="1">
                <a:solidFill>
                  <a:schemeClr val="tx1"/>
                </a:solidFill>
                <a:effectLst/>
                <a:latin typeface="+mn-lt"/>
                <a:ea typeface="+mn-ea"/>
                <a:cs typeface="+mn-cs"/>
              </a:rPr>
              <a:t>ymyrraeth</a:t>
            </a:r>
            <a:r>
              <a:rPr lang="en-GB" sz="1200" b="0" i="0" kern="1200" dirty="0">
                <a:solidFill>
                  <a:schemeClr val="tx1"/>
                </a:solidFill>
                <a:effectLst/>
                <a:latin typeface="+mn-lt"/>
                <a:ea typeface="+mn-ea"/>
                <a:cs typeface="+mn-cs"/>
              </a:rPr>
              <a:t> </a:t>
            </a:r>
            <a:r>
              <a:rPr lang="en-GB" sz="1200" b="0" i="0" kern="1200" dirty="0" err="1">
                <a:solidFill>
                  <a:schemeClr val="tx1"/>
                </a:solidFill>
                <a:effectLst/>
                <a:latin typeface="+mn-lt"/>
                <a:ea typeface="+mn-ea"/>
                <a:cs typeface="+mn-cs"/>
              </a:rPr>
              <a:t>gynnar</a:t>
            </a:r>
            <a:r>
              <a:rPr lang="en-GB" sz="1200" b="0" i="0" kern="1200" dirty="0">
                <a:solidFill>
                  <a:schemeClr val="tx1"/>
                </a:solidFill>
                <a:effectLst/>
                <a:latin typeface="+mn-lt"/>
                <a:ea typeface="+mn-ea"/>
                <a:cs typeface="+mn-cs"/>
              </a:rPr>
              <a:t>:</a:t>
            </a:r>
          </a:p>
          <a:p>
            <a:r>
              <a:rPr lang="en-GB" sz="1200" b="0" i="0" kern="1200" dirty="0" err="1">
                <a:solidFill>
                  <a:schemeClr val="tx1"/>
                </a:solidFill>
                <a:effectLst/>
                <a:latin typeface="+mn-lt"/>
                <a:ea typeface="+mn-ea"/>
                <a:cs typeface="+mn-cs"/>
              </a:rPr>
              <a:t>amddiffyn</a:t>
            </a:r>
            <a:r>
              <a:rPr lang="en-GB" sz="1200" b="0" i="0" kern="1200" dirty="0">
                <a:solidFill>
                  <a:schemeClr val="tx1"/>
                </a:solidFill>
                <a:effectLst/>
                <a:latin typeface="+mn-lt"/>
                <a:ea typeface="+mn-ea"/>
                <a:cs typeface="+mn-cs"/>
              </a:rPr>
              <a:t> </a:t>
            </a:r>
            <a:r>
              <a:rPr lang="en-GB" sz="1200" b="0" i="0" kern="1200" dirty="0" err="1">
                <a:solidFill>
                  <a:schemeClr val="tx1"/>
                </a:solidFill>
                <a:effectLst/>
                <a:latin typeface="+mn-lt"/>
                <a:ea typeface="+mn-ea"/>
                <a:cs typeface="+mn-cs"/>
              </a:rPr>
              <a:t>oedolion</a:t>
            </a:r>
            <a:r>
              <a:rPr lang="en-GB" sz="1200" b="0" i="0" kern="1200" dirty="0">
                <a:solidFill>
                  <a:schemeClr val="tx1"/>
                </a:solidFill>
                <a:effectLst/>
                <a:latin typeface="+mn-lt"/>
                <a:ea typeface="+mn-ea"/>
                <a:cs typeface="+mn-cs"/>
              </a:rPr>
              <a:t> </a:t>
            </a:r>
            <a:r>
              <a:rPr lang="en-GB" sz="1200" b="0" i="0" kern="1200" dirty="0" err="1">
                <a:solidFill>
                  <a:schemeClr val="tx1"/>
                </a:solidFill>
                <a:effectLst/>
                <a:latin typeface="+mn-lt"/>
                <a:ea typeface="+mn-ea"/>
                <a:cs typeface="+mn-cs"/>
              </a:rPr>
              <a:t>rhag</a:t>
            </a:r>
            <a:r>
              <a:rPr lang="en-GB" sz="1200" b="0" i="0" kern="1200" dirty="0">
                <a:solidFill>
                  <a:schemeClr val="tx1"/>
                </a:solidFill>
                <a:effectLst/>
                <a:latin typeface="+mn-lt"/>
                <a:ea typeface="+mn-ea"/>
                <a:cs typeface="+mn-cs"/>
              </a:rPr>
              <a:t> </a:t>
            </a:r>
            <a:r>
              <a:rPr lang="en-GB" sz="1200" b="0" i="0" kern="1200" dirty="0" err="1">
                <a:solidFill>
                  <a:schemeClr val="tx1"/>
                </a:solidFill>
                <a:effectLst/>
                <a:latin typeface="+mn-lt"/>
                <a:ea typeface="+mn-ea"/>
                <a:cs typeface="+mn-cs"/>
              </a:rPr>
              <a:t>dod</a:t>
            </a:r>
            <a:r>
              <a:rPr lang="en-GB" sz="1200" b="0" i="0" kern="1200" dirty="0">
                <a:solidFill>
                  <a:schemeClr val="tx1"/>
                </a:solidFill>
                <a:effectLst/>
                <a:latin typeface="+mn-lt"/>
                <a:ea typeface="+mn-ea"/>
                <a:cs typeface="+mn-cs"/>
              </a:rPr>
              <a:t> yn </a:t>
            </a:r>
            <a:r>
              <a:rPr lang="en-GB" sz="1200" b="0" i="0" kern="1200" dirty="0" err="1">
                <a:solidFill>
                  <a:schemeClr val="tx1"/>
                </a:solidFill>
                <a:effectLst/>
                <a:latin typeface="+mn-lt"/>
                <a:ea typeface="+mn-ea"/>
                <a:cs typeface="+mn-cs"/>
              </a:rPr>
              <a:t>oedolion</a:t>
            </a:r>
            <a:r>
              <a:rPr lang="en-GB" sz="1200" b="0" i="0" kern="1200" dirty="0">
                <a:solidFill>
                  <a:schemeClr val="tx1"/>
                </a:solidFill>
                <a:effectLst/>
                <a:latin typeface="+mn-lt"/>
                <a:ea typeface="+mn-ea"/>
                <a:cs typeface="+mn-cs"/>
              </a:rPr>
              <a:t> </a:t>
            </a:r>
            <a:r>
              <a:rPr lang="en-GB" sz="1200" b="0" i="0" kern="1200" dirty="0" err="1">
                <a:solidFill>
                  <a:schemeClr val="tx1"/>
                </a:solidFill>
                <a:effectLst/>
                <a:latin typeface="+mn-lt"/>
                <a:ea typeface="+mn-ea"/>
                <a:cs typeface="+mn-cs"/>
              </a:rPr>
              <a:t>sy’n</a:t>
            </a:r>
            <a:r>
              <a:rPr lang="en-GB" sz="1200" b="0" i="0" kern="1200" dirty="0">
                <a:solidFill>
                  <a:schemeClr val="tx1"/>
                </a:solidFill>
                <a:effectLst/>
                <a:latin typeface="+mn-lt"/>
                <a:ea typeface="+mn-ea"/>
                <a:cs typeface="+mn-cs"/>
              </a:rPr>
              <a:t> </a:t>
            </a:r>
            <a:r>
              <a:rPr lang="en-GB" sz="1200" b="0" i="0" kern="1200" dirty="0" err="1">
                <a:solidFill>
                  <a:schemeClr val="tx1"/>
                </a:solidFill>
                <a:effectLst/>
                <a:latin typeface="+mn-lt"/>
                <a:ea typeface="+mn-ea"/>
                <a:cs typeface="+mn-cs"/>
              </a:rPr>
              <a:t>wynebu</a:t>
            </a:r>
            <a:r>
              <a:rPr lang="en-GB" sz="1200" b="0" i="0" kern="1200" dirty="0">
                <a:solidFill>
                  <a:schemeClr val="tx1"/>
                </a:solidFill>
                <a:effectLst/>
                <a:latin typeface="+mn-lt"/>
                <a:ea typeface="+mn-ea"/>
                <a:cs typeface="+mn-cs"/>
              </a:rPr>
              <a:t> </a:t>
            </a:r>
            <a:r>
              <a:rPr lang="en-GB" sz="1200" b="0" i="0" kern="1200" dirty="0" err="1">
                <a:solidFill>
                  <a:schemeClr val="tx1"/>
                </a:solidFill>
                <a:effectLst/>
                <a:latin typeface="+mn-lt"/>
                <a:ea typeface="+mn-ea"/>
                <a:cs typeface="+mn-cs"/>
              </a:rPr>
              <a:t>risg</a:t>
            </a:r>
            <a:r>
              <a:rPr lang="en-GB" sz="1200" b="0" i="0" kern="1200" dirty="0">
                <a:solidFill>
                  <a:schemeClr val="tx1"/>
                </a:solidFill>
                <a:effectLst/>
                <a:latin typeface="+mn-lt"/>
                <a:ea typeface="+mn-ea"/>
                <a:cs typeface="+mn-cs"/>
              </a:rPr>
              <a:t> </a:t>
            </a:r>
            <a:r>
              <a:rPr lang="en-GB" sz="1200" b="0" i="0" kern="1200" dirty="0" err="1">
                <a:solidFill>
                  <a:schemeClr val="tx1"/>
                </a:solidFill>
                <a:effectLst/>
                <a:latin typeface="+mn-lt"/>
                <a:ea typeface="+mn-ea"/>
                <a:cs typeface="+mn-cs"/>
              </a:rPr>
              <a:t>sy’n</a:t>
            </a:r>
            <a:r>
              <a:rPr lang="en-GB" sz="1200" b="0" i="0" kern="1200" dirty="0">
                <a:solidFill>
                  <a:schemeClr val="tx1"/>
                </a:solidFill>
                <a:effectLst/>
                <a:latin typeface="+mn-lt"/>
                <a:ea typeface="+mn-ea"/>
                <a:cs typeface="+mn-cs"/>
              </a:rPr>
              <a:t> </a:t>
            </a:r>
            <a:r>
              <a:rPr lang="en-GB" sz="1200" b="0" i="0" kern="1200" dirty="0" err="1">
                <a:solidFill>
                  <a:schemeClr val="tx1"/>
                </a:solidFill>
                <a:effectLst/>
                <a:latin typeface="+mn-lt"/>
                <a:ea typeface="+mn-ea"/>
                <a:cs typeface="+mn-cs"/>
              </a:rPr>
              <a:t>profi</a:t>
            </a:r>
            <a:r>
              <a:rPr lang="en-GB" sz="1200" b="0" i="0" kern="1200" dirty="0">
                <a:solidFill>
                  <a:schemeClr val="tx1"/>
                </a:solidFill>
                <a:effectLst/>
                <a:latin typeface="+mn-lt"/>
                <a:ea typeface="+mn-ea"/>
                <a:cs typeface="+mn-cs"/>
              </a:rPr>
              <a:t> </a:t>
            </a:r>
            <a:r>
              <a:rPr lang="en-GB" sz="1200" b="0" i="0" kern="1200" dirty="0" err="1">
                <a:solidFill>
                  <a:schemeClr val="tx1"/>
                </a:solidFill>
                <a:effectLst/>
                <a:latin typeface="+mn-lt"/>
                <a:ea typeface="+mn-ea"/>
                <a:cs typeface="+mn-cs"/>
              </a:rPr>
              <a:t>camdriniaeth</a:t>
            </a:r>
            <a:r>
              <a:rPr lang="en-GB" sz="1200" b="0" i="0" kern="1200" dirty="0">
                <a:solidFill>
                  <a:schemeClr val="tx1"/>
                </a:solidFill>
                <a:effectLst/>
                <a:latin typeface="+mn-lt"/>
                <a:ea typeface="+mn-ea"/>
                <a:cs typeface="+mn-cs"/>
              </a:rPr>
              <a:t>, ac/neu </a:t>
            </a:r>
            <a:r>
              <a:rPr lang="en-GB" sz="1200" b="0" i="0" kern="1200" dirty="0" err="1">
                <a:solidFill>
                  <a:schemeClr val="tx1"/>
                </a:solidFill>
                <a:effectLst/>
                <a:latin typeface="+mn-lt"/>
                <a:ea typeface="+mn-ea"/>
                <a:cs typeface="+mn-cs"/>
              </a:rPr>
              <a:t>esgeulustod</a:t>
            </a:r>
            <a:r>
              <a:rPr lang="en-GB" sz="1200" b="0" i="0" kern="1200" dirty="0">
                <a:solidFill>
                  <a:schemeClr val="tx1"/>
                </a:solidFill>
                <a:effectLst/>
                <a:latin typeface="+mn-lt"/>
                <a:ea typeface="+mn-ea"/>
                <a:cs typeface="+mn-cs"/>
              </a:rPr>
              <a:t>;</a:t>
            </a:r>
          </a:p>
          <a:p>
            <a:r>
              <a:rPr lang="en-GB" sz="1200" b="0" i="0" kern="1200" dirty="0" err="1">
                <a:solidFill>
                  <a:schemeClr val="tx1"/>
                </a:solidFill>
                <a:effectLst/>
                <a:latin typeface="+mn-lt"/>
                <a:ea typeface="+mn-ea"/>
                <a:cs typeface="+mn-cs"/>
              </a:rPr>
              <a:t>osgoi</a:t>
            </a:r>
            <a:r>
              <a:rPr lang="en-GB" sz="1200" b="0" i="0" kern="1200" dirty="0">
                <a:solidFill>
                  <a:schemeClr val="tx1"/>
                </a:solidFill>
                <a:effectLst/>
                <a:latin typeface="+mn-lt"/>
                <a:ea typeface="+mn-ea"/>
                <a:cs typeface="+mn-cs"/>
              </a:rPr>
              <a:t> </a:t>
            </a:r>
            <a:r>
              <a:rPr lang="en-GB" sz="1200" b="0" i="0" kern="1200" dirty="0" err="1">
                <a:solidFill>
                  <a:schemeClr val="tx1"/>
                </a:solidFill>
                <a:effectLst/>
                <a:latin typeface="+mn-lt"/>
                <a:ea typeface="+mn-ea"/>
                <a:cs typeface="+mn-cs"/>
              </a:rPr>
              <a:t>problemau</a:t>
            </a:r>
            <a:r>
              <a:rPr lang="en-GB" sz="1200" b="0" i="0" kern="1200" dirty="0">
                <a:solidFill>
                  <a:schemeClr val="tx1"/>
                </a:solidFill>
                <a:effectLst/>
                <a:latin typeface="+mn-lt"/>
                <a:ea typeface="+mn-ea"/>
                <a:cs typeface="+mn-cs"/>
              </a:rPr>
              <a:t> </a:t>
            </a:r>
            <a:r>
              <a:rPr lang="en-GB" sz="1200" b="0" i="0" kern="1200" dirty="0" err="1">
                <a:solidFill>
                  <a:schemeClr val="tx1"/>
                </a:solidFill>
                <a:effectLst/>
                <a:latin typeface="+mn-lt"/>
                <a:ea typeface="+mn-ea"/>
                <a:cs typeface="+mn-cs"/>
              </a:rPr>
              <a:t>rhag</a:t>
            </a:r>
            <a:r>
              <a:rPr lang="en-GB" sz="1200" b="0" i="0" kern="1200" dirty="0">
                <a:solidFill>
                  <a:schemeClr val="tx1"/>
                </a:solidFill>
                <a:effectLst/>
                <a:latin typeface="+mn-lt"/>
                <a:ea typeface="+mn-ea"/>
                <a:cs typeface="+mn-cs"/>
              </a:rPr>
              <a:t> </a:t>
            </a:r>
            <a:r>
              <a:rPr lang="en-GB" sz="1200" b="0" i="0" kern="1200" dirty="0" err="1">
                <a:solidFill>
                  <a:schemeClr val="tx1"/>
                </a:solidFill>
                <a:effectLst/>
                <a:latin typeface="+mn-lt"/>
                <a:ea typeface="+mn-ea"/>
                <a:cs typeface="+mn-cs"/>
              </a:rPr>
              <a:t>gwaethygu</a:t>
            </a:r>
            <a:r>
              <a:rPr lang="en-GB" sz="1200" b="0" i="0" kern="1200" dirty="0">
                <a:solidFill>
                  <a:schemeClr val="tx1"/>
                </a:solidFill>
                <a:effectLst/>
                <a:latin typeface="+mn-lt"/>
                <a:ea typeface="+mn-ea"/>
                <a:cs typeface="+mn-cs"/>
              </a:rPr>
              <a:t>;</a:t>
            </a:r>
          </a:p>
          <a:p>
            <a:r>
              <a:rPr lang="en-GB" sz="1200" b="0" i="0" kern="1200" dirty="0" err="1">
                <a:solidFill>
                  <a:schemeClr val="tx1"/>
                </a:solidFill>
                <a:effectLst/>
                <a:latin typeface="+mn-lt"/>
                <a:ea typeface="+mn-ea"/>
                <a:cs typeface="+mn-cs"/>
              </a:rPr>
              <a:t>lleihau'r</a:t>
            </a:r>
            <a:r>
              <a:rPr lang="en-GB" sz="1200" b="0" i="0" kern="1200" dirty="0">
                <a:solidFill>
                  <a:schemeClr val="tx1"/>
                </a:solidFill>
                <a:effectLst/>
                <a:latin typeface="+mn-lt"/>
                <a:ea typeface="+mn-ea"/>
                <a:cs typeface="+mn-cs"/>
              </a:rPr>
              <a:t> </a:t>
            </a:r>
            <a:r>
              <a:rPr lang="en-GB" sz="1200" b="0" i="0" kern="1200" dirty="0" err="1">
                <a:solidFill>
                  <a:schemeClr val="tx1"/>
                </a:solidFill>
                <a:effectLst/>
                <a:latin typeface="+mn-lt"/>
                <a:ea typeface="+mn-ea"/>
                <a:cs typeface="+mn-cs"/>
              </a:rPr>
              <a:t>angen</a:t>
            </a:r>
            <a:r>
              <a:rPr lang="en-GB" sz="1200" b="0" i="0" kern="1200" dirty="0">
                <a:solidFill>
                  <a:schemeClr val="tx1"/>
                </a:solidFill>
                <a:effectLst/>
                <a:latin typeface="+mn-lt"/>
                <a:ea typeface="+mn-ea"/>
                <a:cs typeface="+mn-cs"/>
              </a:rPr>
              <a:t> am </a:t>
            </a:r>
            <a:r>
              <a:rPr lang="en-GB" sz="1200" b="0" i="0" kern="1200" dirty="0" err="1">
                <a:solidFill>
                  <a:schemeClr val="tx1"/>
                </a:solidFill>
                <a:effectLst/>
                <a:latin typeface="+mn-lt"/>
                <a:ea typeface="+mn-ea"/>
                <a:cs typeface="+mn-cs"/>
              </a:rPr>
              <a:t>ymholiadau</a:t>
            </a:r>
            <a:r>
              <a:rPr lang="en-GB" sz="1200" b="0" i="0" kern="1200" dirty="0">
                <a:solidFill>
                  <a:schemeClr val="tx1"/>
                </a:solidFill>
                <a:effectLst/>
                <a:latin typeface="+mn-lt"/>
                <a:ea typeface="+mn-ea"/>
                <a:cs typeface="+mn-cs"/>
              </a:rPr>
              <a:t> ac </a:t>
            </a:r>
            <a:r>
              <a:rPr lang="en-GB" sz="1200" b="0" i="0" kern="1200" dirty="0" err="1">
                <a:solidFill>
                  <a:schemeClr val="tx1"/>
                </a:solidFill>
                <a:effectLst/>
                <a:latin typeface="+mn-lt"/>
                <a:ea typeface="+mn-ea"/>
                <a:cs typeface="+mn-cs"/>
              </a:rPr>
              <a:t>ymyriadau</a:t>
            </a:r>
            <a:r>
              <a:rPr lang="en-GB" sz="1200" b="0" i="0" kern="1200" dirty="0">
                <a:solidFill>
                  <a:schemeClr val="tx1"/>
                </a:solidFill>
                <a:effectLst/>
                <a:latin typeface="+mn-lt"/>
                <a:ea typeface="+mn-ea"/>
                <a:cs typeface="+mn-cs"/>
              </a:rPr>
              <a:t> </a:t>
            </a:r>
            <a:r>
              <a:rPr lang="en-GB" sz="1200" b="0" i="0" kern="1200" dirty="0" err="1">
                <a:solidFill>
                  <a:schemeClr val="tx1"/>
                </a:solidFill>
                <a:effectLst/>
                <a:latin typeface="+mn-lt"/>
                <a:ea typeface="+mn-ea"/>
                <a:cs typeface="+mn-cs"/>
              </a:rPr>
              <a:t>diogelu</a:t>
            </a:r>
            <a:r>
              <a:rPr lang="en-GB" sz="1200" b="0" i="0" kern="1200" dirty="0">
                <a:solidFill>
                  <a:schemeClr val="tx1"/>
                </a:solidFill>
                <a:effectLst/>
                <a:latin typeface="+mn-lt"/>
                <a:ea typeface="+mn-ea"/>
                <a:cs typeface="+mn-cs"/>
              </a:rPr>
              <a:t>;</a:t>
            </a:r>
          </a:p>
          <a:p>
            <a:r>
              <a:rPr lang="en-GB" sz="1200" b="0" i="0" kern="1200" dirty="0">
                <a:solidFill>
                  <a:schemeClr val="tx1"/>
                </a:solidFill>
                <a:effectLst/>
                <a:latin typeface="+mn-lt"/>
                <a:ea typeface="+mn-ea"/>
                <a:cs typeface="+mn-cs"/>
              </a:rPr>
              <a:t>bod â </a:t>
            </a:r>
            <a:r>
              <a:rPr lang="en-GB" sz="1200" b="0" i="0" kern="1200" dirty="0" err="1">
                <a:solidFill>
                  <a:schemeClr val="tx1"/>
                </a:solidFill>
                <a:effectLst/>
                <a:latin typeface="+mn-lt"/>
                <a:ea typeface="+mn-ea"/>
                <a:cs typeface="+mn-cs"/>
              </a:rPr>
              <a:t>buddion</a:t>
            </a:r>
            <a:r>
              <a:rPr lang="en-GB" sz="1200" b="0" i="0" kern="1200" dirty="0">
                <a:solidFill>
                  <a:schemeClr val="tx1"/>
                </a:solidFill>
                <a:effectLst/>
                <a:latin typeface="+mn-lt"/>
                <a:ea typeface="+mn-ea"/>
                <a:cs typeface="+mn-cs"/>
              </a:rPr>
              <a:t> </a:t>
            </a:r>
            <a:r>
              <a:rPr lang="en-GB" sz="1200" b="0" i="0" kern="1200" dirty="0" err="1">
                <a:solidFill>
                  <a:schemeClr val="tx1"/>
                </a:solidFill>
                <a:effectLst/>
                <a:latin typeface="+mn-lt"/>
                <a:ea typeface="+mn-ea"/>
                <a:cs typeface="+mn-cs"/>
              </a:rPr>
              <a:t>tymor</a:t>
            </a:r>
            <a:r>
              <a:rPr lang="en-GB" sz="1200" b="0" i="0" kern="1200" dirty="0">
                <a:solidFill>
                  <a:schemeClr val="tx1"/>
                </a:solidFill>
                <a:effectLst/>
                <a:latin typeface="+mn-lt"/>
                <a:ea typeface="+mn-ea"/>
                <a:cs typeface="+mn-cs"/>
              </a:rPr>
              <a:t> </a:t>
            </a:r>
            <a:r>
              <a:rPr lang="en-GB" sz="1200" b="0" i="0" kern="1200" dirty="0" err="1">
                <a:solidFill>
                  <a:schemeClr val="tx1"/>
                </a:solidFill>
                <a:effectLst/>
                <a:latin typeface="+mn-lt"/>
                <a:ea typeface="+mn-ea"/>
                <a:cs typeface="+mn-cs"/>
              </a:rPr>
              <a:t>hir</a:t>
            </a:r>
            <a:r>
              <a:rPr lang="en-GB" sz="1200" b="0" i="0" kern="1200" dirty="0">
                <a:solidFill>
                  <a:schemeClr val="tx1"/>
                </a:solidFill>
                <a:effectLst/>
                <a:latin typeface="+mn-lt"/>
                <a:ea typeface="+mn-ea"/>
                <a:cs typeface="+mn-cs"/>
              </a:rPr>
              <a:t> </a:t>
            </a:r>
            <a:r>
              <a:rPr lang="en-GB" sz="1200" b="0" i="0" kern="1200" dirty="0" err="1">
                <a:solidFill>
                  <a:schemeClr val="tx1"/>
                </a:solidFill>
                <a:effectLst/>
                <a:latin typeface="+mn-lt"/>
                <a:ea typeface="+mn-ea"/>
                <a:cs typeface="+mn-cs"/>
              </a:rPr>
              <a:t>i</a:t>
            </a:r>
            <a:r>
              <a:rPr lang="en-GB" sz="1200" b="0" i="0" kern="1200" dirty="0">
                <a:solidFill>
                  <a:schemeClr val="tx1"/>
                </a:solidFill>
                <a:effectLst/>
                <a:latin typeface="+mn-lt"/>
                <a:ea typeface="+mn-ea"/>
                <a:cs typeface="+mn-cs"/>
              </a:rPr>
              <a:t> iechyd a </a:t>
            </a:r>
            <a:r>
              <a:rPr lang="en-GB" sz="1200" b="0" i="0" kern="1200" dirty="0" err="1">
                <a:solidFill>
                  <a:schemeClr val="tx1"/>
                </a:solidFill>
                <a:effectLst/>
                <a:latin typeface="+mn-lt"/>
                <a:ea typeface="+mn-ea"/>
                <a:cs typeface="+mn-cs"/>
              </a:rPr>
              <a:t>llesiant</a:t>
            </a:r>
            <a:r>
              <a:rPr lang="en-GB" sz="1200" b="0" i="0" kern="1200" dirty="0">
                <a:solidFill>
                  <a:schemeClr val="tx1"/>
                </a:solidFill>
                <a:effectLst/>
                <a:latin typeface="+mn-lt"/>
                <a:ea typeface="+mn-ea"/>
                <a:cs typeface="+mn-cs"/>
              </a:rPr>
              <a:t> </a:t>
            </a:r>
            <a:r>
              <a:rPr lang="en-GB" sz="1200" b="0" i="0" kern="1200" dirty="0" err="1">
                <a:solidFill>
                  <a:schemeClr val="tx1"/>
                </a:solidFill>
                <a:effectLst/>
                <a:latin typeface="+mn-lt"/>
                <a:ea typeface="+mn-ea"/>
                <a:cs typeface="+mn-cs"/>
              </a:rPr>
              <a:t>yr</a:t>
            </a:r>
            <a:r>
              <a:rPr lang="en-GB" sz="1200" b="0" i="0" kern="1200" dirty="0">
                <a:solidFill>
                  <a:schemeClr val="tx1"/>
                </a:solidFill>
                <a:effectLst/>
                <a:latin typeface="+mn-lt"/>
                <a:ea typeface="+mn-ea"/>
                <a:cs typeface="+mn-cs"/>
              </a:rPr>
              <a:t> </a:t>
            </a:r>
            <a:r>
              <a:rPr lang="en-GB" sz="1200" b="0" i="0" kern="1200" dirty="0" err="1">
                <a:solidFill>
                  <a:schemeClr val="tx1"/>
                </a:solidFill>
                <a:effectLst/>
                <a:latin typeface="+mn-lt"/>
                <a:ea typeface="+mn-ea"/>
                <a:cs typeface="+mn-cs"/>
              </a:rPr>
              <a:t>oedolyn</a:t>
            </a:r>
            <a:r>
              <a:rPr lang="en-GB" sz="1200" b="0" i="0" kern="1200" dirty="0">
                <a:solidFill>
                  <a:schemeClr val="tx1"/>
                </a:solidFill>
                <a:effectLst/>
                <a:latin typeface="+mn-lt"/>
                <a:ea typeface="+mn-ea"/>
                <a:cs typeface="+mn-cs"/>
              </a:rPr>
              <a:t>.</a:t>
            </a:r>
          </a:p>
          <a:p>
            <a:r>
              <a:rPr lang="en-GB" sz="1200" b="0" i="0" kern="1200" dirty="0" err="1">
                <a:solidFill>
                  <a:schemeClr val="tx1"/>
                </a:solidFill>
                <a:effectLst/>
                <a:latin typeface="+mn-lt"/>
                <a:ea typeface="+mn-ea"/>
                <a:cs typeface="+mn-cs"/>
              </a:rPr>
              <a:t>Mae'n</a:t>
            </a:r>
            <a:r>
              <a:rPr lang="en-GB" sz="1200" b="0" i="0" kern="1200" dirty="0">
                <a:solidFill>
                  <a:schemeClr val="tx1"/>
                </a:solidFill>
                <a:effectLst/>
                <a:latin typeface="+mn-lt"/>
                <a:ea typeface="+mn-ea"/>
                <a:cs typeface="+mn-cs"/>
              </a:rPr>
              <a:t> </a:t>
            </a:r>
            <a:r>
              <a:rPr lang="en-GB" sz="1200" b="0" i="0" kern="1200" dirty="0" err="1">
                <a:solidFill>
                  <a:schemeClr val="tx1"/>
                </a:solidFill>
                <a:effectLst/>
                <a:latin typeface="+mn-lt"/>
                <a:ea typeface="+mn-ea"/>
                <a:cs typeface="+mn-cs"/>
              </a:rPr>
              <a:t>bwysig</a:t>
            </a:r>
            <a:r>
              <a:rPr lang="en-GB" sz="1200" b="0" i="0" kern="1200" dirty="0">
                <a:solidFill>
                  <a:schemeClr val="tx1"/>
                </a:solidFill>
                <a:effectLst/>
                <a:latin typeface="+mn-lt"/>
                <a:ea typeface="+mn-ea"/>
                <a:cs typeface="+mn-cs"/>
              </a:rPr>
              <a:t> felly bod </a:t>
            </a:r>
            <a:r>
              <a:rPr lang="en-GB" sz="1200" b="0" i="0" kern="1200" dirty="0" err="1">
                <a:solidFill>
                  <a:schemeClr val="tx1"/>
                </a:solidFill>
                <a:effectLst/>
                <a:latin typeface="+mn-lt"/>
                <a:ea typeface="+mn-ea"/>
                <a:cs typeface="+mn-cs"/>
              </a:rPr>
              <a:t>cymorth</a:t>
            </a:r>
            <a:r>
              <a:rPr lang="en-GB" sz="1200" b="0" i="0" kern="1200" dirty="0">
                <a:solidFill>
                  <a:schemeClr val="tx1"/>
                </a:solidFill>
                <a:effectLst/>
                <a:latin typeface="+mn-lt"/>
                <a:ea typeface="+mn-ea"/>
                <a:cs typeface="+mn-cs"/>
              </a:rPr>
              <a:t> </a:t>
            </a:r>
            <a:r>
              <a:rPr lang="en-GB" sz="1200" b="0" i="0" kern="1200" dirty="0" err="1">
                <a:solidFill>
                  <a:schemeClr val="tx1"/>
                </a:solidFill>
                <a:effectLst/>
                <a:latin typeface="+mn-lt"/>
                <a:ea typeface="+mn-ea"/>
                <a:cs typeface="+mn-cs"/>
              </a:rPr>
              <a:t>cynnar</a:t>
            </a:r>
            <a:r>
              <a:rPr lang="en-GB" sz="1200" b="0" i="0" kern="1200" dirty="0">
                <a:solidFill>
                  <a:schemeClr val="tx1"/>
                </a:solidFill>
                <a:effectLst/>
                <a:latin typeface="+mn-lt"/>
                <a:ea typeface="+mn-ea"/>
                <a:cs typeface="+mn-cs"/>
              </a:rPr>
              <a:t> yn </a:t>
            </a:r>
            <a:r>
              <a:rPr lang="en-GB" sz="1200" b="0" i="0" kern="1200" dirty="0" err="1">
                <a:solidFill>
                  <a:schemeClr val="tx1"/>
                </a:solidFill>
                <a:effectLst/>
                <a:latin typeface="+mn-lt"/>
                <a:ea typeface="+mn-ea"/>
                <a:cs typeface="+mn-cs"/>
              </a:rPr>
              <a:t>cael</a:t>
            </a:r>
            <a:r>
              <a:rPr lang="en-GB" sz="1200" b="0" i="0" kern="1200" dirty="0">
                <a:solidFill>
                  <a:schemeClr val="tx1"/>
                </a:solidFill>
                <a:effectLst/>
                <a:latin typeface="+mn-lt"/>
                <a:ea typeface="+mn-ea"/>
                <a:cs typeface="+mn-cs"/>
              </a:rPr>
              <a:t> </a:t>
            </a:r>
            <a:r>
              <a:rPr lang="en-GB" sz="1200" b="0" i="0" kern="1200" dirty="0" err="1">
                <a:solidFill>
                  <a:schemeClr val="tx1"/>
                </a:solidFill>
                <a:effectLst/>
                <a:latin typeface="+mn-lt"/>
                <a:ea typeface="+mn-ea"/>
                <a:cs typeface="+mn-cs"/>
              </a:rPr>
              <a:t>ei</a:t>
            </a:r>
            <a:r>
              <a:rPr lang="en-GB" sz="1200" b="0" i="0" kern="1200" dirty="0">
                <a:solidFill>
                  <a:schemeClr val="tx1"/>
                </a:solidFill>
                <a:effectLst/>
                <a:latin typeface="+mn-lt"/>
                <a:ea typeface="+mn-ea"/>
                <a:cs typeface="+mn-cs"/>
              </a:rPr>
              <a:t> </a:t>
            </a:r>
            <a:r>
              <a:rPr lang="en-GB" sz="1200" b="0" i="0" kern="1200" dirty="0" err="1">
                <a:solidFill>
                  <a:schemeClr val="tx1"/>
                </a:solidFill>
                <a:effectLst/>
                <a:latin typeface="+mn-lt"/>
                <a:ea typeface="+mn-ea"/>
                <a:cs typeface="+mn-cs"/>
              </a:rPr>
              <a:t>gynnig</a:t>
            </a:r>
            <a:r>
              <a:rPr lang="en-GB" sz="1200" b="0" i="0" kern="1200" dirty="0">
                <a:solidFill>
                  <a:schemeClr val="tx1"/>
                </a:solidFill>
                <a:effectLst/>
                <a:latin typeface="+mn-lt"/>
                <a:ea typeface="+mn-ea"/>
                <a:cs typeface="+mn-cs"/>
              </a:rPr>
              <a:t> </a:t>
            </a:r>
            <a:r>
              <a:rPr lang="en-GB" sz="1200" b="0" i="0" kern="1200" dirty="0" err="1">
                <a:solidFill>
                  <a:schemeClr val="tx1"/>
                </a:solidFill>
                <a:effectLst/>
                <a:latin typeface="+mn-lt"/>
                <a:ea typeface="+mn-ea"/>
                <a:cs typeface="+mn-cs"/>
              </a:rPr>
              <a:t>i</a:t>
            </a:r>
            <a:r>
              <a:rPr lang="en-GB" sz="1200" b="0" i="0" kern="1200" dirty="0">
                <a:solidFill>
                  <a:schemeClr val="tx1"/>
                </a:solidFill>
                <a:effectLst/>
                <a:latin typeface="+mn-lt"/>
                <a:ea typeface="+mn-ea"/>
                <a:cs typeface="+mn-cs"/>
              </a:rPr>
              <a:t> </a:t>
            </a:r>
            <a:r>
              <a:rPr lang="en-GB" sz="1200" b="0" i="0" kern="1200" dirty="0" err="1">
                <a:solidFill>
                  <a:schemeClr val="tx1"/>
                </a:solidFill>
                <a:effectLst/>
                <a:latin typeface="+mn-lt"/>
                <a:ea typeface="+mn-ea"/>
                <a:cs typeface="+mn-cs"/>
              </a:rPr>
              <a:t>oedolion</a:t>
            </a:r>
            <a:r>
              <a:rPr lang="en-GB" sz="1200" b="0" i="0" kern="1200" dirty="0">
                <a:solidFill>
                  <a:schemeClr val="tx1"/>
                </a:solidFill>
                <a:effectLst/>
                <a:latin typeface="+mn-lt"/>
                <a:ea typeface="+mn-ea"/>
                <a:cs typeface="+mn-cs"/>
              </a:rPr>
              <a:t> </a:t>
            </a:r>
            <a:r>
              <a:rPr lang="en-GB" sz="1200" b="0" i="0" kern="1200" dirty="0" err="1">
                <a:solidFill>
                  <a:schemeClr val="tx1"/>
                </a:solidFill>
                <a:effectLst/>
                <a:latin typeface="+mn-lt"/>
                <a:ea typeface="+mn-ea"/>
                <a:cs typeface="+mn-cs"/>
              </a:rPr>
              <a:t>pryd</a:t>
            </a:r>
            <a:r>
              <a:rPr lang="en-GB" sz="1200" b="0" i="0" kern="1200" dirty="0">
                <a:solidFill>
                  <a:schemeClr val="tx1"/>
                </a:solidFill>
                <a:effectLst/>
                <a:latin typeface="+mn-lt"/>
                <a:ea typeface="+mn-ea"/>
                <a:cs typeface="+mn-cs"/>
              </a:rPr>
              <a:t> </a:t>
            </a:r>
            <a:r>
              <a:rPr lang="en-GB" sz="1200" b="0" i="0" kern="1200" dirty="0" err="1">
                <a:solidFill>
                  <a:schemeClr val="tx1"/>
                </a:solidFill>
                <a:effectLst/>
                <a:latin typeface="+mn-lt"/>
                <a:ea typeface="+mn-ea"/>
                <a:cs typeface="+mn-cs"/>
              </a:rPr>
              <a:t>bynnag</a:t>
            </a:r>
            <a:r>
              <a:rPr lang="en-GB" sz="1200" b="0" i="0" kern="1200" dirty="0">
                <a:solidFill>
                  <a:schemeClr val="tx1"/>
                </a:solidFill>
                <a:effectLst/>
                <a:latin typeface="+mn-lt"/>
                <a:ea typeface="+mn-ea"/>
                <a:cs typeface="+mn-cs"/>
              </a:rPr>
              <a:t> y </a:t>
            </a:r>
            <a:r>
              <a:rPr lang="en-GB" sz="1200" b="0" i="0" kern="1200" dirty="0" err="1">
                <a:solidFill>
                  <a:schemeClr val="tx1"/>
                </a:solidFill>
                <a:effectLst/>
                <a:latin typeface="+mn-lt"/>
                <a:ea typeface="+mn-ea"/>
                <a:cs typeface="+mn-cs"/>
              </a:rPr>
              <a:t>bo</a:t>
            </a:r>
            <a:r>
              <a:rPr lang="en-GB" sz="1200" b="0" i="0" kern="1200" dirty="0">
                <a:solidFill>
                  <a:schemeClr val="tx1"/>
                </a:solidFill>
                <a:effectLst/>
                <a:latin typeface="+mn-lt"/>
                <a:ea typeface="+mn-ea"/>
                <a:cs typeface="+mn-cs"/>
              </a:rPr>
              <a:t> </a:t>
            </a:r>
            <a:r>
              <a:rPr lang="en-GB" sz="1200" b="0" i="0" kern="1200" dirty="0" err="1">
                <a:solidFill>
                  <a:schemeClr val="tx1"/>
                </a:solidFill>
                <a:effectLst/>
                <a:latin typeface="+mn-lt"/>
                <a:ea typeface="+mn-ea"/>
                <a:cs typeface="+mn-cs"/>
              </a:rPr>
              <a:t>hynny'n</a:t>
            </a:r>
            <a:r>
              <a:rPr lang="en-GB" sz="1200" b="0" i="0" kern="1200" dirty="0">
                <a:solidFill>
                  <a:schemeClr val="tx1"/>
                </a:solidFill>
                <a:effectLst/>
                <a:latin typeface="+mn-lt"/>
                <a:ea typeface="+mn-ea"/>
                <a:cs typeface="+mn-cs"/>
              </a:rPr>
              <a:t> </a:t>
            </a:r>
            <a:r>
              <a:rPr lang="en-GB" sz="1200" b="0" i="0" kern="1200" dirty="0" err="1">
                <a:solidFill>
                  <a:schemeClr val="tx1"/>
                </a:solidFill>
                <a:effectLst/>
                <a:latin typeface="+mn-lt"/>
                <a:ea typeface="+mn-ea"/>
                <a:cs typeface="+mn-cs"/>
              </a:rPr>
              <a:t>bosibl</a:t>
            </a:r>
            <a:r>
              <a:rPr lang="en-GB" sz="1200" b="0" i="0" kern="1200" dirty="0">
                <a:solidFill>
                  <a:schemeClr val="tx1"/>
                </a:solidFill>
                <a:effectLst/>
                <a:latin typeface="+mn-lt"/>
                <a:ea typeface="+mn-ea"/>
                <a:cs typeface="+mn-cs"/>
              </a:rPr>
              <a:t> </a:t>
            </a:r>
            <a:r>
              <a:rPr lang="en-GB" sz="1200" b="0" i="0" kern="1200" dirty="0" err="1">
                <a:solidFill>
                  <a:schemeClr val="tx1"/>
                </a:solidFill>
                <a:effectLst/>
                <a:latin typeface="+mn-lt"/>
                <a:ea typeface="+mn-ea"/>
                <a:cs typeface="+mn-cs"/>
              </a:rPr>
              <a:t>i'w</a:t>
            </a:r>
            <a:r>
              <a:rPr lang="en-GB" sz="1200" b="0" i="0" kern="1200" dirty="0">
                <a:solidFill>
                  <a:schemeClr val="tx1"/>
                </a:solidFill>
                <a:effectLst/>
                <a:latin typeface="+mn-lt"/>
                <a:ea typeface="+mn-ea"/>
                <a:cs typeface="+mn-cs"/>
              </a:rPr>
              <a:t> </a:t>
            </a:r>
            <a:r>
              <a:rPr lang="en-GB" sz="1200" b="0" i="0" kern="1200" dirty="0" err="1">
                <a:solidFill>
                  <a:schemeClr val="tx1"/>
                </a:solidFill>
                <a:effectLst/>
                <a:latin typeface="+mn-lt"/>
                <a:ea typeface="+mn-ea"/>
                <a:cs typeface="+mn-cs"/>
              </a:rPr>
              <a:t>hatal</a:t>
            </a:r>
            <a:r>
              <a:rPr lang="en-GB" sz="1200" b="0" i="0" kern="1200" dirty="0">
                <a:solidFill>
                  <a:schemeClr val="tx1"/>
                </a:solidFill>
                <a:effectLst/>
                <a:latin typeface="+mn-lt"/>
                <a:ea typeface="+mn-ea"/>
                <a:cs typeface="+mn-cs"/>
              </a:rPr>
              <a:t> </a:t>
            </a:r>
            <a:r>
              <a:rPr lang="en-GB" sz="1200" b="0" i="0" kern="1200" dirty="0" err="1">
                <a:solidFill>
                  <a:schemeClr val="tx1"/>
                </a:solidFill>
                <a:effectLst/>
                <a:latin typeface="+mn-lt"/>
                <a:ea typeface="+mn-ea"/>
                <a:cs typeface="+mn-cs"/>
              </a:rPr>
              <a:t>rhag</a:t>
            </a:r>
            <a:r>
              <a:rPr lang="en-GB" sz="1200" b="0" i="0" kern="1200" dirty="0">
                <a:solidFill>
                  <a:schemeClr val="tx1"/>
                </a:solidFill>
                <a:effectLst/>
                <a:latin typeface="+mn-lt"/>
                <a:ea typeface="+mn-ea"/>
                <a:cs typeface="+mn-cs"/>
              </a:rPr>
              <a:t> </a:t>
            </a:r>
            <a:r>
              <a:rPr lang="en-GB" sz="1200" b="0" i="0" kern="1200" dirty="0" err="1">
                <a:solidFill>
                  <a:schemeClr val="tx1"/>
                </a:solidFill>
                <a:effectLst/>
                <a:latin typeface="+mn-lt"/>
                <a:ea typeface="+mn-ea"/>
                <a:cs typeface="+mn-cs"/>
              </a:rPr>
              <a:t>iddynt</a:t>
            </a:r>
            <a:r>
              <a:rPr lang="en-GB" sz="1200" b="0" i="0" kern="1200" dirty="0">
                <a:solidFill>
                  <a:schemeClr val="tx1"/>
                </a:solidFill>
                <a:effectLst/>
                <a:latin typeface="+mn-lt"/>
                <a:ea typeface="+mn-ea"/>
                <a:cs typeface="+mn-cs"/>
              </a:rPr>
              <a:t> </a:t>
            </a:r>
            <a:r>
              <a:rPr lang="en-GB" sz="1200" b="0" i="0" kern="1200" dirty="0" err="1">
                <a:solidFill>
                  <a:schemeClr val="tx1"/>
                </a:solidFill>
                <a:effectLst/>
                <a:latin typeface="+mn-lt"/>
                <a:ea typeface="+mn-ea"/>
                <a:cs typeface="+mn-cs"/>
              </a:rPr>
              <a:t>ddod</a:t>
            </a:r>
            <a:r>
              <a:rPr lang="en-GB" sz="1200" b="0" i="0" kern="1200" dirty="0">
                <a:solidFill>
                  <a:schemeClr val="tx1"/>
                </a:solidFill>
                <a:effectLst/>
                <a:latin typeface="+mn-lt"/>
                <a:ea typeface="+mn-ea"/>
                <a:cs typeface="+mn-cs"/>
              </a:rPr>
              <a:t> yn </a:t>
            </a:r>
            <a:r>
              <a:rPr lang="en-GB" sz="1200" b="0" i="0" kern="1200" dirty="0" err="1">
                <a:solidFill>
                  <a:schemeClr val="tx1"/>
                </a:solidFill>
                <a:effectLst/>
                <a:latin typeface="+mn-lt"/>
                <a:ea typeface="+mn-ea"/>
                <a:cs typeface="+mn-cs"/>
              </a:rPr>
              <a:t>oedolion</a:t>
            </a:r>
            <a:r>
              <a:rPr lang="en-GB" sz="1200" b="0" i="0" kern="1200" dirty="0">
                <a:solidFill>
                  <a:schemeClr val="tx1"/>
                </a:solidFill>
                <a:effectLst/>
                <a:latin typeface="+mn-lt"/>
                <a:ea typeface="+mn-ea"/>
                <a:cs typeface="+mn-cs"/>
              </a:rPr>
              <a:t> </a:t>
            </a:r>
            <a:r>
              <a:rPr lang="en-GB" sz="1200" b="0" i="0" kern="1200" dirty="0" err="1">
                <a:solidFill>
                  <a:schemeClr val="tx1"/>
                </a:solidFill>
                <a:effectLst/>
                <a:latin typeface="+mn-lt"/>
                <a:ea typeface="+mn-ea"/>
                <a:cs typeface="+mn-cs"/>
              </a:rPr>
              <a:t>sy’n</a:t>
            </a:r>
            <a:r>
              <a:rPr lang="en-GB" sz="1200" b="0" i="0" kern="1200" dirty="0">
                <a:solidFill>
                  <a:schemeClr val="tx1"/>
                </a:solidFill>
                <a:effectLst/>
                <a:latin typeface="+mn-lt"/>
                <a:ea typeface="+mn-ea"/>
                <a:cs typeface="+mn-cs"/>
              </a:rPr>
              <a:t> </a:t>
            </a:r>
            <a:r>
              <a:rPr lang="en-GB" sz="1200" b="0" i="0" kern="1200" dirty="0" err="1">
                <a:solidFill>
                  <a:schemeClr val="tx1"/>
                </a:solidFill>
                <a:effectLst/>
                <a:latin typeface="+mn-lt"/>
                <a:ea typeface="+mn-ea"/>
                <a:cs typeface="+mn-cs"/>
              </a:rPr>
              <a:t>wynebu</a:t>
            </a:r>
            <a:r>
              <a:rPr lang="en-GB" sz="1200" b="0" i="0" kern="1200" dirty="0">
                <a:solidFill>
                  <a:schemeClr val="tx1"/>
                </a:solidFill>
                <a:effectLst/>
                <a:latin typeface="+mn-lt"/>
                <a:ea typeface="+mn-ea"/>
                <a:cs typeface="+mn-cs"/>
              </a:rPr>
              <a:t> </a:t>
            </a:r>
            <a:r>
              <a:rPr lang="en-GB" sz="1200" b="0" i="0" kern="1200" dirty="0" err="1">
                <a:solidFill>
                  <a:schemeClr val="tx1"/>
                </a:solidFill>
                <a:effectLst/>
                <a:latin typeface="+mn-lt"/>
                <a:ea typeface="+mn-ea"/>
                <a:cs typeface="+mn-cs"/>
              </a:rPr>
              <a:t>risg</a:t>
            </a:r>
            <a:r>
              <a:rPr lang="en-GB" sz="1200" b="0" i="0" kern="1200" dirty="0">
                <a:solidFill>
                  <a:schemeClr val="tx1"/>
                </a:solidFill>
                <a:effectLst/>
                <a:latin typeface="+mn-lt"/>
                <a:ea typeface="+mn-ea"/>
                <a:cs typeface="+mn-cs"/>
              </a:rPr>
              <a:t>.</a:t>
            </a:r>
          </a:p>
          <a:p>
            <a:r>
              <a:rPr lang="en-GB" sz="1200" b="0" i="0" kern="1200" dirty="0" err="1">
                <a:solidFill>
                  <a:schemeClr val="tx1"/>
                </a:solidFill>
                <a:effectLst/>
                <a:latin typeface="+mn-lt"/>
                <a:ea typeface="+mn-ea"/>
                <a:cs typeface="+mn-cs"/>
              </a:rPr>
              <a:t>Mae'r</a:t>
            </a:r>
            <a:r>
              <a:rPr lang="en-GB" sz="1200" b="0" i="0" kern="1200" dirty="0">
                <a:solidFill>
                  <a:schemeClr val="tx1"/>
                </a:solidFill>
                <a:effectLst/>
                <a:latin typeface="+mn-lt"/>
                <a:ea typeface="+mn-ea"/>
                <a:cs typeface="+mn-cs"/>
              </a:rPr>
              <a:t> </a:t>
            </a:r>
            <a:r>
              <a:rPr lang="en-GB" sz="1200" b="0" i="0" kern="1200" dirty="0" err="1">
                <a:solidFill>
                  <a:schemeClr val="tx1"/>
                </a:solidFill>
                <a:effectLst/>
                <a:latin typeface="+mn-lt"/>
                <a:ea typeface="+mn-ea"/>
                <a:cs typeface="+mn-cs"/>
              </a:rPr>
              <a:t>tasgau</a:t>
            </a:r>
            <a:r>
              <a:rPr lang="en-GB" sz="1200" b="0" i="0" kern="1200" dirty="0">
                <a:solidFill>
                  <a:schemeClr val="tx1"/>
                </a:solidFill>
                <a:effectLst/>
                <a:latin typeface="+mn-lt"/>
                <a:ea typeface="+mn-ea"/>
                <a:cs typeface="+mn-cs"/>
              </a:rPr>
              <a:t> </a:t>
            </a:r>
            <a:r>
              <a:rPr lang="en-GB" sz="1200" b="0" i="0" kern="1200" dirty="0" err="1">
                <a:solidFill>
                  <a:schemeClr val="tx1"/>
                </a:solidFill>
                <a:effectLst/>
                <a:latin typeface="+mn-lt"/>
                <a:ea typeface="+mn-ea"/>
                <a:cs typeface="+mn-cs"/>
              </a:rPr>
              <a:t>i</a:t>
            </a:r>
            <a:r>
              <a:rPr lang="en-GB" sz="1200" b="0" i="0" kern="1200" dirty="0">
                <a:solidFill>
                  <a:schemeClr val="tx1"/>
                </a:solidFill>
                <a:effectLst/>
                <a:latin typeface="+mn-lt"/>
                <a:ea typeface="+mn-ea"/>
                <a:cs typeface="+mn-cs"/>
              </a:rPr>
              <a:t> </a:t>
            </a:r>
            <a:r>
              <a:rPr lang="en-GB" sz="1200" b="0" i="0" u="none" strike="noStrike" kern="1200" dirty="0" err="1">
                <a:solidFill>
                  <a:schemeClr val="tx1"/>
                </a:solidFill>
                <a:effectLst/>
                <a:latin typeface="+mn-lt"/>
                <a:ea typeface="+mn-ea"/>
                <a:cs typeface="+mn-cs"/>
                <a:hlinkClick r:id="rId4"/>
              </a:rPr>
              <a:t>ymarferwyr</a:t>
            </a:r>
            <a:r>
              <a:rPr lang="en-GB" sz="1200" b="0" i="0" kern="1200" dirty="0">
                <a:solidFill>
                  <a:schemeClr val="tx1"/>
                </a:solidFill>
                <a:effectLst/>
                <a:latin typeface="+mn-lt"/>
                <a:ea typeface="+mn-ea"/>
                <a:cs typeface="+mn-cs"/>
              </a:rPr>
              <a:t> </a:t>
            </a:r>
            <a:r>
              <a:rPr lang="en-GB" sz="1200" b="0" i="0" kern="1200" dirty="0" err="1">
                <a:solidFill>
                  <a:schemeClr val="tx1"/>
                </a:solidFill>
                <a:effectLst/>
                <a:latin typeface="+mn-lt"/>
                <a:ea typeface="+mn-ea"/>
                <a:cs typeface="+mn-cs"/>
              </a:rPr>
              <a:t>sydd</a:t>
            </a:r>
            <a:r>
              <a:rPr lang="en-GB" sz="1200" b="0" i="0" kern="1200" dirty="0">
                <a:solidFill>
                  <a:schemeClr val="tx1"/>
                </a:solidFill>
                <a:effectLst/>
                <a:latin typeface="+mn-lt"/>
                <a:ea typeface="+mn-ea"/>
                <a:cs typeface="+mn-cs"/>
              </a:rPr>
              <a:t> </a:t>
            </a:r>
            <a:r>
              <a:rPr lang="en-GB" sz="1200" b="0" i="0" kern="1200" dirty="0" err="1">
                <a:solidFill>
                  <a:schemeClr val="tx1"/>
                </a:solidFill>
                <a:effectLst/>
                <a:latin typeface="+mn-lt"/>
                <a:ea typeface="+mn-ea"/>
                <a:cs typeface="+mn-cs"/>
              </a:rPr>
              <a:t>mewn</a:t>
            </a:r>
            <a:r>
              <a:rPr lang="en-GB" sz="1200" b="0" i="0" kern="1200" dirty="0">
                <a:solidFill>
                  <a:schemeClr val="tx1"/>
                </a:solidFill>
                <a:effectLst/>
                <a:latin typeface="+mn-lt"/>
                <a:ea typeface="+mn-ea"/>
                <a:cs typeface="+mn-cs"/>
              </a:rPr>
              <a:t> </a:t>
            </a:r>
            <a:r>
              <a:rPr lang="en-GB" sz="1200" b="0" i="0" kern="1200" dirty="0" err="1">
                <a:solidFill>
                  <a:schemeClr val="tx1"/>
                </a:solidFill>
                <a:effectLst/>
                <a:latin typeface="+mn-lt"/>
                <a:ea typeface="+mn-ea"/>
                <a:cs typeface="+mn-cs"/>
              </a:rPr>
              <a:t>cyswllt</a:t>
            </a:r>
            <a:r>
              <a:rPr lang="en-GB" sz="1200" b="0" i="0" kern="1200" dirty="0">
                <a:solidFill>
                  <a:schemeClr val="tx1"/>
                </a:solidFill>
                <a:effectLst/>
                <a:latin typeface="+mn-lt"/>
                <a:ea typeface="+mn-ea"/>
                <a:cs typeface="+mn-cs"/>
              </a:rPr>
              <a:t> ag </a:t>
            </a:r>
            <a:r>
              <a:rPr lang="en-GB" sz="1200" b="0" i="0" kern="1200" dirty="0" err="1">
                <a:solidFill>
                  <a:schemeClr val="tx1"/>
                </a:solidFill>
                <a:effectLst/>
                <a:latin typeface="+mn-lt"/>
                <a:ea typeface="+mn-ea"/>
                <a:cs typeface="+mn-cs"/>
              </a:rPr>
              <a:t>oedolion</a:t>
            </a:r>
            <a:r>
              <a:rPr lang="en-GB" sz="1200" b="0" i="0" kern="1200" dirty="0">
                <a:solidFill>
                  <a:schemeClr val="tx1"/>
                </a:solidFill>
                <a:effectLst/>
                <a:latin typeface="+mn-lt"/>
                <a:ea typeface="+mn-ea"/>
                <a:cs typeface="+mn-cs"/>
              </a:rPr>
              <a:t> a </a:t>
            </a:r>
            <a:r>
              <a:rPr lang="en-GB" sz="1200" b="0" i="0" kern="1200" dirty="0" err="1">
                <a:solidFill>
                  <a:schemeClr val="tx1"/>
                </a:solidFill>
                <a:effectLst/>
                <a:latin typeface="+mn-lt"/>
                <a:ea typeface="+mn-ea"/>
                <a:cs typeface="+mn-cs"/>
              </a:rPr>
              <a:t>allai</a:t>
            </a:r>
            <a:r>
              <a:rPr lang="en-GB" sz="1200" b="0" i="0" kern="1200" dirty="0">
                <a:solidFill>
                  <a:schemeClr val="tx1"/>
                </a:solidFill>
                <a:effectLst/>
                <a:latin typeface="+mn-lt"/>
                <a:ea typeface="+mn-ea"/>
                <a:cs typeface="+mn-cs"/>
              </a:rPr>
              <a:t> </a:t>
            </a:r>
            <a:r>
              <a:rPr lang="en-GB" sz="1200" b="0" i="0" kern="1200" dirty="0" err="1">
                <a:solidFill>
                  <a:schemeClr val="tx1"/>
                </a:solidFill>
                <a:effectLst/>
                <a:latin typeface="+mn-lt"/>
                <a:ea typeface="+mn-ea"/>
                <a:cs typeface="+mn-cs"/>
              </a:rPr>
              <a:t>fod</a:t>
            </a:r>
            <a:r>
              <a:rPr lang="en-GB" sz="1200" b="0" i="0" kern="1200" dirty="0">
                <a:solidFill>
                  <a:schemeClr val="tx1"/>
                </a:solidFill>
                <a:effectLst/>
                <a:latin typeface="+mn-lt"/>
                <a:ea typeface="+mn-ea"/>
                <a:cs typeface="+mn-cs"/>
              </a:rPr>
              <a:t> yn </a:t>
            </a:r>
            <a:r>
              <a:rPr lang="en-GB" sz="1200" b="0" i="0" kern="1200" dirty="0" err="1">
                <a:solidFill>
                  <a:schemeClr val="tx1"/>
                </a:solidFill>
                <a:effectLst/>
                <a:latin typeface="+mn-lt"/>
                <a:ea typeface="+mn-ea"/>
                <a:cs typeface="+mn-cs"/>
              </a:rPr>
              <a:t>agored</a:t>
            </a:r>
            <a:r>
              <a:rPr lang="en-GB" sz="1200" b="0" i="0" kern="1200" dirty="0">
                <a:solidFill>
                  <a:schemeClr val="tx1"/>
                </a:solidFill>
                <a:effectLst/>
                <a:latin typeface="+mn-lt"/>
                <a:ea typeface="+mn-ea"/>
                <a:cs typeface="+mn-cs"/>
              </a:rPr>
              <a:t> </a:t>
            </a:r>
            <a:r>
              <a:rPr lang="en-GB" sz="1200" b="0" i="0" kern="1200" dirty="0" err="1">
                <a:solidFill>
                  <a:schemeClr val="tx1"/>
                </a:solidFill>
                <a:effectLst/>
                <a:latin typeface="+mn-lt"/>
                <a:ea typeface="+mn-ea"/>
                <a:cs typeface="+mn-cs"/>
              </a:rPr>
              <a:t>i</a:t>
            </a:r>
            <a:r>
              <a:rPr lang="en-GB" sz="1200" b="0" i="0" kern="1200" dirty="0">
                <a:solidFill>
                  <a:schemeClr val="tx1"/>
                </a:solidFill>
                <a:effectLst/>
                <a:latin typeface="+mn-lt"/>
                <a:ea typeface="+mn-ea"/>
                <a:cs typeface="+mn-cs"/>
              </a:rPr>
              <a:t> </a:t>
            </a:r>
            <a:r>
              <a:rPr lang="en-GB" sz="1200" b="0" i="0" kern="1200" dirty="0" err="1">
                <a:solidFill>
                  <a:schemeClr val="tx1"/>
                </a:solidFill>
                <a:effectLst/>
                <a:latin typeface="+mn-lt"/>
                <a:ea typeface="+mn-ea"/>
                <a:cs typeface="+mn-cs"/>
              </a:rPr>
              <a:t>ddod</a:t>
            </a:r>
            <a:r>
              <a:rPr lang="en-GB" sz="1200" b="0" i="0" kern="1200" dirty="0">
                <a:solidFill>
                  <a:schemeClr val="tx1"/>
                </a:solidFill>
                <a:effectLst/>
                <a:latin typeface="+mn-lt"/>
                <a:ea typeface="+mn-ea"/>
                <a:cs typeface="+mn-cs"/>
              </a:rPr>
              <a:t> yn </a:t>
            </a:r>
            <a:r>
              <a:rPr lang="en-GB" sz="1200" b="0" i="0" kern="1200" dirty="0" err="1">
                <a:solidFill>
                  <a:schemeClr val="tx1"/>
                </a:solidFill>
                <a:effectLst/>
                <a:latin typeface="+mn-lt"/>
                <a:ea typeface="+mn-ea"/>
                <a:cs typeface="+mn-cs"/>
              </a:rPr>
              <a:t>oedolion</a:t>
            </a:r>
            <a:r>
              <a:rPr lang="en-GB" sz="1200" b="0" i="0" kern="1200" dirty="0">
                <a:solidFill>
                  <a:schemeClr val="tx1"/>
                </a:solidFill>
                <a:effectLst/>
                <a:latin typeface="+mn-lt"/>
                <a:ea typeface="+mn-ea"/>
                <a:cs typeface="+mn-cs"/>
              </a:rPr>
              <a:t> </a:t>
            </a:r>
            <a:r>
              <a:rPr lang="en-GB" sz="1200" b="0" i="0" kern="1200" dirty="0" err="1">
                <a:solidFill>
                  <a:schemeClr val="tx1"/>
                </a:solidFill>
                <a:effectLst/>
                <a:latin typeface="+mn-lt"/>
                <a:ea typeface="+mn-ea"/>
                <a:cs typeface="+mn-cs"/>
              </a:rPr>
              <a:t>sy’n</a:t>
            </a:r>
            <a:r>
              <a:rPr lang="en-GB" sz="1200" b="0" i="0" kern="1200" dirty="0">
                <a:solidFill>
                  <a:schemeClr val="tx1"/>
                </a:solidFill>
                <a:effectLst/>
                <a:latin typeface="+mn-lt"/>
                <a:ea typeface="+mn-ea"/>
                <a:cs typeface="+mn-cs"/>
              </a:rPr>
              <a:t> </a:t>
            </a:r>
            <a:r>
              <a:rPr lang="en-GB" sz="1200" b="0" i="0" kern="1200" dirty="0" err="1">
                <a:solidFill>
                  <a:schemeClr val="tx1"/>
                </a:solidFill>
                <a:effectLst/>
                <a:latin typeface="+mn-lt"/>
                <a:ea typeface="+mn-ea"/>
                <a:cs typeface="+mn-cs"/>
              </a:rPr>
              <a:t>wynebu</a:t>
            </a:r>
            <a:r>
              <a:rPr lang="en-GB" sz="1200" b="0" i="0" kern="1200" dirty="0">
                <a:solidFill>
                  <a:schemeClr val="tx1"/>
                </a:solidFill>
                <a:effectLst/>
                <a:latin typeface="+mn-lt"/>
                <a:ea typeface="+mn-ea"/>
                <a:cs typeface="+mn-cs"/>
              </a:rPr>
              <a:t> </a:t>
            </a:r>
            <a:r>
              <a:rPr lang="en-GB" sz="1200" b="0" i="0" kern="1200" dirty="0" err="1">
                <a:solidFill>
                  <a:schemeClr val="tx1"/>
                </a:solidFill>
                <a:effectLst/>
                <a:latin typeface="+mn-lt"/>
                <a:ea typeface="+mn-ea"/>
                <a:cs typeface="+mn-cs"/>
              </a:rPr>
              <a:t>risg</a:t>
            </a:r>
            <a:r>
              <a:rPr lang="en-GB" sz="1200" b="0" i="0" kern="1200" dirty="0">
                <a:solidFill>
                  <a:schemeClr val="tx1"/>
                </a:solidFill>
                <a:effectLst/>
                <a:latin typeface="+mn-lt"/>
                <a:ea typeface="+mn-ea"/>
                <a:cs typeface="+mn-cs"/>
              </a:rPr>
              <a:t> o </a:t>
            </a:r>
            <a:r>
              <a:rPr lang="en-GB" sz="1200" b="0" i="0" kern="1200" dirty="0" err="1">
                <a:solidFill>
                  <a:schemeClr val="tx1"/>
                </a:solidFill>
                <a:effectLst/>
                <a:latin typeface="+mn-lt"/>
                <a:ea typeface="+mn-ea"/>
                <a:cs typeface="+mn-cs"/>
              </a:rPr>
              <a:t>gamdriniaeth</a:t>
            </a:r>
            <a:r>
              <a:rPr lang="en-GB" sz="1200" b="0" i="0" kern="1200" dirty="0">
                <a:solidFill>
                  <a:schemeClr val="tx1"/>
                </a:solidFill>
                <a:effectLst/>
                <a:latin typeface="+mn-lt"/>
                <a:ea typeface="+mn-ea"/>
                <a:cs typeface="+mn-cs"/>
              </a:rPr>
              <a:t> ac </a:t>
            </a:r>
            <a:r>
              <a:rPr lang="en-GB" sz="1200" b="0" i="0" kern="1200" dirty="0" err="1">
                <a:solidFill>
                  <a:schemeClr val="tx1"/>
                </a:solidFill>
                <a:effectLst/>
                <a:latin typeface="+mn-lt"/>
                <a:ea typeface="+mn-ea"/>
                <a:cs typeface="+mn-cs"/>
              </a:rPr>
              <a:t>esgeulustod</a:t>
            </a:r>
            <a:r>
              <a:rPr lang="en-GB" sz="1200" b="0" i="0" kern="1200" dirty="0">
                <a:solidFill>
                  <a:schemeClr val="tx1"/>
                </a:solidFill>
                <a:effectLst/>
                <a:latin typeface="+mn-lt"/>
                <a:ea typeface="+mn-ea"/>
                <a:cs typeface="+mn-cs"/>
              </a:rPr>
              <a:t> yn </a:t>
            </a:r>
            <a:r>
              <a:rPr lang="en-GB" sz="1200" b="0" i="0" kern="1200" dirty="0" err="1">
                <a:solidFill>
                  <a:schemeClr val="tx1"/>
                </a:solidFill>
                <a:effectLst/>
                <a:latin typeface="+mn-lt"/>
                <a:ea typeface="+mn-ea"/>
                <a:cs typeface="+mn-cs"/>
              </a:rPr>
              <a:t>ddeublyg</a:t>
            </a:r>
            <a:r>
              <a:rPr lang="en-GB" sz="1200" b="0" i="0" kern="1200" dirty="0">
                <a:solidFill>
                  <a:schemeClr val="tx1"/>
                </a:solidFill>
                <a:effectLst/>
                <a:latin typeface="+mn-lt"/>
                <a:ea typeface="+mn-ea"/>
                <a:cs typeface="+mn-cs"/>
              </a:rPr>
              <a:t>:</a:t>
            </a:r>
          </a:p>
          <a:p>
            <a:r>
              <a:rPr lang="en-GB" sz="1200" b="0" i="0" kern="1200" dirty="0" err="1">
                <a:solidFill>
                  <a:schemeClr val="tx1"/>
                </a:solidFill>
                <a:effectLst/>
                <a:latin typeface="+mn-lt"/>
                <a:ea typeface="+mn-ea"/>
                <a:cs typeface="+mn-cs"/>
              </a:rPr>
              <a:t>gweithio</a:t>
            </a:r>
            <a:r>
              <a:rPr lang="en-GB" sz="1200" b="0" i="0" kern="1200" dirty="0">
                <a:solidFill>
                  <a:schemeClr val="tx1"/>
                </a:solidFill>
                <a:effectLst/>
                <a:latin typeface="+mn-lt"/>
                <a:ea typeface="+mn-ea"/>
                <a:cs typeface="+mn-cs"/>
              </a:rPr>
              <a:t> </a:t>
            </a:r>
            <a:r>
              <a:rPr lang="en-GB" sz="1200" b="0" i="0" kern="1200" dirty="0" err="1">
                <a:solidFill>
                  <a:schemeClr val="tx1"/>
                </a:solidFill>
                <a:effectLst/>
                <a:latin typeface="+mn-lt"/>
                <a:ea typeface="+mn-ea"/>
                <a:cs typeface="+mn-cs"/>
              </a:rPr>
              <a:t>gyda'r</a:t>
            </a:r>
            <a:r>
              <a:rPr lang="en-GB" sz="1200" b="0" i="0" kern="1200" dirty="0">
                <a:solidFill>
                  <a:schemeClr val="tx1"/>
                </a:solidFill>
                <a:effectLst/>
                <a:latin typeface="+mn-lt"/>
                <a:ea typeface="+mn-ea"/>
                <a:cs typeface="+mn-cs"/>
              </a:rPr>
              <a:t> </a:t>
            </a:r>
            <a:r>
              <a:rPr lang="en-GB" sz="1200" b="0" i="0" kern="1200" dirty="0" err="1">
                <a:solidFill>
                  <a:schemeClr val="tx1"/>
                </a:solidFill>
                <a:effectLst/>
                <a:latin typeface="+mn-lt"/>
                <a:ea typeface="+mn-ea"/>
                <a:cs typeface="+mn-cs"/>
              </a:rPr>
              <a:t>oedolyn</a:t>
            </a:r>
            <a:r>
              <a:rPr lang="en-GB" sz="1200" b="0" i="0" kern="1200" dirty="0">
                <a:solidFill>
                  <a:schemeClr val="tx1"/>
                </a:solidFill>
                <a:effectLst/>
                <a:latin typeface="+mn-lt"/>
                <a:ea typeface="+mn-ea"/>
                <a:cs typeface="+mn-cs"/>
              </a:rPr>
              <a:t> </a:t>
            </a:r>
            <a:r>
              <a:rPr lang="en-GB" sz="1200" b="0" i="0" kern="1200" dirty="0" err="1">
                <a:solidFill>
                  <a:schemeClr val="tx1"/>
                </a:solidFill>
                <a:effectLst/>
                <a:latin typeface="+mn-lt"/>
                <a:ea typeface="+mn-ea"/>
                <a:cs typeface="+mn-cs"/>
              </a:rPr>
              <a:t>a'u</a:t>
            </a:r>
            <a:r>
              <a:rPr lang="en-GB" sz="1200" b="0" i="0" kern="1200" dirty="0">
                <a:solidFill>
                  <a:schemeClr val="tx1"/>
                </a:solidFill>
                <a:effectLst/>
                <a:latin typeface="+mn-lt"/>
                <a:ea typeface="+mn-ea"/>
                <a:cs typeface="+mn-cs"/>
              </a:rPr>
              <a:t> </a:t>
            </a:r>
            <a:r>
              <a:rPr lang="en-GB" sz="1200" b="0" i="0" kern="1200" dirty="0" err="1">
                <a:solidFill>
                  <a:schemeClr val="tx1"/>
                </a:solidFill>
                <a:effectLst/>
                <a:latin typeface="+mn-lt"/>
                <a:ea typeface="+mn-ea"/>
                <a:cs typeface="+mn-cs"/>
              </a:rPr>
              <a:t>gofalwyr</a:t>
            </a:r>
            <a:r>
              <a:rPr lang="en-GB" sz="1200" b="0" i="0" kern="1200" dirty="0">
                <a:solidFill>
                  <a:schemeClr val="tx1"/>
                </a:solidFill>
                <a:effectLst/>
                <a:latin typeface="+mn-lt"/>
                <a:ea typeface="+mn-ea"/>
                <a:cs typeface="+mn-cs"/>
              </a:rPr>
              <a:t> </a:t>
            </a:r>
            <a:r>
              <a:rPr lang="en-GB" sz="1200" b="0" i="0" kern="1200" dirty="0" err="1">
                <a:solidFill>
                  <a:schemeClr val="tx1"/>
                </a:solidFill>
                <a:effectLst/>
                <a:latin typeface="+mn-lt"/>
                <a:ea typeface="+mn-ea"/>
                <a:cs typeface="+mn-cs"/>
              </a:rPr>
              <a:t>i</a:t>
            </a:r>
            <a:r>
              <a:rPr lang="en-GB" sz="1200" b="0" i="0" kern="1200" dirty="0">
                <a:solidFill>
                  <a:schemeClr val="tx1"/>
                </a:solidFill>
                <a:effectLst/>
                <a:latin typeface="+mn-lt"/>
                <a:ea typeface="+mn-ea"/>
                <a:cs typeface="+mn-cs"/>
              </a:rPr>
              <a:t> </a:t>
            </a:r>
            <a:r>
              <a:rPr lang="en-GB" sz="1200" b="1" i="0" kern="1200" dirty="0" err="1">
                <a:solidFill>
                  <a:schemeClr val="tx1"/>
                </a:solidFill>
                <a:effectLst/>
                <a:latin typeface="+mn-lt"/>
                <a:ea typeface="+mn-ea"/>
                <a:cs typeface="+mn-cs"/>
              </a:rPr>
              <a:t>osgoi</a:t>
            </a:r>
            <a:r>
              <a:rPr lang="en-GB" sz="1200" b="0" i="0" kern="1200" dirty="0">
                <a:solidFill>
                  <a:schemeClr val="tx1"/>
                </a:solidFill>
                <a:effectLst/>
                <a:latin typeface="+mn-lt"/>
                <a:ea typeface="+mn-ea"/>
                <a:cs typeface="+mn-cs"/>
              </a:rPr>
              <a:t> </a:t>
            </a:r>
            <a:r>
              <a:rPr lang="en-GB" sz="1200" b="0" i="0" kern="1200" dirty="0" err="1">
                <a:solidFill>
                  <a:schemeClr val="tx1"/>
                </a:solidFill>
                <a:effectLst/>
                <a:latin typeface="+mn-lt"/>
                <a:ea typeface="+mn-ea"/>
                <a:cs typeface="+mn-cs"/>
              </a:rPr>
              <a:t>sefyllfaoedd</a:t>
            </a:r>
            <a:r>
              <a:rPr lang="en-GB" sz="1200" b="0" i="0" kern="1200" dirty="0">
                <a:solidFill>
                  <a:schemeClr val="tx1"/>
                </a:solidFill>
                <a:effectLst/>
                <a:latin typeface="+mn-lt"/>
                <a:ea typeface="+mn-ea"/>
                <a:cs typeface="+mn-cs"/>
              </a:rPr>
              <a:t> </a:t>
            </a:r>
            <a:r>
              <a:rPr lang="en-GB" sz="1200" b="0" i="0" kern="1200" dirty="0" err="1">
                <a:solidFill>
                  <a:schemeClr val="tx1"/>
                </a:solidFill>
                <a:effectLst/>
                <a:latin typeface="+mn-lt"/>
                <a:ea typeface="+mn-ea"/>
                <a:cs typeface="+mn-cs"/>
              </a:rPr>
              <a:t>sy'n</a:t>
            </a:r>
            <a:r>
              <a:rPr lang="en-GB" sz="1200" b="0" i="0" kern="1200" dirty="0">
                <a:solidFill>
                  <a:schemeClr val="tx1"/>
                </a:solidFill>
                <a:effectLst/>
                <a:latin typeface="+mn-lt"/>
                <a:ea typeface="+mn-ea"/>
                <a:cs typeface="+mn-cs"/>
              </a:rPr>
              <a:t> </a:t>
            </a:r>
            <a:r>
              <a:rPr lang="en-GB" sz="1200" b="0" i="0" kern="1200" dirty="0" err="1">
                <a:solidFill>
                  <a:schemeClr val="tx1"/>
                </a:solidFill>
                <a:effectLst/>
                <a:latin typeface="+mn-lt"/>
                <a:ea typeface="+mn-ea"/>
                <a:cs typeface="+mn-cs"/>
              </a:rPr>
              <a:t>debygol</a:t>
            </a:r>
            <a:r>
              <a:rPr lang="en-GB" sz="1200" b="0" i="0" kern="1200" dirty="0">
                <a:solidFill>
                  <a:schemeClr val="tx1"/>
                </a:solidFill>
                <a:effectLst/>
                <a:latin typeface="+mn-lt"/>
                <a:ea typeface="+mn-ea"/>
                <a:cs typeface="+mn-cs"/>
              </a:rPr>
              <a:t> o </a:t>
            </a:r>
            <a:r>
              <a:rPr lang="en-GB" sz="1200" b="0" i="0" kern="1200" dirty="0" err="1">
                <a:solidFill>
                  <a:schemeClr val="tx1"/>
                </a:solidFill>
                <a:effectLst/>
                <a:latin typeface="+mn-lt"/>
                <a:ea typeface="+mn-ea"/>
                <a:cs typeface="+mn-cs"/>
              </a:rPr>
              <a:t>arwain</a:t>
            </a:r>
            <a:r>
              <a:rPr lang="en-GB" sz="1200" b="0" i="0" kern="1200" dirty="0">
                <a:solidFill>
                  <a:schemeClr val="tx1"/>
                </a:solidFill>
                <a:effectLst/>
                <a:latin typeface="+mn-lt"/>
                <a:ea typeface="+mn-ea"/>
                <a:cs typeface="+mn-cs"/>
              </a:rPr>
              <a:t> at </a:t>
            </a:r>
            <a:r>
              <a:rPr lang="en-GB" sz="1200" b="0" i="0" kern="1200" dirty="0" err="1">
                <a:solidFill>
                  <a:schemeClr val="tx1"/>
                </a:solidFill>
                <a:effectLst/>
                <a:latin typeface="+mn-lt"/>
                <a:ea typeface="+mn-ea"/>
                <a:cs typeface="+mn-cs"/>
              </a:rPr>
              <a:t>i’r</a:t>
            </a:r>
            <a:r>
              <a:rPr lang="en-GB" sz="1200" b="0" i="0" kern="1200" dirty="0">
                <a:solidFill>
                  <a:schemeClr val="tx1"/>
                </a:solidFill>
                <a:effectLst/>
                <a:latin typeface="+mn-lt"/>
                <a:ea typeface="+mn-ea"/>
                <a:cs typeface="+mn-cs"/>
              </a:rPr>
              <a:t> </a:t>
            </a:r>
            <a:r>
              <a:rPr lang="en-GB" sz="1200" b="0" i="0" kern="1200" dirty="0" err="1">
                <a:solidFill>
                  <a:schemeClr val="tx1"/>
                </a:solidFill>
                <a:effectLst/>
                <a:latin typeface="+mn-lt"/>
                <a:ea typeface="+mn-ea"/>
                <a:cs typeface="+mn-cs"/>
              </a:rPr>
              <a:t>oedolyn</a:t>
            </a:r>
            <a:r>
              <a:rPr lang="en-GB" sz="1200" b="0" i="0" kern="1200" dirty="0">
                <a:solidFill>
                  <a:schemeClr val="tx1"/>
                </a:solidFill>
                <a:effectLst/>
                <a:latin typeface="+mn-lt"/>
                <a:ea typeface="+mn-ea"/>
                <a:cs typeface="+mn-cs"/>
              </a:rPr>
              <a:t> </a:t>
            </a:r>
            <a:r>
              <a:rPr lang="en-GB" sz="1200" b="0" i="0" kern="1200" dirty="0" err="1">
                <a:solidFill>
                  <a:schemeClr val="tx1"/>
                </a:solidFill>
                <a:effectLst/>
                <a:latin typeface="+mn-lt"/>
                <a:ea typeface="+mn-ea"/>
                <a:cs typeface="+mn-cs"/>
              </a:rPr>
              <a:t>brofi</a:t>
            </a:r>
            <a:r>
              <a:rPr lang="en-GB" sz="1200" b="0" i="0" kern="1200" dirty="0">
                <a:solidFill>
                  <a:schemeClr val="tx1"/>
                </a:solidFill>
                <a:effectLst/>
                <a:latin typeface="+mn-lt"/>
                <a:ea typeface="+mn-ea"/>
                <a:cs typeface="+mn-cs"/>
              </a:rPr>
              <a:t> </a:t>
            </a:r>
            <a:r>
              <a:rPr lang="en-GB" sz="1200" b="0" i="0" kern="1200" dirty="0" err="1">
                <a:solidFill>
                  <a:schemeClr val="tx1"/>
                </a:solidFill>
                <a:effectLst/>
                <a:latin typeface="+mn-lt"/>
                <a:ea typeface="+mn-ea"/>
                <a:cs typeface="+mn-cs"/>
              </a:rPr>
              <a:t>camdriniaeth</a:t>
            </a:r>
            <a:r>
              <a:rPr lang="en-GB" sz="1200" b="0" i="0" kern="1200" dirty="0">
                <a:solidFill>
                  <a:schemeClr val="tx1"/>
                </a:solidFill>
                <a:effectLst/>
                <a:latin typeface="+mn-lt"/>
                <a:ea typeface="+mn-ea"/>
                <a:cs typeface="+mn-cs"/>
              </a:rPr>
              <a:t> neu </a:t>
            </a:r>
            <a:r>
              <a:rPr lang="en-GB" sz="1200" b="0" i="0" kern="1200" dirty="0" err="1">
                <a:solidFill>
                  <a:schemeClr val="tx1"/>
                </a:solidFill>
                <a:effectLst/>
                <a:latin typeface="+mn-lt"/>
                <a:ea typeface="+mn-ea"/>
                <a:cs typeface="+mn-cs"/>
              </a:rPr>
              <a:t>esgeulustod</a:t>
            </a:r>
            <a:r>
              <a:rPr lang="en-GB" sz="1200" b="0" i="0" kern="1200" dirty="0">
                <a:solidFill>
                  <a:schemeClr val="tx1"/>
                </a:solidFill>
                <a:effectLst/>
                <a:latin typeface="+mn-lt"/>
                <a:ea typeface="+mn-ea"/>
                <a:cs typeface="+mn-cs"/>
              </a:rPr>
              <a:t> </a:t>
            </a:r>
            <a:r>
              <a:rPr lang="en-GB" sz="1200" b="0" i="0" kern="1200" dirty="0" err="1">
                <a:solidFill>
                  <a:schemeClr val="tx1"/>
                </a:solidFill>
                <a:effectLst/>
                <a:latin typeface="+mn-lt"/>
                <a:ea typeface="+mn-ea"/>
                <a:cs typeface="+mn-cs"/>
              </a:rPr>
              <a:t>h.y</a:t>
            </a:r>
            <a:r>
              <a:rPr lang="en-GB" sz="1200" b="0" i="0" kern="1200" dirty="0">
                <a:solidFill>
                  <a:schemeClr val="tx1"/>
                </a:solidFill>
                <a:effectLst/>
                <a:latin typeface="+mn-lt"/>
                <a:ea typeface="+mn-ea"/>
                <a:cs typeface="+mn-cs"/>
              </a:rPr>
              <a:t>. </a:t>
            </a:r>
            <a:r>
              <a:rPr lang="en-GB" sz="1200" b="0" i="0" kern="1200" dirty="0" err="1">
                <a:solidFill>
                  <a:schemeClr val="tx1"/>
                </a:solidFill>
                <a:effectLst/>
                <a:latin typeface="+mn-lt"/>
                <a:ea typeface="+mn-ea"/>
                <a:cs typeface="+mn-cs"/>
              </a:rPr>
              <a:t>adeiladu</a:t>
            </a:r>
            <a:r>
              <a:rPr lang="en-GB" sz="1200" b="0" i="0" kern="1200" dirty="0">
                <a:solidFill>
                  <a:schemeClr val="tx1"/>
                </a:solidFill>
                <a:effectLst/>
                <a:latin typeface="+mn-lt"/>
                <a:ea typeface="+mn-ea"/>
                <a:cs typeface="+mn-cs"/>
              </a:rPr>
              <a:t> </a:t>
            </a:r>
            <a:r>
              <a:rPr lang="en-GB" sz="1200" b="0" i="0" kern="1200" dirty="0" err="1">
                <a:solidFill>
                  <a:schemeClr val="tx1"/>
                </a:solidFill>
                <a:effectLst/>
                <a:latin typeface="+mn-lt"/>
                <a:ea typeface="+mn-ea"/>
                <a:cs typeface="+mn-cs"/>
              </a:rPr>
              <a:t>gwytnwch</a:t>
            </a:r>
            <a:r>
              <a:rPr lang="en-GB" sz="1200" b="0" i="0" kern="1200" dirty="0">
                <a:solidFill>
                  <a:schemeClr val="tx1"/>
                </a:solidFill>
                <a:effectLst/>
                <a:latin typeface="+mn-lt"/>
                <a:ea typeface="+mn-ea"/>
                <a:cs typeface="+mn-cs"/>
              </a:rPr>
              <a:t>, </a:t>
            </a:r>
            <a:r>
              <a:rPr lang="en-GB" sz="1200" b="0" i="0" kern="1200" dirty="0" err="1">
                <a:solidFill>
                  <a:schemeClr val="tx1"/>
                </a:solidFill>
                <a:effectLst/>
                <a:latin typeface="+mn-lt"/>
                <a:ea typeface="+mn-ea"/>
                <a:cs typeface="+mn-cs"/>
              </a:rPr>
              <a:t>asedau</a:t>
            </a:r>
            <a:r>
              <a:rPr lang="en-GB" sz="1200" b="0" i="0" kern="1200" dirty="0">
                <a:solidFill>
                  <a:schemeClr val="tx1"/>
                </a:solidFill>
                <a:effectLst/>
                <a:latin typeface="+mn-lt"/>
                <a:ea typeface="+mn-ea"/>
                <a:cs typeface="+mn-cs"/>
              </a:rPr>
              <a:t> a </a:t>
            </a:r>
            <a:r>
              <a:rPr lang="en-GB" sz="1200" b="0" i="0" kern="1200" dirty="0" err="1">
                <a:solidFill>
                  <a:schemeClr val="tx1"/>
                </a:solidFill>
                <a:effectLst/>
                <a:latin typeface="+mn-lt"/>
                <a:ea typeface="+mn-ea"/>
                <a:cs typeface="+mn-cs"/>
              </a:rPr>
              <a:t>chryfderau</a:t>
            </a:r>
            <a:r>
              <a:rPr lang="en-GB" sz="1200" b="0" i="0" kern="1200" dirty="0">
                <a:solidFill>
                  <a:schemeClr val="tx1"/>
                </a:solidFill>
                <a:effectLst/>
                <a:latin typeface="+mn-lt"/>
                <a:ea typeface="+mn-ea"/>
                <a:cs typeface="+mn-cs"/>
              </a:rPr>
              <a:t>;</a:t>
            </a:r>
          </a:p>
          <a:p>
            <a:r>
              <a:rPr lang="en-GB" sz="1200" b="0" i="0" kern="1200" dirty="0">
                <a:solidFill>
                  <a:schemeClr val="tx1"/>
                </a:solidFill>
                <a:effectLst/>
                <a:latin typeface="+mn-lt"/>
                <a:ea typeface="+mn-ea"/>
                <a:cs typeface="+mn-cs"/>
              </a:rPr>
              <a:t>ac, </a:t>
            </a:r>
            <a:r>
              <a:rPr lang="en-GB" sz="1200" b="0" i="0" kern="1200" dirty="0" err="1">
                <a:solidFill>
                  <a:schemeClr val="tx1"/>
                </a:solidFill>
                <a:effectLst/>
                <a:latin typeface="+mn-lt"/>
                <a:ea typeface="+mn-ea"/>
                <a:cs typeface="+mn-cs"/>
              </a:rPr>
              <a:t>os</a:t>
            </a:r>
            <a:r>
              <a:rPr lang="en-GB" sz="1200" b="0" i="0" kern="1200" dirty="0">
                <a:solidFill>
                  <a:schemeClr val="tx1"/>
                </a:solidFill>
                <a:effectLst/>
                <a:latin typeface="+mn-lt"/>
                <a:ea typeface="+mn-ea"/>
                <a:cs typeface="+mn-cs"/>
              </a:rPr>
              <a:t> </a:t>
            </a:r>
            <a:r>
              <a:rPr lang="en-GB" sz="1200" b="0" i="0" kern="1200" dirty="0" err="1">
                <a:solidFill>
                  <a:schemeClr val="tx1"/>
                </a:solidFill>
                <a:effectLst/>
                <a:latin typeface="+mn-lt"/>
                <a:ea typeface="+mn-ea"/>
                <a:cs typeface="+mn-cs"/>
              </a:rPr>
              <a:t>nad</a:t>
            </a:r>
            <a:r>
              <a:rPr lang="en-GB" sz="1200" b="0" i="0" kern="1200" dirty="0">
                <a:solidFill>
                  <a:schemeClr val="tx1"/>
                </a:solidFill>
                <a:effectLst/>
                <a:latin typeface="+mn-lt"/>
                <a:ea typeface="+mn-ea"/>
                <a:cs typeface="+mn-cs"/>
              </a:rPr>
              <a:t> </a:t>
            </a:r>
            <a:r>
              <a:rPr lang="en-GB" sz="1200" b="0" i="0" kern="1200" dirty="0" err="1">
                <a:solidFill>
                  <a:schemeClr val="tx1"/>
                </a:solidFill>
                <a:effectLst/>
                <a:latin typeface="+mn-lt"/>
                <a:ea typeface="+mn-ea"/>
                <a:cs typeface="+mn-cs"/>
              </a:rPr>
              <a:t>yw</a:t>
            </a:r>
            <a:r>
              <a:rPr lang="en-GB" sz="1200" b="0" i="0" kern="1200" dirty="0">
                <a:solidFill>
                  <a:schemeClr val="tx1"/>
                </a:solidFill>
                <a:effectLst/>
                <a:latin typeface="+mn-lt"/>
                <a:ea typeface="+mn-ea"/>
                <a:cs typeface="+mn-cs"/>
              </a:rPr>
              <a:t> </a:t>
            </a:r>
            <a:r>
              <a:rPr lang="en-GB" sz="1200" b="0" i="0" kern="1200" dirty="0" err="1">
                <a:solidFill>
                  <a:schemeClr val="tx1"/>
                </a:solidFill>
                <a:effectLst/>
                <a:latin typeface="+mn-lt"/>
                <a:ea typeface="+mn-ea"/>
                <a:cs typeface="+mn-cs"/>
              </a:rPr>
              <a:t>hyn</a:t>
            </a:r>
            <a:r>
              <a:rPr lang="en-GB" sz="1200" b="0" i="0" kern="1200" dirty="0">
                <a:solidFill>
                  <a:schemeClr val="tx1"/>
                </a:solidFill>
                <a:effectLst/>
                <a:latin typeface="+mn-lt"/>
                <a:ea typeface="+mn-ea"/>
                <a:cs typeface="+mn-cs"/>
              </a:rPr>
              <a:t> yn </a:t>
            </a:r>
            <a:r>
              <a:rPr lang="en-GB" sz="1200" b="0" i="0" kern="1200" dirty="0" err="1">
                <a:solidFill>
                  <a:schemeClr val="tx1"/>
                </a:solidFill>
                <a:effectLst/>
                <a:latin typeface="+mn-lt"/>
                <a:ea typeface="+mn-ea"/>
                <a:cs typeface="+mn-cs"/>
              </a:rPr>
              <a:t>effeithiol</a:t>
            </a:r>
            <a:r>
              <a:rPr lang="en-GB" sz="1200" b="0" i="0" kern="1200" dirty="0">
                <a:solidFill>
                  <a:schemeClr val="tx1"/>
                </a:solidFill>
                <a:effectLst/>
                <a:latin typeface="+mn-lt"/>
                <a:ea typeface="+mn-ea"/>
                <a:cs typeface="+mn-cs"/>
              </a:rPr>
              <a:t>:</a:t>
            </a:r>
          </a:p>
          <a:p>
            <a:r>
              <a:rPr lang="en-GB" sz="1200" b="0" i="0" kern="1200" dirty="0" err="1">
                <a:solidFill>
                  <a:schemeClr val="tx1"/>
                </a:solidFill>
                <a:effectLst/>
                <a:latin typeface="+mn-lt"/>
                <a:ea typeface="+mn-ea"/>
                <a:cs typeface="+mn-cs"/>
              </a:rPr>
              <a:t>i</a:t>
            </a:r>
            <a:r>
              <a:rPr lang="en-GB" sz="1200" b="0" i="0" kern="1200" dirty="0">
                <a:solidFill>
                  <a:schemeClr val="tx1"/>
                </a:solidFill>
                <a:effectLst/>
                <a:latin typeface="+mn-lt"/>
                <a:ea typeface="+mn-ea"/>
                <a:cs typeface="+mn-cs"/>
              </a:rPr>
              <a:t> </a:t>
            </a:r>
            <a:r>
              <a:rPr lang="en-GB" sz="1200" b="0" i="0" kern="1200" dirty="0" err="1">
                <a:solidFill>
                  <a:schemeClr val="tx1"/>
                </a:solidFill>
                <a:effectLst/>
                <a:latin typeface="+mn-lt"/>
                <a:ea typeface="+mn-ea"/>
                <a:cs typeface="+mn-cs"/>
              </a:rPr>
              <a:t>nodi</a:t>
            </a:r>
            <a:r>
              <a:rPr lang="en-GB" sz="1200" b="0" i="0" kern="1200" dirty="0">
                <a:solidFill>
                  <a:schemeClr val="tx1"/>
                </a:solidFill>
                <a:effectLst/>
                <a:latin typeface="+mn-lt"/>
                <a:ea typeface="+mn-ea"/>
                <a:cs typeface="+mn-cs"/>
              </a:rPr>
              <a:t> ac </a:t>
            </a:r>
            <a:r>
              <a:rPr lang="en-GB" sz="1200" b="1" i="0" kern="1200" dirty="0" err="1">
                <a:solidFill>
                  <a:schemeClr val="tx1"/>
                </a:solidFill>
                <a:effectLst/>
                <a:latin typeface="+mn-lt"/>
                <a:ea typeface="+mn-ea"/>
                <a:cs typeface="+mn-cs"/>
              </a:rPr>
              <a:t>ymdrin</a:t>
            </a:r>
            <a:r>
              <a:rPr lang="en-GB" sz="1200" b="0" i="0" kern="1200" dirty="0">
                <a:solidFill>
                  <a:schemeClr val="tx1"/>
                </a:solidFill>
                <a:effectLst/>
                <a:latin typeface="+mn-lt"/>
                <a:ea typeface="+mn-ea"/>
                <a:cs typeface="+mn-cs"/>
              </a:rPr>
              <a:t> â </a:t>
            </a:r>
            <a:r>
              <a:rPr lang="en-GB" sz="1200" b="0" i="0" kern="1200" dirty="0" err="1">
                <a:solidFill>
                  <a:schemeClr val="tx1"/>
                </a:solidFill>
                <a:effectLst/>
                <a:latin typeface="+mn-lt"/>
                <a:ea typeface="+mn-ea"/>
                <a:cs typeface="+mn-cs"/>
              </a:rPr>
              <a:t>phryderon</a:t>
            </a:r>
            <a:r>
              <a:rPr lang="en-GB" sz="1200" b="0" i="0" kern="1200" dirty="0">
                <a:solidFill>
                  <a:schemeClr val="tx1"/>
                </a:solidFill>
                <a:effectLst/>
                <a:latin typeface="+mn-lt"/>
                <a:ea typeface="+mn-ea"/>
                <a:cs typeface="+mn-cs"/>
              </a:rPr>
              <a:t> </a:t>
            </a:r>
            <a:r>
              <a:rPr lang="en-GB" sz="1200" b="0" i="0" kern="1200" dirty="0" err="1">
                <a:solidFill>
                  <a:schemeClr val="tx1"/>
                </a:solidFill>
                <a:effectLst/>
                <a:latin typeface="+mn-lt"/>
                <a:ea typeface="+mn-ea"/>
                <a:cs typeface="+mn-cs"/>
              </a:rPr>
              <a:t>sy’n</a:t>
            </a:r>
            <a:r>
              <a:rPr lang="en-GB" sz="1200" b="0" i="0" kern="1200" dirty="0">
                <a:solidFill>
                  <a:schemeClr val="tx1"/>
                </a:solidFill>
                <a:effectLst/>
                <a:latin typeface="+mn-lt"/>
                <a:ea typeface="+mn-ea"/>
                <a:cs typeface="+mn-cs"/>
              </a:rPr>
              <a:t> </a:t>
            </a:r>
            <a:r>
              <a:rPr lang="en-GB" sz="1200" b="0" i="0" kern="1200" dirty="0" err="1">
                <a:solidFill>
                  <a:schemeClr val="tx1"/>
                </a:solidFill>
                <a:effectLst/>
                <a:latin typeface="+mn-lt"/>
                <a:ea typeface="+mn-ea"/>
                <a:cs typeface="+mn-cs"/>
              </a:rPr>
              <a:t>dod</a:t>
            </a:r>
            <a:r>
              <a:rPr lang="en-GB" sz="1200" b="0" i="0" kern="1200" dirty="0">
                <a:solidFill>
                  <a:schemeClr val="tx1"/>
                </a:solidFill>
                <a:effectLst/>
                <a:latin typeface="+mn-lt"/>
                <a:ea typeface="+mn-ea"/>
                <a:cs typeface="+mn-cs"/>
              </a:rPr>
              <a:t> </a:t>
            </a:r>
            <a:r>
              <a:rPr lang="en-GB" sz="1200" b="0" i="0" kern="1200" dirty="0" err="1">
                <a:solidFill>
                  <a:schemeClr val="tx1"/>
                </a:solidFill>
                <a:effectLst/>
                <a:latin typeface="+mn-lt"/>
                <a:ea typeface="+mn-ea"/>
                <a:cs typeface="+mn-cs"/>
              </a:rPr>
              <a:t>i’r</a:t>
            </a:r>
            <a:r>
              <a:rPr lang="en-GB" sz="1200" b="0" i="0" kern="1200" dirty="0">
                <a:solidFill>
                  <a:schemeClr val="tx1"/>
                </a:solidFill>
                <a:effectLst/>
                <a:latin typeface="+mn-lt"/>
                <a:ea typeface="+mn-ea"/>
                <a:cs typeface="+mn-cs"/>
              </a:rPr>
              <a:t> </a:t>
            </a:r>
            <a:r>
              <a:rPr lang="en-GB" sz="1200" b="0" i="0" kern="1200" dirty="0" err="1">
                <a:solidFill>
                  <a:schemeClr val="tx1"/>
                </a:solidFill>
                <a:effectLst/>
                <a:latin typeface="+mn-lt"/>
                <a:ea typeface="+mn-ea"/>
                <a:cs typeface="+mn-cs"/>
              </a:rPr>
              <a:t>amlwg</a:t>
            </a:r>
            <a:r>
              <a:rPr lang="en-GB" sz="1200" b="0" i="0" kern="1200" dirty="0">
                <a:solidFill>
                  <a:schemeClr val="tx1"/>
                </a:solidFill>
                <a:effectLst/>
                <a:latin typeface="+mn-lt"/>
                <a:ea typeface="+mn-ea"/>
                <a:cs typeface="+mn-cs"/>
              </a:rPr>
              <a:t>, a </a:t>
            </a:r>
            <a:r>
              <a:rPr lang="en-GB" sz="1200" b="0" i="0" kern="1200" dirty="0" err="1">
                <a:solidFill>
                  <a:schemeClr val="tx1"/>
                </a:solidFill>
                <a:effectLst/>
                <a:latin typeface="+mn-lt"/>
                <a:ea typeface="+mn-ea"/>
                <a:cs typeface="+mn-cs"/>
              </a:rPr>
              <a:t>allai</a:t>
            </a:r>
            <a:r>
              <a:rPr lang="en-GB" sz="1200" b="0" i="0" kern="1200" dirty="0">
                <a:solidFill>
                  <a:schemeClr val="tx1"/>
                </a:solidFill>
                <a:effectLst/>
                <a:latin typeface="+mn-lt"/>
                <a:ea typeface="+mn-ea"/>
                <a:cs typeface="+mn-cs"/>
              </a:rPr>
              <a:t>, </a:t>
            </a:r>
            <a:r>
              <a:rPr lang="en-GB" sz="1200" b="0" i="0" kern="1200" dirty="0" err="1">
                <a:solidFill>
                  <a:schemeClr val="tx1"/>
                </a:solidFill>
                <a:effectLst/>
                <a:latin typeface="+mn-lt"/>
                <a:ea typeface="+mn-ea"/>
                <a:cs typeface="+mn-cs"/>
              </a:rPr>
              <a:t>os</a:t>
            </a:r>
            <a:r>
              <a:rPr lang="en-GB" sz="1200" b="0" i="0" kern="1200" dirty="0">
                <a:solidFill>
                  <a:schemeClr val="tx1"/>
                </a:solidFill>
                <a:effectLst/>
                <a:latin typeface="+mn-lt"/>
                <a:ea typeface="+mn-ea"/>
                <a:cs typeface="+mn-cs"/>
              </a:rPr>
              <a:t> </a:t>
            </a:r>
            <a:r>
              <a:rPr lang="en-GB" sz="1200" b="0" i="0" kern="1200" dirty="0" err="1">
                <a:solidFill>
                  <a:schemeClr val="tx1"/>
                </a:solidFill>
                <a:effectLst/>
                <a:latin typeface="+mn-lt"/>
                <a:ea typeface="+mn-ea"/>
                <a:cs typeface="+mn-cs"/>
              </a:rPr>
              <a:t>na</a:t>
            </a:r>
            <a:r>
              <a:rPr lang="en-GB" sz="1200" b="0" i="0" kern="1200" dirty="0">
                <a:solidFill>
                  <a:schemeClr val="tx1"/>
                </a:solidFill>
                <a:effectLst/>
                <a:latin typeface="+mn-lt"/>
                <a:ea typeface="+mn-ea"/>
                <a:cs typeface="+mn-cs"/>
              </a:rPr>
              <a:t> </a:t>
            </a:r>
            <a:r>
              <a:rPr lang="en-GB" sz="1200" b="0" i="0" kern="1200" dirty="0" err="1">
                <a:solidFill>
                  <a:schemeClr val="tx1"/>
                </a:solidFill>
                <a:effectLst/>
                <a:latin typeface="+mn-lt"/>
                <a:ea typeface="+mn-ea"/>
                <a:cs typeface="+mn-cs"/>
              </a:rPr>
              <a:t>chânt</a:t>
            </a:r>
            <a:r>
              <a:rPr lang="en-GB" sz="1200" b="0" i="0" kern="1200" dirty="0">
                <a:solidFill>
                  <a:schemeClr val="tx1"/>
                </a:solidFill>
                <a:effectLst/>
                <a:latin typeface="+mn-lt"/>
                <a:ea typeface="+mn-ea"/>
                <a:cs typeface="+mn-cs"/>
              </a:rPr>
              <a:t> </a:t>
            </a:r>
            <a:r>
              <a:rPr lang="en-GB" sz="1200" b="0" i="0" kern="1200" dirty="0" err="1">
                <a:solidFill>
                  <a:schemeClr val="tx1"/>
                </a:solidFill>
                <a:effectLst/>
                <a:latin typeface="+mn-lt"/>
                <a:ea typeface="+mn-ea"/>
                <a:cs typeface="+mn-cs"/>
              </a:rPr>
              <a:t>eu</a:t>
            </a:r>
            <a:r>
              <a:rPr lang="en-GB" sz="1200" b="0" i="0" kern="1200" dirty="0">
                <a:solidFill>
                  <a:schemeClr val="tx1"/>
                </a:solidFill>
                <a:effectLst/>
                <a:latin typeface="+mn-lt"/>
                <a:ea typeface="+mn-ea"/>
                <a:cs typeface="+mn-cs"/>
              </a:rPr>
              <a:t> </a:t>
            </a:r>
            <a:r>
              <a:rPr lang="en-GB" sz="1200" b="0" i="0" kern="1200" dirty="0" err="1">
                <a:solidFill>
                  <a:schemeClr val="tx1"/>
                </a:solidFill>
                <a:effectLst/>
                <a:latin typeface="+mn-lt"/>
                <a:ea typeface="+mn-ea"/>
                <a:cs typeface="+mn-cs"/>
              </a:rPr>
              <a:t>datrys</a:t>
            </a:r>
            <a:r>
              <a:rPr lang="en-GB" sz="1200" b="0" i="0" kern="1200" dirty="0">
                <a:solidFill>
                  <a:schemeClr val="tx1"/>
                </a:solidFill>
                <a:effectLst/>
                <a:latin typeface="+mn-lt"/>
                <a:ea typeface="+mn-ea"/>
                <a:cs typeface="+mn-cs"/>
              </a:rPr>
              <a:t>, </a:t>
            </a:r>
            <a:r>
              <a:rPr lang="en-GB" sz="1200" b="0" i="0" kern="1200" dirty="0" err="1">
                <a:solidFill>
                  <a:schemeClr val="tx1"/>
                </a:solidFill>
                <a:effectLst/>
                <a:latin typeface="+mn-lt"/>
                <a:ea typeface="+mn-ea"/>
                <a:cs typeface="+mn-cs"/>
              </a:rPr>
              <a:t>arwain</a:t>
            </a:r>
            <a:r>
              <a:rPr lang="en-GB" sz="1200" b="0" i="0" kern="1200" dirty="0">
                <a:solidFill>
                  <a:schemeClr val="tx1"/>
                </a:solidFill>
                <a:effectLst/>
                <a:latin typeface="+mn-lt"/>
                <a:ea typeface="+mn-ea"/>
                <a:cs typeface="+mn-cs"/>
              </a:rPr>
              <a:t> at </a:t>
            </a:r>
            <a:r>
              <a:rPr lang="en-GB" sz="1200" b="0" i="0" kern="1200" dirty="0" err="1">
                <a:solidFill>
                  <a:schemeClr val="tx1"/>
                </a:solidFill>
                <a:effectLst/>
                <a:latin typeface="+mn-lt"/>
                <a:ea typeface="+mn-ea"/>
                <a:cs typeface="+mn-cs"/>
              </a:rPr>
              <a:t>i’r</a:t>
            </a:r>
            <a:r>
              <a:rPr lang="en-GB" sz="1200" b="0" i="0" kern="1200" dirty="0">
                <a:solidFill>
                  <a:schemeClr val="tx1"/>
                </a:solidFill>
                <a:effectLst/>
                <a:latin typeface="+mn-lt"/>
                <a:ea typeface="+mn-ea"/>
                <a:cs typeface="+mn-cs"/>
              </a:rPr>
              <a:t> </a:t>
            </a:r>
            <a:r>
              <a:rPr lang="en-GB" sz="1200" b="0" i="0" kern="1200" dirty="0" err="1">
                <a:solidFill>
                  <a:schemeClr val="tx1"/>
                </a:solidFill>
                <a:effectLst/>
                <a:latin typeface="+mn-lt"/>
                <a:ea typeface="+mn-ea"/>
                <a:cs typeface="+mn-cs"/>
              </a:rPr>
              <a:t>oedolyn</a:t>
            </a:r>
            <a:r>
              <a:rPr lang="en-GB" sz="1200" b="0" i="0" kern="1200" dirty="0">
                <a:solidFill>
                  <a:schemeClr val="tx1"/>
                </a:solidFill>
                <a:effectLst/>
                <a:latin typeface="+mn-lt"/>
                <a:ea typeface="+mn-ea"/>
                <a:cs typeface="+mn-cs"/>
              </a:rPr>
              <a:t> </a:t>
            </a:r>
            <a:r>
              <a:rPr lang="en-GB" sz="1200" b="0" i="0" kern="1200" dirty="0" err="1">
                <a:solidFill>
                  <a:schemeClr val="tx1"/>
                </a:solidFill>
                <a:effectLst/>
                <a:latin typeface="+mn-lt"/>
                <a:ea typeface="+mn-ea"/>
                <a:cs typeface="+mn-cs"/>
              </a:rPr>
              <a:t>ddod</a:t>
            </a:r>
            <a:r>
              <a:rPr lang="en-GB" sz="1200" b="0" i="0" kern="1200" dirty="0">
                <a:solidFill>
                  <a:schemeClr val="tx1"/>
                </a:solidFill>
                <a:effectLst/>
                <a:latin typeface="+mn-lt"/>
                <a:ea typeface="+mn-ea"/>
                <a:cs typeface="+mn-cs"/>
              </a:rPr>
              <a:t> yn </a:t>
            </a:r>
            <a:r>
              <a:rPr lang="en-GB" sz="1200" b="0" i="0" kern="1200" dirty="0" err="1">
                <a:solidFill>
                  <a:schemeClr val="tx1"/>
                </a:solidFill>
                <a:effectLst/>
                <a:latin typeface="+mn-lt"/>
                <a:ea typeface="+mn-ea"/>
                <a:cs typeface="+mn-cs"/>
              </a:rPr>
              <a:t>oedolyn</a:t>
            </a:r>
            <a:r>
              <a:rPr lang="en-GB" sz="1200" b="0" i="0" kern="1200" dirty="0">
                <a:solidFill>
                  <a:schemeClr val="tx1"/>
                </a:solidFill>
                <a:effectLst/>
                <a:latin typeface="+mn-lt"/>
                <a:ea typeface="+mn-ea"/>
                <a:cs typeface="+mn-cs"/>
              </a:rPr>
              <a:t> </a:t>
            </a:r>
            <a:r>
              <a:rPr lang="en-GB" sz="1200" b="0" i="0" kern="1200" dirty="0" err="1">
                <a:solidFill>
                  <a:schemeClr val="tx1"/>
                </a:solidFill>
                <a:effectLst/>
                <a:latin typeface="+mn-lt"/>
                <a:ea typeface="+mn-ea"/>
                <a:cs typeface="+mn-cs"/>
              </a:rPr>
              <a:t>sy’n</a:t>
            </a:r>
            <a:r>
              <a:rPr lang="en-GB" sz="1200" b="0" i="0" kern="1200" dirty="0">
                <a:solidFill>
                  <a:schemeClr val="tx1"/>
                </a:solidFill>
                <a:effectLst/>
                <a:latin typeface="+mn-lt"/>
                <a:ea typeface="+mn-ea"/>
                <a:cs typeface="+mn-cs"/>
              </a:rPr>
              <a:t> </a:t>
            </a:r>
            <a:r>
              <a:rPr lang="en-GB" sz="1200" b="0" i="0" kern="1200" dirty="0" err="1">
                <a:solidFill>
                  <a:schemeClr val="tx1"/>
                </a:solidFill>
                <a:effectLst/>
                <a:latin typeface="+mn-lt"/>
                <a:ea typeface="+mn-ea"/>
                <a:cs typeface="+mn-cs"/>
              </a:rPr>
              <a:t>wynebu</a:t>
            </a:r>
            <a:r>
              <a:rPr lang="en-GB" sz="1200" b="0" i="0" kern="1200" dirty="0">
                <a:solidFill>
                  <a:schemeClr val="tx1"/>
                </a:solidFill>
                <a:effectLst/>
                <a:latin typeface="+mn-lt"/>
                <a:ea typeface="+mn-ea"/>
                <a:cs typeface="+mn-cs"/>
              </a:rPr>
              <a:t> </a:t>
            </a:r>
            <a:r>
              <a:rPr lang="en-GB" sz="1200" b="0" i="0" kern="1200" dirty="0" err="1">
                <a:solidFill>
                  <a:schemeClr val="tx1"/>
                </a:solidFill>
                <a:effectLst/>
                <a:latin typeface="+mn-lt"/>
                <a:ea typeface="+mn-ea"/>
                <a:cs typeface="+mn-cs"/>
              </a:rPr>
              <a:t>risg</a:t>
            </a:r>
            <a:r>
              <a:rPr lang="en-GB" sz="1200" b="0" i="0" kern="1200" dirty="0">
                <a:solidFill>
                  <a:schemeClr val="tx1"/>
                </a:solidFill>
                <a:effectLst/>
                <a:latin typeface="+mn-lt"/>
                <a:ea typeface="+mn-ea"/>
                <a:cs typeface="+mn-cs"/>
              </a:rPr>
              <a:t> a </a:t>
            </a:r>
            <a:r>
              <a:rPr lang="en-GB" sz="1200" b="0" i="0" kern="1200" dirty="0" err="1">
                <a:solidFill>
                  <a:schemeClr val="tx1"/>
                </a:solidFill>
                <a:effectLst/>
                <a:latin typeface="+mn-lt"/>
                <a:ea typeface="+mn-ea"/>
                <a:cs typeface="+mn-cs"/>
              </a:rPr>
              <a:t>phrofi</a:t>
            </a:r>
            <a:r>
              <a:rPr lang="en-GB" sz="1200" b="0" i="0" kern="1200" dirty="0">
                <a:solidFill>
                  <a:schemeClr val="tx1"/>
                </a:solidFill>
                <a:effectLst/>
                <a:latin typeface="+mn-lt"/>
                <a:ea typeface="+mn-ea"/>
                <a:cs typeface="+mn-cs"/>
              </a:rPr>
              <a:t> </a:t>
            </a:r>
            <a:r>
              <a:rPr lang="en-GB" sz="1200" b="0" i="0" kern="1200" dirty="0" err="1">
                <a:solidFill>
                  <a:schemeClr val="tx1"/>
                </a:solidFill>
                <a:effectLst/>
                <a:latin typeface="+mn-lt"/>
                <a:ea typeface="+mn-ea"/>
                <a:cs typeface="+mn-cs"/>
              </a:rPr>
              <a:t>camdriniaeth</a:t>
            </a:r>
            <a:r>
              <a:rPr lang="en-GB" sz="1200" b="0" i="0" kern="1200" dirty="0">
                <a:solidFill>
                  <a:schemeClr val="tx1"/>
                </a:solidFill>
                <a:effectLst/>
                <a:latin typeface="+mn-lt"/>
                <a:ea typeface="+mn-ea"/>
                <a:cs typeface="+mn-cs"/>
              </a:rPr>
              <a:t> neu </a:t>
            </a:r>
            <a:r>
              <a:rPr lang="en-GB" sz="1200" b="0" i="0" kern="1200" dirty="0" err="1">
                <a:solidFill>
                  <a:schemeClr val="tx1"/>
                </a:solidFill>
                <a:effectLst/>
                <a:latin typeface="+mn-lt"/>
                <a:ea typeface="+mn-ea"/>
                <a:cs typeface="+mn-cs"/>
              </a:rPr>
              <a:t>esgeulustod</a:t>
            </a:r>
            <a:r>
              <a:rPr lang="en-GB" sz="1200" b="0" i="0" kern="1200" dirty="0">
                <a:solidFill>
                  <a:schemeClr val="tx1"/>
                </a:solidFill>
                <a:effectLst/>
                <a:latin typeface="+mn-lt"/>
                <a:ea typeface="+mn-ea"/>
                <a:cs typeface="+mn-cs"/>
              </a:rPr>
              <a:t>.</a:t>
            </a:r>
          </a:p>
          <a:p>
            <a:endParaRPr lang="en-US" sz="1200" b="0" i="0" kern="1200" dirty="0">
              <a:solidFill>
                <a:schemeClr val="tx1"/>
              </a:solidFill>
              <a:effectLst/>
              <a:latin typeface="+mn-lt"/>
              <a:ea typeface="+mn-ea"/>
              <a:cs typeface="+mn-cs"/>
            </a:endParaRPr>
          </a:p>
          <a:p>
            <a:endParaRPr lang="en-GB" dirty="0"/>
          </a:p>
        </p:txBody>
      </p:sp>
      <p:sp>
        <p:nvSpPr>
          <p:cNvPr id="4" name="Slide Number Placeholder 3"/>
          <p:cNvSpPr>
            <a:spLocks noGrp="1"/>
          </p:cNvSpPr>
          <p:nvPr>
            <p:ph type="sldNum" sz="quarter" idx="5"/>
          </p:nvPr>
        </p:nvSpPr>
        <p:spPr/>
        <p:txBody>
          <a:bodyPr/>
          <a:lstStyle/>
          <a:p>
            <a:fld id="{6886D4B0-98F9-415F-9A92-1BE06DB50752}" type="slidenum">
              <a:rPr lang="en-GB" smtClean="0"/>
              <a:t>7</a:t>
            </a:fld>
            <a:endParaRPr lang="en-GB"/>
          </a:p>
        </p:txBody>
      </p:sp>
    </p:spTree>
    <p:extLst>
      <p:ext uri="{BB962C8B-B14F-4D97-AF65-F5344CB8AC3E}">
        <p14:creationId xmlns:p14="http://schemas.microsoft.com/office/powerpoint/2010/main" val="91180311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r>
              <a:rPr lang="en-US" b="0" i="0" dirty="0">
                <a:solidFill>
                  <a:srgbClr val="37394B"/>
                </a:solidFill>
                <a:effectLst/>
                <a:latin typeface="Helvetica" panose="020B0604020202020204" pitchFamily="34" charset="0"/>
              </a:rPr>
              <a:t>Interventions may be provided by practitioners from a diverse range of disciplines who are in contact with the adult at risk and their </a:t>
            </a:r>
            <a:r>
              <a:rPr lang="en-US" b="0" i="0" dirty="0" err="1">
                <a:solidFill>
                  <a:srgbClr val="37394B"/>
                </a:solidFill>
                <a:effectLst/>
                <a:latin typeface="Helvetica" panose="020B0604020202020204" pitchFamily="34" charset="0"/>
              </a:rPr>
              <a:t>carer</a:t>
            </a:r>
            <a:r>
              <a:rPr lang="en-US" b="0" i="0" dirty="0">
                <a:solidFill>
                  <a:srgbClr val="37394B"/>
                </a:solidFill>
                <a:effectLst/>
                <a:latin typeface="Helvetica" panose="020B0604020202020204" pitchFamily="34" charset="0"/>
              </a:rPr>
              <a:t>/s.</a:t>
            </a:r>
          </a:p>
          <a:p>
            <a:pPr algn="l"/>
            <a:endParaRPr lang="en-US" b="0" i="0" dirty="0">
              <a:solidFill>
                <a:srgbClr val="37394B"/>
              </a:solidFill>
              <a:effectLst/>
              <a:latin typeface="Helvetica" panose="020B0604020202020204" pitchFamily="34" charset="0"/>
            </a:endParaRPr>
          </a:p>
          <a:p>
            <a:pPr algn="l"/>
            <a:r>
              <a:rPr lang="en-US" b="1" i="1" u="sng" dirty="0">
                <a:solidFill>
                  <a:srgbClr val="37394B"/>
                </a:solidFill>
                <a:effectLst/>
                <a:latin typeface="Helvetica" panose="020B0604020202020204" pitchFamily="34" charset="0"/>
              </a:rPr>
              <a:t>Slide is a summary/combination of all following:</a:t>
            </a:r>
          </a:p>
          <a:p>
            <a:pPr algn="l"/>
            <a:r>
              <a:rPr lang="en-US" b="0" i="0" dirty="0">
                <a:solidFill>
                  <a:srgbClr val="37394B"/>
                </a:solidFill>
                <a:effectLst/>
                <a:latin typeface="Helvetica" panose="020B0604020202020204" pitchFamily="34" charset="0"/>
              </a:rPr>
              <a:t>When determining the most appropriate interventions consideration should be given to:</a:t>
            </a:r>
          </a:p>
          <a:p>
            <a:pPr algn="l">
              <a:buFont typeface="Arial" panose="020B0604020202020204" pitchFamily="34" charset="0"/>
              <a:buChar char="•"/>
            </a:pPr>
            <a:r>
              <a:rPr lang="en-US" b="0" i="0" dirty="0">
                <a:solidFill>
                  <a:srgbClr val="37394B"/>
                </a:solidFill>
                <a:effectLst/>
                <a:latin typeface="Helvetica" panose="020B0604020202020204" pitchFamily="34" charset="0"/>
              </a:rPr>
              <a:t>what matters to the adult;</a:t>
            </a:r>
          </a:p>
          <a:p>
            <a:pPr algn="l">
              <a:buFont typeface="Arial" panose="020B0604020202020204" pitchFamily="34" charset="0"/>
              <a:buChar char="•"/>
            </a:pPr>
            <a:r>
              <a:rPr lang="en-US" b="0" i="0" dirty="0">
                <a:solidFill>
                  <a:srgbClr val="37394B"/>
                </a:solidFill>
                <a:effectLst/>
                <a:latin typeface="Helvetica" panose="020B0604020202020204" pitchFamily="34" charset="0"/>
              </a:rPr>
              <a:t>the well-being outcomes they wish to achieve;</a:t>
            </a:r>
          </a:p>
          <a:p>
            <a:pPr algn="l">
              <a:buFont typeface="Arial" panose="020B0604020202020204" pitchFamily="34" charset="0"/>
              <a:buChar char="•"/>
            </a:pPr>
            <a:r>
              <a:rPr lang="en-US" b="0" i="0" dirty="0">
                <a:solidFill>
                  <a:srgbClr val="37394B"/>
                </a:solidFill>
                <a:effectLst/>
                <a:latin typeface="Helvetica" panose="020B0604020202020204" pitchFamily="34" charset="0"/>
              </a:rPr>
              <a:t>a holistic approach;</a:t>
            </a:r>
          </a:p>
          <a:p>
            <a:pPr algn="l">
              <a:buFont typeface="Arial" panose="020B0604020202020204" pitchFamily="34" charset="0"/>
              <a:buChar char="•"/>
            </a:pPr>
            <a:r>
              <a:rPr lang="en-US" b="0" i="0" dirty="0">
                <a:solidFill>
                  <a:srgbClr val="37394B"/>
                </a:solidFill>
                <a:effectLst/>
                <a:latin typeface="Helvetica" panose="020B0604020202020204" pitchFamily="34" charset="0"/>
              </a:rPr>
              <a:t>supporting and working with the adult at risk as an equal partner to plan and deliver the intervention/s;</a:t>
            </a:r>
          </a:p>
          <a:p>
            <a:pPr algn="l">
              <a:buFont typeface="Arial" panose="020B0604020202020204" pitchFamily="34" charset="0"/>
              <a:buChar char="•"/>
            </a:pPr>
            <a:r>
              <a:rPr lang="en-US" b="0" i="0" dirty="0">
                <a:solidFill>
                  <a:srgbClr val="37394B"/>
                </a:solidFill>
                <a:effectLst/>
                <a:latin typeface="Helvetica" panose="020B0604020202020204" pitchFamily="34" charset="0"/>
              </a:rPr>
              <a:t>empowering the adult to consider how they can retain control over their day to day life and achieve what matters to them;</a:t>
            </a:r>
          </a:p>
          <a:p>
            <a:pPr algn="l">
              <a:buFont typeface="Arial" panose="020B0604020202020204" pitchFamily="34" charset="0"/>
              <a:buChar char="•"/>
            </a:pPr>
            <a:r>
              <a:rPr lang="en-US" b="0" i="0" dirty="0">
                <a:solidFill>
                  <a:srgbClr val="37394B"/>
                </a:solidFill>
                <a:effectLst/>
                <a:latin typeface="Helvetica" panose="020B0604020202020204" pitchFamily="34" charset="0"/>
              </a:rPr>
              <a:t>producing innovative solutions for example drawing on local networks and communities;</a:t>
            </a:r>
          </a:p>
          <a:p>
            <a:pPr algn="l">
              <a:buFont typeface="Arial" panose="020B0604020202020204" pitchFamily="34" charset="0"/>
              <a:buChar char="•"/>
            </a:pPr>
            <a:r>
              <a:rPr lang="en-US" b="0" i="0" dirty="0">
                <a:solidFill>
                  <a:srgbClr val="37394B"/>
                </a:solidFill>
                <a:effectLst/>
                <a:latin typeface="Helvetica" panose="020B0604020202020204" pitchFamily="34" charset="0"/>
              </a:rPr>
              <a:t>timely interventions delivered in the right place;</a:t>
            </a:r>
          </a:p>
          <a:p>
            <a:pPr algn="l">
              <a:buFont typeface="Arial" panose="020B0604020202020204" pitchFamily="34" charset="0"/>
              <a:buChar char="•"/>
            </a:pPr>
            <a:r>
              <a:rPr lang="en-US" b="0" i="0" dirty="0">
                <a:solidFill>
                  <a:srgbClr val="37394B"/>
                </a:solidFill>
                <a:effectLst/>
                <a:latin typeface="Helvetica" panose="020B0604020202020204" pitchFamily="34" charset="0"/>
              </a:rPr>
              <a:t>selecting a diverse range of services that consider the needs of both the adult and their </a:t>
            </a:r>
            <a:r>
              <a:rPr lang="en-US" b="0" i="0" dirty="0" err="1">
                <a:solidFill>
                  <a:srgbClr val="37394B"/>
                </a:solidFill>
                <a:effectLst/>
                <a:latin typeface="Helvetica" panose="020B0604020202020204" pitchFamily="34" charset="0"/>
              </a:rPr>
              <a:t>carer</a:t>
            </a:r>
            <a:r>
              <a:rPr lang="en-US" b="0" i="0" dirty="0">
                <a:solidFill>
                  <a:srgbClr val="37394B"/>
                </a:solidFill>
                <a:effectLst/>
                <a:latin typeface="Helvetica" panose="020B0604020202020204" pitchFamily="34" charset="0"/>
              </a:rPr>
              <a:t>/s;</a:t>
            </a:r>
          </a:p>
          <a:p>
            <a:pPr algn="l">
              <a:buFont typeface="Arial" panose="020B0604020202020204" pitchFamily="34" charset="0"/>
              <a:buChar char="•"/>
            </a:pPr>
            <a:r>
              <a:rPr lang="en-US" b="0" i="0" dirty="0" err="1">
                <a:solidFill>
                  <a:srgbClr val="37394B"/>
                </a:solidFill>
                <a:effectLst/>
                <a:latin typeface="Helvetica" panose="020B0604020202020204" pitchFamily="34" charset="0"/>
              </a:rPr>
              <a:t>recognising</a:t>
            </a:r>
            <a:r>
              <a:rPr lang="en-US" b="0" i="0" dirty="0">
                <a:solidFill>
                  <a:srgbClr val="37394B"/>
                </a:solidFill>
                <a:effectLst/>
                <a:latin typeface="Helvetica" panose="020B0604020202020204" pitchFamily="34" charset="0"/>
              </a:rPr>
              <a:t> interventions need to be flexible and </a:t>
            </a:r>
            <a:r>
              <a:rPr lang="en-US" b="0" i="0" dirty="0" err="1">
                <a:solidFill>
                  <a:srgbClr val="37394B"/>
                </a:solidFill>
                <a:effectLst/>
                <a:latin typeface="Helvetica" panose="020B0604020202020204" pitchFamily="34" charset="0"/>
              </a:rPr>
              <a:t>recognise</a:t>
            </a:r>
            <a:r>
              <a:rPr lang="en-US" b="0" i="0" dirty="0">
                <a:solidFill>
                  <a:srgbClr val="37394B"/>
                </a:solidFill>
                <a:effectLst/>
                <a:latin typeface="Helvetica" panose="020B0604020202020204" pitchFamily="34" charset="0"/>
              </a:rPr>
              <a:t> individual needs and circumstances;</a:t>
            </a:r>
          </a:p>
          <a:p>
            <a:pPr algn="l">
              <a:buFont typeface="Arial" panose="020B0604020202020204" pitchFamily="34" charset="0"/>
              <a:buChar char="•"/>
            </a:pPr>
            <a:r>
              <a:rPr lang="en-US" b="0" i="0" dirty="0">
                <a:solidFill>
                  <a:srgbClr val="37394B"/>
                </a:solidFill>
                <a:effectLst/>
                <a:latin typeface="Helvetica" panose="020B0604020202020204" pitchFamily="34" charset="0"/>
              </a:rPr>
              <a:t>ways in which any emerging or new needs will be addressed;</a:t>
            </a:r>
          </a:p>
          <a:p>
            <a:pPr algn="l">
              <a:buFont typeface="Arial" panose="020B0604020202020204" pitchFamily="34" charset="0"/>
              <a:buChar char="•"/>
            </a:pPr>
            <a:r>
              <a:rPr lang="en-US" b="0" i="0" dirty="0">
                <a:solidFill>
                  <a:srgbClr val="37394B"/>
                </a:solidFill>
                <a:effectLst/>
                <a:latin typeface="Helvetica" panose="020B0604020202020204" pitchFamily="34" charset="0"/>
              </a:rPr>
              <a:t>shared ownership and active contributions by all practitioners involved with the adult.</a:t>
            </a:r>
          </a:p>
          <a:p>
            <a:pPr algn="l"/>
            <a:r>
              <a:rPr lang="en-US" b="0" i="0" dirty="0">
                <a:solidFill>
                  <a:srgbClr val="11846A"/>
                </a:solidFill>
                <a:effectLst/>
                <a:latin typeface="Helvetica" panose="020B0604020202020204" pitchFamily="34" charset="0"/>
                <a:hlinkClick r:id="rId3">
                  <a:extLst>
                    <a:ext uri="{A12FA001-AC4F-418D-AE19-62706E023703}">
                      <ahyp:hlinkClr xmlns:ahyp="http://schemas.microsoft.com/office/drawing/2018/hyperlinkcolor" val="tx"/>
                    </a:ext>
                  </a:extLst>
                </a:hlinkClick>
              </a:rPr>
              <a:t>Early Intervention Foundation (EIF) (2018). About early intervention: why it matters</a:t>
            </a:r>
            <a:endParaRPr lang="en-US" b="0" i="0" dirty="0">
              <a:solidFill>
                <a:srgbClr val="37394B"/>
              </a:solidFill>
              <a:effectLst/>
              <a:latin typeface="Helvetica" panose="020B0604020202020204" pitchFamily="34" charset="0"/>
            </a:endParaRPr>
          </a:p>
          <a:p>
            <a:pPr algn="l"/>
            <a:r>
              <a:rPr lang="en-US" b="0" i="0" dirty="0">
                <a:solidFill>
                  <a:srgbClr val="11846A"/>
                </a:solidFill>
                <a:effectLst/>
                <a:latin typeface="Helvetica" panose="020B0604020202020204" pitchFamily="34" charset="0"/>
                <a:hlinkClick r:id="rId4">
                  <a:extLst>
                    <a:ext uri="{A12FA001-AC4F-418D-AE19-62706E023703}">
                      <ahyp:hlinkClr xmlns:ahyp="http://schemas.microsoft.com/office/drawing/2018/hyperlinkcolor" val="tx"/>
                    </a:ext>
                  </a:extLst>
                </a:hlinkClick>
              </a:rPr>
              <a:t>https://socialcare.wales/cms_assets/hub-downloads/Principles-Resource-Guide_March-17.pdf</a:t>
            </a:r>
            <a:endParaRPr lang="en-US" b="0" i="0" dirty="0">
              <a:solidFill>
                <a:srgbClr val="37394B"/>
              </a:solidFill>
              <a:effectLst/>
              <a:latin typeface="Helvetica" panose="020B0604020202020204" pitchFamily="34" charset="0"/>
            </a:endParaRPr>
          </a:p>
          <a:p>
            <a:pPr algn="l"/>
            <a:endParaRPr lang="en-US" b="1" i="0" u="none" strike="noStrike" dirty="0">
              <a:solidFill>
                <a:srgbClr val="11846A"/>
              </a:solidFill>
              <a:effectLst/>
              <a:latin typeface="Helvetica" panose="020B0604020202020204" pitchFamily="34" charset="0"/>
              <a:hlinkClick r:id="rId5">
                <a:extLst>
                  <a:ext uri="{A12FA001-AC4F-418D-AE19-62706E023703}">
                    <ahyp:hlinkClr xmlns:ahyp="http://schemas.microsoft.com/office/drawing/2018/hyperlinkcolor" val="tx"/>
                  </a:ext>
                </a:extLst>
              </a:hlinkClick>
            </a:endParaRPr>
          </a:p>
          <a:p>
            <a:r>
              <a:rPr lang="en-GB" sz="1200" b="1" kern="1200" dirty="0">
                <a:solidFill>
                  <a:schemeClr val="tx1"/>
                </a:solidFill>
                <a:effectLst/>
                <a:latin typeface="+mn-lt"/>
                <a:ea typeface="+mn-ea"/>
                <a:cs typeface="+mn-cs"/>
              </a:rPr>
              <a:t>Pointers for Practice: Key Principles for Effective Early Help Interventions </a:t>
            </a:r>
            <a:endParaRPr lang="en-GB" sz="1200" kern="1200" dirty="0">
              <a:solidFill>
                <a:schemeClr val="tx1"/>
              </a:solidFill>
              <a:effectLst/>
              <a:latin typeface="+mn-lt"/>
              <a:ea typeface="+mn-ea"/>
              <a:cs typeface="+mn-cs"/>
            </a:endParaRPr>
          </a:p>
          <a:p>
            <a:r>
              <a:rPr lang="en-GB" sz="1200" kern="1200" dirty="0">
                <a:solidFill>
                  <a:schemeClr val="tx1"/>
                </a:solidFill>
                <a:effectLst/>
                <a:latin typeface="+mn-lt"/>
                <a:ea typeface="+mn-ea"/>
                <a:cs typeface="+mn-cs"/>
              </a:rPr>
              <a:t>The following should be considered when developing interventions:</a:t>
            </a:r>
          </a:p>
          <a:p>
            <a:pPr marL="171450" lvl="0" indent="-171450">
              <a:buFont typeface="Arial" panose="020B0604020202020204" pitchFamily="34" charset="0"/>
              <a:buChar char="•"/>
            </a:pPr>
            <a:r>
              <a:rPr lang="en-GB" sz="1200" kern="1200" dirty="0">
                <a:solidFill>
                  <a:schemeClr val="tx1"/>
                </a:solidFill>
                <a:effectLst/>
                <a:latin typeface="+mn-lt"/>
                <a:ea typeface="+mn-ea"/>
                <a:cs typeface="+mn-cs"/>
              </a:rPr>
              <a:t>Person-focused services to improving outcomes</a:t>
            </a:r>
          </a:p>
          <a:p>
            <a:pPr marL="171450" lvl="0" indent="-171450">
              <a:buFont typeface="Arial" panose="020B0604020202020204" pitchFamily="34" charset="0"/>
              <a:buChar char="•"/>
            </a:pPr>
            <a:r>
              <a:rPr lang="en-GB" sz="1200" kern="1200" dirty="0">
                <a:solidFill>
                  <a:schemeClr val="tx1"/>
                </a:solidFill>
                <a:effectLst/>
                <a:latin typeface="+mn-lt"/>
                <a:ea typeface="+mn-ea"/>
                <a:cs typeface="+mn-cs"/>
              </a:rPr>
              <a:t>take account of individual circumstances</a:t>
            </a:r>
          </a:p>
          <a:p>
            <a:pPr marL="171450" lvl="0" indent="-171450">
              <a:buFont typeface="Arial" panose="020B0604020202020204" pitchFamily="34" charset="0"/>
              <a:buChar char="•"/>
            </a:pPr>
            <a:r>
              <a:rPr lang="en-GB" sz="1200" kern="1200" dirty="0">
                <a:solidFill>
                  <a:schemeClr val="tx1"/>
                </a:solidFill>
                <a:effectLst/>
                <a:latin typeface="+mn-lt"/>
                <a:ea typeface="+mn-ea"/>
                <a:cs typeface="+mn-cs"/>
              </a:rPr>
              <a:t>recognise and adapt to changing needs</a:t>
            </a:r>
          </a:p>
          <a:p>
            <a:pPr marL="171450" lvl="0" indent="-171450">
              <a:buFont typeface="Arial" panose="020B0604020202020204" pitchFamily="34" charset="0"/>
              <a:buChar char="•"/>
            </a:pPr>
            <a:r>
              <a:rPr lang="en-GB" sz="1200" kern="1200" dirty="0">
                <a:solidFill>
                  <a:schemeClr val="tx1"/>
                </a:solidFill>
                <a:effectLst/>
                <a:latin typeface="+mn-lt"/>
                <a:ea typeface="+mn-ea"/>
                <a:cs typeface="+mn-cs"/>
              </a:rPr>
              <a:t>allow the adult at risk to take control of their life and give them an increased sense of ownership and investment in their outcomes</a:t>
            </a:r>
          </a:p>
          <a:p>
            <a:pPr marL="171450" lvl="0" indent="-171450">
              <a:buFont typeface="Arial" panose="020B0604020202020204" pitchFamily="34" charset="0"/>
              <a:buChar char="•"/>
            </a:pPr>
            <a:r>
              <a:rPr lang="en-GB" sz="1200" kern="1200" dirty="0">
                <a:solidFill>
                  <a:schemeClr val="tx1"/>
                </a:solidFill>
                <a:effectLst/>
                <a:latin typeface="+mn-lt"/>
                <a:ea typeface="+mn-ea"/>
                <a:cs typeface="+mn-cs"/>
              </a:rPr>
              <a:t>build skills and coping mechanisms</a:t>
            </a:r>
          </a:p>
          <a:p>
            <a:pPr marL="171450" lvl="0" indent="-171450">
              <a:buFont typeface="Arial" panose="020B0604020202020204" pitchFamily="34" charset="0"/>
              <a:buChar char="•"/>
            </a:pPr>
            <a:r>
              <a:rPr lang="en-GB" sz="1200" kern="1200" dirty="0">
                <a:solidFill>
                  <a:schemeClr val="tx1"/>
                </a:solidFill>
                <a:effectLst/>
                <a:latin typeface="+mn-lt"/>
                <a:ea typeface="+mn-ea"/>
                <a:cs typeface="+mn-cs"/>
              </a:rPr>
              <a:t>promote resilience</a:t>
            </a:r>
          </a:p>
          <a:p>
            <a:r>
              <a:rPr lang="en-GB" sz="1200" kern="1200" dirty="0">
                <a:solidFill>
                  <a:schemeClr val="tx1"/>
                </a:solidFill>
                <a:effectLst/>
                <a:latin typeface="+mn-lt"/>
                <a:ea typeface="+mn-ea"/>
                <a:cs typeface="+mn-cs"/>
              </a:rPr>
              <a:t> </a:t>
            </a:r>
          </a:p>
          <a:p>
            <a:r>
              <a:rPr lang="en-GB" sz="1200" kern="1200" dirty="0">
                <a:solidFill>
                  <a:schemeClr val="tx1"/>
                </a:solidFill>
                <a:effectLst/>
                <a:latin typeface="+mn-lt"/>
                <a:ea typeface="+mn-ea"/>
                <a:cs typeface="+mn-cs"/>
              </a:rPr>
              <a:t>The co-production of a plan should ensure:</a:t>
            </a:r>
          </a:p>
          <a:p>
            <a:pPr marL="171450" lvl="0" indent="-171450">
              <a:buFont typeface="Arial" panose="020B0604020202020204" pitchFamily="34" charset="0"/>
              <a:buChar char="•"/>
            </a:pPr>
            <a:r>
              <a:rPr lang="en-GB" sz="1200" kern="1200" dirty="0">
                <a:solidFill>
                  <a:schemeClr val="tx1"/>
                </a:solidFill>
                <a:effectLst/>
                <a:latin typeface="+mn-lt"/>
                <a:ea typeface="+mn-ea"/>
                <a:cs typeface="+mn-cs"/>
              </a:rPr>
              <a:t>a joined-up and multi-agency response</a:t>
            </a:r>
          </a:p>
          <a:p>
            <a:pPr marL="171450" lvl="0" indent="-171450">
              <a:buFont typeface="Arial" panose="020B0604020202020204" pitchFamily="34" charset="0"/>
              <a:buChar char="•"/>
            </a:pPr>
            <a:r>
              <a:rPr lang="en-GB" sz="1200" kern="1200" dirty="0">
                <a:solidFill>
                  <a:schemeClr val="tx1"/>
                </a:solidFill>
                <a:effectLst/>
                <a:latin typeface="+mn-lt"/>
                <a:ea typeface="+mn-ea"/>
                <a:cs typeface="+mn-cs"/>
              </a:rPr>
              <a:t>a seamless progression for families between different interventions and</a:t>
            </a:r>
          </a:p>
          <a:p>
            <a:pPr marL="171450" lvl="0" indent="-171450">
              <a:buFont typeface="Arial" panose="020B0604020202020204" pitchFamily="34" charset="0"/>
              <a:buChar char="•"/>
            </a:pPr>
            <a:r>
              <a:rPr lang="en-GB" sz="1200" kern="1200" dirty="0">
                <a:solidFill>
                  <a:schemeClr val="tx1"/>
                </a:solidFill>
                <a:effectLst/>
                <a:latin typeface="+mn-lt"/>
                <a:ea typeface="+mn-ea"/>
                <a:cs typeface="+mn-cs"/>
              </a:rPr>
              <a:t>programmes</a:t>
            </a:r>
          </a:p>
          <a:p>
            <a:pPr marL="171450" lvl="0" indent="-171450">
              <a:buFont typeface="Arial" panose="020B0604020202020204" pitchFamily="34" charset="0"/>
              <a:buChar char="•"/>
            </a:pPr>
            <a:r>
              <a:rPr lang="en-GB" sz="1200" kern="1200" dirty="0">
                <a:solidFill>
                  <a:schemeClr val="tx1"/>
                </a:solidFill>
                <a:effectLst/>
                <a:latin typeface="+mn-lt"/>
                <a:ea typeface="+mn-ea"/>
                <a:cs typeface="+mn-cs"/>
              </a:rPr>
              <a:t>a vigorous approach and relentless focus must be maintained which can adapt to the adult at risk’s changing circumstances</a:t>
            </a:r>
          </a:p>
          <a:p>
            <a:r>
              <a:rPr lang="en-GB" sz="1200" kern="1200" dirty="0">
                <a:solidFill>
                  <a:schemeClr val="tx1"/>
                </a:solidFill>
                <a:effectLst/>
                <a:latin typeface="+mn-lt"/>
                <a:ea typeface="+mn-ea"/>
                <a:cs typeface="+mn-cs"/>
              </a:rPr>
              <a:t>(Adapted from families first programme guidance Welsh Government 2017)</a:t>
            </a:r>
          </a:p>
          <a:p>
            <a:r>
              <a:rPr lang="en-GB" sz="1200" kern="1200" dirty="0">
                <a:solidFill>
                  <a:schemeClr val="tx1"/>
                </a:solidFill>
                <a:effectLst/>
                <a:latin typeface="+mn-lt"/>
                <a:ea typeface="+mn-ea"/>
                <a:cs typeface="+mn-cs"/>
              </a:rPr>
              <a:t> </a:t>
            </a:r>
          </a:p>
          <a:p>
            <a:endParaRPr lang="en-GB" dirty="0"/>
          </a:p>
        </p:txBody>
      </p:sp>
      <p:sp>
        <p:nvSpPr>
          <p:cNvPr id="4" name="Slide Number Placeholder 3"/>
          <p:cNvSpPr>
            <a:spLocks noGrp="1"/>
          </p:cNvSpPr>
          <p:nvPr>
            <p:ph type="sldNum" sz="quarter" idx="5"/>
          </p:nvPr>
        </p:nvSpPr>
        <p:spPr/>
        <p:txBody>
          <a:bodyPr/>
          <a:lstStyle/>
          <a:p>
            <a:fld id="{6886D4B0-98F9-415F-9A92-1BE06DB50752}" type="slidenum">
              <a:rPr lang="en-GB" smtClean="0"/>
              <a:t>8</a:t>
            </a:fld>
            <a:endParaRPr lang="en-GB"/>
          </a:p>
        </p:txBody>
      </p:sp>
    </p:spTree>
    <p:extLst>
      <p:ext uri="{BB962C8B-B14F-4D97-AF65-F5344CB8AC3E}">
        <p14:creationId xmlns:p14="http://schemas.microsoft.com/office/powerpoint/2010/main" val="247927100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just">
              <a:lnSpc>
                <a:spcPct val="115000"/>
              </a:lnSpc>
              <a:spcAft>
                <a:spcPts val="0"/>
              </a:spcAft>
            </a:pPr>
            <a:r>
              <a:rPr lang="en-GB" sz="1400" b="1" u="sng" dirty="0">
                <a:solidFill>
                  <a:schemeClr val="accent2">
                    <a:lumMod val="75000"/>
                  </a:schemeClr>
                </a:solidFill>
                <a:effectLst/>
                <a:latin typeface="Arial" panose="020B0604020202020204" pitchFamily="34" charset="0"/>
                <a:ea typeface="Calibri" panose="020F0502020204030204" pitchFamily="34" charset="0"/>
                <a:cs typeface="Times New Roman" panose="02020603050405020304" pitchFamily="18" charset="0"/>
              </a:rPr>
              <a:t>OPTIONAL ACTIVITY: DISCUSSION</a:t>
            </a:r>
          </a:p>
          <a:p>
            <a:pPr marL="342900" indent="-342900" algn="just">
              <a:lnSpc>
                <a:spcPct val="115000"/>
              </a:lnSpc>
              <a:spcAft>
                <a:spcPts val="0"/>
              </a:spcAft>
              <a:buFont typeface="+mj-lt"/>
              <a:buAutoNum type="arabicPeriod"/>
            </a:pPr>
            <a:r>
              <a:rPr lang="en-GB" sz="1400" b="0" dirty="0">
                <a:effectLst/>
                <a:latin typeface="Arial" panose="020B0604020202020204" pitchFamily="34" charset="0"/>
                <a:ea typeface="Calibri" panose="020F0502020204030204" pitchFamily="34" charset="0"/>
                <a:cs typeface="Times New Roman" panose="02020603050405020304" pitchFamily="18" charset="0"/>
              </a:rPr>
              <a:t>Split into groups with flip chart paper</a:t>
            </a:r>
          </a:p>
          <a:p>
            <a:pPr marL="342900" indent="-342900" algn="just">
              <a:lnSpc>
                <a:spcPct val="115000"/>
              </a:lnSpc>
              <a:spcAft>
                <a:spcPts val="0"/>
              </a:spcAft>
              <a:buFont typeface="+mj-lt"/>
              <a:buAutoNum type="arabicPeriod"/>
            </a:pPr>
            <a:r>
              <a:rPr lang="en-GB" sz="1400" b="0" dirty="0">
                <a:effectLst/>
                <a:latin typeface="Arial" panose="020B0604020202020204" pitchFamily="34" charset="0"/>
                <a:ea typeface="Calibri" panose="020F0502020204030204" pitchFamily="34" charset="0"/>
                <a:cs typeface="Times New Roman" panose="02020603050405020304" pitchFamily="18" charset="0"/>
              </a:rPr>
              <a:t>Ask ½ the groups to list as many adults who are at risk </a:t>
            </a:r>
            <a:r>
              <a:rPr lang="en-GB" sz="1400" dirty="0">
                <a:latin typeface="Arial" panose="020B0604020202020204" pitchFamily="34" charset="0"/>
                <a:ea typeface="Calibri" panose="020F0502020204030204" pitchFamily="34" charset="0"/>
                <a:cs typeface="Times New Roman" panose="02020603050405020304" pitchFamily="18" charset="0"/>
              </a:rPr>
              <a:t>to abuse or neglect by a carer </a:t>
            </a:r>
            <a:r>
              <a:rPr lang="en-GB" sz="1400" b="0" dirty="0">
                <a:effectLst/>
                <a:latin typeface="Arial" panose="020B0604020202020204" pitchFamily="34" charset="0"/>
                <a:ea typeface="Calibri" panose="020F0502020204030204" pitchFamily="34" charset="0"/>
                <a:cs typeface="Times New Roman" panose="02020603050405020304" pitchFamily="18" charset="0"/>
              </a:rPr>
              <a:t>as possible</a:t>
            </a:r>
          </a:p>
          <a:p>
            <a:pPr marL="342900" indent="-342900" algn="just">
              <a:lnSpc>
                <a:spcPct val="115000"/>
              </a:lnSpc>
              <a:spcAft>
                <a:spcPts val="0"/>
              </a:spcAft>
              <a:buFont typeface="+mj-lt"/>
              <a:buAutoNum type="arabicPeriod"/>
            </a:pPr>
            <a:r>
              <a:rPr lang="en-GB" sz="1400" b="0" dirty="0">
                <a:effectLst/>
                <a:latin typeface="Arial" panose="020B0604020202020204" pitchFamily="34" charset="0"/>
                <a:ea typeface="Calibri" panose="020F0502020204030204" pitchFamily="34" charset="0"/>
                <a:cs typeface="Times New Roman" panose="02020603050405020304" pitchFamily="18" charset="0"/>
              </a:rPr>
              <a:t>Ask the other half to list as many </a:t>
            </a:r>
            <a:r>
              <a:rPr lang="en-GB" sz="1400" b="0">
                <a:effectLst/>
                <a:latin typeface="Arial" panose="020B0604020202020204" pitchFamily="34" charset="0"/>
                <a:ea typeface="Calibri" panose="020F0502020204030204" pitchFamily="34" charset="0"/>
                <a:cs typeface="Times New Roman" panose="02020603050405020304" pitchFamily="18" charset="0"/>
              </a:rPr>
              <a:t>carers who may </a:t>
            </a:r>
            <a:r>
              <a:rPr lang="en-GB" sz="1400" b="0" dirty="0">
                <a:effectLst/>
                <a:latin typeface="Arial" panose="020B0604020202020204" pitchFamily="34" charset="0"/>
                <a:ea typeface="Calibri" panose="020F0502020204030204" pitchFamily="34" charset="0"/>
                <a:cs typeface="Times New Roman" panose="02020603050405020304" pitchFamily="18" charset="0"/>
              </a:rPr>
              <a:t>pose a risk</a:t>
            </a:r>
          </a:p>
          <a:p>
            <a:pPr marL="342900" indent="-342900" algn="just">
              <a:lnSpc>
                <a:spcPct val="115000"/>
              </a:lnSpc>
              <a:spcAft>
                <a:spcPts val="0"/>
              </a:spcAft>
              <a:buFont typeface="+mj-lt"/>
              <a:buAutoNum type="arabicPeriod"/>
            </a:pPr>
            <a:r>
              <a:rPr lang="en-GB" sz="1400" b="0" dirty="0">
                <a:effectLst/>
                <a:latin typeface="Arial" panose="020B0604020202020204" pitchFamily="34" charset="0"/>
                <a:ea typeface="Calibri" panose="020F0502020204030204" pitchFamily="34" charset="0"/>
                <a:cs typeface="Times New Roman" panose="02020603050405020304" pitchFamily="18" charset="0"/>
              </a:rPr>
              <a:t>*You may also wish to ask a group to list the types of adults who are at risk – situations/conditions, or that require carers</a:t>
            </a:r>
          </a:p>
          <a:p>
            <a:pPr marL="342900" indent="-342900" algn="just">
              <a:lnSpc>
                <a:spcPct val="115000"/>
              </a:lnSpc>
              <a:spcAft>
                <a:spcPts val="0"/>
              </a:spcAft>
              <a:buFont typeface="+mj-lt"/>
              <a:buAutoNum type="arabicPeriod"/>
            </a:pPr>
            <a:r>
              <a:rPr lang="en-GB" sz="1400" b="0" dirty="0">
                <a:effectLst/>
                <a:latin typeface="Arial" panose="020B0604020202020204" pitchFamily="34" charset="0"/>
                <a:ea typeface="Calibri" panose="020F0502020204030204" pitchFamily="34" charset="0"/>
                <a:cs typeface="Times New Roman" panose="02020603050405020304" pitchFamily="18" charset="0"/>
              </a:rPr>
              <a:t>Share</a:t>
            </a:r>
          </a:p>
          <a:p>
            <a:pPr algn="just">
              <a:lnSpc>
                <a:spcPct val="115000"/>
              </a:lnSpc>
              <a:spcAft>
                <a:spcPts val="0"/>
              </a:spcAft>
            </a:pPr>
            <a:endParaRPr lang="en-GB" sz="1400" b="1" dirty="0">
              <a:effectLst/>
              <a:latin typeface="Arial" panose="020B060402020202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n-GB" sz="1400" b="1" dirty="0">
                <a:effectLst/>
                <a:latin typeface="Arial" panose="020B0604020202020204" pitchFamily="34" charset="0"/>
                <a:ea typeface="Calibri" panose="020F0502020204030204" pitchFamily="34" charset="0"/>
                <a:cs typeface="Times New Roman" panose="02020603050405020304" pitchFamily="18" charset="0"/>
              </a:rPr>
              <a:t>Pointers for Practice: Identifying Adults and Their Carers Who May Require Early Interventions to Prevent the Adult Becoming an Adult at Risk of Abuse and Neglect </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en-GB" sz="1200" dirty="0">
                <a:effectLst/>
                <a:latin typeface="Arial" panose="020B0604020202020204" pitchFamily="34" charset="0"/>
                <a:ea typeface="Calibri" panose="020F0502020204030204" pitchFamily="34" charset="0"/>
                <a:cs typeface="Times New Roman" panose="02020603050405020304" pitchFamily="18" charset="0"/>
              </a:rPr>
              <a:t> </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n-GB" sz="1200" b="1" i="1" dirty="0">
                <a:effectLst/>
                <a:latin typeface="Arial" panose="020B0604020202020204" pitchFamily="34" charset="0"/>
                <a:ea typeface="Calibri" panose="020F0502020204030204" pitchFamily="34" charset="0"/>
                <a:cs typeface="Times New Roman" panose="02020603050405020304" pitchFamily="18" charset="0"/>
              </a:rPr>
              <a:t>possible</a:t>
            </a:r>
            <a:r>
              <a:rPr lang="en-GB" sz="1200" dirty="0">
                <a:effectLst/>
                <a:latin typeface="Arial" panose="020B0604020202020204" pitchFamily="34" charset="0"/>
                <a:ea typeface="Calibri" panose="020F0502020204030204" pitchFamily="34" charset="0"/>
                <a:cs typeface="Times New Roman" panose="02020603050405020304" pitchFamily="18" charset="0"/>
              </a:rPr>
              <a:t> situations where an adult at risk is </a:t>
            </a:r>
            <a:r>
              <a:rPr lang="en-GB" sz="1200" b="1" i="1" dirty="0">
                <a:effectLst/>
                <a:latin typeface="Arial" panose="020B0604020202020204" pitchFamily="34" charset="0"/>
                <a:ea typeface="Calibri" panose="020F0502020204030204" pitchFamily="34" charset="0"/>
                <a:cs typeface="Times New Roman" panose="02020603050405020304" pitchFamily="18" charset="0"/>
              </a:rPr>
              <a:t>potentially</a:t>
            </a:r>
            <a:r>
              <a:rPr lang="en-GB" sz="1200" dirty="0">
                <a:effectLst/>
                <a:latin typeface="Arial" panose="020B0604020202020204" pitchFamily="34" charset="0"/>
                <a:ea typeface="Calibri" panose="020F0502020204030204" pitchFamily="34" charset="0"/>
                <a:cs typeface="Times New Roman" panose="02020603050405020304" pitchFamily="18" charset="0"/>
              </a:rPr>
              <a:t> vulnerable to abuse or neglect by a carer. </a:t>
            </a:r>
          </a:p>
          <a:p>
            <a:pPr algn="just">
              <a:lnSpc>
                <a:spcPct val="107000"/>
              </a:lnSpc>
              <a:spcAft>
                <a:spcPts val="800"/>
              </a:spcAft>
            </a:pP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en-GB" sz="1200" dirty="0">
                <a:effectLst/>
                <a:latin typeface="Arial" panose="020B0604020202020204" pitchFamily="34" charset="0"/>
                <a:ea typeface="Calibri" panose="020F0502020204030204" pitchFamily="34" charset="0"/>
                <a:cs typeface="Times New Roman" panose="02020603050405020304" pitchFamily="18" charset="0"/>
              </a:rPr>
              <a:t>The adult at risk:</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0"/>
              </a:spcAft>
              <a:buFont typeface="Symbol" panose="05050102010706020507" pitchFamily="18" charset="2"/>
              <a:buChar char=""/>
            </a:pPr>
            <a:r>
              <a:rPr lang="en-GB" sz="1200" dirty="0">
                <a:effectLst/>
                <a:latin typeface="Arial" panose="020B0604020202020204" pitchFamily="34" charset="0"/>
                <a:ea typeface="Calibri" panose="020F0502020204030204" pitchFamily="34" charset="0"/>
                <a:cs typeface="Times New Roman" panose="02020603050405020304" pitchFamily="18" charset="0"/>
              </a:rPr>
              <a:t>having health and care needs beyond the carer’s ability to meet those needs</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0"/>
              </a:spcAft>
              <a:buFont typeface="Symbol" panose="05050102010706020507" pitchFamily="18" charset="2"/>
              <a:buChar char=""/>
            </a:pPr>
            <a:r>
              <a:rPr lang="en-GB" sz="1200" dirty="0">
                <a:effectLst/>
                <a:latin typeface="Arial" panose="020B0604020202020204" pitchFamily="34" charset="0"/>
                <a:ea typeface="Calibri" panose="020F0502020204030204" pitchFamily="34" charset="0"/>
                <a:cs typeface="Times New Roman" panose="02020603050405020304" pitchFamily="18" charset="0"/>
              </a:rPr>
              <a:t>rejecting help and support from people other than the carer</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0"/>
              </a:spcAft>
              <a:buFont typeface="Symbol" panose="05050102010706020507" pitchFamily="18" charset="2"/>
              <a:buChar char=""/>
            </a:pPr>
            <a:r>
              <a:rPr lang="en-GB" sz="1200" dirty="0">
                <a:effectLst/>
                <a:latin typeface="Arial" panose="020B0604020202020204" pitchFamily="34" charset="0"/>
                <a:ea typeface="Calibri" panose="020F0502020204030204" pitchFamily="34" charset="0"/>
                <a:cs typeface="Times New Roman" panose="02020603050405020304" pitchFamily="18" charset="0"/>
              </a:rPr>
              <a:t>refusing to be left alone by day or night</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0"/>
              </a:spcAft>
              <a:buFont typeface="Symbol" panose="05050102010706020507" pitchFamily="18" charset="2"/>
              <a:buChar char=""/>
            </a:pPr>
            <a:r>
              <a:rPr lang="en-GB" sz="1200" dirty="0">
                <a:effectLst/>
                <a:latin typeface="Arial" panose="020B0604020202020204" pitchFamily="34" charset="0"/>
                <a:ea typeface="Calibri" panose="020F0502020204030204" pitchFamily="34" charset="0"/>
                <a:cs typeface="Times New Roman" panose="02020603050405020304" pitchFamily="18" charset="0"/>
              </a:rPr>
              <a:t>controlling resources</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0"/>
              </a:spcAft>
              <a:buFont typeface="Symbol" panose="05050102010706020507" pitchFamily="18" charset="2"/>
              <a:buChar char=""/>
            </a:pPr>
            <a:r>
              <a:rPr lang="en-GB" sz="1200" dirty="0">
                <a:effectLst/>
                <a:latin typeface="Arial" panose="020B0604020202020204" pitchFamily="34" charset="0"/>
                <a:ea typeface="Calibri" panose="020F0502020204030204" pitchFamily="34" charset="0"/>
                <a:cs typeface="Times New Roman" panose="02020603050405020304" pitchFamily="18" charset="0"/>
              </a:rPr>
              <a:t>being abusive, aggressive or exhibiting frightening behaviours</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0"/>
              </a:spcAft>
              <a:buFont typeface="Symbol" panose="05050102010706020507" pitchFamily="18" charset="2"/>
              <a:buChar char=""/>
            </a:pPr>
            <a:r>
              <a:rPr lang="en-GB" sz="1200" dirty="0">
                <a:effectLst/>
                <a:latin typeface="Arial" panose="020B0604020202020204" pitchFamily="34" charset="0"/>
                <a:ea typeface="Calibri" panose="020F0502020204030204" pitchFamily="34" charset="0"/>
                <a:cs typeface="Times New Roman" panose="02020603050405020304" pitchFamily="18" charset="0"/>
              </a:rPr>
              <a:t>not understanding the impact of their behaviour on their carer</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0"/>
              </a:spcAft>
              <a:buFont typeface="Symbol" panose="05050102010706020507" pitchFamily="18" charset="2"/>
              <a:buChar char=""/>
            </a:pPr>
            <a:r>
              <a:rPr lang="en-GB" sz="1200" dirty="0">
                <a:effectLst/>
                <a:latin typeface="Arial" panose="020B0604020202020204" pitchFamily="34" charset="0"/>
                <a:ea typeface="Calibri" panose="020F0502020204030204" pitchFamily="34" charset="0"/>
                <a:cs typeface="Times New Roman" panose="02020603050405020304" pitchFamily="18" charset="0"/>
              </a:rPr>
              <a:t>is angry about their situation and punishes the carer</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0"/>
              </a:spcAft>
              <a:buFont typeface="Symbol" panose="05050102010706020507" pitchFamily="18" charset="2"/>
              <a:buChar char=""/>
            </a:pPr>
            <a:r>
              <a:rPr lang="en-GB" sz="1200" dirty="0">
                <a:effectLst/>
                <a:latin typeface="Arial" panose="020B0604020202020204" pitchFamily="34" charset="0"/>
                <a:ea typeface="Calibri" panose="020F0502020204030204" pitchFamily="34" charset="0"/>
                <a:cs typeface="Times New Roman" panose="02020603050405020304" pitchFamily="18" charset="0"/>
              </a:rPr>
              <a:t>not considering the needs of the carer</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Font typeface="Symbol" panose="05050102010706020507" pitchFamily="18" charset="2"/>
              <a:buChar char=""/>
            </a:pPr>
            <a:r>
              <a:rPr lang="en-GB" sz="1200" dirty="0">
                <a:effectLst/>
                <a:latin typeface="Arial" panose="020B0604020202020204" pitchFamily="34" charset="0"/>
                <a:ea typeface="Calibri" panose="020F0502020204030204" pitchFamily="34" charset="0"/>
                <a:cs typeface="Times New Roman" panose="02020603050405020304" pitchFamily="18" charset="0"/>
              </a:rPr>
              <a:t>treating the carer with lack of respect and /or courtesy.</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endParaRPr lang="en-GB" sz="1200" dirty="0">
              <a:effectLst/>
              <a:latin typeface="Arial" panose="020B060402020202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en-GB" sz="1200" dirty="0">
                <a:effectLst/>
                <a:latin typeface="Arial" panose="020B0604020202020204" pitchFamily="34" charset="0"/>
                <a:ea typeface="Calibri" panose="020F0502020204030204" pitchFamily="34" charset="0"/>
                <a:cs typeface="Times New Roman" panose="02020603050405020304" pitchFamily="18" charset="0"/>
              </a:rPr>
              <a:t>Carers who:</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0"/>
              </a:spcAft>
              <a:buFont typeface="Symbol" panose="05050102010706020507" pitchFamily="18" charset="2"/>
              <a:buChar char=""/>
            </a:pPr>
            <a:r>
              <a:rPr lang="en-GB" sz="1200" dirty="0">
                <a:effectLst/>
                <a:latin typeface="Arial" panose="020B0604020202020204" pitchFamily="34" charset="0"/>
                <a:ea typeface="Calibri" panose="020F0502020204030204" pitchFamily="34" charset="0"/>
                <a:cs typeface="Times New Roman" panose="02020603050405020304" pitchFamily="18" charset="0"/>
              </a:rPr>
              <a:t>do not have their own needs met </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0"/>
              </a:spcAft>
              <a:buFont typeface="Symbol" panose="05050102010706020507" pitchFamily="18" charset="2"/>
              <a:buChar char=""/>
            </a:pPr>
            <a:r>
              <a:rPr lang="en-GB" sz="1200" dirty="0">
                <a:effectLst/>
                <a:latin typeface="Arial" panose="020B0604020202020204" pitchFamily="34" charset="0"/>
                <a:ea typeface="Calibri" panose="020F0502020204030204" pitchFamily="34" charset="0"/>
                <a:cs typeface="Times New Roman" panose="02020603050405020304" pitchFamily="18" charset="0"/>
              </a:rPr>
              <a:t>are or are vulnerable to abuse or neglect from the adult at risk</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0"/>
              </a:spcAft>
              <a:buFont typeface="Symbol" panose="05050102010706020507" pitchFamily="18" charset="2"/>
              <a:buChar char=""/>
            </a:pPr>
            <a:r>
              <a:rPr lang="en-GB" sz="1200" dirty="0">
                <a:effectLst/>
                <a:latin typeface="Arial" panose="020B0604020202020204" pitchFamily="34" charset="0"/>
                <a:ea typeface="Calibri" panose="020F0502020204030204" pitchFamily="34" charset="0"/>
                <a:cs typeface="Times New Roman" panose="02020603050405020304" pitchFamily="18" charset="0"/>
              </a:rPr>
              <a:t>lack understanding or insight into the adult at risk’s condition and/or needs</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0"/>
              </a:spcAft>
              <a:buFont typeface="Symbol" panose="05050102010706020507" pitchFamily="18" charset="2"/>
              <a:buChar char=""/>
            </a:pPr>
            <a:r>
              <a:rPr lang="en-GB" sz="1200" dirty="0">
                <a:effectLst/>
                <a:latin typeface="Arial" panose="020B0604020202020204" pitchFamily="34" charset="0"/>
                <a:ea typeface="Calibri" panose="020F0502020204030204" pitchFamily="34" charset="0"/>
                <a:cs typeface="Times New Roman" panose="02020603050405020304" pitchFamily="18" charset="0"/>
              </a:rPr>
              <a:t>had to change their lifestyle unwillingly</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0"/>
              </a:spcAft>
              <a:buFont typeface="Symbol" panose="05050102010706020507" pitchFamily="18" charset="2"/>
              <a:buChar char=""/>
            </a:pPr>
            <a:r>
              <a:rPr lang="en-GB" sz="1200" dirty="0">
                <a:effectLst/>
                <a:latin typeface="Arial" panose="020B0604020202020204" pitchFamily="34" charset="0"/>
                <a:ea typeface="Calibri" panose="020F0502020204030204" pitchFamily="34" charset="0"/>
                <a:cs typeface="Times New Roman" panose="02020603050405020304" pitchFamily="18" charset="0"/>
              </a:rPr>
              <a:t>do not receive practical and/or emotional support</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0"/>
              </a:spcAft>
              <a:buFont typeface="Symbol" panose="05050102010706020507" pitchFamily="18" charset="2"/>
              <a:buChar char=""/>
            </a:pPr>
            <a:r>
              <a:rPr lang="en-GB" sz="1200" dirty="0">
                <a:effectLst/>
                <a:latin typeface="Arial" panose="020B0604020202020204" pitchFamily="34" charset="0"/>
                <a:ea typeface="Calibri" panose="020F0502020204030204" pitchFamily="34" charset="0"/>
                <a:cs typeface="Times New Roman" panose="02020603050405020304" pitchFamily="18" charset="0"/>
              </a:rPr>
              <a:t>feel isolated, undervalued or stigmatised</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0"/>
              </a:spcAft>
              <a:buFont typeface="Symbol" panose="05050102010706020507" pitchFamily="18" charset="2"/>
              <a:buChar char=""/>
            </a:pPr>
            <a:r>
              <a:rPr lang="en-GB" sz="1200" dirty="0">
                <a:effectLst/>
                <a:latin typeface="Arial" panose="020B0604020202020204" pitchFamily="34" charset="0"/>
                <a:ea typeface="Calibri" panose="020F0502020204030204" pitchFamily="34" charset="0"/>
                <a:cs typeface="Times New Roman" panose="02020603050405020304" pitchFamily="18" charset="0"/>
              </a:rPr>
              <a:t>requested help but did not receive it or received help that did not address the issue</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0"/>
              </a:spcAft>
              <a:buFont typeface="Symbol" panose="05050102010706020507" pitchFamily="18" charset="2"/>
              <a:buChar char=""/>
            </a:pPr>
            <a:r>
              <a:rPr lang="en-GB" sz="1200" dirty="0">
                <a:effectLst/>
                <a:latin typeface="Arial" panose="020B0604020202020204" pitchFamily="34" charset="0"/>
                <a:ea typeface="Calibri" panose="020F0502020204030204" pitchFamily="34" charset="0"/>
                <a:cs typeface="Times New Roman" panose="02020603050405020304" pitchFamily="18" charset="0"/>
              </a:rPr>
              <a:t>have other responsibilities for example, caring for a family, working</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0"/>
              </a:spcAft>
              <a:buFont typeface="Symbol" panose="05050102010706020507" pitchFamily="18" charset="2"/>
              <a:buChar char=""/>
            </a:pPr>
            <a:r>
              <a:rPr lang="en-GB" sz="1200" dirty="0">
                <a:effectLst/>
                <a:latin typeface="Arial" panose="020B0604020202020204" pitchFamily="34" charset="0"/>
                <a:ea typeface="Calibri" panose="020F0502020204030204" pitchFamily="34" charset="0"/>
                <a:cs typeface="Times New Roman" panose="02020603050405020304" pitchFamily="18" charset="0"/>
              </a:rPr>
              <a:t>have no personal or private life outside their caring role</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0"/>
              </a:spcAft>
              <a:buFont typeface="Symbol" panose="05050102010706020507" pitchFamily="18" charset="2"/>
              <a:buChar char=""/>
            </a:pPr>
            <a:r>
              <a:rPr lang="en-GB" sz="1200" dirty="0">
                <a:effectLst/>
                <a:latin typeface="Arial" panose="020B0604020202020204" pitchFamily="34" charset="0"/>
                <a:ea typeface="Calibri" panose="020F0502020204030204" pitchFamily="34" charset="0"/>
                <a:cs typeface="Times New Roman" panose="02020603050405020304" pitchFamily="18" charset="0"/>
              </a:rPr>
              <a:t>feel unappreciated or exploited by the adult at risk, family and/or practitioners.</a:t>
            </a:r>
            <a:endParaRPr lang="en-GB" sz="1100" b="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0"/>
              </a:spcAft>
              <a:buFont typeface="Symbol" panose="05050102010706020507" pitchFamily="18" charset="2"/>
              <a:buChar char=""/>
            </a:pPr>
            <a:endParaRPr lang="en-GB" sz="1100" b="0" dirty="0">
              <a:effectLst/>
              <a:latin typeface="Calibri" panose="020F0502020204030204" pitchFamily="34" charset="0"/>
              <a:ea typeface="Calibri" panose="020F0502020204030204" pitchFamily="34" charset="0"/>
              <a:cs typeface="Times New Roman" panose="02020603050405020304" pitchFamily="18" charset="0"/>
            </a:endParaRPr>
          </a:p>
          <a:p>
            <a:pPr marL="0" lvl="0" indent="0" algn="just">
              <a:lnSpc>
                <a:spcPct val="107000"/>
              </a:lnSpc>
              <a:spcAft>
                <a:spcPts val="0"/>
              </a:spcAft>
              <a:buFont typeface="Symbol" panose="05050102010706020507" pitchFamily="18" charset="2"/>
              <a:buNone/>
            </a:pPr>
            <a:r>
              <a:rPr lang="en-GB" sz="1200" b="1" dirty="0">
                <a:effectLst/>
                <a:latin typeface="Arial" panose="020B0604020202020204" pitchFamily="34" charset="0"/>
                <a:ea typeface="Calibri" panose="020F0502020204030204" pitchFamily="34" charset="0"/>
                <a:cs typeface="Times New Roman" panose="02020603050405020304" pitchFamily="18" charset="0"/>
              </a:rPr>
              <a:t>For further information see:</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p>
            <a:pPr>
              <a:spcAft>
                <a:spcPts val="0"/>
              </a:spcAft>
            </a:pPr>
            <a:r>
              <a:rPr lang="en-GB" sz="1200" dirty="0">
                <a:effectLst/>
                <a:latin typeface="Arial" panose="020B0604020202020204" pitchFamily="34" charset="0"/>
                <a:ea typeface="Calibri" panose="020F0502020204030204" pitchFamily="34" charset="0"/>
                <a:cs typeface="Times New Roman" panose="02020603050405020304" pitchFamily="18" charset="0"/>
              </a:rPr>
              <a:t>Somerset Safeguarding Adults Board </a:t>
            </a:r>
            <a:r>
              <a:rPr lang="en-GB" sz="1200" i="1" dirty="0">
                <a:effectLst/>
                <a:latin typeface="Arial" panose="020B0604020202020204" pitchFamily="34" charset="0"/>
                <a:ea typeface="Calibri" panose="020F0502020204030204" pitchFamily="34" charset="0"/>
                <a:cs typeface="Times New Roman" panose="02020603050405020304" pitchFamily="18" charset="0"/>
              </a:rPr>
              <a:t>Carers and Safeguarding</a:t>
            </a:r>
            <a:r>
              <a:rPr lang="en-GB" sz="1200" dirty="0">
                <a:effectLst/>
                <a:latin typeface="Arial" panose="020B0604020202020204" pitchFamily="34" charset="0"/>
                <a:ea typeface="Calibri" panose="020F0502020204030204" pitchFamily="34" charset="0"/>
                <a:cs typeface="Times New Roman" panose="02020603050405020304" pitchFamily="18" charset="0"/>
              </a:rPr>
              <a:t> </a:t>
            </a:r>
            <a:r>
              <a:rPr lang="en-GB" sz="1200" u="sng" dirty="0">
                <a:solidFill>
                  <a:srgbClr val="0563C1"/>
                </a:solidFill>
                <a:effectLst/>
                <a:latin typeface="Arial" panose="020B0604020202020204" pitchFamily="34" charset="0"/>
                <a:ea typeface="Calibri" panose="020F050202020403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https://ssab.safeguardingsomerset.org.uk/protecting-adults/carers/</a:t>
            </a:r>
            <a:r>
              <a:rPr lang="en-GB" sz="1200" dirty="0">
                <a:solidFill>
                  <a:srgbClr val="4472C4"/>
                </a:solidFill>
                <a:effectLst/>
                <a:latin typeface="Arial" panose="020B0604020202020204" pitchFamily="34" charset="0"/>
                <a:ea typeface="Calibri" panose="020F0502020204030204" pitchFamily="34" charset="0"/>
                <a:cs typeface="Times New Roman" panose="02020603050405020304" pitchFamily="18" charset="0"/>
              </a:rPr>
              <a:t> </a:t>
            </a:r>
            <a:r>
              <a:rPr lang="en-GB" sz="1200" dirty="0">
                <a:effectLst/>
                <a:latin typeface="Arial" panose="020B0604020202020204" pitchFamily="34" charset="0"/>
                <a:ea typeface="Calibri" panose="020F0502020204030204" pitchFamily="34" charset="0"/>
                <a:cs typeface="Times New Roman" panose="02020603050405020304" pitchFamily="18" charset="0"/>
              </a:rPr>
              <a:t>(Accessed 29/7/2019)</a:t>
            </a:r>
            <a:endParaRPr lang="en-GB" sz="1000" dirty="0">
              <a:effectLst/>
              <a:latin typeface="Calibri" panose="020F0502020204030204" pitchFamily="34" charset="0"/>
              <a:ea typeface="Calibri" panose="020F0502020204030204" pitchFamily="34" charset="0"/>
              <a:cs typeface="Times New Roman" panose="02020603050405020304" pitchFamily="18" charset="0"/>
            </a:endParaRPr>
          </a:p>
          <a:p>
            <a:pPr>
              <a:spcAft>
                <a:spcPts val="0"/>
              </a:spcAft>
            </a:pPr>
            <a:r>
              <a:rPr lang="en-GB" sz="1000" dirty="0">
                <a:effectLst/>
                <a:latin typeface="Calibri" panose="020F0502020204030204" pitchFamily="34" charset="0"/>
                <a:ea typeface="Calibri" panose="020F0502020204030204" pitchFamily="34" charset="0"/>
                <a:cs typeface="Times New Roman" panose="02020603050405020304" pitchFamily="18" charset="0"/>
              </a:rPr>
              <a:t> </a:t>
            </a:r>
          </a:p>
          <a:p>
            <a:endParaRPr lang="en-GB" dirty="0"/>
          </a:p>
        </p:txBody>
      </p:sp>
      <p:sp>
        <p:nvSpPr>
          <p:cNvPr id="4" name="Slide Number Placeholder 3"/>
          <p:cNvSpPr>
            <a:spLocks noGrp="1"/>
          </p:cNvSpPr>
          <p:nvPr>
            <p:ph type="sldNum" sz="quarter" idx="5"/>
          </p:nvPr>
        </p:nvSpPr>
        <p:spPr/>
        <p:txBody>
          <a:bodyPr/>
          <a:lstStyle/>
          <a:p>
            <a:fld id="{6886D4B0-98F9-415F-9A92-1BE06DB50752}" type="slidenum">
              <a:rPr lang="en-GB" smtClean="0"/>
              <a:t>9</a:t>
            </a:fld>
            <a:endParaRPr lang="en-GB"/>
          </a:p>
        </p:txBody>
      </p:sp>
    </p:spTree>
    <p:extLst>
      <p:ext uri="{BB962C8B-B14F-4D97-AF65-F5344CB8AC3E}">
        <p14:creationId xmlns:p14="http://schemas.microsoft.com/office/powerpoint/2010/main" val="242275151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FA7AB6-751E-4502-900A-EC2A5775D954}"/>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dirty="0"/>
          </a:p>
        </p:txBody>
      </p:sp>
      <p:sp>
        <p:nvSpPr>
          <p:cNvPr id="3" name="Subtitle 2">
            <a:extLst>
              <a:ext uri="{FF2B5EF4-FFF2-40B4-BE49-F238E27FC236}">
                <a16:creationId xmlns:a16="http://schemas.microsoft.com/office/drawing/2014/main" id="{4798D9E0-8FD4-4D64-A440-2FEAB7979965}"/>
              </a:ext>
            </a:extLst>
          </p:cNvPr>
          <p:cNvSpPr>
            <a:spLocks noGrp="1"/>
          </p:cNvSpPr>
          <p:nvPr>
            <p:ph type="subTitle" idx="1"/>
          </p:nvPr>
        </p:nvSpPr>
        <p:spPr>
          <a:xfrm>
            <a:off x="1524000" y="3602038"/>
            <a:ext cx="9144000" cy="1655762"/>
          </a:xfrm>
        </p:spPr>
        <p:txBody>
          <a:bodyPr/>
          <a:lstStyle>
            <a:lvl1pPr marL="0" indent="0" algn="ctr">
              <a:buNone/>
              <a:defRPr sz="3200">
                <a:solidFill>
                  <a:schemeClr val="tx1">
                    <a:lumMod val="60000"/>
                    <a:lumOff val="4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dirty="0"/>
          </a:p>
        </p:txBody>
      </p:sp>
      <p:cxnSp>
        <p:nvCxnSpPr>
          <p:cNvPr id="8" name="Straight Connector 7">
            <a:extLst>
              <a:ext uri="{FF2B5EF4-FFF2-40B4-BE49-F238E27FC236}">
                <a16:creationId xmlns:a16="http://schemas.microsoft.com/office/drawing/2014/main" id="{1800A707-A166-4C56-A533-0D614B94350C}"/>
              </a:ext>
            </a:extLst>
          </p:cNvPr>
          <p:cNvCxnSpPr/>
          <p:nvPr/>
        </p:nvCxnSpPr>
        <p:spPr>
          <a:xfrm>
            <a:off x="1524000" y="3509963"/>
            <a:ext cx="9144000" cy="0"/>
          </a:xfrm>
          <a:prstGeom prst="line">
            <a:avLst/>
          </a:prstGeom>
          <a:ln>
            <a:solidFill>
              <a:schemeClr val="accent3"/>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834313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2EB437-72C7-4938-B2E2-475B91C4E97B}"/>
              </a:ext>
            </a:extLst>
          </p:cNvPr>
          <p:cNvSpPr>
            <a:spLocks noGrp="1"/>
          </p:cNvSpPr>
          <p:nvPr>
            <p:ph type="title"/>
          </p:nvPr>
        </p:nvSpPr>
        <p:spPr/>
        <p:txBody>
          <a:bodyPr/>
          <a:lstStyle/>
          <a:p>
            <a:r>
              <a:rPr lang="en-US"/>
              <a:t>Click to edit Master title style</a:t>
            </a:r>
            <a:endParaRPr lang="en-GB" dirty="0"/>
          </a:p>
        </p:txBody>
      </p:sp>
      <p:sp>
        <p:nvSpPr>
          <p:cNvPr id="3" name="Content Placeholder 2">
            <a:extLst>
              <a:ext uri="{FF2B5EF4-FFF2-40B4-BE49-F238E27FC236}">
                <a16:creationId xmlns:a16="http://schemas.microsoft.com/office/drawing/2014/main" id="{80B30B37-2FC3-40F5-AF8D-CBE742D50E75}"/>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Tree>
    <p:extLst>
      <p:ext uri="{BB962C8B-B14F-4D97-AF65-F5344CB8AC3E}">
        <p14:creationId xmlns:p14="http://schemas.microsoft.com/office/powerpoint/2010/main" val="16925294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314E9BD-AFAB-4D58-B2AD-9644C6026DA1}"/>
              </a:ext>
            </a:extLst>
          </p:cNvPr>
          <p:cNvSpPr>
            <a:spLocks noGrp="1"/>
          </p:cNvSpPr>
          <p:nvPr>
            <p:ph type="title"/>
          </p:nvPr>
        </p:nvSpPr>
        <p:spPr>
          <a:xfrm>
            <a:off x="838200" y="18255"/>
            <a:ext cx="10515600" cy="1325563"/>
          </a:xfrm>
          <a:prstGeom prst="rect">
            <a:avLst/>
          </a:prstGeom>
        </p:spPr>
        <p:txBody>
          <a:bodyPr vert="horz" lIns="91440" tIns="45720" rIns="91440" bIns="45720" rtlCol="0" anchor="b">
            <a:noAutofit/>
          </a:bodyPr>
          <a:lstStyle/>
          <a:p>
            <a:r>
              <a:rPr lang="en-US"/>
              <a:t>Click to edit Master title style</a:t>
            </a:r>
            <a:endParaRPr lang="en-GB" dirty="0"/>
          </a:p>
        </p:txBody>
      </p:sp>
      <p:sp>
        <p:nvSpPr>
          <p:cNvPr id="3" name="Text Placeholder 2">
            <a:extLst>
              <a:ext uri="{FF2B5EF4-FFF2-40B4-BE49-F238E27FC236}">
                <a16:creationId xmlns:a16="http://schemas.microsoft.com/office/drawing/2014/main" id="{2AA9793B-625F-4107-A07E-C65C38E1726F}"/>
              </a:ext>
            </a:extLst>
          </p:cNvPr>
          <p:cNvSpPr>
            <a:spLocks noGrp="1"/>
          </p:cNvSpPr>
          <p:nvPr>
            <p:ph type="body" idx="1"/>
          </p:nvPr>
        </p:nvSpPr>
        <p:spPr>
          <a:xfrm>
            <a:off x="838200" y="1588168"/>
            <a:ext cx="10515600" cy="4588795"/>
          </a:xfrm>
          <a:prstGeom prst="rect">
            <a:avLst/>
          </a:prstGeom>
        </p:spPr>
        <p:txBody>
          <a:bodyPr vert="horz" lIns="91440" tIns="45720" rIns="91440" bIns="45720" rtlCol="0">
            <a:no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pic>
        <p:nvPicPr>
          <p:cNvPr id="4" name="Picture 3" descr="Logo Gweithdrefnau Diogelu Cymru&#10;Wales Safeguarding Procedures logo">
            <a:extLst>
              <a:ext uri="{FF2B5EF4-FFF2-40B4-BE49-F238E27FC236}">
                <a16:creationId xmlns:a16="http://schemas.microsoft.com/office/drawing/2014/main" id="{8BDFCEDB-6219-1C49-8BF2-E36BA327FD07}"/>
              </a:ext>
            </a:extLst>
          </p:cNvPr>
          <p:cNvPicPr/>
          <p:nvPr userDrawn="1"/>
        </p:nvPicPr>
        <p:blipFill>
          <a:blip r:embed="rId4">
            <a:extLst>
              <a:ext uri="{28A0092B-C50C-407E-A947-70E740481C1C}">
                <a14:useLocalDpi xmlns:a14="http://schemas.microsoft.com/office/drawing/2010/main" val="0"/>
              </a:ext>
            </a:extLst>
          </a:blip>
          <a:stretch>
            <a:fillRect/>
          </a:stretch>
        </p:blipFill>
        <p:spPr>
          <a:xfrm>
            <a:off x="4333460" y="5812697"/>
            <a:ext cx="3525080" cy="930229"/>
          </a:xfrm>
          <a:prstGeom prst="rect">
            <a:avLst/>
          </a:prstGeom>
        </p:spPr>
      </p:pic>
    </p:spTree>
    <p:extLst>
      <p:ext uri="{BB962C8B-B14F-4D97-AF65-F5344CB8AC3E}">
        <p14:creationId xmlns:p14="http://schemas.microsoft.com/office/powerpoint/2010/main" val="2042595455"/>
      </p:ext>
    </p:extLst>
  </p:cSld>
  <p:clrMap bg1="lt1" tx1="dk1" bg2="lt2" tx2="dk2" accent1="accent1" accent2="accent2" accent3="accent3" accent4="accent4" accent5="accent5" accent6="accent6" hlink="hlink" folHlink="folHlink"/>
  <p:sldLayoutIdLst>
    <p:sldLayoutId id="2147483664" r:id="rId1"/>
    <p:sldLayoutId id="2147483665" r:id="rId2"/>
  </p:sldLayoutIdLst>
  <p:txStyles>
    <p:titleStyle>
      <a:lvl1pPr algn="l" defTabSz="914400" rtl="0" eaLnBrk="1" latinLnBrk="0" hangingPunct="1">
        <a:lnSpc>
          <a:spcPct val="90000"/>
        </a:lnSpc>
        <a:spcBef>
          <a:spcPct val="0"/>
        </a:spcBef>
        <a:buNone/>
        <a:defRPr sz="6000" kern="1200">
          <a:solidFill>
            <a:schemeClr val="tx2"/>
          </a:solidFill>
          <a:latin typeface="+mj-lt"/>
          <a:ea typeface="+mj-ea"/>
          <a:cs typeface="+mj-cs"/>
        </a:defRPr>
      </a:lvl1pPr>
    </p:titleStyle>
    <p:bodyStyle>
      <a:lvl1pPr marL="228600" indent="-228600" algn="l" defTabSz="914400" rtl="0" eaLnBrk="1" latinLnBrk="0" hangingPunct="1">
        <a:lnSpc>
          <a:spcPct val="90000"/>
        </a:lnSpc>
        <a:spcBef>
          <a:spcPts val="1000"/>
        </a:spcBef>
        <a:buClr>
          <a:schemeClr val="accent3"/>
        </a:buClr>
        <a:buFont typeface="Arial" panose="020B0604020202020204" pitchFamily="34" charset="0"/>
        <a:buChar char="•"/>
        <a:defRPr sz="4000" kern="1200">
          <a:solidFill>
            <a:schemeClr val="accent1"/>
          </a:solidFill>
          <a:latin typeface="+mn-lt"/>
          <a:ea typeface="+mn-ea"/>
          <a:cs typeface="+mn-cs"/>
        </a:defRPr>
      </a:lvl1pPr>
      <a:lvl2pPr marL="685800" indent="-228600" algn="l" defTabSz="914400" rtl="0" eaLnBrk="1" latinLnBrk="0" hangingPunct="1">
        <a:lnSpc>
          <a:spcPct val="90000"/>
        </a:lnSpc>
        <a:spcBef>
          <a:spcPts val="500"/>
        </a:spcBef>
        <a:buClr>
          <a:schemeClr val="accent3"/>
        </a:buClr>
        <a:buFont typeface="Arial" panose="020B0604020202020204" pitchFamily="34" charset="0"/>
        <a:buChar char="•"/>
        <a:defRPr sz="3600" kern="1200">
          <a:solidFill>
            <a:schemeClr val="accent1"/>
          </a:solidFill>
          <a:latin typeface="+mn-lt"/>
          <a:ea typeface="+mn-ea"/>
          <a:cs typeface="+mn-cs"/>
        </a:defRPr>
      </a:lvl2pPr>
      <a:lvl3pPr marL="1143000" indent="-228600" algn="l" defTabSz="914400" rtl="0" eaLnBrk="1" latinLnBrk="0" hangingPunct="1">
        <a:lnSpc>
          <a:spcPct val="90000"/>
        </a:lnSpc>
        <a:spcBef>
          <a:spcPts val="500"/>
        </a:spcBef>
        <a:buClr>
          <a:schemeClr val="accent3"/>
        </a:buClr>
        <a:buFont typeface="Arial" panose="020B0604020202020204" pitchFamily="34" charset="0"/>
        <a:buChar char="•"/>
        <a:defRPr sz="3200" kern="1200">
          <a:solidFill>
            <a:schemeClr val="accent1"/>
          </a:solidFill>
          <a:latin typeface="+mn-lt"/>
          <a:ea typeface="+mn-ea"/>
          <a:cs typeface="+mn-cs"/>
        </a:defRPr>
      </a:lvl3pPr>
      <a:lvl4pPr marL="1600200" indent="-228600" algn="l" defTabSz="914400" rtl="0" eaLnBrk="1" latinLnBrk="0" hangingPunct="1">
        <a:lnSpc>
          <a:spcPct val="90000"/>
        </a:lnSpc>
        <a:spcBef>
          <a:spcPts val="500"/>
        </a:spcBef>
        <a:buClr>
          <a:schemeClr val="accent3"/>
        </a:buClr>
        <a:buFont typeface="Arial" panose="020B0604020202020204" pitchFamily="34" charset="0"/>
        <a:buChar char="•"/>
        <a:defRPr sz="2800" kern="1200">
          <a:solidFill>
            <a:schemeClr val="accent1"/>
          </a:solidFill>
          <a:latin typeface="+mn-lt"/>
          <a:ea typeface="+mn-ea"/>
          <a:cs typeface="+mn-cs"/>
        </a:defRPr>
      </a:lvl4pPr>
      <a:lvl5pPr marL="2057400" indent="-228600" algn="l" defTabSz="914400" rtl="0" eaLnBrk="1" latinLnBrk="0" hangingPunct="1">
        <a:lnSpc>
          <a:spcPct val="90000"/>
        </a:lnSpc>
        <a:spcBef>
          <a:spcPts val="500"/>
        </a:spcBef>
        <a:buClr>
          <a:schemeClr val="accent3"/>
        </a:buClr>
        <a:buFont typeface="Arial" panose="020B0604020202020204" pitchFamily="34" charset="0"/>
        <a:buChar char="•"/>
        <a:defRPr sz="2800" kern="1200">
          <a:solidFill>
            <a:schemeClr val="accent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image" Target="../media/image5.svg"/><Relationship Id="rId5" Type="http://schemas.openxmlformats.org/officeDocument/2006/relationships/image" Target="../media/image4.png"/><Relationship Id="rId4" Type="http://schemas.openxmlformats.org/officeDocument/2006/relationships/image" Target="../media/image3.sv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150B77-0E65-44A5-9176-B989558A5DF0}"/>
              </a:ext>
            </a:extLst>
          </p:cNvPr>
          <p:cNvSpPr>
            <a:spLocks noGrp="1"/>
          </p:cNvSpPr>
          <p:nvPr>
            <p:ph type="ctrTitle"/>
          </p:nvPr>
        </p:nvSpPr>
        <p:spPr>
          <a:xfrm>
            <a:off x="0" y="1122363"/>
            <a:ext cx="12192000" cy="2387600"/>
          </a:xfrm>
        </p:spPr>
        <p:txBody>
          <a:bodyPr/>
          <a:lstStyle/>
          <a:p>
            <a:r>
              <a:rPr lang="en-GB" sz="5400" dirty="0"/>
              <a:t>Wales Safeguarding Procedures</a:t>
            </a:r>
          </a:p>
        </p:txBody>
      </p:sp>
      <p:sp>
        <p:nvSpPr>
          <p:cNvPr id="3" name="Subtitle 2">
            <a:extLst>
              <a:ext uri="{FF2B5EF4-FFF2-40B4-BE49-F238E27FC236}">
                <a16:creationId xmlns:a16="http://schemas.microsoft.com/office/drawing/2014/main" id="{39132E17-7813-40CE-8404-F7CC7E386776}"/>
              </a:ext>
            </a:extLst>
          </p:cNvPr>
          <p:cNvSpPr>
            <a:spLocks noGrp="1"/>
          </p:cNvSpPr>
          <p:nvPr>
            <p:ph type="subTitle" idx="1"/>
          </p:nvPr>
        </p:nvSpPr>
        <p:spPr>
          <a:xfrm>
            <a:off x="0" y="3602038"/>
            <a:ext cx="12192000" cy="1655762"/>
          </a:xfrm>
        </p:spPr>
        <p:txBody>
          <a:bodyPr vert="horz" lIns="91440" tIns="45720" rIns="91440" bIns="45720" rtlCol="0" anchor="t">
            <a:noAutofit/>
          </a:bodyPr>
          <a:lstStyle/>
          <a:p>
            <a:r>
              <a:rPr lang="en-US" dirty="0">
                <a:solidFill>
                  <a:schemeClr val="tx1"/>
                </a:solidFill>
              </a:rPr>
              <a:t>Prevention and early help </a:t>
            </a:r>
            <a:br>
              <a:rPr lang="en-US" dirty="0">
                <a:solidFill>
                  <a:schemeClr val="tx1"/>
                </a:solidFill>
              </a:rPr>
            </a:br>
            <a:r>
              <a:rPr lang="en-US" dirty="0">
                <a:solidFill>
                  <a:schemeClr val="tx1"/>
                </a:solidFill>
              </a:rPr>
              <a:t>to address any emerging concerns</a:t>
            </a:r>
            <a:endParaRPr lang="en-GB">
              <a:solidFill>
                <a:schemeClr val="tx1"/>
              </a:solidFill>
              <a:cs typeface="Arial"/>
            </a:endParaRPr>
          </a:p>
        </p:txBody>
      </p:sp>
    </p:spTree>
    <p:extLst>
      <p:ext uri="{BB962C8B-B14F-4D97-AF65-F5344CB8AC3E}">
        <p14:creationId xmlns:p14="http://schemas.microsoft.com/office/powerpoint/2010/main" val="39265602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D15127-199D-4520-8019-536F5B51A332}"/>
              </a:ext>
            </a:extLst>
          </p:cNvPr>
          <p:cNvSpPr>
            <a:spLocks noGrp="1"/>
          </p:cNvSpPr>
          <p:nvPr>
            <p:ph type="title"/>
          </p:nvPr>
        </p:nvSpPr>
        <p:spPr>
          <a:xfrm>
            <a:off x="838200" y="18255"/>
            <a:ext cx="11353800" cy="1325563"/>
          </a:xfrm>
        </p:spPr>
        <p:txBody>
          <a:bodyPr/>
          <a:lstStyle/>
          <a:p>
            <a:r>
              <a:rPr lang="en-US" sz="5400" dirty="0"/>
              <a:t>Information, advice and assistance</a:t>
            </a:r>
            <a:endParaRPr lang="en-GB" sz="5400" dirty="0"/>
          </a:p>
        </p:txBody>
      </p:sp>
      <p:sp>
        <p:nvSpPr>
          <p:cNvPr id="3" name="Content Placeholder 2">
            <a:extLst>
              <a:ext uri="{FF2B5EF4-FFF2-40B4-BE49-F238E27FC236}">
                <a16:creationId xmlns:a16="http://schemas.microsoft.com/office/drawing/2014/main" id="{CD922E1D-0F7E-48F8-9BE4-5B81BAA96167}"/>
              </a:ext>
            </a:extLst>
          </p:cNvPr>
          <p:cNvSpPr>
            <a:spLocks noGrp="1"/>
          </p:cNvSpPr>
          <p:nvPr>
            <p:ph idx="1"/>
          </p:nvPr>
        </p:nvSpPr>
        <p:spPr>
          <a:xfrm>
            <a:off x="838199" y="1588168"/>
            <a:ext cx="10939463" cy="4588795"/>
          </a:xfrm>
        </p:spPr>
        <p:txBody>
          <a:bodyPr vert="horz" lIns="91440" tIns="45720" rIns="91440" bIns="45720" rtlCol="0" anchor="t">
            <a:noAutofit/>
          </a:bodyPr>
          <a:lstStyle/>
          <a:p>
            <a:pPr marL="0" indent="0">
              <a:buNone/>
            </a:pPr>
            <a:r>
              <a:rPr lang="en-US" sz="3200" dirty="0"/>
              <a:t>Local authorities, under the </a:t>
            </a:r>
            <a:r>
              <a:rPr lang="en-US" sz="3200" b="1"/>
              <a:t>code of practice</a:t>
            </a:r>
            <a:r>
              <a:rPr lang="en-US" sz="3200" dirty="0"/>
              <a:t>,</a:t>
            </a:r>
            <a:r>
              <a:rPr lang="en-US" sz="3200" b="1" dirty="0"/>
              <a:t> </a:t>
            </a:r>
            <a:r>
              <a:rPr lang="en-US" sz="3200" dirty="0"/>
              <a:t>have a duty to establish an </a:t>
            </a:r>
            <a:r>
              <a:rPr lang="en-US" sz="3200" b="1" dirty="0"/>
              <a:t>information, advice and assistance service (IAA) </a:t>
            </a:r>
            <a:r>
              <a:rPr lang="en-US" sz="3200" dirty="0"/>
              <a:t>to:</a:t>
            </a:r>
          </a:p>
          <a:p>
            <a:pPr marL="356870" indent="-356870"/>
            <a:r>
              <a:rPr lang="en-US" sz="3200" dirty="0"/>
              <a:t>proactively promote </a:t>
            </a:r>
            <a:r>
              <a:rPr lang="en-US" sz="3200" b="1" dirty="0"/>
              <a:t>early intervention </a:t>
            </a:r>
            <a:r>
              <a:rPr lang="en-US" sz="3200" dirty="0"/>
              <a:t>and </a:t>
            </a:r>
            <a:r>
              <a:rPr lang="en-US" sz="3200" b="1" dirty="0"/>
              <a:t>prevention</a:t>
            </a:r>
            <a:endParaRPr lang="en-US" sz="3200" b="1" dirty="0">
              <a:cs typeface="Arial" panose="020B0604020202020204"/>
            </a:endParaRPr>
          </a:p>
          <a:p>
            <a:pPr marL="356870" indent="-356870"/>
            <a:r>
              <a:rPr lang="en-US" sz="3200" dirty="0" err="1"/>
              <a:t>emphasise</a:t>
            </a:r>
            <a:r>
              <a:rPr lang="en-US" sz="3200" dirty="0"/>
              <a:t> </a:t>
            </a:r>
            <a:r>
              <a:rPr lang="en-US" sz="3200" b="1" dirty="0"/>
              <a:t>advocacy</a:t>
            </a:r>
            <a:r>
              <a:rPr lang="en-US" sz="3200" dirty="0"/>
              <a:t> and </a:t>
            </a:r>
            <a:r>
              <a:rPr lang="en-US" sz="3200" b="1" dirty="0"/>
              <a:t>co-production</a:t>
            </a:r>
            <a:endParaRPr lang="en-US" sz="3200" b="1" dirty="0">
              <a:cs typeface="Arial" panose="020B0604020202020204"/>
            </a:endParaRPr>
          </a:p>
          <a:p>
            <a:pPr marL="356870" indent="-356870"/>
            <a:r>
              <a:rPr lang="en-US" sz="3200" b="1" dirty="0"/>
              <a:t>provide the public </a:t>
            </a:r>
            <a:r>
              <a:rPr lang="en-US" sz="3200" dirty="0"/>
              <a:t>with information and advice to prevent escalation of difficulties to situations that require more intensive, specialist intervention </a:t>
            </a:r>
            <a:endParaRPr lang="en-US" sz="3200" dirty="0">
              <a:cs typeface="Arial" panose="020B0604020202020204"/>
            </a:endParaRPr>
          </a:p>
          <a:p>
            <a:pPr marL="0" indent="0">
              <a:buNone/>
            </a:pPr>
            <a:endParaRPr lang="en-US" sz="3200" dirty="0"/>
          </a:p>
        </p:txBody>
      </p:sp>
    </p:spTree>
    <p:extLst>
      <p:ext uri="{BB962C8B-B14F-4D97-AF65-F5344CB8AC3E}">
        <p14:creationId xmlns:p14="http://schemas.microsoft.com/office/powerpoint/2010/main" val="2292116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D15127-199D-4520-8019-536F5B51A332}"/>
              </a:ext>
            </a:extLst>
          </p:cNvPr>
          <p:cNvSpPr>
            <a:spLocks noGrp="1"/>
          </p:cNvSpPr>
          <p:nvPr>
            <p:ph type="title"/>
          </p:nvPr>
        </p:nvSpPr>
        <p:spPr>
          <a:xfrm>
            <a:off x="838200" y="18255"/>
            <a:ext cx="11353800" cy="1325563"/>
          </a:xfrm>
        </p:spPr>
        <p:txBody>
          <a:bodyPr/>
          <a:lstStyle/>
          <a:p>
            <a:r>
              <a:rPr lang="en-US" sz="5400" dirty="0"/>
              <a:t>Information, advice and assistance</a:t>
            </a:r>
            <a:endParaRPr lang="en-GB" sz="5400" dirty="0"/>
          </a:p>
        </p:txBody>
      </p:sp>
      <p:sp>
        <p:nvSpPr>
          <p:cNvPr id="3" name="Content Placeholder 2">
            <a:extLst>
              <a:ext uri="{FF2B5EF4-FFF2-40B4-BE49-F238E27FC236}">
                <a16:creationId xmlns:a16="http://schemas.microsoft.com/office/drawing/2014/main" id="{CD922E1D-0F7E-48F8-9BE4-5B81BAA96167}"/>
              </a:ext>
            </a:extLst>
          </p:cNvPr>
          <p:cNvSpPr>
            <a:spLocks noGrp="1"/>
          </p:cNvSpPr>
          <p:nvPr>
            <p:ph idx="1"/>
          </p:nvPr>
        </p:nvSpPr>
        <p:spPr>
          <a:xfrm>
            <a:off x="838200" y="1557688"/>
            <a:ext cx="11049000" cy="4588795"/>
          </a:xfrm>
        </p:spPr>
        <p:txBody>
          <a:bodyPr vert="horz" lIns="91440" tIns="45720" rIns="91440" bIns="45720" rtlCol="0" anchor="t">
            <a:noAutofit/>
          </a:bodyPr>
          <a:lstStyle/>
          <a:p>
            <a:pPr marL="0" indent="0">
              <a:buNone/>
            </a:pPr>
            <a:r>
              <a:rPr lang="en-US" sz="3200" b="1" dirty="0">
                <a:solidFill>
                  <a:schemeClr val="accent3"/>
                </a:solidFill>
              </a:rPr>
              <a:t>Information</a:t>
            </a:r>
            <a:r>
              <a:rPr lang="en-US" sz="3200" dirty="0"/>
              <a:t> is quality data that helps a person make an informed choice about their well-being </a:t>
            </a:r>
          </a:p>
          <a:p>
            <a:pPr marL="0" indent="0">
              <a:buNone/>
            </a:pPr>
            <a:r>
              <a:rPr lang="en-US" sz="3200" b="1" dirty="0">
                <a:solidFill>
                  <a:schemeClr val="accent3"/>
                </a:solidFill>
              </a:rPr>
              <a:t>Advice</a:t>
            </a:r>
            <a:r>
              <a:rPr lang="en-US" sz="3200" dirty="0"/>
              <a:t> means working co-productively with a person to explore options, ensure they understand what is available to them, and actively involve them in making decisions about what matters to them and the personal outcomes they wish to achieve </a:t>
            </a:r>
            <a:endParaRPr lang="en-US" sz="3200" dirty="0">
              <a:cs typeface="Arial"/>
            </a:endParaRPr>
          </a:p>
          <a:p>
            <a:pPr marL="0" indent="0">
              <a:buNone/>
            </a:pPr>
            <a:r>
              <a:rPr lang="en-US" sz="3200" b="1" dirty="0">
                <a:solidFill>
                  <a:schemeClr val="accent3"/>
                </a:solidFill>
              </a:rPr>
              <a:t>Assistance</a:t>
            </a:r>
            <a:r>
              <a:rPr lang="en-US" sz="3200" dirty="0"/>
              <a:t> involves taking action with the person to access care and support, or a </a:t>
            </a:r>
            <a:r>
              <a:rPr lang="en-US" sz="3200" dirty="0" err="1"/>
              <a:t>carer</a:t>
            </a:r>
            <a:r>
              <a:rPr lang="en-US" sz="3200" dirty="0"/>
              <a:t> to access support </a:t>
            </a:r>
            <a:endParaRPr lang="en-US" sz="3200" dirty="0">
              <a:cs typeface="Arial"/>
            </a:endParaRPr>
          </a:p>
          <a:p>
            <a:endParaRPr lang="en-US" sz="3200" dirty="0"/>
          </a:p>
        </p:txBody>
      </p:sp>
    </p:spTree>
    <p:extLst>
      <p:ext uri="{BB962C8B-B14F-4D97-AF65-F5344CB8AC3E}">
        <p14:creationId xmlns:p14="http://schemas.microsoft.com/office/powerpoint/2010/main" val="7393052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Rounded Corners 3">
            <a:extLst>
              <a:ext uri="{FF2B5EF4-FFF2-40B4-BE49-F238E27FC236}">
                <a16:creationId xmlns:a16="http://schemas.microsoft.com/office/drawing/2014/main" id="{D68E0B50-240C-4C7E-B26F-06E1E775C9F8}"/>
              </a:ext>
            </a:extLst>
          </p:cNvPr>
          <p:cNvSpPr/>
          <p:nvPr/>
        </p:nvSpPr>
        <p:spPr>
          <a:xfrm>
            <a:off x="945593" y="2842001"/>
            <a:ext cx="10997722" cy="944493"/>
          </a:xfrm>
          <a:prstGeom prst="roundRect">
            <a:avLst/>
          </a:prstGeom>
          <a:solidFill>
            <a:srgbClr val="F7AB6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1">
            <a:extLst>
              <a:ext uri="{FF2B5EF4-FFF2-40B4-BE49-F238E27FC236}">
                <a16:creationId xmlns:a16="http://schemas.microsoft.com/office/drawing/2014/main" id="{2E2F0C72-2A7D-4768-A5F0-82F73EC9B574}"/>
              </a:ext>
            </a:extLst>
          </p:cNvPr>
          <p:cNvSpPr>
            <a:spLocks noGrp="1"/>
          </p:cNvSpPr>
          <p:nvPr>
            <p:ph type="title"/>
          </p:nvPr>
        </p:nvSpPr>
        <p:spPr/>
        <p:txBody>
          <a:bodyPr/>
          <a:lstStyle/>
          <a:p>
            <a:r>
              <a:rPr lang="en-GB" dirty="0"/>
              <a:t>Prevention and early help</a:t>
            </a:r>
            <a:endParaRPr lang="en-GB" sz="4800" dirty="0"/>
          </a:p>
        </p:txBody>
      </p:sp>
      <p:sp>
        <p:nvSpPr>
          <p:cNvPr id="3" name="Content Placeholder 2">
            <a:extLst>
              <a:ext uri="{FF2B5EF4-FFF2-40B4-BE49-F238E27FC236}">
                <a16:creationId xmlns:a16="http://schemas.microsoft.com/office/drawing/2014/main" id="{53CFC41C-CDEB-4833-9329-EACB7C19216B}"/>
              </a:ext>
            </a:extLst>
          </p:cNvPr>
          <p:cNvSpPr>
            <a:spLocks noGrp="1"/>
          </p:cNvSpPr>
          <p:nvPr>
            <p:ph idx="1"/>
          </p:nvPr>
        </p:nvSpPr>
        <p:spPr>
          <a:xfrm>
            <a:off x="902776" y="1312004"/>
            <a:ext cx="10997722" cy="4788110"/>
          </a:xfrm>
        </p:spPr>
        <p:txBody>
          <a:bodyPr vert="horz" lIns="91440" tIns="45720" rIns="91440" bIns="45720" rtlCol="0" anchor="t">
            <a:noAutofit/>
          </a:bodyPr>
          <a:lstStyle/>
          <a:p>
            <a:pPr marL="0" indent="0">
              <a:buNone/>
            </a:pPr>
            <a:r>
              <a:rPr lang="en-US" sz="2800" dirty="0"/>
              <a:t>Different ways to safeguard an adult at risk:</a:t>
            </a:r>
            <a:endParaRPr lang="en-US" sz="2800" dirty="0">
              <a:cs typeface="Arial"/>
            </a:endParaRPr>
          </a:p>
          <a:p>
            <a:r>
              <a:rPr lang="en-US" sz="2800" b="1"/>
              <a:t>identify </a:t>
            </a:r>
            <a:r>
              <a:rPr lang="en-US" sz="2800" dirty="0"/>
              <a:t>any concerns about them </a:t>
            </a:r>
            <a:endParaRPr lang="en-US" sz="2800" dirty="0">
              <a:cs typeface="Arial"/>
            </a:endParaRPr>
          </a:p>
          <a:p>
            <a:r>
              <a:rPr lang="en-US" sz="2800"/>
              <a:t>you</a:t>
            </a:r>
            <a:r>
              <a:rPr lang="en-US" sz="2800" dirty="0"/>
              <a:t> have a </a:t>
            </a:r>
            <a:r>
              <a:rPr lang="en-US" sz="2800" b="1" dirty="0"/>
              <a:t>duty to report </a:t>
            </a:r>
            <a:r>
              <a:rPr lang="en-US" sz="2800" dirty="0"/>
              <a:t>these concerns and start enquiries</a:t>
            </a:r>
            <a:endParaRPr lang="en-US" sz="2800" dirty="0">
              <a:cs typeface="Arial"/>
            </a:endParaRPr>
          </a:p>
          <a:p>
            <a:r>
              <a:rPr lang="en-US" sz="2800" b="1"/>
              <a:t>prevention</a:t>
            </a:r>
            <a:r>
              <a:rPr lang="en-US" sz="2800" dirty="0"/>
              <a:t> </a:t>
            </a:r>
            <a:r>
              <a:rPr lang="en-US" sz="2800" b="1" dirty="0"/>
              <a:t>and early help </a:t>
            </a:r>
            <a:r>
              <a:rPr lang="en-US" sz="2800" dirty="0"/>
              <a:t>around any concerns about the adult at risk which may become worse</a:t>
            </a:r>
            <a:endParaRPr lang="en-US" sz="2800" dirty="0">
              <a:cs typeface="Arial"/>
            </a:endParaRPr>
          </a:p>
          <a:p>
            <a:r>
              <a:rPr lang="en-US" sz="2800"/>
              <a:t>ensure</a:t>
            </a:r>
            <a:r>
              <a:rPr lang="en-US" sz="2800" b="1" dirty="0"/>
              <a:t> immediate protection </a:t>
            </a:r>
            <a:r>
              <a:rPr lang="en-US" sz="2800" dirty="0"/>
              <a:t>for</a:t>
            </a:r>
            <a:r>
              <a:rPr lang="en-US" sz="2800" b="1" dirty="0"/>
              <a:t> </a:t>
            </a:r>
            <a:r>
              <a:rPr lang="en-US" sz="2800" dirty="0"/>
              <a:t>the adult at risk</a:t>
            </a:r>
            <a:endParaRPr lang="en-US" sz="2800" dirty="0">
              <a:cs typeface="Arial"/>
            </a:endParaRPr>
          </a:p>
          <a:p>
            <a:r>
              <a:rPr lang="en-US" sz="2800"/>
              <a:t>agree</a:t>
            </a:r>
            <a:r>
              <a:rPr lang="en-US" sz="2800" b="1" dirty="0"/>
              <a:t> care and support plan </a:t>
            </a:r>
            <a:r>
              <a:rPr lang="en-US" sz="2800" dirty="0"/>
              <a:t>to address their needs</a:t>
            </a:r>
            <a:endParaRPr lang="en-US" sz="2800" dirty="0">
              <a:cs typeface="Arial"/>
            </a:endParaRPr>
          </a:p>
          <a:p>
            <a:r>
              <a:rPr lang="en-US" sz="2800"/>
              <a:t>follow</a:t>
            </a:r>
            <a:r>
              <a:rPr lang="en-US" sz="2800" b="1" dirty="0"/>
              <a:t> care and support protection plan </a:t>
            </a:r>
            <a:r>
              <a:rPr lang="en-US" sz="2800" dirty="0"/>
              <a:t>to support the adult at risk, including keeping them safe</a:t>
            </a:r>
            <a:endParaRPr lang="en-US" sz="2800">
              <a:cs typeface="Arial"/>
            </a:endParaRPr>
          </a:p>
          <a:p>
            <a:endParaRPr lang="en-GB" sz="2800" dirty="0">
              <a:cs typeface="Arial"/>
            </a:endParaRPr>
          </a:p>
        </p:txBody>
      </p:sp>
    </p:spTree>
    <p:extLst>
      <p:ext uri="{BB962C8B-B14F-4D97-AF65-F5344CB8AC3E}">
        <p14:creationId xmlns:p14="http://schemas.microsoft.com/office/powerpoint/2010/main" val="21113491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FA5CA5B1-EEDF-481D-B8C0-8F2964A43391}"/>
              </a:ext>
            </a:extLst>
          </p:cNvPr>
          <p:cNvSpPr>
            <a:spLocks noGrp="1"/>
          </p:cNvSpPr>
          <p:nvPr>
            <p:ph idx="1"/>
          </p:nvPr>
        </p:nvSpPr>
        <p:spPr/>
        <p:txBody>
          <a:bodyPr vert="horz" lIns="91440" tIns="45720" rIns="91440" bIns="45720" rtlCol="0" anchor="t">
            <a:noAutofit/>
          </a:bodyPr>
          <a:lstStyle/>
          <a:p>
            <a:pPr marL="0" indent="0">
              <a:lnSpc>
                <a:spcPct val="100000"/>
              </a:lnSpc>
              <a:spcBef>
                <a:spcPts val="0"/>
              </a:spcBef>
              <a:spcAft>
                <a:spcPts val="1200"/>
              </a:spcAft>
              <a:buNone/>
            </a:pPr>
            <a:endParaRPr lang="en-US" sz="3200" b="1" dirty="0">
              <a:solidFill>
                <a:srgbClr val="37394B"/>
              </a:solidFill>
              <a:latin typeface="Arial"/>
              <a:cs typeface="Arial"/>
            </a:endParaRPr>
          </a:p>
          <a:p>
            <a:pPr marL="0" indent="0">
              <a:lnSpc>
                <a:spcPct val="100000"/>
              </a:lnSpc>
              <a:spcBef>
                <a:spcPts val="0"/>
              </a:spcBef>
              <a:spcAft>
                <a:spcPts val="1200"/>
              </a:spcAft>
              <a:buNone/>
            </a:pPr>
            <a:r>
              <a:rPr lang="en-US" sz="3200" b="1" dirty="0">
                <a:solidFill>
                  <a:srgbClr val="37394B"/>
                </a:solidFill>
                <a:latin typeface="Arial"/>
                <a:cs typeface="Arial"/>
              </a:rPr>
              <a:t>Practitioners</a:t>
            </a:r>
            <a:r>
              <a:rPr lang="en-US" sz="3200" dirty="0">
                <a:solidFill>
                  <a:srgbClr val="37394B"/>
                </a:solidFill>
                <a:latin typeface="Arial"/>
                <a:cs typeface="Arial"/>
              </a:rPr>
              <a:t> working with adults who are not yet ‘at risk’ but are vulnerable to abuse and neglect must: </a:t>
            </a:r>
          </a:p>
          <a:p>
            <a:pPr marL="514350" indent="-514350">
              <a:lnSpc>
                <a:spcPct val="100000"/>
              </a:lnSpc>
              <a:spcBef>
                <a:spcPts val="0"/>
              </a:spcBef>
              <a:spcAft>
                <a:spcPts val="1200"/>
              </a:spcAft>
              <a:buFont typeface="+mj-lt"/>
              <a:buAutoNum type="arabicParenR"/>
            </a:pPr>
            <a:r>
              <a:rPr lang="en-US" sz="3200" b="1" dirty="0">
                <a:solidFill>
                  <a:srgbClr val="37394B"/>
                </a:solidFill>
                <a:latin typeface="Arial"/>
                <a:cs typeface="Arial"/>
              </a:rPr>
              <a:t>work</a:t>
            </a:r>
            <a:r>
              <a:rPr lang="en-US" sz="3200" dirty="0">
                <a:solidFill>
                  <a:srgbClr val="37394B"/>
                </a:solidFill>
                <a:latin typeface="Arial"/>
                <a:cs typeface="Arial"/>
              </a:rPr>
              <a:t> with the adult and their </a:t>
            </a:r>
            <a:r>
              <a:rPr lang="en-US" sz="3200" err="1">
                <a:solidFill>
                  <a:srgbClr val="37394B"/>
                </a:solidFill>
                <a:latin typeface="Arial"/>
                <a:cs typeface="Arial"/>
              </a:rPr>
              <a:t>carers</a:t>
            </a:r>
            <a:r>
              <a:rPr lang="en-US" sz="3200" dirty="0">
                <a:solidFill>
                  <a:srgbClr val="37394B"/>
                </a:solidFill>
                <a:latin typeface="Arial"/>
                <a:cs typeface="Arial"/>
              </a:rPr>
              <a:t> to avoid situations which might put them at risk</a:t>
            </a:r>
          </a:p>
          <a:p>
            <a:pPr marL="514350" indent="-514350">
              <a:lnSpc>
                <a:spcPct val="100000"/>
              </a:lnSpc>
              <a:spcBef>
                <a:spcPts val="0"/>
              </a:spcBef>
              <a:spcAft>
                <a:spcPts val="1200"/>
              </a:spcAft>
              <a:buFont typeface="+mj-lt"/>
              <a:buAutoNum type="arabicParenR"/>
            </a:pPr>
            <a:r>
              <a:rPr lang="en-US" sz="3200" b="1" dirty="0">
                <a:solidFill>
                  <a:srgbClr val="37394B"/>
                </a:solidFill>
                <a:latin typeface="Arial"/>
                <a:cs typeface="Arial"/>
              </a:rPr>
              <a:t>identify and address </a:t>
            </a:r>
            <a:r>
              <a:rPr lang="en-US" sz="3200" dirty="0">
                <a:solidFill>
                  <a:srgbClr val="37394B"/>
                </a:solidFill>
                <a:latin typeface="Arial"/>
                <a:cs typeface="Arial"/>
              </a:rPr>
              <a:t>any concerns which might lead to an adult becoming at risk if not resolved</a:t>
            </a:r>
            <a:endParaRPr lang="en-GB" sz="3200" dirty="0">
              <a:latin typeface="Arial"/>
              <a:cs typeface="Arial"/>
            </a:endParaRPr>
          </a:p>
        </p:txBody>
      </p:sp>
      <p:sp>
        <p:nvSpPr>
          <p:cNvPr id="5" name="Title 4">
            <a:extLst>
              <a:ext uri="{FF2B5EF4-FFF2-40B4-BE49-F238E27FC236}">
                <a16:creationId xmlns:a16="http://schemas.microsoft.com/office/drawing/2014/main" id="{AAE3B8B3-A19D-4236-BAB3-F5C7A2EB1A55}"/>
              </a:ext>
            </a:extLst>
          </p:cNvPr>
          <p:cNvSpPr>
            <a:spLocks noGrp="1"/>
          </p:cNvSpPr>
          <p:nvPr>
            <p:ph type="title"/>
          </p:nvPr>
        </p:nvSpPr>
        <p:spPr>
          <a:xfrm>
            <a:off x="838200" y="18255"/>
            <a:ext cx="10515600" cy="2012023"/>
          </a:xfrm>
        </p:spPr>
        <p:txBody>
          <a:bodyPr/>
          <a:lstStyle/>
          <a:p>
            <a:r>
              <a:rPr lang="en-US" dirty="0"/>
              <a:t>Concerns about adults who are not yet ‘at risk’</a:t>
            </a:r>
            <a:endParaRPr lang="en-GB" dirty="0"/>
          </a:p>
        </p:txBody>
      </p:sp>
    </p:spTree>
    <p:extLst>
      <p:ext uri="{BB962C8B-B14F-4D97-AF65-F5344CB8AC3E}">
        <p14:creationId xmlns:p14="http://schemas.microsoft.com/office/powerpoint/2010/main" val="63998938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E58FB8-0338-43A3-8EBB-3AE4FA5E6EA2}"/>
              </a:ext>
            </a:extLst>
          </p:cNvPr>
          <p:cNvSpPr>
            <a:spLocks noGrp="1"/>
          </p:cNvSpPr>
          <p:nvPr>
            <p:ph type="title"/>
          </p:nvPr>
        </p:nvSpPr>
        <p:spPr>
          <a:xfrm>
            <a:off x="838200" y="18255"/>
            <a:ext cx="10515600" cy="1325563"/>
          </a:xfrm>
        </p:spPr>
        <p:txBody>
          <a:bodyPr/>
          <a:lstStyle/>
          <a:p>
            <a:r>
              <a:rPr lang="en-GB" dirty="0"/>
              <a:t>Identifying concerns</a:t>
            </a:r>
          </a:p>
        </p:txBody>
      </p:sp>
      <p:sp>
        <p:nvSpPr>
          <p:cNvPr id="4" name="Speech Bubble: Rectangle with Corners Rounded 3">
            <a:extLst>
              <a:ext uri="{FF2B5EF4-FFF2-40B4-BE49-F238E27FC236}">
                <a16:creationId xmlns:a16="http://schemas.microsoft.com/office/drawing/2014/main" id="{850D2D36-460D-4841-8B96-D5F1112E78A9}"/>
              </a:ext>
            </a:extLst>
          </p:cNvPr>
          <p:cNvSpPr/>
          <p:nvPr/>
        </p:nvSpPr>
        <p:spPr>
          <a:xfrm>
            <a:off x="2244582" y="1577517"/>
            <a:ext cx="8429280" cy="1617784"/>
          </a:xfrm>
          <a:prstGeom prst="wedgeRoundRectCallout">
            <a:avLst>
              <a:gd name="adj1" fmla="val 53803"/>
              <a:gd name="adj2" fmla="val 80978"/>
              <a:gd name="adj3" fmla="val 16667"/>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a:solidFill>
                  <a:schemeClr val="bg1"/>
                </a:solidFill>
              </a:rPr>
              <a:t>What are my concerns about the adult which might lead to them becoming at risk if not addressed?</a:t>
            </a:r>
          </a:p>
        </p:txBody>
      </p:sp>
      <p:sp>
        <p:nvSpPr>
          <p:cNvPr id="5" name="Speech Bubble: Rectangle with Corners Rounded 4">
            <a:extLst>
              <a:ext uri="{FF2B5EF4-FFF2-40B4-BE49-F238E27FC236}">
                <a16:creationId xmlns:a16="http://schemas.microsoft.com/office/drawing/2014/main" id="{66DC9E19-5F45-4550-9C71-09E6E237EF87}"/>
              </a:ext>
            </a:extLst>
          </p:cNvPr>
          <p:cNvSpPr/>
          <p:nvPr/>
        </p:nvSpPr>
        <p:spPr>
          <a:xfrm>
            <a:off x="634264" y="3482255"/>
            <a:ext cx="5205046" cy="1617784"/>
          </a:xfrm>
          <a:prstGeom prst="wedgeRoundRectCallout">
            <a:avLst>
              <a:gd name="adj1" fmla="val -51651"/>
              <a:gd name="adj2" fmla="val 95109"/>
              <a:gd name="adj3" fmla="val 16667"/>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a:solidFill>
                  <a:schemeClr val="tx1">
                    <a:lumMod val="50000"/>
                  </a:schemeClr>
                </a:solidFill>
                <a:latin typeface="Arial"/>
                <a:cs typeface="Arial"/>
              </a:rPr>
              <a:t>What information do I have to support my concerns?</a:t>
            </a:r>
          </a:p>
        </p:txBody>
      </p:sp>
      <p:sp>
        <p:nvSpPr>
          <p:cNvPr id="6" name="Speech Bubble: Rectangle with Corners Rounded 5">
            <a:extLst>
              <a:ext uri="{FF2B5EF4-FFF2-40B4-BE49-F238E27FC236}">
                <a16:creationId xmlns:a16="http://schemas.microsoft.com/office/drawing/2014/main" id="{70847793-C57D-402A-A5DA-CB362BA3B615}"/>
              </a:ext>
            </a:extLst>
          </p:cNvPr>
          <p:cNvSpPr/>
          <p:nvPr/>
        </p:nvSpPr>
        <p:spPr>
          <a:xfrm>
            <a:off x="6352691" y="4076615"/>
            <a:ext cx="5001109" cy="1617784"/>
          </a:xfrm>
          <a:prstGeom prst="wedgeRoundRectCallout">
            <a:avLst>
              <a:gd name="adj1" fmla="val 50818"/>
              <a:gd name="adj2" fmla="val 85326"/>
              <a:gd name="adj3" fmla="val 16667"/>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a:solidFill>
                  <a:schemeClr val="bg1"/>
                </a:solidFill>
                <a:latin typeface="Arial"/>
                <a:cs typeface="Arial"/>
              </a:rPr>
              <a:t>Am I concerned that a </a:t>
            </a:r>
            <a:r>
              <a:rPr lang="en-US" sz="3200" err="1">
                <a:solidFill>
                  <a:schemeClr val="bg1"/>
                </a:solidFill>
                <a:latin typeface="Arial"/>
                <a:cs typeface="Arial"/>
              </a:rPr>
              <a:t>carer’s</a:t>
            </a:r>
            <a:r>
              <a:rPr lang="en-US" sz="3200" dirty="0">
                <a:solidFill>
                  <a:schemeClr val="bg1"/>
                </a:solidFill>
                <a:latin typeface="Arial"/>
                <a:cs typeface="Arial"/>
              </a:rPr>
              <a:t> </a:t>
            </a:r>
            <a:r>
              <a:rPr lang="en-US" sz="3200" err="1">
                <a:solidFill>
                  <a:schemeClr val="bg1"/>
                </a:solidFill>
                <a:latin typeface="Arial"/>
                <a:cs typeface="Arial"/>
              </a:rPr>
              <a:t>behaviour</a:t>
            </a:r>
            <a:r>
              <a:rPr lang="en-US" sz="3200" dirty="0">
                <a:solidFill>
                  <a:schemeClr val="bg1"/>
                </a:solidFill>
                <a:latin typeface="Arial"/>
                <a:cs typeface="Arial"/>
              </a:rPr>
              <a:t> could lead to abuse or neglect?</a:t>
            </a:r>
          </a:p>
        </p:txBody>
      </p:sp>
    </p:spTree>
    <p:extLst>
      <p:ext uri="{BB962C8B-B14F-4D97-AF65-F5344CB8AC3E}">
        <p14:creationId xmlns:p14="http://schemas.microsoft.com/office/powerpoint/2010/main" val="42333790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15905-F4DE-4366-BCED-84D0C83942EA}"/>
              </a:ext>
            </a:extLst>
          </p:cNvPr>
          <p:cNvSpPr>
            <a:spLocks noGrp="1"/>
          </p:cNvSpPr>
          <p:nvPr>
            <p:ph type="title"/>
          </p:nvPr>
        </p:nvSpPr>
        <p:spPr/>
        <p:txBody>
          <a:bodyPr/>
          <a:lstStyle/>
          <a:p>
            <a:r>
              <a:rPr lang="en-GB" dirty="0"/>
              <a:t>Addressing concerns</a:t>
            </a:r>
          </a:p>
        </p:txBody>
      </p:sp>
      <p:sp>
        <p:nvSpPr>
          <p:cNvPr id="4" name="Content Placeholder 3">
            <a:extLst>
              <a:ext uri="{FF2B5EF4-FFF2-40B4-BE49-F238E27FC236}">
                <a16:creationId xmlns:a16="http://schemas.microsoft.com/office/drawing/2014/main" id="{FA5CA5B1-EEDF-481D-B8C0-8F2964A43391}"/>
              </a:ext>
            </a:extLst>
          </p:cNvPr>
          <p:cNvSpPr>
            <a:spLocks noGrp="1"/>
          </p:cNvSpPr>
          <p:nvPr>
            <p:ph idx="1"/>
          </p:nvPr>
        </p:nvSpPr>
        <p:spPr>
          <a:xfrm>
            <a:off x="838200" y="1451008"/>
            <a:ext cx="10668000" cy="4588795"/>
          </a:xfrm>
        </p:spPr>
        <p:txBody>
          <a:bodyPr vert="horz" lIns="91440" tIns="45720" rIns="91440" bIns="45720" rtlCol="0" anchor="t">
            <a:noAutofit/>
          </a:bodyPr>
          <a:lstStyle/>
          <a:p>
            <a:pPr marL="0" indent="0">
              <a:spcBef>
                <a:spcPts val="0"/>
              </a:spcBef>
              <a:spcAft>
                <a:spcPts val="1200"/>
              </a:spcAft>
              <a:buNone/>
            </a:pPr>
            <a:r>
              <a:rPr lang="en-US" sz="3200" dirty="0">
                <a:solidFill>
                  <a:srgbClr val="37394B"/>
                </a:solidFill>
                <a:latin typeface="Helvetica" panose="020B0604020202020204" pitchFamily="34" charset="0"/>
              </a:rPr>
              <a:t>You should </a:t>
            </a:r>
            <a:r>
              <a:rPr lang="en-US" sz="3200" b="1" dirty="0">
                <a:solidFill>
                  <a:srgbClr val="37394B"/>
                </a:solidFill>
                <a:latin typeface="Helvetica" panose="020B0604020202020204" pitchFamily="34" charset="0"/>
              </a:rPr>
              <a:t>offer early help or support</a:t>
            </a:r>
            <a:r>
              <a:rPr lang="en-US" sz="3200" dirty="0">
                <a:solidFill>
                  <a:srgbClr val="37394B"/>
                </a:solidFill>
                <a:latin typeface="Helvetica" panose="020B0604020202020204" pitchFamily="34" charset="0"/>
              </a:rPr>
              <a:t> to adults whenever possible to:</a:t>
            </a:r>
          </a:p>
          <a:p>
            <a:pPr>
              <a:spcBef>
                <a:spcPts val="0"/>
              </a:spcBef>
              <a:spcAft>
                <a:spcPts val="1200"/>
              </a:spcAft>
            </a:pPr>
            <a:r>
              <a:rPr lang="en-US" sz="3200" b="1" dirty="0">
                <a:solidFill>
                  <a:srgbClr val="37394B"/>
                </a:solidFill>
                <a:latin typeface="Helvetica" panose="020B0604020202020204" pitchFamily="34" charset="0"/>
              </a:rPr>
              <a:t>protect </a:t>
            </a:r>
            <a:r>
              <a:rPr lang="en-US" sz="3200" dirty="0">
                <a:solidFill>
                  <a:srgbClr val="37394B"/>
                </a:solidFill>
                <a:latin typeface="Helvetica" panose="020B0604020202020204" pitchFamily="34" charset="0"/>
              </a:rPr>
              <a:t>them from becoming adults at risk of abuse, and/or neglect</a:t>
            </a:r>
          </a:p>
          <a:p>
            <a:pPr>
              <a:spcBef>
                <a:spcPts val="0"/>
              </a:spcBef>
              <a:spcAft>
                <a:spcPts val="1200"/>
              </a:spcAft>
            </a:pPr>
            <a:r>
              <a:rPr lang="en-US" sz="3200" b="1" dirty="0">
                <a:solidFill>
                  <a:srgbClr val="37394B"/>
                </a:solidFill>
                <a:latin typeface="Helvetica" panose="020B0604020202020204" pitchFamily="34" charset="0"/>
              </a:rPr>
              <a:t>avoid</a:t>
            </a:r>
            <a:r>
              <a:rPr lang="en-US" sz="3200" dirty="0">
                <a:solidFill>
                  <a:srgbClr val="37394B"/>
                </a:solidFill>
                <a:latin typeface="Helvetica" panose="020B0604020202020204" pitchFamily="34" charset="0"/>
              </a:rPr>
              <a:t> concerns around them becoming worse</a:t>
            </a:r>
          </a:p>
          <a:p>
            <a:pPr>
              <a:spcBef>
                <a:spcPts val="0"/>
              </a:spcBef>
              <a:spcAft>
                <a:spcPts val="1200"/>
              </a:spcAft>
            </a:pPr>
            <a:r>
              <a:rPr lang="en-US" sz="3200" b="1" dirty="0">
                <a:solidFill>
                  <a:srgbClr val="37394B"/>
                </a:solidFill>
                <a:latin typeface="Helvetica" panose="020B0604020202020204" pitchFamily="34" charset="0"/>
              </a:rPr>
              <a:t>reduce</a:t>
            </a:r>
            <a:r>
              <a:rPr lang="en-US" sz="3200" dirty="0">
                <a:solidFill>
                  <a:srgbClr val="37394B"/>
                </a:solidFill>
                <a:latin typeface="Helvetica" panose="020B0604020202020204" pitchFamily="34" charset="0"/>
              </a:rPr>
              <a:t> their need for safeguarding enquiries and interventions</a:t>
            </a:r>
          </a:p>
          <a:p>
            <a:pPr>
              <a:spcBef>
                <a:spcPts val="0"/>
              </a:spcBef>
              <a:spcAft>
                <a:spcPts val="1200"/>
              </a:spcAft>
            </a:pPr>
            <a:r>
              <a:rPr lang="en-US" sz="3200" dirty="0">
                <a:solidFill>
                  <a:srgbClr val="37394B"/>
                </a:solidFill>
                <a:latin typeface="Helvetica"/>
                <a:cs typeface="Helvetica"/>
              </a:rPr>
              <a:t>have </a:t>
            </a:r>
            <a:r>
              <a:rPr lang="en-US" sz="3200" b="1" dirty="0">
                <a:solidFill>
                  <a:srgbClr val="37394B"/>
                </a:solidFill>
                <a:latin typeface="Helvetica"/>
                <a:cs typeface="Helvetica"/>
              </a:rPr>
              <a:t>long-term benefits </a:t>
            </a:r>
            <a:r>
              <a:rPr lang="en-US" sz="3200" dirty="0">
                <a:solidFill>
                  <a:srgbClr val="37394B"/>
                </a:solidFill>
                <a:latin typeface="Helvetica"/>
                <a:cs typeface="Helvetica"/>
              </a:rPr>
              <a:t>for the adult’s health and </a:t>
            </a:r>
            <a:br>
              <a:rPr lang="en-US" sz="3200" dirty="0">
                <a:solidFill>
                  <a:srgbClr val="37394B"/>
                </a:solidFill>
                <a:latin typeface="Helvetica"/>
                <a:cs typeface="Helvetica"/>
              </a:rPr>
            </a:br>
            <a:r>
              <a:rPr lang="en-US" sz="3200">
                <a:solidFill>
                  <a:srgbClr val="37394B"/>
                </a:solidFill>
                <a:latin typeface="Helvetica"/>
                <a:cs typeface="Helvetica"/>
              </a:rPr>
              <a:t>well-being</a:t>
            </a:r>
          </a:p>
          <a:p>
            <a:pPr>
              <a:spcBef>
                <a:spcPts val="0"/>
              </a:spcBef>
              <a:spcAft>
                <a:spcPts val="1200"/>
              </a:spcAft>
            </a:pPr>
            <a:endParaRPr lang="en-GB" sz="3200" dirty="0"/>
          </a:p>
        </p:txBody>
      </p:sp>
    </p:spTree>
    <p:extLst>
      <p:ext uri="{BB962C8B-B14F-4D97-AF65-F5344CB8AC3E}">
        <p14:creationId xmlns:p14="http://schemas.microsoft.com/office/powerpoint/2010/main" val="424583749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548132-5084-4CF9-A113-48BAA55EA31B}"/>
              </a:ext>
            </a:extLst>
          </p:cNvPr>
          <p:cNvSpPr>
            <a:spLocks noGrp="1"/>
          </p:cNvSpPr>
          <p:nvPr>
            <p:ph type="title"/>
          </p:nvPr>
        </p:nvSpPr>
        <p:spPr/>
        <p:txBody>
          <a:bodyPr/>
          <a:lstStyle/>
          <a:p>
            <a:r>
              <a:rPr lang="en-GB" dirty="0"/>
              <a:t>Early support should</a:t>
            </a:r>
          </a:p>
        </p:txBody>
      </p:sp>
      <p:sp>
        <p:nvSpPr>
          <p:cNvPr id="3" name="Content Placeholder 2">
            <a:extLst>
              <a:ext uri="{FF2B5EF4-FFF2-40B4-BE49-F238E27FC236}">
                <a16:creationId xmlns:a16="http://schemas.microsoft.com/office/drawing/2014/main" id="{ED1B9A2E-B319-4A9D-8818-3F35313A7555}"/>
              </a:ext>
            </a:extLst>
          </p:cNvPr>
          <p:cNvSpPr>
            <a:spLocks noGrp="1"/>
          </p:cNvSpPr>
          <p:nvPr>
            <p:ph idx="1"/>
          </p:nvPr>
        </p:nvSpPr>
        <p:spPr>
          <a:xfrm>
            <a:off x="976393" y="1462502"/>
            <a:ext cx="5287248" cy="5377243"/>
          </a:xfrm>
        </p:spPr>
        <p:txBody>
          <a:bodyPr/>
          <a:lstStyle/>
          <a:p>
            <a:pPr>
              <a:spcBef>
                <a:spcPts val="0"/>
              </a:spcBef>
              <a:spcAft>
                <a:spcPts val="1200"/>
              </a:spcAft>
            </a:pPr>
            <a:r>
              <a:rPr lang="en-US" sz="3000" dirty="0"/>
              <a:t>be </a:t>
            </a:r>
            <a:r>
              <a:rPr lang="en-US" sz="3000" b="1" dirty="0"/>
              <a:t>person-</a:t>
            </a:r>
            <a:r>
              <a:rPr lang="en-US" sz="3000" b="1" dirty="0" err="1"/>
              <a:t>centred</a:t>
            </a:r>
            <a:endParaRPr lang="en-US" sz="3000" b="1" dirty="0"/>
          </a:p>
          <a:p>
            <a:pPr>
              <a:spcBef>
                <a:spcPts val="0"/>
              </a:spcBef>
              <a:spcAft>
                <a:spcPts val="1200"/>
              </a:spcAft>
            </a:pPr>
            <a:r>
              <a:rPr lang="en-US" sz="3000" dirty="0">
                <a:solidFill>
                  <a:srgbClr val="37394B"/>
                </a:solidFill>
                <a:latin typeface="Helvetica" panose="020B0604020202020204" pitchFamily="34" charset="0"/>
              </a:rPr>
              <a:t>have </a:t>
            </a:r>
            <a:r>
              <a:rPr lang="en-US" sz="3000" b="1" dirty="0">
                <a:solidFill>
                  <a:srgbClr val="37394B"/>
                </a:solidFill>
                <a:latin typeface="Helvetica" panose="020B0604020202020204" pitchFamily="34" charset="0"/>
              </a:rPr>
              <a:t>shared ownership and</a:t>
            </a:r>
            <a:r>
              <a:rPr lang="en-US" sz="3000" dirty="0">
                <a:solidFill>
                  <a:srgbClr val="37394B"/>
                </a:solidFill>
                <a:latin typeface="Helvetica" panose="020B0604020202020204" pitchFamily="34" charset="0"/>
              </a:rPr>
              <a:t> </a:t>
            </a:r>
            <a:r>
              <a:rPr lang="en-US" sz="3000" b="1" dirty="0">
                <a:solidFill>
                  <a:srgbClr val="37394B"/>
                </a:solidFill>
                <a:latin typeface="Helvetica" panose="020B0604020202020204" pitchFamily="34" charset="0"/>
              </a:rPr>
              <a:t>active contributions </a:t>
            </a:r>
            <a:r>
              <a:rPr lang="en-US" sz="3000" dirty="0">
                <a:solidFill>
                  <a:srgbClr val="37394B"/>
                </a:solidFill>
                <a:latin typeface="Helvetica" panose="020B0604020202020204" pitchFamily="34" charset="0"/>
              </a:rPr>
              <a:t>by all practitioners involved with the adult </a:t>
            </a:r>
          </a:p>
          <a:p>
            <a:pPr>
              <a:spcBef>
                <a:spcPts val="0"/>
              </a:spcBef>
              <a:spcAft>
                <a:spcPts val="1200"/>
              </a:spcAft>
            </a:pPr>
            <a:r>
              <a:rPr lang="en-US" sz="3000" dirty="0"/>
              <a:t>use a </a:t>
            </a:r>
            <a:r>
              <a:rPr lang="en-US" sz="3000" b="1" dirty="0"/>
              <a:t>holistic approach</a:t>
            </a:r>
          </a:p>
          <a:p>
            <a:pPr>
              <a:spcBef>
                <a:spcPts val="0"/>
              </a:spcBef>
              <a:spcAft>
                <a:spcPts val="1200"/>
              </a:spcAft>
            </a:pPr>
            <a:r>
              <a:rPr lang="en-US" sz="3000" b="1" dirty="0" err="1"/>
              <a:t>recognise</a:t>
            </a:r>
            <a:r>
              <a:rPr lang="en-US" sz="3000" b="1" dirty="0"/>
              <a:t> and adapt </a:t>
            </a:r>
            <a:r>
              <a:rPr lang="en-US" sz="3000" dirty="0"/>
              <a:t>to the person’s changing needs</a:t>
            </a:r>
            <a:endParaRPr lang="en-US" sz="3000" b="1" dirty="0">
              <a:solidFill>
                <a:srgbClr val="37394B"/>
              </a:solidFill>
              <a:latin typeface="Helvetica" panose="020B0604020202020204" pitchFamily="34" charset="0"/>
            </a:endParaRPr>
          </a:p>
        </p:txBody>
      </p:sp>
      <p:sp>
        <p:nvSpPr>
          <p:cNvPr id="5" name="Content Placeholder 2">
            <a:extLst>
              <a:ext uri="{FF2B5EF4-FFF2-40B4-BE49-F238E27FC236}">
                <a16:creationId xmlns:a16="http://schemas.microsoft.com/office/drawing/2014/main" id="{9D9CDCD3-9416-904D-B882-160417668DAE}"/>
              </a:ext>
            </a:extLst>
          </p:cNvPr>
          <p:cNvSpPr txBox="1">
            <a:spLocks/>
          </p:cNvSpPr>
          <p:nvPr/>
        </p:nvSpPr>
        <p:spPr>
          <a:xfrm>
            <a:off x="6462793" y="1462502"/>
            <a:ext cx="5287248" cy="4310222"/>
          </a:xfrm>
          <a:prstGeom prst="rect">
            <a:avLst/>
          </a:prstGeom>
        </p:spPr>
        <p:txBody>
          <a:bodyPr vert="horz" lIns="91440" tIns="45720" rIns="91440" bIns="45720" rtlCol="0" anchor="t">
            <a:noAutofit/>
          </a:bodyPr>
          <a:lstStyle>
            <a:lvl1pPr marL="228600" indent="-228600" algn="l" defTabSz="914400" rtl="0" eaLnBrk="1" latinLnBrk="0" hangingPunct="1">
              <a:lnSpc>
                <a:spcPct val="90000"/>
              </a:lnSpc>
              <a:spcBef>
                <a:spcPts val="1000"/>
              </a:spcBef>
              <a:buClr>
                <a:schemeClr val="accent3"/>
              </a:buClr>
              <a:buFont typeface="Arial" panose="020B0604020202020204" pitchFamily="34" charset="0"/>
              <a:buChar char="•"/>
              <a:defRPr sz="4000" kern="1200">
                <a:solidFill>
                  <a:schemeClr val="accent1"/>
                </a:solidFill>
                <a:latin typeface="+mn-lt"/>
                <a:ea typeface="+mn-ea"/>
                <a:cs typeface="+mn-cs"/>
              </a:defRPr>
            </a:lvl1pPr>
            <a:lvl2pPr marL="685800" indent="-228600" algn="l" defTabSz="914400" rtl="0" eaLnBrk="1" latinLnBrk="0" hangingPunct="1">
              <a:lnSpc>
                <a:spcPct val="90000"/>
              </a:lnSpc>
              <a:spcBef>
                <a:spcPts val="500"/>
              </a:spcBef>
              <a:buClr>
                <a:schemeClr val="accent3"/>
              </a:buClr>
              <a:buFont typeface="Arial" panose="020B0604020202020204" pitchFamily="34" charset="0"/>
              <a:buChar char="•"/>
              <a:defRPr sz="3600" kern="1200">
                <a:solidFill>
                  <a:schemeClr val="accent1"/>
                </a:solidFill>
                <a:latin typeface="+mn-lt"/>
                <a:ea typeface="+mn-ea"/>
                <a:cs typeface="+mn-cs"/>
              </a:defRPr>
            </a:lvl2pPr>
            <a:lvl3pPr marL="1143000" indent="-228600" algn="l" defTabSz="914400" rtl="0" eaLnBrk="1" latinLnBrk="0" hangingPunct="1">
              <a:lnSpc>
                <a:spcPct val="90000"/>
              </a:lnSpc>
              <a:spcBef>
                <a:spcPts val="500"/>
              </a:spcBef>
              <a:buClr>
                <a:schemeClr val="accent3"/>
              </a:buClr>
              <a:buFont typeface="Arial" panose="020B0604020202020204" pitchFamily="34" charset="0"/>
              <a:buChar char="•"/>
              <a:defRPr sz="3200" kern="1200">
                <a:solidFill>
                  <a:schemeClr val="accent1"/>
                </a:solidFill>
                <a:latin typeface="+mn-lt"/>
                <a:ea typeface="+mn-ea"/>
                <a:cs typeface="+mn-cs"/>
              </a:defRPr>
            </a:lvl3pPr>
            <a:lvl4pPr marL="1600200" indent="-228600" algn="l" defTabSz="914400" rtl="0" eaLnBrk="1" latinLnBrk="0" hangingPunct="1">
              <a:lnSpc>
                <a:spcPct val="90000"/>
              </a:lnSpc>
              <a:spcBef>
                <a:spcPts val="500"/>
              </a:spcBef>
              <a:buClr>
                <a:schemeClr val="accent3"/>
              </a:buClr>
              <a:buFont typeface="Arial" panose="020B0604020202020204" pitchFamily="34" charset="0"/>
              <a:buChar char="•"/>
              <a:defRPr sz="2800" kern="1200">
                <a:solidFill>
                  <a:schemeClr val="accent1"/>
                </a:solidFill>
                <a:latin typeface="+mn-lt"/>
                <a:ea typeface="+mn-ea"/>
                <a:cs typeface="+mn-cs"/>
              </a:defRPr>
            </a:lvl4pPr>
            <a:lvl5pPr marL="2057400" indent="-228600" algn="l" defTabSz="914400" rtl="0" eaLnBrk="1" latinLnBrk="0" hangingPunct="1">
              <a:lnSpc>
                <a:spcPct val="90000"/>
              </a:lnSpc>
              <a:spcBef>
                <a:spcPts val="500"/>
              </a:spcBef>
              <a:buClr>
                <a:schemeClr val="accent3"/>
              </a:buClr>
              <a:buFont typeface="Arial" panose="020B0604020202020204" pitchFamily="34" charset="0"/>
              <a:buChar char="•"/>
              <a:defRPr sz="2800" kern="1200">
                <a:solidFill>
                  <a:schemeClr val="accent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spcBef>
                <a:spcPts val="0"/>
              </a:spcBef>
              <a:spcAft>
                <a:spcPts val="1200"/>
              </a:spcAft>
            </a:pPr>
            <a:r>
              <a:rPr lang="en-US" sz="3000" dirty="0"/>
              <a:t>build their </a:t>
            </a:r>
            <a:r>
              <a:rPr lang="en-US" sz="3000" b="1" dirty="0"/>
              <a:t>skills and coping </a:t>
            </a:r>
            <a:r>
              <a:rPr lang="en-US" sz="3000" dirty="0"/>
              <a:t>mechanisms</a:t>
            </a:r>
          </a:p>
          <a:p>
            <a:pPr>
              <a:spcBef>
                <a:spcPts val="0"/>
              </a:spcBef>
              <a:spcAft>
                <a:spcPts val="1200"/>
              </a:spcAft>
            </a:pPr>
            <a:r>
              <a:rPr lang="en-US" sz="3000" dirty="0"/>
              <a:t>promote their </a:t>
            </a:r>
            <a:r>
              <a:rPr lang="en-US" sz="3000" b="1" dirty="0"/>
              <a:t>resilience</a:t>
            </a:r>
          </a:p>
          <a:p>
            <a:pPr>
              <a:spcBef>
                <a:spcPts val="0"/>
              </a:spcBef>
              <a:spcAft>
                <a:spcPts val="1200"/>
              </a:spcAft>
            </a:pPr>
            <a:r>
              <a:rPr lang="en-US" sz="3000" dirty="0">
                <a:solidFill>
                  <a:srgbClr val="37394B"/>
                </a:solidFill>
                <a:latin typeface="Helvetica" panose="020B0604020202020204" pitchFamily="34" charset="0"/>
              </a:rPr>
              <a:t>be </a:t>
            </a:r>
            <a:r>
              <a:rPr lang="en-US" sz="3000" b="1" dirty="0">
                <a:solidFill>
                  <a:srgbClr val="37394B"/>
                </a:solidFill>
                <a:latin typeface="Helvetica" panose="020B0604020202020204" pitchFamily="34" charset="0"/>
              </a:rPr>
              <a:t>flexible</a:t>
            </a:r>
            <a:r>
              <a:rPr lang="en-US" sz="3000" dirty="0">
                <a:solidFill>
                  <a:srgbClr val="37394B"/>
                </a:solidFill>
                <a:latin typeface="Helvetica" panose="020B0604020202020204" pitchFamily="34" charset="0"/>
              </a:rPr>
              <a:t> </a:t>
            </a:r>
          </a:p>
          <a:p>
            <a:pPr>
              <a:spcBef>
                <a:spcPts val="0"/>
              </a:spcBef>
              <a:spcAft>
                <a:spcPts val="1200"/>
              </a:spcAft>
            </a:pPr>
            <a:r>
              <a:rPr lang="en-US" sz="3000" dirty="0">
                <a:solidFill>
                  <a:srgbClr val="37394B"/>
                </a:solidFill>
                <a:latin typeface="Helvetica"/>
                <a:cs typeface="Helvetica"/>
              </a:rPr>
              <a:t>happen in the </a:t>
            </a:r>
            <a:r>
              <a:rPr lang="en-US" sz="3000" b="1" dirty="0">
                <a:solidFill>
                  <a:srgbClr val="37394B"/>
                </a:solidFill>
                <a:latin typeface="Helvetica"/>
                <a:cs typeface="Helvetica"/>
              </a:rPr>
              <a:t>right place </a:t>
            </a:r>
            <a:r>
              <a:rPr lang="en-US" sz="3000" dirty="0">
                <a:solidFill>
                  <a:srgbClr val="37394B"/>
                </a:solidFill>
                <a:latin typeface="Helvetica"/>
                <a:cs typeface="Helvetica"/>
              </a:rPr>
              <a:t>at the </a:t>
            </a:r>
            <a:r>
              <a:rPr lang="en-US" sz="3000" b="1">
                <a:solidFill>
                  <a:srgbClr val="37394B"/>
                </a:solidFill>
                <a:latin typeface="Helvetica"/>
                <a:cs typeface="Helvetica"/>
              </a:rPr>
              <a:t>right time</a:t>
            </a:r>
          </a:p>
        </p:txBody>
      </p:sp>
    </p:spTree>
    <p:extLst>
      <p:ext uri="{BB962C8B-B14F-4D97-AF65-F5344CB8AC3E}">
        <p14:creationId xmlns:p14="http://schemas.microsoft.com/office/powerpoint/2010/main" val="2563623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4F55FBF2-25CC-4EB9-BE5B-EC0D84A08E5E}"/>
              </a:ext>
            </a:extLst>
          </p:cNvPr>
          <p:cNvSpPr>
            <a:spLocks noGrp="1"/>
          </p:cNvSpPr>
          <p:nvPr>
            <p:ph type="title"/>
          </p:nvPr>
        </p:nvSpPr>
        <p:spPr>
          <a:xfrm>
            <a:off x="838200" y="0"/>
            <a:ext cx="10515600" cy="1887084"/>
          </a:xfrm>
        </p:spPr>
        <p:txBody>
          <a:bodyPr/>
          <a:lstStyle/>
          <a:p>
            <a:r>
              <a:rPr lang="en-US" sz="5400" dirty="0"/>
              <a:t>Identifying adults and their </a:t>
            </a:r>
            <a:r>
              <a:rPr lang="en-US" sz="5400" dirty="0" err="1"/>
              <a:t>carers</a:t>
            </a:r>
            <a:r>
              <a:rPr lang="en-US" sz="5400" dirty="0"/>
              <a:t> who may need early interventions </a:t>
            </a:r>
            <a:endParaRPr lang="en-GB" sz="5400" dirty="0"/>
          </a:p>
        </p:txBody>
      </p:sp>
      <p:sp>
        <p:nvSpPr>
          <p:cNvPr id="3" name="Content Placeholder 2">
            <a:extLst>
              <a:ext uri="{FF2B5EF4-FFF2-40B4-BE49-F238E27FC236}">
                <a16:creationId xmlns:a16="http://schemas.microsoft.com/office/drawing/2014/main" id="{253FD26E-1C5C-47FA-916A-2FFC46249DBA}"/>
              </a:ext>
            </a:extLst>
          </p:cNvPr>
          <p:cNvSpPr>
            <a:spLocks noGrp="1"/>
          </p:cNvSpPr>
          <p:nvPr>
            <p:ph idx="1"/>
          </p:nvPr>
        </p:nvSpPr>
        <p:spPr>
          <a:xfrm>
            <a:off x="508958" y="2676519"/>
            <a:ext cx="10515600" cy="4588795"/>
          </a:xfrm>
        </p:spPr>
        <p:txBody>
          <a:bodyPr/>
          <a:lstStyle/>
          <a:p>
            <a:pPr marL="0" indent="0" algn="ctr">
              <a:buNone/>
            </a:pPr>
            <a:r>
              <a:rPr lang="en-GB" sz="5400" dirty="0">
                <a:latin typeface="Arial" panose="020B0604020202020204" pitchFamily="34" charset="0"/>
                <a:ea typeface="Calibri" panose="020F0502020204030204" pitchFamily="34" charset="0"/>
                <a:cs typeface="Times New Roman" panose="02020603050405020304" pitchFamily="18" charset="0"/>
              </a:rPr>
              <a:t>Can you identify </a:t>
            </a:r>
            <a:r>
              <a:rPr lang="en-GB" sz="5400" b="1" dirty="0">
                <a:latin typeface="Arial" panose="020B0604020202020204" pitchFamily="34" charset="0"/>
                <a:ea typeface="Calibri" panose="020F0502020204030204" pitchFamily="34" charset="0"/>
                <a:cs typeface="Times New Roman" panose="02020603050405020304" pitchFamily="18" charset="0"/>
              </a:rPr>
              <a:t>situations</a:t>
            </a:r>
            <a:r>
              <a:rPr lang="en-GB" sz="5400" dirty="0">
                <a:latin typeface="Arial" panose="020B0604020202020204" pitchFamily="34" charset="0"/>
                <a:ea typeface="Calibri" panose="020F0502020204030204" pitchFamily="34" charset="0"/>
                <a:cs typeface="Times New Roman" panose="02020603050405020304" pitchFamily="18" charset="0"/>
              </a:rPr>
              <a:t> </a:t>
            </a:r>
            <a:br>
              <a:rPr lang="en-GB" sz="5400" dirty="0">
                <a:latin typeface="Arial" panose="020B0604020202020204" pitchFamily="34" charset="0"/>
                <a:ea typeface="Calibri" panose="020F0502020204030204" pitchFamily="34" charset="0"/>
                <a:cs typeface="Times New Roman" panose="02020603050405020304" pitchFamily="18" charset="0"/>
              </a:rPr>
            </a:br>
            <a:r>
              <a:rPr lang="en-GB" sz="5400" dirty="0">
                <a:latin typeface="Arial" panose="020B0604020202020204" pitchFamily="34" charset="0"/>
                <a:ea typeface="Calibri" panose="020F0502020204030204" pitchFamily="34" charset="0"/>
                <a:cs typeface="Times New Roman" panose="02020603050405020304" pitchFamily="18" charset="0"/>
              </a:rPr>
              <a:t>where an adult may be at risk </a:t>
            </a:r>
            <a:br>
              <a:rPr lang="en-GB" sz="5400" dirty="0">
                <a:latin typeface="Arial" panose="020B0604020202020204" pitchFamily="34" charset="0"/>
                <a:ea typeface="Calibri" panose="020F0502020204030204" pitchFamily="34" charset="0"/>
                <a:cs typeface="Times New Roman" panose="02020603050405020304" pitchFamily="18" charset="0"/>
              </a:rPr>
            </a:br>
            <a:r>
              <a:rPr lang="en-GB" sz="5400" dirty="0">
                <a:latin typeface="Arial" panose="020B0604020202020204" pitchFamily="34" charset="0"/>
                <a:ea typeface="Calibri" panose="020F0502020204030204" pitchFamily="34" charset="0"/>
                <a:cs typeface="Times New Roman" panose="02020603050405020304" pitchFamily="18" charset="0"/>
              </a:rPr>
              <a:t>to abuse or neglect by a carer?</a:t>
            </a:r>
            <a:endParaRPr lang="en-GB" sz="5400" dirty="0"/>
          </a:p>
        </p:txBody>
      </p:sp>
      <p:pic>
        <p:nvPicPr>
          <p:cNvPr id="5" name="Graphic 4" descr="Open quotation mark">
            <a:extLst>
              <a:ext uri="{FF2B5EF4-FFF2-40B4-BE49-F238E27FC236}">
                <a16:creationId xmlns:a16="http://schemas.microsoft.com/office/drawing/2014/main" id="{FD72F606-1F77-4410-B066-CF82598B90BC}"/>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flipV="1">
            <a:off x="508958" y="2433034"/>
            <a:ext cx="1181819" cy="1181819"/>
          </a:xfrm>
          <a:prstGeom prst="rect">
            <a:avLst/>
          </a:prstGeom>
        </p:spPr>
      </p:pic>
      <p:pic>
        <p:nvPicPr>
          <p:cNvPr id="7" name="Graphic 6" descr="Closed quotation mark">
            <a:extLst>
              <a:ext uri="{FF2B5EF4-FFF2-40B4-BE49-F238E27FC236}">
                <a16:creationId xmlns:a16="http://schemas.microsoft.com/office/drawing/2014/main" id="{2C87AEF7-72CF-498B-A08D-A3503BE3D7F2}"/>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10570359" y="3954338"/>
            <a:ext cx="1199215" cy="1199215"/>
          </a:xfrm>
          <a:prstGeom prst="rect">
            <a:avLst/>
          </a:prstGeom>
        </p:spPr>
      </p:pic>
    </p:spTree>
    <p:extLst>
      <p:ext uri="{BB962C8B-B14F-4D97-AF65-F5344CB8AC3E}">
        <p14:creationId xmlns:p14="http://schemas.microsoft.com/office/powerpoint/2010/main" val="3344935133"/>
      </p:ext>
    </p:extLst>
  </p:cSld>
  <p:clrMapOvr>
    <a:masterClrMapping/>
  </p:clrMapOvr>
</p:sld>
</file>

<file path=ppt/theme/theme1.xml><?xml version="1.0" encoding="utf-8"?>
<a:theme xmlns:a="http://schemas.openxmlformats.org/drawingml/2006/main" name="SCW big">
  <a:themeElements>
    <a:clrScheme name="SCW Full">
      <a:dk1>
        <a:srgbClr val="37394C"/>
      </a:dk1>
      <a:lt1>
        <a:sysClr val="window" lastClr="FFFFFF"/>
      </a:lt1>
      <a:dk2>
        <a:srgbClr val="16AD85"/>
      </a:dk2>
      <a:lt2>
        <a:srgbClr val="FFFFFF"/>
      </a:lt2>
      <a:accent1>
        <a:srgbClr val="37394C"/>
      </a:accent1>
      <a:accent2>
        <a:srgbClr val="16AD85"/>
      </a:accent2>
      <a:accent3>
        <a:srgbClr val="EB5E57"/>
      </a:accent3>
      <a:accent4>
        <a:srgbClr val="FFFFFF"/>
      </a:accent4>
      <a:accent5>
        <a:srgbClr val="257D86"/>
      </a:accent5>
      <a:accent6>
        <a:srgbClr val="F7AB64"/>
      </a:accent6>
      <a:hlink>
        <a:srgbClr val="86BC25"/>
      </a:hlink>
      <a:folHlink>
        <a:srgbClr val="C6C6C6"/>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SCW big" id="{DB79ED1A-5E58-4DFF-A093-7F8976193DA5}" vid="{B2C46FE7-8F89-4B1C-BB88-ED06A7B027E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SCW big</Template>
  <TotalTime>136</TotalTime>
  <Words>2801</Words>
  <Application>Microsoft Macintosh PowerPoint</Application>
  <PresentationFormat>Widescreen</PresentationFormat>
  <Paragraphs>209</Paragraphs>
  <Slides>9</Slides>
  <Notes>9</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vt:i4>
      </vt:variant>
    </vt:vector>
  </HeadingPairs>
  <TitlesOfParts>
    <vt:vector size="14" baseType="lpstr">
      <vt:lpstr>Arial</vt:lpstr>
      <vt:lpstr>Calibri</vt:lpstr>
      <vt:lpstr>Helvetica</vt:lpstr>
      <vt:lpstr>Symbol</vt:lpstr>
      <vt:lpstr>SCW big</vt:lpstr>
      <vt:lpstr>Wales Safeguarding Procedures</vt:lpstr>
      <vt:lpstr>Information, advice and assistance</vt:lpstr>
      <vt:lpstr>Information, advice and assistance</vt:lpstr>
      <vt:lpstr>Prevention and early help</vt:lpstr>
      <vt:lpstr>Concerns about adults who are not yet ‘at risk’</vt:lpstr>
      <vt:lpstr>Identifying concerns</vt:lpstr>
      <vt:lpstr>Addressing concerns</vt:lpstr>
      <vt:lpstr>Early support should</vt:lpstr>
      <vt:lpstr>Identifying adults and their carers who may need early interventions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Safeguarding Adults At Risk</dc:title>
  <dc:creator>Nicole James</dc:creator>
  <cp:lastModifiedBy>Danielle Williams</cp:lastModifiedBy>
  <cp:revision>49</cp:revision>
  <dcterms:created xsi:type="dcterms:W3CDTF">2020-01-10T11:01:27Z</dcterms:created>
  <dcterms:modified xsi:type="dcterms:W3CDTF">2020-09-25T08:46:37Z</dcterms:modified>
</cp:coreProperties>
</file>