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notesMasterIdLst>
    <p:notesMasterId r:id="rId25"/>
  </p:notesMasterIdLst>
  <p:sldIdLst>
    <p:sldId id="256" r:id="rId5"/>
    <p:sldId id="325" r:id="rId6"/>
    <p:sldId id="322" r:id="rId7"/>
    <p:sldId id="321" r:id="rId8"/>
    <p:sldId id="258" r:id="rId9"/>
    <p:sldId id="323" r:id="rId10"/>
    <p:sldId id="283" r:id="rId11"/>
    <p:sldId id="284" r:id="rId12"/>
    <p:sldId id="269" r:id="rId13"/>
    <p:sldId id="287" r:id="rId14"/>
    <p:sldId id="288" r:id="rId15"/>
    <p:sldId id="286" r:id="rId16"/>
    <p:sldId id="257" r:id="rId17"/>
    <p:sldId id="289" r:id="rId18"/>
    <p:sldId id="291" r:id="rId19"/>
    <p:sldId id="290" r:id="rId20"/>
    <p:sldId id="292" r:id="rId21"/>
    <p:sldId id="275" r:id="rId22"/>
    <p:sldId id="278" r:id="rId23"/>
    <p:sldId id="32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D85"/>
    <a:srgbClr val="373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94" autoAdjust="0"/>
    <p:restoredTop sz="70204" autoAdjust="0"/>
  </p:normalViewPr>
  <p:slideViewPr>
    <p:cSldViewPr snapToGrid="0">
      <p:cViewPr varScale="1">
        <p:scale>
          <a:sx n="88" d="100"/>
          <a:sy n="88" d="100"/>
        </p:scale>
        <p:origin x="1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James" userId="87e49fce-462c-4f4b-b072-0e7301cf4f25" providerId="ADAL" clId="{2DAA100E-37BF-41D4-8370-578896A2967D}"/>
    <pc:docChg chg="modSld">
      <pc:chgData name="Nicole James" userId="87e49fce-462c-4f4b-b072-0e7301cf4f25" providerId="ADAL" clId="{2DAA100E-37BF-41D4-8370-578896A2967D}" dt="2020-01-30T10:49:48.737" v="19" actId="20577"/>
      <pc:docMkLst>
        <pc:docMk/>
      </pc:docMkLst>
      <pc:sldChg chg="modNotesTx">
        <pc:chgData name="Nicole James" userId="87e49fce-462c-4f4b-b072-0e7301cf4f25" providerId="ADAL" clId="{2DAA100E-37BF-41D4-8370-578896A2967D}" dt="2020-01-30T10:49:48.737" v="19" actId="20577"/>
        <pc:sldMkLst>
          <pc:docMk/>
          <pc:sldMk cId="3671086824" sldId="256"/>
        </pc:sldMkLst>
      </pc:sldChg>
    </pc:docChg>
  </pc:docChgLst>
  <pc:docChgLst>
    <pc:chgData name="Bethan Price" userId="S::bethan.price@socialcare.wales::29923274-46ec-4e83-956c-4c26375aa1fd" providerId="AD" clId="Web-{823D9EC1-52A7-8A09-5CD2-21D648AD9737}"/>
    <pc:docChg chg="modSld">
      <pc:chgData name="Bethan Price" userId="S::bethan.price@socialcare.wales::29923274-46ec-4e83-956c-4c26375aa1fd" providerId="AD" clId="Web-{823D9EC1-52A7-8A09-5CD2-21D648AD9737}" dt="2020-05-14T09:39:23.154" v="99" actId="20577"/>
      <pc:docMkLst>
        <pc:docMk/>
      </pc:docMkLst>
      <pc:sldChg chg="modSp">
        <pc:chgData name="Bethan Price" userId="S::bethan.price@socialcare.wales::29923274-46ec-4e83-956c-4c26375aa1fd" providerId="AD" clId="Web-{823D9EC1-52A7-8A09-5CD2-21D648AD9737}" dt="2020-05-14T08:54:15.786" v="2" actId="20577"/>
        <pc:sldMkLst>
          <pc:docMk/>
          <pc:sldMk cId="3671086824" sldId="256"/>
        </pc:sldMkLst>
        <pc:spChg chg="mod">
          <ac:chgData name="Bethan Price" userId="S::bethan.price@socialcare.wales::29923274-46ec-4e83-956c-4c26375aa1fd" providerId="AD" clId="Web-{823D9EC1-52A7-8A09-5CD2-21D648AD9737}" dt="2020-05-14T08:54:15.786" v="2" actId="20577"/>
          <ac:spMkLst>
            <pc:docMk/>
            <pc:sldMk cId="3671086824" sldId="256"/>
            <ac:spMk id="3" creationId="{E6FD5653-7609-4EAE-8ADD-9F73621F3E0F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7:26.358" v="84" actId="20577"/>
        <pc:sldMkLst>
          <pc:docMk/>
          <pc:sldMk cId="1052491812" sldId="257"/>
        </pc:sldMkLst>
        <pc:spChg chg="mod">
          <ac:chgData name="Bethan Price" userId="S::bethan.price@socialcare.wales::29923274-46ec-4e83-956c-4c26375aa1fd" providerId="AD" clId="Web-{823D9EC1-52A7-8A09-5CD2-21D648AD9737}" dt="2020-05-14T09:37:26.358" v="84" actId="20577"/>
          <ac:spMkLst>
            <pc:docMk/>
            <pc:sldMk cId="1052491812" sldId="257"/>
            <ac:spMk id="4" creationId="{08D55850-3740-4DFD-9650-57885DB6A777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00:26.252" v="10" actId="20577"/>
        <pc:sldMkLst>
          <pc:docMk/>
          <pc:sldMk cId="1282437738" sldId="258"/>
        </pc:sldMkLst>
        <pc:spChg chg="mod">
          <ac:chgData name="Bethan Price" userId="S::bethan.price@socialcare.wales::29923274-46ec-4e83-956c-4c26375aa1fd" providerId="AD" clId="Web-{823D9EC1-52A7-8A09-5CD2-21D648AD9737}" dt="2020-05-14T09:00:26.252" v="10" actId="20577"/>
          <ac:spMkLst>
            <pc:docMk/>
            <pc:sldMk cId="1282437738" sldId="258"/>
            <ac:spMk id="2" creationId="{EC6ED561-667F-474C-8A87-48EE5762DE63}"/>
          </ac:spMkLst>
        </pc:spChg>
        <pc:spChg chg="mod">
          <ac:chgData name="Bethan Price" userId="S::bethan.price@socialcare.wales::29923274-46ec-4e83-956c-4c26375aa1fd" providerId="AD" clId="Web-{823D9EC1-52A7-8A09-5CD2-21D648AD9737}" dt="2020-05-14T09:00:11.908" v="9" actId="20577"/>
          <ac:spMkLst>
            <pc:docMk/>
            <pc:sldMk cId="1282437738" sldId="258"/>
            <ac:spMk id="6" creationId="{DA157FB5-A197-4DE4-9927-88C23008E7E4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27:59.066" v="39" actId="20577"/>
        <pc:sldMkLst>
          <pc:docMk/>
          <pc:sldMk cId="798123462" sldId="269"/>
        </pc:sldMkLst>
        <pc:spChg chg="mod">
          <ac:chgData name="Bethan Price" userId="S::bethan.price@socialcare.wales::29923274-46ec-4e83-956c-4c26375aa1fd" providerId="AD" clId="Web-{823D9EC1-52A7-8A09-5CD2-21D648AD9737}" dt="2020-05-14T09:27:59.066" v="39" actId="20577"/>
          <ac:spMkLst>
            <pc:docMk/>
            <pc:sldMk cId="798123462" sldId="269"/>
            <ac:spMk id="3" creationId="{3B0A132B-1DE0-42B7-97A2-13F33B2904E2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9:01.701" v="95" actId="20577"/>
        <pc:sldMkLst>
          <pc:docMk/>
          <pc:sldMk cId="3340786511" sldId="275"/>
        </pc:sldMkLst>
        <pc:spChg chg="mod">
          <ac:chgData name="Bethan Price" userId="S::bethan.price@socialcare.wales::29923274-46ec-4e83-956c-4c26375aa1fd" providerId="AD" clId="Web-{823D9EC1-52A7-8A09-5CD2-21D648AD9737}" dt="2020-05-14T09:39:01.701" v="95" actId="20577"/>
          <ac:spMkLst>
            <pc:docMk/>
            <pc:sldMk cId="3340786511" sldId="275"/>
            <ac:spMk id="3" creationId="{2F9E4195-534E-4392-99F6-24F1D80FC78C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9:23.154" v="99" actId="20577"/>
        <pc:sldMkLst>
          <pc:docMk/>
          <pc:sldMk cId="704564728" sldId="278"/>
        </pc:sldMkLst>
        <pc:spChg chg="mod">
          <ac:chgData name="Bethan Price" userId="S::bethan.price@socialcare.wales::29923274-46ec-4e83-956c-4c26375aa1fd" providerId="AD" clId="Web-{823D9EC1-52A7-8A09-5CD2-21D648AD9737}" dt="2020-05-14T09:39:23.154" v="99" actId="20577"/>
          <ac:spMkLst>
            <pc:docMk/>
            <pc:sldMk cId="704564728" sldId="278"/>
            <ac:spMk id="3" creationId="{2F9E4195-534E-4392-99F6-24F1D80FC78C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26:17.114" v="32" actId="20577"/>
        <pc:sldMkLst>
          <pc:docMk/>
          <pc:sldMk cId="2922806001" sldId="283"/>
        </pc:sldMkLst>
        <pc:spChg chg="mod">
          <ac:chgData name="Bethan Price" userId="S::bethan.price@socialcare.wales::29923274-46ec-4e83-956c-4c26375aa1fd" providerId="AD" clId="Web-{823D9EC1-52A7-8A09-5CD2-21D648AD9737}" dt="2020-05-14T09:26:17.114" v="32" actId="20577"/>
          <ac:spMkLst>
            <pc:docMk/>
            <pc:sldMk cId="2922806001" sldId="283"/>
            <ac:spMk id="4" creationId="{D84CF666-5E99-4897-A174-05F2D04C0C7E}"/>
          </ac:spMkLst>
        </pc:spChg>
        <pc:spChg chg="mod">
          <ac:chgData name="Bethan Price" userId="S::bethan.price@socialcare.wales::29923274-46ec-4e83-956c-4c26375aa1fd" providerId="AD" clId="Web-{823D9EC1-52A7-8A09-5CD2-21D648AD9737}" dt="2020-05-14T09:17:36.899" v="30" actId="20577"/>
          <ac:spMkLst>
            <pc:docMk/>
            <pc:sldMk cId="2922806001" sldId="283"/>
            <ac:spMk id="5" creationId="{EF24BB33-F7BB-45B7-B8B4-47200F4CE6B5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0:52.439" v="80" actId="20577"/>
        <pc:sldMkLst>
          <pc:docMk/>
          <pc:sldMk cId="3290638071" sldId="284"/>
        </pc:sldMkLst>
        <pc:spChg chg="mod">
          <ac:chgData name="Bethan Price" userId="S::bethan.price@socialcare.wales::29923274-46ec-4e83-956c-4c26375aa1fd" providerId="AD" clId="Web-{823D9EC1-52A7-8A09-5CD2-21D648AD9737}" dt="2020-05-14T09:30:52.439" v="80" actId="20577"/>
          <ac:spMkLst>
            <pc:docMk/>
            <pc:sldMk cId="3290638071" sldId="284"/>
            <ac:spMk id="3" creationId="{A77B9867-FE21-422A-9031-076254A4F1D0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16:57.806" v="26" actId="20577"/>
        <pc:sldMkLst>
          <pc:docMk/>
          <pc:sldMk cId="4041196043" sldId="286"/>
        </pc:sldMkLst>
        <pc:spChg chg="mod">
          <ac:chgData name="Bethan Price" userId="S::bethan.price@socialcare.wales::29923274-46ec-4e83-956c-4c26375aa1fd" providerId="AD" clId="Web-{823D9EC1-52A7-8A09-5CD2-21D648AD9737}" dt="2020-05-14T09:16:57.806" v="26" actId="20577"/>
          <ac:spMkLst>
            <pc:docMk/>
            <pc:sldMk cId="4041196043" sldId="286"/>
            <ac:spMk id="4" creationId="{B79A0B2D-1300-467F-88AD-B6E5B3CE5700}"/>
          </ac:spMkLst>
        </pc:spChg>
        <pc:spChg chg="mod">
          <ac:chgData name="Bethan Price" userId="S::bethan.price@socialcare.wales::29923274-46ec-4e83-956c-4c26375aa1fd" providerId="AD" clId="Web-{823D9EC1-52A7-8A09-5CD2-21D648AD9737}" dt="2020-05-14T09:16:32.869" v="18" actId="20577"/>
          <ac:spMkLst>
            <pc:docMk/>
            <pc:sldMk cId="4041196043" sldId="286"/>
            <ac:spMk id="5" creationId="{986854D9-BA43-48ED-AE5B-B73E20423DB6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0:22.502" v="73" actId="20577"/>
        <pc:sldMkLst>
          <pc:docMk/>
          <pc:sldMk cId="45779468" sldId="287"/>
        </pc:sldMkLst>
        <pc:spChg chg="mod">
          <ac:chgData name="Bethan Price" userId="S::bethan.price@socialcare.wales::29923274-46ec-4e83-956c-4c26375aa1fd" providerId="AD" clId="Web-{823D9EC1-52A7-8A09-5CD2-21D648AD9737}" dt="2020-05-14T09:28:19.925" v="41" actId="20577"/>
          <ac:spMkLst>
            <pc:docMk/>
            <pc:sldMk cId="45779468" sldId="287"/>
            <ac:spMk id="3" creationId="{64451714-0BD3-4C00-A0D5-1F23F1F2035B}"/>
          </ac:spMkLst>
        </pc:spChg>
        <pc:spChg chg="mod">
          <ac:chgData name="Bethan Price" userId="S::bethan.price@socialcare.wales::29923274-46ec-4e83-956c-4c26375aa1fd" providerId="AD" clId="Web-{823D9EC1-52A7-8A09-5CD2-21D648AD9737}" dt="2020-05-14T09:30:22.502" v="73" actId="20577"/>
          <ac:spMkLst>
            <pc:docMk/>
            <pc:sldMk cId="45779468" sldId="287"/>
            <ac:spMk id="4" creationId="{900C6113-3893-44AF-9059-928DBE07301A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7:12.046" v="83" actId="20577"/>
        <pc:sldMkLst>
          <pc:docMk/>
          <pc:sldMk cId="1075859722" sldId="288"/>
        </pc:sldMkLst>
        <pc:spChg chg="mod">
          <ac:chgData name="Bethan Price" userId="S::bethan.price@socialcare.wales::29923274-46ec-4e83-956c-4c26375aa1fd" providerId="AD" clId="Web-{823D9EC1-52A7-8A09-5CD2-21D648AD9737}" dt="2020-05-14T09:37:12.046" v="83" actId="20577"/>
          <ac:spMkLst>
            <pc:docMk/>
            <pc:sldMk cId="1075859722" sldId="288"/>
            <ac:spMk id="3" creationId="{64451714-0BD3-4C00-A0D5-1F23F1F2035B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7:59.342" v="88" actId="20577"/>
        <pc:sldMkLst>
          <pc:docMk/>
          <pc:sldMk cId="516680069" sldId="289"/>
        </pc:sldMkLst>
        <pc:spChg chg="mod">
          <ac:chgData name="Bethan Price" userId="S::bethan.price@socialcare.wales::29923274-46ec-4e83-956c-4c26375aa1fd" providerId="AD" clId="Web-{823D9EC1-52A7-8A09-5CD2-21D648AD9737}" dt="2020-05-14T09:37:59.342" v="88" actId="20577"/>
          <ac:spMkLst>
            <pc:docMk/>
            <pc:sldMk cId="516680069" sldId="289"/>
            <ac:spMk id="3" creationId="{3B0A132B-1DE0-42B7-97A2-13F33B2904E2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8:14.029" v="92" actId="20577"/>
        <pc:sldMkLst>
          <pc:docMk/>
          <pc:sldMk cId="1235209846" sldId="290"/>
        </pc:sldMkLst>
        <pc:spChg chg="mod">
          <ac:chgData name="Bethan Price" userId="S::bethan.price@socialcare.wales::29923274-46ec-4e83-956c-4c26375aa1fd" providerId="AD" clId="Web-{823D9EC1-52A7-8A09-5CD2-21D648AD9737}" dt="2020-05-14T09:38:14.029" v="92" actId="20577"/>
          <ac:spMkLst>
            <pc:docMk/>
            <pc:sldMk cId="1235209846" sldId="290"/>
            <ac:spMk id="3" creationId="{3B0A132B-1DE0-42B7-97A2-13F33B2904E2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8:06.998" v="89" actId="20577"/>
        <pc:sldMkLst>
          <pc:docMk/>
          <pc:sldMk cId="518814813" sldId="291"/>
        </pc:sldMkLst>
        <pc:spChg chg="mod">
          <ac:chgData name="Bethan Price" userId="S::bethan.price@socialcare.wales::29923274-46ec-4e83-956c-4c26375aa1fd" providerId="AD" clId="Web-{823D9EC1-52A7-8A09-5CD2-21D648AD9737}" dt="2020-05-14T09:38:06.998" v="89" actId="20577"/>
          <ac:spMkLst>
            <pc:docMk/>
            <pc:sldMk cId="518814813" sldId="291"/>
            <ac:spMk id="4" creationId="{08D55850-3740-4DFD-9650-57885DB6A777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38:17.545" v="94" actId="20577"/>
        <pc:sldMkLst>
          <pc:docMk/>
          <pc:sldMk cId="4081819202" sldId="292"/>
        </pc:sldMkLst>
        <pc:spChg chg="mod">
          <ac:chgData name="Bethan Price" userId="S::bethan.price@socialcare.wales::29923274-46ec-4e83-956c-4c26375aa1fd" providerId="AD" clId="Web-{823D9EC1-52A7-8A09-5CD2-21D648AD9737}" dt="2020-05-14T09:38:17.545" v="94" actId="20577"/>
          <ac:spMkLst>
            <pc:docMk/>
            <pc:sldMk cId="4081819202" sldId="292"/>
            <ac:spMk id="3" creationId="{3B0A132B-1DE0-42B7-97A2-13F33B2904E2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00:03.330" v="8" actId="20577"/>
        <pc:sldMkLst>
          <pc:docMk/>
          <pc:sldMk cId="3000089152" sldId="321"/>
        </pc:sldMkLst>
        <pc:spChg chg="mod">
          <ac:chgData name="Bethan Price" userId="S::bethan.price@socialcare.wales::29923274-46ec-4e83-956c-4c26375aa1fd" providerId="AD" clId="Web-{823D9EC1-52A7-8A09-5CD2-21D648AD9737}" dt="2020-05-14T09:00:03.330" v="8" actId="20577"/>
          <ac:spMkLst>
            <pc:docMk/>
            <pc:sldMk cId="3000089152" sldId="321"/>
            <ac:spMk id="5" creationId="{D08A2B8C-7AE7-456E-9531-E4BAC933AF70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9:00:56.252" v="16" actId="20577"/>
        <pc:sldMkLst>
          <pc:docMk/>
          <pc:sldMk cId="1874252635" sldId="323"/>
        </pc:sldMkLst>
        <pc:spChg chg="mod">
          <ac:chgData name="Bethan Price" userId="S::bethan.price@socialcare.wales::29923274-46ec-4e83-956c-4c26375aa1fd" providerId="AD" clId="Web-{823D9EC1-52A7-8A09-5CD2-21D648AD9737}" dt="2020-05-14T09:00:56.252" v="16" actId="20577"/>
          <ac:spMkLst>
            <pc:docMk/>
            <pc:sldMk cId="1874252635" sldId="323"/>
            <ac:spMk id="4" creationId="{C438F71E-B7BC-4E1A-B730-0D21817E1B4A}"/>
          </ac:spMkLst>
        </pc:spChg>
      </pc:sldChg>
      <pc:sldChg chg="modSp">
        <pc:chgData name="Bethan Price" userId="S::bethan.price@socialcare.wales::29923274-46ec-4e83-956c-4c26375aa1fd" providerId="AD" clId="Web-{823D9EC1-52A7-8A09-5CD2-21D648AD9737}" dt="2020-05-14T08:59:41.206" v="7" actId="20577"/>
        <pc:sldMkLst>
          <pc:docMk/>
          <pc:sldMk cId="1755389046" sldId="325"/>
        </pc:sldMkLst>
        <pc:spChg chg="mod">
          <ac:chgData name="Bethan Price" userId="S::bethan.price@socialcare.wales::29923274-46ec-4e83-956c-4c26375aa1fd" providerId="AD" clId="Web-{823D9EC1-52A7-8A09-5CD2-21D648AD9737}" dt="2020-05-14T08:59:41.206" v="7" actId="20577"/>
          <ac:spMkLst>
            <pc:docMk/>
            <pc:sldMk cId="1755389046" sldId="325"/>
            <ac:spMk id="3" creationId="{7766A016-01A7-47CF-A718-936063AB7BF8}"/>
          </ac:spMkLst>
        </pc:spChg>
      </pc:sldChg>
    </pc:docChg>
  </pc:docChgLst>
  <pc:docChgLst>
    <pc:chgData name="Nicole James" userId="87e49fce-462c-4f4b-b072-0e7301cf4f25" providerId="ADAL" clId="{0C46528F-2DC5-41D8-BE17-BB516516B3E9}"/>
    <pc:docChg chg="modShowInfo">
      <pc:chgData name="Nicole James" userId="87e49fce-462c-4f4b-b072-0e7301cf4f25" providerId="ADAL" clId="{0C46528F-2DC5-41D8-BE17-BB516516B3E9}" dt="2020-02-11T12:04:36.709" v="0" actId="2744"/>
      <pc:docMkLst>
        <pc:docMk/>
      </pc:docMkLst>
    </pc:docChg>
  </pc:docChgLst>
  <pc:docChgLst>
    <pc:chgData name="Danielle Williams" userId="2ffd8f61-7b6f-4050-b155-8688edf94325" providerId="ADAL" clId="{EDA1D3E0-0607-0541-ACA1-51CDFC7FBC29}"/>
    <pc:docChg chg="modMainMaster">
      <pc:chgData name="Danielle Williams" userId="2ffd8f61-7b6f-4050-b155-8688edf94325" providerId="ADAL" clId="{EDA1D3E0-0607-0541-ACA1-51CDFC7FBC29}" dt="2020-09-25T08:48:26.917" v="1" actId="962"/>
      <pc:docMkLst>
        <pc:docMk/>
      </pc:docMkLst>
      <pc:sldMasterChg chg="modSp mod">
        <pc:chgData name="Danielle Williams" userId="2ffd8f61-7b6f-4050-b155-8688edf94325" providerId="ADAL" clId="{EDA1D3E0-0607-0541-ACA1-51CDFC7FBC29}" dt="2020-09-25T08:48:26.917" v="1" actId="962"/>
        <pc:sldMasterMkLst>
          <pc:docMk/>
          <pc:sldMasterMk cId="3660991512" sldId="2147483666"/>
        </pc:sldMasterMkLst>
        <pc:picChg chg="mod">
          <ac:chgData name="Danielle Williams" userId="2ffd8f61-7b6f-4050-b155-8688edf94325" providerId="ADAL" clId="{EDA1D3E0-0607-0541-ACA1-51CDFC7FBC29}" dt="2020-09-25T08:48:26.917" v="1" actId="962"/>
          <ac:picMkLst>
            <pc:docMk/>
            <pc:sldMasterMk cId="3660991512" sldId="2147483666"/>
            <ac:picMk id="4" creationId="{EDF937DD-BF8B-1948-A62E-D7A9FC795681}"/>
          </ac:picMkLst>
        </pc:picChg>
      </pc:sldMasterChg>
    </pc:docChg>
  </pc:docChgLst>
  <pc:docChgLst>
    <pc:chgData name="Bethan Price" userId="S::bethan.price@socialcare.wales::29923274-46ec-4e83-956c-4c26375aa1fd" providerId="AD" clId="Web-{CD7C5BCF-F455-69E7-F272-E1377B90B702}"/>
    <pc:docChg chg="modSld">
      <pc:chgData name="Bethan Price" userId="S::bethan.price@socialcare.wales::29923274-46ec-4e83-956c-4c26375aa1fd" providerId="AD" clId="Web-{CD7C5BCF-F455-69E7-F272-E1377B90B702}" dt="2020-08-06T14:20:00.963" v="0" actId="20577"/>
      <pc:docMkLst>
        <pc:docMk/>
      </pc:docMkLst>
      <pc:sldChg chg="modSp">
        <pc:chgData name="Bethan Price" userId="S::bethan.price@socialcare.wales::29923274-46ec-4e83-956c-4c26375aa1fd" providerId="AD" clId="Web-{CD7C5BCF-F455-69E7-F272-E1377B90B702}" dt="2020-08-06T14:20:00.963" v="0" actId="20577"/>
        <pc:sldMkLst>
          <pc:docMk/>
          <pc:sldMk cId="1755389046" sldId="325"/>
        </pc:sldMkLst>
        <pc:spChg chg="mod">
          <ac:chgData name="Bethan Price" userId="S::bethan.price@socialcare.wales::29923274-46ec-4e83-956c-4c26375aa1fd" providerId="AD" clId="Web-{CD7C5BCF-F455-69E7-F272-E1377B90B702}" dt="2020-08-06T14:20:00.963" v="0" actId="20577"/>
          <ac:spMkLst>
            <pc:docMk/>
            <pc:sldMk cId="1755389046" sldId="325"/>
            <ac:spMk id="2" creationId="{5E1A257B-06B4-47BF-BFB3-DBDDFE008D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77457-D5F9-42CA-B2BD-F71000C0DB39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401D-CD0B-4D38-9869-9609A64DA9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69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763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016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99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46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702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27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1571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237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833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60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1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A6733-8233-4F82-9015-87E0FDB9D4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626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89401D-CD0B-4D38-9869-9609A64DA9D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293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1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33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7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69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412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12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89401D-CD0B-4D38-9869-9609A64DA9D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43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5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58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8168"/>
            <a:ext cx="10515600" cy="4588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EDF937DD-BF8B-1948-A62E-D7A9FC795681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9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4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3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guideapps.com/projects/wales_safeguarding_procedures/default/adu/a1/a1.p4.html#toolti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B173-DF0E-4524-B7F6-E2AF03B7B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Wales Safeguarding 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D5653-7609-4EAE-8ADD-9F73621F3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0364"/>
            <a:ext cx="9144000" cy="150743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Person-centred</a:t>
            </a:r>
            <a:r>
              <a:rPr lang="en-GB" sz="3200" dirty="0"/>
              <a:t> approach to safeguarding</a:t>
            </a:r>
          </a:p>
        </p:txBody>
      </p:sp>
    </p:spTree>
    <p:extLst>
      <p:ext uri="{BB962C8B-B14F-4D97-AF65-F5344CB8AC3E}">
        <p14:creationId xmlns:p14="http://schemas.microsoft.com/office/powerpoint/2010/main" val="367108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A5FC8-0E49-4825-B602-6B0FF7DD2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287"/>
            <a:ext cx="12192000" cy="1079025"/>
          </a:xfrm>
        </p:spPr>
        <p:txBody>
          <a:bodyPr/>
          <a:lstStyle/>
          <a:p>
            <a:pPr algn="ctr"/>
            <a:r>
              <a:rPr lang="en-GB" sz="4800" dirty="0">
                <a:solidFill>
                  <a:schemeClr val="accent3"/>
                </a:solidFill>
              </a:rPr>
              <a:t>What do you think about this statement?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51714-0BD3-4C00-A0D5-1F23F1F2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56512"/>
            <a:ext cx="5545015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300" i="1" dirty="0">
                <a:solidFill>
                  <a:schemeClr val="tx1"/>
                </a:solidFill>
              </a:rPr>
              <a:t>“The emphasis must be on sensible risk appraisal, not striving to avoid all risk, whatever the price, but instead seeking a proper balance and being willing to tolerate manageable or acceptable risks as the price appropriately to be paid in order to achieve some other good – in particular to achieve the vital good of the elderly or vulnerable person’s happiness.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300" i="1" dirty="0">
                <a:solidFill>
                  <a:schemeClr val="tx1"/>
                </a:solidFill>
                <a:ea typeface="+mn-lt"/>
                <a:cs typeface="+mn-lt"/>
              </a:rPr>
              <a:t>“</a:t>
            </a:r>
            <a:r>
              <a:rPr lang="en-US" sz="2300" i="1" dirty="0">
                <a:solidFill>
                  <a:schemeClr val="tx1"/>
                </a:solidFill>
              </a:rPr>
              <a:t>What good is it making someone safer if it merely makes them miserable?”</a:t>
            </a:r>
            <a:endParaRPr lang="en-US" sz="2300" i="1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0C6113-3893-44AF-9059-928DBE07301A}"/>
              </a:ext>
            </a:extLst>
          </p:cNvPr>
          <p:cNvSpPr/>
          <p:nvPr/>
        </p:nvSpPr>
        <p:spPr>
          <a:xfrm>
            <a:off x="6096000" y="1556512"/>
            <a:ext cx="5820508" cy="413959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300" i="1" dirty="0">
                <a:ea typeface="+mn-lt"/>
                <a:cs typeface="+mn-lt"/>
              </a:rPr>
              <a:t>“</a:t>
            </a:r>
            <a:r>
              <a:rPr lang="en-GB" sz="2300" i="1" dirty="0" err="1"/>
              <a:t>Mae’n</a:t>
            </a:r>
            <a:r>
              <a:rPr lang="en-GB" sz="2300" i="1" dirty="0"/>
              <a:t> </a:t>
            </a:r>
            <a:r>
              <a:rPr lang="en-GB" sz="2300" i="1" dirty="0" err="1"/>
              <a:t>rhaid</a:t>
            </a:r>
            <a:r>
              <a:rPr lang="en-GB" sz="2300" i="1" dirty="0"/>
              <a:t> </a:t>
            </a:r>
            <a:r>
              <a:rPr lang="en-GB" sz="2300" i="1" dirty="0" err="1"/>
              <a:t>cadw’r</a:t>
            </a:r>
            <a:r>
              <a:rPr lang="en-GB" sz="2300" i="1" dirty="0"/>
              <a:t> </a:t>
            </a:r>
            <a:r>
              <a:rPr lang="en-GB" sz="2300" i="1" dirty="0" err="1"/>
              <a:t>pwyslais</a:t>
            </a:r>
            <a:r>
              <a:rPr lang="en-GB" sz="2300" i="1" dirty="0"/>
              <a:t> </a:t>
            </a:r>
            <a:r>
              <a:rPr lang="en-GB" sz="2300" i="1" dirty="0" err="1"/>
              <a:t>ar</a:t>
            </a:r>
            <a:r>
              <a:rPr lang="en-GB" sz="2300" i="1" dirty="0"/>
              <a:t> </a:t>
            </a:r>
            <a:r>
              <a:rPr lang="en-GB" sz="2300" i="1" dirty="0" err="1"/>
              <a:t>arfarniad</a:t>
            </a:r>
            <a:r>
              <a:rPr lang="en-GB" sz="2300" i="1" dirty="0"/>
              <a:t> </a:t>
            </a:r>
            <a:r>
              <a:rPr lang="en-GB" sz="2300" i="1" dirty="0" err="1"/>
              <a:t>risg</a:t>
            </a:r>
            <a:r>
              <a:rPr lang="en-GB" sz="2300" i="1" dirty="0"/>
              <a:t> </a:t>
            </a:r>
            <a:r>
              <a:rPr lang="en-GB" sz="2300" i="1" dirty="0" err="1"/>
              <a:t>synhwyrol</a:t>
            </a:r>
            <a:r>
              <a:rPr lang="en-GB" sz="2300" i="1" dirty="0"/>
              <a:t>, </a:t>
            </a:r>
            <a:r>
              <a:rPr lang="en-GB" sz="2300" i="1" dirty="0" err="1"/>
              <a:t>nid</a:t>
            </a:r>
            <a:r>
              <a:rPr lang="en-GB" sz="2300" i="1" dirty="0"/>
              <a:t> </a:t>
            </a:r>
            <a:r>
              <a:rPr lang="en-GB" sz="2300" i="1" dirty="0" err="1"/>
              <a:t>ar</a:t>
            </a:r>
            <a:r>
              <a:rPr lang="en-GB" sz="2300" i="1" dirty="0"/>
              <a:t> </a:t>
            </a:r>
            <a:r>
              <a:rPr lang="en-GB" sz="2300" i="1" dirty="0" err="1"/>
              <a:t>geisio</a:t>
            </a:r>
            <a:r>
              <a:rPr lang="en-GB" sz="2300" i="1" dirty="0"/>
              <a:t> </a:t>
            </a:r>
            <a:r>
              <a:rPr lang="en-GB" sz="2300" i="1" dirty="0" err="1"/>
              <a:t>osgoi</a:t>
            </a:r>
            <a:r>
              <a:rPr lang="en-GB" sz="2300" i="1" dirty="0"/>
              <a:t> </a:t>
            </a:r>
            <a:r>
              <a:rPr lang="en-GB" sz="2300" i="1" dirty="0" err="1"/>
              <a:t>pob</a:t>
            </a:r>
            <a:r>
              <a:rPr lang="en-GB" sz="2300" i="1" dirty="0"/>
              <a:t> </a:t>
            </a:r>
            <a:r>
              <a:rPr lang="en-GB" sz="2300" i="1" dirty="0" err="1"/>
              <a:t>risg</a:t>
            </a:r>
            <a:r>
              <a:rPr lang="en-GB" sz="2300" i="1" dirty="0"/>
              <a:t>, pa </a:t>
            </a:r>
            <a:r>
              <a:rPr lang="en-GB" sz="2300" i="1" dirty="0" err="1"/>
              <a:t>bynnag</a:t>
            </a:r>
            <a:r>
              <a:rPr lang="en-GB" sz="2300" i="1" dirty="0"/>
              <a:t> </a:t>
            </a:r>
            <a:r>
              <a:rPr lang="en-GB" sz="2300" i="1" dirty="0" err="1"/>
              <a:t>yw’r</a:t>
            </a:r>
            <a:r>
              <a:rPr lang="en-GB" sz="2300" i="1" dirty="0"/>
              <a:t> </a:t>
            </a:r>
            <a:r>
              <a:rPr lang="en-GB" sz="2300" i="1" dirty="0" err="1"/>
              <a:t>pris</a:t>
            </a:r>
            <a:r>
              <a:rPr lang="en-GB" sz="2300" i="1" dirty="0"/>
              <a:t>, </a:t>
            </a:r>
            <a:r>
              <a:rPr lang="en-GB" sz="2300" i="1" dirty="0" err="1"/>
              <a:t>ond</a:t>
            </a:r>
            <a:r>
              <a:rPr lang="en-GB" sz="2300" i="1" dirty="0"/>
              <a:t> </a:t>
            </a:r>
            <a:r>
              <a:rPr lang="en-GB" sz="2300" i="1" dirty="0" err="1"/>
              <a:t>yn</a:t>
            </a:r>
            <a:r>
              <a:rPr lang="en-GB" sz="2300" i="1" dirty="0"/>
              <a:t> </a:t>
            </a:r>
            <a:r>
              <a:rPr lang="en-GB" sz="2300" i="1" dirty="0" err="1"/>
              <a:t>hytrach</a:t>
            </a:r>
            <a:r>
              <a:rPr lang="en-GB" sz="2300" i="1" dirty="0"/>
              <a:t>, </a:t>
            </a:r>
            <a:r>
              <a:rPr lang="en-GB" sz="2300" i="1" dirty="0" err="1"/>
              <a:t>chwilio</a:t>
            </a:r>
            <a:r>
              <a:rPr lang="en-GB" sz="2300" i="1" dirty="0"/>
              <a:t> am </a:t>
            </a:r>
            <a:r>
              <a:rPr lang="en-GB" sz="2300" i="1" dirty="0" err="1"/>
              <a:t>gydbwysedd</a:t>
            </a:r>
            <a:r>
              <a:rPr lang="en-GB" sz="2300" i="1" dirty="0"/>
              <a:t> </a:t>
            </a:r>
            <a:r>
              <a:rPr lang="en-GB" sz="2300" i="1" dirty="0" err="1"/>
              <a:t>priodol</a:t>
            </a:r>
            <a:r>
              <a:rPr lang="en-GB" sz="2300" i="1" dirty="0"/>
              <a:t> a bod </a:t>
            </a:r>
            <a:r>
              <a:rPr lang="en-GB" sz="2300" i="1" dirty="0" err="1"/>
              <a:t>yn</a:t>
            </a:r>
            <a:r>
              <a:rPr lang="en-GB" sz="2300" i="1" dirty="0"/>
              <a:t> </a:t>
            </a:r>
            <a:r>
              <a:rPr lang="en-GB" sz="2300" i="1" dirty="0" err="1"/>
              <a:t>barod</a:t>
            </a:r>
            <a:r>
              <a:rPr lang="en-GB" sz="2300" i="1" dirty="0"/>
              <a:t> </a:t>
            </a:r>
            <a:r>
              <a:rPr lang="en-GB" sz="2300" i="1" dirty="0" err="1"/>
              <a:t>i</a:t>
            </a:r>
            <a:r>
              <a:rPr lang="en-GB" sz="2300" i="1" dirty="0"/>
              <a:t> </a:t>
            </a:r>
            <a:r>
              <a:rPr lang="en-GB" sz="2300" i="1" dirty="0" err="1"/>
              <a:t>oddef</a:t>
            </a:r>
            <a:r>
              <a:rPr lang="en-GB" sz="2300" i="1" dirty="0"/>
              <a:t> </a:t>
            </a:r>
            <a:r>
              <a:rPr lang="en-GB" sz="2300" i="1" dirty="0" err="1"/>
              <a:t>risgiau</a:t>
            </a:r>
            <a:r>
              <a:rPr lang="en-GB" sz="2300" i="1" dirty="0"/>
              <a:t> y </a:t>
            </a:r>
            <a:r>
              <a:rPr lang="en-GB" sz="2300" i="1" dirty="0" err="1"/>
              <a:t>gellir</a:t>
            </a:r>
            <a:r>
              <a:rPr lang="en-GB" sz="2300" i="1" dirty="0"/>
              <a:t> </a:t>
            </a:r>
            <a:r>
              <a:rPr lang="en-GB" sz="2300" i="1" dirty="0" err="1"/>
              <a:t>eu</a:t>
            </a:r>
            <a:r>
              <a:rPr lang="en-GB" sz="2300" i="1" dirty="0"/>
              <a:t> </a:t>
            </a:r>
            <a:r>
              <a:rPr lang="en-GB" sz="2300" i="1" dirty="0" err="1"/>
              <a:t>rheoli</a:t>
            </a:r>
            <a:r>
              <a:rPr lang="en-GB" sz="2300" i="1" dirty="0"/>
              <a:t> ac </a:t>
            </a:r>
            <a:r>
              <a:rPr lang="en-GB" sz="2300" i="1" dirty="0" err="1"/>
              <a:t>sy’n</a:t>
            </a:r>
            <a:r>
              <a:rPr lang="en-GB" sz="2300" i="1" dirty="0"/>
              <a:t> </a:t>
            </a:r>
            <a:r>
              <a:rPr lang="en-GB" sz="2300" i="1" dirty="0" err="1"/>
              <a:t>fwy</a:t>
            </a:r>
            <a:r>
              <a:rPr lang="en-GB" sz="2300" i="1" dirty="0"/>
              <a:t> </a:t>
            </a:r>
            <a:r>
              <a:rPr lang="en-GB" sz="2300" i="1" dirty="0" err="1"/>
              <a:t>derbyniol</a:t>
            </a:r>
            <a:r>
              <a:rPr lang="en-GB" sz="2300" i="1" dirty="0"/>
              <a:t> a </a:t>
            </a:r>
            <a:r>
              <a:rPr lang="en-GB" sz="2300" i="1" dirty="0" err="1"/>
              <a:t>thalu’r</a:t>
            </a:r>
            <a:r>
              <a:rPr lang="en-GB" sz="2300" i="1" dirty="0"/>
              <a:t> </a:t>
            </a:r>
            <a:r>
              <a:rPr lang="en-GB" sz="2300" i="1" dirty="0" err="1"/>
              <a:t>pris</a:t>
            </a:r>
            <a:r>
              <a:rPr lang="en-GB" sz="2300" i="1" dirty="0"/>
              <a:t> </a:t>
            </a:r>
            <a:r>
              <a:rPr lang="en-GB" sz="2300" i="1" dirty="0" err="1"/>
              <a:t>yn</a:t>
            </a:r>
            <a:r>
              <a:rPr lang="en-GB" sz="2300" i="1" dirty="0"/>
              <a:t> </a:t>
            </a:r>
            <a:r>
              <a:rPr lang="en-GB" sz="2300" i="1" dirty="0" err="1"/>
              <a:t>briodol</a:t>
            </a:r>
            <a:r>
              <a:rPr lang="en-GB" sz="2300" i="1" dirty="0"/>
              <a:t> </a:t>
            </a:r>
            <a:r>
              <a:rPr lang="en-GB" sz="2300" i="1" dirty="0" err="1"/>
              <a:t>er</a:t>
            </a:r>
            <a:r>
              <a:rPr lang="en-GB" sz="2300" i="1" dirty="0"/>
              <a:t> </a:t>
            </a:r>
            <a:r>
              <a:rPr lang="en-GB" sz="2300" i="1" dirty="0" err="1"/>
              <a:t>mwyn</a:t>
            </a:r>
            <a:r>
              <a:rPr lang="en-GB" sz="2300" i="1" dirty="0"/>
              <a:t> </a:t>
            </a:r>
            <a:r>
              <a:rPr lang="en-GB" sz="2300" i="1" dirty="0" err="1"/>
              <a:t>cyflawni</a:t>
            </a:r>
            <a:r>
              <a:rPr lang="en-GB" sz="2300" i="1" dirty="0"/>
              <a:t> </a:t>
            </a:r>
            <a:r>
              <a:rPr lang="en-GB" sz="2300" i="1" dirty="0" err="1"/>
              <a:t>rhywbeth</a:t>
            </a:r>
            <a:r>
              <a:rPr lang="en-GB" sz="2300" i="1" dirty="0"/>
              <a:t> da </a:t>
            </a:r>
            <a:r>
              <a:rPr lang="en-US" sz="2300" i="1" dirty="0">
                <a:ea typeface="+mn-lt"/>
                <a:cs typeface="+mn-lt"/>
              </a:rPr>
              <a:t>–</a:t>
            </a:r>
            <a:r>
              <a:rPr lang="en-GB" sz="2300" i="1" dirty="0"/>
              <a:t> </a:t>
            </a:r>
            <a:r>
              <a:rPr lang="en-GB" sz="2300" i="1" dirty="0" err="1"/>
              <a:t>yn</a:t>
            </a:r>
            <a:r>
              <a:rPr lang="en-GB" sz="2300" i="1" dirty="0"/>
              <a:t> </a:t>
            </a:r>
            <a:r>
              <a:rPr lang="en-GB" sz="2300" i="1" dirty="0" err="1"/>
              <a:t>arbennig</a:t>
            </a:r>
            <a:r>
              <a:rPr lang="en-GB" sz="2300" i="1" dirty="0"/>
              <a:t> </a:t>
            </a:r>
            <a:r>
              <a:rPr lang="en-GB" sz="2300" i="1" dirty="0" err="1"/>
              <a:t>er</a:t>
            </a:r>
            <a:r>
              <a:rPr lang="en-GB" sz="2300" i="1" dirty="0"/>
              <a:t> </a:t>
            </a:r>
            <a:r>
              <a:rPr lang="en-GB" sz="2300" i="1" dirty="0" err="1"/>
              <a:t>mwyn</a:t>
            </a:r>
            <a:r>
              <a:rPr lang="en-GB" sz="2300" i="1" dirty="0"/>
              <a:t> </a:t>
            </a:r>
            <a:r>
              <a:rPr lang="en-GB" sz="2300" i="1" dirty="0" err="1"/>
              <a:t>cyrraedd</a:t>
            </a:r>
            <a:r>
              <a:rPr lang="en-GB" sz="2300" i="1" dirty="0"/>
              <a:t> </a:t>
            </a:r>
            <a:r>
              <a:rPr lang="en-GB" sz="2300" i="1" dirty="0" err="1"/>
              <a:t>hapusrwydd</a:t>
            </a:r>
            <a:r>
              <a:rPr lang="en-GB" sz="2300" i="1" dirty="0"/>
              <a:t> a </a:t>
            </a:r>
            <a:r>
              <a:rPr lang="en-GB" sz="2300" i="1" dirty="0" err="1"/>
              <a:t>lles</a:t>
            </a:r>
            <a:r>
              <a:rPr lang="en-GB" sz="2300" i="1" dirty="0"/>
              <a:t> y </a:t>
            </a:r>
            <a:r>
              <a:rPr lang="en-GB" sz="2300" i="1" dirty="0" err="1"/>
              <a:t>bobl</a:t>
            </a:r>
            <a:r>
              <a:rPr lang="en-GB" sz="2300" i="1" dirty="0"/>
              <a:t> </a:t>
            </a:r>
            <a:r>
              <a:rPr lang="en-GB" sz="2300" i="1" dirty="0" err="1"/>
              <a:t>oedrannus</a:t>
            </a:r>
            <a:r>
              <a:rPr lang="en-GB" sz="2300" i="1" dirty="0"/>
              <a:t> ac </a:t>
            </a:r>
            <a:r>
              <a:rPr lang="en-GB" sz="2300" i="1" dirty="0" err="1"/>
              <a:t>agored</a:t>
            </a:r>
            <a:r>
              <a:rPr lang="en-GB" sz="2300" i="1" dirty="0"/>
              <a:t> </a:t>
            </a:r>
            <a:r>
              <a:rPr lang="en-GB" sz="2300" i="1" dirty="0" err="1"/>
              <a:t>i</a:t>
            </a:r>
            <a:r>
              <a:rPr lang="en-GB" sz="2300" i="1" dirty="0"/>
              <a:t> </a:t>
            </a:r>
            <a:r>
              <a:rPr lang="en-GB" sz="2300" i="1" dirty="0" err="1"/>
              <a:t>niwed</a:t>
            </a:r>
            <a:r>
              <a:rPr lang="en-GB" sz="2300" i="1" dirty="0"/>
              <a:t>. </a:t>
            </a:r>
            <a:endParaRPr lang="en-US"/>
          </a:p>
          <a:p>
            <a:pPr>
              <a:spcAft>
                <a:spcPts val="1200"/>
              </a:spcAft>
            </a:pPr>
            <a:r>
              <a:rPr lang="en-US" sz="2300" i="1" dirty="0">
                <a:ea typeface="+mn-lt"/>
                <a:cs typeface="+mn-lt"/>
              </a:rPr>
              <a:t>“</a:t>
            </a:r>
            <a:r>
              <a:rPr lang="en-GB" sz="2300" i="1" dirty="0"/>
              <a:t>Pa </a:t>
            </a:r>
            <a:r>
              <a:rPr lang="en-GB" sz="2300" i="1" dirty="0" err="1"/>
              <a:t>ddaioni</a:t>
            </a:r>
            <a:r>
              <a:rPr lang="en-GB" sz="2300" i="1" dirty="0"/>
              <a:t> </a:t>
            </a:r>
            <a:r>
              <a:rPr lang="en-GB" sz="2300" i="1" dirty="0" err="1"/>
              <a:t>ddaw</a:t>
            </a:r>
            <a:r>
              <a:rPr lang="en-GB" sz="2300" i="1" dirty="0"/>
              <a:t> o </a:t>
            </a:r>
            <a:r>
              <a:rPr lang="en-GB" sz="2300" i="1" dirty="0" err="1"/>
              <a:t>ddiogelu</a:t>
            </a:r>
            <a:r>
              <a:rPr lang="en-GB" sz="2300" i="1" dirty="0"/>
              <a:t> </a:t>
            </a:r>
            <a:r>
              <a:rPr lang="en-GB" sz="2300" i="1" dirty="0" err="1"/>
              <a:t>rhywun</a:t>
            </a:r>
            <a:r>
              <a:rPr lang="en-GB" sz="2300" i="1" dirty="0"/>
              <a:t> </a:t>
            </a:r>
            <a:r>
              <a:rPr lang="en-GB" sz="2300" i="1" dirty="0" err="1"/>
              <a:t>os</a:t>
            </a:r>
            <a:r>
              <a:rPr lang="en-GB" sz="2300" i="1" dirty="0"/>
              <a:t> </a:t>
            </a:r>
            <a:r>
              <a:rPr lang="en-GB" sz="2300" i="1" dirty="0" err="1"/>
              <a:t>yw</a:t>
            </a:r>
            <a:r>
              <a:rPr lang="en-GB" sz="2300" i="1" dirty="0"/>
              <a:t> </a:t>
            </a:r>
            <a:r>
              <a:rPr lang="en-GB" sz="2300" i="1" dirty="0" err="1"/>
              <a:t>hynny’n</a:t>
            </a:r>
            <a:r>
              <a:rPr lang="en-GB" sz="2300" i="1" dirty="0"/>
              <a:t> </a:t>
            </a:r>
            <a:r>
              <a:rPr lang="en-GB" sz="2300" i="1" dirty="0" err="1"/>
              <a:t>ei</a:t>
            </a:r>
            <a:r>
              <a:rPr lang="en-GB" sz="2300" i="1" dirty="0"/>
              <a:t> </a:t>
            </a:r>
            <a:r>
              <a:rPr lang="en-GB" sz="2300" i="1" dirty="0" err="1"/>
              <a:t>wneud</a:t>
            </a:r>
            <a:r>
              <a:rPr lang="en-GB" sz="2300" i="1" dirty="0"/>
              <a:t> </a:t>
            </a:r>
            <a:r>
              <a:rPr lang="en-GB" sz="2300" i="1" dirty="0" err="1"/>
              <a:t>yn</a:t>
            </a:r>
            <a:r>
              <a:rPr lang="en-GB" sz="2300" i="1" dirty="0"/>
              <a:t> </a:t>
            </a:r>
            <a:r>
              <a:rPr lang="en-GB" sz="2300" i="1" dirty="0" err="1"/>
              <a:t>ddigalon</a:t>
            </a:r>
            <a:r>
              <a:rPr lang="en-GB" sz="2300" i="1" dirty="0"/>
              <a:t>?</a:t>
            </a:r>
            <a:r>
              <a:rPr lang="en-US" sz="2300" i="1" dirty="0">
                <a:ea typeface="+mn-lt"/>
                <a:cs typeface="+mn-lt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79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CE78275-6E85-4DD5-B9BB-1BFD23CBE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en-GB" dirty="0"/>
              <a:t>Person-centred approach to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51714-0BD3-4C00-A0D5-1F23F1F20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570"/>
            <a:ext cx="10515600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65125" indent="-365125"/>
            <a:r>
              <a:rPr lang="en-GB" sz="3600" dirty="0">
                <a:solidFill>
                  <a:schemeClr val="tx1"/>
                </a:solidFill>
              </a:rPr>
              <a:t>To make effective decisions you must make a calculated and reasoned assessment and analysis of the risk</a:t>
            </a:r>
            <a:endParaRPr lang="en-US" sz="3600" dirty="0">
              <a:solidFill>
                <a:schemeClr val="tx1"/>
              </a:solidFill>
            </a:endParaRPr>
          </a:p>
          <a:p>
            <a:pPr marL="365125" indent="-365125"/>
            <a:r>
              <a:rPr lang="en-GB" sz="3600" dirty="0">
                <a:solidFill>
                  <a:schemeClr val="tx1"/>
                </a:solidFill>
              </a:rPr>
              <a:t>You must use reliable evidence</a:t>
            </a:r>
            <a:endParaRPr lang="en-US" sz="3600" dirty="0">
              <a:solidFill>
                <a:schemeClr val="tx1"/>
              </a:solidFill>
            </a:endParaRPr>
          </a:p>
          <a:p>
            <a:pPr marL="365125" indent="-365125"/>
            <a:r>
              <a:rPr lang="en-US" sz="3600" dirty="0">
                <a:solidFill>
                  <a:schemeClr val="tx1"/>
                </a:solidFill>
              </a:rPr>
              <a:t>Practitioners and the adult at risk should reach a shared understanding of any concerns </a:t>
            </a:r>
            <a:endParaRPr lang="en-US" sz="3600" dirty="0">
              <a:solidFill>
                <a:schemeClr val="tx1"/>
              </a:solidFill>
              <a:cs typeface="Arial"/>
            </a:endParaRPr>
          </a:p>
          <a:p>
            <a:pPr marL="365125" indent="-365125"/>
            <a:r>
              <a:rPr lang="en-US" sz="3600" dirty="0">
                <a:solidFill>
                  <a:schemeClr val="tx1"/>
                </a:solidFill>
              </a:rPr>
              <a:t>You must regularly review the adult’s risk assessments</a:t>
            </a:r>
            <a:endParaRPr lang="en-US" sz="3600" dirty="0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endParaRPr lang="en-US" sz="3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85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9A0B2D-1300-467F-88AD-B6E5B3CE57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6 safeguarding principles 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6854D9-BA43-48ED-AE5B-B73E20423D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The principles of safeguarding</a:t>
            </a:r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9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BC53-39E2-4239-B1B8-75E329DD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257"/>
            <a:ext cx="10515600" cy="1038062"/>
          </a:xfrm>
        </p:spPr>
        <p:txBody>
          <a:bodyPr/>
          <a:lstStyle/>
          <a:p>
            <a:r>
              <a:rPr lang="en-GB" dirty="0"/>
              <a:t>Safeguarding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32B-1DE0-42B7-97A2-13F33B290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6934"/>
            <a:ext cx="10515600" cy="171949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37394B"/>
                </a:solidFill>
                <a:latin typeface="Helvetica" panose="020B0604020202020204" pitchFamily="34" charset="0"/>
              </a:rPr>
              <a:t>Principle 1:</a:t>
            </a: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dirty="0">
                <a:solidFill>
                  <a:srgbClr val="37394B"/>
                </a:solidFill>
                <a:latin typeface="Helvetica" panose="020B0604020202020204" pitchFamily="34" charset="0"/>
              </a:rPr>
              <a:t>You must know the individual’s personal outcomes and ensure they can communicate them effectively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D55850-3740-4DFD-9650-57885DB6A777}"/>
              </a:ext>
            </a:extLst>
          </p:cNvPr>
          <p:cNvSpPr/>
          <p:nvPr/>
        </p:nvSpPr>
        <p:spPr>
          <a:xfrm>
            <a:off x="838200" y="3573176"/>
            <a:ext cx="10515600" cy="216366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b="1" dirty="0">
                <a:solidFill>
                  <a:srgbClr val="37394B"/>
                </a:solidFill>
                <a:latin typeface="Helvetica" panose="020B0604020202020204" pitchFamily="34" charset="0"/>
              </a:rPr>
              <a:t>Principle 2:</a:t>
            </a: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37394B"/>
                </a:solidFill>
                <a:latin typeface="Helvetica"/>
                <a:cs typeface="Helvetica"/>
              </a:rPr>
              <a:t>You must put the needs of the individual first, so they receive the care and support they need before a problem escalates</a:t>
            </a:r>
          </a:p>
        </p:txBody>
      </p:sp>
    </p:spTree>
    <p:extLst>
      <p:ext uri="{BB962C8B-B14F-4D97-AF65-F5344CB8AC3E}">
        <p14:creationId xmlns:p14="http://schemas.microsoft.com/office/powerpoint/2010/main" val="1052491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BC53-39E2-4239-B1B8-75E329DD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702"/>
            <a:ext cx="10515600" cy="1013442"/>
          </a:xfrm>
        </p:spPr>
        <p:txBody>
          <a:bodyPr/>
          <a:lstStyle/>
          <a:p>
            <a:r>
              <a:rPr lang="en-US" dirty="0"/>
              <a:t>Safeguarding principles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32B-1DE0-42B7-97A2-13F33B290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560"/>
            <a:ext cx="10515600" cy="34050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37394B"/>
                </a:solidFill>
                <a:latin typeface="Helvetica" panose="020B0604020202020204" pitchFamily="34" charset="0"/>
              </a:rPr>
              <a:t>Principle 3:</a:t>
            </a: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dirty="0">
                <a:solidFill>
                  <a:srgbClr val="37394B"/>
                </a:solidFill>
                <a:latin typeface="Helvetica"/>
                <a:cs typeface="Helvetica"/>
              </a:rPr>
              <a:t>All practitioners who come into contact with adults at risk are trained and alert to their needs including any potential or suspected abuse or risk of abuse or </a:t>
            </a:r>
            <a:r>
              <a:rPr lang="en-US" sz="3600" dirty="0">
                <a:solidFill>
                  <a:srgbClr val="37394C"/>
                </a:solidFill>
                <a:latin typeface="Helvetica"/>
                <a:cs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neglect</a:t>
            </a:r>
            <a:endParaRPr lang="en-US" sz="3600">
              <a:solidFill>
                <a:srgbClr val="37394B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1668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BC53-39E2-4239-B1B8-75E329DD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702"/>
            <a:ext cx="10515600" cy="871928"/>
          </a:xfrm>
        </p:spPr>
        <p:txBody>
          <a:bodyPr/>
          <a:lstStyle/>
          <a:p>
            <a:r>
              <a:rPr lang="en-US" dirty="0"/>
              <a:t>Safeguarding principles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D55850-3740-4DFD-9650-57885DB6A777}"/>
              </a:ext>
            </a:extLst>
          </p:cNvPr>
          <p:cNvSpPr/>
          <p:nvPr/>
        </p:nvSpPr>
        <p:spPr>
          <a:xfrm>
            <a:off x="838200" y="2193345"/>
            <a:ext cx="10515600" cy="214212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3600" b="1" dirty="0">
                <a:solidFill>
                  <a:srgbClr val="37394B"/>
                </a:solidFill>
                <a:latin typeface="Helvetica" panose="020B0604020202020204" pitchFamily="34" charset="0"/>
              </a:rPr>
              <a:t>Principle 4:</a:t>
            </a: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37394B"/>
                </a:solidFill>
                <a:latin typeface="Helvetica"/>
                <a:cs typeface="Helvetica"/>
              </a:rPr>
              <a:t>All professionals share appropriate information without delay and have direct access to advice to discuss any concerns about an individual</a:t>
            </a:r>
          </a:p>
        </p:txBody>
      </p:sp>
    </p:spTree>
    <p:extLst>
      <p:ext uri="{BB962C8B-B14F-4D97-AF65-F5344CB8AC3E}">
        <p14:creationId xmlns:p14="http://schemas.microsoft.com/office/powerpoint/2010/main" val="518814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BC53-39E2-4239-B1B8-75E329DD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702"/>
            <a:ext cx="10515600" cy="915036"/>
          </a:xfrm>
        </p:spPr>
        <p:txBody>
          <a:bodyPr/>
          <a:lstStyle/>
          <a:p>
            <a:r>
              <a:rPr lang="en-US" dirty="0"/>
              <a:t>Safeguarding principles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32B-1DE0-42B7-97A2-13F33B290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136"/>
            <a:ext cx="10515600" cy="33471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37394B"/>
                </a:solidFill>
                <a:latin typeface="Helvetica" panose="020B0604020202020204" pitchFamily="34" charset="0"/>
              </a:rPr>
              <a:t>Principle 5:</a:t>
            </a: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600" dirty="0">
                <a:solidFill>
                  <a:schemeClr val="tx1"/>
                </a:solidFill>
              </a:rPr>
              <a:t>All practitioners are able to use their professional judgement to put the individuals needs and personal outcomes at the centre of the system so </a:t>
            </a:r>
            <a:r>
              <a:rPr lang="en-GB" sz="3600">
                <a:solidFill>
                  <a:schemeClr val="tx1"/>
                </a:solidFill>
              </a:rPr>
              <a:t>that the right solution can be found for them </a:t>
            </a:r>
            <a:endParaRPr lang="en-GB" sz="360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209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ABC53-39E2-4239-B1B8-75E329DDA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702"/>
            <a:ext cx="10515600" cy="915036"/>
          </a:xfrm>
        </p:spPr>
        <p:txBody>
          <a:bodyPr/>
          <a:lstStyle/>
          <a:p>
            <a:r>
              <a:rPr lang="en-US" dirty="0"/>
              <a:t>Safeguarding principles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32B-1DE0-42B7-97A2-13F33B290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136"/>
            <a:ext cx="10515600" cy="334712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rgbClr val="37394B"/>
                </a:solidFill>
                <a:latin typeface="Helvetica" panose="020B0604020202020204" pitchFamily="34" charset="0"/>
              </a:rPr>
              <a:t>Principle 6:</a:t>
            </a:r>
            <a:endParaRPr lang="en-US" sz="3600" dirty="0">
              <a:solidFill>
                <a:srgbClr val="37394B"/>
              </a:solidFill>
              <a:latin typeface="Helvetica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dirty="0">
                <a:solidFill>
                  <a:srgbClr val="37394B"/>
                </a:solidFill>
                <a:latin typeface="Helvetica"/>
                <a:cs typeface="Helvetica"/>
              </a:rPr>
              <a:t>All professionals work in a multi-agency and co-operative way to safeguard and promote an adult at risk’s well-being and regularly review progress against the outcomes set out in care and support </a:t>
            </a:r>
            <a:r>
              <a:rPr lang="en-US" sz="3600">
                <a:solidFill>
                  <a:srgbClr val="37394B"/>
                </a:solidFill>
                <a:latin typeface="Helvetica"/>
                <a:cs typeface="Helvetica"/>
              </a:rPr>
              <a:t>plans</a:t>
            </a:r>
            <a:endParaRPr lang="en-US" sz="3600">
              <a:solidFill>
                <a:srgbClr val="37394B"/>
              </a:solidFill>
              <a:latin typeface="Helvetica" panose="020B0604020202020204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081819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6766-9620-4B39-AC0F-5AC9B4DE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/>
          <a:lstStyle/>
          <a:p>
            <a:r>
              <a:rPr lang="en-GB" sz="5400" dirty="0">
                <a:solidFill>
                  <a:schemeClr val="accent3"/>
                </a:solidFill>
              </a:rPr>
              <a:t>What is dignity?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E4195-534E-4392-99F6-24F1D80FC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40175"/>
            <a:ext cx="10918371" cy="50680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600" b="1" dirty="0"/>
              <a:t>Dignity</a:t>
            </a:r>
            <a:r>
              <a:rPr lang="en-US" sz="3600"/>
              <a:t> means: </a:t>
            </a:r>
            <a:endParaRPr lang="en-US" sz="3600" dirty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seeing and treating every person as a </a:t>
            </a:r>
            <a:r>
              <a:rPr lang="en-US" sz="3600" b="1" dirty="0"/>
              <a:t>unique individual 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respecting other’s </a:t>
            </a:r>
            <a:r>
              <a:rPr lang="en-US" sz="3600" b="1" dirty="0"/>
              <a:t>views, choices and decisions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b="1" dirty="0"/>
              <a:t>not making assumptions </a:t>
            </a:r>
            <a:r>
              <a:rPr lang="en-US" sz="3600" dirty="0"/>
              <a:t>about how people want to be treated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600" dirty="0"/>
              <a:t>working with </a:t>
            </a:r>
            <a:r>
              <a:rPr lang="en-US" sz="3600" b="1" dirty="0"/>
              <a:t>care and </a:t>
            </a:r>
            <a:r>
              <a:rPr lang="en-US" sz="3600" b="1" dirty="0">
                <a:hlinkClick r:id="rId3" action="ppaction://hlinksldjump"/>
              </a:rPr>
              <a:t>compassion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40786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6766-9620-4B39-AC0F-5AC9B4DE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9696"/>
          </a:xfrm>
        </p:spPr>
        <p:txBody>
          <a:bodyPr/>
          <a:lstStyle/>
          <a:p>
            <a:r>
              <a:rPr lang="en-GB" sz="5400" dirty="0">
                <a:solidFill>
                  <a:schemeClr val="accent3"/>
                </a:solidFill>
              </a:rPr>
              <a:t>What is respect?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E4195-534E-4392-99F6-24F1D80FC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7775"/>
            <a:ext cx="10515600" cy="44763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GB" sz="4000" b="1" dirty="0">
                <a:solidFill>
                  <a:schemeClr val="tx1"/>
                </a:solidFill>
              </a:rPr>
              <a:t>Respect</a:t>
            </a:r>
            <a:r>
              <a:rPr lang="en-GB" sz="4000">
                <a:solidFill>
                  <a:schemeClr val="tx1"/>
                </a:solidFill>
              </a:rPr>
              <a:t> means</a:t>
            </a:r>
            <a:r>
              <a:rPr lang="en-GB">
                <a:solidFill>
                  <a:schemeClr val="tx1"/>
                </a:solidFill>
              </a:rPr>
              <a:t>: </a:t>
            </a:r>
            <a:endParaRPr lang="en-GB" sz="4000" dirty="0">
              <a:solidFill>
                <a:schemeClr val="tx1"/>
              </a:solidFill>
            </a:endParaRPr>
          </a:p>
          <a:p>
            <a:pPr fontAlgn="base"/>
            <a:r>
              <a:rPr lang="en-GB" sz="4000" dirty="0">
                <a:solidFill>
                  <a:schemeClr val="tx1"/>
                </a:solidFill>
              </a:rPr>
              <a:t>valuing someone </a:t>
            </a:r>
            <a:r>
              <a:rPr lang="en-GB" sz="4000">
                <a:solidFill>
                  <a:schemeClr val="tx1"/>
                </a:solidFill>
              </a:rPr>
              <a:t>as a </a:t>
            </a:r>
            <a:r>
              <a:rPr lang="en-GB" sz="4000" b="1">
                <a:solidFill>
                  <a:schemeClr val="tx1"/>
                </a:solidFill>
              </a:rPr>
              <a:t>unique individual</a:t>
            </a:r>
            <a:r>
              <a:rPr lang="en-US" sz="4000" dirty="0">
                <a:solidFill>
                  <a:schemeClr val="tx1"/>
                </a:solidFill>
              </a:rPr>
              <a:t>​</a:t>
            </a:r>
          </a:p>
          <a:p>
            <a:pPr fontAlgn="base"/>
            <a:r>
              <a:rPr lang="en-US"/>
              <a:t>taking </a:t>
            </a:r>
            <a:r>
              <a:rPr lang="en-US" sz="4000"/>
              <a:t>account of other people’s </a:t>
            </a:r>
            <a:r>
              <a:rPr lang="en-GB" sz="4000" b="1" dirty="0">
                <a:solidFill>
                  <a:schemeClr val="tx1"/>
                </a:solidFill>
              </a:rPr>
              <a:t>views, opinions, </a:t>
            </a:r>
            <a:r>
              <a:rPr lang="en-US" sz="4000" b="1" dirty="0"/>
              <a:t>feelings, wishes, rights, values and </a:t>
            </a:r>
            <a:r>
              <a:rPr lang="en-GB" sz="4000" b="1" dirty="0">
                <a:solidFill>
                  <a:schemeClr val="tx1"/>
                </a:solidFill>
              </a:rPr>
              <a:t>beliefs</a:t>
            </a:r>
            <a:r>
              <a:rPr lang="en-US" dirty="0"/>
              <a:t> </a:t>
            </a:r>
            <a:endParaRPr lang="en-US" sz="4000" dirty="0"/>
          </a:p>
          <a:p>
            <a:pPr marL="0" indent="0" fontAlgn="base">
              <a:buNone/>
            </a:pPr>
            <a:endParaRPr lang="en-US" sz="4000" dirty="0"/>
          </a:p>
          <a:p>
            <a:pPr marL="0" indent="0" fontAlgn="base">
              <a:buNone/>
            </a:pP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6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8547B91-6138-7D4A-A2A5-51DEE54D761B}"/>
              </a:ext>
            </a:extLst>
          </p:cNvPr>
          <p:cNvSpPr/>
          <p:nvPr/>
        </p:nvSpPr>
        <p:spPr>
          <a:xfrm>
            <a:off x="3962400" y="5403273"/>
            <a:ext cx="4644571" cy="1454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3704F6-EC9D-4B04-B50C-0B0EA679525D}"/>
              </a:ext>
            </a:extLst>
          </p:cNvPr>
          <p:cNvSpPr/>
          <p:nvPr/>
        </p:nvSpPr>
        <p:spPr>
          <a:xfrm>
            <a:off x="349135" y="5403273"/>
            <a:ext cx="11521440" cy="1030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1A257B-06B4-47BF-BFB3-DBDDFE00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19" y="18256"/>
            <a:ext cx="10698481" cy="1860420"/>
          </a:xfrm>
        </p:spPr>
        <p:txBody>
          <a:bodyPr/>
          <a:lstStyle/>
          <a:p>
            <a:r>
              <a:rPr lang="en-US" sz="5400" dirty="0"/>
              <a:t>Social Services and Well-being (Wales) Act 2014</a:t>
            </a:r>
            <a:endParaRPr lang="en-GB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A016-01A7-47CF-A718-936063AB7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19" y="2001569"/>
            <a:ext cx="11032375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  <a:cs typeface="Arial"/>
              </a:rPr>
              <a:t>Voice and control </a:t>
            </a:r>
            <a:r>
              <a:rPr lang="en-GB" sz="2800" dirty="0">
                <a:solidFill>
                  <a:schemeClr val="tx1"/>
                </a:solidFill>
                <a:ea typeface="+mn-lt"/>
                <a:cs typeface="+mn-lt"/>
              </a:rPr>
              <a:t>–</a:t>
            </a:r>
            <a:r>
              <a:rPr lang="en-GB" sz="2800" dirty="0">
                <a:solidFill>
                  <a:schemeClr val="tx1"/>
                </a:solidFill>
                <a:cs typeface="Arial"/>
              </a:rPr>
              <a:t> of the individual</a:t>
            </a:r>
          </a:p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  <a:cs typeface="Arial"/>
              </a:rPr>
              <a:t>Prevention and early intervention – to prevent escalation of issues</a:t>
            </a:r>
          </a:p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  <a:cs typeface="Arial"/>
              </a:rPr>
              <a:t>Well-being – of the individual, to be promoted by all persons delivering functions under the Act</a:t>
            </a:r>
          </a:p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  <a:cs typeface="Arial"/>
              </a:rPr>
              <a:t>Co-production – between individual and agencies, across agencies and sectors, co-producing services and solutions</a:t>
            </a:r>
          </a:p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  <a:cs typeface="Arial"/>
              </a:rPr>
              <a:t>Multi agency – in this case, safeguarding is everybody’s business</a:t>
            </a:r>
          </a:p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chemeClr val="tx1"/>
                </a:solidFill>
              </a:rPr>
              <a:t>Principles of the Act – apply across all parts, including part 7 Safeguarding</a:t>
            </a:r>
            <a:endParaRPr lang="en-US" sz="2800" b="1" dirty="0">
              <a:solidFill>
                <a:schemeClr val="tx1"/>
              </a:solidFill>
              <a:cs typeface="Arial"/>
            </a:endParaRPr>
          </a:p>
          <a:p>
            <a:pPr marL="365125" indent="-365125">
              <a:spcBef>
                <a:spcPts val="0"/>
              </a:spcBef>
              <a:spcAft>
                <a:spcPts val="1200"/>
              </a:spcAft>
            </a:pPr>
            <a:endParaRPr lang="en-GB" sz="28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553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C344B3E8-9331-4FF8-9B6C-35F4B72037FC}"/>
              </a:ext>
            </a:extLst>
          </p:cNvPr>
          <p:cNvSpPr txBox="1">
            <a:spLocks/>
          </p:cNvSpPr>
          <p:nvPr/>
        </p:nvSpPr>
        <p:spPr>
          <a:xfrm>
            <a:off x="838197" y="3636548"/>
            <a:ext cx="10515600" cy="709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rgbClr val="EB5E57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02992C-BCFF-430C-AA91-ED734939F331}"/>
              </a:ext>
            </a:extLst>
          </p:cNvPr>
          <p:cNvSpPr/>
          <p:nvPr/>
        </p:nvSpPr>
        <p:spPr>
          <a:xfrm>
            <a:off x="895316" y="1800078"/>
            <a:ext cx="9458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Enabling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means helping to create the conditions people need to do something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63556F-7DAA-4D31-906E-2709E7AF617C}"/>
              </a:ext>
            </a:extLst>
          </p:cNvPr>
          <p:cNvSpPr/>
          <p:nvPr/>
        </p:nvSpPr>
        <p:spPr>
          <a:xfrm>
            <a:off x="895316" y="3636548"/>
            <a:ext cx="10458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Empowering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37394C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means helping people to have the authority, freedom or confidence to do things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948C5A-FD4D-4516-8844-457BDFB7E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en-US" sz="5400" dirty="0">
                <a:solidFill>
                  <a:schemeClr val="accent3"/>
                </a:solidFill>
              </a:rPr>
              <a:t>What is enabling and empowering?</a:t>
            </a:r>
            <a:endParaRPr lang="en-GB" sz="5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2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5AAD5-8468-4C5C-A240-7BB53916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94BB8-4460-4C97-A92A-38D160EA2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3600" dirty="0">
                <a:solidFill>
                  <a:schemeClr val="tx1"/>
                </a:solidFill>
              </a:rPr>
              <a:t>Two key values in safeguarding practice: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3600" dirty="0">
                <a:solidFill>
                  <a:schemeClr val="tx1"/>
                </a:solidFill>
              </a:rPr>
              <a:t>1)    Safeguarding is </a:t>
            </a:r>
            <a:r>
              <a:rPr lang="en-GB" sz="3600" u="sng" dirty="0">
                <a:solidFill>
                  <a:schemeClr val="tx1"/>
                </a:solidFill>
              </a:rPr>
              <a:t>everyone’s</a:t>
            </a:r>
            <a:r>
              <a:rPr lang="en-GB" sz="3600" dirty="0">
                <a:solidFill>
                  <a:schemeClr val="tx1"/>
                </a:solidFill>
              </a:rPr>
              <a:t> responsibility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3600" dirty="0">
                <a:solidFill>
                  <a:schemeClr val="tx1"/>
                </a:solidFill>
              </a:rPr>
              <a:t>2)    A person-centred approach </a:t>
            </a:r>
          </a:p>
        </p:txBody>
      </p:sp>
    </p:spTree>
    <p:extLst>
      <p:ext uri="{BB962C8B-B14F-4D97-AF65-F5344CB8AC3E}">
        <p14:creationId xmlns:p14="http://schemas.microsoft.com/office/powerpoint/2010/main" val="41684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1F016DE-2048-42C0-8C3E-99C375B9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00" y="0"/>
            <a:ext cx="11252200" cy="1325563"/>
          </a:xfrm>
        </p:spPr>
        <p:txBody>
          <a:bodyPr/>
          <a:lstStyle/>
          <a:p>
            <a:r>
              <a:rPr lang="en-US" sz="4800" spc="-150" dirty="0"/>
              <a:t>1) Safeguarding is everyone’s responsibility </a:t>
            </a:r>
            <a:endParaRPr lang="en-GB" sz="4800" spc="-15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8A2B8C-7AE7-456E-9531-E4BAC933A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/>
              <a:t>Effective safeguarding relies on </a:t>
            </a:r>
            <a:r>
              <a:rPr lang="en-US" sz="3200" b="1" dirty="0"/>
              <a:t>working together </a:t>
            </a:r>
            <a:r>
              <a:rPr lang="en-US" sz="3200" dirty="0"/>
              <a:t>to:</a:t>
            </a:r>
          </a:p>
          <a:p>
            <a:pPr marL="365125" indent="-365125"/>
            <a:r>
              <a:rPr lang="en-US" sz="3200" b="1" dirty="0"/>
              <a:t>identify</a:t>
            </a:r>
            <a:r>
              <a:rPr lang="en-US" sz="3200" dirty="0"/>
              <a:t> when an adult or a family member is at risk</a:t>
            </a:r>
          </a:p>
          <a:p>
            <a:pPr marL="365125" indent="-365125"/>
            <a:r>
              <a:rPr lang="en-US" sz="3200" b="1" dirty="0"/>
              <a:t>understand</a:t>
            </a:r>
            <a:r>
              <a:rPr lang="en-US" sz="3200" dirty="0"/>
              <a:t> the adult at risk's circumstances and care and support needs</a:t>
            </a:r>
          </a:p>
          <a:p>
            <a:pPr marL="365125" indent="-365125"/>
            <a:r>
              <a:rPr lang="en-US" sz="3200" b="1" dirty="0"/>
              <a:t>prevent</a:t>
            </a:r>
            <a:r>
              <a:rPr lang="en-US" sz="3200" dirty="0"/>
              <a:t> their needs increasing </a:t>
            </a:r>
          </a:p>
          <a:p>
            <a:pPr marL="0" indent="0">
              <a:buNone/>
            </a:pPr>
            <a:r>
              <a:rPr lang="en-US" sz="3200" dirty="0"/>
              <a:t>Everyone should understand their </a:t>
            </a:r>
            <a:r>
              <a:rPr lang="en-US" sz="3200" b="1" dirty="0"/>
              <a:t>responsibility to report </a:t>
            </a:r>
            <a:r>
              <a:rPr lang="en-US" sz="3200" dirty="0"/>
              <a:t>when they suspect an adult is at risk</a:t>
            </a:r>
            <a:endParaRPr lang="en-US" sz="3200" dirty="0">
              <a:cs typeface="Arial"/>
            </a:endParaRPr>
          </a:p>
          <a:p>
            <a:pPr marL="365125" indent="-365125"/>
            <a:endParaRPr lang="en-US" sz="3200" dirty="0"/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0008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D561-667F-474C-8A87-48EE5762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3832"/>
          </a:xfrm>
        </p:spPr>
        <p:txBody>
          <a:bodyPr/>
          <a:lstStyle/>
          <a:p>
            <a:r>
              <a:rPr lang="en-GB" sz="4800" dirty="0"/>
              <a:t>2)  A person-centred approach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157FB5-A197-4DE4-9927-88C23008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25"/>
            <a:ext cx="10515600" cy="44354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/>
              <a:t>You might hear other terms for the person-centred approach, including: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/>
              <a:t>patient-centred care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/>
              <a:t>client-centred support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/>
              <a:t>resident-centred care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3200" dirty="0"/>
              <a:t>person-led support</a:t>
            </a:r>
            <a:endParaRPr lang="en-GB" sz="3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243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157FB5-A197-4DE4-9927-88C23008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25"/>
            <a:ext cx="10515600" cy="2417187"/>
          </a:xfrm>
        </p:spPr>
        <p:txBody>
          <a:bodyPr/>
          <a:lstStyle/>
          <a:p>
            <a:pPr marL="0" indent="0">
              <a:buNone/>
            </a:pPr>
            <a:endParaRPr lang="en-GB" sz="3200" dirty="0"/>
          </a:p>
          <a:p>
            <a:endParaRPr lang="en-GB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38F71E-B7BC-4E1A-B730-0D21817E1B4A}"/>
              </a:ext>
            </a:extLst>
          </p:cNvPr>
          <p:cNvSpPr txBox="1">
            <a:spLocks/>
          </p:cNvSpPr>
          <p:nvPr/>
        </p:nvSpPr>
        <p:spPr>
          <a:xfrm>
            <a:off x="503583" y="2220406"/>
            <a:ext cx="10850217" cy="24171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4400" dirty="0">
                <a:solidFill>
                  <a:schemeClr val="tx1"/>
                </a:solidFill>
              </a:rPr>
              <a:t>A </a:t>
            </a:r>
            <a:r>
              <a:rPr lang="en-GB" sz="4400" b="1" dirty="0">
                <a:solidFill>
                  <a:srgbClr val="16AD85"/>
                </a:solidFill>
              </a:rPr>
              <a:t>person-centred approach</a:t>
            </a:r>
            <a:r>
              <a:rPr lang="en-GB" sz="4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GB" sz="4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4400" dirty="0">
                <a:solidFill>
                  <a:schemeClr val="tx1"/>
                </a:solidFill>
              </a:rPr>
              <a:t>focuses on the needs of the </a:t>
            </a:r>
            <a:r>
              <a:rPr lang="en-GB" sz="4400" b="1" dirty="0">
                <a:solidFill>
                  <a:schemeClr val="accent3"/>
                </a:solidFill>
              </a:rPr>
              <a:t>person</a:t>
            </a:r>
            <a:r>
              <a:rPr lang="en-GB" sz="4400" dirty="0">
                <a:solidFill>
                  <a:srgbClr val="37394C"/>
                </a:solidFill>
              </a:rPr>
              <a:t>,</a:t>
            </a:r>
            <a:r>
              <a:rPr lang="en-GB" sz="4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n-GB" sz="4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4400" dirty="0">
                <a:solidFill>
                  <a:schemeClr val="tx1"/>
                </a:solidFill>
              </a:rPr>
              <a:t>rather than the needs of the </a:t>
            </a:r>
            <a:r>
              <a:rPr lang="en-GB" sz="4400" b="1" dirty="0">
                <a:solidFill>
                  <a:srgbClr val="16AD85"/>
                </a:solidFill>
              </a:rPr>
              <a:t>service</a:t>
            </a:r>
            <a:r>
              <a:rPr lang="en-GB" sz="4400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7425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rrow: Bent 8">
            <a:extLst>
              <a:ext uri="{FF2B5EF4-FFF2-40B4-BE49-F238E27FC236}">
                <a16:creationId xmlns:a16="http://schemas.microsoft.com/office/drawing/2014/main" id="{CF96A06C-3CDD-47F3-B042-D647145069E9}"/>
              </a:ext>
            </a:extLst>
          </p:cNvPr>
          <p:cNvSpPr/>
          <p:nvPr/>
        </p:nvSpPr>
        <p:spPr>
          <a:xfrm rot="16200000" flipH="1" flipV="1">
            <a:off x="6894766" y="-337752"/>
            <a:ext cx="676276" cy="3675888"/>
          </a:xfrm>
          <a:prstGeom prst="bentArrow">
            <a:avLst>
              <a:gd name="adj1" fmla="val 33620"/>
              <a:gd name="adj2" fmla="val 42566"/>
              <a:gd name="adj3" fmla="val 50000"/>
              <a:gd name="adj4" fmla="val 73438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9EF58-9964-46A1-BC74-9C0BC82E2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6275"/>
          </a:xfrm>
        </p:spPr>
        <p:txBody>
          <a:bodyPr/>
          <a:lstStyle/>
          <a:p>
            <a:r>
              <a:rPr lang="en-GB" sz="4800" dirty="0"/>
              <a:t>How is this approach different?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4CF666-5E99-4897-A174-05F2D04C0C7E}"/>
              </a:ext>
            </a:extLst>
          </p:cNvPr>
          <p:cNvSpPr txBox="1"/>
          <p:nvPr/>
        </p:nvSpPr>
        <p:spPr>
          <a:xfrm>
            <a:off x="606287" y="1120774"/>
            <a:ext cx="4788673" cy="4102223"/>
          </a:xfrm>
          <a:prstGeom prst="roundRect">
            <a:avLst>
              <a:gd name="adj" fmla="val 6397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b="1" dirty="0">
                <a:solidFill>
                  <a:srgbClr val="16AD85"/>
                </a:solidFill>
              </a:rPr>
              <a:t>Old approach</a:t>
            </a:r>
            <a:endParaRPr lang="en-US" sz="3200" b="1" dirty="0">
              <a:solidFill>
                <a:srgbClr val="16AD85"/>
              </a:solidFill>
              <a:cs typeface="Arial"/>
            </a:endParaRP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attitude: ‘</a:t>
            </a:r>
            <a:r>
              <a:rPr lang="en-GB" sz="2800" b="1" dirty="0"/>
              <a:t>we</a:t>
            </a:r>
            <a:r>
              <a:rPr lang="en-GB" sz="2800" dirty="0"/>
              <a:t> know best’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process</a:t>
            </a:r>
            <a:r>
              <a:rPr lang="en-US" sz="2800" dirty="0"/>
              <a:t>-led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system</a:t>
            </a:r>
            <a:r>
              <a:rPr lang="en-US" sz="2800" dirty="0"/>
              <a:t>-focused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doing things </a:t>
            </a:r>
            <a:r>
              <a:rPr lang="en-US" sz="2800" b="1" dirty="0"/>
              <a:t>for/to </a:t>
            </a:r>
            <a:r>
              <a:rPr lang="en-US" sz="2800" dirty="0"/>
              <a:t>the adult at risk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b="1" dirty="0"/>
              <a:t>no clear voice </a:t>
            </a:r>
            <a:r>
              <a:rPr lang="en-GB" sz="2800" dirty="0"/>
              <a:t>of the adult at risk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24BB33-F7BB-45B7-B8B4-47200F4CE6B5}"/>
              </a:ext>
            </a:extLst>
          </p:cNvPr>
          <p:cNvSpPr txBox="1"/>
          <p:nvPr/>
        </p:nvSpPr>
        <p:spPr>
          <a:xfrm>
            <a:off x="5797296" y="1879609"/>
            <a:ext cx="6102604" cy="4102222"/>
          </a:xfrm>
          <a:prstGeom prst="roundRect">
            <a:avLst>
              <a:gd name="adj" fmla="val 3336"/>
            </a:avLst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b="1" dirty="0">
                <a:solidFill>
                  <a:srgbClr val="16AD85"/>
                </a:solidFill>
              </a:rPr>
              <a:t>Person-</a:t>
            </a:r>
            <a:r>
              <a:rPr lang="en-US" sz="3200" b="1" dirty="0" err="1">
                <a:solidFill>
                  <a:srgbClr val="16AD85"/>
                </a:solidFill>
              </a:rPr>
              <a:t>centred</a:t>
            </a:r>
            <a:r>
              <a:rPr lang="en-US" sz="3200" b="1" dirty="0">
                <a:solidFill>
                  <a:srgbClr val="16AD85"/>
                </a:solidFill>
              </a:rPr>
              <a:t> approach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attitude: ‘</a:t>
            </a:r>
            <a:r>
              <a:rPr lang="en-GB" sz="2800" b="1" dirty="0"/>
              <a:t>they</a:t>
            </a:r>
            <a:r>
              <a:rPr lang="en-GB" sz="2800" dirty="0"/>
              <a:t> know best’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b="1" dirty="0"/>
              <a:t>adult at risk </a:t>
            </a:r>
            <a:r>
              <a:rPr lang="en-US" sz="2800" dirty="0"/>
              <a:t>led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GB" sz="2800" dirty="0"/>
              <a:t>sees the </a:t>
            </a:r>
            <a:r>
              <a:rPr lang="en-US" sz="2800" dirty="0"/>
              <a:t>adult at risk</a:t>
            </a:r>
            <a:r>
              <a:rPr lang="en-GB" sz="2800" dirty="0"/>
              <a:t> as an </a:t>
            </a:r>
            <a:r>
              <a:rPr lang="en-GB" sz="2800" b="1" dirty="0"/>
              <a:t>individual</a:t>
            </a:r>
            <a:endParaRPr lang="en-US" sz="2800" b="1" dirty="0"/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outcome-focused / strengths-based</a:t>
            </a:r>
          </a:p>
          <a:p>
            <a:pPr marL="177800" indent="-177800"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doing things </a:t>
            </a:r>
            <a:r>
              <a:rPr lang="en-US" sz="2800" b="1" dirty="0"/>
              <a:t>with/on behalf </a:t>
            </a:r>
            <a:r>
              <a:rPr lang="en-US" sz="2800" dirty="0"/>
              <a:t>of the adult at risk</a:t>
            </a:r>
          </a:p>
        </p:txBody>
      </p:sp>
    </p:spTree>
    <p:extLst>
      <p:ext uri="{BB962C8B-B14F-4D97-AF65-F5344CB8AC3E}">
        <p14:creationId xmlns:p14="http://schemas.microsoft.com/office/powerpoint/2010/main" val="292280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F5625-28BA-4657-8F17-5DE9DF6C9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719816" cy="1243583"/>
          </a:xfrm>
        </p:spPr>
        <p:txBody>
          <a:bodyPr/>
          <a:lstStyle/>
          <a:p>
            <a:r>
              <a:rPr lang="en-GB" dirty="0"/>
              <a:t>Person-centred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B9867-FE21-422A-9031-076254A4F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43584"/>
            <a:ext cx="11092543" cy="537667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Puts the </a:t>
            </a:r>
            <a:r>
              <a:rPr lang="en-US" sz="3200" b="1" dirty="0">
                <a:solidFill>
                  <a:srgbClr val="37394B"/>
                </a:solidFill>
                <a:latin typeface="Helvetica"/>
                <a:cs typeface="Helvetica"/>
              </a:rPr>
              <a:t>needs of the person </a:t>
            </a: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at the </a:t>
            </a:r>
            <a:r>
              <a:rPr lang="en-US" sz="3200" dirty="0" err="1">
                <a:solidFill>
                  <a:srgbClr val="37394B"/>
                </a:solidFill>
                <a:latin typeface="Helvetica"/>
                <a:cs typeface="Helvetica"/>
              </a:rPr>
              <a:t>centre</a:t>
            </a: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 of decision-making</a:t>
            </a:r>
            <a:r>
              <a:rPr lang="en-US" sz="3200" dirty="0"/>
              <a:t> 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Ensures decision-making i</a:t>
            </a:r>
            <a:r>
              <a:rPr lang="en-US" sz="3200" dirty="0"/>
              <a:t>s based on a </a:t>
            </a:r>
            <a:r>
              <a:rPr lang="en-US" sz="3200" b="1" dirty="0"/>
              <a:t>clear understanding</a:t>
            </a:r>
            <a:r>
              <a:rPr lang="en-US" sz="3200" dirty="0"/>
              <a:t> of: </a:t>
            </a:r>
            <a:endParaRPr lang="en-US" sz="3200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the </a:t>
            </a:r>
            <a:r>
              <a:rPr lang="en-US" sz="3200" b="1" dirty="0"/>
              <a:t>personal outcomes </a:t>
            </a:r>
            <a:r>
              <a:rPr lang="en-US" sz="3200" dirty="0"/>
              <a:t>the adult wishes to achieve and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3200" b="1" dirty="0"/>
              <a:t>what matters </a:t>
            </a:r>
            <a:r>
              <a:rPr lang="en-US" sz="3200" dirty="0"/>
              <a:t>to the individual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37394B"/>
                </a:solidFill>
                <a:latin typeface="Helvetica"/>
                <a:cs typeface="Helvetica"/>
              </a:rPr>
              <a:t>Engages</a:t>
            </a: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 with the adult at risk </a:t>
            </a:r>
            <a:r>
              <a:rPr lang="en-US" sz="3200" b="1" dirty="0">
                <a:solidFill>
                  <a:srgbClr val="37394B"/>
                </a:solidFill>
                <a:latin typeface="Helvetica"/>
                <a:cs typeface="Helvetica"/>
              </a:rPr>
              <a:t>throughout</a:t>
            </a: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 the safeguarding process </a:t>
            </a:r>
            <a:endParaRPr lang="en-US" sz="3200" dirty="0">
              <a:solidFill>
                <a:srgbClr val="37394B"/>
              </a:solidFill>
              <a:latin typeface="Helvetica" panose="020B0604020202020204" pitchFamily="34" charset="0"/>
              <a:cs typeface="Helvetica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37394B"/>
                </a:solidFill>
                <a:latin typeface="Helvetica"/>
                <a:cs typeface="Helvetica"/>
              </a:rPr>
              <a:t>Enables</a:t>
            </a:r>
            <a:r>
              <a:rPr lang="en-US" sz="3200" dirty="0">
                <a:solidFill>
                  <a:srgbClr val="37394B"/>
                </a:solidFill>
                <a:latin typeface="Helvetica"/>
                <a:cs typeface="Helvetica"/>
              </a:rPr>
              <a:t> them to determine how they manage risks</a:t>
            </a:r>
          </a:p>
        </p:txBody>
      </p:sp>
    </p:spTree>
    <p:extLst>
      <p:ext uri="{BB962C8B-B14F-4D97-AF65-F5344CB8AC3E}">
        <p14:creationId xmlns:p14="http://schemas.microsoft.com/office/powerpoint/2010/main" val="3290638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C691-B552-4ED4-BC1A-07F886CD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/>
              <a:t>Using a person-centred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132B-1DE0-42B7-97A2-13F33B290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3400" b="1" dirty="0"/>
              <a:t>Put </a:t>
            </a:r>
            <a:r>
              <a:rPr lang="en-GB" sz="3400" dirty="0"/>
              <a:t>t</a:t>
            </a:r>
            <a:r>
              <a:rPr lang="en-US" sz="3400" dirty="0"/>
              <a:t>he person’s rights and best interests </a:t>
            </a:r>
            <a:r>
              <a:rPr lang="en-US" sz="3400" b="1" dirty="0"/>
              <a:t>first</a:t>
            </a:r>
            <a:endParaRPr lang="en-GB" sz="3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3400" b="1" dirty="0"/>
              <a:t>Consider </a:t>
            </a:r>
            <a:r>
              <a:rPr lang="en-GB" sz="3400" dirty="0"/>
              <a:t>their </a:t>
            </a:r>
            <a:r>
              <a:rPr lang="en-GB" sz="3400" b="1" dirty="0"/>
              <a:t>views</a:t>
            </a:r>
            <a:r>
              <a:rPr lang="en-GB" sz="3400" dirty="0"/>
              <a:t>, </a:t>
            </a:r>
            <a:r>
              <a:rPr lang="en-GB" sz="3400" b="1" dirty="0"/>
              <a:t>wishes</a:t>
            </a:r>
            <a:r>
              <a:rPr lang="en-GB" sz="3400" dirty="0"/>
              <a:t> and </a:t>
            </a:r>
            <a:r>
              <a:rPr lang="en-GB" sz="3400" b="1" dirty="0">
                <a:hlinkClick r:id="rId3" action="ppaction://hlinksldjump"/>
              </a:rPr>
              <a:t>feelings</a:t>
            </a:r>
            <a:endParaRPr lang="en-GB" sz="3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3400" b="1" dirty="0"/>
              <a:t>Promote and respect </a:t>
            </a:r>
            <a:r>
              <a:rPr lang="en-GB" sz="3400" dirty="0"/>
              <a:t>their </a:t>
            </a:r>
            <a:r>
              <a:rPr lang="en-GB" sz="3400" b="1" dirty="0">
                <a:solidFill>
                  <a:schemeClr val="tx1"/>
                </a:solidFill>
                <a:hlinkClick r:id="rId3" action="ppaction://hlinksldjump" tooltip="Dignity means seeing and treating every person as a unique individual. Click for more information..."/>
              </a:rPr>
              <a:t>dignity</a:t>
            </a:r>
            <a:endParaRPr lang="en-GB" sz="34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3400" b="1" dirty="0">
                <a:hlinkClick r:id="rId4" action="ppaction://hlinksldjump" tooltip="Respect means valuing someone as a unique individual. ​Click for more information..."/>
              </a:rPr>
              <a:t>Respect</a:t>
            </a:r>
            <a:r>
              <a:rPr lang="en-GB" sz="3400" dirty="0"/>
              <a:t> their </a:t>
            </a:r>
            <a:r>
              <a:rPr lang="en-GB" sz="3400" b="1" dirty="0"/>
              <a:t>characteristics, culture and beliefs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GB" sz="3400" b="1" dirty="0"/>
              <a:t>Provide</a:t>
            </a:r>
            <a:r>
              <a:rPr lang="en-GB" sz="3400" dirty="0"/>
              <a:t> </a:t>
            </a:r>
            <a:r>
              <a:rPr lang="en-GB" sz="3400" b="1" dirty="0"/>
              <a:t>appropriate support </a:t>
            </a:r>
            <a:r>
              <a:rPr lang="en-GB" sz="3400" dirty="0"/>
              <a:t>to help them  </a:t>
            </a:r>
            <a:r>
              <a:rPr lang="en-GB" sz="3400" b="1" dirty="0"/>
              <a:t>participate </a:t>
            </a:r>
            <a:r>
              <a:rPr lang="en-GB" sz="3400" dirty="0"/>
              <a:t>in decisions that affect them</a:t>
            </a:r>
            <a:endParaRPr lang="en-GB" sz="34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GB" sz="3400" dirty="0">
              <a:cs typeface="Arial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endParaRPr lang="en-GB" sz="20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79812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W big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 big" id="{DB79ED1A-5E58-4DFF-A093-7F8976193DA5}" vid="{B2C46FE7-8F89-4B1C-BB88-ED06A7B027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5AE4908ABA7C44A9588E07C002662B" ma:contentTypeVersion="2" ma:contentTypeDescription="Create a new document." ma:contentTypeScope="" ma:versionID="1b3fa42dca871c2adb0482a4fd12757f">
  <xsd:schema xmlns:xsd="http://www.w3.org/2001/XMLSchema" xmlns:xs="http://www.w3.org/2001/XMLSchema" xmlns:p="http://schemas.microsoft.com/office/2006/metadata/properties" xmlns:ns3="a5fd58ab-121a-4fd0-96fd-02ab288d2ccd" targetNamespace="http://schemas.microsoft.com/office/2006/metadata/properties" ma:root="true" ma:fieldsID="2b99240f84d9f92ee50fbc427eb6b413" ns3:_="">
    <xsd:import namespace="a5fd58ab-121a-4fd0-96fd-02ab288d2cc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fd58ab-121a-4fd0-96fd-02ab288d2c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F6888D-BD49-43C0-8C30-109593971A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fd58ab-121a-4fd0-96fd-02ab288d2c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541F5E-8AEB-4A85-B2DB-7514E5EDCA4D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5fd58ab-121a-4fd0-96fd-02ab288d2cc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67EE3DC-ACA6-4310-A0C7-4D6830C2FC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 big</Template>
  <TotalTime>779</TotalTime>
  <Words>913</Words>
  <Application>Microsoft Macintosh PowerPoint</Application>
  <PresentationFormat>Widescreen</PresentationFormat>
  <Paragraphs>115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Helvetica</vt:lpstr>
      <vt:lpstr>SCW big</vt:lpstr>
      <vt:lpstr>Wales Safeguarding Procedures</vt:lpstr>
      <vt:lpstr>Social Services and Well-being (Wales) Act 2014</vt:lpstr>
      <vt:lpstr>Key values</vt:lpstr>
      <vt:lpstr>1) Safeguarding is everyone’s responsibility </vt:lpstr>
      <vt:lpstr>2)  A person-centred approach</vt:lpstr>
      <vt:lpstr>PowerPoint Presentation</vt:lpstr>
      <vt:lpstr>How is this approach different?</vt:lpstr>
      <vt:lpstr>Person-centred approach</vt:lpstr>
      <vt:lpstr>Using a person-centred approach</vt:lpstr>
      <vt:lpstr>What do you think about this statement?</vt:lpstr>
      <vt:lpstr>Person-centred approach to risk</vt:lpstr>
      <vt:lpstr>6 safeguarding principles </vt:lpstr>
      <vt:lpstr>Safeguarding principles</vt:lpstr>
      <vt:lpstr>Safeguarding principles</vt:lpstr>
      <vt:lpstr>Safeguarding principles</vt:lpstr>
      <vt:lpstr>Safeguarding principles</vt:lpstr>
      <vt:lpstr>Safeguarding principles</vt:lpstr>
      <vt:lpstr>What is dignity?</vt:lpstr>
      <vt:lpstr>What is respect?</vt:lpstr>
      <vt:lpstr>What is enabling and empowering?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Wales Safeguarding Procedures</dc:title>
  <dc:creator>Nicole James</dc:creator>
  <cp:lastModifiedBy>Danielle Williams</cp:lastModifiedBy>
  <cp:revision>112</cp:revision>
  <dcterms:created xsi:type="dcterms:W3CDTF">2019-09-16T13:12:53Z</dcterms:created>
  <dcterms:modified xsi:type="dcterms:W3CDTF">2020-09-25T08:48:31Z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0x010100F05AE4908ABA7C44A9588E07C002662B</vt:lpwstr>
  </property>
</Properties>
</file>