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4" r:id="rId4"/>
  </p:sldMasterIdLst>
  <p:notesMasterIdLst>
    <p:notesMasterId r:id="rId20"/>
  </p:notesMasterIdLst>
  <p:sldIdLst>
    <p:sldId id="319" r:id="rId5"/>
    <p:sldId id="257" r:id="rId6"/>
    <p:sldId id="268" r:id="rId7"/>
    <p:sldId id="269" r:id="rId8"/>
    <p:sldId id="322" r:id="rId9"/>
    <p:sldId id="321" r:id="rId10"/>
    <p:sldId id="326" r:id="rId11"/>
    <p:sldId id="327" r:id="rId12"/>
    <p:sldId id="328" r:id="rId13"/>
    <p:sldId id="325" r:id="rId14"/>
    <p:sldId id="324" r:id="rId15"/>
    <p:sldId id="323" r:id="rId16"/>
    <p:sldId id="330" r:id="rId17"/>
    <p:sldId id="331" r:id="rId18"/>
    <p:sldId id="332" r:id="rId19"/>
  </p:sldIdLst>
  <p:sldSz cx="12192000" cy="6858000"/>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2A3D"/>
    <a:srgbClr val="FF0000"/>
    <a:srgbClr val="FFFFFF"/>
    <a:srgbClr val="3AC550"/>
    <a:srgbClr val="451E14"/>
    <a:srgbClr val="0053B0"/>
    <a:srgbClr val="F9D908"/>
    <a:srgbClr val="FE621F"/>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724" autoAdjust="0"/>
    <p:restoredTop sz="69184" autoAdjust="0"/>
  </p:normalViewPr>
  <p:slideViewPr>
    <p:cSldViewPr snapToGrid="0">
      <p:cViewPr varScale="1">
        <p:scale>
          <a:sx n="86" d="100"/>
          <a:sy n="86" d="100"/>
        </p:scale>
        <p:origin x="1744"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than Price" userId="S::bethan.price@socialcare.wales::29923274-46ec-4e83-956c-4c26375aa1fd" providerId="AD" clId="Web-{39AE9C32-5EB6-EC4D-4AA7-FA7D5C839E94}"/>
    <pc:docChg chg="modSld">
      <pc:chgData name="Bethan Price" userId="S::bethan.price@socialcare.wales::29923274-46ec-4e83-956c-4c26375aa1fd" providerId="AD" clId="Web-{39AE9C32-5EB6-EC4D-4AA7-FA7D5C839E94}" dt="2020-05-15T13:24:13.791" v="120" actId="20577"/>
      <pc:docMkLst>
        <pc:docMk/>
      </pc:docMkLst>
      <pc:sldChg chg="modSp">
        <pc:chgData name="Bethan Price" userId="S::bethan.price@socialcare.wales::29923274-46ec-4e83-956c-4c26375aa1fd" providerId="AD" clId="Web-{39AE9C32-5EB6-EC4D-4AA7-FA7D5C839E94}" dt="2020-05-15T13:20:29.086" v="68" actId="20577"/>
        <pc:sldMkLst>
          <pc:docMk/>
          <pc:sldMk cId="1755389046" sldId="257"/>
        </pc:sldMkLst>
        <pc:spChg chg="mod">
          <ac:chgData name="Bethan Price" userId="S::bethan.price@socialcare.wales::29923274-46ec-4e83-956c-4c26375aa1fd" providerId="AD" clId="Web-{39AE9C32-5EB6-EC4D-4AA7-FA7D5C839E94}" dt="2020-05-15T13:16:35.881" v="1" actId="20577"/>
          <ac:spMkLst>
            <pc:docMk/>
            <pc:sldMk cId="1755389046" sldId="257"/>
            <ac:spMk id="2" creationId="{5E1A257B-06B4-47BF-BFB3-DBDDFE008D58}"/>
          </ac:spMkLst>
        </pc:spChg>
        <pc:spChg chg="mod">
          <ac:chgData name="Bethan Price" userId="S::bethan.price@socialcare.wales::29923274-46ec-4e83-956c-4c26375aa1fd" providerId="AD" clId="Web-{39AE9C32-5EB6-EC4D-4AA7-FA7D5C839E94}" dt="2020-05-15T13:20:29.086" v="68" actId="20577"/>
          <ac:spMkLst>
            <pc:docMk/>
            <pc:sldMk cId="1755389046" sldId="257"/>
            <ac:spMk id="3" creationId="{7766A016-01A7-47CF-A718-936063AB7BF8}"/>
          </ac:spMkLst>
        </pc:spChg>
      </pc:sldChg>
      <pc:sldChg chg="modSp">
        <pc:chgData name="Bethan Price" userId="S::bethan.price@socialcare.wales::29923274-46ec-4e83-956c-4c26375aa1fd" providerId="AD" clId="Web-{39AE9C32-5EB6-EC4D-4AA7-FA7D5C839E94}" dt="2020-05-15T13:17:39.803" v="16" actId="20577"/>
        <pc:sldMkLst>
          <pc:docMk/>
          <pc:sldMk cId="229211659" sldId="268"/>
        </pc:sldMkLst>
        <pc:spChg chg="mod">
          <ac:chgData name="Bethan Price" userId="S::bethan.price@socialcare.wales::29923274-46ec-4e83-956c-4c26375aa1fd" providerId="AD" clId="Web-{39AE9C32-5EB6-EC4D-4AA7-FA7D5C839E94}" dt="2020-05-15T13:17:16.537" v="8" actId="20577"/>
          <ac:spMkLst>
            <pc:docMk/>
            <pc:sldMk cId="229211659" sldId="268"/>
            <ac:spMk id="2" creationId="{F9D15127-199D-4520-8019-536F5B51A332}"/>
          </ac:spMkLst>
        </pc:spChg>
        <pc:spChg chg="mod">
          <ac:chgData name="Bethan Price" userId="S::bethan.price@socialcare.wales::29923274-46ec-4e83-956c-4c26375aa1fd" providerId="AD" clId="Web-{39AE9C32-5EB6-EC4D-4AA7-FA7D5C839E94}" dt="2020-05-15T13:17:39.803" v="16" actId="20577"/>
          <ac:spMkLst>
            <pc:docMk/>
            <pc:sldMk cId="229211659" sldId="268"/>
            <ac:spMk id="3" creationId="{CD922E1D-0F7E-48F8-9BE4-5B81BAA96167}"/>
          </ac:spMkLst>
        </pc:spChg>
      </pc:sldChg>
      <pc:sldChg chg="modSp">
        <pc:chgData name="Bethan Price" userId="S::bethan.price@socialcare.wales::29923274-46ec-4e83-956c-4c26375aa1fd" providerId="AD" clId="Web-{39AE9C32-5EB6-EC4D-4AA7-FA7D5C839E94}" dt="2020-05-15T13:17:59.428" v="23" actId="20577"/>
        <pc:sldMkLst>
          <pc:docMk/>
          <pc:sldMk cId="739305260" sldId="269"/>
        </pc:sldMkLst>
        <pc:spChg chg="mod">
          <ac:chgData name="Bethan Price" userId="S::bethan.price@socialcare.wales::29923274-46ec-4e83-956c-4c26375aa1fd" providerId="AD" clId="Web-{39AE9C32-5EB6-EC4D-4AA7-FA7D5C839E94}" dt="2020-05-15T13:17:45.459" v="18" actId="20577"/>
          <ac:spMkLst>
            <pc:docMk/>
            <pc:sldMk cId="739305260" sldId="269"/>
            <ac:spMk id="2" creationId="{F9D15127-199D-4520-8019-536F5B51A332}"/>
          </ac:spMkLst>
        </pc:spChg>
        <pc:spChg chg="mod">
          <ac:chgData name="Bethan Price" userId="S::bethan.price@socialcare.wales::29923274-46ec-4e83-956c-4c26375aa1fd" providerId="AD" clId="Web-{39AE9C32-5EB6-EC4D-4AA7-FA7D5C839E94}" dt="2020-05-15T13:17:59.428" v="23" actId="20577"/>
          <ac:spMkLst>
            <pc:docMk/>
            <pc:sldMk cId="739305260" sldId="269"/>
            <ac:spMk id="3" creationId="{CD922E1D-0F7E-48F8-9BE4-5B81BAA96167}"/>
          </ac:spMkLst>
        </pc:spChg>
      </pc:sldChg>
      <pc:sldChg chg="modSp">
        <pc:chgData name="Bethan Price" userId="S::bethan.price@socialcare.wales::29923274-46ec-4e83-956c-4c26375aa1fd" providerId="AD" clId="Web-{39AE9C32-5EB6-EC4D-4AA7-FA7D5C839E94}" dt="2020-05-15T13:18:53.507" v="41" actId="20577"/>
        <pc:sldMkLst>
          <pc:docMk/>
          <pc:sldMk cId="3000089152" sldId="321"/>
        </pc:sldMkLst>
        <pc:spChg chg="mod">
          <ac:chgData name="Bethan Price" userId="S::bethan.price@socialcare.wales::29923274-46ec-4e83-956c-4c26375aa1fd" providerId="AD" clId="Web-{39AE9C32-5EB6-EC4D-4AA7-FA7D5C839E94}" dt="2020-05-15T13:18:53.507" v="41" actId="20577"/>
          <ac:spMkLst>
            <pc:docMk/>
            <pc:sldMk cId="3000089152" sldId="321"/>
            <ac:spMk id="2" creationId="{2505AAD5-8468-4C5C-A240-7BB539168295}"/>
          </ac:spMkLst>
        </pc:spChg>
        <pc:spChg chg="mod">
          <ac:chgData name="Bethan Price" userId="S::bethan.price@socialcare.wales::29923274-46ec-4e83-956c-4c26375aa1fd" providerId="AD" clId="Web-{39AE9C32-5EB6-EC4D-4AA7-FA7D5C839E94}" dt="2020-05-15T13:18:41.100" v="36" actId="20577"/>
          <ac:spMkLst>
            <pc:docMk/>
            <pc:sldMk cId="3000089152" sldId="321"/>
            <ac:spMk id="5" creationId="{D08A2B8C-7AE7-456E-9531-E4BAC933AF70}"/>
          </ac:spMkLst>
        </pc:spChg>
      </pc:sldChg>
      <pc:sldChg chg="modSp">
        <pc:chgData name="Bethan Price" userId="S::bethan.price@socialcare.wales::29923274-46ec-4e83-956c-4c26375aa1fd" providerId="AD" clId="Web-{39AE9C32-5EB6-EC4D-4AA7-FA7D5C839E94}" dt="2020-05-15T13:21:40.821" v="86" actId="20577"/>
        <pc:sldMkLst>
          <pc:docMk/>
          <pc:sldMk cId="4168466969" sldId="322"/>
        </pc:sldMkLst>
        <pc:spChg chg="mod">
          <ac:chgData name="Bethan Price" userId="S::bethan.price@socialcare.wales::29923274-46ec-4e83-956c-4c26375aa1fd" providerId="AD" clId="Web-{39AE9C32-5EB6-EC4D-4AA7-FA7D5C839E94}" dt="2020-05-15T13:21:40.821" v="86" actId="20577"/>
          <ac:spMkLst>
            <pc:docMk/>
            <pc:sldMk cId="4168466969" sldId="322"/>
            <ac:spMk id="3" creationId="{BD094BB8-4460-4C97-A92A-38D160EA2DE5}"/>
          </ac:spMkLst>
        </pc:spChg>
      </pc:sldChg>
      <pc:sldChg chg="modSp">
        <pc:chgData name="Bethan Price" userId="S::bethan.price@socialcare.wales::29923274-46ec-4e83-956c-4c26375aa1fd" providerId="AD" clId="Web-{39AE9C32-5EB6-EC4D-4AA7-FA7D5C839E94}" dt="2020-05-15T13:21:10.883" v="73" actId="20577"/>
        <pc:sldMkLst>
          <pc:docMk/>
          <pc:sldMk cId="2745478574" sldId="324"/>
        </pc:sldMkLst>
        <pc:spChg chg="mod">
          <ac:chgData name="Bethan Price" userId="S::bethan.price@socialcare.wales::29923274-46ec-4e83-956c-4c26375aa1fd" providerId="AD" clId="Web-{39AE9C32-5EB6-EC4D-4AA7-FA7D5C839E94}" dt="2020-05-15T13:21:10.883" v="73" actId="20577"/>
          <ac:spMkLst>
            <pc:docMk/>
            <pc:sldMk cId="2745478574" sldId="324"/>
            <ac:spMk id="5" creationId="{D08A2B8C-7AE7-456E-9531-E4BAC933AF70}"/>
          </ac:spMkLst>
        </pc:spChg>
      </pc:sldChg>
      <pc:sldChg chg="modSp">
        <pc:chgData name="Bethan Price" userId="S::bethan.price@socialcare.wales::29923274-46ec-4e83-956c-4c26375aa1fd" providerId="AD" clId="Web-{39AE9C32-5EB6-EC4D-4AA7-FA7D5C839E94}" dt="2020-05-15T13:19:24.038" v="47" actId="20577"/>
        <pc:sldMkLst>
          <pc:docMk/>
          <pc:sldMk cId="1729491272" sldId="326"/>
        </pc:sldMkLst>
        <pc:spChg chg="mod">
          <ac:chgData name="Bethan Price" userId="S::bethan.price@socialcare.wales::29923274-46ec-4e83-956c-4c26375aa1fd" providerId="AD" clId="Web-{39AE9C32-5EB6-EC4D-4AA7-FA7D5C839E94}" dt="2020-05-15T13:19:06.038" v="43" actId="20577"/>
          <ac:spMkLst>
            <pc:docMk/>
            <pc:sldMk cId="1729491272" sldId="326"/>
            <ac:spMk id="2" creationId="{2505AAD5-8468-4C5C-A240-7BB539168295}"/>
          </ac:spMkLst>
        </pc:spChg>
        <pc:spChg chg="mod">
          <ac:chgData name="Bethan Price" userId="S::bethan.price@socialcare.wales::29923274-46ec-4e83-956c-4c26375aa1fd" providerId="AD" clId="Web-{39AE9C32-5EB6-EC4D-4AA7-FA7D5C839E94}" dt="2020-05-15T13:19:24.038" v="47" actId="20577"/>
          <ac:spMkLst>
            <pc:docMk/>
            <pc:sldMk cId="1729491272" sldId="326"/>
            <ac:spMk id="3" creationId="{90DF5509-3AAA-42B8-95BC-C024AC4057FA}"/>
          </ac:spMkLst>
        </pc:spChg>
        <pc:spChg chg="mod">
          <ac:chgData name="Bethan Price" userId="S::bethan.price@socialcare.wales::29923274-46ec-4e83-956c-4c26375aa1fd" providerId="AD" clId="Web-{39AE9C32-5EB6-EC4D-4AA7-FA7D5C839E94}" dt="2020-05-15T13:19:10.319" v="44" actId="20577"/>
          <ac:spMkLst>
            <pc:docMk/>
            <pc:sldMk cId="1729491272" sldId="326"/>
            <ac:spMk id="5" creationId="{D08A2B8C-7AE7-456E-9531-E4BAC933AF70}"/>
          </ac:spMkLst>
        </pc:spChg>
      </pc:sldChg>
      <pc:sldChg chg="modSp">
        <pc:chgData name="Bethan Price" userId="S::bethan.price@socialcare.wales::29923274-46ec-4e83-956c-4c26375aa1fd" providerId="AD" clId="Web-{39AE9C32-5EB6-EC4D-4AA7-FA7D5C839E94}" dt="2020-05-15T13:19:55.429" v="60" actId="20577"/>
        <pc:sldMkLst>
          <pc:docMk/>
          <pc:sldMk cId="4025922932" sldId="327"/>
        </pc:sldMkLst>
        <pc:spChg chg="mod">
          <ac:chgData name="Bethan Price" userId="S::bethan.price@socialcare.wales::29923274-46ec-4e83-956c-4c26375aa1fd" providerId="AD" clId="Web-{39AE9C32-5EB6-EC4D-4AA7-FA7D5C839E94}" dt="2020-05-15T13:19:29.507" v="51" actId="20577"/>
          <ac:spMkLst>
            <pc:docMk/>
            <pc:sldMk cId="4025922932" sldId="327"/>
            <ac:spMk id="2" creationId="{2505AAD5-8468-4C5C-A240-7BB539168295}"/>
          </ac:spMkLst>
        </pc:spChg>
        <pc:spChg chg="mod">
          <ac:chgData name="Bethan Price" userId="S::bethan.price@socialcare.wales::29923274-46ec-4e83-956c-4c26375aa1fd" providerId="AD" clId="Web-{39AE9C32-5EB6-EC4D-4AA7-FA7D5C839E94}" dt="2020-05-15T13:19:55.429" v="60" actId="20577"/>
          <ac:spMkLst>
            <pc:docMk/>
            <pc:sldMk cId="4025922932" sldId="327"/>
            <ac:spMk id="4" creationId="{644FF1B7-8675-4532-BF10-3980C56706E2}"/>
          </ac:spMkLst>
        </pc:spChg>
        <pc:spChg chg="mod">
          <ac:chgData name="Bethan Price" userId="S::bethan.price@socialcare.wales::29923274-46ec-4e83-956c-4c26375aa1fd" providerId="AD" clId="Web-{39AE9C32-5EB6-EC4D-4AA7-FA7D5C839E94}" dt="2020-05-15T13:19:42.914" v="54" actId="20577"/>
          <ac:spMkLst>
            <pc:docMk/>
            <pc:sldMk cId="4025922932" sldId="327"/>
            <ac:spMk id="5" creationId="{D08A2B8C-7AE7-456E-9531-E4BAC933AF70}"/>
          </ac:spMkLst>
        </pc:spChg>
      </pc:sldChg>
      <pc:sldChg chg="modSp">
        <pc:chgData name="Bethan Price" userId="S::bethan.price@socialcare.wales::29923274-46ec-4e83-956c-4c26375aa1fd" providerId="AD" clId="Web-{39AE9C32-5EB6-EC4D-4AA7-FA7D5C839E94}" dt="2020-05-15T13:20:19.211" v="66" actId="20577"/>
        <pc:sldMkLst>
          <pc:docMk/>
          <pc:sldMk cId="1866063023" sldId="328"/>
        </pc:sldMkLst>
        <pc:spChg chg="mod">
          <ac:chgData name="Bethan Price" userId="S::bethan.price@socialcare.wales::29923274-46ec-4e83-956c-4c26375aa1fd" providerId="AD" clId="Web-{39AE9C32-5EB6-EC4D-4AA7-FA7D5C839E94}" dt="2020-05-15T13:20:02.867" v="62" actId="20577"/>
          <ac:spMkLst>
            <pc:docMk/>
            <pc:sldMk cId="1866063023" sldId="328"/>
            <ac:spMk id="2" creationId="{2505AAD5-8468-4C5C-A240-7BB539168295}"/>
          </ac:spMkLst>
        </pc:spChg>
        <pc:spChg chg="mod">
          <ac:chgData name="Bethan Price" userId="S::bethan.price@socialcare.wales::29923274-46ec-4e83-956c-4c26375aa1fd" providerId="AD" clId="Web-{39AE9C32-5EB6-EC4D-4AA7-FA7D5C839E94}" dt="2020-05-15T13:20:19.211" v="66" actId="20577"/>
          <ac:spMkLst>
            <pc:docMk/>
            <pc:sldMk cId="1866063023" sldId="328"/>
            <ac:spMk id="4" creationId="{F8C9F34A-C48F-4572-AB7E-B77216CC4A9F}"/>
          </ac:spMkLst>
        </pc:spChg>
        <pc:spChg chg="mod">
          <ac:chgData name="Bethan Price" userId="S::bethan.price@socialcare.wales::29923274-46ec-4e83-956c-4c26375aa1fd" providerId="AD" clId="Web-{39AE9C32-5EB6-EC4D-4AA7-FA7D5C839E94}" dt="2020-05-15T13:20:16.586" v="64" actId="20577"/>
          <ac:spMkLst>
            <pc:docMk/>
            <pc:sldMk cId="1866063023" sldId="328"/>
            <ac:spMk id="5" creationId="{D08A2B8C-7AE7-456E-9531-E4BAC933AF70}"/>
          </ac:spMkLst>
        </pc:spChg>
      </pc:sldChg>
      <pc:sldChg chg="modSp">
        <pc:chgData name="Bethan Price" userId="S::bethan.price@socialcare.wales::29923274-46ec-4e83-956c-4c26375aa1fd" providerId="AD" clId="Web-{39AE9C32-5EB6-EC4D-4AA7-FA7D5C839E94}" dt="2020-05-15T13:22:59.275" v="97" actId="20577"/>
        <pc:sldMkLst>
          <pc:docMk/>
          <pc:sldMk cId="2275444594" sldId="331"/>
        </pc:sldMkLst>
        <pc:spChg chg="mod">
          <ac:chgData name="Bethan Price" userId="S::bethan.price@socialcare.wales::29923274-46ec-4e83-956c-4c26375aa1fd" providerId="AD" clId="Web-{39AE9C32-5EB6-EC4D-4AA7-FA7D5C839E94}" dt="2020-05-15T13:22:59.275" v="97" actId="20577"/>
          <ac:spMkLst>
            <pc:docMk/>
            <pc:sldMk cId="2275444594" sldId="331"/>
            <ac:spMk id="5" creationId="{DFA3066D-9AE2-4F17-B5FD-0AB5C341D002}"/>
          </ac:spMkLst>
        </pc:spChg>
      </pc:sldChg>
      <pc:sldChg chg="modSp">
        <pc:chgData name="Bethan Price" userId="S::bethan.price@socialcare.wales::29923274-46ec-4e83-956c-4c26375aa1fd" providerId="AD" clId="Web-{39AE9C32-5EB6-EC4D-4AA7-FA7D5C839E94}" dt="2020-05-15T13:24:13.791" v="119" actId="20577"/>
        <pc:sldMkLst>
          <pc:docMk/>
          <pc:sldMk cId="3297076143" sldId="332"/>
        </pc:sldMkLst>
        <pc:spChg chg="mod">
          <ac:chgData name="Bethan Price" userId="S::bethan.price@socialcare.wales::29923274-46ec-4e83-956c-4c26375aa1fd" providerId="AD" clId="Web-{39AE9C32-5EB6-EC4D-4AA7-FA7D5C839E94}" dt="2020-05-15T13:24:13.791" v="119" actId="20577"/>
          <ac:spMkLst>
            <pc:docMk/>
            <pc:sldMk cId="3297076143" sldId="332"/>
            <ac:spMk id="4" creationId="{0DF37D5C-6CC4-4BDE-84E8-B35AF5532622}"/>
          </ac:spMkLst>
        </pc:spChg>
      </pc:sldChg>
    </pc:docChg>
  </pc:docChgLst>
  <pc:docChgLst>
    <pc:chgData name="Nicole James" userId="87e49fce-462c-4f4b-b072-0e7301cf4f25" providerId="ADAL" clId="{DFDFDDB9-0E94-4CFD-8668-72321CAC2F58}"/>
    <pc:docChg chg="custSel addSld delSld modSld">
      <pc:chgData name="Nicole James" userId="87e49fce-462c-4f4b-b072-0e7301cf4f25" providerId="ADAL" clId="{DFDFDDB9-0E94-4CFD-8668-72321CAC2F58}" dt="2020-02-01T18:13:05.171" v="218" actId="20577"/>
      <pc:docMkLst>
        <pc:docMk/>
      </pc:docMkLst>
      <pc:sldChg chg="del modNotesTx">
        <pc:chgData name="Nicole James" userId="87e49fce-462c-4f4b-b072-0e7301cf4f25" providerId="ADAL" clId="{DFDFDDB9-0E94-4CFD-8668-72321CAC2F58}" dt="2020-02-01T17:32:04.282" v="204" actId="6549"/>
        <pc:sldMkLst>
          <pc:docMk/>
          <pc:sldMk cId="1755389046" sldId="257"/>
        </pc:sldMkLst>
      </pc:sldChg>
      <pc:sldChg chg="add modNotesTx">
        <pc:chgData name="Nicole James" userId="87e49fce-462c-4f4b-b072-0e7301cf4f25" providerId="ADAL" clId="{DFDFDDB9-0E94-4CFD-8668-72321CAC2F58}" dt="2020-02-01T18:13:05.171" v="218" actId="20577"/>
        <pc:sldMkLst>
          <pc:docMk/>
          <pc:sldMk cId="229211659" sldId="268"/>
        </pc:sldMkLst>
      </pc:sldChg>
      <pc:sldChg chg="add modNotesTx">
        <pc:chgData name="Nicole James" userId="87e49fce-462c-4f4b-b072-0e7301cf4f25" providerId="ADAL" clId="{DFDFDDB9-0E94-4CFD-8668-72321CAC2F58}" dt="2020-02-01T17:36:10.879" v="205" actId="6549"/>
        <pc:sldMkLst>
          <pc:docMk/>
          <pc:sldMk cId="739305260" sldId="269"/>
        </pc:sldMkLst>
      </pc:sldChg>
      <pc:sldChg chg="modNotesTx">
        <pc:chgData name="Nicole James" userId="87e49fce-462c-4f4b-b072-0e7301cf4f25" providerId="ADAL" clId="{DFDFDDB9-0E94-4CFD-8668-72321CAC2F58}" dt="2020-02-01T18:12:49.437" v="217" actId="20577"/>
        <pc:sldMkLst>
          <pc:docMk/>
          <pc:sldMk cId="2850323619" sldId="319"/>
        </pc:sldMkLst>
      </pc:sldChg>
      <pc:sldChg chg="modNotesTx">
        <pc:chgData name="Nicole James" userId="87e49fce-462c-4f4b-b072-0e7301cf4f25" providerId="ADAL" clId="{DFDFDDB9-0E94-4CFD-8668-72321CAC2F58}" dt="2020-02-01T17:39:07.418" v="207" actId="20577"/>
        <pc:sldMkLst>
          <pc:docMk/>
          <pc:sldMk cId="3000089152" sldId="321"/>
        </pc:sldMkLst>
      </pc:sldChg>
      <pc:sldChg chg="modNotesTx">
        <pc:chgData name="Nicole James" userId="87e49fce-462c-4f4b-b072-0e7301cf4f25" providerId="ADAL" clId="{DFDFDDB9-0E94-4CFD-8668-72321CAC2F58}" dt="2020-02-01T17:36:45.117" v="206" actId="6549"/>
        <pc:sldMkLst>
          <pc:docMk/>
          <pc:sldMk cId="4168466969" sldId="322"/>
        </pc:sldMkLst>
      </pc:sldChg>
      <pc:sldChg chg="modNotesTx">
        <pc:chgData name="Nicole James" userId="87e49fce-462c-4f4b-b072-0e7301cf4f25" providerId="ADAL" clId="{DFDFDDB9-0E94-4CFD-8668-72321CAC2F58}" dt="2020-02-01T17:49:10.403" v="213" actId="20577"/>
        <pc:sldMkLst>
          <pc:docMk/>
          <pc:sldMk cId="317402347" sldId="323"/>
        </pc:sldMkLst>
      </pc:sldChg>
      <pc:sldChg chg="modSp modNotesTx">
        <pc:chgData name="Nicole James" userId="87e49fce-462c-4f4b-b072-0e7301cf4f25" providerId="ADAL" clId="{DFDFDDB9-0E94-4CFD-8668-72321CAC2F58}" dt="2020-02-01T17:43:53.864" v="212" actId="20577"/>
        <pc:sldMkLst>
          <pc:docMk/>
          <pc:sldMk cId="2745478574" sldId="324"/>
        </pc:sldMkLst>
        <pc:spChg chg="mod">
          <ac:chgData name="Nicole James" userId="87e49fce-462c-4f4b-b072-0e7301cf4f25" providerId="ADAL" clId="{DFDFDDB9-0E94-4CFD-8668-72321CAC2F58}" dt="2020-02-01T11:18:42.334" v="84" actId="179"/>
          <ac:spMkLst>
            <pc:docMk/>
            <pc:sldMk cId="2745478574" sldId="324"/>
            <ac:spMk id="5" creationId="{D08A2B8C-7AE7-456E-9531-E4BAC933AF70}"/>
          </ac:spMkLst>
        </pc:spChg>
      </pc:sldChg>
      <pc:sldChg chg="modNotesTx">
        <pc:chgData name="Nicole James" userId="87e49fce-462c-4f4b-b072-0e7301cf4f25" providerId="ADAL" clId="{DFDFDDB9-0E94-4CFD-8668-72321CAC2F58}" dt="2020-02-01T17:43:03.737" v="211" actId="20577"/>
        <pc:sldMkLst>
          <pc:docMk/>
          <pc:sldMk cId="3651178722" sldId="325"/>
        </pc:sldMkLst>
      </pc:sldChg>
      <pc:sldChg chg="modNotesTx">
        <pc:chgData name="Nicole James" userId="87e49fce-462c-4f4b-b072-0e7301cf4f25" providerId="ADAL" clId="{DFDFDDB9-0E94-4CFD-8668-72321CAC2F58}" dt="2020-02-01T17:41:02.500" v="208" actId="20577"/>
        <pc:sldMkLst>
          <pc:docMk/>
          <pc:sldMk cId="1729491272" sldId="326"/>
        </pc:sldMkLst>
      </pc:sldChg>
      <pc:sldChg chg="modNotesTx">
        <pc:chgData name="Nicole James" userId="87e49fce-462c-4f4b-b072-0e7301cf4f25" providerId="ADAL" clId="{DFDFDDB9-0E94-4CFD-8668-72321CAC2F58}" dt="2020-02-01T17:41:10.301" v="209" actId="20577"/>
        <pc:sldMkLst>
          <pc:docMk/>
          <pc:sldMk cId="4025922932" sldId="327"/>
        </pc:sldMkLst>
      </pc:sldChg>
      <pc:sldChg chg="modNotesTx">
        <pc:chgData name="Nicole James" userId="87e49fce-462c-4f4b-b072-0e7301cf4f25" providerId="ADAL" clId="{DFDFDDB9-0E94-4CFD-8668-72321CAC2F58}" dt="2020-02-01T17:41:13.550" v="210" actId="20577"/>
        <pc:sldMkLst>
          <pc:docMk/>
          <pc:sldMk cId="1866063023" sldId="328"/>
        </pc:sldMkLst>
      </pc:sldChg>
      <pc:sldChg chg="addSp modSp modAnim modNotesTx">
        <pc:chgData name="Nicole James" userId="87e49fce-462c-4f4b-b072-0e7301cf4f25" providerId="ADAL" clId="{DFDFDDB9-0E94-4CFD-8668-72321CAC2F58}" dt="2020-02-01T17:52:08.326" v="214" actId="20577"/>
        <pc:sldMkLst>
          <pc:docMk/>
          <pc:sldMk cId="879133595" sldId="330"/>
        </pc:sldMkLst>
        <pc:spChg chg="mod">
          <ac:chgData name="Nicole James" userId="87e49fce-462c-4f4b-b072-0e7301cf4f25" providerId="ADAL" clId="{DFDFDDB9-0E94-4CFD-8668-72321CAC2F58}" dt="2020-02-01T11:16:37.728" v="61" actId="403"/>
          <ac:spMkLst>
            <pc:docMk/>
            <pc:sldMk cId="879133595" sldId="330"/>
            <ac:spMk id="3" creationId="{BF3E8698-1AD3-4DA3-98D1-F012B9792257}"/>
          </ac:spMkLst>
        </pc:spChg>
        <pc:spChg chg="add mod">
          <ac:chgData name="Nicole James" userId="87e49fce-462c-4f4b-b072-0e7301cf4f25" providerId="ADAL" clId="{DFDFDDB9-0E94-4CFD-8668-72321CAC2F58}" dt="2020-02-01T11:17:17.807" v="70" actId="14100"/>
          <ac:spMkLst>
            <pc:docMk/>
            <pc:sldMk cId="879133595" sldId="330"/>
            <ac:spMk id="4" creationId="{E754E8B4-7AE4-47F7-A503-85F4D782FDF6}"/>
          </ac:spMkLst>
        </pc:spChg>
        <pc:spChg chg="mod">
          <ac:chgData name="Nicole James" userId="87e49fce-462c-4f4b-b072-0e7301cf4f25" providerId="ADAL" clId="{DFDFDDB9-0E94-4CFD-8668-72321CAC2F58}" dt="2020-02-01T11:17:38.208" v="74" actId="1076"/>
          <ac:spMkLst>
            <pc:docMk/>
            <pc:sldMk cId="879133595" sldId="330"/>
            <ac:spMk id="5" creationId="{B5F665A3-AF14-4E9B-9DAF-609C9D86BBAC}"/>
          </ac:spMkLst>
        </pc:spChg>
        <pc:spChg chg="add mod">
          <ac:chgData name="Nicole James" userId="87e49fce-462c-4f4b-b072-0e7301cf4f25" providerId="ADAL" clId="{DFDFDDB9-0E94-4CFD-8668-72321CAC2F58}" dt="2020-02-01T11:17:22.634" v="71" actId="1076"/>
          <ac:spMkLst>
            <pc:docMk/>
            <pc:sldMk cId="879133595" sldId="330"/>
            <ac:spMk id="6" creationId="{D7A28706-3BC5-4968-BC1D-8990274CDD73}"/>
          </ac:spMkLst>
        </pc:spChg>
        <pc:spChg chg="add mod">
          <ac:chgData name="Nicole James" userId="87e49fce-462c-4f4b-b072-0e7301cf4f25" providerId="ADAL" clId="{DFDFDDB9-0E94-4CFD-8668-72321CAC2F58}" dt="2020-02-01T11:17:33.366" v="73" actId="14100"/>
          <ac:spMkLst>
            <pc:docMk/>
            <pc:sldMk cId="879133595" sldId="330"/>
            <ac:spMk id="7" creationId="{23761175-2425-4C03-972E-C46E2A0FFCC2}"/>
          </ac:spMkLst>
        </pc:spChg>
      </pc:sldChg>
      <pc:sldChg chg="modNotesTx">
        <pc:chgData name="Nicole James" userId="87e49fce-462c-4f4b-b072-0e7301cf4f25" providerId="ADAL" clId="{DFDFDDB9-0E94-4CFD-8668-72321CAC2F58}" dt="2020-02-01T17:55:32.015" v="215" actId="20577"/>
        <pc:sldMkLst>
          <pc:docMk/>
          <pc:sldMk cId="2275444594" sldId="331"/>
        </pc:sldMkLst>
      </pc:sldChg>
      <pc:sldChg chg="modNotesTx">
        <pc:chgData name="Nicole James" userId="87e49fce-462c-4f4b-b072-0e7301cf4f25" providerId="ADAL" clId="{DFDFDDB9-0E94-4CFD-8668-72321CAC2F58}" dt="2020-02-01T18:12:34.561" v="216" actId="20577"/>
        <pc:sldMkLst>
          <pc:docMk/>
          <pc:sldMk cId="3297076143" sldId="332"/>
        </pc:sldMkLst>
      </pc:sldChg>
    </pc:docChg>
  </pc:docChgLst>
  <pc:docChgLst>
    <pc:chgData name="Nicole James" userId="87e49fce-462c-4f4b-b072-0e7301cf4f25" providerId="ADAL" clId="{4A0FB1E8-3982-4C3B-942E-E255C0BC9915}"/>
    <pc:docChg chg="modSld">
      <pc:chgData name="Nicole James" userId="87e49fce-462c-4f4b-b072-0e7301cf4f25" providerId="ADAL" clId="{4A0FB1E8-3982-4C3B-942E-E255C0BC9915}" dt="2020-01-29T12:38:15.159" v="8" actId="1076"/>
      <pc:docMkLst>
        <pc:docMk/>
      </pc:docMkLst>
      <pc:sldChg chg="modSp">
        <pc:chgData name="Nicole James" userId="87e49fce-462c-4f4b-b072-0e7301cf4f25" providerId="ADAL" clId="{4A0FB1E8-3982-4C3B-942E-E255C0BC9915}" dt="2020-01-29T12:37:40.556" v="7"/>
        <pc:sldMkLst>
          <pc:docMk/>
          <pc:sldMk cId="3000089152" sldId="321"/>
        </pc:sldMkLst>
        <pc:spChg chg="mod">
          <ac:chgData name="Nicole James" userId="87e49fce-462c-4f4b-b072-0e7301cf4f25" providerId="ADAL" clId="{4A0FB1E8-3982-4C3B-942E-E255C0BC9915}" dt="2020-01-29T12:37:40.556" v="7"/>
          <ac:spMkLst>
            <pc:docMk/>
            <pc:sldMk cId="3000089152" sldId="321"/>
            <ac:spMk id="5" creationId="{D08A2B8C-7AE7-456E-9531-E4BAC933AF70}"/>
          </ac:spMkLst>
        </pc:spChg>
      </pc:sldChg>
      <pc:sldChg chg="modSp">
        <pc:chgData name="Nicole James" userId="87e49fce-462c-4f4b-b072-0e7301cf4f25" providerId="ADAL" clId="{4A0FB1E8-3982-4C3B-942E-E255C0BC9915}" dt="2020-01-29T12:38:15.159" v="8" actId="1076"/>
        <pc:sldMkLst>
          <pc:docMk/>
          <pc:sldMk cId="879133595" sldId="330"/>
        </pc:sldMkLst>
        <pc:spChg chg="mod">
          <ac:chgData name="Nicole James" userId="87e49fce-462c-4f4b-b072-0e7301cf4f25" providerId="ADAL" clId="{4A0FB1E8-3982-4C3B-942E-E255C0BC9915}" dt="2020-01-29T12:38:15.159" v="8" actId="1076"/>
          <ac:spMkLst>
            <pc:docMk/>
            <pc:sldMk cId="879133595" sldId="330"/>
            <ac:spMk id="5" creationId="{B5F665A3-AF14-4E9B-9DAF-609C9D86BBAC}"/>
          </ac:spMkLst>
        </pc:spChg>
      </pc:sldChg>
    </pc:docChg>
  </pc:docChgLst>
  <pc:docChgLst>
    <pc:chgData name="Guest User" userId="S::urn:spo:anon#5a3ca72c122fbcaa3e025a5b76ecbf9471113605ba0e349e023af480d8e8db02::" providerId="AD" clId="Web-{964ADF70-F658-0E33-008A-1733399F6A91}"/>
    <pc:docChg chg="modSld">
      <pc:chgData name="Guest User" userId="S::urn:spo:anon#5a3ca72c122fbcaa3e025a5b76ecbf9471113605ba0e349e023af480d8e8db02::" providerId="AD" clId="Web-{964ADF70-F658-0E33-008A-1733399F6A91}" dt="2020-07-31T10:06:23.065" v="0" actId="1076"/>
      <pc:docMkLst>
        <pc:docMk/>
      </pc:docMkLst>
      <pc:sldChg chg="modSp">
        <pc:chgData name="Guest User" userId="S::urn:spo:anon#5a3ca72c122fbcaa3e025a5b76ecbf9471113605ba0e349e023af480d8e8db02::" providerId="AD" clId="Web-{964ADF70-F658-0E33-008A-1733399F6A91}" dt="2020-07-31T10:06:23.065" v="0" actId="1076"/>
        <pc:sldMkLst>
          <pc:docMk/>
          <pc:sldMk cId="2850323619" sldId="319"/>
        </pc:sldMkLst>
        <pc:spChg chg="mod">
          <ac:chgData name="Guest User" userId="S::urn:spo:anon#5a3ca72c122fbcaa3e025a5b76ecbf9471113605ba0e349e023af480d8e8db02::" providerId="AD" clId="Web-{964ADF70-F658-0E33-008A-1733399F6A91}" dt="2020-07-31T10:06:23.065" v="0" actId="1076"/>
          <ac:spMkLst>
            <pc:docMk/>
            <pc:sldMk cId="2850323619" sldId="319"/>
            <ac:spMk id="2" creationId="{838C6813-B4DF-4808-B097-68D1D172AB92}"/>
          </ac:spMkLst>
        </pc:spChg>
      </pc:sldChg>
    </pc:docChg>
  </pc:docChgLst>
  <pc:docChgLst>
    <pc:chgData name="Danielle Williams" userId="2ffd8f61-7b6f-4050-b155-8688edf94325" providerId="ADAL" clId="{011F2069-645C-A749-ABA7-BCAF3E80A1AE}"/>
    <pc:docChg chg="modMainMaster">
      <pc:chgData name="Danielle Williams" userId="2ffd8f61-7b6f-4050-b155-8688edf94325" providerId="ADAL" clId="{011F2069-645C-A749-ABA7-BCAF3E80A1AE}" dt="2020-09-25T08:56:17.264" v="1" actId="962"/>
      <pc:docMkLst>
        <pc:docMk/>
      </pc:docMkLst>
      <pc:sldMasterChg chg="modSp mod">
        <pc:chgData name="Danielle Williams" userId="2ffd8f61-7b6f-4050-b155-8688edf94325" providerId="ADAL" clId="{011F2069-645C-A749-ABA7-BCAF3E80A1AE}" dt="2020-09-25T08:56:17.264" v="1" actId="962"/>
        <pc:sldMasterMkLst>
          <pc:docMk/>
          <pc:sldMasterMk cId="1798526119" sldId="2147483664"/>
        </pc:sldMasterMkLst>
        <pc:picChg chg="mod">
          <ac:chgData name="Danielle Williams" userId="2ffd8f61-7b6f-4050-b155-8688edf94325" providerId="ADAL" clId="{011F2069-645C-A749-ABA7-BCAF3E80A1AE}" dt="2020-09-25T08:56:17.264" v="1" actId="962"/>
          <ac:picMkLst>
            <pc:docMk/>
            <pc:sldMasterMk cId="1798526119" sldId="2147483664"/>
            <ac:picMk id="4" creationId="{F664B391-996D-2B47-B830-80DAFBBD1BFC}"/>
          </ac:picMkLst>
        </pc:pic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5659" cy="498135"/>
          </a:xfrm>
          <a:prstGeom prst="rect">
            <a:avLst/>
          </a:prstGeom>
        </p:spPr>
        <p:txBody>
          <a:bodyPr vert="horz" lIns="96661" tIns="48331" rIns="96661" bIns="48331" rtlCol="0"/>
          <a:lstStyle>
            <a:lvl1pPr algn="l">
              <a:defRPr sz="1300"/>
            </a:lvl1pPr>
          </a:lstStyle>
          <a:p>
            <a:endParaRPr lang="en-GB"/>
          </a:p>
        </p:txBody>
      </p:sp>
      <p:sp>
        <p:nvSpPr>
          <p:cNvPr id="3" name="Date Placeholder 2"/>
          <p:cNvSpPr>
            <a:spLocks noGrp="1"/>
          </p:cNvSpPr>
          <p:nvPr>
            <p:ph type="dt" idx="1"/>
          </p:nvPr>
        </p:nvSpPr>
        <p:spPr>
          <a:xfrm>
            <a:off x="3850443" y="1"/>
            <a:ext cx="2945659" cy="498135"/>
          </a:xfrm>
          <a:prstGeom prst="rect">
            <a:avLst/>
          </a:prstGeom>
        </p:spPr>
        <p:txBody>
          <a:bodyPr vert="horz" lIns="96661" tIns="48331" rIns="96661" bIns="48331" rtlCol="0"/>
          <a:lstStyle>
            <a:lvl1pPr algn="r">
              <a:defRPr sz="1300"/>
            </a:lvl1pPr>
          </a:lstStyle>
          <a:p>
            <a:fld id="{4C4BAFFD-4FE9-41F7-8232-0B9E15CE32B7}" type="datetimeFigureOut">
              <a:rPr lang="en-GB" smtClean="0"/>
              <a:t>25/09/2020</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6661" tIns="48331" rIns="96661" bIns="48331" rtlCol="0" anchor="ctr"/>
          <a:lstStyle/>
          <a:p>
            <a:endParaRPr lang="en-GB"/>
          </a:p>
        </p:txBody>
      </p:sp>
      <p:sp>
        <p:nvSpPr>
          <p:cNvPr id="5" name="Notes Placeholder 4"/>
          <p:cNvSpPr>
            <a:spLocks noGrp="1"/>
          </p:cNvSpPr>
          <p:nvPr>
            <p:ph type="body" sz="quarter" idx="3"/>
          </p:nvPr>
        </p:nvSpPr>
        <p:spPr>
          <a:xfrm>
            <a:off x="679768" y="4777958"/>
            <a:ext cx="5438140" cy="3909239"/>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30092"/>
            <a:ext cx="2945659" cy="498134"/>
          </a:xfrm>
          <a:prstGeom prst="rect">
            <a:avLst/>
          </a:prstGeom>
        </p:spPr>
        <p:txBody>
          <a:bodyPr vert="horz" lIns="96661" tIns="48331" rIns="96661" bIns="48331" rtlCol="0" anchor="b"/>
          <a:lstStyle>
            <a:lvl1pPr algn="l">
              <a:defRPr sz="1300"/>
            </a:lvl1pPr>
          </a:lstStyle>
          <a:p>
            <a:endParaRPr lang="en-GB"/>
          </a:p>
        </p:txBody>
      </p:sp>
      <p:sp>
        <p:nvSpPr>
          <p:cNvPr id="7" name="Slide Number Placeholder 6"/>
          <p:cNvSpPr>
            <a:spLocks noGrp="1"/>
          </p:cNvSpPr>
          <p:nvPr>
            <p:ph type="sldNum" sz="quarter" idx="5"/>
          </p:nvPr>
        </p:nvSpPr>
        <p:spPr>
          <a:xfrm>
            <a:off x="3850443" y="9430092"/>
            <a:ext cx="2945659" cy="498134"/>
          </a:xfrm>
          <a:prstGeom prst="rect">
            <a:avLst/>
          </a:prstGeom>
        </p:spPr>
        <p:txBody>
          <a:bodyPr vert="horz" lIns="96661" tIns="48331" rIns="96661" bIns="48331" rtlCol="0" anchor="b"/>
          <a:lstStyle>
            <a:lvl1pPr algn="r">
              <a:defRPr sz="1300"/>
            </a:lvl1pPr>
          </a:lstStyle>
          <a:p>
            <a:fld id="{5380B07E-33FA-47F9-8699-C5DB1064ED41}" type="slidenum">
              <a:rPr lang="en-GB" smtClean="0"/>
              <a:t>‹#›</a:t>
            </a:fld>
            <a:endParaRPr lang="en-GB"/>
          </a:p>
        </p:txBody>
      </p:sp>
    </p:spTree>
    <p:extLst>
      <p:ext uri="{BB962C8B-B14F-4D97-AF65-F5344CB8AC3E}">
        <p14:creationId xmlns:p14="http://schemas.microsoft.com/office/powerpoint/2010/main" val="22654148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380B07E-33FA-47F9-8699-C5DB1064ED41}" type="slidenum">
              <a:rPr lang="en-GB" smtClean="0"/>
              <a:t>1</a:t>
            </a:fld>
            <a:endParaRPr lang="en-GB"/>
          </a:p>
        </p:txBody>
      </p:sp>
    </p:spTree>
    <p:extLst>
      <p:ext uri="{BB962C8B-B14F-4D97-AF65-F5344CB8AC3E}">
        <p14:creationId xmlns:p14="http://schemas.microsoft.com/office/powerpoint/2010/main" val="23044325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380B07E-33FA-47F9-8699-C5DB1064ED41}" type="slidenum">
              <a:rPr lang="en-GB" smtClean="0"/>
              <a:t>10</a:t>
            </a:fld>
            <a:endParaRPr lang="en-GB"/>
          </a:p>
        </p:txBody>
      </p:sp>
    </p:spTree>
    <p:extLst>
      <p:ext uri="{BB962C8B-B14F-4D97-AF65-F5344CB8AC3E}">
        <p14:creationId xmlns:p14="http://schemas.microsoft.com/office/powerpoint/2010/main" val="5404928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5"/>
          </p:nvPr>
        </p:nvSpPr>
        <p:spPr/>
        <p:txBody>
          <a:bodyPr/>
          <a:lstStyle/>
          <a:p>
            <a:fld id="{5380B07E-33FA-47F9-8699-C5DB1064ED41}" type="slidenum">
              <a:rPr lang="en-GB" smtClean="0"/>
              <a:t>11</a:t>
            </a:fld>
            <a:endParaRPr lang="en-GB"/>
          </a:p>
        </p:txBody>
      </p:sp>
    </p:spTree>
    <p:extLst>
      <p:ext uri="{BB962C8B-B14F-4D97-AF65-F5344CB8AC3E}">
        <p14:creationId xmlns:p14="http://schemas.microsoft.com/office/powerpoint/2010/main" val="6514646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380B07E-33FA-47F9-8699-C5DB1064ED41}" type="slidenum">
              <a:rPr lang="en-GB" smtClean="0"/>
              <a:t>12</a:t>
            </a:fld>
            <a:endParaRPr lang="en-GB"/>
          </a:p>
        </p:txBody>
      </p:sp>
    </p:spTree>
    <p:extLst>
      <p:ext uri="{BB962C8B-B14F-4D97-AF65-F5344CB8AC3E}">
        <p14:creationId xmlns:p14="http://schemas.microsoft.com/office/powerpoint/2010/main" val="4745500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5380B07E-33FA-47F9-8699-C5DB1064ED41}" type="slidenum">
              <a:rPr lang="en-GB" smtClean="0"/>
              <a:t>13</a:t>
            </a:fld>
            <a:endParaRPr lang="en-GB"/>
          </a:p>
        </p:txBody>
      </p:sp>
    </p:spTree>
    <p:extLst>
      <p:ext uri="{BB962C8B-B14F-4D97-AF65-F5344CB8AC3E}">
        <p14:creationId xmlns:p14="http://schemas.microsoft.com/office/powerpoint/2010/main" val="5373793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5380B07E-33FA-47F9-8699-C5DB1064ED41}" type="slidenum">
              <a:rPr lang="en-GB" smtClean="0"/>
              <a:t>14</a:t>
            </a:fld>
            <a:endParaRPr lang="en-GB"/>
          </a:p>
        </p:txBody>
      </p:sp>
    </p:spTree>
    <p:extLst>
      <p:ext uri="{BB962C8B-B14F-4D97-AF65-F5344CB8AC3E}">
        <p14:creationId xmlns:p14="http://schemas.microsoft.com/office/powerpoint/2010/main" val="294439991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380B07E-33FA-47F9-8699-C5DB1064ED41}" type="slidenum">
              <a:rPr lang="en-GB" smtClean="0"/>
              <a:t>15</a:t>
            </a:fld>
            <a:endParaRPr lang="en-GB"/>
          </a:p>
        </p:txBody>
      </p:sp>
    </p:spTree>
    <p:extLst>
      <p:ext uri="{BB962C8B-B14F-4D97-AF65-F5344CB8AC3E}">
        <p14:creationId xmlns:p14="http://schemas.microsoft.com/office/powerpoint/2010/main" val="37122608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1" dirty="0"/>
          </a:p>
        </p:txBody>
      </p:sp>
      <p:sp>
        <p:nvSpPr>
          <p:cNvPr id="4" name="Slide Number Placeholder 3"/>
          <p:cNvSpPr>
            <a:spLocks noGrp="1"/>
          </p:cNvSpPr>
          <p:nvPr>
            <p:ph type="sldNum" sz="quarter" idx="5"/>
          </p:nvPr>
        </p:nvSpPr>
        <p:spPr/>
        <p:txBody>
          <a:bodyPr/>
          <a:lstStyle/>
          <a:p>
            <a:fld id="{5380B07E-33FA-47F9-8699-C5DB1064ED41}" type="slidenum">
              <a:rPr lang="en-GB" smtClean="0"/>
              <a:t>2</a:t>
            </a:fld>
            <a:endParaRPr lang="en-GB"/>
          </a:p>
        </p:txBody>
      </p:sp>
    </p:spTree>
    <p:extLst>
      <p:ext uri="{BB962C8B-B14F-4D97-AF65-F5344CB8AC3E}">
        <p14:creationId xmlns:p14="http://schemas.microsoft.com/office/powerpoint/2010/main" val="8963314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1CA6733-8233-4F82-9015-87E0FDB9D441}" type="slidenum">
              <a:rPr lang="en-GB" smtClean="0"/>
              <a:t>3</a:t>
            </a:fld>
            <a:endParaRPr lang="en-GB"/>
          </a:p>
        </p:txBody>
      </p:sp>
    </p:spTree>
    <p:extLst>
      <p:ext uri="{BB962C8B-B14F-4D97-AF65-F5344CB8AC3E}">
        <p14:creationId xmlns:p14="http://schemas.microsoft.com/office/powerpoint/2010/main" val="24043020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1CA6733-8233-4F82-9015-87E0FDB9D441}" type="slidenum">
              <a:rPr lang="en-GB" smtClean="0"/>
              <a:t>4</a:t>
            </a:fld>
            <a:endParaRPr lang="en-GB"/>
          </a:p>
        </p:txBody>
      </p:sp>
    </p:spTree>
    <p:extLst>
      <p:ext uri="{BB962C8B-B14F-4D97-AF65-F5344CB8AC3E}">
        <p14:creationId xmlns:p14="http://schemas.microsoft.com/office/powerpoint/2010/main" val="38853213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5380B07E-33FA-47F9-8699-C5DB1064ED41}" type="slidenum">
              <a:rPr lang="en-GB" smtClean="0"/>
              <a:t>5</a:t>
            </a:fld>
            <a:endParaRPr lang="en-GB"/>
          </a:p>
        </p:txBody>
      </p:sp>
    </p:spTree>
    <p:extLst>
      <p:ext uri="{BB962C8B-B14F-4D97-AF65-F5344CB8AC3E}">
        <p14:creationId xmlns:p14="http://schemas.microsoft.com/office/powerpoint/2010/main" val="368114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380B07E-33FA-47F9-8699-C5DB1064ED41}" type="slidenum">
              <a:rPr lang="en-GB" smtClean="0"/>
              <a:t>6</a:t>
            </a:fld>
            <a:endParaRPr lang="en-GB"/>
          </a:p>
        </p:txBody>
      </p:sp>
    </p:spTree>
    <p:extLst>
      <p:ext uri="{BB962C8B-B14F-4D97-AF65-F5344CB8AC3E}">
        <p14:creationId xmlns:p14="http://schemas.microsoft.com/office/powerpoint/2010/main" val="31239334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b="1"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5380B07E-33FA-47F9-8699-C5DB1064ED41}" type="slidenum">
              <a:rPr lang="en-GB" smtClean="0"/>
              <a:t>7</a:t>
            </a:fld>
            <a:endParaRPr lang="en-GB"/>
          </a:p>
        </p:txBody>
      </p:sp>
    </p:spTree>
    <p:extLst>
      <p:ext uri="{BB962C8B-B14F-4D97-AF65-F5344CB8AC3E}">
        <p14:creationId xmlns:p14="http://schemas.microsoft.com/office/powerpoint/2010/main" val="6716968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380B07E-33FA-47F9-8699-C5DB1064ED41}" type="slidenum">
              <a:rPr lang="en-GB" smtClean="0"/>
              <a:t>8</a:t>
            </a:fld>
            <a:endParaRPr lang="en-GB"/>
          </a:p>
        </p:txBody>
      </p:sp>
    </p:spTree>
    <p:extLst>
      <p:ext uri="{BB962C8B-B14F-4D97-AF65-F5344CB8AC3E}">
        <p14:creationId xmlns:p14="http://schemas.microsoft.com/office/powerpoint/2010/main" val="3352208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380B07E-33FA-47F9-8699-C5DB1064ED41}" type="slidenum">
              <a:rPr lang="en-GB" smtClean="0"/>
              <a:t>9</a:t>
            </a:fld>
            <a:endParaRPr lang="en-GB"/>
          </a:p>
        </p:txBody>
      </p:sp>
    </p:spTree>
    <p:extLst>
      <p:ext uri="{BB962C8B-B14F-4D97-AF65-F5344CB8AC3E}">
        <p14:creationId xmlns:p14="http://schemas.microsoft.com/office/powerpoint/2010/main" val="19371865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A7AB6-751E-4502-900A-EC2A5775D95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798D9E0-8FD4-4D64-A440-2FEAB7979965}"/>
              </a:ext>
            </a:extLst>
          </p:cNvPr>
          <p:cNvSpPr>
            <a:spLocks noGrp="1"/>
          </p:cNvSpPr>
          <p:nvPr>
            <p:ph type="subTitle" idx="1"/>
          </p:nvPr>
        </p:nvSpPr>
        <p:spPr>
          <a:xfrm>
            <a:off x="1524000" y="3602038"/>
            <a:ext cx="9144000" cy="1655762"/>
          </a:xfrm>
        </p:spPr>
        <p:txBody>
          <a:bodyPr/>
          <a:lstStyle>
            <a:lvl1pPr marL="0" indent="0" algn="ctr">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cxnSp>
        <p:nvCxnSpPr>
          <p:cNvPr id="8" name="Straight Connector 7">
            <a:extLst>
              <a:ext uri="{FF2B5EF4-FFF2-40B4-BE49-F238E27FC236}">
                <a16:creationId xmlns:a16="http://schemas.microsoft.com/office/drawing/2014/main" id="{1800A707-A166-4C56-A533-0D614B94350C}"/>
              </a:ext>
            </a:extLst>
          </p:cNvPr>
          <p:cNvCxnSpPr/>
          <p:nvPr/>
        </p:nvCxnSpPr>
        <p:spPr>
          <a:xfrm>
            <a:off x="1524000" y="3509963"/>
            <a:ext cx="9144000" cy="0"/>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37443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2EB437-72C7-4938-B2E2-475B91C4E97B}"/>
              </a:ext>
            </a:extLst>
          </p:cNvPr>
          <p:cNvSpPr>
            <a:spLocks noGrp="1"/>
          </p:cNvSpPr>
          <p:nvPr>
            <p:ph type="title"/>
          </p:nvPr>
        </p:nvSpPr>
        <p:spPr/>
        <p:txBody>
          <a:body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80B30B37-2FC3-40F5-AF8D-CBE742D50E7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1207676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8901706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314E9BD-AFAB-4D58-B2AD-9644C6026DA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AA9793B-625F-4107-A07E-C65C38E1726F}"/>
              </a:ext>
            </a:extLst>
          </p:cNvPr>
          <p:cNvSpPr>
            <a:spLocks noGrp="1"/>
          </p:cNvSpPr>
          <p:nvPr>
            <p:ph type="body" idx="1"/>
          </p:nvPr>
        </p:nvSpPr>
        <p:spPr>
          <a:xfrm>
            <a:off x="838200" y="1825625"/>
            <a:ext cx="10515600" cy="4351338"/>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pic>
        <p:nvPicPr>
          <p:cNvPr id="4" name="Picture 3" descr="Logo Gweithdrefnau Diogelu Cymru&#10;Wales Safeguarding Procedures logo">
            <a:extLst>
              <a:ext uri="{FF2B5EF4-FFF2-40B4-BE49-F238E27FC236}">
                <a16:creationId xmlns:a16="http://schemas.microsoft.com/office/drawing/2014/main" id="{F664B391-996D-2B47-B830-80DAFBBD1BFC}"/>
              </a:ext>
            </a:extLst>
          </p:cNvPr>
          <p:cNvPicPr/>
          <p:nvPr userDrawn="1"/>
        </p:nvPicPr>
        <p:blipFill>
          <a:blip r:embed="rId5">
            <a:extLst>
              <a:ext uri="{28A0092B-C50C-407E-A947-70E740481C1C}">
                <a14:useLocalDpi xmlns:a14="http://schemas.microsoft.com/office/drawing/2010/main" val="0"/>
              </a:ext>
            </a:extLst>
          </a:blip>
          <a:stretch>
            <a:fillRect/>
          </a:stretch>
        </p:blipFill>
        <p:spPr>
          <a:xfrm>
            <a:off x="4333460" y="5812697"/>
            <a:ext cx="3525080" cy="930229"/>
          </a:xfrm>
          <a:prstGeom prst="rect">
            <a:avLst/>
          </a:prstGeom>
        </p:spPr>
      </p:pic>
    </p:spTree>
    <p:extLst>
      <p:ext uri="{BB962C8B-B14F-4D97-AF65-F5344CB8AC3E}">
        <p14:creationId xmlns:p14="http://schemas.microsoft.com/office/powerpoint/2010/main" val="1798526119"/>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3" r:id="rId3"/>
  </p:sldLayoutIdLst>
  <p:txStyles>
    <p:titleStyle>
      <a:lvl1pPr algn="l" defTabSz="914400" rtl="0" eaLnBrk="1" latinLnBrk="0" hangingPunct="1">
        <a:lnSpc>
          <a:spcPct val="90000"/>
        </a:lnSpc>
        <a:spcBef>
          <a:spcPct val="0"/>
        </a:spcBef>
        <a:buNone/>
        <a:defRPr sz="4400" kern="1200">
          <a:solidFill>
            <a:schemeClr val="tx2"/>
          </a:solidFill>
          <a:latin typeface="+mj-lt"/>
          <a:ea typeface="+mj-ea"/>
          <a:cs typeface="+mj-cs"/>
        </a:defRPr>
      </a:lvl1pPr>
    </p:titleStyle>
    <p:bodyStyle>
      <a:lvl1pPr marL="228600" indent="-228600" algn="l" defTabSz="914400" rtl="0" eaLnBrk="1" latinLnBrk="0" hangingPunct="1">
        <a:lnSpc>
          <a:spcPct val="90000"/>
        </a:lnSpc>
        <a:spcBef>
          <a:spcPts val="1000"/>
        </a:spcBef>
        <a:buClr>
          <a:schemeClr val="accent3"/>
        </a:buClr>
        <a:buFont typeface="Arial" panose="020B0604020202020204" pitchFamily="34" charset="0"/>
        <a:buChar char="•"/>
        <a:defRPr sz="2800" kern="1200">
          <a:solidFill>
            <a:schemeClr val="accent1"/>
          </a:solidFill>
          <a:latin typeface="+mn-lt"/>
          <a:ea typeface="+mn-ea"/>
          <a:cs typeface="+mn-cs"/>
        </a:defRPr>
      </a:lvl1pPr>
      <a:lvl2pPr marL="685800" indent="-228600" algn="l" defTabSz="914400" rtl="0" eaLnBrk="1" latinLnBrk="0" hangingPunct="1">
        <a:lnSpc>
          <a:spcPct val="90000"/>
        </a:lnSpc>
        <a:spcBef>
          <a:spcPts val="500"/>
        </a:spcBef>
        <a:buClr>
          <a:schemeClr val="accent3"/>
        </a:buClr>
        <a:buFont typeface="Arial" panose="020B0604020202020204" pitchFamily="34" charset="0"/>
        <a:buChar char="•"/>
        <a:defRPr sz="2400" kern="1200">
          <a:solidFill>
            <a:schemeClr val="accent1"/>
          </a:solidFill>
          <a:latin typeface="+mn-lt"/>
          <a:ea typeface="+mn-ea"/>
          <a:cs typeface="+mn-cs"/>
        </a:defRPr>
      </a:lvl2pPr>
      <a:lvl3pPr marL="1143000" indent="-228600" algn="l" defTabSz="914400" rtl="0" eaLnBrk="1" latinLnBrk="0" hangingPunct="1">
        <a:lnSpc>
          <a:spcPct val="90000"/>
        </a:lnSpc>
        <a:spcBef>
          <a:spcPts val="500"/>
        </a:spcBef>
        <a:buClr>
          <a:schemeClr val="accent3"/>
        </a:buClr>
        <a:buFont typeface="Arial" panose="020B0604020202020204" pitchFamily="34" charset="0"/>
        <a:buChar char="•"/>
        <a:defRPr sz="2000" kern="1200">
          <a:solidFill>
            <a:schemeClr val="accent1"/>
          </a:solidFill>
          <a:latin typeface="+mn-lt"/>
          <a:ea typeface="+mn-ea"/>
          <a:cs typeface="+mn-cs"/>
        </a:defRPr>
      </a:lvl3pPr>
      <a:lvl4pPr marL="1600200" indent="-228600" algn="l" defTabSz="914400" rtl="0" eaLnBrk="1" latinLnBrk="0" hangingPunct="1">
        <a:lnSpc>
          <a:spcPct val="90000"/>
        </a:lnSpc>
        <a:spcBef>
          <a:spcPts val="500"/>
        </a:spcBef>
        <a:buClr>
          <a:schemeClr val="accent3"/>
        </a:buClr>
        <a:buFont typeface="Arial" panose="020B0604020202020204" pitchFamily="34" charset="0"/>
        <a:buChar char="•"/>
        <a:defRPr sz="1800" kern="1200">
          <a:solidFill>
            <a:schemeClr val="accent1"/>
          </a:solidFill>
          <a:latin typeface="+mn-lt"/>
          <a:ea typeface="+mn-ea"/>
          <a:cs typeface="+mn-cs"/>
        </a:defRPr>
      </a:lvl4pPr>
      <a:lvl5pPr marL="2057400" indent="-228600" algn="l" defTabSz="914400" rtl="0" eaLnBrk="1" latinLnBrk="0" hangingPunct="1">
        <a:lnSpc>
          <a:spcPct val="90000"/>
        </a:lnSpc>
        <a:spcBef>
          <a:spcPts val="500"/>
        </a:spcBef>
        <a:buClr>
          <a:schemeClr val="accent3"/>
        </a:buClr>
        <a:buFont typeface="Arial" panose="020B0604020202020204" pitchFamily="34" charset="0"/>
        <a:buChar char="•"/>
        <a:defRPr sz="1800" kern="1200">
          <a:solidFill>
            <a:schemeClr val="accen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43ACD29-1462-4D3F-8DEA-33371B2EF6CA}"/>
              </a:ext>
            </a:extLst>
          </p:cNvPr>
          <p:cNvSpPr>
            <a:spLocks noGrp="1"/>
          </p:cNvSpPr>
          <p:nvPr>
            <p:ph type="ctrTitle"/>
          </p:nvPr>
        </p:nvSpPr>
        <p:spPr>
          <a:xfrm>
            <a:off x="1513114" y="1606550"/>
            <a:ext cx="9165771" cy="1822450"/>
          </a:xfrm>
        </p:spPr>
        <p:txBody>
          <a:bodyPr/>
          <a:lstStyle/>
          <a:p>
            <a:r>
              <a:rPr lang="en-GB" dirty="0"/>
              <a:t>Safeguarding principles</a:t>
            </a:r>
          </a:p>
        </p:txBody>
      </p:sp>
      <p:sp>
        <p:nvSpPr>
          <p:cNvPr id="2" name="Rectangle 1">
            <a:extLst>
              <a:ext uri="{FF2B5EF4-FFF2-40B4-BE49-F238E27FC236}">
                <a16:creationId xmlns:a16="http://schemas.microsoft.com/office/drawing/2014/main" id="{838C6813-B4DF-4808-B097-68D1D172AB92}"/>
              </a:ext>
            </a:extLst>
          </p:cNvPr>
          <p:cNvSpPr/>
          <p:nvPr/>
        </p:nvSpPr>
        <p:spPr>
          <a:xfrm>
            <a:off x="1513114" y="3735842"/>
            <a:ext cx="9165770" cy="954107"/>
          </a:xfrm>
          <a:prstGeom prst="rect">
            <a:avLst/>
          </a:prstGeom>
        </p:spPr>
        <p:txBody>
          <a:bodyPr wrap="square">
            <a:spAutoFit/>
          </a:bodyPr>
          <a:lstStyle/>
          <a:p>
            <a:pPr algn="ctr"/>
            <a:r>
              <a:rPr lang="en-US" sz="2800" dirty="0"/>
              <a:t>The principles supporting legislation, guidance and the Wales Safeguarding Procedures </a:t>
            </a:r>
          </a:p>
        </p:txBody>
      </p:sp>
    </p:spTree>
    <p:extLst>
      <p:ext uri="{BB962C8B-B14F-4D97-AF65-F5344CB8AC3E}">
        <p14:creationId xmlns:p14="http://schemas.microsoft.com/office/powerpoint/2010/main" val="28503236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5AAD5-8468-4C5C-A240-7BB539168295}"/>
              </a:ext>
            </a:extLst>
          </p:cNvPr>
          <p:cNvSpPr>
            <a:spLocks noGrp="1"/>
          </p:cNvSpPr>
          <p:nvPr>
            <p:ph type="title"/>
          </p:nvPr>
        </p:nvSpPr>
        <p:spPr/>
        <p:txBody>
          <a:bodyPr/>
          <a:lstStyle/>
          <a:p>
            <a:r>
              <a:rPr lang="en-GB" dirty="0"/>
              <a:t>All practitioners should:</a:t>
            </a:r>
          </a:p>
        </p:txBody>
      </p:sp>
      <p:sp>
        <p:nvSpPr>
          <p:cNvPr id="5" name="Content Placeholder 4">
            <a:extLst>
              <a:ext uri="{FF2B5EF4-FFF2-40B4-BE49-F238E27FC236}">
                <a16:creationId xmlns:a16="http://schemas.microsoft.com/office/drawing/2014/main" id="{D08A2B8C-7AE7-456E-9531-E4BAC933AF70}"/>
              </a:ext>
            </a:extLst>
          </p:cNvPr>
          <p:cNvSpPr>
            <a:spLocks noGrp="1"/>
          </p:cNvSpPr>
          <p:nvPr>
            <p:ph idx="1"/>
          </p:nvPr>
        </p:nvSpPr>
        <p:spPr>
          <a:xfrm>
            <a:off x="838200" y="1417299"/>
            <a:ext cx="11353800" cy="5195629"/>
          </a:xfrm>
        </p:spPr>
        <p:txBody>
          <a:bodyPr/>
          <a:lstStyle/>
          <a:p>
            <a:pPr>
              <a:spcBef>
                <a:spcPts val="0"/>
              </a:spcBef>
              <a:spcAft>
                <a:spcPts val="600"/>
              </a:spcAft>
            </a:pPr>
            <a:r>
              <a:rPr lang="en-US" sz="3000" dirty="0"/>
              <a:t>understand their safeguarding role and responsibilities </a:t>
            </a:r>
          </a:p>
          <a:p>
            <a:pPr>
              <a:spcBef>
                <a:spcPts val="0"/>
              </a:spcBef>
              <a:spcAft>
                <a:spcPts val="600"/>
              </a:spcAft>
            </a:pPr>
            <a:r>
              <a:rPr lang="en-US" sz="3000" dirty="0"/>
              <a:t>follow their </a:t>
            </a:r>
            <a:r>
              <a:rPr lang="en-US" sz="3000" dirty="0" err="1"/>
              <a:t>organisation’s</a:t>
            </a:r>
            <a:r>
              <a:rPr lang="en-US" sz="3000" dirty="0"/>
              <a:t> safeguarding procedures and protocols</a:t>
            </a:r>
          </a:p>
          <a:p>
            <a:pPr>
              <a:spcBef>
                <a:spcPts val="0"/>
              </a:spcBef>
              <a:spcAft>
                <a:spcPts val="600"/>
              </a:spcAft>
            </a:pPr>
            <a:r>
              <a:rPr lang="en-US" sz="3000" dirty="0"/>
              <a:t>understand their duty to report/act</a:t>
            </a:r>
          </a:p>
          <a:p>
            <a:pPr>
              <a:spcBef>
                <a:spcPts val="0"/>
              </a:spcBef>
              <a:spcAft>
                <a:spcPts val="600"/>
              </a:spcAft>
            </a:pPr>
            <a:r>
              <a:rPr lang="en-US" sz="3000" dirty="0"/>
              <a:t>be alert to indicators of abuse and neglect to the child</a:t>
            </a:r>
          </a:p>
          <a:p>
            <a:pPr>
              <a:spcBef>
                <a:spcPts val="0"/>
              </a:spcBef>
              <a:spcAft>
                <a:spcPts val="600"/>
              </a:spcAft>
            </a:pPr>
            <a:r>
              <a:rPr lang="en-US" sz="3000" dirty="0"/>
              <a:t>have received training appropriate to their role and responsibilities</a:t>
            </a:r>
          </a:p>
          <a:p>
            <a:pPr>
              <a:spcBef>
                <a:spcPts val="0"/>
              </a:spcBef>
              <a:spcAft>
                <a:spcPts val="600"/>
              </a:spcAft>
            </a:pPr>
            <a:r>
              <a:rPr lang="en-US" sz="3000" dirty="0"/>
              <a:t>understand the safeguarding process</a:t>
            </a:r>
          </a:p>
          <a:p>
            <a:pPr>
              <a:spcBef>
                <a:spcPts val="0"/>
              </a:spcBef>
              <a:spcAft>
                <a:spcPts val="600"/>
              </a:spcAft>
            </a:pPr>
            <a:r>
              <a:rPr lang="en-US" sz="3000" dirty="0"/>
              <a:t>contribute as necessary at all stages of the safeguarding process</a:t>
            </a:r>
          </a:p>
        </p:txBody>
      </p:sp>
    </p:spTree>
    <p:extLst>
      <p:ext uri="{BB962C8B-B14F-4D97-AF65-F5344CB8AC3E}">
        <p14:creationId xmlns:p14="http://schemas.microsoft.com/office/powerpoint/2010/main" val="3651178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left)">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left)">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left)">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wipe(left)">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wipe(left)">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wipe(left)">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wipe(left)">
                                      <p:cBhvr>
                                        <p:cTn id="37"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5AAD5-8468-4C5C-A240-7BB539168295}"/>
              </a:ext>
            </a:extLst>
          </p:cNvPr>
          <p:cNvSpPr>
            <a:spLocks noGrp="1"/>
          </p:cNvSpPr>
          <p:nvPr>
            <p:ph type="title"/>
          </p:nvPr>
        </p:nvSpPr>
        <p:spPr/>
        <p:txBody>
          <a:bodyPr/>
          <a:lstStyle/>
          <a:p>
            <a:r>
              <a:rPr lang="en-GB" dirty="0"/>
              <a:t>Safeguarding tasks </a:t>
            </a:r>
          </a:p>
        </p:txBody>
      </p:sp>
      <p:sp>
        <p:nvSpPr>
          <p:cNvPr id="5" name="Content Placeholder 4">
            <a:extLst>
              <a:ext uri="{FF2B5EF4-FFF2-40B4-BE49-F238E27FC236}">
                <a16:creationId xmlns:a16="http://schemas.microsoft.com/office/drawing/2014/main" id="{D08A2B8C-7AE7-456E-9531-E4BAC933AF70}"/>
              </a:ext>
            </a:extLst>
          </p:cNvPr>
          <p:cNvSpPr>
            <a:spLocks noGrp="1"/>
          </p:cNvSpPr>
          <p:nvPr>
            <p:ph idx="1"/>
          </p:nvPr>
        </p:nvSpPr>
        <p:spPr>
          <a:xfrm>
            <a:off x="838200" y="1590676"/>
            <a:ext cx="10515600" cy="4351338"/>
          </a:xfrm>
        </p:spPr>
        <p:txBody>
          <a:bodyPr vert="horz" lIns="91440" tIns="45720" rIns="91440" bIns="45720" rtlCol="0" anchor="t">
            <a:noAutofit/>
          </a:bodyPr>
          <a:lstStyle/>
          <a:p>
            <a:pPr marL="0" indent="0">
              <a:lnSpc>
                <a:spcPct val="100000"/>
              </a:lnSpc>
              <a:spcBef>
                <a:spcPts val="0"/>
              </a:spcBef>
              <a:spcAft>
                <a:spcPts val="2400"/>
              </a:spcAft>
              <a:buNone/>
            </a:pPr>
            <a:r>
              <a:rPr lang="en-GB" sz="3600" dirty="0">
                <a:solidFill>
                  <a:schemeClr val="tx1"/>
                </a:solidFill>
              </a:rPr>
              <a:t>The practitioner has two tasks:  </a:t>
            </a:r>
          </a:p>
          <a:p>
            <a:pPr marL="537845" indent="-537845">
              <a:lnSpc>
                <a:spcPct val="100000"/>
              </a:lnSpc>
              <a:spcBef>
                <a:spcPts val="0"/>
              </a:spcBef>
              <a:spcAft>
                <a:spcPts val="2400"/>
              </a:spcAft>
              <a:buNone/>
            </a:pPr>
            <a:r>
              <a:rPr lang="en-GB" sz="3200" dirty="0">
                <a:solidFill>
                  <a:schemeClr val="tx1"/>
                </a:solidFill>
              </a:rPr>
              <a:t>1)  </a:t>
            </a:r>
            <a:r>
              <a:rPr lang="en-GB" sz="3200" b="1" dirty="0">
                <a:solidFill>
                  <a:schemeClr val="tx1"/>
                </a:solidFill>
              </a:rPr>
              <a:t>to prevent situations </a:t>
            </a:r>
            <a:r>
              <a:rPr lang="en-GB" sz="3200" dirty="0">
                <a:solidFill>
                  <a:schemeClr val="tx1"/>
                </a:solidFill>
              </a:rPr>
              <a:t>where a child may experience abuse, neglect and harm</a:t>
            </a:r>
            <a:endParaRPr lang="en-GB" sz="3200" dirty="0">
              <a:solidFill>
                <a:schemeClr val="tx1"/>
              </a:solidFill>
              <a:cs typeface="Arial" panose="020B0604020202020204"/>
            </a:endParaRPr>
          </a:p>
          <a:p>
            <a:pPr marL="0" indent="0" algn="ctr">
              <a:lnSpc>
                <a:spcPct val="100000"/>
              </a:lnSpc>
              <a:spcBef>
                <a:spcPts val="0"/>
              </a:spcBef>
              <a:spcAft>
                <a:spcPts val="2400"/>
              </a:spcAft>
              <a:buNone/>
            </a:pPr>
            <a:r>
              <a:rPr lang="en-GB" sz="3200" dirty="0">
                <a:solidFill>
                  <a:schemeClr val="tx1"/>
                </a:solidFill>
              </a:rPr>
              <a:t>…</a:t>
            </a:r>
            <a:r>
              <a:rPr lang="en-GB" sz="3200" b="1" dirty="0">
                <a:solidFill>
                  <a:schemeClr val="tx1"/>
                </a:solidFill>
              </a:rPr>
              <a:t>and if this is not effective…</a:t>
            </a:r>
            <a:endParaRPr lang="en-GB" sz="3200" dirty="0">
              <a:solidFill>
                <a:schemeClr val="tx1"/>
              </a:solidFill>
            </a:endParaRPr>
          </a:p>
          <a:p>
            <a:pPr marL="0" indent="0" algn="ctr">
              <a:lnSpc>
                <a:spcPct val="100000"/>
              </a:lnSpc>
              <a:spcBef>
                <a:spcPts val="0"/>
              </a:spcBef>
              <a:spcAft>
                <a:spcPts val="2400"/>
              </a:spcAft>
              <a:buNone/>
            </a:pPr>
            <a:r>
              <a:rPr lang="en-GB" sz="3200" dirty="0">
                <a:solidFill>
                  <a:schemeClr val="tx1"/>
                </a:solidFill>
              </a:rPr>
              <a:t>2)  to </a:t>
            </a:r>
            <a:r>
              <a:rPr lang="en-GB" sz="3200" b="1" dirty="0">
                <a:solidFill>
                  <a:schemeClr val="tx1"/>
                </a:solidFill>
              </a:rPr>
              <a:t>identify emerging concerns</a:t>
            </a:r>
            <a:r>
              <a:rPr lang="en-GB" sz="3200" dirty="0">
                <a:solidFill>
                  <a:schemeClr val="tx1"/>
                </a:solidFill>
              </a:rPr>
              <a:t> about abuse, neglect and harm to the child</a:t>
            </a:r>
            <a:endParaRPr lang="en-GB" sz="3200" dirty="0">
              <a:solidFill>
                <a:schemeClr val="tx1"/>
              </a:solidFill>
              <a:cs typeface="Arial"/>
            </a:endParaRPr>
          </a:p>
        </p:txBody>
      </p:sp>
    </p:spTree>
    <p:extLst>
      <p:ext uri="{BB962C8B-B14F-4D97-AF65-F5344CB8AC3E}">
        <p14:creationId xmlns:p14="http://schemas.microsoft.com/office/powerpoint/2010/main" val="2745478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575CAC31-5625-8F47-81E2-6366DA55388A}"/>
              </a:ext>
            </a:extLst>
          </p:cNvPr>
          <p:cNvSpPr/>
          <p:nvPr/>
        </p:nvSpPr>
        <p:spPr>
          <a:xfrm>
            <a:off x="4038600" y="5486400"/>
            <a:ext cx="4552950" cy="1371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505AAD5-8468-4C5C-A240-7BB539168295}"/>
              </a:ext>
            </a:extLst>
          </p:cNvPr>
          <p:cNvSpPr>
            <a:spLocks noGrp="1"/>
          </p:cNvSpPr>
          <p:nvPr>
            <p:ph type="title"/>
          </p:nvPr>
        </p:nvSpPr>
        <p:spPr/>
        <p:txBody>
          <a:bodyPr/>
          <a:lstStyle/>
          <a:p>
            <a:r>
              <a:rPr lang="en-GB" dirty="0"/>
              <a:t>Identifying emerging concerns </a:t>
            </a:r>
          </a:p>
        </p:txBody>
      </p:sp>
      <p:sp>
        <p:nvSpPr>
          <p:cNvPr id="3" name="Speech Bubble: Rectangle with Corners Rounded 2">
            <a:extLst>
              <a:ext uri="{FF2B5EF4-FFF2-40B4-BE49-F238E27FC236}">
                <a16:creationId xmlns:a16="http://schemas.microsoft.com/office/drawing/2014/main" id="{584A4B29-A84B-4957-A523-A482F3D22FA6}"/>
              </a:ext>
            </a:extLst>
          </p:cNvPr>
          <p:cNvSpPr/>
          <p:nvPr/>
        </p:nvSpPr>
        <p:spPr>
          <a:xfrm>
            <a:off x="989351" y="1690688"/>
            <a:ext cx="8694295" cy="1325563"/>
          </a:xfrm>
          <a:prstGeom prst="wedgeRoundRectCallout">
            <a:avLst>
              <a:gd name="adj1" fmla="val -53546"/>
              <a:gd name="adj2" fmla="val 88370"/>
              <a:gd name="adj3" fmla="val 16667"/>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2800" b="1" dirty="0"/>
              <a:t>What are my concerns</a:t>
            </a:r>
            <a:r>
              <a:rPr lang="en-US" sz="2800" dirty="0"/>
              <a:t> about the child’s well-being that, if not addressed, could cause significant harm? </a:t>
            </a:r>
          </a:p>
        </p:txBody>
      </p:sp>
      <p:sp>
        <p:nvSpPr>
          <p:cNvPr id="4" name="Speech Bubble: Rectangle with Corners Rounded 3">
            <a:extLst>
              <a:ext uri="{FF2B5EF4-FFF2-40B4-BE49-F238E27FC236}">
                <a16:creationId xmlns:a16="http://schemas.microsoft.com/office/drawing/2014/main" id="{2B6865F4-3D73-4ED7-94E1-C90818FB0526}"/>
              </a:ext>
            </a:extLst>
          </p:cNvPr>
          <p:cNvSpPr/>
          <p:nvPr/>
        </p:nvSpPr>
        <p:spPr>
          <a:xfrm>
            <a:off x="3064240" y="3506604"/>
            <a:ext cx="8694295" cy="716328"/>
          </a:xfrm>
          <a:prstGeom prst="wedgeRoundRectCallout">
            <a:avLst>
              <a:gd name="adj1" fmla="val 47318"/>
              <a:gd name="adj2" fmla="val 87262"/>
              <a:gd name="adj3" fmla="val 16667"/>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2800" b="1" dirty="0"/>
              <a:t>What is the evidence</a:t>
            </a:r>
            <a:r>
              <a:rPr lang="en-US" sz="2800" dirty="0"/>
              <a:t> to support these concerns?</a:t>
            </a:r>
          </a:p>
        </p:txBody>
      </p:sp>
      <p:sp>
        <p:nvSpPr>
          <p:cNvPr id="6" name="Speech Bubble: Rectangle with Corners Rounded 5">
            <a:extLst>
              <a:ext uri="{FF2B5EF4-FFF2-40B4-BE49-F238E27FC236}">
                <a16:creationId xmlns:a16="http://schemas.microsoft.com/office/drawing/2014/main" id="{006FC81A-5F34-4639-830E-4BA1C48F4EC3}"/>
              </a:ext>
            </a:extLst>
          </p:cNvPr>
          <p:cNvSpPr/>
          <p:nvPr/>
        </p:nvSpPr>
        <p:spPr>
          <a:xfrm>
            <a:off x="1040568" y="4713286"/>
            <a:ext cx="8694295" cy="1325563"/>
          </a:xfrm>
          <a:prstGeom prst="wedgeRoundRectCallout">
            <a:avLst>
              <a:gd name="adj1" fmla="val -53546"/>
              <a:gd name="adj2" fmla="val 88370"/>
              <a:gd name="adj3" fmla="val 16667"/>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en-US" sz="2800" dirty="0"/>
              <a:t>Is parenting capacity, family or environment factors an issue? </a:t>
            </a:r>
          </a:p>
        </p:txBody>
      </p:sp>
    </p:spTree>
    <p:extLst>
      <p:ext uri="{BB962C8B-B14F-4D97-AF65-F5344CB8AC3E}">
        <p14:creationId xmlns:p14="http://schemas.microsoft.com/office/powerpoint/2010/main" val="317402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C617A35-E3F3-714B-8B94-C22F6FFB86D9}"/>
              </a:ext>
            </a:extLst>
          </p:cNvPr>
          <p:cNvSpPr/>
          <p:nvPr/>
        </p:nvSpPr>
        <p:spPr>
          <a:xfrm>
            <a:off x="4038600" y="5486400"/>
            <a:ext cx="4552950" cy="1371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B755812-B29B-459A-9E9C-346C3A84A32C}"/>
              </a:ext>
            </a:extLst>
          </p:cNvPr>
          <p:cNvSpPr>
            <a:spLocks noGrp="1"/>
          </p:cNvSpPr>
          <p:nvPr>
            <p:ph type="title"/>
          </p:nvPr>
        </p:nvSpPr>
        <p:spPr>
          <a:xfrm>
            <a:off x="838200" y="269875"/>
            <a:ext cx="10515600" cy="1325563"/>
          </a:xfrm>
        </p:spPr>
        <p:txBody>
          <a:bodyPr/>
          <a:lstStyle/>
          <a:p>
            <a:r>
              <a:rPr lang="en-GB" dirty="0"/>
              <a:t>Addressing emerging concerns</a:t>
            </a:r>
          </a:p>
        </p:txBody>
      </p:sp>
      <p:sp>
        <p:nvSpPr>
          <p:cNvPr id="3" name="Content Placeholder 2">
            <a:extLst>
              <a:ext uri="{FF2B5EF4-FFF2-40B4-BE49-F238E27FC236}">
                <a16:creationId xmlns:a16="http://schemas.microsoft.com/office/drawing/2014/main" id="{BF3E8698-1AD3-4DA3-98D1-F012B9792257}"/>
              </a:ext>
            </a:extLst>
          </p:cNvPr>
          <p:cNvSpPr>
            <a:spLocks noGrp="1"/>
          </p:cNvSpPr>
          <p:nvPr>
            <p:ph idx="1"/>
          </p:nvPr>
        </p:nvSpPr>
        <p:spPr>
          <a:xfrm>
            <a:off x="838197" y="1434074"/>
            <a:ext cx="10515599" cy="591950"/>
          </a:xfrm>
        </p:spPr>
        <p:txBody>
          <a:bodyPr/>
          <a:lstStyle/>
          <a:p>
            <a:pPr marL="0" lvl="0" indent="0">
              <a:spcBef>
                <a:spcPts val="0"/>
              </a:spcBef>
              <a:spcAft>
                <a:spcPts val="600"/>
              </a:spcAft>
              <a:buNone/>
            </a:pPr>
            <a:r>
              <a:rPr lang="en-GB" sz="3600" dirty="0">
                <a:solidFill>
                  <a:schemeClr val="accent3"/>
                </a:solidFill>
              </a:rPr>
              <a:t>You can provide early interventions through:</a:t>
            </a:r>
          </a:p>
        </p:txBody>
      </p:sp>
      <p:sp>
        <p:nvSpPr>
          <p:cNvPr id="5" name="Rectangle 4">
            <a:extLst>
              <a:ext uri="{FF2B5EF4-FFF2-40B4-BE49-F238E27FC236}">
                <a16:creationId xmlns:a16="http://schemas.microsoft.com/office/drawing/2014/main" id="{B5F665A3-AF14-4E9B-9DAF-609C9D86BBAC}"/>
              </a:ext>
            </a:extLst>
          </p:cNvPr>
          <p:cNvSpPr/>
          <p:nvPr/>
        </p:nvSpPr>
        <p:spPr>
          <a:xfrm>
            <a:off x="774095" y="2776614"/>
            <a:ext cx="10515598" cy="3450175"/>
          </a:xfrm>
          <a:prstGeom prst="rect">
            <a:avLst/>
          </a:prstGeom>
        </p:spPr>
        <p:txBody>
          <a:bodyPr wrap="square">
            <a:spAutoFit/>
          </a:bodyPr>
          <a:lstStyle/>
          <a:p>
            <a:pPr>
              <a:spcAft>
                <a:spcPts val="1200"/>
              </a:spcAft>
            </a:pPr>
            <a:r>
              <a:rPr lang="en-GB" sz="3200" dirty="0">
                <a:solidFill>
                  <a:schemeClr val="accent3"/>
                </a:solidFill>
              </a:rPr>
              <a:t>Interventions should involve:</a:t>
            </a:r>
          </a:p>
          <a:p>
            <a:pPr marL="342900" lvl="0" indent="-342900">
              <a:lnSpc>
                <a:spcPct val="90000"/>
              </a:lnSpc>
              <a:spcAft>
                <a:spcPts val="600"/>
              </a:spcAft>
              <a:buFont typeface="Arial" panose="020B0604020202020204" pitchFamily="34" charset="0"/>
              <a:buChar char="•"/>
            </a:pPr>
            <a:r>
              <a:rPr lang="en-GB" sz="2800" dirty="0"/>
              <a:t>holistic approach </a:t>
            </a:r>
          </a:p>
          <a:p>
            <a:pPr marL="342900" lvl="0" indent="-342900">
              <a:lnSpc>
                <a:spcPct val="90000"/>
              </a:lnSpc>
              <a:spcAft>
                <a:spcPts val="600"/>
              </a:spcAft>
              <a:buFont typeface="Arial" panose="020B0604020202020204" pitchFamily="34" charset="0"/>
              <a:buChar char="•"/>
            </a:pPr>
            <a:r>
              <a:rPr lang="en-GB" sz="2800" dirty="0"/>
              <a:t>supporting/working with the family as equal partners </a:t>
            </a:r>
          </a:p>
          <a:p>
            <a:pPr marL="342900" lvl="0" indent="-342900">
              <a:lnSpc>
                <a:spcPct val="90000"/>
              </a:lnSpc>
              <a:spcAft>
                <a:spcPts val="600"/>
              </a:spcAft>
              <a:buFont typeface="Arial" panose="020B0604020202020204" pitchFamily="34" charset="0"/>
              <a:buChar char="•"/>
            </a:pPr>
            <a:r>
              <a:rPr lang="en-GB" sz="2800" dirty="0"/>
              <a:t>innovative solutions</a:t>
            </a:r>
          </a:p>
          <a:p>
            <a:pPr marL="342900" lvl="0" indent="-342900">
              <a:lnSpc>
                <a:spcPct val="90000"/>
              </a:lnSpc>
              <a:spcAft>
                <a:spcPts val="600"/>
              </a:spcAft>
              <a:buFont typeface="Arial" panose="020B0604020202020204" pitchFamily="34" charset="0"/>
              <a:buChar char="•"/>
            </a:pPr>
            <a:r>
              <a:rPr lang="en-GB" sz="2800" dirty="0"/>
              <a:t>a diverse range of services </a:t>
            </a:r>
          </a:p>
          <a:p>
            <a:pPr marL="342900" lvl="0" indent="-342900">
              <a:lnSpc>
                <a:spcPct val="90000"/>
              </a:lnSpc>
              <a:spcAft>
                <a:spcPts val="600"/>
              </a:spcAft>
              <a:buFont typeface="Arial" panose="020B0604020202020204" pitchFamily="34" charset="0"/>
              <a:buChar char="•"/>
            </a:pPr>
            <a:r>
              <a:rPr lang="en-GB" sz="2800" dirty="0"/>
              <a:t>flexibility </a:t>
            </a:r>
          </a:p>
          <a:p>
            <a:pPr marL="342900" lvl="0" indent="-342900">
              <a:lnSpc>
                <a:spcPct val="90000"/>
              </a:lnSpc>
              <a:spcAft>
                <a:spcPts val="600"/>
              </a:spcAft>
              <a:buFont typeface="Arial" panose="020B0604020202020204" pitchFamily="34" charset="0"/>
              <a:buChar char="•"/>
            </a:pPr>
            <a:r>
              <a:rPr lang="en-GB" sz="2800" dirty="0"/>
              <a:t>shared ownership and active contributions by all practitioners</a:t>
            </a:r>
          </a:p>
        </p:txBody>
      </p:sp>
      <p:sp>
        <p:nvSpPr>
          <p:cNvPr id="4" name="Rectangle 3">
            <a:extLst>
              <a:ext uri="{FF2B5EF4-FFF2-40B4-BE49-F238E27FC236}">
                <a16:creationId xmlns:a16="http://schemas.microsoft.com/office/drawing/2014/main" id="{E754E8B4-7AE4-47F7-A503-85F4D782FDF6}"/>
              </a:ext>
            </a:extLst>
          </p:cNvPr>
          <p:cNvSpPr/>
          <p:nvPr/>
        </p:nvSpPr>
        <p:spPr>
          <a:xfrm>
            <a:off x="838198" y="2163383"/>
            <a:ext cx="2194790" cy="584775"/>
          </a:xfrm>
          <a:prstGeom prst="rect">
            <a:avLst/>
          </a:prstGeom>
        </p:spPr>
        <p:txBody>
          <a:bodyPr wrap="square">
            <a:spAutoFit/>
          </a:bodyPr>
          <a:lstStyle/>
          <a:p>
            <a:r>
              <a:rPr lang="en-US" sz="3200" dirty="0"/>
              <a:t>information</a:t>
            </a:r>
          </a:p>
        </p:txBody>
      </p:sp>
      <p:sp>
        <p:nvSpPr>
          <p:cNvPr id="6" name="Rectangle 5">
            <a:extLst>
              <a:ext uri="{FF2B5EF4-FFF2-40B4-BE49-F238E27FC236}">
                <a16:creationId xmlns:a16="http://schemas.microsoft.com/office/drawing/2014/main" id="{D7A28706-3BC5-4968-BC1D-8990274CDD73}"/>
              </a:ext>
            </a:extLst>
          </p:cNvPr>
          <p:cNvSpPr/>
          <p:nvPr/>
        </p:nvSpPr>
        <p:spPr>
          <a:xfrm>
            <a:off x="3435046" y="2158704"/>
            <a:ext cx="2194790" cy="584775"/>
          </a:xfrm>
          <a:prstGeom prst="rect">
            <a:avLst/>
          </a:prstGeom>
        </p:spPr>
        <p:txBody>
          <a:bodyPr wrap="square">
            <a:spAutoFit/>
          </a:bodyPr>
          <a:lstStyle/>
          <a:p>
            <a:r>
              <a:rPr lang="en-US" sz="3200" dirty="0"/>
              <a:t>assistance</a:t>
            </a:r>
            <a:endParaRPr lang="en-GB" sz="3200" dirty="0"/>
          </a:p>
        </p:txBody>
      </p:sp>
      <p:sp>
        <p:nvSpPr>
          <p:cNvPr id="7" name="Rectangle 6">
            <a:extLst>
              <a:ext uri="{FF2B5EF4-FFF2-40B4-BE49-F238E27FC236}">
                <a16:creationId xmlns:a16="http://schemas.microsoft.com/office/drawing/2014/main" id="{23761175-2425-4C03-972E-C46E2A0FFCC2}"/>
              </a:ext>
            </a:extLst>
          </p:cNvPr>
          <p:cNvSpPr/>
          <p:nvPr/>
        </p:nvSpPr>
        <p:spPr>
          <a:xfrm>
            <a:off x="6031894" y="2158704"/>
            <a:ext cx="5640153" cy="584775"/>
          </a:xfrm>
          <a:prstGeom prst="rect">
            <a:avLst/>
          </a:prstGeom>
        </p:spPr>
        <p:txBody>
          <a:bodyPr wrap="square">
            <a:spAutoFit/>
          </a:bodyPr>
          <a:lstStyle/>
          <a:p>
            <a:r>
              <a:rPr lang="en-US" sz="3200" dirty="0"/>
              <a:t>general and/or specific advice</a:t>
            </a:r>
            <a:endParaRPr lang="en-GB" sz="3200" dirty="0"/>
          </a:p>
        </p:txBody>
      </p:sp>
    </p:spTree>
    <p:extLst>
      <p:ext uri="{BB962C8B-B14F-4D97-AF65-F5344CB8AC3E}">
        <p14:creationId xmlns:p14="http://schemas.microsoft.com/office/powerpoint/2010/main" val="879133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4" grpId="0"/>
      <p:bldP spid="6" grpId="0"/>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0C9E0-0668-46CC-8EEC-85919BA23C22}"/>
              </a:ext>
            </a:extLst>
          </p:cNvPr>
          <p:cNvSpPr>
            <a:spLocks noGrp="1"/>
          </p:cNvSpPr>
          <p:nvPr>
            <p:ph type="title"/>
          </p:nvPr>
        </p:nvSpPr>
        <p:spPr>
          <a:xfrm>
            <a:off x="838200" y="18255"/>
            <a:ext cx="10515600" cy="1325563"/>
          </a:xfrm>
        </p:spPr>
        <p:txBody>
          <a:bodyPr/>
          <a:lstStyle/>
          <a:p>
            <a:r>
              <a:rPr lang="en-GB" dirty="0"/>
              <a:t>Developing early interventions</a:t>
            </a:r>
          </a:p>
        </p:txBody>
      </p:sp>
      <p:sp>
        <p:nvSpPr>
          <p:cNvPr id="5" name="Content Placeholder 4">
            <a:extLst>
              <a:ext uri="{FF2B5EF4-FFF2-40B4-BE49-F238E27FC236}">
                <a16:creationId xmlns:a16="http://schemas.microsoft.com/office/drawing/2014/main" id="{DFA3066D-9AE2-4F17-B5FD-0AB5C341D002}"/>
              </a:ext>
            </a:extLst>
          </p:cNvPr>
          <p:cNvSpPr>
            <a:spLocks noGrp="1"/>
          </p:cNvSpPr>
          <p:nvPr>
            <p:ph idx="1"/>
          </p:nvPr>
        </p:nvSpPr>
        <p:spPr>
          <a:xfrm>
            <a:off x="838199" y="1131094"/>
            <a:ext cx="11153931" cy="5795169"/>
          </a:xfrm>
        </p:spPr>
        <p:txBody>
          <a:bodyPr vert="horz" lIns="91440" tIns="45720" rIns="91440" bIns="45720" rtlCol="0" anchor="t">
            <a:noAutofit/>
          </a:bodyPr>
          <a:lstStyle/>
          <a:p>
            <a:pPr marL="0" indent="0">
              <a:spcBef>
                <a:spcPts val="0"/>
              </a:spcBef>
              <a:spcAft>
                <a:spcPts val="600"/>
              </a:spcAft>
              <a:buNone/>
            </a:pPr>
            <a:r>
              <a:rPr lang="en-GB" sz="2600" dirty="0">
                <a:solidFill>
                  <a:schemeClr val="tx1"/>
                </a:solidFill>
              </a:rPr>
              <a:t>When developing interventions, you should take a </a:t>
            </a:r>
            <a:r>
              <a:rPr lang="en-GB" sz="2600" b="1" dirty="0">
                <a:solidFill>
                  <a:schemeClr val="tx1"/>
                </a:solidFill>
              </a:rPr>
              <a:t>whole family approach </a:t>
            </a:r>
            <a:r>
              <a:rPr lang="en-GB" sz="2600" dirty="0">
                <a:solidFill>
                  <a:schemeClr val="tx1"/>
                </a:solidFill>
              </a:rPr>
              <a:t>to improving outcomes and adapt to </a:t>
            </a:r>
            <a:r>
              <a:rPr lang="en-GB" sz="2600" b="1" dirty="0">
                <a:solidFill>
                  <a:schemeClr val="tx1"/>
                </a:solidFill>
              </a:rPr>
              <a:t>individual family circumstances </a:t>
            </a:r>
          </a:p>
          <a:p>
            <a:pPr marL="0" indent="0">
              <a:spcBef>
                <a:spcPts val="0"/>
              </a:spcBef>
              <a:spcAft>
                <a:spcPts val="600"/>
              </a:spcAft>
              <a:buNone/>
            </a:pPr>
            <a:r>
              <a:rPr lang="en-GB" sz="2600" dirty="0">
                <a:solidFill>
                  <a:schemeClr val="tx1"/>
                </a:solidFill>
              </a:rPr>
              <a:t>You should:</a:t>
            </a:r>
          </a:p>
          <a:p>
            <a:pPr lvl="1">
              <a:spcBef>
                <a:spcPts val="0"/>
              </a:spcBef>
              <a:spcAft>
                <a:spcPts val="900"/>
              </a:spcAft>
            </a:pPr>
            <a:r>
              <a:rPr lang="en-GB" sz="2600" b="1" dirty="0">
                <a:solidFill>
                  <a:schemeClr val="tx1"/>
                </a:solidFill>
              </a:rPr>
              <a:t>empower families </a:t>
            </a:r>
            <a:r>
              <a:rPr lang="en-GB" sz="2600" dirty="0">
                <a:solidFill>
                  <a:schemeClr val="tx1"/>
                </a:solidFill>
              </a:rPr>
              <a:t>to take control of their lives</a:t>
            </a:r>
            <a:endParaRPr lang="en-GB" sz="2600" dirty="0">
              <a:solidFill>
                <a:schemeClr val="tx1"/>
              </a:solidFill>
              <a:cs typeface="Arial" panose="020B0604020202020204"/>
            </a:endParaRPr>
          </a:p>
          <a:p>
            <a:pPr lvl="1">
              <a:spcBef>
                <a:spcPts val="0"/>
              </a:spcBef>
              <a:spcAft>
                <a:spcPts val="900"/>
              </a:spcAft>
            </a:pPr>
            <a:r>
              <a:rPr lang="en-GB" sz="2600" b="1" dirty="0">
                <a:solidFill>
                  <a:schemeClr val="tx1"/>
                </a:solidFill>
              </a:rPr>
              <a:t>integrate</a:t>
            </a:r>
            <a:r>
              <a:rPr lang="en-GB" sz="2600" dirty="0">
                <a:solidFill>
                  <a:schemeClr val="tx1"/>
                </a:solidFill>
              </a:rPr>
              <a:t> different ways of working with the family</a:t>
            </a:r>
            <a:endParaRPr lang="en-GB" sz="2600" dirty="0">
              <a:solidFill>
                <a:schemeClr val="tx1"/>
              </a:solidFill>
              <a:cs typeface="Arial" panose="020B0604020202020204"/>
            </a:endParaRPr>
          </a:p>
          <a:p>
            <a:pPr lvl="1">
              <a:spcBef>
                <a:spcPts val="0"/>
              </a:spcBef>
              <a:spcAft>
                <a:spcPts val="900"/>
              </a:spcAft>
            </a:pPr>
            <a:r>
              <a:rPr lang="en-GB" sz="2600" b="1" dirty="0">
                <a:solidFill>
                  <a:schemeClr val="tx1"/>
                </a:solidFill>
              </a:rPr>
              <a:t>maintain focus</a:t>
            </a:r>
            <a:r>
              <a:rPr lang="en-GB" sz="2600" dirty="0">
                <a:solidFill>
                  <a:schemeClr val="tx1"/>
                </a:solidFill>
              </a:rPr>
              <a:t> on the needs of the child</a:t>
            </a:r>
            <a:endParaRPr lang="en-GB" sz="2600" dirty="0">
              <a:solidFill>
                <a:schemeClr val="tx1"/>
              </a:solidFill>
              <a:cs typeface="Arial" panose="020B0604020202020204"/>
            </a:endParaRPr>
          </a:p>
          <a:p>
            <a:pPr lvl="1">
              <a:spcBef>
                <a:spcPts val="0"/>
              </a:spcBef>
              <a:spcAft>
                <a:spcPts val="900"/>
              </a:spcAft>
            </a:pPr>
            <a:r>
              <a:rPr lang="en-GB" sz="2600" dirty="0">
                <a:solidFill>
                  <a:schemeClr val="tx1"/>
                </a:solidFill>
              </a:rPr>
              <a:t>address issues in the </a:t>
            </a:r>
            <a:r>
              <a:rPr lang="en-GB" sz="2600" b="1" dirty="0">
                <a:solidFill>
                  <a:schemeClr val="tx1"/>
                </a:solidFill>
              </a:rPr>
              <a:t>local</a:t>
            </a:r>
            <a:r>
              <a:rPr lang="en-GB" sz="2600" dirty="0">
                <a:solidFill>
                  <a:schemeClr val="tx1"/>
                </a:solidFill>
              </a:rPr>
              <a:t> community that may affect parent(s)/carer’s ability to meet the child’s needs</a:t>
            </a:r>
            <a:endParaRPr lang="en-GB" sz="2600" dirty="0">
              <a:solidFill>
                <a:schemeClr val="tx1"/>
              </a:solidFill>
              <a:cs typeface="Arial" panose="020B0604020202020204"/>
            </a:endParaRPr>
          </a:p>
          <a:p>
            <a:pPr lvl="1">
              <a:spcBef>
                <a:spcPts val="0"/>
              </a:spcBef>
              <a:spcAft>
                <a:spcPts val="900"/>
              </a:spcAft>
            </a:pPr>
            <a:r>
              <a:rPr lang="en-GB" sz="2600" dirty="0">
                <a:solidFill>
                  <a:schemeClr val="tx1"/>
                </a:solidFill>
              </a:rPr>
              <a:t>seek opportunities to </a:t>
            </a:r>
            <a:r>
              <a:rPr lang="en-GB" sz="2600" b="1" dirty="0">
                <a:solidFill>
                  <a:schemeClr val="tx1"/>
                </a:solidFill>
              </a:rPr>
              <a:t>link </a:t>
            </a:r>
            <a:r>
              <a:rPr lang="en-GB" sz="2600" dirty="0">
                <a:solidFill>
                  <a:schemeClr val="tx1"/>
                </a:solidFill>
              </a:rPr>
              <a:t>with other local programmes</a:t>
            </a:r>
            <a:endParaRPr lang="en-GB" sz="2600" dirty="0">
              <a:solidFill>
                <a:schemeClr val="tx1"/>
              </a:solidFill>
              <a:cs typeface="Arial" panose="020B0604020202020204"/>
            </a:endParaRPr>
          </a:p>
          <a:p>
            <a:pPr lvl="1">
              <a:spcBef>
                <a:spcPts val="0"/>
              </a:spcBef>
              <a:spcAft>
                <a:spcPts val="900"/>
              </a:spcAft>
            </a:pPr>
            <a:r>
              <a:rPr lang="en-GB" sz="2600" b="1" dirty="0">
                <a:solidFill>
                  <a:schemeClr val="tx1"/>
                </a:solidFill>
              </a:rPr>
              <a:t>be proactive </a:t>
            </a:r>
            <a:r>
              <a:rPr lang="en-GB" sz="2600" dirty="0">
                <a:solidFill>
                  <a:schemeClr val="tx1"/>
                </a:solidFill>
              </a:rPr>
              <a:t>and put support in place as soon as you identify any needs in the family</a:t>
            </a:r>
            <a:endParaRPr lang="en-GB" sz="2600" dirty="0">
              <a:solidFill>
                <a:schemeClr val="tx1"/>
              </a:solidFill>
              <a:cs typeface="Arial"/>
            </a:endParaRPr>
          </a:p>
          <a:p>
            <a:pPr marL="0" indent="0">
              <a:buNone/>
            </a:pPr>
            <a:endParaRPr lang="en-GB" sz="2600" dirty="0"/>
          </a:p>
        </p:txBody>
      </p:sp>
    </p:spTree>
    <p:extLst>
      <p:ext uri="{BB962C8B-B14F-4D97-AF65-F5344CB8AC3E}">
        <p14:creationId xmlns:p14="http://schemas.microsoft.com/office/powerpoint/2010/main" val="2275444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500"/>
                                  </p:stCondLst>
                                  <p:childTnLst>
                                    <p:set>
                                      <p:cBhvr>
                                        <p:cTn id="9" dur="1" fill="hold">
                                          <p:stCondLst>
                                            <p:cond delay="0"/>
                                          </p:stCondLst>
                                        </p:cTn>
                                        <p:tgtEl>
                                          <p:spTgt spid="5">
                                            <p:txEl>
                                              <p:pRg st="2" end="2"/>
                                            </p:txEl>
                                          </p:spTgt>
                                        </p:tgtEl>
                                        <p:attrNameLst>
                                          <p:attrName>style.visibility</p:attrName>
                                        </p:attrNameLst>
                                      </p:cBhvr>
                                      <p:to>
                                        <p:strVal val="visible"/>
                                      </p:to>
                                    </p:set>
                                  </p:childTnLst>
                                </p:cTn>
                              </p:par>
                            </p:childTnLst>
                          </p:cTn>
                        </p:par>
                        <p:par>
                          <p:cTn id="10" fill="hold">
                            <p:stCondLst>
                              <p:cond delay="500"/>
                            </p:stCondLst>
                            <p:childTnLst>
                              <p:par>
                                <p:cTn id="11" presetID="1" presetClass="entr" presetSubtype="0" fill="hold" nodeType="afterEffect">
                                  <p:stCondLst>
                                    <p:cond delay="500"/>
                                  </p:stCondLst>
                                  <p:childTnLst>
                                    <p:set>
                                      <p:cBhvr>
                                        <p:cTn id="12" dur="1" fill="hold">
                                          <p:stCondLst>
                                            <p:cond delay="0"/>
                                          </p:stCondLst>
                                        </p:cTn>
                                        <p:tgtEl>
                                          <p:spTgt spid="5">
                                            <p:txEl>
                                              <p:pRg st="3" end="3"/>
                                            </p:txEl>
                                          </p:spTgt>
                                        </p:tgtEl>
                                        <p:attrNameLst>
                                          <p:attrName>style.visibility</p:attrName>
                                        </p:attrNameLst>
                                      </p:cBhvr>
                                      <p:to>
                                        <p:strVal val="visible"/>
                                      </p:to>
                                    </p:set>
                                  </p:childTnLst>
                                </p:cTn>
                              </p:par>
                            </p:childTnLst>
                          </p:cTn>
                        </p:par>
                        <p:par>
                          <p:cTn id="13" fill="hold">
                            <p:stCondLst>
                              <p:cond delay="1000"/>
                            </p:stCondLst>
                            <p:childTnLst>
                              <p:par>
                                <p:cTn id="14" presetID="1" presetClass="entr" presetSubtype="0" fill="hold" nodeType="afterEffect">
                                  <p:stCondLst>
                                    <p:cond delay="500"/>
                                  </p:stCondLst>
                                  <p:childTnLst>
                                    <p:set>
                                      <p:cBhvr>
                                        <p:cTn id="15" dur="1" fill="hold">
                                          <p:stCondLst>
                                            <p:cond delay="0"/>
                                          </p:stCondLst>
                                        </p:cTn>
                                        <p:tgtEl>
                                          <p:spTgt spid="5">
                                            <p:txEl>
                                              <p:pRg st="4" end="4"/>
                                            </p:txEl>
                                          </p:spTgt>
                                        </p:tgtEl>
                                        <p:attrNameLst>
                                          <p:attrName>style.visibility</p:attrName>
                                        </p:attrNameLst>
                                      </p:cBhvr>
                                      <p:to>
                                        <p:strVal val="visible"/>
                                      </p:to>
                                    </p:set>
                                  </p:childTnLst>
                                </p:cTn>
                              </p:par>
                            </p:childTnLst>
                          </p:cTn>
                        </p:par>
                        <p:par>
                          <p:cTn id="16" fill="hold">
                            <p:stCondLst>
                              <p:cond delay="1500"/>
                            </p:stCondLst>
                            <p:childTnLst>
                              <p:par>
                                <p:cTn id="17" presetID="1" presetClass="entr" presetSubtype="0" fill="hold" nodeType="afterEffect">
                                  <p:stCondLst>
                                    <p:cond delay="500"/>
                                  </p:stCondLst>
                                  <p:childTnLst>
                                    <p:set>
                                      <p:cBhvr>
                                        <p:cTn id="18" dur="1" fill="hold">
                                          <p:stCondLst>
                                            <p:cond delay="0"/>
                                          </p:stCondLst>
                                        </p:cTn>
                                        <p:tgtEl>
                                          <p:spTgt spid="5">
                                            <p:txEl>
                                              <p:pRg st="5" end="5"/>
                                            </p:txEl>
                                          </p:spTgt>
                                        </p:tgtEl>
                                        <p:attrNameLst>
                                          <p:attrName>style.visibility</p:attrName>
                                        </p:attrNameLst>
                                      </p:cBhvr>
                                      <p:to>
                                        <p:strVal val="visible"/>
                                      </p:to>
                                    </p:set>
                                  </p:childTnLst>
                                </p:cTn>
                              </p:par>
                            </p:childTnLst>
                          </p:cTn>
                        </p:par>
                        <p:par>
                          <p:cTn id="19" fill="hold">
                            <p:stCondLst>
                              <p:cond delay="2000"/>
                            </p:stCondLst>
                            <p:childTnLst>
                              <p:par>
                                <p:cTn id="20" presetID="1" presetClass="entr" presetSubtype="0" fill="hold" nodeType="afterEffect">
                                  <p:stCondLst>
                                    <p:cond delay="500"/>
                                  </p:stCondLst>
                                  <p:childTnLst>
                                    <p:set>
                                      <p:cBhvr>
                                        <p:cTn id="21" dur="1" fill="hold">
                                          <p:stCondLst>
                                            <p:cond delay="0"/>
                                          </p:stCondLst>
                                        </p:cTn>
                                        <p:tgtEl>
                                          <p:spTgt spid="5">
                                            <p:txEl>
                                              <p:pRg st="6" end="6"/>
                                            </p:txEl>
                                          </p:spTgt>
                                        </p:tgtEl>
                                        <p:attrNameLst>
                                          <p:attrName>style.visibility</p:attrName>
                                        </p:attrNameLst>
                                      </p:cBhvr>
                                      <p:to>
                                        <p:strVal val="visible"/>
                                      </p:to>
                                    </p:set>
                                  </p:childTnLst>
                                </p:cTn>
                              </p:par>
                            </p:childTnLst>
                          </p:cTn>
                        </p:par>
                        <p:par>
                          <p:cTn id="22" fill="hold">
                            <p:stCondLst>
                              <p:cond delay="2500"/>
                            </p:stCondLst>
                            <p:childTnLst>
                              <p:par>
                                <p:cTn id="23" presetID="1" presetClass="entr" presetSubtype="0" fill="hold" nodeType="afterEffect">
                                  <p:stCondLst>
                                    <p:cond delay="500"/>
                                  </p:stCondLst>
                                  <p:childTnLst>
                                    <p:set>
                                      <p:cBhvr>
                                        <p:cTn id="2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50C018-392C-4B71-9152-62732DC63306}"/>
              </a:ext>
            </a:extLst>
          </p:cNvPr>
          <p:cNvSpPr>
            <a:spLocks noGrp="1"/>
          </p:cNvSpPr>
          <p:nvPr>
            <p:ph type="title"/>
          </p:nvPr>
        </p:nvSpPr>
        <p:spPr>
          <a:xfrm>
            <a:off x="838200" y="0"/>
            <a:ext cx="10515600" cy="1325563"/>
          </a:xfrm>
        </p:spPr>
        <p:txBody>
          <a:bodyPr/>
          <a:lstStyle/>
          <a:p>
            <a:r>
              <a:rPr lang="en-GB" dirty="0"/>
              <a:t>Key partners might include:</a:t>
            </a:r>
          </a:p>
        </p:txBody>
      </p:sp>
      <p:sp>
        <p:nvSpPr>
          <p:cNvPr id="4" name="TextBox 3">
            <a:extLst>
              <a:ext uri="{FF2B5EF4-FFF2-40B4-BE49-F238E27FC236}">
                <a16:creationId xmlns:a16="http://schemas.microsoft.com/office/drawing/2014/main" id="{0DF37D5C-6CC4-4BDE-84E8-B35AF5532622}"/>
              </a:ext>
            </a:extLst>
          </p:cNvPr>
          <p:cNvSpPr txBox="1"/>
          <p:nvPr/>
        </p:nvSpPr>
        <p:spPr>
          <a:xfrm>
            <a:off x="838200" y="1228655"/>
            <a:ext cx="10974049" cy="4730526"/>
          </a:xfrm>
          <a:prstGeom prst="rect">
            <a:avLst/>
          </a:prstGeom>
          <a:noFill/>
        </p:spPr>
        <p:txBody>
          <a:bodyPr wrap="square" rtlCol="0" anchor="t">
            <a:spAutoFit/>
          </a:bodyPr>
          <a:lstStyle/>
          <a:p>
            <a:pPr marL="457200" indent="-457200">
              <a:lnSpc>
                <a:spcPct val="90000"/>
              </a:lnSpc>
              <a:spcAft>
                <a:spcPts val="1800"/>
              </a:spcAft>
              <a:buClr>
                <a:schemeClr val="accent3"/>
              </a:buClr>
              <a:buFont typeface="Arial"/>
              <a:buChar char="•"/>
            </a:pPr>
            <a:r>
              <a:rPr lang="en-GB" sz="2800" dirty="0"/>
              <a:t>education / schools </a:t>
            </a:r>
            <a:endParaRPr lang="en-US" sz="2800">
              <a:cs typeface="Arial"/>
            </a:endParaRPr>
          </a:p>
          <a:p>
            <a:pPr marL="457200" indent="-457200">
              <a:lnSpc>
                <a:spcPct val="90000"/>
              </a:lnSpc>
              <a:spcAft>
                <a:spcPts val="1800"/>
              </a:spcAft>
              <a:buClr>
                <a:schemeClr val="accent3"/>
              </a:buClr>
              <a:buFont typeface="Arial"/>
              <a:buChar char="•"/>
            </a:pPr>
            <a:r>
              <a:rPr lang="en-GB" sz="2800" dirty="0"/>
              <a:t>midwifery services / health visitors / other health agencies</a:t>
            </a:r>
            <a:endParaRPr lang="en-GB" sz="2800">
              <a:cs typeface="Arial" panose="020B0604020202020204"/>
            </a:endParaRPr>
          </a:p>
          <a:p>
            <a:pPr marL="457200" indent="-457200">
              <a:lnSpc>
                <a:spcPct val="90000"/>
              </a:lnSpc>
              <a:spcAft>
                <a:spcPts val="1800"/>
              </a:spcAft>
              <a:buClr>
                <a:schemeClr val="accent3"/>
              </a:buClr>
              <a:buFont typeface="Arial"/>
              <a:buChar char="•"/>
            </a:pPr>
            <a:r>
              <a:rPr lang="en-GB" sz="2800" dirty="0"/>
              <a:t>housing services</a:t>
            </a:r>
            <a:endParaRPr lang="en-GB" sz="2800">
              <a:cs typeface="Arial" panose="020B0604020202020204"/>
            </a:endParaRPr>
          </a:p>
          <a:p>
            <a:pPr marL="457200" indent="-457200">
              <a:lnSpc>
                <a:spcPct val="90000"/>
              </a:lnSpc>
              <a:spcAft>
                <a:spcPts val="1800"/>
              </a:spcAft>
              <a:buClr>
                <a:schemeClr val="accent3"/>
              </a:buClr>
              <a:buFont typeface="Arial"/>
              <a:buChar char="•"/>
            </a:pPr>
            <a:r>
              <a:rPr lang="en-GB" sz="2800"/>
              <a:t>family information services (FIS)</a:t>
            </a:r>
            <a:endParaRPr lang="en-GB" sz="2800">
              <a:cs typeface="Arial" panose="020B0604020202020204"/>
            </a:endParaRPr>
          </a:p>
          <a:p>
            <a:pPr marL="457200" indent="-457200">
              <a:lnSpc>
                <a:spcPct val="90000"/>
              </a:lnSpc>
              <a:spcAft>
                <a:spcPts val="1800"/>
              </a:spcAft>
              <a:buClr>
                <a:schemeClr val="accent3"/>
              </a:buClr>
              <a:buFont typeface="Arial"/>
              <a:buChar char="•"/>
            </a:pPr>
            <a:r>
              <a:rPr lang="en-GB" sz="2800" dirty="0"/>
              <a:t>police</a:t>
            </a:r>
            <a:endParaRPr lang="en-GB" sz="2800">
              <a:cs typeface="Arial" panose="020B0604020202020204"/>
            </a:endParaRPr>
          </a:p>
          <a:p>
            <a:pPr marL="457200" indent="-457200">
              <a:lnSpc>
                <a:spcPct val="90000"/>
              </a:lnSpc>
              <a:spcAft>
                <a:spcPts val="1800"/>
              </a:spcAft>
              <a:buClr>
                <a:schemeClr val="accent3"/>
              </a:buClr>
              <a:buFont typeface="Arial"/>
              <a:buChar char="•"/>
            </a:pPr>
            <a:r>
              <a:rPr lang="en-GB" sz="2800" dirty="0"/>
              <a:t>third sector and community services</a:t>
            </a:r>
            <a:endParaRPr lang="en-GB" sz="2800">
              <a:cs typeface="Arial" panose="020B0604020202020204"/>
            </a:endParaRPr>
          </a:p>
          <a:p>
            <a:pPr marL="457200" indent="-457200">
              <a:lnSpc>
                <a:spcPct val="90000"/>
              </a:lnSpc>
              <a:spcAft>
                <a:spcPts val="1800"/>
              </a:spcAft>
              <a:buClr>
                <a:schemeClr val="accent3"/>
              </a:buClr>
              <a:buFont typeface="Arial"/>
              <a:buChar char="•"/>
            </a:pPr>
            <a:r>
              <a:rPr lang="en-GB" sz="2800" dirty="0"/>
              <a:t>organisations providing specialist services</a:t>
            </a:r>
            <a:endParaRPr lang="en-GB" sz="2800" dirty="0">
              <a:cs typeface="Arial" panose="020B0604020202020204"/>
            </a:endParaRPr>
          </a:p>
          <a:p>
            <a:endParaRPr lang="en-GB" sz="2000" dirty="0"/>
          </a:p>
        </p:txBody>
      </p:sp>
    </p:spTree>
    <p:extLst>
      <p:ext uri="{BB962C8B-B14F-4D97-AF65-F5344CB8AC3E}">
        <p14:creationId xmlns:p14="http://schemas.microsoft.com/office/powerpoint/2010/main" val="3297076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C030A66-25E5-A34E-80F4-A38071EC1552}"/>
              </a:ext>
            </a:extLst>
          </p:cNvPr>
          <p:cNvSpPr/>
          <p:nvPr/>
        </p:nvSpPr>
        <p:spPr>
          <a:xfrm>
            <a:off x="4038600" y="5486400"/>
            <a:ext cx="4552950" cy="1371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Rounded Corners 3">
            <a:extLst>
              <a:ext uri="{FF2B5EF4-FFF2-40B4-BE49-F238E27FC236}">
                <a16:creationId xmlns:a16="http://schemas.microsoft.com/office/drawing/2014/main" id="{163704F6-EC9D-4B04-B50C-0B0EA679525D}"/>
              </a:ext>
            </a:extLst>
          </p:cNvPr>
          <p:cNvSpPr/>
          <p:nvPr/>
        </p:nvSpPr>
        <p:spPr>
          <a:xfrm>
            <a:off x="349135" y="5403273"/>
            <a:ext cx="11521440" cy="1030778"/>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5E1A257B-06B4-47BF-BFB3-DBDDFE008D58}"/>
              </a:ext>
            </a:extLst>
          </p:cNvPr>
          <p:cNvSpPr>
            <a:spLocks noGrp="1"/>
          </p:cNvSpPr>
          <p:nvPr>
            <p:ph type="title"/>
          </p:nvPr>
        </p:nvSpPr>
        <p:spPr>
          <a:xfrm>
            <a:off x="655319" y="18256"/>
            <a:ext cx="10698481" cy="1860420"/>
          </a:xfrm>
        </p:spPr>
        <p:txBody>
          <a:bodyPr/>
          <a:lstStyle/>
          <a:p>
            <a:r>
              <a:rPr lang="en-US" sz="5400" dirty="0"/>
              <a:t>Social Services and Well-being (Wales) Act 2014</a:t>
            </a:r>
            <a:endParaRPr lang="en-GB" sz="5400" dirty="0"/>
          </a:p>
        </p:txBody>
      </p:sp>
      <p:sp>
        <p:nvSpPr>
          <p:cNvPr id="3" name="Content Placeholder 2">
            <a:extLst>
              <a:ext uri="{FF2B5EF4-FFF2-40B4-BE49-F238E27FC236}">
                <a16:creationId xmlns:a16="http://schemas.microsoft.com/office/drawing/2014/main" id="{7766A016-01A7-47CF-A718-936063AB7BF8}"/>
              </a:ext>
            </a:extLst>
          </p:cNvPr>
          <p:cNvSpPr>
            <a:spLocks noGrp="1"/>
          </p:cNvSpPr>
          <p:nvPr>
            <p:ph idx="1"/>
          </p:nvPr>
        </p:nvSpPr>
        <p:spPr>
          <a:xfrm>
            <a:off x="655319" y="2001569"/>
            <a:ext cx="11032375" cy="4588795"/>
          </a:xfrm>
        </p:spPr>
        <p:txBody>
          <a:bodyPr vert="horz" lIns="91440" tIns="45720" rIns="91440" bIns="45720" rtlCol="0" anchor="t">
            <a:noAutofit/>
          </a:bodyPr>
          <a:lstStyle/>
          <a:p>
            <a:pPr marL="365125" indent="-365125">
              <a:spcBef>
                <a:spcPts val="0"/>
              </a:spcBef>
              <a:spcAft>
                <a:spcPts val="1200"/>
              </a:spcAft>
            </a:pPr>
            <a:r>
              <a:rPr lang="en-GB" sz="2800" dirty="0">
                <a:solidFill>
                  <a:schemeClr val="tx1"/>
                </a:solidFill>
                <a:cs typeface="Arial"/>
              </a:rPr>
              <a:t>Voice and control</a:t>
            </a:r>
            <a:r>
              <a:rPr lang="en-GB" dirty="0">
                <a:solidFill>
                  <a:schemeClr val="tx1"/>
                </a:solidFill>
                <a:cs typeface="Arial"/>
              </a:rPr>
              <a:t> </a:t>
            </a:r>
            <a:r>
              <a:rPr lang="en-GB" dirty="0">
                <a:solidFill>
                  <a:schemeClr val="tx1"/>
                </a:solidFill>
                <a:ea typeface="+mn-lt"/>
                <a:cs typeface="+mn-lt"/>
              </a:rPr>
              <a:t>–</a:t>
            </a:r>
            <a:r>
              <a:rPr lang="en-GB" dirty="0">
                <a:solidFill>
                  <a:schemeClr val="tx1"/>
                </a:solidFill>
                <a:cs typeface="Arial"/>
              </a:rPr>
              <a:t> </a:t>
            </a:r>
            <a:r>
              <a:rPr lang="en-GB" sz="2800" dirty="0">
                <a:solidFill>
                  <a:schemeClr val="tx1"/>
                </a:solidFill>
                <a:cs typeface="Arial"/>
              </a:rPr>
              <a:t>of the individual</a:t>
            </a:r>
          </a:p>
          <a:p>
            <a:pPr marL="365125" indent="-365125">
              <a:spcBef>
                <a:spcPts val="0"/>
              </a:spcBef>
              <a:spcAft>
                <a:spcPts val="1200"/>
              </a:spcAft>
            </a:pPr>
            <a:r>
              <a:rPr lang="en-GB" sz="2800" dirty="0">
                <a:solidFill>
                  <a:schemeClr val="tx1"/>
                </a:solidFill>
                <a:cs typeface="Arial"/>
              </a:rPr>
              <a:t>Prevention and early intervention – to prevent escalation of issues</a:t>
            </a:r>
          </a:p>
          <a:p>
            <a:pPr marL="365125" indent="-365125">
              <a:spcBef>
                <a:spcPts val="0"/>
              </a:spcBef>
              <a:spcAft>
                <a:spcPts val="1200"/>
              </a:spcAft>
            </a:pPr>
            <a:r>
              <a:rPr lang="en-GB" sz="2800" dirty="0">
                <a:solidFill>
                  <a:schemeClr val="tx1"/>
                </a:solidFill>
                <a:cs typeface="Arial"/>
              </a:rPr>
              <a:t>Well-being – of the individual, to be promoted by all persons delivering functions under the Act</a:t>
            </a:r>
          </a:p>
          <a:p>
            <a:pPr marL="365125" indent="-365125">
              <a:spcBef>
                <a:spcPts val="0"/>
              </a:spcBef>
              <a:spcAft>
                <a:spcPts val="1200"/>
              </a:spcAft>
            </a:pPr>
            <a:r>
              <a:rPr lang="en-GB" sz="2800" dirty="0">
                <a:solidFill>
                  <a:schemeClr val="tx1"/>
                </a:solidFill>
                <a:cs typeface="Arial"/>
              </a:rPr>
              <a:t>Co-production – between individual and agencies, across agencies and sectors, co-producing services and solutions</a:t>
            </a:r>
          </a:p>
          <a:p>
            <a:pPr marL="365125" indent="-365125">
              <a:spcBef>
                <a:spcPts val="0"/>
              </a:spcBef>
              <a:spcAft>
                <a:spcPts val="1200"/>
              </a:spcAft>
            </a:pPr>
            <a:r>
              <a:rPr lang="en-GB" dirty="0">
                <a:solidFill>
                  <a:schemeClr val="tx1"/>
                </a:solidFill>
                <a:cs typeface="Arial"/>
              </a:rPr>
              <a:t>Multi-agency</a:t>
            </a:r>
            <a:r>
              <a:rPr lang="en-GB" sz="2800" dirty="0">
                <a:solidFill>
                  <a:schemeClr val="tx1"/>
                </a:solidFill>
                <a:cs typeface="Arial"/>
              </a:rPr>
              <a:t> – in this case, safeguarding is everybody’s business</a:t>
            </a:r>
          </a:p>
          <a:p>
            <a:pPr marL="365125" indent="-365125">
              <a:spcBef>
                <a:spcPts val="0"/>
              </a:spcBef>
              <a:spcAft>
                <a:spcPts val="1200"/>
              </a:spcAft>
            </a:pPr>
            <a:r>
              <a:rPr lang="en-US" sz="2800" dirty="0">
                <a:solidFill>
                  <a:schemeClr val="tx1"/>
                </a:solidFill>
              </a:rPr>
              <a:t>Principles of the Act – apply across all </a:t>
            </a:r>
            <a:r>
              <a:rPr lang="en-US" dirty="0">
                <a:solidFill>
                  <a:schemeClr val="tx1"/>
                </a:solidFill>
              </a:rPr>
              <a:t>parts</a:t>
            </a:r>
            <a:r>
              <a:rPr lang="en-US" sz="2800" dirty="0">
                <a:solidFill>
                  <a:schemeClr val="tx1"/>
                </a:solidFill>
              </a:rPr>
              <a:t>, including part 7 </a:t>
            </a:r>
            <a:r>
              <a:rPr lang="en-US" dirty="0">
                <a:solidFill>
                  <a:schemeClr val="tx1"/>
                </a:solidFill>
              </a:rPr>
              <a:t>safeguarding</a:t>
            </a:r>
            <a:endParaRPr lang="en-US" sz="2800" dirty="0">
              <a:solidFill>
                <a:schemeClr val="tx1"/>
              </a:solidFill>
              <a:cs typeface="Arial"/>
            </a:endParaRPr>
          </a:p>
          <a:p>
            <a:pPr marL="365125" indent="-365125">
              <a:spcBef>
                <a:spcPts val="0"/>
              </a:spcBef>
              <a:spcAft>
                <a:spcPts val="1200"/>
              </a:spcAft>
            </a:pPr>
            <a:endParaRPr lang="en-GB" sz="2800" dirty="0">
              <a:solidFill>
                <a:schemeClr val="tx1"/>
              </a:solidFill>
              <a:cs typeface="Arial"/>
            </a:endParaRPr>
          </a:p>
          <a:p>
            <a:pPr>
              <a:spcBef>
                <a:spcPts val="0"/>
              </a:spcBef>
              <a:spcAft>
                <a:spcPts val="1200"/>
              </a:spcAft>
            </a:pPr>
            <a:endParaRPr lang="en-GB" sz="2800" dirty="0"/>
          </a:p>
        </p:txBody>
      </p:sp>
    </p:spTree>
    <p:extLst>
      <p:ext uri="{BB962C8B-B14F-4D97-AF65-F5344CB8AC3E}">
        <p14:creationId xmlns:p14="http://schemas.microsoft.com/office/powerpoint/2010/main" val="1755389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D15127-199D-4520-8019-536F5B51A332}"/>
              </a:ext>
            </a:extLst>
          </p:cNvPr>
          <p:cNvSpPr>
            <a:spLocks noGrp="1"/>
          </p:cNvSpPr>
          <p:nvPr>
            <p:ph type="title"/>
          </p:nvPr>
        </p:nvSpPr>
        <p:spPr>
          <a:xfrm>
            <a:off x="838200" y="18255"/>
            <a:ext cx="11353800" cy="1325563"/>
          </a:xfrm>
        </p:spPr>
        <p:txBody>
          <a:bodyPr/>
          <a:lstStyle/>
          <a:p>
            <a:r>
              <a:rPr lang="en-US" sz="5400" dirty="0"/>
              <a:t>Information, advice and assistance</a:t>
            </a:r>
            <a:endParaRPr lang="en-GB" sz="5400" dirty="0"/>
          </a:p>
        </p:txBody>
      </p:sp>
      <p:sp>
        <p:nvSpPr>
          <p:cNvPr id="3" name="Content Placeholder 2">
            <a:extLst>
              <a:ext uri="{FF2B5EF4-FFF2-40B4-BE49-F238E27FC236}">
                <a16:creationId xmlns:a16="http://schemas.microsoft.com/office/drawing/2014/main" id="{CD922E1D-0F7E-48F8-9BE4-5B81BAA96167}"/>
              </a:ext>
            </a:extLst>
          </p:cNvPr>
          <p:cNvSpPr>
            <a:spLocks noGrp="1"/>
          </p:cNvSpPr>
          <p:nvPr>
            <p:ph idx="1"/>
          </p:nvPr>
        </p:nvSpPr>
        <p:spPr>
          <a:xfrm>
            <a:off x="838199" y="1588168"/>
            <a:ext cx="10939463" cy="4588795"/>
          </a:xfrm>
        </p:spPr>
        <p:txBody>
          <a:bodyPr vert="horz" lIns="91440" tIns="45720" rIns="91440" bIns="45720" rtlCol="0" anchor="t">
            <a:noAutofit/>
          </a:bodyPr>
          <a:lstStyle/>
          <a:p>
            <a:pPr marL="0" indent="0">
              <a:buNone/>
            </a:pPr>
            <a:r>
              <a:rPr lang="en-US" sz="3200" dirty="0"/>
              <a:t>Local authorities, under the </a:t>
            </a:r>
            <a:r>
              <a:rPr lang="en-US" sz="3200" b="1" dirty="0"/>
              <a:t>code of practice</a:t>
            </a:r>
            <a:r>
              <a:rPr lang="en-US" sz="3200" dirty="0"/>
              <a:t>,</a:t>
            </a:r>
            <a:r>
              <a:rPr lang="en-US" sz="3200" b="1" dirty="0"/>
              <a:t> </a:t>
            </a:r>
            <a:r>
              <a:rPr lang="en-US" sz="3200" dirty="0"/>
              <a:t>have a duty to establish an </a:t>
            </a:r>
            <a:r>
              <a:rPr lang="en-US" sz="3200" b="1" dirty="0"/>
              <a:t>information, advice and assistance service (IAA) </a:t>
            </a:r>
            <a:r>
              <a:rPr lang="en-US" sz="3200" dirty="0"/>
              <a:t>to:</a:t>
            </a:r>
          </a:p>
          <a:p>
            <a:pPr marL="356870" indent="-356870"/>
            <a:r>
              <a:rPr lang="en-US" sz="3200" dirty="0"/>
              <a:t>proactively promote </a:t>
            </a:r>
            <a:r>
              <a:rPr lang="en-US" sz="3200" b="1" dirty="0"/>
              <a:t>early intervention </a:t>
            </a:r>
            <a:r>
              <a:rPr lang="en-US" sz="3200" dirty="0"/>
              <a:t>and </a:t>
            </a:r>
            <a:r>
              <a:rPr lang="en-US" sz="3200" b="1" dirty="0"/>
              <a:t>prevention</a:t>
            </a:r>
            <a:endParaRPr lang="en-US" sz="3200" b="1" dirty="0">
              <a:cs typeface="Arial" panose="020B0604020202020204"/>
            </a:endParaRPr>
          </a:p>
          <a:p>
            <a:pPr marL="356870" indent="-356870"/>
            <a:r>
              <a:rPr lang="en-US" sz="3200" dirty="0" err="1"/>
              <a:t>emphasise</a:t>
            </a:r>
            <a:r>
              <a:rPr lang="en-US" sz="3200" dirty="0"/>
              <a:t> </a:t>
            </a:r>
            <a:r>
              <a:rPr lang="en-US" sz="3200" b="1" dirty="0"/>
              <a:t>advocacy</a:t>
            </a:r>
            <a:r>
              <a:rPr lang="en-US" sz="3200" dirty="0"/>
              <a:t> and </a:t>
            </a:r>
            <a:r>
              <a:rPr lang="en-US" sz="3200" b="1" dirty="0"/>
              <a:t>co-production</a:t>
            </a:r>
            <a:endParaRPr lang="en-US" sz="3200" b="1" dirty="0">
              <a:cs typeface="Arial" panose="020B0604020202020204"/>
            </a:endParaRPr>
          </a:p>
          <a:p>
            <a:pPr marL="356870" indent="-356870"/>
            <a:r>
              <a:rPr lang="en-US" sz="3200" b="1" dirty="0"/>
              <a:t>provide the public </a:t>
            </a:r>
            <a:r>
              <a:rPr lang="en-US" sz="3200" dirty="0"/>
              <a:t>with information and advice to prevent escalation of difficulties to situations that require more intensive, specialist intervention </a:t>
            </a:r>
            <a:endParaRPr lang="en-US" sz="3200" dirty="0">
              <a:cs typeface="Arial" panose="020B0604020202020204"/>
            </a:endParaRPr>
          </a:p>
          <a:p>
            <a:pPr marL="0" indent="0">
              <a:buNone/>
            </a:pPr>
            <a:endParaRPr lang="en-US" sz="3200" dirty="0"/>
          </a:p>
        </p:txBody>
      </p:sp>
    </p:spTree>
    <p:extLst>
      <p:ext uri="{BB962C8B-B14F-4D97-AF65-F5344CB8AC3E}">
        <p14:creationId xmlns:p14="http://schemas.microsoft.com/office/powerpoint/2010/main" val="2292116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D15127-199D-4520-8019-536F5B51A332}"/>
              </a:ext>
            </a:extLst>
          </p:cNvPr>
          <p:cNvSpPr>
            <a:spLocks noGrp="1"/>
          </p:cNvSpPr>
          <p:nvPr>
            <p:ph type="title"/>
          </p:nvPr>
        </p:nvSpPr>
        <p:spPr>
          <a:xfrm>
            <a:off x="838200" y="18255"/>
            <a:ext cx="11353800" cy="1325563"/>
          </a:xfrm>
        </p:spPr>
        <p:txBody>
          <a:bodyPr/>
          <a:lstStyle/>
          <a:p>
            <a:r>
              <a:rPr lang="en-US" sz="5400" dirty="0"/>
              <a:t>Information, advice and assistance</a:t>
            </a:r>
            <a:endParaRPr lang="en-GB" sz="5400" dirty="0"/>
          </a:p>
        </p:txBody>
      </p:sp>
      <p:sp>
        <p:nvSpPr>
          <p:cNvPr id="3" name="Content Placeholder 2">
            <a:extLst>
              <a:ext uri="{FF2B5EF4-FFF2-40B4-BE49-F238E27FC236}">
                <a16:creationId xmlns:a16="http://schemas.microsoft.com/office/drawing/2014/main" id="{CD922E1D-0F7E-48F8-9BE4-5B81BAA96167}"/>
              </a:ext>
            </a:extLst>
          </p:cNvPr>
          <p:cNvSpPr>
            <a:spLocks noGrp="1"/>
          </p:cNvSpPr>
          <p:nvPr>
            <p:ph idx="1"/>
          </p:nvPr>
        </p:nvSpPr>
        <p:spPr>
          <a:xfrm>
            <a:off x="838200" y="1463476"/>
            <a:ext cx="11049000" cy="4588795"/>
          </a:xfrm>
        </p:spPr>
        <p:txBody>
          <a:bodyPr vert="horz" lIns="91440" tIns="45720" rIns="91440" bIns="45720" rtlCol="0" anchor="t">
            <a:noAutofit/>
          </a:bodyPr>
          <a:lstStyle/>
          <a:p>
            <a:pPr marL="0" indent="0">
              <a:buNone/>
            </a:pPr>
            <a:r>
              <a:rPr lang="en-US" sz="3200" b="1" dirty="0">
                <a:solidFill>
                  <a:schemeClr val="accent3"/>
                </a:solidFill>
              </a:rPr>
              <a:t>Information</a:t>
            </a:r>
            <a:r>
              <a:rPr lang="en-US" sz="3200" dirty="0"/>
              <a:t> is quality data that helps a person make an informed choice about their well-being </a:t>
            </a:r>
          </a:p>
          <a:p>
            <a:pPr marL="0" indent="0">
              <a:buNone/>
            </a:pPr>
            <a:r>
              <a:rPr lang="en-US" sz="3200" b="1" dirty="0">
                <a:solidFill>
                  <a:schemeClr val="accent3"/>
                </a:solidFill>
              </a:rPr>
              <a:t>Advice</a:t>
            </a:r>
            <a:r>
              <a:rPr lang="en-US" sz="3200" dirty="0"/>
              <a:t> means working co-productively with a person to explore options, ensure they understand what is available to them, and actively involve them in making decisions about what matters to them and the personal outcomes they wish to achieve</a:t>
            </a:r>
            <a:endParaRPr lang="en-US" sz="3200" dirty="0">
              <a:cs typeface="Arial"/>
            </a:endParaRPr>
          </a:p>
          <a:p>
            <a:pPr marL="0" indent="0">
              <a:buNone/>
            </a:pPr>
            <a:r>
              <a:rPr lang="en-US" sz="3200" b="1" dirty="0">
                <a:solidFill>
                  <a:schemeClr val="accent3"/>
                </a:solidFill>
              </a:rPr>
              <a:t>Assistance</a:t>
            </a:r>
            <a:r>
              <a:rPr lang="en-US" sz="3200" dirty="0"/>
              <a:t> involves taking action with the person to access care and support, or a </a:t>
            </a:r>
            <a:r>
              <a:rPr lang="en-US" sz="3200" dirty="0" err="1"/>
              <a:t>carer</a:t>
            </a:r>
            <a:r>
              <a:rPr lang="en-US" sz="3200" dirty="0"/>
              <a:t> to access support </a:t>
            </a:r>
            <a:endParaRPr lang="en-US" sz="3200" dirty="0">
              <a:cs typeface="Arial"/>
            </a:endParaRPr>
          </a:p>
          <a:p>
            <a:endParaRPr lang="en-US" sz="3200" dirty="0"/>
          </a:p>
        </p:txBody>
      </p:sp>
    </p:spTree>
    <p:extLst>
      <p:ext uri="{BB962C8B-B14F-4D97-AF65-F5344CB8AC3E}">
        <p14:creationId xmlns:p14="http://schemas.microsoft.com/office/powerpoint/2010/main" val="7393052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5AAD5-8468-4C5C-A240-7BB539168295}"/>
              </a:ext>
            </a:extLst>
          </p:cNvPr>
          <p:cNvSpPr>
            <a:spLocks noGrp="1"/>
          </p:cNvSpPr>
          <p:nvPr>
            <p:ph type="title"/>
          </p:nvPr>
        </p:nvSpPr>
        <p:spPr/>
        <p:txBody>
          <a:bodyPr/>
          <a:lstStyle/>
          <a:p>
            <a:r>
              <a:rPr lang="en-GB" dirty="0"/>
              <a:t>Key values</a:t>
            </a:r>
          </a:p>
        </p:txBody>
      </p:sp>
      <p:sp>
        <p:nvSpPr>
          <p:cNvPr id="3" name="Content Placeholder 2">
            <a:extLst>
              <a:ext uri="{FF2B5EF4-FFF2-40B4-BE49-F238E27FC236}">
                <a16:creationId xmlns:a16="http://schemas.microsoft.com/office/drawing/2014/main" id="{BD094BB8-4460-4C97-A92A-38D160EA2DE5}"/>
              </a:ext>
            </a:extLst>
          </p:cNvPr>
          <p:cNvSpPr>
            <a:spLocks noGrp="1"/>
          </p:cNvSpPr>
          <p:nvPr>
            <p:ph idx="1"/>
          </p:nvPr>
        </p:nvSpPr>
        <p:spPr/>
        <p:txBody>
          <a:bodyPr vert="horz" lIns="91440" tIns="45720" rIns="91440" bIns="45720" rtlCol="0" anchor="t">
            <a:noAutofit/>
          </a:bodyPr>
          <a:lstStyle/>
          <a:p>
            <a:pPr marL="0" indent="0">
              <a:spcBef>
                <a:spcPts val="0"/>
              </a:spcBef>
              <a:spcAft>
                <a:spcPts val="2400"/>
              </a:spcAft>
              <a:buNone/>
            </a:pPr>
            <a:r>
              <a:rPr lang="en-GB" sz="4000" b="1" dirty="0">
                <a:solidFill>
                  <a:schemeClr val="tx1"/>
                </a:solidFill>
              </a:rPr>
              <a:t>Two key values in safeguarding practice:</a:t>
            </a:r>
            <a:endParaRPr lang="en-GB" sz="4000" dirty="0">
              <a:solidFill>
                <a:schemeClr val="tx1"/>
              </a:solidFill>
            </a:endParaRPr>
          </a:p>
          <a:p>
            <a:pPr marL="0" indent="0">
              <a:spcBef>
                <a:spcPts val="0"/>
              </a:spcBef>
              <a:spcAft>
                <a:spcPts val="2400"/>
              </a:spcAft>
              <a:buNone/>
            </a:pPr>
            <a:r>
              <a:rPr lang="en-GB" sz="3600" dirty="0">
                <a:solidFill>
                  <a:schemeClr val="tx1"/>
                </a:solidFill>
              </a:rPr>
              <a:t>1) safeguarding is </a:t>
            </a:r>
            <a:r>
              <a:rPr lang="en-GB" sz="3600" u="sng" dirty="0">
                <a:solidFill>
                  <a:schemeClr val="tx1"/>
                </a:solidFill>
              </a:rPr>
              <a:t>everybody’s</a:t>
            </a:r>
            <a:r>
              <a:rPr lang="en-GB" sz="3600" dirty="0">
                <a:solidFill>
                  <a:schemeClr val="tx1"/>
                </a:solidFill>
              </a:rPr>
              <a:t> responsibility</a:t>
            </a:r>
            <a:endParaRPr lang="en-GB" sz="3600" dirty="0">
              <a:solidFill>
                <a:schemeClr val="tx1"/>
              </a:solidFill>
              <a:cs typeface="Arial"/>
            </a:endParaRPr>
          </a:p>
          <a:p>
            <a:pPr marL="0" indent="0">
              <a:spcBef>
                <a:spcPts val="0"/>
              </a:spcBef>
              <a:spcAft>
                <a:spcPts val="2400"/>
              </a:spcAft>
              <a:buNone/>
            </a:pPr>
            <a:r>
              <a:rPr lang="en-GB" sz="3600" dirty="0">
                <a:solidFill>
                  <a:schemeClr val="tx1"/>
                </a:solidFill>
              </a:rPr>
              <a:t>2) a child-centred approach </a:t>
            </a:r>
            <a:endParaRPr lang="en-GB" sz="3600" dirty="0">
              <a:solidFill>
                <a:schemeClr val="tx1"/>
              </a:solidFill>
              <a:cs typeface="Arial"/>
            </a:endParaRPr>
          </a:p>
          <a:p>
            <a:pPr>
              <a:spcBef>
                <a:spcPts val="0"/>
              </a:spcBef>
              <a:spcAft>
                <a:spcPts val="1200"/>
              </a:spcAft>
            </a:pPr>
            <a:endParaRPr lang="en-GB" dirty="0"/>
          </a:p>
        </p:txBody>
      </p:sp>
    </p:spTree>
    <p:extLst>
      <p:ext uri="{BB962C8B-B14F-4D97-AF65-F5344CB8AC3E}">
        <p14:creationId xmlns:p14="http://schemas.microsoft.com/office/powerpoint/2010/main" val="4168466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5AAD5-8468-4C5C-A240-7BB539168295}"/>
              </a:ext>
            </a:extLst>
          </p:cNvPr>
          <p:cNvSpPr>
            <a:spLocks noGrp="1"/>
          </p:cNvSpPr>
          <p:nvPr>
            <p:ph type="title"/>
          </p:nvPr>
        </p:nvSpPr>
        <p:spPr/>
        <p:txBody>
          <a:bodyPr/>
          <a:lstStyle/>
          <a:p>
            <a:r>
              <a:rPr lang="en-US" dirty="0"/>
              <a:t>Value: Safeguarding is</a:t>
            </a:r>
            <a:r>
              <a:rPr lang="en-US" i="1" dirty="0"/>
              <a:t> </a:t>
            </a:r>
            <a:r>
              <a:rPr lang="en-US" b="1" dirty="0"/>
              <a:t>everybody’s</a:t>
            </a:r>
            <a:r>
              <a:rPr lang="en-US" dirty="0"/>
              <a:t> responsibility </a:t>
            </a:r>
            <a:endParaRPr lang="en-GB" dirty="0"/>
          </a:p>
        </p:txBody>
      </p:sp>
      <p:sp>
        <p:nvSpPr>
          <p:cNvPr id="5" name="Content Placeholder 4">
            <a:extLst>
              <a:ext uri="{FF2B5EF4-FFF2-40B4-BE49-F238E27FC236}">
                <a16:creationId xmlns:a16="http://schemas.microsoft.com/office/drawing/2014/main" id="{D08A2B8C-7AE7-456E-9531-E4BAC933AF70}"/>
              </a:ext>
            </a:extLst>
          </p:cNvPr>
          <p:cNvSpPr>
            <a:spLocks noGrp="1"/>
          </p:cNvSpPr>
          <p:nvPr>
            <p:ph idx="1"/>
          </p:nvPr>
        </p:nvSpPr>
        <p:spPr>
          <a:xfrm>
            <a:off x="838199" y="1754081"/>
            <a:ext cx="11070771" cy="4351338"/>
          </a:xfrm>
        </p:spPr>
        <p:txBody>
          <a:bodyPr vert="horz" lIns="91440" tIns="45720" rIns="91440" bIns="45720" rtlCol="0" anchor="t">
            <a:noAutofit/>
          </a:bodyPr>
          <a:lstStyle/>
          <a:p>
            <a:pPr marL="0" indent="0">
              <a:buNone/>
            </a:pPr>
            <a:r>
              <a:rPr lang="en-GB" dirty="0">
                <a:solidFill>
                  <a:schemeClr val="tx1"/>
                </a:solidFill>
              </a:rPr>
              <a:t>Each practitioner and organisation must:</a:t>
            </a:r>
          </a:p>
          <a:p>
            <a:r>
              <a:rPr lang="en-US" dirty="0"/>
              <a:t>contribute to safeguarding and promoting the well-being of the child</a:t>
            </a:r>
          </a:p>
          <a:p>
            <a:r>
              <a:rPr lang="en-US" dirty="0"/>
              <a:t>share information following data protection guidelines</a:t>
            </a:r>
            <a:endParaRPr lang="en-US" dirty="0">
              <a:cs typeface="Arial"/>
            </a:endParaRPr>
          </a:p>
          <a:p>
            <a:r>
              <a:rPr lang="en-US" dirty="0"/>
              <a:t>work with practitioners within your team and other agencies to better understand the child, their circumstances and their needs</a:t>
            </a:r>
          </a:p>
          <a:p>
            <a:r>
              <a:rPr lang="en-US" dirty="0"/>
              <a:t>develop co-productive working relationships </a:t>
            </a:r>
            <a:r>
              <a:rPr lang="en-US" i="1" dirty="0"/>
              <a:t>with</a:t>
            </a:r>
            <a:r>
              <a:rPr lang="en-US" dirty="0"/>
              <a:t> the child at risk, their family and </a:t>
            </a:r>
            <a:r>
              <a:rPr lang="en-US" dirty="0" err="1"/>
              <a:t>carers</a:t>
            </a:r>
            <a:r>
              <a:rPr lang="en-US" dirty="0"/>
              <a:t> to establish what matters to them and to ensure they feel respected and informed</a:t>
            </a:r>
            <a:endParaRPr lang="en-GB" dirty="0"/>
          </a:p>
        </p:txBody>
      </p:sp>
    </p:spTree>
    <p:extLst>
      <p:ext uri="{BB962C8B-B14F-4D97-AF65-F5344CB8AC3E}">
        <p14:creationId xmlns:p14="http://schemas.microsoft.com/office/powerpoint/2010/main" val="30000891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5AAD5-8468-4C5C-A240-7BB539168295}"/>
              </a:ext>
            </a:extLst>
          </p:cNvPr>
          <p:cNvSpPr>
            <a:spLocks noGrp="1"/>
          </p:cNvSpPr>
          <p:nvPr>
            <p:ph type="title"/>
          </p:nvPr>
        </p:nvSpPr>
        <p:spPr/>
        <p:txBody>
          <a:bodyPr/>
          <a:lstStyle/>
          <a:p>
            <a:r>
              <a:rPr lang="en-GB" dirty="0"/>
              <a:t>Six safeguarding principles</a:t>
            </a:r>
          </a:p>
        </p:txBody>
      </p:sp>
      <p:sp>
        <p:nvSpPr>
          <p:cNvPr id="5" name="Content Placeholder 4">
            <a:extLst>
              <a:ext uri="{FF2B5EF4-FFF2-40B4-BE49-F238E27FC236}">
                <a16:creationId xmlns:a16="http://schemas.microsoft.com/office/drawing/2014/main" id="{D08A2B8C-7AE7-456E-9531-E4BAC933AF70}"/>
              </a:ext>
            </a:extLst>
          </p:cNvPr>
          <p:cNvSpPr>
            <a:spLocks noGrp="1"/>
          </p:cNvSpPr>
          <p:nvPr>
            <p:ph idx="1"/>
          </p:nvPr>
        </p:nvSpPr>
        <p:spPr>
          <a:xfrm>
            <a:off x="838200" y="1538288"/>
            <a:ext cx="10515600" cy="2097541"/>
          </a:xfrm>
        </p:spPr>
        <p:txBody>
          <a:bodyPr vert="horz" lIns="91440" tIns="45720" rIns="91440" bIns="45720" rtlCol="0" anchor="t">
            <a:noAutofit/>
          </a:bodyPr>
          <a:lstStyle/>
          <a:p>
            <a:pPr marL="0" lvl="0" indent="0">
              <a:spcBef>
                <a:spcPts val="0"/>
              </a:spcBef>
              <a:spcAft>
                <a:spcPts val="1200"/>
              </a:spcAft>
              <a:buNone/>
            </a:pPr>
            <a:r>
              <a:rPr lang="en-GB" sz="3000" b="1" dirty="0">
                <a:solidFill>
                  <a:schemeClr val="tx1"/>
                </a:solidFill>
              </a:rPr>
              <a:t>Principle 1  </a:t>
            </a:r>
          </a:p>
          <a:p>
            <a:pPr marL="0" indent="0">
              <a:spcBef>
                <a:spcPts val="0"/>
              </a:spcBef>
              <a:spcAft>
                <a:spcPts val="1200"/>
              </a:spcAft>
              <a:buNone/>
            </a:pPr>
            <a:r>
              <a:rPr lang="en-GB" sz="3000" dirty="0">
                <a:solidFill>
                  <a:schemeClr val="tx1"/>
                </a:solidFill>
              </a:rPr>
              <a:t>Put the wishes, needs and well-being of the child first, so they receive the care and support they need before a problem escalates </a:t>
            </a:r>
            <a:endParaRPr lang="en-GB" sz="3000" dirty="0">
              <a:solidFill>
                <a:schemeClr val="tx1"/>
              </a:solidFill>
              <a:cs typeface="Arial"/>
            </a:endParaRPr>
          </a:p>
        </p:txBody>
      </p:sp>
      <p:sp>
        <p:nvSpPr>
          <p:cNvPr id="3" name="Rectangle 2">
            <a:extLst>
              <a:ext uri="{FF2B5EF4-FFF2-40B4-BE49-F238E27FC236}">
                <a16:creationId xmlns:a16="http://schemas.microsoft.com/office/drawing/2014/main" id="{90DF5509-3AAA-42B8-95BC-C024AC4057FA}"/>
              </a:ext>
            </a:extLst>
          </p:cNvPr>
          <p:cNvSpPr/>
          <p:nvPr/>
        </p:nvSpPr>
        <p:spPr>
          <a:xfrm>
            <a:off x="838200" y="3461882"/>
            <a:ext cx="10515600" cy="2369880"/>
          </a:xfrm>
          <a:prstGeom prst="rect">
            <a:avLst/>
          </a:prstGeom>
        </p:spPr>
        <p:txBody>
          <a:bodyPr wrap="square" anchor="t">
            <a:spAutoFit/>
          </a:bodyPr>
          <a:lstStyle/>
          <a:p>
            <a:pPr lvl="0">
              <a:spcAft>
                <a:spcPts val="1200"/>
              </a:spcAft>
            </a:pPr>
            <a:r>
              <a:rPr lang="en-GB" sz="3000" b="1" dirty="0"/>
              <a:t>Principle 2 </a:t>
            </a:r>
          </a:p>
          <a:p>
            <a:pPr>
              <a:lnSpc>
                <a:spcPct val="90000"/>
              </a:lnSpc>
              <a:spcAft>
                <a:spcPts val="1200"/>
              </a:spcAft>
              <a:buClr>
                <a:schemeClr val="accent3"/>
              </a:buClr>
            </a:pPr>
            <a:r>
              <a:rPr lang="en-GB" sz="3000" dirty="0"/>
              <a:t>All practitioners who come into contact with children are alert to their needs, including any potential or suspected abuse or risk of abuse or harm, and understand what action they should take </a:t>
            </a:r>
            <a:endParaRPr lang="en-GB" sz="3000" dirty="0">
              <a:cs typeface="Arial"/>
            </a:endParaRPr>
          </a:p>
        </p:txBody>
      </p:sp>
    </p:spTree>
    <p:extLst>
      <p:ext uri="{BB962C8B-B14F-4D97-AF65-F5344CB8AC3E}">
        <p14:creationId xmlns:p14="http://schemas.microsoft.com/office/powerpoint/2010/main" val="1729491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5AAD5-8468-4C5C-A240-7BB539168295}"/>
              </a:ext>
            </a:extLst>
          </p:cNvPr>
          <p:cNvSpPr>
            <a:spLocks noGrp="1"/>
          </p:cNvSpPr>
          <p:nvPr>
            <p:ph type="title"/>
          </p:nvPr>
        </p:nvSpPr>
        <p:spPr/>
        <p:txBody>
          <a:bodyPr/>
          <a:lstStyle/>
          <a:p>
            <a:r>
              <a:rPr lang="en-GB" dirty="0"/>
              <a:t>Six safeguarding principles</a:t>
            </a:r>
          </a:p>
        </p:txBody>
      </p:sp>
      <p:sp>
        <p:nvSpPr>
          <p:cNvPr id="5" name="Content Placeholder 4">
            <a:extLst>
              <a:ext uri="{FF2B5EF4-FFF2-40B4-BE49-F238E27FC236}">
                <a16:creationId xmlns:a16="http://schemas.microsoft.com/office/drawing/2014/main" id="{D08A2B8C-7AE7-456E-9531-E4BAC933AF70}"/>
              </a:ext>
            </a:extLst>
          </p:cNvPr>
          <p:cNvSpPr>
            <a:spLocks noGrp="1"/>
          </p:cNvSpPr>
          <p:nvPr>
            <p:ph idx="1"/>
          </p:nvPr>
        </p:nvSpPr>
        <p:spPr>
          <a:xfrm>
            <a:off x="838200" y="1570768"/>
            <a:ext cx="10515600" cy="1575026"/>
          </a:xfrm>
        </p:spPr>
        <p:txBody>
          <a:bodyPr vert="horz" lIns="91440" tIns="45720" rIns="91440" bIns="45720" rtlCol="0" anchor="t">
            <a:noAutofit/>
          </a:bodyPr>
          <a:lstStyle/>
          <a:p>
            <a:pPr marL="0" indent="0">
              <a:spcBef>
                <a:spcPts val="0"/>
              </a:spcBef>
              <a:spcAft>
                <a:spcPts val="1200"/>
              </a:spcAft>
              <a:buNone/>
            </a:pPr>
            <a:r>
              <a:rPr lang="en-GB" sz="3000" b="1" dirty="0">
                <a:solidFill>
                  <a:schemeClr val="tx1"/>
                </a:solidFill>
              </a:rPr>
              <a:t>Principle 3 </a:t>
            </a:r>
            <a:br>
              <a:rPr lang="en-GB" sz="3000" b="1" dirty="0">
                <a:solidFill>
                  <a:schemeClr val="tx1"/>
                </a:solidFill>
              </a:rPr>
            </a:br>
            <a:r>
              <a:rPr lang="en-GB" sz="3000" dirty="0">
                <a:solidFill>
                  <a:schemeClr val="tx1"/>
                </a:solidFill>
              </a:rPr>
              <a:t>All practitioners share appropriate information and have direct access to advice to discuss any concerns about a child </a:t>
            </a:r>
          </a:p>
        </p:txBody>
      </p:sp>
      <p:sp>
        <p:nvSpPr>
          <p:cNvPr id="4" name="Content Placeholder 4">
            <a:extLst>
              <a:ext uri="{FF2B5EF4-FFF2-40B4-BE49-F238E27FC236}">
                <a16:creationId xmlns:a16="http://schemas.microsoft.com/office/drawing/2014/main" id="{644FF1B7-8675-4532-BF10-3980C56706E2}"/>
              </a:ext>
            </a:extLst>
          </p:cNvPr>
          <p:cNvSpPr txBox="1">
            <a:spLocks/>
          </p:cNvSpPr>
          <p:nvPr/>
        </p:nvSpPr>
        <p:spPr>
          <a:xfrm>
            <a:off x="838200" y="3488960"/>
            <a:ext cx="10515600" cy="2228169"/>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Clr>
                <a:schemeClr val="accent3"/>
              </a:buClr>
              <a:buFont typeface="Arial" panose="020B0604020202020204" pitchFamily="34" charset="0"/>
              <a:buChar char="•"/>
              <a:defRPr sz="2800" kern="1200">
                <a:solidFill>
                  <a:schemeClr val="accent1"/>
                </a:solidFill>
                <a:latin typeface="+mn-lt"/>
                <a:ea typeface="+mn-ea"/>
                <a:cs typeface="+mn-cs"/>
              </a:defRPr>
            </a:lvl1pPr>
            <a:lvl2pPr marL="685800" indent="-228600" algn="l" defTabSz="914400" rtl="0" eaLnBrk="1" latinLnBrk="0" hangingPunct="1">
              <a:lnSpc>
                <a:spcPct val="90000"/>
              </a:lnSpc>
              <a:spcBef>
                <a:spcPts val="500"/>
              </a:spcBef>
              <a:buClr>
                <a:schemeClr val="accent3"/>
              </a:buClr>
              <a:buFont typeface="Arial" panose="020B0604020202020204" pitchFamily="34" charset="0"/>
              <a:buChar char="•"/>
              <a:defRPr sz="2400" kern="1200">
                <a:solidFill>
                  <a:schemeClr val="accent1"/>
                </a:solidFill>
                <a:latin typeface="+mn-lt"/>
                <a:ea typeface="+mn-ea"/>
                <a:cs typeface="+mn-cs"/>
              </a:defRPr>
            </a:lvl2pPr>
            <a:lvl3pPr marL="1143000" indent="-228600" algn="l" defTabSz="914400" rtl="0" eaLnBrk="1" latinLnBrk="0" hangingPunct="1">
              <a:lnSpc>
                <a:spcPct val="90000"/>
              </a:lnSpc>
              <a:spcBef>
                <a:spcPts val="500"/>
              </a:spcBef>
              <a:buClr>
                <a:schemeClr val="accent3"/>
              </a:buClr>
              <a:buFont typeface="Arial" panose="020B0604020202020204" pitchFamily="34" charset="0"/>
              <a:buChar char="•"/>
              <a:defRPr sz="2000" kern="1200">
                <a:solidFill>
                  <a:schemeClr val="accent1"/>
                </a:solidFill>
                <a:latin typeface="+mn-lt"/>
                <a:ea typeface="+mn-ea"/>
                <a:cs typeface="+mn-cs"/>
              </a:defRPr>
            </a:lvl3pPr>
            <a:lvl4pPr marL="1600200" indent="-228600" algn="l" defTabSz="914400" rtl="0" eaLnBrk="1" latinLnBrk="0" hangingPunct="1">
              <a:lnSpc>
                <a:spcPct val="90000"/>
              </a:lnSpc>
              <a:spcBef>
                <a:spcPts val="500"/>
              </a:spcBef>
              <a:buClr>
                <a:schemeClr val="accent3"/>
              </a:buClr>
              <a:buFont typeface="Arial" panose="020B0604020202020204" pitchFamily="34" charset="0"/>
              <a:buChar char="•"/>
              <a:defRPr sz="1800" kern="1200">
                <a:solidFill>
                  <a:schemeClr val="accent1"/>
                </a:solidFill>
                <a:latin typeface="+mn-lt"/>
                <a:ea typeface="+mn-ea"/>
                <a:cs typeface="+mn-cs"/>
              </a:defRPr>
            </a:lvl4pPr>
            <a:lvl5pPr marL="2057400" indent="-228600" algn="l" defTabSz="914400" rtl="0" eaLnBrk="1" latinLnBrk="0" hangingPunct="1">
              <a:lnSpc>
                <a:spcPct val="90000"/>
              </a:lnSpc>
              <a:spcBef>
                <a:spcPts val="500"/>
              </a:spcBef>
              <a:buClr>
                <a:schemeClr val="accent3"/>
              </a:buClr>
              <a:buFont typeface="Arial" panose="020B0604020202020204" pitchFamily="34" charset="0"/>
              <a:buChar char="•"/>
              <a:defRPr sz="1800" kern="1200">
                <a:solidFill>
                  <a:schemeClr val="accen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spcAft>
                <a:spcPts val="1200"/>
              </a:spcAft>
              <a:buNone/>
            </a:pPr>
            <a:r>
              <a:rPr lang="en-GB" sz="3000" b="1" dirty="0">
                <a:solidFill>
                  <a:schemeClr val="tx1"/>
                </a:solidFill>
              </a:rPr>
              <a:t>Principle 4 </a:t>
            </a:r>
            <a:br>
              <a:rPr lang="en-GB" sz="3000" b="1" dirty="0">
                <a:solidFill>
                  <a:schemeClr val="tx1"/>
                </a:solidFill>
              </a:rPr>
            </a:br>
            <a:r>
              <a:rPr lang="en-GB" sz="3000" dirty="0">
                <a:solidFill>
                  <a:schemeClr val="tx1"/>
                </a:solidFill>
              </a:rPr>
              <a:t>All practitioners are able to use their professional judgment to put the child’s needs and personal outcomes at the centre of the system so that the right solution can be found for them </a:t>
            </a:r>
          </a:p>
          <a:p>
            <a:pPr marL="0" indent="0">
              <a:spcBef>
                <a:spcPts val="0"/>
              </a:spcBef>
              <a:spcAft>
                <a:spcPts val="1200"/>
              </a:spcAft>
              <a:buFont typeface="Arial" panose="020B0604020202020204" pitchFamily="34" charset="0"/>
              <a:buNone/>
            </a:pPr>
            <a:endParaRPr lang="en-GB" sz="3000" dirty="0">
              <a:solidFill>
                <a:schemeClr val="tx1"/>
              </a:solidFill>
            </a:endParaRPr>
          </a:p>
        </p:txBody>
      </p:sp>
    </p:spTree>
    <p:extLst>
      <p:ext uri="{BB962C8B-B14F-4D97-AF65-F5344CB8AC3E}">
        <p14:creationId xmlns:p14="http://schemas.microsoft.com/office/powerpoint/2010/main" val="4025922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5AAD5-8468-4C5C-A240-7BB539168295}"/>
              </a:ext>
            </a:extLst>
          </p:cNvPr>
          <p:cNvSpPr>
            <a:spLocks noGrp="1"/>
          </p:cNvSpPr>
          <p:nvPr>
            <p:ph type="title"/>
          </p:nvPr>
        </p:nvSpPr>
        <p:spPr/>
        <p:txBody>
          <a:bodyPr/>
          <a:lstStyle/>
          <a:p>
            <a:r>
              <a:rPr lang="en-GB" dirty="0"/>
              <a:t>Six safeguarding principles</a:t>
            </a:r>
          </a:p>
        </p:txBody>
      </p:sp>
      <p:sp>
        <p:nvSpPr>
          <p:cNvPr id="5" name="Content Placeholder 4">
            <a:extLst>
              <a:ext uri="{FF2B5EF4-FFF2-40B4-BE49-F238E27FC236}">
                <a16:creationId xmlns:a16="http://schemas.microsoft.com/office/drawing/2014/main" id="{D08A2B8C-7AE7-456E-9531-E4BAC933AF70}"/>
              </a:ext>
            </a:extLst>
          </p:cNvPr>
          <p:cNvSpPr>
            <a:spLocks noGrp="1"/>
          </p:cNvSpPr>
          <p:nvPr>
            <p:ph idx="1"/>
          </p:nvPr>
        </p:nvSpPr>
        <p:spPr>
          <a:xfrm>
            <a:off x="838200" y="1467404"/>
            <a:ext cx="10515600" cy="2380569"/>
          </a:xfrm>
        </p:spPr>
        <p:txBody>
          <a:bodyPr vert="horz" lIns="91440" tIns="45720" rIns="91440" bIns="45720" rtlCol="0" anchor="t">
            <a:noAutofit/>
          </a:bodyPr>
          <a:lstStyle/>
          <a:p>
            <a:pPr marL="0" indent="0">
              <a:spcBef>
                <a:spcPts val="0"/>
              </a:spcBef>
              <a:spcAft>
                <a:spcPts val="1200"/>
              </a:spcAft>
              <a:buNone/>
            </a:pPr>
            <a:r>
              <a:rPr lang="en-GB" sz="3000" b="1" dirty="0">
                <a:solidFill>
                  <a:schemeClr val="tx1"/>
                </a:solidFill>
              </a:rPr>
              <a:t>Principle 5 </a:t>
            </a:r>
            <a:br>
              <a:rPr lang="en-GB" sz="3000" b="1" dirty="0">
                <a:solidFill>
                  <a:schemeClr val="tx1"/>
                </a:solidFill>
              </a:rPr>
            </a:br>
            <a:r>
              <a:rPr lang="en-GB" sz="3000" dirty="0">
                <a:solidFill>
                  <a:schemeClr val="tx1"/>
                </a:solidFill>
              </a:rPr>
              <a:t>All practitioners working with a child operate in a multi-agency and co-operative way to safeguard and promote a child’s well-being, record decisions appropriately and regularly review progress against the outcomes set out in care and support plans </a:t>
            </a:r>
          </a:p>
        </p:txBody>
      </p:sp>
      <p:sp>
        <p:nvSpPr>
          <p:cNvPr id="4" name="Content Placeholder 4">
            <a:extLst>
              <a:ext uri="{FF2B5EF4-FFF2-40B4-BE49-F238E27FC236}">
                <a16:creationId xmlns:a16="http://schemas.microsoft.com/office/drawing/2014/main" id="{F8C9F34A-C48F-4572-AB7E-B77216CC4A9F}"/>
              </a:ext>
            </a:extLst>
          </p:cNvPr>
          <p:cNvSpPr txBox="1">
            <a:spLocks/>
          </p:cNvSpPr>
          <p:nvPr/>
        </p:nvSpPr>
        <p:spPr>
          <a:xfrm>
            <a:off x="838200" y="4080248"/>
            <a:ext cx="10515600" cy="2052864"/>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Clr>
                <a:schemeClr val="accent3"/>
              </a:buClr>
              <a:buFont typeface="Arial" panose="020B0604020202020204" pitchFamily="34" charset="0"/>
              <a:buChar char="•"/>
              <a:defRPr sz="2800" kern="1200">
                <a:solidFill>
                  <a:schemeClr val="accent1"/>
                </a:solidFill>
                <a:latin typeface="+mn-lt"/>
                <a:ea typeface="+mn-ea"/>
                <a:cs typeface="+mn-cs"/>
              </a:defRPr>
            </a:lvl1pPr>
            <a:lvl2pPr marL="685800" indent="-228600" algn="l" defTabSz="914400" rtl="0" eaLnBrk="1" latinLnBrk="0" hangingPunct="1">
              <a:lnSpc>
                <a:spcPct val="90000"/>
              </a:lnSpc>
              <a:spcBef>
                <a:spcPts val="500"/>
              </a:spcBef>
              <a:buClr>
                <a:schemeClr val="accent3"/>
              </a:buClr>
              <a:buFont typeface="Arial" panose="020B0604020202020204" pitchFamily="34" charset="0"/>
              <a:buChar char="•"/>
              <a:defRPr sz="2400" kern="1200">
                <a:solidFill>
                  <a:schemeClr val="accent1"/>
                </a:solidFill>
                <a:latin typeface="+mn-lt"/>
                <a:ea typeface="+mn-ea"/>
                <a:cs typeface="+mn-cs"/>
              </a:defRPr>
            </a:lvl2pPr>
            <a:lvl3pPr marL="1143000" indent="-228600" algn="l" defTabSz="914400" rtl="0" eaLnBrk="1" latinLnBrk="0" hangingPunct="1">
              <a:lnSpc>
                <a:spcPct val="90000"/>
              </a:lnSpc>
              <a:spcBef>
                <a:spcPts val="500"/>
              </a:spcBef>
              <a:buClr>
                <a:schemeClr val="accent3"/>
              </a:buClr>
              <a:buFont typeface="Arial" panose="020B0604020202020204" pitchFamily="34" charset="0"/>
              <a:buChar char="•"/>
              <a:defRPr sz="2000" kern="1200">
                <a:solidFill>
                  <a:schemeClr val="accent1"/>
                </a:solidFill>
                <a:latin typeface="+mn-lt"/>
                <a:ea typeface="+mn-ea"/>
                <a:cs typeface="+mn-cs"/>
              </a:defRPr>
            </a:lvl3pPr>
            <a:lvl4pPr marL="1600200" indent="-228600" algn="l" defTabSz="914400" rtl="0" eaLnBrk="1" latinLnBrk="0" hangingPunct="1">
              <a:lnSpc>
                <a:spcPct val="90000"/>
              </a:lnSpc>
              <a:spcBef>
                <a:spcPts val="500"/>
              </a:spcBef>
              <a:buClr>
                <a:schemeClr val="accent3"/>
              </a:buClr>
              <a:buFont typeface="Arial" panose="020B0604020202020204" pitchFamily="34" charset="0"/>
              <a:buChar char="•"/>
              <a:defRPr sz="1800" kern="1200">
                <a:solidFill>
                  <a:schemeClr val="accent1"/>
                </a:solidFill>
                <a:latin typeface="+mn-lt"/>
                <a:ea typeface="+mn-ea"/>
                <a:cs typeface="+mn-cs"/>
              </a:defRPr>
            </a:lvl4pPr>
            <a:lvl5pPr marL="2057400" indent="-228600" algn="l" defTabSz="914400" rtl="0" eaLnBrk="1" latinLnBrk="0" hangingPunct="1">
              <a:lnSpc>
                <a:spcPct val="90000"/>
              </a:lnSpc>
              <a:spcBef>
                <a:spcPts val="500"/>
              </a:spcBef>
              <a:buClr>
                <a:schemeClr val="accent3"/>
              </a:buClr>
              <a:buFont typeface="Arial" panose="020B0604020202020204" pitchFamily="34" charset="0"/>
              <a:buChar char="•"/>
              <a:defRPr sz="1800" kern="1200">
                <a:solidFill>
                  <a:schemeClr val="accen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spcAft>
                <a:spcPts val="1200"/>
              </a:spcAft>
              <a:buNone/>
            </a:pPr>
            <a:r>
              <a:rPr lang="en-GB" sz="3000" b="1" dirty="0">
                <a:solidFill>
                  <a:schemeClr val="tx1"/>
                </a:solidFill>
              </a:rPr>
              <a:t>Principle 6 </a:t>
            </a:r>
            <a:br>
              <a:rPr lang="en-GB" sz="3000" b="1" dirty="0">
                <a:solidFill>
                  <a:schemeClr val="tx1"/>
                </a:solidFill>
              </a:rPr>
            </a:br>
            <a:r>
              <a:rPr lang="en-GB" sz="3000" dirty="0">
                <a:solidFill>
                  <a:schemeClr val="tx1"/>
                </a:solidFill>
              </a:rPr>
              <a:t>All practitioners who come into contact with children are able to access professional strategic leadership which supports the practitioner to achieve desired outcomes for the child </a:t>
            </a:r>
          </a:p>
          <a:p>
            <a:pPr>
              <a:spcBef>
                <a:spcPts val="0"/>
              </a:spcBef>
              <a:spcAft>
                <a:spcPts val="1200"/>
              </a:spcAft>
            </a:pPr>
            <a:endParaRPr lang="en-GB" sz="3000" dirty="0">
              <a:solidFill>
                <a:schemeClr val="tx1"/>
              </a:solidFill>
            </a:endParaRPr>
          </a:p>
        </p:txBody>
      </p:sp>
    </p:spTree>
    <p:extLst>
      <p:ext uri="{BB962C8B-B14F-4D97-AF65-F5344CB8AC3E}">
        <p14:creationId xmlns:p14="http://schemas.microsoft.com/office/powerpoint/2010/main" val="1866063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4" grpId="0"/>
    </p:bldLst>
  </p:timing>
</p:sld>
</file>

<file path=ppt/theme/theme1.xml><?xml version="1.0" encoding="utf-8"?>
<a:theme xmlns:a="http://schemas.openxmlformats.org/drawingml/2006/main" name="SCW">
  <a:themeElements>
    <a:clrScheme name="SCW Full">
      <a:dk1>
        <a:srgbClr val="37394C"/>
      </a:dk1>
      <a:lt1>
        <a:sysClr val="window" lastClr="FFFFFF"/>
      </a:lt1>
      <a:dk2>
        <a:srgbClr val="16AD85"/>
      </a:dk2>
      <a:lt2>
        <a:srgbClr val="FFFFFF"/>
      </a:lt2>
      <a:accent1>
        <a:srgbClr val="37394C"/>
      </a:accent1>
      <a:accent2>
        <a:srgbClr val="16AD85"/>
      </a:accent2>
      <a:accent3>
        <a:srgbClr val="EB5E57"/>
      </a:accent3>
      <a:accent4>
        <a:srgbClr val="FFFFFF"/>
      </a:accent4>
      <a:accent5>
        <a:srgbClr val="257D86"/>
      </a:accent5>
      <a:accent6>
        <a:srgbClr val="F7AB64"/>
      </a:accent6>
      <a:hlink>
        <a:srgbClr val="86BC25"/>
      </a:hlink>
      <a:folHlink>
        <a:srgbClr val="C6C6C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CW" id="{C503F75D-E413-4180-8B11-89EBFB3A300A}" vid="{CD650A14-2FAF-4561-96F9-4007D22797D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05AE4908ABA7C44A9588E07C002662B" ma:contentTypeVersion="2" ma:contentTypeDescription="Create a new document." ma:contentTypeScope="" ma:versionID="1b3fa42dca871c2adb0482a4fd12757f">
  <xsd:schema xmlns:xsd="http://www.w3.org/2001/XMLSchema" xmlns:xs="http://www.w3.org/2001/XMLSchema" xmlns:p="http://schemas.microsoft.com/office/2006/metadata/properties" xmlns:ns3="a5fd58ab-121a-4fd0-96fd-02ab288d2ccd" targetNamespace="http://schemas.microsoft.com/office/2006/metadata/properties" ma:root="true" ma:fieldsID="2b99240f84d9f92ee50fbc427eb6b413" ns3:_="">
    <xsd:import namespace="a5fd58ab-121a-4fd0-96fd-02ab288d2ccd"/>
    <xsd:element name="properties">
      <xsd:complexType>
        <xsd:sequence>
          <xsd:element name="documentManagement">
            <xsd:complexType>
              <xsd:all>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5fd58ab-121a-4fd0-96fd-02ab288d2cc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6D7CB71-3120-4D7D-86D6-5A21692DE6BA}">
  <ds:schemaRefs>
    <ds:schemaRef ds:uri="http://schemas.microsoft.com/sharepoint/v3/contenttype/forms"/>
  </ds:schemaRefs>
</ds:datastoreItem>
</file>

<file path=customXml/itemProps2.xml><?xml version="1.0" encoding="utf-8"?>
<ds:datastoreItem xmlns:ds="http://schemas.openxmlformats.org/officeDocument/2006/customXml" ds:itemID="{0E796B38-97E4-4BB3-BFA4-8EE45B532AE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5fd58ab-121a-4fd0-96fd-02ab288d2cc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3DC972F-889E-4506-8BB4-6A9E4F7B2E8C}">
  <ds:schemaRefs>
    <ds:schemaRef ds:uri="http://schemas.microsoft.com/office/infopath/2007/PartnerControls"/>
    <ds:schemaRef ds:uri="http://www.w3.org/XML/1998/namespace"/>
    <ds:schemaRef ds:uri="http://purl.org/dc/terms/"/>
    <ds:schemaRef ds:uri="a5fd58ab-121a-4fd0-96fd-02ab288d2ccd"/>
    <ds:schemaRef ds:uri="http://schemas.microsoft.com/office/2006/documentManagement/types"/>
    <ds:schemaRef ds:uri="http://purl.org/dc/elements/1.1/"/>
    <ds:schemaRef ds:uri="http://schemas.openxmlformats.org/package/2006/metadata/core-properties"/>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SCW</Template>
  <TotalTime>1845</TotalTime>
  <Words>872</Words>
  <Application>Microsoft Macintosh PowerPoint</Application>
  <PresentationFormat>Widescreen</PresentationFormat>
  <Paragraphs>100</Paragraphs>
  <Slides>15</Slides>
  <Notes>15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Calibri</vt:lpstr>
      <vt:lpstr>SCW</vt:lpstr>
      <vt:lpstr>Safeguarding principles</vt:lpstr>
      <vt:lpstr>Social Services and Well-being (Wales) Act 2014</vt:lpstr>
      <vt:lpstr>Information, advice and assistance</vt:lpstr>
      <vt:lpstr>Information, advice and assistance</vt:lpstr>
      <vt:lpstr>Key values</vt:lpstr>
      <vt:lpstr>Value: Safeguarding is everybody’s responsibility </vt:lpstr>
      <vt:lpstr>Six safeguarding principles</vt:lpstr>
      <vt:lpstr>Six safeguarding principles</vt:lpstr>
      <vt:lpstr>Six safeguarding principles</vt:lpstr>
      <vt:lpstr>All practitioners should:</vt:lpstr>
      <vt:lpstr>Safeguarding tasks </vt:lpstr>
      <vt:lpstr>Identifying emerging concerns </vt:lpstr>
      <vt:lpstr>Addressing emerging concerns</vt:lpstr>
      <vt:lpstr>Developing early interventions</vt:lpstr>
      <vt:lpstr>Key partners might include: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Nicole James</dc:creator>
  <cp:lastModifiedBy>Danielle Williams</cp:lastModifiedBy>
  <cp:revision>105</cp:revision>
  <cp:lastPrinted>2019-11-21T14:11:18Z</cp:lastPrinted>
  <dcterms:created xsi:type="dcterms:W3CDTF">2019-10-02T11:57:39Z</dcterms:created>
  <dcterms:modified xsi:type="dcterms:W3CDTF">2020-09-25T08:56:21Z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0x010100F05AE4908ABA7C44A9588E07C002662B</vt:lpwstr>
  </property>
</Properties>
</file>