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9"/>
  </p:notesMasterIdLst>
  <p:sldIdLst>
    <p:sldId id="256" r:id="rId2"/>
    <p:sldId id="294" r:id="rId3"/>
    <p:sldId id="316" r:id="rId4"/>
    <p:sldId id="347" r:id="rId5"/>
    <p:sldId id="303" r:id="rId6"/>
    <p:sldId id="317" r:id="rId7"/>
    <p:sldId id="335" r:id="rId8"/>
    <p:sldId id="337" r:id="rId9"/>
    <p:sldId id="339" r:id="rId10"/>
    <p:sldId id="322" r:id="rId11"/>
    <p:sldId id="321" r:id="rId12"/>
    <p:sldId id="319" r:id="rId13"/>
    <p:sldId id="324" r:id="rId14"/>
    <p:sldId id="343" r:id="rId15"/>
    <p:sldId id="331" r:id="rId16"/>
    <p:sldId id="296" r:id="rId17"/>
    <p:sldId id="345" r:id="rId18"/>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838" userDrawn="1">
          <p15:clr>
            <a:srgbClr val="A4A3A4"/>
          </p15:clr>
        </p15:guide>
        <p15:guide id="2" pos="3696" userDrawn="1">
          <p15:clr>
            <a:srgbClr val="A4A3A4"/>
          </p15:clr>
        </p15:guide>
      </p15:sldGuideLst>
    </p:ext>
    <p:ext uri="{2D200454-40CA-4A62-9FC3-DE9A4176ACB9}">
      <p15:notesGuideLst xmlns="" xmlns:p15="http://schemas.microsoft.com/office/powerpoint/2012/main">
        <p15:guide id="1" orient="horz" pos="3110">
          <p15:clr>
            <a:srgbClr val="A4A3A4"/>
          </p15:clr>
        </p15:guide>
        <p15:guide id="2" pos="2141">
          <p15:clr>
            <a:srgbClr val="A4A3A4"/>
          </p15:clr>
        </p15:guide>
        <p15:guide id="3" orient="horz" pos="3149">
          <p15:clr>
            <a:srgbClr val="A4A3A4"/>
          </p15:clr>
        </p15:guide>
        <p15:guide id="4" pos="2163">
          <p15:clr>
            <a:srgbClr val="A4A3A4"/>
          </p15:clr>
        </p15:guide>
        <p15:guide id="5" orient="horz" pos="3088">
          <p15:clr>
            <a:srgbClr val="A4A3A4"/>
          </p15:clr>
        </p15:guide>
        <p15:guide id="6" orient="horz" pos="3127">
          <p15:clr>
            <a:srgbClr val="A4A3A4"/>
          </p15:clr>
        </p15:guide>
        <p15:guide id="7" pos="21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sey Pike" initials="LP" lastIdx="5" clrIdx="0"/>
  <p:cmAuthor id="1" name="Geraldine Nosowska" initials="GN" lastIdx="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B555"/>
    <a:srgbClr val="85C441"/>
    <a:srgbClr val="ED1E87"/>
    <a:srgbClr val="FDC536"/>
    <a:srgbClr val="FF00A0"/>
    <a:srgbClr val="5CC9E3"/>
    <a:srgbClr val="EF952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81419" autoAdjust="0"/>
  </p:normalViewPr>
  <p:slideViewPr>
    <p:cSldViewPr>
      <p:cViewPr>
        <p:scale>
          <a:sx n="70" d="100"/>
          <a:sy n="70" d="100"/>
        </p:scale>
        <p:origin x="-318" y="-336"/>
      </p:cViewPr>
      <p:guideLst>
        <p:guide orient="horz" pos="3838"/>
        <p:guide pos="3696"/>
      </p:guideLst>
    </p:cSldViewPr>
  </p:slideViewPr>
  <p:notesTextViewPr>
    <p:cViewPr>
      <p:scale>
        <a:sx n="1" d="1"/>
        <a:sy n="1" d="1"/>
      </p:scale>
      <p:origin x="0" y="0"/>
    </p:cViewPr>
  </p:notesTextViewPr>
  <p:notesViewPr>
    <p:cSldViewPr>
      <p:cViewPr>
        <p:scale>
          <a:sx n="80" d="100"/>
          <a:sy n="80" d="100"/>
        </p:scale>
        <p:origin x="-1219" y="1603"/>
      </p:cViewPr>
      <p:guideLst>
        <p:guide orient="horz" pos="3094"/>
        <p:guide orient="horz" pos="3132"/>
        <p:guide orient="horz" pos="3072"/>
        <p:guide orient="horz" pos="3110"/>
        <p:guide pos="2141"/>
        <p:guide pos="2163"/>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image" Target="../media/image7.png"/><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8.png"/><Relationship Id="rId7"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image" Target="../media/image7.png"/><Relationship Id="rId6" Type="http://schemas.openxmlformats.org/officeDocument/2006/relationships/image" Target="../media/image10.png"/><Relationship Id="rId5" Type="http://schemas.openxmlformats.org/officeDocument/2006/relationships/image" Target="../media/image14.png"/><Relationship Id="rId4"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9CEFFF-9077-43E5-B404-604301FCA912}"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GB"/>
        </a:p>
      </dgm:t>
    </dgm:pt>
    <dgm:pt modelId="{10A8F6D6-EC8C-4795-A14D-BFC4982098BD}">
      <dgm:prSet phldrT="[Text]" custT="1"/>
      <dgm:spPr/>
      <dgm:t>
        <a:bodyPr/>
        <a:lstStyle/>
        <a:p>
          <a:pPr>
            <a:spcAft>
              <a:spcPts val="300"/>
            </a:spcAft>
          </a:pPr>
          <a:r>
            <a:rPr lang="en-GB" sz="1600" b="0" dirty="0" smtClean="0">
              <a:latin typeface="Arial" panose="020B0604020202020204" pitchFamily="34" charset="0"/>
              <a:cs typeface="Arial" panose="020B0604020202020204" pitchFamily="34" charset="0"/>
            </a:rPr>
            <a:t>Social Services     and Well-being (Wales) Act </a:t>
          </a:r>
        </a:p>
      </dgm:t>
    </dgm:pt>
    <dgm:pt modelId="{DEBEB6D1-12EE-404C-A332-78019E9B4F33}" type="parTrans" cxnId="{52B2A305-5F54-4853-9CBE-69E5EFB73779}">
      <dgm:prSet/>
      <dgm:spPr/>
      <dgm:t>
        <a:bodyPr/>
        <a:lstStyle/>
        <a:p>
          <a:endParaRPr lang="en-GB" sz="1200">
            <a:latin typeface="Arial" panose="020B0604020202020204" pitchFamily="34" charset="0"/>
            <a:cs typeface="Arial" panose="020B0604020202020204" pitchFamily="34" charset="0"/>
          </a:endParaRPr>
        </a:p>
      </dgm:t>
    </dgm:pt>
    <dgm:pt modelId="{52FBCE3D-052D-4AA2-9F91-EC6D534FEAB4}" type="sibTrans" cxnId="{52B2A305-5F54-4853-9CBE-69E5EFB73779}">
      <dgm:prSet/>
      <dgm:spPr/>
      <dgm:t>
        <a:bodyPr/>
        <a:lstStyle/>
        <a:p>
          <a:endParaRPr lang="en-GB" sz="1200">
            <a:latin typeface="Arial" panose="020B0604020202020204" pitchFamily="34" charset="0"/>
            <a:cs typeface="Arial" panose="020B0604020202020204" pitchFamily="34" charset="0"/>
          </a:endParaRPr>
        </a:p>
      </dgm:t>
    </dgm:pt>
    <dgm:pt modelId="{DCE7BE5B-6F3C-4F89-8601-3EDBA08C2B19}">
      <dgm:prSet phldrT="[Text]" custT="1"/>
      <dgm:spPr/>
      <dgm:t>
        <a:bodyPr/>
        <a:lstStyle/>
        <a:p>
          <a:pPr>
            <a:spcAft>
              <a:spcPts val="300"/>
            </a:spcAft>
          </a:pPr>
          <a:r>
            <a:rPr lang="en-GB" sz="1600" b="0" dirty="0" smtClean="0">
              <a:latin typeface="Arial" panose="020B0604020202020204" pitchFamily="34" charset="0"/>
              <a:cs typeface="Arial" panose="020B0604020202020204" pitchFamily="34" charset="0"/>
            </a:rPr>
            <a:t>Well-being          of Future Generations (Wales) Act </a:t>
          </a:r>
        </a:p>
      </dgm:t>
    </dgm:pt>
    <dgm:pt modelId="{11E1EF0C-38F0-4CD1-89E4-00665F1901F0}" type="parTrans" cxnId="{ED75D4DB-5813-41D4-8A5B-CAC85C28C970}">
      <dgm:prSet/>
      <dgm:spPr/>
      <dgm:t>
        <a:bodyPr/>
        <a:lstStyle/>
        <a:p>
          <a:endParaRPr lang="en-GB" sz="1200">
            <a:latin typeface="Arial" panose="020B0604020202020204" pitchFamily="34" charset="0"/>
            <a:cs typeface="Arial" panose="020B0604020202020204" pitchFamily="34" charset="0"/>
          </a:endParaRPr>
        </a:p>
      </dgm:t>
    </dgm:pt>
    <dgm:pt modelId="{70EF1701-F473-429A-BFA2-24485EF6F84A}" type="sibTrans" cxnId="{ED75D4DB-5813-41D4-8A5B-CAC85C28C970}">
      <dgm:prSet/>
      <dgm:spPr/>
      <dgm:t>
        <a:bodyPr/>
        <a:lstStyle/>
        <a:p>
          <a:endParaRPr lang="en-GB" sz="1200">
            <a:latin typeface="Arial" panose="020B0604020202020204" pitchFamily="34" charset="0"/>
            <a:cs typeface="Arial" panose="020B0604020202020204" pitchFamily="34" charset="0"/>
          </a:endParaRPr>
        </a:p>
      </dgm:t>
    </dgm:pt>
    <dgm:pt modelId="{036A0E73-972F-4D73-969D-DB341E053BDD}">
      <dgm:prSet phldrT="[Text]" custT="1"/>
      <dgm:spPr/>
      <dgm:t>
        <a:bodyPr/>
        <a:lstStyle/>
        <a:p>
          <a:pPr>
            <a:spcAft>
              <a:spcPts val="300"/>
            </a:spcAft>
          </a:pPr>
          <a:r>
            <a:rPr lang="en-GB" sz="1600" b="1" dirty="0" smtClean="0">
              <a:solidFill>
                <a:schemeClr val="tx1"/>
              </a:solidFill>
              <a:latin typeface="Arial" panose="020B0604020202020204" pitchFamily="34" charset="0"/>
              <a:cs typeface="Arial" panose="020B0604020202020204" pitchFamily="34" charset="0"/>
            </a:rPr>
            <a:t>Regulation and Inspection of Social Care (Wales) Act</a:t>
          </a:r>
        </a:p>
      </dgm:t>
    </dgm:pt>
    <dgm:pt modelId="{06A581CE-77D0-4C57-91A1-0DAE2186D240}" type="parTrans" cxnId="{719FDF99-D8F9-4C40-BC07-8E291066882F}">
      <dgm:prSet/>
      <dgm:spPr/>
      <dgm:t>
        <a:bodyPr/>
        <a:lstStyle/>
        <a:p>
          <a:endParaRPr lang="en-GB" sz="1200">
            <a:latin typeface="Arial" panose="020B0604020202020204" pitchFamily="34" charset="0"/>
            <a:cs typeface="Arial" panose="020B0604020202020204" pitchFamily="34" charset="0"/>
          </a:endParaRPr>
        </a:p>
      </dgm:t>
    </dgm:pt>
    <dgm:pt modelId="{BE318850-6D33-49EF-A86E-9C403EC61E9B}" type="sibTrans" cxnId="{719FDF99-D8F9-4C40-BC07-8E291066882F}">
      <dgm:prSet/>
      <dgm:spPr/>
      <dgm:t>
        <a:bodyPr/>
        <a:lstStyle/>
        <a:p>
          <a:endParaRPr lang="en-GB" sz="1200">
            <a:latin typeface="Arial" panose="020B0604020202020204" pitchFamily="34" charset="0"/>
            <a:cs typeface="Arial" panose="020B0604020202020204" pitchFamily="34" charset="0"/>
          </a:endParaRPr>
        </a:p>
      </dgm:t>
    </dgm:pt>
    <dgm:pt modelId="{959B100F-FC9B-4CB5-993F-5229AFECD1E8}" type="pres">
      <dgm:prSet presAssocID="{A99CEFFF-9077-43E5-B404-604301FCA912}" presName="Name0" presStyleCnt="0">
        <dgm:presLayoutVars>
          <dgm:chMax val="7"/>
          <dgm:chPref val="7"/>
          <dgm:dir/>
          <dgm:animLvl val="lvl"/>
        </dgm:presLayoutVars>
      </dgm:prSet>
      <dgm:spPr/>
      <dgm:t>
        <a:bodyPr/>
        <a:lstStyle/>
        <a:p>
          <a:endParaRPr lang="en-GB"/>
        </a:p>
      </dgm:t>
    </dgm:pt>
    <dgm:pt modelId="{47BDCE36-11F3-476F-8101-0FD0F8793BBE}" type="pres">
      <dgm:prSet presAssocID="{10A8F6D6-EC8C-4795-A14D-BFC4982098BD}" presName="Accent1" presStyleCnt="0"/>
      <dgm:spPr/>
    </dgm:pt>
    <dgm:pt modelId="{B19F35A8-A6E7-41C7-9F8A-554BA69C0E74}" type="pres">
      <dgm:prSet presAssocID="{10A8F6D6-EC8C-4795-A14D-BFC4982098BD}" presName="Accent" presStyleLbl="node1" presStyleIdx="0" presStyleCnt="3" custScaleX="110000" custScaleY="110000" custLinFactNeighborX="-82300"/>
      <dgm:spPr>
        <a:solidFill>
          <a:srgbClr val="5CC9E3"/>
        </a:solidFill>
      </dgm:spPr>
      <dgm:t>
        <a:bodyPr/>
        <a:lstStyle/>
        <a:p>
          <a:endParaRPr lang="en-GB"/>
        </a:p>
      </dgm:t>
    </dgm:pt>
    <dgm:pt modelId="{E549141A-066C-4F78-BEBB-2D31E6442590}" type="pres">
      <dgm:prSet presAssocID="{10A8F6D6-EC8C-4795-A14D-BFC4982098BD}" presName="Parent1" presStyleLbl="revTx" presStyleIdx="0" presStyleCnt="3" custScaleX="124853" custScaleY="116154" custLinFactX="-49306" custLinFactNeighborX="-100000" custLinFactNeighborY="-13928">
        <dgm:presLayoutVars>
          <dgm:chMax val="1"/>
          <dgm:chPref val="1"/>
          <dgm:bulletEnabled val="1"/>
        </dgm:presLayoutVars>
      </dgm:prSet>
      <dgm:spPr/>
      <dgm:t>
        <a:bodyPr/>
        <a:lstStyle/>
        <a:p>
          <a:endParaRPr lang="en-GB"/>
        </a:p>
      </dgm:t>
    </dgm:pt>
    <dgm:pt modelId="{2D4E9A3B-EB7C-48DD-A3D4-15E23297E4B8}" type="pres">
      <dgm:prSet presAssocID="{DCE7BE5B-6F3C-4F89-8601-3EDBA08C2B19}" presName="Accent2" presStyleCnt="0"/>
      <dgm:spPr/>
    </dgm:pt>
    <dgm:pt modelId="{905BC05A-C58F-4C33-BD15-B52FEC40949B}" type="pres">
      <dgm:prSet presAssocID="{DCE7BE5B-6F3C-4F89-8601-3EDBA08C2B19}" presName="Accent" presStyleLbl="node1" presStyleIdx="1" presStyleCnt="3" custScaleX="110000" custScaleY="110000" custLinFactNeighborX="-82300"/>
      <dgm:spPr>
        <a:solidFill>
          <a:srgbClr val="EF9526"/>
        </a:solidFill>
      </dgm:spPr>
    </dgm:pt>
    <dgm:pt modelId="{512EE41A-67A1-44C3-A7D5-DF921FECA1B8}" type="pres">
      <dgm:prSet presAssocID="{DCE7BE5B-6F3C-4F89-8601-3EDBA08C2B19}" presName="Parent2" presStyleLbl="revTx" presStyleIdx="1" presStyleCnt="3" custScaleX="104400" custScaleY="124926" custLinFactX="-53914" custLinFactNeighborX="-100000" custLinFactNeighborY="-29745">
        <dgm:presLayoutVars>
          <dgm:chMax val="1"/>
          <dgm:chPref val="1"/>
          <dgm:bulletEnabled val="1"/>
        </dgm:presLayoutVars>
      </dgm:prSet>
      <dgm:spPr/>
      <dgm:t>
        <a:bodyPr/>
        <a:lstStyle/>
        <a:p>
          <a:endParaRPr lang="en-GB"/>
        </a:p>
      </dgm:t>
    </dgm:pt>
    <dgm:pt modelId="{287075CE-A616-4608-A1F4-15D13C776103}" type="pres">
      <dgm:prSet presAssocID="{036A0E73-972F-4D73-969D-DB341E053BDD}" presName="Accent3" presStyleCnt="0"/>
      <dgm:spPr/>
    </dgm:pt>
    <dgm:pt modelId="{B54C3E2F-19D9-42FD-8F16-96F2B37A3EA7}" type="pres">
      <dgm:prSet presAssocID="{036A0E73-972F-4D73-969D-DB341E053BDD}" presName="Accent" presStyleLbl="node1" presStyleIdx="2" presStyleCnt="3" custScaleX="110000" custScaleY="110000" custLinFactNeighborX="-95796"/>
      <dgm:spPr>
        <a:solidFill>
          <a:srgbClr val="ED1E87"/>
        </a:solidFill>
      </dgm:spPr>
      <dgm:t>
        <a:bodyPr/>
        <a:lstStyle/>
        <a:p>
          <a:endParaRPr lang="en-GB"/>
        </a:p>
      </dgm:t>
    </dgm:pt>
    <dgm:pt modelId="{EEB3CDEA-68B1-4075-B126-BDA894FC91EE}" type="pres">
      <dgm:prSet presAssocID="{036A0E73-972F-4D73-969D-DB341E053BDD}" presName="Parent3" presStyleLbl="revTx" presStyleIdx="2" presStyleCnt="3" custScaleX="107963" custScaleY="137381" custLinFactX="-43845" custLinFactNeighborX="-100000" custLinFactNeighborY="3759">
        <dgm:presLayoutVars>
          <dgm:chMax val="1"/>
          <dgm:chPref val="1"/>
          <dgm:bulletEnabled val="1"/>
        </dgm:presLayoutVars>
      </dgm:prSet>
      <dgm:spPr/>
      <dgm:t>
        <a:bodyPr/>
        <a:lstStyle/>
        <a:p>
          <a:endParaRPr lang="en-GB"/>
        </a:p>
      </dgm:t>
    </dgm:pt>
  </dgm:ptLst>
  <dgm:cxnLst>
    <dgm:cxn modelId="{ED75D4DB-5813-41D4-8A5B-CAC85C28C970}" srcId="{A99CEFFF-9077-43E5-B404-604301FCA912}" destId="{DCE7BE5B-6F3C-4F89-8601-3EDBA08C2B19}" srcOrd="1" destOrd="0" parTransId="{11E1EF0C-38F0-4CD1-89E4-00665F1901F0}" sibTransId="{70EF1701-F473-429A-BFA2-24485EF6F84A}"/>
    <dgm:cxn modelId="{74A24276-ABBC-4D0F-89AA-9C18D1ED49B5}" type="presOf" srcId="{036A0E73-972F-4D73-969D-DB341E053BDD}" destId="{EEB3CDEA-68B1-4075-B126-BDA894FC91EE}" srcOrd="0" destOrd="0" presId="urn:microsoft.com/office/officeart/2009/layout/CircleArrowProcess"/>
    <dgm:cxn modelId="{E1E39E62-82FF-4750-B900-601C363C1CB7}" type="presOf" srcId="{A99CEFFF-9077-43E5-B404-604301FCA912}" destId="{959B100F-FC9B-4CB5-993F-5229AFECD1E8}" srcOrd="0" destOrd="0" presId="urn:microsoft.com/office/officeart/2009/layout/CircleArrowProcess"/>
    <dgm:cxn modelId="{79C3D94A-E4C1-4447-A6E8-B075506050E7}" type="presOf" srcId="{10A8F6D6-EC8C-4795-A14D-BFC4982098BD}" destId="{E549141A-066C-4F78-BEBB-2D31E6442590}" srcOrd="0" destOrd="0" presId="urn:microsoft.com/office/officeart/2009/layout/CircleArrowProcess"/>
    <dgm:cxn modelId="{784EDE07-D83E-4E8E-BEEA-35A365532262}" type="presOf" srcId="{DCE7BE5B-6F3C-4F89-8601-3EDBA08C2B19}" destId="{512EE41A-67A1-44C3-A7D5-DF921FECA1B8}" srcOrd="0" destOrd="0" presId="urn:microsoft.com/office/officeart/2009/layout/CircleArrowProcess"/>
    <dgm:cxn modelId="{52B2A305-5F54-4853-9CBE-69E5EFB73779}" srcId="{A99CEFFF-9077-43E5-B404-604301FCA912}" destId="{10A8F6D6-EC8C-4795-A14D-BFC4982098BD}" srcOrd="0" destOrd="0" parTransId="{DEBEB6D1-12EE-404C-A332-78019E9B4F33}" sibTransId="{52FBCE3D-052D-4AA2-9F91-EC6D534FEAB4}"/>
    <dgm:cxn modelId="{719FDF99-D8F9-4C40-BC07-8E291066882F}" srcId="{A99CEFFF-9077-43E5-B404-604301FCA912}" destId="{036A0E73-972F-4D73-969D-DB341E053BDD}" srcOrd="2" destOrd="0" parTransId="{06A581CE-77D0-4C57-91A1-0DAE2186D240}" sibTransId="{BE318850-6D33-49EF-A86E-9C403EC61E9B}"/>
    <dgm:cxn modelId="{A1D4C07D-0A6A-4C84-B80F-456A82CBB854}" type="presParOf" srcId="{959B100F-FC9B-4CB5-993F-5229AFECD1E8}" destId="{47BDCE36-11F3-476F-8101-0FD0F8793BBE}" srcOrd="0" destOrd="0" presId="urn:microsoft.com/office/officeart/2009/layout/CircleArrowProcess"/>
    <dgm:cxn modelId="{09D34AB2-CFDC-4004-AC43-FC508E6F6E96}" type="presParOf" srcId="{47BDCE36-11F3-476F-8101-0FD0F8793BBE}" destId="{B19F35A8-A6E7-41C7-9F8A-554BA69C0E74}" srcOrd="0" destOrd="0" presId="urn:microsoft.com/office/officeart/2009/layout/CircleArrowProcess"/>
    <dgm:cxn modelId="{0BCFB8FC-1C73-4962-8A2D-8E4A50F218E3}" type="presParOf" srcId="{959B100F-FC9B-4CB5-993F-5229AFECD1E8}" destId="{E549141A-066C-4F78-BEBB-2D31E6442590}" srcOrd="1" destOrd="0" presId="urn:microsoft.com/office/officeart/2009/layout/CircleArrowProcess"/>
    <dgm:cxn modelId="{1BF76E56-9E13-4CCF-B8DF-3F1B4EC76220}" type="presParOf" srcId="{959B100F-FC9B-4CB5-993F-5229AFECD1E8}" destId="{2D4E9A3B-EB7C-48DD-A3D4-15E23297E4B8}" srcOrd="2" destOrd="0" presId="urn:microsoft.com/office/officeart/2009/layout/CircleArrowProcess"/>
    <dgm:cxn modelId="{279B3881-A8D1-45C9-B260-3519356F4941}" type="presParOf" srcId="{2D4E9A3B-EB7C-48DD-A3D4-15E23297E4B8}" destId="{905BC05A-C58F-4C33-BD15-B52FEC40949B}" srcOrd="0" destOrd="0" presId="urn:microsoft.com/office/officeart/2009/layout/CircleArrowProcess"/>
    <dgm:cxn modelId="{C69D355C-7324-41F5-8CB8-342F88C5969B}" type="presParOf" srcId="{959B100F-FC9B-4CB5-993F-5229AFECD1E8}" destId="{512EE41A-67A1-44C3-A7D5-DF921FECA1B8}" srcOrd="3" destOrd="0" presId="urn:microsoft.com/office/officeart/2009/layout/CircleArrowProcess"/>
    <dgm:cxn modelId="{7D2F372A-CB06-4C2B-BAD0-53136BF2658E}" type="presParOf" srcId="{959B100F-FC9B-4CB5-993F-5229AFECD1E8}" destId="{287075CE-A616-4608-A1F4-15D13C776103}" srcOrd="4" destOrd="0" presId="urn:microsoft.com/office/officeart/2009/layout/CircleArrowProcess"/>
    <dgm:cxn modelId="{94E436E6-C81A-422A-95DF-8452CFE70732}" type="presParOf" srcId="{287075CE-A616-4608-A1F4-15D13C776103}" destId="{B54C3E2F-19D9-42FD-8F16-96F2B37A3EA7}" srcOrd="0" destOrd="0" presId="urn:microsoft.com/office/officeart/2009/layout/CircleArrowProcess"/>
    <dgm:cxn modelId="{7C3DAF55-3DD1-4F35-AE0C-A9ADAD9F00AF}" type="presParOf" srcId="{959B100F-FC9B-4CB5-993F-5229AFECD1E8}" destId="{EEB3CDEA-68B1-4075-B126-BDA894FC91EE}"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BED5E5-D0D4-4C74-AA0D-5259529E0633}" type="doc">
      <dgm:prSet loTypeId="urn:microsoft.com/office/officeart/2008/layout/HexagonCluster" loCatId="relationship" qsTypeId="urn:microsoft.com/office/officeart/2005/8/quickstyle/simple1" qsCatId="simple" csTypeId="urn:microsoft.com/office/officeart/2005/8/colors/accent1_2" csCatId="accent1" phldr="1"/>
      <dgm:spPr/>
      <dgm:t>
        <a:bodyPr/>
        <a:lstStyle/>
        <a:p>
          <a:endParaRPr lang="en-GB"/>
        </a:p>
      </dgm:t>
    </dgm:pt>
    <dgm:pt modelId="{713822BD-7054-4C2E-BC92-33D75211B6B0}">
      <dgm:prSet phldrT="[Text]" custT="1"/>
      <dgm:spPr>
        <a:solidFill>
          <a:srgbClr val="85C441"/>
        </a:solidFill>
      </dgm:spPr>
      <dgm:t>
        <a:bodyPr/>
        <a:lstStyle/>
        <a:p>
          <a:r>
            <a:rPr lang="en-GB" sz="1400" b="1" dirty="0" smtClean="0">
              <a:latin typeface="Arial" panose="020B0604020202020204" pitchFamily="34" charset="0"/>
              <a:cs typeface="Arial" panose="020B0604020202020204" pitchFamily="34" charset="0"/>
            </a:rPr>
            <a:t>Adult placements</a:t>
          </a:r>
          <a:endParaRPr lang="en-GB" sz="1400" b="1" dirty="0">
            <a:latin typeface="Arial" panose="020B0604020202020204" pitchFamily="34" charset="0"/>
            <a:cs typeface="Arial" panose="020B0604020202020204" pitchFamily="34" charset="0"/>
          </a:endParaRPr>
        </a:p>
      </dgm:t>
    </dgm:pt>
    <dgm:pt modelId="{10704C3F-28E8-4C22-8768-7D1B3457DFE6}" type="parTrans" cxnId="{A4C4E048-A885-4922-A17D-74CD35A0D657}">
      <dgm:prSet/>
      <dgm:spPr/>
      <dgm:t>
        <a:bodyPr/>
        <a:lstStyle/>
        <a:p>
          <a:endParaRPr lang="en-GB" sz="1200">
            <a:latin typeface="Arial" panose="020B0604020202020204" pitchFamily="34" charset="0"/>
            <a:cs typeface="Arial" panose="020B0604020202020204" pitchFamily="34" charset="0"/>
          </a:endParaRPr>
        </a:p>
      </dgm:t>
    </dgm:pt>
    <dgm:pt modelId="{177F7B8D-E3B8-4F02-AB22-4CD528C9BCD6}" type="sibTrans" cxnId="{A4C4E048-A885-4922-A17D-74CD35A0D657}">
      <dgm:prSet/>
      <dgm:spPr>
        <a:blipFill dpi="0" rotWithShape="1">
          <a:blip xmlns:r="http://schemas.openxmlformats.org/officeDocument/2006/relationships" r:embed="rId1"/>
          <a:srcRect/>
          <a:stretch>
            <a:fillRect l="-12080" r="-12080"/>
          </a:stretch>
        </a:blipFill>
      </dgm:spPr>
      <dgm:t>
        <a:bodyPr/>
        <a:lstStyle/>
        <a:p>
          <a:endParaRPr lang="en-GB" sz="1200">
            <a:latin typeface="Arial" panose="020B0604020202020204" pitchFamily="34" charset="0"/>
            <a:cs typeface="Arial" panose="020B0604020202020204" pitchFamily="34" charset="0"/>
          </a:endParaRPr>
        </a:p>
      </dgm:t>
    </dgm:pt>
    <dgm:pt modelId="{F2B1CA83-2FA5-48D9-A17D-EEB4925C39F2}">
      <dgm:prSet phldrT="[Text]" custT="1"/>
      <dgm:spPr>
        <a:solidFill>
          <a:srgbClr val="85C441"/>
        </a:solidFill>
      </dgm:spPr>
      <dgm:t>
        <a:bodyPr/>
        <a:lstStyle/>
        <a:p>
          <a:r>
            <a:rPr lang="en-GB" sz="1400" b="1" dirty="0" smtClean="0">
              <a:latin typeface="Arial" panose="020B0604020202020204" pitchFamily="34" charset="0"/>
              <a:cs typeface="Arial" panose="020B0604020202020204" pitchFamily="34" charset="0"/>
            </a:rPr>
            <a:t>Adoption and fostering</a:t>
          </a:r>
          <a:endParaRPr lang="en-GB" sz="1400" b="1" dirty="0">
            <a:latin typeface="Arial" panose="020B0604020202020204" pitchFamily="34" charset="0"/>
            <a:cs typeface="Arial" panose="020B0604020202020204" pitchFamily="34" charset="0"/>
          </a:endParaRPr>
        </a:p>
      </dgm:t>
    </dgm:pt>
    <dgm:pt modelId="{44A0E2CD-709C-48EE-BC7E-845E49329D3E}" type="parTrans" cxnId="{6F1650DE-8F95-4DC9-91CF-951141929374}">
      <dgm:prSet/>
      <dgm:spPr/>
      <dgm:t>
        <a:bodyPr/>
        <a:lstStyle/>
        <a:p>
          <a:endParaRPr lang="en-GB" sz="1200">
            <a:latin typeface="Arial" panose="020B0604020202020204" pitchFamily="34" charset="0"/>
            <a:cs typeface="Arial" panose="020B0604020202020204" pitchFamily="34" charset="0"/>
          </a:endParaRPr>
        </a:p>
      </dgm:t>
    </dgm:pt>
    <dgm:pt modelId="{D2FB6BD7-6314-433F-AF14-4D73719721BB}" type="sibTrans" cxnId="{6F1650DE-8F95-4DC9-91CF-951141929374}">
      <dgm:prSet/>
      <dgm:spPr>
        <a:blipFill dpi="0" rotWithShape="1">
          <a:blip xmlns:r="http://schemas.openxmlformats.org/officeDocument/2006/relationships" r:embed="rId2"/>
          <a:srcRect/>
          <a:stretch>
            <a:fillRect l="-7012" r="-7012"/>
          </a:stretch>
        </a:blipFill>
      </dgm:spPr>
      <dgm:t>
        <a:bodyPr/>
        <a:lstStyle/>
        <a:p>
          <a:endParaRPr lang="en-GB" sz="1200">
            <a:latin typeface="Arial" panose="020B0604020202020204" pitchFamily="34" charset="0"/>
            <a:cs typeface="Arial" panose="020B0604020202020204" pitchFamily="34" charset="0"/>
          </a:endParaRPr>
        </a:p>
      </dgm:t>
    </dgm:pt>
    <dgm:pt modelId="{962C509B-3185-4BD0-9701-64F577F583D6}">
      <dgm:prSet phldrT="[Text]" custT="1"/>
      <dgm:spPr>
        <a:solidFill>
          <a:srgbClr val="85C441"/>
        </a:solidFill>
      </dgm:spPr>
      <dgm:t>
        <a:bodyPr/>
        <a:lstStyle/>
        <a:p>
          <a:r>
            <a:rPr lang="en-GB" sz="1400" b="1" dirty="0" smtClean="0">
              <a:latin typeface="Arial" panose="020B0604020202020204" pitchFamily="34" charset="0"/>
              <a:cs typeface="Arial" panose="020B0604020202020204" pitchFamily="34" charset="0"/>
            </a:rPr>
            <a:t>Care homes – adults and children</a:t>
          </a:r>
          <a:endParaRPr lang="en-GB" sz="1400" b="1" dirty="0">
            <a:latin typeface="Arial" panose="020B0604020202020204" pitchFamily="34" charset="0"/>
            <a:cs typeface="Arial" panose="020B0604020202020204" pitchFamily="34" charset="0"/>
          </a:endParaRPr>
        </a:p>
      </dgm:t>
    </dgm:pt>
    <dgm:pt modelId="{4CB39BBD-C217-457B-A212-8778987986BA}" type="parTrans" cxnId="{1B2429AB-2F1E-4D97-B1D6-8BEE9E32B0DE}">
      <dgm:prSet/>
      <dgm:spPr/>
      <dgm:t>
        <a:bodyPr/>
        <a:lstStyle/>
        <a:p>
          <a:endParaRPr lang="en-GB" sz="1200">
            <a:latin typeface="Arial" panose="020B0604020202020204" pitchFamily="34" charset="0"/>
            <a:cs typeface="Arial" panose="020B0604020202020204" pitchFamily="34" charset="0"/>
          </a:endParaRPr>
        </a:p>
      </dgm:t>
    </dgm:pt>
    <dgm:pt modelId="{52EB7C57-F44F-4819-9243-871F84F86788}" type="sibTrans" cxnId="{1B2429AB-2F1E-4D97-B1D6-8BEE9E32B0DE}">
      <dgm:prSet/>
      <dgm:spPr>
        <a:blipFill dpi="0" rotWithShape="1">
          <a:blip xmlns:r="http://schemas.openxmlformats.org/officeDocument/2006/relationships" r:embed="rId3"/>
          <a:srcRect/>
          <a:stretch>
            <a:fillRect l="-32351" r="-32351"/>
          </a:stretch>
        </a:blipFill>
      </dgm:spPr>
      <dgm:t>
        <a:bodyPr/>
        <a:lstStyle/>
        <a:p>
          <a:endParaRPr lang="en-GB" sz="1200">
            <a:latin typeface="Arial" panose="020B0604020202020204" pitchFamily="34" charset="0"/>
            <a:cs typeface="Arial" panose="020B0604020202020204" pitchFamily="34" charset="0"/>
          </a:endParaRPr>
        </a:p>
      </dgm:t>
    </dgm:pt>
    <dgm:pt modelId="{C53096FE-1E01-45DF-BA7E-554E8CE5E024}">
      <dgm:prSet phldrT="[Text]" custT="1"/>
      <dgm:spPr>
        <a:solidFill>
          <a:srgbClr val="85C441"/>
        </a:solidFill>
      </dgm:spPr>
      <dgm:t>
        <a:bodyPr/>
        <a:lstStyle/>
        <a:p>
          <a:r>
            <a:rPr lang="en-GB" sz="1400" b="1" dirty="0" smtClean="0">
              <a:latin typeface="Arial" panose="020B0604020202020204" pitchFamily="34" charset="0"/>
              <a:cs typeface="Arial" panose="020B0604020202020204" pitchFamily="34" charset="0"/>
            </a:rPr>
            <a:t>Secure accommod-ation</a:t>
          </a:r>
          <a:endParaRPr lang="en-GB" sz="1400" b="1" dirty="0">
            <a:latin typeface="Arial" panose="020B0604020202020204" pitchFamily="34" charset="0"/>
            <a:cs typeface="Arial" panose="020B0604020202020204" pitchFamily="34" charset="0"/>
          </a:endParaRPr>
        </a:p>
      </dgm:t>
    </dgm:pt>
    <dgm:pt modelId="{309FFC39-BAB7-4A22-BBBC-78D49CEE7E38}" type="parTrans" cxnId="{CB89CB2B-16EA-45EF-A761-5EB73FE4B567}">
      <dgm:prSet/>
      <dgm:spPr/>
      <dgm:t>
        <a:bodyPr/>
        <a:lstStyle/>
        <a:p>
          <a:endParaRPr lang="en-GB" sz="1200">
            <a:latin typeface="Arial" panose="020B0604020202020204" pitchFamily="34" charset="0"/>
            <a:cs typeface="Arial" panose="020B0604020202020204" pitchFamily="34" charset="0"/>
          </a:endParaRPr>
        </a:p>
      </dgm:t>
    </dgm:pt>
    <dgm:pt modelId="{E5273ABF-580B-4639-8A85-89286CF9FD1A}" type="sibTrans" cxnId="{CB89CB2B-16EA-45EF-A761-5EB73FE4B567}">
      <dgm:prSet/>
      <dgm:spPr>
        <a:blipFill dpi="0" rotWithShape="1">
          <a:blip xmlns:r="http://schemas.openxmlformats.org/officeDocument/2006/relationships" r:embed="rId4"/>
          <a:srcRect/>
          <a:stretch>
            <a:fillRect l="4390" r="4390"/>
          </a:stretch>
        </a:blipFill>
      </dgm:spPr>
      <dgm:t>
        <a:bodyPr/>
        <a:lstStyle/>
        <a:p>
          <a:endParaRPr lang="en-GB" sz="1200">
            <a:latin typeface="Arial" panose="020B0604020202020204" pitchFamily="34" charset="0"/>
            <a:cs typeface="Arial" panose="020B0604020202020204" pitchFamily="34" charset="0"/>
          </a:endParaRPr>
        </a:p>
      </dgm:t>
    </dgm:pt>
    <dgm:pt modelId="{44769B54-BF41-4D69-A484-4E4A67922792}">
      <dgm:prSet phldrT="[Text]" custT="1"/>
      <dgm:spPr>
        <a:solidFill>
          <a:srgbClr val="85C441"/>
        </a:solidFill>
      </dgm:spPr>
      <dgm:t>
        <a:bodyPr/>
        <a:lstStyle/>
        <a:p>
          <a:r>
            <a:rPr lang="en-GB" sz="1400" b="1" dirty="0" smtClean="0">
              <a:latin typeface="Arial" panose="020B0604020202020204" pitchFamily="34" charset="0"/>
              <a:cs typeface="Arial" panose="020B0604020202020204" pitchFamily="34" charset="0"/>
            </a:rPr>
            <a:t>Domiciliary support</a:t>
          </a:r>
          <a:endParaRPr lang="en-GB" sz="1400" b="1" dirty="0">
            <a:latin typeface="Arial" panose="020B0604020202020204" pitchFamily="34" charset="0"/>
            <a:cs typeface="Arial" panose="020B0604020202020204" pitchFamily="34" charset="0"/>
          </a:endParaRPr>
        </a:p>
      </dgm:t>
    </dgm:pt>
    <dgm:pt modelId="{5019E132-423C-4E8B-8810-C4E17BD00540}" type="parTrans" cxnId="{0515E877-7016-4DDA-BEA0-21F37FF413D3}">
      <dgm:prSet/>
      <dgm:spPr/>
      <dgm:t>
        <a:bodyPr/>
        <a:lstStyle/>
        <a:p>
          <a:endParaRPr lang="en-GB" sz="1200">
            <a:latin typeface="Arial" panose="020B0604020202020204" pitchFamily="34" charset="0"/>
            <a:cs typeface="Arial" panose="020B0604020202020204" pitchFamily="34" charset="0"/>
          </a:endParaRPr>
        </a:p>
      </dgm:t>
    </dgm:pt>
    <dgm:pt modelId="{3E77A39B-24FB-4406-B162-CB4435C7566B}" type="sibTrans" cxnId="{0515E877-7016-4DDA-BEA0-21F37FF413D3}">
      <dgm:prSet/>
      <dgm:spPr>
        <a:blipFill dpi="0" rotWithShape="1">
          <a:blip xmlns:r="http://schemas.openxmlformats.org/officeDocument/2006/relationships" r:embed="rId5"/>
          <a:srcRect/>
          <a:stretch>
            <a:fillRect l="-10995" t="3202" r="10995" b="-3202"/>
          </a:stretch>
        </a:blipFill>
      </dgm:spPr>
      <dgm:t>
        <a:bodyPr/>
        <a:lstStyle/>
        <a:p>
          <a:endParaRPr lang="en-GB" sz="1200">
            <a:latin typeface="Arial" panose="020B0604020202020204" pitchFamily="34" charset="0"/>
            <a:cs typeface="Arial" panose="020B0604020202020204" pitchFamily="34" charset="0"/>
          </a:endParaRPr>
        </a:p>
      </dgm:t>
    </dgm:pt>
    <dgm:pt modelId="{6BA7A76C-6C81-413F-A151-43CD0C27C048}">
      <dgm:prSet phldrT="[Text]" custT="1"/>
      <dgm:spPr>
        <a:solidFill>
          <a:srgbClr val="85C441"/>
        </a:solidFill>
      </dgm:spPr>
      <dgm:t>
        <a:bodyPr/>
        <a:lstStyle/>
        <a:p>
          <a:r>
            <a:rPr lang="en-GB" sz="1400" b="1" dirty="0" smtClean="0">
              <a:latin typeface="Arial" panose="020B0604020202020204" pitchFamily="34" charset="0"/>
              <a:cs typeface="Arial" panose="020B0604020202020204" pitchFamily="34" charset="0"/>
            </a:rPr>
            <a:t>Residential family centres</a:t>
          </a:r>
          <a:endParaRPr lang="en-GB" sz="1400" b="1" dirty="0">
            <a:latin typeface="Arial" panose="020B0604020202020204" pitchFamily="34" charset="0"/>
            <a:cs typeface="Arial" panose="020B0604020202020204" pitchFamily="34" charset="0"/>
          </a:endParaRPr>
        </a:p>
      </dgm:t>
    </dgm:pt>
    <dgm:pt modelId="{76E9B3D2-635D-4B90-9B17-DB64D1A7EE88}" type="parTrans" cxnId="{9D1F8119-B82D-4763-9BDD-C403B322F1DF}">
      <dgm:prSet/>
      <dgm:spPr/>
      <dgm:t>
        <a:bodyPr/>
        <a:lstStyle/>
        <a:p>
          <a:endParaRPr lang="en-GB" sz="1200">
            <a:latin typeface="Arial" panose="020B0604020202020204" pitchFamily="34" charset="0"/>
            <a:cs typeface="Arial" panose="020B0604020202020204" pitchFamily="34" charset="0"/>
          </a:endParaRPr>
        </a:p>
      </dgm:t>
    </dgm:pt>
    <dgm:pt modelId="{5A3F0355-F783-4A66-B5E2-381572BD1995}" type="sibTrans" cxnId="{9D1F8119-B82D-4763-9BDD-C403B322F1DF}">
      <dgm:prSet/>
      <dgm:spPr>
        <a:blipFill dpi="0" rotWithShape="1">
          <a:blip xmlns:r="http://schemas.openxmlformats.org/officeDocument/2006/relationships" r:embed="rId6"/>
          <a:srcRect/>
          <a:stretch>
            <a:fillRect l="6022" r="-10470"/>
          </a:stretch>
        </a:blipFill>
      </dgm:spPr>
      <dgm:t>
        <a:bodyPr/>
        <a:lstStyle/>
        <a:p>
          <a:endParaRPr lang="en-GB" sz="1200">
            <a:latin typeface="Arial" panose="020B0604020202020204" pitchFamily="34" charset="0"/>
            <a:cs typeface="Arial" panose="020B0604020202020204" pitchFamily="34" charset="0"/>
          </a:endParaRPr>
        </a:p>
      </dgm:t>
    </dgm:pt>
    <dgm:pt modelId="{4CBB487C-E66A-4FD7-AB9C-5F5C1BE17D0A}">
      <dgm:prSet phldrT="[Text]" custT="1"/>
      <dgm:spPr>
        <a:solidFill>
          <a:srgbClr val="85C441"/>
        </a:solidFill>
      </dgm:spPr>
      <dgm:t>
        <a:bodyPr/>
        <a:lstStyle/>
        <a:p>
          <a:r>
            <a:rPr lang="en-GB" sz="1400" b="1" dirty="0" smtClean="0">
              <a:latin typeface="Arial" panose="020B0604020202020204" pitchFamily="34" charset="0"/>
              <a:cs typeface="Arial" panose="020B0604020202020204" pitchFamily="34" charset="0"/>
            </a:rPr>
            <a:t>Advocacy services</a:t>
          </a:r>
          <a:endParaRPr lang="en-GB" sz="1400" b="1" dirty="0">
            <a:latin typeface="Arial" panose="020B0604020202020204" pitchFamily="34" charset="0"/>
            <a:cs typeface="Arial" panose="020B0604020202020204" pitchFamily="34" charset="0"/>
          </a:endParaRPr>
        </a:p>
      </dgm:t>
    </dgm:pt>
    <dgm:pt modelId="{BF9CECA2-4D1B-4C2F-8022-37D2D6C9486B}" type="parTrans" cxnId="{4371A229-7052-40F6-ACE8-C1699AA2E271}">
      <dgm:prSet/>
      <dgm:spPr/>
      <dgm:t>
        <a:bodyPr/>
        <a:lstStyle/>
        <a:p>
          <a:endParaRPr lang="en-GB" sz="1200">
            <a:latin typeface="Arial" panose="020B0604020202020204" pitchFamily="34" charset="0"/>
            <a:cs typeface="Arial" panose="020B0604020202020204" pitchFamily="34" charset="0"/>
          </a:endParaRPr>
        </a:p>
      </dgm:t>
    </dgm:pt>
    <dgm:pt modelId="{F248A4AE-9D65-4992-AFD2-5E2C98E509D3}" type="sibTrans" cxnId="{4371A229-7052-40F6-ACE8-C1699AA2E271}">
      <dgm:prSet/>
      <dgm:spPr>
        <a:blipFill rotWithShape="1">
          <a:blip xmlns:r="http://schemas.openxmlformats.org/officeDocument/2006/relationships" r:embed="rId7"/>
          <a:stretch>
            <a:fillRect/>
          </a:stretch>
        </a:blipFill>
      </dgm:spPr>
      <dgm:t>
        <a:bodyPr/>
        <a:lstStyle/>
        <a:p>
          <a:endParaRPr lang="en-GB" sz="1200">
            <a:latin typeface="Arial" panose="020B0604020202020204" pitchFamily="34" charset="0"/>
            <a:cs typeface="Arial" panose="020B0604020202020204" pitchFamily="34" charset="0"/>
          </a:endParaRPr>
        </a:p>
      </dgm:t>
    </dgm:pt>
    <dgm:pt modelId="{1A48282F-0362-473D-AD5E-B7DA96CA97D8}">
      <dgm:prSet phldrT="[Text]" custT="1"/>
      <dgm:spPr>
        <a:solidFill>
          <a:srgbClr val="85C441"/>
        </a:solidFill>
      </dgm:spPr>
      <dgm:t>
        <a:bodyPr/>
        <a:lstStyle/>
        <a:p>
          <a:r>
            <a:rPr lang="en-GB" sz="1400" b="1" dirty="0" smtClean="0">
              <a:latin typeface="Arial" panose="020B0604020202020204" pitchFamily="34" charset="0"/>
              <a:cs typeface="Arial" panose="020B0604020202020204" pitchFamily="34" charset="0"/>
            </a:rPr>
            <a:t>Local authority social services</a:t>
          </a:r>
          <a:endParaRPr lang="en-GB" sz="1400" b="1" dirty="0">
            <a:latin typeface="Arial" panose="020B0604020202020204" pitchFamily="34" charset="0"/>
            <a:cs typeface="Arial" panose="020B0604020202020204" pitchFamily="34" charset="0"/>
          </a:endParaRPr>
        </a:p>
      </dgm:t>
    </dgm:pt>
    <dgm:pt modelId="{93802DEB-7957-4482-BD29-62C519CB4A3B}" type="parTrans" cxnId="{DFC5AA42-57C1-4973-8E25-E173FAD6FA91}">
      <dgm:prSet/>
      <dgm:spPr/>
      <dgm:t>
        <a:bodyPr/>
        <a:lstStyle/>
        <a:p>
          <a:endParaRPr lang="en-GB" sz="1200">
            <a:latin typeface="Arial" panose="020B0604020202020204" pitchFamily="34" charset="0"/>
            <a:cs typeface="Arial" panose="020B0604020202020204" pitchFamily="34" charset="0"/>
          </a:endParaRPr>
        </a:p>
      </dgm:t>
    </dgm:pt>
    <dgm:pt modelId="{B4451DE9-7B1E-40A2-A009-6D63E8B28647}" type="sibTrans" cxnId="{DFC5AA42-57C1-4973-8E25-E173FAD6FA91}">
      <dgm:prSet/>
      <dgm:spPr>
        <a:blipFill dpi="0" rotWithShape="1">
          <a:blip xmlns:r="http://schemas.openxmlformats.org/officeDocument/2006/relationships" r:embed="rId8"/>
          <a:srcRect/>
          <a:stretch>
            <a:fillRect l="-2224" r="-2224"/>
          </a:stretch>
        </a:blipFill>
      </dgm:spPr>
      <dgm:t>
        <a:bodyPr/>
        <a:lstStyle/>
        <a:p>
          <a:endParaRPr lang="en-GB" sz="1200">
            <a:latin typeface="Arial" panose="020B0604020202020204" pitchFamily="34" charset="0"/>
            <a:cs typeface="Arial" panose="020B0604020202020204" pitchFamily="34" charset="0"/>
          </a:endParaRPr>
        </a:p>
      </dgm:t>
    </dgm:pt>
    <dgm:pt modelId="{FCAC52E4-A481-460D-8D0E-21C6C49BB5F7}" type="pres">
      <dgm:prSet presAssocID="{49BED5E5-D0D4-4C74-AA0D-5259529E0633}" presName="Name0" presStyleCnt="0">
        <dgm:presLayoutVars>
          <dgm:chMax val="21"/>
          <dgm:chPref val="21"/>
        </dgm:presLayoutVars>
      </dgm:prSet>
      <dgm:spPr/>
      <dgm:t>
        <a:bodyPr/>
        <a:lstStyle/>
        <a:p>
          <a:endParaRPr lang="en-GB"/>
        </a:p>
      </dgm:t>
    </dgm:pt>
    <dgm:pt modelId="{6927D24D-F8F3-4C5B-B4FE-19E7D994396F}" type="pres">
      <dgm:prSet presAssocID="{713822BD-7054-4C2E-BC92-33D75211B6B0}" presName="text1" presStyleCnt="0"/>
      <dgm:spPr/>
    </dgm:pt>
    <dgm:pt modelId="{F2334D9F-7633-458F-A74C-FD303F210B5D}" type="pres">
      <dgm:prSet presAssocID="{713822BD-7054-4C2E-BC92-33D75211B6B0}" presName="textRepeatNode" presStyleLbl="alignNode1" presStyleIdx="0" presStyleCnt="8" custLinFactX="200000" custLinFactNeighborX="227265" custLinFactNeighborY="63106">
        <dgm:presLayoutVars>
          <dgm:chMax val="0"/>
          <dgm:chPref val="0"/>
          <dgm:bulletEnabled val="1"/>
        </dgm:presLayoutVars>
      </dgm:prSet>
      <dgm:spPr/>
      <dgm:t>
        <a:bodyPr/>
        <a:lstStyle/>
        <a:p>
          <a:endParaRPr lang="en-GB"/>
        </a:p>
      </dgm:t>
    </dgm:pt>
    <dgm:pt modelId="{8EAA9658-0F5D-4572-BA75-09F44F6CD8C1}" type="pres">
      <dgm:prSet presAssocID="{713822BD-7054-4C2E-BC92-33D75211B6B0}" presName="textaccent1" presStyleCnt="0"/>
      <dgm:spPr/>
    </dgm:pt>
    <dgm:pt modelId="{07F90B8D-4639-4A0D-B817-A0B3BBAD28FF}" type="pres">
      <dgm:prSet presAssocID="{713822BD-7054-4C2E-BC92-33D75211B6B0}" presName="accentRepeatNode" presStyleLbl="solidAlignAcc1" presStyleIdx="0" presStyleCnt="16"/>
      <dgm:spPr/>
    </dgm:pt>
    <dgm:pt modelId="{9720F380-1842-4FBC-A9C0-438AEB5EDFA7}" type="pres">
      <dgm:prSet presAssocID="{177F7B8D-E3B8-4F02-AB22-4CD528C9BCD6}" presName="image1" presStyleCnt="0"/>
      <dgm:spPr/>
    </dgm:pt>
    <dgm:pt modelId="{0F915939-CC00-4599-8EAD-F7C1D21D633E}" type="pres">
      <dgm:prSet presAssocID="{177F7B8D-E3B8-4F02-AB22-4CD528C9BCD6}" presName="imageRepeatNode" presStyleLbl="alignAcc1" presStyleIdx="0" presStyleCnt="8" custLinFactX="100000" custLinFactY="67642" custLinFactNeighborX="154804" custLinFactNeighborY="100000"/>
      <dgm:spPr/>
      <dgm:t>
        <a:bodyPr/>
        <a:lstStyle/>
        <a:p>
          <a:endParaRPr lang="en-GB"/>
        </a:p>
      </dgm:t>
    </dgm:pt>
    <dgm:pt modelId="{507C2AC1-DAF3-4C0A-B3EB-6560B6618B4C}" type="pres">
      <dgm:prSet presAssocID="{177F7B8D-E3B8-4F02-AB22-4CD528C9BCD6}" presName="imageaccent1" presStyleCnt="0"/>
      <dgm:spPr/>
    </dgm:pt>
    <dgm:pt modelId="{CB09BAD0-D863-44F5-B7A3-C5814109FAEE}" type="pres">
      <dgm:prSet presAssocID="{177F7B8D-E3B8-4F02-AB22-4CD528C9BCD6}" presName="accentRepeatNode" presStyleLbl="solidAlignAcc1" presStyleIdx="1" presStyleCnt="16"/>
      <dgm:spPr/>
    </dgm:pt>
    <dgm:pt modelId="{634B226A-D2B8-4462-A24F-086BDF373510}" type="pres">
      <dgm:prSet presAssocID="{6BA7A76C-6C81-413F-A151-43CD0C27C048}" presName="text2" presStyleCnt="0"/>
      <dgm:spPr/>
    </dgm:pt>
    <dgm:pt modelId="{1DF16A1E-8DDF-4BE3-A313-3CF22176CE3C}" type="pres">
      <dgm:prSet presAssocID="{6BA7A76C-6C81-413F-A151-43CD0C27C048}" presName="textRepeatNode" presStyleLbl="alignNode1" presStyleIdx="1" presStyleCnt="8" custLinFactNeighborX="-86715" custLinFactNeighborY="55198">
        <dgm:presLayoutVars>
          <dgm:chMax val="0"/>
          <dgm:chPref val="0"/>
          <dgm:bulletEnabled val="1"/>
        </dgm:presLayoutVars>
      </dgm:prSet>
      <dgm:spPr/>
      <dgm:t>
        <a:bodyPr/>
        <a:lstStyle/>
        <a:p>
          <a:endParaRPr lang="en-GB"/>
        </a:p>
      </dgm:t>
    </dgm:pt>
    <dgm:pt modelId="{69304B92-279B-41C7-9B0A-BC6F15C7EE56}" type="pres">
      <dgm:prSet presAssocID="{6BA7A76C-6C81-413F-A151-43CD0C27C048}" presName="textaccent2" presStyleCnt="0"/>
      <dgm:spPr/>
    </dgm:pt>
    <dgm:pt modelId="{BEADC705-0177-46A4-80CB-1CA7E3A22679}" type="pres">
      <dgm:prSet presAssocID="{6BA7A76C-6C81-413F-A151-43CD0C27C048}" presName="accentRepeatNode" presStyleLbl="solidAlignAcc1" presStyleIdx="2" presStyleCnt="16"/>
      <dgm:spPr/>
    </dgm:pt>
    <dgm:pt modelId="{BC8A3ABE-76DC-46DE-B8FF-CAC40C3329BF}" type="pres">
      <dgm:prSet presAssocID="{5A3F0355-F783-4A66-B5E2-381572BD1995}" presName="image2" presStyleCnt="0"/>
      <dgm:spPr/>
    </dgm:pt>
    <dgm:pt modelId="{08242319-E802-49DE-AF4A-7FF8F8CA2F82}" type="pres">
      <dgm:prSet presAssocID="{5A3F0355-F783-4A66-B5E2-381572BD1995}" presName="imageRepeatNode" presStyleLbl="alignAcc1" presStyleIdx="1" presStyleCnt="8" custLinFactX="67888" custLinFactY="16251" custLinFactNeighborX="100000" custLinFactNeighborY="100000"/>
      <dgm:spPr/>
      <dgm:t>
        <a:bodyPr/>
        <a:lstStyle/>
        <a:p>
          <a:endParaRPr lang="en-GB"/>
        </a:p>
      </dgm:t>
    </dgm:pt>
    <dgm:pt modelId="{7A35A7B9-6B4F-49CB-A48B-28AACAABB483}" type="pres">
      <dgm:prSet presAssocID="{5A3F0355-F783-4A66-B5E2-381572BD1995}" presName="imageaccent2" presStyleCnt="0"/>
      <dgm:spPr/>
    </dgm:pt>
    <dgm:pt modelId="{BE38D941-7D68-414A-8666-B2C540EFE3E8}" type="pres">
      <dgm:prSet presAssocID="{5A3F0355-F783-4A66-B5E2-381572BD1995}" presName="accentRepeatNode" presStyleLbl="solidAlignAcc1" presStyleIdx="3" presStyleCnt="16"/>
      <dgm:spPr/>
    </dgm:pt>
    <dgm:pt modelId="{86DF7A09-CC67-441B-9F27-A68A169758A9}" type="pres">
      <dgm:prSet presAssocID="{F2B1CA83-2FA5-48D9-A17D-EEB4925C39F2}" presName="text3" presStyleCnt="0"/>
      <dgm:spPr/>
    </dgm:pt>
    <dgm:pt modelId="{39719A58-61DB-4A3D-8CED-C097607C549B}" type="pres">
      <dgm:prSet presAssocID="{F2B1CA83-2FA5-48D9-A17D-EEB4925C39F2}" presName="textRepeatNode" presStyleLbl="alignNode1" presStyleIdx="2" presStyleCnt="8" custLinFactNeighborX="-84912" custLinFactNeighborY="56297">
        <dgm:presLayoutVars>
          <dgm:chMax val="0"/>
          <dgm:chPref val="0"/>
          <dgm:bulletEnabled val="1"/>
        </dgm:presLayoutVars>
      </dgm:prSet>
      <dgm:spPr/>
      <dgm:t>
        <a:bodyPr/>
        <a:lstStyle/>
        <a:p>
          <a:endParaRPr lang="en-GB"/>
        </a:p>
      </dgm:t>
    </dgm:pt>
    <dgm:pt modelId="{67719A52-280F-48E7-A1F1-0EE995A96784}" type="pres">
      <dgm:prSet presAssocID="{F2B1CA83-2FA5-48D9-A17D-EEB4925C39F2}" presName="textaccent3" presStyleCnt="0"/>
      <dgm:spPr/>
    </dgm:pt>
    <dgm:pt modelId="{B11A4172-C53C-4536-9CEE-44B7044BF5B1}" type="pres">
      <dgm:prSet presAssocID="{F2B1CA83-2FA5-48D9-A17D-EEB4925C39F2}" presName="accentRepeatNode" presStyleLbl="solidAlignAcc1" presStyleIdx="4" presStyleCnt="16" custLinFactX="100000" custLinFactY="-7502" custLinFactNeighborX="165455" custLinFactNeighborY="-100000"/>
      <dgm:spPr>
        <a:noFill/>
        <a:ln>
          <a:noFill/>
        </a:ln>
      </dgm:spPr>
      <dgm:t>
        <a:bodyPr/>
        <a:lstStyle/>
        <a:p>
          <a:endParaRPr lang="en-GB"/>
        </a:p>
      </dgm:t>
    </dgm:pt>
    <dgm:pt modelId="{B147D94E-AB7B-4DC6-8E80-DABC5502E3BF}" type="pres">
      <dgm:prSet presAssocID="{D2FB6BD7-6314-433F-AF14-4D73719721BB}" presName="image3" presStyleCnt="0"/>
      <dgm:spPr/>
    </dgm:pt>
    <dgm:pt modelId="{5255774C-6C21-48BE-9F10-B5649937207B}" type="pres">
      <dgm:prSet presAssocID="{D2FB6BD7-6314-433F-AF14-4D73719721BB}" presName="imageRepeatNode" presStyleLbl="alignAcc1" presStyleIdx="2" presStyleCnt="8" custLinFactY="100000" custLinFactNeighborX="-88453" custLinFactNeighborY="174651"/>
      <dgm:spPr/>
      <dgm:t>
        <a:bodyPr/>
        <a:lstStyle/>
        <a:p>
          <a:endParaRPr lang="en-GB"/>
        </a:p>
      </dgm:t>
    </dgm:pt>
    <dgm:pt modelId="{5B0762BF-02FD-4B85-AE57-0D7A627BC806}" type="pres">
      <dgm:prSet presAssocID="{D2FB6BD7-6314-433F-AF14-4D73719721BB}" presName="imageaccent3" presStyleCnt="0"/>
      <dgm:spPr/>
    </dgm:pt>
    <dgm:pt modelId="{E05E68CF-E8A5-430D-9B8F-CA8A8528D5DE}" type="pres">
      <dgm:prSet presAssocID="{D2FB6BD7-6314-433F-AF14-4D73719721BB}" presName="accentRepeatNode" presStyleLbl="solidAlignAcc1" presStyleIdx="5" presStyleCnt="16" custLinFactX="-300000" custLinFactY="204349" custLinFactNeighborX="-397809" custLinFactNeighborY="300000"/>
      <dgm:spPr/>
    </dgm:pt>
    <dgm:pt modelId="{B9D65138-DD88-4705-8458-FC663098BC99}" type="pres">
      <dgm:prSet presAssocID="{4CBB487C-E66A-4FD7-AB9C-5F5C1BE17D0A}" presName="text4" presStyleCnt="0"/>
      <dgm:spPr/>
    </dgm:pt>
    <dgm:pt modelId="{0C4AF029-6F1F-41DD-AB85-9DF368D58FAB}" type="pres">
      <dgm:prSet presAssocID="{4CBB487C-E66A-4FD7-AB9C-5F5C1BE17D0A}" presName="textRepeatNode" presStyleLbl="alignNode1" presStyleIdx="3" presStyleCnt="8" custLinFactNeighborX="-220" custLinFactNeighborY="5785">
        <dgm:presLayoutVars>
          <dgm:chMax val="0"/>
          <dgm:chPref val="0"/>
          <dgm:bulletEnabled val="1"/>
        </dgm:presLayoutVars>
      </dgm:prSet>
      <dgm:spPr/>
      <dgm:t>
        <a:bodyPr/>
        <a:lstStyle/>
        <a:p>
          <a:endParaRPr lang="en-GB"/>
        </a:p>
      </dgm:t>
    </dgm:pt>
    <dgm:pt modelId="{516A058B-5587-4781-AC4E-EEA7BF8E14F5}" type="pres">
      <dgm:prSet presAssocID="{4CBB487C-E66A-4FD7-AB9C-5F5C1BE17D0A}" presName="textaccent4" presStyleCnt="0"/>
      <dgm:spPr/>
    </dgm:pt>
    <dgm:pt modelId="{236BCC4F-E596-4818-8E27-221708EFCA14}" type="pres">
      <dgm:prSet presAssocID="{4CBB487C-E66A-4FD7-AB9C-5F5C1BE17D0A}" presName="accentRepeatNode" presStyleLbl="solidAlignAcc1" presStyleIdx="6" presStyleCnt="16"/>
      <dgm:spPr>
        <a:noFill/>
        <a:ln>
          <a:noFill/>
        </a:ln>
      </dgm:spPr>
      <dgm:t>
        <a:bodyPr/>
        <a:lstStyle/>
        <a:p>
          <a:endParaRPr lang="en-GB"/>
        </a:p>
      </dgm:t>
    </dgm:pt>
    <dgm:pt modelId="{91392885-38BC-4B0E-8CAD-0A0F33298CAA}" type="pres">
      <dgm:prSet presAssocID="{F248A4AE-9D65-4992-AFD2-5E2C98E509D3}" presName="image4" presStyleCnt="0"/>
      <dgm:spPr/>
    </dgm:pt>
    <dgm:pt modelId="{EABA9698-5176-4AC6-9374-EF0F22DD2FA7}" type="pres">
      <dgm:prSet presAssocID="{F248A4AE-9D65-4992-AFD2-5E2C98E509D3}" presName="imageRepeatNode" presStyleLbl="alignAcc1" presStyleIdx="3" presStyleCnt="8" custLinFactX="69619" custLinFactNeighborX="100000" custLinFactNeighborY="9916"/>
      <dgm:spPr/>
      <dgm:t>
        <a:bodyPr/>
        <a:lstStyle/>
        <a:p>
          <a:endParaRPr lang="en-GB"/>
        </a:p>
      </dgm:t>
    </dgm:pt>
    <dgm:pt modelId="{EB3457FF-C3F1-44D9-B889-62FABAD8CD6F}" type="pres">
      <dgm:prSet presAssocID="{F248A4AE-9D65-4992-AFD2-5E2C98E509D3}" presName="imageaccent4" presStyleCnt="0"/>
      <dgm:spPr/>
    </dgm:pt>
    <dgm:pt modelId="{095B3279-7ADA-4E8B-BFB7-34FD2C227FA0}" type="pres">
      <dgm:prSet presAssocID="{F248A4AE-9D65-4992-AFD2-5E2C98E509D3}" presName="accentRepeatNode" presStyleLbl="solidAlignAcc1" presStyleIdx="7" presStyleCnt="16"/>
      <dgm:spPr>
        <a:noFill/>
        <a:ln>
          <a:noFill/>
        </a:ln>
      </dgm:spPr>
      <dgm:t>
        <a:bodyPr/>
        <a:lstStyle/>
        <a:p>
          <a:endParaRPr lang="en-GB"/>
        </a:p>
      </dgm:t>
    </dgm:pt>
    <dgm:pt modelId="{30B82B8A-145B-4BF0-BFF6-4EE649477131}" type="pres">
      <dgm:prSet presAssocID="{1A48282F-0362-473D-AD5E-B7DA96CA97D8}" presName="text5" presStyleCnt="0"/>
      <dgm:spPr/>
    </dgm:pt>
    <dgm:pt modelId="{7CB8BEEC-FB68-4F66-91E5-12EDA7046AA5}" type="pres">
      <dgm:prSet presAssocID="{1A48282F-0362-473D-AD5E-B7DA96CA97D8}" presName="textRepeatNode" presStyleLbl="alignNode1" presStyleIdx="4" presStyleCnt="8" custLinFactY="68605" custLinFactNeighborX="-87126" custLinFactNeighborY="100000">
        <dgm:presLayoutVars>
          <dgm:chMax val="0"/>
          <dgm:chPref val="0"/>
          <dgm:bulletEnabled val="1"/>
        </dgm:presLayoutVars>
      </dgm:prSet>
      <dgm:spPr/>
      <dgm:t>
        <a:bodyPr/>
        <a:lstStyle/>
        <a:p>
          <a:endParaRPr lang="en-GB"/>
        </a:p>
      </dgm:t>
    </dgm:pt>
    <dgm:pt modelId="{48765106-CDD9-4955-8DF2-F2AE9C888511}" type="pres">
      <dgm:prSet presAssocID="{1A48282F-0362-473D-AD5E-B7DA96CA97D8}" presName="textaccent5" presStyleCnt="0"/>
      <dgm:spPr/>
    </dgm:pt>
    <dgm:pt modelId="{EA08C911-62A2-4D89-ADF5-F8BB87D9DC81}" type="pres">
      <dgm:prSet presAssocID="{1A48282F-0362-473D-AD5E-B7DA96CA97D8}" presName="accentRepeatNode" presStyleLbl="solidAlignAcc1" presStyleIdx="8" presStyleCnt="16"/>
      <dgm:spPr>
        <a:noFill/>
        <a:ln>
          <a:noFill/>
        </a:ln>
      </dgm:spPr>
      <dgm:t>
        <a:bodyPr/>
        <a:lstStyle/>
        <a:p>
          <a:endParaRPr lang="en-GB"/>
        </a:p>
      </dgm:t>
    </dgm:pt>
    <dgm:pt modelId="{54471612-4089-4004-AF96-DE48EFF286F7}" type="pres">
      <dgm:prSet presAssocID="{B4451DE9-7B1E-40A2-A009-6D63E8B28647}" presName="image5" presStyleCnt="0"/>
      <dgm:spPr/>
    </dgm:pt>
    <dgm:pt modelId="{751B2C90-D777-43BE-AB65-2858EA7D3A44}" type="pres">
      <dgm:prSet presAssocID="{B4451DE9-7B1E-40A2-A009-6D63E8B28647}" presName="imageRepeatNode" presStyleLbl="alignAcc1" presStyleIdx="4" presStyleCnt="8" custLinFactX="-100000" custLinFactNeighborX="-159310" custLinFactNeighborY="56342"/>
      <dgm:spPr/>
      <dgm:t>
        <a:bodyPr/>
        <a:lstStyle/>
        <a:p>
          <a:endParaRPr lang="en-GB"/>
        </a:p>
      </dgm:t>
    </dgm:pt>
    <dgm:pt modelId="{843C3D49-03BB-412E-BB21-59E52F9F8728}" type="pres">
      <dgm:prSet presAssocID="{B4451DE9-7B1E-40A2-A009-6D63E8B28647}" presName="imageaccent5" presStyleCnt="0"/>
      <dgm:spPr/>
    </dgm:pt>
    <dgm:pt modelId="{DA3905BF-F448-4A1F-B4D1-479AE57F9CCE}" type="pres">
      <dgm:prSet presAssocID="{B4451DE9-7B1E-40A2-A009-6D63E8B28647}" presName="accentRepeatNode" presStyleLbl="solidAlignAcc1" presStyleIdx="9" presStyleCnt="16" custScaleY="90910" custLinFactX="275207" custLinFactY="400000" custLinFactNeighborX="300000" custLinFactNeighborY="455485"/>
      <dgm:spPr>
        <a:noFill/>
        <a:ln>
          <a:noFill/>
        </a:ln>
      </dgm:spPr>
      <dgm:t>
        <a:bodyPr/>
        <a:lstStyle/>
        <a:p>
          <a:endParaRPr lang="en-GB"/>
        </a:p>
      </dgm:t>
    </dgm:pt>
    <dgm:pt modelId="{52C55FDF-8AD0-4B17-9F48-2719E5EA60A1}" type="pres">
      <dgm:prSet presAssocID="{C53096FE-1E01-45DF-BA7E-554E8CE5E024}" presName="text6" presStyleCnt="0"/>
      <dgm:spPr/>
    </dgm:pt>
    <dgm:pt modelId="{5A30AE0F-2A5E-4E70-8A09-97BE001154A3}" type="pres">
      <dgm:prSet presAssocID="{C53096FE-1E01-45DF-BA7E-554E8CE5E024}" presName="textRepeatNode" presStyleLbl="alignNode1" presStyleIdx="5" presStyleCnt="8" custLinFactNeighborX="-3046" custLinFactNeighborY="5551">
        <dgm:presLayoutVars>
          <dgm:chMax val="0"/>
          <dgm:chPref val="0"/>
          <dgm:bulletEnabled val="1"/>
        </dgm:presLayoutVars>
      </dgm:prSet>
      <dgm:spPr/>
      <dgm:t>
        <a:bodyPr/>
        <a:lstStyle/>
        <a:p>
          <a:endParaRPr lang="en-GB"/>
        </a:p>
      </dgm:t>
    </dgm:pt>
    <dgm:pt modelId="{0E21780A-6FE9-4B84-8D84-FDF231095113}" type="pres">
      <dgm:prSet presAssocID="{C53096FE-1E01-45DF-BA7E-554E8CE5E024}" presName="textaccent6" presStyleCnt="0"/>
      <dgm:spPr/>
    </dgm:pt>
    <dgm:pt modelId="{90AFEA3E-F1A4-4FB4-A085-C212CF9C9E48}" type="pres">
      <dgm:prSet presAssocID="{C53096FE-1E01-45DF-BA7E-554E8CE5E024}" presName="accentRepeatNode" presStyleLbl="solidAlignAcc1" presStyleIdx="10" presStyleCnt="16" custLinFactX="200000" custLinFactY="-339010" custLinFactNeighborX="200470" custLinFactNeighborY="-400000"/>
      <dgm:spPr>
        <a:noFill/>
        <a:ln>
          <a:noFill/>
        </a:ln>
      </dgm:spPr>
      <dgm:t>
        <a:bodyPr/>
        <a:lstStyle/>
        <a:p>
          <a:endParaRPr lang="en-GB"/>
        </a:p>
      </dgm:t>
    </dgm:pt>
    <dgm:pt modelId="{5105D288-4F7F-48C0-8EAC-D30DB1AA0AC4}" type="pres">
      <dgm:prSet presAssocID="{E5273ABF-580B-4639-8A85-89286CF9FD1A}" presName="image6" presStyleCnt="0"/>
      <dgm:spPr/>
    </dgm:pt>
    <dgm:pt modelId="{6DD49A85-FFE1-4DF7-A097-A5666235ECC9}" type="pres">
      <dgm:prSet presAssocID="{E5273ABF-580B-4639-8A85-89286CF9FD1A}" presName="imageRepeatNode" presStyleLbl="alignAcc1" presStyleIdx="5" presStyleCnt="8" custLinFactY="-5481" custLinFactNeighborX="-1594" custLinFactNeighborY="-100000"/>
      <dgm:spPr/>
      <dgm:t>
        <a:bodyPr/>
        <a:lstStyle/>
        <a:p>
          <a:endParaRPr lang="en-GB"/>
        </a:p>
      </dgm:t>
    </dgm:pt>
    <dgm:pt modelId="{E60A5CD8-1FBD-4A35-806D-7731BF352163}" type="pres">
      <dgm:prSet presAssocID="{E5273ABF-580B-4639-8A85-89286CF9FD1A}" presName="imageaccent6" presStyleCnt="0"/>
      <dgm:spPr/>
    </dgm:pt>
    <dgm:pt modelId="{21998736-0453-4C7D-9B5D-CFFA4B587781}" type="pres">
      <dgm:prSet presAssocID="{E5273ABF-580B-4639-8A85-89286CF9FD1A}" presName="accentRepeatNode" presStyleLbl="solidAlignAcc1" presStyleIdx="11" presStyleCnt="16"/>
      <dgm:spPr>
        <a:noFill/>
        <a:ln>
          <a:noFill/>
        </a:ln>
      </dgm:spPr>
      <dgm:t>
        <a:bodyPr/>
        <a:lstStyle/>
        <a:p>
          <a:endParaRPr lang="en-GB"/>
        </a:p>
      </dgm:t>
    </dgm:pt>
    <dgm:pt modelId="{96834654-8D47-44AD-9A89-4B1BD8ECCD20}" type="pres">
      <dgm:prSet presAssocID="{962C509B-3185-4BD0-9701-64F577F583D6}" presName="text7" presStyleCnt="0"/>
      <dgm:spPr/>
    </dgm:pt>
    <dgm:pt modelId="{6B1FEB21-F34C-4571-91A1-59844C99E7C8}" type="pres">
      <dgm:prSet presAssocID="{962C509B-3185-4BD0-9701-64F577F583D6}" presName="textRepeatNode" presStyleLbl="alignNode1" presStyleIdx="6" presStyleCnt="8" custLinFactX="68982" custLinFactNeighborX="100000" custLinFactNeighborY="4723">
        <dgm:presLayoutVars>
          <dgm:chMax val="0"/>
          <dgm:chPref val="0"/>
          <dgm:bulletEnabled val="1"/>
        </dgm:presLayoutVars>
      </dgm:prSet>
      <dgm:spPr/>
      <dgm:t>
        <a:bodyPr/>
        <a:lstStyle/>
        <a:p>
          <a:endParaRPr lang="en-GB"/>
        </a:p>
      </dgm:t>
    </dgm:pt>
    <dgm:pt modelId="{FE7D59F3-AE4F-4EB2-9AE0-968A538D6F38}" type="pres">
      <dgm:prSet presAssocID="{962C509B-3185-4BD0-9701-64F577F583D6}" presName="textaccent7" presStyleCnt="0"/>
      <dgm:spPr/>
    </dgm:pt>
    <dgm:pt modelId="{9B2E4046-DA68-4D82-B3A0-427370DB5B10}" type="pres">
      <dgm:prSet presAssocID="{962C509B-3185-4BD0-9701-64F577F583D6}" presName="accentRepeatNode" presStyleLbl="solidAlignAcc1" presStyleIdx="12" presStyleCnt="16"/>
      <dgm:spPr>
        <a:noFill/>
        <a:ln>
          <a:noFill/>
        </a:ln>
      </dgm:spPr>
      <dgm:t>
        <a:bodyPr/>
        <a:lstStyle/>
        <a:p>
          <a:endParaRPr lang="en-GB"/>
        </a:p>
      </dgm:t>
    </dgm:pt>
    <dgm:pt modelId="{5309E5A9-9C95-4248-8DC6-97AC0A817DD1}" type="pres">
      <dgm:prSet presAssocID="{52EB7C57-F44F-4819-9243-871F84F86788}" presName="image7" presStyleCnt="0"/>
      <dgm:spPr/>
    </dgm:pt>
    <dgm:pt modelId="{DC89736F-31F2-4C0F-AE32-A7FAFC673D89}" type="pres">
      <dgm:prSet presAssocID="{52EB7C57-F44F-4819-9243-871F84F86788}" presName="imageRepeatNode" presStyleLbl="alignAcc1" presStyleIdx="6" presStyleCnt="8" custLinFactY="-100000" custLinFactNeighborX="479" custLinFactNeighborY="-118204"/>
      <dgm:spPr/>
      <dgm:t>
        <a:bodyPr/>
        <a:lstStyle/>
        <a:p>
          <a:endParaRPr lang="en-GB"/>
        </a:p>
      </dgm:t>
    </dgm:pt>
    <dgm:pt modelId="{5E747F80-B472-4614-BE2C-637BEBEF37B5}" type="pres">
      <dgm:prSet presAssocID="{52EB7C57-F44F-4819-9243-871F84F86788}" presName="imageaccent7" presStyleCnt="0"/>
      <dgm:spPr/>
    </dgm:pt>
    <dgm:pt modelId="{10E6726B-ECAB-405E-82B7-AE428F8EB3DE}" type="pres">
      <dgm:prSet presAssocID="{52EB7C57-F44F-4819-9243-871F84F86788}" presName="accentRepeatNode" presStyleLbl="solidAlignAcc1" presStyleIdx="13" presStyleCnt="16"/>
      <dgm:spPr>
        <a:noFill/>
        <a:ln>
          <a:noFill/>
        </a:ln>
      </dgm:spPr>
      <dgm:t>
        <a:bodyPr/>
        <a:lstStyle/>
        <a:p>
          <a:endParaRPr lang="en-GB"/>
        </a:p>
      </dgm:t>
    </dgm:pt>
    <dgm:pt modelId="{0D57FD9A-2314-4FF8-8FC3-E4E0EB844BCE}" type="pres">
      <dgm:prSet presAssocID="{44769B54-BF41-4D69-A484-4E4A67922792}" presName="text8" presStyleCnt="0"/>
      <dgm:spPr/>
    </dgm:pt>
    <dgm:pt modelId="{D26E1925-CEFB-4E3D-AA7C-9F971000B3A7}" type="pres">
      <dgm:prSet presAssocID="{44769B54-BF41-4D69-A484-4E4A67922792}" presName="textRepeatNode" presStyleLbl="alignNode1" presStyleIdx="7" presStyleCnt="8" custLinFactX="-146011" custLinFactNeighborX="-200000" custLinFactNeighborY="-1779">
        <dgm:presLayoutVars>
          <dgm:chMax val="0"/>
          <dgm:chPref val="0"/>
          <dgm:bulletEnabled val="1"/>
        </dgm:presLayoutVars>
      </dgm:prSet>
      <dgm:spPr/>
      <dgm:t>
        <a:bodyPr/>
        <a:lstStyle/>
        <a:p>
          <a:endParaRPr lang="en-GB"/>
        </a:p>
      </dgm:t>
    </dgm:pt>
    <dgm:pt modelId="{241BD45B-9F35-4A89-BB40-557F050777E8}" type="pres">
      <dgm:prSet presAssocID="{44769B54-BF41-4D69-A484-4E4A67922792}" presName="textaccent8" presStyleCnt="0"/>
      <dgm:spPr/>
    </dgm:pt>
    <dgm:pt modelId="{EF9509BE-6890-4C83-AEBB-84E8D806D2D4}" type="pres">
      <dgm:prSet presAssocID="{44769B54-BF41-4D69-A484-4E4A67922792}" presName="accentRepeatNode" presStyleLbl="solidAlignAcc1" presStyleIdx="14" presStyleCnt="16"/>
      <dgm:spPr>
        <a:noFill/>
        <a:ln>
          <a:noFill/>
        </a:ln>
      </dgm:spPr>
      <dgm:t>
        <a:bodyPr/>
        <a:lstStyle/>
        <a:p>
          <a:endParaRPr lang="en-GB"/>
        </a:p>
      </dgm:t>
    </dgm:pt>
    <dgm:pt modelId="{ACC3F6A7-B532-4882-AE6A-A291156A9FEC}" type="pres">
      <dgm:prSet presAssocID="{3E77A39B-24FB-4406-B162-CB4435C7566B}" presName="image8" presStyleCnt="0"/>
      <dgm:spPr/>
    </dgm:pt>
    <dgm:pt modelId="{5777B882-1EDD-406E-A0B9-AD07317A06F6}" type="pres">
      <dgm:prSet presAssocID="{3E77A39B-24FB-4406-B162-CB4435C7566B}" presName="imageRepeatNode" presStyleLbl="alignAcc1" presStyleIdx="7" presStyleCnt="8" custLinFactY="-100000" custLinFactNeighborX="-85928" custLinFactNeighborY="-168562"/>
      <dgm:spPr/>
      <dgm:t>
        <a:bodyPr/>
        <a:lstStyle/>
        <a:p>
          <a:endParaRPr lang="en-GB"/>
        </a:p>
      </dgm:t>
    </dgm:pt>
    <dgm:pt modelId="{C104AEFC-56C5-430C-A325-6D7075E610B9}" type="pres">
      <dgm:prSet presAssocID="{3E77A39B-24FB-4406-B162-CB4435C7566B}" presName="imageaccent8" presStyleCnt="0"/>
      <dgm:spPr/>
    </dgm:pt>
    <dgm:pt modelId="{F3F96152-BEDF-40C3-8B19-9446C9BD6CDB}" type="pres">
      <dgm:prSet presAssocID="{3E77A39B-24FB-4406-B162-CB4435C7566B}" presName="accentRepeatNode" presStyleLbl="solidAlignAcc1" presStyleIdx="15" presStyleCnt="16"/>
      <dgm:spPr>
        <a:noFill/>
        <a:ln>
          <a:noFill/>
        </a:ln>
      </dgm:spPr>
      <dgm:t>
        <a:bodyPr/>
        <a:lstStyle/>
        <a:p>
          <a:endParaRPr lang="en-GB"/>
        </a:p>
      </dgm:t>
    </dgm:pt>
  </dgm:ptLst>
  <dgm:cxnLst>
    <dgm:cxn modelId="{7B16D6B9-C04E-4898-9420-DF5AA1948A7D}" type="presOf" srcId="{1A48282F-0362-473D-AD5E-B7DA96CA97D8}" destId="{7CB8BEEC-FB68-4F66-91E5-12EDA7046AA5}" srcOrd="0" destOrd="0" presId="urn:microsoft.com/office/officeart/2008/layout/HexagonCluster"/>
    <dgm:cxn modelId="{D6297872-2EBA-428B-BC58-B94B299C0374}" type="presOf" srcId="{6BA7A76C-6C81-413F-A151-43CD0C27C048}" destId="{1DF16A1E-8DDF-4BE3-A313-3CF22176CE3C}" srcOrd="0" destOrd="0" presId="urn:microsoft.com/office/officeart/2008/layout/HexagonCluster"/>
    <dgm:cxn modelId="{CB89CB2B-16EA-45EF-A761-5EB73FE4B567}" srcId="{49BED5E5-D0D4-4C74-AA0D-5259529E0633}" destId="{C53096FE-1E01-45DF-BA7E-554E8CE5E024}" srcOrd="5" destOrd="0" parTransId="{309FFC39-BAB7-4A22-BBBC-78D49CEE7E38}" sibTransId="{E5273ABF-580B-4639-8A85-89286CF9FD1A}"/>
    <dgm:cxn modelId="{A15F1967-C337-4805-A543-CBE5CBA117E4}" type="presOf" srcId="{713822BD-7054-4C2E-BC92-33D75211B6B0}" destId="{F2334D9F-7633-458F-A74C-FD303F210B5D}" srcOrd="0" destOrd="0" presId="urn:microsoft.com/office/officeart/2008/layout/HexagonCluster"/>
    <dgm:cxn modelId="{D736E255-B838-455A-92F0-B7083DCC60F9}" type="presOf" srcId="{177F7B8D-E3B8-4F02-AB22-4CD528C9BCD6}" destId="{0F915939-CC00-4599-8EAD-F7C1D21D633E}" srcOrd="0" destOrd="0" presId="urn:microsoft.com/office/officeart/2008/layout/HexagonCluster"/>
    <dgm:cxn modelId="{52A06A76-E521-43F2-8A8D-4593409DAE09}" type="presOf" srcId="{E5273ABF-580B-4639-8A85-89286CF9FD1A}" destId="{6DD49A85-FFE1-4DF7-A097-A5666235ECC9}" srcOrd="0" destOrd="0" presId="urn:microsoft.com/office/officeart/2008/layout/HexagonCluster"/>
    <dgm:cxn modelId="{7AC4DC9A-DB2E-4CF8-9BB2-B64D0515CBE0}" type="presOf" srcId="{F2B1CA83-2FA5-48D9-A17D-EEB4925C39F2}" destId="{39719A58-61DB-4A3D-8CED-C097607C549B}" srcOrd="0" destOrd="0" presId="urn:microsoft.com/office/officeart/2008/layout/HexagonCluster"/>
    <dgm:cxn modelId="{286E7743-7E33-4593-B7F6-75FC440C62C5}" type="presOf" srcId="{52EB7C57-F44F-4819-9243-871F84F86788}" destId="{DC89736F-31F2-4C0F-AE32-A7FAFC673D89}" srcOrd="0" destOrd="0" presId="urn:microsoft.com/office/officeart/2008/layout/HexagonCluster"/>
    <dgm:cxn modelId="{1B2429AB-2F1E-4D97-B1D6-8BEE9E32B0DE}" srcId="{49BED5E5-D0D4-4C74-AA0D-5259529E0633}" destId="{962C509B-3185-4BD0-9701-64F577F583D6}" srcOrd="6" destOrd="0" parTransId="{4CB39BBD-C217-457B-A212-8778987986BA}" sibTransId="{52EB7C57-F44F-4819-9243-871F84F86788}"/>
    <dgm:cxn modelId="{A4C4E048-A885-4922-A17D-74CD35A0D657}" srcId="{49BED5E5-D0D4-4C74-AA0D-5259529E0633}" destId="{713822BD-7054-4C2E-BC92-33D75211B6B0}" srcOrd="0" destOrd="0" parTransId="{10704C3F-28E8-4C22-8768-7D1B3457DFE6}" sibTransId="{177F7B8D-E3B8-4F02-AB22-4CD528C9BCD6}"/>
    <dgm:cxn modelId="{B7EFF97C-B900-47CB-9E42-C9D9E3E89312}" type="presOf" srcId="{C53096FE-1E01-45DF-BA7E-554E8CE5E024}" destId="{5A30AE0F-2A5E-4E70-8A09-97BE001154A3}" srcOrd="0" destOrd="0" presId="urn:microsoft.com/office/officeart/2008/layout/HexagonCluster"/>
    <dgm:cxn modelId="{DA4537A5-AC46-43C3-860E-F8AE12FB2B11}" type="presOf" srcId="{962C509B-3185-4BD0-9701-64F577F583D6}" destId="{6B1FEB21-F34C-4571-91A1-59844C99E7C8}" srcOrd="0" destOrd="0" presId="urn:microsoft.com/office/officeart/2008/layout/HexagonCluster"/>
    <dgm:cxn modelId="{BC9EBB5E-F30F-4EDC-97A3-DB0FBF3406CE}" type="presOf" srcId="{49BED5E5-D0D4-4C74-AA0D-5259529E0633}" destId="{FCAC52E4-A481-460D-8D0E-21C6C49BB5F7}" srcOrd="0" destOrd="0" presId="urn:microsoft.com/office/officeart/2008/layout/HexagonCluster"/>
    <dgm:cxn modelId="{038CFF05-FB4D-426D-9A84-2C8289F6D0D2}" type="presOf" srcId="{B4451DE9-7B1E-40A2-A009-6D63E8B28647}" destId="{751B2C90-D777-43BE-AB65-2858EA7D3A44}" srcOrd="0" destOrd="0" presId="urn:microsoft.com/office/officeart/2008/layout/HexagonCluster"/>
    <dgm:cxn modelId="{0515E877-7016-4DDA-BEA0-21F37FF413D3}" srcId="{49BED5E5-D0D4-4C74-AA0D-5259529E0633}" destId="{44769B54-BF41-4D69-A484-4E4A67922792}" srcOrd="7" destOrd="0" parTransId="{5019E132-423C-4E8B-8810-C4E17BD00540}" sibTransId="{3E77A39B-24FB-4406-B162-CB4435C7566B}"/>
    <dgm:cxn modelId="{4371A229-7052-40F6-ACE8-C1699AA2E271}" srcId="{49BED5E5-D0D4-4C74-AA0D-5259529E0633}" destId="{4CBB487C-E66A-4FD7-AB9C-5F5C1BE17D0A}" srcOrd="3" destOrd="0" parTransId="{BF9CECA2-4D1B-4C2F-8022-37D2D6C9486B}" sibTransId="{F248A4AE-9D65-4992-AFD2-5E2C98E509D3}"/>
    <dgm:cxn modelId="{6FB3F976-A4AE-4D68-A780-770912BF5520}" type="presOf" srcId="{44769B54-BF41-4D69-A484-4E4A67922792}" destId="{D26E1925-CEFB-4E3D-AA7C-9F971000B3A7}" srcOrd="0" destOrd="0" presId="urn:microsoft.com/office/officeart/2008/layout/HexagonCluster"/>
    <dgm:cxn modelId="{1E1796E0-E858-4231-9286-06881D64FF09}" type="presOf" srcId="{3E77A39B-24FB-4406-B162-CB4435C7566B}" destId="{5777B882-1EDD-406E-A0B9-AD07317A06F6}" srcOrd="0" destOrd="0" presId="urn:microsoft.com/office/officeart/2008/layout/HexagonCluster"/>
    <dgm:cxn modelId="{9D1F8119-B82D-4763-9BDD-C403B322F1DF}" srcId="{49BED5E5-D0D4-4C74-AA0D-5259529E0633}" destId="{6BA7A76C-6C81-413F-A151-43CD0C27C048}" srcOrd="1" destOrd="0" parTransId="{76E9B3D2-635D-4B90-9B17-DB64D1A7EE88}" sibTransId="{5A3F0355-F783-4A66-B5E2-381572BD1995}"/>
    <dgm:cxn modelId="{025DE329-36A6-4637-BFDA-525A6ACE7E69}" type="presOf" srcId="{4CBB487C-E66A-4FD7-AB9C-5F5C1BE17D0A}" destId="{0C4AF029-6F1F-41DD-AB85-9DF368D58FAB}" srcOrd="0" destOrd="0" presId="urn:microsoft.com/office/officeart/2008/layout/HexagonCluster"/>
    <dgm:cxn modelId="{5B99F326-5463-4ECA-8810-CD7094895ABA}" type="presOf" srcId="{F248A4AE-9D65-4992-AFD2-5E2C98E509D3}" destId="{EABA9698-5176-4AC6-9374-EF0F22DD2FA7}" srcOrd="0" destOrd="0" presId="urn:microsoft.com/office/officeart/2008/layout/HexagonCluster"/>
    <dgm:cxn modelId="{53BF1094-2B20-4462-BF70-618D7AADED15}" type="presOf" srcId="{5A3F0355-F783-4A66-B5E2-381572BD1995}" destId="{08242319-E802-49DE-AF4A-7FF8F8CA2F82}" srcOrd="0" destOrd="0" presId="urn:microsoft.com/office/officeart/2008/layout/HexagonCluster"/>
    <dgm:cxn modelId="{8C30B7CE-A7D5-456F-948B-05FF778E404C}" type="presOf" srcId="{D2FB6BD7-6314-433F-AF14-4D73719721BB}" destId="{5255774C-6C21-48BE-9F10-B5649937207B}" srcOrd="0" destOrd="0" presId="urn:microsoft.com/office/officeart/2008/layout/HexagonCluster"/>
    <dgm:cxn modelId="{DFC5AA42-57C1-4973-8E25-E173FAD6FA91}" srcId="{49BED5E5-D0D4-4C74-AA0D-5259529E0633}" destId="{1A48282F-0362-473D-AD5E-B7DA96CA97D8}" srcOrd="4" destOrd="0" parTransId="{93802DEB-7957-4482-BD29-62C519CB4A3B}" sibTransId="{B4451DE9-7B1E-40A2-A009-6D63E8B28647}"/>
    <dgm:cxn modelId="{6F1650DE-8F95-4DC9-91CF-951141929374}" srcId="{49BED5E5-D0D4-4C74-AA0D-5259529E0633}" destId="{F2B1CA83-2FA5-48D9-A17D-EEB4925C39F2}" srcOrd="2" destOrd="0" parTransId="{44A0E2CD-709C-48EE-BC7E-845E49329D3E}" sibTransId="{D2FB6BD7-6314-433F-AF14-4D73719721BB}"/>
    <dgm:cxn modelId="{7867D757-3FC6-42FF-AE7D-7058F7E8B407}" type="presParOf" srcId="{FCAC52E4-A481-460D-8D0E-21C6C49BB5F7}" destId="{6927D24D-F8F3-4C5B-B4FE-19E7D994396F}" srcOrd="0" destOrd="0" presId="urn:microsoft.com/office/officeart/2008/layout/HexagonCluster"/>
    <dgm:cxn modelId="{7F5FEB38-A64B-4DA6-9F39-4F9296F02405}" type="presParOf" srcId="{6927D24D-F8F3-4C5B-B4FE-19E7D994396F}" destId="{F2334D9F-7633-458F-A74C-FD303F210B5D}" srcOrd="0" destOrd="0" presId="urn:microsoft.com/office/officeart/2008/layout/HexagonCluster"/>
    <dgm:cxn modelId="{BECD5A2B-4EBD-4AEE-B98B-95E02365C6B3}" type="presParOf" srcId="{FCAC52E4-A481-460D-8D0E-21C6C49BB5F7}" destId="{8EAA9658-0F5D-4572-BA75-09F44F6CD8C1}" srcOrd="1" destOrd="0" presId="urn:microsoft.com/office/officeart/2008/layout/HexagonCluster"/>
    <dgm:cxn modelId="{976F1A21-DF91-41F8-8232-1C6DAA0367DC}" type="presParOf" srcId="{8EAA9658-0F5D-4572-BA75-09F44F6CD8C1}" destId="{07F90B8D-4639-4A0D-B817-A0B3BBAD28FF}" srcOrd="0" destOrd="0" presId="urn:microsoft.com/office/officeart/2008/layout/HexagonCluster"/>
    <dgm:cxn modelId="{65773517-D73D-44E8-9DDF-6DD57CDE9F8F}" type="presParOf" srcId="{FCAC52E4-A481-460D-8D0E-21C6C49BB5F7}" destId="{9720F380-1842-4FBC-A9C0-438AEB5EDFA7}" srcOrd="2" destOrd="0" presId="urn:microsoft.com/office/officeart/2008/layout/HexagonCluster"/>
    <dgm:cxn modelId="{02FBEFE1-0CD6-41B7-8B1E-64994ED72E5C}" type="presParOf" srcId="{9720F380-1842-4FBC-A9C0-438AEB5EDFA7}" destId="{0F915939-CC00-4599-8EAD-F7C1D21D633E}" srcOrd="0" destOrd="0" presId="urn:microsoft.com/office/officeart/2008/layout/HexagonCluster"/>
    <dgm:cxn modelId="{C7D9910A-D77F-4202-92E4-641BAE9E5A8C}" type="presParOf" srcId="{FCAC52E4-A481-460D-8D0E-21C6C49BB5F7}" destId="{507C2AC1-DAF3-4C0A-B3EB-6560B6618B4C}" srcOrd="3" destOrd="0" presId="urn:microsoft.com/office/officeart/2008/layout/HexagonCluster"/>
    <dgm:cxn modelId="{902AC31E-1074-4D4B-9C8D-88BDDEDD1195}" type="presParOf" srcId="{507C2AC1-DAF3-4C0A-B3EB-6560B6618B4C}" destId="{CB09BAD0-D863-44F5-B7A3-C5814109FAEE}" srcOrd="0" destOrd="0" presId="urn:microsoft.com/office/officeart/2008/layout/HexagonCluster"/>
    <dgm:cxn modelId="{A18E5F4B-326F-400A-803B-1F65200E0C52}" type="presParOf" srcId="{FCAC52E4-A481-460D-8D0E-21C6C49BB5F7}" destId="{634B226A-D2B8-4462-A24F-086BDF373510}" srcOrd="4" destOrd="0" presId="urn:microsoft.com/office/officeart/2008/layout/HexagonCluster"/>
    <dgm:cxn modelId="{15B7B26F-66E9-4757-AFDF-288CE6445EC2}" type="presParOf" srcId="{634B226A-D2B8-4462-A24F-086BDF373510}" destId="{1DF16A1E-8DDF-4BE3-A313-3CF22176CE3C}" srcOrd="0" destOrd="0" presId="urn:microsoft.com/office/officeart/2008/layout/HexagonCluster"/>
    <dgm:cxn modelId="{439B7757-F11A-4D98-89AD-ABDAE3764C09}" type="presParOf" srcId="{FCAC52E4-A481-460D-8D0E-21C6C49BB5F7}" destId="{69304B92-279B-41C7-9B0A-BC6F15C7EE56}" srcOrd="5" destOrd="0" presId="urn:microsoft.com/office/officeart/2008/layout/HexagonCluster"/>
    <dgm:cxn modelId="{3B361D1A-049F-443D-9E25-E7A112DDF230}" type="presParOf" srcId="{69304B92-279B-41C7-9B0A-BC6F15C7EE56}" destId="{BEADC705-0177-46A4-80CB-1CA7E3A22679}" srcOrd="0" destOrd="0" presId="urn:microsoft.com/office/officeart/2008/layout/HexagonCluster"/>
    <dgm:cxn modelId="{4236DA67-3F2F-4B3D-90FF-2A91DF90A067}" type="presParOf" srcId="{FCAC52E4-A481-460D-8D0E-21C6C49BB5F7}" destId="{BC8A3ABE-76DC-46DE-B8FF-CAC40C3329BF}" srcOrd="6" destOrd="0" presId="urn:microsoft.com/office/officeart/2008/layout/HexagonCluster"/>
    <dgm:cxn modelId="{4BFC76CF-C7F8-4455-8B1A-F7CBC910F635}" type="presParOf" srcId="{BC8A3ABE-76DC-46DE-B8FF-CAC40C3329BF}" destId="{08242319-E802-49DE-AF4A-7FF8F8CA2F82}" srcOrd="0" destOrd="0" presId="urn:microsoft.com/office/officeart/2008/layout/HexagonCluster"/>
    <dgm:cxn modelId="{BF007A8F-7376-411E-ADD8-71982615C125}" type="presParOf" srcId="{FCAC52E4-A481-460D-8D0E-21C6C49BB5F7}" destId="{7A35A7B9-6B4F-49CB-A48B-28AACAABB483}" srcOrd="7" destOrd="0" presId="urn:microsoft.com/office/officeart/2008/layout/HexagonCluster"/>
    <dgm:cxn modelId="{9C594338-BD91-4D13-BEC8-473949B6248F}" type="presParOf" srcId="{7A35A7B9-6B4F-49CB-A48B-28AACAABB483}" destId="{BE38D941-7D68-414A-8666-B2C540EFE3E8}" srcOrd="0" destOrd="0" presId="urn:microsoft.com/office/officeart/2008/layout/HexagonCluster"/>
    <dgm:cxn modelId="{E75BFB96-977D-4D68-B35D-3B94CB17D4F6}" type="presParOf" srcId="{FCAC52E4-A481-460D-8D0E-21C6C49BB5F7}" destId="{86DF7A09-CC67-441B-9F27-A68A169758A9}" srcOrd="8" destOrd="0" presId="urn:microsoft.com/office/officeart/2008/layout/HexagonCluster"/>
    <dgm:cxn modelId="{2F894A44-F8C2-4777-A148-4FDB92BC5C45}" type="presParOf" srcId="{86DF7A09-CC67-441B-9F27-A68A169758A9}" destId="{39719A58-61DB-4A3D-8CED-C097607C549B}" srcOrd="0" destOrd="0" presId="urn:microsoft.com/office/officeart/2008/layout/HexagonCluster"/>
    <dgm:cxn modelId="{7C53CC02-0282-4F20-80A7-7C401ED3D046}" type="presParOf" srcId="{FCAC52E4-A481-460D-8D0E-21C6C49BB5F7}" destId="{67719A52-280F-48E7-A1F1-0EE995A96784}" srcOrd="9" destOrd="0" presId="urn:microsoft.com/office/officeart/2008/layout/HexagonCluster"/>
    <dgm:cxn modelId="{FC40E6D3-9FF8-48E0-98D0-03CCC1B35E58}" type="presParOf" srcId="{67719A52-280F-48E7-A1F1-0EE995A96784}" destId="{B11A4172-C53C-4536-9CEE-44B7044BF5B1}" srcOrd="0" destOrd="0" presId="urn:microsoft.com/office/officeart/2008/layout/HexagonCluster"/>
    <dgm:cxn modelId="{6F0891AB-BBC3-4ABA-9D3B-04CB37F55E2B}" type="presParOf" srcId="{FCAC52E4-A481-460D-8D0E-21C6C49BB5F7}" destId="{B147D94E-AB7B-4DC6-8E80-DABC5502E3BF}" srcOrd="10" destOrd="0" presId="urn:microsoft.com/office/officeart/2008/layout/HexagonCluster"/>
    <dgm:cxn modelId="{8E1416A4-2A58-412D-836D-44F79724846A}" type="presParOf" srcId="{B147D94E-AB7B-4DC6-8E80-DABC5502E3BF}" destId="{5255774C-6C21-48BE-9F10-B5649937207B}" srcOrd="0" destOrd="0" presId="urn:microsoft.com/office/officeart/2008/layout/HexagonCluster"/>
    <dgm:cxn modelId="{072C081A-652F-473F-8779-2548BB0E7243}" type="presParOf" srcId="{FCAC52E4-A481-460D-8D0E-21C6C49BB5F7}" destId="{5B0762BF-02FD-4B85-AE57-0D7A627BC806}" srcOrd="11" destOrd="0" presId="urn:microsoft.com/office/officeart/2008/layout/HexagonCluster"/>
    <dgm:cxn modelId="{394AF2F9-7C36-4441-B326-164A47EA18F9}" type="presParOf" srcId="{5B0762BF-02FD-4B85-AE57-0D7A627BC806}" destId="{E05E68CF-E8A5-430D-9B8F-CA8A8528D5DE}" srcOrd="0" destOrd="0" presId="urn:microsoft.com/office/officeart/2008/layout/HexagonCluster"/>
    <dgm:cxn modelId="{7E2A6E3F-64CE-4906-871C-AB9E0D123967}" type="presParOf" srcId="{FCAC52E4-A481-460D-8D0E-21C6C49BB5F7}" destId="{B9D65138-DD88-4705-8458-FC663098BC99}" srcOrd="12" destOrd="0" presId="urn:microsoft.com/office/officeart/2008/layout/HexagonCluster"/>
    <dgm:cxn modelId="{5DE7DC7C-6864-492E-9630-81DAACF8DA1F}" type="presParOf" srcId="{B9D65138-DD88-4705-8458-FC663098BC99}" destId="{0C4AF029-6F1F-41DD-AB85-9DF368D58FAB}" srcOrd="0" destOrd="0" presId="urn:microsoft.com/office/officeart/2008/layout/HexagonCluster"/>
    <dgm:cxn modelId="{46820A75-EB6D-4938-8691-FEDD14202414}" type="presParOf" srcId="{FCAC52E4-A481-460D-8D0E-21C6C49BB5F7}" destId="{516A058B-5587-4781-AC4E-EEA7BF8E14F5}" srcOrd="13" destOrd="0" presId="urn:microsoft.com/office/officeart/2008/layout/HexagonCluster"/>
    <dgm:cxn modelId="{08AA4E36-4B8A-4BA7-9EAA-A24A89FD6B0F}" type="presParOf" srcId="{516A058B-5587-4781-AC4E-EEA7BF8E14F5}" destId="{236BCC4F-E596-4818-8E27-221708EFCA14}" srcOrd="0" destOrd="0" presId="urn:microsoft.com/office/officeart/2008/layout/HexagonCluster"/>
    <dgm:cxn modelId="{1076374A-1D02-4E18-96E4-B30489B2F97E}" type="presParOf" srcId="{FCAC52E4-A481-460D-8D0E-21C6C49BB5F7}" destId="{91392885-38BC-4B0E-8CAD-0A0F33298CAA}" srcOrd="14" destOrd="0" presId="urn:microsoft.com/office/officeart/2008/layout/HexagonCluster"/>
    <dgm:cxn modelId="{6D9134D2-9484-4747-B2F0-1CC4FC9B1883}" type="presParOf" srcId="{91392885-38BC-4B0E-8CAD-0A0F33298CAA}" destId="{EABA9698-5176-4AC6-9374-EF0F22DD2FA7}" srcOrd="0" destOrd="0" presId="urn:microsoft.com/office/officeart/2008/layout/HexagonCluster"/>
    <dgm:cxn modelId="{CEC47002-A095-48D7-8E95-7CB8263BDCF1}" type="presParOf" srcId="{FCAC52E4-A481-460D-8D0E-21C6C49BB5F7}" destId="{EB3457FF-C3F1-44D9-B889-62FABAD8CD6F}" srcOrd="15" destOrd="0" presId="urn:microsoft.com/office/officeart/2008/layout/HexagonCluster"/>
    <dgm:cxn modelId="{DA819EA8-A28B-409E-806B-C51DCD9D7EAE}" type="presParOf" srcId="{EB3457FF-C3F1-44D9-B889-62FABAD8CD6F}" destId="{095B3279-7ADA-4E8B-BFB7-34FD2C227FA0}" srcOrd="0" destOrd="0" presId="urn:microsoft.com/office/officeart/2008/layout/HexagonCluster"/>
    <dgm:cxn modelId="{963FE970-1F3C-45AF-9470-50363904622A}" type="presParOf" srcId="{FCAC52E4-A481-460D-8D0E-21C6C49BB5F7}" destId="{30B82B8A-145B-4BF0-BFF6-4EE649477131}" srcOrd="16" destOrd="0" presId="urn:microsoft.com/office/officeart/2008/layout/HexagonCluster"/>
    <dgm:cxn modelId="{667D0A61-F724-4CC6-9C0E-6192ACAD899F}" type="presParOf" srcId="{30B82B8A-145B-4BF0-BFF6-4EE649477131}" destId="{7CB8BEEC-FB68-4F66-91E5-12EDA7046AA5}" srcOrd="0" destOrd="0" presId="urn:microsoft.com/office/officeart/2008/layout/HexagonCluster"/>
    <dgm:cxn modelId="{7299094C-C818-4295-8543-EAEA553EEC41}" type="presParOf" srcId="{FCAC52E4-A481-460D-8D0E-21C6C49BB5F7}" destId="{48765106-CDD9-4955-8DF2-F2AE9C888511}" srcOrd="17" destOrd="0" presId="urn:microsoft.com/office/officeart/2008/layout/HexagonCluster"/>
    <dgm:cxn modelId="{95274B42-5292-492A-8320-79FE10733EC7}" type="presParOf" srcId="{48765106-CDD9-4955-8DF2-F2AE9C888511}" destId="{EA08C911-62A2-4D89-ADF5-F8BB87D9DC81}" srcOrd="0" destOrd="0" presId="urn:microsoft.com/office/officeart/2008/layout/HexagonCluster"/>
    <dgm:cxn modelId="{B150C6D2-22D4-4397-AD1E-3CBB9D0BD3C8}" type="presParOf" srcId="{FCAC52E4-A481-460D-8D0E-21C6C49BB5F7}" destId="{54471612-4089-4004-AF96-DE48EFF286F7}" srcOrd="18" destOrd="0" presId="urn:microsoft.com/office/officeart/2008/layout/HexagonCluster"/>
    <dgm:cxn modelId="{CCD185AD-000A-4B9D-B93D-0CA7CB436F5D}" type="presParOf" srcId="{54471612-4089-4004-AF96-DE48EFF286F7}" destId="{751B2C90-D777-43BE-AB65-2858EA7D3A44}" srcOrd="0" destOrd="0" presId="urn:microsoft.com/office/officeart/2008/layout/HexagonCluster"/>
    <dgm:cxn modelId="{4C230843-82B6-477E-B503-1226B562AE09}" type="presParOf" srcId="{FCAC52E4-A481-460D-8D0E-21C6C49BB5F7}" destId="{843C3D49-03BB-412E-BB21-59E52F9F8728}" srcOrd="19" destOrd="0" presId="urn:microsoft.com/office/officeart/2008/layout/HexagonCluster"/>
    <dgm:cxn modelId="{2FA7892D-76B8-4C5E-AB96-14ECA8652CE1}" type="presParOf" srcId="{843C3D49-03BB-412E-BB21-59E52F9F8728}" destId="{DA3905BF-F448-4A1F-B4D1-479AE57F9CCE}" srcOrd="0" destOrd="0" presId="urn:microsoft.com/office/officeart/2008/layout/HexagonCluster"/>
    <dgm:cxn modelId="{C4D0C5BC-E580-4322-8D38-789FA6318BAB}" type="presParOf" srcId="{FCAC52E4-A481-460D-8D0E-21C6C49BB5F7}" destId="{52C55FDF-8AD0-4B17-9F48-2719E5EA60A1}" srcOrd="20" destOrd="0" presId="urn:microsoft.com/office/officeart/2008/layout/HexagonCluster"/>
    <dgm:cxn modelId="{3E1D3E0D-5907-4B97-A20F-7BC5B45B0CD6}" type="presParOf" srcId="{52C55FDF-8AD0-4B17-9F48-2719E5EA60A1}" destId="{5A30AE0F-2A5E-4E70-8A09-97BE001154A3}" srcOrd="0" destOrd="0" presId="urn:microsoft.com/office/officeart/2008/layout/HexagonCluster"/>
    <dgm:cxn modelId="{FB80EEB7-E468-4B66-BE39-F9BAC4FBC103}" type="presParOf" srcId="{FCAC52E4-A481-460D-8D0E-21C6C49BB5F7}" destId="{0E21780A-6FE9-4B84-8D84-FDF231095113}" srcOrd="21" destOrd="0" presId="urn:microsoft.com/office/officeart/2008/layout/HexagonCluster"/>
    <dgm:cxn modelId="{B1C99734-4E94-4E94-80D5-B79ED9E00168}" type="presParOf" srcId="{0E21780A-6FE9-4B84-8D84-FDF231095113}" destId="{90AFEA3E-F1A4-4FB4-A085-C212CF9C9E48}" srcOrd="0" destOrd="0" presId="urn:microsoft.com/office/officeart/2008/layout/HexagonCluster"/>
    <dgm:cxn modelId="{7327411B-BC63-484D-A1C8-FACACCE05883}" type="presParOf" srcId="{FCAC52E4-A481-460D-8D0E-21C6C49BB5F7}" destId="{5105D288-4F7F-48C0-8EAC-D30DB1AA0AC4}" srcOrd="22" destOrd="0" presId="urn:microsoft.com/office/officeart/2008/layout/HexagonCluster"/>
    <dgm:cxn modelId="{6CB14E86-44C3-4E43-AEB8-A4F31B10004F}" type="presParOf" srcId="{5105D288-4F7F-48C0-8EAC-D30DB1AA0AC4}" destId="{6DD49A85-FFE1-4DF7-A097-A5666235ECC9}" srcOrd="0" destOrd="0" presId="urn:microsoft.com/office/officeart/2008/layout/HexagonCluster"/>
    <dgm:cxn modelId="{BE0E403F-25B9-498B-A33B-EE7A95DB2BB2}" type="presParOf" srcId="{FCAC52E4-A481-460D-8D0E-21C6C49BB5F7}" destId="{E60A5CD8-1FBD-4A35-806D-7731BF352163}" srcOrd="23" destOrd="0" presId="urn:microsoft.com/office/officeart/2008/layout/HexagonCluster"/>
    <dgm:cxn modelId="{424C156B-AFFC-4A02-8561-F6B203ED4218}" type="presParOf" srcId="{E60A5CD8-1FBD-4A35-806D-7731BF352163}" destId="{21998736-0453-4C7D-9B5D-CFFA4B587781}" srcOrd="0" destOrd="0" presId="urn:microsoft.com/office/officeart/2008/layout/HexagonCluster"/>
    <dgm:cxn modelId="{6A6A6BD4-D148-4E89-A757-3AAF28860AE8}" type="presParOf" srcId="{FCAC52E4-A481-460D-8D0E-21C6C49BB5F7}" destId="{96834654-8D47-44AD-9A89-4B1BD8ECCD20}" srcOrd="24" destOrd="0" presId="urn:microsoft.com/office/officeart/2008/layout/HexagonCluster"/>
    <dgm:cxn modelId="{8603B762-896A-4C32-97FE-6FE7F1C379BE}" type="presParOf" srcId="{96834654-8D47-44AD-9A89-4B1BD8ECCD20}" destId="{6B1FEB21-F34C-4571-91A1-59844C99E7C8}" srcOrd="0" destOrd="0" presId="urn:microsoft.com/office/officeart/2008/layout/HexagonCluster"/>
    <dgm:cxn modelId="{417DA3C9-935E-4174-A8BA-722E9E78177E}" type="presParOf" srcId="{FCAC52E4-A481-460D-8D0E-21C6C49BB5F7}" destId="{FE7D59F3-AE4F-4EB2-9AE0-968A538D6F38}" srcOrd="25" destOrd="0" presId="urn:microsoft.com/office/officeart/2008/layout/HexagonCluster"/>
    <dgm:cxn modelId="{79C24A8B-C206-48E9-B5E8-EDBAB7B93817}" type="presParOf" srcId="{FE7D59F3-AE4F-4EB2-9AE0-968A538D6F38}" destId="{9B2E4046-DA68-4D82-B3A0-427370DB5B10}" srcOrd="0" destOrd="0" presId="urn:microsoft.com/office/officeart/2008/layout/HexagonCluster"/>
    <dgm:cxn modelId="{12DA0843-1276-4D2D-A8E0-41D8B9EE35D3}" type="presParOf" srcId="{FCAC52E4-A481-460D-8D0E-21C6C49BB5F7}" destId="{5309E5A9-9C95-4248-8DC6-97AC0A817DD1}" srcOrd="26" destOrd="0" presId="urn:microsoft.com/office/officeart/2008/layout/HexagonCluster"/>
    <dgm:cxn modelId="{8C8D07D4-8F51-473D-A80F-77DF249B390F}" type="presParOf" srcId="{5309E5A9-9C95-4248-8DC6-97AC0A817DD1}" destId="{DC89736F-31F2-4C0F-AE32-A7FAFC673D89}" srcOrd="0" destOrd="0" presId="urn:microsoft.com/office/officeart/2008/layout/HexagonCluster"/>
    <dgm:cxn modelId="{8FC8F6B2-209B-4362-94FC-4B378D851ED0}" type="presParOf" srcId="{FCAC52E4-A481-460D-8D0E-21C6C49BB5F7}" destId="{5E747F80-B472-4614-BE2C-637BEBEF37B5}" srcOrd="27" destOrd="0" presId="urn:microsoft.com/office/officeart/2008/layout/HexagonCluster"/>
    <dgm:cxn modelId="{622D7FD2-C1E3-4C45-9AA6-63CBDB492626}" type="presParOf" srcId="{5E747F80-B472-4614-BE2C-637BEBEF37B5}" destId="{10E6726B-ECAB-405E-82B7-AE428F8EB3DE}" srcOrd="0" destOrd="0" presId="urn:microsoft.com/office/officeart/2008/layout/HexagonCluster"/>
    <dgm:cxn modelId="{4E896969-EC39-439F-9A01-D611A572470E}" type="presParOf" srcId="{FCAC52E4-A481-460D-8D0E-21C6C49BB5F7}" destId="{0D57FD9A-2314-4FF8-8FC3-E4E0EB844BCE}" srcOrd="28" destOrd="0" presId="urn:microsoft.com/office/officeart/2008/layout/HexagonCluster"/>
    <dgm:cxn modelId="{E32F4876-96BE-45F6-AFA3-2B6BF2EAECB5}" type="presParOf" srcId="{0D57FD9A-2314-4FF8-8FC3-E4E0EB844BCE}" destId="{D26E1925-CEFB-4E3D-AA7C-9F971000B3A7}" srcOrd="0" destOrd="0" presId="urn:microsoft.com/office/officeart/2008/layout/HexagonCluster"/>
    <dgm:cxn modelId="{547CEDB4-8B31-48B7-9200-067153B1ABF5}" type="presParOf" srcId="{FCAC52E4-A481-460D-8D0E-21C6C49BB5F7}" destId="{241BD45B-9F35-4A89-BB40-557F050777E8}" srcOrd="29" destOrd="0" presId="urn:microsoft.com/office/officeart/2008/layout/HexagonCluster"/>
    <dgm:cxn modelId="{00BB1604-3DC4-4378-A72A-F1570A028C7B}" type="presParOf" srcId="{241BD45B-9F35-4A89-BB40-557F050777E8}" destId="{EF9509BE-6890-4C83-AEBB-84E8D806D2D4}" srcOrd="0" destOrd="0" presId="urn:microsoft.com/office/officeart/2008/layout/HexagonCluster"/>
    <dgm:cxn modelId="{955B4BEA-A68C-4817-B353-C0CD8B1E12EE}" type="presParOf" srcId="{FCAC52E4-A481-460D-8D0E-21C6C49BB5F7}" destId="{ACC3F6A7-B532-4882-AE6A-A291156A9FEC}" srcOrd="30" destOrd="0" presId="urn:microsoft.com/office/officeart/2008/layout/HexagonCluster"/>
    <dgm:cxn modelId="{4BDF7686-A99A-46D6-A34A-5C90353A1A9A}" type="presParOf" srcId="{ACC3F6A7-B532-4882-AE6A-A291156A9FEC}" destId="{5777B882-1EDD-406E-A0B9-AD07317A06F6}" srcOrd="0" destOrd="0" presId="urn:microsoft.com/office/officeart/2008/layout/HexagonCluster"/>
    <dgm:cxn modelId="{7E40CD2F-2A91-4639-933D-BCD13F0D0D27}" type="presParOf" srcId="{FCAC52E4-A481-460D-8D0E-21C6C49BB5F7}" destId="{C104AEFC-56C5-430C-A325-6D7075E610B9}" srcOrd="31" destOrd="0" presId="urn:microsoft.com/office/officeart/2008/layout/HexagonCluster"/>
    <dgm:cxn modelId="{0F5E2DE9-39A4-44EA-902B-F0943FF3A1D2}" type="presParOf" srcId="{C104AEFC-56C5-430C-A325-6D7075E610B9}" destId="{F3F96152-BEDF-40C3-8B19-9446C9BD6CDB}" srcOrd="0" destOrd="0" presId="urn:microsoft.com/office/officeart/2008/layout/Hexagon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5734EB-A900-4A05-B862-EC80F7EDBB39}"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GB"/>
        </a:p>
      </dgm:t>
    </dgm:pt>
    <dgm:pt modelId="{431ADC95-D65A-422E-A5C2-B2746CE9A904}">
      <dgm:prSet phldrT="[Text]" custT="1"/>
      <dgm:spPr>
        <a:solidFill>
          <a:srgbClr val="FF00A0"/>
        </a:solidFill>
      </dgm:spPr>
      <dgm:t>
        <a:bodyPr/>
        <a:lstStyle/>
        <a:p>
          <a:r>
            <a:rPr lang="en-GB" sz="1600" b="1" dirty="0" smtClean="0">
              <a:solidFill>
                <a:schemeClr val="bg1"/>
              </a:solidFill>
              <a:latin typeface="Arial" panose="020B0604020202020204" pitchFamily="34" charset="0"/>
              <a:cs typeface="Arial" panose="020B0604020202020204" pitchFamily="34" charset="0"/>
            </a:rPr>
            <a:t>Regulation and Inspection of Social Care (Wales) Act</a:t>
          </a:r>
          <a:endParaRPr lang="en-GB" sz="1600" b="1" dirty="0">
            <a:solidFill>
              <a:schemeClr val="bg1"/>
            </a:solidFill>
            <a:latin typeface="Arial" panose="020B0604020202020204" pitchFamily="34" charset="0"/>
            <a:cs typeface="Arial" panose="020B0604020202020204" pitchFamily="34" charset="0"/>
          </a:endParaRPr>
        </a:p>
      </dgm:t>
    </dgm:pt>
    <dgm:pt modelId="{59024C9D-D6CE-4CD4-8525-4C211F9385FB}" type="parTrans" cxnId="{CDDEC871-AF9F-40E5-B05D-174D434DFBA0}">
      <dgm:prSet/>
      <dgm:spPr/>
      <dgm:t>
        <a:bodyPr/>
        <a:lstStyle/>
        <a:p>
          <a:endParaRPr lang="en-GB" b="1">
            <a:latin typeface="Arial" panose="020B0604020202020204" pitchFamily="34" charset="0"/>
            <a:cs typeface="Arial" panose="020B0604020202020204" pitchFamily="34" charset="0"/>
          </a:endParaRPr>
        </a:p>
      </dgm:t>
    </dgm:pt>
    <dgm:pt modelId="{728CD877-262B-4654-89BB-28353A66EAA5}" type="sibTrans" cxnId="{CDDEC871-AF9F-40E5-B05D-174D434DFBA0}">
      <dgm:prSet/>
      <dgm:spPr/>
      <dgm:t>
        <a:bodyPr/>
        <a:lstStyle/>
        <a:p>
          <a:endParaRPr lang="en-GB" b="1">
            <a:latin typeface="Arial" panose="020B0604020202020204" pitchFamily="34" charset="0"/>
            <a:cs typeface="Arial" panose="020B0604020202020204" pitchFamily="34" charset="0"/>
          </a:endParaRPr>
        </a:p>
      </dgm:t>
    </dgm:pt>
    <dgm:pt modelId="{8153A764-B61B-4468-B081-D489FBA94C7E}">
      <dgm:prSet phldrT="[Text]" custT="1"/>
      <dgm:spPr>
        <a:solidFill>
          <a:srgbClr val="34B555"/>
        </a:solidFill>
      </dgm:spPr>
      <dgm:t>
        <a:bodyPr/>
        <a:lstStyle/>
        <a:p>
          <a:r>
            <a:rPr lang="en-GB" sz="1500" b="1" dirty="0" smtClean="0">
              <a:solidFill>
                <a:schemeClr val="tx1"/>
              </a:solidFill>
              <a:latin typeface="Arial" panose="020B0604020202020204" pitchFamily="34" charset="0"/>
              <a:cs typeface="Arial" panose="020B0604020202020204" pitchFamily="34" charset="0"/>
            </a:rPr>
            <a:t>Market stability</a:t>
          </a:r>
          <a:endParaRPr lang="en-GB" sz="1500" b="1" dirty="0">
            <a:solidFill>
              <a:schemeClr val="tx1"/>
            </a:solidFill>
            <a:latin typeface="Arial" panose="020B0604020202020204" pitchFamily="34" charset="0"/>
            <a:cs typeface="Arial" panose="020B0604020202020204" pitchFamily="34" charset="0"/>
          </a:endParaRPr>
        </a:p>
      </dgm:t>
    </dgm:pt>
    <dgm:pt modelId="{61A82084-3E6E-4D9B-A1EE-A6258C2E58BC}" type="parTrans" cxnId="{0CBE86BF-066D-4411-9733-2DE759B313D7}">
      <dgm:prSet/>
      <dgm:spPr/>
      <dgm:t>
        <a:bodyPr/>
        <a:lstStyle/>
        <a:p>
          <a:endParaRPr lang="en-GB" b="1" dirty="0">
            <a:latin typeface="Arial" panose="020B0604020202020204" pitchFamily="34" charset="0"/>
            <a:cs typeface="Arial" panose="020B0604020202020204" pitchFamily="34" charset="0"/>
          </a:endParaRPr>
        </a:p>
      </dgm:t>
    </dgm:pt>
    <dgm:pt modelId="{3919C239-327C-42EF-BE35-8A415C5699B2}" type="sibTrans" cxnId="{0CBE86BF-066D-4411-9733-2DE759B313D7}">
      <dgm:prSet/>
      <dgm:spPr/>
      <dgm:t>
        <a:bodyPr/>
        <a:lstStyle/>
        <a:p>
          <a:endParaRPr lang="en-GB" b="1">
            <a:latin typeface="Arial" panose="020B0604020202020204" pitchFamily="34" charset="0"/>
            <a:cs typeface="Arial" panose="020B0604020202020204" pitchFamily="34" charset="0"/>
          </a:endParaRPr>
        </a:p>
      </dgm:t>
    </dgm:pt>
    <dgm:pt modelId="{A8CE67E7-4013-4441-AEB9-549572390435}">
      <dgm:prSet phldrT="[Text]" custT="1"/>
      <dgm:spPr>
        <a:solidFill>
          <a:srgbClr val="85C441"/>
        </a:solidFill>
      </dgm:spPr>
      <dgm:t>
        <a:bodyPr/>
        <a:lstStyle/>
        <a:p>
          <a:r>
            <a:rPr lang="en-GB" sz="1500" b="1" dirty="0" smtClean="0">
              <a:solidFill>
                <a:schemeClr val="tx1"/>
              </a:solidFill>
              <a:latin typeface="Arial" panose="020B0604020202020204" pitchFamily="34" charset="0"/>
              <a:cs typeface="Arial" panose="020B0604020202020204" pitchFamily="34" charset="0"/>
            </a:rPr>
            <a:t>Workforce regulation</a:t>
          </a:r>
          <a:endParaRPr lang="en-GB" sz="1500" b="1" dirty="0">
            <a:solidFill>
              <a:schemeClr val="tx1"/>
            </a:solidFill>
            <a:latin typeface="Arial" panose="020B0604020202020204" pitchFamily="34" charset="0"/>
            <a:cs typeface="Arial" panose="020B0604020202020204" pitchFamily="34" charset="0"/>
          </a:endParaRPr>
        </a:p>
      </dgm:t>
    </dgm:pt>
    <dgm:pt modelId="{CB8AEF14-3726-42C9-A598-9F8514175941}" type="parTrans" cxnId="{94303D0E-F6B2-470E-82E3-4C3D2041F521}">
      <dgm:prSet/>
      <dgm:spPr/>
      <dgm:t>
        <a:bodyPr/>
        <a:lstStyle/>
        <a:p>
          <a:endParaRPr lang="en-GB" b="1" dirty="0">
            <a:latin typeface="Arial" panose="020B0604020202020204" pitchFamily="34" charset="0"/>
            <a:cs typeface="Arial" panose="020B0604020202020204" pitchFamily="34" charset="0"/>
          </a:endParaRPr>
        </a:p>
      </dgm:t>
    </dgm:pt>
    <dgm:pt modelId="{0C06C72D-3AEE-4DE2-AD23-ACC23714CA16}" type="sibTrans" cxnId="{94303D0E-F6B2-470E-82E3-4C3D2041F521}">
      <dgm:prSet/>
      <dgm:spPr/>
      <dgm:t>
        <a:bodyPr/>
        <a:lstStyle/>
        <a:p>
          <a:endParaRPr lang="en-GB" b="1">
            <a:latin typeface="Arial" panose="020B0604020202020204" pitchFamily="34" charset="0"/>
            <a:cs typeface="Arial" panose="020B0604020202020204" pitchFamily="34" charset="0"/>
          </a:endParaRPr>
        </a:p>
      </dgm:t>
    </dgm:pt>
    <dgm:pt modelId="{41071429-82AE-43CB-A515-4EC3082EDBC9}">
      <dgm:prSet phldrT="[Text]" custT="1"/>
      <dgm:spPr>
        <a:solidFill>
          <a:srgbClr val="EF9526"/>
        </a:solidFill>
      </dgm:spPr>
      <dgm:t>
        <a:bodyPr/>
        <a:lstStyle/>
        <a:p>
          <a:r>
            <a:rPr lang="en-GB" sz="1500" b="1" dirty="0" smtClean="0">
              <a:solidFill>
                <a:schemeClr val="tx1"/>
              </a:solidFill>
              <a:latin typeface="Arial" panose="020B0604020202020204" pitchFamily="34" charset="0"/>
              <a:cs typeface="Arial" panose="020B0604020202020204" pitchFamily="34" charset="0"/>
            </a:rPr>
            <a:t>Service regulation</a:t>
          </a:r>
        </a:p>
      </dgm:t>
    </dgm:pt>
    <dgm:pt modelId="{91594C7E-BA5D-40C2-95CF-AC8E7137F907}" type="parTrans" cxnId="{C65018E8-89FE-461B-9BCC-3B061032D176}">
      <dgm:prSet/>
      <dgm:spPr/>
      <dgm:t>
        <a:bodyPr/>
        <a:lstStyle/>
        <a:p>
          <a:endParaRPr lang="en-GB" b="1" dirty="0">
            <a:latin typeface="Arial" panose="020B0604020202020204" pitchFamily="34" charset="0"/>
            <a:cs typeface="Arial" panose="020B0604020202020204" pitchFamily="34" charset="0"/>
          </a:endParaRPr>
        </a:p>
      </dgm:t>
    </dgm:pt>
    <dgm:pt modelId="{E637CC68-7AB4-4201-929C-029A650F3B20}" type="sibTrans" cxnId="{C65018E8-89FE-461B-9BCC-3B061032D176}">
      <dgm:prSet/>
      <dgm:spPr/>
      <dgm:t>
        <a:bodyPr/>
        <a:lstStyle/>
        <a:p>
          <a:endParaRPr lang="en-GB" b="1">
            <a:latin typeface="Arial" panose="020B0604020202020204" pitchFamily="34" charset="0"/>
            <a:cs typeface="Arial" panose="020B0604020202020204" pitchFamily="34" charset="0"/>
          </a:endParaRPr>
        </a:p>
      </dgm:t>
    </dgm:pt>
    <dgm:pt modelId="{D53EE47B-06C7-42B0-8F01-D8E0D6C00FE2}">
      <dgm:prSet phldrT="[Text]" custT="1"/>
      <dgm:spPr>
        <a:solidFill>
          <a:srgbClr val="FDC536"/>
        </a:solidFill>
      </dgm:spPr>
      <dgm:t>
        <a:bodyPr/>
        <a:lstStyle/>
        <a:p>
          <a:r>
            <a:rPr lang="en-GB" sz="1500" b="1" dirty="0" smtClean="0">
              <a:solidFill>
                <a:schemeClr val="tx1"/>
              </a:solidFill>
              <a:latin typeface="Arial" panose="020B0604020202020204" pitchFamily="34" charset="0"/>
              <a:cs typeface="Arial" panose="020B0604020202020204" pitchFamily="34" charset="0"/>
            </a:rPr>
            <a:t>Local authority social services</a:t>
          </a:r>
        </a:p>
      </dgm:t>
    </dgm:pt>
    <dgm:pt modelId="{CAB8CDEF-3916-48AB-845F-089E203BC820}" type="parTrans" cxnId="{DEAB53CE-CE4A-4A9C-A76E-7C4835230E21}">
      <dgm:prSet/>
      <dgm:spPr/>
      <dgm:t>
        <a:bodyPr/>
        <a:lstStyle/>
        <a:p>
          <a:endParaRPr lang="en-GB" b="1" dirty="0">
            <a:latin typeface="Arial" panose="020B0604020202020204" pitchFamily="34" charset="0"/>
            <a:cs typeface="Arial" panose="020B0604020202020204" pitchFamily="34" charset="0"/>
          </a:endParaRPr>
        </a:p>
      </dgm:t>
    </dgm:pt>
    <dgm:pt modelId="{FFF8AB0B-9C50-4881-B8CF-A03D881B7C73}" type="sibTrans" cxnId="{DEAB53CE-CE4A-4A9C-A76E-7C4835230E21}">
      <dgm:prSet/>
      <dgm:spPr/>
      <dgm:t>
        <a:bodyPr/>
        <a:lstStyle/>
        <a:p>
          <a:endParaRPr lang="en-GB" b="1">
            <a:latin typeface="Arial" panose="020B0604020202020204" pitchFamily="34" charset="0"/>
            <a:cs typeface="Arial" panose="020B0604020202020204" pitchFamily="34" charset="0"/>
          </a:endParaRPr>
        </a:p>
      </dgm:t>
    </dgm:pt>
    <dgm:pt modelId="{3FA44D30-AC50-4F36-B6F0-9BAA6C64B479}">
      <dgm:prSet phldrT="[Text]" custT="1"/>
      <dgm:spPr>
        <a:solidFill>
          <a:srgbClr val="5CC9E3"/>
        </a:solidFill>
      </dgm:spPr>
      <dgm:t>
        <a:bodyPr/>
        <a:lstStyle/>
        <a:p>
          <a:r>
            <a:rPr lang="en-GB" sz="1500" b="1" dirty="0" smtClean="0">
              <a:solidFill>
                <a:schemeClr val="tx1"/>
              </a:solidFill>
              <a:latin typeface="Arial" panose="020B0604020202020204" pitchFamily="34" charset="0"/>
              <a:cs typeface="Arial" panose="020B0604020202020204" pitchFamily="34" charset="0"/>
            </a:rPr>
            <a:t>Social Care Wales</a:t>
          </a:r>
          <a:endParaRPr lang="en-GB" sz="1500" b="1" dirty="0">
            <a:solidFill>
              <a:schemeClr val="tx1"/>
            </a:solidFill>
            <a:latin typeface="Arial" panose="020B0604020202020204" pitchFamily="34" charset="0"/>
            <a:cs typeface="Arial" panose="020B0604020202020204" pitchFamily="34" charset="0"/>
          </a:endParaRPr>
        </a:p>
      </dgm:t>
    </dgm:pt>
    <dgm:pt modelId="{C92AF6EF-66BC-420E-A443-42B8AFB4EB1C}" type="parTrans" cxnId="{E4212979-538F-4B0D-A188-9D9273E6FFBB}">
      <dgm:prSet/>
      <dgm:spPr/>
      <dgm:t>
        <a:bodyPr/>
        <a:lstStyle/>
        <a:p>
          <a:endParaRPr lang="en-GB" b="1" dirty="0">
            <a:latin typeface="Arial" panose="020B0604020202020204" pitchFamily="34" charset="0"/>
            <a:cs typeface="Arial" panose="020B0604020202020204" pitchFamily="34" charset="0"/>
          </a:endParaRPr>
        </a:p>
      </dgm:t>
    </dgm:pt>
    <dgm:pt modelId="{39C2DE49-0047-463D-B54B-22E1B807EB24}" type="sibTrans" cxnId="{E4212979-538F-4B0D-A188-9D9273E6FFBB}">
      <dgm:prSet/>
      <dgm:spPr/>
      <dgm:t>
        <a:bodyPr/>
        <a:lstStyle/>
        <a:p>
          <a:endParaRPr lang="en-GB" b="1">
            <a:latin typeface="Arial" panose="020B0604020202020204" pitchFamily="34" charset="0"/>
            <a:cs typeface="Arial" panose="020B0604020202020204" pitchFamily="34" charset="0"/>
          </a:endParaRPr>
        </a:p>
      </dgm:t>
    </dgm:pt>
    <dgm:pt modelId="{8C759271-718F-4812-8F86-1C04647F0AD8}" type="pres">
      <dgm:prSet presAssocID="{B15734EB-A900-4A05-B862-EC80F7EDBB39}" presName="Name0" presStyleCnt="0">
        <dgm:presLayoutVars>
          <dgm:chMax val="1"/>
          <dgm:dir/>
          <dgm:animLvl val="ctr"/>
          <dgm:resizeHandles val="exact"/>
        </dgm:presLayoutVars>
      </dgm:prSet>
      <dgm:spPr/>
      <dgm:t>
        <a:bodyPr/>
        <a:lstStyle/>
        <a:p>
          <a:endParaRPr lang="en-GB"/>
        </a:p>
      </dgm:t>
    </dgm:pt>
    <dgm:pt modelId="{1264915F-3E2B-4A2A-B085-2D698875C11E}" type="pres">
      <dgm:prSet presAssocID="{431ADC95-D65A-422E-A5C2-B2746CE9A904}" presName="centerShape" presStyleLbl="node0" presStyleIdx="0" presStyleCnt="1" custScaleX="119814" custScaleY="113348" custLinFactNeighborX="0" custLinFactNeighborY="639"/>
      <dgm:spPr/>
      <dgm:t>
        <a:bodyPr/>
        <a:lstStyle/>
        <a:p>
          <a:endParaRPr lang="en-GB"/>
        </a:p>
      </dgm:t>
    </dgm:pt>
    <dgm:pt modelId="{8CCAA805-55FA-49F8-A89A-F7B759DA12CE}" type="pres">
      <dgm:prSet presAssocID="{61A82084-3E6E-4D9B-A1EE-A6258C2E58BC}" presName="parTrans" presStyleLbl="sibTrans2D1" presStyleIdx="0" presStyleCnt="5"/>
      <dgm:spPr/>
      <dgm:t>
        <a:bodyPr/>
        <a:lstStyle/>
        <a:p>
          <a:endParaRPr lang="en-GB"/>
        </a:p>
      </dgm:t>
    </dgm:pt>
    <dgm:pt modelId="{E53248A6-A2B3-43DE-8C6A-B50EBDB4512E}" type="pres">
      <dgm:prSet presAssocID="{61A82084-3E6E-4D9B-A1EE-A6258C2E58BC}" presName="connectorText" presStyleLbl="sibTrans2D1" presStyleIdx="0" presStyleCnt="5"/>
      <dgm:spPr/>
      <dgm:t>
        <a:bodyPr/>
        <a:lstStyle/>
        <a:p>
          <a:endParaRPr lang="en-GB"/>
        </a:p>
      </dgm:t>
    </dgm:pt>
    <dgm:pt modelId="{C0A64CFA-D9B5-4BEF-8D9E-004D9800B285}" type="pres">
      <dgm:prSet presAssocID="{8153A764-B61B-4468-B081-D489FBA94C7E}" presName="node" presStyleLbl="node1" presStyleIdx="0" presStyleCnt="5" custScaleX="110000" custScaleY="110000" custRadScaleRad="94040">
        <dgm:presLayoutVars>
          <dgm:bulletEnabled val="1"/>
        </dgm:presLayoutVars>
      </dgm:prSet>
      <dgm:spPr/>
      <dgm:t>
        <a:bodyPr/>
        <a:lstStyle/>
        <a:p>
          <a:endParaRPr lang="en-GB"/>
        </a:p>
      </dgm:t>
    </dgm:pt>
    <dgm:pt modelId="{C5437A25-0B5E-42D1-BE24-47E878FC76CE}" type="pres">
      <dgm:prSet presAssocID="{CB8AEF14-3726-42C9-A598-9F8514175941}" presName="parTrans" presStyleLbl="sibTrans2D1" presStyleIdx="1" presStyleCnt="5"/>
      <dgm:spPr/>
      <dgm:t>
        <a:bodyPr/>
        <a:lstStyle/>
        <a:p>
          <a:endParaRPr lang="en-GB"/>
        </a:p>
      </dgm:t>
    </dgm:pt>
    <dgm:pt modelId="{02377295-F630-4A13-A986-C869CC56FB9F}" type="pres">
      <dgm:prSet presAssocID="{CB8AEF14-3726-42C9-A598-9F8514175941}" presName="connectorText" presStyleLbl="sibTrans2D1" presStyleIdx="1" presStyleCnt="5"/>
      <dgm:spPr/>
      <dgm:t>
        <a:bodyPr/>
        <a:lstStyle/>
        <a:p>
          <a:endParaRPr lang="en-GB"/>
        </a:p>
      </dgm:t>
    </dgm:pt>
    <dgm:pt modelId="{43383E6E-A535-4FD4-A875-E249484A40A8}" type="pres">
      <dgm:prSet presAssocID="{A8CE67E7-4013-4441-AEB9-549572390435}" presName="node" presStyleLbl="node1" presStyleIdx="1" presStyleCnt="5" custScaleX="110000" custScaleY="110000" custRadScaleRad="95448" custRadScaleInc="183788">
        <dgm:presLayoutVars>
          <dgm:bulletEnabled val="1"/>
        </dgm:presLayoutVars>
      </dgm:prSet>
      <dgm:spPr/>
      <dgm:t>
        <a:bodyPr/>
        <a:lstStyle/>
        <a:p>
          <a:endParaRPr lang="en-GB"/>
        </a:p>
      </dgm:t>
    </dgm:pt>
    <dgm:pt modelId="{51B207A7-9925-4F66-8712-FA328ED573AB}" type="pres">
      <dgm:prSet presAssocID="{91594C7E-BA5D-40C2-95CF-AC8E7137F907}" presName="parTrans" presStyleLbl="sibTrans2D1" presStyleIdx="2" presStyleCnt="5"/>
      <dgm:spPr/>
      <dgm:t>
        <a:bodyPr/>
        <a:lstStyle/>
        <a:p>
          <a:endParaRPr lang="en-GB"/>
        </a:p>
      </dgm:t>
    </dgm:pt>
    <dgm:pt modelId="{763C335A-754E-4A2C-B92A-2B05DC16A0D5}" type="pres">
      <dgm:prSet presAssocID="{91594C7E-BA5D-40C2-95CF-AC8E7137F907}" presName="connectorText" presStyleLbl="sibTrans2D1" presStyleIdx="2" presStyleCnt="5"/>
      <dgm:spPr/>
      <dgm:t>
        <a:bodyPr/>
        <a:lstStyle/>
        <a:p>
          <a:endParaRPr lang="en-GB"/>
        </a:p>
      </dgm:t>
    </dgm:pt>
    <dgm:pt modelId="{E3ACAE35-185E-4221-9882-06C0296BED61}" type="pres">
      <dgm:prSet presAssocID="{41071429-82AE-43CB-A515-4EC3082EDBC9}" presName="node" presStyleLbl="node1" presStyleIdx="2" presStyleCnt="5" custScaleX="110000" custScaleY="110000" custRadScaleRad="97555" custRadScaleInc="219789">
        <dgm:presLayoutVars>
          <dgm:bulletEnabled val="1"/>
        </dgm:presLayoutVars>
      </dgm:prSet>
      <dgm:spPr/>
      <dgm:t>
        <a:bodyPr/>
        <a:lstStyle/>
        <a:p>
          <a:endParaRPr lang="en-GB"/>
        </a:p>
      </dgm:t>
    </dgm:pt>
    <dgm:pt modelId="{50EBAC05-8CFE-4F4C-A8C8-4A5291A698AC}" type="pres">
      <dgm:prSet presAssocID="{C92AF6EF-66BC-420E-A443-42B8AFB4EB1C}" presName="parTrans" presStyleLbl="sibTrans2D1" presStyleIdx="3" presStyleCnt="5"/>
      <dgm:spPr/>
      <dgm:t>
        <a:bodyPr/>
        <a:lstStyle/>
        <a:p>
          <a:endParaRPr lang="en-GB"/>
        </a:p>
      </dgm:t>
    </dgm:pt>
    <dgm:pt modelId="{8B52CED3-95F0-4E11-A12D-C51D0B520C08}" type="pres">
      <dgm:prSet presAssocID="{C92AF6EF-66BC-420E-A443-42B8AFB4EB1C}" presName="connectorText" presStyleLbl="sibTrans2D1" presStyleIdx="3" presStyleCnt="5"/>
      <dgm:spPr/>
      <dgm:t>
        <a:bodyPr/>
        <a:lstStyle/>
        <a:p>
          <a:endParaRPr lang="en-GB"/>
        </a:p>
      </dgm:t>
    </dgm:pt>
    <dgm:pt modelId="{B82F7FAC-0021-4BD3-B5AD-8FCD14FAB908}" type="pres">
      <dgm:prSet presAssocID="{3FA44D30-AC50-4F36-B6F0-9BAA6C64B479}" presName="node" presStyleLbl="node1" presStyleIdx="3" presStyleCnt="5" custScaleX="110000" custScaleY="110000" custRadScaleRad="96599" custRadScaleInc="-402879">
        <dgm:presLayoutVars>
          <dgm:bulletEnabled val="1"/>
        </dgm:presLayoutVars>
      </dgm:prSet>
      <dgm:spPr/>
      <dgm:t>
        <a:bodyPr/>
        <a:lstStyle/>
        <a:p>
          <a:endParaRPr lang="en-GB"/>
        </a:p>
      </dgm:t>
    </dgm:pt>
    <dgm:pt modelId="{0CAE51E2-7458-4DFA-AB06-8876CAF035AA}" type="pres">
      <dgm:prSet presAssocID="{CAB8CDEF-3916-48AB-845F-089E203BC820}" presName="parTrans" presStyleLbl="sibTrans2D1" presStyleIdx="4" presStyleCnt="5"/>
      <dgm:spPr/>
      <dgm:t>
        <a:bodyPr/>
        <a:lstStyle/>
        <a:p>
          <a:endParaRPr lang="en-GB"/>
        </a:p>
      </dgm:t>
    </dgm:pt>
    <dgm:pt modelId="{2A3838C5-2626-4353-BB6B-C270D1BEC135}" type="pres">
      <dgm:prSet presAssocID="{CAB8CDEF-3916-48AB-845F-089E203BC820}" presName="connectorText" presStyleLbl="sibTrans2D1" presStyleIdx="4" presStyleCnt="5"/>
      <dgm:spPr/>
      <dgm:t>
        <a:bodyPr/>
        <a:lstStyle/>
        <a:p>
          <a:endParaRPr lang="en-GB"/>
        </a:p>
      </dgm:t>
    </dgm:pt>
    <dgm:pt modelId="{0E7436B8-2099-438E-A062-650B9A63D7AB}" type="pres">
      <dgm:prSet presAssocID="{D53EE47B-06C7-42B0-8F01-D8E0D6C00FE2}" presName="node" presStyleLbl="node1" presStyleIdx="4" presStyleCnt="5" custScaleX="110000" custScaleY="110000">
        <dgm:presLayoutVars>
          <dgm:bulletEnabled val="1"/>
        </dgm:presLayoutVars>
      </dgm:prSet>
      <dgm:spPr/>
      <dgm:t>
        <a:bodyPr/>
        <a:lstStyle/>
        <a:p>
          <a:endParaRPr lang="en-GB"/>
        </a:p>
      </dgm:t>
    </dgm:pt>
  </dgm:ptLst>
  <dgm:cxnLst>
    <dgm:cxn modelId="{C11DE983-DE0A-437C-AD8D-397B12CA3697}" type="presOf" srcId="{CAB8CDEF-3916-48AB-845F-089E203BC820}" destId="{2A3838C5-2626-4353-BB6B-C270D1BEC135}" srcOrd="1" destOrd="0" presId="urn:microsoft.com/office/officeart/2005/8/layout/radial5"/>
    <dgm:cxn modelId="{B790A412-84A6-4706-93BD-59E3EC9555C7}" type="presOf" srcId="{91594C7E-BA5D-40C2-95CF-AC8E7137F907}" destId="{51B207A7-9925-4F66-8712-FA328ED573AB}" srcOrd="0" destOrd="0" presId="urn:microsoft.com/office/officeart/2005/8/layout/radial5"/>
    <dgm:cxn modelId="{6D41074A-9ADB-4B36-B272-41EDDFE9DC04}" type="presOf" srcId="{91594C7E-BA5D-40C2-95CF-AC8E7137F907}" destId="{763C335A-754E-4A2C-B92A-2B05DC16A0D5}" srcOrd="1" destOrd="0" presId="urn:microsoft.com/office/officeart/2005/8/layout/radial5"/>
    <dgm:cxn modelId="{C709DDF6-18AD-4FE2-AE70-4CDB18B29CF2}" type="presOf" srcId="{8153A764-B61B-4468-B081-D489FBA94C7E}" destId="{C0A64CFA-D9B5-4BEF-8D9E-004D9800B285}" srcOrd="0" destOrd="0" presId="urn:microsoft.com/office/officeart/2005/8/layout/radial5"/>
    <dgm:cxn modelId="{E4DC6E12-25DF-4382-A656-C44E5E4E1769}" type="presOf" srcId="{D53EE47B-06C7-42B0-8F01-D8E0D6C00FE2}" destId="{0E7436B8-2099-438E-A062-650B9A63D7AB}" srcOrd="0" destOrd="0" presId="urn:microsoft.com/office/officeart/2005/8/layout/radial5"/>
    <dgm:cxn modelId="{2DB014BA-A569-4D96-9997-1E472D0AF64F}" type="presOf" srcId="{C92AF6EF-66BC-420E-A443-42B8AFB4EB1C}" destId="{8B52CED3-95F0-4E11-A12D-C51D0B520C08}" srcOrd="1" destOrd="0" presId="urn:microsoft.com/office/officeart/2005/8/layout/radial5"/>
    <dgm:cxn modelId="{94303D0E-F6B2-470E-82E3-4C3D2041F521}" srcId="{431ADC95-D65A-422E-A5C2-B2746CE9A904}" destId="{A8CE67E7-4013-4441-AEB9-549572390435}" srcOrd="1" destOrd="0" parTransId="{CB8AEF14-3726-42C9-A598-9F8514175941}" sibTransId="{0C06C72D-3AEE-4DE2-AD23-ACC23714CA16}"/>
    <dgm:cxn modelId="{C42D18FA-FD62-4404-AB6B-9B16D676301F}" type="presOf" srcId="{3FA44D30-AC50-4F36-B6F0-9BAA6C64B479}" destId="{B82F7FAC-0021-4BD3-B5AD-8FCD14FAB908}" srcOrd="0" destOrd="0" presId="urn:microsoft.com/office/officeart/2005/8/layout/radial5"/>
    <dgm:cxn modelId="{F1FFA8EB-F9A1-453C-A9A8-8B08AD9746B0}" type="presOf" srcId="{C92AF6EF-66BC-420E-A443-42B8AFB4EB1C}" destId="{50EBAC05-8CFE-4F4C-A8C8-4A5291A698AC}" srcOrd="0" destOrd="0" presId="urn:microsoft.com/office/officeart/2005/8/layout/radial5"/>
    <dgm:cxn modelId="{DEAB53CE-CE4A-4A9C-A76E-7C4835230E21}" srcId="{431ADC95-D65A-422E-A5C2-B2746CE9A904}" destId="{D53EE47B-06C7-42B0-8F01-D8E0D6C00FE2}" srcOrd="4" destOrd="0" parTransId="{CAB8CDEF-3916-48AB-845F-089E203BC820}" sibTransId="{FFF8AB0B-9C50-4881-B8CF-A03D881B7C73}"/>
    <dgm:cxn modelId="{E4212979-538F-4B0D-A188-9D9273E6FFBB}" srcId="{431ADC95-D65A-422E-A5C2-B2746CE9A904}" destId="{3FA44D30-AC50-4F36-B6F0-9BAA6C64B479}" srcOrd="3" destOrd="0" parTransId="{C92AF6EF-66BC-420E-A443-42B8AFB4EB1C}" sibTransId="{39C2DE49-0047-463D-B54B-22E1B807EB24}"/>
    <dgm:cxn modelId="{4422769C-3953-4BBB-9F09-BA7F41B845AA}" type="presOf" srcId="{CB8AEF14-3726-42C9-A598-9F8514175941}" destId="{02377295-F630-4A13-A986-C869CC56FB9F}" srcOrd="1" destOrd="0" presId="urn:microsoft.com/office/officeart/2005/8/layout/radial5"/>
    <dgm:cxn modelId="{0CBE86BF-066D-4411-9733-2DE759B313D7}" srcId="{431ADC95-D65A-422E-A5C2-B2746CE9A904}" destId="{8153A764-B61B-4468-B081-D489FBA94C7E}" srcOrd="0" destOrd="0" parTransId="{61A82084-3E6E-4D9B-A1EE-A6258C2E58BC}" sibTransId="{3919C239-327C-42EF-BE35-8A415C5699B2}"/>
    <dgm:cxn modelId="{665F8705-8EA0-49E1-919A-F0DDAC656595}" type="presOf" srcId="{61A82084-3E6E-4D9B-A1EE-A6258C2E58BC}" destId="{E53248A6-A2B3-43DE-8C6A-B50EBDB4512E}" srcOrd="1" destOrd="0" presId="urn:microsoft.com/office/officeart/2005/8/layout/radial5"/>
    <dgm:cxn modelId="{C91B28EB-BD09-4515-86D4-1EA4665932CD}" type="presOf" srcId="{61A82084-3E6E-4D9B-A1EE-A6258C2E58BC}" destId="{8CCAA805-55FA-49F8-A89A-F7B759DA12CE}" srcOrd="0" destOrd="0" presId="urn:microsoft.com/office/officeart/2005/8/layout/radial5"/>
    <dgm:cxn modelId="{362F36D5-B27D-4C5E-BCED-AFA7D1C87682}" type="presOf" srcId="{431ADC95-D65A-422E-A5C2-B2746CE9A904}" destId="{1264915F-3E2B-4A2A-B085-2D698875C11E}" srcOrd="0" destOrd="0" presId="urn:microsoft.com/office/officeart/2005/8/layout/radial5"/>
    <dgm:cxn modelId="{CDDEC871-AF9F-40E5-B05D-174D434DFBA0}" srcId="{B15734EB-A900-4A05-B862-EC80F7EDBB39}" destId="{431ADC95-D65A-422E-A5C2-B2746CE9A904}" srcOrd="0" destOrd="0" parTransId="{59024C9D-D6CE-4CD4-8525-4C211F9385FB}" sibTransId="{728CD877-262B-4654-89BB-28353A66EAA5}"/>
    <dgm:cxn modelId="{5CDA8B5C-3CA3-46FA-9980-23B8337253C0}" type="presOf" srcId="{CB8AEF14-3726-42C9-A598-9F8514175941}" destId="{C5437A25-0B5E-42D1-BE24-47E878FC76CE}" srcOrd="0" destOrd="0" presId="urn:microsoft.com/office/officeart/2005/8/layout/radial5"/>
    <dgm:cxn modelId="{4524138B-B134-4BF1-867C-74C34704E485}" type="presOf" srcId="{41071429-82AE-43CB-A515-4EC3082EDBC9}" destId="{E3ACAE35-185E-4221-9882-06C0296BED61}" srcOrd="0" destOrd="0" presId="urn:microsoft.com/office/officeart/2005/8/layout/radial5"/>
    <dgm:cxn modelId="{C65018E8-89FE-461B-9BCC-3B061032D176}" srcId="{431ADC95-D65A-422E-A5C2-B2746CE9A904}" destId="{41071429-82AE-43CB-A515-4EC3082EDBC9}" srcOrd="2" destOrd="0" parTransId="{91594C7E-BA5D-40C2-95CF-AC8E7137F907}" sibTransId="{E637CC68-7AB4-4201-929C-029A650F3B20}"/>
    <dgm:cxn modelId="{3B231092-2E37-420E-9874-984E950F14E9}" type="presOf" srcId="{CAB8CDEF-3916-48AB-845F-089E203BC820}" destId="{0CAE51E2-7458-4DFA-AB06-8876CAF035AA}" srcOrd="0" destOrd="0" presId="urn:microsoft.com/office/officeart/2005/8/layout/radial5"/>
    <dgm:cxn modelId="{C655F68F-B4A1-47CF-A38E-4CD033D71CCA}" type="presOf" srcId="{B15734EB-A900-4A05-B862-EC80F7EDBB39}" destId="{8C759271-718F-4812-8F86-1C04647F0AD8}" srcOrd="0" destOrd="0" presId="urn:microsoft.com/office/officeart/2005/8/layout/radial5"/>
    <dgm:cxn modelId="{6F2EE123-DE6E-4058-BC65-A4225E88269F}" type="presOf" srcId="{A8CE67E7-4013-4441-AEB9-549572390435}" destId="{43383E6E-A535-4FD4-A875-E249484A40A8}" srcOrd="0" destOrd="0" presId="urn:microsoft.com/office/officeart/2005/8/layout/radial5"/>
    <dgm:cxn modelId="{C7D99A18-9DE7-492E-9EA3-2412521B76E3}" type="presParOf" srcId="{8C759271-718F-4812-8F86-1C04647F0AD8}" destId="{1264915F-3E2B-4A2A-B085-2D698875C11E}" srcOrd="0" destOrd="0" presId="urn:microsoft.com/office/officeart/2005/8/layout/radial5"/>
    <dgm:cxn modelId="{C6AEAF22-0877-4524-BBEB-40701FDE23DB}" type="presParOf" srcId="{8C759271-718F-4812-8F86-1C04647F0AD8}" destId="{8CCAA805-55FA-49F8-A89A-F7B759DA12CE}" srcOrd="1" destOrd="0" presId="urn:microsoft.com/office/officeart/2005/8/layout/radial5"/>
    <dgm:cxn modelId="{084B5A5A-47D4-425D-BA84-58C2716002CD}" type="presParOf" srcId="{8CCAA805-55FA-49F8-A89A-F7B759DA12CE}" destId="{E53248A6-A2B3-43DE-8C6A-B50EBDB4512E}" srcOrd="0" destOrd="0" presId="urn:microsoft.com/office/officeart/2005/8/layout/radial5"/>
    <dgm:cxn modelId="{5F1E1AA9-D3B4-4E80-9DB5-731AD926CC92}" type="presParOf" srcId="{8C759271-718F-4812-8F86-1C04647F0AD8}" destId="{C0A64CFA-D9B5-4BEF-8D9E-004D9800B285}" srcOrd="2" destOrd="0" presId="urn:microsoft.com/office/officeart/2005/8/layout/radial5"/>
    <dgm:cxn modelId="{F1D13DE1-7564-404E-B863-2EB2B274A7A3}" type="presParOf" srcId="{8C759271-718F-4812-8F86-1C04647F0AD8}" destId="{C5437A25-0B5E-42D1-BE24-47E878FC76CE}" srcOrd="3" destOrd="0" presId="urn:microsoft.com/office/officeart/2005/8/layout/radial5"/>
    <dgm:cxn modelId="{AC2F8734-414B-44A9-9AD8-07E68FCC9912}" type="presParOf" srcId="{C5437A25-0B5E-42D1-BE24-47E878FC76CE}" destId="{02377295-F630-4A13-A986-C869CC56FB9F}" srcOrd="0" destOrd="0" presId="urn:microsoft.com/office/officeart/2005/8/layout/radial5"/>
    <dgm:cxn modelId="{8E8594C4-707A-4201-B6EF-CA884ACC0C43}" type="presParOf" srcId="{8C759271-718F-4812-8F86-1C04647F0AD8}" destId="{43383E6E-A535-4FD4-A875-E249484A40A8}" srcOrd="4" destOrd="0" presId="urn:microsoft.com/office/officeart/2005/8/layout/radial5"/>
    <dgm:cxn modelId="{CDEB6C12-F5F3-4209-9BA1-F3D948F9DFC2}" type="presParOf" srcId="{8C759271-718F-4812-8F86-1C04647F0AD8}" destId="{51B207A7-9925-4F66-8712-FA328ED573AB}" srcOrd="5" destOrd="0" presId="urn:microsoft.com/office/officeart/2005/8/layout/radial5"/>
    <dgm:cxn modelId="{C84D371C-9820-4BE6-BBA0-7C8461CBE566}" type="presParOf" srcId="{51B207A7-9925-4F66-8712-FA328ED573AB}" destId="{763C335A-754E-4A2C-B92A-2B05DC16A0D5}" srcOrd="0" destOrd="0" presId="urn:microsoft.com/office/officeart/2005/8/layout/radial5"/>
    <dgm:cxn modelId="{35803CE0-2BAF-4452-93FA-645AB6212A1F}" type="presParOf" srcId="{8C759271-718F-4812-8F86-1C04647F0AD8}" destId="{E3ACAE35-185E-4221-9882-06C0296BED61}" srcOrd="6" destOrd="0" presId="urn:microsoft.com/office/officeart/2005/8/layout/radial5"/>
    <dgm:cxn modelId="{F5119830-339B-4760-9646-58F21171A1F4}" type="presParOf" srcId="{8C759271-718F-4812-8F86-1C04647F0AD8}" destId="{50EBAC05-8CFE-4F4C-A8C8-4A5291A698AC}" srcOrd="7" destOrd="0" presId="urn:microsoft.com/office/officeart/2005/8/layout/radial5"/>
    <dgm:cxn modelId="{2E6BAACA-847A-452B-9F27-6CA695A32E1A}" type="presParOf" srcId="{50EBAC05-8CFE-4F4C-A8C8-4A5291A698AC}" destId="{8B52CED3-95F0-4E11-A12D-C51D0B520C08}" srcOrd="0" destOrd="0" presId="urn:microsoft.com/office/officeart/2005/8/layout/radial5"/>
    <dgm:cxn modelId="{BBA930E1-95B3-4A17-B330-88BEE33F46AC}" type="presParOf" srcId="{8C759271-718F-4812-8F86-1C04647F0AD8}" destId="{B82F7FAC-0021-4BD3-B5AD-8FCD14FAB908}" srcOrd="8" destOrd="0" presId="urn:microsoft.com/office/officeart/2005/8/layout/radial5"/>
    <dgm:cxn modelId="{12BAFC22-0A2B-4A77-B986-CE9B11339441}" type="presParOf" srcId="{8C759271-718F-4812-8F86-1C04647F0AD8}" destId="{0CAE51E2-7458-4DFA-AB06-8876CAF035AA}" srcOrd="9" destOrd="0" presId="urn:microsoft.com/office/officeart/2005/8/layout/radial5"/>
    <dgm:cxn modelId="{45C6F786-45D1-422F-AC00-E381ADE7FE78}" type="presParOf" srcId="{0CAE51E2-7458-4DFA-AB06-8876CAF035AA}" destId="{2A3838C5-2626-4353-BB6B-C270D1BEC135}" srcOrd="0" destOrd="0" presId="urn:microsoft.com/office/officeart/2005/8/layout/radial5"/>
    <dgm:cxn modelId="{755BC8BD-0B11-441A-96FF-B199B1BCAAC1}" type="presParOf" srcId="{8C759271-718F-4812-8F86-1C04647F0AD8}" destId="{0E7436B8-2099-438E-A062-650B9A63D7AB}"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5734EB-A900-4A05-B862-EC80F7EDBB39}"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GB"/>
        </a:p>
      </dgm:t>
    </dgm:pt>
    <dgm:pt modelId="{431ADC95-D65A-422E-A5C2-B2746CE9A904}">
      <dgm:prSet phldrT="[Text]" custT="1"/>
      <dgm:spPr>
        <a:solidFill>
          <a:srgbClr val="FF00A0"/>
        </a:solidFill>
      </dgm:spPr>
      <dgm:t>
        <a:bodyPr/>
        <a:lstStyle/>
        <a:p>
          <a:r>
            <a:rPr lang="en-GB" sz="1600" b="1" dirty="0" smtClean="0">
              <a:solidFill>
                <a:schemeClr val="bg1"/>
              </a:solidFill>
              <a:latin typeface="Arial" panose="020B0604020202020204" pitchFamily="34" charset="0"/>
              <a:cs typeface="Arial" panose="020B0604020202020204" pitchFamily="34" charset="0"/>
            </a:rPr>
            <a:t>Well-being</a:t>
          </a:r>
          <a:endParaRPr lang="en-GB" sz="1600" b="1" dirty="0">
            <a:solidFill>
              <a:schemeClr val="bg1"/>
            </a:solidFill>
            <a:latin typeface="Arial" panose="020B0604020202020204" pitchFamily="34" charset="0"/>
            <a:cs typeface="Arial" panose="020B0604020202020204" pitchFamily="34" charset="0"/>
          </a:endParaRPr>
        </a:p>
      </dgm:t>
    </dgm:pt>
    <dgm:pt modelId="{59024C9D-D6CE-4CD4-8525-4C211F9385FB}" type="parTrans" cxnId="{CDDEC871-AF9F-40E5-B05D-174D434DFBA0}">
      <dgm:prSet/>
      <dgm:spPr/>
      <dgm:t>
        <a:bodyPr/>
        <a:lstStyle/>
        <a:p>
          <a:endParaRPr lang="en-GB" b="1">
            <a:latin typeface="Arial" panose="020B0604020202020204" pitchFamily="34" charset="0"/>
            <a:cs typeface="Arial" panose="020B0604020202020204" pitchFamily="34" charset="0"/>
          </a:endParaRPr>
        </a:p>
      </dgm:t>
    </dgm:pt>
    <dgm:pt modelId="{728CD877-262B-4654-89BB-28353A66EAA5}" type="sibTrans" cxnId="{CDDEC871-AF9F-40E5-B05D-174D434DFBA0}">
      <dgm:prSet/>
      <dgm:spPr/>
      <dgm:t>
        <a:bodyPr/>
        <a:lstStyle/>
        <a:p>
          <a:endParaRPr lang="en-GB" b="1">
            <a:latin typeface="Arial" panose="020B0604020202020204" pitchFamily="34" charset="0"/>
            <a:cs typeface="Arial" panose="020B0604020202020204" pitchFamily="34" charset="0"/>
          </a:endParaRPr>
        </a:p>
      </dgm:t>
    </dgm:pt>
    <dgm:pt modelId="{8153A764-B61B-4468-B081-D489FBA94C7E}">
      <dgm:prSet phldrT="[Text]" custT="1"/>
      <dgm:spPr>
        <a:solidFill>
          <a:srgbClr val="34B555"/>
        </a:solidFill>
      </dgm:spPr>
      <dgm:t>
        <a:bodyPr/>
        <a:lstStyle/>
        <a:p>
          <a:r>
            <a:rPr lang="en-GB" sz="1600" b="0" dirty="0" smtClean="0">
              <a:solidFill>
                <a:schemeClr val="tx1"/>
              </a:solidFill>
              <a:latin typeface="Arial" panose="020B0604020202020204" pitchFamily="34" charset="0"/>
              <a:cs typeface="Arial" panose="020B0604020202020204" pitchFamily="34" charset="0"/>
            </a:rPr>
            <a:t>Market stability</a:t>
          </a:r>
          <a:endParaRPr lang="en-GB" sz="1600" b="0" dirty="0">
            <a:solidFill>
              <a:schemeClr val="tx1"/>
            </a:solidFill>
            <a:latin typeface="Arial" panose="020B0604020202020204" pitchFamily="34" charset="0"/>
            <a:cs typeface="Arial" panose="020B0604020202020204" pitchFamily="34" charset="0"/>
          </a:endParaRPr>
        </a:p>
      </dgm:t>
    </dgm:pt>
    <dgm:pt modelId="{61A82084-3E6E-4D9B-A1EE-A6258C2E58BC}" type="parTrans" cxnId="{0CBE86BF-066D-4411-9733-2DE759B313D7}">
      <dgm:prSet/>
      <dgm:spPr/>
      <dgm:t>
        <a:bodyPr/>
        <a:lstStyle/>
        <a:p>
          <a:endParaRPr lang="en-GB" b="1" dirty="0">
            <a:latin typeface="Arial" panose="020B0604020202020204" pitchFamily="34" charset="0"/>
            <a:cs typeface="Arial" panose="020B0604020202020204" pitchFamily="34" charset="0"/>
          </a:endParaRPr>
        </a:p>
      </dgm:t>
    </dgm:pt>
    <dgm:pt modelId="{3919C239-327C-42EF-BE35-8A415C5699B2}" type="sibTrans" cxnId="{0CBE86BF-066D-4411-9733-2DE759B313D7}">
      <dgm:prSet/>
      <dgm:spPr/>
      <dgm:t>
        <a:bodyPr/>
        <a:lstStyle/>
        <a:p>
          <a:endParaRPr lang="en-GB" b="1">
            <a:latin typeface="Arial" panose="020B0604020202020204" pitchFamily="34" charset="0"/>
            <a:cs typeface="Arial" panose="020B0604020202020204" pitchFamily="34" charset="0"/>
          </a:endParaRPr>
        </a:p>
      </dgm:t>
    </dgm:pt>
    <dgm:pt modelId="{A8CE67E7-4013-4441-AEB9-549572390435}">
      <dgm:prSet phldrT="[Text]" custT="1"/>
      <dgm:spPr>
        <a:solidFill>
          <a:srgbClr val="85C441"/>
        </a:solidFill>
      </dgm:spPr>
      <dgm:t>
        <a:bodyPr/>
        <a:lstStyle/>
        <a:p>
          <a:r>
            <a:rPr lang="en-GB" sz="1600" b="0" dirty="0" smtClean="0">
              <a:solidFill>
                <a:schemeClr val="tx1"/>
              </a:solidFill>
              <a:latin typeface="Arial" panose="020B0604020202020204" pitchFamily="34" charset="0"/>
              <a:cs typeface="Arial" panose="020B0604020202020204" pitchFamily="34" charset="0"/>
            </a:rPr>
            <a:t>Workforce regulation</a:t>
          </a:r>
          <a:endParaRPr lang="en-GB" sz="1600" b="0" dirty="0">
            <a:solidFill>
              <a:schemeClr val="tx1"/>
            </a:solidFill>
            <a:latin typeface="Arial" panose="020B0604020202020204" pitchFamily="34" charset="0"/>
            <a:cs typeface="Arial" panose="020B0604020202020204" pitchFamily="34" charset="0"/>
          </a:endParaRPr>
        </a:p>
      </dgm:t>
    </dgm:pt>
    <dgm:pt modelId="{CB8AEF14-3726-42C9-A598-9F8514175941}" type="parTrans" cxnId="{94303D0E-F6B2-470E-82E3-4C3D2041F521}">
      <dgm:prSet/>
      <dgm:spPr/>
      <dgm:t>
        <a:bodyPr/>
        <a:lstStyle/>
        <a:p>
          <a:endParaRPr lang="en-GB" b="1" dirty="0">
            <a:latin typeface="Arial" panose="020B0604020202020204" pitchFamily="34" charset="0"/>
            <a:cs typeface="Arial" panose="020B0604020202020204" pitchFamily="34" charset="0"/>
          </a:endParaRPr>
        </a:p>
      </dgm:t>
    </dgm:pt>
    <dgm:pt modelId="{0C06C72D-3AEE-4DE2-AD23-ACC23714CA16}" type="sibTrans" cxnId="{94303D0E-F6B2-470E-82E3-4C3D2041F521}">
      <dgm:prSet/>
      <dgm:spPr/>
      <dgm:t>
        <a:bodyPr/>
        <a:lstStyle/>
        <a:p>
          <a:endParaRPr lang="en-GB" b="1">
            <a:latin typeface="Arial" panose="020B0604020202020204" pitchFamily="34" charset="0"/>
            <a:cs typeface="Arial" panose="020B0604020202020204" pitchFamily="34" charset="0"/>
          </a:endParaRPr>
        </a:p>
      </dgm:t>
    </dgm:pt>
    <dgm:pt modelId="{41071429-82AE-43CB-A515-4EC3082EDBC9}">
      <dgm:prSet phldrT="[Text]" custT="1"/>
      <dgm:spPr>
        <a:solidFill>
          <a:srgbClr val="EF9526"/>
        </a:solidFill>
      </dgm:spPr>
      <dgm:t>
        <a:bodyPr/>
        <a:lstStyle/>
        <a:p>
          <a:r>
            <a:rPr lang="en-GB" sz="1600" b="0" dirty="0" smtClean="0">
              <a:solidFill>
                <a:schemeClr val="tx1"/>
              </a:solidFill>
              <a:latin typeface="Arial" panose="020B0604020202020204" pitchFamily="34" charset="0"/>
              <a:cs typeface="Arial" panose="020B0604020202020204" pitchFamily="34" charset="0"/>
            </a:rPr>
            <a:t>Service regulation</a:t>
          </a:r>
        </a:p>
      </dgm:t>
    </dgm:pt>
    <dgm:pt modelId="{91594C7E-BA5D-40C2-95CF-AC8E7137F907}" type="parTrans" cxnId="{C65018E8-89FE-461B-9BCC-3B061032D176}">
      <dgm:prSet/>
      <dgm:spPr/>
      <dgm:t>
        <a:bodyPr/>
        <a:lstStyle/>
        <a:p>
          <a:endParaRPr lang="en-GB" b="1" dirty="0">
            <a:latin typeface="Arial" panose="020B0604020202020204" pitchFamily="34" charset="0"/>
            <a:cs typeface="Arial" panose="020B0604020202020204" pitchFamily="34" charset="0"/>
          </a:endParaRPr>
        </a:p>
      </dgm:t>
    </dgm:pt>
    <dgm:pt modelId="{E637CC68-7AB4-4201-929C-029A650F3B20}" type="sibTrans" cxnId="{C65018E8-89FE-461B-9BCC-3B061032D176}">
      <dgm:prSet/>
      <dgm:spPr/>
      <dgm:t>
        <a:bodyPr/>
        <a:lstStyle/>
        <a:p>
          <a:endParaRPr lang="en-GB" b="1">
            <a:latin typeface="Arial" panose="020B0604020202020204" pitchFamily="34" charset="0"/>
            <a:cs typeface="Arial" panose="020B0604020202020204" pitchFamily="34" charset="0"/>
          </a:endParaRPr>
        </a:p>
      </dgm:t>
    </dgm:pt>
    <dgm:pt modelId="{D53EE47B-06C7-42B0-8F01-D8E0D6C00FE2}">
      <dgm:prSet phldrT="[Text]" custT="1"/>
      <dgm:spPr>
        <a:solidFill>
          <a:srgbClr val="FDC536"/>
        </a:solidFill>
      </dgm:spPr>
      <dgm:t>
        <a:bodyPr/>
        <a:lstStyle/>
        <a:p>
          <a:r>
            <a:rPr lang="en-GB" sz="1600" b="0" dirty="0" smtClean="0">
              <a:solidFill>
                <a:schemeClr val="tx1"/>
              </a:solidFill>
              <a:latin typeface="Arial" panose="020B0604020202020204" pitchFamily="34" charset="0"/>
              <a:cs typeface="Arial" panose="020B0604020202020204" pitchFamily="34" charset="0"/>
            </a:rPr>
            <a:t>Local authority social services</a:t>
          </a:r>
        </a:p>
      </dgm:t>
    </dgm:pt>
    <dgm:pt modelId="{CAB8CDEF-3916-48AB-845F-089E203BC820}" type="parTrans" cxnId="{DEAB53CE-CE4A-4A9C-A76E-7C4835230E21}">
      <dgm:prSet/>
      <dgm:spPr/>
      <dgm:t>
        <a:bodyPr/>
        <a:lstStyle/>
        <a:p>
          <a:endParaRPr lang="en-GB" b="1" dirty="0">
            <a:latin typeface="Arial" panose="020B0604020202020204" pitchFamily="34" charset="0"/>
            <a:cs typeface="Arial" panose="020B0604020202020204" pitchFamily="34" charset="0"/>
          </a:endParaRPr>
        </a:p>
      </dgm:t>
    </dgm:pt>
    <dgm:pt modelId="{FFF8AB0B-9C50-4881-B8CF-A03D881B7C73}" type="sibTrans" cxnId="{DEAB53CE-CE4A-4A9C-A76E-7C4835230E21}">
      <dgm:prSet/>
      <dgm:spPr/>
      <dgm:t>
        <a:bodyPr/>
        <a:lstStyle/>
        <a:p>
          <a:endParaRPr lang="en-GB" b="1">
            <a:latin typeface="Arial" panose="020B0604020202020204" pitchFamily="34" charset="0"/>
            <a:cs typeface="Arial" panose="020B0604020202020204" pitchFamily="34" charset="0"/>
          </a:endParaRPr>
        </a:p>
      </dgm:t>
    </dgm:pt>
    <dgm:pt modelId="{3FA44D30-AC50-4F36-B6F0-9BAA6C64B479}">
      <dgm:prSet phldrT="[Text]" custT="1"/>
      <dgm:spPr>
        <a:solidFill>
          <a:srgbClr val="5CC9E3"/>
        </a:solidFill>
      </dgm:spPr>
      <dgm:t>
        <a:bodyPr/>
        <a:lstStyle/>
        <a:p>
          <a:r>
            <a:rPr lang="en-GB" sz="1600" b="0" dirty="0" smtClean="0">
              <a:solidFill>
                <a:schemeClr val="tx1"/>
              </a:solidFill>
              <a:latin typeface="Arial" panose="020B0604020202020204" pitchFamily="34" charset="0"/>
              <a:cs typeface="Arial" panose="020B0604020202020204" pitchFamily="34" charset="0"/>
            </a:rPr>
            <a:t>Social Care Wales</a:t>
          </a:r>
          <a:endParaRPr lang="en-GB" sz="1600" b="0" dirty="0">
            <a:solidFill>
              <a:schemeClr val="tx1"/>
            </a:solidFill>
            <a:latin typeface="Arial" panose="020B0604020202020204" pitchFamily="34" charset="0"/>
            <a:cs typeface="Arial" panose="020B0604020202020204" pitchFamily="34" charset="0"/>
          </a:endParaRPr>
        </a:p>
      </dgm:t>
    </dgm:pt>
    <dgm:pt modelId="{C92AF6EF-66BC-420E-A443-42B8AFB4EB1C}" type="parTrans" cxnId="{E4212979-538F-4B0D-A188-9D9273E6FFBB}">
      <dgm:prSet/>
      <dgm:spPr/>
      <dgm:t>
        <a:bodyPr/>
        <a:lstStyle/>
        <a:p>
          <a:endParaRPr lang="en-GB" b="1" dirty="0">
            <a:latin typeface="Arial" panose="020B0604020202020204" pitchFamily="34" charset="0"/>
            <a:cs typeface="Arial" panose="020B0604020202020204" pitchFamily="34" charset="0"/>
          </a:endParaRPr>
        </a:p>
      </dgm:t>
    </dgm:pt>
    <dgm:pt modelId="{39C2DE49-0047-463D-B54B-22E1B807EB24}" type="sibTrans" cxnId="{E4212979-538F-4B0D-A188-9D9273E6FFBB}">
      <dgm:prSet/>
      <dgm:spPr/>
      <dgm:t>
        <a:bodyPr/>
        <a:lstStyle/>
        <a:p>
          <a:endParaRPr lang="en-GB" b="1">
            <a:latin typeface="Arial" panose="020B0604020202020204" pitchFamily="34" charset="0"/>
            <a:cs typeface="Arial" panose="020B0604020202020204" pitchFamily="34" charset="0"/>
          </a:endParaRPr>
        </a:p>
      </dgm:t>
    </dgm:pt>
    <dgm:pt modelId="{8C759271-718F-4812-8F86-1C04647F0AD8}" type="pres">
      <dgm:prSet presAssocID="{B15734EB-A900-4A05-B862-EC80F7EDBB39}" presName="Name0" presStyleCnt="0">
        <dgm:presLayoutVars>
          <dgm:chMax val="1"/>
          <dgm:dir/>
          <dgm:animLvl val="ctr"/>
          <dgm:resizeHandles val="exact"/>
        </dgm:presLayoutVars>
      </dgm:prSet>
      <dgm:spPr/>
      <dgm:t>
        <a:bodyPr/>
        <a:lstStyle/>
        <a:p>
          <a:endParaRPr lang="en-GB"/>
        </a:p>
      </dgm:t>
    </dgm:pt>
    <dgm:pt modelId="{1264915F-3E2B-4A2A-B085-2D698875C11E}" type="pres">
      <dgm:prSet presAssocID="{431ADC95-D65A-422E-A5C2-B2746CE9A904}" presName="centerShape" presStyleLbl="node0" presStyleIdx="0" presStyleCnt="1" custScaleX="105765" custScaleY="102434" custLinFactNeighborX="0" custLinFactNeighborY="639"/>
      <dgm:spPr/>
      <dgm:t>
        <a:bodyPr/>
        <a:lstStyle/>
        <a:p>
          <a:endParaRPr lang="en-GB"/>
        </a:p>
      </dgm:t>
    </dgm:pt>
    <dgm:pt modelId="{8CCAA805-55FA-49F8-A89A-F7B759DA12CE}" type="pres">
      <dgm:prSet presAssocID="{61A82084-3E6E-4D9B-A1EE-A6258C2E58BC}" presName="parTrans" presStyleLbl="sibTrans2D1" presStyleIdx="0" presStyleCnt="5"/>
      <dgm:spPr/>
      <dgm:t>
        <a:bodyPr/>
        <a:lstStyle/>
        <a:p>
          <a:endParaRPr lang="en-GB"/>
        </a:p>
      </dgm:t>
    </dgm:pt>
    <dgm:pt modelId="{E53248A6-A2B3-43DE-8C6A-B50EBDB4512E}" type="pres">
      <dgm:prSet presAssocID="{61A82084-3E6E-4D9B-A1EE-A6258C2E58BC}" presName="connectorText" presStyleLbl="sibTrans2D1" presStyleIdx="0" presStyleCnt="5"/>
      <dgm:spPr/>
      <dgm:t>
        <a:bodyPr/>
        <a:lstStyle/>
        <a:p>
          <a:endParaRPr lang="en-GB"/>
        </a:p>
      </dgm:t>
    </dgm:pt>
    <dgm:pt modelId="{C0A64CFA-D9B5-4BEF-8D9E-004D9800B285}" type="pres">
      <dgm:prSet presAssocID="{8153A764-B61B-4468-B081-D489FBA94C7E}" presName="node" presStyleLbl="node1" presStyleIdx="0" presStyleCnt="5" custScaleX="91915" custScaleY="89371" custRadScaleRad="94040">
        <dgm:presLayoutVars>
          <dgm:bulletEnabled val="1"/>
        </dgm:presLayoutVars>
      </dgm:prSet>
      <dgm:spPr/>
      <dgm:t>
        <a:bodyPr/>
        <a:lstStyle/>
        <a:p>
          <a:endParaRPr lang="en-GB"/>
        </a:p>
      </dgm:t>
    </dgm:pt>
    <dgm:pt modelId="{C5437A25-0B5E-42D1-BE24-47E878FC76CE}" type="pres">
      <dgm:prSet presAssocID="{CB8AEF14-3726-42C9-A598-9F8514175941}" presName="parTrans" presStyleLbl="sibTrans2D1" presStyleIdx="1" presStyleCnt="5"/>
      <dgm:spPr/>
      <dgm:t>
        <a:bodyPr/>
        <a:lstStyle/>
        <a:p>
          <a:endParaRPr lang="en-GB"/>
        </a:p>
      </dgm:t>
    </dgm:pt>
    <dgm:pt modelId="{02377295-F630-4A13-A986-C869CC56FB9F}" type="pres">
      <dgm:prSet presAssocID="{CB8AEF14-3726-42C9-A598-9F8514175941}" presName="connectorText" presStyleLbl="sibTrans2D1" presStyleIdx="1" presStyleCnt="5"/>
      <dgm:spPr/>
      <dgm:t>
        <a:bodyPr/>
        <a:lstStyle/>
        <a:p>
          <a:endParaRPr lang="en-GB"/>
        </a:p>
      </dgm:t>
    </dgm:pt>
    <dgm:pt modelId="{43383E6E-A535-4FD4-A875-E249484A40A8}" type="pres">
      <dgm:prSet presAssocID="{A8CE67E7-4013-4441-AEB9-549572390435}" presName="node" presStyleLbl="node1" presStyleIdx="1" presStyleCnt="5" custScaleX="91915" custScaleY="89371" custRadScaleRad="90762" custRadScaleInc="193290">
        <dgm:presLayoutVars>
          <dgm:bulletEnabled val="1"/>
        </dgm:presLayoutVars>
      </dgm:prSet>
      <dgm:spPr/>
      <dgm:t>
        <a:bodyPr/>
        <a:lstStyle/>
        <a:p>
          <a:endParaRPr lang="en-GB"/>
        </a:p>
      </dgm:t>
    </dgm:pt>
    <dgm:pt modelId="{51B207A7-9925-4F66-8712-FA328ED573AB}" type="pres">
      <dgm:prSet presAssocID="{91594C7E-BA5D-40C2-95CF-AC8E7137F907}" presName="parTrans" presStyleLbl="sibTrans2D1" presStyleIdx="2" presStyleCnt="5"/>
      <dgm:spPr/>
      <dgm:t>
        <a:bodyPr/>
        <a:lstStyle/>
        <a:p>
          <a:endParaRPr lang="en-GB"/>
        </a:p>
      </dgm:t>
    </dgm:pt>
    <dgm:pt modelId="{763C335A-754E-4A2C-B92A-2B05DC16A0D5}" type="pres">
      <dgm:prSet presAssocID="{91594C7E-BA5D-40C2-95CF-AC8E7137F907}" presName="connectorText" presStyleLbl="sibTrans2D1" presStyleIdx="2" presStyleCnt="5"/>
      <dgm:spPr/>
      <dgm:t>
        <a:bodyPr/>
        <a:lstStyle/>
        <a:p>
          <a:endParaRPr lang="en-GB"/>
        </a:p>
      </dgm:t>
    </dgm:pt>
    <dgm:pt modelId="{E3ACAE35-185E-4221-9882-06C0296BED61}" type="pres">
      <dgm:prSet presAssocID="{41071429-82AE-43CB-A515-4EC3082EDBC9}" presName="node" presStyleLbl="node1" presStyleIdx="2" presStyleCnt="5" custScaleX="91915" custScaleY="89371" custRadScaleRad="90831" custRadScaleInc="206613">
        <dgm:presLayoutVars>
          <dgm:bulletEnabled val="1"/>
        </dgm:presLayoutVars>
      </dgm:prSet>
      <dgm:spPr/>
      <dgm:t>
        <a:bodyPr/>
        <a:lstStyle/>
        <a:p>
          <a:endParaRPr lang="en-GB"/>
        </a:p>
      </dgm:t>
    </dgm:pt>
    <dgm:pt modelId="{50EBAC05-8CFE-4F4C-A8C8-4A5291A698AC}" type="pres">
      <dgm:prSet presAssocID="{C92AF6EF-66BC-420E-A443-42B8AFB4EB1C}" presName="parTrans" presStyleLbl="sibTrans2D1" presStyleIdx="3" presStyleCnt="5"/>
      <dgm:spPr/>
      <dgm:t>
        <a:bodyPr/>
        <a:lstStyle/>
        <a:p>
          <a:endParaRPr lang="en-GB"/>
        </a:p>
      </dgm:t>
    </dgm:pt>
    <dgm:pt modelId="{8B52CED3-95F0-4E11-A12D-C51D0B520C08}" type="pres">
      <dgm:prSet presAssocID="{C92AF6EF-66BC-420E-A443-42B8AFB4EB1C}" presName="connectorText" presStyleLbl="sibTrans2D1" presStyleIdx="3" presStyleCnt="5"/>
      <dgm:spPr/>
      <dgm:t>
        <a:bodyPr/>
        <a:lstStyle/>
        <a:p>
          <a:endParaRPr lang="en-GB"/>
        </a:p>
      </dgm:t>
    </dgm:pt>
    <dgm:pt modelId="{B82F7FAC-0021-4BD3-B5AD-8FCD14FAB908}" type="pres">
      <dgm:prSet presAssocID="{3FA44D30-AC50-4F36-B6F0-9BAA6C64B479}" presName="node" presStyleLbl="node1" presStyleIdx="3" presStyleCnt="5" custScaleX="91915" custScaleY="89371" custRadScaleRad="96599" custRadScaleInc="-402879">
        <dgm:presLayoutVars>
          <dgm:bulletEnabled val="1"/>
        </dgm:presLayoutVars>
      </dgm:prSet>
      <dgm:spPr/>
      <dgm:t>
        <a:bodyPr/>
        <a:lstStyle/>
        <a:p>
          <a:endParaRPr lang="en-GB"/>
        </a:p>
      </dgm:t>
    </dgm:pt>
    <dgm:pt modelId="{0CAE51E2-7458-4DFA-AB06-8876CAF035AA}" type="pres">
      <dgm:prSet presAssocID="{CAB8CDEF-3916-48AB-845F-089E203BC820}" presName="parTrans" presStyleLbl="sibTrans2D1" presStyleIdx="4" presStyleCnt="5"/>
      <dgm:spPr/>
      <dgm:t>
        <a:bodyPr/>
        <a:lstStyle/>
        <a:p>
          <a:endParaRPr lang="en-GB"/>
        </a:p>
      </dgm:t>
    </dgm:pt>
    <dgm:pt modelId="{2A3838C5-2626-4353-BB6B-C270D1BEC135}" type="pres">
      <dgm:prSet presAssocID="{CAB8CDEF-3916-48AB-845F-089E203BC820}" presName="connectorText" presStyleLbl="sibTrans2D1" presStyleIdx="4" presStyleCnt="5"/>
      <dgm:spPr/>
      <dgm:t>
        <a:bodyPr/>
        <a:lstStyle/>
        <a:p>
          <a:endParaRPr lang="en-GB"/>
        </a:p>
      </dgm:t>
    </dgm:pt>
    <dgm:pt modelId="{0E7436B8-2099-438E-A062-650B9A63D7AB}" type="pres">
      <dgm:prSet presAssocID="{D53EE47B-06C7-42B0-8F01-D8E0D6C00FE2}" presName="node" presStyleLbl="node1" presStyleIdx="4" presStyleCnt="5" custScaleX="91915" custScaleY="89371">
        <dgm:presLayoutVars>
          <dgm:bulletEnabled val="1"/>
        </dgm:presLayoutVars>
      </dgm:prSet>
      <dgm:spPr/>
      <dgm:t>
        <a:bodyPr/>
        <a:lstStyle/>
        <a:p>
          <a:endParaRPr lang="en-GB"/>
        </a:p>
      </dgm:t>
    </dgm:pt>
  </dgm:ptLst>
  <dgm:cxnLst>
    <dgm:cxn modelId="{F62F7F10-CE5A-4954-B7D2-81BFA9A0F85D}" type="presOf" srcId="{431ADC95-D65A-422E-A5C2-B2746CE9A904}" destId="{1264915F-3E2B-4A2A-B085-2D698875C11E}" srcOrd="0" destOrd="0" presId="urn:microsoft.com/office/officeart/2005/8/layout/radial5"/>
    <dgm:cxn modelId="{E3A216E4-7A7E-4B7A-8246-C130261E7012}" type="presOf" srcId="{91594C7E-BA5D-40C2-95CF-AC8E7137F907}" destId="{763C335A-754E-4A2C-B92A-2B05DC16A0D5}" srcOrd="1" destOrd="0" presId="urn:microsoft.com/office/officeart/2005/8/layout/radial5"/>
    <dgm:cxn modelId="{5A2CE4E7-B323-422B-A20D-B0190D78ED5A}" type="presOf" srcId="{91594C7E-BA5D-40C2-95CF-AC8E7137F907}" destId="{51B207A7-9925-4F66-8712-FA328ED573AB}" srcOrd="0" destOrd="0" presId="urn:microsoft.com/office/officeart/2005/8/layout/radial5"/>
    <dgm:cxn modelId="{F38B9208-8516-4476-BCE8-497A63F73B9E}" type="presOf" srcId="{D53EE47B-06C7-42B0-8F01-D8E0D6C00FE2}" destId="{0E7436B8-2099-438E-A062-650B9A63D7AB}" srcOrd="0" destOrd="0" presId="urn:microsoft.com/office/officeart/2005/8/layout/radial5"/>
    <dgm:cxn modelId="{DE5A78F3-DE78-491D-A855-9A19BAADABC3}" type="presOf" srcId="{CAB8CDEF-3916-48AB-845F-089E203BC820}" destId="{2A3838C5-2626-4353-BB6B-C270D1BEC135}" srcOrd="1" destOrd="0" presId="urn:microsoft.com/office/officeart/2005/8/layout/radial5"/>
    <dgm:cxn modelId="{12A6A901-BD76-4E3B-9409-A0A75BC9C15F}" type="presOf" srcId="{41071429-82AE-43CB-A515-4EC3082EDBC9}" destId="{E3ACAE35-185E-4221-9882-06C0296BED61}" srcOrd="0" destOrd="0" presId="urn:microsoft.com/office/officeart/2005/8/layout/radial5"/>
    <dgm:cxn modelId="{D3C5647E-6356-4C59-935A-4D9ECE25B1DB}" type="presOf" srcId="{B15734EB-A900-4A05-B862-EC80F7EDBB39}" destId="{8C759271-718F-4812-8F86-1C04647F0AD8}" srcOrd="0" destOrd="0" presId="urn:microsoft.com/office/officeart/2005/8/layout/radial5"/>
    <dgm:cxn modelId="{EE44115B-BCA6-41A3-972F-4967A314D24E}" type="presOf" srcId="{C92AF6EF-66BC-420E-A443-42B8AFB4EB1C}" destId="{8B52CED3-95F0-4E11-A12D-C51D0B520C08}" srcOrd="1" destOrd="0" presId="urn:microsoft.com/office/officeart/2005/8/layout/radial5"/>
    <dgm:cxn modelId="{94303D0E-F6B2-470E-82E3-4C3D2041F521}" srcId="{431ADC95-D65A-422E-A5C2-B2746CE9A904}" destId="{A8CE67E7-4013-4441-AEB9-549572390435}" srcOrd="1" destOrd="0" parTransId="{CB8AEF14-3726-42C9-A598-9F8514175941}" sibTransId="{0C06C72D-3AEE-4DE2-AD23-ACC23714CA16}"/>
    <dgm:cxn modelId="{4B55B01C-89EA-4BE5-85BE-D5B661F96454}" type="presOf" srcId="{3FA44D30-AC50-4F36-B6F0-9BAA6C64B479}" destId="{B82F7FAC-0021-4BD3-B5AD-8FCD14FAB908}" srcOrd="0" destOrd="0" presId="urn:microsoft.com/office/officeart/2005/8/layout/radial5"/>
    <dgm:cxn modelId="{6EC829B7-41EA-4367-949A-A48C5168324E}" type="presOf" srcId="{CAB8CDEF-3916-48AB-845F-089E203BC820}" destId="{0CAE51E2-7458-4DFA-AB06-8876CAF035AA}" srcOrd="0" destOrd="0" presId="urn:microsoft.com/office/officeart/2005/8/layout/radial5"/>
    <dgm:cxn modelId="{DEAB53CE-CE4A-4A9C-A76E-7C4835230E21}" srcId="{431ADC95-D65A-422E-A5C2-B2746CE9A904}" destId="{D53EE47B-06C7-42B0-8F01-D8E0D6C00FE2}" srcOrd="4" destOrd="0" parTransId="{CAB8CDEF-3916-48AB-845F-089E203BC820}" sibTransId="{FFF8AB0B-9C50-4881-B8CF-A03D881B7C73}"/>
    <dgm:cxn modelId="{E4212979-538F-4B0D-A188-9D9273E6FFBB}" srcId="{431ADC95-D65A-422E-A5C2-B2746CE9A904}" destId="{3FA44D30-AC50-4F36-B6F0-9BAA6C64B479}" srcOrd="3" destOrd="0" parTransId="{C92AF6EF-66BC-420E-A443-42B8AFB4EB1C}" sibTransId="{39C2DE49-0047-463D-B54B-22E1B807EB24}"/>
    <dgm:cxn modelId="{6A696BED-5B80-45DA-BF95-651F3B89DC01}" type="presOf" srcId="{A8CE67E7-4013-4441-AEB9-549572390435}" destId="{43383E6E-A535-4FD4-A875-E249484A40A8}" srcOrd="0" destOrd="0" presId="urn:microsoft.com/office/officeart/2005/8/layout/radial5"/>
    <dgm:cxn modelId="{53B25163-B1BE-493F-9673-63F679119B76}" type="presOf" srcId="{CB8AEF14-3726-42C9-A598-9F8514175941}" destId="{C5437A25-0B5E-42D1-BE24-47E878FC76CE}" srcOrd="0" destOrd="0" presId="urn:microsoft.com/office/officeart/2005/8/layout/radial5"/>
    <dgm:cxn modelId="{0CBE86BF-066D-4411-9733-2DE759B313D7}" srcId="{431ADC95-D65A-422E-A5C2-B2746CE9A904}" destId="{8153A764-B61B-4468-B081-D489FBA94C7E}" srcOrd="0" destOrd="0" parTransId="{61A82084-3E6E-4D9B-A1EE-A6258C2E58BC}" sibTransId="{3919C239-327C-42EF-BE35-8A415C5699B2}"/>
    <dgm:cxn modelId="{38511E54-F7EE-4D7B-8F5D-1EB6211F9746}" type="presOf" srcId="{8153A764-B61B-4468-B081-D489FBA94C7E}" destId="{C0A64CFA-D9B5-4BEF-8D9E-004D9800B285}" srcOrd="0" destOrd="0" presId="urn:microsoft.com/office/officeart/2005/8/layout/radial5"/>
    <dgm:cxn modelId="{0AD93CB4-07D6-453E-90B3-4AAA5EC6D2B7}" type="presOf" srcId="{61A82084-3E6E-4D9B-A1EE-A6258C2E58BC}" destId="{E53248A6-A2B3-43DE-8C6A-B50EBDB4512E}" srcOrd="1" destOrd="0" presId="urn:microsoft.com/office/officeart/2005/8/layout/radial5"/>
    <dgm:cxn modelId="{6BE47526-DC78-4DDD-812E-A0478D7B41A5}" type="presOf" srcId="{C92AF6EF-66BC-420E-A443-42B8AFB4EB1C}" destId="{50EBAC05-8CFE-4F4C-A8C8-4A5291A698AC}" srcOrd="0" destOrd="0" presId="urn:microsoft.com/office/officeart/2005/8/layout/radial5"/>
    <dgm:cxn modelId="{79A94E07-531F-4712-88E7-3417B05F1C00}" type="presOf" srcId="{CB8AEF14-3726-42C9-A598-9F8514175941}" destId="{02377295-F630-4A13-A986-C869CC56FB9F}" srcOrd="1" destOrd="0" presId="urn:microsoft.com/office/officeart/2005/8/layout/radial5"/>
    <dgm:cxn modelId="{AB1E192A-D290-4ACE-A9D0-9F476AF07696}" type="presOf" srcId="{61A82084-3E6E-4D9B-A1EE-A6258C2E58BC}" destId="{8CCAA805-55FA-49F8-A89A-F7B759DA12CE}" srcOrd="0" destOrd="0" presId="urn:microsoft.com/office/officeart/2005/8/layout/radial5"/>
    <dgm:cxn modelId="{CDDEC871-AF9F-40E5-B05D-174D434DFBA0}" srcId="{B15734EB-A900-4A05-B862-EC80F7EDBB39}" destId="{431ADC95-D65A-422E-A5C2-B2746CE9A904}" srcOrd="0" destOrd="0" parTransId="{59024C9D-D6CE-4CD4-8525-4C211F9385FB}" sibTransId="{728CD877-262B-4654-89BB-28353A66EAA5}"/>
    <dgm:cxn modelId="{C65018E8-89FE-461B-9BCC-3B061032D176}" srcId="{431ADC95-D65A-422E-A5C2-B2746CE9A904}" destId="{41071429-82AE-43CB-A515-4EC3082EDBC9}" srcOrd="2" destOrd="0" parTransId="{91594C7E-BA5D-40C2-95CF-AC8E7137F907}" sibTransId="{E637CC68-7AB4-4201-929C-029A650F3B20}"/>
    <dgm:cxn modelId="{8C40D82C-1D04-40F2-AD67-62A6D022B8F6}" type="presParOf" srcId="{8C759271-718F-4812-8F86-1C04647F0AD8}" destId="{1264915F-3E2B-4A2A-B085-2D698875C11E}" srcOrd="0" destOrd="0" presId="urn:microsoft.com/office/officeart/2005/8/layout/radial5"/>
    <dgm:cxn modelId="{F0577D2A-E10C-40B3-BF14-1FF99D120982}" type="presParOf" srcId="{8C759271-718F-4812-8F86-1C04647F0AD8}" destId="{8CCAA805-55FA-49F8-A89A-F7B759DA12CE}" srcOrd="1" destOrd="0" presId="urn:microsoft.com/office/officeart/2005/8/layout/radial5"/>
    <dgm:cxn modelId="{8FFA7D46-3BDC-4255-8D0D-9C997B1864D7}" type="presParOf" srcId="{8CCAA805-55FA-49F8-A89A-F7B759DA12CE}" destId="{E53248A6-A2B3-43DE-8C6A-B50EBDB4512E}" srcOrd="0" destOrd="0" presId="urn:microsoft.com/office/officeart/2005/8/layout/radial5"/>
    <dgm:cxn modelId="{B60D15CB-14EF-4847-A202-B36BC951634C}" type="presParOf" srcId="{8C759271-718F-4812-8F86-1C04647F0AD8}" destId="{C0A64CFA-D9B5-4BEF-8D9E-004D9800B285}" srcOrd="2" destOrd="0" presId="urn:microsoft.com/office/officeart/2005/8/layout/radial5"/>
    <dgm:cxn modelId="{3D7E9AE6-173E-48E8-B1C8-E98497CA72A1}" type="presParOf" srcId="{8C759271-718F-4812-8F86-1C04647F0AD8}" destId="{C5437A25-0B5E-42D1-BE24-47E878FC76CE}" srcOrd="3" destOrd="0" presId="urn:microsoft.com/office/officeart/2005/8/layout/radial5"/>
    <dgm:cxn modelId="{7AD8D642-4265-4B1D-B798-151C6A3923B8}" type="presParOf" srcId="{C5437A25-0B5E-42D1-BE24-47E878FC76CE}" destId="{02377295-F630-4A13-A986-C869CC56FB9F}" srcOrd="0" destOrd="0" presId="urn:microsoft.com/office/officeart/2005/8/layout/radial5"/>
    <dgm:cxn modelId="{3D3BEC23-4755-4333-83C4-51EA0F1DF01C}" type="presParOf" srcId="{8C759271-718F-4812-8F86-1C04647F0AD8}" destId="{43383E6E-A535-4FD4-A875-E249484A40A8}" srcOrd="4" destOrd="0" presId="urn:microsoft.com/office/officeart/2005/8/layout/radial5"/>
    <dgm:cxn modelId="{6FCDEF93-4B4B-47B6-9284-F9AF7FE0BFEA}" type="presParOf" srcId="{8C759271-718F-4812-8F86-1C04647F0AD8}" destId="{51B207A7-9925-4F66-8712-FA328ED573AB}" srcOrd="5" destOrd="0" presId="urn:microsoft.com/office/officeart/2005/8/layout/radial5"/>
    <dgm:cxn modelId="{18B38F44-2F95-4F99-BCF2-3535B88D2057}" type="presParOf" srcId="{51B207A7-9925-4F66-8712-FA328ED573AB}" destId="{763C335A-754E-4A2C-B92A-2B05DC16A0D5}" srcOrd="0" destOrd="0" presId="urn:microsoft.com/office/officeart/2005/8/layout/radial5"/>
    <dgm:cxn modelId="{2F8F69F1-4B75-480C-964C-FA933A82773E}" type="presParOf" srcId="{8C759271-718F-4812-8F86-1C04647F0AD8}" destId="{E3ACAE35-185E-4221-9882-06C0296BED61}" srcOrd="6" destOrd="0" presId="urn:microsoft.com/office/officeart/2005/8/layout/radial5"/>
    <dgm:cxn modelId="{4169029A-0EFF-4330-A480-ADD6FAA3D75F}" type="presParOf" srcId="{8C759271-718F-4812-8F86-1C04647F0AD8}" destId="{50EBAC05-8CFE-4F4C-A8C8-4A5291A698AC}" srcOrd="7" destOrd="0" presId="urn:microsoft.com/office/officeart/2005/8/layout/radial5"/>
    <dgm:cxn modelId="{8475A260-B610-45C1-8B97-CB4E3EFD02E5}" type="presParOf" srcId="{50EBAC05-8CFE-4F4C-A8C8-4A5291A698AC}" destId="{8B52CED3-95F0-4E11-A12D-C51D0B520C08}" srcOrd="0" destOrd="0" presId="urn:microsoft.com/office/officeart/2005/8/layout/radial5"/>
    <dgm:cxn modelId="{1271E8A8-0A7C-4404-84FA-6B4AC4C2011D}" type="presParOf" srcId="{8C759271-718F-4812-8F86-1C04647F0AD8}" destId="{B82F7FAC-0021-4BD3-B5AD-8FCD14FAB908}" srcOrd="8" destOrd="0" presId="urn:microsoft.com/office/officeart/2005/8/layout/radial5"/>
    <dgm:cxn modelId="{ED7D6D83-F663-44D8-93B0-03820933C728}" type="presParOf" srcId="{8C759271-718F-4812-8F86-1C04647F0AD8}" destId="{0CAE51E2-7458-4DFA-AB06-8876CAF035AA}" srcOrd="9" destOrd="0" presId="urn:microsoft.com/office/officeart/2005/8/layout/radial5"/>
    <dgm:cxn modelId="{30F914F6-2F9E-4B0A-869A-322BB9917D15}" type="presParOf" srcId="{0CAE51E2-7458-4DFA-AB06-8876CAF035AA}" destId="{2A3838C5-2626-4353-BB6B-C270D1BEC135}" srcOrd="0" destOrd="0" presId="urn:microsoft.com/office/officeart/2005/8/layout/radial5"/>
    <dgm:cxn modelId="{147071E7-A5BD-4BAB-B18C-B9E6D27606C1}" type="presParOf" srcId="{8C759271-718F-4812-8F86-1C04647F0AD8}" destId="{0E7436B8-2099-438E-A062-650B9A63D7AB}"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F35A8-A6E7-41C7-9F8A-554BA69C0E74}">
      <dsp:nvSpPr>
        <dsp:cNvPr id="0" name=""/>
        <dsp:cNvSpPr/>
      </dsp:nvSpPr>
      <dsp:spPr>
        <a:xfrm>
          <a:off x="917556" y="-117629"/>
          <a:ext cx="2783147" cy="2783571"/>
        </a:xfrm>
        <a:prstGeom prst="circularArrow">
          <a:avLst>
            <a:gd name="adj1" fmla="val 10980"/>
            <a:gd name="adj2" fmla="val 1142322"/>
            <a:gd name="adj3" fmla="val 4500000"/>
            <a:gd name="adj4" fmla="val 10800000"/>
            <a:gd name="adj5" fmla="val 12500"/>
          </a:avLst>
        </a:prstGeom>
        <a:solidFill>
          <a:srgbClr val="5CC9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49141A-066C-4F78-BEBB-2D31E6442590}">
      <dsp:nvSpPr>
        <dsp:cNvPr id="0" name=""/>
        <dsp:cNvSpPr/>
      </dsp:nvSpPr>
      <dsp:spPr>
        <a:xfrm>
          <a:off x="1411733" y="767838"/>
          <a:ext cx="1755367" cy="816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ts val="300"/>
            </a:spcAft>
          </a:pPr>
          <a:r>
            <a:rPr lang="en-GB" sz="1600" b="0" kern="1200" dirty="0" smtClean="0">
              <a:latin typeface="Arial" panose="020B0604020202020204" pitchFamily="34" charset="0"/>
              <a:cs typeface="Arial" panose="020B0604020202020204" pitchFamily="34" charset="0"/>
            </a:rPr>
            <a:t>Social Services     and Well-being (Wales) Act </a:t>
          </a:r>
        </a:p>
      </dsp:txBody>
      <dsp:txXfrm>
        <a:off x="1411733" y="767838"/>
        <a:ext cx="1755367" cy="816336"/>
      </dsp:txXfrm>
    </dsp:sp>
    <dsp:sp modelId="{905BC05A-C58F-4C33-BD15-B52FEC40949B}">
      <dsp:nvSpPr>
        <dsp:cNvPr id="0" name=""/>
        <dsp:cNvSpPr/>
      </dsp:nvSpPr>
      <dsp:spPr>
        <a:xfrm>
          <a:off x="214820" y="1336341"/>
          <a:ext cx="2783147" cy="2783571"/>
        </a:xfrm>
        <a:prstGeom prst="leftCircularArrow">
          <a:avLst>
            <a:gd name="adj1" fmla="val 10980"/>
            <a:gd name="adj2" fmla="val 1142322"/>
            <a:gd name="adj3" fmla="val 6300000"/>
            <a:gd name="adj4" fmla="val 18900000"/>
            <a:gd name="adj5" fmla="val 125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2EE41A-67A1-44C3-A7D5-DF921FECA1B8}">
      <dsp:nvSpPr>
        <dsp:cNvPr id="0" name=""/>
        <dsp:cNvSpPr/>
      </dsp:nvSpPr>
      <dsp:spPr>
        <a:xfrm>
          <a:off x="790841" y="2088232"/>
          <a:ext cx="1467808" cy="877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ts val="300"/>
            </a:spcAft>
          </a:pPr>
          <a:r>
            <a:rPr lang="en-GB" sz="1600" b="0" kern="1200" dirty="0" smtClean="0">
              <a:latin typeface="Arial" panose="020B0604020202020204" pitchFamily="34" charset="0"/>
              <a:cs typeface="Arial" panose="020B0604020202020204" pitchFamily="34" charset="0"/>
            </a:rPr>
            <a:t>Well-being          of Future Generations (Wales) Act </a:t>
          </a:r>
        </a:p>
      </dsp:txBody>
      <dsp:txXfrm>
        <a:off x="790841" y="2088232"/>
        <a:ext cx="1467808" cy="877986"/>
      </dsp:txXfrm>
    </dsp:sp>
    <dsp:sp modelId="{B54C3E2F-19D9-42FD-8F16-96F2B37A3EA7}">
      <dsp:nvSpPr>
        <dsp:cNvPr id="0" name=""/>
        <dsp:cNvSpPr/>
      </dsp:nvSpPr>
      <dsp:spPr>
        <a:xfrm>
          <a:off x="1115362" y="2982099"/>
          <a:ext cx="2391155" cy="2392113"/>
        </a:xfrm>
        <a:prstGeom prst="blockArc">
          <a:avLst>
            <a:gd name="adj1" fmla="val 13500000"/>
            <a:gd name="adj2" fmla="val 10800000"/>
            <a:gd name="adj3" fmla="val 12740"/>
          </a:avLst>
        </a:prstGeom>
        <a:solidFill>
          <a:srgbClr val="ED1E8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B3CDEA-68B1-4075-B126-BDA894FC91EE}">
      <dsp:nvSpPr>
        <dsp:cNvPr id="0" name=""/>
        <dsp:cNvSpPr/>
      </dsp:nvSpPr>
      <dsp:spPr>
        <a:xfrm>
          <a:off x="1610570" y="3744417"/>
          <a:ext cx="1517902" cy="96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ts val="300"/>
            </a:spcAft>
          </a:pPr>
          <a:r>
            <a:rPr lang="en-GB" sz="1600" b="1" kern="1200" dirty="0" smtClean="0">
              <a:solidFill>
                <a:schemeClr val="tx1"/>
              </a:solidFill>
              <a:latin typeface="Arial" panose="020B0604020202020204" pitchFamily="34" charset="0"/>
              <a:cs typeface="Arial" panose="020B0604020202020204" pitchFamily="34" charset="0"/>
            </a:rPr>
            <a:t>Regulation and Inspection of Social Care (Wales) Act</a:t>
          </a:r>
        </a:p>
      </dsp:txBody>
      <dsp:txXfrm>
        <a:off x="1610570" y="3744417"/>
        <a:ext cx="1517902" cy="965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334D9F-7633-458F-A74C-FD303F210B5D}">
      <dsp:nvSpPr>
        <dsp:cNvPr id="0" name=""/>
        <dsp:cNvSpPr/>
      </dsp:nvSpPr>
      <dsp:spPr>
        <a:xfrm>
          <a:off x="7292530" y="2830916"/>
          <a:ext cx="1420750" cy="1219547"/>
        </a:xfrm>
        <a:prstGeom prst="hexagon">
          <a:avLst>
            <a:gd name="adj" fmla="val 25000"/>
            <a:gd name="vf" fmla="val 115470"/>
          </a:avLst>
        </a:prstGeom>
        <a:solidFill>
          <a:srgbClr val="85C44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GB" sz="1400" b="1" kern="1200" dirty="0" smtClean="0">
              <a:latin typeface="Arial" panose="020B0604020202020204" pitchFamily="34" charset="0"/>
              <a:cs typeface="Arial" panose="020B0604020202020204" pitchFamily="34" charset="0"/>
            </a:rPr>
            <a:t>Adult placements</a:t>
          </a:r>
          <a:endParaRPr lang="en-GB" sz="1400" b="1" kern="1200" dirty="0">
            <a:latin typeface="Arial" panose="020B0604020202020204" pitchFamily="34" charset="0"/>
            <a:cs typeface="Arial" panose="020B0604020202020204" pitchFamily="34" charset="0"/>
          </a:endParaRPr>
        </a:p>
      </dsp:txBody>
      <dsp:txXfrm>
        <a:off x="7512555" y="3019781"/>
        <a:ext cx="980700" cy="841817"/>
      </dsp:txXfrm>
    </dsp:sp>
    <dsp:sp modelId="{07F90B8D-4639-4A0D-B817-A0B3BBAD28FF}">
      <dsp:nvSpPr>
        <dsp:cNvPr id="0" name=""/>
        <dsp:cNvSpPr/>
      </dsp:nvSpPr>
      <dsp:spPr>
        <a:xfrm>
          <a:off x="1256279" y="2606762"/>
          <a:ext cx="165345" cy="142933"/>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915939-CC00-4599-8EAD-F7C1D21D633E}">
      <dsp:nvSpPr>
        <dsp:cNvPr id="0" name=""/>
        <dsp:cNvSpPr/>
      </dsp:nvSpPr>
      <dsp:spPr>
        <a:xfrm>
          <a:off x="3620129" y="3431688"/>
          <a:ext cx="1420750" cy="1219547"/>
        </a:xfrm>
        <a:prstGeom prst="hexagon">
          <a:avLst>
            <a:gd name="adj" fmla="val 25000"/>
            <a:gd name="vf" fmla="val 115470"/>
          </a:avLst>
        </a:prstGeom>
        <a:blipFill dpi="0" rotWithShape="1">
          <a:blip xmlns:r="http://schemas.openxmlformats.org/officeDocument/2006/relationships" r:embed="rId1"/>
          <a:srcRect/>
          <a:stretch>
            <a:fillRect l="-12080" r="-12080"/>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09BAD0-D863-44F5-B7A3-C5814109FAEE}">
      <dsp:nvSpPr>
        <dsp:cNvPr id="0" name=""/>
        <dsp:cNvSpPr/>
      </dsp:nvSpPr>
      <dsp:spPr>
        <a:xfrm>
          <a:off x="972829" y="2444924"/>
          <a:ext cx="165345" cy="142933"/>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F16A1E-8DDF-4BE3-A313-3CF22176CE3C}">
      <dsp:nvSpPr>
        <dsp:cNvPr id="0" name=""/>
        <dsp:cNvSpPr/>
      </dsp:nvSpPr>
      <dsp:spPr>
        <a:xfrm>
          <a:off x="1212316" y="2056692"/>
          <a:ext cx="1420750" cy="1219547"/>
        </a:xfrm>
        <a:prstGeom prst="hexagon">
          <a:avLst>
            <a:gd name="adj" fmla="val 25000"/>
            <a:gd name="vf" fmla="val 115470"/>
          </a:avLst>
        </a:prstGeom>
        <a:solidFill>
          <a:srgbClr val="85C44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GB" sz="1400" b="1" kern="1200" dirty="0" smtClean="0">
              <a:latin typeface="Arial" panose="020B0604020202020204" pitchFamily="34" charset="0"/>
              <a:cs typeface="Arial" panose="020B0604020202020204" pitchFamily="34" charset="0"/>
            </a:rPr>
            <a:t>Residential family centres</a:t>
          </a:r>
          <a:endParaRPr lang="en-GB" sz="1400" b="1" kern="1200" dirty="0">
            <a:latin typeface="Arial" panose="020B0604020202020204" pitchFamily="34" charset="0"/>
            <a:cs typeface="Arial" panose="020B0604020202020204" pitchFamily="34" charset="0"/>
          </a:endParaRPr>
        </a:p>
      </dsp:txBody>
      <dsp:txXfrm>
        <a:off x="1432341" y="2245557"/>
        <a:ext cx="980700" cy="841817"/>
      </dsp:txXfrm>
    </dsp:sp>
    <dsp:sp modelId="{BEADC705-0177-46A4-80CB-1CA7E3A22679}">
      <dsp:nvSpPr>
        <dsp:cNvPr id="0" name=""/>
        <dsp:cNvSpPr/>
      </dsp:nvSpPr>
      <dsp:spPr>
        <a:xfrm>
          <a:off x="3422399" y="2438469"/>
          <a:ext cx="165345" cy="142933"/>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242319-E802-49DE-AF4A-7FF8F8CA2F82}">
      <dsp:nvSpPr>
        <dsp:cNvPr id="0" name=""/>
        <dsp:cNvSpPr/>
      </dsp:nvSpPr>
      <dsp:spPr>
        <a:xfrm>
          <a:off x="6052625" y="3460972"/>
          <a:ext cx="1420750" cy="1219547"/>
        </a:xfrm>
        <a:prstGeom prst="hexagon">
          <a:avLst>
            <a:gd name="adj" fmla="val 25000"/>
            <a:gd name="vf" fmla="val 115470"/>
          </a:avLst>
        </a:prstGeom>
        <a:blipFill dpi="0" rotWithShape="1">
          <a:blip xmlns:r="http://schemas.openxmlformats.org/officeDocument/2006/relationships" r:embed="rId2"/>
          <a:srcRect/>
          <a:stretch>
            <a:fillRect l="6022" r="-10470"/>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38D941-7D68-414A-8666-B2C540EFE3E8}">
      <dsp:nvSpPr>
        <dsp:cNvPr id="0" name=""/>
        <dsp:cNvSpPr/>
      </dsp:nvSpPr>
      <dsp:spPr>
        <a:xfrm>
          <a:off x="3701475" y="2601690"/>
          <a:ext cx="165345" cy="142933"/>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719A58-61DB-4A3D-8CED-C097607C549B}">
      <dsp:nvSpPr>
        <dsp:cNvPr id="0" name=""/>
        <dsp:cNvSpPr/>
      </dsp:nvSpPr>
      <dsp:spPr>
        <a:xfrm>
          <a:off x="15772" y="1399689"/>
          <a:ext cx="1420750" cy="1219547"/>
        </a:xfrm>
        <a:prstGeom prst="hexagon">
          <a:avLst>
            <a:gd name="adj" fmla="val 25000"/>
            <a:gd name="vf" fmla="val 115470"/>
          </a:avLst>
        </a:prstGeom>
        <a:solidFill>
          <a:srgbClr val="85C44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GB" sz="1400" b="1" kern="1200" dirty="0" smtClean="0">
              <a:latin typeface="Arial" panose="020B0604020202020204" pitchFamily="34" charset="0"/>
              <a:cs typeface="Arial" panose="020B0604020202020204" pitchFamily="34" charset="0"/>
            </a:rPr>
            <a:t>Adoption and fostering</a:t>
          </a:r>
          <a:endParaRPr lang="en-GB" sz="1400" b="1" kern="1200" dirty="0">
            <a:latin typeface="Arial" panose="020B0604020202020204" pitchFamily="34" charset="0"/>
            <a:cs typeface="Arial" panose="020B0604020202020204" pitchFamily="34" charset="0"/>
          </a:endParaRPr>
        </a:p>
      </dsp:txBody>
      <dsp:txXfrm>
        <a:off x="235797" y="1588554"/>
        <a:ext cx="980700" cy="841817"/>
      </dsp:txXfrm>
    </dsp:sp>
    <dsp:sp modelId="{B11A4172-C53C-4536-9CEE-44B7044BF5B1}">
      <dsp:nvSpPr>
        <dsp:cNvPr id="0" name=""/>
        <dsp:cNvSpPr/>
      </dsp:nvSpPr>
      <dsp:spPr>
        <a:xfrm>
          <a:off x="2627784" y="576063"/>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5255774C-6C21-48BE-9F10-B5649937207B}">
      <dsp:nvSpPr>
        <dsp:cNvPr id="0" name=""/>
        <dsp:cNvSpPr/>
      </dsp:nvSpPr>
      <dsp:spPr>
        <a:xfrm>
          <a:off x="1187624" y="3384376"/>
          <a:ext cx="1420750" cy="1219547"/>
        </a:xfrm>
        <a:prstGeom prst="hexagon">
          <a:avLst>
            <a:gd name="adj" fmla="val 25000"/>
            <a:gd name="vf" fmla="val 115470"/>
          </a:avLst>
        </a:prstGeom>
        <a:blipFill dpi="0" rotWithShape="1">
          <a:blip xmlns:r="http://schemas.openxmlformats.org/officeDocument/2006/relationships" r:embed="rId3"/>
          <a:srcRect/>
          <a:stretch>
            <a:fillRect l="-7012" r="-7012"/>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5E68CF-E8A5-430D-9B8F-CA8A8528D5DE}">
      <dsp:nvSpPr>
        <dsp:cNvPr id="0" name=""/>
        <dsp:cNvSpPr/>
      </dsp:nvSpPr>
      <dsp:spPr>
        <a:xfrm>
          <a:off x="1331639" y="1296144"/>
          <a:ext cx="165345" cy="142933"/>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4AF029-6F1F-41DD-AB85-9DF368D58FAB}">
      <dsp:nvSpPr>
        <dsp:cNvPr id="0" name=""/>
        <dsp:cNvSpPr/>
      </dsp:nvSpPr>
      <dsp:spPr>
        <a:xfrm>
          <a:off x="3664230" y="780905"/>
          <a:ext cx="1420750" cy="1219547"/>
        </a:xfrm>
        <a:prstGeom prst="hexagon">
          <a:avLst>
            <a:gd name="adj" fmla="val 25000"/>
            <a:gd name="vf" fmla="val 115470"/>
          </a:avLst>
        </a:prstGeom>
        <a:solidFill>
          <a:srgbClr val="85C44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GB" sz="1400" b="1" kern="1200" dirty="0" smtClean="0">
              <a:latin typeface="Arial" panose="020B0604020202020204" pitchFamily="34" charset="0"/>
              <a:cs typeface="Arial" panose="020B0604020202020204" pitchFamily="34" charset="0"/>
            </a:rPr>
            <a:t>Advocacy services</a:t>
          </a:r>
          <a:endParaRPr lang="en-GB" sz="1400" b="1" kern="1200" dirty="0">
            <a:latin typeface="Arial" panose="020B0604020202020204" pitchFamily="34" charset="0"/>
            <a:cs typeface="Arial" panose="020B0604020202020204" pitchFamily="34" charset="0"/>
          </a:endParaRPr>
        </a:p>
      </dsp:txBody>
      <dsp:txXfrm>
        <a:off x="3884255" y="969770"/>
        <a:ext cx="980700" cy="841817"/>
      </dsp:txXfrm>
    </dsp:sp>
    <dsp:sp modelId="{236BCC4F-E596-4818-8E27-221708EFCA14}">
      <dsp:nvSpPr>
        <dsp:cNvPr id="0" name=""/>
        <dsp:cNvSpPr/>
      </dsp:nvSpPr>
      <dsp:spPr>
        <a:xfrm>
          <a:off x="4895640" y="1250736"/>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EABA9698-5176-4AC6-9374-EF0F22DD2FA7}">
      <dsp:nvSpPr>
        <dsp:cNvPr id="0" name=""/>
        <dsp:cNvSpPr/>
      </dsp:nvSpPr>
      <dsp:spPr>
        <a:xfrm>
          <a:off x="7299379" y="1516905"/>
          <a:ext cx="1420750" cy="1219547"/>
        </a:xfrm>
        <a:prstGeom prst="hexagon">
          <a:avLst>
            <a:gd name="adj" fmla="val 25000"/>
            <a:gd name="vf" fmla="val 115470"/>
          </a:avLst>
        </a:prstGeom>
        <a:blipFill rotWithShape="1">
          <a:blip xmlns:r="http://schemas.openxmlformats.org/officeDocument/2006/relationships" r:embed="rId4"/>
          <a:stretch>
            <a:fillRect/>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5B3279-7ADA-4E8B-BFB7-34FD2C227FA0}">
      <dsp:nvSpPr>
        <dsp:cNvPr id="0" name=""/>
        <dsp:cNvSpPr/>
      </dsp:nvSpPr>
      <dsp:spPr>
        <a:xfrm>
          <a:off x="5165967" y="1418107"/>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7CB8BEEC-FB68-4F66-91E5-12EDA7046AA5}">
      <dsp:nvSpPr>
        <dsp:cNvPr id="0" name=""/>
        <dsp:cNvSpPr/>
      </dsp:nvSpPr>
      <dsp:spPr>
        <a:xfrm>
          <a:off x="3651673" y="2104005"/>
          <a:ext cx="1420750" cy="1219547"/>
        </a:xfrm>
        <a:prstGeom prst="hexagon">
          <a:avLst>
            <a:gd name="adj" fmla="val 25000"/>
            <a:gd name="vf" fmla="val 115470"/>
          </a:avLst>
        </a:prstGeom>
        <a:solidFill>
          <a:srgbClr val="85C44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GB" sz="1400" b="1" kern="1200" dirty="0" smtClean="0">
              <a:latin typeface="Arial" panose="020B0604020202020204" pitchFamily="34" charset="0"/>
              <a:cs typeface="Arial" panose="020B0604020202020204" pitchFamily="34" charset="0"/>
            </a:rPr>
            <a:t>Local authority social services</a:t>
          </a:r>
          <a:endParaRPr lang="en-GB" sz="1400" b="1" kern="1200" dirty="0">
            <a:latin typeface="Arial" panose="020B0604020202020204" pitchFamily="34" charset="0"/>
            <a:cs typeface="Arial" panose="020B0604020202020204" pitchFamily="34" charset="0"/>
          </a:endParaRPr>
        </a:p>
      </dsp:txBody>
      <dsp:txXfrm>
        <a:off x="3871698" y="2292870"/>
        <a:ext cx="980700" cy="841817"/>
      </dsp:txXfrm>
    </dsp:sp>
    <dsp:sp modelId="{EA08C911-62A2-4D89-ADF5-F8BB87D9DC81}">
      <dsp:nvSpPr>
        <dsp:cNvPr id="0" name=""/>
        <dsp:cNvSpPr/>
      </dsp:nvSpPr>
      <dsp:spPr>
        <a:xfrm>
          <a:off x="6117800" y="594624"/>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751B2C90-D777-43BE-AB65-2858EA7D3A44}">
      <dsp:nvSpPr>
        <dsp:cNvPr id="0" name=""/>
        <dsp:cNvSpPr/>
      </dsp:nvSpPr>
      <dsp:spPr>
        <a:xfrm>
          <a:off x="2427528" y="1415454"/>
          <a:ext cx="1420750" cy="1219547"/>
        </a:xfrm>
        <a:prstGeom prst="hexagon">
          <a:avLst>
            <a:gd name="adj" fmla="val 25000"/>
            <a:gd name="vf" fmla="val 115470"/>
          </a:avLst>
        </a:prstGeom>
        <a:blipFill dpi="0" rotWithShape="1">
          <a:blip xmlns:r="http://schemas.openxmlformats.org/officeDocument/2006/relationships" r:embed="rId5"/>
          <a:srcRect/>
          <a:stretch>
            <a:fillRect l="-2224" r="-2224"/>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3905BF-F448-4A1F-B4D1-479AE57F9CCE}">
      <dsp:nvSpPr>
        <dsp:cNvPr id="0" name=""/>
        <dsp:cNvSpPr/>
      </dsp:nvSpPr>
      <dsp:spPr>
        <a:xfrm>
          <a:off x="7346208" y="1984812"/>
          <a:ext cx="165345" cy="129941"/>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5A30AE0F-2A5E-4E70-8A09-97BE001154A3}">
      <dsp:nvSpPr>
        <dsp:cNvPr id="0" name=""/>
        <dsp:cNvSpPr/>
      </dsp:nvSpPr>
      <dsp:spPr>
        <a:xfrm>
          <a:off x="6068400" y="2142377"/>
          <a:ext cx="1420750" cy="1219547"/>
        </a:xfrm>
        <a:prstGeom prst="hexagon">
          <a:avLst>
            <a:gd name="adj" fmla="val 25000"/>
            <a:gd name="vf" fmla="val 115470"/>
          </a:avLst>
        </a:prstGeom>
        <a:solidFill>
          <a:srgbClr val="85C44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GB" sz="1400" b="1" kern="1200" dirty="0" smtClean="0">
              <a:latin typeface="Arial" panose="020B0604020202020204" pitchFamily="34" charset="0"/>
              <a:cs typeface="Arial" panose="020B0604020202020204" pitchFamily="34" charset="0"/>
            </a:rPr>
            <a:t>Secure accommod-ation</a:t>
          </a:r>
          <a:endParaRPr lang="en-GB" sz="1400" b="1" kern="1200" dirty="0">
            <a:latin typeface="Arial" panose="020B0604020202020204" pitchFamily="34" charset="0"/>
            <a:cs typeface="Arial" panose="020B0604020202020204" pitchFamily="34" charset="0"/>
          </a:endParaRPr>
        </a:p>
      </dsp:txBody>
      <dsp:txXfrm>
        <a:off x="6288425" y="2331242"/>
        <a:ext cx="980700" cy="841817"/>
      </dsp:txXfrm>
    </dsp:sp>
    <dsp:sp modelId="{90AFEA3E-F1A4-4FB4-A085-C212CF9C9E48}">
      <dsp:nvSpPr>
        <dsp:cNvPr id="0" name=""/>
        <dsp:cNvSpPr/>
      </dsp:nvSpPr>
      <dsp:spPr>
        <a:xfrm>
          <a:off x="7055538" y="2086699"/>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6DD49A85-FFE1-4DF7-A097-A5666235ECC9}">
      <dsp:nvSpPr>
        <dsp:cNvPr id="0" name=""/>
        <dsp:cNvSpPr/>
      </dsp:nvSpPr>
      <dsp:spPr>
        <a:xfrm>
          <a:off x="4866869" y="1455928"/>
          <a:ext cx="1420750" cy="1219547"/>
        </a:xfrm>
        <a:prstGeom prst="hexagon">
          <a:avLst>
            <a:gd name="adj" fmla="val 25000"/>
            <a:gd name="vf" fmla="val 115470"/>
          </a:avLst>
        </a:prstGeom>
        <a:blipFill dpi="0" rotWithShape="1">
          <a:blip xmlns:r="http://schemas.openxmlformats.org/officeDocument/2006/relationships" r:embed="rId6"/>
          <a:srcRect/>
          <a:stretch>
            <a:fillRect l="4390" r="4390"/>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998736-0453-4C7D-9B5D-CFFA4B587781}">
      <dsp:nvSpPr>
        <dsp:cNvPr id="0" name=""/>
        <dsp:cNvSpPr/>
      </dsp:nvSpPr>
      <dsp:spPr>
        <a:xfrm>
          <a:off x="6130048" y="3277628"/>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6B1FEB21-F34C-4571-91A1-59844C99E7C8}">
      <dsp:nvSpPr>
        <dsp:cNvPr id="0" name=""/>
        <dsp:cNvSpPr/>
      </dsp:nvSpPr>
      <dsp:spPr>
        <a:xfrm>
          <a:off x="4844258" y="2792540"/>
          <a:ext cx="1420750" cy="1219547"/>
        </a:xfrm>
        <a:prstGeom prst="hexagon">
          <a:avLst>
            <a:gd name="adj" fmla="val 25000"/>
            <a:gd name="vf" fmla="val 115470"/>
          </a:avLst>
        </a:prstGeom>
        <a:solidFill>
          <a:srgbClr val="85C44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GB" sz="1400" b="1" kern="1200" dirty="0" smtClean="0">
              <a:latin typeface="Arial" panose="020B0604020202020204" pitchFamily="34" charset="0"/>
              <a:cs typeface="Arial" panose="020B0604020202020204" pitchFamily="34" charset="0"/>
            </a:rPr>
            <a:t>Care homes – adults and children</a:t>
          </a:r>
          <a:endParaRPr lang="en-GB" sz="1400" b="1" kern="1200" dirty="0">
            <a:latin typeface="Arial" panose="020B0604020202020204" pitchFamily="34" charset="0"/>
            <a:cs typeface="Arial" panose="020B0604020202020204" pitchFamily="34" charset="0"/>
          </a:endParaRPr>
        </a:p>
      </dsp:txBody>
      <dsp:txXfrm>
        <a:off x="5064283" y="2981405"/>
        <a:ext cx="980700" cy="841817"/>
      </dsp:txXfrm>
    </dsp:sp>
    <dsp:sp modelId="{9B2E4046-DA68-4D82-B3A0-427370DB5B10}">
      <dsp:nvSpPr>
        <dsp:cNvPr id="0" name=""/>
        <dsp:cNvSpPr/>
      </dsp:nvSpPr>
      <dsp:spPr>
        <a:xfrm>
          <a:off x="2484563" y="3275322"/>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DC89736F-31F2-4C0F-AE32-A7FAFC673D89}">
      <dsp:nvSpPr>
        <dsp:cNvPr id="0" name=""/>
        <dsp:cNvSpPr/>
      </dsp:nvSpPr>
      <dsp:spPr>
        <a:xfrm>
          <a:off x="1228090" y="751623"/>
          <a:ext cx="1420750" cy="1219547"/>
        </a:xfrm>
        <a:prstGeom prst="hexagon">
          <a:avLst>
            <a:gd name="adj" fmla="val 25000"/>
            <a:gd name="vf" fmla="val 115470"/>
          </a:avLst>
        </a:prstGeom>
        <a:blipFill dpi="0" rotWithShape="1">
          <a:blip xmlns:r="http://schemas.openxmlformats.org/officeDocument/2006/relationships" r:embed="rId7"/>
          <a:srcRect/>
          <a:stretch>
            <a:fillRect l="-32351" r="-32351"/>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E6726B-ECAB-405E-82B7-AE428F8EB3DE}">
      <dsp:nvSpPr>
        <dsp:cNvPr id="0" name=""/>
        <dsp:cNvSpPr/>
      </dsp:nvSpPr>
      <dsp:spPr>
        <a:xfrm>
          <a:off x="2187990" y="3429783"/>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D26E1925-CEFB-4E3D-AA7C-9F971000B3A7}">
      <dsp:nvSpPr>
        <dsp:cNvPr id="0" name=""/>
        <dsp:cNvSpPr/>
      </dsp:nvSpPr>
      <dsp:spPr>
        <a:xfrm>
          <a:off x="2411760" y="2736299"/>
          <a:ext cx="1420750" cy="1219547"/>
        </a:xfrm>
        <a:prstGeom prst="hexagon">
          <a:avLst>
            <a:gd name="adj" fmla="val 25000"/>
            <a:gd name="vf" fmla="val 115470"/>
          </a:avLst>
        </a:prstGeom>
        <a:solidFill>
          <a:srgbClr val="85C44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GB" sz="1400" b="1" kern="1200" dirty="0" smtClean="0">
              <a:latin typeface="Arial" panose="020B0604020202020204" pitchFamily="34" charset="0"/>
              <a:cs typeface="Arial" panose="020B0604020202020204" pitchFamily="34" charset="0"/>
            </a:rPr>
            <a:t>Domiciliary support</a:t>
          </a:r>
          <a:endParaRPr lang="en-GB" sz="1400" b="1" kern="1200" dirty="0">
            <a:latin typeface="Arial" panose="020B0604020202020204" pitchFamily="34" charset="0"/>
            <a:cs typeface="Arial" panose="020B0604020202020204" pitchFamily="34" charset="0"/>
          </a:endParaRPr>
        </a:p>
      </dsp:txBody>
      <dsp:txXfrm>
        <a:off x="2631785" y="2925164"/>
        <a:ext cx="980700" cy="841817"/>
      </dsp:txXfrm>
    </dsp:sp>
    <dsp:sp modelId="{EF9509BE-6890-4C83-AEBB-84E8D806D2D4}">
      <dsp:nvSpPr>
        <dsp:cNvPr id="0" name=""/>
        <dsp:cNvSpPr/>
      </dsp:nvSpPr>
      <dsp:spPr>
        <a:xfrm>
          <a:off x="7609413" y="3826309"/>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5777B882-1EDD-406E-A0B9-AD07317A06F6}">
      <dsp:nvSpPr>
        <dsp:cNvPr id="0" name=""/>
        <dsp:cNvSpPr/>
      </dsp:nvSpPr>
      <dsp:spPr>
        <a:xfrm>
          <a:off x="4884730" y="150854"/>
          <a:ext cx="1420750" cy="1219547"/>
        </a:xfrm>
        <a:prstGeom prst="hexagon">
          <a:avLst>
            <a:gd name="adj" fmla="val 25000"/>
            <a:gd name="vf" fmla="val 115470"/>
          </a:avLst>
        </a:prstGeom>
        <a:blipFill dpi="0" rotWithShape="1">
          <a:blip xmlns:r="http://schemas.openxmlformats.org/officeDocument/2006/relationships" r:embed="rId8"/>
          <a:srcRect/>
          <a:stretch>
            <a:fillRect l="-10995" t="3202" r="10995" b="-3202"/>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F96152-BEDF-40C3-8B19-9446C9BD6CDB}">
      <dsp:nvSpPr>
        <dsp:cNvPr id="0" name=""/>
        <dsp:cNvSpPr/>
      </dsp:nvSpPr>
      <dsp:spPr>
        <a:xfrm>
          <a:off x="7346085" y="3961404"/>
          <a:ext cx="165345" cy="14293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64915F-3E2B-4A2A-B085-2D698875C11E}">
      <dsp:nvSpPr>
        <dsp:cNvPr id="0" name=""/>
        <dsp:cNvSpPr/>
      </dsp:nvSpPr>
      <dsp:spPr>
        <a:xfrm>
          <a:off x="3423179" y="2029008"/>
          <a:ext cx="1794601" cy="1697752"/>
        </a:xfrm>
        <a:prstGeom prst="ellipse">
          <a:avLst/>
        </a:prstGeom>
        <a:solidFill>
          <a:srgbClr val="FF0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bg1"/>
              </a:solidFill>
              <a:latin typeface="Arial" panose="020B0604020202020204" pitchFamily="34" charset="0"/>
              <a:cs typeface="Arial" panose="020B0604020202020204" pitchFamily="34" charset="0"/>
            </a:rPr>
            <a:t>Regulation and Inspection of Social Care (Wales) Act</a:t>
          </a:r>
          <a:endParaRPr lang="en-GB" sz="1600" b="1" kern="1200" dirty="0">
            <a:solidFill>
              <a:schemeClr val="bg1"/>
            </a:solidFill>
            <a:latin typeface="Arial" panose="020B0604020202020204" pitchFamily="34" charset="0"/>
            <a:cs typeface="Arial" panose="020B0604020202020204" pitchFamily="34" charset="0"/>
          </a:endParaRPr>
        </a:p>
      </dsp:txBody>
      <dsp:txXfrm>
        <a:off x="3685992" y="2277638"/>
        <a:ext cx="1268975" cy="1200492"/>
      </dsp:txXfrm>
    </dsp:sp>
    <dsp:sp modelId="{8CCAA805-55FA-49F8-A89A-F7B759DA12CE}">
      <dsp:nvSpPr>
        <dsp:cNvPr id="0" name=""/>
        <dsp:cNvSpPr/>
      </dsp:nvSpPr>
      <dsp:spPr>
        <a:xfrm rot="16200000">
          <a:off x="4233504" y="1615197"/>
          <a:ext cx="173950" cy="5092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GB" sz="2300" b="1" kern="1200" dirty="0">
            <a:latin typeface="Arial" panose="020B0604020202020204" pitchFamily="34" charset="0"/>
            <a:cs typeface="Arial" panose="020B0604020202020204" pitchFamily="34" charset="0"/>
          </a:endParaRPr>
        </a:p>
      </dsp:txBody>
      <dsp:txXfrm>
        <a:off x="4259597" y="1743142"/>
        <a:ext cx="121765" cy="305555"/>
      </dsp:txXfrm>
    </dsp:sp>
    <dsp:sp modelId="{C0A64CFA-D9B5-4BEF-8D9E-004D9800B285}">
      <dsp:nvSpPr>
        <dsp:cNvPr id="0" name=""/>
        <dsp:cNvSpPr/>
      </dsp:nvSpPr>
      <dsp:spPr>
        <a:xfrm>
          <a:off x="3496677" y="53194"/>
          <a:ext cx="1647604" cy="1647604"/>
        </a:xfrm>
        <a:prstGeom prst="ellipse">
          <a:avLst/>
        </a:prstGeom>
        <a:solidFill>
          <a:srgbClr val="34B55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Market stability</a:t>
          </a:r>
          <a:endParaRPr lang="en-GB" sz="1500" b="1" kern="1200" dirty="0">
            <a:solidFill>
              <a:schemeClr val="tx1"/>
            </a:solidFill>
            <a:latin typeface="Arial" panose="020B0604020202020204" pitchFamily="34" charset="0"/>
            <a:cs typeface="Arial" panose="020B0604020202020204" pitchFamily="34" charset="0"/>
          </a:endParaRPr>
        </a:p>
      </dsp:txBody>
      <dsp:txXfrm>
        <a:off x="3737963" y="294480"/>
        <a:ext cx="1165032" cy="1165032"/>
      </dsp:txXfrm>
    </dsp:sp>
    <dsp:sp modelId="{C5437A25-0B5E-42D1-BE24-47E878FC76CE}">
      <dsp:nvSpPr>
        <dsp:cNvPr id="0" name=""/>
        <dsp:cNvSpPr/>
      </dsp:nvSpPr>
      <dsp:spPr>
        <a:xfrm rot="2858810">
          <a:off x="4924412" y="3370044"/>
          <a:ext cx="153724" cy="5092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GB" sz="2300" b="1" kern="1200" dirty="0">
            <a:latin typeface="Arial" panose="020B0604020202020204" pitchFamily="34" charset="0"/>
            <a:cs typeface="Arial" panose="020B0604020202020204" pitchFamily="34" charset="0"/>
          </a:endParaRPr>
        </a:p>
      </dsp:txBody>
      <dsp:txXfrm>
        <a:off x="4931936" y="3454856"/>
        <a:ext cx="107607" cy="305555"/>
      </dsp:txXfrm>
    </dsp:sp>
    <dsp:sp modelId="{43383E6E-A535-4FD4-A875-E249484A40A8}">
      <dsp:nvSpPr>
        <dsp:cNvPr id="0" name=""/>
        <dsp:cNvSpPr/>
      </dsp:nvSpPr>
      <dsp:spPr>
        <a:xfrm>
          <a:off x="4833099" y="3520055"/>
          <a:ext cx="1647604" cy="1647604"/>
        </a:xfrm>
        <a:prstGeom prst="ellipse">
          <a:avLst/>
        </a:prstGeom>
        <a:solidFill>
          <a:srgbClr val="85C4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Workforce regulation</a:t>
          </a:r>
          <a:endParaRPr lang="en-GB" sz="1500" b="1" kern="1200" dirty="0">
            <a:solidFill>
              <a:schemeClr val="tx1"/>
            </a:solidFill>
            <a:latin typeface="Arial" panose="020B0604020202020204" pitchFamily="34" charset="0"/>
            <a:cs typeface="Arial" panose="020B0604020202020204" pitchFamily="34" charset="0"/>
          </a:endParaRPr>
        </a:p>
      </dsp:txBody>
      <dsp:txXfrm>
        <a:off x="5074385" y="3761341"/>
        <a:ext cx="1165032" cy="1165032"/>
      </dsp:txXfrm>
    </dsp:sp>
    <dsp:sp modelId="{51B207A7-9925-4F66-8712-FA328ED573AB}">
      <dsp:nvSpPr>
        <dsp:cNvPr id="0" name=""/>
        <dsp:cNvSpPr/>
      </dsp:nvSpPr>
      <dsp:spPr>
        <a:xfrm rot="8018524">
          <a:off x="3519329" y="3370611"/>
          <a:ext cx="176811" cy="5092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GB" sz="2300" b="1" kern="1200" dirty="0">
            <a:latin typeface="Arial" panose="020B0604020202020204" pitchFamily="34" charset="0"/>
            <a:cs typeface="Arial" panose="020B0604020202020204" pitchFamily="34" charset="0"/>
          </a:endParaRPr>
        </a:p>
      </dsp:txBody>
      <dsp:txXfrm rot="10800000">
        <a:off x="3564154" y="3453270"/>
        <a:ext cx="123768" cy="305555"/>
      </dsp:txXfrm>
    </dsp:sp>
    <dsp:sp modelId="{E3ACAE35-185E-4221-9882-06C0296BED61}">
      <dsp:nvSpPr>
        <dsp:cNvPr id="0" name=""/>
        <dsp:cNvSpPr/>
      </dsp:nvSpPr>
      <dsp:spPr>
        <a:xfrm>
          <a:off x="2096811" y="3521926"/>
          <a:ext cx="1647604" cy="1647604"/>
        </a:xfrm>
        <a:prstGeom prst="ellipse">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Service regulation</a:t>
          </a:r>
        </a:p>
      </dsp:txBody>
      <dsp:txXfrm>
        <a:off x="2338097" y="3763212"/>
        <a:ext cx="1165032" cy="1165032"/>
      </dsp:txXfrm>
    </dsp:sp>
    <dsp:sp modelId="{50EBAC05-8CFE-4F4C-A8C8-4A5291A698AC}">
      <dsp:nvSpPr>
        <dsp:cNvPr id="0" name=""/>
        <dsp:cNvSpPr/>
      </dsp:nvSpPr>
      <dsp:spPr>
        <a:xfrm rot="20415007">
          <a:off x="5220961" y="2269358"/>
          <a:ext cx="170413" cy="5092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GB" sz="2300" b="1" kern="1200" dirty="0">
            <a:latin typeface="Arial" panose="020B0604020202020204" pitchFamily="34" charset="0"/>
            <a:cs typeface="Arial" panose="020B0604020202020204" pitchFamily="34" charset="0"/>
          </a:endParaRPr>
        </a:p>
      </dsp:txBody>
      <dsp:txXfrm>
        <a:off x="5222465" y="2379848"/>
        <a:ext cx="119289" cy="305555"/>
      </dsp:txXfrm>
    </dsp:sp>
    <dsp:sp modelId="{B82F7FAC-0021-4BD3-B5AD-8FCD14FAB908}">
      <dsp:nvSpPr>
        <dsp:cNvPr id="0" name=""/>
        <dsp:cNvSpPr/>
      </dsp:nvSpPr>
      <dsp:spPr>
        <a:xfrm>
          <a:off x="5413558" y="1365855"/>
          <a:ext cx="1647604" cy="1647604"/>
        </a:xfrm>
        <a:prstGeom prst="ellipse">
          <a:avLst/>
        </a:prstGeom>
        <a:solidFill>
          <a:srgbClr val="5CC9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Social Care Wales</a:t>
          </a:r>
          <a:endParaRPr lang="en-GB" sz="1500" b="1" kern="1200" dirty="0">
            <a:solidFill>
              <a:schemeClr val="tx1"/>
            </a:solidFill>
            <a:latin typeface="Arial" panose="020B0604020202020204" pitchFamily="34" charset="0"/>
            <a:cs typeface="Arial" panose="020B0604020202020204" pitchFamily="34" charset="0"/>
          </a:endParaRPr>
        </a:p>
      </dsp:txBody>
      <dsp:txXfrm>
        <a:off x="5654844" y="1607141"/>
        <a:ext cx="1165032" cy="1165032"/>
      </dsp:txXfrm>
    </dsp:sp>
    <dsp:sp modelId="{0CAE51E2-7458-4DFA-AB06-8876CAF035AA}">
      <dsp:nvSpPr>
        <dsp:cNvPr id="0" name=""/>
        <dsp:cNvSpPr/>
      </dsp:nvSpPr>
      <dsp:spPr>
        <a:xfrm rot="11921618">
          <a:off x="3191715" y="2276465"/>
          <a:ext cx="207691" cy="5092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GB" sz="2300" b="1" kern="1200" dirty="0">
            <a:latin typeface="Arial" panose="020B0604020202020204" pitchFamily="34" charset="0"/>
            <a:cs typeface="Arial" panose="020B0604020202020204" pitchFamily="34" charset="0"/>
          </a:endParaRPr>
        </a:p>
      </dsp:txBody>
      <dsp:txXfrm rot="10800000">
        <a:off x="3252379" y="2388302"/>
        <a:ext cx="145384" cy="305555"/>
      </dsp:txXfrm>
    </dsp:sp>
    <dsp:sp modelId="{0E7436B8-2099-438E-A062-650B9A63D7AB}">
      <dsp:nvSpPr>
        <dsp:cNvPr id="0" name=""/>
        <dsp:cNvSpPr/>
      </dsp:nvSpPr>
      <dsp:spPr>
        <a:xfrm>
          <a:off x="1500248" y="1378575"/>
          <a:ext cx="1647604" cy="1647604"/>
        </a:xfrm>
        <a:prstGeom prst="ellipse">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Local authority social services</a:t>
          </a:r>
        </a:p>
      </dsp:txBody>
      <dsp:txXfrm>
        <a:off x="1741534" y="1619861"/>
        <a:ext cx="1165032" cy="11650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3713"/>
          </a:xfrm>
          <a:prstGeom prst="rect">
            <a:avLst/>
          </a:prstGeom>
        </p:spPr>
        <p:txBody>
          <a:bodyPr vert="horz" lIns="91724" tIns="45862" rIns="91724" bIns="45862" rtlCol="0"/>
          <a:lstStyle>
            <a:lvl1pPr algn="l">
              <a:defRPr sz="1200"/>
            </a:lvl1pPr>
          </a:lstStyle>
          <a:p>
            <a:endParaRPr lang="en-GB" dirty="0"/>
          </a:p>
        </p:txBody>
      </p:sp>
      <p:sp>
        <p:nvSpPr>
          <p:cNvPr id="3" name="Date Placeholder 2"/>
          <p:cNvSpPr>
            <a:spLocks noGrp="1"/>
          </p:cNvSpPr>
          <p:nvPr>
            <p:ph type="dt" idx="1"/>
          </p:nvPr>
        </p:nvSpPr>
        <p:spPr>
          <a:xfrm>
            <a:off x="3850445" y="1"/>
            <a:ext cx="2945659" cy="493713"/>
          </a:xfrm>
          <a:prstGeom prst="rect">
            <a:avLst/>
          </a:prstGeom>
        </p:spPr>
        <p:txBody>
          <a:bodyPr vert="horz" lIns="91724" tIns="45862" rIns="91724" bIns="45862" rtlCol="0"/>
          <a:lstStyle>
            <a:lvl1pPr algn="r">
              <a:defRPr sz="1200"/>
            </a:lvl1pPr>
          </a:lstStyle>
          <a:p>
            <a:fld id="{2F6F487F-92FD-490C-ABF8-B7476D80A5B8}" type="datetimeFigureOut">
              <a:rPr lang="en-GB" smtClean="0"/>
              <a:t>06/09/2016</a:t>
            </a:fld>
            <a:endParaRPr lang="en-GB" dirty="0"/>
          </a:p>
        </p:txBody>
      </p:sp>
      <p:sp>
        <p:nvSpPr>
          <p:cNvPr id="4" name="Slide Image Placeholder 3"/>
          <p:cNvSpPr>
            <a:spLocks noGrp="1" noRot="1" noChangeAspect="1"/>
          </p:cNvSpPr>
          <p:nvPr>
            <p:ph type="sldImg" idx="2"/>
          </p:nvPr>
        </p:nvSpPr>
        <p:spPr>
          <a:xfrm>
            <a:off x="931863" y="742950"/>
            <a:ext cx="4933950" cy="3700463"/>
          </a:xfrm>
          <a:prstGeom prst="rect">
            <a:avLst/>
          </a:prstGeom>
          <a:noFill/>
          <a:ln w="12700">
            <a:solidFill>
              <a:prstClr val="black"/>
            </a:solidFill>
          </a:ln>
        </p:spPr>
        <p:txBody>
          <a:bodyPr vert="horz" lIns="91724" tIns="45862" rIns="91724" bIns="45862" rtlCol="0" anchor="ctr"/>
          <a:lstStyle/>
          <a:p>
            <a:endParaRPr lang="en-GB" dirty="0"/>
          </a:p>
        </p:txBody>
      </p:sp>
      <p:sp>
        <p:nvSpPr>
          <p:cNvPr id="5" name="Notes Placeholder 4"/>
          <p:cNvSpPr>
            <a:spLocks noGrp="1"/>
          </p:cNvSpPr>
          <p:nvPr>
            <p:ph type="body" sz="quarter" idx="3"/>
          </p:nvPr>
        </p:nvSpPr>
        <p:spPr>
          <a:xfrm>
            <a:off x="302493" y="4577085"/>
            <a:ext cx="6192688" cy="4752528"/>
          </a:xfrm>
          <a:prstGeom prst="rect">
            <a:avLst/>
          </a:prstGeom>
        </p:spPr>
        <p:txBody>
          <a:bodyPr vert="horz" lIns="91724" tIns="45862" rIns="91724" bIns="45862"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1" y="9378824"/>
            <a:ext cx="2945659" cy="493713"/>
          </a:xfrm>
          <a:prstGeom prst="rect">
            <a:avLst/>
          </a:prstGeom>
        </p:spPr>
        <p:txBody>
          <a:bodyPr vert="horz" lIns="91724" tIns="45862" rIns="91724" bIns="45862"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5" y="9378824"/>
            <a:ext cx="2945659" cy="493713"/>
          </a:xfrm>
          <a:prstGeom prst="rect">
            <a:avLst/>
          </a:prstGeom>
        </p:spPr>
        <p:txBody>
          <a:bodyPr vert="horz" lIns="91724" tIns="45862" rIns="91724" bIns="45862" rtlCol="0" anchor="b"/>
          <a:lstStyle>
            <a:lvl1pPr algn="r">
              <a:defRPr sz="1200"/>
            </a:lvl1pPr>
          </a:lstStyle>
          <a:p>
            <a:fld id="{A771E050-A66B-4E11-9C20-135C160BC1C9}" type="slidenum">
              <a:rPr lang="en-GB" smtClean="0"/>
              <a:t>‹#›</a:t>
            </a:fld>
            <a:endParaRPr lang="en-GB" dirty="0"/>
          </a:p>
        </p:txBody>
      </p:sp>
    </p:spTree>
    <p:extLst>
      <p:ext uri="{BB962C8B-B14F-4D97-AF65-F5344CB8AC3E}">
        <p14:creationId xmlns:p14="http://schemas.microsoft.com/office/powerpoint/2010/main" val="296709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Facilitator</a:t>
            </a:r>
            <a:r>
              <a:rPr lang="en-GB" b="1" baseline="0" dirty="0" smtClean="0"/>
              <a:t> Notes</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These slides give</a:t>
            </a:r>
            <a:r>
              <a:rPr lang="en-GB" baseline="0" dirty="0" smtClean="0"/>
              <a:t> an overview of </a:t>
            </a:r>
            <a:r>
              <a:rPr lang="en-GB" dirty="0" smtClean="0"/>
              <a:t>the main highlights of the Regulation</a:t>
            </a:r>
            <a:r>
              <a:rPr lang="en-GB" baseline="0" dirty="0" smtClean="0"/>
              <a:t> and Inspection of Social Care (Wales) Act 2016</a:t>
            </a:r>
            <a:r>
              <a:rPr lang="en-GB" dirty="0" smtClean="0"/>
              <a:t>. For more detailed information</a:t>
            </a:r>
            <a:r>
              <a:rPr lang="en-GB" baseline="0" dirty="0" smtClean="0"/>
              <a:t> relating to different stakeholders, please </a:t>
            </a:r>
            <a:r>
              <a:rPr lang="en-GB" baseline="0" smtClean="0"/>
              <a:t>visit </a:t>
            </a:r>
            <a:r>
              <a:rPr lang="en-GB" baseline="0" smtClean="0">
                <a:solidFill>
                  <a:srgbClr val="FF0000"/>
                </a:solidFill>
              </a:rPr>
              <a:t>www.ccwales.org.uk/risc-act-learning-resources/</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0</a:t>
            </a:fld>
            <a:endParaRPr lang="en-GB" dirty="0"/>
          </a:p>
        </p:txBody>
      </p:sp>
    </p:spTree>
    <p:extLst>
      <p:ext uri="{BB962C8B-B14F-4D97-AF65-F5344CB8AC3E}">
        <p14:creationId xmlns:p14="http://schemas.microsoft.com/office/powerpoint/2010/main" val="873243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dirty="0" smtClean="0"/>
              <a:t>Facilitator Notes</a:t>
            </a:r>
          </a:p>
          <a:p>
            <a:endParaRPr lang="en-GB" dirty="0" smtClean="0"/>
          </a:p>
          <a:p>
            <a:r>
              <a:rPr lang="en-GB" dirty="0"/>
              <a:t>The Act rebalances accountability in the social care system, away from just those working on the frontline to ensure employers, company owners and directors are accountable in law. From April </a:t>
            </a:r>
            <a:r>
              <a:rPr lang="en-GB" dirty="0" smtClean="0"/>
              <a:t>2018, </a:t>
            </a:r>
            <a:r>
              <a:rPr lang="en-GB" dirty="0"/>
              <a:t>service providers must designate a senior representative </a:t>
            </a:r>
            <a:r>
              <a:rPr lang="en-GB" dirty="0" smtClean="0"/>
              <a:t>– </a:t>
            </a:r>
            <a:r>
              <a:rPr lang="en-GB" dirty="0"/>
              <a:t>an owner, partner, board member or local authority senior </a:t>
            </a:r>
            <a:r>
              <a:rPr lang="en-GB" dirty="0" smtClean="0"/>
              <a:t>officer – </a:t>
            </a:r>
            <a:r>
              <a:rPr lang="en-GB" dirty="0"/>
              <a:t>as a ‘responsible individual’ as part of their registration</a:t>
            </a:r>
            <a:r>
              <a:rPr lang="en-GB" dirty="0" smtClean="0"/>
              <a:t>.</a:t>
            </a:r>
          </a:p>
          <a:p>
            <a:endParaRPr lang="en-GB" dirty="0" smtClean="0"/>
          </a:p>
          <a:p>
            <a:r>
              <a:rPr lang="en-GB" dirty="0" smtClean="0"/>
              <a:t>The </a:t>
            </a:r>
            <a:r>
              <a:rPr lang="en-GB" dirty="0"/>
              <a:t>concept of a responsible individual (RI) is not a new one. However, prior to the Act it was not a specific regulatory requirement of a service provider’s registration. Providers will have to designate responsible individuals under the new legislation, but RIs are not required to register with Social Care Wales. RIs will have to meet a ‘fit and proper person’ test and fulfil statutory duties placed on them under </a:t>
            </a:r>
            <a:r>
              <a:rPr lang="en-GB" dirty="0" smtClean="0"/>
              <a:t>regulations.</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RIs </a:t>
            </a:r>
            <a:r>
              <a:rPr lang="en-GB" dirty="0"/>
              <a:t>will be accountable for creating a culture where the impact of the service can be measured on the </a:t>
            </a:r>
            <a:r>
              <a:rPr lang="en-GB" dirty="0" smtClean="0"/>
              <a:t>well-being </a:t>
            </a:r>
            <a:r>
              <a:rPr lang="en-GB" dirty="0"/>
              <a:t>of the person receiving the </a:t>
            </a:r>
            <a:r>
              <a:rPr lang="en-GB" dirty="0" smtClean="0"/>
              <a:t>care. </a:t>
            </a:r>
            <a:r>
              <a:rPr lang="en-GB" sz="1200" kern="1200" dirty="0" smtClean="0">
                <a:solidFill>
                  <a:schemeClr val="tx1"/>
                </a:solidFill>
                <a:effectLst/>
                <a:latin typeface="Arial" panose="020B0604020202020204" pitchFamily="34" charset="0"/>
                <a:ea typeface="+mn-ea"/>
                <a:cs typeface="Arial" panose="020B0604020202020204" pitchFamily="34" charset="0"/>
              </a:rPr>
              <a:t>RIs are likely to be accountable for:</a:t>
            </a:r>
          </a:p>
          <a:p>
            <a:endParaRPr lang="en-GB" dirty="0"/>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Quality of care in each service </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Accuracy of information in the provider’s annual returns </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Appointment of a suitable and fit registered manager</a:t>
            </a:r>
          </a:p>
          <a:p>
            <a:pPr marL="17145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Content of the provider’s annual returns</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r>
              <a:rPr lang="en-GB" sz="1200" kern="1200" dirty="0" smtClean="0">
                <a:solidFill>
                  <a:schemeClr val="tx1"/>
                </a:solidFill>
                <a:effectLst/>
                <a:latin typeface="Arial" panose="020B0604020202020204" pitchFamily="34" charset="0"/>
                <a:ea typeface="+mn-ea"/>
                <a:cs typeface="Arial" panose="020B0604020202020204" pitchFamily="34" charset="0"/>
              </a:rPr>
              <a:t>Although the final list of RI duties will be confirmed in the regulations.</a:t>
            </a:r>
          </a:p>
        </p:txBody>
      </p:sp>
      <p:sp>
        <p:nvSpPr>
          <p:cNvPr id="4" name="Slide Number Placeholder 3"/>
          <p:cNvSpPr>
            <a:spLocks noGrp="1"/>
          </p:cNvSpPr>
          <p:nvPr>
            <p:ph type="sldNum" sz="quarter" idx="10"/>
          </p:nvPr>
        </p:nvSpPr>
        <p:spPr/>
        <p:txBody>
          <a:bodyPr/>
          <a:lstStyle/>
          <a:p>
            <a:fld id="{A771E050-A66B-4E11-9C20-135C160BC1C9}" type="slidenum">
              <a:rPr lang="en-GB" smtClean="0"/>
              <a:t>9</a:t>
            </a:fld>
            <a:endParaRPr lang="en-GB" dirty="0"/>
          </a:p>
        </p:txBody>
      </p:sp>
    </p:spTree>
    <p:extLst>
      <p:ext uri="{BB962C8B-B14F-4D97-AF65-F5344CB8AC3E}">
        <p14:creationId xmlns:p14="http://schemas.microsoft.com/office/powerpoint/2010/main" val="1441837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panose="020B0604020202020204" pitchFamily="34" charset="0"/>
                <a:ea typeface="+mn-ea"/>
                <a:cs typeface="Arial" panose="020B0604020202020204" pitchFamily="34" charset="0"/>
              </a:rPr>
              <a:t>Facilitator Notes</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r>
              <a:rPr lang="en-GB" dirty="0" smtClean="0"/>
              <a:t>The new legislation places an emphasis on improvement with the introduction of improvement notices, and gives CSSIW strengthened powers to take action with poor quality services and providers. This ensures that people using services will have increased protection.</a:t>
            </a:r>
          </a:p>
          <a:p>
            <a:endParaRPr lang="en-GB" dirty="0"/>
          </a:p>
          <a:p>
            <a:r>
              <a:rPr lang="en-GB" dirty="0" smtClean="0"/>
              <a:t>CSSIW will have the power to issue fixed penalty notices and more easily hold service providers and responsible individuals to account.</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r>
              <a:rPr lang="en-GB" sz="1200" kern="1200" dirty="0" smtClean="0">
                <a:solidFill>
                  <a:schemeClr val="tx1"/>
                </a:solidFill>
                <a:effectLst/>
                <a:latin typeface="Arial" panose="020B0604020202020204" pitchFamily="34" charset="0"/>
                <a:ea typeface="+mn-ea"/>
                <a:cs typeface="Arial" panose="020B0604020202020204" pitchFamily="34" charset="0"/>
              </a:rPr>
              <a:t>These provide an alternative option to immediate cancellation of registration. The legislation m</a:t>
            </a:r>
            <a:r>
              <a:rPr lang="en-GB" sz="1200" dirty="0" smtClean="0"/>
              <a:t>aintains the previous position whereby, in extreme circumstances, CSSIW can move to end a service and stop significant harm.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There will also be stronger penalties for compliance issues such as </a:t>
            </a:r>
            <a:r>
              <a:rPr lang="en-GB" dirty="0" smtClean="0">
                <a:solidFill>
                  <a:schemeClr val="tx1"/>
                </a:solidFill>
                <a:latin typeface="Arial" panose="020B0604020202020204" pitchFamily="34" charset="0"/>
                <a:cs typeface="Arial" panose="020B0604020202020204" pitchFamily="34" charset="0"/>
              </a:rPr>
              <a:t>failure to submit an annual return or obstructing an inspector, as well as n</a:t>
            </a:r>
            <a:r>
              <a:rPr lang="en-GB" dirty="0" smtClean="0"/>
              <a:t>ew offences such as giving false or misleading</a:t>
            </a:r>
            <a:r>
              <a:rPr lang="en-GB" baseline="0" dirty="0" smtClean="0"/>
              <a:t> information</a:t>
            </a:r>
            <a:r>
              <a:rPr lang="en-GB"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10</a:t>
            </a:fld>
            <a:endParaRPr lang="en-GB" dirty="0"/>
          </a:p>
        </p:txBody>
      </p:sp>
    </p:spTree>
    <p:extLst>
      <p:ext uri="{BB962C8B-B14F-4D97-AF65-F5344CB8AC3E}">
        <p14:creationId xmlns:p14="http://schemas.microsoft.com/office/powerpoint/2010/main" val="1441837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Facilitator Notes</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Act ensures for the first time that </a:t>
            </a:r>
            <a:r>
              <a:rPr lang="en-GB" b="1" dirty="0" smtClean="0"/>
              <a:t>annual returns </a:t>
            </a:r>
            <a:r>
              <a:rPr lang="en-GB" dirty="0" smtClean="0"/>
              <a:t>are prepared by all regulated providers of social care in Wales (statutory, private and third sector providers) so performance can be scrutinised and compared. The returns </a:t>
            </a:r>
            <a:r>
              <a:rPr lang="en-GB" sz="1200" dirty="0" smtClean="0">
                <a:solidFill>
                  <a:schemeClr val="tx1"/>
                </a:solidFill>
                <a:latin typeface="Arial" panose="020B0604020202020204" pitchFamily="34" charset="0"/>
                <a:cs typeface="Arial" panose="020B0604020202020204" pitchFamily="34" charset="0"/>
              </a:rPr>
              <a:t>outline how care improves well-being, staff development and complaints, etc.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aim is to move to a new relationship between regulator and providers, moving from compliance to one that drives up quality. Providers will be more accountable for their own standards and continuously improving their own quality and impact on their service users’ well-being. </a:t>
            </a:r>
          </a:p>
          <a:p>
            <a:endParaRPr lang="en-GB" dirty="0" smtClean="0"/>
          </a:p>
          <a:p>
            <a:r>
              <a:rPr lang="en-GB" baseline="0" dirty="0" smtClean="0"/>
              <a:t>Annual returns will provide greater transparency for people to compare services and choose those which are best for them. </a:t>
            </a:r>
            <a:r>
              <a:rPr lang="en-GB" dirty="0"/>
              <a:t>They will be </a:t>
            </a:r>
            <a:r>
              <a:rPr lang="en-GB" dirty="0" smtClean="0"/>
              <a:t>published </a:t>
            </a:r>
            <a:r>
              <a:rPr lang="en-GB" dirty="0"/>
              <a:t>on </a:t>
            </a:r>
            <a:r>
              <a:rPr lang="en-GB" dirty="0" smtClean="0"/>
              <a:t>the CSSIW website alongside the </a:t>
            </a:r>
            <a:r>
              <a:rPr lang="en-GB" dirty="0"/>
              <a:t>inspection </a:t>
            </a:r>
            <a:r>
              <a:rPr lang="en-GB" dirty="0" smtClean="0"/>
              <a:t>report.</a:t>
            </a:r>
            <a:endParaRPr lang="en-GB" dirty="0"/>
          </a:p>
          <a:p>
            <a:endParaRPr lang="en-GB" dirty="0"/>
          </a:p>
          <a:p>
            <a:r>
              <a:rPr lang="en-GB" dirty="0" smtClean="0"/>
              <a:t>The provision of an</a:t>
            </a:r>
            <a:r>
              <a:rPr lang="en-GB" baseline="0" dirty="0" smtClean="0"/>
              <a:t> information, advice and guidance service</a:t>
            </a:r>
            <a:r>
              <a:rPr lang="en-GB" dirty="0" smtClean="0"/>
              <a:t> is central to Sustainable Social Services and the Social Services and Well-being (Wales) Act 2014. The ambition is that citizens will increasingly take responsibility for meeting their own needs and achieving their own outcomes, but to achieve th</a:t>
            </a:r>
            <a:r>
              <a:rPr lang="en-GB" b="0" dirty="0" smtClean="0"/>
              <a:t>is, they must have ready access to high-quality information,</a:t>
            </a:r>
            <a:r>
              <a:rPr lang="en-GB" b="0" baseline="0" dirty="0" smtClean="0"/>
              <a:t> including transparent and comparable information about services</a:t>
            </a:r>
            <a:r>
              <a:rPr lang="en-GB" b="0" dirty="0" smtClean="0"/>
              <a:t>. It e</a:t>
            </a:r>
            <a:r>
              <a:rPr lang="en-GB" sz="1200" b="0" dirty="0" smtClean="0">
                <a:latin typeface="Arial" panose="020B0604020202020204" pitchFamily="34" charset="0"/>
                <a:cs typeface="Arial" panose="020B0604020202020204" pitchFamily="34" charset="0"/>
              </a:rPr>
              <a:t>nables people to take control and make well-informed choices and is a vital </a:t>
            </a:r>
            <a:r>
              <a:rPr lang="en-GB" sz="1200" b="0" dirty="0" smtClean="0">
                <a:solidFill>
                  <a:schemeClr val="tx1"/>
                </a:solidFill>
                <a:latin typeface="Arial" panose="020B0604020202020204" pitchFamily="34" charset="0"/>
                <a:cs typeface="Arial" panose="020B0604020202020204" pitchFamily="34" charset="0"/>
              </a:rPr>
              <a:t>component of a preventative approach.</a:t>
            </a:r>
          </a:p>
        </p:txBody>
      </p:sp>
      <p:sp>
        <p:nvSpPr>
          <p:cNvPr id="4" name="Slide Number Placeholder 3"/>
          <p:cNvSpPr>
            <a:spLocks noGrp="1"/>
          </p:cNvSpPr>
          <p:nvPr>
            <p:ph type="sldNum" sz="quarter" idx="10"/>
          </p:nvPr>
        </p:nvSpPr>
        <p:spPr/>
        <p:txBody>
          <a:bodyPr/>
          <a:lstStyle/>
          <a:p>
            <a:fld id="{A771E050-A66B-4E11-9C20-135C160BC1C9}" type="slidenum">
              <a:rPr lang="en-GB" smtClean="0"/>
              <a:t>11</a:t>
            </a:fld>
            <a:endParaRPr lang="en-GB" dirty="0"/>
          </a:p>
        </p:txBody>
      </p:sp>
    </p:spTree>
    <p:extLst>
      <p:ext uri="{BB962C8B-B14F-4D97-AF65-F5344CB8AC3E}">
        <p14:creationId xmlns:p14="http://schemas.microsoft.com/office/powerpoint/2010/main" val="1441837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panose="020B0604020202020204" pitchFamily="34" charset="0"/>
                <a:ea typeface="+mn-ea"/>
                <a:cs typeface="Arial" panose="020B0604020202020204" pitchFamily="34" charset="0"/>
              </a:rPr>
              <a:t>Facilitator Notes</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r>
              <a:rPr lang="en-GB" sz="1200" kern="1200" dirty="0" smtClean="0">
                <a:solidFill>
                  <a:schemeClr val="tx1"/>
                </a:solidFill>
                <a:effectLst/>
                <a:latin typeface="Arial" panose="020B0604020202020204" pitchFamily="34" charset="0"/>
                <a:ea typeface="+mn-ea"/>
                <a:cs typeface="Arial" panose="020B0604020202020204" pitchFamily="34" charset="0"/>
              </a:rPr>
              <a:t>The broad intent is to provide inspectors with the same range of powers currently available, so that they can ensure they have access to all the information they require in their work. However, the most significant change the new approach will bring about will be the </a:t>
            </a:r>
            <a:r>
              <a:rPr lang="en-GB" dirty="0" smtClean="0">
                <a:latin typeface="Arial" panose="020B0604020202020204" pitchFamily="34" charset="0"/>
                <a:cs typeface="Arial" panose="020B0604020202020204" pitchFamily="34" charset="0"/>
              </a:rPr>
              <a:t>inclusion in inspections of an assessment of how well services are meeting the well-being outcomes of the people who use those services. This aligns with approaches to care and support outlined in the Social Services and Well-being (Wales) Act 2014 and will lead to a better understanding of impact and quality of services.</a:t>
            </a:r>
          </a:p>
          <a:p>
            <a:endParaRPr lang="en-GB" dirty="0"/>
          </a:p>
          <a:p>
            <a:r>
              <a:rPr lang="en-GB" dirty="0" smtClean="0">
                <a:latin typeface="Arial" panose="020B0604020202020204" pitchFamily="34" charset="0"/>
                <a:cs typeface="Arial" panose="020B0604020202020204" pitchFamily="34" charset="0"/>
              </a:rPr>
              <a:t>This focus on well-being outcomes will apply to inspections of service providers, including those provided by local authorities, as well as inspections of the broader local authority social services functions.</a:t>
            </a:r>
          </a:p>
          <a:p>
            <a:endParaRPr lang="en-GB" dirty="0"/>
          </a:p>
          <a:p>
            <a:r>
              <a:rPr lang="en-GB" dirty="0" smtClean="0">
                <a:latin typeface="Arial" panose="020B0604020202020204" pitchFamily="34" charset="0"/>
                <a:cs typeface="Arial" panose="020B0604020202020204" pitchFamily="34" charset="0"/>
              </a:rPr>
              <a:t>Central to all inspection activity is a commitment to including the views and voices of people needing care and support.</a:t>
            </a:r>
          </a:p>
          <a:p>
            <a:pPr>
              <a:spcBef>
                <a:spcPct val="20000"/>
              </a:spcBef>
              <a:spcAft>
                <a:spcPts val="300"/>
              </a:spcAft>
              <a:buClr>
                <a:srgbClr val="FDC536"/>
              </a:buClr>
              <a:defRPr/>
            </a:pPr>
            <a:endParaRPr lang="en-GB" dirty="0" smtClean="0"/>
          </a:p>
          <a:p>
            <a:pPr>
              <a:spcBef>
                <a:spcPct val="20000"/>
              </a:spcBef>
              <a:spcAft>
                <a:spcPts val="300"/>
              </a:spcAft>
              <a:buClr>
                <a:srgbClr val="FDC536"/>
              </a:buClr>
              <a:defRPr/>
            </a:pPr>
            <a:r>
              <a:rPr lang="en-GB" dirty="0" smtClean="0"/>
              <a:t>The </a:t>
            </a:r>
            <a:r>
              <a:rPr lang="en-GB" dirty="0"/>
              <a:t>Act also provides the </a:t>
            </a:r>
            <a:r>
              <a:rPr lang="en-GB" dirty="0" smtClean="0"/>
              <a:t>power, </a:t>
            </a:r>
            <a:r>
              <a:rPr lang="en-GB" dirty="0"/>
              <a:t>through regulations, for Welsh Ministers to apply quality ratings to services and local authorities following inspections. </a:t>
            </a:r>
            <a:r>
              <a:rPr lang="en-GB" dirty="0" smtClean="0"/>
              <a:t>Note </a:t>
            </a:r>
            <a:r>
              <a:rPr lang="en-GB" dirty="0"/>
              <a:t>that this power is not being brought forward at moment i.e. there are no plans to </a:t>
            </a:r>
            <a:r>
              <a:rPr lang="en-GB" dirty="0" smtClean="0"/>
              <a:t>assign quality ratings when </a:t>
            </a:r>
            <a:r>
              <a:rPr lang="en-GB" dirty="0"/>
              <a:t>service regulation under the Act comes into force in April 2018</a:t>
            </a:r>
            <a:r>
              <a:rPr lang="en-GB" dirty="0" smtClean="0"/>
              <a:t>.</a:t>
            </a:r>
            <a:endParaRPr lang="en-GB" dirty="0"/>
          </a:p>
          <a:p>
            <a:pPr>
              <a:spcBef>
                <a:spcPct val="20000"/>
              </a:spcBef>
              <a:spcAft>
                <a:spcPts val="300"/>
              </a:spcAft>
              <a:buClr>
                <a:srgbClr val="FDC536"/>
              </a:buClr>
              <a:defRPr/>
            </a:pP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12</a:t>
            </a:fld>
            <a:endParaRPr lang="en-GB" dirty="0"/>
          </a:p>
        </p:txBody>
      </p:sp>
    </p:spTree>
    <p:extLst>
      <p:ext uri="{BB962C8B-B14F-4D97-AF65-F5344CB8AC3E}">
        <p14:creationId xmlns:p14="http://schemas.microsoft.com/office/powerpoint/2010/main" val="1441837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panose="020B0604020202020204" pitchFamily="34" charset="0"/>
                <a:ea typeface="+mn-ea"/>
                <a:cs typeface="Arial" panose="020B0604020202020204" pitchFamily="34" charset="0"/>
              </a:rPr>
              <a:t>Facilitator Notes</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r>
              <a:rPr lang="en-GB" dirty="0" smtClean="0"/>
              <a:t>As we have explored over the last six slides, there </a:t>
            </a:r>
            <a:r>
              <a:rPr lang="en-GB" dirty="0"/>
              <a:t>will be changes for providers of regulated services. If local authorities provide regulated </a:t>
            </a:r>
            <a:r>
              <a:rPr lang="en-GB" dirty="0" smtClean="0"/>
              <a:t>services, </a:t>
            </a:r>
            <a:r>
              <a:rPr lang="en-GB" dirty="0"/>
              <a:t>there will be changes in the way </a:t>
            </a:r>
            <a:r>
              <a:rPr lang="en-GB" dirty="0" smtClean="0"/>
              <a:t>those </a:t>
            </a:r>
            <a:r>
              <a:rPr lang="en-GB" dirty="0"/>
              <a:t>services are registered and inspected</a:t>
            </a:r>
            <a:r>
              <a:rPr lang="en-GB" dirty="0" smtClean="0"/>
              <a:t>. </a:t>
            </a:r>
          </a:p>
          <a:p>
            <a:endParaRPr lang="en-GB" dirty="0"/>
          </a:p>
          <a:p>
            <a:r>
              <a:rPr lang="en-GB" dirty="0" smtClean="0"/>
              <a:t>However, there </a:t>
            </a:r>
            <a:r>
              <a:rPr lang="en-GB" dirty="0"/>
              <a:t>are other changes that will affect local authorities regardless of whether they provide </a:t>
            </a:r>
            <a:r>
              <a:rPr lang="en-GB" dirty="0" smtClean="0"/>
              <a:t>regulated services. These include standardised reporting, as well as market stability reports (see next slide).</a:t>
            </a: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endParaRPr lang="en-GB" dirty="0"/>
          </a:p>
          <a:p>
            <a:r>
              <a:rPr lang="en-GB" sz="1200" kern="1200" dirty="0" smtClean="0">
                <a:solidFill>
                  <a:schemeClr val="tx1"/>
                </a:solidFill>
                <a:effectLst/>
                <a:latin typeface="Arial" panose="020B0604020202020204" pitchFamily="34" charset="0"/>
                <a:ea typeface="+mn-ea"/>
                <a:cs typeface="Arial" panose="020B0604020202020204" pitchFamily="34" charset="0"/>
              </a:rPr>
              <a:t>While Directors of Social Services are already required to report on a set range of subjects, there is no prescribed reporting template. This makes it difficult for people who use services, and the public generally, to make comparisons of </a:t>
            </a:r>
            <a:r>
              <a:rPr lang="en-GB" dirty="0" smtClean="0"/>
              <a:t>outcomes </a:t>
            </a:r>
            <a:r>
              <a:rPr lang="en-GB" dirty="0"/>
              <a:t>and </a:t>
            </a:r>
            <a:r>
              <a:rPr lang="en-GB" dirty="0" smtClean="0"/>
              <a:t>impact </a:t>
            </a:r>
            <a:r>
              <a:rPr lang="en-GB" sz="1200" kern="1200" dirty="0" smtClean="0">
                <a:solidFill>
                  <a:schemeClr val="tx1"/>
                </a:solidFill>
                <a:effectLst/>
                <a:latin typeface="Arial" panose="020B0604020202020204" pitchFamily="34" charset="0"/>
                <a:ea typeface="+mn-ea"/>
                <a:cs typeface="Arial" panose="020B0604020202020204" pitchFamily="34" charset="0"/>
              </a:rPr>
              <a:t>across local authorities. </a:t>
            </a:r>
          </a:p>
          <a:p>
            <a:endParaRPr lang="en-GB" dirty="0"/>
          </a:p>
          <a:p>
            <a:r>
              <a:rPr lang="en-GB" sz="1200" kern="1200" dirty="0" smtClean="0">
                <a:solidFill>
                  <a:schemeClr val="tx1"/>
                </a:solidFill>
                <a:effectLst/>
                <a:latin typeface="Arial" panose="020B0604020202020204" pitchFamily="34" charset="0"/>
                <a:ea typeface="+mn-ea"/>
                <a:cs typeface="Arial" panose="020B0604020202020204" pitchFamily="34" charset="0"/>
              </a:rPr>
              <a:t>In a review of social care and support provision in local authority areas across Wales using the reports of Directors of Social Services, Garthwaite et al (2011), for example, noted that the use of the reports as the data source for their analysis created significant challenges in research terms as it involved the analysis of more than 700 pages of free text. </a:t>
            </a:r>
          </a:p>
          <a:p>
            <a:endParaRPr lang="en-GB" dirty="0"/>
          </a:p>
          <a:p>
            <a:r>
              <a:rPr lang="en-GB" sz="1200" kern="1200" dirty="0" smtClean="0">
                <a:solidFill>
                  <a:schemeClr val="tx1"/>
                </a:solidFill>
                <a:effectLst/>
                <a:latin typeface="Arial" panose="020B0604020202020204" pitchFamily="34" charset="0"/>
                <a:ea typeface="+mn-ea"/>
                <a:cs typeface="Arial" panose="020B0604020202020204" pitchFamily="34" charset="0"/>
              </a:rPr>
              <a:t>A standard approach to reporting will make comparability across local authorities easier for both the service regulator and for people who use services. </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13</a:t>
            </a:fld>
            <a:endParaRPr lang="en-GB" dirty="0"/>
          </a:p>
        </p:txBody>
      </p:sp>
    </p:spTree>
    <p:extLst>
      <p:ext uri="{BB962C8B-B14F-4D97-AF65-F5344CB8AC3E}">
        <p14:creationId xmlns:p14="http://schemas.microsoft.com/office/powerpoint/2010/main" val="1441837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2493" y="4577085"/>
            <a:ext cx="6192688" cy="4968552"/>
          </a:xfrm>
        </p:spPr>
        <p:txBody>
          <a:bodyPr/>
          <a:lstStyle/>
          <a:p>
            <a:pPr marL="0" indent="0">
              <a:buFontTx/>
              <a:buNone/>
              <a:defRPr/>
            </a:pPr>
            <a:r>
              <a:rPr lang="en-GB" b="1" dirty="0" smtClean="0"/>
              <a:t>Facilitator Notes</a:t>
            </a:r>
          </a:p>
          <a:p>
            <a:pPr marL="0" indent="0">
              <a:buFontTx/>
              <a:buNone/>
              <a:defRPr/>
            </a:pPr>
            <a:endParaRPr lang="en-GB" b="1" dirty="0" smtClean="0"/>
          </a:p>
          <a:p>
            <a:pPr>
              <a:defRPr/>
            </a:pPr>
            <a:r>
              <a:rPr lang="en-GB" dirty="0" smtClean="0"/>
              <a:t>The</a:t>
            </a:r>
            <a:r>
              <a:rPr lang="en-GB" baseline="0" dirty="0" smtClean="0"/>
              <a:t> Act i</a:t>
            </a:r>
            <a:r>
              <a:rPr lang="en-GB" dirty="0" smtClean="0"/>
              <a:t>ntroduces a new requirement for local authorities </a:t>
            </a:r>
            <a:r>
              <a:rPr lang="en-GB" dirty="0"/>
              <a:t>to publish </a:t>
            </a:r>
            <a:r>
              <a:rPr lang="en-GB" b="1" dirty="0" smtClean="0"/>
              <a:t>market stability reports</a:t>
            </a:r>
            <a:r>
              <a:rPr lang="en-GB" dirty="0" smtClean="0"/>
              <a:t> </a:t>
            </a:r>
            <a:r>
              <a:rPr lang="en-GB" dirty="0"/>
              <a:t>into the sufficiency of </a:t>
            </a:r>
            <a:r>
              <a:rPr lang="en-GB" dirty="0" smtClean="0"/>
              <a:t>care and support provision </a:t>
            </a:r>
            <a:r>
              <a:rPr lang="en-GB" dirty="0"/>
              <a:t>in a local authority </a:t>
            </a:r>
            <a:r>
              <a:rPr lang="en-GB" dirty="0" smtClean="0"/>
              <a:t>area, in the present and in the future. This is similar to the current market position statements (MPS) that many local authorities are producing (note MPSs are not statutory).</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indent="0">
              <a:buFontTx/>
              <a:buNone/>
              <a:defRPr/>
            </a:pPr>
            <a:r>
              <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rPr>
              <a:t>Under the Social Services and Well-being (Wales) Act 2014, local authorities are required to produce a population assessment, once every local government electoral cycle and based on the local health board footprint. The local market stability reports will need to take account of these</a:t>
            </a:r>
            <a:r>
              <a:rPr lang="en-GB" sz="1200" b="0" i="0" u="none" strike="noStrike" kern="1200" dirty="0" smtClean="0">
                <a:solidFill>
                  <a:schemeClr val="tx1"/>
                </a:solidFill>
                <a:latin typeface="Arial" panose="020B0604020202020204" pitchFamily="34" charset="0"/>
                <a:ea typeface="+mn-ea"/>
                <a:cs typeface="Arial" panose="020B0604020202020204" pitchFamily="34" charset="0"/>
              </a:rPr>
              <a:t> population assessments</a:t>
            </a:r>
            <a:r>
              <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rPr>
              <a:t>, otherwise work may be duplicated. </a:t>
            </a:r>
            <a:endParaRPr lang="en-GB" b="1" dirty="0" smtClean="0"/>
          </a:p>
          <a:p>
            <a:pPr marL="0" indent="0">
              <a:buFontTx/>
              <a:buNone/>
              <a:defRPr/>
            </a:pPr>
            <a:endParaRPr lang="en-GB"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latin typeface="Arial" panose="020B0604020202020204" pitchFamily="34" charset="0"/>
                <a:cs typeface="Arial" panose="020B0604020202020204" pitchFamily="34" charset="0"/>
              </a:rPr>
              <a:t>Local market stability reports will feed into a national report by </a:t>
            </a:r>
            <a:r>
              <a:rPr lang="en-GB" dirty="0" smtClean="0"/>
              <a:t>CSSIW and</a:t>
            </a:r>
            <a:r>
              <a:rPr lang="en-GB" sz="1200" dirty="0" smtClean="0">
                <a:solidFill>
                  <a:schemeClr val="tx1"/>
                </a:solidFill>
                <a:latin typeface="Arial" panose="020B0604020202020204" pitchFamily="34" charset="0"/>
                <a:cs typeface="Arial" panose="020B0604020202020204" pitchFamily="34" charset="0"/>
              </a:rPr>
              <a:t> Social Care Wales.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tx1"/>
              </a:solidFill>
              <a:latin typeface="Arial" panose="020B0604020202020204" pitchFamily="34" charset="0"/>
              <a:cs typeface="Arial" panose="020B0604020202020204" pitchFamily="34" charset="0"/>
            </a:endParaRPr>
          </a:p>
          <a:p>
            <a:r>
              <a:rPr lang="en-GB" dirty="0" smtClean="0"/>
              <a:t>Before the Act, </a:t>
            </a:r>
            <a:r>
              <a:rPr lang="en-GB" dirty="0"/>
              <a:t>there </a:t>
            </a:r>
            <a:r>
              <a:rPr lang="en-GB" dirty="0" smtClean="0"/>
              <a:t>was </a:t>
            </a:r>
            <a:r>
              <a:rPr lang="en-GB" dirty="0"/>
              <a:t>no requirement that </a:t>
            </a:r>
            <a:r>
              <a:rPr lang="en-GB" dirty="0" smtClean="0"/>
              <a:t>allowed </a:t>
            </a:r>
            <a:r>
              <a:rPr lang="en-GB" dirty="0"/>
              <a:t>the regulator to establish an effective system of oversight on the social care market in Wales. </a:t>
            </a:r>
            <a:r>
              <a:rPr lang="en-GB" dirty="0" smtClean="0"/>
              <a:t>Under the Act, the regulator will be able </a:t>
            </a:r>
            <a:r>
              <a:rPr lang="en-GB" dirty="0"/>
              <a:t>to undertake due diligence on </a:t>
            </a:r>
            <a:r>
              <a:rPr lang="en-GB" dirty="0" smtClean="0"/>
              <a:t>important and/or large </a:t>
            </a:r>
            <a:r>
              <a:rPr lang="en-GB" dirty="0"/>
              <a:t>providers to </a:t>
            </a:r>
            <a:r>
              <a:rPr lang="en-GB" dirty="0" smtClean="0"/>
              <a:t>give an early warning of possible service failure. </a:t>
            </a:r>
            <a:r>
              <a:rPr lang="en-GB" sz="1200" kern="1200" dirty="0" smtClean="0">
                <a:solidFill>
                  <a:schemeClr val="tx1"/>
                </a:solidFill>
                <a:effectLst/>
                <a:latin typeface="Arial" panose="020B0604020202020204" pitchFamily="34" charset="0"/>
                <a:ea typeface="+mn-ea"/>
                <a:cs typeface="Arial" panose="020B0604020202020204" pitchFamily="34" charset="0"/>
              </a:rPr>
              <a:t>The rationale for the requirement for such a report stems partly from the failure of a large provider, Southern Cross, in 2011, which highlighted the challenges associated with monitoring and managing transition and continuity of service if a provider that operates across the country with complex financial structures fails. </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a:spcBef>
                <a:spcPct val="20000"/>
              </a:spcBef>
              <a:spcAft>
                <a:spcPts val="300"/>
              </a:spcAft>
              <a:buClr>
                <a:srgbClr val="34B555"/>
              </a:buClr>
              <a:defRPr/>
            </a:pPr>
            <a:r>
              <a:rPr lang="en-GB" dirty="0" smtClean="0"/>
              <a:t>By these means it is hoped that e</a:t>
            </a:r>
            <a:r>
              <a:rPr lang="en-GB" dirty="0" smtClean="0">
                <a:solidFill>
                  <a:schemeClr val="tx1"/>
                </a:solidFill>
                <a:latin typeface="Arial" panose="020B0604020202020204" pitchFamily="34" charset="0"/>
                <a:cs typeface="Arial" panose="020B0604020202020204" pitchFamily="34" charset="0"/>
              </a:rPr>
              <a:t>veryone in the sector is able to respond to market changes.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14</a:t>
            </a:fld>
            <a:endParaRPr lang="en-GB" dirty="0"/>
          </a:p>
        </p:txBody>
      </p:sp>
    </p:spTree>
    <p:extLst>
      <p:ext uri="{BB962C8B-B14F-4D97-AF65-F5344CB8AC3E}">
        <p14:creationId xmlns:p14="http://schemas.microsoft.com/office/powerpoint/2010/main" val="14418372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77085"/>
            <a:ext cx="6408712" cy="5616624"/>
          </a:xfrm>
        </p:spPr>
        <p:txBody>
          <a:bodyPr/>
          <a:lstStyle/>
          <a:p>
            <a:pPr marL="0" marR="0" indent="0" algn="l" defTabSz="90681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Arial" panose="020B0604020202020204" pitchFamily="34" charset="0"/>
                <a:ea typeface="+mn-ea"/>
                <a:cs typeface="Arial" panose="020B0604020202020204" pitchFamily="34" charset="0"/>
              </a:rPr>
              <a:t>Facilitator Notes</a:t>
            </a:r>
          </a:p>
          <a:p>
            <a:pPr marL="0" marR="0" indent="0" algn="l" defTabSz="906810" rtl="0" eaLnBrk="1" fontAlgn="auto" latinLnBrk="0" hangingPunct="1">
              <a:lnSpc>
                <a:spcPct val="100000"/>
              </a:lnSpc>
              <a:spcBef>
                <a:spcPts val="0"/>
              </a:spcBef>
              <a:spcAft>
                <a:spcPts val="0"/>
              </a:spcAft>
              <a:buClrTx/>
              <a:buSzTx/>
              <a:buFontTx/>
              <a:buNone/>
              <a:tabLst/>
              <a:defRPr/>
            </a:pPr>
            <a:endParaRPr lang="en-GB" sz="1200" b="1" kern="1200" dirty="0" smtClean="0">
              <a:solidFill>
                <a:schemeClr val="tx1"/>
              </a:solidFill>
              <a:effectLst/>
              <a:latin typeface="Arial" panose="020B0604020202020204" pitchFamily="34" charset="0"/>
              <a:ea typeface="+mn-ea"/>
              <a:cs typeface="Arial" panose="020B0604020202020204" pitchFamily="34" charset="0"/>
            </a:endParaRPr>
          </a:p>
          <a:p>
            <a:r>
              <a:rPr lang="en-GB" dirty="0" smtClean="0"/>
              <a:t>Workforce </a:t>
            </a:r>
            <a:r>
              <a:rPr lang="en-GB" dirty="0"/>
              <a:t>regulations come into force in </a:t>
            </a:r>
            <a:r>
              <a:rPr lang="en-GB" b="1" dirty="0"/>
              <a:t>April 2017</a:t>
            </a:r>
            <a:r>
              <a:rPr lang="en-GB" dirty="0"/>
              <a:t>. </a:t>
            </a:r>
            <a:r>
              <a:rPr lang="en-GB" dirty="0" smtClean="0"/>
              <a:t>Registration of managers</a:t>
            </a:r>
            <a:r>
              <a:rPr lang="en-GB" dirty="0"/>
              <a:t>, social workers, social work students and residential child care workers </a:t>
            </a:r>
            <a:r>
              <a:rPr lang="en-GB" dirty="0" smtClean="0"/>
              <a:t>will be transferred from the Care Council to Social </a:t>
            </a:r>
            <a:r>
              <a:rPr lang="en-GB" dirty="0"/>
              <a:t>Care Wales from April </a:t>
            </a:r>
            <a:r>
              <a:rPr lang="en-GB" dirty="0" smtClean="0"/>
              <a:t>2017, i.e. these staff won’t need to re-register. </a:t>
            </a:r>
            <a:r>
              <a:rPr lang="en-GB" dirty="0"/>
              <a:t>Domiciliary care workers can register from 2018 and it will be mandatory to do so from 2020. Care home workers can register from 2020 and it will be mandatory to do so from 2022.</a:t>
            </a:r>
          </a:p>
          <a:p>
            <a:r>
              <a:rPr lang="en-GB" dirty="0"/>
              <a:t> </a:t>
            </a:r>
          </a:p>
          <a:p>
            <a:r>
              <a:rPr lang="en-GB" dirty="0"/>
              <a:t>There will be no impact on service registration until </a:t>
            </a:r>
            <a:r>
              <a:rPr lang="en-GB" b="1" dirty="0"/>
              <a:t>April 2018</a:t>
            </a:r>
            <a:r>
              <a:rPr lang="en-GB" dirty="0"/>
              <a:t>, with a phased re-registration process and full implementation by </a:t>
            </a:r>
            <a:r>
              <a:rPr lang="en-GB" b="1" dirty="0"/>
              <a:t>April </a:t>
            </a:r>
            <a:r>
              <a:rPr lang="en-GB" b="1" dirty="0" smtClean="0"/>
              <a:t>2019</a:t>
            </a:r>
            <a:r>
              <a:rPr lang="en-GB" dirty="0" smtClean="0"/>
              <a:t>. </a:t>
            </a:r>
            <a:r>
              <a:rPr lang="en-GB" dirty="0"/>
              <a:t>The provider </a:t>
            </a:r>
            <a:r>
              <a:rPr lang="en-GB" b="1" dirty="0"/>
              <a:t>re-registration </a:t>
            </a:r>
            <a:r>
              <a:rPr lang="en-GB" dirty="0"/>
              <a:t>process will happen in a </a:t>
            </a:r>
            <a:r>
              <a:rPr lang="en-GB" b="1" dirty="0"/>
              <a:t>phased way</a:t>
            </a:r>
            <a:r>
              <a:rPr lang="en-GB" dirty="0"/>
              <a:t> with certain types of services being re-registered in a defined time period throughout </a:t>
            </a:r>
            <a:r>
              <a:rPr lang="en-GB" dirty="0" smtClean="0"/>
              <a:t>2018-19. Current </a:t>
            </a:r>
            <a:r>
              <a:rPr lang="en-GB" dirty="0"/>
              <a:t>regulations and National Minimum Standards remain in force until services are registered under the </a:t>
            </a:r>
            <a:r>
              <a:rPr lang="en-GB" dirty="0" smtClean="0"/>
              <a:t>Regulation </a:t>
            </a:r>
            <a:r>
              <a:rPr lang="en-GB" dirty="0"/>
              <a:t>and Inspection </a:t>
            </a:r>
            <a:r>
              <a:rPr lang="en-GB" dirty="0" smtClean="0"/>
              <a:t>of Social</a:t>
            </a:r>
            <a:r>
              <a:rPr lang="en-GB" baseline="0" dirty="0" smtClean="0"/>
              <a:t> Care </a:t>
            </a:r>
            <a:r>
              <a:rPr lang="en-GB" dirty="0" smtClean="0"/>
              <a:t>(Wales</a:t>
            </a:r>
            <a:r>
              <a:rPr lang="en-GB" dirty="0"/>
              <a:t>) Act </a:t>
            </a:r>
            <a:r>
              <a:rPr lang="en-GB" dirty="0" smtClean="0"/>
              <a:t>2016.</a:t>
            </a:r>
            <a:endParaRPr lang="en-GB" dirty="0"/>
          </a:p>
          <a:p>
            <a:r>
              <a:rPr lang="en-GB" dirty="0"/>
              <a:t>  </a:t>
            </a:r>
          </a:p>
          <a:p>
            <a:r>
              <a:rPr lang="en-GB" dirty="0" smtClean="0"/>
              <a:t>CSSIW </a:t>
            </a:r>
            <a:r>
              <a:rPr lang="en-GB" dirty="0"/>
              <a:t>are testing a new local authority social services inspection </a:t>
            </a:r>
            <a:r>
              <a:rPr lang="en-GB" dirty="0" smtClean="0"/>
              <a:t>framework </a:t>
            </a:r>
            <a:r>
              <a:rPr lang="en-GB" dirty="0"/>
              <a:t>during 2016-17. </a:t>
            </a:r>
            <a:r>
              <a:rPr lang="en-GB" dirty="0" smtClean="0"/>
              <a:t>Lessons learned </a:t>
            </a:r>
            <a:r>
              <a:rPr lang="en-GB" dirty="0"/>
              <a:t>from this testing will inform the development of the </a:t>
            </a:r>
            <a:r>
              <a:rPr lang="en-GB" dirty="0" smtClean="0"/>
              <a:t>requirements </a:t>
            </a:r>
            <a:r>
              <a:rPr lang="en-GB" dirty="0"/>
              <a:t>of local </a:t>
            </a:r>
            <a:r>
              <a:rPr lang="en-GB" dirty="0" smtClean="0"/>
              <a:t>authorities, including market stability, </a:t>
            </a:r>
            <a:r>
              <a:rPr lang="en-GB" dirty="0"/>
              <a:t>that come into force in April 2018. </a:t>
            </a:r>
            <a:endParaRPr lang="en-GB" dirty="0" smtClean="0"/>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0681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The detailed requirements for all the changes will be set out in regulations developed by Welsh Government. The </a:t>
            </a:r>
            <a:r>
              <a:rPr lang="en-GB" altLang="en-US" sz="1200" dirty="0" smtClean="0"/>
              <a:t>workforce regulations and some service regulations (</a:t>
            </a:r>
            <a:r>
              <a:rPr lang="en-GB" altLang="en-US" dirty="0" smtClean="0">
                <a:latin typeface="Arial" pitchFamily="34" charset="0"/>
                <a:ea typeface="ＭＳ Ｐゴシック" pitchFamily="34" charset="-128"/>
              </a:rPr>
              <a:t>registration as a service provider, variation of registration, service provider annual returns, information to be included in notification to </a:t>
            </a:r>
            <a:r>
              <a:rPr lang="en-GB" altLang="en-US" dirty="0" smtClean="0">
                <a:ea typeface="ＭＳ Ｐゴシック" pitchFamily="34" charset="-128"/>
              </a:rPr>
              <a:t>local authoritie</a:t>
            </a:r>
            <a:r>
              <a:rPr lang="en-GB" altLang="en-US" dirty="0" smtClean="0">
                <a:latin typeface="Arial" pitchFamily="34" charset="0"/>
                <a:ea typeface="ＭＳ Ｐゴシック" pitchFamily="34" charset="-128"/>
              </a:rPr>
              <a:t>s)</a:t>
            </a:r>
            <a:r>
              <a:rPr lang="en-GB" altLang="en-US" baseline="0" dirty="0" smtClean="0">
                <a:latin typeface="Arial" pitchFamily="34" charset="0"/>
                <a:ea typeface="ＭＳ Ｐゴシック" pitchFamily="34" charset="-128"/>
              </a:rPr>
              <a:t> </a:t>
            </a:r>
            <a:r>
              <a:rPr lang="en-GB" altLang="en-US" sz="1200" dirty="0" smtClean="0"/>
              <a:t>are being consulted upon during phase one June-September 2016. These </a:t>
            </a:r>
            <a:r>
              <a:rPr lang="en-GB" altLang="en-US" sz="1200" b="0" dirty="0" smtClean="0">
                <a:solidFill>
                  <a:schemeClr val="tx1"/>
                </a:solidFill>
                <a:effectLst/>
              </a:rPr>
              <a:t>f</a:t>
            </a:r>
            <a:r>
              <a:rPr lang="en-GB" sz="1200" b="0" dirty="0" smtClean="0">
                <a:solidFill>
                  <a:schemeClr val="tx1"/>
                </a:solidFill>
                <a:effectLst/>
              </a:rPr>
              <a:t>inal draft regulations will be laid before the Assembly in winter 2016 to allow the workforce regulations to come into force in April 2017.</a:t>
            </a:r>
          </a:p>
          <a:p>
            <a:pPr marL="0" marR="0" indent="0" algn="l" defTabSz="906810" rtl="0" eaLnBrk="1" fontAlgn="auto" latinLnBrk="0" hangingPunct="1">
              <a:lnSpc>
                <a:spcPct val="100000"/>
              </a:lnSpc>
              <a:spcBef>
                <a:spcPts val="0"/>
              </a:spcBef>
              <a:spcAft>
                <a:spcPts val="0"/>
              </a:spcAft>
              <a:buClrTx/>
              <a:buSzTx/>
              <a:buFontTx/>
              <a:buNone/>
              <a:tabLst/>
              <a:defRPr/>
            </a:pPr>
            <a:endParaRPr lang="en-GB" sz="1200" b="0" dirty="0" smtClean="0">
              <a:solidFill>
                <a:schemeClr val="tx1"/>
              </a:solidFill>
              <a:effectLst/>
              <a:latin typeface="Arial"/>
              <a:ea typeface="Times New Roman"/>
              <a:cs typeface="Times New Roman"/>
            </a:endParaRPr>
          </a:p>
          <a:p>
            <a:pPr marL="0" marR="0" indent="0" algn="l" defTabSz="906810" rtl="0" eaLnBrk="1" fontAlgn="auto" latinLnBrk="0" hangingPunct="1">
              <a:lnSpc>
                <a:spcPct val="100000"/>
              </a:lnSpc>
              <a:spcBef>
                <a:spcPts val="0"/>
              </a:spcBef>
              <a:spcAft>
                <a:spcPts val="0"/>
              </a:spcAft>
              <a:buClrTx/>
              <a:buSzTx/>
              <a:buFontTx/>
              <a:buNone/>
              <a:tabLst/>
              <a:defRPr/>
            </a:pPr>
            <a:r>
              <a:rPr lang="en-GB" sz="1200" b="0" dirty="0" smtClean="0">
                <a:solidFill>
                  <a:schemeClr val="tx1"/>
                </a:solidFill>
                <a:effectLst/>
                <a:latin typeface="Arial"/>
                <a:ea typeface="Times New Roman"/>
                <a:cs typeface="Times New Roman"/>
              </a:rPr>
              <a:t>The rest of the regulations -</a:t>
            </a:r>
            <a:r>
              <a:rPr lang="en-GB" sz="1200" b="0" baseline="0" dirty="0" smtClean="0">
                <a:solidFill>
                  <a:schemeClr val="tx1"/>
                </a:solidFill>
                <a:effectLst/>
                <a:latin typeface="Arial"/>
                <a:ea typeface="Times New Roman"/>
                <a:cs typeface="Times New Roman"/>
              </a:rPr>
              <a:t> </a:t>
            </a:r>
            <a:r>
              <a:rPr lang="en-GB" sz="1200" b="0" baseline="0" dirty="0" smtClean="0">
                <a:solidFill>
                  <a:schemeClr val="tx1"/>
                </a:solidFill>
                <a:effectLst/>
                <a:latin typeface="Arial" pitchFamily="34" charset="0"/>
                <a:ea typeface="ＭＳ Ｐゴシック" pitchFamily="34" charset="-128"/>
                <a:cs typeface="Arial" panose="020B0604020202020204" pitchFamily="34" charset="0"/>
              </a:rPr>
              <a:t>r</a:t>
            </a:r>
            <a:r>
              <a:rPr lang="en-GB" altLang="en-US" dirty="0" smtClean="0">
                <a:latin typeface="Arial" pitchFamily="34" charset="0"/>
                <a:ea typeface="ＭＳ Ｐゴシック" pitchFamily="34" charset="-128"/>
              </a:rPr>
              <a:t>equirements and standards of service providers and responsible individuals, offences arising from these requirements, requirements of local authorities, regulated advocacy services</a:t>
            </a:r>
            <a:r>
              <a:rPr lang="en-GB" altLang="en-US" baseline="0" dirty="0" smtClean="0">
                <a:latin typeface="Arial" pitchFamily="34" charset="0"/>
                <a:ea typeface="ＭＳ Ｐゴシック" pitchFamily="34" charset="-128"/>
              </a:rPr>
              <a:t> – will be consulted upon in phase two late spring to summer 2017. </a:t>
            </a:r>
            <a:r>
              <a:rPr lang="en-GB" sz="1200" b="0" dirty="0" smtClean="0">
                <a:solidFill>
                  <a:schemeClr val="tx1"/>
                </a:solidFill>
                <a:effectLst/>
              </a:rPr>
              <a:t>Final draft service regulations will be laid before the Assembly in winter 2017 to allow the service regulations to come into force in April 2018.</a:t>
            </a:r>
            <a:endParaRPr lang="en-GB"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15</a:t>
            </a:fld>
            <a:endParaRPr lang="en-GB" dirty="0"/>
          </a:p>
        </p:txBody>
      </p:sp>
    </p:spTree>
    <p:extLst>
      <p:ext uri="{BB962C8B-B14F-4D97-AF65-F5344CB8AC3E}">
        <p14:creationId xmlns:p14="http://schemas.microsoft.com/office/powerpoint/2010/main" val="14548880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b="1" dirty="0" smtClean="0">
                <a:solidFill>
                  <a:srgbClr val="000000"/>
                </a:solidFill>
              </a:rPr>
              <a:t>Facilitator Notes</a:t>
            </a:r>
          </a:p>
          <a:p>
            <a:pPr>
              <a:defRPr/>
            </a:pPr>
            <a:endParaRPr lang="en-GB" b="1" dirty="0" smtClean="0">
              <a:solidFill>
                <a:srgbClr val="000000"/>
              </a:solidFill>
            </a:endParaRPr>
          </a:p>
          <a:p>
            <a:pPr>
              <a:defRPr/>
            </a:pPr>
            <a:r>
              <a:rPr lang="en-GB" dirty="0" smtClean="0">
                <a:solidFill>
                  <a:srgbClr val="000000"/>
                </a:solidFill>
              </a:rPr>
              <a:t>In summary,</a:t>
            </a:r>
            <a:r>
              <a:rPr lang="en-GB" baseline="0" dirty="0" smtClean="0">
                <a:solidFill>
                  <a:srgbClr val="000000"/>
                </a:solidFill>
              </a:rPr>
              <a:t> t</a:t>
            </a:r>
            <a:r>
              <a:rPr lang="en-GB" dirty="0" smtClean="0"/>
              <a:t>he Act is being introduced to continuously improve the </a:t>
            </a:r>
            <a:r>
              <a:rPr lang="en-GB" b="1" dirty="0" smtClean="0"/>
              <a:t>quality of care and support</a:t>
            </a:r>
            <a:r>
              <a:rPr lang="en-GB" dirty="0" smtClean="0"/>
              <a:t> in Wales. </a:t>
            </a:r>
            <a:r>
              <a:rPr lang="en-GB" baseline="0" dirty="0" smtClean="0">
                <a:solidFill>
                  <a:srgbClr val="000000"/>
                </a:solidFill>
              </a:rPr>
              <a:t>It’s an Act with an emphasis on:</a:t>
            </a:r>
          </a:p>
          <a:p>
            <a:pPr>
              <a:defRPr/>
            </a:pPr>
            <a:endParaRPr lang="en-GB" dirty="0" smtClean="0">
              <a:solidFill>
                <a:srgbClr val="000000"/>
              </a:solidFill>
            </a:endParaRPr>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solidFill>
                  <a:srgbClr val="000000"/>
                </a:solidFill>
              </a:rPr>
              <a:t>Improving well-being </a:t>
            </a:r>
            <a:r>
              <a:rPr lang="en-GB" dirty="0" smtClean="0">
                <a:solidFill>
                  <a:srgbClr val="000000"/>
                </a:solidFill>
              </a:rPr>
              <a:t>by assessing the impact of services on people’s lives</a:t>
            </a:r>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solidFill>
                  <a:srgbClr val="000000"/>
                </a:solidFill>
              </a:rPr>
              <a:t>Giving a stronger voice </a:t>
            </a:r>
            <a:r>
              <a:rPr lang="en-GB" dirty="0" smtClean="0">
                <a:solidFill>
                  <a:srgbClr val="000000"/>
                </a:solidFill>
              </a:rPr>
              <a:t>to people who use services</a:t>
            </a:r>
          </a:p>
          <a:p>
            <a:pPr marL="342900" indent="-342900">
              <a:buFont typeface="Arial" panose="020B0604020202020204" pitchFamily="34" charset="0"/>
              <a:buChar char="•"/>
              <a:defRPr/>
            </a:pPr>
            <a:r>
              <a:rPr lang="en-GB" b="1" dirty="0" smtClean="0">
                <a:solidFill>
                  <a:srgbClr val="000000"/>
                </a:solidFill>
              </a:rPr>
              <a:t>Strengthening protection </a:t>
            </a:r>
            <a:r>
              <a:rPr lang="en-GB" dirty="0" smtClean="0">
                <a:solidFill>
                  <a:srgbClr val="000000"/>
                </a:solidFill>
              </a:rPr>
              <a:t>through regulatory powers and </a:t>
            </a:r>
            <a:r>
              <a:rPr lang="en-GB" dirty="0">
                <a:solidFill>
                  <a:srgbClr val="000000"/>
                </a:solidFill>
              </a:rPr>
              <a:t>greater </a:t>
            </a:r>
            <a:r>
              <a:rPr lang="en-GB" dirty="0" smtClean="0">
                <a:solidFill>
                  <a:srgbClr val="000000"/>
                </a:solidFill>
              </a:rPr>
              <a:t>transparency </a:t>
            </a:r>
            <a:r>
              <a:rPr lang="en-GB" dirty="0">
                <a:solidFill>
                  <a:srgbClr val="000000"/>
                </a:solidFill>
              </a:rPr>
              <a:t>and comparability across services in Wales</a:t>
            </a:r>
          </a:p>
          <a:p>
            <a:pPr marL="342900" indent="-342900">
              <a:buFont typeface="Arial" panose="020B0604020202020204" pitchFamily="34" charset="0"/>
              <a:buChar char="•"/>
              <a:defRPr/>
            </a:pPr>
            <a:r>
              <a:rPr lang="en-GB" b="1" dirty="0" smtClean="0">
                <a:solidFill>
                  <a:srgbClr val="000000"/>
                </a:solidFill>
              </a:rPr>
              <a:t>Increasing accountability </a:t>
            </a:r>
            <a:r>
              <a:rPr lang="en-GB" dirty="0" smtClean="0">
                <a:solidFill>
                  <a:srgbClr val="000000"/>
                </a:solidFill>
              </a:rPr>
              <a:t>of service providers by ensuring a </a:t>
            </a:r>
            <a:r>
              <a:rPr lang="en-GB" sz="1200" dirty="0" smtClean="0"/>
              <a:t>clear alignment between leadership, culture and well-being </a:t>
            </a:r>
            <a:endParaRPr lang="en-GB" dirty="0" smtClean="0">
              <a:solidFill>
                <a:srgbClr val="000000"/>
              </a:solidFill>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16</a:t>
            </a:fld>
            <a:endParaRPr lang="en-GB" dirty="0"/>
          </a:p>
        </p:txBody>
      </p:sp>
    </p:spTree>
    <p:extLst>
      <p:ext uri="{BB962C8B-B14F-4D97-AF65-F5344CB8AC3E}">
        <p14:creationId xmlns:p14="http://schemas.microsoft.com/office/powerpoint/2010/main" val="1454888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Facilitator Notes</a:t>
            </a:r>
          </a:p>
          <a:p>
            <a:endParaRPr lang="en-GB" dirty="0"/>
          </a:p>
          <a:p>
            <a:r>
              <a:rPr lang="en-GB" dirty="0" smtClean="0"/>
              <a:t>The </a:t>
            </a:r>
            <a:r>
              <a:rPr lang="en-GB" b="1" dirty="0"/>
              <a:t>Regulation and Inspection of Social Care (Wales) Act 2016 </a:t>
            </a:r>
            <a:r>
              <a:rPr lang="en-GB" dirty="0" smtClean="0"/>
              <a:t>provides </a:t>
            </a:r>
            <a:r>
              <a:rPr lang="en-GB" dirty="0"/>
              <a:t>a revised, streamlined framework for the regulation and inspection of social care services in Wales. </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r>
              <a:rPr lang="en-GB" dirty="0"/>
              <a:t>The Act is being introduced to improve the </a:t>
            </a:r>
            <a:r>
              <a:rPr lang="en-GB" b="1" dirty="0"/>
              <a:t>quality of care and support</a:t>
            </a:r>
            <a:r>
              <a:rPr lang="en-GB" dirty="0"/>
              <a:t> in Wales. It will do this by </a:t>
            </a:r>
            <a:r>
              <a:rPr lang="en-GB" b="1" dirty="0"/>
              <a:t>strengthening protection</a:t>
            </a:r>
            <a:r>
              <a:rPr lang="en-GB" dirty="0"/>
              <a:t>, increasing </a:t>
            </a:r>
            <a:r>
              <a:rPr lang="en-GB" b="1" dirty="0"/>
              <a:t>accountability</a:t>
            </a:r>
            <a:r>
              <a:rPr lang="en-GB" dirty="0"/>
              <a:t> </a:t>
            </a:r>
            <a:r>
              <a:rPr lang="en-GB" dirty="0" smtClean="0"/>
              <a:t>of those</a:t>
            </a:r>
            <a:r>
              <a:rPr lang="en-GB" baseline="0" dirty="0" smtClean="0"/>
              <a:t> who provide services </a:t>
            </a:r>
            <a:r>
              <a:rPr lang="en-GB" dirty="0" smtClean="0"/>
              <a:t>and </a:t>
            </a:r>
            <a:r>
              <a:rPr lang="en-GB" dirty="0"/>
              <a:t>giving a </a:t>
            </a:r>
            <a:r>
              <a:rPr lang="en-GB" b="1" dirty="0"/>
              <a:t>stronger voice</a:t>
            </a:r>
            <a:r>
              <a:rPr lang="en-GB" dirty="0"/>
              <a:t> to people who use care and support services</a:t>
            </a:r>
            <a:r>
              <a:rPr lang="en-GB" dirty="0" smtClean="0"/>
              <a:t>. </a:t>
            </a:r>
          </a:p>
          <a:p>
            <a:endParaRPr lang="en-GB" dirty="0" smtClean="0"/>
          </a:p>
          <a:p>
            <a:r>
              <a:rPr lang="en-GB" dirty="0" smtClean="0"/>
              <a:t>It also embeds </a:t>
            </a:r>
            <a:r>
              <a:rPr lang="en-GB" dirty="0"/>
              <a:t>the aims of the </a:t>
            </a:r>
            <a:r>
              <a:rPr lang="en-GB" b="1" dirty="0"/>
              <a:t>Social Services and Well-being (Wales) Act 2014 </a:t>
            </a:r>
            <a:r>
              <a:rPr lang="en-GB" dirty="0"/>
              <a:t>and the </a:t>
            </a:r>
            <a:r>
              <a:rPr lang="en-GB" b="1" dirty="0"/>
              <a:t>Well-being of Future Generations (Wales) Act </a:t>
            </a:r>
            <a:r>
              <a:rPr lang="en-GB" b="1" dirty="0" smtClean="0"/>
              <a:t>2015</a:t>
            </a:r>
            <a:r>
              <a:rPr lang="en-GB" dirty="0" smtClean="0"/>
              <a:t> so </a:t>
            </a:r>
            <a:r>
              <a:rPr lang="en-GB" dirty="0"/>
              <a:t>they produce a whole system with the aim of improving the </a:t>
            </a:r>
            <a:r>
              <a:rPr lang="en-GB" b="1" dirty="0"/>
              <a:t>well-being </a:t>
            </a:r>
            <a:r>
              <a:rPr lang="en-GB" dirty="0"/>
              <a:t>of the people of Wales</a:t>
            </a:r>
            <a:r>
              <a:rPr lang="en-GB" sz="1200" kern="1200" dirty="0" smtClean="0">
                <a:solidFill>
                  <a:schemeClr val="tx1"/>
                </a:solidFill>
                <a:effectLst/>
                <a:latin typeface="Arial" panose="020B0604020202020204" pitchFamily="34" charset="0"/>
                <a:ea typeface="+mn-ea"/>
                <a:cs typeface="Arial" panose="020B0604020202020204" pitchFamily="34" charset="0"/>
              </a:rPr>
              <a:t>. </a:t>
            </a:r>
            <a:endParaRPr lang="en-GB" dirty="0"/>
          </a:p>
          <a:p>
            <a:pPr eaLnBrk="1" hangingPunct="1">
              <a:lnSpc>
                <a:spcPct val="80000"/>
              </a:lnSpc>
            </a:pPr>
            <a:endParaRPr lang="en-GB" altLang="en-US" sz="1200" dirty="0" smtClean="0"/>
          </a:p>
          <a:p>
            <a:r>
              <a:rPr lang="en-GB" dirty="0" smtClean="0"/>
              <a:t>Taken </a:t>
            </a:r>
            <a:r>
              <a:rPr lang="en-GB" dirty="0"/>
              <a:t>together, these three pieces of legislation have been described as the most significant legal change to social care in Wales since devolution.</a:t>
            </a:r>
          </a:p>
          <a:p>
            <a:endParaRPr lang="en-GB"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1</a:t>
            </a:fld>
            <a:endParaRPr lang="en-GB" dirty="0"/>
          </a:p>
        </p:txBody>
      </p:sp>
    </p:spTree>
    <p:extLst>
      <p:ext uri="{BB962C8B-B14F-4D97-AF65-F5344CB8AC3E}">
        <p14:creationId xmlns:p14="http://schemas.microsoft.com/office/powerpoint/2010/main" val="1454888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Prior to the Act, the system</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of regulation was </a:t>
            </a:r>
            <a:r>
              <a:rPr lang="en-GB" sz="1200" kern="1200" dirty="0" smtClean="0">
                <a:solidFill>
                  <a:schemeClr val="tx1"/>
                </a:solidFill>
                <a:effectLst/>
                <a:latin typeface="Arial" panose="020B0604020202020204" pitchFamily="34" charset="0"/>
                <a:ea typeface="+mn-ea"/>
                <a:cs typeface="Arial" panose="020B0604020202020204" pitchFamily="34" charset="0"/>
              </a:rPr>
              <a:t>predominately focused on compliance with minimum standards. The new approach takes greater account of the impact which care and support services have on people’s lives and well-being.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The aim is also to reduce the complexity of the law and provide greater flexibility of processes for providers, and enable new models of care to develop. As an example – nine sets of regulations and 14 sets of minimum standards will be replaced by just two sets of regulations and guidance on compliance with those regulations.</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a:defRPr/>
            </a:pPr>
            <a:r>
              <a:rPr lang="en-GB" dirty="0"/>
              <a:t>In addition to making changes to the registration, inspection and enforcement of </a:t>
            </a:r>
            <a:r>
              <a:rPr lang="en-GB" dirty="0" smtClean="0"/>
              <a:t>care and support, </a:t>
            </a:r>
            <a:r>
              <a:rPr lang="en-GB" dirty="0"/>
              <a:t>the Act includes requirements for the regulation of the social care </a:t>
            </a:r>
            <a:r>
              <a:rPr lang="en-GB" dirty="0" smtClean="0"/>
              <a:t>workforce to ensure that everyone who works in the sector is skilled, appropriately qualified and trained to an agreed set of standards.</a:t>
            </a:r>
          </a:p>
          <a:p>
            <a:pPr>
              <a:defRPr/>
            </a:pPr>
            <a:endParaRPr lang="en-GB" dirty="0"/>
          </a:p>
          <a:p>
            <a:pPr>
              <a:defRPr/>
            </a:pPr>
            <a:r>
              <a:rPr lang="en-GB" dirty="0" smtClean="0"/>
              <a:t>The regulators will have duties to involve citizens in their work and report on how this is done annually. Providers will have a duty to produce and publish annual returns that give objective information for the public. Greater transparency and public awareness, it is hoped, will lead to greater public confidence in how regulation works.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2</a:t>
            </a:fld>
            <a:endParaRPr lang="en-GB" dirty="0"/>
          </a:p>
        </p:txBody>
      </p:sp>
    </p:spTree>
    <p:extLst>
      <p:ext uri="{BB962C8B-B14F-4D97-AF65-F5344CB8AC3E}">
        <p14:creationId xmlns:p14="http://schemas.microsoft.com/office/powerpoint/2010/main" val="1454888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Facilitator Notes</a:t>
            </a:r>
          </a:p>
          <a:p>
            <a:endParaRPr lang="en-GB" dirty="0" smtClean="0"/>
          </a:p>
          <a:p>
            <a:r>
              <a:rPr lang="en-GB" baseline="0" dirty="0" smtClean="0"/>
              <a:t>The Act will affect the whole care and support </a:t>
            </a:r>
            <a:r>
              <a:rPr lang="en-GB" dirty="0" smtClean="0"/>
              <a:t>sector: a </a:t>
            </a:r>
            <a:r>
              <a:rPr lang="en-GB" dirty="0"/>
              <a:t>wide range of </a:t>
            </a:r>
            <a:r>
              <a:rPr lang="en-GB" dirty="0" smtClean="0"/>
              <a:t>organisations, </a:t>
            </a:r>
            <a:r>
              <a:rPr lang="en-GB" dirty="0"/>
              <a:t>managers, staff and people who use </a:t>
            </a:r>
            <a:r>
              <a:rPr lang="en-GB" b="1" dirty="0"/>
              <a:t>regulated</a:t>
            </a:r>
            <a:r>
              <a:rPr lang="en-GB" dirty="0"/>
              <a:t> </a:t>
            </a:r>
            <a:r>
              <a:rPr lang="en-GB" dirty="0" smtClean="0"/>
              <a:t>care and support services. </a:t>
            </a:r>
            <a:endParaRPr lang="en-GB" baseline="0" dirty="0" smtClean="0"/>
          </a:p>
          <a:p>
            <a:endParaRPr lang="en-GB" dirty="0"/>
          </a:p>
          <a:p>
            <a:r>
              <a:rPr lang="en-GB" dirty="0" smtClean="0"/>
              <a:t>Regulated services </a:t>
            </a:r>
            <a:r>
              <a:rPr lang="en-GB" dirty="0"/>
              <a:t>are the ones shown in this slide: a care home service; a secure accommodation service; a residential family centre service; an adoption service; a fostering service; an adult placement scheme; an advocacy service or a domiciliary support service. </a:t>
            </a:r>
          </a:p>
          <a:p>
            <a:endParaRPr lang="en-GB" dirty="0"/>
          </a:p>
          <a:p>
            <a:r>
              <a:rPr lang="en-GB" dirty="0"/>
              <a:t>Note that childcare homes will be classed as care homes under the new service regulations</a:t>
            </a:r>
            <a:r>
              <a:rPr lang="en-GB" dirty="0" smtClean="0"/>
              <a:t>. Note that a care home service includes residential homes, as well as nursing homes.</a:t>
            </a:r>
            <a:endParaRPr lang="en-GB" dirty="0"/>
          </a:p>
          <a:p>
            <a:endParaRPr lang="en-GB" dirty="0"/>
          </a:p>
          <a:p>
            <a:r>
              <a:rPr lang="en-GB" baseline="0" dirty="0" smtClean="0"/>
              <a:t>The Act will affect providers of all types – local authorities, voluntary and community sector providers, </a:t>
            </a:r>
            <a:r>
              <a:rPr lang="en-GB" dirty="0" smtClean="0"/>
              <a:t>not-for-profit </a:t>
            </a:r>
            <a:r>
              <a:rPr lang="en-GB" dirty="0"/>
              <a:t>and private sector </a:t>
            </a:r>
            <a:r>
              <a:rPr lang="en-GB" baseline="0" dirty="0" smtClean="0"/>
              <a:t>provider organisations or individuals </a:t>
            </a:r>
            <a:r>
              <a:rPr lang="en-GB" dirty="0" smtClean="0"/>
              <a:t>– providing regulated services for all types of care groups such as people with learning disabilities, mental health services, children’s services, older people’s services, etc.</a:t>
            </a:r>
          </a:p>
          <a:p>
            <a:endParaRPr lang="en-GB"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3</a:t>
            </a:fld>
            <a:endParaRPr lang="en-GB" dirty="0"/>
          </a:p>
        </p:txBody>
      </p:sp>
    </p:spTree>
    <p:extLst>
      <p:ext uri="{BB962C8B-B14F-4D97-AF65-F5344CB8AC3E}">
        <p14:creationId xmlns:p14="http://schemas.microsoft.com/office/powerpoint/2010/main" val="1454888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Facilitator Notes</a:t>
            </a:r>
          </a:p>
          <a:p>
            <a:endParaRPr lang="en-GB" dirty="0" smtClean="0"/>
          </a:p>
          <a:p>
            <a:r>
              <a:rPr lang="en-GB" dirty="0" smtClean="0"/>
              <a:t>What is the Act concerned with? There are five main elements that the Act changes:</a:t>
            </a:r>
          </a:p>
          <a:p>
            <a:endParaRPr lang="en-GB" dirty="0" smtClean="0"/>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dirty="0" smtClean="0"/>
              <a:t>The Act establishes </a:t>
            </a:r>
            <a:r>
              <a:rPr lang="en-GB" sz="1200" dirty="0" smtClean="0"/>
              <a:t>Social Care Wales</a:t>
            </a:r>
          </a:p>
          <a:p>
            <a:pPr marL="342900" indent="-342900">
              <a:buFont typeface="+mj-lt"/>
              <a:buAutoNum type="arabicPeriod"/>
              <a:defRPr/>
            </a:pPr>
            <a:r>
              <a:rPr lang="en-GB" dirty="0"/>
              <a:t>Regulation of the </a:t>
            </a:r>
            <a:r>
              <a:rPr lang="en-GB" dirty="0" smtClean="0"/>
              <a:t>workforce across all care and support provision in Wales</a:t>
            </a:r>
            <a:endParaRPr lang="en-GB" dirty="0"/>
          </a:p>
          <a:p>
            <a:pPr marL="342900" indent="-342900">
              <a:buFont typeface="+mj-lt"/>
              <a:buAutoNum type="arabicPeriod"/>
              <a:defRPr/>
            </a:pPr>
            <a:r>
              <a:rPr lang="en-GB" sz="1200" dirty="0" smtClean="0"/>
              <a:t>Regulation of social care service providers: care homes, domiciliary care agencies, etc (regulated services)</a:t>
            </a:r>
          </a:p>
          <a:p>
            <a:pPr marL="342900" indent="-342900">
              <a:buFont typeface="+mj-lt"/>
              <a:buAutoNum type="arabicPeriod"/>
              <a:defRPr/>
            </a:pPr>
            <a:r>
              <a:rPr lang="en-GB" sz="1200" dirty="0" smtClean="0"/>
              <a:t>Inspection of and reporting by local authorities</a:t>
            </a:r>
          </a:p>
          <a:p>
            <a:pPr marL="342900" indent="-342900">
              <a:buFont typeface="+mj-lt"/>
              <a:buAutoNum type="arabicPeriod"/>
              <a:defRPr/>
            </a:pPr>
            <a:r>
              <a:rPr lang="en-GB" dirty="0" smtClean="0"/>
              <a:t>Market stability reports and market oversight</a:t>
            </a:r>
          </a:p>
          <a:p>
            <a:pPr marL="342900" indent="-342900">
              <a:buFont typeface="+mj-lt"/>
              <a:buAutoNum type="arabicPeriod"/>
              <a:defRPr/>
            </a:pPr>
            <a:endParaRPr lang="en-GB" sz="1200" dirty="0" smtClean="0"/>
          </a:p>
          <a:p>
            <a:pPr marL="0" indent="0">
              <a:buFont typeface="+mj-lt"/>
              <a:buNone/>
              <a:defRPr/>
            </a:pPr>
            <a:r>
              <a:rPr lang="en-GB" sz="1200" dirty="0" smtClean="0"/>
              <a:t>The Act is also concerned with:</a:t>
            </a:r>
          </a:p>
          <a:p>
            <a:pPr marL="0" indent="0">
              <a:buFont typeface="+mj-lt"/>
              <a:buNone/>
              <a:defRPr/>
            </a:pPr>
            <a:endParaRPr lang="en-GB" sz="1200" dirty="0" smtClean="0"/>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smtClean="0"/>
              <a:t>How organisations share information and work together </a:t>
            </a:r>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Being consistent with changes delivered by the Social Services and Well-being (Wales) Act 2014</a:t>
            </a:r>
          </a:p>
          <a:p>
            <a:endParaRPr lang="en-GB" dirty="0" smtClean="0"/>
          </a:p>
          <a:p>
            <a:r>
              <a:rPr lang="en-GB" dirty="0" smtClean="0"/>
              <a:t>The slides now run through each of the five elements in turn, starting with Social Care Wales </a:t>
            </a:r>
            <a:r>
              <a:rPr lang="en-GB" baseline="0" dirty="0" smtClean="0"/>
              <a:t>on the next slide. Note that slides 5-6</a:t>
            </a:r>
            <a:r>
              <a:rPr lang="en-GB" dirty="0" smtClean="0"/>
              <a:t> and slides 11-16 outline the changes related to each element of the Act in the box at the top of each slide, and the intended outcome of these changes in the box at the bottom of each slide.</a:t>
            </a:r>
          </a:p>
        </p:txBody>
      </p:sp>
      <p:sp>
        <p:nvSpPr>
          <p:cNvPr id="4" name="Slide Number Placeholder 3"/>
          <p:cNvSpPr>
            <a:spLocks noGrp="1"/>
          </p:cNvSpPr>
          <p:nvPr>
            <p:ph type="sldNum" sz="quarter" idx="10"/>
          </p:nvPr>
        </p:nvSpPr>
        <p:spPr/>
        <p:txBody>
          <a:bodyPr/>
          <a:lstStyle/>
          <a:p>
            <a:fld id="{A771E050-A66B-4E11-9C20-135C160BC1C9}" type="slidenum">
              <a:rPr lang="en-GB" smtClean="0"/>
              <a:t>4</a:t>
            </a:fld>
            <a:endParaRPr lang="en-GB" dirty="0"/>
          </a:p>
        </p:txBody>
      </p:sp>
    </p:spTree>
    <p:extLst>
      <p:ext uri="{BB962C8B-B14F-4D97-AF65-F5344CB8AC3E}">
        <p14:creationId xmlns:p14="http://schemas.microsoft.com/office/powerpoint/2010/main" val="1454888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77085"/>
            <a:ext cx="6480720" cy="5184576"/>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From</a:t>
            </a:r>
            <a:r>
              <a:rPr lang="en-GB" baseline="0" dirty="0" smtClean="0"/>
              <a:t> April</a:t>
            </a:r>
            <a:r>
              <a:rPr lang="en-GB" dirty="0" smtClean="0"/>
              <a:t> 2017, the Care Council for Wales and the Social Services Improvement Agency (SSIA) will become </a:t>
            </a:r>
            <a:r>
              <a:rPr lang="en-GB" b="1" dirty="0" smtClean="0"/>
              <a:t>Social Care Wales</a:t>
            </a:r>
            <a:r>
              <a:rPr lang="en-GB" dirty="0" smtClean="0"/>
              <a:t>. This national body will be given wider responsibilities for improving</a:t>
            </a:r>
            <a:r>
              <a:rPr lang="en-GB" baseline="0" dirty="0" smtClean="0"/>
              <a:t> the quality of social care services</a:t>
            </a:r>
            <a:r>
              <a:rPr lang="en-GB" dirty="0" smtClean="0"/>
              <a:t>. Social Care Wales </a:t>
            </a:r>
            <a:r>
              <a:rPr lang="en-GB" sz="1200" kern="1200" dirty="0" smtClean="0">
                <a:solidFill>
                  <a:schemeClr val="tx1"/>
                </a:solidFill>
                <a:effectLst/>
                <a:latin typeface="Arial" panose="020B0604020202020204" pitchFamily="34" charset="0"/>
                <a:ea typeface="+mn-ea"/>
                <a:cs typeface="Arial" panose="020B0604020202020204" pitchFamily="34" charset="0"/>
              </a:rPr>
              <a:t>will be a Welsh Government Sponsored Body with responsibility for regulating and developing the social care workforce, and for improving the sector throughout Wales. </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effectLst/>
              </a:rPr>
              <a:t>Social Care Wales will be at the heart of a new social care landscape, bringing together workforce development, workforce regulation, service improvement and research in one organisation. It</a:t>
            </a:r>
            <a:r>
              <a:rPr lang="en-GB" baseline="0" dirty="0" smtClean="0">
                <a:effectLst/>
              </a:rPr>
              <a:t> will </a:t>
            </a:r>
            <a:r>
              <a:rPr lang="en-GB" dirty="0" smtClean="0">
                <a:effectLst/>
              </a:rPr>
              <a:t>build on the functions of the Care Council and SSIA by, in particular, registering more groups of social care workers; agreeing priorities for funding social care training and regulating that training; setting priorities for research; working to improve specific care services; providing an information hub for the sector; and having a public information giving role. </a:t>
            </a:r>
            <a:r>
              <a:rPr lang="en-GB" b="0" dirty="0" smtClean="0"/>
              <a:t>Its broader remit will help Social Care Wales, its partners and people using services to address effectively the priorities for service improvement identified by the sector. </a:t>
            </a:r>
          </a:p>
          <a:p>
            <a:endParaRPr lang="en-GB" dirty="0" smtClean="0">
              <a:effectLst/>
            </a:endParaRPr>
          </a:p>
          <a:p>
            <a:r>
              <a:rPr lang="en-GB" dirty="0" smtClean="0"/>
              <a:t>There is a useful checklist of what Social Care Wales</a:t>
            </a:r>
            <a:r>
              <a:rPr lang="en-GB" baseline="0" dirty="0" smtClean="0"/>
              <a:t> will do (once established), in addition to what Care the Care Council for Wales does now, at: </a:t>
            </a:r>
            <a:r>
              <a:rPr lang="en-GB" dirty="0" smtClean="0"/>
              <a:t>http://www.ccwales.org.uk/what-social-care-wales-will-do/</a:t>
            </a:r>
          </a:p>
          <a:p>
            <a:endParaRPr lang="en-GB" dirty="0"/>
          </a:p>
          <a:p>
            <a:r>
              <a:rPr lang="en-GB" b="1" dirty="0" smtClean="0"/>
              <a:t>Social Care Wales </a:t>
            </a:r>
            <a:r>
              <a:rPr lang="en-GB" dirty="0"/>
              <a:t>and </a:t>
            </a:r>
            <a:r>
              <a:rPr lang="en-GB" dirty="0" smtClean="0"/>
              <a:t>the </a:t>
            </a:r>
            <a:r>
              <a:rPr lang="en-GB" b="1" dirty="0" smtClean="0"/>
              <a:t>Care and Social Services Inspectorate Wales </a:t>
            </a:r>
            <a:r>
              <a:rPr lang="en-GB" dirty="0" smtClean="0"/>
              <a:t>(CSSIW) will </a:t>
            </a:r>
            <a:r>
              <a:rPr lang="en-GB" dirty="0"/>
              <a:t>have a </a:t>
            </a:r>
            <a:r>
              <a:rPr lang="en-GB" dirty="0" smtClean="0"/>
              <a:t>duty </a:t>
            </a:r>
            <a:r>
              <a:rPr lang="en-GB" dirty="0"/>
              <a:t>to </a:t>
            </a:r>
            <a:r>
              <a:rPr lang="en-GB" dirty="0" smtClean="0"/>
              <a:t>co-operate</a:t>
            </a:r>
            <a:r>
              <a:rPr lang="en-GB" dirty="0"/>
              <a:t>. Regulators will need to share information to monitor the sector on an </a:t>
            </a:r>
            <a:r>
              <a:rPr lang="en-GB" dirty="0" smtClean="0"/>
              <a:t>ongoing </a:t>
            </a:r>
            <a:r>
              <a:rPr lang="en-GB" dirty="0"/>
              <a:t>basis and collaborate to identify improvement issues and support improvement. </a:t>
            </a:r>
            <a:r>
              <a:rPr lang="en-GB" dirty="0" smtClean="0"/>
              <a:t>They will need to do things differently to ensure seamless operations and reduce burdens on providers.</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5</a:t>
            </a:fld>
            <a:endParaRPr lang="en-GB" dirty="0"/>
          </a:p>
        </p:txBody>
      </p:sp>
    </p:spTree>
    <p:extLst>
      <p:ext uri="{BB962C8B-B14F-4D97-AF65-F5344CB8AC3E}">
        <p14:creationId xmlns:p14="http://schemas.microsoft.com/office/powerpoint/2010/main" val="1454888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05077"/>
            <a:ext cx="6480720" cy="6120680"/>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Facilitator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dirty="0" smtClean="0"/>
          </a:p>
          <a:p>
            <a:r>
              <a:rPr lang="en-GB" sz="1200" dirty="0" smtClean="0"/>
              <a:t>Prior to the Act’s implementation, d</a:t>
            </a:r>
            <a:r>
              <a:rPr lang="en-GB" sz="1200" kern="1200" dirty="0" smtClean="0">
                <a:solidFill>
                  <a:schemeClr val="tx1"/>
                </a:solidFill>
                <a:effectLst/>
                <a:latin typeface="Arial" panose="020B0604020202020204" pitchFamily="34" charset="0"/>
                <a:ea typeface="+mn-ea"/>
                <a:cs typeface="Arial" panose="020B0604020202020204" pitchFamily="34" charset="0"/>
              </a:rPr>
              <a:t>omiciliary care workers and adult care home workers could choose to register, but it wasn’t compulsory, whereas: </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Social workers</a:t>
            </a:r>
          </a:p>
          <a:p>
            <a:pPr marL="171450" lvl="0" indent="-171450">
              <a:buFont typeface="Arial" panose="020B0604020202020204" pitchFamily="34" charset="0"/>
              <a:buChar char="•"/>
            </a:pPr>
            <a:r>
              <a:rPr lang="en-GB" dirty="0" smtClean="0"/>
              <a:t>Social work students</a:t>
            </a:r>
          </a:p>
          <a:p>
            <a:pPr marL="171450" lvl="0" indent="-171450">
              <a:buFont typeface="Arial" panose="020B0604020202020204" pitchFamily="34" charset="0"/>
              <a:buChar char="•"/>
            </a:pPr>
            <a:r>
              <a:rPr lang="en-GB" dirty="0" smtClean="0"/>
              <a:t>Residential child care workers and managers, and</a:t>
            </a:r>
          </a:p>
          <a:p>
            <a:pPr marL="171450" lvl="0" indent="-171450">
              <a:buFont typeface="Arial" panose="020B0604020202020204" pitchFamily="34" charset="0"/>
              <a:buChar char="•"/>
            </a:pPr>
            <a:r>
              <a:rPr lang="en-GB" dirty="0" smtClean="0"/>
              <a:t>A</a:t>
            </a:r>
            <a:r>
              <a:rPr lang="en-GB" sz="1200" kern="1200" dirty="0" smtClean="0">
                <a:solidFill>
                  <a:schemeClr val="tx1"/>
                </a:solidFill>
                <a:effectLst/>
                <a:latin typeface="Arial" panose="020B0604020202020204" pitchFamily="34" charset="0"/>
                <a:ea typeface="+mn-ea"/>
                <a:cs typeface="Arial" panose="020B0604020202020204" pitchFamily="34" charset="0"/>
              </a:rPr>
              <a:t>dult care home and home care managers</a:t>
            </a:r>
          </a:p>
          <a:p>
            <a:r>
              <a:rPr lang="en-GB" dirty="0"/>
              <a:t>a</a:t>
            </a:r>
            <a:r>
              <a:rPr lang="en-GB" dirty="0" smtClean="0"/>
              <a:t>ll had to register with the Care Council for Wales.</a:t>
            </a:r>
            <a:endParaRPr lang="en-GB" dirty="0"/>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r>
              <a:rPr lang="en-GB" dirty="0" smtClean="0"/>
              <a:t>Implementation means that v</a:t>
            </a:r>
            <a:r>
              <a:rPr lang="en-GB" sz="1200" kern="1200" dirty="0" smtClean="0">
                <a:solidFill>
                  <a:schemeClr val="tx1"/>
                </a:solidFill>
                <a:effectLst/>
                <a:latin typeface="Arial" panose="020B0604020202020204" pitchFamily="34" charset="0"/>
                <a:ea typeface="+mn-ea"/>
                <a:cs typeface="Arial" panose="020B0604020202020204" pitchFamily="34" charset="0"/>
              </a:rPr>
              <a:t>oluntary registration will be removed and r</a:t>
            </a:r>
            <a:r>
              <a:rPr lang="en-GB" dirty="0" smtClean="0"/>
              <a:t>egistration with Social Care Wales will be mandatory for </a:t>
            </a:r>
            <a:r>
              <a:rPr lang="en-GB" b="1" dirty="0" smtClean="0"/>
              <a:t>all</a:t>
            </a:r>
            <a:r>
              <a:rPr lang="en-GB" dirty="0" smtClean="0"/>
              <a:t> the above groups of staff:</a:t>
            </a: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defRPr/>
            </a:pPr>
            <a:r>
              <a:rPr lang="en-GB" sz="1200" dirty="0" smtClean="0">
                <a:latin typeface="Arial" charset="0"/>
                <a:cs typeface="Arial" charset="0"/>
              </a:rPr>
              <a:t>Managers to register with Social Care Wales (rather than both the Care Council and CSSIW) following implementation of the service regulations</a:t>
            </a:r>
          </a:p>
          <a:p>
            <a:pPr marL="171450" indent="-171450">
              <a:buFont typeface="Arial" panose="020B0604020202020204" pitchFamily="34" charset="0"/>
              <a:buChar char="•"/>
              <a:defRPr/>
            </a:pPr>
            <a:r>
              <a:rPr lang="en-GB" dirty="0" smtClean="0">
                <a:latin typeface="Arial" charset="0"/>
                <a:cs typeface="Arial" charset="0"/>
              </a:rPr>
              <a:t>Social workers, social work students and </a:t>
            </a:r>
            <a:r>
              <a:rPr lang="en-GB" dirty="0"/>
              <a:t>residential </a:t>
            </a:r>
            <a:r>
              <a:rPr lang="en-GB" dirty="0" smtClean="0"/>
              <a:t>childcare workers will be </a:t>
            </a:r>
            <a:r>
              <a:rPr lang="en-GB" dirty="0" smtClean="0">
                <a:latin typeface="Arial" charset="0"/>
                <a:cs typeface="Arial" charset="0"/>
              </a:rPr>
              <a:t>registered </a:t>
            </a:r>
            <a:r>
              <a:rPr lang="en-GB" dirty="0">
                <a:latin typeface="Arial" charset="0"/>
                <a:cs typeface="Arial" charset="0"/>
              </a:rPr>
              <a:t>with Social Care Wales </a:t>
            </a:r>
            <a:r>
              <a:rPr lang="en-GB" dirty="0" smtClean="0">
                <a:latin typeface="Arial" charset="0"/>
                <a:cs typeface="Arial" charset="0"/>
              </a:rPr>
              <a:t>from April 2017</a:t>
            </a:r>
            <a:endParaRPr lang="en-GB" sz="1200" dirty="0" smtClean="0">
              <a:latin typeface="Arial" charset="0"/>
              <a:cs typeface="Arial" charset="0"/>
            </a:endParaRPr>
          </a:p>
          <a:p>
            <a:pPr marL="171450" indent="-171450" eaLnBrk="1" hangingPunct="1">
              <a:buFont typeface="Arial" panose="020B0604020202020204" pitchFamily="34" charset="0"/>
              <a:buChar char="•"/>
              <a:defRPr/>
            </a:pPr>
            <a:r>
              <a:rPr lang="en-GB" sz="1200" dirty="0" smtClean="0">
                <a:latin typeface="Arial" charset="0"/>
                <a:cs typeface="Arial" charset="0"/>
              </a:rPr>
              <a:t>Domiciliary care workers to be able to register from 2018 and mandatory </a:t>
            </a:r>
            <a:r>
              <a:rPr lang="en-GB" dirty="0" smtClean="0">
                <a:latin typeface="Arial" charset="0"/>
                <a:cs typeface="Arial" charset="0"/>
              </a:rPr>
              <a:t>from</a:t>
            </a:r>
            <a:r>
              <a:rPr lang="en-GB" sz="1200" dirty="0" smtClean="0">
                <a:latin typeface="Arial" charset="0"/>
                <a:cs typeface="Arial" charset="0"/>
              </a:rPr>
              <a:t> 2020</a:t>
            </a:r>
          </a:p>
          <a:p>
            <a:pPr marL="171450" indent="-171450" eaLnBrk="1" hangingPunct="1">
              <a:buFont typeface="Arial" panose="020B0604020202020204" pitchFamily="34" charset="0"/>
              <a:buChar char="•"/>
              <a:defRPr/>
            </a:pPr>
            <a:r>
              <a:rPr lang="en-GB" sz="1200" dirty="0" smtClean="0">
                <a:latin typeface="Arial" charset="0"/>
                <a:cs typeface="Arial" charset="0"/>
              </a:rPr>
              <a:t>Care home workers to be able to register from 2020 and mandatory </a:t>
            </a:r>
            <a:r>
              <a:rPr lang="en-GB" dirty="0" smtClean="0">
                <a:latin typeface="Arial" charset="0"/>
                <a:cs typeface="Arial" charset="0"/>
              </a:rPr>
              <a:t>from</a:t>
            </a:r>
            <a:r>
              <a:rPr lang="en-GB" sz="1200" dirty="0" smtClean="0">
                <a:latin typeface="Arial" charset="0"/>
                <a:cs typeface="Arial" charset="0"/>
              </a:rPr>
              <a:t> 2022</a:t>
            </a:r>
            <a:endParaRPr lang="en-GB" sz="1200" kern="12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Note that this is in addition to the existing requirements for Disclosure and Barring Service (DBS) checks. Being</a:t>
            </a:r>
            <a:r>
              <a:rPr lang="en-GB" dirty="0" smtClean="0"/>
              <a:t> on the Social Care Wales register includes a requirement to be appropriately qualified. Social Care Wales will investigate if ‘fitness to practise’ for any member of staff is impaired.</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a:defRPr/>
            </a:pPr>
            <a:r>
              <a:rPr lang="en-GB" dirty="0"/>
              <a:t>New staff groups may have to register in </a:t>
            </a:r>
            <a:r>
              <a:rPr lang="en-GB" dirty="0" smtClean="0"/>
              <a:t>future. Staff who provide advocacy services and early years staff have been highlighted as examples of groups that may be required to register in the future. This gives flexibility to respond to changes in the sector.</a:t>
            </a:r>
            <a:endParaRPr lang="en-GB" sz="1200" dirty="0" smtClean="0"/>
          </a:p>
          <a:p>
            <a:endPar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defRPr/>
            </a:pPr>
            <a:r>
              <a:rPr lang="en-GB" dirty="0"/>
              <a:t>Training for social workers has been regulated. However, training for the rest of the social care workforce has </a:t>
            </a:r>
            <a:r>
              <a:rPr lang="en-GB" dirty="0" smtClean="0"/>
              <a:t>not. </a:t>
            </a:r>
            <a:r>
              <a:rPr lang="en-GB" dirty="0"/>
              <a:t>Social Care </a:t>
            </a:r>
            <a:r>
              <a:rPr lang="en-GB" dirty="0" smtClean="0"/>
              <a:t>Wales’s </a:t>
            </a:r>
            <a:r>
              <a:rPr lang="en-GB" dirty="0"/>
              <a:t>responsibilities will extend to regulation of </a:t>
            </a:r>
            <a:r>
              <a:rPr lang="en-GB" i="1" dirty="0"/>
              <a:t>care worker </a:t>
            </a:r>
            <a:r>
              <a:rPr lang="en-GB" dirty="0"/>
              <a:t>training from April 2017.</a:t>
            </a:r>
          </a:p>
          <a:p>
            <a:pPr>
              <a:defRPr/>
            </a:pPr>
            <a:endParaRPr lang="en-GB" dirty="0"/>
          </a:p>
          <a:p>
            <a:r>
              <a:rPr lang="en-GB" sz="1200" kern="1200" dirty="0" smtClean="0">
                <a:solidFill>
                  <a:schemeClr val="tx1"/>
                </a:solidFill>
                <a:effectLst/>
                <a:latin typeface="Arial" panose="020B0604020202020204" pitchFamily="34" charset="0"/>
                <a:ea typeface="+mn-ea"/>
                <a:cs typeface="Arial" panose="020B0604020202020204" pitchFamily="34" charset="0"/>
              </a:rPr>
              <a:t>By having key workforce regulatory processes in primary legislation, the potential for conflict between the regulation and improvement functions of Social Care Wales is minimised</a:t>
            </a:r>
            <a:r>
              <a:rPr lang="en-GB" dirty="0" smtClean="0"/>
              <a:t>.</a:t>
            </a:r>
            <a:endPar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6</a:t>
            </a:fld>
            <a:endParaRPr lang="en-GB" dirty="0"/>
          </a:p>
        </p:txBody>
      </p:sp>
    </p:spTree>
    <p:extLst>
      <p:ext uri="{BB962C8B-B14F-4D97-AF65-F5344CB8AC3E}">
        <p14:creationId xmlns:p14="http://schemas.microsoft.com/office/powerpoint/2010/main" val="1441837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Facilitator Notes</a:t>
            </a:r>
          </a:p>
          <a:p>
            <a:endParaRPr lang="en-GB" dirty="0" smtClean="0"/>
          </a:p>
          <a:p>
            <a:pPr>
              <a:defRPr/>
            </a:pPr>
            <a:r>
              <a:rPr lang="en-GB" dirty="0" smtClean="0"/>
              <a:t>This is the service provider registration system prior </a:t>
            </a:r>
            <a:r>
              <a:rPr lang="en-GB" dirty="0"/>
              <a:t>to the Act’s implementation</a:t>
            </a:r>
            <a:r>
              <a:rPr lang="en-GB" dirty="0" smtClean="0"/>
              <a:t> – providers register by establishment and agency, and each service has a registered manager with CSSIW (and the Care Council). In the example shown on the slide the provider Suncare Ltd has four separate registrations as it has four establishments.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t>The establishment-based model relies on tight definitions of service types e.g. a care home cannot have a resident with learning disabilities unless it is registered as a learning disability establishment. The aim of the new approach to service registration is to allow greater flexibility of registration to ensure that, for example, a resident does not have to move to different provision because their provider is not registered to meet their changing needs even if the provider is able to do so. Providers will describe within their statement of purpose the services they provide and the staff, training or facilities they have that enable them to meet the well-being needs of people who use their service.</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7</a:t>
            </a:fld>
            <a:endParaRPr lang="en-GB" dirty="0"/>
          </a:p>
        </p:txBody>
      </p:sp>
    </p:spTree>
    <p:extLst>
      <p:ext uri="{BB962C8B-B14F-4D97-AF65-F5344CB8AC3E}">
        <p14:creationId xmlns:p14="http://schemas.microsoft.com/office/powerpoint/2010/main" val="3697105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77085"/>
            <a:ext cx="6480720" cy="6264696"/>
          </a:xfrm>
        </p:spPr>
        <p:txBody>
          <a:bodyPr/>
          <a:lstStyle/>
          <a:p>
            <a:pPr marL="0" indent="0">
              <a:buFont typeface="Arial" panose="020B0604020202020204" pitchFamily="34" charset="0"/>
              <a:buNone/>
            </a:pPr>
            <a:r>
              <a:rPr lang="en-GB" sz="1200" b="1" kern="1200" dirty="0" smtClean="0">
                <a:solidFill>
                  <a:schemeClr val="tx1"/>
                </a:solidFill>
                <a:effectLst/>
                <a:latin typeface="Arial" panose="020B0604020202020204" pitchFamily="34" charset="0"/>
                <a:ea typeface="+mn-ea"/>
                <a:cs typeface="Arial" panose="020B0604020202020204" pitchFamily="34" charset="0"/>
              </a:rPr>
              <a:t>Facilitator</a:t>
            </a:r>
            <a:r>
              <a:rPr lang="en-GB" sz="1200" b="1" kern="1200" baseline="0" dirty="0" smtClean="0">
                <a:solidFill>
                  <a:schemeClr val="tx1"/>
                </a:solidFill>
                <a:effectLst/>
                <a:latin typeface="Arial" panose="020B0604020202020204" pitchFamily="34" charset="0"/>
                <a:ea typeface="+mn-ea"/>
                <a:cs typeface="Arial" panose="020B0604020202020204" pitchFamily="34" charset="0"/>
              </a:rPr>
              <a:t> Notes</a:t>
            </a:r>
          </a:p>
          <a:p>
            <a:pPr marL="0" indent="0">
              <a:buFont typeface="Arial" panose="020B0604020202020204" pitchFamily="34" charset="0"/>
              <a:buNone/>
            </a:pPr>
            <a:endParaRPr lang="en-GB" sz="1200" kern="1200" baseline="0" dirty="0" smtClean="0">
              <a:solidFill>
                <a:schemeClr val="tx1"/>
              </a:solidFill>
              <a:effectLst/>
              <a:latin typeface="Arial" panose="020B0604020202020204" pitchFamily="34" charset="0"/>
              <a:ea typeface="+mn-ea"/>
              <a:cs typeface="Arial" panose="020B0604020202020204" pitchFamily="34" charset="0"/>
            </a:endParaRPr>
          </a:p>
          <a:p>
            <a:pPr>
              <a:defRPr/>
            </a:pPr>
            <a:r>
              <a:rPr lang="en-GB" dirty="0" smtClean="0"/>
              <a:t>The Act will introduce a new model of service regulation, illustrated in this slide, whereby registration is by service provider rather than establishment. While</a:t>
            </a:r>
            <a:r>
              <a:rPr lang="en-GB" baseline="0" dirty="0" smtClean="0"/>
              <a:t> </a:t>
            </a:r>
            <a:r>
              <a:rPr lang="en-GB" dirty="0" smtClean="0"/>
              <a:t>providers </a:t>
            </a:r>
            <a:r>
              <a:rPr lang="en-GB" dirty="0"/>
              <a:t>will still be required to identify the place(s) at, from or in relation to which a service is being provided, the new system will only require individuals or organisations to register once with the regulator. In the example shown on the </a:t>
            </a:r>
            <a:r>
              <a:rPr lang="en-GB" dirty="0" smtClean="0"/>
              <a:t>slide, </a:t>
            </a:r>
            <a:r>
              <a:rPr lang="en-GB" dirty="0"/>
              <a:t>the provider Suncare Ltd has </a:t>
            </a:r>
            <a:r>
              <a:rPr lang="en-GB" dirty="0" smtClean="0"/>
              <a:t>one registration as it is one business even though it is delivering the service at four locations. Happy Firm Ltd has one registration and two establishments as does AKA Williams.</a:t>
            </a:r>
          </a:p>
          <a:p>
            <a:pPr>
              <a:defRPr/>
            </a:pPr>
            <a:endParaRPr lang="en-GB" dirty="0"/>
          </a:p>
          <a:p>
            <a:pPr>
              <a:defRPr/>
            </a:pPr>
            <a:r>
              <a:rPr lang="en-GB" dirty="0" smtClean="0"/>
              <a:t>Providers will have to designate a ‘responsible individual’ for each location (see next slide).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a:p>
            <a:r>
              <a:rPr lang="en-GB" sz="1200" kern="1200" dirty="0" smtClean="0">
                <a:solidFill>
                  <a:schemeClr val="tx1"/>
                </a:solidFill>
                <a:effectLst/>
                <a:latin typeface="Arial" panose="020B0604020202020204" pitchFamily="34" charset="0"/>
                <a:ea typeface="+mn-ea"/>
                <a:cs typeface="Arial" panose="020B0604020202020204" pitchFamily="34" charset="0"/>
              </a:rPr>
              <a:t>If a provider wishes to provide further services or the same service from different places then they will apply to vary their initial registration. </a:t>
            </a:r>
            <a:r>
              <a:rPr lang="en-GB" dirty="0" smtClean="0"/>
              <a:t>This means that a provider who currently has more than one service will no longer need to have separate registrations for each service. Under the new legislation, the provider will have just one registration that covers all its services – building in flexibility </a:t>
            </a:r>
            <a:r>
              <a:rPr lang="en-GB" dirty="0"/>
              <a:t>for providers to register services and expand operations </a:t>
            </a:r>
            <a:r>
              <a:rPr lang="en-GB" dirty="0" smtClean="0"/>
              <a:t>through a less burdensome process. </a:t>
            </a:r>
          </a:p>
          <a:p>
            <a:endParaRPr lang="en-GB" b="1" dirty="0"/>
          </a:p>
          <a:p>
            <a:r>
              <a:rPr lang="en-GB" b="1" dirty="0" smtClean="0"/>
              <a:t>Local authority fostering and adoption agencies will remain the exception. They do not need to register as they are statutory services.</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r>
              <a:rPr lang="en-GB" dirty="0" smtClean="0"/>
              <a:t>The aim is to move from regulation of settings and </a:t>
            </a:r>
            <a:r>
              <a:rPr lang="en-GB" dirty="0"/>
              <a:t>agencies to </a:t>
            </a:r>
            <a:r>
              <a:rPr lang="en-GB" dirty="0" smtClean="0"/>
              <a:t>how </a:t>
            </a:r>
            <a:r>
              <a:rPr lang="en-GB" dirty="0"/>
              <a:t>services </a:t>
            </a:r>
            <a:r>
              <a:rPr lang="en-GB" b="1" dirty="0"/>
              <a:t>impact on lives</a:t>
            </a:r>
            <a:r>
              <a:rPr lang="en-GB" dirty="0"/>
              <a:t> and </a:t>
            </a:r>
            <a:r>
              <a:rPr lang="en-GB" dirty="0" smtClean="0"/>
              <a:t>well-being. The new model </a:t>
            </a:r>
            <a:r>
              <a:rPr lang="en-GB" dirty="0"/>
              <a:t>allows regulators to press for improvement across one care setting </a:t>
            </a:r>
            <a:r>
              <a:rPr lang="en-GB" dirty="0" smtClean="0"/>
              <a:t>site, </a:t>
            </a:r>
            <a:r>
              <a:rPr lang="en-GB" dirty="0"/>
              <a:t>or across a provider’s entire range of services if deemed necessary. It will make it easier for the regulator to act where care is considered beyond repair and, if necessary, cancel the registration of those providers, services and settings which fail to implement improvements. It also includes stronger penalties for certain offences.</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Act also provides the power to charge for regulatory activities e.g. charging a fee for making or varying an application to register. This b</a:t>
            </a:r>
            <a:r>
              <a:rPr lang="en-GB" dirty="0" smtClean="0"/>
              <a:t>rings Wales into line with the rest of the UK. Note that this power is not being brought forward at the moment i.e. there are no plans to charge fees when service regulation under the Act comes into force in April 2018.</a:t>
            </a:r>
          </a:p>
        </p:txBody>
      </p:sp>
      <p:sp>
        <p:nvSpPr>
          <p:cNvPr id="4" name="Slide Number Placeholder 3"/>
          <p:cNvSpPr>
            <a:spLocks noGrp="1"/>
          </p:cNvSpPr>
          <p:nvPr>
            <p:ph type="sldNum" sz="quarter" idx="10"/>
          </p:nvPr>
        </p:nvSpPr>
        <p:spPr/>
        <p:txBody>
          <a:bodyPr/>
          <a:lstStyle/>
          <a:p>
            <a:fld id="{A771E050-A66B-4E11-9C20-135C160BC1C9}" type="slidenum">
              <a:rPr lang="en-GB" smtClean="0"/>
              <a:t>8</a:t>
            </a:fld>
            <a:endParaRPr lang="en-GB" dirty="0"/>
          </a:p>
        </p:txBody>
      </p:sp>
    </p:spTree>
    <p:extLst>
      <p:ext uri="{BB962C8B-B14F-4D97-AF65-F5344CB8AC3E}">
        <p14:creationId xmlns:p14="http://schemas.microsoft.com/office/powerpoint/2010/main" val="22049303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2856"/>
            <a:ext cx="7772400" cy="1296144"/>
          </a:xfrm>
        </p:spPr>
        <p:txBody>
          <a:bodyPr anchor="b">
            <a:normAutofit/>
          </a:bodyPr>
          <a:lstStyle>
            <a:lvl1pPr>
              <a:defRPr sz="2800" b="1">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5" name="Straight Connector 14"/>
          <p:cNvCxnSpPr/>
          <p:nvPr userDrawn="1"/>
        </p:nvCxnSpPr>
        <p:spPr>
          <a:xfrm>
            <a:off x="683568" y="3429000"/>
            <a:ext cx="7776864" cy="0"/>
          </a:xfrm>
          <a:prstGeom prst="line">
            <a:avLst/>
          </a:prstGeom>
          <a:ln>
            <a:solidFill>
              <a:srgbClr val="5CC9E3"/>
            </a:solidFill>
          </a:ln>
          <a:effectLst/>
        </p:spPr>
        <p:style>
          <a:lnRef idx="2">
            <a:schemeClr val="accent1"/>
          </a:lnRef>
          <a:fillRef idx="0">
            <a:schemeClr val="accent1"/>
          </a:fillRef>
          <a:effectRef idx="1">
            <a:schemeClr val="accent1"/>
          </a:effectRef>
          <a:fontRef idx="minor">
            <a:schemeClr val="tx1"/>
          </a:fontRef>
        </p:style>
      </p:cxnSp>
      <p:pic>
        <p:nvPicPr>
          <p:cNvPr id="5" name="Picture 4" descr="CCW LOGO.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1134" y="466637"/>
            <a:ext cx="2765331" cy="802123"/>
          </a:xfrm>
          <a:prstGeom prst="rect">
            <a:avLst/>
          </a:prstGeom>
        </p:spPr>
      </p:pic>
      <p:pic>
        <p:nvPicPr>
          <p:cNvPr id="6" name="Picture 2" descr="C:\Users\Fiona\AppData\Local\Temp\Welsh Government logo.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r="50000" b="24190"/>
          <a:stretch/>
        </p:blipFill>
        <p:spPr bwMode="auto">
          <a:xfrm>
            <a:off x="4200264" y="466637"/>
            <a:ext cx="1019807" cy="8697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logo alttext"/>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155953" y="466637"/>
            <a:ext cx="1863981" cy="8021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987256" y="3501008"/>
            <a:ext cx="5465064" cy="3197352"/>
          </a:xfrm>
          <a:prstGeom prst="rect">
            <a:avLst/>
          </a:prstGeom>
        </p:spPr>
      </p:pic>
    </p:spTree>
    <p:extLst>
      <p:ext uri="{BB962C8B-B14F-4D97-AF65-F5344CB8AC3E}">
        <p14:creationId xmlns:p14="http://schemas.microsoft.com/office/powerpoint/2010/main" val="3688951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128792" cy="998984"/>
          </a:xfrm>
        </p:spPr>
        <p:txBody>
          <a:bodyPr anchor="b">
            <a:noAutofit/>
          </a:bodyPr>
          <a:lstStyle>
            <a:lvl1pPr algn="l">
              <a:defRPr sz="3200" b="1">
                <a:solidFill>
                  <a:srgbClr val="5CC9E3"/>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12776"/>
            <a:ext cx="8229600" cy="4525963"/>
          </a:xfrm>
        </p:spPr>
        <p:txBody>
          <a:bodyPr/>
          <a:lstStyle>
            <a:lvl1pPr>
              <a:spcBef>
                <a:spcPts val="800"/>
              </a:spcBef>
              <a:buClr>
                <a:srgbClr val="5CC9E3"/>
              </a:buClr>
              <a:defRPr sz="2400">
                <a:latin typeface="Arial" panose="020B0604020202020204" pitchFamily="34" charset="0"/>
                <a:cs typeface="Arial" panose="020B0604020202020204" pitchFamily="34" charset="0"/>
              </a:defRPr>
            </a:lvl1pPr>
            <a:lvl2pPr>
              <a:spcBef>
                <a:spcPts val="800"/>
              </a:spcBef>
              <a:buClr>
                <a:srgbClr val="5CC9E3"/>
              </a:buClr>
              <a:defRPr sz="2000">
                <a:latin typeface="Arial" panose="020B0604020202020204" pitchFamily="34" charset="0"/>
                <a:cs typeface="Arial" panose="020B0604020202020204" pitchFamily="34" charset="0"/>
              </a:defRPr>
            </a:lvl2pPr>
            <a:lvl3pPr>
              <a:spcBef>
                <a:spcPts val="800"/>
              </a:spcBef>
              <a:buClr>
                <a:srgbClr val="5CC9E3"/>
              </a:buClr>
              <a:defRPr sz="2000">
                <a:latin typeface="Arial" panose="020B0604020202020204" pitchFamily="34" charset="0"/>
                <a:cs typeface="Arial" panose="020B0604020202020204" pitchFamily="34" charset="0"/>
              </a:defRPr>
            </a:lvl3pPr>
            <a:lvl4pPr>
              <a:spcBef>
                <a:spcPts val="800"/>
              </a:spcBef>
              <a:buClr>
                <a:srgbClr val="5CC9E3"/>
              </a:buClr>
              <a:defRPr>
                <a:latin typeface="Arial" panose="020B0604020202020204" pitchFamily="34" charset="0"/>
                <a:cs typeface="Arial" panose="020B0604020202020204" pitchFamily="34" charset="0"/>
              </a:defRPr>
            </a:lvl4pPr>
            <a:lvl5pPr>
              <a:spcBef>
                <a:spcPts val="800"/>
              </a:spcBef>
              <a:buClr>
                <a:srgbClr val="5CC9E3"/>
              </a:buCl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a:xfrm>
            <a:off x="6614864" y="6309320"/>
            <a:ext cx="2133600" cy="365125"/>
          </a:xfrm>
        </p:spPr>
        <p:txBody>
          <a:bodyPr/>
          <a:lstStyle>
            <a:lvl1pPr algn="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cxnSp>
        <p:nvCxnSpPr>
          <p:cNvPr id="9" name="Straight Connector 8"/>
          <p:cNvCxnSpPr/>
          <p:nvPr userDrawn="1"/>
        </p:nvCxnSpPr>
        <p:spPr>
          <a:xfrm>
            <a:off x="467544" y="1268760"/>
            <a:ext cx="7128792" cy="0"/>
          </a:xfrm>
          <a:prstGeom prst="line">
            <a:avLst/>
          </a:prstGeom>
          <a:ln>
            <a:solidFill>
              <a:srgbClr val="5CC9E3"/>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4931" r="8682"/>
          <a:stretch/>
        </p:blipFill>
        <p:spPr>
          <a:xfrm>
            <a:off x="7602487" y="248399"/>
            <a:ext cx="1541513" cy="1044000"/>
          </a:xfrm>
          <a:prstGeom prst="rect">
            <a:avLst/>
          </a:prstGeom>
        </p:spPr>
      </p:pic>
    </p:spTree>
    <p:extLst>
      <p:ext uri="{BB962C8B-B14F-4D97-AF65-F5344CB8AC3E}">
        <p14:creationId xmlns:p14="http://schemas.microsoft.com/office/powerpoint/2010/main" val="3725090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4784"/>
            <a:ext cx="4038600" cy="4525963"/>
          </a:xfrm>
        </p:spPr>
        <p:txBody>
          <a:bodyPr/>
          <a:lstStyle>
            <a:lvl1pPr>
              <a:buClr>
                <a:srgbClr val="5CC9E3"/>
              </a:buClr>
              <a:defRPr sz="2400">
                <a:latin typeface="Arial" panose="020B0604020202020204" pitchFamily="34" charset="0"/>
                <a:cs typeface="Arial" panose="020B0604020202020204" pitchFamily="34" charset="0"/>
              </a:defRPr>
            </a:lvl1pPr>
            <a:lvl2pPr>
              <a:buClr>
                <a:srgbClr val="5CC9E3"/>
              </a:buClr>
              <a:defRPr sz="2000">
                <a:latin typeface="Arial" panose="020B0604020202020204" pitchFamily="34" charset="0"/>
                <a:cs typeface="Arial" panose="020B0604020202020204" pitchFamily="34" charset="0"/>
              </a:defRPr>
            </a:lvl2pPr>
            <a:lvl3pPr>
              <a:buClr>
                <a:srgbClr val="5CC9E3"/>
              </a:buClr>
              <a:defRPr sz="2000">
                <a:latin typeface="Arial" panose="020B0604020202020204" pitchFamily="34" charset="0"/>
                <a:cs typeface="Arial" panose="020B0604020202020204" pitchFamily="34" charset="0"/>
              </a:defRPr>
            </a:lvl3pPr>
            <a:lvl4pPr>
              <a:buClr>
                <a:srgbClr val="5CC9E3"/>
              </a:buClr>
              <a:defRPr sz="2000">
                <a:latin typeface="Arial" panose="020B0604020202020204" pitchFamily="34" charset="0"/>
                <a:cs typeface="Arial" panose="020B0604020202020204" pitchFamily="34" charset="0"/>
              </a:defRPr>
            </a:lvl4pPr>
            <a:lvl5pPr>
              <a:buClr>
                <a:srgbClr val="5CC9E3"/>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484784"/>
            <a:ext cx="4038600" cy="4525963"/>
          </a:xfrm>
        </p:spPr>
        <p:txBody>
          <a:bodyPr/>
          <a:lstStyle>
            <a:lvl1pPr>
              <a:buClr>
                <a:srgbClr val="5CC9E3"/>
              </a:buClr>
              <a:defRPr sz="2400">
                <a:latin typeface="Arial" panose="020B0604020202020204" pitchFamily="34" charset="0"/>
                <a:cs typeface="Arial" panose="020B0604020202020204" pitchFamily="34" charset="0"/>
              </a:defRPr>
            </a:lvl1pPr>
            <a:lvl2pPr>
              <a:buClr>
                <a:srgbClr val="5CC9E3"/>
              </a:buClr>
              <a:defRPr sz="2000">
                <a:latin typeface="Arial" panose="020B0604020202020204" pitchFamily="34" charset="0"/>
                <a:cs typeface="Arial" panose="020B0604020202020204" pitchFamily="34" charset="0"/>
              </a:defRPr>
            </a:lvl2pPr>
            <a:lvl3pPr>
              <a:buClr>
                <a:srgbClr val="5CC9E3"/>
              </a:buClr>
              <a:defRPr sz="2000">
                <a:latin typeface="Arial" panose="020B0604020202020204" pitchFamily="34" charset="0"/>
                <a:cs typeface="Arial" panose="020B0604020202020204" pitchFamily="34" charset="0"/>
              </a:defRPr>
            </a:lvl3pPr>
            <a:lvl4pPr>
              <a:buClr>
                <a:srgbClr val="5CC9E3"/>
              </a:buClr>
              <a:defRPr sz="2000">
                <a:latin typeface="Arial" panose="020B0604020202020204" pitchFamily="34" charset="0"/>
                <a:cs typeface="Arial" panose="020B0604020202020204" pitchFamily="34" charset="0"/>
              </a:defRPr>
            </a:lvl4pPr>
            <a:lvl5pPr>
              <a:buClr>
                <a:srgbClr val="5CC9E3"/>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3" name="Slide Number Placeholder 5"/>
          <p:cNvSpPr>
            <a:spLocks noGrp="1"/>
          </p:cNvSpPr>
          <p:nvPr>
            <p:ph type="sldNum" sz="quarter" idx="12"/>
          </p:nvPr>
        </p:nvSpPr>
        <p:spPr>
          <a:xfrm>
            <a:off x="6614864" y="6309320"/>
            <a:ext cx="2133600" cy="365125"/>
          </a:xfrm>
        </p:spPr>
        <p:txBody>
          <a:bodyPr/>
          <a:lstStyle>
            <a:lvl1pPr algn="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sp>
        <p:nvSpPr>
          <p:cNvPr id="11" name="Title 1"/>
          <p:cNvSpPr>
            <a:spLocks noGrp="1"/>
          </p:cNvSpPr>
          <p:nvPr>
            <p:ph type="title"/>
          </p:nvPr>
        </p:nvSpPr>
        <p:spPr>
          <a:xfrm>
            <a:off x="467544" y="260648"/>
            <a:ext cx="7128792" cy="998984"/>
          </a:xfrm>
        </p:spPr>
        <p:txBody>
          <a:bodyPr anchor="b">
            <a:noAutofit/>
          </a:bodyPr>
          <a:lstStyle>
            <a:lvl1pPr algn="l">
              <a:defRPr sz="3200" b="1">
                <a:solidFill>
                  <a:srgbClr val="5CC9E3"/>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4" name="Straight Connector 13"/>
          <p:cNvCxnSpPr/>
          <p:nvPr userDrawn="1"/>
        </p:nvCxnSpPr>
        <p:spPr>
          <a:xfrm>
            <a:off x="467544" y="1268760"/>
            <a:ext cx="7128792" cy="0"/>
          </a:xfrm>
          <a:prstGeom prst="line">
            <a:avLst/>
          </a:prstGeom>
          <a:ln>
            <a:solidFill>
              <a:srgbClr val="5CC9E3"/>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4931" r="8682"/>
          <a:stretch/>
        </p:blipFill>
        <p:spPr>
          <a:xfrm>
            <a:off x="7602487" y="248399"/>
            <a:ext cx="1541513" cy="1044000"/>
          </a:xfrm>
          <a:prstGeom prst="rect">
            <a:avLst/>
          </a:prstGeom>
        </p:spPr>
      </p:pic>
    </p:spTree>
    <p:extLst>
      <p:ext uri="{BB962C8B-B14F-4D97-AF65-F5344CB8AC3E}">
        <p14:creationId xmlns:p14="http://schemas.microsoft.com/office/powerpoint/2010/main" val="238702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6470848" y="6309320"/>
            <a:ext cx="2133600" cy="365125"/>
          </a:xfrm>
        </p:spPr>
        <p:txBody>
          <a:bodyPr/>
          <a:lstStyle>
            <a:lvl1pPr algn="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spTree>
    <p:extLst>
      <p:ext uri="{BB962C8B-B14F-4D97-AF65-F5344CB8AC3E}">
        <p14:creationId xmlns:p14="http://schemas.microsoft.com/office/powerpoint/2010/main" val="297602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CC62F-30C0-4A15-BEEE-9BC3816535A8}" type="slidenum">
              <a:rPr lang="en-GB" smtClean="0"/>
              <a:t>‹#›</a:t>
            </a:fld>
            <a:endParaRPr lang="en-GB" dirty="0"/>
          </a:p>
        </p:txBody>
      </p:sp>
    </p:spTree>
    <p:extLst>
      <p:ext uri="{BB962C8B-B14F-4D97-AF65-F5344CB8AC3E}">
        <p14:creationId xmlns:p14="http://schemas.microsoft.com/office/powerpoint/2010/main" val="3357990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GB" sz="3000" dirty="0" smtClean="0">
                <a:solidFill>
                  <a:srgbClr val="5CC9E3"/>
                </a:solidFill>
              </a:rPr>
              <a:t/>
            </a:r>
            <a:br>
              <a:rPr lang="en-GB" sz="3000" dirty="0" smtClean="0">
                <a:solidFill>
                  <a:srgbClr val="5CC9E3"/>
                </a:solidFill>
              </a:rPr>
            </a:br>
            <a:r>
              <a:rPr lang="en-GB" sz="3000" dirty="0" smtClean="0">
                <a:solidFill>
                  <a:srgbClr val="34B555"/>
                </a:solidFill>
              </a:rPr>
              <a:t>Regulation </a:t>
            </a:r>
            <a:r>
              <a:rPr lang="en-GB" sz="3000" dirty="0">
                <a:solidFill>
                  <a:srgbClr val="34B555"/>
                </a:solidFill>
              </a:rPr>
              <a:t>and Inspection of Social Care (Wales) Act 2016 </a:t>
            </a:r>
            <a:r>
              <a:rPr lang="en-GB" sz="3000" b="0" dirty="0" smtClean="0"/>
              <a:t> </a:t>
            </a:r>
            <a:endParaRPr lang="en-GB" sz="3000" dirty="0"/>
          </a:p>
        </p:txBody>
      </p:sp>
    </p:spTree>
    <p:extLst>
      <p:ext uri="{BB962C8B-B14F-4D97-AF65-F5344CB8AC3E}">
        <p14:creationId xmlns:p14="http://schemas.microsoft.com/office/powerpoint/2010/main" val="2734465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648" y="260648"/>
            <a:ext cx="6075687" cy="998984"/>
          </a:xfrm>
        </p:spPr>
        <p:txBody>
          <a:bodyPr/>
          <a:lstStyle/>
          <a:p>
            <a:r>
              <a:rPr lang="en-GB" dirty="0"/>
              <a:t/>
            </a:r>
            <a:br>
              <a:rPr lang="en-GB" dirty="0"/>
            </a:br>
            <a:r>
              <a:rPr lang="en-GB" b="0" dirty="0" smtClean="0">
                <a:solidFill>
                  <a:srgbClr val="34B555"/>
                </a:solidFill>
              </a:rPr>
              <a:t>Better </a:t>
            </a:r>
            <a:r>
              <a:rPr lang="en-GB" dirty="0" smtClean="0">
                <a:solidFill>
                  <a:srgbClr val="34B555"/>
                </a:solidFill>
              </a:rPr>
              <a:t>accountability</a:t>
            </a:r>
            <a:endParaRPr lang="en-GB" dirty="0">
              <a:solidFill>
                <a:srgbClr val="34B555"/>
              </a:solidFill>
            </a:endParaRPr>
          </a:p>
        </p:txBody>
      </p:sp>
      <p:sp>
        <p:nvSpPr>
          <p:cNvPr id="3" name="Content Placeholder 2"/>
          <p:cNvSpPr>
            <a:spLocks noGrp="1"/>
          </p:cNvSpPr>
          <p:nvPr>
            <p:ph idx="1"/>
          </p:nvPr>
        </p:nvSpPr>
        <p:spPr>
          <a:noFill/>
        </p:spPr>
        <p:txBody>
          <a:bodyPr wrap="square" rtlCol="0">
            <a:spAutoFit/>
          </a:bodyPr>
          <a:lstStyle/>
          <a:p>
            <a:pPr marL="0" indent="0">
              <a:buNone/>
            </a:pPr>
            <a:endParaRPr lang="en-GB" sz="1600" dirty="0"/>
          </a:p>
          <a:p>
            <a:pPr marL="0" indent="0">
              <a:buNone/>
            </a:pPr>
            <a:endParaRPr lang="en-GB" sz="1600"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9</a:t>
            </a:fld>
            <a:endParaRPr lang="en-GB" dirty="0"/>
          </a:p>
        </p:txBody>
      </p:sp>
      <p:sp>
        <p:nvSpPr>
          <p:cNvPr id="8" name="Content Placeholder 2"/>
          <p:cNvSpPr txBox="1">
            <a:spLocks/>
          </p:cNvSpPr>
          <p:nvPr/>
        </p:nvSpPr>
        <p:spPr>
          <a:xfrm>
            <a:off x="1403648" y="1628800"/>
            <a:ext cx="5472608" cy="1963614"/>
          </a:xfrm>
          <a:prstGeom prst="rect">
            <a:avLst/>
          </a:prstGeom>
          <a:noFill/>
        </p:spPr>
        <p:txBody>
          <a:bodyPr vert="horz" wrap="square" lIns="91440" tIns="45720" rIns="91440" bIns="45720" rtlCol="0">
            <a:spAutoFit/>
          </a:bodyPr>
          <a:lstStyle>
            <a:lvl1pPr marL="342900" indent="-342900" algn="l" defTabSz="914400" rtl="0" eaLnBrk="1" latinLnBrk="0" hangingPunct="1">
              <a:spcBef>
                <a:spcPct val="20000"/>
              </a:spcBef>
              <a:buClr>
                <a:srgbClr val="5CC9E3"/>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66700" indent="-266700">
              <a:spcAft>
                <a:spcPts val="600"/>
              </a:spcAft>
              <a:buClr>
                <a:schemeClr val="accent6"/>
              </a:buClr>
              <a:buFont typeface="Wingdings" panose="05000000000000000000" pitchFamily="2" charset="2"/>
              <a:buChar char="Ø"/>
              <a:defRPr/>
            </a:pPr>
            <a:r>
              <a:rPr lang="en-GB" sz="1800" b="1" dirty="0" smtClean="0">
                <a:solidFill>
                  <a:srgbClr val="34B555"/>
                </a:solidFill>
              </a:rPr>
              <a:t>Responsible </a:t>
            </a:r>
            <a:r>
              <a:rPr lang="en-GB" sz="1800" b="1" dirty="0">
                <a:solidFill>
                  <a:srgbClr val="34B555"/>
                </a:solidFill>
              </a:rPr>
              <a:t>i</a:t>
            </a:r>
            <a:r>
              <a:rPr lang="en-GB" sz="1800" b="1" dirty="0" smtClean="0">
                <a:solidFill>
                  <a:srgbClr val="34B555"/>
                </a:solidFill>
              </a:rPr>
              <a:t>ndividual</a:t>
            </a:r>
            <a:r>
              <a:rPr lang="en-GB" sz="1800" b="1" dirty="0" smtClean="0"/>
              <a:t> </a:t>
            </a:r>
            <a:r>
              <a:rPr lang="en-GB" sz="1800" dirty="0" smtClean="0"/>
              <a:t>designated as part of the service registration</a:t>
            </a:r>
          </a:p>
          <a:p>
            <a:pPr marL="266700" indent="-266700">
              <a:spcAft>
                <a:spcPts val="600"/>
              </a:spcAft>
              <a:buClr>
                <a:schemeClr val="accent6"/>
              </a:buClr>
              <a:buFont typeface="Wingdings" panose="05000000000000000000" pitchFamily="2" charset="2"/>
              <a:buChar char="Ø"/>
              <a:defRPr/>
            </a:pPr>
            <a:r>
              <a:rPr lang="en-GB" sz="1800" dirty="0" smtClean="0"/>
              <a:t>Senior representative e.g. owner, partner</a:t>
            </a:r>
            <a:r>
              <a:rPr lang="en-GB" sz="1800" dirty="0"/>
              <a:t>, board member or local authority senior officer </a:t>
            </a:r>
            <a:endParaRPr lang="en-GB" sz="1800" dirty="0" smtClean="0"/>
          </a:p>
          <a:p>
            <a:pPr marL="266700" indent="-266700">
              <a:spcBef>
                <a:spcPts val="0"/>
              </a:spcBef>
              <a:spcAft>
                <a:spcPts val="600"/>
              </a:spcAft>
              <a:buClr>
                <a:schemeClr val="accent6"/>
              </a:buClr>
              <a:buFont typeface="Wingdings" panose="05000000000000000000" pitchFamily="2" charset="2"/>
              <a:buChar char="Ø"/>
              <a:defRPr/>
            </a:pPr>
            <a:r>
              <a:rPr lang="en-GB" sz="1800" dirty="0" smtClean="0"/>
              <a:t>Duty to oversee and ensure the quality of the service</a:t>
            </a:r>
            <a:endParaRPr lang="en-GB" sz="1600" dirty="0"/>
          </a:p>
        </p:txBody>
      </p:sp>
      <p:sp>
        <p:nvSpPr>
          <p:cNvPr id="9" name="Down Arrow 8"/>
          <p:cNvSpPr/>
          <p:nvPr/>
        </p:nvSpPr>
        <p:spPr>
          <a:xfrm>
            <a:off x="3913022" y="3595598"/>
            <a:ext cx="453859" cy="547594"/>
          </a:xfrm>
          <a:prstGeom prst="downArrow">
            <a:avLst/>
          </a:prstGeom>
          <a:solidFill>
            <a:srgbClr val="EF95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ounded Rectangle 9"/>
          <p:cNvSpPr/>
          <p:nvPr/>
        </p:nvSpPr>
        <p:spPr>
          <a:xfrm>
            <a:off x="1187624" y="1484784"/>
            <a:ext cx="5904656" cy="2088231"/>
          </a:xfrm>
          <a:prstGeom prst="roundRect">
            <a:avLst/>
          </a:prstGeom>
          <a:noFill/>
          <a:ln w="28575">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ounded Rectangle 10"/>
          <p:cNvSpPr/>
          <p:nvPr/>
        </p:nvSpPr>
        <p:spPr>
          <a:xfrm>
            <a:off x="1187624" y="4149080"/>
            <a:ext cx="5904656" cy="1656184"/>
          </a:xfrm>
          <a:prstGeom prst="roundRect">
            <a:avLst/>
          </a:prstGeom>
          <a:noFill/>
          <a:ln w="31750">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2" name="Group 11"/>
          <p:cNvGrpSpPr/>
          <p:nvPr/>
        </p:nvGrpSpPr>
        <p:grpSpPr>
          <a:xfrm>
            <a:off x="395536" y="176777"/>
            <a:ext cx="1125113" cy="1072933"/>
            <a:chOff x="5055191" y="1346496"/>
            <a:chExt cx="1371076" cy="1352147"/>
          </a:xfrm>
        </p:grpSpPr>
        <p:sp>
          <p:nvSpPr>
            <p:cNvPr id="13" name="Oval 12"/>
            <p:cNvSpPr/>
            <p:nvPr/>
          </p:nvSpPr>
          <p:spPr>
            <a:xfrm>
              <a:off x="5055191" y="1346496"/>
              <a:ext cx="1347865" cy="1347863"/>
            </a:xfrm>
            <a:prstGeom prst="ellipse">
              <a:avLst/>
            </a:prstGeom>
            <a:solidFill>
              <a:srgbClr val="EF952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Oval 4"/>
            <p:cNvSpPr/>
            <p:nvPr/>
          </p:nvSpPr>
          <p:spPr>
            <a:xfrm>
              <a:off x="5078403" y="1350780"/>
              <a:ext cx="1347864" cy="13478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400" b="1" kern="1200" dirty="0" smtClean="0">
                  <a:solidFill>
                    <a:schemeClr val="tx1"/>
                  </a:solidFill>
                  <a:latin typeface="Arial" panose="020B0604020202020204" pitchFamily="34" charset="0"/>
                  <a:cs typeface="Arial" panose="020B0604020202020204" pitchFamily="34" charset="0"/>
                </a:rPr>
                <a:t>Service regulation</a:t>
              </a:r>
              <a:endParaRPr lang="en-GB" sz="1400" b="1" kern="1200" dirty="0">
                <a:solidFill>
                  <a:schemeClr val="tx1"/>
                </a:solidFill>
                <a:latin typeface="Arial" panose="020B0604020202020204" pitchFamily="34" charset="0"/>
                <a:cs typeface="Arial" panose="020B0604020202020204" pitchFamily="34" charset="0"/>
              </a:endParaRPr>
            </a:p>
          </p:txBody>
        </p:sp>
      </p:grpSp>
      <p:sp>
        <p:nvSpPr>
          <p:cNvPr id="16" name="Content Placeholder 2"/>
          <p:cNvSpPr txBox="1">
            <a:spLocks/>
          </p:cNvSpPr>
          <p:nvPr/>
        </p:nvSpPr>
        <p:spPr>
          <a:xfrm>
            <a:off x="1403648" y="4308048"/>
            <a:ext cx="5472608" cy="1277273"/>
          </a:xfrm>
          <a:prstGeom prst="rect">
            <a:avLst/>
          </a:prstGeom>
          <a:noFill/>
        </p:spPr>
        <p:txBody>
          <a:bodyPr vert="horz" wrap="square" lIns="91440" tIns="45720" rIns="91440" bIns="45720" rtlCol="0">
            <a:spAutoFit/>
          </a:bodyPr>
          <a:lstStyle>
            <a:lvl1pPr marL="342900" indent="-342900" algn="l" defTabSz="914400" rtl="0" eaLnBrk="1" latinLnBrk="0" hangingPunct="1">
              <a:spcBef>
                <a:spcPct val="20000"/>
              </a:spcBef>
              <a:buClr>
                <a:srgbClr val="5CC9E3"/>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266700" indent="-266700">
              <a:spcBef>
                <a:spcPts val="0"/>
              </a:spcBef>
              <a:spcAft>
                <a:spcPts val="600"/>
              </a:spcAft>
              <a:buClr>
                <a:schemeClr val="accent6"/>
              </a:buClr>
              <a:buFont typeface="Wingdings" panose="05000000000000000000" pitchFamily="2" charset="2"/>
              <a:buChar char="Ø"/>
              <a:defRPr/>
            </a:pPr>
            <a:r>
              <a:rPr lang="en-GB" sz="1800" dirty="0" smtClean="0"/>
              <a:t>Ensures accountability for service quality and compliance at an appropriate level</a:t>
            </a:r>
          </a:p>
          <a:p>
            <a:pPr marL="266700" indent="-266700">
              <a:spcBef>
                <a:spcPts val="0"/>
              </a:spcBef>
              <a:spcAft>
                <a:spcPts val="600"/>
              </a:spcAft>
              <a:buClr>
                <a:schemeClr val="accent6"/>
              </a:buClr>
              <a:buFont typeface="Wingdings" panose="05000000000000000000" pitchFamily="2" charset="2"/>
              <a:buChar char="Ø"/>
              <a:defRPr/>
            </a:pPr>
            <a:r>
              <a:rPr lang="en-GB" sz="1800" dirty="0" smtClean="0"/>
              <a:t>Provides clearer communication and oversight to frontline services</a:t>
            </a:r>
          </a:p>
        </p:txBody>
      </p:sp>
    </p:spTree>
    <p:extLst>
      <p:ext uri="{BB962C8B-B14F-4D97-AF65-F5344CB8AC3E}">
        <p14:creationId xmlns:p14="http://schemas.microsoft.com/office/powerpoint/2010/main" val="2770918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1929606"/>
            <a:ext cx="5544616" cy="923330"/>
          </a:xfrm>
          <a:noFill/>
        </p:spPr>
        <p:txBody>
          <a:bodyPr wrap="square" rtlCol="0">
            <a:spAutoFit/>
          </a:bodyPr>
          <a:lstStyle/>
          <a:p>
            <a:pPr marL="266700" indent="-266700">
              <a:spcAft>
                <a:spcPts val="600"/>
              </a:spcAft>
              <a:buClr>
                <a:schemeClr val="accent6"/>
              </a:buClr>
              <a:buFont typeface="Wingdings" panose="05000000000000000000" pitchFamily="2" charset="2"/>
              <a:buChar char="Ø"/>
              <a:defRPr/>
            </a:pPr>
            <a:r>
              <a:rPr lang="en-GB" sz="1800" dirty="0" smtClean="0"/>
              <a:t>New </a:t>
            </a:r>
            <a:r>
              <a:rPr lang="en-GB" sz="1800" b="1" dirty="0" smtClean="0">
                <a:solidFill>
                  <a:srgbClr val="34B555"/>
                </a:solidFill>
              </a:rPr>
              <a:t>improvement notices </a:t>
            </a:r>
            <a:r>
              <a:rPr lang="en-GB" sz="1800" dirty="0" smtClean="0"/>
              <a:t>introduced giving providers specific time frames to make improvements</a:t>
            </a:r>
          </a:p>
        </p:txBody>
      </p:sp>
      <p:sp>
        <p:nvSpPr>
          <p:cNvPr id="4" name="Slide Number Placeholder 3"/>
          <p:cNvSpPr>
            <a:spLocks noGrp="1"/>
          </p:cNvSpPr>
          <p:nvPr>
            <p:ph type="sldNum" sz="quarter" idx="12"/>
          </p:nvPr>
        </p:nvSpPr>
        <p:spPr/>
        <p:txBody>
          <a:bodyPr/>
          <a:lstStyle/>
          <a:p>
            <a:fld id="{259CC62F-30C0-4A15-BEEE-9BC3816535A8}" type="slidenum">
              <a:rPr lang="en-GB" smtClean="0"/>
              <a:pPr/>
              <a:t>10</a:t>
            </a:fld>
            <a:endParaRPr lang="en-GB" dirty="0"/>
          </a:p>
        </p:txBody>
      </p:sp>
      <p:sp>
        <p:nvSpPr>
          <p:cNvPr id="5" name="Down Arrow 4"/>
          <p:cNvSpPr/>
          <p:nvPr/>
        </p:nvSpPr>
        <p:spPr>
          <a:xfrm>
            <a:off x="3916403" y="3628261"/>
            <a:ext cx="375090" cy="547594"/>
          </a:xfrm>
          <a:prstGeom prst="downArrow">
            <a:avLst/>
          </a:prstGeom>
          <a:solidFill>
            <a:srgbClr val="EF95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ounded Rectangle 5"/>
          <p:cNvSpPr/>
          <p:nvPr/>
        </p:nvSpPr>
        <p:spPr>
          <a:xfrm>
            <a:off x="1187625" y="1628800"/>
            <a:ext cx="6086771" cy="1656184"/>
          </a:xfrm>
          <a:prstGeom prst="roundRect">
            <a:avLst/>
          </a:prstGeom>
          <a:noFill/>
          <a:ln w="31750">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Content Placeholder 2"/>
          <p:cNvSpPr txBox="1">
            <a:spLocks/>
          </p:cNvSpPr>
          <p:nvPr/>
        </p:nvSpPr>
        <p:spPr>
          <a:xfrm>
            <a:off x="1403648" y="4356014"/>
            <a:ext cx="5400600" cy="1294200"/>
          </a:xfrm>
          <a:prstGeom prst="rect">
            <a:avLst/>
          </a:prstGeom>
          <a:noFill/>
        </p:spPr>
        <p:txBody>
          <a:bodyPr vert="horz" wrap="square" lIns="91440" tIns="45720" rIns="91440" bIns="45720" rtlCol="0">
            <a:spAutoFit/>
          </a:bodyPr>
          <a:lstStyle>
            <a:lvl1pPr marL="342900" indent="-342900" algn="l" defTabSz="914400" rtl="0" eaLnBrk="1" latinLnBrk="0" hangingPunct="1">
              <a:spcBef>
                <a:spcPct val="20000"/>
              </a:spcBef>
              <a:buClr>
                <a:srgbClr val="5CC9E3"/>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66700" indent="-266700">
              <a:spcAft>
                <a:spcPts val="300"/>
              </a:spcAft>
              <a:buClr>
                <a:schemeClr val="accent6"/>
              </a:buClr>
              <a:buFont typeface="Wingdings" panose="05000000000000000000" pitchFamily="2" charset="2"/>
              <a:buChar char="Ø"/>
              <a:defRPr/>
            </a:pPr>
            <a:r>
              <a:rPr lang="en-GB" sz="1800" dirty="0" smtClean="0"/>
              <a:t>Strengthen protection for people who use services</a:t>
            </a:r>
          </a:p>
          <a:p>
            <a:pPr marL="266700" indent="-266700">
              <a:spcAft>
                <a:spcPts val="300"/>
              </a:spcAft>
              <a:buClr>
                <a:schemeClr val="accent6"/>
              </a:buClr>
              <a:buFont typeface="Wingdings" panose="05000000000000000000" pitchFamily="2" charset="2"/>
              <a:buChar char="Ø"/>
              <a:defRPr/>
            </a:pPr>
            <a:r>
              <a:rPr lang="en-GB" sz="1800" dirty="0" smtClean="0"/>
              <a:t>More flexibility for the regulator in </a:t>
            </a:r>
            <a:r>
              <a:rPr lang="en-GB" sz="1800" dirty="0"/>
              <a:t>dealing with </a:t>
            </a:r>
            <a:r>
              <a:rPr lang="en-GB" sz="1800" dirty="0" smtClean="0"/>
              <a:t>continued non-compliance</a:t>
            </a:r>
            <a:endParaRPr lang="en-GB" sz="1600" dirty="0"/>
          </a:p>
        </p:txBody>
      </p:sp>
      <p:grpSp>
        <p:nvGrpSpPr>
          <p:cNvPr id="12" name="Group 11"/>
          <p:cNvGrpSpPr/>
          <p:nvPr/>
        </p:nvGrpSpPr>
        <p:grpSpPr>
          <a:xfrm>
            <a:off x="422550" y="166985"/>
            <a:ext cx="1125114" cy="1072933"/>
            <a:chOff x="5055188" y="1346496"/>
            <a:chExt cx="1371076" cy="1352147"/>
          </a:xfrm>
        </p:grpSpPr>
        <p:sp>
          <p:nvSpPr>
            <p:cNvPr id="13" name="Oval 12"/>
            <p:cNvSpPr/>
            <p:nvPr/>
          </p:nvSpPr>
          <p:spPr>
            <a:xfrm>
              <a:off x="5055188" y="1346496"/>
              <a:ext cx="1347864" cy="1347864"/>
            </a:xfrm>
            <a:prstGeom prst="ellipse">
              <a:avLst/>
            </a:prstGeom>
            <a:solidFill>
              <a:srgbClr val="EF952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Oval 4"/>
            <p:cNvSpPr/>
            <p:nvPr/>
          </p:nvSpPr>
          <p:spPr>
            <a:xfrm>
              <a:off x="5078400" y="1350780"/>
              <a:ext cx="1347864" cy="13478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400" b="1" kern="1200" dirty="0" smtClean="0">
                  <a:solidFill>
                    <a:schemeClr val="tx1"/>
                  </a:solidFill>
                  <a:latin typeface="Arial" panose="020B0604020202020204" pitchFamily="34" charset="0"/>
                  <a:cs typeface="Arial" panose="020B0604020202020204" pitchFamily="34" charset="0"/>
                </a:rPr>
                <a:t>Service regulation</a:t>
              </a:r>
              <a:endParaRPr lang="en-GB" sz="1400" b="1" kern="1200" dirty="0">
                <a:solidFill>
                  <a:schemeClr val="tx1"/>
                </a:solidFill>
                <a:latin typeface="Arial" panose="020B0604020202020204" pitchFamily="34" charset="0"/>
                <a:cs typeface="Arial" panose="020B0604020202020204" pitchFamily="34" charset="0"/>
              </a:endParaRPr>
            </a:p>
          </p:txBody>
        </p:sp>
      </p:grpSp>
      <p:sp>
        <p:nvSpPr>
          <p:cNvPr id="16" name="Title 1"/>
          <p:cNvSpPr txBox="1">
            <a:spLocks/>
          </p:cNvSpPr>
          <p:nvPr/>
        </p:nvSpPr>
        <p:spPr>
          <a:xfrm>
            <a:off x="1660004" y="260648"/>
            <a:ext cx="5614392" cy="998984"/>
          </a:xfrm>
          <a:prstGeom prst="rect">
            <a:avLst/>
          </a:prstGeom>
        </p:spPr>
        <p:txBody>
          <a:bodyPr vert="horz" lIns="91440" tIns="45720" rIns="91440" bIns="45720" rtlCol="0" anchor="b">
            <a:noAutofit/>
          </a:bodyPr>
          <a:lstStyle>
            <a:lvl1pPr algn="l" defTabSz="914400" rtl="0" eaLnBrk="1" latinLnBrk="0" hangingPunct="1">
              <a:spcBef>
                <a:spcPct val="0"/>
              </a:spcBef>
              <a:buNone/>
              <a:defRPr sz="3200" b="1" kern="1200">
                <a:solidFill>
                  <a:srgbClr val="5CC9E3"/>
                </a:solidFill>
                <a:latin typeface="Arial" panose="020B0604020202020204" pitchFamily="34" charset="0"/>
                <a:ea typeface="+mj-ea"/>
                <a:cs typeface="Arial" panose="020B0604020202020204" pitchFamily="34" charset="0"/>
              </a:defRPr>
            </a:lvl1pPr>
          </a:lstStyle>
          <a:p>
            <a:r>
              <a:rPr lang="en-GB" dirty="0" smtClean="0"/>
              <a:t/>
            </a:r>
            <a:br>
              <a:rPr lang="en-GB" dirty="0" smtClean="0"/>
            </a:br>
            <a:r>
              <a:rPr lang="en-GB" dirty="0" smtClean="0">
                <a:solidFill>
                  <a:srgbClr val="34B555"/>
                </a:solidFill>
              </a:rPr>
              <a:t>Securing </a:t>
            </a:r>
            <a:r>
              <a:rPr lang="en-GB" b="0" dirty="0" smtClean="0">
                <a:solidFill>
                  <a:srgbClr val="34B555"/>
                </a:solidFill>
              </a:rPr>
              <a:t>improvement</a:t>
            </a:r>
            <a:endParaRPr lang="en-GB" b="0" dirty="0">
              <a:solidFill>
                <a:srgbClr val="34B555"/>
              </a:solidFill>
            </a:endParaRPr>
          </a:p>
        </p:txBody>
      </p:sp>
      <p:sp>
        <p:nvSpPr>
          <p:cNvPr id="20" name="Rounded Rectangle 19"/>
          <p:cNvSpPr/>
          <p:nvPr/>
        </p:nvSpPr>
        <p:spPr>
          <a:xfrm>
            <a:off x="1187624" y="4149080"/>
            <a:ext cx="5904656" cy="1656184"/>
          </a:xfrm>
          <a:prstGeom prst="roundRect">
            <a:avLst/>
          </a:prstGeom>
          <a:noFill/>
          <a:ln w="31750">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264783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187624" y="1484784"/>
            <a:ext cx="5904656" cy="2304256"/>
          </a:xfrm>
          <a:prstGeom prst="roundRect">
            <a:avLst/>
          </a:prstGeom>
          <a:noFill/>
          <a:ln w="31750">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lIns="0" tIns="1260000" rIns="36000" rtlCol="0" anchor="ctr"/>
          <a:lstStyle/>
          <a:p>
            <a:pPr marL="266700" indent="-266700">
              <a:spcBef>
                <a:spcPct val="20000"/>
              </a:spcBef>
              <a:spcAft>
                <a:spcPts val="600"/>
              </a:spcAft>
              <a:buClr>
                <a:schemeClr val="accent6"/>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Providers to prepare </a:t>
            </a:r>
            <a:r>
              <a:rPr lang="en-GB" b="1" dirty="0" smtClean="0">
                <a:solidFill>
                  <a:srgbClr val="34B555"/>
                </a:solidFill>
                <a:latin typeface="Arial" panose="020B0604020202020204" pitchFamily="34" charset="0"/>
                <a:cs typeface="Arial" panose="020B0604020202020204" pitchFamily="34" charset="0"/>
              </a:rPr>
              <a:t>annual returns </a:t>
            </a:r>
            <a:r>
              <a:rPr lang="en-GB" dirty="0" smtClean="0">
                <a:solidFill>
                  <a:schemeClr val="tx1"/>
                </a:solidFill>
                <a:latin typeface="Arial" panose="020B0604020202020204" pitchFamily="34" charset="0"/>
                <a:cs typeface="Arial" panose="020B0604020202020204" pitchFamily="34" charset="0"/>
              </a:rPr>
              <a:t>outlining their performance</a:t>
            </a:r>
          </a:p>
          <a:p>
            <a:pPr marL="266700" indent="-266700">
              <a:spcBef>
                <a:spcPct val="20000"/>
              </a:spcBef>
              <a:spcAft>
                <a:spcPts val="600"/>
              </a:spcAft>
              <a:buClr>
                <a:schemeClr val="accent6"/>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Published on the CSSIW website alongside the inspection report</a:t>
            </a:r>
            <a:endParaRPr lang="en-GB" dirty="0">
              <a:solidFill>
                <a:schemeClr val="tx1"/>
              </a:solidFill>
              <a:latin typeface="Arial" panose="020B0604020202020204" pitchFamily="34" charset="0"/>
              <a:cs typeface="Arial" panose="020B0604020202020204" pitchFamily="34" charset="0"/>
            </a:endParaRPr>
          </a:p>
          <a:p>
            <a:pPr marL="266700" indent="-266700">
              <a:spcBef>
                <a:spcPct val="20000"/>
              </a:spcBef>
              <a:spcAft>
                <a:spcPts val="600"/>
              </a:spcAft>
              <a:buClr>
                <a:schemeClr val="accent6"/>
              </a:buClr>
              <a:buFont typeface="Wingdings" panose="05000000000000000000" pitchFamily="2" charset="2"/>
              <a:buChar char="Ø"/>
              <a:defRPr/>
            </a:pPr>
            <a:r>
              <a:rPr lang="en-GB" spc="-30" dirty="0" smtClean="0">
                <a:solidFill>
                  <a:schemeClr val="tx1"/>
                </a:solidFill>
                <a:latin typeface="Arial" panose="020B0604020202020204" pitchFamily="34" charset="0"/>
                <a:cs typeface="Arial" panose="020B0604020202020204" pitchFamily="34" charset="0"/>
              </a:rPr>
              <a:t>Includes staff retention, training and development, etc</a:t>
            </a:r>
            <a:endParaRPr lang="en-GB" spc="-30" dirty="0">
              <a:solidFill>
                <a:schemeClr val="tx1"/>
              </a:solidFill>
              <a:latin typeface="Arial" panose="020B0604020202020204" pitchFamily="34" charset="0"/>
              <a:cs typeface="Arial" panose="020B0604020202020204" pitchFamily="34" charset="0"/>
            </a:endParaRPr>
          </a:p>
          <a:p>
            <a:pPr marL="266700" indent="-266700">
              <a:spcBef>
                <a:spcPct val="20000"/>
              </a:spcBef>
              <a:spcAft>
                <a:spcPts val="600"/>
              </a:spcAft>
              <a:buClr>
                <a:schemeClr val="accent6"/>
              </a:buClr>
              <a:buFont typeface="Wingdings" panose="05000000000000000000" pitchFamily="2" charset="2"/>
              <a:buChar char="Ø"/>
              <a:defRPr/>
            </a:pPr>
            <a:endParaRPr lang="en-GB" dirty="0">
              <a:solidFill>
                <a:schemeClr val="tx1"/>
              </a:solidFill>
              <a:latin typeface="Arial" panose="020B0604020202020204" pitchFamily="34" charset="0"/>
              <a:cs typeface="Arial" panose="020B0604020202020204" pitchFamily="34" charset="0"/>
            </a:endParaRPr>
          </a:p>
          <a:p>
            <a:pPr>
              <a:spcAft>
                <a:spcPts val="600"/>
              </a:spcAft>
            </a:pPr>
            <a:endParaRPr lang="en-GB" sz="2000" dirty="0">
              <a:solidFill>
                <a:schemeClr val="tx1"/>
              </a:solidFill>
              <a:latin typeface="Arial" panose="020B0604020202020204" pitchFamily="34" charset="0"/>
              <a:cs typeface="Arial" panose="020B0604020202020204" pitchFamily="34" charset="0"/>
            </a:endParaRPr>
          </a:p>
          <a:p>
            <a:pPr>
              <a:spcAft>
                <a:spcPts val="600"/>
              </a:spcAft>
            </a:pPr>
            <a:endParaRPr lang="en-GB" sz="200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59CC62F-30C0-4A15-BEEE-9BC3816535A8}" type="slidenum">
              <a:rPr lang="en-GB" smtClean="0"/>
              <a:pPr/>
              <a:t>11</a:t>
            </a:fld>
            <a:endParaRPr lang="en-GB" dirty="0"/>
          </a:p>
        </p:txBody>
      </p:sp>
      <p:sp>
        <p:nvSpPr>
          <p:cNvPr id="10" name="Rounded Rectangle 9"/>
          <p:cNvSpPr/>
          <p:nvPr/>
        </p:nvSpPr>
        <p:spPr>
          <a:xfrm>
            <a:off x="1187624" y="4336634"/>
            <a:ext cx="5904656" cy="1612646"/>
          </a:xfrm>
          <a:prstGeom prst="roundRect">
            <a:avLst/>
          </a:prstGeom>
          <a:noFill/>
          <a:ln w="31750">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tlCol="0" anchor="ctr"/>
          <a:lstStyle/>
          <a:p>
            <a:pPr marL="266700" indent="-266700">
              <a:spcBef>
                <a:spcPct val="20000"/>
              </a:spcBef>
              <a:spcAft>
                <a:spcPts val="300"/>
              </a:spcAft>
              <a:buClr>
                <a:schemeClr val="accent6"/>
              </a:buClr>
              <a:buFont typeface="Wingdings" panose="05000000000000000000" pitchFamily="2" charset="2"/>
              <a:buChar char="Ø"/>
              <a:defRPr/>
            </a:pPr>
            <a:r>
              <a:rPr lang="en-GB" spc="-30" dirty="0" smtClean="0">
                <a:solidFill>
                  <a:schemeClr val="tx1"/>
                </a:solidFill>
                <a:latin typeface="Arial" panose="020B0604020202020204" pitchFamily="34" charset="0"/>
                <a:cs typeface="Arial" panose="020B0604020202020204" pitchFamily="34" charset="0"/>
              </a:rPr>
              <a:t>More transparency and comparability for service users</a:t>
            </a:r>
          </a:p>
          <a:p>
            <a:pPr marL="266700" indent="-266700">
              <a:spcBef>
                <a:spcPct val="20000"/>
              </a:spcBef>
              <a:spcAft>
                <a:spcPts val="300"/>
              </a:spcAft>
              <a:buClr>
                <a:schemeClr val="accent6"/>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Makes it easier for people to make well-informed choices about their care</a:t>
            </a:r>
          </a:p>
        </p:txBody>
      </p:sp>
      <p:grpSp>
        <p:nvGrpSpPr>
          <p:cNvPr id="14" name="Group 13"/>
          <p:cNvGrpSpPr/>
          <p:nvPr/>
        </p:nvGrpSpPr>
        <p:grpSpPr>
          <a:xfrm>
            <a:off x="422550" y="166985"/>
            <a:ext cx="1125114" cy="1072933"/>
            <a:chOff x="5055188" y="1346496"/>
            <a:chExt cx="1371076" cy="1352147"/>
          </a:xfrm>
        </p:grpSpPr>
        <p:sp>
          <p:nvSpPr>
            <p:cNvPr id="15" name="Oval 14"/>
            <p:cNvSpPr/>
            <p:nvPr/>
          </p:nvSpPr>
          <p:spPr>
            <a:xfrm>
              <a:off x="5055188" y="1346496"/>
              <a:ext cx="1347864" cy="1347864"/>
            </a:xfrm>
            <a:prstGeom prst="ellipse">
              <a:avLst/>
            </a:prstGeom>
            <a:solidFill>
              <a:srgbClr val="EF952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Oval 4"/>
            <p:cNvSpPr/>
            <p:nvPr/>
          </p:nvSpPr>
          <p:spPr>
            <a:xfrm>
              <a:off x="5078400" y="1350780"/>
              <a:ext cx="1347864" cy="13478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400" b="1" kern="1200" dirty="0" smtClean="0">
                  <a:solidFill>
                    <a:schemeClr val="tx1"/>
                  </a:solidFill>
                  <a:latin typeface="Arial" panose="020B0604020202020204" pitchFamily="34" charset="0"/>
                  <a:cs typeface="Arial" panose="020B0604020202020204" pitchFamily="34" charset="0"/>
                </a:rPr>
                <a:t>Service regulation</a:t>
              </a:r>
              <a:endParaRPr lang="en-GB" sz="1400" b="1" kern="1200" dirty="0">
                <a:solidFill>
                  <a:schemeClr val="tx1"/>
                </a:solidFill>
                <a:latin typeface="Arial" panose="020B0604020202020204" pitchFamily="34" charset="0"/>
                <a:cs typeface="Arial" panose="020B0604020202020204" pitchFamily="34" charset="0"/>
              </a:endParaRPr>
            </a:p>
          </p:txBody>
        </p:sp>
      </p:grpSp>
      <p:sp>
        <p:nvSpPr>
          <p:cNvPr id="17" name="Title 1"/>
          <p:cNvSpPr txBox="1">
            <a:spLocks/>
          </p:cNvSpPr>
          <p:nvPr/>
        </p:nvSpPr>
        <p:spPr>
          <a:xfrm>
            <a:off x="1660004" y="260648"/>
            <a:ext cx="5614392" cy="998984"/>
          </a:xfrm>
          <a:prstGeom prst="rect">
            <a:avLst/>
          </a:prstGeom>
        </p:spPr>
        <p:txBody>
          <a:bodyPr vert="horz" lIns="91440" tIns="45720" rIns="91440" bIns="45720" rtlCol="0" anchor="b">
            <a:noAutofit/>
          </a:bodyPr>
          <a:lstStyle>
            <a:lvl1pPr algn="l" defTabSz="914400" rtl="0" eaLnBrk="1" latinLnBrk="0" hangingPunct="1">
              <a:spcBef>
                <a:spcPct val="0"/>
              </a:spcBef>
              <a:buNone/>
              <a:defRPr sz="3200" b="1" kern="1200">
                <a:solidFill>
                  <a:srgbClr val="5CC9E3"/>
                </a:solidFill>
                <a:latin typeface="Arial" panose="020B0604020202020204" pitchFamily="34" charset="0"/>
                <a:ea typeface="+mj-ea"/>
                <a:cs typeface="Arial" panose="020B0604020202020204" pitchFamily="34" charset="0"/>
              </a:defRPr>
            </a:lvl1pPr>
          </a:lstStyle>
          <a:p>
            <a:r>
              <a:rPr lang="en-GB" b="0" dirty="0" smtClean="0">
                <a:solidFill>
                  <a:srgbClr val="34B555"/>
                </a:solidFill>
              </a:rPr>
              <a:t>Greater </a:t>
            </a:r>
            <a:r>
              <a:rPr lang="en-GB" dirty="0" smtClean="0">
                <a:solidFill>
                  <a:srgbClr val="34B555"/>
                </a:solidFill>
              </a:rPr>
              <a:t>transparency</a:t>
            </a:r>
            <a:endParaRPr lang="en-GB" b="0" dirty="0">
              <a:solidFill>
                <a:srgbClr val="34B555"/>
              </a:solidFill>
            </a:endParaRPr>
          </a:p>
        </p:txBody>
      </p:sp>
      <p:sp>
        <p:nvSpPr>
          <p:cNvPr id="18" name="Down Arrow 17"/>
          <p:cNvSpPr/>
          <p:nvPr/>
        </p:nvSpPr>
        <p:spPr>
          <a:xfrm>
            <a:off x="3913022" y="3817510"/>
            <a:ext cx="453859" cy="547594"/>
          </a:xfrm>
          <a:prstGeom prst="downArrow">
            <a:avLst/>
          </a:prstGeom>
          <a:solidFill>
            <a:srgbClr val="EF95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944809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9CC62F-30C0-4A15-BEEE-9BC3816535A8}" type="slidenum">
              <a:rPr lang="en-GB" smtClean="0"/>
              <a:pPr/>
              <a:t>12</a:t>
            </a:fld>
            <a:endParaRPr lang="en-GB" dirty="0"/>
          </a:p>
        </p:txBody>
      </p:sp>
      <p:grpSp>
        <p:nvGrpSpPr>
          <p:cNvPr id="5" name="Group 4"/>
          <p:cNvGrpSpPr/>
          <p:nvPr/>
        </p:nvGrpSpPr>
        <p:grpSpPr>
          <a:xfrm>
            <a:off x="401166" y="166985"/>
            <a:ext cx="1125116" cy="1072933"/>
            <a:chOff x="5055188" y="1346496"/>
            <a:chExt cx="1371079" cy="1352147"/>
          </a:xfrm>
        </p:grpSpPr>
        <p:sp>
          <p:nvSpPr>
            <p:cNvPr id="6" name="Oval 5"/>
            <p:cNvSpPr/>
            <p:nvPr/>
          </p:nvSpPr>
          <p:spPr>
            <a:xfrm>
              <a:off x="5055188" y="1346496"/>
              <a:ext cx="1347864" cy="1347864"/>
            </a:xfrm>
            <a:prstGeom prst="ellipse">
              <a:avLst/>
            </a:prstGeom>
            <a:solidFill>
              <a:srgbClr val="EF952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Oval 4"/>
            <p:cNvSpPr/>
            <p:nvPr/>
          </p:nvSpPr>
          <p:spPr>
            <a:xfrm>
              <a:off x="5078403" y="1350780"/>
              <a:ext cx="1347864" cy="13478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400" b="1" kern="1200" dirty="0" smtClean="0">
                  <a:solidFill>
                    <a:schemeClr val="tx1"/>
                  </a:solidFill>
                  <a:latin typeface="Arial" panose="020B0604020202020204" pitchFamily="34" charset="0"/>
                  <a:cs typeface="Arial" panose="020B0604020202020204" pitchFamily="34" charset="0"/>
                </a:rPr>
                <a:t>Service regulation</a:t>
              </a:r>
              <a:endParaRPr lang="en-GB" sz="1400" b="1" kern="1200" dirty="0">
                <a:solidFill>
                  <a:schemeClr val="tx1"/>
                </a:solidFill>
                <a:latin typeface="Arial" panose="020B0604020202020204" pitchFamily="34" charset="0"/>
                <a:cs typeface="Arial" panose="020B0604020202020204" pitchFamily="34" charset="0"/>
              </a:endParaRPr>
            </a:p>
          </p:txBody>
        </p:sp>
      </p:grpSp>
      <p:sp>
        <p:nvSpPr>
          <p:cNvPr id="10" name="Down Arrow 9"/>
          <p:cNvSpPr/>
          <p:nvPr/>
        </p:nvSpPr>
        <p:spPr>
          <a:xfrm>
            <a:off x="3913022" y="3486492"/>
            <a:ext cx="453859" cy="662588"/>
          </a:xfrm>
          <a:prstGeom prst="downArrow">
            <a:avLst/>
          </a:prstGeom>
          <a:solidFill>
            <a:srgbClr val="EF95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ounded Rectangle 10"/>
          <p:cNvSpPr/>
          <p:nvPr/>
        </p:nvSpPr>
        <p:spPr>
          <a:xfrm>
            <a:off x="1187624" y="1628801"/>
            <a:ext cx="6086772" cy="1800199"/>
          </a:xfrm>
          <a:prstGeom prst="roundRect">
            <a:avLst/>
          </a:prstGeom>
          <a:noFill/>
          <a:ln w="31750">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indent="-266700">
              <a:spcAft>
                <a:spcPts val="600"/>
              </a:spcAft>
              <a:buClr>
                <a:schemeClr val="accent6"/>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Inspections to include assessment </a:t>
            </a:r>
            <a:r>
              <a:rPr lang="en-GB" dirty="0">
                <a:solidFill>
                  <a:schemeClr val="tx1"/>
                </a:solidFill>
                <a:latin typeface="Arial" panose="020B0604020202020204" pitchFamily="34" charset="0"/>
                <a:cs typeface="Arial" panose="020B0604020202020204" pitchFamily="34" charset="0"/>
              </a:rPr>
              <a:t>of </a:t>
            </a:r>
            <a:r>
              <a:rPr lang="en-GB" dirty="0" smtClean="0">
                <a:solidFill>
                  <a:schemeClr val="tx1"/>
                </a:solidFill>
                <a:latin typeface="Arial" panose="020B0604020202020204" pitchFamily="34" charset="0"/>
                <a:cs typeface="Arial" panose="020B0604020202020204" pitchFamily="34" charset="0"/>
              </a:rPr>
              <a:t>how well services are meeting the </a:t>
            </a:r>
            <a:r>
              <a:rPr lang="en-GB" b="1" dirty="0" smtClean="0">
                <a:solidFill>
                  <a:srgbClr val="34B555"/>
                </a:solidFill>
                <a:latin typeface="Arial" panose="020B0604020202020204" pitchFamily="34" charset="0"/>
                <a:cs typeface="Arial" panose="020B0604020202020204" pitchFamily="34" charset="0"/>
              </a:rPr>
              <a:t>well-being</a:t>
            </a:r>
            <a:r>
              <a:rPr lang="en-GB" dirty="0" smtClean="0">
                <a:solidFill>
                  <a:srgbClr val="34B555"/>
                </a:solidFill>
                <a:latin typeface="Arial" panose="020B0604020202020204" pitchFamily="34" charset="0"/>
                <a:cs typeface="Arial" panose="020B0604020202020204" pitchFamily="34" charset="0"/>
              </a:rPr>
              <a:t> </a:t>
            </a:r>
            <a:r>
              <a:rPr lang="en-GB" b="1" dirty="0" smtClean="0">
                <a:solidFill>
                  <a:srgbClr val="34B555"/>
                </a:solidFill>
                <a:latin typeface="Arial" panose="020B0604020202020204" pitchFamily="34" charset="0"/>
                <a:cs typeface="Arial" panose="020B0604020202020204" pitchFamily="34" charset="0"/>
              </a:rPr>
              <a:t>outcomes</a:t>
            </a:r>
            <a:r>
              <a:rPr lang="en-GB" dirty="0" smtClean="0">
                <a:solidFill>
                  <a:srgbClr val="34B555"/>
                </a:solidFill>
                <a:latin typeface="Arial" panose="020B0604020202020204" pitchFamily="34" charset="0"/>
                <a:cs typeface="Arial" panose="020B0604020202020204" pitchFamily="34" charset="0"/>
              </a:rPr>
              <a:t> </a:t>
            </a:r>
            <a:br>
              <a:rPr lang="en-GB" dirty="0" smtClean="0">
                <a:solidFill>
                  <a:srgbClr val="34B555"/>
                </a:solidFill>
                <a:latin typeface="Arial" panose="020B0604020202020204" pitchFamily="34" charset="0"/>
                <a:cs typeface="Arial" panose="020B0604020202020204" pitchFamily="34" charset="0"/>
              </a:rPr>
            </a:br>
            <a:r>
              <a:rPr lang="en-GB" dirty="0" smtClean="0">
                <a:solidFill>
                  <a:schemeClr val="tx1"/>
                </a:solidFill>
                <a:latin typeface="Arial" panose="020B0604020202020204" pitchFamily="34" charset="0"/>
                <a:cs typeface="Arial" panose="020B0604020202020204" pitchFamily="34" charset="0"/>
              </a:rPr>
              <a:t>of the people who use them</a:t>
            </a:r>
          </a:p>
        </p:txBody>
      </p:sp>
      <p:sp>
        <p:nvSpPr>
          <p:cNvPr id="13" name="Rectangle 12"/>
          <p:cNvSpPr/>
          <p:nvPr/>
        </p:nvSpPr>
        <p:spPr>
          <a:xfrm>
            <a:off x="1526502" y="4444950"/>
            <a:ext cx="5246902" cy="1000274"/>
          </a:xfrm>
          <a:prstGeom prst="rect">
            <a:avLst/>
          </a:prstGeom>
        </p:spPr>
        <p:txBody>
          <a:bodyPr wrap="square">
            <a:spAutoFit/>
          </a:bodyPr>
          <a:lstStyle/>
          <a:p>
            <a:pPr marL="266700" indent="-266700">
              <a:spcAft>
                <a:spcPts val="600"/>
              </a:spcAft>
              <a:buClr>
                <a:schemeClr val="accent6"/>
              </a:buClr>
              <a:buFont typeface="Wingdings" panose="05000000000000000000" pitchFamily="2" charset="2"/>
              <a:buChar char="Ø"/>
              <a:defRPr/>
            </a:pPr>
            <a:r>
              <a:rPr lang="en-GB" dirty="0">
                <a:latin typeface="Arial" panose="020B0604020202020204" pitchFamily="34" charset="0"/>
                <a:cs typeface="Arial" panose="020B0604020202020204" pitchFamily="34" charset="0"/>
              </a:rPr>
              <a:t>Supports and inspires </a:t>
            </a:r>
            <a:r>
              <a:rPr lang="en-GB" dirty="0" smtClean="0">
                <a:latin typeface="Arial" panose="020B0604020202020204" pitchFamily="34" charset="0"/>
                <a:cs typeface="Arial" panose="020B0604020202020204" pitchFamily="34" charset="0"/>
              </a:rPr>
              <a:t>improvements</a:t>
            </a:r>
          </a:p>
          <a:p>
            <a:pPr marL="266700" indent="-266700">
              <a:spcAft>
                <a:spcPts val="600"/>
              </a:spcAft>
              <a:buClr>
                <a:schemeClr val="accent6"/>
              </a:buClr>
              <a:buFont typeface="Wingdings" panose="05000000000000000000" pitchFamily="2" charset="2"/>
              <a:buChar char="Ø"/>
              <a:defRPr/>
            </a:pPr>
            <a:r>
              <a:rPr lang="en-GB" dirty="0" smtClean="0">
                <a:latin typeface="Arial" panose="020B0604020202020204" pitchFamily="34" charset="0"/>
                <a:cs typeface="Arial" panose="020B0604020202020204" pitchFamily="34" charset="0"/>
              </a:rPr>
              <a:t>Provides citizens with a clearer view of the quality of services</a:t>
            </a:r>
            <a:endParaRPr lang="en-GB" dirty="0">
              <a:latin typeface="Arial" panose="020B0604020202020204" pitchFamily="34" charset="0"/>
              <a:cs typeface="Arial" panose="020B0604020202020204" pitchFamily="34" charset="0"/>
            </a:endParaRPr>
          </a:p>
        </p:txBody>
      </p:sp>
      <p:sp>
        <p:nvSpPr>
          <p:cNvPr id="15" name="Title 1"/>
          <p:cNvSpPr txBox="1">
            <a:spLocks/>
          </p:cNvSpPr>
          <p:nvPr/>
        </p:nvSpPr>
        <p:spPr>
          <a:xfrm>
            <a:off x="1526282" y="260648"/>
            <a:ext cx="5748114" cy="998984"/>
          </a:xfrm>
          <a:prstGeom prst="rect">
            <a:avLst/>
          </a:prstGeom>
        </p:spPr>
        <p:txBody>
          <a:bodyPr vert="horz" lIns="91440" tIns="45720" rIns="91440" bIns="45720" rtlCol="0" anchor="b">
            <a:noAutofit/>
          </a:bodyPr>
          <a:lstStyle>
            <a:lvl1pPr algn="l" defTabSz="914400" rtl="0" eaLnBrk="1" latinLnBrk="0" hangingPunct="1">
              <a:spcBef>
                <a:spcPct val="0"/>
              </a:spcBef>
              <a:buNone/>
              <a:defRPr sz="3200" b="1" kern="1200">
                <a:solidFill>
                  <a:srgbClr val="5CC9E3"/>
                </a:solidFill>
                <a:latin typeface="Arial" panose="020B0604020202020204" pitchFamily="34" charset="0"/>
                <a:ea typeface="+mj-ea"/>
                <a:cs typeface="Arial" panose="020B0604020202020204" pitchFamily="34" charset="0"/>
              </a:defRPr>
            </a:lvl1pPr>
          </a:lstStyle>
          <a:p>
            <a:r>
              <a:rPr lang="en-GB" b="0" dirty="0" smtClean="0">
                <a:solidFill>
                  <a:srgbClr val="34B555"/>
                </a:solidFill>
              </a:rPr>
              <a:t>Inspecting for </a:t>
            </a:r>
            <a:r>
              <a:rPr lang="en-GB" dirty="0">
                <a:solidFill>
                  <a:srgbClr val="34B555"/>
                </a:solidFill>
              </a:rPr>
              <a:t>o</a:t>
            </a:r>
            <a:r>
              <a:rPr lang="en-GB" dirty="0" smtClean="0">
                <a:solidFill>
                  <a:srgbClr val="34B555"/>
                </a:solidFill>
              </a:rPr>
              <a:t>utcomes</a:t>
            </a:r>
            <a:endParaRPr lang="en-GB" dirty="0">
              <a:solidFill>
                <a:srgbClr val="34B555"/>
              </a:solidFill>
            </a:endParaRPr>
          </a:p>
        </p:txBody>
      </p:sp>
      <p:sp>
        <p:nvSpPr>
          <p:cNvPr id="16" name="Oval 15"/>
          <p:cNvSpPr/>
          <p:nvPr/>
        </p:nvSpPr>
        <p:spPr>
          <a:xfrm>
            <a:off x="6372200" y="170384"/>
            <a:ext cx="1106066" cy="1069534"/>
          </a:xfrm>
          <a:prstGeom prst="ellipse">
            <a:avLst/>
          </a:prstGeom>
          <a:solidFill>
            <a:srgbClr val="FDC53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Rectangle 16"/>
          <p:cNvSpPr/>
          <p:nvPr/>
        </p:nvSpPr>
        <p:spPr>
          <a:xfrm>
            <a:off x="6511318" y="325419"/>
            <a:ext cx="901209" cy="812530"/>
          </a:xfrm>
          <a:prstGeom prst="rect">
            <a:avLst/>
          </a:prstGeom>
        </p:spPr>
        <p:txBody>
          <a:bodyPr wrap="none">
            <a:spAutoFit/>
          </a:bodyPr>
          <a:lstStyle/>
          <a:p>
            <a:pPr lvl="0" algn="ctr" defTabSz="666750">
              <a:lnSpc>
                <a:spcPct val="90000"/>
              </a:lnSpc>
              <a:spcBef>
                <a:spcPct val="0"/>
              </a:spcBef>
            </a:pPr>
            <a:r>
              <a:rPr lang="en-GB" sz="1300" b="1" dirty="0" smtClean="0">
                <a:latin typeface="Arial" panose="020B0604020202020204" pitchFamily="34" charset="0"/>
                <a:cs typeface="Arial" panose="020B0604020202020204" pitchFamily="34" charset="0"/>
              </a:rPr>
              <a:t>Local</a:t>
            </a:r>
          </a:p>
          <a:p>
            <a:pPr lvl="0" algn="ctr" defTabSz="666750">
              <a:lnSpc>
                <a:spcPct val="90000"/>
              </a:lnSpc>
              <a:spcBef>
                <a:spcPct val="0"/>
              </a:spcBef>
            </a:pPr>
            <a:r>
              <a:rPr lang="en-GB" sz="1300" b="1" dirty="0">
                <a:latin typeface="Arial" panose="020B0604020202020204" pitchFamily="34" charset="0"/>
                <a:cs typeface="Arial" panose="020B0604020202020204" pitchFamily="34" charset="0"/>
              </a:rPr>
              <a:t>a</a:t>
            </a:r>
            <a:r>
              <a:rPr lang="en-GB" sz="1300" b="1" dirty="0" smtClean="0">
                <a:latin typeface="Arial" panose="020B0604020202020204" pitchFamily="34" charset="0"/>
                <a:cs typeface="Arial" panose="020B0604020202020204" pitchFamily="34" charset="0"/>
              </a:rPr>
              <a:t>uthority</a:t>
            </a:r>
          </a:p>
          <a:p>
            <a:pPr lvl="0" algn="ctr" defTabSz="666750">
              <a:lnSpc>
                <a:spcPct val="90000"/>
              </a:lnSpc>
              <a:spcBef>
                <a:spcPct val="0"/>
              </a:spcBef>
            </a:pPr>
            <a:r>
              <a:rPr lang="en-GB" sz="1300" b="1" dirty="0">
                <a:latin typeface="Arial" panose="020B0604020202020204" pitchFamily="34" charset="0"/>
                <a:cs typeface="Arial" panose="020B0604020202020204" pitchFamily="34" charset="0"/>
              </a:rPr>
              <a:t>s</a:t>
            </a:r>
            <a:r>
              <a:rPr lang="en-GB" sz="1300" b="1" dirty="0" smtClean="0">
                <a:latin typeface="Arial" panose="020B0604020202020204" pitchFamily="34" charset="0"/>
                <a:cs typeface="Arial" panose="020B0604020202020204" pitchFamily="34" charset="0"/>
              </a:rPr>
              <a:t>ocial </a:t>
            </a:r>
          </a:p>
          <a:p>
            <a:pPr lvl="0" algn="ctr" defTabSz="666750">
              <a:lnSpc>
                <a:spcPct val="90000"/>
              </a:lnSpc>
              <a:spcBef>
                <a:spcPct val="0"/>
              </a:spcBef>
            </a:pPr>
            <a:r>
              <a:rPr lang="en-GB" sz="1300" b="1" dirty="0">
                <a:latin typeface="Arial" panose="020B0604020202020204" pitchFamily="34" charset="0"/>
                <a:cs typeface="Arial" panose="020B0604020202020204" pitchFamily="34" charset="0"/>
              </a:rPr>
              <a:t>s</a:t>
            </a:r>
            <a:r>
              <a:rPr lang="en-GB" sz="1300" b="1" dirty="0" smtClean="0">
                <a:latin typeface="Arial" panose="020B0604020202020204" pitchFamily="34" charset="0"/>
                <a:cs typeface="Arial" panose="020B0604020202020204" pitchFamily="34" charset="0"/>
              </a:rPr>
              <a:t>ervices</a:t>
            </a:r>
            <a:endParaRPr lang="en-GB" sz="1300" b="1" dirty="0">
              <a:latin typeface="Arial" panose="020B0604020202020204" pitchFamily="34" charset="0"/>
              <a:cs typeface="Arial" panose="020B0604020202020204" pitchFamily="34" charset="0"/>
            </a:endParaRPr>
          </a:p>
        </p:txBody>
      </p:sp>
      <p:sp>
        <p:nvSpPr>
          <p:cNvPr id="20" name="Rounded Rectangle 19"/>
          <p:cNvSpPr/>
          <p:nvPr/>
        </p:nvSpPr>
        <p:spPr>
          <a:xfrm>
            <a:off x="1187624" y="4149080"/>
            <a:ext cx="5904656" cy="1440160"/>
          </a:xfrm>
          <a:prstGeom prst="roundRect">
            <a:avLst/>
          </a:prstGeom>
          <a:noFill/>
          <a:ln w="31750">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89778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9CC62F-30C0-4A15-BEEE-9BC3816535A8}" type="slidenum">
              <a:rPr lang="en-GB" smtClean="0"/>
              <a:pPr/>
              <a:t>13</a:t>
            </a:fld>
            <a:endParaRPr lang="en-GB" dirty="0"/>
          </a:p>
        </p:txBody>
      </p:sp>
      <p:sp>
        <p:nvSpPr>
          <p:cNvPr id="10" name="Title 1"/>
          <p:cNvSpPr>
            <a:spLocks noGrp="1"/>
          </p:cNvSpPr>
          <p:nvPr>
            <p:ph type="title"/>
          </p:nvPr>
        </p:nvSpPr>
        <p:spPr/>
        <p:txBody>
          <a:bodyPr/>
          <a:lstStyle/>
          <a:p>
            <a:r>
              <a:rPr lang="en-GB" b="0" dirty="0" smtClean="0">
                <a:solidFill>
                  <a:srgbClr val="34B555"/>
                </a:solidFill>
              </a:rPr>
              <a:t>Standardised </a:t>
            </a:r>
            <a:r>
              <a:rPr lang="en-GB" dirty="0" smtClean="0">
                <a:solidFill>
                  <a:srgbClr val="34B555"/>
                </a:solidFill>
              </a:rPr>
              <a:t>reporting</a:t>
            </a:r>
            <a:endParaRPr lang="en-GB" dirty="0">
              <a:solidFill>
                <a:srgbClr val="34B555"/>
              </a:solidFill>
            </a:endParaRPr>
          </a:p>
        </p:txBody>
      </p:sp>
      <p:sp>
        <p:nvSpPr>
          <p:cNvPr id="9" name="Rounded Rectangle 8"/>
          <p:cNvSpPr/>
          <p:nvPr/>
        </p:nvSpPr>
        <p:spPr>
          <a:xfrm>
            <a:off x="1205204" y="1628800"/>
            <a:ext cx="5838100" cy="1872208"/>
          </a:xfrm>
          <a:prstGeom prst="roundRect">
            <a:avLst/>
          </a:prstGeom>
          <a:noFill/>
          <a:ln w="31750">
            <a:solidFill>
              <a:srgbClr val="FDC536"/>
            </a:solidFill>
          </a:ln>
        </p:spPr>
        <p:style>
          <a:lnRef idx="2">
            <a:schemeClr val="accent1">
              <a:shade val="50000"/>
            </a:schemeClr>
          </a:lnRef>
          <a:fillRef idx="1">
            <a:schemeClr val="accent1"/>
          </a:fillRef>
          <a:effectRef idx="0">
            <a:schemeClr val="accent1"/>
          </a:effectRef>
          <a:fontRef idx="minor">
            <a:schemeClr val="lt1"/>
          </a:fontRef>
        </p:style>
        <p:txBody>
          <a:bodyPr lIns="144000" tIns="36000" rIns="0" bIns="72000" rtlCol="0" anchor="ctr"/>
          <a:lstStyle/>
          <a:p>
            <a:pPr>
              <a:spcAft>
                <a:spcPts val="600"/>
              </a:spcAft>
            </a:pPr>
            <a:endParaRPr lang="en-GB" sz="1600" dirty="0">
              <a:solidFill>
                <a:schemeClr val="tx1"/>
              </a:solidFill>
              <a:latin typeface="Arial" panose="020B0604020202020204" pitchFamily="34" charset="0"/>
              <a:cs typeface="Arial" panose="020B0604020202020204" pitchFamily="34" charset="0"/>
            </a:endParaRPr>
          </a:p>
        </p:txBody>
      </p:sp>
      <p:sp>
        <p:nvSpPr>
          <p:cNvPr id="11" name="Rounded Rectangle 10"/>
          <p:cNvSpPr/>
          <p:nvPr/>
        </p:nvSpPr>
        <p:spPr>
          <a:xfrm>
            <a:off x="1205203" y="4149080"/>
            <a:ext cx="5838100" cy="1604156"/>
          </a:xfrm>
          <a:prstGeom prst="roundRect">
            <a:avLst/>
          </a:prstGeom>
          <a:noFill/>
          <a:ln w="31750">
            <a:solidFill>
              <a:srgbClr val="FDC536"/>
            </a:solidFill>
          </a:ln>
        </p:spPr>
        <p:style>
          <a:lnRef idx="2">
            <a:schemeClr val="accent1">
              <a:shade val="50000"/>
            </a:schemeClr>
          </a:lnRef>
          <a:fillRef idx="1">
            <a:schemeClr val="accent1"/>
          </a:fillRef>
          <a:effectRef idx="0">
            <a:schemeClr val="accent1"/>
          </a:effectRef>
          <a:fontRef idx="minor">
            <a:schemeClr val="lt1"/>
          </a:fontRef>
        </p:style>
        <p:txBody>
          <a:bodyPr lIns="72000" tIns="540000" rIns="72000" bIns="72000" rtlCol="0" anchor="ctr"/>
          <a:lstStyle/>
          <a:p>
            <a:pPr marL="266700" indent="-266700">
              <a:spcBef>
                <a:spcPct val="20000"/>
              </a:spcBef>
              <a:spcAft>
                <a:spcPts val="600"/>
              </a:spcAft>
              <a:buClr>
                <a:srgbClr val="FDC536"/>
              </a:buClr>
              <a:buFont typeface="Wingdings" panose="05000000000000000000" pitchFamily="2" charset="2"/>
              <a:buChar char="Ø"/>
              <a:defRPr/>
            </a:pPr>
            <a:r>
              <a:rPr lang="en-GB" dirty="0">
                <a:solidFill>
                  <a:schemeClr val="tx1"/>
                </a:solidFill>
                <a:latin typeface="Arial" panose="020B0604020202020204" pitchFamily="34" charset="0"/>
                <a:cs typeface="Arial" panose="020B0604020202020204" pitchFamily="34" charset="0"/>
              </a:rPr>
              <a:t>Standardises </a:t>
            </a:r>
            <a:r>
              <a:rPr lang="en-GB" dirty="0" smtClean="0">
                <a:solidFill>
                  <a:schemeClr val="tx1"/>
                </a:solidFill>
                <a:latin typeface="Arial" panose="020B0604020202020204" pitchFamily="34" charset="0"/>
                <a:cs typeface="Arial" panose="020B0604020202020204" pitchFamily="34" charset="0"/>
              </a:rPr>
              <a:t>the reporting </a:t>
            </a:r>
            <a:r>
              <a:rPr lang="en-GB" dirty="0">
                <a:solidFill>
                  <a:schemeClr val="tx1"/>
                </a:solidFill>
                <a:latin typeface="Arial" panose="020B0604020202020204" pitchFamily="34" charset="0"/>
                <a:cs typeface="Arial" panose="020B0604020202020204" pitchFamily="34" charset="0"/>
              </a:rPr>
              <a:t>requirements across local authorities </a:t>
            </a:r>
          </a:p>
          <a:p>
            <a:pPr marL="266700" indent="-266700">
              <a:spcBef>
                <a:spcPct val="20000"/>
              </a:spcBef>
              <a:spcAft>
                <a:spcPts val="600"/>
              </a:spcAft>
              <a:buClr>
                <a:srgbClr val="FDC536"/>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Makes it easier for people to make comparisons</a:t>
            </a:r>
            <a:endParaRPr lang="en-GB" dirty="0">
              <a:solidFill>
                <a:schemeClr val="tx1"/>
              </a:solidFill>
              <a:latin typeface="Arial" panose="020B0604020202020204" pitchFamily="34" charset="0"/>
              <a:cs typeface="Arial" panose="020B0604020202020204" pitchFamily="34" charset="0"/>
            </a:endParaRPr>
          </a:p>
          <a:p>
            <a:pPr marL="266700" indent="-266700">
              <a:spcBef>
                <a:spcPct val="20000"/>
              </a:spcBef>
              <a:spcAft>
                <a:spcPts val="600"/>
              </a:spcAft>
              <a:buClr>
                <a:srgbClr val="34B555"/>
              </a:buClr>
              <a:buFont typeface="Wingdings" panose="05000000000000000000" pitchFamily="2" charset="2"/>
              <a:buChar char="Ø"/>
              <a:defRPr/>
            </a:pPr>
            <a:endParaRPr lang="en-GB" sz="16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1331640" y="2001614"/>
            <a:ext cx="5338316" cy="923330"/>
          </a:xfrm>
          <a:prstGeom prst="rect">
            <a:avLst/>
          </a:prstGeom>
        </p:spPr>
        <p:txBody>
          <a:bodyPr wrap="square">
            <a:spAutoFit/>
          </a:bodyPr>
          <a:lstStyle/>
          <a:p>
            <a:pPr marL="266700" indent="-266700">
              <a:spcBef>
                <a:spcPct val="20000"/>
              </a:spcBef>
              <a:spcAft>
                <a:spcPts val="600"/>
              </a:spcAft>
              <a:buClr>
                <a:srgbClr val="FDC536"/>
              </a:buClr>
              <a:buFont typeface="Wingdings" panose="05000000000000000000" pitchFamily="2" charset="2"/>
              <a:buChar char="Ø"/>
              <a:defRPr/>
            </a:pPr>
            <a:r>
              <a:rPr lang="en-GB" dirty="0" smtClean="0">
                <a:latin typeface="Arial" panose="020B0604020202020204" pitchFamily="34" charset="0"/>
                <a:cs typeface="Arial" panose="020B0604020202020204" pitchFamily="34" charset="0"/>
              </a:rPr>
              <a:t>Directors of Social Services to publish annual reports on how they have carried out their social services functions in a new </a:t>
            </a:r>
            <a:r>
              <a:rPr lang="en-GB" b="1" dirty="0" smtClean="0">
                <a:solidFill>
                  <a:srgbClr val="34B555"/>
                </a:solidFill>
                <a:latin typeface="Arial" panose="020B0604020202020204" pitchFamily="34" charset="0"/>
                <a:cs typeface="Arial" panose="020B0604020202020204" pitchFamily="34" charset="0"/>
              </a:rPr>
              <a:t>reporting template</a:t>
            </a:r>
            <a:endParaRPr lang="en-GB" b="1" dirty="0">
              <a:solidFill>
                <a:srgbClr val="34B555"/>
              </a:solidFill>
              <a:latin typeface="Arial" panose="020B0604020202020204" pitchFamily="34" charset="0"/>
              <a:cs typeface="Arial" panose="020B0604020202020204" pitchFamily="34" charset="0"/>
            </a:endParaRPr>
          </a:p>
        </p:txBody>
      </p:sp>
      <p:sp>
        <p:nvSpPr>
          <p:cNvPr id="15" name="Down Arrow 14"/>
          <p:cNvSpPr/>
          <p:nvPr/>
        </p:nvSpPr>
        <p:spPr>
          <a:xfrm>
            <a:off x="6463657" y="3546727"/>
            <a:ext cx="412599" cy="602353"/>
          </a:xfrm>
          <a:prstGeom prst="downArrow">
            <a:avLst/>
          </a:prstGeom>
          <a:solidFill>
            <a:srgbClr val="FDC53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Oval 13"/>
          <p:cNvSpPr/>
          <p:nvPr/>
        </p:nvSpPr>
        <p:spPr>
          <a:xfrm>
            <a:off x="6490270" y="170384"/>
            <a:ext cx="1106066" cy="1069534"/>
          </a:xfrm>
          <a:prstGeom prst="ellipse">
            <a:avLst/>
          </a:prstGeom>
          <a:solidFill>
            <a:srgbClr val="FDC53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15"/>
          <p:cNvSpPr/>
          <p:nvPr/>
        </p:nvSpPr>
        <p:spPr>
          <a:xfrm>
            <a:off x="6629388" y="325419"/>
            <a:ext cx="901209" cy="812530"/>
          </a:xfrm>
          <a:prstGeom prst="rect">
            <a:avLst/>
          </a:prstGeom>
        </p:spPr>
        <p:txBody>
          <a:bodyPr wrap="none">
            <a:spAutoFit/>
          </a:bodyPr>
          <a:lstStyle/>
          <a:p>
            <a:pPr lvl="0" algn="ctr" defTabSz="666750">
              <a:lnSpc>
                <a:spcPct val="90000"/>
              </a:lnSpc>
              <a:spcBef>
                <a:spcPct val="0"/>
              </a:spcBef>
            </a:pPr>
            <a:r>
              <a:rPr lang="en-GB" sz="1300" b="1" dirty="0" smtClean="0">
                <a:latin typeface="Arial" panose="020B0604020202020204" pitchFamily="34" charset="0"/>
                <a:cs typeface="Arial" panose="020B0604020202020204" pitchFamily="34" charset="0"/>
              </a:rPr>
              <a:t>Local</a:t>
            </a:r>
          </a:p>
          <a:p>
            <a:pPr lvl="0" algn="ctr" defTabSz="666750">
              <a:lnSpc>
                <a:spcPct val="90000"/>
              </a:lnSpc>
              <a:spcBef>
                <a:spcPct val="0"/>
              </a:spcBef>
            </a:pPr>
            <a:r>
              <a:rPr lang="en-GB" sz="1300" b="1" dirty="0">
                <a:latin typeface="Arial" panose="020B0604020202020204" pitchFamily="34" charset="0"/>
                <a:cs typeface="Arial" panose="020B0604020202020204" pitchFamily="34" charset="0"/>
              </a:rPr>
              <a:t>a</a:t>
            </a:r>
            <a:r>
              <a:rPr lang="en-GB" sz="1300" b="1" dirty="0" smtClean="0">
                <a:latin typeface="Arial" panose="020B0604020202020204" pitchFamily="34" charset="0"/>
                <a:cs typeface="Arial" panose="020B0604020202020204" pitchFamily="34" charset="0"/>
              </a:rPr>
              <a:t>uthority</a:t>
            </a:r>
          </a:p>
          <a:p>
            <a:pPr lvl="0" algn="ctr" defTabSz="666750">
              <a:lnSpc>
                <a:spcPct val="90000"/>
              </a:lnSpc>
              <a:spcBef>
                <a:spcPct val="0"/>
              </a:spcBef>
            </a:pPr>
            <a:r>
              <a:rPr lang="en-GB" sz="1300" b="1" dirty="0" smtClean="0">
                <a:latin typeface="Arial" panose="020B0604020202020204" pitchFamily="34" charset="0"/>
                <a:cs typeface="Arial" panose="020B0604020202020204" pitchFamily="34" charset="0"/>
              </a:rPr>
              <a:t>social </a:t>
            </a:r>
          </a:p>
          <a:p>
            <a:pPr lvl="0" algn="ctr" defTabSz="666750">
              <a:lnSpc>
                <a:spcPct val="90000"/>
              </a:lnSpc>
              <a:spcBef>
                <a:spcPct val="0"/>
              </a:spcBef>
            </a:pPr>
            <a:r>
              <a:rPr lang="en-GB" sz="1300" b="1" dirty="0" smtClean="0">
                <a:latin typeface="Arial" panose="020B0604020202020204" pitchFamily="34" charset="0"/>
                <a:cs typeface="Arial" panose="020B0604020202020204" pitchFamily="34" charset="0"/>
              </a:rPr>
              <a:t>services</a:t>
            </a:r>
            <a:endParaRPr lang="en-GB"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5283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9CC62F-30C0-4A15-BEEE-9BC3816535A8}" type="slidenum">
              <a:rPr lang="en-GB" smtClean="0"/>
              <a:pPr/>
              <a:t>14</a:t>
            </a:fld>
            <a:endParaRPr lang="en-GB" dirty="0"/>
          </a:p>
        </p:txBody>
      </p:sp>
      <p:sp>
        <p:nvSpPr>
          <p:cNvPr id="20" name="Title 1"/>
          <p:cNvSpPr>
            <a:spLocks noGrp="1"/>
          </p:cNvSpPr>
          <p:nvPr>
            <p:ph type="title"/>
          </p:nvPr>
        </p:nvSpPr>
        <p:spPr>
          <a:xfrm>
            <a:off x="1691680" y="260648"/>
            <a:ext cx="5904656" cy="998984"/>
          </a:xfrm>
        </p:spPr>
        <p:txBody>
          <a:bodyPr/>
          <a:lstStyle/>
          <a:p>
            <a:r>
              <a:rPr lang="en-GB" dirty="0" smtClean="0">
                <a:solidFill>
                  <a:srgbClr val="34B555"/>
                </a:solidFill>
              </a:rPr>
              <a:t>Market </a:t>
            </a:r>
            <a:r>
              <a:rPr lang="en-GB" b="0" dirty="0" smtClean="0">
                <a:solidFill>
                  <a:srgbClr val="34B555"/>
                </a:solidFill>
              </a:rPr>
              <a:t>stability</a:t>
            </a:r>
            <a:endParaRPr lang="en-GB" b="0" dirty="0">
              <a:solidFill>
                <a:srgbClr val="34B555"/>
              </a:solidFill>
            </a:endParaRPr>
          </a:p>
        </p:txBody>
      </p:sp>
      <p:sp>
        <p:nvSpPr>
          <p:cNvPr id="15" name="Rounded Rectangle 14"/>
          <p:cNvSpPr/>
          <p:nvPr/>
        </p:nvSpPr>
        <p:spPr>
          <a:xfrm>
            <a:off x="1187624" y="1484784"/>
            <a:ext cx="6048672" cy="2160240"/>
          </a:xfrm>
          <a:prstGeom prst="roundRect">
            <a:avLst/>
          </a:prstGeom>
          <a:noFill/>
          <a:ln w="31750">
            <a:solidFill>
              <a:srgbClr val="34B555"/>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0" bIns="72000" rtlCol="0" anchor="ctr"/>
          <a:lstStyle/>
          <a:p>
            <a:pPr marL="266700" indent="-266700">
              <a:spcBef>
                <a:spcPct val="20000"/>
              </a:spcBef>
              <a:spcAft>
                <a:spcPts val="300"/>
              </a:spcAft>
              <a:buClr>
                <a:srgbClr val="34B555"/>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Local authorities to publish </a:t>
            </a:r>
            <a:r>
              <a:rPr lang="en-GB" b="1" dirty="0">
                <a:solidFill>
                  <a:srgbClr val="34B555"/>
                </a:solidFill>
                <a:latin typeface="Arial" panose="020B0604020202020204" pitchFamily="34" charset="0"/>
                <a:cs typeface="Arial" panose="020B0604020202020204" pitchFamily="34" charset="0"/>
              </a:rPr>
              <a:t>m</a:t>
            </a:r>
            <a:r>
              <a:rPr lang="en-GB" b="1" dirty="0" smtClean="0">
                <a:solidFill>
                  <a:srgbClr val="34B555"/>
                </a:solidFill>
                <a:latin typeface="Arial" panose="020B0604020202020204" pitchFamily="34" charset="0"/>
                <a:cs typeface="Arial" panose="020B0604020202020204" pitchFamily="34" charset="0"/>
              </a:rPr>
              <a:t>arket </a:t>
            </a:r>
            <a:r>
              <a:rPr lang="en-GB" b="1" dirty="0">
                <a:solidFill>
                  <a:srgbClr val="34B555"/>
                </a:solidFill>
                <a:latin typeface="Arial" panose="020B0604020202020204" pitchFamily="34" charset="0"/>
                <a:cs typeface="Arial" panose="020B0604020202020204" pitchFamily="34" charset="0"/>
              </a:rPr>
              <a:t>s</a:t>
            </a:r>
            <a:r>
              <a:rPr lang="en-GB" b="1" dirty="0" smtClean="0">
                <a:solidFill>
                  <a:srgbClr val="34B555"/>
                </a:solidFill>
                <a:latin typeface="Arial" panose="020B0604020202020204" pitchFamily="34" charset="0"/>
                <a:cs typeface="Arial" panose="020B0604020202020204" pitchFamily="34" charset="0"/>
              </a:rPr>
              <a:t>tability </a:t>
            </a:r>
            <a:r>
              <a:rPr lang="en-GB" b="1" dirty="0">
                <a:solidFill>
                  <a:srgbClr val="34B555"/>
                </a:solidFill>
                <a:latin typeface="Arial" panose="020B0604020202020204" pitchFamily="34" charset="0"/>
                <a:cs typeface="Arial" panose="020B0604020202020204" pitchFamily="34" charset="0"/>
              </a:rPr>
              <a:t>r</a:t>
            </a:r>
            <a:r>
              <a:rPr lang="en-GB" b="1" dirty="0" smtClean="0">
                <a:solidFill>
                  <a:srgbClr val="34B555"/>
                </a:solidFill>
                <a:latin typeface="Arial" panose="020B0604020202020204" pitchFamily="34" charset="0"/>
                <a:cs typeface="Arial" panose="020B0604020202020204" pitchFamily="34" charset="0"/>
              </a:rPr>
              <a:t>eports</a:t>
            </a:r>
            <a:endParaRPr lang="en-GB" dirty="0" smtClean="0">
              <a:solidFill>
                <a:schemeClr val="tx1"/>
              </a:solidFill>
              <a:latin typeface="Arial" panose="020B0604020202020204" pitchFamily="34" charset="0"/>
              <a:cs typeface="Arial" panose="020B0604020202020204" pitchFamily="34" charset="0"/>
            </a:endParaRPr>
          </a:p>
          <a:p>
            <a:pPr marL="266700" indent="-266700">
              <a:spcBef>
                <a:spcPct val="20000"/>
              </a:spcBef>
              <a:spcAft>
                <a:spcPts val="300"/>
              </a:spcAft>
              <a:buClr>
                <a:srgbClr val="34B555"/>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These must take account of the </a:t>
            </a:r>
            <a:r>
              <a:rPr lang="en-GB" b="1" dirty="0">
                <a:solidFill>
                  <a:srgbClr val="34B555"/>
                </a:solidFill>
                <a:latin typeface="Arial" panose="020B0604020202020204" pitchFamily="34" charset="0"/>
                <a:cs typeface="Arial" panose="020B0604020202020204" pitchFamily="34" charset="0"/>
              </a:rPr>
              <a:t>p</a:t>
            </a:r>
            <a:r>
              <a:rPr lang="en-GB" b="1" dirty="0" smtClean="0">
                <a:solidFill>
                  <a:srgbClr val="34B555"/>
                </a:solidFill>
                <a:latin typeface="Arial" panose="020B0604020202020204" pitchFamily="34" charset="0"/>
                <a:cs typeface="Arial" panose="020B0604020202020204" pitchFamily="34" charset="0"/>
              </a:rPr>
              <a:t>opulation assessment</a:t>
            </a:r>
            <a:r>
              <a:rPr lang="en-GB" b="1" dirty="0" smtClean="0">
                <a:solidFill>
                  <a:schemeClr val="tx1"/>
                </a:solidFill>
                <a:latin typeface="Arial" panose="020B0604020202020204" pitchFamily="34" charset="0"/>
                <a:cs typeface="Arial" panose="020B0604020202020204" pitchFamily="34" charset="0"/>
              </a:rPr>
              <a:t> </a:t>
            </a:r>
            <a:r>
              <a:rPr lang="en-GB" dirty="0" smtClean="0">
                <a:solidFill>
                  <a:schemeClr val="tx1"/>
                </a:solidFill>
                <a:latin typeface="Arial" panose="020B0604020202020204" pitchFamily="34" charset="0"/>
                <a:cs typeface="Arial" panose="020B0604020202020204" pitchFamily="34" charset="0"/>
              </a:rPr>
              <a:t>and feed </a:t>
            </a:r>
            <a:r>
              <a:rPr lang="en-GB" dirty="0">
                <a:solidFill>
                  <a:schemeClr val="tx1"/>
                </a:solidFill>
                <a:latin typeface="Arial" panose="020B0604020202020204" pitchFamily="34" charset="0"/>
                <a:cs typeface="Arial" panose="020B0604020202020204" pitchFamily="34" charset="0"/>
              </a:rPr>
              <a:t>into </a:t>
            </a:r>
            <a:r>
              <a:rPr lang="en-GB" dirty="0" smtClean="0">
                <a:solidFill>
                  <a:schemeClr val="tx1"/>
                </a:solidFill>
                <a:latin typeface="Arial" panose="020B0604020202020204" pitchFamily="34" charset="0"/>
                <a:cs typeface="Arial" panose="020B0604020202020204" pitchFamily="34" charset="0"/>
              </a:rPr>
              <a:t>a </a:t>
            </a:r>
            <a:r>
              <a:rPr lang="en-GB" b="1" dirty="0" smtClean="0">
                <a:solidFill>
                  <a:srgbClr val="34B555"/>
                </a:solidFill>
                <a:latin typeface="Arial" panose="020B0604020202020204" pitchFamily="34" charset="0"/>
                <a:cs typeface="Arial" panose="020B0604020202020204" pitchFamily="34" charset="0"/>
              </a:rPr>
              <a:t>national stability report</a:t>
            </a:r>
            <a:endParaRPr lang="en-GB" dirty="0">
              <a:solidFill>
                <a:schemeClr val="tx1"/>
              </a:solidFill>
              <a:latin typeface="Arial" panose="020B0604020202020204" pitchFamily="34" charset="0"/>
              <a:cs typeface="Arial" panose="020B0604020202020204" pitchFamily="34" charset="0"/>
            </a:endParaRPr>
          </a:p>
          <a:p>
            <a:pPr marL="266700" indent="-266700">
              <a:spcBef>
                <a:spcPct val="20000"/>
              </a:spcBef>
              <a:spcAft>
                <a:spcPts val="300"/>
              </a:spcAft>
              <a:buClr>
                <a:srgbClr val="34B555"/>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Market oversight of important </a:t>
            </a:r>
            <a:r>
              <a:rPr lang="en-GB" dirty="0">
                <a:solidFill>
                  <a:schemeClr val="tx1"/>
                </a:solidFill>
                <a:latin typeface="Arial" panose="020B0604020202020204" pitchFamily="34" charset="0"/>
                <a:cs typeface="Arial" panose="020B0604020202020204" pitchFamily="34" charset="0"/>
              </a:rPr>
              <a:t>providers to avoid unexpected market exits </a:t>
            </a:r>
          </a:p>
        </p:txBody>
      </p:sp>
      <p:sp>
        <p:nvSpPr>
          <p:cNvPr id="19" name="Rounded Rectangle 18"/>
          <p:cNvSpPr/>
          <p:nvPr/>
        </p:nvSpPr>
        <p:spPr>
          <a:xfrm>
            <a:off x="1187624" y="4293096"/>
            <a:ext cx="5904656" cy="1584176"/>
          </a:xfrm>
          <a:prstGeom prst="roundRect">
            <a:avLst/>
          </a:prstGeom>
          <a:noFill/>
          <a:ln w="31750">
            <a:solidFill>
              <a:srgbClr val="34B555"/>
            </a:solidFill>
          </a:ln>
        </p:spPr>
        <p:style>
          <a:lnRef idx="2">
            <a:schemeClr val="accent1">
              <a:shade val="50000"/>
            </a:schemeClr>
          </a:lnRef>
          <a:fillRef idx="1">
            <a:schemeClr val="accent1"/>
          </a:fillRef>
          <a:effectRef idx="0">
            <a:schemeClr val="accent1"/>
          </a:effectRef>
          <a:fontRef idx="minor">
            <a:schemeClr val="lt1"/>
          </a:fontRef>
        </p:style>
        <p:txBody>
          <a:bodyPr lIns="108000" tIns="828000" rIns="0" bIns="72000" rtlCol="0" anchor="ctr"/>
          <a:lstStyle/>
          <a:p>
            <a:pPr marL="266700" indent="-266700">
              <a:spcBef>
                <a:spcPct val="20000"/>
              </a:spcBef>
              <a:spcAft>
                <a:spcPts val="300"/>
              </a:spcAft>
              <a:buClr>
                <a:srgbClr val="34B555"/>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Everyone </a:t>
            </a:r>
            <a:r>
              <a:rPr lang="en-GB" dirty="0">
                <a:solidFill>
                  <a:schemeClr val="tx1"/>
                </a:solidFill>
                <a:latin typeface="Arial" panose="020B0604020202020204" pitchFamily="34" charset="0"/>
                <a:cs typeface="Arial" panose="020B0604020202020204" pitchFamily="34" charset="0"/>
              </a:rPr>
              <a:t>in the sector </a:t>
            </a:r>
            <a:r>
              <a:rPr lang="en-GB" dirty="0" smtClean="0">
                <a:solidFill>
                  <a:schemeClr val="tx1"/>
                </a:solidFill>
                <a:latin typeface="Arial" panose="020B0604020202020204" pitchFamily="34" charset="0"/>
                <a:cs typeface="Arial" panose="020B0604020202020204" pitchFamily="34" charset="0"/>
              </a:rPr>
              <a:t>able to </a:t>
            </a:r>
            <a:r>
              <a:rPr lang="en-GB" dirty="0">
                <a:solidFill>
                  <a:schemeClr val="tx1"/>
                </a:solidFill>
                <a:latin typeface="Arial" panose="020B0604020202020204" pitchFamily="34" charset="0"/>
                <a:cs typeface="Arial" panose="020B0604020202020204" pitchFamily="34" charset="0"/>
              </a:rPr>
              <a:t>respond to market changes </a:t>
            </a:r>
          </a:p>
          <a:p>
            <a:pPr marL="266700" indent="-266700">
              <a:spcBef>
                <a:spcPct val="20000"/>
              </a:spcBef>
              <a:spcAft>
                <a:spcPts val="600"/>
              </a:spcAft>
              <a:buClr>
                <a:srgbClr val="34B555"/>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Consolidates </a:t>
            </a:r>
            <a:r>
              <a:rPr lang="en-GB" dirty="0">
                <a:solidFill>
                  <a:schemeClr val="tx1"/>
                </a:solidFill>
                <a:latin typeface="Arial" panose="020B0604020202020204" pitchFamily="34" charset="0"/>
                <a:cs typeface="Arial" panose="020B0604020202020204" pitchFamily="34" charset="0"/>
              </a:rPr>
              <a:t>work </a:t>
            </a:r>
            <a:r>
              <a:rPr lang="en-GB" dirty="0" smtClean="0">
                <a:solidFill>
                  <a:schemeClr val="tx1"/>
                </a:solidFill>
                <a:latin typeface="Arial" panose="020B0604020202020204" pitchFamily="34" charset="0"/>
                <a:cs typeface="Arial" panose="020B0604020202020204" pitchFamily="34" charset="0"/>
              </a:rPr>
              <a:t>by </a:t>
            </a:r>
            <a:r>
              <a:rPr lang="en-GB" dirty="0">
                <a:solidFill>
                  <a:schemeClr val="tx1"/>
                </a:solidFill>
                <a:latin typeface="Arial" panose="020B0604020202020204" pitchFamily="34" charset="0"/>
                <a:cs typeface="Arial" panose="020B0604020202020204" pitchFamily="34" charset="0"/>
              </a:rPr>
              <a:t>local authorities </a:t>
            </a:r>
            <a:r>
              <a:rPr lang="en-GB" dirty="0" smtClean="0">
                <a:solidFill>
                  <a:schemeClr val="tx1"/>
                </a:solidFill>
                <a:latin typeface="Arial" panose="020B0604020202020204" pitchFamily="34" charset="0"/>
                <a:cs typeface="Arial" panose="020B0604020202020204" pitchFamily="34" charset="0"/>
              </a:rPr>
              <a:t>and SSIA on market position statements</a:t>
            </a:r>
            <a:endParaRPr lang="en-GB" dirty="0">
              <a:solidFill>
                <a:schemeClr val="tx1"/>
              </a:solidFill>
              <a:latin typeface="Arial" panose="020B0604020202020204" pitchFamily="34" charset="0"/>
              <a:cs typeface="Arial" panose="020B0604020202020204" pitchFamily="34" charset="0"/>
            </a:endParaRPr>
          </a:p>
          <a:p>
            <a:pPr marL="266700" indent="-266700">
              <a:spcBef>
                <a:spcPct val="20000"/>
              </a:spcBef>
              <a:spcAft>
                <a:spcPts val="600"/>
              </a:spcAft>
              <a:buClr>
                <a:srgbClr val="34B555"/>
              </a:buClr>
              <a:buFont typeface="Wingdings" panose="05000000000000000000" pitchFamily="2" charset="2"/>
              <a:buChar char="Ø"/>
              <a:defRPr/>
            </a:pPr>
            <a:endParaRPr lang="en-GB" sz="1600" dirty="0">
              <a:solidFill>
                <a:schemeClr val="tx1"/>
              </a:solidFill>
              <a:latin typeface="Arial" panose="020B0604020202020204" pitchFamily="34" charset="0"/>
              <a:cs typeface="Arial" panose="020B0604020202020204" pitchFamily="34" charset="0"/>
            </a:endParaRPr>
          </a:p>
          <a:p>
            <a:pPr>
              <a:spcAft>
                <a:spcPts val="600"/>
              </a:spcAft>
            </a:pPr>
            <a:r>
              <a:rPr lang="en-GB" sz="1600" dirty="0">
                <a:solidFill>
                  <a:schemeClr val="tx1"/>
                </a:solidFill>
                <a:latin typeface="Arial" panose="020B0604020202020204" pitchFamily="34" charset="0"/>
                <a:cs typeface="Arial" panose="020B0604020202020204" pitchFamily="34" charset="0"/>
              </a:rPr>
              <a:t> </a:t>
            </a:r>
          </a:p>
        </p:txBody>
      </p:sp>
      <p:sp>
        <p:nvSpPr>
          <p:cNvPr id="12" name="Down Arrow 11"/>
          <p:cNvSpPr/>
          <p:nvPr/>
        </p:nvSpPr>
        <p:spPr>
          <a:xfrm>
            <a:off x="3995936" y="3645024"/>
            <a:ext cx="386519" cy="652305"/>
          </a:xfrm>
          <a:prstGeom prst="downArrow">
            <a:avLst/>
          </a:prstGeom>
          <a:solidFill>
            <a:srgbClr val="34B5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4" name="Group 13"/>
          <p:cNvGrpSpPr/>
          <p:nvPr/>
        </p:nvGrpSpPr>
        <p:grpSpPr>
          <a:xfrm>
            <a:off x="422548" y="170384"/>
            <a:ext cx="1125116" cy="1072933"/>
            <a:chOff x="6327204" y="170384"/>
            <a:chExt cx="1125116" cy="1072933"/>
          </a:xfrm>
        </p:grpSpPr>
        <p:sp>
          <p:nvSpPr>
            <p:cNvPr id="16" name="Oval 15"/>
            <p:cNvSpPr/>
            <p:nvPr/>
          </p:nvSpPr>
          <p:spPr>
            <a:xfrm>
              <a:off x="6327204" y="170384"/>
              <a:ext cx="1106066" cy="1069534"/>
            </a:xfrm>
            <a:prstGeom prst="ellipse">
              <a:avLst/>
            </a:prstGeom>
            <a:solidFill>
              <a:srgbClr val="34B55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Oval 4"/>
            <p:cNvSpPr/>
            <p:nvPr/>
          </p:nvSpPr>
          <p:spPr>
            <a:xfrm>
              <a:off x="6346254" y="173783"/>
              <a:ext cx="1106066" cy="106953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400" b="1" kern="1200" dirty="0" smtClean="0">
                  <a:solidFill>
                    <a:schemeClr val="tx1"/>
                  </a:solidFill>
                  <a:latin typeface="Arial" panose="020B0604020202020204" pitchFamily="34" charset="0"/>
                  <a:cs typeface="Arial" panose="020B0604020202020204" pitchFamily="34" charset="0"/>
                </a:rPr>
                <a:t>Market stability</a:t>
              </a:r>
              <a:endParaRPr lang="en-GB" sz="1400" b="1" kern="1200" dirty="0">
                <a:solidFill>
                  <a:schemeClr val="tx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16528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0798" y="286048"/>
            <a:ext cx="7128792" cy="998984"/>
          </a:xfrm>
        </p:spPr>
        <p:txBody>
          <a:bodyPr/>
          <a:lstStyle/>
          <a:p>
            <a:r>
              <a:rPr lang="en-GB" dirty="0"/>
              <a:t/>
            </a:r>
            <a:br>
              <a:rPr lang="en-GB" dirty="0"/>
            </a:br>
            <a:r>
              <a:rPr lang="en-GB" dirty="0" smtClean="0">
                <a:solidFill>
                  <a:srgbClr val="34B555"/>
                </a:solidFill>
              </a:rPr>
              <a:t>When </a:t>
            </a:r>
            <a:r>
              <a:rPr lang="en-GB" b="0" dirty="0" smtClean="0">
                <a:solidFill>
                  <a:srgbClr val="34B555"/>
                </a:solidFill>
              </a:rPr>
              <a:t>will it change?</a:t>
            </a:r>
            <a:endParaRPr lang="en-GB" b="0" dirty="0">
              <a:solidFill>
                <a:srgbClr val="34B555"/>
              </a:solidFill>
            </a:endParaRPr>
          </a:p>
        </p:txBody>
      </p:sp>
      <p:sp>
        <p:nvSpPr>
          <p:cNvPr id="4" name="Slide Number Placeholder 3"/>
          <p:cNvSpPr>
            <a:spLocks noGrp="1"/>
          </p:cNvSpPr>
          <p:nvPr>
            <p:ph type="sldNum" sz="quarter" idx="12"/>
          </p:nvPr>
        </p:nvSpPr>
        <p:spPr/>
        <p:txBody>
          <a:bodyPr/>
          <a:lstStyle/>
          <a:p>
            <a:fld id="{259CC62F-30C0-4A15-BEEE-9BC3816535A8}" type="slidenum">
              <a:rPr lang="en-GB" smtClean="0"/>
              <a:pPr/>
              <a:t>15</a:t>
            </a:fld>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26074656"/>
              </p:ext>
            </p:extLst>
          </p:nvPr>
        </p:nvGraphicFramePr>
        <p:xfrm>
          <a:off x="179512" y="2348880"/>
          <a:ext cx="8712969" cy="3888432"/>
        </p:xfrm>
        <a:graphic>
          <a:graphicData uri="http://schemas.openxmlformats.org/drawingml/2006/table">
            <a:tbl>
              <a:tblPr firstRow="1" bandRow="1">
                <a:tableStyleId>{5C22544A-7EE6-4342-B048-85BDC9FD1C3A}</a:tableStyleId>
              </a:tblPr>
              <a:tblGrid>
                <a:gridCol w="1345906"/>
                <a:gridCol w="1416743"/>
                <a:gridCol w="1487580"/>
                <a:gridCol w="1487580"/>
                <a:gridCol w="1487580"/>
                <a:gridCol w="1487580"/>
              </a:tblGrid>
              <a:tr h="3888432">
                <a:tc>
                  <a:txBody>
                    <a:bodyPr/>
                    <a:lstStyle/>
                    <a:p>
                      <a:pPr algn="r">
                        <a:lnSpc>
                          <a:spcPct val="110000"/>
                        </a:lnSpc>
                      </a:pPr>
                      <a:r>
                        <a:rPr lang="en-GB" sz="1800" b="1" dirty="0" smtClean="0">
                          <a:solidFill>
                            <a:schemeClr val="tx1"/>
                          </a:solidFill>
                          <a:latin typeface="Arial" panose="020B0604020202020204" pitchFamily="34" charset="0"/>
                          <a:cs typeface="Arial" panose="020B0604020202020204" pitchFamily="34" charset="0"/>
                        </a:rPr>
                        <a:t>Jan 2016</a:t>
                      </a:r>
                    </a:p>
                    <a:p>
                      <a:pPr algn="r">
                        <a:lnSpc>
                          <a:spcPct val="110000"/>
                        </a:lnSpc>
                      </a:pPr>
                      <a:endParaRPr lang="en-GB" sz="1800" b="0" dirty="0" smtClean="0">
                        <a:solidFill>
                          <a:schemeClr val="tx1"/>
                        </a:solidFill>
                        <a:latin typeface="Arial" panose="020B0604020202020204" pitchFamily="34" charset="0"/>
                        <a:cs typeface="Arial" panose="020B0604020202020204" pitchFamily="34" charset="0"/>
                      </a:endParaRPr>
                    </a:p>
                    <a:p>
                      <a:pPr algn="r">
                        <a:lnSpc>
                          <a:spcPct val="110000"/>
                        </a:lnSpc>
                      </a:pPr>
                      <a:endParaRPr lang="en-GB" sz="1800" b="0" dirty="0" smtClean="0">
                        <a:solidFill>
                          <a:schemeClr val="tx1"/>
                        </a:solidFill>
                        <a:latin typeface="Arial" panose="020B0604020202020204" pitchFamily="34" charset="0"/>
                        <a:cs typeface="Arial" panose="020B0604020202020204" pitchFamily="34" charset="0"/>
                      </a:endParaRPr>
                    </a:p>
                    <a:p>
                      <a:pPr algn="r">
                        <a:lnSpc>
                          <a:spcPct val="110000"/>
                        </a:lnSpc>
                      </a:pPr>
                      <a:r>
                        <a:rPr lang="en-GB" sz="1800" b="0" dirty="0" smtClean="0">
                          <a:solidFill>
                            <a:schemeClr val="tx1"/>
                          </a:solidFill>
                          <a:latin typeface="Arial" panose="020B0604020202020204" pitchFamily="34" charset="0"/>
                          <a:cs typeface="Arial" panose="020B0604020202020204" pitchFamily="34" charset="0"/>
                        </a:rPr>
                        <a:t>Bill became an Act</a:t>
                      </a:r>
                      <a:endParaRPr lang="en-GB" sz="18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34B555"/>
                      </a:solidFill>
                      <a:prstDash val="solid"/>
                      <a:round/>
                      <a:headEnd type="none" w="med" len="med"/>
                      <a:tailEnd type="none" w="med" len="med"/>
                    </a:lnL>
                    <a:lnR w="12700" cap="flat" cmpd="sng" algn="ctr">
                      <a:solidFill>
                        <a:srgbClr val="34B555"/>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r">
                        <a:lnSpc>
                          <a:spcPct val="110000"/>
                        </a:lnSpc>
                      </a:pPr>
                      <a:r>
                        <a:rPr lang="en-GB" sz="1800" b="1" dirty="0" smtClean="0">
                          <a:solidFill>
                            <a:schemeClr val="tx1"/>
                          </a:solidFill>
                          <a:latin typeface="Arial" panose="020B0604020202020204" pitchFamily="34" charset="0"/>
                          <a:cs typeface="Arial" panose="020B0604020202020204" pitchFamily="34" charset="0"/>
                        </a:rPr>
                        <a:t>Apr 2017</a:t>
                      </a:r>
                    </a:p>
                    <a:p>
                      <a:pPr algn="r">
                        <a:lnSpc>
                          <a:spcPct val="110000"/>
                        </a:lnSpc>
                      </a:pPr>
                      <a:endParaRPr lang="en-GB" sz="1800" b="0" dirty="0" smtClean="0">
                        <a:solidFill>
                          <a:schemeClr val="tx1"/>
                        </a:solidFill>
                        <a:latin typeface="Arial" panose="020B0604020202020204" pitchFamily="34" charset="0"/>
                        <a:cs typeface="Arial" panose="020B0604020202020204" pitchFamily="34" charset="0"/>
                      </a:endParaRPr>
                    </a:p>
                    <a:p>
                      <a:pPr algn="r">
                        <a:lnSpc>
                          <a:spcPct val="110000"/>
                        </a:lnSpc>
                      </a:pPr>
                      <a:endParaRPr lang="en-GB" sz="1800" b="0" dirty="0" smtClean="0">
                        <a:solidFill>
                          <a:schemeClr val="tx1"/>
                        </a:solidFill>
                        <a:latin typeface="Arial" panose="020B0604020202020204" pitchFamily="34" charset="0"/>
                        <a:cs typeface="Arial" panose="020B0604020202020204" pitchFamily="34" charset="0"/>
                      </a:endParaRPr>
                    </a:p>
                    <a:p>
                      <a:pPr algn="r">
                        <a:lnSpc>
                          <a:spcPct val="110000"/>
                        </a:lnSpc>
                      </a:pPr>
                      <a:r>
                        <a:rPr lang="en-GB" sz="1800" b="0" dirty="0" smtClean="0">
                          <a:solidFill>
                            <a:schemeClr val="tx1"/>
                          </a:solidFill>
                          <a:latin typeface="Arial" panose="020B0604020202020204" pitchFamily="34" charset="0"/>
                          <a:cs typeface="Arial" panose="020B0604020202020204" pitchFamily="34" charset="0"/>
                        </a:rPr>
                        <a:t>Workforce regulations come into force </a:t>
                      </a:r>
                    </a:p>
                    <a:p>
                      <a:pPr algn="r">
                        <a:lnSpc>
                          <a:spcPct val="110000"/>
                        </a:lnSpc>
                      </a:pPr>
                      <a:endParaRPr lang="en-GB" sz="1800" b="0" dirty="0" smtClean="0">
                        <a:solidFill>
                          <a:schemeClr val="tx1"/>
                        </a:solidFill>
                        <a:latin typeface="Arial" panose="020B0604020202020204" pitchFamily="34" charset="0"/>
                        <a:cs typeface="Arial" panose="020B0604020202020204" pitchFamily="34" charset="0"/>
                      </a:endParaRPr>
                    </a:p>
                    <a:p>
                      <a:pPr algn="r">
                        <a:lnSpc>
                          <a:spcPct val="110000"/>
                        </a:lnSpc>
                      </a:pPr>
                      <a:r>
                        <a:rPr lang="en-GB" sz="1800" b="0" dirty="0" smtClean="0">
                          <a:solidFill>
                            <a:schemeClr val="tx1"/>
                          </a:solidFill>
                          <a:latin typeface="Arial" panose="020B0604020202020204" pitchFamily="34" charset="0"/>
                          <a:cs typeface="Arial" panose="020B0604020202020204" pitchFamily="34" charset="0"/>
                        </a:rPr>
                        <a:t>Social Care Wales created</a:t>
                      </a:r>
                      <a:endParaRPr lang="en-GB" sz="18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34B555"/>
                      </a:solidFill>
                      <a:prstDash val="solid"/>
                      <a:round/>
                      <a:headEnd type="none" w="med" len="med"/>
                      <a:tailEnd type="none" w="med" len="med"/>
                    </a:lnL>
                    <a:lnR w="12700" cap="flat" cmpd="sng" algn="ctr">
                      <a:solidFill>
                        <a:srgbClr val="34B555"/>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r">
                        <a:lnSpc>
                          <a:spcPct val="110000"/>
                        </a:lnSpc>
                        <a:spcBef>
                          <a:spcPts val="0"/>
                        </a:spcBef>
                        <a:spcAft>
                          <a:spcPts val="300"/>
                        </a:spcAft>
                      </a:pPr>
                      <a:r>
                        <a:rPr lang="en-GB" sz="1800" b="1" kern="1200" dirty="0" smtClean="0">
                          <a:solidFill>
                            <a:schemeClr val="tx1"/>
                          </a:solidFill>
                          <a:latin typeface="Arial" panose="020B0604020202020204" pitchFamily="34" charset="0"/>
                          <a:ea typeface="+mn-ea"/>
                          <a:cs typeface="Arial" panose="020B0604020202020204" pitchFamily="34" charset="0"/>
                        </a:rPr>
                        <a:t>Apr</a:t>
                      </a:r>
                      <a:r>
                        <a:rPr lang="en-GB" sz="1800" b="1" dirty="0" smtClean="0">
                          <a:solidFill>
                            <a:schemeClr val="tx1"/>
                          </a:solidFill>
                          <a:latin typeface="Arial" panose="020B0604020202020204" pitchFamily="34" charset="0"/>
                          <a:cs typeface="Arial" panose="020B0604020202020204" pitchFamily="34" charset="0"/>
                        </a:rPr>
                        <a:t> 2018 </a:t>
                      </a:r>
                    </a:p>
                    <a:p>
                      <a:pPr marL="0" marR="0" indent="0" algn="r" defTabSz="914400" rtl="0" eaLnBrk="1" fontAlgn="auto" latinLnBrk="0" hangingPunct="1">
                        <a:lnSpc>
                          <a:spcPct val="110000"/>
                        </a:lnSpc>
                        <a:spcBef>
                          <a:spcPts val="0"/>
                        </a:spcBef>
                        <a:spcAft>
                          <a:spcPts val="0"/>
                        </a:spcAft>
                        <a:buClrTx/>
                        <a:buSzTx/>
                        <a:buFontTx/>
                        <a:buNone/>
                        <a:tabLst/>
                        <a:defRPr/>
                      </a:pPr>
                      <a:endParaRPr lang="en-GB" sz="1800" b="0" dirty="0" smtClean="0">
                        <a:solidFill>
                          <a:schemeClr val="tx1"/>
                        </a:solidFill>
                        <a:latin typeface="Arial" panose="020B0604020202020204" pitchFamily="34" charset="0"/>
                        <a:cs typeface="Arial" panose="020B0604020202020204" pitchFamily="34" charset="0"/>
                      </a:endParaRPr>
                    </a:p>
                    <a:p>
                      <a:pPr marL="0" marR="0" indent="0" algn="r" defTabSz="914400" rtl="0" eaLnBrk="1" fontAlgn="auto" latinLnBrk="0" hangingPunct="1">
                        <a:lnSpc>
                          <a:spcPct val="110000"/>
                        </a:lnSpc>
                        <a:spcBef>
                          <a:spcPts val="0"/>
                        </a:spcBef>
                        <a:spcAft>
                          <a:spcPts val="0"/>
                        </a:spcAft>
                        <a:buClrTx/>
                        <a:buSzTx/>
                        <a:buFontTx/>
                        <a:buNone/>
                        <a:tabLst/>
                        <a:defRPr/>
                      </a:pPr>
                      <a:endParaRPr lang="en-GB" sz="1800" b="0" dirty="0" smtClean="0">
                        <a:solidFill>
                          <a:schemeClr val="tx1"/>
                        </a:solidFill>
                        <a:latin typeface="Arial" panose="020B0604020202020204" pitchFamily="34" charset="0"/>
                        <a:cs typeface="Arial" panose="020B0604020202020204" pitchFamily="34" charset="0"/>
                      </a:endParaRPr>
                    </a:p>
                    <a:p>
                      <a:pPr marL="0" marR="0" indent="0" algn="r" defTabSz="914400" rtl="0" eaLnBrk="1" fontAlgn="auto" latinLnBrk="0" hangingPunct="1">
                        <a:lnSpc>
                          <a:spcPct val="110000"/>
                        </a:lnSpc>
                        <a:spcBef>
                          <a:spcPts val="0"/>
                        </a:spcBef>
                        <a:spcAft>
                          <a:spcPts val="0"/>
                        </a:spcAft>
                        <a:buClrTx/>
                        <a:buSzTx/>
                        <a:buFontTx/>
                        <a:buNone/>
                        <a:tabLst/>
                        <a:defRPr/>
                      </a:pPr>
                      <a:r>
                        <a:rPr lang="en-GB" sz="1800" b="0" dirty="0" smtClean="0">
                          <a:solidFill>
                            <a:schemeClr val="tx1"/>
                          </a:solidFill>
                          <a:latin typeface="Arial" panose="020B0604020202020204" pitchFamily="34" charset="0"/>
                          <a:cs typeface="Arial" panose="020B0604020202020204" pitchFamily="34" charset="0"/>
                        </a:rPr>
                        <a:t>Workforce</a:t>
                      </a:r>
                      <a:r>
                        <a:rPr lang="en-GB" sz="1800" b="0" baseline="0" dirty="0" smtClean="0">
                          <a:solidFill>
                            <a:schemeClr val="tx1"/>
                          </a:solidFill>
                          <a:latin typeface="Arial" panose="020B0604020202020204" pitchFamily="34" charset="0"/>
                          <a:cs typeface="Arial" panose="020B0604020202020204" pitchFamily="34" charset="0"/>
                        </a:rPr>
                        <a:t> register opens to domiciliary care workers</a:t>
                      </a:r>
                      <a:endParaRPr lang="en-GB" sz="1800" b="1" dirty="0" smtClean="0">
                        <a:solidFill>
                          <a:schemeClr val="tx1"/>
                        </a:solidFill>
                        <a:latin typeface="Arial" panose="020B0604020202020204" pitchFamily="34" charset="0"/>
                        <a:cs typeface="Arial" panose="020B0604020202020204" pitchFamily="34" charset="0"/>
                      </a:endParaRPr>
                    </a:p>
                    <a:p>
                      <a:pPr algn="r">
                        <a:lnSpc>
                          <a:spcPct val="110000"/>
                        </a:lnSpc>
                      </a:pPr>
                      <a:endParaRPr lang="en-GB" sz="18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34B555"/>
                      </a:solidFill>
                      <a:prstDash val="solid"/>
                      <a:round/>
                      <a:headEnd type="none" w="med" len="med"/>
                      <a:tailEnd type="none" w="med" len="med"/>
                    </a:lnL>
                    <a:lnR w="12700" cap="flat" cmpd="sng" algn="ctr">
                      <a:solidFill>
                        <a:srgbClr val="34B555"/>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10000"/>
                        </a:lnSpc>
                        <a:spcBef>
                          <a:spcPts val="0"/>
                        </a:spcBef>
                        <a:spcAft>
                          <a:spcPts val="0"/>
                        </a:spcAft>
                        <a:buClrTx/>
                        <a:buSzTx/>
                        <a:buFontTx/>
                        <a:buNone/>
                        <a:tabLst/>
                        <a:defRPr/>
                      </a:pPr>
                      <a:r>
                        <a:rPr lang="en-GB" sz="1800" b="1" dirty="0" smtClean="0">
                          <a:solidFill>
                            <a:schemeClr val="tx1"/>
                          </a:solidFill>
                          <a:latin typeface="Arial" panose="020B0604020202020204" pitchFamily="34" charset="0"/>
                          <a:cs typeface="Arial" panose="020B0604020202020204" pitchFamily="34" charset="0"/>
                        </a:rPr>
                        <a:t>Apr 2018</a:t>
                      </a:r>
                    </a:p>
                    <a:p>
                      <a:pPr marL="0" marR="0" indent="0" algn="r" defTabSz="914400" rtl="0" eaLnBrk="1" fontAlgn="auto" latinLnBrk="0" hangingPunct="1">
                        <a:lnSpc>
                          <a:spcPct val="110000"/>
                        </a:lnSpc>
                        <a:spcBef>
                          <a:spcPts val="0"/>
                        </a:spcBef>
                        <a:spcAft>
                          <a:spcPts val="0"/>
                        </a:spcAft>
                        <a:buClrTx/>
                        <a:buSzTx/>
                        <a:buFontTx/>
                        <a:buNone/>
                        <a:tabLst/>
                        <a:defRPr/>
                      </a:pPr>
                      <a:r>
                        <a:rPr lang="en-GB" sz="1800" b="1" dirty="0" smtClean="0">
                          <a:solidFill>
                            <a:schemeClr val="tx1"/>
                          </a:solidFill>
                          <a:latin typeface="Arial" panose="020B0604020202020204" pitchFamily="34" charset="0"/>
                          <a:cs typeface="Arial" panose="020B0604020202020204" pitchFamily="34" charset="0"/>
                        </a:rPr>
                        <a:t>- Apr 2019</a:t>
                      </a:r>
                    </a:p>
                    <a:p>
                      <a:pPr marL="0" marR="0" indent="0" algn="r" defTabSz="914400" rtl="0" eaLnBrk="1" fontAlgn="auto" latinLnBrk="0" hangingPunct="1">
                        <a:lnSpc>
                          <a:spcPct val="110000"/>
                        </a:lnSpc>
                        <a:spcBef>
                          <a:spcPts val="0"/>
                        </a:spcBef>
                        <a:spcAft>
                          <a:spcPts val="300"/>
                        </a:spcAft>
                        <a:buClrTx/>
                        <a:buSzTx/>
                        <a:buFontTx/>
                        <a:buNone/>
                        <a:tabLst/>
                        <a:defRPr/>
                      </a:pPr>
                      <a:endParaRPr lang="en-GB" sz="1800" b="0" dirty="0" smtClean="0">
                        <a:solidFill>
                          <a:schemeClr val="tx1"/>
                        </a:solidFill>
                        <a:latin typeface="Arial" panose="020B0604020202020204" pitchFamily="34" charset="0"/>
                        <a:cs typeface="Arial" panose="020B0604020202020204" pitchFamily="34" charset="0"/>
                      </a:endParaRPr>
                    </a:p>
                    <a:p>
                      <a:pPr marL="0" marR="0" indent="0" algn="r" defTabSz="914400" rtl="0" eaLnBrk="1" fontAlgn="auto" latinLnBrk="0" hangingPunct="1">
                        <a:lnSpc>
                          <a:spcPct val="110000"/>
                        </a:lnSpc>
                        <a:spcBef>
                          <a:spcPts val="0"/>
                        </a:spcBef>
                        <a:spcAft>
                          <a:spcPts val="300"/>
                        </a:spcAft>
                        <a:buClrTx/>
                        <a:buSzTx/>
                        <a:buFontTx/>
                        <a:buNone/>
                        <a:tabLst/>
                        <a:defRPr/>
                      </a:pPr>
                      <a:r>
                        <a:rPr lang="en-GB" sz="1800" b="0" dirty="0" smtClean="0">
                          <a:solidFill>
                            <a:schemeClr val="tx1"/>
                          </a:solidFill>
                          <a:latin typeface="Arial" panose="020B0604020202020204" pitchFamily="34" charset="0"/>
                          <a:cs typeface="Arial" panose="020B0604020202020204" pitchFamily="34" charset="0"/>
                        </a:rPr>
                        <a:t>All providers register services under new Act in </a:t>
                      </a:r>
                      <a:br>
                        <a:rPr lang="en-GB" sz="1800" b="0" dirty="0" smtClean="0">
                          <a:solidFill>
                            <a:schemeClr val="tx1"/>
                          </a:solidFill>
                          <a:latin typeface="Arial" panose="020B0604020202020204" pitchFamily="34" charset="0"/>
                          <a:cs typeface="Arial" panose="020B0604020202020204" pitchFamily="34" charset="0"/>
                        </a:rPr>
                      </a:br>
                      <a:r>
                        <a:rPr lang="en-GB" sz="1800" b="0" dirty="0" smtClean="0">
                          <a:solidFill>
                            <a:schemeClr val="tx1"/>
                          </a:solidFill>
                          <a:latin typeface="Arial" panose="020B0604020202020204" pitchFamily="34" charset="0"/>
                          <a:cs typeface="Arial" panose="020B0604020202020204" pitchFamily="34" charset="0"/>
                        </a:rPr>
                        <a:t>a phased </a:t>
                      </a:r>
                      <a:br>
                        <a:rPr lang="en-GB" sz="1800" b="0" dirty="0" smtClean="0">
                          <a:solidFill>
                            <a:schemeClr val="tx1"/>
                          </a:solidFill>
                          <a:latin typeface="Arial" panose="020B0604020202020204" pitchFamily="34" charset="0"/>
                          <a:cs typeface="Arial" panose="020B0604020202020204" pitchFamily="34" charset="0"/>
                        </a:rPr>
                      </a:br>
                      <a:r>
                        <a:rPr lang="en-GB" sz="1800" b="0" spc="-60" baseline="0" dirty="0" smtClean="0">
                          <a:solidFill>
                            <a:schemeClr val="tx1"/>
                          </a:solidFill>
                          <a:latin typeface="Arial" panose="020B0604020202020204" pitchFamily="34" charset="0"/>
                          <a:cs typeface="Arial" panose="020B0604020202020204" pitchFamily="34" charset="0"/>
                        </a:rPr>
                        <a:t>re-registration</a:t>
                      </a:r>
                      <a:r>
                        <a:rPr lang="en-GB" sz="1800" b="0" dirty="0" smtClean="0">
                          <a:solidFill>
                            <a:schemeClr val="tx1"/>
                          </a:solidFill>
                          <a:latin typeface="Arial" panose="020B0604020202020204" pitchFamily="34" charset="0"/>
                          <a:cs typeface="Arial" panose="020B0604020202020204" pitchFamily="34" charset="0"/>
                        </a:rPr>
                        <a:t> process </a:t>
                      </a:r>
                    </a:p>
                    <a:p>
                      <a:pPr algn="r">
                        <a:lnSpc>
                          <a:spcPct val="110000"/>
                        </a:lnSpc>
                      </a:pPr>
                      <a:endParaRPr lang="en-GB" sz="18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34B555"/>
                      </a:solidFill>
                      <a:prstDash val="solid"/>
                      <a:round/>
                      <a:headEnd type="none" w="med" len="med"/>
                      <a:tailEnd type="none" w="med" len="med"/>
                    </a:lnL>
                    <a:lnR w="12700" cap="flat" cmpd="sng" algn="ctr">
                      <a:solidFill>
                        <a:srgbClr val="34B555"/>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10000"/>
                        </a:lnSpc>
                        <a:spcBef>
                          <a:spcPts val="0"/>
                        </a:spcBef>
                        <a:spcAft>
                          <a:spcPts val="0"/>
                        </a:spcAft>
                        <a:buClrTx/>
                        <a:buSzTx/>
                        <a:buFontTx/>
                        <a:buNone/>
                        <a:tabLst/>
                        <a:defRPr/>
                      </a:pPr>
                      <a:r>
                        <a:rPr lang="en-GB" sz="1800" b="1" dirty="0" smtClean="0">
                          <a:solidFill>
                            <a:schemeClr val="tx1"/>
                          </a:solidFill>
                          <a:latin typeface="Arial" panose="020B0604020202020204" pitchFamily="34" charset="0"/>
                          <a:cs typeface="Arial" panose="020B0604020202020204" pitchFamily="34" charset="0"/>
                        </a:rPr>
                        <a:t>Apr 2019</a:t>
                      </a:r>
                    </a:p>
                    <a:p>
                      <a:pPr marL="0" marR="0" indent="0" algn="r" defTabSz="914400" rtl="0" eaLnBrk="1" fontAlgn="auto" latinLnBrk="0" hangingPunct="1">
                        <a:lnSpc>
                          <a:spcPct val="110000"/>
                        </a:lnSpc>
                        <a:spcBef>
                          <a:spcPts val="0"/>
                        </a:spcBef>
                        <a:spcAft>
                          <a:spcPts val="0"/>
                        </a:spcAft>
                        <a:buClrTx/>
                        <a:buSzTx/>
                        <a:buFontTx/>
                        <a:buNone/>
                        <a:tabLst/>
                        <a:defRPr/>
                      </a:pPr>
                      <a:endParaRPr lang="en-GB" sz="1800" b="1" dirty="0" smtClean="0">
                        <a:solidFill>
                          <a:schemeClr val="tx1"/>
                        </a:solidFill>
                        <a:latin typeface="Arial" panose="020B0604020202020204" pitchFamily="34" charset="0"/>
                        <a:cs typeface="Arial" panose="020B0604020202020204" pitchFamily="34" charset="0"/>
                      </a:endParaRPr>
                    </a:p>
                    <a:p>
                      <a:pPr marL="0" marR="0" indent="0" algn="r" defTabSz="914400" rtl="0" eaLnBrk="1" fontAlgn="auto" latinLnBrk="0" hangingPunct="1">
                        <a:lnSpc>
                          <a:spcPct val="110000"/>
                        </a:lnSpc>
                        <a:spcBef>
                          <a:spcPts val="0"/>
                        </a:spcBef>
                        <a:spcAft>
                          <a:spcPts val="0"/>
                        </a:spcAft>
                        <a:buClrTx/>
                        <a:buSzTx/>
                        <a:buFontTx/>
                        <a:buNone/>
                        <a:tabLst/>
                        <a:defRPr/>
                      </a:pPr>
                      <a:endParaRPr lang="en-GB" sz="1800" b="1" dirty="0" smtClean="0">
                        <a:solidFill>
                          <a:schemeClr val="tx1"/>
                        </a:solidFill>
                        <a:latin typeface="Arial" panose="020B0604020202020204" pitchFamily="34" charset="0"/>
                        <a:cs typeface="Arial" panose="020B0604020202020204" pitchFamily="34" charset="0"/>
                      </a:endParaRPr>
                    </a:p>
                    <a:p>
                      <a:pPr marL="0" marR="0" indent="0" algn="r" defTabSz="914400" rtl="0" eaLnBrk="1" fontAlgn="auto" latinLnBrk="0" hangingPunct="1">
                        <a:lnSpc>
                          <a:spcPct val="110000"/>
                        </a:lnSpc>
                        <a:spcBef>
                          <a:spcPts val="0"/>
                        </a:spcBef>
                        <a:spcAft>
                          <a:spcPts val="0"/>
                        </a:spcAft>
                        <a:buClrTx/>
                        <a:buSzTx/>
                        <a:buFontTx/>
                        <a:buNone/>
                        <a:tabLst/>
                        <a:defRPr/>
                      </a:pPr>
                      <a:r>
                        <a:rPr lang="en-GB" sz="1800" b="0" kern="1200" dirty="0" smtClean="0">
                          <a:solidFill>
                            <a:schemeClr val="tx1"/>
                          </a:solidFill>
                          <a:effectLst/>
                          <a:latin typeface="Arial" panose="020B0604020202020204" pitchFamily="34" charset="0"/>
                          <a:ea typeface="+mn-ea"/>
                          <a:cs typeface="Arial" panose="020B0604020202020204" pitchFamily="34" charset="0"/>
                        </a:rPr>
                        <a:t>New system of service regulation and inspection  fully operational </a:t>
                      </a:r>
                      <a:endParaRPr lang="en-GB" sz="1800" b="0" baseline="0" dirty="0" smtClean="0">
                        <a:solidFill>
                          <a:schemeClr val="tx1"/>
                        </a:solidFill>
                        <a:latin typeface="Arial" panose="020B0604020202020204" pitchFamily="34" charset="0"/>
                        <a:cs typeface="Arial" panose="020B0604020202020204" pitchFamily="34" charset="0"/>
                      </a:endParaRPr>
                    </a:p>
                    <a:p>
                      <a:pPr algn="r">
                        <a:lnSpc>
                          <a:spcPct val="110000"/>
                        </a:lnSpc>
                      </a:pPr>
                      <a:endParaRPr lang="en-GB" sz="18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34B555"/>
                      </a:solidFill>
                      <a:prstDash val="solid"/>
                      <a:round/>
                      <a:headEnd type="none" w="med" len="med"/>
                      <a:tailEnd type="none" w="med" len="med"/>
                    </a:lnL>
                    <a:lnR w="12700" cap="flat" cmpd="sng" algn="ctr">
                      <a:solidFill>
                        <a:srgbClr val="34B555"/>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r">
                        <a:lnSpc>
                          <a:spcPct val="110000"/>
                        </a:lnSpc>
                      </a:pPr>
                      <a:r>
                        <a:rPr lang="en-GB" sz="1800" b="1" dirty="0" smtClean="0">
                          <a:solidFill>
                            <a:schemeClr val="tx1"/>
                          </a:solidFill>
                          <a:latin typeface="Arial" panose="020B0604020202020204" pitchFamily="34" charset="0"/>
                          <a:cs typeface="Arial" panose="020B0604020202020204" pitchFamily="34" charset="0"/>
                        </a:rPr>
                        <a:t>April 2020</a:t>
                      </a:r>
                      <a:endParaRPr lang="en-GB" sz="1800" b="0" dirty="0" smtClean="0">
                        <a:solidFill>
                          <a:schemeClr val="tx1"/>
                        </a:solidFill>
                        <a:latin typeface="Arial" panose="020B0604020202020204" pitchFamily="34" charset="0"/>
                        <a:cs typeface="Arial" panose="020B0604020202020204" pitchFamily="34" charset="0"/>
                      </a:endParaRPr>
                    </a:p>
                    <a:p>
                      <a:pPr algn="r">
                        <a:lnSpc>
                          <a:spcPct val="110000"/>
                        </a:lnSpc>
                      </a:pPr>
                      <a:endParaRPr lang="en-GB" sz="1800" b="0" dirty="0" smtClean="0">
                        <a:solidFill>
                          <a:schemeClr val="tx1"/>
                        </a:solidFill>
                        <a:latin typeface="Arial" panose="020B0604020202020204" pitchFamily="34" charset="0"/>
                        <a:cs typeface="Arial" panose="020B0604020202020204" pitchFamily="34" charset="0"/>
                      </a:endParaRPr>
                    </a:p>
                    <a:p>
                      <a:pPr algn="r">
                        <a:lnSpc>
                          <a:spcPct val="110000"/>
                        </a:lnSpc>
                      </a:pPr>
                      <a:endParaRPr lang="en-GB" sz="1800" b="0" dirty="0" smtClean="0">
                        <a:solidFill>
                          <a:schemeClr val="tx1"/>
                        </a:solidFill>
                        <a:latin typeface="Arial" panose="020B0604020202020204" pitchFamily="34" charset="0"/>
                        <a:cs typeface="Arial" panose="020B0604020202020204" pitchFamily="34" charset="0"/>
                      </a:endParaRPr>
                    </a:p>
                    <a:p>
                      <a:pPr algn="r">
                        <a:lnSpc>
                          <a:spcPct val="110000"/>
                        </a:lnSpc>
                      </a:pPr>
                      <a:r>
                        <a:rPr lang="en-GB" sz="1800" b="0" dirty="0" smtClean="0">
                          <a:solidFill>
                            <a:schemeClr val="tx1"/>
                          </a:solidFill>
                          <a:latin typeface="Arial" panose="020B0604020202020204" pitchFamily="34" charset="0"/>
                          <a:cs typeface="Arial" panose="020B0604020202020204" pitchFamily="34" charset="0"/>
                        </a:rPr>
                        <a:t>Workforce register opens for adult care home workers</a:t>
                      </a:r>
                    </a:p>
                  </a:txBody>
                  <a:tcPr>
                    <a:lnL w="12700" cap="flat" cmpd="sng" algn="ctr">
                      <a:solidFill>
                        <a:srgbClr val="34B555"/>
                      </a:solidFill>
                      <a:prstDash val="solid"/>
                      <a:round/>
                      <a:headEnd type="none" w="med" len="med"/>
                      <a:tailEnd type="none" w="med" len="med"/>
                    </a:lnL>
                    <a:lnR w="12700" cap="flat" cmpd="sng" algn="ctr">
                      <a:solidFill>
                        <a:srgbClr val="34B555"/>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5" name="Rounded Rectangular Callout 4"/>
          <p:cNvSpPr/>
          <p:nvPr/>
        </p:nvSpPr>
        <p:spPr>
          <a:xfrm>
            <a:off x="4211960" y="1399736"/>
            <a:ext cx="1944216" cy="877136"/>
          </a:xfrm>
          <a:prstGeom prst="wedgeRoundRectCallout">
            <a:avLst>
              <a:gd name="adj1" fmla="val -13191"/>
              <a:gd name="adj2" fmla="val 65058"/>
              <a:gd name="adj3" fmla="val 16667"/>
            </a:avLst>
          </a:prstGeom>
          <a:solidFill>
            <a:srgbClr val="FDC5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GB" sz="1400" b="1" dirty="0" smtClean="0">
                <a:solidFill>
                  <a:schemeClr val="tx1"/>
                </a:solidFill>
                <a:latin typeface="Arial" panose="020B0604020202020204" pitchFamily="34" charset="0"/>
                <a:cs typeface="Arial" panose="020B0604020202020204" pitchFamily="34" charset="0"/>
              </a:rPr>
              <a:t>National Minimum Standards until  </a:t>
            </a:r>
          </a:p>
          <a:p>
            <a:pPr algn="ctr">
              <a:lnSpc>
                <a:spcPct val="110000"/>
              </a:lnSpc>
            </a:pPr>
            <a:r>
              <a:rPr lang="en-GB" sz="1400" b="1" dirty="0">
                <a:solidFill>
                  <a:schemeClr val="tx1"/>
                </a:solidFill>
                <a:latin typeface="Arial" panose="020B0604020202020204" pitchFamily="34" charset="0"/>
                <a:cs typeface="Arial" panose="020B0604020202020204" pitchFamily="34" charset="0"/>
              </a:rPr>
              <a:t>s</a:t>
            </a:r>
            <a:r>
              <a:rPr lang="en-GB" sz="1400" b="1" dirty="0" smtClean="0">
                <a:solidFill>
                  <a:schemeClr val="tx1"/>
                </a:solidFill>
                <a:latin typeface="Arial" panose="020B0604020202020204" pitchFamily="34" charset="0"/>
                <a:cs typeface="Arial" panose="020B0604020202020204" pitchFamily="34" charset="0"/>
              </a:rPr>
              <a:t>ervice re-registers</a:t>
            </a:r>
            <a:endParaRPr lang="en-GB" sz="1400" b="1" dirty="0">
              <a:solidFill>
                <a:schemeClr val="tx1"/>
              </a:solidFill>
              <a:latin typeface="Arial" panose="020B0604020202020204" pitchFamily="34" charset="0"/>
              <a:cs typeface="Arial" panose="020B0604020202020204" pitchFamily="34" charset="0"/>
            </a:endParaRPr>
          </a:p>
        </p:txBody>
      </p:sp>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3636" y="313606"/>
            <a:ext cx="808285" cy="9036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ounded Rectangular Callout 6"/>
          <p:cNvSpPr/>
          <p:nvPr/>
        </p:nvSpPr>
        <p:spPr>
          <a:xfrm>
            <a:off x="899592" y="5805264"/>
            <a:ext cx="3312368" cy="720080"/>
          </a:xfrm>
          <a:prstGeom prst="wedgeRoundRectCallout">
            <a:avLst>
              <a:gd name="adj1" fmla="val -36535"/>
              <a:gd name="adj2" fmla="val -51648"/>
              <a:gd name="adj3" fmla="val 16667"/>
            </a:avLst>
          </a:prstGeom>
          <a:solidFill>
            <a:srgbClr val="FDC5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GB" sz="1400" b="1" dirty="0" smtClean="0">
                <a:solidFill>
                  <a:schemeClr val="tx1"/>
                </a:solidFill>
                <a:latin typeface="Arial" panose="020B0604020202020204" pitchFamily="34" charset="0"/>
                <a:cs typeface="Arial" panose="020B0604020202020204" pitchFamily="34" charset="0"/>
              </a:rPr>
              <a:t>Consultation(s) on regulations and testing of inspection framework</a:t>
            </a:r>
            <a:endParaRPr lang="en-GB" sz="1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0615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6048"/>
            <a:ext cx="7128792" cy="998984"/>
          </a:xfrm>
        </p:spPr>
        <p:txBody>
          <a:bodyPr/>
          <a:lstStyle/>
          <a:p>
            <a:r>
              <a:rPr lang="en-GB" dirty="0"/>
              <a:t/>
            </a:r>
            <a:br>
              <a:rPr lang="en-GB" dirty="0"/>
            </a:br>
            <a:r>
              <a:rPr lang="en-GB" b="0" dirty="0">
                <a:solidFill>
                  <a:srgbClr val="34B555"/>
                </a:solidFill>
              </a:rPr>
              <a:t>In</a:t>
            </a:r>
            <a:r>
              <a:rPr lang="en-GB" dirty="0">
                <a:solidFill>
                  <a:srgbClr val="34B555"/>
                </a:solidFill>
              </a:rPr>
              <a:t> </a:t>
            </a:r>
            <a:r>
              <a:rPr lang="en-GB" dirty="0" smtClean="0">
                <a:solidFill>
                  <a:srgbClr val="34B555"/>
                </a:solidFill>
              </a:rPr>
              <a:t>summary</a:t>
            </a:r>
            <a:endParaRPr lang="en-GB" b="0" dirty="0">
              <a:solidFill>
                <a:srgbClr val="34B555"/>
              </a:solidFill>
            </a:endParaRPr>
          </a:p>
        </p:txBody>
      </p:sp>
      <p:sp>
        <p:nvSpPr>
          <p:cNvPr id="4" name="Slide Number Placeholder 3"/>
          <p:cNvSpPr>
            <a:spLocks noGrp="1"/>
          </p:cNvSpPr>
          <p:nvPr>
            <p:ph type="sldNum" sz="quarter" idx="12"/>
          </p:nvPr>
        </p:nvSpPr>
        <p:spPr/>
        <p:txBody>
          <a:bodyPr/>
          <a:lstStyle/>
          <a:p>
            <a:fld id="{259CC62F-30C0-4A15-BEEE-9BC3816535A8}" type="slidenum">
              <a:rPr lang="en-GB" smtClean="0"/>
              <a:pPr/>
              <a:t>16</a:t>
            </a:fld>
            <a:endParaRPr lang="en-GB" dirty="0"/>
          </a:p>
        </p:txBody>
      </p:sp>
      <p:sp>
        <p:nvSpPr>
          <p:cNvPr id="6" name="TextBox 5"/>
          <p:cNvSpPr txBox="1"/>
          <p:nvPr/>
        </p:nvSpPr>
        <p:spPr>
          <a:xfrm>
            <a:off x="4572000" y="1628800"/>
            <a:ext cx="4032448" cy="430887"/>
          </a:xfrm>
          <a:prstGeom prst="rect">
            <a:avLst/>
          </a:prstGeom>
          <a:noFill/>
        </p:spPr>
        <p:txBody>
          <a:bodyPr wrap="square" rtlCol="0">
            <a:spAutoFit/>
          </a:bodyPr>
          <a:lstStyle>
            <a:defPPr>
              <a:defRPr lang="en-US"/>
            </a:defPPr>
            <a:lvl1pPr marL="342900" lvl="0" indent="-342900">
              <a:spcAft>
                <a:spcPts val="600"/>
              </a:spcAft>
              <a:buClr>
                <a:srgbClr val="5CC9E3"/>
              </a:buClr>
              <a:buFont typeface="Arial" panose="020B0604020202020204" pitchFamily="34" charset="0"/>
              <a:buChar char="•"/>
              <a:defRPr sz="2200">
                <a:latin typeface="Arial" panose="020B0604020202020204" pitchFamily="34" charset="0"/>
                <a:cs typeface="Arial" panose="020B0604020202020204" pitchFamily="34" charset="0"/>
              </a:defRPr>
            </a:lvl1pPr>
          </a:lstStyle>
          <a:p>
            <a:endParaRPr lang="en-GB" dirty="0"/>
          </a:p>
        </p:txBody>
      </p:sp>
      <p:graphicFrame>
        <p:nvGraphicFramePr>
          <p:cNvPr id="8" name="Diagram 7"/>
          <p:cNvGraphicFramePr/>
          <p:nvPr>
            <p:extLst>
              <p:ext uri="{D42A27DB-BD31-4B8C-83A1-F6EECF244321}">
                <p14:modId xmlns:p14="http://schemas.microsoft.com/office/powerpoint/2010/main" val="2884987940"/>
              </p:ext>
            </p:extLst>
          </p:nvPr>
        </p:nvGraphicFramePr>
        <p:xfrm>
          <a:off x="251520" y="1368152"/>
          <a:ext cx="8640960" cy="5301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6948264" y="2835513"/>
            <a:ext cx="1967927" cy="1815882"/>
          </a:xfrm>
          <a:prstGeom prst="rect">
            <a:avLst/>
          </a:prstGeom>
        </p:spPr>
        <p:txBody>
          <a:bodyPr wrap="square">
            <a:spAutoFit/>
          </a:bodyPr>
          <a:lstStyle/>
          <a:p>
            <a:pPr marL="285750" indent="-285750">
              <a:buClr>
                <a:srgbClr val="5CC9E3"/>
              </a:buClr>
              <a:buFont typeface="Wingdings" panose="05000000000000000000" pitchFamily="2" charset="2"/>
              <a:buChar char="Ø"/>
            </a:pPr>
            <a:r>
              <a:rPr lang="en-GB" sz="1400" b="1" dirty="0" smtClean="0">
                <a:latin typeface="Arial" panose="020B0604020202020204" pitchFamily="34" charset="0"/>
                <a:cs typeface="Arial" panose="020B0604020202020204" pitchFamily="34" charset="0"/>
              </a:rPr>
              <a:t>Social Care Wales </a:t>
            </a:r>
            <a:r>
              <a:rPr lang="en-GB" sz="1400" dirty="0" smtClean="0">
                <a:latin typeface="Arial" panose="020B0604020202020204" pitchFamily="34" charset="0"/>
                <a:cs typeface="Arial" panose="020B0604020202020204" pitchFamily="34" charset="0"/>
              </a:rPr>
              <a:t>an agent for change and improvement </a:t>
            </a:r>
            <a:br>
              <a:rPr lang="en-GB" sz="1400" dirty="0" smtClean="0">
                <a:latin typeface="Arial" panose="020B0604020202020204" pitchFamily="34" charset="0"/>
                <a:cs typeface="Arial" panose="020B0604020202020204" pitchFamily="34" charset="0"/>
              </a:rPr>
            </a:br>
            <a:r>
              <a:rPr lang="en-GB" sz="1400" dirty="0" smtClean="0">
                <a:latin typeface="Arial" panose="020B0604020202020204" pitchFamily="34" charset="0"/>
                <a:cs typeface="Arial" panose="020B0604020202020204" pitchFamily="34" charset="0"/>
              </a:rPr>
              <a:t>in the sector</a:t>
            </a:r>
          </a:p>
          <a:p>
            <a:pPr marL="285750" indent="-285750">
              <a:buClr>
                <a:srgbClr val="5CC9E3"/>
              </a:buClr>
              <a:buFont typeface="Wingdings" panose="05000000000000000000" pitchFamily="2" charset="2"/>
              <a:buChar char="Ø"/>
            </a:pPr>
            <a:r>
              <a:rPr lang="en-GB" sz="1400" b="1" dirty="0" smtClean="0">
                <a:latin typeface="Arial" panose="020B0604020202020204" pitchFamily="34" charset="0"/>
                <a:cs typeface="Arial" panose="020B0604020202020204" pitchFamily="34" charset="0"/>
              </a:rPr>
              <a:t>Duty to </a:t>
            </a:r>
            <a:br>
              <a:rPr lang="en-GB" sz="1400" b="1" dirty="0" smtClean="0">
                <a:latin typeface="Arial" panose="020B0604020202020204" pitchFamily="34" charset="0"/>
                <a:cs typeface="Arial" panose="020B0604020202020204" pitchFamily="34" charset="0"/>
              </a:rPr>
            </a:br>
            <a:r>
              <a:rPr lang="en-GB" sz="1400" b="1" dirty="0" smtClean="0">
                <a:latin typeface="Arial" panose="020B0604020202020204" pitchFamily="34" charset="0"/>
                <a:cs typeface="Arial" panose="020B0604020202020204" pitchFamily="34" charset="0"/>
              </a:rPr>
              <a:t>co-operate </a:t>
            </a:r>
            <a:br>
              <a:rPr lang="en-GB" sz="1400" b="1" dirty="0" smtClean="0">
                <a:latin typeface="Arial" panose="020B0604020202020204" pitchFamily="34" charset="0"/>
                <a:cs typeface="Arial" panose="020B0604020202020204" pitchFamily="34" charset="0"/>
              </a:rPr>
            </a:br>
            <a:r>
              <a:rPr lang="en-GB" sz="1400" dirty="0" smtClean="0">
                <a:latin typeface="Arial" panose="020B0604020202020204" pitchFamily="34" charset="0"/>
                <a:cs typeface="Arial" panose="020B0604020202020204" pitchFamily="34" charset="0"/>
              </a:rPr>
              <a:t>with CSSIW</a:t>
            </a:r>
            <a:endParaRPr lang="en-GB" sz="1400" dirty="0">
              <a:latin typeface="Arial" panose="020B0604020202020204" pitchFamily="34" charset="0"/>
              <a:cs typeface="Arial" panose="020B0604020202020204" pitchFamily="34" charset="0"/>
            </a:endParaRPr>
          </a:p>
        </p:txBody>
      </p:sp>
      <p:sp>
        <p:nvSpPr>
          <p:cNvPr id="9" name="Rectangle 8"/>
          <p:cNvSpPr/>
          <p:nvPr/>
        </p:nvSpPr>
        <p:spPr>
          <a:xfrm>
            <a:off x="5174326" y="1484784"/>
            <a:ext cx="2494018" cy="1208023"/>
          </a:xfrm>
          <a:prstGeom prst="rect">
            <a:avLst/>
          </a:prstGeom>
        </p:spPr>
        <p:txBody>
          <a:bodyPr wrap="square">
            <a:spAutoFit/>
          </a:bodyPr>
          <a:lstStyle/>
          <a:p>
            <a:pPr marL="209550" lvl="0" indent="-209550">
              <a:spcBef>
                <a:spcPts val="336"/>
              </a:spcBef>
              <a:buClr>
                <a:srgbClr val="34B555"/>
              </a:buClr>
              <a:buFont typeface="Wingdings" panose="05000000000000000000" pitchFamily="2" charset="2"/>
              <a:buChar char="Ø"/>
            </a:pPr>
            <a:r>
              <a:rPr lang="en-GB" sz="1400" dirty="0" smtClean="0">
                <a:latin typeface="Arial" panose="020B0604020202020204" pitchFamily="34" charset="0"/>
                <a:cs typeface="Arial" panose="020B0604020202020204" pitchFamily="34" charset="0"/>
              </a:rPr>
              <a:t>Local and national </a:t>
            </a:r>
            <a:r>
              <a:rPr lang="en-GB" sz="1400" b="1" dirty="0" smtClean="0">
                <a:latin typeface="Arial" panose="020B0604020202020204" pitchFamily="34" charset="0"/>
                <a:cs typeface="Arial" panose="020B0604020202020204" pitchFamily="34" charset="0"/>
              </a:rPr>
              <a:t>market </a:t>
            </a:r>
            <a:r>
              <a:rPr lang="en-GB" sz="1400" b="1" dirty="0">
                <a:latin typeface="Arial" panose="020B0604020202020204" pitchFamily="34" charset="0"/>
                <a:cs typeface="Arial" panose="020B0604020202020204" pitchFamily="34" charset="0"/>
              </a:rPr>
              <a:t>s</a:t>
            </a:r>
            <a:r>
              <a:rPr lang="en-GB" sz="1400" b="1" dirty="0" smtClean="0">
                <a:latin typeface="Arial" panose="020B0604020202020204" pitchFamily="34" charset="0"/>
                <a:cs typeface="Arial" panose="020B0604020202020204" pitchFamily="34" charset="0"/>
              </a:rPr>
              <a:t>tability reports</a:t>
            </a:r>
            <a:r>
              <a:rPr lang="en-GB" sz="1400" dirty="0" smtClean="0">
                <a:latin typeface="Arial" panose="020B0604020202020204" pitchFamily="34" charset="0"/>
                <a:cs typeface="Arial" panose="020B0604020202020204" pitchFamily="34" charset="0"/>
              </a:rPr>
              <a:t> linked to population assessments</a:t>
            </a:r>
          </a:p>
          <a:p>
            <a:pPr marL="209550" indent="-209550">
              <a:spcBef>
                <a:spcPts val="336"/>
              </a:spcBef>
              <a:buClr>
                <a:srgbClr val="34B555"/>
              </a:buClr>
              <a:buFont typeface="Wingdings" panose="05000000000000000000" pitchFamily="2" charset="2"/>
              <a:buChar char="Ø"/>
            </a:pPr>
            <a:r>
              <a:rPr lang="en-GB" sz="1400" dirty="0">
                <a:latin typeface="Arial" panose="020B0604020202020204" pitchFamily="34" charset="0"/>
                <a:cs typeface="Arial" panose="020B0604020202020204" pitchFamily="34" charset="0"/>
              </a:rPr>
              <a:t>Better </a:t>
            </a:r>
            <a:r>
              <a:rPr lang="en-GB" sz="1400" b="1" dirty="0">
                <a:latin typeface="Arial" panose="020B0604020202020204" pitchFamily="34" charset="0"/>
                <a:cs typeface="Arial" panose="020B0604020202020204" pitchFamily="34" charset="0"/>
              </a:rPr>
              <a:t>market</a:t>
            </a: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oversight</a:t>
            </a:r>
            <a:r>
              <a:rPr lang="en-GB" sz="1400" dirty="0">
                <a:latin typeface="Arial" panose="020B0604020202020204" pitchFamily="34" charset="0"/>
                <a:cs typeface="Arial" panose="020B0604020202020204" pitchFamily="34" charset="0"/>
              </a:rPr>
              <a:t> of important providers </a:t>
            </a:r>
            <a:endParaRPr lang="en-GB" sz="1400" i="1" dirty="0">
              <a:latin typeface="Arial" panose="020B0604020202020204" pitchFamily="34" charset="0"/>
              <a:cs typeface="Arial" panose="020B0604020202020204" pitchFamily="34" charset="0"/>
            </a:endParaRPr>
          </a:p>
        </p:txBody>
      </p:sp>
      <p:sp>
        <p:nvSpPr>
          <p:cNvPr id="10" name="Rectangle 9"/>
          <p:cNvSpPr/>
          <p:nvPr/>
        </p:nvSpPr>
        <p:spPr>
          <a:xfrm>
            <a:off x="584684" y="4509120"/>
            <a:ext cx="2691172" cy="2160591"/>
          </a:xfrm>
          <a:prstGeom prst="rect">
            <a:avLst/>
          </a:prstGeom>
        </p:spPr>
        <p:txBody>
          <a:bodyPr wrap="square">
            <a:spAutoFit/>
          </a:bodyPr>
          <a:lstStyle/>
          <a:p>
            <a:pPr marL="266700" lvl="0" indent="-266700">
              <a:spcBef>
                <a:spcPct val="20000"/>
              </a:spcBef>
              <a:buClr>
                <a:schemeClr val="accent6"/>
              </a:buClr>
              <a:buFont typeface="Wingdings" panose="05000000000000000000" pitchFamily="2" charset="2"/>
              <a:buChar char="Ø"/>
              <a:defRPr/>
            </a:pPr>
            <a:r>
              <a:rPr lang="en-GB" sz="1400" dirty="0">
                <a:latin typeface="Arial" panose="020B0604020202020204" pitchFamily="34" charset="0"/>
                <a:cs typeface="Arial" panose="020B0604020202020204" pitchFamily="34" charset="0"/>
              </a:rPr>
              <a:t>Changes to CSSIW service </a:t>
            </a:r>
            <a:r>
              <a:rPr lang="en-GB" sz="1400" b="1" dirty="0">
                <a:latin typeface="Arial" panose="020B0604020202020204" pitchFamily="34" charset="0"/>
                <a:cs typeface="Arial" panose="020B0604020202020204" pitchFamily="34" charset="0"/>
              </a:rPr>
              <a:t>registration</a:t>
            </a:r>
            <a:endParaRPr lang="en-GB" sz="1400" dirty="0">
              <a:latin typeface="Arial" panose="020B0604020202020204" pitchFamily="34" charset="0"/>
              <a:cs typeface="Arial" panose="020B0604020202020204" pitchFamily="34" charset="0"/>
            </a:endParaRPr>
          </a:p>
          <a:p>
            <a:pPr marL="266700" indent="-266700">
              <a:spcBef>
                <a:spcPct val="20000"/>
              </a:spcBef>
              <a:buClr>
                <a:schemeClr val="accent6"/>
              </a:buClr>
              <a:buFont typeface="Wingdings" panose="05000000000000000000" pitchFamily="2" charset="2"/>
              <a:buChar char="Ø"/>
              <a:defRPr/>
            </a:pPr>
            <a:r>
              <a:rPr lang="en-GB" sz="1400" dirty="0" smtClean="0">
                <a:latin typeface="Arial" panose="020B0604020202020204" pitchFamily="34" charset="0"/>
                <a:cs typeface="Arial" panose="020B0604020202020204" pitchFamily="34" charset="0"/>
              </a:rPr>
              <a:t>Better </a:t>
            </a:r>
            <a:r>
              <a:rPr lang="en-GB" sz="1400" b="1" dirty="0" smtClean="0">
                <a:latin typeface="Arial" panose="020B0604020202020204" pitchFamily="34" charset="0"/>
                <a:cs typeface="Arial" panose="020B0604020202020204" pitchFamily="34" charset="0"/>
              </a:rPr>
              <a:t>accountability </a:t>
            </a:r>
            <a:r>
              <a:rPr lang="en-GB" sz="1400" dirty="0" smtClean="0">
                <a:latin typeface="Arial" panose="020B0604020202020204" pitchFamily="34" charset="0"/>
                <a:cs typeface="Arial" panose="020B0604020202020204" pitchFamily="34" charset="0"/>
              </a:rPr>
              <a:t>through responsible individuals</a:t>
            </a:r>
            <a:endParaRPr lang="en-GB" sz="1400" dirty="0">
              <a:latin typeface="Arial" panose="020B0604020202020204" pitchFamily="34" charset="0"/>
              <a:cs typeface="Arial" panose="020B0604020202020204" pitchFamily="34" charset="0"/>
            </a:endParaRPr>
          </a:p>
          <a:p>
            <a:pPr marL="266700" indent="-266700">
              <a:spcBef>
                <a:spcPct val="20000"/>
              </a:spcBef>
              <a:buClr>
                <a:schemeClr val="accent6"/>
              </a:buClr>
              <a:buFont typeface="Wingdings" panose="05000000000000000000" pitchFamily="2" charset="2"/>
              <a:buChar char="Ø"/>
              <a:defRPr/>
            </a:pPr>
            <a:r>
              <a:rPr lang="en-GB" sz="1400" dirty="0" smtClean="0">
                <a:latin typeface="Arial" panose="020B0604020202020204" pitchFamily="34" charset="0"/>
                <a:cs typeface="Arial" panose="020B0604020202020204" pitchFamily="34" charset="0"/>
              </a:rPr>
              <a:t>New annual </a:t>
            </a:r>
            <a:br>
              <a:rPr lang="en-GB" sz="1400" dirty="0" smtClean="0">
                <a:latin typeface="Arial" panose="020B0604020202020204" pitchFamily="34" charset="0"/>
                <a:cs typeface="Arial" panose="020B0604020202020204" pitchFamily="34" charset="0"/>
              </a:rPr>
            </a:br>
            <a:r>
              <a:rPr lang="en-GB" sz="1400" b="1" dirty="0" smtClean="0">
                <a:latin typeface="Arial" panose="020B0604020202020204" pitchFamily="34" charset="0"/>
                <a:cs typeface="Arial" panose="020B0604020202020204" pitchFamily="34" charset="0"/>
              </a:rPr>
              <a:t>provider returns</a:t>
            </a:r>
            <a:endParaRPr lang="en-GB" sz="1400" b="1" dirty="0">
              <a:latin typeface="Arial" panose="020B0604020202020204" pitchFamily="34" charset="0"/>
              <a:cs typeface="Arial" panose="020B0604020202020204" pitchFamily="34" charset="0"/>
            </a:endParaRPr>
          </a:p>
          <a:p>
            <a:pPr marL="266700" indent="-266700">
              <a:spcBef>
                <a:spcPct val="20000"/>
              </a:spcBef>
              <a:buClr>
                <a:schemeClr val="accent6"/>
              </a:buClr>
              <a:buFont typeface="Wingdings" panose="05000000000000000000" pitchFamily="2" charset="2"/>
              <a:buChar char="Ø"/>
              <a:defRPr/>
            </a:pPr>
            <a:r>
              <a:rPr lang="en-GB" sz="1400" dirty="0" smtClean="0">
                <a:latin typeface="Arial" panose="020B0604020202020204" pitchFamily="34" charset="0"/>
                <a:cs typeface="Arial" panose="020B0604020202020204" pitchFamily="34" charset="0"/>
              </a:rPr>
              <a:t>Provider inspections focus on </a:t>
            </a:r>
            <a:r>
              <a:rPr lang="en-GB" sz="1400" b="1" dirty="0" smtClean="0">
                <a:latin typeface="Arial" panose="020B0604020202020204" pitchFamily="34" charset="0"/>
                <a:cs typeface="Arial" panose="020B0604020202020204" pitchFamily="34" charset="0"/>
              </a:rPr>
              <a:t>impact</a:t>
            </a:r>
            <a:r>
              <a:rPr lang="en-GB" sz="1400" dirty="0" smtClean="0">
                <a:latin typeface="Arial" panose="020B0604020202020204" pitchFamily="34" charset="0"/>
                <a:cs typeface="Arial" panose="020B0604020202020204" pitchFamily="34" charset="0"/>
              </a:rPr>
              <a:t> and well-being</a:t>
            </a:r>
            <a:endParaRPr lang="en-GB" sz="1400" dirty="0">
              <a:latin typeface="Arial" panose="020B0604020202020204" pitchFamily="34" charset="0"/>
              <a:cs typeface="Arial" panose="020B0604020202020204" pitchFamily="34" charset="0"/>
            </a:endParaRPr>
          </a:p>
        </p:txBody>
      </p:sp>
      <p:sp>
        <p:nvSpPr>
          <p:cNvPr id="11" name="Rectangle 10"/>
          <p:cNvSpPr/>
          <p:nvPr/>
        </p:nvSpPr>
        <p:spPr>
          <a:xfrm>
            <a:off x="683568" y="1700808"/>
            <a:ext cx="2502024" cy="1212640"/>
          </a:xfrm>
          <a:prstGeom prst="rect">
            <a:avLst/>
          </a:prstGeom>
        </p:spPr>
        <p:txBody>
          <a:bodyPr wrap="square">
            <a:spAutoFit/>
          </a:bodyPr>
          <a:lstStyle/>
          <a:p>
            <a:pPr marL="285750" lvl="0" indent="-285750">
              <a:spcBef>
                <a:spcPct val="20000"/>
              </a:spcBef>
              <a:buClr>
                <a:srgbClr val="FDC536"/>
              </a:buClr>
              <a:buFont typeface="Wingdings" panose="05000000000000000000" pitchFamily="2" charset="2"/>
              <a:buChar char="Ø"/>
              <a:defRPr/>
            </a:pPr>
            <a:r>
              <a:rPr lang="en-GB" sz="1400" dirty="0" smtClean="0">
                <a:latin typeface="Arial" panose="020B0604020202020204" pitchFamily="34" charset="0"/>
                <a:cs typeface="Arial" panose="020B0604020202020204" pitchFamily="34" charset="0"/>
              </a:rPr>
              <a:t>Standardised </a:t>
            </a:r>
            <a:r>
              <a:rPr lang="en-GB" sz="1400" b="1" dirty="0" smtClean="0">
                <a:latin typeface="Arial" panose="020B0604020202020204" pitchFamily="34" charset="0"/>
                <a:cs typeface="Arial" panose="020B0604020202020204" pitchFamily="34" charset="0"/>
              </a:rPr>
              <a:t>reporting</a:t>
            </a:r>
            <a:r>
              <a:rPr lang="en-GB" sz="1400" dirty="0" smtClean="0">
                <a:latin typeface="Arial" panose="020B0604020202020204" pitchFamily="34" charset="0"/>
                <a:cs typeface="Arial" panose="020B0604020202020204" pitchFamily="34" charset="0"/>
              </a:rPr>
              <a:t> across local authorities</a:t>
            </a:r>
            <a:endParaRPr lang="en-GB" sz="1400" dirty="0">
              <a:latin typeface="Arial" panose="020B0604020202020204" pitchFamily="34" charset="0"/>
              <a:cs typeface="Arial" panose="020B0604020202020204" pitchFamily="34" charset="0"/>
            </a:endParaRPr>
          </a:p>
          <a:p>
            <a:pPr marL="285750" indent="-285750">
              <a:spcBef>
                <a:spcPct val="20000"/>
              </a:spcBef>
              <a:buClr>
                <a:srgbClr val="FDC536"/>
              </a:buClr>
              <a:buFont typeface="Wingdings" panose="05000000000000000000" pitchFamily="2" charset="2"/>
              <a:buChar char="Ø"/>
              <a:defRPr/>
            </a:pPr>
            <a:r>
              <a:rPr lang="en-GB" sz="1400" dirty="0" smtClean="0">
                <a:latin typeface="Arial" panose="020B0604020202020204" pitchFamily="34" charset="0"/>
                <a:cs typeface="Arial" panose="020B0604020202020204" pitchFamily="34" charset="0"/>
              </a:rPr>
              <a:t>Local authority inspections focus on </a:t>
            </a:r>
            <a:r>
              <a:rPr lang="en-GB" sz="1400" b="1" dirty="0" smtClean="0">
                <a:latin typeface="Arial" panose="020B0604020202020204" pitchFamily="34" charset="0"/>
                <a:cs typeface="Arial" panose="020B0604020202020204" pitchFamily="34" charset="0"/>
              </a:rPr>
              <a:t>impact</a:t>
            </a:r>
            <a:r>
              <a:rPr lang="en-GB" sz="1400" dirty="0" smtClean="0">
                <a:latin typeface="Arial" panose="020B0604020202020204" pitchFamily="34" charset="0"/>
                <a:cs typeface="Arial" panose="020B0604020202020204" pitchFamily="34" charset="0"/>
              </a:rPr>
              <a:t> and well-being</a:t>
            </a:r>
          </a:p>
        </p:txBody>
      </p:sp>
      <p:sp>
        <p:nvSpPr>
          <p:cNvPr id="12" name="Rectangle 11"/>
          <p:cNvSpPr/>
          <p:nvPr/>
        </p:nvSpPr>
        <p:spPr>
          <a:xfrm>
            <a:off x="6372200" y="4941168"/>
            <a:ext cx="2592288" cy="1686616"/>
          </a:xfrm>
          <a:prstGeom prst="rect">
            <a:avLst/>
          </a:prstGeom>
        </p:spPr>
        <p:txBody>
          <a:bodyPr wrap="square">
            <a:spAutoFit/>
          </a:bodyPr>
          <a:lstStyle/>
          <a:p>
            <a:pPr marL="266700" indent="-266700">
              <a:spcBef>
                <a:spcPct val="20000"/>
              </a:spcBef>
              <a:buClr>
                <a:srgbClr val="85C441"/>
              </a:buClr>
              <a:buFont typeface="Wingdings" panose="05000000000000000000" pitchFamily="2" charset="2"/>
              <a:buChar char="Ø"/>
              <a:defRPr/>
            </a:pPr>
            <a:r>
              <a:rPr lang="en-GB" sz="1400" b="1" dirty="0" smtClean="0">
                <a:latin typeface="Arial" panose="020B0604020202020204" pitchFamily="34" charset="0"/>
                <a:cs typeface="Arial" panose="020B0604020202020204" pitchFamily="34" charset="0"/>
              </a:rPr>
              <a:t>Mandatory registration </a:t>
            </a:r>
            <a:br>
              <a:rPr lang="en-GB" sz="1400" b="1" dirty="0" smtClean="0">
                <a:latin typeface="Arial" panose="020B0604020202020204" pitchFamily="34" charset="0"/>
                <a:cs typeface="Arial" panose="020B0604020202020204" pitchFamily="34" charset="0"/>
              </a:rPr>
            </a:br>
            <a:r>
              <a:rPr lang="en-GB" sz="1400" dirty="0" smtClean="0">
                <a:latin typeface="Arial" panose="020B0604020202020204" pitchFamily="34" charset="0"/>
                <a:cs typeface="Arial" panose="020B0604020202020204" pitchFamily="34" charset="0"/>
              </a:rPr>
              <a:t>of wider range of staff</a:t>
            </a:r>
          </a:p>
          <a:p>
            <a:pPr marL="266700" indent="-266700">
              <a:spcBef>
                <a:spcPct val="20000"/>
              </a:spcBef>
              <a:buClr>
                <a:srgbClr val="85C441"/>
              </a:buClr>
              <a:buFont typeface="Wingdings" panose="05000000000000000000" pitchFamily="2" charset="2"/>
              <a:buChar char="Ø"/>
              <a:defRPr/>
            </a:pPr>
            <a:r>
              <a:rPr lang="en-GB" sz="1400" dirty="0" smtClean="0">
                <a:latin typeface="Arial" panose="020B0604020202020204" pitchFamily="34" charset="0"/>
                <a:cs typeface="Arial" panose="020B0604020202020204" pitchFamily="34" charset="0"/>
              </a:rPr>
              <a:t>Workforce registration with </a:t>
            </a:r>
            <a:r>
              <a:rPr lang="en-GB" sz="1400" b="1" dirty="0" smtClean="0">
                <a:latin typeface="Arial" panose="020B0604020202020204" pitchFamily="34" charset="0"/>
                <a:cs typeface="Arial" panose="020B0604020202020204" pitchFamily="34" charset="0"/>
              </a:rPr>
              <a:t>Social Care Wales</a:t>
            </a:r>
          </a:p>
          <a:p>
            <a:pPr marL="266700" indent="-266700">
              <a:spcBef>
                <a:spcPct val="20000"/>
              </a:spcBef>
              <a:buClr>
                <a:srgbClr val="85C441"/>
              </a:buClr>
              <a:buFont typeface="Wingdings" panose="05000000000000000000" pitchFamily="2" charset="2"/>
              <a:buChar char="Ø"/>
              <a:defRPr/>
            </a:pPr>
            <a:r>
              <a:rPr lang="en-GB" sz="1400" dirty="0" smtClean="0">
                <a:latin typeface="Arial" panose="020B0604020202020204" pitchFamily="34" charset="0"/>
                <a:cs typeface="Arial" panose="020B0604020202020204" pitchFamily="34" charset="0"/>
              </a:rPr>
              <a:t>Regulation of care worker, as well as social worker  </a:t>
            </a:r>
            <a:r>
              <a:rPr lang="en-GB" sz="1400" b="1" dirty="0" smtClean="0">
                <a:latin typeface="Arial" panose="020B0604020202020204" pitchFamily="34" charset="0"/>
                <a:cs typeface="Arial" panose="020B0604020202020204" pitchFamily="34" charset="0"/>
              </a:rPr>
              <a:t>training</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665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9CC62F-30C0-4A15-BEEE-9BC3816535A8}" type="slidenum">
              <a:rPr lang="en-GB" smtClean="0"/>
              <a:pPr/>
              <a:t>1</a:t>
            </a:fld>
            <a:endParaRPr lang="en-GB" dirty="0"/>
          </a:p>
        </p:txBody>
      </p:sp>
      <p:sp>
        <p:nvSpPr>
          <p:cNvPr id="2" name="Title 1"/>
          <p:cNvSpPr>
            <a:spLocks noGrp="1"/>
          </p:cNvSpPr>
          <p:nvPr>
            <p:ph type="title"/>
          </p:nvPr>
        </p:nvSpPr>
        <p:spPr/>
        <p:txBody>
          <a:bodyPr/>
          <a:lstStyle/>
          <a:p>
            <a:r>
              <a:rPr lang="en-GB" b="0" dirty="0" smtClean="0">
                <a:solidFill>
                  <a:srgbClr val="34B555"/>
                </a:solidFill>
              </a:rPr>
              <a:t>It’s all about </a:t>
            </a:r>
            <a:r>
              <a:rPr lang="en-GB" dirty="0" smtClean="0">
                <a:solidFill>
                  <a:schemeClr val="tx1"/>
                </a:solidFill>
              </a:rPr>
              <a:t>well-being</a:t>
            </a:r>
            <a:r>
              <a:rPr lang="en-GB" b="0" dirty="0" smtClean="0">
                <a:solidFill>
                  <a:srgbClr val="34B555"/>
                </a:solidFill>
              </a:rPr>
              <a:t>... </a:t>
            </a:r>
            <a:endParaRPr lang="en-GB" b="0" dirty="0">
              <a:solidFill>
                <a:srgbClr val="34B555"/>
              </a:solidFill>
            </a:endParaRPr>
          </a:p>
        </p:txBody>
      </p:sp>
      <p:sp>
        <p:nvSpPr>
          <p:cNvPr id="5" name="AutoShape 2" descr="Image result for wellbe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7" name="AutoShape 5" descr="Image result for wellbei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graphicFrame>
        <p:nvGraphicFramePr>
          <p:cNvPr id="8" name="Diagram 7"/>
          <p:cNvGraphicFramePr/>
          <p:nvPr>
            <p:extLst>
              <p:ext uri="{D42A27DB-BD31-4B8C-83A1-F6EECF244321}">
                <p14:modId xmlns:p14="http://schemas.microsoft.com/office/powerpoint/2010/main" val="4084831213"/>
              </p:ext>
            </p:extLst>
          </p:nvPr>
        </p:nvGraphicFramePr>
        <p:xfrm>
          <a:off x="612775" y="1268760"/>
          <a:ext cx="8080127"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ounded Rectangle 5"/>
          <p:cNvSpPr/>
          <p:nvPr/>
        </p:nvSpPr>
        <p:spPr>
          <a:xfrm>
            <a:off x="4933459" y="1772816"/>
            <a:ext cx="3400936" cy="1717664"/>
          </a:xfrm>
          <a:prstGeom prst="roundRect">
            <a:avLst/>
          </a:prstGeom>
          <a:solidFill>
            <a:srgbClr val="34B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buClr>
                <a:schemeClr val="accent6"/>
              </a:buClr>
            </a:pPr>
            <a:r>
              <a:rPr lang="en-GB" sz="2000" b="1" dirty="0" smtClean="0">
                <a:latin typeface="Arial" panose="020B0604020202020204" pitchFamily="34" charset="0"/>
                <a:cs typeface="Arial" panose="020B0604020202020204" pitchFamily="34" charset="0"/>
              </a:rPr>
              <a:t>A revised, streamlined framework for the regulation and inspection of social </a:t>
            </a:r>
            <a:br>
              <a:rPr lang="en-GB" sz="2000" b="1" dirty="0" smtClean="0">
                <a:latin typeface="Arial" panose="020B0604020202020204" pitchFamily="34" charset="0"/>
                <a:cs typeface="Arial" panose="020B0604020202020204" pitchFamily="34" charset="0"/>
              </a:rPr>
            </a:br>
            <a:r>
              <a:rPr lang="en-GB" sz="2000" b="1" dirty="0" smtClean="0">
                <a:latin typeface="Arial" panose="020B0604020202020204" pitchFamily="34" charset="0"/>
                <a:cs typeface="Arial" panose="020B0604020202020204" pitchFamily="34" charset="0"/>
              </a:rPr>
              <a:t>care services</a:t>
            </a:r>
            <a:endParaRPr lang="en-GB" sz="2000" b="1" dirty="0">
              <a:latin typeface="Arial" panose="020B0604020202020204" pitchFamily="34" charset="0"/>
              <a:cs typeface="Arial" panose="020B0604020202020204" pitchFamily="34" charset="0"/>
            </a:endParaRPr>
          </a:p>
        </p:txBody>
      </p:sp>
      <p:sp>
        <p:nvSpPr>
          <p:cNvPr id="10" name="Rounded Rectangle 9"/>
          <p:cNvSpPr/>
          <p:nvPr/>
        </p:nvSpPr>
        <p:spPr>
          <a:xfrm>
            <a:off x="4892987" y="4384182"/>
            <a:ext cx="3423429" cy="1853130"/>
          </a:xfrm>
          <a:prstGeom prst="roundRect">
            <a:avLst/>
          </a:prstGeom>
          <a:solidFill>
            <a:srgbClr val="34B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buClr>
                <a:schemeClr val="accent6"/>
              </a:buClr>
            </a:pPr>
            <a:r>
              <a:rPr lang="en-GB" b="1" dirty="0" smtClean="0">
                <a:solidFill>
                  <a:schemeClr val="tx1"/>
                </a:solidFill>
                <a:latin typeface="Arial" panose="020B0604020202020204" pitchFamily="34" charset="0"/>
                <a:cs typeface="Arial" panose="020B0604020202020204" pitchFamily="34" charset="0"/>
              </a:rPr>
              <a:t>Quality of care and support</a:t>
            </a:r>
          </a:p>
          <a:p>
            <a:pPr algn="ctr">
              <a:spcAft>
                <a:spcPts val="1200"/>
              </a:spcAft>
              <a:buClr>
                <a:schemeClr val="accent6"/>
              </a:buClr>
            </a:pPr>
            <a:r>
              <a:rPr lang="en-GB" b="1" dirty="0" smtClean="0">
                <a:latin typeface="Arial" panose="020B0604020202020204" pitchFamily="34" charset="0"/>
                <a:cs typeface="Arial" panose="020B0604020202020204" pitchFamily="34" charset="0"/>
              </a:rPr>
              <a:t>Strengthening protection</a:t>
            </a:r>
          </a:p>
          <a:p>
            <a:pPr algn="ctr">
              <a:spcAft>
                <a:spcPts val="1200"/>
              </a:spcAft>
              <a:buClr>
                <a:schemeClr val="accent6"/>
              </a:buClr>
            </a:pPr>
            <a:r>
              <a:rPr lang="en-GB" b="1" dirty="0" smtClean="0">
                <a:latin typeface="Arial" panose="020B0604020202020204" pitchFamily="34" charset="0"/>
                <a:cs typeface="Arial" panose="020B0604020202020204" pitchFamily="34" charset="0"/>
              </a:rPr>
              <a:t>Increasing accountability</a:t>
            </a:r>
            <a:endParaRPr lang="en-GB" b="1" dirty="0">
              <a:latin typeface="Arial" panose="020B0604020202020204" pitchFamily="34" charset="0"/>
              <a:cs typeface="Arial" panose="020B0604020202020204" pitchFamily="34" charset="0"/>
            </a:endParaRPr>
          </a:p>
          <a:p>
            <a:pPr algn="ctr">
              <a:spcAft>
                <a:spcPts val="1200"/>
              </a:spcAft>
              <a:buClr>
                <a:schemeClr val="accent6"/>
              </a:buClr>
            </a:pPr>
            <a:r>
              <a:rPr lang="en-GB" b="1" dirty="0">
                <a:latin typeface="Arial" panose="020B0604020202020204" pitchFamily="34" charset="0"/>
                <a:cs typeface="Arial" panose="020B0604020202020204" pitchFamily="34" charset="0"/>
              </a:rPr>
              <a:t>Giving a stronger </a:t>
            </a:r>
            <a:r>
              <a:rPr lang="en-GB" b="1" dirty="0" smtClean="0">
                <a:latin typeface="Arial" panose="020B0604020202020204" pitchFamily="34" charset="0"/>
                <a:cs typeface="Arial" panose="020B0604020202020204" pitchFamily="34" charset="0"/>
              </a:rPr>
              <a:t>voice</a:t>
            </a:r>
            <a:endParaRPr lang="en-GB" b="1" dirty="0">
              <a:latin typeface="Arial" panose="020B0604020202020204" pitchFamily="34" charset="0"/>
              <a:cs typeface="Arial" panose="020B0604020202020204" pitchFamily="34" charset="0"/>
            </a:endParaRPr>
          </a:p>
        </p:txBody>
      </p:sp>
      <p:sp>
        <p:nvSpPr>
          <p:cNvPr id="9" name="Down Arrow 8"/>
          <p:cNvSpPr/>
          <p:nvPr/>
        </p:nvSpPr>
        <p:spPr>
          <a:xfrm>
            <a:off x="6365754" y="3531930"/>
            <a:ext cx="510502" cy="833174"/>
          </a:xfrm>
          <a:prstGeom prst="downArrow">
            <a:avLst/>
          </a:prstGeom>
          <a:solidFill>
            <a:srgbClr val="ED1E87"/>
          </a:solidFill>
          <a:ln>
            <a:solidFill>
              <a:srgbClr val="ED1E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72123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8" grpId="0">
        <p:bldAsOne/>
      </p:bldGraphic>
      <p:bldP spid="10"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1187624" y="260648"/>
            <a:ext cx="6408712" cy="998984"/>
          </a:xfrm>
        </p:spPr>
        <p:txBody>
          <a:bodyPr/>
          <a:lstStyle/>
          <a:p>
            <a:r>
              <a:rPr lang="en-GB" b="0" dirty="0" smtClean="0">
                <a:solidFill>
                  <a:srgbClr val="34B555"/>
                </a:solidFill>
              </a:rPr>
              <a:t>... and </a:t>
            </a:r>
            <a:r>
              <a:rPr lang="en-GB" b="0" dirty="0">
                <a:solidFill>
                  <a:srgbClr val="34B555"/>
                </a:solidFill>
              </a:rPr>
              <a:t>regulating </a:t>
            </a:r>
            <a:r>
              <a:rPr lang="en-GB" b="0" dirty="0" smtClean="0">
                <a:solidFill>
                  <a:srgbClr val="34B555"/>
                </a:solidFill>
              </a:rPr>
              <a:t>for </a:t>
            </a:r>
            <a:r>
              <a:rPr lang="en-GB" dirty="0">
                <a:solidFill>
                  <a:srgbClr val="34B555"/>
                </a:solidFill>
              </a:rPr>
              <a:t>s</a:t>
            </a:r>
            <a:r>
              <a:rPr lang="en-GB" dirty="0" smtClean="0">
                <a:solidFill>
                  <a:srgbClr val="34B555"/>
                </a:solidFill>
              </a:rPr>
              <a:t>uccess</a:t>
            </a:r>
            <a:endParaRPr lang="en-GB" b="0" dirty="0">
              <a:solidFill>
                <a:srgbClr val="34B555"/>
              </a:solidFill>
            </a:endParaRPr>
          </a:p>
        </p:txBody>
      </p:sp>
      <p:sp>
        <p:nvSpPr>
          <p:cNvPr id="2" name="Content Placeholder 1"/>
          <p:cNvSpPr>
            <a:spLocks noGrp="1"/>
          </p:cNvSpPr>
          <p:nvPr>
            <p:ph idx="1"/>
          </p:nvPr>
        </p:nvSpPr>
        <p:spPr/>
        <p:txBody>
          <a:bodyPr/>
          <a:lstStyle/>
          <a:p>
            <a:pPr>
              <a:buClr>
                <a:srgbClr val="34B555"/>
              </a:buClr>
              <a:buFont typeface="Wingdings" panose="05000000000000000000" pitchFamily="2" charset="2"/>
              <a:buChar char="Ø"/>
            </a:pPr>
            <a:r>
              <a:rPr lang="en-GB" dirty="0"/>
              <a:t>From compliance with minimum standards to </a:t>
            </a:r>
            <a:r>
              <a:rPr lang="en-GB" b="1" dirty="0">
                <a:solidFill>
                  <a:srgbClr val="34B555"/>
                </a:solidFill>
              </a:rPr>
              <a:t>how services improve people’s well-being </a:t>
            </a:r>
          </a:p>
          <a:p>
            <a:pPr>
              <a:buClr>
                <a:srgbClr val="34B555"/>
              </a:buClr>
              <a:buFont typeface="Wingdings" panose="05000000000000000000" pitchFamily="2" charset="2"/>
              <a:buChar char="Ø"/>
            </a:pPr>
            <a:r>
              <a:rPr lang="en-GB" dirty="0"/>
              <a:t>Reducing complexity of the law and </a:t>
            </a:r>
            <a:r>
              <a:rPr lang="en-GB" dirty="0" smtClean="0"/>
              <a:t>providing </a:t>
            </a:r>
            <a:r>
              <a:rPr lang="en-GB" b="1" dirty="0">
                <a:solidFill>
                  <a:srgbClr val="34B555"/>
                </a:solidFill>
              </a:rPr>
              <a:t>flexibility</a:t>
            </a:r>
          </a:p>
          <a:p>
            <a:pPr>
              <a:buClr>
                <a:srgbClr val="34B555"/>
              </a:buClr>
              <a:buFont typeface="Wingdings" panose="05000000000000000000" pitchFamily="2" charset="2"/>
              <a:buChar char="Ø"/>
            </a:pPr>
            <a:r>
              <a:rPr lang="en-GB" dirty="0"/>
              <a:t>Developing </a:t>
            </a:r>
            <a:r>
              <a:rPr lang="en-GB" b="1" dirty="0">
                <a:solidFill>
                  <a:srgbClr val="34B555"/>
                </a:solidFill>
              </a:rPr>
              <a:t>workforce skills</a:t>
            </a:r>
            <a:r>
              <a:rPr lang="en-GB" dirty="0"/>
              <a:t> to provide the best care and support</a:t>
            </a:r>
          </a:p>
          <a:p>
            <a:pPr>
              <a:buClr>
                <a:srgbClr val="34B555"/>
              </a:buClr>
              <a:buFont typeface="Wingdings" panose="05000000000000000000" pitchFamily="2" charset="2"/>
              <a:buChar char="Ø"/>
            </a:pPr>
            <a:r>
              <a:rPr lang="en-GB" dirty="0"/>
              <a:t>Increasing </a:t>
            </a:r>
            <a:r>
              <a:rPr lang="en-GB" b="1" dirty="0">
                <a:solidFill>
                  <a:srgbClr val="34B555"/>
                </a:solidFill>
              </a:rPr>
              <a:t>transparency </a:t>
            </a:r>
            <a:r>
              <a:rPr lang="en-GB" dirty="0"/>
              <a:t>and </a:t>
            </a:r>
            <a:r>
              <a:rPr lang="en-GB" b="1" dirty="0">
                <a:solidFill>
                  <a:srgbClr val="34B555"/>
                </a:solidFill>
              </a:rPr>
              <a:t>public confidence</a:t>
            </a:r>
          </a:p>
          <a:p>
            <a:pPr marL="0" indent="0">
              <a:buNone/>
            </a:pP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a:t>
            </a:fld>
            <a:endParaRPr lang="en-GB"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444" y="279698"/>
            <a:ext cx="822719" cy="915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0029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6048"/>
            <a:ext cx="7128792" cy="998984"/>
          </a:xfrm>
        </p:spPr>
        <p:txBody>
          <a:bodyPr/>
          <a:lstStyle/>
          <a:p>
            <a:r>
              <a:rPr lang="en-GB" dirty="0"/>
              <a:t/>
            </a:r>
            <a:br>
              <a:rPr lang="en-GB" dirty="0"/>
            </a:br>
            <a:r>
              <a:rPr lang="en-GB" dirty="0" smtClean="0">
                <a:solidFill>
                  <a:srgbClr val="34B555"/>
                </a:solidFill>
              </a:rPr>
              <a:t>Who </a:t>
            </a:r>
            <a:r>
              <a:rPr lang="en-GB" b="0" dirty="0" smtClean="0">
                <a:solidFill>
                  <a:srgbClr val="34B555"/>
                </a:solidFill>
              </a:rPr>
              <a:t>does it affect?</a:t>
            </a:r>
            <a:endParaRPr lang="en-GB" b="0" dirty="0">
              <a:solidFill>
                <a:srgbClr val="34B555"/>
              </a:solidFill>
            </a:endParaRPr>
          </a:p>
        </p:txBody>
      </p:sp>
      <p:graphicFrame>
        <p:nvGraphicFramePr>
          <p:cNvPr id="5" name="Diagram 4"/>
          <p:cNvGraphicFramePr/>
          <p:nvPr>
            <p:extLst>
              <p:ext uri="{D42A27DB-BD31-4B8C-83A1-F6EECF244321}">
                <p14:modId xmlns:p14="http://schemas.microsoft.com/office/powerpoint/2010/main" val="183648078"/>
              </p:ext>
            </p:extLst>
          </p:nvPr>
        </p:nvGraphicFramePr>
        <p:xfrm>
          <a:off x="216024" y="1628800"/>
          <a:ext cx="8748464"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259CC62F-30C0-4A15-BEEE-9BC3816535A8}" type="slidenum">
              <a:rPr lang="en-GB" smtClean="0"/>
              <a:pPr/>
              <a:t>3</a:t>
            </a:fld>
            <a:endParaRPr lang="en-GB" dirty="0"/>
          </a:p>
        </p:txBody>
      </p:sp>
    </p:spTree>
    <p:extLst>
      <p:ext uri="{BB962C8B-B14F-4D97-AF65-F5344CB8AC3E}">
        <p14:creationId xmlns:p14="http://schemas.microsoft.com/office/powerpoint/2010/main" val="2032349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6048"/>
            <a:ext cx="7128792" cy="998984"/>
          </a:xfrm>
        </p:spPr>
        <p:txBody>
          <a:bodyPr/>
          <a:lstStyle/>
          <a:p>
            <a:r>
              <a:rPr lang="en-GB" dirty="0" smtClean="0">
                <a:solidFill>
                  <a:srgbClr val="34B555"/>
                </a:solidFill>
              </a:rPr>
              <a:t>What </a:t>
            </a:r>
            <a:r>
              <a:rPr lang="en-GB" b="0" dirty="0" smtClean="0">
                <a:solidFill>
                  <a:srgbClr val="34B555"/>
                </a:solidFill>
              </a:rPr>
              <a:t>does the Act change?</a:t>
            </a:r>
            <a:endParaRPr lang="en-GB" b="0" dirty="0">
              <a:solidFill>
                <a:srgbClr val="34B555"/>
              </a:solidFill>
            </a:endParaRPr>
          </a:p>
        </p:txBody>
      </p:sp>
      <p:sp>
        <p:nvSpPr>
          <p:cNvPr id="4" name="Slide Number Placeholder 3"/>
          <p:cNvSpPr>
            <a:spLocks noGrp="1"/>
          </p:cNvSpPr>
          <p:nvPr>
            <p:ph type="sldNum" sz="quarter" idx="12"/>
          </p:nvPr>
        </p:nvSpPr>
        <p:spPr/>
        <p:txBody>
          <a:bodyPr/>
          <a:lstStyle/>
          <a:p>
            <a:fld id="{259CC62F-30C0-4A15-BEEE-9BC3816535A8}" type="slidenum">
              <a:rPr lang="en-GB" smtClean="0"/>
              <a:pPr/>
              <a:t>4</a:t>
            </a:fld>
            <a:endParaRPr lang="en-GB" dirty="0"/>
          </a:p>
        </p:txBody>
      </p:sp>
      <p:sp>
        <p:nvSpPr>
          <p:cNvPr id="6" name="TextBox 5"/>
          <p:cNvSpPr txBox="1"/>
          <p:nvPr/>
        </p:nvSpPr>
        <p:spPr>
          <a:xfrm>
            <a:off x="4572000" y="1628800"/>
            <a:ext cx="4032448" cy="430887"/>
          </a:xfrm>
          <a:prstGeom prst="rect">
            <a:avLst/>
          </a:prstGeom>
          <a:noFill/>
        </p:spPr>
        <p:txBody>
          <a:bodyPr wrap="square" rtlCol="0">
            <a:spAutoFit/>
          </a:bodyPr>
          <a:lstStyle>
            <a:defPPr>
              <a:defRPr lang="en-US"/>
            </a:defPPr>
            <a:lvl1pPr marL="342900" lvl="0" indent="-342900">
              <a:spcAft>
                <a:spcPts val="600"/>
              </a:spcAft>
              <a:buClr>
                <a:srgbClr val="5CC9E3"/>
              </a:buClr>
              <a:buFont typeface="Arial" panose="020B0604020202020204" pitchFamily="34" charset="0"/>
              <a:buChar char="•"/>
              <a:defRPr sz="2200">
                <a:latin typeface="Arial" panose="020B0604020202020204" pitchFamily="34" charset="0"/>
                <a:cs typeface="Arial" panose="020B0604020202020204" pitchFamily="34" charset="0"/>
              </a:defRPr>
            </a:lvl1pPr>
          </a:lstStyle>
          <a:p>
            <a:endParaRPr lang="en-GB" dirty="0"/>
          </a:p>
        </p:txBody>
      </p:sp>
      <p:graphicFrame>
        <p:nvGraphicFramePr>
          <p:cNvPr id="8" name="Diagram 7"/>
          <p:cNvGraphicFramePr/>
          <p:nvPr>
            <p:extLst>
              <p:ext uri="{D42A27DB-BD31-4B8C-83A1-F6EECF244321}">
                <p14:modId xmlns:p14="http://schemas.microsoft.com/office/powerpoint/2010/main" val="1665233135"/>
              </p:ext>
            </p:extLst>
          </p:nvPr>
        </p:nvGraphicFramePr>
        <p:xfrm>
          <a:off x="251520" y="1368152"/>
          <a:ext cx="8640960" cy="5301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9717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9564" y="260648"/>
            <a:ext cx="6086772" cy="998984"/>
          </a:xfrm>
        </p:spPr>
        <p:txBody>
          <a:bodyPr/>
          <a:lstStyle/>
          <a:p>
            <a:r>
              <a:rPr lang="en-GB" dirty="0"/>
              <a:t/>
            </a:r>
            <a:br>
              <a:rPr lang="en-GB" dirty="0"/>
            </a:br>
            <a:r>
              <a:rPr lang="en-GB" b="0" dirty="0" smtClean="0">
                <a:solidFill>
                  <a:srgbClr val="34B555"/>
                </a:solidFill>
              </a:rPr>
              <a:t>Introducing</a:t>
            </a:r>
            <a:r>
              <a:rPr lang="en-GB" dirty="0" smtClean="0">
                <a:solidFill>
                  <a:srgbClr val="34B555"/>
                </a:solidFill>
              </a:rPr>
              <a:t> Social Care Wales</a:t>
            </a:r>
            <a:endParaRPr lang="en-GB" dirty="0">
              <a:solidFill>
                <a:srgbClr val="34B555"/>
              </a:solidFill>
            </a:endParaRPr>
          </a:p>
        </p:txBody>
      </p:sp>
      <p:sp>
        <p:nvSpPr>
          <p:cNvPr id="4" name="Slide Number Placeholder 3"/>
          <p:cNvSpPr>
            <a:spLocks noGrp="1"/>
          </p:cNvSpPr>
          <p:nvPr>
            <p:ph type="sldNum" sz="quarter" idx="12"/>
          </p:nvPr>
        </p:nvSpPr>
        <p:spPr/>
        <p:txBody>
          <a:bodyPr/>
          <a:lstStyle/>
          <a:p>
            <a:fld id="{259CC62F-30C0-4A15-BEEE-9BC3816535A8}" type="slidenum">
              <a:rPr lang="en-GB" smtClean="0"/>
              <a:pPr/>
              <a:t>5</a:t>
            </a:fld>
            <a:endParaRPr lang="en-GB" dirty="0"/>
          </a:p>
        </p:txBody>
      </p:sp>
      <p:sp>
        <p:nvSpPr>
          <p:cNvPr id="6" name="TextBox 5"/>
          <p:cNvSpPr txBox="1"/>
          <p:nvPr/>
        </p:nvSpPr>
        <p:spPr>
          <a:xfrm>
            <a:off x="4572000" y="1628800"/>
            <a:ext cx="4032448" cy="430887"/>
          </a:xfrm>
          <a:prstGeom prst="rect">
            <a:avLst/>
          </a:prstGeom>
          <a:noFill/>
        </p:spPr>
        <p:txBody>
          <a:bodyPr wrap="square" rtlCol="0">
            <a:spAutoFit/>
          </a:bodyPr>
          <a:lstStyle>
            <a:defPPr>
              <a:defRPr lang="en-US"/>
            </a:defPPr>
            <a:lvl1pPr marL="342900" lvl="0" indent="-342900">
              <a:spcAft>
                <a:spcPts val="600"/>
              </a:spcAft>
              <a:buClr>
                <a:srgbClr val="5CC9E3"/>
              </a:buClr>
              <a:buFont typeface="Arial" panose="020B0604020202020204" pitchFamily="34" charset="0"/>
              <a:buChar char="•"/>
              <a:defRPr sz="2200">
                <a:latin typeface="Arial" panose="020B0604020202020204" pitchFamily="34" charset="0"/>
                <a:cs typeface="Arial" panose="020B0604020202020204" pitchFamily="34" charset="0"/>
              </a:defRPr>
            </a:lvl1pPr>
          </a:lstStyle>
          <a:p>
            <a:endParaRPr lang="en-GB" dirty="0"/>
          </a:p>
        </p:txBody>
      </p:sp>
      <p:sp>
        <p:nvSpPr>
          <p:cNvPr id="7" name="TextBox 6"/>
          <p:cNvSpPr txBox="1"/>
          <p:nvPr/>
        </p:nvSpPr>
        <p:spPr>
          <a:xfrm>
            <a:off x="1403648" y="1556792"/>
            <a:ext cx="5400600" cy="1829695"/>
          </a:xfrm>
          <a:prstGeom prst="rect">
            <a:avLst/>
          </a:prstGeom>
          <a:noFill/>
        </p:spPr>
        <p:txBody>
          <a:bodyPr wrap="square" lIns="144000" tIns="180000" rIns="288000" bIns="108000" rtlCol="0">
            <a:spAutoFit/>
          </a:bodyPr>
          <a:lstStyle>
            <a:defPPr>
              <a:defRPr lang="en-US"/>
            </a:defPPr>
            <a:lvl1pPr marL="342900" lvl="0" indent="-342900">
              <a:spcAft>
                <a:spcPts val="600"/>
              </a:spcAft>
              <a:buClr>
                <a:srgbClr val="5CC9E3"/>
              </a:buClr>
              <a:buFont typeface="Arial" panose="020B0604020202020204" pitchFamily="34" charset="0"/>
              <a:buChar char="•"/>
              <a:defRPr sz="2200">
                <a:latin typeface="Arial" panose="020B0604020202020204" pitchFamily="34" charset="0"/>
                <a:cs typeface="Arial" panose="020B0604020202020204" pitchFamily="34" charset="0"/>
              </a:defRPr>
            </a:lvl1pPr>
          </a:lstStyle>
          <a:p>
            <a:pPr marL="266700" lvl="0" indent="-266700">
              <a:buFont typeface="Wingdings" panose="05000000000000000000" pitchFamily="2" charset="2"/>
              <a:buChar char="Ø"/>
            </a:pPr>
            <a:r>
              <a:rPr lang="en-GB" sz="1800" dirty="0" smtClean="0"/>
              <a:t>From the </a:t>
            </a:r>
            <a:r>
              <a:rPr lang="en-GB" sz="1800" b="1" dirty="0" smtClean="0">
                <a:solidFill>
                  <a:srgbClr val="34B555"/>
                </a:solidFill>
              </a:rPr>
              <a:t>Care Council</a:t>
            </a:r>
            <a:r>
              <a:rPr lang="en-GB" sz="1800" dirty="0" smtClean="0"/>
              <a:t> and</a:t>
            </a:r>
            <a:r>
              <a:rPr lang="en-GB" sz="1800" b="1" dirty="0" smtClean="0">
                <a:solidFill>
                  <a:srgbClr val="34B555"/>
                </a:solidFill>
              </a:rPr>
              <a:t> SSIA</a:t>
            </a:r>
            <a:r>
              <a:rPr lang="en-GB" sz="1800" b="1" dirty="0" smtClean="0"/>
              <a:t> </a:t>
            </a:r>
            <a:r>
              <a:rPr lang="en-GB" sz="1800" dirty="0" smtClean="0"/>
              <a:t>to </a:t>
            </a:r>
            <a:r>
              <a:rPr lang="en-GB" sz="1800" b="1" dirty="0" smtClean="0">
                <a:solidFill>
                  <a:srgbClr val="34B555"/>
                </a:solidFill>
              </a:rPr>
              <a:t>Social Care Wales</a:t>
            </a:r>
            <a:endParaRPr lang="en-GB" sz="1800" b="1" dirty="0" smtClean="0"/>
          </a:p>
          <a:p>
            <a:pPr marL="266700" lvl="0" indent="-266700">
              <a:buFont typeface="Wingdings" panose="05000000000000000000" pitchFamily="2" charset="2"/>
              <a:buChar char="Ø"/>
            </a:pPr>
            <a:r>
              <a:rPr lang="en-GB" sz="1800" dirty="0" smtClean="0"/>
              <a:t>Wider functions to drive continuous service improvement</a:t>
            </a:r>
          </a:p>
          <a:p>
            <a:pPr marL="266700" lvl="0" indent="-266700">
              <a:buFont typeface="Wingdings" panose="05000000000000000000" pitchFamily="2" charset="2"/>
              <a:buChar char="Ø"/>
            </a:pPr>
            <a:r>
              <a:rPr lang="en-GB" sz="1800" dirty="0" smtClean="0"/>
              <a:t>CSSIW and SCW have a </a:t>
            </a:r>
            <a:r>
              <a:rPr lang="en-GB" sz="1800" b="1" dirty="0" smtClean="0">
                <a:solidFill>
                  <a:srgbClr val="34B555"/>
                </a:solidFill>
              </a:rPr>
              <a:t>duty to co-operate </a:t>
            </a:r>
            <a:endParaRPr lang="en-GB" b="1" dirty="0" smtClean="0">
              <a:solidFill>
                <a:srgbClr val="34B555"/>
              </a:solidFill>
            </a:endParaRPr>
          </a:p>
        </p:txBody>
      </p:sp>
      <p:grpSp>
        <p:nvGrpSpPr>
          <p:cNvPr id="10" name="Group 9"/>
          <p:cNvGrpSpPr/>
          <p:nvPr/>
        </p:nvGrpSpPr>
        <p:grpSpPr>
          <a:xfrm>
            <a:off x="357436" y="131490"/>
            <a:ext cx="1152128" cy="1099170"/>
            <a:chOff x="5413558" y="1365855"/>
            <a:chExt cx="1647604" cy="1647604"/>
          </a:xfrm>
        </p:grpSpPr>
        <p:sp>
          <p:nvSpPr>
            <p:cNvPr id="14" name="Oval 13"/>
            <p:cNvSpPr/>
            <p:nvPr/>
          </p:nvSpPr>
          <p:spPr>
            <a:xfrm>
              <a:off x="5413558" y="1365855"/>
              <a:ext cx="1647604" cy="1647604"/>
            </a:xfrm>
            <a:prstGeom prst="ellipse">
              <a:avLst/>
            </a:prstGeom>
            <a:solidFill>
              <a:srgbClr val="5CC9E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Oval 4"/>
            <p:cNvSpPr/>
            <p:nvPr/>
          </p:nvSpPr>
          <p:spPr>
            <a:xfrm>
              <a:off x="5654844" y="1607141"/>
              <a:ext cx="1165033" cy="11650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Social Care Wales</a:t>
              </a:r>
              <a:endParaRPr lang="en-GB" sz="1500" b="1" kern="1200" dirty="0">
                <a:solidFill>
                  <a:schemeClr val="tx1"/>
                </a:solidFill>
                <a:latin typeface="Arial" panose="020B0604020202020204" pitchFamily="34" charset="0"/>
                <a:cs typeface="Arial" panose="020B0604020202020204" pitchFamily="34" charset="0"/>
              </a:endParaRPr>
            </a:p>
          </p:txBody>
        </p:sp>
      </p:grpSp>
      <p:sp>
        <p:nvSpPr>
          <p:cNvPr id="16" name="Down Arrow 15"/>
          <p:cNvSpPr/>
          <p:nvPr/>
        </p:nvSpPr>
        <p:spPr>
          <a:xfrm>
            <a:off x="3877018" y="3573016"/>
            <a:ext cx="453859" cy="662588"/>
          </a:xfrm>
          <a:prstGeom prst="downArrow">
            <a:avLst/>
          </a:prstGeom>
          <a:solidFill>
            <a:srgbClr val="5CC9E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ounded Rectangle 16"/>
          <p:cNvSpPr/>
          <p:nvPr/>
        </p:nvSpPr>
        <p:spPr>
          <a:xfrm>
            <a:off x="1187624" y="1484784"/>
            <a:ext cx="5904656" cy="2088232"/>
          </a:xfrm>
          <a:prstGeom prst="roundRect">
            <a:avLst/>
          </a:prstGeom>
          <a:noFill/>
          <a:ln w="31750">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ounded Rectangle 17"/>
          <p:cNvSpPr/>
          <p:nvPr/>
        </p:nvSpPr>
        <p:spPr>
          <a:xfrm>
            <a:off x="1187624" y="4235604"/>
            <a:ext cx="5904656" cy="1713676"/>
          </a:xfrm>
          <a:prstGeom prst="roundRect">
            <a:avLst/>
          </a:prstGeom>
          <a:noFill/>
          <a:ln w="28575">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tIns="828000" rtlCol="0" anchor="ctr"/>
          <a:lstStyle/>
          <a:p>
            <a:pPr marL="266700" indent="-266700">
              <a:spcAft>
                <a:spcPts val="600"/>
              </a:spcAft>
              <a:buClr>
                <a:srgbClr val="5CC9E3"/>
              </a:buClr>
              <a:buFont typeface="Wingdings" panose="05000000000000000000" pitchFamily="2" charset="2"/>
              <a:buChar char="Ø"/>
            </a:pPr>
            <a:r>
              <a:rPr lang="en-GB" dirty="0" smtClean="0">
                <a:solidFill>
                  <a:schemeClr val="tx1"/>
                </a:solidFill>
                <a:latin typeface="Arial" panose="020B0604020202020204" pitchFamily="34" charset="0"/>
                <a:cs typeface="Arial" panose="020B0604020202020204" pitchFamily="34" charset="0"/>
              </a:rPr>
              <a:t>Increased </a:t>
            </a:r>
            <a:r>
              <a:rPr lang="en-GB" dirty="0">
                <a:solidFill>
                  <a:schemeClr val="tx1"/>
                </a:solidFill>
                <a:latin typeface="Arial" panose="020B0604020202020204" pitchFamily="34" charset="0"/>
                <a:cs typeface="Arial" panose="020B0604020202020204" pitchFamily="34" charset="0"/>
              </a:rPr>
              <a:t>public confidence in the social care workforce</a:t>
            </a:r>
          </a:p>
          <a:p>
            <a:pPr marL="266700" indent="-266700">
              <a:spcAft>
                <a:spcPts val="1200"/>
              </a:spcAft>
              <a:buClr>
                <a:srgbClr val="5CC9E3"/>
              </a:buClr>
              <a:buFont typeface="Wingdings" panose="05000000000000000000" pitchFamily="2" charset="2"/>
              <a:buChar char="Ø"/>
            </a:pPr>
            <a:r>
              <a:rPr lang="en-GB" dirty="0" smtClean="0">
                <a:solidFill>
                  <a:schemeClr val="tx1"/>
                </a:solidFill>
                <a:latin typeface="Arial" panose="020B0604020202020204" pitchFamily="34" charset="0"/>
                <a:cs typeface="Arial" panose="020B0604020202020204" pitchFamily="34" charset="0"/>
              </a:rPr>
              <a:t>Create </a:t>
            </a:r>
            <a:r>
              <a:rPr lang="en-GB" dirty="0">
                <a:solidFill>
                  <a:schemeClr val="tx1"/>
                </a:solidFill>
                <a:latin typeface="Arial" panose="020B0604020202020204" pitchFamily="34" charset="0"/>
                <a:cs typeface="Arial" panose="020B0604020202020204" pitchFamily="34" charset="0"/>
              </a:rPr>
              <a:t>an ‘agent for change’ at the heart of the sector  </a:t>
            </a:r>
            <a:endParaRPr lang="en-GB" dirty="0" smtClean="0">
              <a:solidFill>
                <a:schemeClr val="tx1"/>
              </a:solidFill>
              <a:latin typeface="Arial" panose="020B0604020202020204" pitchFamily="34" charset="0"/>
              <a:cs typeface="Arial" panose="020B0604020202020204" pitchFamily="34" charset="0"/>
            </a:endParaRPr>
          </a:p>
          <a:p>
            <a:endParaRPr lang="en-GB" sz="2200" dirty="0" smtClean="0">
              <a:solidFill>
                <a:schemeClr val="tx1"/>
              </a:solidFill>
              <a:latin typeface="Arial" panose="020B0604020202020204" pitchFamily="34" charset="0"/>
              <a:cs typeface="Arial" panose="020B0604020202020204" pitchFamily="34" charset="0"/>
            </a:endParaRPr>
          </a:p>
          <a:p>
            <a:endParaRPr lang="en-GB" sz="2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5760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
            </a:r>
            <a:br>
              <a:rPr lang="en-GB" dirty="0"/>
            </a:br>
            <a:r>
              <a:rPr lang="en-GB" dirty="0">
                <a:solidFill>
                  <a:srgbClr val="34B555"/>
                </a:solidFill>
              </a:rPr>
              <a:t>Registration</a:t>
            </a:r>
            <a:r>
              <a:rPr lang="en-GB" b="0" dirty="0">
                <a:solidFill>
                  <a:srgbClr val="34B555"/>
                </a:solidFill>
              </a:rPr>
              <a:t> and </a:t>
            </a:r>
            <a:r>
              <a:rPr lang="en-GB" dirty="0" smtClean="0">
                <a:solidFill>
                  <a:srgbClr val="34B555"/>
                </a:solidFill>
              </a:rPr>
              <a:t>skills</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6</a:t>
            </a:fld>
            <a:endParaRPr lang="en-GB" dirty="0"/>
          </a:p>
        </p:txBody>
      </p:sp>
      <p:sp>
        <p:nvSpPr>
          <p:cNvPr id="8" name="Rounded Rectangle 7"/>
          <p:cNvSpPr/>
          <p:nvPr/>
        </p:nvSpPr>
        <p:spPr>
          <a:xfrm>
            <a:off x="1187624" y="1484784"/>
            <a:ext cx="5927153" cy="2232248"/>
          </a:xfrm>
          <a:prstGeom prst="roundRect">
            <a:avLst/>
          </a:prstGeom>
          <a:noFill/>
          <a:ln w="31750">
            <a:solidFill>
              <a:srgbClr val="85C441"/>
            </a:solidFill>
          </a:ln>
        </p:spPr>
        <p:style>
          <a:lnRef idx="2">
            <a:schemeClr val="accent1">
              <a:shade val="50000"/>
            </a:schemeClr>
          </a:lnRef>
          <a:fillRef idx="1">
            <a:schemeClr val="accent1"/>
          </a:fillRef>
          <a:effectRef idx="0">
            <a:schemeClr val="accent1"/>
          </a:effectRef>
          <a:fontRef idx="minor">
            <a:schemeClr val="lt1"/>
          </a:fontRef>
        </p:style>
        <p:txBody>
          <a:bodyPr lIns="72000" tIns="432000" rIns="0" bIns="72000" rtlCol="0" anchor="ctr"/>
          <a:lstStyle/>
          <a:p>
            <a:pPr marL="266700" indent="-266700">
              <a:spcBef>
                <a:spcPct val="20000"/>
              </a:spcBef>
              <a:spcAft>
                <a:spcPts val="300"/>
              </a:spcAft>
              <a:buClr>
                <a:srgbClr val="85C441"/>
              </a:buClr>
              <a:buFont typeface="Wingdings" panose="05000000000000000000" pitchFamily="2" charset="2"/>
              <a:buChar char="Ø"/>
              <a:defRPr/>
            </a:pPr>
            <a:r>
              <a:rPr lang="en-US" b="1" dirty="0" smtClean="0">
                <a:solidFill>
                  <a:srgbClr val="34B555"/>
                </a:solidFill>
                <a:latin typeface="Arial" panose="020B0604020202020204" pitchFamily="34" charset="0"/>
                <a:cs typeface="Arial" panose="020B0604020202020204" pitchFamily="34" charset="0"/>
              </a:rPr>
              <a:t>Mandatory</a:t>
            </a:r>
            <a:r>
              <a:rPr lang="en-US" dirty="0" smtClean="0">
                <a:solidFill>
                  <a:schemeClr val="tx1"/>
                </a:solidFill>
                <a:latin typeface="Arial" panose="020B0604020202020204" pitchFamily="34" charset="0"/>
                <a:cs typeface="Arial" panose="020B0604020202020204" pitchFamily="34" charset="0"/>
              </a:rPr>
              <a:t> registration of social care workforce </a:t>
            </a:r>
          </a:p>
          <a:p>
            <a:pPr marL="266700" indent="-266700">
              <a:spcBef>
                <a:spcPct val="20000"/>
              </a:spcBef>
              <a:spcAft>
                <a:spcPts val="300"/>
              </a:spcAft>
              <a:buClr>
                <a:srgbClr val="85C441"/>
              </a:buClr>
              <a:buFont typeface="Wingdings" panose="05000000000000000000" pitchFamily="2" charset="2"/>
              <a:buChar char="Ø"/>
              <a:defRPr/>
            </a:pPr>
            <a:r>
              <a:rPr lang="en-GB" dirty="0">
                <a:solidFill>
                  <a:schemeClr val="tx1"/>
                </a:solidFill>
                <a:latin typeface="Arial" panose="020B0604020202020204" pitchFamily="34" charset="0"/>
                <a:cs typeface="Arial" panose="020B0604020202020204" pitchFamily="34" charset="0"/>
              </a:rPr>
              <a:t>Regulation includes </a:t>
            </a:r>
            <a:r>
              <a:rPr lang="en-GB" b="1" dirty="0">
                <a:solidFill>
                  <a:srgbClr val="34B555"/>
                </a:solidFill>
                <a:latin typeface="Arial" panose="020B0604020202020204" pitchFamily="34" charset="0"/>
                <a:cs typeface="Arial" panose="020B0604020202020204" pitchFamily="34" charset="0"/>
              </a:rPr>
              <a:t>care worker</a:t>
            </a:r>
            <a:r>
              <a:rPr lang="en-GB" i="1" dirty="0">
                <a:solidFill>
                  <a:schemeClr val="tx1"/>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training </a:t>
            </a:r>
            <a:r>
              <a:rPr lang="en-GB" dirty="0" smtClean="0">
                <a:solidFill>
                  <a:schemeClr val="tx1"/>
                </a:solidFill>
                <a:latin typeface="Arial" panose="020B0604020202020204" pitchFamily="34" charset="0"/>
                <a:cs typeface="Arial" panose="020B0604020202020204" pitchFamily="34" charset="0"/>
              </a:rPr>
              <a:t>and </a:t>
            </a:r>
            <a:r>
              <a:rPr lang="en-GB" dirty="0">
                <a:solidFill>
                  <a:schemeClr val="tx1"/>
                </a:solidFill>
                <a:latin typeface="Arial" panose="020B0604020202020204" pitchFamily="34" charset="0"/>
                <a:cs typeface="Arial" panose="020B0604020202020204" pitchFamily="34" charset="0"/>
              </a:rPr>
              <a:t>education</a:t>
            </a:r>
          </a:p>
          <a:p>
            <a:pPr marL="266700" indent="-266700">
              <a:spcBef>
                <a:spcPct val="20000"/>
              </a:spcBef>
              <a:spcAft>
                <a:spcPts val="300"/>
              </a:spcAft>
              <a:buClr>
                <a:srgbClr val="85C441"/>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Key </a:t>
            </a:r>
            <a:r>
              <a:rPr lang="en-GB" dirty="0">
                <a:solidFill>
                  <a:schemeClr val="tx1"/>
                </a:solidFill>
                <a:latin typeface="Arial" panose="020B0604020202020204" pitchFamily="34" charset="0"/>
                <a:cs typeface="Arial" panose="020B0604020202020204" pitchFamily="34" charset="0"/>
              </a:rPr>
              <a:t>workforce regulation processes secured in primary </a:t>
            </a:r>
            <a:r>
              <a:rPr lang="en-GB" dirty="0" smtClean="0">
                <a:solidFill>
                  <a:schemeClr val="tx1"/>
                </a:solidFill>
                <a:latin typeface="Arial" panose="020B0604020202020204" pitchFamily="34" charset="0"/>
                <a:cs typeface="Arial" panose="020B0604020202020204" pitchFamily="34" charset="0"/>
              </a:rPr>
              <a:t>legislation</a:t>
            </a:r>
          </a:p>
          <a:p>
            <a:pPr marL="266700" indent="-266700">
              <a:spcBef>
                <a:spcPct val="20000"/>
              </a:spcBef>
              <a:spcAft>
                <a:spcPts val="300"/>
              </a:spcAft>
              <a:buClr>
                <a:srgbClr val="FDC536"/>
              </a:buClr>
              <a:buFont typeface="Wingdings" panose="05000000000000000000" pitchFamily="2" charset="2"/>
              <a:buChar char="Ø"/>
              <a:defRPr/>
            </a:pPr>
            <a:endParaRPr lang="en-GB" sz="1600" dirty="0" smtClean="0">
              <a:solidFill>
                <a:schemeClr val="tx1"/>
              </a:solidFill>
              <a:latin typeface="Arial" panose="020B0604020202020204" pitchFamily="34" charset="0"/>
              <a:cs typeface="Arial" panose="020B0604020202020204" pitchFamily="34" charset="0"/>
            </a:endParaRPr>
          </a:p>
        </p:txBody>
      </p:sp>
      <p:sp>
        <p:nvSpPr>
          <p:cNvPr id="10" name="Rounded Rectangle 9"/>
          <p:cNvSpPr/>
          <p:nvPr/>
        </p:nvSpPr>
        <p:spPr>
          <a:xfrm>
            <a:off x="1187624" y="4149080"/>
            <a:ext cx="5927153" cy="1728191"/>
          </a:xfrm>
          <a:prstGeom prst="roundRect">
            <a:avLst/>
          </a:prstGeom>
          <a:noFill/>
          <a:ln w="31750">
            <a:solidFill>
              <a:srgbClr val="85C441"/>
            </a:solidFill>
          </a:ln>
        </p:spPr>
        <p:style>
          <a:lnRef idx="2">
            <a:schemeClr val="accent1">
              <a:shade val="50000"/>
            </a:schemeClr>
          </a:lnRef>
          <a:fillRef idx="1">
            <a:schemeClr val="accent1"/>
          </a:fillRef>
          <a:effectRef idx="0">
            <a:schemeClr val="accent1"/>
          </a:effectRef>
          <a:fontRef idx="minor">
            <a:schemeClr val="lt1"/>
          </a:fontRef>
        </p:style>
        <p:txBody>
          <a:bodyPr lIns="72000" tIns="324000" rIns="36000" rtlCol="0" anchor="ctr"/>
          <a:lstStyle/>
          <a:p>
            <a:pPr marL="266700" indent="-266700">
              <a:spcBef>
                <a:spcPct val="20000"/>
              </a:spcBef>
              <a:spcAft>
                <a:spcPts val="300"/>
              </a:spcAft>
              <a:buClr>
                <a:srgbClr val="85C441"/>
              </a:buClr>
              <a:buFont typeface="Wingdings" panose="05000000000000000000" pitchFamily="2" charset="2"/>
              <a:buChar char="Ø"/>
              <a:defRPr/>
            </a:pPr>
            <a:r>
              <a:rPr lang="en-GB" dirty="0" smtClean="0">
                <a:solidFill>
                  <a:schemeClr val="tx1"/>
                </a:solidFill>
                <a:latin typeface="Arial" panose="020B0604020202020204" pitchFamily="34" charset="0"/>
                <a:cs typeface="Arial" panose="020B0604020202020204" pitchFamily="34" charset="0"/>
              </a:rPr>
              <a:t>Flexibility to respond </a:t>
            </a:r>
            <a:r>
              <a:rPr lang="en-GB" dirty="0">
                <a:solidFill>
                  <a:schemeClr val="tx1"/>
                </a:solidFill>
                <a:latin typeface="Arial" panose="020B0604020202020204" pitchFamily="34" charset="0"/>
                <a:cs typeface="Arial" panose="020B0604020202020204" pitchFamily="34" charset="0"/>
              </a:rPr>
              <a:t>to changes in the </a:t>
            </a:r>
            <a:r>
              <a:rPr lang="en-GB" dirty="0" smtClean="0">
                <a:solidFill>
                  <a:schemeClr val="tx1"/>
                </a:solidFill>
                <a:latin typeface="Arial" panose="020B0604020202020204" pitchFamily="34" charset="0"/>
                <a:cs typeface="Arial" panose="020B0604020202020204" pitchFamily="34" charset="0"/>
              </a:rPr>
              <a:t>sector </a:t>
            </a:r>
            <a:endParaRPr lang="en-GB" dirty="0">
              <a:solidFill>
                <a:schemeClr val="tx1"/>
              </a:solidFill>
              <a:latin typeface="Arial" panose="020B0604020202020204" pitchFamily="34" charset="0"/>
              <a:cs typeface="Arial" panose="020B0604020202020204" pitchFamily="34" charset="0"/>
            </a:endParaRPr>
          </a:p>
          <a:p>
            <a:pPr marL="266700" indent="-266700">
              <a:spcBef>
                <a:spcPct val="20000"/>
              </a:spcBef>
              <a:spcAft>
                <a:spcPts val="300"/>
              </a:spcAft>
              <a:buClr>
                <a:srgbClr val="85C441"/>
              </a:buClr>
              <a:buFont typeface="Wingdings" panose="05000000000000000000" pitchFamily="2" charset="2"/>
              <a:buChar char="Ø"/>
              <a:defRPr/>
            </a:pPr>
            <a:r>
              <a:rPr lang="en-GB" dirty="0">
                <a:solidFill>
                  <a:schemeClr val="tx1"/>
                </a:solidFill>
                <a:latin typeface="Arial" panose="020B0604020202020204" pitchFamily="34" charset="0"/>
                <a:cs typeface="Arial" panose="020B0604020202020204" pitchFamily="34" charset="0"/>
              </a:rPr>
              <a:t>Recognises broad nature of </a:t>
            </a:r>
            <a:r>
              <a:rPr lang="en-GB" dirty="0" smtClean="0">
                <a:solidFill>
                  <a:schemeClr val="tx1"/>
                </a:solidFill>
                <a:latin typeface="Arial" panose="020B0604020202020204" pitchFamily="34" charset="0"/>
                <a:cs typeface="Arial" panose="020B0604020202020204" pitchFamily="34" charset="0"/>
              </a:rPr>
              <a:t>workforce and ensures </a:t>
            </a:r>
            <a:r>
              <a:rPr lang="en-GB" dirty="0">
                <a:solidFill>
                  <a:schemeClr val="tx1"/>
                </a:solidFill>
                <a:latin typeface="Arial" panose="020B0604020202020204" pitchFamily="34" charset="0"/>
                <a:cs typeface="Arial" panose="020B0604020202020204" pitchFamily="34" charset="0"/>
              </a:rPr>
              <a:t>training of </a:t>
            </a:r>
            <a:r>
              <a:rPr lang="en-GB" dirty="0" smtClean="0">
                <a:solidFill>
                  <a:schemeClr val="tx1"/>
                </a:solidFill>
                <a:latin typeface="Arial" panose="020B0604020202020204" pitchFamily="34" charset="0"/>
                <a:cs typeface="Arial" panose="020B0604020202020204" pitchFamily="34" charset="0"/>
              </a:rPr>
              <a:t>whole workforce </a:t>
            </a:r>
            <a:r>
              <a:rPr lang="en-GB" dirty="0">
                <a:solidFill>
                  <a:schemeClr val="tx1"/>
                </a:solidFill>
                <a:latin typeface="Arial" panose="020B0604020202020204" pitchFamily="34" charset="0"/>
                <a:cs typeface="Arial" panose="020B0604020202020204" pitchFamily="34" charset="0"/>
              </a:rPr>
              <a:t>is </a:t>
            </a:r>
            <a:r>
              <a:rPr lang="en-GB" dirty="0" smtClean="0">
                <a:solidFill>
                  <a:schemeClr val="tx1"/>
                </a:solidFill>
                <a:latin typeface="Arial" panose="020B0604020202020204" pitchFamily="34" charset="0"/>
                <a:cs typeface="Arial" panose="020B0604020202020204" pitchFamily="34" charset="0"/>
              </a:rPr>
              <a:t>to </a:t>
            </a:r>
            <a:r>
              <a:rPr lang="en-GB" dirty="0">
                <a:solidFill>
                  <a:schemeClr val="tx1"/>
                </a:solidFill>
                <a:latin typeface="Arial" panose="020B0604020202020204" pitchFamily="34" charset="0"/>
                <a:cs typeface="Arial" panose="020B0604020202020204" pitchFamily="34" charset="0"/>
              </a:rPr>
              <a:t>sufficient standard</a:t>
            </a:r>
          </a:p>
          <a:p>
            <a:pPr>
              <a:spcAft>
                <a:spcPts val="300"/>
              </a:spcAft>
            </a:pPr>
            <a:endParaRPr lang="en-GB" dirty="0">
              <a:solidFill>
                <a:schemeClr val="tx1"/>
              </a:solidFill>
              <a:latin typeface="Arial" panose="020B0604020202020204" pitchFamily="34" charset="0"/>
              <a:cs typeface="Arial" panose="020B0604020202020204" pitchFamily="34" charset="0"/>
            </a:endParaRPr>
          </a:p>
        </p:txBody>
      </p:sp>
      <p:sp>
        <p:nvSpPr>
          <p:cNvPr id="11" name="Down Arrow 10"/>
          <p:cNvSpPr/>
          <p:nvPr/>
        </p:nvSpPr>
        <p:spPr>
          <a:xfrm>
            <a:off x="4014985" y="3737665"/>
            <a:ext cx="340991" cy="411415"/>
          </a:xfrm>
          <a:prstGeom prst="downArrow">
            <a:avLst/>
          </a:prstGeom>
          <a:solidFill>
            <a:srgbClr val="85C4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Oval 19"/>
          <p:cNvSpPr/>
          <p:nvPr/>
        </p:nvSpPr>
        <p:spPr>
          <a:xfrm>
            <a:off x="6561744" y="160451"/>
            <a:ext cx="1106066" cy="1069534"/>
          </a:xfrm>
          <a:prstGeom prst="ellipse">
            <a:avLst/>
          </a:prstGeom>
          <a:solidFill>
            <a:srgbClr val="85C44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Oval 4"/>
          <p:cNvSpPr/>
          <p:nvPr/>
        </p:nvSpPr>
        <p:spPr>
          <a:xfrm>
            <a:off x="6580794" y="163850"/>
            <a:ext cx="1106066" cy="106953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300" b="1" kern="1200" dirty="0" smtClean="0">
                <a:solidFill>
                  <a:schemeClr val="tx1"/>
                </a:solidFill>
                <a:latin typeface="Arial" panose="020B0604020202020204" pitchFamily="34" charset="0"/>
                <a:cs typeface="Arial" panose="020B0604020202020204" pitchFamily="34" charset="0"/>
              </a:rPr>
              <a:t>Workforce regulation</a:t>
            </a:r>
            <a:endParaRPr lang="en-GB" sz="1300" b="1" kern="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4110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47664" y="116632"/>
            <a:ext cx="6048672" cy="1143000"/>
          </a:xfrm>
          <a:prstGeom prst="rect">
            <a:avLst/>
          </a:prstGeom>
        </p:spPr>
        <p:txBody>
          <a:bodyPr vert="horz" lIns="91440" tIns="45720" rIns="91440" bIns="45720" rtlCol="0" anchor="b">
            <a:noAutofit/>
          </a:bodyPr>
          <a:lstStyle>
            <a:lvl1pPr>
              <a:spcBef>
                <a:spcPct val="0"/>
              </a:spcBef>
              <a:buNone/>
              <a:defRPr sz="3200" b="1">
                <a:solidFill>
                  <a:srgbClr val="5CC9E3"/>
                </a:solidFill>
                <a:latin typeface="Arial" panose="020B0604020202020204" pitchFamily="34" charset="0"/>
                <a:ea typeface="+mj-ea"/>
                <a:cs typeface="Arial" panose="020B0604020202020204" pitchFamily="34" charset="0"/>
              </a:defRPr>
            </a:lvl1pPr>
          </a:lstStyle>
          <a:p>
            <a:r>
              <a:rPr lang="en-GB" dirty="0" smtClean="0"/>
              <a:t>Old service registration</a:t>
            </a:r>
          </a:p>
          <a:p>
            <a:r>
              <a:rPr lang="en-GB" altLang="en-US" b="0" dirty="0" smtClean="0">
                <a:solidFill>
                  <a:srgbClr val="34B555"/>
                </a:solidFill>
              </a:rPr>
              <a:t>Establishment based model</a:t>
            </a:r>
            <a:endParaRPr lang="en-GB" altLang="en-US" dirty="0">
              <a:solidFill>
                <a:srgbClr val="34B555"/>
              </a:solidFill>
            </a:endParaRPr>
          </a:p>
        </p:txBody>
      </p:sp>
      <p:sp>
        <p:nvSpPr>
          <p:cNvPr id="7" name="Rounded Rectangle 6"/>
          <p:cNvSpPr/>
          <p:nvPr/>
        </p:nvSpPr>
        <p:spPr>
          <a:xfrm>
            <a:off x="827651" y="4841500"/>
            <a:ext cx="7344749" cy="1368152"/>
          </a:xfrm>
          <a:prstGeom prst="roundRect">
            <a:avLst/>
          </a:prstGeom>
          <a:solidFill>
            <a:srgbClr val="85C44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anchor="ctr"/>
          <a:lstStyle/>
          <a:p>
            <a:pPr marL="342900" indent="-342900">
              <a:lnSpc>
                <a:spcPct val="115000"/>
              </a:lnSpc>
              <a:spcAft>
                <a:spcPts val="0"/>
              </a:spcAft>
              <a:buFont typeface="Wingdings" panose="05000000000000000000" pitchFamily="2" charset="2"/>
              <a:buChar char="Ø"/>
              <a:defRPr/>
            </a:pPr>
            <a:r>
              <a:rPr lang="en-GB" b="1" dirty="0">
                <a:latin typeface="Arial" panose="020B0604020202020204" pitchFamily="34" charset="0"/>
                <a:ea typeface="Times New Roman"/>
                <a:cs typeface="Arial" panose="020B0604020202020204" pitchFamily="34" charset="0"/>
              </a:rPr>
              <a:t>Registration of </a:t>
            </a:r>
            <a:r>
              <a:rPr lang="en-GB" b="1" dirty="0" smtClean="0">
                <a:latin typeface="Arial" panose="020B0604020202020204" pitchFamily="34" charset="0"/>
                <a:ea typeface="Times New Roman"/>
                <a:cs typeface="Arial" panose="020B0604020202020204" pitchFamily="34" charset="0"/>
              </a:rPr>
              <a:t>each separate </a:t>
            </a:r>
            <a:r>
              <a:rPr lang="en-GB" b="1" dirty="0">
                <a:latin typeface="Arial" panose="020B0604020202020204" pitchFamily="34" charset="0"/>
                <a:ea typeface="Times New Roman"/>
                <a:cs typeface="Arial" panose="020B0604020202020204" pitchFamily="34" charset="0"/>
              </a:rPr>
              <a:t>establishment and agency</a:t>
            </a:r>
          </a:p>
          <a:p>
            <a:pPr marL="342900" indent="-342900">
              <a:lnSpc>
                <a:spcPct val="115000"/>
              </a:lnSpc>
              <a:spcAft>
                <a:spcPts val="0"/>
              </a:spcAft>
              <a:buFont typeface="Wingdings" panose="05000000000000000000" pitchFamily="2" charset="2"/>
              <a:buChar char="Ø"/>
              <a:defRPr/>
            </a:pPr>
            <a:r>
              <a:rPr lang="en-GB" b="1" dirty="0">
                <a:latin typeface="Arial" panose="020B0604020202020204" pitchFamily="34" charset="0"/>
                <a:ea typeface="Times New Roman"/>
                <a:cs typeface="Arial" panose="020B0604020202020204" pitchFamily="34" charset="0"/>
              </a:rPr>
              <a:t>Each service has a registered manager with CSSIW and </a:t>
            </a:r>
            <a:r>
              <a:rPr lang="en-GB" b="1" dirty="0" smtClean="0">
                <a:latin typeface="Arial" panose="020B0604020202020204" pitchFamily="34" charset="0"/>
                <a:ea typeface="Times New Roman"/>
                <a:cs typeface="Arial" panose="020B0604020202020204" pitchFamily="34" charset="0"/>
              </a:rPr>
              <a:t>CCW</a:t>
            </a:r>
          </a:p>
          <a:p>
            <a:pPr marL="342900" indent="-342900">
              <a:lnSpc>
                <a:spcPct val="115000"/>
              </a:lnSpc>
              <a:spcAft>
                <a:spcPts val="0"/>
              </a:spcAft>
              <a:buFont typeface="Wingdings" panose="05000000000000000000" pitchFamily="2" charset="2"/>
              <a:buChar char="Ø"/>
              <a:defRPr/>
            </a:pPr>
            <a:r>
              <a:rPr lang="en-GB" b="1" dirty="0" smtClean="0">
                <a:latin typeface="Arial" panose="020B0604020202020204" pitchFamily="34" charset="0"/>
                <a:ea typeface="Times New Roman"/>
                <a:cs typeface="Arial" panose="020B0604020202020204" pitchFamily="34" charset="0"/>
              </a:rPr>
              <a:t>Responsible </a:t>
            </a:r>
            <a:r>
              <a:rPr lang="en-GB" b="1" dirty="0">
                <a:latin typeface="Arial" panose="020B0604020202020204" pitchFamily="34" charset="0"/>
                <a:ea typeface="Times New Roman"/>
                <a:cs typeface="Arial" panose="020B0604020202020204" pitchFamily="34" charset="0"/>
              </a:rPr>
              <a:t>i</a:t>
            </a:r>
            <a:r>
              <a:rPr lang="en-GB" b="1" dirty="0" smtClean="0">
                <a:latin typeface="Arial" panose="020B0604020202020204" pitchFamily="34" charset="0"/>
                <a:ea typeface="Times New Roman"/>
                <a:cs typeface="Arial" panose="020B0604020202020204" pitchFamily="34" charset="0"/>
              </a:rPr>
              <a:t>ndividual </a:t>
            </a:r>
            <a:r>
              <a:rPr lang="en-GB" b="1" dirty="0">
                <a:latin typeface="Arial" panose="020B0604020202020204" pitchFamily="34" charset="0"/>
                <a:ea typeface="Times New Roman"/>
                <a:cs typeface="Arial" panose="020B0604020202020204" pitchFamily="34" charset="0"/>
              </a:rPr>
              <a:t>nominated </a:t>
            </a:r>
            <a:r>
              <a:rPr lang="en-GB" b="1" dirty="0" smtClean="0">
                <a:latin typeface="Arial" panose="020B0604020202020204" pitchFamily="34" charset="0"/>
                <a:ea typeface="Times New Roman"/>
                <a:cs typeface="Arial" panose="020B0604020202020204" pitchFamily="34" charset="0"/>
              </a:rPr>
              <a:t>but </a:t>
            </a:r>
            <a:r>
              <a:rPr lang="en-GB" b="1" dirty="0">
                <a:latin typeface="Arial" panose="020B0604020202020204" pitchFamily="34" charset="0"/>
                <a:ea typeface="Times New Roman"/>
                <a:cs typeface="Arial" panose="020B0604020202020204" pitchFamily="34" charset="0"/>
              </a:rPr>
              <a:t>not registered                   </a:t>
            </a:r>
          </a:p>
        </p:txBody>
      </p:sp>
      <p:sp>
        <p:nvSpPr>
          <p:cNvPr id="9" name="Rectangle 8"/>
          <p:cNvSpPr/>
          <p:nvPr/>
        </p:nvSpPr>
        <p:spPr bwMode="auto">
          <a:xfrm>
            <a:off x="786381" y="2558395"/>
            <a:ext cx="1504895" cy="2067032"/>
          </a:xfrm>
          <a:prstGeom prst="rect">
            <a:avLst/>
          </a:prstGeom>
          <a:solidFill>
            <a:srgbClr val="5CC9E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2">
            <a:schemeClr val="accent4"/>
          </a:fillRef>
          <a:effectRef idx="1">
            <a:schemeClr val="accent4"/>
          </a:effectRef>
          <a:fontRef idx="minor">
            <a:schemeClr val="dk1"/>
          </a:fontRef>
        </p:style>
        <p:txBody>
          <a:bodyPr anchor="ctr"/>
          <a:lstStyle/>
          <a:p>
            <a:pPr>
              <a:spcAft>
                <a:spcPts val="600"/>
              </a:spcAft>
              <a:defRPr/>
            </a:pPr>
            <a:r>
              <a:rPr lang="en-GB" b="1" dirty="0">
                <a:latin typeface="Arial" panose="020B0604020202020204" pitchFamily="34" charset="0"/>
                <a:ea typeface="Calibri"/>
                <a:cs typeface="Arial" panose="020B0604020202020204" pitchFamily="34" charset="0"/>
              </a:rPr>
              <a:t>Suncare Ltd</a:t>
            </a:r>
          </a:p>
          <a:p>
            <a:pPr>
              <a:spcAft>
                <a:spcPts val="600"/>
              </a:spcAft>
              <a:defRPr/>
            </a:pPr>
            <a:r>
              <a:rPr lang="en-GB" dirty="0">
                <a:latin typeface="Arial" panose="020B0604020202020204" pitchFamily="34" charset="0"/>
                <a:ea typeface="Calibri"/>
                <a:cs typeface="Arial" panose="020B0604020202020204" pitchFamily="34" charset="0"/>
              </a:rPr>
              <a:t>Care home  Bridgend </a:t>
            </a:r>
          </a:p>
        </p:txBody>
      </p:sp>
      <p:cxnSp>
        <p:nvCxnSpPr>
          <p:cNvPr id="10" name="Straight Arrow Connector 9"/>
          <p:cNvCxnSpPr>
            <a:endCxn id="9" idx="0"/>
          </p:cNvCxnSpPr>
          <p:nvPr/>
        </p:nvCxnSpPr>
        <p:spPr bwMode="auto">
          <a:xfrm flipH="1">
            <a:off x="1538829" y="1969339"/>
            <a:ext cx="1812821" cy="589056"/>
          </a:xfrm>
          <a:prstGeom prst="straightConnector1">
            <a:avLst/>
          </a:prstGeom>
          <a:solidFill>
            <a:srgbClr val="5CC9E3"/>
          </a:solidFill>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bwMode="auto">
          <a:xfrm>
            <a:off x="2555776" y="2558396"/>
            <a:ext cx="1657377" cy="2067032"/>
          </a:xfrm>
          <a:prstGeom prst="rect">
            <a:avLst/>
          </a:prstGeom>
          <a:solidFill>
            <a:srgbClr val="5CC9E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2">
            <a:schemeClr val="accent4"/>
          </a:fillRef>
          <a:effectRef idx="1">
            <a:schemeClr val="accent4"/>
          </a:effectRef>
          <a:fontRef idx="minor">
            <a:schemeClr val="dk1"/>
          </a:fontRef>
        </p:style>
        <p:txBody>
          <a:bodyPr anchor="ctr"/>
          <a:lstStyle/>
          <a:p>
            <a:pPr>
              <a:spcAft>
                <a:spcPts val="600"/>
              </a:spcAft>
              <a:defRPr/>
            </a:pPr>
            <a:r>
              <a:rPr lang="en-GB" b="1" dirty="0">
                <a:latin typeface="Arial" panose="020B0604020202020204" pitchFamily="34" charset="0"/>
                <a:ea typeface="Calibri"/>
                <a:cs typeface="Arial" panose="020B0604020202020204" pitchFamily="34" charset="0"/>
              </a:rPr>
              <a:t>Suncare Ltd</a:t>
            </a:r>
          </a:p>
          <a:p>
            <a:pPr>
              <a:spcAft>
                <a:spcPts val="600"/>
              </a:spcAft>
              <a:defRPr/>
            </a:pPr>
            <a:r>
              <a:rPr lang="en-GB" dirty="0">
                <a:latin typeface="Arial" panose="020B0604020202020204" pitchFamily="34" charset="0"/>
                <a:ea typeface="Calibri"/>
                <a:cs typeface="Arial" panose="020B0604020202020204" pitchFamily="34" charset="0"/>
              </a:rPr>
              <a:t>Care home  Cardiff</a:t>
            </a:r>
          </a:p>
        </p:txBody>
      </p:sp>
      <p:sp>
        <p:nvSpPr>
          <p:cNvPr id="15" name="Rectangle 14"/>
          <p:cNvSpPr/>
          <p:nvPr/>
        </p:nvSpPr>
        <p:spPr bwMode="auto">
          <a:xfrm>
            <a:off x="4499992" y="2577444"/>
            <a:ext cx="1652559" cy="2067031"/>
          </a:xfrm>
          <a:prstGeom prst="rect">
            <a:avLst/>
          </a:prstGeom>
          <a:solidFill>
            <a:srgbClr val="5CC9E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2">
            <a:schemeClr val="accent4"/>
          </a:fillRef>
          <a:effectRef idx="1">
            <a:schemeClr val="accent4"/>
          </a:effectRef>
          <a:fontRef idx="minor">
            <a:schemeClr val="dk1"/>
          </a:fontRef>
        </p:style>
        <p:txBody>
          <a:bodyPr anchor="ctr"/>
          <a:lstStyle/>
          <a:p>
            <a:pPr>
              <a:lnSpc>
                <a:spcPct val="115000"/>
              </a:lnSpc>
              <a:spcAft>
                <a:spcPts val="300"/>
              </a:spcAft>
              <a:defRPr/>
            </a:pPr>
            <a:r>
              <a:rPr lang="en-GB" b="1" dirty="0">
                <a:latin typeface="Arial" panose="020B0604020202020204" pitchFamily="34" charset="0"/>
                <a:ea typeface="Times New Roman"/>
                <a:cs typeface="Arial" panose="020B0604020202020204" pitchFamily="34" charset="0"/>
              </a:rPr>
              <a:t>Suncare Ltd </a:t>
            </a:r>
            <a:endParaRPr lang="en-GB" b="1" dirty="0" smtClean="0">
              <a:latin typeface="Arial" panose="020B0604020202020204" pitchFamily="34" charset="0"/>
              <a:ea typeface="Times New Roman"/>
              <a:cs typeface="Arial" panose="020B0604020202020204" pitchFamily="34" charset="0"/>
            </a:endParaRPr>
          </a:p>
          <a:p>
            <a:pPr>
              <a:lnSpc>
                <a:spcPct val="115000"/>
              </a:lnSpc>
              <a:defRPr/>
            </a:pPr>
            <a:r>
              <a:rPr lang="en-GB" dirty="0" smtClean="0">
                <a:latin typeface="Arial" panose="020B0604020202020204" pitchFamily="34" charset="0"/>
                <a:ea typeface="Times New Roman"/>
                <a:cs typeface="Arial" panose="020B0604020202020204" pitchFamily="34" charset="0"/>
              </a:rPr>
              <a:t>Domiciliary care RCT</a:t>
            </a:r>
            <a:endParaRPr lang="en-GB" dirty="0">
              <a:latin typeface="Arial" panose="020B0604020202020204" pitchFamily="34" charset="0"/>
              <a:ea typeface="Calibri"/>
              <a:cs typeface="Arial" panose="020B0604020202020204" pitchFamily="34" charset="0"/>
            </a:endParaRPr>
          </a:p>
        </p:txBody>
      </p:sp>
      <p:cxnSp>
        <p:nvCxnSpPr>
          <p:cNvPr id="16" name="Straight Arrow Connector 15"/>
          <p:cNvCxnSpPr/>
          <p:nvPr/>
        </p:nvCxnSpPr>
        <p:spPr bwMode="auto">
          <a:xfrm>
            <a:off x="4849979" y="1995707"/>
            <a:ext cx="442102" cy="562687"/>
          </a:xfrm>
          <a:prstGeom prst="straightConnector1">
            <a:avLst/>
          </a:prstGeom>
          <a:solidFill>
            <a:srgbClr val="5CC9E3"/>
          </a:solidFill>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bwMode="auto">
          <a:xfrm>
            <a:off x="6444208" y="2586554"/>
            <a:ext cx="1645840" cy="2057922"/>
          </a:xfrm>
          <a:prstGeom prst="rect">
            <a:avLst/>
          </a:prstGeom>
          <a:solidFill>
            <a:srgbClr val="5CC9E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2">
            <a:schemeClr val="accent4"/>
          </a:fillRef>
          <a:effectRef idx="1">
            <a:schemeClr val="accent4"/>
          </a:effectRef>
          <a:fontRef idx="minor">
            <a:schemeClr val="dk1"/>
          </a:fontRef>
        </p:style>
        <p:txBody>
          <a:bodyPr anchor="ctr"/>
          <a:lstStyle/>
          <a:p>
            <a:pPr>
              <a:lnSpc>
                <a:spcPct val="115000"/>
              </a:lnSpc>
              <a:defRPr/>
            </a:pPr>
            <a:endParaRPr lang="en-GB" sz="1000" b="1" dirty="0" smtClean="0">
              <a:latin typeface="Arial" panose="020B0604020202020204" pitchFamily="34" charset="0"/>
              <a:ea typeface="Calibri"/>
              <a:cs typeface="Arial" panose="020B0604020202020204" pitchFamily="34" charset="0"/>
            </a:endParaRPr>
          </a:p>
          <a:p>
            <a:pPr>
              <a:lnSpc>
                <a:spcPct val="115000"/>
              </a:lnSpc>
              <a:defRPr/>
            </a:pPr>
            <a:r>
              <a:rPr lang="en-GB" b="1" dirty="0" smtClean="0">
                <a:latin typeface="Arial" panose="020B0604020202020204" pitchFamily="34" charset="0"/>
                <a:ea typeface="Calibri"/>
                <a:cs typeface="Arial" panose="020B0604020202020204" pitchFamily="34" charset="0"/>
              </a:rPr>
              <a:t>Suncare </a:t>
            </a:r>
            <a:r>
              <a:rPr lang="en-GB" b="1" dirty="0">
                <a:latin typeface="Arial" panose="020B0604020202020204" pitchFamily="34" charset="0"/>
                <a:ea typeface="Calibri"/>
                <a:cs typeface="Arial" panose="020B0604020202020204" pitchFamily="34" charset="0"/>
              </a:rPr>
              <a:t>Ltd </a:t>
            </a:r>
          </a:p>
          <a:p>
            <a:pPr>
              <a:lnSpc>
                <a:spcPct val="115000"/>
              </a:lnSpc>
              <a:defRPr/>
            </a:pPr>
            <a:r>
              <a:rPr lang="en-GB" dirty="0" smtClean="0">
                <a:latin typeface="Arial" panose="020B0604020202020204" pitchFamily="34" charset="0"/>
                <a:ea typeface="Calibri"/>
                <a:cs typeface="Arial" panose="020B0604020202020204" pitchFamily="34" charset="0"/>
              </a:rPr>
              <a:t>Domiciliary care Merthyr</a:t>
            </a:r>
          </a:p>
          <a:p>
            <a:pPr>
              <a:lnSpc>
                <a:spcPct val="115000"/>
              </a:lnSpc>
              <a:defRPr/>
            </a:pPr>
            <a:endParaRPr lang="en-GB" sz="1200" dirty="0" smtClean="0">
              <a:latin typeface="Arial" panose="020B0604020202020204" pitchFamily="34" charset="0"/>
              <a:ea typeface="Calibri"/>
              <a:cs typeface="Arial" panose="020B0604020202020204" pitchFamily="34" charset="0"/>
            </a:endParaRPr>
          </a:p>
        </p:txBody>
      </p:sp>
      <p:cxnSp>
        <p:nvCxnSpPr>
          <p:cNvPr id="22" name="Straight Arrow Connector 21"/>
          <p:cNvCxnSpPr>
            <a:endCxn id="18" idx="0"/>
          </p:cNvCxnSpPr>
          <p:nvPr/>
        </p:nvCxnSpPr>
        <p:spPr bwMode="auto">
          <a:xfrm>
            <a:off x="5436096" y="1963090"/>
            <a:ext cx="1831032" cy="6234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Rounded Rectangle 1"/>
          <p:cNvSpPr/>
          <p:nvPr/>
        </p:nvSpPr>
        <p:spPr>
          <a:xfrm>
            <a:off x="3379451" y="1412776"/>
            <a:ext cx="2056645" cy="556563"/>
          </a:xfrm>
          <a:prstGeom prst="roundRect">
            <a:avLst/>
          </a:prstGeom>
          <a:solidFill>
            <a:srgbClr val="EF952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anchor="ctr"/>
          <a:lstStyle/>
          <a:p>
            <a:pPr algn="ctr">
              <a:lnSpc>
                <a:spcPct val="115000"/>
              </a:lnSpc>
            </a:pPr>
            <a:r>
              <a:rPr lang="en-GB" b="1" dirty="0">
                <a:solidFill>
                  <a:schemeClr val="dk1"/>
                </a:solidFill>
                <a:latin typeface="Arial" panose="020B0604020202020204" pitchFamily="34" charset="0"/>
                <a:ea typeface="Times New Roman"/>
                <a:cs typeface="Arial" panose="020B0604020202020204" pitchFamily="34" charset="0"/>
              </a:rPr>
              <a:t>CSSIW</a:t>
            </a:r>
          </a:p>
        </p:txBody>
      </p:sp>
      <p:cxnSp>
        <p:nvCxnSpPr>
          <p:cNvPr id="24" name="Straight Arrow Connector 23"/>
          <p:cNvCxnSpPr/>
          <p:nvPr/>
        </p:nvCxnSpPr>
        <p:spPr bwMode="auto">
          <a:xfrm rot="4500000">
            <a:off x="3373907" y="2004273"/>
            <a:ext cx="442102" cy="562687"/>
          </a:xfrm>
          <a:prstGeom prst="straightConnector1">
            <a:avLst/>
          </a:prstGeom>
          <a:solidFill>
            <a:srgbClr val="5CC9E3"/>
          </a:solidFill>
          <a:ln>
            <a:tailEnd type="arrow"/>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278530" y="122178"/>
            <a:ext cx="1125118" cy="1091983"/>
            <a:chOff x="5055188" y="1322489"/>
            <a:chExt cx="1371082" cy="1376154"/>
          </a:xfrm>
        </p:grpSpPr>
        <p:sp>
          <p:nvSpPr>
            <p:cNvPr id="19" name="Oval 18"/>
            <p:cNvSpPr/>
            <p:nvPr/>
          </p:nvSpPr>
          <p:spPr>
            <a:xfrm>
              <a:off x="5055188" y="1322489"/>
              <a:ext cx="1347864" cy="1347863"/>
            </a:xfrm>
            <a:prstGeom prst="ellipse">
              <a:avLst/>
            </a:prstGeom>
            <a:solidFill>
              <a:srgbClr val="EF952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Oval 4"/>
            <p:cNvSpPr/>
            <p:nvPr/>
          </p:nvSpPr>
          <p:spPr>
            <a:xfrm>
              <a:off x="5078405" y="1350780"/>
              <a:ext cx="1347865" cy="13478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400" b="1" kern="1200" dirty="0" smtClean="0">
                  <a:solidFill>
                    <a:schemeClr val="tx1"/>
                  </a:solidFill>
                  <a:latin typeface="Arial" panose="020B0604020202020204" pitchFamily="34" charset="0"/>
                  <a:cs typeface="Arial" panose="020B0604020202020204" pitchFamily="34" charset="0"/>
                </a:rPr>
                <a:t>Service regulation</a:t>
              </a:r>
              <a:endParaRPr lang="en-GB" sz="1400" b="1" kern="1200" dirty="0">
                <a:solidFill>
                  <a:schemeClr val="tx1"/>
                </a:solidFill>
                <a:latin typeface="Arial" panose="020B0604020202020204" pitchFamily="34" charset="0"/>
                <a:cs typeface="Arial" panose="020B0604020202020204" pitchFamily="34" charset="0"/>
              </a:endParaRPr>
            </a:p>
          </p:txBody>
        </p:sp>
      </p:grpSp>
      <p:sp>
        <p:nvSpPr>
          <p:cNvPr id="3" name="Slide Number Placeholder 2"/>
          <p:cNvSpPr>
            <a:spLocks noGrp="1"/>
          </p:cNvSpPr>
          <p:nvPr>
            <p:ph type="sldNum" sz="quarter" idx="12"/>
          </p:nvPr>
        </p:nvSpPr>
        <p:spPr/>
        <p:txBody>
          <a:bodyPr/>
          <a:lstStyle/>
          <a:p>
            <a:fld id="{259CC62F-30C0-4A15-BEEE-9BC3816535A8}" type="slidenum">
              <a:rPr lang="en-GB" smtClean="0"/>
              <a:pPr/>
              <a:t>7</a:t>
            </a:fld>
            <a:endParaRPr lang="en-GB" dirty="0"/>
          </a:p>
        </p:txBody>
      </p:sp>
    </p:spTree>
    <p:extLst>
      <p:ext uri="{BB962C8B-B14F-4D97-AF65-F5344CB8AC3E}">
        <p14:creationId xmlns:p14="http://schemas.microsoft.com/office/powerpoint/2010/main" val="208912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525072" y="2065490"/>
            <a:ext cx="878576" cy="2947686"/>
          </a:xfrm>
          <a:prstGeom prst="rect">
            <a:avLst/>
          </a:prstGeom>
          <a:solidFill>
            <a:srgbClr val="FDC53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vert270" anchor="ctr"/>
          <a:lstStyle/>
          <a:p>
            <a:pPr algn="ctr">
              <a:defRPr b="0" i="0"/>
            </a:pPr>
            <a:r>
              <a:rPr lang="en-GB" sz="1600" b="1" dirty="0" smtClean="0">
                <a:latin typeface="Arial" panose="020B0604020202020204" pitchFamily="34" charset="0"/>
                <a:ea typeface="Calibri"/>
                <a:cs typeface="Arial" panose="020B0604020202020204" pitchFamily="34" charset="0"/>
              </a:rPr>
              <a:t>Registration</a:t>
            </a:r>
            <a:endParaRPr lang="x-none" sz="1600" b="1">
              <a:latin typeface="Arial" panose="020B0604020202020204" pitchFamily="34" charset="0"/>
              <a:ea typeface="Calibri"/>
              <a:cs typeface="Arial" panose="020B0604020202020204" pitchFamily="34" charset="0"/>
            </a:endParaRPr>
          </a:p>
          <a:p>
            <a:pPr algn="ctr">
              <a:defRPr b="0" i="0"/>
            </a:pPr>
            <a:r>
              <a:rPr lang="en-GB" sz="1600" b="1" dirty="0">
                <a:latin typeface="Arial" panose="020B0604020202020204" pitchFamily="34" charset="0"/>
                <a:ea typeface="Calibri"/>
                <a:cs typeface="Arial" panose="020B0604020202020204" pitchFamily="34" charset="0"/>
              </a:rPr>
              <a:t>s</a:t>
            </a:r>
            <a:r>
              <a:rPr lang="en-GB" sz="1600" b="1" dirty="0" smtClean="0">
                <a:latin typeface="Arial" panose="020B0604020202020204" pitchFamily="34" charset="0"/>
                <a:ea typeface="Calibri"/>
                <a:cs typeface="Arial" panose="020B0604020202020204" pitchFamily="34" charset="0"/>
              </a:rPr>
              <a:t>ervice</a:t>
            </a:r>
            <a:endParaRPr lang="x-none" sz="1600" b="1">
              <a:latin typeface="Arial" panose="020B0604020202020204" pitchFamily="34" charset="0"/>
              <a:ea typeface="Calibri"/>
              <a:cs typeface="Arial" panose="020B0604020202020204" pitchFamily="34" charset="0"/>
            </a:endParaRPr>
          </a:p>
        </p:txBody>
      </p:sp>
      <p:cxnSp>
        <p:nvCxnSpPr>
          <p:cNvPr id="26" name="Straight Arrow Connector 25"/>
          <p:cNvCxnSpPr/>
          <p:nvPr/>
        </p:nvCxnSpPr>
        <p:spPr>
          <a:xfrm flipH="1">
            <a:off x="3142611" y="1703383"/>
            <a:ext cx="304800" cy="123825"/>
          </a:xfrm>
          <a:prstGeom prst="straightConnector1">
            <a:avLst/>
          </a:prstGeom>
          <a:ln>
            <a:noFill/>
            <a:tailEnd type="arrow"/>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847836" y="1627183"/>
            <a:ext cx="523875" cy="247650"/>
          </a:xfrm>
          <a:prstGeom prst="straightConnector1">
            <a:avLst/>
          </a:prstGeom>
          <a:ln>
            <a:noFill/>
            <a:tailEnd type="arrow"/>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868929" y="1703383"/>
            <a:ext cx="0" cy="247650"/>
          </a:xfrm>
          <a:prstGeom prst="straightConnector1">
            <a:avLst/>
          </a:prstGeom>
          <a:ln>
            <a:noFill/>
            <a:tailEnd type="arrow"/>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82929" y="2546345"/>
            <a:ext cx="0" cy="209550"/>
          </a:xfrm>
          <a:prstGeom prst="straightConnector1">
            <a:avLst/>
          </a:prstGeom>
          <a:ln>
            <a:noFill/>
            <a:tailEnd type="arrow"/>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892741" y="2597463"/>
            <a:ext cx="0" cy="180975"/>
          </a:xfrm>
          <a:prstGeom prst="straightConnector1">
            <a:avLst/>
          </a:prstGeom>
          <a:ln>
            <a:noFill/>
            <a:tailEnd type="arrow"/>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191441" y="2636833"/>
            <a:ext cx="0" cy="180975"/>
          </a:xfrm>
          <a:prstGeom prst="straightConnector1">
            <a:avLst/>
          </a:prstGeom>
          <a:ln>
            <a:noFill/>
            <a:tailEnd type="arrow"/>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0">
            <a:schemeClr val="accent1"/>
          </a:fillRef>
          <a:effectRef idx="0">
            <a:schemeClr val="accent1"/>
          </a:effectRef>
          <a:fontRef idx="minor">
            <a:schemeClr val="tx1"/>
          </a:fontRef>
        </p:style>
      </p:cxnSp>
      <p:sp>
        <p:nvSpPr>
          <p:cNvPr id="32" name="Rounded Rectangle 31"/>
          <p:cNvSpPr/>
          <p:nvPr/>
        </p:nvSpPr>
        <p:spPr>
          <a:xfrm>
            <a:off x="540197" y="5157192"/>
            <a:ext cx="8136259" cy="1484784"/>
          </a:xfrm>
          <a:prstGeom prst="roundRect">
            <a:avLst/>
          </a:prstGeom>
          <a:solidFill>
            <a:srgbClr val="85C44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anchor="ctr"/>
          <a:lstStyle/>
          <a:p>
            <a:pPr marL="342900" indent="-342900">
              <a:lnSpc>
                <a:spcPct val="115000"/>
              </a:lnSpc>
              <a:buFont typeface="Wingdings" panose="05000000000000000000" pitchFamily="2" charset="2"/>
              <a:buChar char="Ø"/>
              <a:defRPr/>
            </a:pPr>
            <a:r>
              <a:rPr lang="en-GB" b="1" dirty="0" smtClean="0">
                <a:latin typeface="Arial" panose="020B0604020202020204" pitchFamily="34" charset="0"/>
                <a:ea typeface="Times New Roman"/>
                <a:cs typeface="Arial" panose="020B0604020202020204" pitchFamily="34" charset="0"/>
              </a:rPr>
              <a:t>Simplified service registration model being introduced </a:t>
            </a:r>
            <a:endParaRPr lang="en-GB" b="1" dirty="0">
              <a:latin typeface="Arial" panose="020B0604020202020204" pitchFamily="34" charset="0"/>
              <a:ea typeface="Times New Roman"/>
              <a:cs typeface="Arial" panose="020B0604020202020204" pitchFamily="34" charset="0"/>
            </a:endParaRPr>
          </a:p>
          <a:p>
            <a:pPr marL="342900" indent="-342900">
              <a:lnSpc>
                <a:spcPct val="115000"/>
              </a:lnSpc>
              <a:spcAft>
                <a:spcPts val="0"/>
              </a:spcAft>
              <a:buFont typeface="Wingdings" panose="05000000000000000000" pitchFamily="2" charset="2"/>
              <a:buChar char="Ø"/>
              <a:defRPr/>
            </a:pPr>
            <a:r>
              <a:rPr lang="en-GB" b="1" dirty="0">
                <a:latin typeface="Arial" panose="020B0604020202020204" pitchFamily="34" charset="0"/>
                <a:ea typeface="Times New Roman"/>
                <a:cs typeface="Arial" panose="020B0604020202020204" pitchFamily="34" charset="0"/>
              </a:rPr>
              <a:t>Each care agency/site registered as a condition (</a:t>
            </a:r>
            <a:r>
              <a:rPr lang="en-GB" b="1" dirty="0" smtClean="0">
                <a:latin typeface="Arial" panose="020B0604020202020204" pitchFamily="34" charset="0"/>
                <a:ea typeface="Times New Roman"/>
                <a:cs typeface="Arial" panose="020B0604020202020204" pitchFamily="34" charset="0"/>
              </a:rPr>
              <a:t>sub-registration</a:t>
            </a:r>
            <a:r>
              <a:rPr lang="en-GB" b="1" dirty="0">
                <a:latin typeface="Arial" panose="020B0604020202020204" pitchFamily="34" charset="0"/>
                <a:ea typeface="Times New Roman"/>
                <a:cs typeface="Arial" panose="020B0604020202020204" pitchFamily="34" charset="0"/>
              </a:rPr>
              <a:t>) </a:t>
            </a:r>
            <a:r>
              <a:rPr lang="en-GB" b="1" dirty="0" smtClean="0">
                <a:latin typeface="Arial" panose="020B0604020202020204" pitchFamily="34" charset="0"/>
                <a:ea typeface="Times New Roman"/>
                <a:cs typeface="Arial" panose="020B0604020202020204" pitchFamily="34" charset="0"/>
              </a:rPr>
              <a:t/>
            </a:r>
            <a:br>
              <a:rPr lang="en-GB" b="1" dirty="0" smtClean="0">
                <a:latin typeface="Arial" panose="020B0604020202020204" pitchFamily="34" charset="0"/>
                <a:ea typeface="Times New Roman"/>
                <a:cs typeface="Arial" panose="020B0604020202020204" pitchFamily="34" charset="0"/>
              </a:rPr>
            </a:br>
            <a:r>
              <a:rPr lang="en-GB" b="1" dirty="0" smtClean="0">
                <a:latin typeface="Arial" panose="020B0604020202020204" pitchFamily="34" charset="0"/>
                <a:ea typeface="Times New Roman"/>
                <a:cs typeface="Arial" panose="020B0604020202020204" pitchFamily="34" charset="0"/>
              </a:rPr>
              <a:t>of </a:t>
            </a:r>
            <a:r>
              <a:rPr lang="en-GB" b="1" dirty="0">
                <a:latin typeface="Arial" panose="020B0604020202020204" pitchFamily="34" charset="0"/>
                <a:ea typeface="Times New Roman"/>
                <a:cs typeface="Arial" panose="020B0604020202020204" pitchFamily="34" charset="0"/>
              </a:rPr>
              <a:t>the service registration with link </a:t>
            </a:r>
            <a:r>
              <a:rPr lang="en-GB" b="1" dirty="0" smtClean="0">
                <a:latin typeface="Arial" panose="020B0604020202020204" pitchFamily="34" charset="0"/>
                <a:ea typeface="Times New Roman"/>
                <a:cs typeface="Arial" panose="020B0604020202020204" pitchFamily="34" charset="0"/>
              </a:rPr>
              <a:t>‘responsible individual’ </a:t>
            </a:r>
            <a:endParaRPr lang="en-GB" b="1" dirty="0">
              <a:latin typeface="Arial" panose="020B0604020202020204" pitchFamily="34" charset="0"/>
              <a:ea typeface="Times New Roman"/>
              <a:cs typeface="Arial" panose="020B0604020202020204" pitchFamily="34" charset="0"/>
            </a:endParaRPr>
          </a:p>
          <a:p>
            <a:pPr marL="342900" indent="-342900">
              <a:lnSpc>
                <a:spcPct val="115000"/>
              </a:lnSpc>
              <a:spcAft>
                <a:spcPts val="0"/>
              </a:spcAft>
              <a:buFont typeface="Wingdings" panose="05000000000000000000" pitchFamily="2" charset="2"/>
              <a:buChar char="Ø"/>
              <a:defRPr/>
            </a:pPr>
            <a:r>
              <a:rPr lang="en-GB" b="1" dirty="0">
                <a:latin typeface="Arial" panose="020B0604020202020204" pitchFamily="34" charset="0"/>
                <a:ea typeface="Times New Roman"/>
                <a:cs typeface="Arial" panose="020B0604020202020204" pitchFamily="34" charset="0"/>
              </a:rPr>
              <a:t>No registration of managers by </a:t>
            </a:r>
            <a:r>
              <a:rPr lang="en-GB" b="1" dirty="0" smtClean="0">
                <a:latin typeface="Arial" panose="020B0604020202020204" pitchFamily="34" charset="0"/>
                <a:ea typeface="Times New Roman"/>
                <a:cs typeface="Arial" panose="020B0604020202020204" pitchFamily="34" charset="0"/>
              </a:rPr>
              <a:t>CSSIW, </a:t>
            </a:r>
            <a:r>
              <a:rPr lang="en-GB" b="1" dirty="0">
                <a:latin typeface="Arial" panose="020B0604020202020204" pitchFamily="34" charset="0"/>
                <a:ea typeface="Times New Roman"/>
                <a:cs typeface="Arial" panose="020B0604020202020204" pitchFamily="34" charset="0"/>
              </a:rPr>
              <a:t>only Social Care Wales </a:t>
            </a:r>
          </a:p>
        </p:txBody>
      </p:sp>
      <p:grpSp>
        <p:nvGrpSpPr>
          <p:cNvPr id="33" name="Group 32"/>
          <p:cNvGrpSpPr>
            <a:grpSpLocks/>
          </p:cNvGrpSpPr>
          <p:nvPr/>
        </p:nvGrpSpPr>
        <p:grpSpPr bwMode="auto">
          <a:xfrm>
            <a:off x="1586926" y="2060848"/>
            <a:ext cx="2318324" cy="2879874"/>
            <a:chOff x="1514933" y="1921848"/>
            <a:chExt cx="2318652" cy="2880254"/>
          </a:xfrm>
          <a:solidFill>
            <a:srgbClr val="5CC9E3"/>
          </a:solidFill>
        </p:grpSpPr>
        <p:sp>
          <p:nvSpPr>
            <p:cNvPr id="34" name="Rectangle 33"/>
            <p:cNvSpPr/>
            <p:nvPr/>
          </p:nvSpPr>
          <p:spPr>
            <a:xfrm>
              <a:off x="1547684" y="1921848"/>
              <a:ext cx="2088231" cy="571500"/>
            </a:xfrm>
            <a:prstGeom prst="rect">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2">
              <a:schemeClr val="accent4"/>
            </a:fillRef>
            <a:effectRef idx="1">
              <a:schemeClr val="accent4"/>
            </a:effectRef>
            <a:fontRef idx="minor">
              <a:schemeClr val="dk1"/>
            </a:fontRef>
          </p:style>
          <p:txBody>
            <a:bodyPr anchor="ctr"/>
            <a:lstStyle/>
            <a:p>
              <a:pPr algn="ctr">
                <a:lnSpc>
                  <a:spcPct val="115000"/>
                </a:lnSpc>
                <a:spcAft>
                  <a:spcPts val="1000"/>
                </a:spcAft>
                <a:defRPr/>
              </a:pPr>
              <a:r>
                <a:rPr lang="en-GB" sz="1600" b="1" dirty="0">
                  <a:latin typeface="Arial" panose="020B0604020202020204" pitchFamily="34" charset="0"/>
                  <a:ea typeface="Calibri"/>
                  <a:cs typeface="Arial" panose="020B0604020202020204" pitchFamily="34" charset="0"/>
                </a:rPr>
                <a:t>Suncare Ltd</a:t>
              </a:r>
            </a:p>
          </p:txBody>
        </p:sp>
        <p:sp>
          <p:nvSpPr>
            <p:cNvPr id="35" name="Rounded Rectangle 34"/>
            <p:cNvSpPr/>
            <p:nvPr/>
          </p:nvSpPr>
          <p:spPr>
            <a:xfrm>
              <a:off x="1514933" y="2650335"/>
              <a:ext cx="2318652" cy="2151767"/>
            </a:xfrm>
            <a:prstGeom prst="roundRect">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anchor="ctr"/>
            <a:lstStyle/>
            <a:p>
              <a:pPr marL="285750" indent="-285750">
                <a:spcAft>
                  <a:spcPts val="600"/>
                </a:spcAft>
                <a:buFont typeface="Wingdings" panose="05000000000000000000" pitchFamily="2" charset="2"/>
                <a:buChar char="Ø"/>
              </a:pPr>
              <a:endParaRPr lang="en-GB" sz="1600" dirty="0">
                <a:latin typeface="Arial" panose="020B0604020202020204" pitchFamily="34" charset="0"/>
                <a:ea typeface="Calibri"/>
                <a:cs typeface="Arial" panose="020B0604020202020204" pitchFamily="34" charset="0"/>
              </a:endParaRPr>
            </a:p>
            <a:p>
              <a:pPr marL="285750" indent="-285750">
                <a:spcAft>
                  <a:spcPts val="600"/>
                </a:spcAft>
                <a:buFont typeface="Wingdings" panose="05000000000000000000" pitchFamily="2" charset="2"/>
                <a:buChar char="Ø"/>
              </a:pPr>
              <a:r>
                <a:rPr lang="en-GB" sz="1600" dirty="0">
                  <a:latin typeface="Arial" panose="020B0604020202020204" pitchFamily="34" charset="0"/>
                  <a:ea typeface="Calibri"/>
                  <a:cs typeface="Arial" panose="020B0604020202020204" pitchFamily="34" charset="0"/>
                </a:rPr>
                <a:t>Care </a:t>
              </a:r>
              <a:r>
                <a:rPr lang="en-GB" sz="1600" dirty="0" smtClean="0">
                  <a:latin typeface="Arial" panose="020B0604020202020204" pitchFamily="34" charset="0"/>
                  <a:ea typeface="Calibri"/>
                  <a:cs typeface="Arial" panose="020B0604020202020204" pitchFamily="34" charset="0"/>
                </a:rPr>
                <a:t>home – </a:t>
              </a:r>
              <a:r>
                <a:rPr lang="en-GB" sz="1600" b="1" dirty="0">
                  <a:latin typeface="Arial" panose="020B0604020202020204" pitchFamily="34" charset="0"/>
                  <a:ea typeface="Calibri"/>
                  <a:cs typeface="Arial" panose="020B0604020202020204" pitchFamily="34" charset="0"/>
                </a:rPr>
                <a:t>Bridgend </a:t>
              </a:r>
            </a:p>
            <a:p>
              <a:pPr marL="285750" indent="-285750">
                <a:spcAft>
                  <a:spcPts val="600"/>
                </a:spcAft>
                <a:buFont typeface="Wingdings" panose="05000000000000000000" pitchFamily="2" charset="2"/>
                <a:buChar char="Ø"/>
              </a:pPr>
              <a:r>
                <a:rPr lang="en-GB" sz="1600" dirty="0">
                  <a:latin typeface="Arial" panose="020B0604020202020204" pitchFamily="34" charset="0"/>
                  <a:ea typeface="Calibri"/>
                  <a:cs typeface="Arial" panose="020B0604020202020204" pitchFamily="34" charset="0"/>
                </a:rPr>
                <a:t>Care </a:t>
              </a:r>
              <a:r>
                <a:rPr lang="en-GB" sz="1600" dirty="0" smtClean="0">
                  <a:latin typeface="Arial" panose="020B0604020202020204" pitchFamily="34" charset="0"/>
                  <a:ea typeface="Calibri"/>
                  <a:cs typeface="Arial" panose="020B0604020202020204" pitchFamily="34" charset="0"/>
                </a:rPr>
                <a:t>home </a:t>
              </a:r>
              <a:r>
                <a:rPr lang="en-GB" sz="1600" dirty="0">
                  <a:latin typeface="Arial" panose="020B0604020202020204" pitchFamily="34" charset="0"/>
                  <a:ea typeface="Calibri"/>
                  <a:cs typeface="Arial" panose="020B0604020202020204" pitchFamily="34" charset="0"/>
                </a:rPr>
                <a:t>– </a:t>
              </a:r>
              <a:r>
                <a:rPr lang="en-GB" sz="1600" b="1" dirty="0">
                  <a:latin typeface="Arial" panose="020B0604020202020204" pitchFamily="34" charset="0"/>
                  <a:ea typeface="Calibri"/>
                  <a:cs typeface="Arial" panose="020B0604020202020204" pitchFamily="34" charset="0"/>
                </a:rPr>
                <a:t>Cardiff </a:t>
              </a:r>
            </a:p>
            <a:p>
              <a:pPr marL="285750" indent="-285750">
                <a:spcAft>
                  <a:spcPts val="600"/>
                </a:spcAft>
                <a:buFont typeface="Wingdings" panose="05000000000000000000" pitchFamily="2" charset="2"/>
                <a:buChar char="Ø"/>
              </a:pPr>
              <a:r>
                <a:rPr lang="en-GB" sz="1600" dirty="0">
                  <a:latin typeface="Arial" panose="020B0604020202020204" pitchFamily="34" charset="0"/>
                  <a:ea typeface="Calibri"/>
                  <a:cs typeface="Arial" panose="020B0604020202020204" pitchFamily="34" charset="0"/>
                </a:rPr>
                <a:t>Dom </a:t>
              </a:r>
              <a:r>
                <a:rPr lang="en-GB" sz="1600" dirty="0" smtClean="0">
                  <a:latin typeface="Arial" panose="020B0604020202020204" pitchFamily="34" charset="0"/>
                  <a:ea typeface="Calibri"/>
                  <a:cs typeface="Arial" panose="020B0604020202020204" pitchFamily="34" charset="0"/>
                </a:rPr>
                <a:t>care </a:t>
              </a:r>
              <a:r>
                <a:rPr lang="en-GB" sz="1600" dirty="0">
                  <a:latin typeface="Arial" panose="020B0604020202020204" pitchFamily="34" charset="0"/>
                  <a:ea typeface="Calibri"/>
                  <a:cs typeface="Arial" panose="020B0604020202020204" pitchFamily="34" charset="0"/>
                </a:rPr>
                <a:t>– </a:t>
              </a:r>
              <a:r>
                <a:rPr lang="en-GB" sz="1600" b="1" dirty="0">
                  <a:latin typeface="Arial" panose="020B0604020202020204" pitchFamily="34" charset="0"/>
                  <a:ea typeface="Calibri"/>
                  <a:cs typeface="Arial" panose="020B0604020202020204" pitchFamily="34" charset="0"/>
                </a:rPr>
                <a:t>RCT</a:t>
              </a:r>
            </a:p>
            <a:p>
              <a:pPr marL="285750" indent="-285750">
                <a:spcAft>
                  <a:spcPts val="600"/>
                </a:spcAft>
                <a:buFont typeface="Wingdings" panose="05000000000000000000" pitchFamily="2" charset="2"/>
                <a:buChar char="Ø"/>
              </a:pPr>
              <a:r>
                <a:rPr lang="en-GB" sz="1600" dirty="0">
                  <a:latin typeface="Arial" panose="020B0604020202020204" pitchFamily="34" charset="0"/>
                  <a:ea typeface="Calibri"/>
                  <a:cs typeface="Arial" panose="020B0604020202020204" pitchFamily="34" charset="0"/>
                </a:rPr>
                <a:t>Dom </a:t>
              </a:r>
              <a:r>
                <a:rPr lang="en-GB" sz="1600" dirty="0" smtClean="0">
                  <a:latin typeface="Arial" panose="020B0604020202020204" pitchFamily="34" charset="0"/>
                  <a:ea typeface="Calibri"/>
                  <a:cs typeface="Arial" panose="020B0604020202020204" pitchFamily="34" charset="0"/>
                </a:rPr>
                <a:t>care </a:t>
              </a:r>
              <a:r>
                <a:rPr lang="en-GB" sz="1600" dirty="0">
                  <a:latin typeface="Arial" panose="020B0604020202020204" pitchFamily="34" charset="0"/>
                  <a:ea typeface="Calibri"/>
                  <a:cs typeface="Arial" panose="020B0604020202020204" pitchFamily="34" charset="0"/>
                </a:rPr>
                <a:t>– </a:t>
              </a:r>
              <a:r>
                <a:rPr lang="en-GB" sz="1600" b="1" dirty="0">
                  <a:latin typeface="Arial" panose="020B0604020202020204" pitchFamily="34" charset="0"/>
                  <a:ea typeface="Calibri"/>
                  <a:cs typeface="Arial" panose="020B0604020202020204" pitchFamily="34" charset="0"/>
                </a:rPr>
                <a:t>Merthyr</a:t>
              </a:r>
            </a:p>
            <a:p>
              <a:pPr marL="285750" indent="-285750">
                <a:spcAft>
                  <a:spcPts val="600"/>
                </a:spcAft>
                <a:buFont typeface="Wingdings" panose="05000000000000000000" pitchFamily="2" charset="2"/>
                <a:buChar char="Ø"/>
              </a:pPr>
              <a:endParaRPr lang="en-GB" sz="1600" dirty="0">
                <a:latin typeface="Arial" panose="020B0604020202020204" pitchFamily="34" charset="0"/>
                <a:ea typeface="Calibri"/>
                <a:cs typeface="Arial" panose="020B0604020202020204" pitchFamily="34" charset="0"/>
              </a:endParaRPr>
            </a:p>
          </p:txBody>
        </p:sp>
      </p:grpSp>
      <p:grpSp>
        <p:nvGrpSpPr>
          <p:cNvPr id="36" name="Group 35"/>
          <p:cNvGrpSpPr>
            <a:grpSpLocks/>
          </p:cNvGrpSpPr>
          <p:nvPr/>
        </p:nvGrpSpPr>
        <p:grpSpPr bwMode="auto">
          <a:xfrm>
            <a:off x="4067944" y="2060848"/>
            <a:ext cx="2247900" cy="2905471"/>
            <a:chOff x="4002113" y="1868887"/>
            <a:chExt cx="2247598" cy="2905853"/>
          </a:xfrm>
          <a:solidFill>
            <a:srgbClr val="5CC9E3"/>
          </a:solidFill>
        </p:grpSpPr>
        <p:sp>
          <p:nvSpPr>
            <p:cNvPr id="37" name="Rectangle 36"/>
            <p:cNvSpPr/>
            <p:nvPr/>
          </p:nvSpPr>
          <p:spPr>
            <a:xfrm>
              <a:off x="4100554" y="1868887"/>
              <a:ext cx="2050715" cy="571500"/>
            </a:xfrm>
            <a:prstGeom prst="rect">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2">
              <a:schemeClr val="accent4"/>
            </a:fillRef>
            <a:effectRef idx="1">
              <a:schemeClr val="accent4"/>
            </a:effectRef>
            <a:fontRef idx="minor">
              <a:schemeClr val="dk1"/>
            </a:fontRef>
          </p:style>
          <p:txBody>
            <a:bodyPr anchor="ctr"/>
            <a:lstStyle/>
            <a:p>
              <a:pPr algn="ctr">
                <a:lnSpc>
                  <a:spcPct val="115000"/>
                </a:lnSpc>
                <a:spcAft>
                  <a:spcPts val="1000"/>
                </a:spcAft>
                <a:defRPr/>
              </a:pPr>
              <a:r>
                <a:rPr lang="en-GB" sz="1600" b="1" dirty="0">
                  <a:latin typeface="Arial" panose="020B0604020202020204" pitchFamily="34" charset="0"/>
                  <a:ea typeface="Calibri"/>
                  <a:cs typeface="Arial" panose="020B0604020202020204" pitchFamily="34" charset="0"/>
                </a:rPr>
                <a:t>Happy Firm Ltd</a:t>
              </a:r>
            </a:p>
          </p:txBody>
        </p:sp>
        <p:sp>
          <p:nvSpPr>
            <p:cNvPr id="38" name="Rounded Rectangle 37"/>
            <p:cNvSpPr/>
            <p:nvPr/>
          </p:nvSpPr>
          <p:spPr>
            <a:xfrm>
              <a:off x="4002113" y="2589062"/>
              <a:ext cx="2247598" cy="2185678"/>
            </a:xfrm>
            <a:prstGeom prst="roundRect">
              <a:avLst/>
            </a:prstGeom>
            <a:grpFill/>
            <a:ln w="9525" cap="flat" cmpd="sng" algn="ctr">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marL="285750" indent="-285750">
                <a:spcAft>
                  <a:spcPts val="1000"/>
                </a:spcAft>
                <a:buFont typeface="Wingdings" panose="05000000000000000000" pitchFamily="2" charset="2"/>
                <a:buChar char="Ø"/>
                <a:defRPr/>
              </a:pPr>
              <a:r>
                <a:rPr lang="en-GB" sz="1600" dirty="0" smtClean="0">
                  <a:latin typeface="Arial" panose="020B0604020202020204" pitchFamily="34" charset="0"/>
                  <a:ea typeface="Calibri"/>
                  <a:cs typeface="Arial" panose="020B0604020202020204" pitchFamily="34" charset="0"/>
                </a:rPr>
                <a:t>Domiciliary care </a:t>
              </a:r>
              <a:r>
                <a:rPr lang="en-GB" sz="1600" dirty="0">
                  <a:latin typeface="Arial" panose="020B0604020202020204" pitchFamily="34" charset="0"/>
                  <a:ea typeface="Calibri"/>
                  <a:cs typeface="Arial" panose="020B0604020202020204" pitchFamily="34" charset="0"/>
                </a:rPr>
                <a:t>– </a:t>
              </a:r>
              <a:r>
                <a:rPr lang="en-GB" sz="1600" b="1" dirty="0" smtClean="0">
                  <a:latin typeface="Arial" panose="020B0604020202020204" pitchFamily="34" charset="0"/>
                  <a:ea typeface="Calibri"/>
                  <a:cs typeface="Arial" panose="020B0604020202020204" pitchFamily="34" charset="0"/>
                </a:rPr>
                <a:t>Newtown</a:t>
              </a:r>
              <a:endParaRPr lang="en-GB" sz="1600" b="1" dirty="0">
                <a:latin typeface="Arial" panose="020B0604020202020204" pitchFamily="34" charset="0"/>
                <a:ea typeface="Calibri"/>
                <a:cs typeface="Arial" panose="020B0604020202020204" pitchFamily="34" charset="0"/>
              </a:endParaRPr>
            </a:p>
            <a:p>
              <a:pPr marL="285750" indent="-285750">
                <a:spcAft>
                  <a:spcPts val="1000"/>
                </a:spcAft>
                <a:buFont typeface="Wingdings" panose="05000000000000000000" pitchFamily="2" charset="2"/>
                <a:buChar char="Ø"/>
                <a:defRPr/>
              </a:pPr>
              <a:r>
                <a:rPr lang="en-GB" sz="1600" dirty="0" smtClean="0">
                  <a:latin typeface="Arial" panose="020B0604020202020204" pitchFamily="34" charset="0"/>
                  <a:ea typeface="Calibri"/>
                  <a:cs typeface="Arial" panose="020B0604020202020204" pitchFamily="34" charset="0"/>
                </a:rPr>
                <a:t>Domiciliary care </a:t>
              </a:r>
              <a:r>
                <a:rPr lang="en-GB" sz="1600" dirty="0">
                  <a:latin typeface="Arial" panose="020B0604020202020204" pitchFamily="34" charset="0"/>
                  <a:ea typeface="Calibri"/>
                  <a:cs typeface="Arial" panose="020B0604020202020204" pitchFamily="34" charset="0"/>
                </a:rPr>
                <a:t>– </a:t>
              </a:r>
              <a:r>
                <a:rPr lang="en-GB" sz="1600" b="1" dirty="0" smtClean="0">
                  <a:latin typeface="Arial" panose="020B0604020202020204" pitchFamily="34" charset="0"/>
                  <a:ea typeface="Calibri"/>
                  <a:cs typeface="Arial" panose="020B0604020202020204" pitchFamily="34" charset="0"/>
                </a:rPr>
                <a:t>Llandrindod </a:t>
              </a:r>
              <a:r>
                <a:rPr lang="en-GB" sz="1600" b="1" dirty="0">
                  <a:latin typeface="Arial" panose="020B0604020202020204" pitchFamily="34" charset="0"/>
                  <a:ea typeface="Calibri"/>
                  <a:cs typeface="Arial" panose="020B0604020202020204" pitchFamily="34" charset="0"/>
                </a:rPr>
                <a:t>Wells</a:t>
              </a:r>
            </a:p>
          </p:txBody>
        </p:sp>
      </p:grpSp>
      <p:grpSp>
        <p:nvGrpSpPr>
          <p:cNvPr id="39" name="Group 38"/>
          <p:cNvGrpSpPr>
            <a:grpSpLocks/>
          </p:cNvGrpSpPr>
          <p:nvPr/>
        </p:nvGrpSpPr>
        <p:grpSpPr bwMode="auto">
          <a:xfrm>
            <a:off x="6501129" y="2065490"/>
            <a:ext cx="2185671" cy="2875678"/>
            <a:chOff x="6339057" y="1921850"/>
            <a:chExt cx="2186159" cy="2876056"/>
          </a:xfrm>
          <a:solidFill>
            <a:srgbClr val="5CC9E3"/>
          </a:solidFill>
        </p:grpSpPr>
        <p:sp>
          <p:nvSpPr>
            <p:cNvPr id="40" name="Rectangle 39"/>
            <p:cNvSpPr/>
            <p:nvPr/>
          </p:nvSpPr>
          <p:spPr>
            <a:xfrm>
              <a:off x="6498196" y="1921850"/>
              <a:ext cx="1919517" cy="571500"/>
            </a:xfrm>
            <a:prstGeom prst="rect">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2">
              <a:schemeClr val="accent4"/>
            </a:fillRef>
            <a:effectRef idx="1">
              <a:schemeClr val="accent4"/>
            </a:effectRef>
            <a:fontRef idx="minor">
              <a:schemeClr val="dk1"/>
            </a:fontRef>
          </p:style>
          <p:txBody>
            <a:bodyPr anchor="ctr"/>
            <a:lstStyle/>
            <a:p>
              <a:pPr algn="ctr">
                <a:lnSpc>
                  <a:spcPct val="115000"/>
                </a:lnSpc>
                <a:spcAft>
                  <a:spcPts val="1000"/>
                </a:spcAft>
                <a:defRPr/>
              </a:pPr>
              <a:r>
                <a:rPr lang="en-GB" sz="1600" b="1" dirty="0">
                  <a:latin typeface="Arial" panose="020B0604020202020204" pitchFamily="34" charset="0"/>
                  <a:ea typeface="Calibri"/>
                  <a:cs typeface="Arial" panose="020B0604020202020204" pitchFamily="34" charset="0"/>
                </a:rPr>
                <a:t>AKA Williams</a:t>
              </a:r>
            </a:p>
          </p:txBody>
        </p:sp>
        <p:sp>
          <p:nvSpPr>
            <p:cNvPr id="41" name="Rounded Rectangle 40"/>
            <p:cNvSpPr/>
            <p:nvPr/>
          </p:nvSpPr>
          <p:spPr>
            <a:xfrm>
              <a:off x="6339057" y="2650333"/>
              <a:ext cx="2186159" cy="2147573"/>
            </a:xfrm>
            <a:prstGeom prst="roundRect">
              <a:avLst/>
            </a:prstGeom>
            <a:grpFill/>
            <a:ln w="9525" cap="flat" cmpd="sng" algn="ctr">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marL="285750" indent="-285750">
                <a:lnSpc>
                  <a:spcPct val="115000"/>
                </a:lnSpc>
                <a:spcAft>
                  <a:spcPts val="1000"/>
                </a:spcAft>
                <a:buFont typeface="Wingdings" panose="05000000000000000000" pitchFamily="2" charset="2"/>
                <a:buChar char="Ø"/>
                <a:defRPr/>
              </a:pPr>
              <a:r>
                <a:rPr lang="en-GB" sz="1600" dirty="0" smtClean="0">
                  <a:latin typeface="Arial" panose="020B0604020202020204" pitchFamily="34" charset="0"/>
                  <a:ea typeface="Calibri"/>
                  <a:cs typeface="Arial" panose="020B0604020202020204" pitchFamily="34" charset="0"/>
                </a:rPr>
                <a:t>Domiciliary care </a:t>
              </a:r>
              <a:r>
                <a:rPr lang="en-GB" sz="1600" dirty="0">
                  <a:latin typeface="Arial" panose="020B0604020202020204" pitchFamily="34" charset="0"/>
                  <a:ea typeface="Calibri"/>
                  <a:cs typeface="Arial" panose="020B0604020202020204" pitchFamily="34" charset="0"/>
                </a:rPr>
                <a:t>– </a:t>
              </a:r>
              <a:r>
                <a:rPr lang="en-GB" sz="1600" b="1" dirty="0">
                  <a:latin typeface="Arial" panose="020B0604020202020204" pitchFamily="34" charset="0"/>
                  <a:ea typeface="Calibri"/>
                  <a:cs typeface="Arial" panose="020B0604020202020204" pitchFamily="34" charset="0"/>
                </a:rPr>
                <a:t>RCT</a:t>
              </a:r>
            </a:p>
            <a:p>
              <a:pPr marL="285750" indent="-285750">
                <a:lnSpc>
                  <a:spcPct val="115000"/>
                </a:lnSpc>
                <a:spcAft>
                  <a:spcPts val="1000"/>
                </a:spcAft>
                <a:buFont typeface="Wingdings" panose="05000000000000000000" pitchFamily="2" charset="2"/>
                <a:buChar char="Ø"/>
                <a:defRPr/>
              </a:pPr>
              <a:r>
                <a:rPr lang="en-GB" sz="1600" dirty="0">
                  <a:latin typeface="Arial" panose="020B0604020202020204" pitchFamily="34" charset="0"/>
                  <a:ea typeface="Calibri"/>
                  <a:cs typeface="Arial" panose="020B0604020202020204" pitchFamily="34" charset="0"/>
                </a:rPr>
                <a:t>Adult p</a:t>
              </a:r>
              <a:r>
                <a:rPr lang="en-GB" sz="1600" dirty="0" smtClean="0">
                  <a:latin typeface="Arial" panose="020B0604020202020204" pitchFamily="34" charset="0"/>
                  <a:ea typeface="Calibri"/>
                  <a:cs typeface="Arial" panose="020B0604020202020204" pitchFamily="34" charset="0"/>
                </a:rPr>
                <a:t>lacement – </a:t>
              </a:r>
              <a:r>
                <a:rPr lang="en-GB" sz="1600" b="1" dirty="0">
                  <a:latin typeface="Arial" panose="020B0604020202020204" pitchFamily="34" charset="0"/>
                  <a:ea typeface="Calibri"/>
                  <a:cs typeface="Arial" panose="020B0604020202020204" pitchFamily="34" charset="0"/>
                </a:rPr>
                <a:t>Caerphilly</a:t>
              </a:r>
              <a:r>
                <a:rPr lang="en-GB" sz="1600" dirty="0">
                  <a:latin typeface="Arial" panose="020B0604020202020204" pitchFamily="34" charset="0"/>
                  <a:ea typeface="Calibri"/>
                  <a:cs typeface="Arial" panose="020B0604020202020204" pitchFamily="34" charset="0"/>
                </a:rPr>
                <a:t> </a:t>
              </a:r>
            </a:p>
          </p:txBody>
        </p:sp>
      </p:grpSp>
      <p:sp>
        <p:nvSpPr>
          <p:cNvPr id="42" name="Rectangle 21"/>
          <p:cNvSpPr>
            <a:spLocks noChangeArrowheads="1"/>
          </p:cNvSpPr>
          <p:nvPr/>
        </p:nvSpPr>
        <p:spPr bwMode="auto">
          <a:xfrm>
            <a:off x="162241" y="419363"/>
            <a:ext cx="184731" cy="338554"/>
          </a:xfrm>
          <a:prstGeom prst="rect">
            <a:avLst/>
          </a:prstGeom>
          <a:noFill/>
          <a:ln w="9525">
            <a:noFill/>
            <a:miter lim="800000"/>
            <a:headEnd/>
            <a:tailEnd/>
          </a:ln>
          <a:effectLst/>
        </p:spPr>
        <p:txBody>
          <a:bodyPr wrap="none" anchor="ctr">
            <a:spAutoFit/>
          </a:bodyPr>
          <a:lstStyle/>
          <a:p>
            <a:endParaRPr lang="en-US" altLang="en-US" sz="1600" dirty="0">
              <a:latin typeface="Arial" panose="020B0604020202020204" pitchFamily="34" charset="0"/>
              <a:cs typeface="Arial" panose="020B0604020202020204" pitchFamily="34" charset="0"/>
            </a:endParaRPr>
          </a:p>
        </p:txBody>
      </p:sp>
      <p:sp>
        <p:nvSpPr>
          <p:cNvPr id="43" name="Rectangle 23"/>
          <p:cNvSpPr>
            <a:spLocks noChangeArrowheads="1"/>
          </p:cNvSpPr>
          <p:nvPr/>
        </p:nvSpPr>
        <p:spPr bwMode="auto">
          <a:xfrm>
            <a:off x="-404497" y="535093"/>
            <a:ext cx="7807326" cy="830997"/>
          </a:xfrm>
          <a:prstGeom prst="rect">
            <a:avLst/>
          </a:prstGeom>
          <a:noFill/>
          <a:ln w="9525">
            <a:noFill/>
            <a:miter lim="800000"/>
            <a:headEnd/>
            <a:tailEnd/>
          </a:ln>
          <a:effectLst/>
        </p:spPr>
        <p:txBody>
          <a:bodyPr anchor="ctr">
            <a:spAutoFit/>
          </a:bodyPr>
          <a:lstStyle/>
          <a:p>
            <a:pPr eaLnBrk="1" hangingPunct="1"/>
            <a:r>
              <a:rPr lang="en-GB" altLang="en-US" sz="1600" dirty="0">
                <a:latin typeface="Arial" panose="020B0604020202020204" pitchFamily="34" charset="0"/>
                <a:cs typeface="Arial" panose="020B0604020202020204" pitchFamily="34" charset="0"/>
              </a:rPr>
              <a:t/>
            </a:r>
            <a:br>
              <a:rPr lang="en-GB" altLang="en-US" sz="1600" dirty="0">
                <a:latin typeface="Arial" panose="020B0604020202020204" pitchFamily="34" charset="0"/>
                <a:cs typeface="Arial" panose="020B0604020202020204" pitchFamily="34" charset="0"/>
              </a:rPr>
            </a:br>
            <a:endParaRPr lang="en-GB" altLang="en-US" sz="1600" dirty="0">
              <a:latin typeface="Arial" panose="020B0604020202020204" pitchFamily="34" charset="0"/>
              <a:cs typeface="Arial" panose="020B0604020202020204" pitchFamily="34" charset="0"/>
            </a:endParaRPr>
          </a:p>
          <a:p>
            <a:endParaRPr lang="en-GB" altLang="en-US" sz="1600" dirty="0">
              <a:latin typeface="Arial" panose="020B0604020202020204" pitchFamily="34" charset="0"/>
              <a:cs typeface="Arial" panose="020B0604020202020204" pitchFamily="34" charset="0"/>
            </a:endParaRPr>
          </a:p>
        </p:txBody>
      </p:sp>
      <p:sp>
        <p:nvSpPr>
          <p:cNvPr id="46" name="Rectangle 34"/>
          <p:cNvSpPr>
            <a:spLocks noChangeArrowheads="1"/>
          </p:cNvSpPr>
          <p:nvPr/>
        </p:nvSpPr>
        <p:spPr bwMode="auto">
          <a:xfrm>
            <a:off x="948054" y="950590"/>
            <a:ext cx="46037" cy="0"/>
          </a:xfrm>
          <a:prstGeom prst="rect">
            <a:avLst/>
          </a:prstGeom>
          <a:solidFill>
            <a:schemeClr val="accent1"/>
          </a:solidFill>
          <a:ln w="9525">
            <a:solidFill>
              <a:schemeClr val="tx1"/>
            </a:solidFill>
            <a:miter lim="800000"/>
            <a:headEnd/>
            <a:tailEnd/>
          </a:ln>
          <a:effectLst/>
        </p:spPr>
        <p:txBody>
          <a:bodyPr/>
          <a:lstStyle/>
          <a:p>
            <a:pPr>
              <a:buFontTx/>
              <a:buChar char="•"/>
            </a:pPr>
            <a:endParaRPr lang="en-US" altLang="en-US" sz="1600" dirty="0">
              <a:latin typeface="Arial" panose="020B0604020202020204" pitchFamily="34" charset="0"/>
              <a:cs typeface="Arial" panose="020B0604020202020204" pitchFamily="34" charset="0"/>
            </a:endParaRPr>
          </a:p>
        </p:txBody>
      </p:sp>
      <p:sp>
        <p:nvSpPr>
          <p:cNvPr id="49" name="Rounded Rectangle 48"/>
          <p:cNvSpPr/>
          <p:nvPr/>
        </p:nvSpPr>
        <p:spPr>
          <a:xfrm>
            <a:off x="3543677" y="1359818"/>
            <a:ext cx="2056645" cy="556563"/>
          </a:xfrm>
          <a:prstGeom prst="roundRect">
            <a:avLst/>
          </a:prstGeom>
          <a:solidFill>
            <a:srgbClr val="EF952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anchor="ctr"/>
          <a:lstStyle/>
          <a:p>
            <a:pPr algn="ctr">
              <a:lnSpc>
                <a:spcPct val="115000"/>
              </a:lnSpc>
            </a:pPr>
            <a:r>
              <a:rPr lang="en-GB" b="1" dirty="0">
                <a:solidFill>
                  <a:schemeClr val="dk1"/>
                </a:solidFill>
                <a:latin typeface="Arial" panose="020B0604020202020204" pitchFamily="34" charset="0"/>
                <a:ea typeface="Times New Roman"/>
                <a:cs typeface="Arial" panose="020B0604020202020204" pitchFamily="34" charset="0"/>
              </a:rPr>
              <a:t>CSSIW</a:t>
            </a:r>
          </a:p>
        </p:txBody>
      </p:sp>
      <p:grpSp>
        <p:nvGrpSpPr>
          <p:cNvPr id="44" name="Group 43"/>
          <p:cNvGrpSpPr/>
          <p:nvPr/>
        </p:nvGrpSpPr>
        <p:grpSpPr>
          <a:xfrm>
            <a:off x="278530" y="122178"/>
            <a:ext cx="1125118" cy="1091983"/>
            <a:chOff x="5055188" y="1322489"/>
            <a:chExt cx="1371082" cy="1376154"/>
          </a:xfrm>
        </p:grpSpPr>
        <p:sp>
          <p:nvSpPr>
            <p:cNvPr id="50" name="Oval 49"/>
            <p:cNvSpPr/>
            <p:nvPr/>
          </p:nvSpPr>
          <p:spPr>
            <a:xfrm>
              <a:off x="5055188" y="1322489"/>
              <a:ext cx="1347864" cy="1347863"/>
            </a:xfrm>
            <a:prstGeom prst="ellipse">
              <a:avLst/>
            </a:prstGeom>
            <a:solidFill>
              <a:srgbClr val="EF952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Oval 4"/>
            <p:cNvSpPr/>
            <p:nvPr/>
          </p:nvSpPr>
          <p:spPr>
            <a:xfrm>
              <a:off x="5078405" y="1350780"/>
              <a:ext cx="1347865" cy="13478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400" b="1" kern="1200" dirty="0" smtClean="0">
                  <a:solidFill>
                    <a:schemeClr val="tx1"/>
                  </a:solidFill>
                  <a:latin typeface="Arial" panose="020B0604020202020204" pitchFamily="34" charset="0"/>
                  <a:cs typeface="Arial" panose="020B0604020202020204" pitchFamily="34" charset="0"/>
                </a:rPr>
                <a:t>Service regulation</a:t>
              </a:r>
              <a:endParaRPr lang="en-GB" sz="1400" b="1" kern="1200" dirty="0">
                <a:solidFill>
                  <a:schemeClr val="tx1"/>
                </a:solidFill>
                <a:latin typeface="Arial" panose="020B0604020202020204" pitchFamily="34" charset="0"/>
                <a:cs typeface="Arial" panose="020B0604020202020204" pitchFamily="34" charset="0"/>
              </a:endParaRPr>
            </a:p>
          </p:txBody>
        </p:sp>
      </p:grpSp>
      <p:sp>
        <p:nvSpPr>
          <p:cNvPr id="53" name="Title 1"/>
          <p:cNvSpPr txBox="1">
            <a:spLocks/>
          </p:cNvSpPr>
          <p:nvPr/>
        </p:nvSpPr>
        <p:spPr>
          <a:xfrm>
            <a:off x="1547664" y="116632"/>
            <a:ext cx="6072112" cy="1143000"/>
          </a:xfrm>
          <a:prstGeom prst="rect">
            <a:avLst/>
          </a:prstGeom>
        </p:spPr>
        <p:txBody>
          <a:bodyPr vert="horz" lIns="91440" tIns="45720" rIns="91440" bIns="45720" rtlCol="0" anchor="b">
            <a:noAutofit/>
          </a:bodyPr>
          <a:lstStyle>
            <a:lvl1pPr>
              <a:spcBef>
                <a:spcPct val="0"/>
              </a:spcBef>
              <a:buNone/>
              <a:defRPr sz="3200" b="1">
                <a:solidFill>
                  <a:srgbClr val="5CC9E3"/>
                </a:solidFill>
                <a:latin typeface="Arial" panose="020B0604020202020204" pitchFamily="34" charset="0"/>
                <a:ea typeface="+mj-ea"/>
                <a:cs typeface="Arial" panose="020B0604020202020204" pitchFamily="34" charset="0"/>
              </a:defRPr>
            </a:lvl1pPr>
          </a:lstStyle>
          <a:p>
            <a:r>
              <a:rPr lang="en-GB" dirty="0" smtClean="0"/>
              <a:t>New service registration</a:t>
            </a:r>
          </a:p>
          <a:p>
            <a:r>
              <a:rPr lang="en-GB" altLang="en-US" b="0" dirty="0" smtClean="0">
                <a:solidFill>
                  <a:srgbClr val="34B555"/>
                </a:solidFill>
              </a:rPr>
              <a:t>Service </a:t>
            </a:r>
            <a:r>
              <a:rPr lang="en-GB" altLang="en-US" b="0" dirty="0">
                <a:solidFill>
                  <a:srgbClr val="34B555"/>
                </a:solidFill>
              </a:rPr>
              <a:t>provider-based </a:t>
            </a:r>
            <a:r>
              <a:rPr lang="en-GB" altLang="en-US" b="0" dirty="0" smtClean="0">
                <a:solidFill>
                  <a:srgbClr val="34B555"/>
                </a:solidFill>
              </a:rPr>
              <a:t>model</a:t>
            </a:r>
            <a:endParaRPr lang="en-GB" altLang="en-US" b="0" dirty="0">
              <a:solidFill>
                <a:srgbClr val="34B555"/>
              </a:solidFill>
            </a:endParaRPr>
          </a:p>
        </p:txBody>
      </p:sp>
    </p:spTree>
    <p:extLst>
      <p:ext uri="{BB962C8B-B14F-4D97-AF65-F5344CB8AC3E}">
        <p14:creationId xmlns:p14="http://schemas.microsoft.com/office/powerpoint/2010/main" val="361173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8076</TotalTime>
  <Words>4177</Words>
  <Application>Microsoft Office PowerPoint</Application>
  <PresentationFormat>On-screen Show (4:3)</PresentationFormat>
  <Paragraphs>388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Regulation and Inspection of Social Care (Wales) Act 2016  </vt:lpstr>
      <vt:lpstr>It’s all about well-being... </vt:lpstr>
      <vt:lpstr>... and regulating for success</vt:lpstr>
      <vt:lpstr> Who does it affect?</vt:lpstr>
      <vt:lpstr>What does the Act change?</vt:lpstr>
      <vt:lpstr> Introducing Social Care Wales</vt:lpstr>
      <vt:lpstr> Registration and skills</vt:lpstr>
      <vt:lpstr>PowerPoint Presentation</vt:lpstr>
      <vt:lpstr>PowerPoint Presentation</vt:lpstr>
      <vt:lpstr> Better accountability</vt:lpstr>
      <vt:lpstr>PowerPoint Presentation</vt:lpstr>
      <vt:lpstr>PowerPoint Presentation</vt:lpstr>
      <vt:lpstr>PowerPoint Presentation</vt:lpstr>
      <vt:lpstr>Standardised reporting</vt:lpstr>
      <vt:lpstr>Market stability</vt:lpstr>
      <vt:lpstr> When will it change?</vt:lpstr>
      <vt:lpstr> In 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Richardson</dc:creator>
  <cp:lastModifiedBy>Bethan Price</cp:lastModifiedBy>
  <cp:revision>541</cp:revision>
  <cp:lastPrinted>2015-10-29T13:51:18Z</cp:lastPrinted>
  <dcterms:created xsi:type="dcterms:W3CDTF">2015-08-12T16:30:18Z</dcterms:created>
  <dcterms:modified xsi:type="dcterms:W3CDTF">2016-09-06T14:43:36Z</dcterms:modified>
</cp:coreProperties>
</file>