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96" r:id="rId3"/>
    <p:sldId id="269" r:id="rId4"/>
    <p:sldId id="268" r:id="rId5"/>
    <p:sldId id="257" r:id="rId6"/>
    <p:sldId id="265" r:id="rId7"/>
    <p:sldId id="271" r:id="rId8"/>
    <p:sldId id="270" r:id="rId9"/>
    <p:sldId id="259" r:id="rId10"/>
    <p:sldId id="272" r:id="rId11"/>
    <p:sldId id="260" r:id="rId12"/>
    <p:sldId id="263" r:id="rId13"/>
    <p:sldId id="26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5"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9E3"/>
    <a:srgbClr val="C50067"/>
    <a:srgbClr val="36B555"/>
    <a:srgbClr val="E9B73C"/>
    <a:srgbClr val="D47C30"/>
    <a:srgbClr val="F9E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23" autoAdjust="0"/>
    <p:restoredTop sz="75181" autoAdjust="0"/>
  </p:normalViewPr>
  <p:slideViewPr>
    <p:cSldViewPr snapToGrid="0">
      <p:cViewPr>
        <p:scale>
          <a:sx n="93" d="100"/>
          <a:sy n="93" d="100"/>
        </p:scale>
        <p:origin x="-102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0317E1B6-612E-4EAB-AEB5-83CB761930C8}" type="datetimeFigureOut">
              <a:rPr lang="en-GB" smtClean="0"/>
              <a:pPr/>
              <a:t>13/07/2016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C39D6F3E-2A04-40F1-9BCF-6E1D56561353}" type="slidenum">
              <a:rPr lang="en-GB" smtClean="0"/>
              <a:pPr/>
              <a:t>‹#›</a:t>
            </a:fld>
            <a:endParaRPr lang="en-GB"/>
          </a:p>
        </p:txBody>
      </p:sp>
    </p:spTree>
    <p:extLst>
      <p:ext uri="{BB962C8B-B14F-4D97-AF65-F5344CB8AC3E}">
        <p14:creationId xmlns:p14="http://schemas.microsoft.com/office/powerpoint/2010/main" val="39171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Learners attending this module should have completed the introductory module for the course </a:t>
            </a:r>
            <a:r>
              <a:rPr lang="en-GB" i="1" baseline="0" dirty="0" smtClean="0"/>
              <a:t>and</a:t>
            </a:r>
            <a:r>
              <a:rPr lang="en-GB" baseline="0" dirty="0" smtClean="0"/>
              <a:t> Module 1 – ‘What is Advocacy…?’.</a:t>
            </a:r>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1</a:t>
            </a:fld>
            <a:endParaRPr lang="en-GB"/>
          </a:p>
        </p:txBody>
      </p:sp>
    </p:spTree>
    <p:extLst>
      <p:ext uri="{BB962C8B-B14F-4D97-AF65-F5344CB8AC3E}">
        <p14:creationId xmlns:p14="http://schemas.microsoft.com/office/powerpoint/2010/main" val="222724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clarify that expressing isn’t just about speaking. </a:t>
            </a:r>
          </a:p>
          <a:p>
            <a:endParaRPr lang="en-GB" dirty="0" smtClean="0"/>
          </a:p>
          <a:p>
            <a:r>
              <a:rPr lang="en-GB" dirty="0" smtClean="0"/>
              <a:t>TRAINER:  	Point of discussion – 55% of communication is body language, 38% is tone of voice and 7% is the actual words spoken (</a:t>
            </a:r>
            <a:r>
              <a:rPr lang="en-GB" dirty="0" err="1" smtClean="0"/>
              <a:t>Mehrabian</a:t>
            </a:r>
            <a:r>
              <a:rPr lang="en-GB" dirty="0" smtClean="0"/>
              <a:t> &amp; Wiener, 1967).</a:t>
            </a:r>
          </a:p>
          <a:p>
            <a:r>
              <a:rPr lang="en-GB" dirty="0" smtClean="0"/>
              <a:t>	Again, elements link to others e.g. part of being assertive is</a:t>
            </a:r>
            <a:r>
              <a:rPr lang="en-GB" baseline="0" dirty="0" smtClean="0"/>
              <a:t> using appropriate language (such as ‘I feel upset when’ rather than ‘you upset me when you’).</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39D6F3E-2A04-40F1-9BCF-6E1D56561353}" type="slidenum">
              <a:rPr lang="en-GB" smtClean="0"/>
              <a:pPr/>
              <a:t>10</a:t>
            </a:fld>
            <a:endParaRPr lang="en-GB"/>
          </a:p>
        </p:txBody>
      </p:sp>
    </p:spTree>
    <p:extLst>
      <p:ext uri="{BB962C8B-B14F-4D97-AF65-F5344CB8AC3E}">
        <p14:creationId xmlns:p14="http://schemas.microsoft.com/office/powerpoint/2010/main" val="61838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AIM:	To offer learners practical exercises to </a:t>
            </a:r>
            <a:r>
              <a:rPr lang="en-GB" baseline="0" dirty="0" smtClean="0"/>
              <a:t>define, </a:t>
            </a:r>
            <a:r>
              <a:rPr lang="en-GB" dirty="0" smtClean="0"/>
              <a:t>explore </a:t>
            </a:r>
            <a:r>
              <a:rPr lang="en-GB" baseline="0" dirty="0" smtClean="0"/>
              <a:t>and enhance their interpersonal skills to improve their ability to offer advocacy support.</a:t>
            </a:r>
          </a:p>
          <a:p>
            <a:endParaRPr lang="en-GB" baseline="0" dirty="0" smtClean="0"/>
          </a:p>
          <a:p>
            <a:r>
              <a:rPr lang="en-GB" baseline="0" dirty="0" smtClean="0"/>
              <a:t>TRAINER:	The skills practice workshop should be adapted to meet the needs of the audience and the time available. The following are suggested exercises that each offer learners an opportunity to explore 	and/or enhance their interpersonal skills. Some exercises cover a group of skills, others focus on one.</a:t>
            </a:r>
          </a:p>
          <a:p>
            <a:endParaRPr lang="en-GB" baseline="0" dirty="0" smtClean="0"/>
          </a:p>
          <a:p>
            <a:r>
              <a:rPr lang="en-GB" baseline="0" dirty="0" smtClean="0"/>
              <a:t>	If you have sufficient space, learner numbers and co-facilitators, you may choose to facilitate a ‘carousel’ style session where learners move around to experience the exercises they feel best fit their 	needs. These exercises are intended as a starting point for learners to become more aware of areas they may need to seek further development, and not a complete learning experience. </a:t>
            </a:r>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11</a:t>
            </a:fld>
            <a:endParaRPr lang="en-GB"/>
          </a:p>
        </p:txBody>
      </p:sp>
    </p:spTree>
    <p:extLst>
      <p:ext uri="{BB962C8B-B14F-4D97-AF65-F5344CB8AC3E}">
        <p14:creationId xmlns:p14="http://schemas.microsoft.com/office/powerpoint/2010/main" val="117294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12</a:t>
            </a:fld>
            <a:endParaRPr lang="en-GB"/>
          </a:p>
        </p:txBody>
      </p:sp>
    </p:spTree>
    <p:extLst>
      <p:ext uri="{BB962C8B-B14F-4D97-AF65-F5344CB8AC3E}">
        <p14:creationId xmlns:p14="http://schemas.microsoft.com/office/powerpoint/2010/main" val="1548944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To clarify with learners what is meant by the term ‘active listening</a:t>
            </a:r>
            <a:r>
              <a:rPr lang="en-GB" dirty="0" smtClean="0"/>
              <a:t>’.</a:t>
            </a:r>
            <a:endParaRPr lang="en-GB" dirty="0"/>
          </a:p>
          <a:p>
            <a:endParaRPr lang="en-GB" dirty="0"/>
          </a:p>
          <a:p>
            <a:r>
              <a:rPr lang="en-GB" dirty="0"/>
              <a:t>TRAINER:	Place flipchart sheets around the room with one mode of listening noted on each. In groups or pairs, ask </a:t>
            </a:r>
            <a:r>
              <a:rPr lang="en-GB" dirty="0" smtClean="0"/>
              <a:t>learners </a:t>
            </a:r>
            <a:r>
              <a:rPr lang="en-GB" dirty="0"/>
              <a:t>to move around the </a:t>
            </a:r>
            <a:r>
              <a:rPr lang="en-GB" dirty="0" smtClean="0"/>
              <a:t>room </a:t>
            </a:r>
            <a:r>
              <a:rPr lang="en-GB" dirty="0"/>
              <a:t>to each </a:t>
            </a:r>
            <a:r>
              <a:rPr lang="en-GB" dirty="0" smtClean="0"/>
              <a:t>	flipchart </a:t>
            </a:r>
            <a:r>
              <a:rPr lang="en-GB" dirty="0"/>
              <a:t>sheet, noting behaviours that might </a:t>
            </a:r>
            <a:r>
              <a:rPr lang="en-GB" dirty="0" smtClean="0"/>
              <a:t>	indicate </a:t>
            </a:r>
            <a:r>
              <a:rPr lang="en-GB" dirty="0"/>
              <a:t>each mode </a:t>
            </a:r>
            <a:r>
              <a:rPr lang="en-GB" dirty="0" smtClean="0"/>
              <a:t>of </a:t>
            </a:r>
            <a:r>
              <a:rPr lang="en-GB" dirty="0"/>
              <a:t>listening.  E.g. Competitive – interrupting, shifting in </a:t>
            </a:r>
            <a:r>
              <a:rPr lang="en-GB" dirty="0" smtClean="0"/>
              <a:t>seat</a:t>
            </a:r>
            <a:r>
              <a:rPr lang="en-GB" dirty="0"/>
              <a:t>, </a:t>
            </a:r>
            <a:r>
              <a:rPr lang="en-GB" dirty="0" smtClean="0"/>
              <a:t>distracted; </a:t>
            </a:r>
            <a:r>
              <a:rPr lang="en-GB" dirty="0"/>
              <a:t>Passive – </a:t>
            </a:r>
            <a:r>
              <a:rPr lang="en-GB" dirty="0" smtClean="0"/>
              <a:t>over-agreeing i.e. </a:t>
            </a:r>
            <a:r>
              <a:rPr lang="en-GB" dirty="0"/>
              <a:t>‘yeah…yeah..’, </a:t>
            </a:r>
            <a:r>
              <a:rPr lang="en-GB" dirty="0" smtClean="0"/>
              <a:t>	trying </a:t>
            </a:r>
            <a:r>
              <a:rPr lang="en-GB" dirty="0"/>
              <a:t>to move the conversation on </a:t>
            </a:r>
            <a:r>
              <a:rPr lang="en-GB" dirty="0" smtClean="0"/>
              <a:t>quickly; </a:t>
            </a:r>
            <a:r>
              <a:rPr lang="en-GB" dirty="0"/>
              <a:t>Active listening – </a:t>
            </a:r>
            <a:r>
              <a:rPr lang="en-GB" dirty="0" smtClean="0"/>
              <a:t>	nodding</a:t>
            </a:r>
            <a:r>
              <a:rPr lang="en-GB" dirty="0"/>
              <a:t>, eye </a:t>
            </a:r>
            <a:r>
              <a:rPr lang="en-GB" dirty="0" smtClean="0"/>
              <a:t>contact</a:t>
            </a:r>
            <a:r>
              <a:rPr lang="en-GB" dirty="0"/>
              <a:t>, </a:t>
            </a:r>
            <a:r>
              <a:rPr lang="en-GB" dirty="0" smtClean="0"/>
              <a:t>reflecting </a:t>
            </a:r>
            <a:r>
              <a:rPr lang="en-GB" dirty="0"/>
              <a:t>back what’s been </a:t>
            </a:r>
            <a:r>
              <a:rPr lang="en-GB" dirty="0" smtClean="0"/>
              <a:t>said </a:t>
            </a:r>
            <a:r>
              <a:rPr lang="en-GB" dirty="0"/>
              <a:t>to check </a:t>
            </a:r>
            <a:r>
              <a:rPr lang="en-GB" dirty="0" smtClean="0"/>
              <a:t>understanding</a:t>
            </a:r>
            <a:r>
              <a:rPr lang="en-GB" dirty="0"/>
              <a:t>.</a:t>
            </a:r>
          </a:p>
          <a:p>
            <a:endParaRPr lang="en-GB" dirty="0"/>
          </a:p>
          <a:p>
            <a:r>
              <a:rPr lang="en-GB" dirty="0"/>
              <a:t>	Ask pairs/groups to feedback from the flipchart they end on.  </a:t>
            </a:r>
          </a:p>
          <a:p>
            <a:r>
              <a:rPr lang="en-GB" dirty="0"/>
              <a:t>	Possible extension – ask individuals to demonstrate a mode of listening in pairs/groups or to the whole </a:t>
            </a:r>
            <a:r>
              <a:rPr lang="en-GB" dirty="0" smtClean="0"/>
              <a:t>group.</a:t>
            </a:r>
            <a:endParaRPr lang="en-GB" dirty="0"/>
          </a:p>
          <a:p>
            <a:endParaRPr lang="en-GB" b="1" dirty="0"/>
          </a:p>
          <a:p>
            <a:r>
              <a:rPr lang="en-GB" b="1" dirty="0" smtClean="0"/>
              <a:t>Active </a:t>
            </a:r>
            <a:r>
              <a:rPr lang="en-GB" b="1" dirty="0"/>
              <a:t>listening</a:t>
            </a:r>
            <a:r>
              <a:rPr lang="en-GB" dirty="0"/>
              <a:t> is a way of “listening for meaning" in which the listener checks with the speaker to see that a statement has been correctly heard and understood. The goal of active listening is to improve mutual understanding</a:t>
            </a:r>
            <a:r>
              <a:rPr lang="en-GB" dirty="0" smtClean="0"/>
              <a:t>.</a:t>
            </a:r>
          </a:p>
          <a:p>
            <a:endParaRPr lang="en-GB" dirty="0"/>
          </a:p>
          <a:p>
            <a:r>
              <a:rPr lang="en-GB" dirty="0"/>
              <a:t>When interacting, people often are not listening attentively to one another. They may be distracted, thinking about other </a:t>
            </a:r>
            <a:r>
              <a:rPr lang="en-GB" dirty="0" smtClean="0"/>
              <a:t>things </a:t>
            </a:r>
            <a:r>
              <a:rPr lang="en-GB" dirty="0"/>
              <a:t>or thinking about what they are going to say </a:t>
            </a:r>
            <a:r>
              <a:rPr lang="en-GB" dirty="0" smtClean="0"/>
              <a:t>next </a:t>
            </a:r>
            <a:r>
              <a:rPr lang="en-GB" dirty="0"/>
              <a:t>(the latter case is particularly true in </a:t>
            </a:r>
            <a:r>
              <a:rPr lang="en-GB" dirty="0" smtClean="0"/>
              <a:t>conflict situations </a:t>
            </a:r>
            <a:r>
              <a:rPr lang="en-GB" dirty="0"/>
              <a:t>or disagreements).</a:t>
            </a:r>
          </a:p>
          <a:p>
            <a:endParaRPr lang="en-GB" dirty="0"/>
          </a:p>
          <a:p>
            <a:r>
              <a:rPr lang="en-GB" dirty="0"/>
              <a:t>Active listening is a structured way of listening and responding. It focuses attention on the speaker. </a:t>
            </a:r>
            <a:endParaRPr lang="en-GB" dirty="0" smtClean="0">
              <a:solidFill>
                <a:schemeClr val="tx1"/>
              </a:solidFill>
              <a:latin typeface="+mn-lt"/>
            </a:endParaRPr>
          </a:p>
          <a:p>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13</a:t>
            </a:fld>
            <a:endParaRPr lang="en-GB"/>
          </a:p>
        </p:txBody>
      </p:sp>
    </p:spTree>
    <p:extLst>
      <p:ext uri="{BB962C8B-B14F-4D97-AF65-F5344CB8AC3E}">
        <p14:creationId xmlns:p14="http://schemas.microsoft.com/office/powerpoint/2010/main" val="3012974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offer learners an opportunity to test and improve their active listening skills.</a:t>
            </a:r>
          </a:p>
          <a:p>
            <a:endParaRPr lang="en-GB" dirty="0" smtClean="0"/>
          </a:p>
          <a:p>
            <a:r>
              <a:rPr lang="en-GB" b="0" dirty="0" smtClean="0">
                <a:effectLst/>
                <a:latin typeface="+mn-lt"/>
              </a:rPr>
              <a:t>TRAINER:  	An advocate often finds themselves in a position of listening to what a person likes/doesn’t like about a situation and</a:t>
            </a:r>
            <a:r>
              <a:rPr lang="en-GB" b="0" baseline="0" dirty="0" smtClean="0">
                <a:effectLst/>
                <a:latin typeface="+mn-lt"/>
              </a:rPr>
              <a:t> needing to consider the person’s options based on this information. This exercise 	offers an opportunity to practice these skills without putting learners in an advocacy ‘role-play’ situation. </a:t>
            </a:r>
            <a:endParaRPr lang="en-GB" b="0" dirty="0" smtClean="0">
              <a:effectLst/>
              <a:latin typeface="+mn-lt"/>
            </a:endParaRPr>
          </a:p>
          <a:p>
            <a:endParaRPr lang="en-GB" b="0" dirty="0" smtClean="0">
              <a:effectLst/>
              <a:latin typeface="+mn-lt"/>
            </a:endParaRPr>
          </a:p>
          <a:p>
            <a:r>
              <a:rPr lang="en-GB" b="0" dirty="0" smtClean="0">
                <a:effectLst/>
                <a:latin typeface="+mn-lt"/>
              </a:rPr>
              <a:t>	Ask learners to arrange themselves into pairs (depending on group size you may choose to split into threes and include an ‘observer’ to offer feedback).</a:t>
            </a:r>
            <a:r>
              <a:rPr lang="en-GB" b="0" baseline="0" dirty="0" smtClean="0">
                <a:effectLst/>
                <a:latin typeface="+mn-lt"/>
              </a:rPr>
              <a:t> Learners should decide on a ‘talker’ and a 	‘listener’ (these roles will swap around).</a:t>
            </a:r>
            <a:endParaRPr lang="en-GB" b="0" dirty="0" smtClean="0">
              <a:effectLst/>
              <a:latin typeface="+mn-lt"/>
            </a:endParaRPr>
          </a:p>
          <a:p>
            <a:endParaRPr lang="en-GB" b="0" dirty="0" smtClean="0">
              <a:effectLst/>
              <a:latin typeface="+mn-lt"/>
            </a:endParaRPr>
          </a:p>
          <a:p>
            <a:r>
              <a:rPr lang="en-GB" b="0" dirty="0" smtClean="0">
                <a:effectLst/>
                <a:latin typeface="+mn-lt"/>
              </a:rPr>
              <a:t>	Invite the talker </a:t>
            </a:r>
            <a:r>
              <a:rPr lang="en-GB" dirty="0" smtClean="0">
                <a:effectLst/>
                <a:latin typeface="+mn-lt"/>
              </a:rPr>
              <a:t>to describe what they would want from their dream holiday but without mentioning a</a:t>
            </a:r>
            <a:r>
              <a:rPr lang="en-GB" baseline="0" dirty="0" smtClean="0">
                <a:effectLst/>
                <a:latin typeface="+mn-lt"/>
              </a:rPr>
              <a:t> </a:t>
            </a:r>
            <a:r>
              <a:rPr lang="en-GB" dirty="0" smtClean="0">
                <a:effectLst/>
                <a:latin typeface="+mn-lt"/>
              </a:rPr>
              <a:t>destination.</a:t>
            </a:r>
            <a:r>
              <a:rPr lang="en-GB" b="1" dirty="0" smtClean="0">
                <a:effectLst/>
                <a:latin typeface="+mn-lt"/>
              </a:rPr>
              <a:t> </a:t>
            </a:r>
          </a:p>
          <a:p>
            <a:r>
              <a:rPr lang="en-GB" b="0" dirty="0" smtClean="0">
                <a:effectLst/>
                <a:latin typeface="+mn-lt"/>
              </a:rPr>
              <a:t>	The</a:t>
            </a:r>
            <a:r>
              <a:rPr lang="en-GB" b="0" baseline="0" dirty="0" smtClean="0">
                <a:effectLst/>
                <a:latin typeface="+mn-lt"/>
              </a:rPr>
              <a:t> listener should practice </a:t>
            </a:r>
            <a:r>
              <a:rPr lang="en-GB" dirty="0" smtClean="0">
                <a:effectLst/>
                <a:latin typeface="+mn-lt"/>
              </a:rPr>
              <a:t>active listening skills – listening attentively to what is being said </a:t>
            </a:r>
            <a:r>
              <a:rPr lang="en-GB" i="1" dirty="0" smtClean="0">
                <a:effectLst/>
                <a:latin typeface="+mn-lt"/>
              </a:rPr>
              <a:t>and what is not quite being said</a:t>
            </a:r>
            <a:r>
              <a:rPr lang="en-GB" dirty="0" smtClean="0">
                <a:effectLst/>
                <a:latin typeface="+mn-lt"/>
              </a:rPr>
              <a:t>, and demonstrating that they’re listening to the talker by their behaviour. </a:t>
            </a:r>
          </a:p>
          <a:p>
            <a:r>
              <a:rPr lang="en-GB" dirty="0" smtClean="0">
                <a:effectLst/>
                <a:latin typeface="+mn-lt"/>
              </a:rPr>
              <a:t>	After 3-4 minutes the listener has to summarise the three or four main issues or criteria that they have heard the talker express and then make a suggestion of a suitable destination. </a:t>
            </a:r>
          </a:p>
          <a:p>
            <a:r>
              <a:rPr lang="en-GB" dirty="0" smtClean="0">
                <a:effectLst/>
                <a:latin typeface="+mn-lt"/>
              </a:rPr>
              <a:t>	Following this,</a:t>
            </a:r>
            <a:r>
              <a:rPr lang="en-GB" baseline="0" dirty="0" smtClean="0">
                <a:effectLst/>
                <a:latin typeface="+mn-lt"/>
              </a:rPr>
              <a:t> invite the talker</a:t>
            </a:r>
            <a:r>
              <a:rPr lang="en-GB" dirty="0" smtClean="0">
                <a:effectLst/>
                <a:latin typeface="+mn-lt"/>
              </a:rPr>
              <a:t> to review how close the listener was to what they had in mind. Where appropriate,</a:t>
            </a:r>
            <a:r>
              <a:rPr lang="en-GB" baseline="0" dirty="0" smtClean="0">
                <a:effectLst/>
                <a:latin typeface="+mn-lt"/>
              </a:rPr>
              <a:t> also invite the observer to comment on </a:t>
            </a:r>
            <a:r>
              <a:rPr lang="en-GB" dirty="0" smtClean="0">
                <a:effectLst/>
                <a:latin typeface="+mn-lt"/>
              </a:rPr>
              <a:t>how the listener demonstrated active 	listening behaviours. Swap roles and repeat.</a:t>
            </a:r>
          </a:p>
          <a:p>
            <a:endParaRPr lang="en-GB" dirty="0" smtClean="0">
              <a:effectLst/>
              <a:latin typeface="+mn-lt"/>
            </a:endParaRPr>
          </a:p>
          <a:p>
            <a:r>
              <a:rPr lang="en-GB" dirty="0" smtClean="0">
                <a:effectLst/>
                <a:latin typeface="+mn-lt"/>
              </a:rPr>
              <a:t>	</a:t>
            </a:r>
            <a:r>
              <a:rPr lang="en-GB" dirty="0" smtClean="0"/>
              <a:t>Finally invite learners to note their thoughts/conclusions about the</a:t>
            </a:r>
            <a:r>
              <a:rPr lang="en-GB" baseline="0" dirty="0" smtClean="0"/>
              <a:t> exercise.  </a:t>
            </a:r>
          </a:p>
          <a:p>
            <a:r>
              <a:rPr lang="en-GB" baseline="0" dirty="0" smtClean="0"/>
              <a:t>	Feed back in pairs if they are comfortable to do so.</a:t>
            </a:r>
          </a:p>
          <a:p>
            <a:r>
              <a:rPr lang="en-GB" baseline="0" dirty="0" smtClean="0"/>
              <a:t>	Have any additional learning needs been identified? </a:t>
            </a:r>
          </a:p>
          <a:p>
            <a:endParaRPr lang="en-GB" dirty="0">
              <a:latin typeface="+mn-lt"/>
            </a:endParaRPr>
          </a:p>
        </p:txBody>
      </p:sp>
      <p:sp>
        <p:nvSpPr>
          <p:cNvPr id="4" name="Slide Number Placeholder 3"/>
          <p:cNvSpPr>
            <a:spLocks noGrp="1"/>
          </p:cNvSpPr>
          <p:nvPr>
            <p:ph type="sldNum" sz="quarter" idx="10"/>
          </p:nvPr>
        </p:nvSpPr>
        <p:spPr/>
        <p:txBody>
          <a:bodyPr/>
          <a:lstStyle/>
          <a:p>
            <a:fld id="{C39D6F3E-2A04-40F1-9BCF-6E1D56561353}" type="slidenum">
              <a:rPr lang="en-GB" smtClean="0"/>
              <a:pPr/>
              <a:t>14</a:t>
            </a:fld>
            <a:endParaRPr lang="en-GB"/>
          </a:p>
        </p:txBody>
      </p:sp>
    </p:spTree>
    <p:extLst>
      <p:ext uri="{BB962C8B-B14F-4D97-AF65-F5344CB8AC3E}">
        <p14:creationId xmlns:p14="http://schemas.microsoft.com/office/powerpoint/2010/main" val="117515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GB" baseline="0" dirty="0" smtClean="0"/>
          </a:p>
        </p:txBody>
      </p:sp>
      <p:sp>
        <p:nvSpPr>
          <p:cNvPr id="4" name="Slide Number Placeholder 3"/>
          <p:cNvSpPr>
            <a:spLocks noGrp="1"/>
          </p:cNvSpPr>
          <p:nvPr>
            <p:ph type="sldNum" sz="quarter" idx="10"/>
          </p:nvPr>
        </p:nvSpPr>
        <p:spPr/>
        <p:txBody>
          <a:bodyPr/>
          <a:lstStyle/>
          <a:p>
            <a:fld id="{C39D6F3E-2A04-40F1-9BCF-6E1D56561353}" type="slidenum">
              <a:rPr lang="en-GB" smtClean="0"/>
              <a:pPr/>
              <a:t>15</a:t>
            </a:fld>
            <a:endParaRPr lang="en-GB"/>
          </a:p>
        </p:txBody>
      </p:sp>
    </p:spTree>
    <p:extLst>
      <p:ext uri="{BB962C8B-B14F-4D97-AF65-F5344CB8AC3E}">
        <p14:creationId xmlns:p14="http://schemas.microsoft.com/office/powerpoint/2010/main" val="3588698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clarify for learners that we all make judgements all the time.</a:t>
            </a:r>
          </a:p>
          <a:p>
            <a:r>
              <a:rPr lang="en-GB" dirty="0" smtClean="0"/>
              <a:t>	To encourage learners to think about their own judgements and what they’re based on.</a:t>
            </a:r>
          </a:p>
          <a:p>
            <a:endParaRPr lang="en-GB" dirty="0" smtClean="0"/>
          </a:p>
          <a:p>
            <a:r>
              <a:rPr lang="en-GB" dirty="0" smtClean="0"/>
              <a:t>TRAINER:	Invite learners to consider the quote and</a:t>
            </a:r>
            <a:r>
              <a:rPr lang="en-GB" baseline="0" dirty="0" smtClean="0"/>
              <a:t> what they think it means.  </a:t>
            </a:r>
          </a:p>
          <a:p>
            <a:endParaRPr lang="en-GB" baseline="0" dirty="0" smtClean="0"/>
          </a:p>
          <a:p>
            <a:r>
              <a:rPr lang="en-GB" baseline="0" dirty="0" smtClean="0"/>
              <a:t>	Question: Who here makes ‘snap judgements’? (Everyone does this based on their own experiences – your initial judgements may be inaccurate or misleading, and the important thing is that you 	don’t let them affect your actions.)</a:t>
            </a:r>
          </a:p>
          <a:p>
            <a:endParaRPr lang="en-GB" baseline="0" dirty="0" smtClean="0"/>
          </a:p>
          <a:p>
            <a:r>
              <a:rPr lang="en-GB" baseline="0" dirty="0" smtClean="0"/>
              <a:t>	Being non-judgemental is important in advocacy – we should not judge the person we’re supporting, their views and wishes, and we should also be careful of judging the people we’re expressing 	these views and wishes to, as this can have an impact on rapport building (see Workshop E). It’s important to empathise with the person – put ourselves in their position and imagine how we’d feel to 	move away from our judgemental stance.</a:t>
            </a:r>
          </a:p>
          <a:p>
            <a:r>
              <a:rPr lang="en-GB" baseline="0" dirty="0" smtClean="0"/>
              <a:t>		</a:t>
            </a:r>
          </a:p>
          <a:p>
            <a:r>
              <a:rPr lang="en-GB" baseline="0" dirty="0" smtClean="0"/>
              <a:t>	</a:t>
            </a:r>
            <a:r>
              <a:rPr lang="en-GB" dirty="0" smtClean="0"/>
              <a:t>It’s natural to have thoughts and emotions about any situation but not always necessary to express them outwardly. It’s useful to observe yourself carefully rather than immediately acting on your 	internal reaction. A knee-jerk reaction is not usually the wisest one as it can reveal your inner prejudices and judgements.</a:t>
            </a:r>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16</a:t>
            </a:fld>
            <a:endParaRPr lang="en-GB"/>
          </a:p>
        </p:txBody>
      </p:sp>
    </p:spTree>
    <p:extLst>
      <p:ext uri="{BB962C8B-B14F-4D97-AF65-F5344CB8AC3E}">
        <p14:creationId xmlns:p14="http://schemas.microsoft.com/office/powerpoint/2010/main" val="134373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support learners to explore their understanding of being non-judgemental.</a:t>
            </a:r>
          </a:p>
          <a:p>
            <a:r>
              <a:rPr lang="en-GB" dirty="0" smtClean="0"/>
              <a:t>	To support learners to acknowledge their own judgements.</a:t>
            </a:r>
          </a:p>
          <a:p>
            <a:r>
              <a:rPr lang="en-GB" dirty="0" smtClean="0"/>
              <a:t>	To encourage learners to build</a:t>
            </a:r>
            <a:r>
              <a:rPr lang="en-GB" baseline="0" dirty="0" smtClean="0"/>
              <a:t> empathy to overcome their judgements.</a:t>
            </a:r>
            <a:endParaRPr lang="en-GB" dirty="0" smtClean="0"/>
          </a:p>
          <a:p>
            <a:endParaRPr lang="en-GB" dirty="0" smtClean="0"/>
          </a:p>
          <a:p>
            <a:r>
              <a:rPr lang="en-GB" dirty="0" smtClean="0"/>
              <a:t>TRAINER:	Read out the statement on the slide. Reiterate</a:t>
            </a:r>
            <a:r>
              <a:rPr lang="en-GB" baseline="0" dirty="0" smtClean="0"/>
              <a:t> that we are not here to judge each other any more than we should judge the people we’re supporting.</a:t>
            </a:r>
          </a:p>
          <a:p>
            <a:r>
              <a:rPr lang="en-GB" baseline="0" dirty="0" smtClean="0"/>
              <a:t>	I</a:t>
            </a:r>
            <a:r>
              <a:rPr lang="en-GB" dirty="0" smtClean="0"/>
              <a:t>nvite learners to choose a card and note their initial split-second ‘judgement’, then give themselves a minute to think the statement through and put themselves in the position of the person on the 	card (what might they think/feel? why might this be important to them?).  </a:t>
            </a:r>
          </a:p>
          <a:p>
            <a:endParaRPr lang="en-GB" baseline="0" dirty="0" smtClean="0"/>
          </a:p>
          <a:p>
            <a:r>
              <a:rPr lang="en-GB" baseline="0" dirty="0" smtClean="0"/>
              <a:t>	</a:t>
            </a:r>
            <a:r>
              <a:rPr lang="en-GB" dirty="0" smtClean="0"/>
              <a:t>Finally invite learners to note their thoughts/conclusions about the</a:t>
            </a:r>
            <a:r>
              <a:rPr lang="en-GB" baseline="0" dirty="0" smtClean="0"/>
              <a:t> exercise.  </a:t>
            </a:r>
          </a:p>
          <a:p>
            <a:r>
              <a:rPr lang="en-GB" baseline="0" dirty="0" smtClean="0"/>
              <a:t>	Feed back if they are comfortable to do so.</a:t>
            </a:r>
          </a:p>
          <a:p>
            <a:r>
              <a:rPr lang="en-GB" baseline="0" dirty="0" smtClean="0"/>
              <a:t>	Have any additional learning needs been identified? </a:t>
            </a:r>
          </a:p>
          <a:p>
            <a:endParaRPr lang="en-GB" baseline="0" dirty="0" smtClean="0"/>
          </a:p>
          <a:p>
            <a:r>
              <a:rPr lang="en-GB" baseline="0" dirty="0" smtClean="0"/>
              <a:t>(Resource 3c)</a:t>
            </a:r>
          </a:p>
        </p:txBody>
      </p:sp>
      <p:sp>
        <p:nvSpPr>
          <p:cNvPr id="4" name="Slide Number Placeholder 3"/>
          <p:cNvSpPr>
            <a:spLocks noGrp="1"/>
          </p:cNvSpPr>
          <p:nvPr>
            <p:ph type="sldNum" sz="quarter" idx="10"/>
          </p:nvPr>
        </p:nvSpPr>
        <p:spPr/>
        <p:txBody>
          <a:bodyPr/>
          <a:lstStyle/>
          <a:p>
            <a:fld id="{C39D6F3E-2A04-40F1-9BCF-6E1D56561353}" type="slidenum">
              <a:rPr lang="en-GB" smtClean="0"/>
              <a:pPr/>
              <a:t>17</a:t>
            </a:fld>
            <a:endParaRPr lang="en-GB"/>
          </a:p>
        </p:txBody>
      </p:sp>
    </p:spTree>
    <p:extLst>
      <p:ext uri="{BB962C8B-B14F-4D97-AF65-F5344CB8AC3E}">
        <p14:creationId xmlns:p14="http://schemas.microsoft.com/office/powerpoint/2010/main" val="3598826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9D6F3E-2A04-40F1-9BCF-6E1D56561353}" type="slidenum">
              <a:rPr lang="en-GB" smtClean="0"/>
              <a:pPr/>
              <a:t>18</a:t>
            </a:fld>
            <a:endParaRPr lang="en-GB"/>
          </a:p>
        </p:txBody>
      </p:sp>
    </p:spTree>
    <p:extLst>
      <p:ext uri="{BB962C8B-B14F-4D97-AF65-F5344CB8AC3E}">
        <p14:creationId xmlns:p14="http://schemas.microsoft.com/office/powerpoint/2010/main" val="3920956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AIM: 	To </a:t>
            </a:r>
            <a:r>
              <a:rPr lang="en-GB" dirty="0"/>
              <a:t>clarify with learners what is meant by the term </a:t>
            </a:r>
            <a:r>
              <a:rPr lang="en-GB" dirty="0" smtClean="0"/>
              <a:t>non-verbal communication.</a:t>
            </a:r>
            <a:endParaRPr lang="en-GB" dirty="0"/>
          </a:p>
          <a:p>
            <a:endParaRPr lang="en-GB" dirty="0" smtClean="0"/>
          </a:p>
          <a:p>
            <a:r>
              <a:rPr lang="en-GB" dirty="0" smtClean="0"/>
              <a:t>TRAINER:	Invite learners to consider the quote and</a:t>
            </a:r>
            <a:r>
              <a:rPr lang="en-GB" baseline="0" dirty="0" smtClean="0"/>
              <a:t> what they think it means.</a:t>
            </a:r>
          </a:p>
          <a:p>
            <a:r>
              <a:rPr lang="en-GB" baseline="0" dirty="0" smtClean="0"/>
              <a:t>	</a:t>
            </a:r>
          </a:p>
          <a:p>
            <a:r>
              <a:rPr lang="en-GB" baseline="0" dirty="0" smtClean="0"/>
              <a:t>	Question: What makes up ‘non-verbal communication’?</a:t>
            </a:r>
            <a:endParaRPr lang="en-GB" dirty="0" smtClean="0"/>
          </a:p>
          <a:p>
            <a:endParaRPr lang="en-GB" dirty="0" smtClean="0"/>
          </a:p>
          <a:p>
            <a:r>
              <a:rPr lang="en-GB" dirty="0" smtClean="0"/>
              <a:t>	55% of communication is body language, 38% is tone of voice and 7% is the actual words spoken.</a:t>
            </a:r>
            <a:r>
              <a:rPr lang="en-GB" baseline="0" dirty="0" smtClean="0"/>
              <a:t> </a:t>
            </a:r>
          </a:p>
          <a:p>
            <a:r>
              <a:rPr lang="en-GB" dirty="0" smtClean="0"/>
              <a:t>	It's </a:t>
            </a:r>
            <a:r>
              <a:rPr lang="en-GB" dirty="0"/>
              <a:t>important to recognise that it's our </a:t>
            </a:r>
            <a:r>
              <a:rPr lang="en-GB" b="1" dirty="0" smtClean="0"/>
              <a:t>non-verbal </a:t>
            </a:r>
            <a:r>
              <a:rPr lang="en-GB" b="1" dirty="0"/>
              <a:t>communication</a:t>
            </a:r>
            <a:r>
              <a:rPr lang="en-GB" dirty="0"/>
              <a:t>—our facial expressions, gestures, eye </a:t>
            </a:r>
            <a:r>
              <a:rPr lang="en-GB" dirty="0" smtClean="0"/>
              <a:t>contact</a:t>
            </a:r>
            <a:r>
              <a:rPr lang="en-GB" dirty="0"/>
              <a:t>, posture, and tone of voice—that speak the </a:t>
            </a:r>
            <a:r>
              <a:rPr lang="en-GB" dirty="0" smtClean="0"/>
              <a:t>loudest.</a:t>
            </a:r>
          </a:p>
        </p:txBody>
      </p:sp>
      <p:sp>
        <p:nvSpPr>
          <p:cNvPr id="4" name="Slide Number Placeholder 3"/>
          <p:cNvSpPr>
            <a:spLocks noGrp="1"/>
          </p:cNvSpPr>
          <p:nvPr>
            <p:ph type="sldNum" sz="quarter" idx="10"/>
          </p:nvPr>
        </p:nvSpPr>
        <p:spPr/>
        <p:txBody>
          <a:bodyPr/>
          <a:lstStyle/>
          <a:p>
            <a:fld id="{C39D6F3E-2A04-40F1-9BCF-6E1D56561353}" type="slidenum">
              <a:rPr lang="en-GB" smtClean="0"/>
              <a:pPr/>
              <a:t>19</a:t>
            </a:fld>
            <a:endParaRPr lang="en-GB"/>
          </a:p>
        </p:txBody>
      </p:sp>
    </p:spTree>
    <p:extLst>
      <p:ext uri="{BB962C8B-B14F-4D97-AF65-F5344CB8AC3E}">
        <p14:creationId xmlns:p14="http://schemas.microsoft.com/office/powerpoint/2010/main" val="72138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clarify for learners what</a:t>
            </a:r>
            <a:r>
              <a:rPr lang="en-GB" baseline="0" dirty="0" smtClean="0"/>
              <a:t> will be covered during the session.</a:t>
            </a:r>
          </a:p>
          <a:p>
            <a:r>
              <a:rPr lang="en-GB" dirty="0" smtClean="0"/>
              <a:t>	To allow learners to evaluate the session based on the</a:t>
            </a:r>
            <a:r>
              <a:rPr lang="en-GB" baseline="0" dirty="0" smtClean="0"/>
              <a:t> intended outcomes.</a:t>
            </a:r>
            <a:endParaRPr lang="en-GB" dirty="0" smtClean="0"/>
          </a:p>
          <a:p>
            <a:endParaRPr lang="en-GB" dirty="0" smtClean="0"/>
          </a:p>
          <a:p>
            <a:r>
              <a:rPr lang="en-GB" dirty="0" smtClean="0"/>
              <a:t>TRAINER:</a:t>
            </a:r>
            <a:r>
              <a:rPr lang="en-GB" baseline="0" dirty="0" smtClean="0"/>
              <a:t> 	Invite learners to comment on the learning outcomes for the session – Is this in keeping with what you were expecting? Is there anything missing that you would like to cover?</a:t>
            </a:r>
          </a:p>
          <a:p>
            <a:endParaRPr lang="en-GB" baseline="0" dirty="0" smtClean="0"/>
          </a:p>
          <a:p>
            <a:r>
              <a:rPr lang="en-GB" baseline="0" dirty="0" smtClean="0"/>
              <a:t>	Where learners wish to cover additional topics consider whether this will be covered during the session – if not, is it more relevant to one of the other modules? Could it be included in this session?  </a:t>
            </a:r>
          </a:p>
          <a:p>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2</a:t>
            </a:fld>
            <a:endParaRPr lang="en-GB"/>
          </a:p>
        </p:txBody>
      </p:sp>
    </p:spTree>
    <p:extLst>
      <p:ext uri="{BB962C8B-B14F-4D97-AF65-F5344CB8AC3E}">
        <p14:creationId xmlns:p14="http://schemas.microsoft.com/office/powerpoint/2010/main" val="2309991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clarify some</a:t>
            </a:r>
            <a:r>
              <a:rPr lang="en-GB" baseline="0" dirty="0" smtClean="0"/>
              <a:t> of the elements that make up ‘non-verbal communication’.</a:t>
            </a:r>
          </a:p>
          <a:p>
            <a:endParaRPr lang="en-GB" baseline="0" dirty="0" smtClean="0"/>
          </a:p>
          <a:p>
            <a:r>
              <a:rPr lang="en-GB" baseline="0" dirty="0" smtClean="0"/>
              <a:t>TRAINER:	Work through the slide encouraging group discussion.</a:t>
            </a:r>
            <a:endParaRPr lang="en-GB" dirty="0" smtClean="0"/>
          </a:p>
        </p:txBody>
      </p:sp>
      <p:sp>
        <p:nvSpPr>
          <p:cNvPr id="4" name="Slide Number Placeholder 3"/>
          <p:cNvSpPr>
            <a:spLocks noGrp="1"/>
          </p:cNvSpPr>
          <p:nvPr>
            <p:ph type="sldNum" sz="quarter" idx="10"/>
          </p:nvPr>
        </p:nvSpPr>
        <p:spPr/>
        <p:txBody>
          <a:bodyPr/>
          <a:lstStyle/>
          <a:p>
            <a:fld id="{C39D6F3E-2A04-40F1-9BCF-6E1D56561353}" type="slidenum">
              <a:rPr lang="en-GB" smtClean="0"/>
              <a:pPr/>
              <a:t>20</a:t>
            </a:fld>
            <a:endParaRPr lang="en-GB"/>
          </a:p>
        </p:txBody>
      </p:sp>
    </p:spTree>
    <p:extLst>
      <p:ext uri="{BB962C8B-B14F-4D97-AF65-F5344CB8AC3E}">
        <p14:creationId xmlns:p14="http://schemas.microsoft.com/office/powerpoint/2010/main" val="2922638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AIM:	To offer learners an opportunity to test and improve their ability to interpret and receive non-verbal </a:t>
            </a:r>
            <a:r>
              <a:rPr lang="en-GB" baseline="0" dirty="0" smtClean="0"/>
              <a:t>communication.</a:t>
            </a:r>
            <a:endParaRPr lang="en-GB" dirty="0" smtClean="0"/>
          </a:p>
          <a:p>
            <a:endParaRPr lang="en-GB" dirty="0" smtClean="0"/>
          </a:p>
          <a:p>
            <a:r>
              <a:rPr lang="en-GB" dirty="0" smtClean="0"/>
              <a:t>TRAINER:	In pairs/groups,</a:t>
            </a:r>
            <a:r>
              <a:rPr lang="en-GB" baseline="0" dirty="0" smtClean="0"/>
              <a:t> give each learner a card containing a sentence and three descriptive words (e.g. ‘My house is just around the corner’ – excited, frustrated, confused). Partners to try to guess the 	descriptive words on the card. Learners to take it in turns to speak/guess.</a:t>
            </a:r>
          </a:p>
          <a:p>
            <a:r>
              <a:rPr lang="en-GB" baseline="0" dirty="0" smtClean="0"/>
              <a:t>	Encourage learners to think about all the elements of non-verbal communication (put previous slide up for reference) </a:t>
            </a:r>
          </a:p>
          <a:p>
            <a:endParaRPr lang="en-GB" baseline="0" dirty="0" smtClean="0"/>
          </a:p>
          <a:p>
            <a:r>
              <a:rPr lang="en-GB" baseline="0" dirty="0" smtClean="0"/>
              <a:t>	This exercise may take some learners too far out of their comfort zone. Alternatively, show TV clips/YouTube videos with the sound muted – ask learners to write notes to interpret the scene and take 	notes. Play the scene with sound. Draw out similarities in the interpretations to demonstrate that we all have a broadly shared understanding, but the more subtle elements may be less easy to 	interpret.</a:t>
            </a:r>
          </a:p>
          <a:p>
            <a:endParaRPr lang="en-GB" baseline="0" dirty="0" smtClean="0"/>
          </a:p>
          <a:p>
            <a:r>
              <a:rPr lang="en-GB" baseline="0" dirty="0" smtClean="0"/>
              <a:t>	Suggested clips: https://www.youtube.com/watch?v=N7lGqmZprx0&amp;list=PLol1SivyvPuOrnZo0-J6BcmDmwCQNyV_t&amp;feature=em- </a:t>
            </a:r>
            <a:r>
              <a:rPr lang="en-GB" baseline="0" dirty="0" err="1" smtClean="0"/>
              <a:t>share_video_in_list_user</a:t>
            </a:r>
            <a:endParaRPr lang="en-GB" baseline="0" dirty="0" smtClean="0"/>
          </a:p>
          <a:p>
            <a:r>
              <a:rPr lang="en-GB" baseline="0" dirty="0" smtClean="0"/>
              <a:t>	https://www.youtube.com/watch?v=ihKXQbYeV5k</a:t>
            </a:r>
          </a:p>
          <a:p>
            <a:r>
              <a:rPr lang="en-GB" baseline="0" dirty="0" smtClean="0"/>
              <a:t>	https://www.youtube.com/watch?v=OvEci5Bjgd4&amp;index=2&amp;list=RDihKXQbYeV5k </a:t>
            </a:r>
          </a:p>
          <a:p>
            <a:endParaRPr lang="en-GB" baseline="0" dirty="0" smtClean="0"/>
          </a:p>
          <a:p>
            <a:r>
              <a:rPr lang="en-GB" dirty="0" smtClean="0"/>
              <a:t>	Finally invite learners to note their thoughts/conclusions about the</a:t>
            </a:r>
            <a:r>
              <a:rPr lang="en-GB" baseline="0" dirty="0" smtClean="0"/>
              <a:t> exercise.  </a:t>
            </a:r>
          </a:p>
          <a:p>
            <a:r>
              <a:rPr lang="en-GB" baseline="0" dirty="0" smtClean="0"/>
              <a:t>	Feed back in groups/pairs if they are comfortable to do so.</a:t>
            </a:r>
          </a:p>
          <a:p>
            <a:r>
              <a:rPr lang="en-GB" baseline="0" dirty="0" smtClean="0"/>
              <a:t>	Have any additional learning needs been identified? </a:t>
            </a:r>
          </a:p>
          <a:p>
            <a:endParaRPr lang="en-GB" dirty="0" smtClean="0"/>
          </a:p>
          <a:p>
            <a:r>
              <a:rPr lang="en-GB" dirty="0" smtClean="0"/>
              <a:t>(Resource 3d)</a:t>
            </a:r>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21</a:t>
            </a:fld>
            <a:endParaRPr lang="en-GB"/>
          </a:p>
        </p:txBody>
      </p:sp>
    </p:spTree>
    <p:extLst>
      <p:ext uri="{BB962C8B-B14F-4D97-AF65-F5344CB8AC3E}">
        <p14:creationId xmlns:p14="http://schemas.microsoft.com/office/powerpoint/2010/main" val="1264267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22</a:t>
            </a:fld>
            <a:endParaRPr lang="en-GB"/>
          </a:p>
        </p:txBody>
      </p:sp>
    </p:spTree>
    <p:extLst>
      <p:ext uri="{BB962C8B-B14F-4D97-AF65-F5344CB8AC3E}">
        <p14:creationId xmlns:p14="http://schemas.microsoft.com/office/powerpoint/2010/main" val="86411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AIM: 	 </a:t>
            </a:r>
            <a:r>
              <a:rPr lang="en-GB" dirty="0"/>
              <a:t>To clarify with learners that the language we use changes depending on the situation we’re in and who we’re </a:t>
            </a:r>
            <a:r>
              <a:rPr lang="en-GB" dirty="0" smtClean="0"/>
              <a:t>	communicating with.</a:t>
            </a:r>
            <a:endParaRPr lang="en-GB" dirty="0"/>
          </a:p>
          <a:p>
            <a:endParaRPr lang="en-GB" dirty="0" smtClean="0"/>
          </a:p>
          <a:p>
            <a:r>
              <a:rPr lang="en-GB" dirty="0" smtClean="0"/>
              <a:t>TRAINER:	</a:t>
            </a:r>
            <a:r>
              <a:rPr lang="en-GB" baseline="0" dirty="0" smtClean="0"/>
              <a:t>Place flipchart sheets around the room with one scenario and a question noted on each (you might choose to use two scenarios or more dependent on the group size). In pairs or groups, ask learners 	to move around the room noting words to describe their use of language in each situation e.g. – formal, loud, simplified, etc. Encourage learners to think about the </a:t>
            </a:r>
            <a:r>
              <a:rPr lang="en-GB" dirty="0"/>
              <a:t>most appropriate language and </a:t>
            </a:r>
            <a:r>
              <a:rPr lang="en-GB" dirty="0" smtClean="0"/>
              <a:t>	tone to make </a:t>
            </a:r>
            <a:r>
              <a:rPr lang="en-GB" dirty="0"/>
              <a:t>themselves </a:t>
            </a:r>
            <a:r>
              <a:rPr lang="en-GB" dirty="0" smtClean="0"/>
              <a:t>understood </a:t>
            </a:r>
            <a:r>
              <a:rPr lang="en-GB" dirty="0"/>
              <a:t>and connect with </a:t>
            </a:r>
            <a:r>
              <a:rPr lang="en-GB" dirty="0" smtClean="0"/>
              <a:t>the </a:t>
            </a:r>
            <a:r>
              <a:rPr lang="en-GB" dirty="0"/>
              <a:t>person they’re speaking to (beginning to demonstrate rapport building</a:t>
            </a:r>
            <a:r>
              <a:rPr lang="en-GB" dirty="0" smtClean="0"/>
              <a:t>).</a:t>
            </a:r>
          </a:p>
          <a:p>
            <a:endParaRPr lang="en-GB" dirty="0" smtClean="0"/>
          </a:p>
          <a:p>
            <a:r>
              <a:rPr lang="en-GB" dirty="0" smtClean="0"/>
              <a:t>(Resource 3e)</a:t>
            </a:r>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23</a:t>
            </a:fld>
            <a:endParaRPr lang="en-GB"/>
          </a:p>
        </p:txBody>
      </p:sp>
    </p:spTree>
    <p:extLst>
      <p:ext uri="{BB962C8B-B14F-4D97-AF65-F5344CB8AC3E}">
        <p14:creationId xmlns:p14="http://schemas.microsoft.com/office/powerpoint/2010/main" val="3122852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a:t>
            </a:r>
            <a:r>
              <a:rPr lang="en-GB" dirty="0" smtClean="0"/>
              <a:t>To offer learners an opportunity to test and improve their use of language.</a:t>
            </a:r>
          </a:p>
          <a:p>
            <a:endParaRPr lang="en-GB" dirty="0" smtClean="0"/>
          </a:p>
          <a:p>
            <a:r>
              <a:rPr lang="en-GB" dirty="0"/>
              <a:t>TRAINER: 	In </a:t>
            </a:r>
            <a:r>
              <a:rPr lang="en-GB" dirty="0" smtClean="0"/>
              <a:t>pairs, </a:t>
            </a:r>
            <a:r>
              <a:rPr lang="en-GB" dirty="0"/>
              <a:t>ask learners to sit back to back. </a:t>
            </a:r>
            <a:r>
              <a:rPr lang="en-GB" dirty="0" smtClean="0"/>
              <a:t>Give </a:t>
            </a:r>
            <a:r>
              <a:rPr lang="en-GB" dirty="0"/>
              <a:t>one learner a simple picture and ask them to describe it to their </a:t>
            </a:r>
            <a:r>
              <a:rPr lang="en-GB" dirty="0" smtClean="0"/>
              <a:t>partner</a:t>
            </a:r>
            <a:r>
              <a:rPr lang="en-GB" dirty="0"/>
              <a:t>. </a:t>
            </a:r>
            <a:r>
              <a:rPr lang="en-GB" dirty="0" smtClean="0"/>
              <a:t>Ask </a:t>
            </a:r>
            <a:r>
              <a:rPr lang="en-GB" dirty="0"/>
              <a:t>the partner to draw </a:t>
            </a:r>
            <a:r>
              <a:rPr lang="en-GB" dirty="0" smtClean="0"/>
              <a:t>the picture </a:t>
            </a:r>
            <a:r>
              <a:rPr lang="en-GB" dirty="0"/>
              <a:t>as it’s described to them. </a:t>
            </a:r>
            <a:r>
              <a:rPr lang="en-GB" dirty="0" smtClean="0"/>
              <a:t>As </a:t>
            </a:r>
            <a:r>
              <a:rPr lang="en-GB" dirty="0"/>
              <a:t>learners are </a:t>
            </a:r>
            <a:r>
              <a:rPr lang="en-GB" dirty="0" smtClean="0"/>
              <a:t>	unable </a:t>
            </a:r>
            <a:r>
              <a:rPr lang="en-GB" dirty="0"/>
              <a:t>to use body </a:t>
            </a:r>
            <a:r>
              <a:rPr lang="en-GB" dirty="0" smtClean="0"/>
              <a:t>language </a:t>
            </a:r>
            <a:r>
              <a:rPr lang="en-GB" dirty="0"/>
              <a:t>to communicate, they’ll be reliant on verbal cues only.  </a:t>
            </a:r>
          </a:p>
          <a:p>
            <a:endParaRPr lang="en-GB" dirty="0"/>
          </a:p>
          <a:p>
            <a:r>
              <a:rPr lang="en-GB" dirty="0" smtClean="0"/>
              <a:t>	Finally invite learners to note their thoughts/conclusions about the</a:t>
            </a:r>
            <a:r>
              <a:rPr lang="en-GB" baseline="0" dirty="0" smtClean="0"/>
              <a:t> exercise.  </a:t>
            </a:r>
          </a:p>
          <a:p>
            <a:r>
              <a:rPr lang="en-GB" baseline="0" dirty="0" smtClean="0"/>
              <a:t>	Feed back in pairs if they are comfortable to do so.</a:t>
            </a:r>
          </a:p>
          <a:p>
            <a:r>
              <a:rPr lang="en-GB" baseline="0" dirty="0" smtClean="0"/>
              <a:t>	Have any additional learning needs been identified? </a:t>
            </a:r>
          </a:p>
          <a:p>
            <a:endParaRPr lang="en-GB" dirty="0"/>
          </a:p>
          <a:p>
            <a:r>
              <a:rPr lang="en-GB" dirty="0"/>
              <a:t>	</a:t>
            </a:r>
            <a:r>
              <a:rPr lang="en-GB" dirty="0" smtClean="0"/>
              <a:t>This </a:t>
            </a:r>
            <a:r>
              <a:rPr lang="en-GB" dirty="0"/>
              <a:t>exercise reinforces the importance of the appropriate use of language in written communication or during </a:t>
            </a:r>
            <a:r>
              <a:rPr lang="en-GB" dirty="0" smtClean="0"/>
              <a:t>a phone </a:t>
            </a:r>
            <a:r>
              <a:rPr lang="en-GB" dirty="0"/>
              <a:t>conversation. </a:t>
            </a:r>
            <a:r>
              <a:rPr lang="en-GB" dirty="0" smtClean="0"/>
              <a:t>The </a:t>
            </a:r>
            <a:r>
              <a:rPr lang="en-GB" dirty="0"/>
              <a:t>other </a:t>
            </a:r>
            <a:r>
              <a:rPr lang="en-GB" dirty="0" smtClean="0"/>
              <a:t>person </a:t>
            </a:r>
            <a:r>
              <a:rPr lang="en-GB" dirty="0"/>
              <a:t>cannot interpret your message through </a:t>
            </a:r>
            <a:r>
              <a:rPr lang="en-GB" dirty="0" smtClean="0"/>
              <a:t>non-	verbal </a:t>
            </a:r>
            <a:r>
              <a:rPr lang="en-GB" dirty="0"/>
              <a:t>communication </a:t>
            </a:r>
            <a:r>
              <a:rPr lang="en-GB" dirty="0" smtClean="0"/>
              <a:t>(</a:t>
            </a:r>
            <a:r>
              <a:rPr lang="en-GB" dirty="0"/>
              <a:t>except for tone</a:t>
            </a:r>
            <a:r>
              <a:rPr lang="en-GB" dirty="0" smtClean="0"/>
              <a:t>).</a:t>
            </a:r>
          </a:p>
          <a:p>
            <a:endParaRPr lang="en-GB" dirty="0" smtClean="0"/>
          </a:p>
          <a:p>
            <a:r>
              <a:rPr lang="en-GB" dirty="0" smtClean="0"/>
              <a:t>(Resource 3f)</a:t>
            </a:r>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24</a:t>
            </a:fld>
            <a:endParaRPr lang="en-GB"/>
          </a:p>
        </p:txBody>
      </p:sp>
    </p:spTree>
    <p:extLst>
      <p:ext uri="{BB962C8B-B14F-4D97-AF65-F5344CB8AC3E}">
        <p14:creationId xmlns:p14="http://schemas.microsoft.com/office/powerpoint/2010/main" val="4251720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9D6F3E-2A04-40F1-9BCF-6E1D56561353}" type="slidenum">
              <a:rPr lang="en-GB" smtClean="0"/>
              <a:pPr/>
              <a:t>25</a:t>
            </a:fld>
            <a:endParaRPr lang="en-GB"/>
          </a:p>
        </p:txBody>
      </p:sp>
    </p:spTree>
    <p:extLst>
      <p:ext uri="{BB962C8B-B14F-4D97-AF65-F5344CB8AC3E}">
        <p14:creationId xmlns:p14="http://schemas.microsoft.com/office/powerpoint/2010/main" val="785573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clarify the importance</a:t>
            </a:r>
            <a:r>
              <a:rPr lang="en-GB" baseline="0" dirty="0" smtClean="0"/>
              <a:t> of using different types of questions for different purposes.</a:t>
            </a:r>
          </a:p>
          <a:p>
            <a:endParaRPr lang="en-GB" baseline="0" dirty="0" smtClean="0"/>
          </a:p>
          <a:p>
            <a:r>
              <a:rPr lang="en-GB" baseline="0" dirty="0" smtClean="0"/>
              <a:t>TRAINER: 	Group discussion. Ask learners to consider situations where each type of question might be useful in an advocacy situation.</a:t>
            </a:r>
            <a:endParaRPr lang="en-GB" dirty="0" smtClean="0"/>
          </a:p>
        </p:txBody>
      </p:sp>
      <p:sp>
        <p:nvSpPr>
          <p:cNvPr id="4" name="Slide Number Placeholder 3"/>
          <p:cNvSpPr>
            <a:spLocks noGrp="1"/>
          </p:cNvSpPr>
          <p:nvPr>
            <p:ph type="sldNum" sz="quarter" idx="10"/>
          </p:nvPr>
        </p:nvSpPr>
        <p:spPr/>
        <p:txBody>
          <a:bodyPr/>
          <a:lstStyle/>
          <a:p>
            <a:fld id="{C39D6F3E-2A04-40F1-9BCF-6E1D56561353}" type="slidenum">
              <a:rPr lang="en-GB" smtClean="0"/>
              <a:pPr/>
              <a:t>26</a:t>
            </a:fld>
            <a:endParaRPr lang="en-GB"/>
          </a:p>
        </p:txBody>
      </p:sp>
    </p:spTree>
    <p:extLst>
      <p:ext uri="{BB962C8B-B14F-4D97-AF65-F5344CB8AC3E}">
        <p14:creationId xmlns:p14="http://schemas.microsoft.com/office/powerpoint/2010/main" val="2858078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AIM: 	To offer learners an opportunity to test and improve their use of effective questioning.</a:t>
            </a:r>
          </a:p>
          <a:p>
            <a:pPr defTabSz="931774">
              <a:defRPr/>
            </a:pPr>
            <a:endParaRPr lang="en-GB" dirty="0" smtClean="0"/>
          </a:p>
          <a:p>
            <a:pPr defTabSz="931774">
              <a:defRPr/>
            </a:pPr>
            <a:r>
              <a:rPr lang="en-GB" dirty="0" smtClean="0"/>
              <a:t>TRAINER:	Give</a:t>
            </a:r>
            <a:r>
              <a:rPr lang="en-GB" baseline="0" dirty="0" smtClean="0"/>
              <a:t> out the ‘effective questioning’ exercise sheet. In pairs, invite Person 1 to ask Person 2 about their night out. Person 2 must answer the questions using the information in their briefing.</a:t>
            </a:r>
          </a:p>
          <a:p>
            <a:pPr defTabSz="931774">
              <a:defRPr/>
            </a:pPr>
            <a:endParaRPr lang="en-GB" baseline="0" dirty="0" smtClean="0"/>
          </a:p>
          <a:p>
            <a:pPr lvl="0"/>
            <a:r>
              <a:rPr lang="en-GB" baseline="0" dirty="0" smtClean="0"/>
              <a:t>Person 1:  </a:t>
            </a:r>
          </a:p>
          <a:p>
            <a:pPr lvl="0"/>
            <a:r>
              <a:rPr lang="en-GB" dirty="0"/>
              <a:t>Answer all </a:t>
            </a:r>
            <a:r>
              <a:rPr lang="en-GB" dirty="0" smtClean="0"/>
              <a:t>the questions </a:t>
            </a:r>
            <a:r>
              <a:rPr lang="en-GB" dirty="0"/>
              <a:t>honestly but with the minimum necessary information.</a:t>
            </a:r>
          </a:p>
          <a:p>
            <a:pPr lvl="0"/>
            <a:r>
              <a:rPr lang="en-GB" dirty="0"/>
              <a:t>Answer all </a:t>
            </a:r>
            <a:r>
              <a:rPr lang="en-GB" dirty="0" smtClean="0"/>
              <a:t>the closed </a:t>
            </a:r>
            <a:r>
              <a:rPr lang="en-GB" dirty="0"/>
              <a:t>questions with ‘yes’ or ‘no’.</a:t>
            </a:r>
          </a:p>
          <a:p>
            <a:pPr lvl="0"/>
            <a:r>
              <a:rPr lang="en-GB" dirty="0"/>
              <a:t>If the information you’re asked for is not included in the scenario you may make something up or say ‘I don’t know’.</a:t>
            </a:r>
          </a:p>
          <a:p>
            <a:pPr lvl="0"/>
            <a:endParaRPr lang="en-GB" dirty="0"/>
          </a:p>
          <a:p>
            <a:pPr lvl="0"/>
            <a:r>
              <a:rPr lang="en-GB" dirty="0" smtClean="0"/>
              <a:t>Person 2</a:t>
            </a:r>
            <a:r>
              <a:rPr lang="en-GB" dirty="0"/>
              <a:t>: </a:t>
            </a:r>
          </a:p>
          <a:p>
            <a:pPr lvl="0"/>
            <a:r>
              <a:rPr lang="en-GB" dirty="0"/>
              <a:t>Find out as much </a:t>
            </a:r>
            <a:r>
              <a:rPr lang="en-GB" i="1" dirty="0"/>
              <a:t>key </a:t>
            </a:r>
            <a:r>
              <a:rPr lang="en-GB" dirty="0"/>
              <a:t>information as possible about what </a:t>
            </a:r>
            <a:r>
              <a:rPr lang="en-GB" dirty="0" smtClean="0"/>
              <a:t>Person </a:t>
            </a:r>
            <a:r>
              <a:rPr lang="en-GB" dirty="0"/>
              <a:t>1 did last night by using </a:t>
            </a:r>
            <a:r>
              <a:rPr lang="en-GB" dirty="0" smtClean="0"/>
              <a:t>an appropriate </a:t>
            </a:r>
            <a:r>
              <a:rPr lang="en-GB" dirty="0"/>
              <a:t>questioning technique.</a:t>
            </a:r>
          </a:p>
          <a:p>
            <a:pPr lvl="0"/>
            <a:r>
              <a:rPr lang="en-GB" dirty="0"/>
              <a:t>Try to put </a:t>
            </a:r>
            <a:r>
              <a:rPr lang="en-GB" dirty="0" smtClean="0"/>
              <a:t>Person </a:t>
            </a:r>
            <a:r>
              <a:rPr lang="en-GB" dirty="0"/>
              <a:t>1’s activities </a:t>
            </a:r>
            <a:r>
              <a:rPr lang="en-GB" dirty="0" smtClean="0"/>
              <a:t>in the order in </a:t>
            </a:r>
            <a:r>
              <a:rPr lang="en-GB" dirty="0"/>
              <a:t>which they took place.</a:t>
            </a:r>
          </a:p>
          <a:p>
            <a:pPr lvl="0"/>
            <a:r>
              <a:rPr lang="en-GB" dirty="0"/>
              <a:t>Try to avoid asking the same question twice – re-phrase wherever possible.  </a:t>
            </a:r>
          </a:p>
          <a:p>
            <a:pPr lvl="0"/>
            <a:r>
              <a:rPr lang="en-GB"/>
              <a:t>If </a:t>
            </a:r>
            <a:r>
              <a:rPr lang="en-GB" smtClean="0"/>
              <a:t>Person </a:t>
            </a:r>
            <a:r>
              <a:rPr lang="en-GB" dirty="0"/>
              <a:t>1 answers ‘I don’t know’, they don’t have this information on their sheet so you should move on to a different question.</a:t>
            </a:r>
          </a:p>
          <a:p>
            <a:pPr lvl="0"/>
            <a:endParaRPr lang="en-GB" dirty="0"/>
          </a:p>
          <a:p>
            <a:r>
              <a:rPr lang="en-GB" dirty="0" smtClean="0"/>
              <a:t>Finally invite the learners to note their thoughts/conclusions about the</a:t>
            </a:r>
            <a:r>
              <a:rPr lang="en-GB" baseline="0" dirty="0" smtClean="0"/>
              <a:t> exercise.  </a:t>
            </a:r>
          </a:p>
          <a:p>
            <a:r>
              <a:rPr lang="en-GB" baseline="0" dirty="0" smtClean="0"/>
              <a:t>Feed back in pairs if they are comfortable to do so.</a:t>
            </a:r>
          </a:p>
          <a:p>
            <a:r>
              <a:rPr lang="en-GB" baseline="0" dirty="0" smtClean="0"/>
              <a:t>Have any additional learning needs been identified? </a:t>
            </a:r>
          </a:p>
          <a:p>
            <a:endParaRPr lang="en-GB" baseline="0" dirty="0" smtClean="0"/>
          </a:p>
          <a:p>
            <a:r>
              <a:rPr lang="en-GB" baseline="0" dirty="0" smtClean="0"/>
              <a:t>(Resource 3g)</a:t>
            </a:r>
          </a:p>
          <a:p>
            <a:pPr lvl="0"/>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27</a:t>
            </a:fld>
            <a:endParaRPr lang="en-GB"/>
          </a:p>
        </p:txBody>
      </p:sp>
    </p:spTree>
    <p:extLst>
      <p:ext uri="{BB962C8B-B14F-4D97-AF65-F5344CB8AC3E}">
        <p14:creationId xmlns:p14="http://schemas.microsoft.com/office/powerpoint/2010/main" val="2229414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This workshop brings together the learning from all of the other workshops. </a:t>
            </a:r>
            <a:r>
              <a:rPr lang="en-GB" dirty="0" smtClean="0"/>
              <a:t>Building </a:t>
            </a:r>
            <a:r>
              <a:rPr lang="en-GB" dirty="0"/>
              <a:t>rapport and being assertive are both concepts that require us to bring together our skills of listening and expressing ourselves </a:t>
            </a:r>
            <a:r>
              <a:rPr lang="en-GB" dirty="0" smtClean="0"/>
              <a:t>to </a:t>
            </a:r>
            <a:r>
              <a:rPr lang="en-GB" dirty="0"/>
              <a:t>connect with others and clearly state our position.   </a:t>
            </a:r>
          </a:p>
          <a:p>
            <a:pPr lvl="0"/>
            <a:endParaRPr lang="en-GB" dirty="0"/>
          </a:p>
          <a:p>
            <a:pPr marL="171450" lvl="0" indent="-171450">
              <a:buFont typeface="Arial" panose="020B0604020202020204" pitchFamily="34" charset="0"/>
              <a:buChar char="•"/>
            </a:pPr>
            <a:r>
              <a:rPr lang="en-GB" dirty="0" smtClean="0"/>
              <a:t>Eye </a:t>
            </a:r>
            <a:r>
              <a:rPr lang="en-GB" dirty="0"/>
              <a:t>contact: demonstrates interest, shows sincerity</a:t>
            </a:r>
          </a:p>
          <a:p>
            <a:pPr marL="171450" lvl="0" indent="-171450">
              <a:buFont typeface="Arial" panose="020B0604020202020204" pitchFamily="34" charset="0"/>
              <a:buChar char="•"/>
            </a:pPr>
            <a:r>
              <a:rPr lang="en-GB" dirty="0" smtClean="0"/>
              <a:t>Body </a:t>
            </a:r>
            <a:r>
              <a:rPr lang="en-GB" dirty="0"/>
              <a:t>posture: congruent body language will improve the significance of the message</a:t>
            </a:r>
          </a:p>
          <a:p>
            <a:pPr marL="171450" lvl="0" indent="-171450">
              <a:buFont typeface="Arial" panose="020B0604020202020204" pitchFamily="34" charset="0"/>
              <a:buChar char="•"/>
            </a:pPr>
            <a:r>
              <a:rPr lang="en-GB" dirty="0" smtClean="0"/>
              <a:t>Gestures</a:t>
            </a:r>
            <a:r>
              <a:rPr lang="en-GB" dirty="0"/>
              <a:t>: appropriate gestures help to add emphasis</a:t>
            </a:r>
          </a:p>
          <a:p>
            <a:pPr marL="171450" lvl="0" indent="-171450">
              <a:buFont typeface="Arial" panose="020B0604020202020204" pitchFamily="34" charset="0"/>
              <a:buChar char="•"/>
            </a:pPr>
            <a:r>
              <a:rPr lang="en-GB" dirty="0" smtClean="0"/>
              <a:t>Voice</a:t>
            </a:r>
            <a:r>
              <a:rPr lang="en-GB" dirty="0"/>
              <a:t>: a level, well modulated tone is more convincing and acceptable, and is not intimidating</a:t>
            </a:r>
          </a:p>
          <a:p>
            <a:pPr marL="171450" lvl="0" indent="-171450">
              <a:buFont typeface="Arial" panose="020B0604020202020204" pitchFamily="34" charset="0"/>
              <a:buChar char="•"/>
            </a:pPr>
            <a:r>
              <a:rPr lang="en-GB" dirty="0" smtClean="0"/>
              <a:t>Timing</a:t>
            </a:r>
            <a:r>
              <a:rPr lang="en-GB" dirty="0"/>
              <a:t>: use your judgement to maximise receptivity and impact</a:t>
            </a:r>
          </a:p>
          <a:p>
            <a:pPr marL="171450" lvl="0" indent="-171450">
              <a:buFont typeface="Arial" panose="020B0604020202020204" pitchFamily="34" charset="0"/>
              <a:buChar char="•"/>
            </a:pPr>
            <a:r>
              <a:rPr lang="en-GB" smtClean="0"/>
              <a:t>Content</a:t>
            </a:r>
            <a:r>
              <a:rPr lang="en-GB" dirty="0"/>
              <a:t>: how, where and when you choose to comment is probably more important than WHAT you say</a:t>
            </a:r>
          </a:p>
        </p:txBody>
      </p:sp>
      <p:sp>
        <p:nvSpPr>
          <p:cNvPr id="4" name="Slide Number Placeholder 3"/>
          <p:cNvSpPr>
            <a:spLocks noGrp="1"/>
          </p:cNvSpPr>
          <p:nvPr>
            <p:ph type="sldNum" sz="quarter" idx="10"/>
          </p:nvPr>
        </p:nvSpPr>
        <p:spPr/>
        <p:txBody>
          <a:bodyPr/>
          <a:lstStyle/>
          <a:p>
            <a:fld id="{C39D6F3E-2A04-40F1-9BCF-6E1D56561353}" type="slidenum">
              <a:rPr lang="en-GB" smtClean="0"/>
              <a:pPr/>
              <a:t>28</a:t>
            </a:fld>
            <a:endParaRPr lang="en-GB"/>
          </a:p>
        </p:txBody>
      </p:sp>
    </p:spTree>
    <p:extLst>
      <p:ext uri="{BB962C8B-B14F-4D97-AF65-F5344CB8AC3E}">
        <p14:creationId xmlns:p14="http://schemas.microsoft.com/office/powerpoint/2010/main" val="1981346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introduce and</a:t>
            </a:r>
            <a:r>
              <a:rPr lang="en-GB" baseline="0" dirty="0" smtClean="0"/>
              <a:t> explain the concept of ‘rapport’.</a:t>
            </a:r>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29</a:t>
            </a:fld>
            <a:endParaRPr lang="en-GB"/>
          </a:p>
        </p:txBody>
      </p:sp>
    </p:spTree>
    <p:extLst>
      <p:ext uri="{BB962C8B-B14F-4D97-AF65-F5344CB8AC3E}">
        <p14:creationId xmlns:p14="http://schemas.microsoft.com/office/powerpoint/2010/main" val="316054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an assumption that those attending this course understand what is meant by the term ‘advocacy’ and have self-selected themselves as advocates (either by attending module 1 and 2, or by other means).</a:t>
            </a:r>
          </a:p>
          <a:p>
            <a:endParaRPr lang="en-GB" dirty="0" smtClean="0"/>
          </a:p>
          <a:p>
            <a:r>
              <a:rPr lang="en-GB" dirty="0" smtClean="0"/>
              <a:t>AIM:</a:t>
            </a:r>
            <a:r>
              <a:rPr lang="en-GB" baseline="0" dirty="0" smtClean="0"/>
              <a:t> 	To remind learners what we mean by the term advocacy and their role as an advocate.</a:t>
            </a:r>
          </a:p>
          <a:p>
            <a:endParaRPr lang="en-GB" baseline="0" dirty="0" smtClean="0"/>
          </a:p>
          <a:p>
            <a:r>
              <a:rPr lang="en-GB" baseline="0" dirty="0" smtClean="0"/>
              <a:t>TRAINER: 	Give out cards containing elements of the advocacy process. Ask learners to each share one or two examples of when/how they do what’s on the card.</a:t>
            </a:r>
          </a:p>
          <a:p>
            <a:endParaRPr lang="en-GB" baseline="0" dirty="0" smtClean="0"/>
          </a:p>
          <a:p>
            <a:endParaRPr lang="en-GB" baseline="0" dirty="0" smtClean="0"/>
          </a:p>
          <a:p>
            <a:r>
              <a:rPr lang="en-GB" baseline="0" dirty="0" smtClean="0"/>
              <a:t>(Resource 3a)</a:t>
            </a:r>
          </a:p>
        </p:txBody>
      </p:sp>
      <p:sp>
        <p:nvSpPr>
          <p:cNvPr id="4" name="Slide Number Placeholder 3"/>
          <p:cNvSpPr>
            <a:spLocks noGrp="1"/>
          </p:cNvSpPr>
          <p:nvPr>
            <p:ph type="sldNum" sz="quarter" idx="10"/>
          </p:nvPr>
        </p:nvSpPr>
        <p:spPr/>
        <p:txBody>
          <a:bodyPr/>
          <a:lstStyle/>
          <a:p>
            <a:fld id="{C39D6F3E-2A04-40F1-9BCF-6E1D56561353}" type="slidenum">
              <a:rPr lang="en-GB" smtClean="0"/>
              <a:pPr/>
              <a:t>3</a:t>
            </a:fld>
            <a:endParaRPr lang="en-GB"/>
          </a:p>
        </p:txBody>
      </p:sp>
    </p:spTree>
    <p:extLst>
      <p:ext uri="{BB962C8B-B14F-4D97-AF65-F5344CB8AC3E}">
        <p14:creationId xmlns:p14="http://schemas.microsoft.com/office/powerpoint/2010/main" val="3346758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AIM: 	To offer learners an opportunity to test and improve their use of rapport</a:t>
            </a:r>
            <a:r>
              <a:rPr lang="en-GB" baseline="0" dirty="0" smtClean="0"/>
              <a:t> building.</a:t>
            </a:r>
            <a:endParaRPr lang="en-GB" dirty="0" smtClean="0"/>
          </a:p>
          <a:p>
            <a:pPr defTabSz="931774">
              <a:defRPr/>
            </a:pPr>
            <a:endParaRPr lang="en-GB" dirty="0" smtClean="0"/>
          </a:p>
          <a:p>
            <a:pPr defTabSz="931774">
              <a:defRPr/>
            </a:pPr>
            <a:r>
              <a:rPr lang="en-GB" dirty="0" smtClean="0"/>
              <a:t>TRAINER:	Ask</a:t>
            </a:r>
            <a:r>
              <a:rPr lang="en-GB" baseline="0" dirty="0" smtClean="0"/>
              <a:t> leaners to group into pairs. Provide pairs with scenario to discuss e.g. how meals are decided in their home, what they enjoy doing in their spare time, favourite films, etc. The first member of 	the pair is to tell the other person about the given scenario i.e. who does the shopping, how they decide what to eat, how they budget for food, etc. The person listening is to actively try to build 	rapport with the person by engaging in the conversation, but not taking over, being guided by the pointers on the slide. Once finished the pair is to swap who is talking, to give both learners the 	opportunity to practice. </a:t>
            </a:r>
          </a:p>
          <a:p>
            <a:pPr defTabSz="931774">
              <a:defRPr/>
            </a:pPr>
            <a:endParaRPr lang="en-GB" baseline="0" dirty="0" smtClean="0"/>
          </a:p>
          <a:p>
            <a:r>
              <a:rPr lang="en-GB" dirty="0" smtClean="0"/>
              <a:t>	Finally invite learners to note their thoughts/conclusions about the</a:t>
            </a:r>
            <a:r>
              <a:rPr lang="en-GB" baseline="0" dirty="0" smtClean="0"/>
              <a:t> exercise.  </a:t>
            </a:r>
          </a:p>
          <a:p>
            <a:r>
              <a:rPr lang="en-GB" baseline="0" dirty="0" smtClean="0"/>
              <a:t>	Feed back in pairs if they are comfortable to do so.</a:t>
            </a:r>
          </a:p>
          <a:p>
            <a:r>
              <a:rPr lang="en-GB" baseline="0" dirty="0" smtClean="0"/>
              <a:t>	Have any additional learning needs been identified? </a:t>
            </a:r>
          </a:p>
          <a:p>
            <a:pPr defTabSz="931774">
              <a:defRPr/>
            </a:pPr>
            <a:endParaRPr lang="en-GB" dirty="0" smtClean="0"/>
          </a:p>
        </p:txBody>
      </p:sp>
      <p:sp>
        <p:nvSpPr>
          <p:cNvPr id="4" name="Slide Number Placeholder 3"/>
          <p:cNvSpPr>
            <a:spLocks noGrp="1"/>
          </p:cNvSpPr>
          <p:nvPr>
            <p:ph type="sldNum" sz="quarter" idx="10"/>
          </p:nvPr>
        </p:nvSpPr>
        <p:spPr/>
        <p:txBody>
          <a:bodyPr/>
          <a:lstStyle/>
          <a:p>
            <a:fld id="{C39D6F3E-2A04-40F1-9BCF-6E1D56561353}" type="slidenum">
              <a:rPr lang="en-GB" smtClean="0"/>
              <a:pPr/>
              <a:t>30</a:t>
            </a:fld>
            <a:endParaRPr lang="en-GB"/>
          </a:p>
        </p:txBody>
      </p:sp>
    </p:spTree>
    <p:extLst>
      <p:ext uri="{BB962C8B-B14F-4D97-AF65-F5344CB8AC3E}">
        <p14:creationId xmlns:p14="http://schemas.microsoft.com/office/powerpoint/2010/main" val="468189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9D6F3E-2A04-40F1-9BCF-6E1D56561353}" type="slidenum">
              <a:rPr lang="en-GB" smtClean="0"/>
              <a:pPr/>
              <a:t>31</a:t>
            </a:fld>
            <a:endParaRPr lang="en-GB"/>
          </a:p>
        </p:txBody>
      </p:sp>
    </p:spTree>
    <p:extLst>
      <p:ext uri="{BB962C8B-B14F-4D97-AF65-F5344CB8AC3E}">
        <p14:creationId xmlns:p14="http://schemas.microsoft.com/office/powerpoint/2010/main" val="1557891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introduce and explain</a:t>
            </a:r>
            <a:r>
              <a:rPr lang="en-GB" baseline="0" dirty="0" smtClean="0"/>
              <a:t> the concept of ‘assertiveness’.</a:t>
            </a:r>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32</a:t>
            </a:fld>
            <a:endParaRPr lang="en-GB"/>
          </a:p>
        </p:txBody>
      </p:sp>
    </p:spTree>
    <p:extLst>
      <p:ext uri="{BB962C8B-B14F-4D97-AF65-F5344CB8AC3E}">
        <p14:creationId xmlns:p14="http://schemas.microsoft.com/office/powerpoint/2010/main" val="2866014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AIM: 	To offer learners an opportunity to test and improve their assertiveness</a:t>
            </a:r>
            <a:r>
              <a:rPr lang="en-GB" baseline="0" dirty="0" smtClean="0"/>
              <a:t> skills.</a:t>
            </a:r>
          </a:p>
          <a:p>
            <a:pPr defTabSz="931774">
              <a:defRPr/>
            </a:pPr>
            <a:endParaRPr lang="en-GB" baseline="0" dirty="0" smtClean="0"/>
          </a:p>
          <a:p>
            <a:pPr defTabSz="931774">
              <a:defRPr/>
            </a:pPr>
            <a:r>
              <a:rPr lang="en-GB" baseline="0" dirty="0" smtClean="0"/>
              <a:t>TRAINER:	Ask leaners to group into groups of three – two to take part in the exercise and one observer.</a:t>
            </a:r>
          </a:p>
          <a:p>
            <a:pPr defTabSz="931774">
              <a:defRPr/>
            </a:pPr>
            <a:r>
              <a:rPr lang="en-GB" baseline="0" dirty="0" smtClean="0"/>
              <a:t>	Give out pairs of cards, informing the learner of what it is that they are to advocate and some examples of their reasoning, which they can add to.</a:t>
            </a:r>
          </a:p>
          <a:p>
            <a:pPr defTabSz="931774">
              <a:defRPr/>
            </a:pPr>
            <a:r>
              <a:rPr lang="en-GB" baseline="0" dirty="0" smtClean="0"/>
              <a:t>	Leaners are to advocate their point, without getting aggressive or upset and by being respectful to the other person’s argument.</a:t>
            </a:r>
          </a:p>
          <a:p>
            <a:pPr defTabSz="931774">
              <a:defRPr/>
            </a:pPr>
            <a:r>
              <a:rPr lang="en-GB" baseline="0" dirty="0" smtClean="0"/>
              <a:t>	The observer is to feedback to the pair, offering reflection on how they did.</a:t>
            </a:r>
          </a:p>
          <a:p>
            <a:pPr defTabSz="931774">
              <a:defRPr/>
            </a:pPr>
            <a:r>
              <a:rPr lang="en-GB" baseline="0" dirty="0" smtClean="0"/>
              <a:t>	Individuals within group to swap around to give each learner the opportunity to practice.</a:t>
            </a:r>
            <a:endParaRPr lang="en-GB" dirty="0" smtClean="0"/>
          </a:p>
          <a:p>
            <a:endParaRPr lang="en-GB" dirty="0" smtClean="0"/>
          </a:p>
          <a:p>
            <a:r>
              <a:rPr lang="en-GB" dirty="0" smtClean="0"/>
              <a:t>	Finally invite learners to note their thoughts/conclusions about the</a:t>
            </a:r>
            <a:r>
              <a:rPr lang="en-GB" baseline="0" dirty="0" smtClean="0"/>
              <a:t> exercise.  </a:t>
            </a:r>
          </a:p>
          <a:p>
            <a:r>
              <a:rPr lang="en-GB" baseline="0" dirty="0" smtClean="0"/>
              <a:t>	Feed back in groups if they are comfortable to do so.</a:t>
            </a:r>
          </a:p>
          <a:p>
            <a:r>
              <a:rPr lang="en-GB" baseline="0" dirty="0" smtClean="0"/>
              <a:t>	Have any additional learning needs been identified? </a:t>
            </a:r>
          </a:p>
          <a:p>
            <a:endParaRPr lang="en-GB" baseline="0" dirty="0" smtClean="0"/>
          </a:p>
          <a:p>
            <a:r>
              <a:rPr lang="en-GB" baseline="0" dirty="0" smtClean="0"/>
              <a:t>(Resource 3h)</a:t>
            </a:r>
          </a:p>
          <a:p>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33</a:t>
            </a:fld>
            <a:endParaRPr lang="en-GB"/>
          </a:p>
        </p:txBody>
      </p:sp>
    </p:spTree>
    <p:extLst>
      <p:ext uri="{BB962C8B-B14F-4D97-AF65-F5344CB8AC3E}">
        <p14:creationId xmlns:p14="http://schemas.microsoft.com/office/powerpoint/2010/main" val="4108096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clarify for learners what</a:t>
            </a:r>
            <a:r>
              <a:rPr lang="en-GB" baseline="0" dirty="0" smtClean="0"/>
              <a:t> was intended for delivery during the session.</a:t>
            </a:r>
          </a:p>
          <a:p>
            <a:r>
              <a:rPr lang="en-GB" dirty="0" smtClean="0"/>
              <a:t>	To allow learners to evaluate the session based on the</a:t>
            </a:r>
            <a:r>
              <a:rPr lang="en-GB" baseline="0" dirty="0" smtClean="0"/>
              <a:t> intended outcomes.</a:t>
            </a:r>
            <a:endParaRPr lang="en-GB" dirty="0" smtClean="0"/>
          </a:p>
          <a:p>
            <a:endParaRPr lang="en-GB" dirty="0" smtClean="0"/>
          </a:p>
          <a:p>
            <a:r>
              <a:rPr lang="en-GB" dirty="0" smtClean="0"/>
              <a:t>TRAINER:</a:t>
            </a:r>
            <a:r>
              <a:rPr lang="en-GB" baseline="0" dirty="0" smtClean="0"/>
              <a:t> 	Invite learners to comment on the learning outcomes for the session – do they feel these have been met?</a:t>
            </a:r>
          </a:p>
          <a:p>
            <a:r>
              <a:rPr lang="en-GB" baseline="0" dirty="0" smtClean="0"/>
              <a:t>	Invite learners to complete </a:t>
            </a:r>
            <a:r>
              <a:rPr lang="en-GB" baseline="0" smtClean="0"/>
              <a:t>an evaluation.</a:t>
            </a:r>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34</a:t>
            </a:fld>
            <a:endParaRPr lang="en-GB"/>
          </a:p>
        </p:txBody>
      </p:sp>
    </p:spTree>
    <p:extLst>
      <p:ext uri="{BB962C8B-B14F-4D97-AF65-F5344CB8AC3E}">
        <p14:creationId xmlns:p14="http://schemas.microsoft.com/office/powerpoint/2010/main" val="3360694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support learners to consider what attributes make a good advocate.</a:t>
            </a:r>
          </a:p>
          <a:p>
            <a:r>
              <a:rPr lang="en-GB" dirty="0" smtClean="0"/>
              <a:t>	</a:t>
            </a:r>
          </a:p>
          <a:p>
            <a:r>
              <a:rPr lang="en-GB" dirty="0" smtClean="0"/>
              <a:t>TRAINER: 	Hand out small pieces of paper or Post-it notes. In</a:t>
            </a:r>
            <a:r>
              <a:rPr lang="en-GB" baseline="0" dirty="0" smtClean="0"/>
              <a:t> pairs or groups, invite learners to note </a:t>
            </a:r>
            <a:r>
              <a:rPr lang="en-GB" dirty="0" smtClean="0"/>
              <a:t>what they think makes a good advocate (one</a:t>
            </a:r>
            <a:r>
              <a:rPr lang="en-GB" baseline="0" dirty="0" smtClean="0"/>
              <a:t> idea per piece of paper)</a:t>
            </a:r>
            <a:r>
              <a:rPr lang="en-GB" dirty="0" smtClean="0"/>
              <a:t>. Give out the sheets with the three 	headings ‘skills’, ‘personal qualities’ and ‘knowledge’, and ask learners to put</a:t>
            </a:r>
            <a:r>
              <a:rPr lang="en-GB" baseline="0" dirty="0" smtClean="0"/>
              <a:t> their ideas into these categories.  </a:t>
            </a:r>
            <a:endParaRPr lang="en-GB" dirty="0" smtClean="0"/>
          </a:p>
          <a:p>
            <a:endParaRPr lang="en-GB" dirty="0" smtClean="0"/>
          </a:p>
          <a:p>
            <a:r>
              <a:rPr lang="en-GB" dirty="0" smtClean="0"/>
              <a:t>	Ask the groups to feed back the ‘skills’ category and draw out similarities between groups’ responses.</a:t>
            </a:r>
          </a:p>
          <a:p>
            <a:pPr defTabSz="931774">
              <a:defRPr/>
            </a:pPr>
            <a:r>
              <a:rPr lang="en-GB" dirty="0" smtClean="0"/>
              <a:t>	Discuss what we mean by each of these skills and why each is important.</a:t>
            </a:r>
          </a:p>
          <a:p>
            <a:pPr defTabSz="931774">
              <a:defRPr/>
            </a:pPr>
            <a:endParaRPr lang="en-GB" dirty="0" smtClean="0"/>
          </a:p>
          <a:p>
            <a:pPr defTabSz="931774">
              <a:defRPr/>
            </a:pPr>
            <a:r>
              <a:rPr lang="en-GB" dirty="0" smtClean="0"/>
              <a:t>(Resource 3b)</a:t>
            </a:r>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4</a:t>
            </a:fld>
            <a:endParaRPr lang="en-GB"/>
          </a:p>
        </p:txBody>
      </p:sp>
    </p:spTree>
    <p:extLst>
      <p:ext uri="{BB962C8B-B14F-4D97-AF65-F5344CB8AC3E}">
        <p14:creationId xmlns:p14="http://schemas.microsoft.com/office/powerpoint/2010/main" val="86205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TRAINER:	Personal qualities are set, knowledge is specific to each situation (and can be researched as needed), but the skills needed to be a good advocate are consistent regardless of what type of advocate 	you are.</a:t>
            </a:r>
            <a:r>
              <a:rPr lang="en-GB" baseline="0" dirty="0" smtClean="0"/>
              <a:t> They can be learned but need to be practiced.</a:t>
            </a:r>
          </a:p>
          <a:p>
            <a:pPr defTabSz="931774">
              <a:defRPr/>
            </a:pPr>
            <a:r>
              <a:rPr lang="en-GB" baseline="0" dirty="0" smtClean="0"/>
              <a:t>	It is the skills which are going to be covered in this module. </a:t>
            </a:r>
            <a:endParaRPr lang="en-GB" dirty="0" smtClean="0"/>
          </a:p>
          <a:p>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5</a:t>
            </a:fld>
            <a:endParaRPr lang="en-GB"/>
          </a:p>
        </p:txBody>
      </p:sp>
    </p:spTree>
    <p:extLst>
      <p:ext uri="{BB962C8B-B14F-4D97-AF65-F5344CB8AC3E}">
        <p14:creationId xmlns:p14="http://schemas.microsoft.com/office/powerpoint/2010/main" val="225571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consolidate learning by linking the skills identified to the reality of the advocacy process.</a:t>
            </a:r>
          </a:p>
          <a:p>
            <a:endParaRPr lang="en-GB" dirty="0" smtClean="0"/>
          </a:p>
          <a:p>
            <a:r>
              <a:rPr lang="en-GB" dirty="0" smtClean="0"/>
              <a:t>TRAINER:	Refer back to the lists</a:t>
            </a:r>
            <a:r>
              <a:rPr lang="en-GB" baseline="0" dirty="0" smtClean="0"/>
              <a:t> created by the groups and link them to the advocacy process – specifically: listening, expressing yourself clearly. These all link to the term ‘interpersonal skills’ which we’ll be 	exploring further during the rest of the module.</a:t>
            </a:r>
          </a:p>
          <a:p>
            <a:endParaRPr lang="en-GB" baseline="0" dirty="0" smtClean="0"/>
          </a:p>
          <a:p>
            <a:r>
              <a:rPr lang="en-GB" baseline="0" dirty="0" smtClean="0"/>
              <a:t>	N.B. It’s likely that learners will identify more ‘practical’ skills such as ‘being organised’, ‘good time keeping’, etc. These skills in themselves are not covered in the following sections as they’re linked 	more to the advocate’s personal attributes. Re: research skills, to get information from others involved in the situation, good interpersonal skills are important.</a:t>
            </a:r>
            <a:endParaRPr lang="en-GB"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6</a:t>
            </a:fld>
            <a:endParaRPr lang="en-GB"/>
          </a:p>
        </p:txBody>
      </p:sp>
    </p:spTree>
    <p:extLst>
      <p:ext uri="{BB962C8B-B14F-4D97-AF65-F5344CB8AC3E}">
        <p14:creationId xmlns:p14="http://schemas.microsoft.com/office/powerpoint/2010/main" val="354009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AIM:	To clarify the two key skill sets that contribute to being an effective advocate – listening and expressing.</a:t>
            </a:r>
          </a:p>
          <a:p>
            <a:endParaRPr lang="en-GB" sz="1200" dirty="0" smtClean="0"/>
          </a:p>
          <a:p>
            <a:r>
              <a:rPr lang="en-GB" sz="1200" dirty="0" smtClean="0"/>
              <a:t>TRAINER: 	These are the two ‘sides’ of effective communication, which is key to all types of advocacy. Often the reason why someone needs advocacy support is that they are not able to communicate their 	views and wishes effectively for some reason – this may involve feeling unable to speak up or  feeling they’re not being listened to.</a:t>
            </a:r>
          </a:p>
          <a:p>
            <a:endParaRPr lang="en-GB" sz="1200" dirty="0" smtClean="0"/>
          </a:p>
          <a:p>
            <a:r>
              <a:rPr lang="en-GB" sz="1200" dirty="0" smtClean="0"/>
              <a:t>	Optional discussion – think about someone you’ve supported through advocacy. Where did communication come into the situation? Were they unable to communicate views and wishes, and/or not 	being listened to effectively?</a:t>
            </a:r>
          </a:p>
          <a:p>
            <a:endParaRPr lang="en-GB" baseline="0" dirty="0" smtClean="0"/>
          </a:p>
        </p:txBody>
      </p:sp>
      <p:sp>
        <p:nvSpPr>
          <p:cNvPr id="4" name="Slide Number Placeholder 3"/>
          <p:cNvSpPr>
            <a:spLocks noGrp="1"/>
          </p:cNvSpPr>
          <p:nvPr>
            <p:ph type="sldNum" sz="quarter" idx="10"/>
          </p:nvPr>
        </p:nvSpPr>
        <p:spPr/>
        <p:txBody>
          <a:bodyPr/>
          <a:lstStyle/>
          <a:p>
            <a:fld id="{C39D6F3E-2A04-40F1-9BCF-6E1D56561353}" type="slidenum">
              <a:rPr lang="en-GB" smtClean="0"/>
              <a:pPr/>
              <a:t>7</a:t>
            </a:fld>
            <a:endParaRPr lang="en-GB"/>
          </a:p>
        </p:txBody>
      </p:sp>
    </p:spTree>
    <p:extLst>
      <p:ext uri="{BB962C8B-B14F-4D97-AF65-F5344CB8AC3E}">
        <p14:creationId xmlns:p14="http://schemas.microsoft.com/office/powerpoint/2010/main" val="103374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C39D6F3E-2A04-40F1-9BCF-6E1D56561353}" type="slidenum">
              <a:rPr lang="en-GB" smtClean="0"/>
              <a:pPr/>
              <a:t>8</a:t>
            </a:fld>
            <a:endParaRPr lang="en-GB"/>
          </a:p>
        </p:txBody>
      </p:sp>
    </p:spTree>
    <p:extLst>
      <p:ext uri="{BB962C8B-B14F-4D97-AF65-F5344CB8AC3E}">
        <p14:creationId xmlns:p14="http://schemas.microsoft.com/office/powerpoint/2010/main" val="312535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clarify</a:t>
            </a:r>
            <a:r>
              <a:rPr lang="en-GB" baseline="0" dirty="0" smtClean="0"/>
              <a:t> that listening is not just about ‘hearing’. It’s important to demonstrate that we are listening and understanding.</a:t>
            </a:r>
          </a:p>
          <a:p>
            <a:endParaRPr lang="en-GB" baseline="0" dirty="0" smtClean="0"/>
          </a:p>
          <a:p>
            <a:r>
              <a:rPr lang="en-GB" baseline="0" dirty="0" smtClean="0"/>
              <a:t>TRAINER:	Invite learners to share their understanding of each term.</a:t>
            </a:r>
          </a:p>
          <a:p>
            <a:r>
              <a:rPr lang="en-GB" baseline="0" dirty="0" smtClean="0"/>
              <a:t>	</a:t>
            </a:r>
          </a:p>
          <a:p>
            <a:r>
              <a:rPr lang="en-GB" baseline="0" dirty="0" smtClean="0"/>
              <a:t>	Each element of effective communication links to other parts e.g. demonstrating a non-judgemental response will help you respond assertively, reflecting/clarifying what you’re hearing will help you to  	ensure that you ask appropriate questions.</a:t>
            </a:r>
          </a:p>
          <a:p>
            <a:endParaRPr lang="en-GB" baseline="0" dirty="0" smtClean="0"/>
          </a:p>
          <a:p>
            <a:r>
              <a:rPr lang="en-GB" baseline="0" dirty="0" smtClean="0"/>
              <a:t>	Note – ‘demonstrating a non-judgemental response’ is about not allowing our judgements of a person/situation to affect our response. We all make judgements all the time, so it’s not always possible 	to </a:t>
            </a:r>
            <a:r>
              <a:rPr lang="en-GB" i="1" baseline="0" dirty="0" smtClean="0"/>
              <a:t>be</a:t>
            </a:r>
            <a:r>
              <a:rPr lang="en-GB" baseline="0" dirty="0" smtClean="0"/>
              <a:t> truly ‘non-judgemental’, but it’s important that we are aware of our judgements.</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C39D6F3E-2A04-40F1-9BCF-6E1D56561353}" type="slidenum">
              <a:rPr lang="en-GB" smtClean="0"/>
              <a:pPr/>
              <a:t>9</a:t>
            </a:fld>
            <a:endParaRPr lang="en-GB"/>
          </a:p>
        </p:txBody>
      </p:sp>
    </p:spTree>
    <p:extLst>
      <p:ext uri="{BB962C8B-B14F-4D97-AF65-F5344CB8AC3E}">
        <p14:creationId xmlns:p14="http://schemas.microsoft.com/office/powerpoint/2010/main" val="802625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C5AE9-AD14-41C8-AC10-BD776D92DC6B}" type="slidenum">
              <a:rPr lang="en-GB" smtClean="0"/>
              <a:pPr/>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
        <p:nvSpPr>
          <p:cNvPr id="11" name="Rectangle 10"/>
          <p:cNvSpPr/>
          <p:nvPr userDrawn="1"/>
        </p:nvSpPr>
        <p:spPr>
          <a:xfrm>
            <a:off x="75303" y="75304"/>
            <a:ext cx="12027049" cy="6702014"/>
          </a:xfrm>
          <a:prstGeom prst="rect">
            <a:avLst/>
          </a:prstGeom>
          <a:no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632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C5AE9-AD14-41C8-AC10-BD776D92DC6B}" type="slidenum">
              <a:rPr lang="en-GB" smtClean="0"/>
              <a:pPr/>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Tree>
    <p:extLst>
      <p:ext uri="{BB962C8B-B14F-4D97-AF65-F5344CB8AC3E}">
        <p14:creationId xmlns:p14="http://schemas.microsoft.com/office/powerpoint/2010/main" val="229966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C5AE9-AD14-41C8-AC10-BD776D92DC6B}" type="slidenum">
              <a:rPr lang="en-GB" smtClean="0"/>
              <a:pPr/>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Tree>
    <p:extLst>
      <p:ext uri="{BB962C8B-B14F-4D97-AF65-F5344CB8AC3E}">
        <p14:creationId xmlns:p14="http://schemas.microsoft.com/office/powerpoint/2010/main" val="369568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BEF684-5D59-4B9B-81F6-53737677F144}"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1584874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BEF684-5D59-4B9B-81F6-53737677F144}"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728558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EF684-5D59-4B9B-81F6-53737677F144}"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335396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BEF684-5D59-4B9B-81F6-53737677F144}" type="datetimeFigureOut">
              <a:rPr lang="en-GB" smtClean="0"/>
              <a:t>13/07/2016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30143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BEF684-5D59-4B9B-81F6-53737677F144}" type="datetimeFigureOut">
              <a:rPr lang="en-GB" smtClean="0"/>
              <a:t>13/07/2016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1792311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BEF684-5D59-4B9B-81F6-53737677F144}" type="datetimeFigureOut">
              <a:rPr lang="en-GB" smtClean="0"/>
              <a:t>13/07/2016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992875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EF684-5D59-4B9B-81F6-53737677F144}" type="datetimeFigureOut">
              <a:rPr lang="en-GB" smtClean="0"/>
              <a:t>13/07/2016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42255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EF684-5D59-4B9B-81F6-53737677F144}" type="datetimeFigureOut">
              <a:rPr lang="en-GB" smtClean="0"/>
              <a:t>13/07/2016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7412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C5AE9-AD14-41C8-AC10-BD776D92DC6B}" type="slidenum">
              <a:rPr lang="en-GB" smtClean="0"/>
              <a:pPr/>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
        <p:nvSpPr>
          <p:cNvPr id="10" name="Title 1"/>
          <p:cNvSpPr>
            <a:spLocks noGrp="1"/>
          </p:cNvSpPr>
          <p:nvPr>
            <p:ph type="title"/>
          </p:nvPr>
        </p:nvSpPr>
        <p:spPr>
          <a:xfrm>
            <a:off x="467544" y="260648"/>
            <a:ext cx="7128792" cy="998984"/>
          </a:xfrm>
        </p:spPr>
        <p:txBody>
          <a:bodyPr anchor="b">
            <a:noAutofit/>
          </a:bodyPr>
          <a:lstStyle>
            <a:lvl1pPr algn="l">
              <a:defRPr sz="3200" b="1">
                <a:solidFill>
                  <a:srgbClr val="5CC9E3"/>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2" name="Straight Connector 11"/>
          <p:cNvCxnSpPr/>
          <p:nvPr userDrawn="1"/>
        </p:nvCxnSpPr>
        <p:spPr>
          <a:xfrm flipV="1">
            <a:off x="467544" y="1259632"/>
            <a:ext cx="9848487" cy="40508"/>
          </a:xfrm>
          <a:prstGeom prst="line">
            <a:avLst/>
          </a:prstGeom>
          <a:ln w="19050">
            <a:solidFill>
              <a:srgbClr val="5CC9E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5303" y="75304"/>
            <a:ext cx="12027049" cy="6702014"/>
          </a:xfrm>
          <a:prstGeom prst="rect">
            <a:avLst/>
          </a:prstGeom>
          <a:no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7433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EF684-5D59-4B9B-81F6-53737677F144}" type="datetimeFigureOut">
              <a:rPr lang="en-GB" smtClean="0"/>
              <a:t>13/07/2016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500232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BEF684-5D59-4B9B-81F6-53737677F144}"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862845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BEF684-5D59-4B9B-81F6-53737677F144}"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08C62B-5B3F-4EF8-8950-EE05DCAE58C1}" type="slidenum">
              <a:rPr lang="en-GB" smtClean="0"/>
              <a:t>‹#›</a:t>
            </a:fld>
            <a:endParaRPr lang="en-GB"/>
          </a:p>
        </p:txBody>
      </p:sp>
    </p:spTree>
    <p:extLst>
      <p:ext uri="{BB962C8B-B14F-4D97-AF65-F5344CB8AC3E}">
        <p14:creationId xmlns:p14="http://schemas.microsoft.com/office/powerpoint/2010/main" val="426722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C5AE9-AD14-41C8-AC10-BD776D92DC6B}" type="slidenum">
              <a:rPr lang="en-GB" smtClean="0"/>
              <a:pPr/>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Tree>
    <p:extLst>
      <p:ext uri="{BB962C8B-B14F-4D97-AF65-F5344CB8AC3E}">
        <p14:creationId xmlns:p14="http://schemas.microsoft.com/office/powerpoint/2010/main" val="186456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BC5AE9-AD14-41C8-AC10-BD776D92DC6B}" type="slidenum">
              <a:rPr lang="en-GB" smtClean="0"/>
              <a:pPr/>
              <a:t>‹#›</a:t>
            </a:fld>
            <a:endParaRPr lang="en-GB"/>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Tree>
    <p:extLst>
      <p:ext uri="{BB962C8B-B14F-4D97-AF65-F5344CB8AC3E}">
        <p14:creationId xmlns:p14="http://schemas.microsoft.com/office/powerpoint/2010/main" val="200328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BC5AE9-AD14-41C8-AC10-BD776D92DC6B}" type="slidenum">
              <a:rPr lang="en-GB" smtClean="0"/>
              <a:pPr/>
              <a:t>‹#›</a:t>
            </a:fld>
            <a:endParaRPr lang="en-GB"/>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Tree>
    <p:extLst>
      <p:ext uri="{BB962C8B-B14F-4D97-AF65-F5344CB8AC3E}">
        <p14:creationId xmlns:p14="http://schemas.microsoft.com/office/powerpoint/2010/main" val="53370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BC5AE9-AD14-41C8-AC10-BD776D92DC6B}" type="slidenum">
              <a:rPr lang="en-GB" smtClean="0"/>
              <a:pPr/>
              <a:t>‹#›</a:t>
            </a:fld>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Tree>
    <p:extLst>
      <p:ext uri="{BB962C8B-B14F-4D97-AF65-F5344CB8AC3E}">
        <p14:creationId xmlns:p14="http://schemas.microsoft.com/office/powerpoint/2010/main" val="73248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BC5AE9-AD14-41C8-AC10-BD776D92DC6B}" type="slidenum">
              <a:rPr lang="en-GB" smtClean="0"/>
              <a:pPr/>
              <a:t>‹#›</a:t>
            </a:fld>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Tree>
    <p:extLst>
      <p:ext uri="{BB962C8B-B14F-4D97-AF65-F5344CB8AC3E}">
        <p14:creationId xmlns:p14="http://schemas.microsoft.com/office/powerpoint/2010/main" val="9892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BC5AE9-AD14-41C8-AC10-BD776D92DC6B}" type="slidenum">
              <a:rPr lang="en-GB" smtClean="0"/>
              <a:pPr/>
              <a:t>‹#›</a:t>
            </a:fld>
            <a:endParaRPr lang="en-GB"/>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Tree>
    <p:extLst>
      <p:ext uri="{BB962C8B-B14F-4D97-AF65-F5344CB8AC3E}">
        <p14:creationId xmlns:p14="http://schemas.microsoft.com/office/powerpoint/2010/main" val="388189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C3B64-AA48-4003-8F61-D9BF1501AC82}" type="datetimeFigureOut">
              <a:rPr lang="en-GB" smtClean="0"/>
              <a:pPr/>
              <a:t>13/07/2016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BC5AE9-AD14-41C8-AC10-BD776D92DC6B}" type="slidenum">
              <a:rPr lang="en-GB" smtClean="0"/>
              <a:pPr/>
              <a:t>‹#›</a:t>
            </a:fld>
            <a:endParaRPr lang="en-GB"/>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16031" y="220140"/>
            <a:ext cx="1408425" cy="1080000"/>
          </a:xfrm>
          <a:prstGeom prst="rect">
            <a:avLst/>
          </a:prstGeom>
        </p:spPr>
      </p:pic>
    </p:spTree>
    <p:extLst>
      <p:ext uri="{BB962C8B-B14F-4D97-AF65-F5344CB8AC3E}">
        <p14:creationId xmlns:p14="http://schemas.microsoft.com/office/powerpoint/2010/main" val="238023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C3B64-AA48-4003-8F61-D9BF1501AC82}" type="datetimeFigureOut">
              <a:rPr lang="en-GB" smtClean="0"/>
              <a:pPr/>
              <a:t>13/07/2016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C5AE9-AD14-41C8-AC10-BD776D92DC6B}" type="slidenum">
              <a:rPr lang="en-GB" smtClean="0"/>
              <a:pPr/>
              <a:t>‹#›</a:t>
            </a:fld>
            <a:endParaRPr lang="en-GB"/>
          </a:p>
        </p:txBody>
      </p:sp>
    </p:spTree>
    <p:extLst>
      <p:ext uri="{BB962C8B-B14F-4D97-AF65-F5344CB8AC3E}">
        <p14:creationId xmlns:p14="http://schemas.microsoft.com/office/powerpoint/2010/main" val="124431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EF684-5D59-4B9B-81F6-53737677F144}" type="datetimeFigureOut">
              <a:rPr lang="en-GB" smtClean="0"/>
              <a:t>13/07/2016</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8C62B-5B3F-4EF8-8950-EE05DCAE58C1}" type="slidenum">
              <a:rPr lang="en-GB" smtClean="0"/>
              <a:t>‹#›</a:t>
            </a:fld>
            <a:endParaRPr lang="en-GB"/>
          </a:p>
        </p:txBody>
      </p:sp>
    </p:spTree>
    <p:extLst>
      <p:ext uri="{BB962C8B-B14F-4D97-AF65-F5344CB8AC3E}">
        <p14:creationId xmlns:p14="http://schemas.microsoft.com/office/powerpoint/2010/main" val="2410497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3.png"/><Relationship Id="rId21" Type="http://schemas.openxmlformats.org/officeDocument/2006/relationships/image" Target="../media/image6.jpeg"/><Relationship Id="rId7" Type="http://schemas.openxmlformats.org/officeDocument/2006/relationships/hyperlink" Target="http://www.ccwales.org.uk/getting-in-on-the-act-hub/" TargetMode="External"/><Relationship Id="rId17" Type="http://schemas.openxmlformats.org/officeDocument/2006/relationships/image" Target="../media/image2.pdf"/><Relationship Id="rId2" Type="http://schemas.openxmlformats.org/officeDocument/2006/relationships/notesSlide" Target="../notesSlides/notesSlide1.xml"/><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5.pdf"/><Relationship Id="rId1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d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mc:AlternateContent xmlns:mc="http://schemas.openxmlformats.org/markup-compatibility/2006">
          <mc:Choice xmlns:lc="http://schemas.openxmlformats.org/drawingml/2006/lockedCanvas"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89364" y="1554228"/>
            <a:ext cx="1937346" cy="5227031"/>
          </a:xfrm>
          <a:prstGeom prst="rect">
            <a:avLst/>
          </a:prstGeom>
        </p:spPr>
      </p:pic>
      <p:sp>
        <p:nvSpPr>
          <p:cNvPr id="3" name="Rectangle 2"/>
          <p:cNvSpPr/>
          <p:nvPr/>
        </p:nvSpPr>
        <p:spPr>
          <a:xfrm>
            <a:off x="3473043" y="6062713"/>
            <a:ext cx="491679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u="sng" dirty="0" smtClean="0">
                <a:latin typeface="Arial" panose="020B0604020202020204" pitchFamily="34" charset="0"/>
                <a:cs typeface="Arial" panose="020B0604020202020204" pitchFamily="34" charset="0"/>
                <a:hlinkClick r:id="rId7"/>
              </a:rPr>
              <a:t>www.ccwales.org.uk/getting-in-on-the-act-hub/</a:t>
            </a:r>
            <a:endParaRPr lang="en-GB" dirty="0">
              <a:latin typeface="Arial" panose="020B0604020202020204" pitchFamily="34" charset="0"/>
              <a:cs typeface="Arial" panose="020B0604020202020204" pitchFamily="34" charset="0"/>
            </a:endParaRPr>
          </a:p>
        </p:txBody>
      </p:sp>
      <p:pic>
        <p:nvPicPr>
          <p:cNvPr id="4" name="Picture 3" descr="CCW LOGO.pdf"/>
          <p:cNvPicPr>
            <a:picLocks noChangeAspect="1"/>
          </p:cNvPicPr>
          <p:nvPr/>
        </p:nvPicPr>
        <mc:AlternateContent xmlns:mc="http://schemas.openxmlformats.org/markup-compatibility/2006">
          <mc:Choice xmlns:lc="http://schemas.openxmlformats.org/drawingml/2006/lockedCanvas"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4242215" y="425021"/>
            <a:ext cx="2743200" cy="795704"/>
          </a:xfrm>
          <a:prstGeom prst="rect">
            <a:avLst/>
          </a:prstGeom>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27354" y="5207158"/>
            <a:ext cx="1732273" cy="1224887"/>
          </a:xfrm>
          <a:prstGeom prst="rect">
            <a:avLst/>
          </a:prstGeom>
        </p:spPr>
      </p:pic>
      <p:pic>
        <p:nvPicPr>
          <p:cNvPr id="6" name="Picture 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30777" y="446634"/>
            <a:ext cx="2228850" cy="752475"/>
          </a:xfrm>
          <a:prstGeom prst="rect">
            <a:avLst/>
          </a:prstGeom>
        </p:spPr>
      </p:pic>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90057" y="79452"/>
            <a:ext cx="1454462" cy="1265003"/>
          </a:xfrm>
          <a:prstGeom prst="rect">
            <a:avLst/>
          </a:prstGeom>
        </p:spPr>
      </p:pic>
      <p:sp>
        <p:nvSpPr>
          <p:cNvPr id="8" name="Rectangle 7"/>
          <p:cNvSpPr/>
          <p:nvPr/>
        </p:nvSpPr>
        <p:spPr>
          <a:xfrm>
            <a:off x="82475" y="76741"/>
            <a:ext cx="12027049" cy="6702014"/>
          </a:xfrm>
          <a:prstGeom prst="rect">
            <a:avLst/>
          </a:prstGeom>
          <a:noFill/>
          <a:ln w="9525">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1"/>
          <p:cNvSpPr txBox="1">
            <a:spLocks/>
          </p:cNvSpPr>
          <p:nvPr/>
        </p:nvSpPr>
        <p:spPr>
          <a:xfrm>
            <a:off x="0" y="2521974"/>
            <a:ext cx="12192000" cy="9879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dirty="0" smtClean="0">
                <a:solidFill>
                  <a:srgbClr val="5CC9E3"/>
                </a:solidFill>
                <a:latin typeface="Arial" panose="020B0604020202020204" pitchFamily="34" charset="0"/>
                <a:cs typeface="Arial" panose="020B0604020202020204" pitchFamily="34" charset="0"/>
              </a:rPr>
              <a:t>Enhancing Advocacy Skills</a:t>
            </a:r>
            <a:endParaRPr lang="en-GB" sz="6000" b="1" dirty="0">
              <a:solidFill>
                <a:srgbClr val="5CC9E3"/>
              </a:solidFill>
              <a:latin typeface="Arial" panose="020B0604020202020204" pitchFamily="34" charset="0"/>
              <a:cs typeface="Arial" panose="020B0604020202020204" pitchFamily="34" charset="0"/>
            </a:endParaRPr>
          </a:p>
        </p:txBody>
      </p:sp>
      <p:sp>
        <p:nvSpPr>
          <p:cNvPr id="10" name="Subtitle 2"/>
          <p:cNvSpPr txBox="1">
            <a:spLocks/>
          </p:cNvSpPr>
          <p:nvPr/>
        </p:nvSpPr>
        <p:spPr>
          <a:xfrm>
            <a:off x="0" y="3622464"/>
            <a:ext cx="12192000" cy="55133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800" dirty="0" smtClean="0">
                <a:latin typeface="Arial" panose="020B0604020202020204" pitchFamily="34" charset="0"/>
                <a:cs typeface="Arial" panose="020B0604020202020204" pitchFamily="34" charset="0"/>
              </a:rPr>
              <a:t>Care Council for Wales Information and Learning Hub</a:t>
            </a:r>
            <a:endParaRPr lang="en-GB" sz="2800" dirty="0">
              <a:latin typeface="Arial" panose="020B0604020202020204" pitchFamily="34" charset="0"/>
              <a:cs typeface="Arial" panose="020B0604020202020204" pitchFamily="34" charset="0"/>
            </a:endParaRPr>
          </a:p>
        </p:txBody>
      </p:sp>
      <p:sp>
        <p:nvSpPr>
          <p:cNvPr id="11" name="TextBox 10"/>
          <p:cNvSpPr txBox="1"/>
          <p:nvPr/>
        </p:nvSpPr>
        <p:spPr>
          <a:xfrm>
            <a:off x="0" y="1998754"/>
            <a:ext cx="12191999" cy="523220"/>
          </a:xfrm>
          <a:prstGeom prst="rect">
            <a:avLst/>
          </a:prstGeom>
          <a:noFill/>
        </p:spPr>
        <p:txBody>
          <a:bodyPr wrap="square" rtlCol="0">
            <a:spAutoFit/>
          </a:bodyPr>
          <a:lstStyle/>
          <a:p>
            <a:pPr algn="ctr"/>
            <a:r>
              <a:rPr lang="en-GB" sz="2800" dirty="0" smtClean="0">
                <a:latin typeface="Arial" panose="020B0604020202020204" pitchFamily="34" charset="0"/>
                <a:cs typeface="Arial" panose="020B0604020202020204" pitchFamily="34" charset="0"/>
              </a:rPr>
              <a:t>Module 3:</a:t>
            </a:r>
            <a:endParaRPr lang="en-GB" sz="2800" dirty="0"/>
          </a:p>
        </p:txBody>
      </p:sp>
    </p:spTree>
    <p:extLst>
      <p:ext uri="{BB962C8B-B14F-4D97-AF65-F5344CB8AC3E}">
        <p14:creationId xmlns:p14="http://schemas.microsoft.com/office/powerpoint/2010/main" val="4140950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75187"/>
            <a:ext cx="10515600" cy="750376"/>
          </a:xfrm>
        </p:spPr>
        <p:txBody>
          <a:bodyPr>
            <a:normAutofit/>
          </a:bodyPr>
          <a:lstStyle/>
          <a:p>
            <a:r>
              <a:rPr lang="en-GB" dirty="0"/>
              <a:t>Expressing </a:t>
            </a:r>
            <a:r>
              <a:rPr lang="en-GB" dirty="0" smtClean="0"/>
              <a:t>yourself effectively </a:t>
            </a:r>
            <a:endParaRPr lang="en-GB" dirty="0"/>
          </a:p>
        </p:txBody>
      </p:sp>
      <p:sp>
        <p:nvSpPr>
          <p:cNvPr id="3" name="Content Placeholder 2"/>
          <p:cNvSpPr txBox="1">
            <a:spLocks/>
          </p:cNvSpPr>
          <p:nvPr/>
        </p:nvSpPr>
        <p:spPr>
          <a:xfrm>
            <a:off x="1102763" y="1829892"/>
            <a:ext cx="7897837" cy="4718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600" dirty="0" smtClean="0">
                <a:latin typeface="Arial" panose="020B0604020202020204" pitchFamily="34" charset="0"/>
                <a:cs typeface="Arial" panose="020B0604020202020204" pitchFamily="34" charset="0"/>
              </a:rPr>
              <a:t>Appropriate use of language</a:t>
            </a:r>
          </a:p>
          <a:p>
            <a:pPr marL="0" indent="0">
              <a:buNone/>
            </a:pPr>
            <a:r>
              <a:rPr lang="en-GB" sz="2600" dirty="0">
                <a:latin typeface="Arial" panose="020B0604020202020204" pitchFamily="34" charset="0"/>
                <a:cs typeface="Arial" panose="020B0604020202020204" pitchFamily="34" charset="0"/>
              </a:rPr>
              <a:t>	</a:t>
            </a:r>
            <a:endParaRPr lang="en-GB" sz="2600" dirty="0" smtClean="0">
              <a:latin typeface="Arial" panose="020B0604020202020204" pitchFamily="34" charset="0"/>
              <a:cs typeface="Arial" panose="020B0604020202020204" pitchFamily="34" charset="0"/>
            </a:endParaRPr>
          </a:p>
          <a:p>
            <a:pPr lvl="1"/>
            <a:r>
              <a:rPr lang="en-GB" sz="2600" dirty="0" smtClean="0">
                <a:latin typeface="Arial" panose="020B0604020202020204" pitchFamily="34" charset="0"/>
                <a:cs typeface="Arial" panose="020B0604020202020204" pitchFamily="34" charset="0"/>
              </a:rPr>
              <a:t>Effective questioning </a:t>
            </a:r>
          </a:p>
          <a:p>
            <a:pPr marL="0" indent="0">
              <a:buNone/>
            </a:pPr>
            <a:r>
              <a:rPr lang="en-GB" sz="2600" dirty="0">
                <a:latin typeface="Arial" panose="020B0604020202020204" pitchFamily="34" charset="0"/>
                <a:cs typeface="Arial" panose="020B0604020202020204" pitchFamily="34" charset="0"/>
              </a:rPr>
              <a:t>	</a:t>
            </a:r>
            <a:endParaRPr lang="en-GB" sz="2600" dirty="0" smtClean="0">
              <a:latin typeface="Arial" panose="020B0604020202020204" pitchFamily="34" charset="0"/>
              <a:cs typeface="Arial" panose="020B0604020202020204" pitchFamily="34" charset="0"/>
            </a:endParaRPr>
          </a:p>
          <a:p>
            <a:pPr lvl="1"/>
            <a:r>
              <a:rPr lang="en-GB" sz="2600" dirty="0" smtClean="0">
                <a:latin typeface="Arial" panose="020B0604020202020204" pitchFamily="34" charset="0"/>
                <a:cs typeface="Arial" panose="020B0604020202020204" pitchFamily="34" charset="0"/>
              </a:rPr>
              <a:t>Awareness of non-verbal communication</a:t>
            </a:r>
          </a:p>
          <a:p>
            <a:pPr marL="0" indent="0">
              <a:buNone/>
            </a:pPr>
            <a:r>
              <a:rPr lang="en-GB" sz="2600" dirty="0">
                <a:latin typeface="Arial" panose="020B0604020202020204" pitchFamily="34" charset="0"/>
                <a:cs typeface="Arial" panose="020B0604020202020204" pitchFamily="34" charset="0"/>
              </a:rPr>
              <a:t>	</a:t>
            </a:r>
            <a:endParaRPr lang="en-GB" sz="2600" dirty="0" smtClean="0">
              <a:latin typeface="Arial" panose="020B0604020202020204" pitchFamily="34" charset="0"/>
              <a:cs typeface="Arial" panose="020B0604020202020204" pitchFamily="34" charset="0"/>
            </a:endParaRPr>
          </a:p>
          <a:p>
            <a:pPr lvl="1"/>
            <a:r>
              <a:rPr lang="en-GB" sz="2600" dirty="0" smtClean="0">
                <a:latin typeface="Arial" panose="020B0604020202020204" pitchFamily="34" charset="0"/>
                <a:cs typeface="Arial" panose="020B0604020202020204" pitchFamily="34" charset="0"/>
              </a:rPr>
              <a:t>Rapport building </a:t>
            </a:r>
          </a:p>
          <a:p>
            <a:pPr marL="0" indent="0">
              <a:buNone/>
            </a:pPr>
            <a:r>
              <a:rPr lang="en-GB" sz="2600" dirty="0" smtClean="0">
                <a:latin typeface="Arial" panose="020B0604020202020204" pitchFamily="34" charset="0"/>
                <a:cs typeface="Arial" panose="020B0604020202020204" pitchFamily="34" charset="0"/>
              </a:rPr>
              <a:t>	</a:t>
            </a:r>
          </a:p>
          <a:p>
            <a:pPr lvl="1"/>
            <a:r>
              <a:rPr lang="en-GB" sz="2600" dirty="0" smtClean="0">
                <a:latin typeface="Arial" panose="020B0604020202020204" pitchFamily="34" charset="0"/>
                <a:cs typeface="Arial" panose="020B0604020202020204" pitchFamily="34" charset="0"/>
              </a:rPr>
              <a:t>Assertiveness</a:t>
            </a:r>
            <a:endParaRPr lang="en-GB" sz="2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951779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516" y="2875935"/>
            <a:ext cx="7155426" cy="1325563"/>
          </a:xfrm>
        </p:spPr>
        <p:txBody>
          <a:bodyPr>
            <a:normAutofit/>
          </a:bodyPr>
          <a:lstStyle/>
          <a:p>
            <a:r>
              <a:rPr lang="en-GB" sz="4000" dirty="0"/>
              <a:t>Skills </a:t>
            </a:r>
            <a:r>
              <a:rPr lang="en-GB" sz="4000" dirty="0" smtClean="0"/>
              <a:t>practice </a:t>
            </a:r>
            <a:r>
              <a:rPr lang="en-GB" sz="4000" dirty="0"/>
              <a:t>w</a:t>
            </a:r>
            <a:r>
              <a:rPr lang="en-GB" sz="4000" dirty="0" smtClean="0"/>
              <a:t>orkshops</a:t>
            </a:r>
            <a:endParaRPr lang="en-GB" sz="4000" dirty="0"/>
          </a:p>
        </p:txBody>
      </p:sp>
    </p:spTree>
    <p:extLst>
      <p:ext uri="{BB962C8B-B14F-4D97-AF65-F5344CB8AC3E}">
        <p14:creationId xmlns:p14="http://schemas.microsoft.com/office/powerpoint/2010/main" val="1332034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01445"/>
            <a:ext cx="10515600" cy="789193"/>
          </a:xfrm>
        </p:spPr>
        <p:txBody>
          <a:bodyPr>
            <a:normAutofit/>
          </a:bodyPr>
          <a:lstStyle/>
          <a:p>
            <a:r>
              <a:rPr lang="en-GB" dirty="0"/>
              <a:t>Workshop A</a:t>
            </a:r>
            <a:endParaRPr lang="en-GB" dirty="0">
              <a:latin typeface="Arial" charset="0"/>
            </a:endParaRPr>
          </a:p>
        </p:txBody>
      </p:sp>
      <p:sp>
        <p:nvSpPr>
          <p:cNvPr id="4" name="Title 3"/>
          <p:cNvSpPr txBox="1">
            <a:spLocks/>
          </p:cNvSpPr>
          <p:nvPr/>
        </p:nvSpPr>
        <p:spPr>
          <a:xfrm>
            <a:off x="3846475" y="2603010"/>
            <a:ext cx="2919389" cy="5355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smtClean="0">
                <a:latin typeface="Arial" panose="020B0604020202020204" pitchFamily="34" charset="0"/>
                <a:cs typeface="Arial" panose="020B0604020202020204" pitchFamily="34" charset="0"/>
              </a:rPr>
              <a:t>Active listening</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085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Modes of listening:</a:t>
            </a:r>
          </a:p>
        </p:txBody>
      </p:sp>
      <p:sp>
        <p:nvSpPr>
          <p:cNvPr id="5" name="Text Box 4"/>
          <p:cNvSpPr txBox="1">
            <a:spLocks noChangeArrowheads="1"/>
          </p:cNvSpPr>
          <p:nvPr/>
        </p:nvSpPr>
        <p:spPr bwMode="auto">
          <a:xfrm>
            <a:off x="467544" y="1453245"/>
            <a:ext cx="4086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800" dirty="0" smtClean="0">
                <a:latin typeface="Arial" panose="020B0604020202020204" pitchFamily="34" charset="0"/>
                <a:cs typeface="Arial" panose="020B0604020202020204" pitchFamily="34" charset="0"/>
              </a:rPr>
              <a:t>Competitive listening</a:t>
            </a:r>
            <a:endParaRPr lang="en-GB" altLang="en-US" sz="2800" dirty="0">
              <a:latin typeface="Arial" panose="020B0604020202020204" pitchFamily="34" charset="0"/>
              <a:cs typeface="Arial" panose="020B0604020202020204" pitchFamily="34" charset="0"/>
            </a:endParaRPr>
          </a:p>
        </p:txBody>
      </p:sp>
      <p:sp>
        <p:nvSpPr>
          <p:cNvPr id="6" name="Text Box 6"/>
          <p:cNvSpPr txBox="1">
            <a:spLocks noChangeArrowheads="1"/>
          </p:cNvSpPr>
          <p:nvPr/>
        </p:nvSpPr>
        <p:spPr bwMode="auto">
          <a:xfrm>
            <a:off x="594247" y="3113590"/>
            <a:ext cx="33249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800" dirty="0" smtClean="0">
                <a:latin typeface="Arial" panose="020B0604020202020204" pitchFamily="34" charset="0"/>
                <a:cs typeface="Arial" panose="020B0604020202020204" pitchFamily="34" charset="0"/>
              </a:rPr>
              <a:t>Passive listening</a:t>
            </a:r>
            <a:endParaRPr lang="en-GB" altLang="en-US" sz="2800" dirty="0">
              <a:latin typeface="Arial" panose="020B0604020202020204" pitchFamily="34" charset="0"/>
              <a:cs typeface="Arial" panose="020B0604020202020204" pitchFamily="34" charset="0"/>
            </a:endParaRPr>
          </a:p>
        </p:txBody>
      </p:sp>
      <p:sp>
        <p:nvSpPr>
          <p:cNvPr id="7" name="Text Box 7"/>
          <p:cNvSpPr txBox="1">
            <a:spLocks noChangeArrowheads="1"/>
          </p:cNvSpPr>
          <p:nvPr/>
        </p:nvSpPr>
        <p:spPr bwMode="auto">
          <a:xfrm>
            <a:off x="594247" y="5132880"/>
            <a:ext cx="31646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800" dirty="0" smtClean="0">
                <a:latin typeface="Arial" panose="020B0604020202020204" pitchFamily="34" charset="0"/>
                <a:cs typeface="Arial" panose="020B0604020202020204" pitchFamily="34" charset="0"/>
              </a:rPr>
              <a:t>Active listening</a:t>
            </a:r>
            <a:endParaRPr lang="en-GB" altLang="en-US" sz="2800" dirty="0">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1224117" y="1958501"/>
            <a:ext cx="106188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600" dirty="0" smtClean="0">
                <a:latin typeface="Arial" panose="020B0604020202020204" pitchFamily="34" charset="0"/>
                <a:cs typeface="Arial" panose="020B0604020202020204" pitchFamily="34" charset="0"/>
              </a:rPr>
              <a:t>More </a:t>
            </a:r>
            <a:r>
              <a:rPr lang="en-GB" altLang="en-US" sz="2600" dirty="0">
                <a:latin typeface="Arial" panose="020B0604020202020204" pitchFamily="34" charset="0"/>
                <a:cs typeface="Arial" panose="020B0604020202020204" pitchFamily="34" charset="0"/>
              </a:rPr>
              <a:t>interested in promoting our own point of view than understanding </a:t>
            </a:r>
          </a:p>
          <a:p>
            <a:r>
              <a:rPr lang="en-GB" altLang="en-US" sz="2600" dirty="0" smtClean="0">
                <a:latin typeface="Arial" panose="020B0604020202020204" pitchFamily="34" charset="0"/>
                <a:cs typeface="Arial" panose="020B0604020202020204" pitchFamily="34" charset="0"/>
              </a:rPr>
              <a:t>someone </a:t>
            </a:r>
            <a:r>
              <a:rPr lang="en-GB" altLang="en-US" sz="2600" dirty="0">
                <a:latin typeface="Arial" panose="020B0604020202020204" pitchFamily="34" charset="0"/>
                <a:cs typeface="Arial" panose="020B0604020202020204" pitchFamily="34" charset="0"/>
              </a:rPr>
              <a:t>else’s</a:t>
            </a:r>
          </a:p>
        </p:txBody>
      </p:sp>
      <p:sp>
        <p:nvSpPr>
          <p:cNvPr id="9" name="Text Box 11"/>
          <p:cNvSpPr txBox="1">
            <a:spLocks noChangeArrowheads="1"/>
          </p:cNvSpPr>
          <p:nvPr/>
        </p:nvSpPr>
        <p:spPr bwMode="auto">
          <a:xfrm>
            <a:off x="1331666" y="3565392"/>
            <a:ext cx="1015732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600" dirty="0" smtClean="0">
                <a:latin typeface="Arial" panose="020B0604020202020204" pitchFamily="34" charset="0"/>
                <a:cs typeface="Arial" panose="020B0604020202020204" pitchFamily="34" charset="0"/>
              </a:rPr>
              <a:t>Genuinely </a:t>
            </a:r>
            <a:r>
              <a:rPr lang="en-GB" altLang="en-US" sz="2600" dirty="0">
                <a:latin typeface="Arial" panose="020B0604020202020204" pitchFamily="34" charset="0"/>
                <a:cs typeface="Arial" panose="020B0604020202020204" pitchFamily="34" charset="0"/>
              </a:rPr>
              <a:t>interested in the other person’s point of view – assume </a:t>
            </a:r>
          </a:p>
          <a:p>
            <a:r>
              <a:rPr lang="en-GB" altLang="en-US" sz="2600" dirty="0" smtClean="0">
                <a:latin typeface="Arial" panose="020B0604020202020204" pitchFamily="34" charset="0"/>
                <a:cs typeface="Arial" panose="020B0604020202020204" pitchFamily="34" charset="0"/>
              </a:rPr>
              <a:t>that </a:t>
            </a:r>
            <a:r>
              <a:rPr lang="en-GB" altLang="en-US" sz="2600" dirty="0">
                <a:latin typeface="Arial" panose="020B0604020202020204" pitchFamily="34" charset="0"/>
                <a:cs typeface="Arial" panose="020B0604020202020204" pitchFamily="34" charset="0"/>
              </a:rPr>
              <a:t>we’ve heard and understood correctly and do not seek </a:t>
            </a:r>
          </a:p>
          <a:p>
            <a:r>
              <a:rPr lang="en-GB" altLang="en-US" sz="2600" dirty="0" smtClean="0">
                <a:latin typeface="Arial" panose="020B0604020202020204" pitchFamily="34" charset="0"/>
                <a:cs typeface="Arial" panose="020B0604020202020204" pitchFamily="34" charset="0"/>
              </a:rPr>
              <a:t>verification</a:t>
            </a:r>
            <a:endParaRPr lang="en-GB" altLang="en-US" sz="2600" dirty="0">
              <a:latin typeface="Arial" panose="020B0604020202020204" pitchFamily="34" charset="0"/>
              <a:cs typeface="Arial" panose="020B0604020202020204" pitchFamily="34" charset="0"/>
            </a:endParaRPr>
          </a:p>
        </p:txBody>
      </p:sp>
      <p:sp>
        <p:nvSpPr>
          <p:cNvPr id="10" name="Text Box 12"/>
          <p:cNvSpPr txBox="1">
            <a:spLocks noChangeArrowheads="1"/>
          </p:cNvSpPr>
          <p:nvPr/>
        </p:nvSpPr>
        <p:spPr bwMode="auto">
          <a:xfrm>
            <a:off x="1224117" y="5557530"/>
            <a:ext cx="100002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600" dirty="0" smtClean="0">
                <a:latin typeface="Arial" panose="020B0604020202020204" pitchFamily="34" charset="0"/>
                <a:cs typeface="Arial" panose="020B0604020202020204" pitchFamily="34" charset="0"/>
              </a:rPr>
              <a:t>Genuinely </a:t>
            </a:r>
            <a:r>
              <a:rPr lang="en-GB" altLang="en-US" sz="2600" dirty="0">
                <a:latin typeface="Arial" panose="020B0604020202020204" pitchFamily="34" charset="0"/>
                <a:cs typeface="Arial" panose="020B0604020202020204" pitchFamily="34" charset="0"/>
              </a:rPr>
              <a:t>interested in the other person’s point of view – active in </a:t>
            </a:r>
          </a:p>
          <a:p>
            <a:r>
              <a:rPr lang="en-GB" altLang="en-US" sz="2600" dirty="0" smtClean="0">
                <a:latin typeface="Arial" panose="020B0604020202020204" pitchFamily="34" charset="0"/>
                <a:cs typeface="Arial" panose="020B0604020202020204" pitchFamily="34" charset="0"/>
              </a:rPr>
              <a:t>checking </a:t>
            </a:r>
            <a:r>
              <a:rPr lang="en-GB" altLang="en-US" sz="2600" dirty="0">
                <a:latin typeface="Arial" panose="020B0604020202020204" pitchFamily="34" charset="0"/>
                <a:cs typeface="Arial" panose="020B0604020202020204" pitchFamily="34" charset="0"/>
              </a:rPr>
              <a:t>out our understanding before responding</a:t>
            </a:r>
          </a:p>
        </p:txBody>
      </p:sp>
    </p:spTree>
    <p:extLst>
      <p:ext uri="{BB962C8B-B14F-4D97-AF65-F5344CB8AC3E}">
        <p14:creationId xmlns:p14="http://schemas.microsoft.com/office/powerpoint/2010/main" val="11129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67543" y="260648"/>
            <a:ext cx="8941928" cy="998984"/>
          </a:xfrm>
        </p:spPr>
        <p:txBody>
          <a:bodyPr/>
          <a:lstStyle/>
          <a:p>
            <a:r>
              <a:rPr lang="en-GB" dirty="0"/>
              <a:t>Skills </a:t>
            </a:r>
            <a:r>
              <a:rPr lang="en-GB" dirty="0" smtClean="0"/>
              <a:t>practice </a:t>
            </a:r>
            <a:r>
              <a:rPr lang="en-GB" dirty="0"/>
              <a:t>– ‘My dream holiday’</a:t>
            </a:r>
          </a:p>
        </p:txBody>
      </p:sp>
    </p:spTree>
    <p:extLst>
      <p:ext uri="{BB962C8B-B14F-4D97-AF65-F5344CB8AC3E}">
        <p14:creationId xmlns:p14="http://schemas.microsoft.com/office/powerpoint/2010/main" val="205410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Workshop B</a:t>
            </a:r>
          </a:p>
        </p:txBody>
      </p:sp>
      <p:sp>
        <p:nvSpPr>
          <p:cNvPr id="5" name="Title 3"/>
          <p:cNvSpPr txBox="1">
            <a:spLocks noGrp="1"/>
          </p:cNvSpPr>
          <p:nvPr>
            <p:ph idx="1"/>
          </p:nvPr>
        </p:nvSpPr>
        <p:spPr>
          <a:xfrm>
            <a:off x="2190211" y="3255324"/>
            <a:ext cx="8153194" cy="5355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smtClean="0">
                <a:latin typeface="Arial" panose="020B0604020202020204" pitchFamily="34" charset="0"/>
                <a:cs typeface="Arial" panose="020B0604020202020204" pitchFamily="34" charset="0"/>
              </a:rPr>
              <a:t>Demonstrating a non-judgemental response</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813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3" y="260648"/>
            <a:ext cx="8558469" cy="998984"/>
          </a:xfrm>
        </p:spPr>
        <p:txBody>
          <a:bodyPr/>
          <a:lstStyle/>
          <a:p>
            <a:r>
              <a:rPr lang="en-GB" dirty="0"/>
              <a:t>Observing your own judgements and building empathy</a:t>
            </a:r>
          </a:p>
        </p:txBody>
      </p:sp>
      <p:sp>
        <p:nvSpPr>
          <p:cNvPr id="8" name="Rectangle 7"/>
          <p:cNvSpPr/>
          <p:nvPr/>
        </p:nvSpPr>
        <p:spPr>
          <a:xfrm>
            <a:off x="1261272" y="2836371"/>
            <a:ext cx="9226052" cy="523220"/>
          </a:xfrm>
          <a:prstGeom prst="rect">
            <a:avLst/>
          </a:prstGeom>
        </p:spPr>
        <p:txBody>
          <a:bodyPr wrap="none">
            <a:spAutoFit/>
          </a:bodyPr>
          <a:lstStyle/>
          <a:p>
            <a:r>
              <a:rPr lang="en-GB" sz="2800" i="1" dirty="0">
                <a:latin typeface="Arial" panose="020B0604020202020204" pitchFamily="34" charset="0"/>
                <a:cs typeface="Arial" panose="020B0604020202020204" pitchFamily="34" charset="0"/>
              </a:rPr>
              <a:t>“Reactions are like a revolver. Avoid being </a:t>
            </a:r>
            <a:r>
              <a:rPr lang="en-GB" sz="2800" i="1" dirty="0" smtClean="0">
                <a:latin typeface="Arial" panose="020B0604020202020204" pitchFamily="34" charset="0"/>
                <a:cs typeface="Arial" panose="020B0604020202020204" pitchFamily="34" charset="0"/>
              </a:rPr>
              <a:t>trigger-happy.”</a:t>
            </a:r>
            <a:endParaRPr lang="en-GB" sz="2800" dirty="0">
              <a:latin typeface="Arial" panose="020B0604020202020204" pitchFamily="34" charset="0"/>
              <a:cs typeface="Arial" panose="020B0604020202020204" pitchFamily="34" charset="0"/>
            </a:endParaRPr>
          </a:p>
        </p:txBody>
      </p:sp>
      <p:sp>
        <p:nvSpPr>
          <p:cNvPr id="9" name="Rectangle 8"/>
          <p:cNvSpPr/>
          <p:nvPr/>
        </p:nvSpPr>
        <p:spPr>
          <a:xfrm>
            <a:off x="5087088" y="6176963"/>
            <a:ext cx="6475647" cy="369332"/>
          </a:xfrm>
          <a:prstGeom prst="rect">
            <a:avLst/>
          </a:prstGeom>
        </p:spPr>
        <p:txBody>
          <a:bodyPr wrap="square">
            <a:spAutoFit/>
          </a:bodyPr>
          <a:lstStyle/>
          <a:p>
            <a:pPr algn="r"/>
            <a:r>
              <a:rPr lang="en-GB" dirty="0" smtClean="0"/>
              <a:t>www.howtoforgivepeople.com</a:t>
            </a:r>
            <a:endParaRPr lang="en-GB" dirty="0"/>
          </a:p>
        </p:txBody>
      </p:sp>
    </p:spTree>
    <p:extLst>
      <p:ext uri="{BB962C8B-B14F-4D97-AF65-F5344CB8AC3E}">
        <p14:creationId xmlns:p14="http://schemas.microsoft.com/office/powerpoint/2010/main" val="629192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705954" cy="998984"/>
          </a:xfrm>
        </p:spPr>
        <p:txBody>
          <a:bodyPr/>
          <a:lstStyle/>
          <a:p>
            <a:r>
              <a:rPr lang="en-GB" dirty="0"/>
              <a:t>Skills </a:t>
            </a:r>
            <a:r>
              <a:rPr lang="en-GB" dirty="0" smtClean="0"/>
              <a:t>practice </a:t>
            </a:r>
            <a:r>
              <a:rPr lang="en-GB" dirty="0"/>
              <a:t>– Using empathy to overcome judgements</a:t>
            </a:r>
          </a:p>
        </p:txBody>
      </p:sp>
      <p:sp>
        <p:nvSpPr>
          <p:cNvPr id="4" name="TextBox 3"/>
          <p:cNvSpPr txBox="1"/>
          <p:nvPr/>
        </p:nvSpPr>
        <p:spPr>
          <a:xfrm>
            <a:off x="864709" y="1497953"/>
            <a:ext cx="9875520" cy="1692771"/>
          </a:xfrm>
          <a:prstGeom prst="rect">
            <a:avLst/>
          </a:prstGeom>
          <a:noFill/>
        </p:spPr>
        <p:txBody>
          <a:bodyPr wrap="square" rtlCol="0">
            <a:spAutoFit/>
          </a:bodyPr>
          <a:lstStyle/>
          <a:p>
            <a:r>
              <a:rPr lang="en-GB" sz="2600" dirty="0" smtClean="0">
                <a:latin typeface="Arial" panose="020B0604020202020204" pitchFamily="34" charset="0"/>
                <a:cs typeface="Arial" panose="020B0604020202020204" pitchFamily="34" charset="0"/>
              </a:rPr>
              <a:t>Left </a:t>
            </a:r>
            <a:r>
              <a:rPr lang="en-GB" sz="2600" dirty="0">
                <a:latin typeface="Arial" panose="020B0604020202020204" pitchFamily="34" charset="0"/>
                <a:cs typeface="Arial" panose="020B0604020202020204" pitchFamily="34" charset="0"/>
              </a:rPr>
              <a:t>alone, the brain will automatically judge things as good or bad, right or wrong, fair or unfair, important or unimportant, </a:t>
            </a:r>
            <a:r>
              <a:rPr lang="en-GB" sz="2600" dirty="0" smtClean="0">
                <a:latin typeface="Arial" panose="020B0604020202020204" pitchFamily="34" charset="0"/>
                <a:cs typeface="Arial" panose="020B0604020202020204" pitchFamily="34" charset="0"/>
              </a:rPr>
              <a:t/>
            </a:r>
            <a:br>
              <a:rPr lang="en-GB" sz="2600" dirty="0" smtClean="0">
                <a:latin typeface="Arial" panose="020B0604020202020204" pitchFamily="34" charset="0"/>
                <a:cs typeface="Arial" panose="020B0604020202020204" pitchFamily="34" charset="0"/>
              </a:rPr>
            </a:br>
            <a:r>
              <a:rPr lang="en-GB" sz="2600" dirty="0" smtClean="0">
                <a:latin typeface="Arial" panose="020B0604020202020204" pitchFamily="34" charset="0"/>
                <a:cs typeface="Arial" panose="020B0604020202020204" pitchFamily="34" charset="0"/>
              </a:rPr>
              <a:t>urgent </a:t>
            </a:r>
            <a:r>
              <a:rPr lang="en-GB" sz="2600" dirty="0">
                <a:latin typeface="Arial" panose="020B0604020202020204" pitchFamily="34" charset="0"/>
                <a:cs typeface="Arial" panose="020B0604020202020204" pitchFamily="34" charset="0"/>
              </a:rPr>
              <a:t>or </a:t>
            </a:r>
            <a:r>
              <a:rPr lang="en-GB" sz="2600" dirty="0" smtClean="0">
                <a:latin typeface="Arial" panose="020B0604020202020204" pitchFamily="34" charset="0"/>
                <a:cs typeface="Arial" panose="020B0604020202020204" pitchFamily="34" charset="0"/>
              </a:rPr>
              <a:t>non-urgent, </a:t>
            </a:r>
            <a:r>
              <a:rPr lang="en-GB" sz="2600" dirty="0">
                <a:latin typeface="Arial" panose="020B0604020202020204" pitchFamily="34" charset="0"/>
                <a:cs typeface="Arial" panose="020B0604020202020204" pitchFamily="34" charset="0"/>
              </a:rPr>
              <a:t>and so on. This happens so fast that our experiences are automatically coloured when we get to them</a:t>
            </a:r>
            <a:r>
              <a:rPr lang="en-GB" sz="2600" dirty="0" smtClean="0">
                <a:latin typeface="Arial" panose="020B0604020202020204" pitchFamily="34" charset="0"/>
                <a:cs typeface="Arial" panose="020B0604020202020204" pitchFamily="34" charset="0"/>
              </a:rPr>
              <a:t>…</a:t>
            </a:r>
            <a:endParaRPr lang="en-GB" sz="2600" dirty="0">
              <a:latin typeface="Arial" panose="020B0604020202020204" pitchFamily="34" charset="0"/>
              <a:cs typeface="Arial" panose="020B0604020202020204" pitchFamily="34" charset="0"/>
            </a:endParaRPr>
          </a:p>
        </p:txBody>
      </p:sp>
      <p:sp>
        <p:nvSpPr>
          <p:cNvPr id="5" name="TextBox 4"/>
          <p:cNvSpPr txBox="1"/>
          <p:nvPr/>
        </p:nvSpPr>
        <p:spPr>
          <a:xfrm>
            <a:off x="1924324" y="6083823"/>
            <a:ext cx="9692639" cy="369332"/>
          </a:xfrm>
          <a:prstGeom prst="rect">
            <a:avLst/>
          </a:prstGeom>
          <a:noFill/>
        </p:spPr>
        <p:txBody>
          <a:bodyPr wrap="square" rtlCol="0">
            <a:spAutoFit/>
          </a:bodyPr>
          <a:lstStyle/>
          <a:p>
            <a:r>
              <a:rPr lang="en-GB" dirty="0"/>
              <a:t> </a:t>
            </a:r>
            <a:r>
              <a:rPr lang="en-GB" dirty="0" smtClean="0"/>
              <a:t>http</a:t>
            </a:r>
            <a:r>
              <a:rPr lang="en-GB" dirty="0"/>
              <a:t>://</a:t>
            </a:r>
            <a:r>
              <a:rPr lang="en-GB" dirty="0" smtClean="0"/>
              <a:t>www.huffingtonpost.com/elisha-goldstein-phd/non-judgmental-awareness_b_3204748.html</a:t>
            </a:r>
            <a:endParaRPr lang="en-GB" dirty="0"/>
          </a:p>
        </p:txBody>
      </p:sp>
      <p:sp>
        <p:nvSpPr>
          <p:cNvPr id="6" name="TextBox 5"/>
          <p:cNvSpPr txBox="1"/>
          <p:nvPr/>
        </p:nvSpPr>
        <p:spPr>
          <a:xfrm>
            <a:off x="864709" y="3390778"/>
            <a:ext cx="9256542" cy="2492990"/>
          </a:xfrm>
          <a:prstGeom prst="rect">
            <a:avLst/>
          </a:prstGeom>
          <a:noFill/>
        </p:spPr>
        <p:txBody>
          <a:bodyPr wrap="square" rtlCol="0">
            <a:spAutoFit/>
          </a:bodyPr>
          <a:lstStyle/>
          <a:p>
            <a:r>
              <a:rPr lang="en-GB" sz="2600" dirty="0">
                <a:latin typeface="Arial" panose="020B0604020202020204" pitchFamily="34" charset="0"/>
                <a:cs typeface="Arial" panose="020B0604020202020204" pitchFamily="34" charset="0"/>
              </a:rPr>
              <a:t>…the key here is to bring awareness and intentionality to </a:t>
            </a:r>
            <a:r>
              <a:rPr lang="en-GB" sz="2600" dirty="0" smtClean="0">
                <a:latin typeface="Arial" panose="020B0604020202020204" pitchFamily="34" charset="0"/>
                <a:cs typeface="Arial" panose="020B0604020202020204" pitchFamily="34" charset="0"/>
              </a:rPr>
              <a:t/>
            </a:r>
            <a:br>
              <a:rPr lang="en-GB" sz="2600" dirty="0" smtClean="0">
                <a:latin typeface="Arial" panose="020B0604020202020204" pitchFamily="34" charset="0"/>
                <a:cs typeface="Arial" panose="020B0604020202020204" pitchFamily="34" charset="0"/>
              </a:rPr>
            </a:br>
            <a:r>
              <a:rPr lang="en-GB" sz="2600" dirty="0" smtClean="0">
                <a:latin typeface="Arial" panose="020B0604020202020204" pitchFamily="34" charset="0"/>
                <a:cs typeface="Arial" panose="020B0604020202020204" pitchFamily="34" charset="0"/>
              </a:rPr>
              <a:t>the </a:t>
            </a:r>
            <a:r>
              <a:rPr lang="en-GB" sz="2600" dirty="0">
                <a:latin typeface="Arial" panose="020B0604020202020204" pitchFamily="34" charset="0"/>
                <a:cs typeface="Arial" panose="020B0604020202020204" pitchFamily="34" charset="0"/>
              </a:rPr>
              <a:t>moments of our lives. Be aware when the brain is automatically judging a situation or a person, and we can pause and get some perspective. Was this judgment just something that popped in my mind? Is there another way I can see this?</a:t>
            </a:r>
          </a:p>
        </p:txBody>
      </p:sp>
    </p:spTree>
    <p:extLst>
      <p:ext uri="{BB962C8B-B14F-4D97-AF65-F5344CB8AC3E}">
        <p14:creationId xmlns:p14="http://schemas.microsoft.com/office/powerpoint/2010/main" val="382501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Workshop C</a:t>
            </a:r>
          </a:p>
        </p:txBody>
      </p:sp>
      <p:sp>
        <p:nvSpPr>
          <p:cNvPr id="5" name="Title 3"/>
          <p:cNvSpPr txBox="1">
            <a:spLocks/>
          </p:cNvSpPr>
          <p:nvPr/>
        </p:nvSpPr>
        <p:spPr>
          <a:xfrm>
            <a:off x="2246406" y="3360587"/>
            <a:ext cx="8130752" cy="5355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Arial" panose="020B0604020202020204" pitchFamily="34" charset="0"/>
                <a:cs typeface="Arial" panose="020B0604020202020204" pitchFamily="34" charset="0"/>
              </a:rPr>
              <a:t>N</a:t>
            </a:r>
            <a:r>
              <a:rPr lang="en-GB" sz="3200" dirty="0" smtClean="0">
                <a:latin typeface="Arial" panose="020B0604020202020204" pitchFamily="34" charset="0"/>
                <a:cs typeface="Arial" panose="020B0604020202020204" pitchFamily="34" charset="0"/>
              </a:rPr>
              <a:t>on-verbal communication (body </a:t>
            </a:r>
            <a:r>
              <a:rPr lang="en-GB" sz="3200" dirty="0">
                <a:latin typeface="Arial" panose="020B0604020202020204" pitchFamily="34" charset="0"/>
                <a:cs typeface="Arial" panose="020B0604020202020204" pitchFamily="34" charset="0"/>
              </a:rPr>
              <a:t>l</a:t>
            </a:r>
            <a:r>
              <a:rPr lang="en-GB" sz="3200" dirty="0" smtClean="0">
                <a:latin typeface="Arial" panose="020B0604020202020204" pitchFamily="34" charset="0"/>
                <a:cs typeface="Arial" panose="020B0604020202020204" pitchFamily="34" charset="0"/>
              </a:rPr>
              <a:t>anguage)</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611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Speaking without words </a:t>
            </a:r>
          </a:p>
        </p:txBody>
      </p:sp>
      <p:sp>
        <p:nvSpPr>
          <p:cNvPr id="4" name="Rectangle 4"/>
          <p:cNvSpPr>
            <a:spLocks noChangeArrowheads="1"/>
          </p:cNvSpPr>
          <p:nvPr/>
        </p:nvSpPr>
        <p:spPr bwMode="auto">
          <a:xfrm>
            <a:off x="838200" y="2661359"/>
            <a:ext cx="10903634"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3600" i="1" dirty="0" smtClean="0">
                <a:latin typeface="Arial" panose="020B0604020202020204" pitchFamily="34" charset="0"/>
                <a:cs typeface="Arial" panose="020B0604020202020204" pitchFamily="34" charset="0"/>
              </a:rPr>
              <a:t>“What you do speaks so loudly I cannot hear </a:t>
            </a:r>
          </a:p>
          <a:p>
            <a:r>
              <a:rPr lang="en-GB" altLang="en-US" sz="3600" i="1" dirty="0" smtClean="0">
                <a:latin typeface="Arial" panose="020B0604020202020204" pitchFamily="34" charset="0"/>
                <a:cs typeface="Arial" panose="020B0604020202020204" pitchFamily="34" charset="0"/>
              </a:rPr>
              <a:t>what you say</a:t>
            </a:r>
            <a:r>
              <a:rPr lang="en-GB" altLang="en-US" sz="3600" dirty="0" smtClean="0">
                <a:latin typeface="Arial" panose="020B0604020202020204" pitchFamily="34" charset="0"/>
                <a:cs typeface="Arial" panose="020B0604020202020204" pitchFamily="34" charset="0"/>
              </a:rPr>
              <a:t>”</a:t>
            </a:r>
          </a:p>
          <a:p>
            <a:endParaRPr lang="en-GB" altLang="en-US" sz="3000" dirty="0" smtClean="0"/>
          </a:p>
          <a:p>
            <a:r>
              <a:rPr lang="en-GB" altLang="en-US" sz="2000" dirty="0" smtClean="0"/>
              <a:t>									Ralph Waldo Emerson</a:t>
            </a:r>
            <a:endParaRPr lang="en-GB" altLang="en-US" sz="2000" dirty="0"/>
          </a:p>
        </p:txBody>
      </p:sp>
    </p:spTree>
    <p:extLst>
      <p:ext uri="{BB962C8B-B14F-4D97-AF65-F5344CB8AC3E}">
        <p14:creationId xmlns:p14="http://schemas.microsoft.com/office/powerpoint/2010/main" val="1994142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3" y="260648"/>
            <a:ext cx="9871075" cy="998984"/>
          </a:xfrm>
        </p:spPr>
        <p:txBody>
          <a:bodyPr/>
          <a:lstStyle/>
          <a:p>
            <a:r>
              <a:rPr lang="en-GB" sz="4000" dirty="0" smtClean="0"/>
              <a:t>Learning outcomes for this session</a:t>
            </a:r>
            <a:endParaRPr lang="en-GB" sz="4000" dirty="0"/>
          </a:p>
        </p:txBody>
      </p:sp>
      <p:sp>
        <p:nvSpPr>
          <p:cNvPr id="11" name="Content Placeholder 2"/>
          <p:cNvSpPr>
            <a:spLocks noGrp="1"/>
          </p:cNvSpPr>
          <p:nvPr>
            <p:ph idx="1"/>
          </p:nvPr>
        </p:nvSpPr>
        <p:spPr>
          <a:xfrm>
            <a:off x="838200" y="1825625"/>
            <a:ext cx="7678003" cy="480847"/>
          </a:xfrm>
        </p:spPr>
        <p:txBody>
          <a:bodyPr>
            <a:noAutofit/>
          </a:bodyPr>
          <a:lstStyle/>
          <a:p>
            <a:pPr marL="0" indent="0">
              <a:buNone/>
            </a:pPr>
            <a:r>
              <a:rPr lang="en-GB" sz="2600" dirty="0" smtClean="0">
                <a:latin typeface="Arial" panose="020B0604020202020204" pitchFamily="34" charset="0"/>
                <a:cs typeface="Arial" panose="020B0604020202020204" pitchFamily="34" charset="0"/>
              </a:rPr>
              <a:t>By the end of the session learners will be able to:</a:t>
            </a:r>
          </a:p>
        </p:txBody>
      </p:sp>
      <p:sp>
        <p:nvSpPr>
          <p:cNvPr id="12" name="TextBox 11"/>
          <p:cNvSpPr txBox="1"/>
          <p:nvPr/>
        </p:nvSpPr>
        <p:spPr>
          <a:xfrm>
            <a:off x="838200" y="2622380"/>
            <a:ext cx="9107365" cy="492443"/>
          </a:xfrm>
          <a:prstGeom prst="rect">
            <a:avLst/>
          </a:prstGeom>
          <a:noFill/>
        </p:spPr>
        <p:txBody>
          <a:bodyPr wrap="none" rtlCol="0">
            <a:spAutoFit/>
          </a:bodyPr>
          <a:lstStyle/>
          <a:p>
            <a:pPr marL="457200" indent="-457200">
              <a:buFont typeface="Arial" panose="020B0604020202020204" pitchFamily="34" charset="0"/>
              <a:buChar char="•"/>
            </a:pPr>
            <a:r>
              <a:rPr lang="en-GB" sz="2600" dirty="0" smtClean="0">
                <a:latin typeface="Arial" panose="020B0604020202020204" pitchFamily="34" charset="0"/>
                <a:cs typeface="Arial" panose="020B0604020202020204" pitchFamily="34" charset="0"/>
              </a:rPr>
              <a:t>Identify the key skills required to be an effective advocate</a:t>
            </a:r>
            <a:endParaRPr lang="en-GB" sz="2600" dirty="0">
              <a:latin typeface="Arial" panose="020B0604020202020204" pitchFamily="34" charset="0"/>
              <a:cs typeface="Arial" panose="020B0604020202020204" pitchFamily="34" charset="0"/>
            </a:endParaRPr>
          </a:p>
        </p:txBody>
      </p:sp>
      <p:sp>
        <p:nvSpPr>
          <p:cNvPr id="13" name="TextBox 12"/>
          <p:cNvSpPr txBox="1"/>
          <p:nvPr/>
        </p:nvSpPr>
        <p:spPr>
          <a:xfrm>
            <a:off x="838200" y="3570743"/>
            <a:ext cx="10315644" cy="892552"/>
          </a:xfrm>
          <a:prstGeom prst="rect">
            <a:avLst/>
          </a:prstGeom>
          <a:noFill/>
        </p:spPr>
        <p:txBody>
          <a:bodyPr wrap="none" rtlCol="0">
            <a:spAutoFit/>
          </a:bodyPr>
          <a:lstStyle/>
          <a:p>
            <a:pPr marL="457200" indent="-457200">
              <a:buFont typeface="Arial" panose="020B0604020202020204" pitchFamily="34" charset="0"/>
              <a:buChar char="•"/>
            </a:pPr>
            <a:r>
              <a:rPr lang="en-GB" sz="2600" dirty="0" smtClean="0">
                <a:latin typeface="Arial" panose="020B0604020202020204" pitchFamily="34" charset="0"/>
                <a:cs typeface="Arial" panose="020B0604020202020204" pitchFamily="34" charset="0"/>
              </a:rPr>
              <a:t>Recognise their own advocacy skills and relate them to their own </a:t>
            </a:r>
          </a:p>
          <a:p>
            <a:r>
              <a:rPr lang="en-GB" sz="2600" dirty="0" smtClean="0">
                <a:latin typeface="Arial" panose="020B0604020202020204" pitchFamily="34" charset="0"/>
                <a:cs typeface="Arial" panose="020B0604020202020204" pitchFamily="34" charset="0"/>
              </a:rPr>
              <a:t>     experiences</a:t>
            </a:r>
            <a:endParaRPr lang="en-GB" sz="2600" dirty="0">
              <a:latin typeface="Arial" panose="020B0604020202020204" pitchFamily="34" charset="0"/>
              <a:cs typeface="Arial" panose="020B0604020202020204" pitchFamily="34" charset="0"/>
            </a:endParaRPr>
          </a:p>
        </p:txBody>
      </p:sp>
      <p:sp>
        <p:nvSpPr>
          <p:cNvPr id="15" name="TextBox 14"/>
          <p:cNvSpPr txBox="1"/>
          <p:nvPr/>
        </p:nvSpPr>
        <p:spPr>
          <a:xfrm>
            <a:off x="838200" y="4804503"/>
            <a:ext cx="11355994" cy="892552"/>
          </a:xfrm>
          <a:prstGeom prst="rect">
            <a:avLst/>
          </a:prstGeom>
          <a:noFill/>
        </p:spPr>
        <p:txBody>
          <a:bodyPr wrap="none" rtlCol="0">
            <a:spAutoFit/>
          </a:bodyPr>
          <a:lstStyle/>
          <a:p>
            <a:pPr marL="457200" indent="-457200">
              <a:buFont typeface="Arial" panose="020B0604020202020204" pitchFamily="34" charset="0"/>
              <a:buChar char="•"/>
            </a:pPr>
            <a:r>
              <a:rPr lang="en-GB" sz="2600" dirty="0" smtClean="0">
                <a:latin typeface="Arial" panose="020B0604020202020204" pitchFamily="34" charset="0"/>
                <a:cs typeface="Arial" panose="020B0604020202020204" pitchFamily="34" charset="0"/>
              </a:rPr>
              <a:t>Demonstrate new and/or enhanced skills to complement their role as an </a:t>
            </a:r>
            <a:br>
              <a:rPr lang="en-GB" sz="2600" dirty="0" smtClean="0">
                <a:latin typeface="Arial" panose="020B0604020202020204" pitchFamily="34" charset="0"/>
                <a:cs typeface="Arial" panose="020B0604020202020204" pitchFamily="34" charset="0"/>
              </a:rPr>
            </a:br>
            <a:r>
              <a:rPr lang="en-GB" sz="2600" dirty="0" smtClean="0">
                <a:latin typeface="Arial" panose="020B0604020202020204" pitchFamily="34" charset="0"/>
                <a:cs typeface="Arial" panose="020B0604020202020204" pitchFamily="34" charset="0"/>
              </a:rPr>
              <a:t>advocate</a:t>
            </a:r>
            <a:endParaRPr lang="en-GB" sz="2600" dirty="0">
              <a:latin typeface="Arial" panose="020B0604020202020204" pitchFamily="34" charset="0"/>
              <a:cs typeface="Arial" panose="020B0604020202020204" pitchFamily="34" charset="0"/>
            </a:endParaRPr>
          </a:p>
        </p:txBody>
      </p: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xmlns:lc="http://schemas.openxmlformats.org/drawingml/2006/lockedCanvas" Requires="ma">
            <p:blipFill>
              <a:blip r:embed="rId5"/>
              <a:stretch>
                <a:fillRect/>
              </a:stretch>
            </p:blipFill>
          </mc:Choice>
          <mc:Fallback>
            <p:blipFill>
              <a:blip r:embed="rId6"/>
              <a:stretch>
                <a:fillRect/>
              </a:stretch>
            </p:blipFill>
          </mc:Fallback>
        </mc:AlternateContent>
        <p:spPr>
          <a:xfrm>
            <a:off x="79090" y="3570742"/>
            <a:ext cx="1189569" cy="3209501"/>
          </a:xfrm>
          <a:prstGeom prst="rect">
            <a:avLst/>
          </a:prstGeom>
        </p:spPr>
      </p:pic>
    </p:spTree>
    <p:extLst>
      <p:ext uri="{BB962C8B-B14F-4D97-AF65-F5344CB8AC3E}">
        <p14:creationId xmlns:p14="http://schemas.microsoft.com/office/powerpoint/2010/main" val="708915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Non-verbal </a:t>
            </a:r>
            <a:r>
              <a:rPr lang="en-GB" dirty="0"/>
              <a:t>c</a:t>
            </a:r>
            <a:r>
              <a:rPr lang="en-GB" dirty="0" smtClean="0"/>
              <a:t>ommunication</a:t>
            </a:r>
            <a:endParaRPr lang="en-GB" dirty="0"/>
          </a:p>
        </p:txBody>
      </p:sp>
      <p:sp>
        <p:nvSpPr>
          <p:cNvPr id="5" name="TextBox 4"/>
          <p:cNvSpPr txBox="1"/>
          <p:nvPr/>
        </p:nvSpPr>
        <p:spPr>
          <a:xfrm>
            <a:off x="706361" y="1606800"/>
            <a:ext cx="5131531" cy="1292662"/>
          </a:xfrm>
          <a:prstGeom prst="rect">
            <a:avLst/>
          </a:prstGeom>
          <a:noFill/>
        </p:spPr>
        <p:txBody>
          <a:bodyPr wrap="square" rtlCol="0">
            <a:spAutoFit/>
          </a:bodyPr>
          <a:lstStyle/>
          <a:p>
            <a:pPr algn="ctr"/>
            <a:r>
              <a:rPr lang="en-GB" sz="2600" dirty="0" smtClean="0">
                <a:latin typeface="Arial" panose="020B0604020202020204" pitchFamily="34" charset="0"/>
                <a:cs typeface="Arial" panose="020B0604020202020204" pitchFamily="34" charset="0"/>
              </a:rPr>
              <a:t>Gestures</a:t>
            </a:r>
          </a:p>
          <a:p>
            <a:pPr algn="ctr"/>
            <a:r>
              <a:rPr lang="en-GB" sz="2600" dirty="0" smtClean="0">
                <a:latin typeface="Arial" panose="020B0604020202020204" pitchFamily="34" charset="0"/>
                <a:cs typeface="Arial" panose="020B0604020202020204" pitchFamily="34" charset="0"/>
              </a:rPr>
              <a:t>Hand movements, nodding, winking</a:t>
            </a:r>
            <a:endParaRPr lang="en-GB" sz="2600" dirty="0">
              <a:latin typeface="Arial" panose="020B0604020202020204" pitchFamily="34" charset="0"/>
              <a:cs typeface="Arial" panose="020B0604020202020204" pitchFamily="34" charset="0"/>
            </a:endParaRPr>
          </a:p>
        </p:txBody>
      </p:sp>
      <p:sp>
        <p:nvSpPr>
          <p:cNvPr id="6" name="TextBox 5"/>
          <p:cNvSpPr txBox="1"/>
          <p:nvPr/>
        </p:nvSpPr>
        <p:spPr>
          <a:xfrm>
            <a:off x="8100180" y="1582649"/>
            <a:ext cx="3157706" cy="892552"/>
          </a:xfrm>
          <a:prstGeom prst="rect">
            <a:avLst/>
          </a:prstGeom>
          <a:noFill/>
        </p:spPr>
        <p:txBody>
          <a:bodyPr wrap="square" rtlCol="0">
            <a:spAutoFit/>
          </a:bodyPr>
          <a:lstStyle/>
          <a:p>
            <a:pPr algn="ctr"/>
            <a:r>
              <a:rPr lang="en-GB" sz="2600" dirty="0" smtClean="0">
                <a:latin typeface="Arial" panose="020B0604020202020204" pitchFamily="34" charset="0"/>
                <a:cs typeface="Arial" panose="020B0604020202020204" pitchFamily="34" charset="0"/>
              </a:rPr>
              <a:t>Facial expression</a:t>
            </a:r>
          </a:p>
          <a:p>
            <a:pPr algn="ctr"/>
            <a:r>
              <a:rPr lang="en-GB" sz="2600" dirty="0" smtClean="0">
                <a:latin typeface="Arial" panose="020B0604020202020204" pitchFamily="34" charset="0"/>
                <a:cs typeface="Arial" panose="020B0604020202020204" pitchFamily="34" charset="0"/>
              </a:rPr>
              <a:t>Smile, frown</a:t>
            </a:r>
            <a:endParaRPr lang="en-GB" sz="2600" dirty="0">
              <a:latin typeface="Arial" panose="020B0604020202020204" pitchFamily="34" charset="0"/>
              <a:cs typeface="Arial" panose="020B0604020202020204" pitchFamily="34" charset="0"/>
            </a:endParaRPr>
          </a:p>
        </p:txBody>
      </p:sp>
      <p:sp>
        <p:nvSpPr>
          <p:cNvPr id="7" name="TextBox 6"/>
          <p:cNvSpPr txBox="1"/>
          <p:nvPr/>
        </p:nvSpPr>
        <p:spPr>
          <a:xfrm>
            <a:off x="5837892" y="2984116"/>
            <a:ext cx="4395755" cy="1292662"/>
          </a:xfrm>
          <a:prstGeom prst="rect">
            <a:avLst/>
          </a:prstGeom>
          <a:noFill/>
        </p:spPr>
        <p:txBody>
          <a:bodyPr wrap="none" rtlCol="0">
            <a:spAutoFit/>
          </a:bodyPr>
          <a:lstStyle/>
          <a:p>
            <a:pPr algn="ctr"/>
            <a:r>
              <a:rPr lang="en-GB" sz="2600" dirty="0" smtClean="0">
                <a:latin typeface="Arial" panose="020B0604020202020204" pitchFamily="34" charset="0"/>
                <a:cs typeface="Arial" panose="020B0604020202020204" pitchFamily="34" charset="0"/>
              </a:rPr>
              <a:t>Postures</a:t>
            </a:r>
          </a:p>
          <a:p>
            <a:pPr algn="ctr"/>
            <a:r>
              <a:rPr lang="en-GB" sz="2600" dirty="0" smtClean="0">
                <a:latin typeface="Arial" panose="020B0604020202020204" pitchFamily="34" charset="0"/>
                <a:cs typeface="Arial" panose="020B0604020202020204" pitchFamily="34" charset="0"/>
              </a:rPr>
              <a:t>Arm crossing, leg crossing, </a:t>
            </a:r>
          </a:p>
          <a:p>
            <a:pPr algn="ctr"/>
            <a:r>
              <a:rPr lang="en-GB" sz="2600" dirty="0" smtClean="0">
                <a:latin typeface="Arial" panose="020B0604020202020204" pitchFamily="34" charset="0"/>
                <a:cs typeface="Arial" panose="020B0604020202020204" pitchFamily="34" charset="0"/>
              </a:rPr>
              <a:t>seating position</a:t>
            </a:r>
            <a:endParaRPr lang="en-GB" sz="2600" dirty="0">
              <a:latin typeface="Arial" panose="020B0604020202020204" pitchFamily="34" charset="0"/>
              <a:cs typeface="Arial" panose="020B0604020202020204" pitchFamily="34" charset="0"/>
            </a:endParaRPr>
          </a:p>
        </p:txBody>
      </p:sp>
      <p:sp>
        <p:nvSpPr>
          <p:cNvPr id="8" name="TextBox 7"/>
          <p:cNvSpPr txBox="1"/>
          <p:nvPr/>
        </p:nvSpPr>
        <p:spPr>
          <a:xfrm>
            <a:off x="467544" y="4076660"/>
            <a:ext cx="4230645" cy="892552"/>
          </a:xfrm>
          <a:prstGeom prst="rect">
            <a:avLst/>
          </a:prstGeom>
          <a:noFill/>
        </p:spPr>
        <p:txBody>
          <a:bodyPr wrap="none" rtlCol="0">
            <a:spAutoFit/>
          </a:bodyPr>
          <a:lstStyle/>
          <a:p>
            <a:pPr algn="ctr"/>
            <a:r>
              <a:rPr lang="en-GB" sz="2600" dirty="0" smtClean="0">
                <a:latin typeface="Arial" panose="020B0604020202020204" pitchFamily="34" charset="0"/>
                <a:cs typeface="Arial" panose="020B0604020202020204" pitchFamily="34" charset="0"/>
              </a:rPr>
              <a:t>Eye contact</a:t>
            </a:r>
          </a:p>
          <a:p>
            <a:pPr algn="ctr"/>
            <a:r>
              <a:rPr lang="en-GB" sz="2600" dirty="0" smtClean="0">
                <a:latin typeface="Arial" panose="020B0604020202020204" pitchFamily="34" charset="0"/>
                <a:cs typeface="Arial" panose="020B0604020202020204" pitchFamily="34" charset="0"/>
              </a:rPr>
              <a:t>Movement of eyes, blinking</a:t>
            </a:r>
            <a:endParaRPr lang="en-GB" sz="2600" dirty="0">
              <a:latin typeface="Arial" panose="020B0604020202020204" pitchFamily="34" charset="0"/>
              <a:cs typeface="Arial" panose="020B0604020202020204" pitchFamily="34" charset="0"/>
            </a:endParaRPr>
          </a:p>
        </p:txBody>
      </p:sp>
      <p:sp>
        <p:nvSpPr>
          <p:cNvPr id="9" name="TextBox 8"/>
          <p:cNvSpPr txBox="1"/>
          <p:nvPr/>
        </p:nvSpPr>
        <p:spPr>
          <a:xfrm>
            <a:off x="5092141" y="5438551"/>
            <a:ext cx="4567212" cy="892552"/>
          </a:xfrm>
          <a:prstGeom prst="rect">
            <a:avLst/>
          </a:prstGeom>
          <a:noFill/>
        </p:spPr>
        <p:txBody>
          <a:bodyPr wrap="none" rtlCol="0">
            <a:spAutoFit/>
          </a:bodyPr>
          <a:lstStyle/>
          <a:p>
            <a:pPr algn="ctr"/>
            <a:r>
              <a:rPr lang="en-GB" sz="2600" dirty="0" err="1" smtClean="0">
                <a:latin typeface="Arial" panose="020B0604020202020204" pitchFamily="34" charset="0"/>
                <a:cs typeface="Arial" panose="020B0604020202020204" pitchFamily="34" charset="0"/>
              </a:rPr>
              <a:t>Paralinguistics</a:t>
            </a:r>
            <a:endParaRPr lang="en-GB" sz="2600" dirty="0" smtClean="0">
              <a:latin typeface="Arial" panose="020B0604020202020204" pitchFamily="34" charset="0"/>
              <a:cs typeface="Arial" panose="020B0604020202020204" pitchFamily="34" charset="0"/>
            </a:endParaRPr>
          </a:p>
          <a:p>
            <a:pPr algn="ctr"/>
            <a:r>
              <a:rPr lang="en-GB" sz="2600" dirty="0" smtClean="0">
                <a:latin typeface="Arial" panose="020B0604020202020204" pitchFamily="34" charset="0"/>
                <a:cs typeface="Arial" panose="020B0604020202020204" pitchFamily="34" charset="0"/>
              </a:rPr>
              <a:t>Tone, pitch, loudness of voice</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842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3" y="260648"/>
            <a:ext cx="9340133" cy="998984"/>
          </a:xfrm>
        </p:spPr>
        <p:txBody>
          <a:bodyPr/>
          <a:lstStyle/>
          <a:p>
            <a:r>
              <a:rPr lang="en-GB" dirty="0"/>
              <a:t>Skills </a:t>
            </a:r>
            <a:r>
              <a:rPr lang="en-GB" dirty="0" smtClean="0"/>
              <a:t>practice </a:t>
            </a:r>
            <a:r>
              <a:rPr lang="en-GB" dirty="0"/>
              <a:t>– </a:t>
            </a:r>
            <a:r>
              <a:rPr lang="en-GB" dirty="0" smtClean="0"/>
              <a:t>Non-verbal communication</a:t>
            </a:r>
            <a:endParaRPr lang="en-GB" dirty="0"/>
          </a:p>
        </p:txBody>
      </p:sp>
    </p:spTree>
    <p:extLst>
      <p:ext uri="{BB962C8B-B14F-4D97-AF65-F5344CB8AC3E}">
        <p14:creationId xmlns:p14="http://schemas.microsoft.com/office/powerpoint/2010/main" val="618082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Workshop D</a:t>
            </a:r>
          </a:p>
        </p:txBody>
      </p:sp>
      <p:sp>
        <p:nvSpPr>
          <p:cNvPr id="4" name="Title 3"/>
          <p:cNvSpPr txBox="1">
            <a:spLocks/>
          </p:cNvSpPr>
          <p:nvPr/>
        </p:nvSpPr>
        <p:spPr>
          <a:xfrm>
            <a:off x="3896789" y="3191610"/>
            <a:ext cx="4382931" cy="45243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dirty="0" smtClean="0">
                <a:latin typeface="Arial" panose="020B0604020202020204" pitchFamily="34" charset="0"/>
                <a:cs typeface="Arial" panose="020B0604020202020204" pitchFamily="34" charset="0"/>
              </a:rPr>
              <a:t>Appropriate use of language</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998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Know what I mean</a:t>
            </a:r>
            <a:r>
              <a:rPr lang="en-GB" dirty="0" smtClean="0"/>
              <a:t>...?</a:t>
            </a:r>
            <a:endParaRPr lang="en-GB" dirty="0"/>
          </a:p>
        </p:txBody>
      </p:sp>
      <p:sp>
        <p:nvSpPr>
          <p:cNvPr id="4" name="Text Box 3"/>
          <p:cNvSpPr txBox="1">
            <a:spLocks noChangeArrowheads="1"/>
          </p:cNvSpPr>
          <p:nvPr/>
        </p:nvSpPr>
        <p:spPr bwMode="auto">
          <a:xfrm>
            <a:off x="681038" y="1539875"/>
            <a:ext cx="71016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dirty="0" smtClean="0">
                <a:latin typeface="Arial" panose="020B0604020202020204" pitchFamily="34" charset="0"/>
                <a:cs typeface="Arial" panose="020B0604020202020204" pitchFamily="34" charset="0"/>
              </a:rPr>
              <a:t>The type of language we use is dictated by:</a:t>
            </a:r>
            <a:endParaRPr lang="en-GB" altLang="en-US" sz="2800" dirty="0">
              <a:latin typeface="Arial" panose="020B0604020202020204" pitchFamily="34" charset="0"/>
              <a:cs typeface="Arial" panose="020B0604020202020204" pitchFamily="34" charset="0"/>
            </a:endParaRPr>
          </a:p>
        </p:txBody>
      </p:sp>
      <p:sp>
        <p:nvSpPr>
          <p:cNvPr id="5" name="Text Box 4"/>
          <p:cNvSpPr txBox="1">
            <a:spLocks noChangeArrowheads="1"/>
          </p:cNvSpPr>
          <p:nvPr/>
        </p:nvSpPr>
        <p:spPr bwMode="auto">
          <a:xfrm>
            <a:off x="2015490" y="2529840"/>
            <a:ext cx="886882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en-GB" altLang="en-US" sz="2600" dirty="0" smtClean="0">
                <a:latin typeface="Arial" panose="020B0604020202020204" pitchFamily="34" charset="0"/>
                <a:cs typeface="Arial" panose="020B0604020202020204" pitchFamily="34" charset="0"/>
              </a:rPr>
              <a:t>The </a:t>
            </a:r>
            <a:r>
              <a:rPr lang="en-GB" altLang="en-US" sz="2600" dirty="0">
                <a:latin typeface="Arial" panose="020B0604020202020204" pitchFamily="34" charset="0"/>
                <a:cs typeface="Arial" panose="020B0604020202020204" pitchFamily="34" charset="0"/>
              </a:rPr>
              <a:t>purpose of the contact</a:t>
            </a:r>
          </a:p>
          <a:p>
            <a:r>
              <a:rPr lang="en-GB" altLang="en-US" sz="2600" dirty="0">
                <a:latin typeface="Arial" panose="020B0604020202020204" pitchFamily="34" charset="0"/>
                <a:cs typeface="Arial" panose="020B0604020202020204" pitchFamily="34" charset="0"/>
              </a:rPr>
              <a:t>		e.g. to reassure, to gain information, </a:t>
            </a:r>
          </a:p>
          <a:p>
            <a:r>
              <a:rPr lang="en-GB" altLang="en-US" sz="2600" dirty="0">
                <a:latin typeface="Arial" panose="020B0604020202020204" pitchFamily="34" charset="0"/>
                <a:cs typeface="Arial" panose="020B0604020202020204" pitchFamily="34" charset="0"/>
              </a:rPr>
              <a:t>		to express opinion, to impart bad news…</a:t>
            </a:r>
          </a:p>
        </p:txBody>
      </p:sp>
      <p:sp>
        <p:nvSpPr>
          <p:cNvPr id="6" name="Text Box 5"/>
          <p:cNvSpPr txBox="1">
            <a:spLocks noChangeArrowheads="1"/>
          </p:cNvSpPr>
          <p:nvPr/>
        </p:nvSpPr>
        <p:spPr bwMode="auto">
          <a:xfrm>
            <a:off x="2172653" y="4627800"/>
            <a:ext cx="82544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en-GB" altLang="en-US" sz="2600" dirty="0" smtClean="0">
                <a:latin typeface="Arial" panose="020B0604020202020204" pitchFamily="34" charset="0"/>
                <a:cs typeface="Arial" panose="020B0604020202020204" pitchFamily="34" charset="0"/>
              </a:rPr>
              <a:t>The </a:t>
            </a:r>
            <a:r>
              <a:rPr lang="en-GB" altLang="en-US" sz="2600" dirty="0">
                <a:latin typeface="Arial" panose="020B0604020202020204" pitchFamily="34" charset="0"/>
                <a:cs typeface="Arial" panose="020B0604020202020204" pitchFamily="34" charset="0"/>
              </a:rPr>
              <a:t>nature of the relationship</a:t>
            </a:r>
          </a:p>
          <a:p>
            <a:r>
              <a:rPr lang="en-GB" altLang="en-US" sz="2600" dirty="0">
                <a:latin typeface="Arial" panose="020B0604020202020204" pitchFamily="34" charset="0"/>
                <a:cs typeface="Arial" panose="020B0604020202020204" pitchFamily="34" charset="0"/>
              </a:rPr>
              <a:t>		e.g. </a:t>
            </a:r>
            <a:r>
              <a:rPr lang="en-GB" altLang="en-US" sz="2600" dirty="0" smtClean="0">
                <a:latin typeface="Arial" panose="020B0604020202020204" pitchFamily="34" charset="0"/>
                <a:cs typeface="Arial" panose="020B0604020202020204" pitchFamily="34" charset="0"/>
              </a:rPr>
              <a:t>formal/informal</a:t>
            </a:r>
            <a:r>
              <a:rPr lang="en-GB" altLang="en-US" sz="2600" dirty="0">
                <a:latin typeface="Arial" panose="020B0604020202020204" pitchFamily="34" charset="0"/>
                <a:cs typeface="Arial" panose="020B0604020202020204" pitchFamily="34" charset="0"/>
              </a:rPr>
              <a:t>, friend/stranger</a:t>
            </a:r>
            <a:r>
              <a:rPr lang="en-GB" altLang="en-US" sz="3000" dirty="0"/>
              <a:t>, </a:t>
            </a:r>
          </a:p>
        </p:txBody>
      </p:sp>
    </p:spTree>
    <p:extLst>
      <p:ext uri="{BB962C8B-B14F-4D97-AF65-F5344CB8AC3E}">
        <p14:creationId xmlns:p14="http://schemas.microsoft.com/office/powerpoint/2010/main" val="26557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3" y="260648"/>
            <a:ext cx="9192651" cy="998984"/>
          </a:xfrm>
        </p:spPr>
        <p:txBody>
          <a:bodyPr/>
          <a:lstStyle/>
          <a:p>
            <a:r>
              <a:rPr lang="en-GB" dirty="0"/>
              <a:t>Skills </a:t>
            </a:r>
            <a:r>
              <a:rPr lang="en-GB" dirty="0" smtClean="0"/>
              <a:t>practice </a:t>
            </a:r>
            <a:r>
              <a:rPr lang="en-GB" dirty="0"/>
              <a:t>– Appropriate use of language</a:t>
            </a:r>
          </a:p>
        </p:txBody>
      </p:sp>
    </p:spTree>
    <p:extLst>
      <p:ext uri="{BB962C8B-B14F-4D97-AF65-F5344CB8AC3E}">
        <p14:creationId xmlns:p14="http://schemas.microsoft.com/office/powerpoint/2010/main" val="615842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Workshop </a:t>
            </a:r>
            <a:r>
              <a:rPr lang="en-GB" dirty="0"/>
              <a:t>E</a:t>
            </a:r>
          </a:p>
        </p:txBody>
      </p:sp>
      <p:sp>
        <p:nvSpPr>
          <p:cNvPr id="4" name="Title 3"/>
          <p:cNvSpPr txBox="1">
            <a:spLocks/>
          </p:cNvSpPr>
          <p:nvPr/>
        </p:nvSpPr>
        <p:spPr>
          <a:xfrm>
            <a:off x="4546625" y="3111740"/>
            <a:ext cx="3261214" cy="45243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dirty="0" smtClean="0">
                <a:latin typeface="Arial" panose="020B0604020202020204" pitchFamily="34" charset="0"/>
                <a:cs typeface="Arial" panose="020B0604020202020204" pitchFamily="34" charset="0"/>
              </a:rPr>
              <a:t>Effective questioning</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878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19106"/>
            <a:ext cx="7128792" cy="998984"/>
          </a:xfrm>
        </p:spPr>
        <p:txBody>
          <a:bodyPr/>
          <a:lstStyle/>
          <a:p>
            <a:r>
              <a:rPr lang="en-GB" altLang="en-US" dirty="0" smtClean="0"/>
              <a:t>Question types</a:t>
            </a:r>
            <a:endParaRPr lang="en-GB" dirty="0"/>
          </a:p>
        </p:txBody>
      </p:sp>
      <p:sp>
        <p:nvSpPr>
          <p:cNvPr id="5" name="Text Box 4"/>
          <p:cNvSpPr txBox="1">
            <a:spLocks noChangeArrowheads="1"/>
          </p:cNvSpPr>
          <p:nvPr/>
        </p:nvSpPr>
        <p:spPr bwMode="auto">
          <a:xfrm>
            <a:off x="2225040" y="1648414"/>
            <a:ext cx="3406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800" dirty="0" smtClean="0">
                <a:latin typeface="Arial" panose="020B0604020202020204" pitchFamily="34" charset="0"/>
                <a:cs typeface="Arial" panose="020B0604020202020204" pitchFamily="34" charset="0"/>
              </a:rPr>
              <a:t>Closed </a:t>
            </a:r>
            <a:r>
              <a:rPr lang="en-GB" altLang="en-US" sz="2800" dirty="0">
                <a:latin typeface="Arial" panose="020B0604020202020204" pitchFamily="34" charset="0"/>
                <a:cs typeface="Arial" panose="020B0604020202020204" pitchFamily="34" charset="0"/>
              </a:rPr>
              <a:t>questions</a:t>
            </a:r>
          </a:p>
        </p:txBody>
      </p:sp>
      <p:sp>
        <p:nvSpPr>
          <p:cNvPr id="6" name="Text Box 5"/>
          <p:cNvSpPr txBox="1">
            <a:spLocks noChangeArrowheads="1"/>
          </p:cNvSpPr>
          <p:nvPr/>
        </p:nvSpPr>
        <p:spPr bwMode="auto">
          <a:xfrm>
            <a:off x="2225040" y="4280172"/>
            <a:ext cx="3166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800" dirty="0" smtClean="0">
                <a:latin typeface="Arial" panose="020B0604020202020204" pitchFamily="34" charset="0"/>
                <a:cs typeface="Arial" panose="020B0604020202020204" pitchFamily="34" charset="0"/>
              </a:rPr>
              <a:t>Open </a:t>
            </a:r>
            <a:r>
              <a:rPr lang="en-GB" altLang="en-US" sz="2800" dirty="0">
                <a:latin typeface="Arial" panose="020B0604020202020204" pitchFamily="34" charset="0"/>
                <a:cs typeface="Arial" panose="020B0604020202020204" pitchFamily="34" charset="0"/>
              </a:rPr>
              <a:t>questions</a:t>
            </a:r>
          </a:p>
        </p:txBody>
      </p:sp>
      <p:sp>
        <p:nvSpPr>
          <p:cNvPr id="7" name="Text Box 10"/>
          <p:cNvSpPr txBox="1">
            <a:spLocks noChangeArrowheads="1"/>
          </p:cNvSpPr>
          <p:nvPr/>
        </p:nvSpPr>
        <p:spPr bwMode="auto">
          <a:xfrm>
            <a:off x="2834640" y="2182270"/>
            <a:ext cx="591860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600" dirty="0" smtClean="0">
                <a:latin typeface="Arial" panose="020B0604020202020204" pitchFamily="34" charset="0"/>
                <a:cs typeface="Arial" panose="020B0604020202020204" pitchFamily="34" charset="0"/>
              </a:rPr>
              <a:t>Begin </a:t>
            </a:r>
            <a:r>
              <a:rPr lang="en-GB" altLang="en-US" sz="2600" dirty="0">
                <a:latin typeface="Arial" panose="020B0604020202020204" pitchFamily="34" charset="0"/>
                <a:cs typeface="Arial" panose="020B0604020202020204" pitchFamily="34" charset="0"/>
              </a:rPr>
              <a:t>with Do, Is, Can, </a:t>
            </a:r>
            <a:r>
              <a:rPr lang="en-GB" altLang="en-US" sz="2600" dirty="0" smtClean="0">
                <a:latin typeface="Arial" panose="020B0604020202020204" pitchFamily="34" charset="0"/>
                <a:cs typeface="Arial" panose="020B0604020202020204" pitchFamily="34" charset="0"/>
              </a:rPr>
              <a:t>Could, etc...</a:t>
            </a:r>
            <a:endParaRPr lang="en-GB" altLang="en-US" sz="2600" dirty="0">
              <a:latin typeface="Arial" panose="020B0604020202020204" pitchFamily="34" charset="0"/>
              <a:cs typeface="Arial" panose="020B0604020202020204" pitchFamily="34" charset="0"/>
            </a:endParaRPr>
          </a:p>
        </p:txBody>
      </p:sp>
      <p:sp>
        <p:nvSpPr>
          <p:cNvPr id="8" name="Text Box 11"/>
          <p:cNvSpPr txBox="1">
            <a:spLocks noChangeArrowheads="1"/>
          </p:cNvSpPr>
          <p:nvPr/>
        </p:nvSpPr>
        <p:spPr bwMode="auto">
          <a:xfrm>
            <a:off x="2820353" y="2716305"/>
            <a:ext cx="540975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600" dirty="0" smtClean="0">
                <a:latin typeface="Arial" panose="020B0604020202020204" pitchFamily="34" charset="0"/>
                <a:cs typeface="Arial" panose="020B0604020202020204" pitchFamily="34" charset="0"/>
              </a:rPr>
              <a:t>To </a:t>
            </a:r>
            <a:r>
              <a:rPr lang="en-GB" altLang="en-US" sz="2600" dirty="0">
                <a:latin typeface="Arial" panose="020B0604020202020204" pitchFamily="34" charset="0"/>
                <a:cs typeface="Arial" panose="020B0604020202020204" pitchFamily="34" charset="0"/>
              </a:rPr>
              <a:t>establish something </a:t>
            </a:r>
          </a:p>
          <a:p>
            <a:r>
              <a:rPr lang="en-GB" altLang="en-US" sz="2600" dirty="0">
                <a:latin typeface="Arial" panose="020B0604020202020204" pitchFamily="34" charset="0"/>
                <a:cs typeface="Arial" panose="020B0604020202020204" pitchFamily="34" charset="0"/>
              </a:rPr>
              <a:t>	    e.g. agreement, </a:t>
            </a:r>
            <a:r>
              <a:rPr lang="en-GB" altLang="en-US" sz="2600" dirty="0" smtClean="0">
                <a:latin typeface="Arial" panose="020B0604020202020204" pitchFamily="34" charset="0"/>
                <a:cs typeface="Arial" panose="020B0604020202020204" pitchFamily="34" charset="0"/>
              </a:rPr>
              <a:t>accuracy </a:t>
            </a:r>
            <a:endParaRPr lang="en-GB" altLang="en-US" sz="2600" dirty="0">
              <a:latin typeface="Arial" panose="020B0604020202020204" pitchFamily="34" charset="0"/>
              <a:cs typeface="Arial" panose="020B0604020202020204" pitchFamily="34" charset="0"/>
            </a:endParaRPr>
          </a:p>
        </p:txBody>
      </p:sp>
      <p:sp>
        <p:nvSpPr>
          <p:cNvPr id="9" name="Text Box 12"/>
          <p:cNvSpPr txBox="1">
            <a:spLocks noChangeArrowheads="1"/>
          </p:cNvSpPr>
          <p:nvPr/>
        </p:nvSpPr>
        <p:spPr bwMode="auto">
          <a:xfrm>
            <a:off x="2818765" y="3660550"/>
            <a:ext cx="571707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600" dirty="0" smtClean="0">
                <a:latin typeface="Arial" panose="020B0604020202020204" pitchFamily="34" charset="0"/>
                <a:cs typeface="Arial" panose="020B0604020202020204" pitchFamily="34" charset="0"/>
              </a:rPr>
              <a:t>May </a:t>
            </a:r>
            <a:r>
              <a:rPr lang="en-GB" altLang="en-US" sz="2600" dirty="0">
                <a:latin typeface="Arial" panose="020B0604020202020204" pitchFamily="34" charset="0"/>
                <a:cs typeface="Arial" panose="020B0604020202020204" pitchFamily="34" charset="0"/>
              </a:rPr>
              <a:t>be answered with ‘yes’ or ‘no’</a:t>
            </a:r>
          </a:p>
        </p:txBody>
      </p:sp>
      <p:sp>
        <p:nvSpPr>
          <p:cNvPr id="10" name="Text Box 13"/>
          <p:cNvSpPr txBox="1">
            <a:spLocks noChangeArrowheads="1"/>
          </p:cNvSpPr>
          <p:nvPr/>
        </p:nvSpPr>
        <p:spPr bwMode="auto">
          <a:xfrm>
            <a:off x="2758440" y="4765675"/>
            <a:ext cx="680038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600" dirty="0" smtClean="0">
                <a:latin typeface="Arial" panose="020B0604020202020204" pitchFamily="34" charset="0"/>
                <a:cs typeface="Arial" panose="020B0604020202020204" pitchFamily="34" charset="0"/>
              </a:rPr>
              <a:t>Begin </a:t>
            </a:r>
            <a:r>
              <a:rPr lang="en-GB" altLang="en-US" sz="2600" dirty="0">
                <a:latin typeface="Arial" panose="020B0604020202020204" pitchFamily="34" charset="0"/>
                <a:cs typeface="Arial" panose="020B0604020202020204" pitchFamily="34" charset="0"/>
              </a:rPr>
              <a:t>with What, Where, Why, </a:t>
            </a:r>
            <a:r>
              <a:rPr lang="en-GB" altLang="en-US" sz="2600" dirty="0" smtClean="0">
                <a:latin typeface="Arial" panose="020B0604020202020204" pitchFamily="34" charset="0"/>
                <a:cs typeface="Arial" panose="020B0604020202020204" pitchFamily="34" charset="0"/>
              </a:rPr>
              <a:t>How, </a:t>
            </a:r>
            <a:r>
              <a:rPr lang="en-GB" altLang="en-US" sz="2600" dirty="0" err="1" smtClean="0">
                <a:latin typeface="Arial" panose="020B0604020202020204" pitchFamily="34" charset="0"/>
                <a:cs typeface="Arial" panose="020B0604020202020204" pitchFamily="34" charset="0"/>
              </a:rPr>
              <a:t>etc</a:t>
            </a:r>
            <a:r>
              <a:rPr lang="en-GB" altLang="en-US" sz="2600" dirty="0" smtClean="0">
                <a:latin typeface="Arial" panose="020B0604020202020204" pitchFamily="34" charset="0"/>
                <a:cs typeface="Arial" panose="020B0604020202020204" pitchFamily="34" charset="0"/>
              </a:rPr>
              <a:t>…</a:t>
            </a:r>
            <a:endParaRPr lang="en-GB" altLang="en-US" sz="2600" dirty="0">
              <a:latin typeface="Arial" panose="020B0604020202020204" pitchFamily="34" charset="0"/>
              <a:cs typeface="Arial" panose="020B0604020202020204" pitchFamily="34" charset="0"/>
            </a:endParaRPr>
          </a:p>
        </p:txBody>
      </p:sp>
      <p:sp>
        <p:nvSpPr>
          <p:cNvPr id="11" name="Text Box 14"/>
          <p:cNvSpPr txBox="1">
            <a:spLocks noChangeArrowheads="1"/>
          </p:cNvSpPr>
          <p:nvPr/>
        </p:nvSpPr>
        <p:spPr bwMode="auto">
          <a:xfrm>
            <a:off x="2776696" y="5323205"/>
            <a:ext cx="57887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600" dirty="0" smtClean="0">
                <a:latin typeface="Arial" panose="020B0604020202020204" pitchFamily="34" charset="0"/>
                <a:cs typeface="Arial" panose="020B0604020202020204" pitchFamily="34" charset="0"/>
              </a:rPr>
              <a:t>To </a:t>
            </a:r>
            <a:r>
              <a:rPr lang="en-GB" altLang="en-US" sz="2600" dirty="0">
                <a:latin typeface="Arial" panose="020B0604020202020204" pitchFamily="34" charset="0"/>
                <a:cs typeface="Arial" panose="020B0604020202020204" pitchFamily="34" charset="0"/>
              </a:rPr>
              <a:t>gain information/test knowledge</a:t>
            </a:r>
          </a:p>
        </p:txBody>
      </p:sp>
      <p:sp>
        <p:nvSpPr>
          <p:cNvPr id="12" name="Text Box 15"/>
          <p:cNvSpPr txBox="1">
            <a:spLocks noChangeArrowheads="1"/>
          </p:cNvSpPr>
          <p:nvPr/>
        </p:nvSpPr>
        <p:spPr bwMode="auto">
          <a:xfrm>
            <a:off x="2758440" y="5897880"/>
            <a:ext cx="63678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n-GB" altLang="en-US" sz="2600" dirty="0" smtClean="0">
                <a:latin typeface="Arial" panose="020B0604020202020204" pitchFamily="34" charset="0"/>
                <a:cs typeface="Arial" panose="020B0604020202020204" pitchFamily="34" charset="0"/>
              </a:rPr>
              <a:t>May </a:t>
            </a:r>
            <a:r>
              <a:rPr lang="en-GB" altLang="en-US" sz="2600" dirty="0">
                <a:latin typeface="Arial" panose="020B0604020202020204" pitchFamily="34" charset="0"/>
                <a:cs typeface="Arial" panose="020B0604020202020204" pitchFamily="34" charset="0"/>
              </a:rPr>
              <a:t>not be answered with ‘yes’ or  ‘no’</a:t>
            </a:r>
          </a:p>
        </p:txBody>
      </p:sp>
    </p:spTree>
    <p:extLst>
      <p:ext uri="{BB962C8B-B14F-4D97-AF65-F5344CB8AC3E}">
        <p14:creationId xmlns:p14="http://schemas.microsoft.com/office/powerpoint/2010/main" val="10716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3" y="260648"/>
            <a:ext cx="8705953" cy="998984"/>
          </a:xfrm>
        </p:spPr>
        <p:txBody>
          <a:bodyPr/>
          <a:lstStyle/>
          <a:p>
            <a:r>
              <a:rPr lang="en-GB" dirty="0"/>
              <a:t>Skills </a:t>
            </a:r>
            <a:r>
              <a:rPr lang="en-GB" dirty="0" smtClean="0"/>
              <a:t>practice </a:t>
            </a:r>
            <a:r>
              <a:rPr lang="en-GB" dirty="0"/>
              <a:t>– Effective </a:t>
            </a:r>
            <a:r>
              <a:rPr lang="en-GB" dirty="0" smtClean="0"/>
              <a:t>questioning</a:t>
            </a:r>
            <a:endParaRPr lang="en-GB" dirty="0"/>
          </a:p>
        </p:txBody>
      </p:sp>
    </p:spTree>
    <p:extLst>
      <p:ext uri="{BB962C8B-B14F-4D97-AF65-F5344CB8AC3E}">
        <p14:creationId xmlns:p14="http://schemas.microsoft.com/office/powerpoint/2010/main" val="2764634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Workshop F</a:t>
            </a:r>
          </a:p>
        </p:txBody>
      </p:sp>
      <p:sp>
        <p:nvSpPr>
          <p:cNvPr id="4" name="Title 3"/>
          <p:cNvSpPr txBox="1">
            <a:spLocks/>
          </p:cNvSpPr>
          <p:nvPr/>
        </p:nvSpPr>
        <p:spPr>
          <a:xfrm>
            <a:off x="4642149" y="3384019"/>
            <a:ext cx="2616422" cy="45243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dirty="0" smtClean="0">
                <a:latin typeface="Arial" panose="020B0604020202020204" pitchFamily="34" charset="0"/>
                <a:cs typeface="Arial" panose="020B0604020202020204" pitchFamily="34" charset="0"/>
              </a:rPr>
              <a:t>Rapport building</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702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rapport...?</a:t>
            </a:r>
            <a:endParaRPr lang="en-GB" dirty="0"/>
          </a:p>
        </p:txBody>
      </p:sp>
      <p:sp>
        <p:nvSpPr>
          <p:cNvPr id="4" name="Content Placeholder 2"/>
          <p:cNvSpPr>
            <a:spLocks noGrp="1"/>
          </p:cNvSpPr>
          <p:nvPr>
            <p:ph idx="1"/>
          </p:nvPr>
        </p:nvSpPr>
        <p:spPr>
          <a:xfrm>
            <a:off x="467544" y="1495606"/>
            <a:ext cx="10515600" cy="4713465"/>
          </a:xfrm>
        </p:spPr>
        <p:txBody>
          <a:bodyPr>
            <a:normAutofit fontScale="47500" lnSpcReduction="20000"/>
          </a:bodyPr>
          <a:lstStyle/>
          <a:p>
            <a:pPr marL="0" indent="0">
              <a:buNone/>
            </a:pPr>
            <a:endParaRPr lang="en-GB" sz="34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GB" sz="5100" dirty="0" smtClean="0">
                <a:latin typeface="Arial" panose="020B0604020202020204" pitchFamily="34" charset="0"/>
                <a:cs typeface="Arial" panose="020B0604020202020204" pitchFamily="34" charset="0"/>
              </a:rPr>
              <a:t>Rapport </a:t>
            </a:r>
            <a:r>
              <a:rPr lang="en-GB" sz="5100" dirty="0">
                <a:latin typeface="Arial" panose="020B0604020202020204" pitchFamily="34" charset="0"/>
                <a:cs typeface="Arial" panose="020B0604020202020204" pitchFamily="34" charset="0"/>
              </a:rPr>
              <a:t>is a state of harmonious understanding with another individual </a:t>
            </a:r>
            <a:r>
              <a:rPr lang="en-GB" sz="5100" dirty="0" smtClean="0">
                <a:latin typeface="Arial" panose="020B0604020202020204" pitchFamily="34" charset="0"/>
                <a:cs typeface="Arial" panose="020B0604020202020204" pitchFamily="34" charset="0"/>
              </a:rPr>
              <a:t/>
            </a:r>
            <a:br>
              <a:rPr lang="en-GB" sz="5100" dirty="0" smtClean="0">
                <a:latin typeface="Arial" panose="020B0604020202020204" pitchFamily="34" charset="0"/>
                <a:cs typeface="Arial" panose="020B0604020202020204" pitchFamily="34" charset="0"/>
              </a:rPr>
            </a:br>
            <a:r>
              <a:rPr lang="en-GB" sz="5100" dirty="0" smtClean="0">
                <a:latin typeface="Arial" panose="020B0604020202020204" pitchFamily="34" charset="0"/>
                <a:cs typeface="Arial" panose="020B0604020202020204" pitchFamily="34" charset="0"/>
              </a:rPr>
              <a:t>or </a:t>
            </a:r>
            <a:r>
              <a:rPr lang="en-GB" sz="5100" dirty="0">
                <a:latin typeface="Arial" panose="020B0604020202020204" pitchFamily="34" charset="0"/>
                <a:cs typeface="Arial" panose="020B0604020202020204" pitchFamily="34" charset="0"/>
              </a:rPr>
              <a:t>group that enables greater and easier communication. </a:t>
            </a:r>
            <a:r>
              <a:rPr lang="en-GB" sz="5100" dirty="0" smtClean="0">
                <a:latin typeface="Arial" panose="020B0604020202020204" pitchFamily="34" charset="0"/>
                <a:cs typeface="Arial" panose="020B0604020202020204" pitchFamily="34" charset="0"/>
              </a:rPr>
              <a:t>In </a:t>
            </a:r>
            <a:r>
              <a:rPr lang="en-GB" sz="5100" dirty="0">
                <a:latin typeface="Arial" panose="020B0604020202020204" pitchFamily="34" charset="0"/>
                <a:cs typeface="Arial" panose="020B0604020202020204" pitchFamily="34" charset="0"/>
              </a:rPr>
              <a:t>other </a:t>
            </a:r>
            <a:r>
              <a:rPr lang="en-GB" sz="5100" dirty="0" smtClean="0">
                <a:latin typeface="Arial" panose="020B0604020202020204" pitchFamily="34" charset="0"/>
                <a:cs typeface="Arial" panose="020B0604020202020204" pitchFamily="34" charset="0"/>
              </a:rPr>
              <a:t>words, </a:t>
            </a:r>
            <a:r>
              <a:rPr lang="en-GB" sz="5100" dirty="0">
                <a:latin typeface="Arial" panose="020B0604020202020204" pitchFamily="34" charset="0"/>
                <a:cs typeface="Arial" panose="020B0604020202020204" pitchFamily="34" charset="0"/>
              </a:rPr>
              <a:t>rapport is getting on well with another person, or group of people, by having things in common, this makes the communication process easier and usually more effective</a:t>
            </a:r>
            <a:r>
              <a:rPr lang="en-GB" sz="5100" dirty="0" smtClean="0">
                <a:latin typeface="Arial" panose="020B0604020202020204" pitchFamily="34" charset="0"/>
                <a:cs typeface="Arial" panose="020B0604020202020204" pitchFamily="34" charset="0"/>
              </a:rPr>
              <a:t>.</a:t>
            </a:r>
          </a:p>
          <a:p>
            <a:pPr marL="0" indent="0">
              <a:lnSpc>
                <a:spcPct val="120000"/>
              </a:lnSpc>
              <a:spcBef>
                <a:spcPts val="0"/>
              </a:spcBef>
              <a:buNone/>
            </a:pPr>
            <a:endParaRPr lang="en-GB" sz="5100" dirty="0">
              <a:latin typeface="Arial" panose="020B0604020202020204" pitchFamily="34" charset="0"/>
              <a:cs typeface="Arial" panose="020B0604020202020204" pitchFamily="34" charset="0"/>
            </a:endParaRPr>
          </a:p>
          <a:p>
            <a:pPr marL="0" indent="0">
              <a:lnSpc>
                <a:spcPct val="120000"/>
              </a:lnSpc>
              <a:spcBef>
                <a:spcPts val="0"/>
              </a:spcBef>
              <a:buNone/>
            </a:pPr>
            <a:r>
              <a:rPr lang="en-GB" sz="5100" dirty="0">
                <a:latin typeface="Arial" panose="020B0604020202020204" pitchFamily="34" charset="0"/>
                <a:cs typeface="Arial" panose="020B0604020202020204" pitchFamily="34" charset="0"/>
              </a:rPr>
              <a:t>Although initial conversations can help us to relax, most rapport-building happens without words and through non-verbal communication channels</a:t>
            </a:r>
            <a:r>
              <a:rPr lang="en-GB" sz="5100" dirty="0" smtClean="0">
                <a:latin typeface="Arial" panose="020B0604020202020204" pitchFamily="34" charset="0"/>
                <a:cs typeface="Arial" panose="020B0604020202020204" pitchFamily="34" charset="0"/>
              </a:rPr>
              <a:t>.</a:t>
            </a:r>
          </a:p>
          <a:p>
            <a:pPr marL="0" indent="0">
              <a:lnSpc>
                <a:spcPct val="120000"/>
              </a:lnSpc>
              <a:spcBef>
                <a:spcPts val="0"/>
              </a:spcBef>
              <a:buNone/>
            </a:pPr>
            <a:endParaRPr lang="en-GB" sz="5100" dirty="0">
              <a:latin typeface="Arial" panose="020B0604020202020204" pitchFamily="34" charset="0"/>
              <a:cs typeface="Arial" panose="020B0604020202020204" pitchFamily="34" charset="0"/>
            </a:endParaRPr>
          </a:p>
          <a:p>
            <a:pPr marL="0" indent="0">
              <a:lnSpc>
                <a:spcPct val="120000"/>
              </a:lnSpc>
              <a:spcBef>
                <a:spcPts val="0"/>
              </a:spcBef>
              <a:buNone/>
            </a:pPr>
            <a:r>
              <a:rPr lang="en-GB" sz="5100" dirty="0">
                <a:latin typeface="Arial" panose="020B0604020202020204" pitchFamily="34" charset="0"/>
                <a:cs typeface="Arial" panose="020B0604020202020204" pitchFamily="34" charset="0"/>
              </a:rPr>
              <a:t>We create and maintain rapport subconsciously through matching non-verbal signals, including body positioning, body movements, eye contact, facial expressions and tone of voice with the other person</a:t>
            </a:r>
            <a:r>
              <a:rPr lang="en-GB" sz="5100" dirty="0" smtClean="0">
                <a:latin typeface="Arial" panose="020B0604020202020204" pitchFamily="34" charset="0"/>
                <a:cs typeface="Arial" panose="020B0604020202020204" pitchFamily="34" charset="0"/>
              </a:rPr>
              <a:t>.</a:t>
            </a:r>
            <a:endParaRPr lang="en-GB" sz="5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025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05248" y="737419"/>
            <a:ext cx="10515600" cy="588144"/>
          </a:xfrm>
        </p:spPr>
        <p:txBody>
          <a:bodyPr>
            <a:normAutofit/>
          </a:bodyPr>
          <a:lstStyle/>
          <a:p>
            <a:r>
              <a:rPr lang="en-GB" dirty="0"/>
              <a:t>Brief </a:t>
            </a:r>
            <a:r>
              <a:rPr lang="en-GB" dirty="0" smtClean="0"/>
              <a:t>recap </a:t>
            </a:r>
            <a:r>
              <a:rPr lang="en-GB" dirty="0"/>
              <a:t>– How do you act as an </a:t>
            </a:r>
            <a:r>
              <a:rPr lang="en-GB" dirty="0" smtClean="0"/>
              <a:t>advocate…?</a:t>
            </a:r>
            <a:endParaRPr lang="en-GB" dirty="0"/>
          </a:p>
        </p:txBody>
      </p:sp>
      <p:sp>
        <p:nvSpPr>
          <p:cNvPr id="6" name="Text Box 5"/>
          <p:cNvSpPr txBox="1">
            <a:spLocks noChangeArrowheads="1"/>
          </p:cNvSpPr>
          <p:nvPr/>
        </p:nvSpPr>
        <p:spPr bwMode="auto">
          <a:xfrm>
            <a:off x="4751930" y="1382933"/>
            <a:ext cx="2555628" cy="1687890"/>
          </a:xfrm>
          <a:prstGeom prst="ellipse">
            <a:avLst/>
          </a:prstGeom>
          <a:gradFill flip="none" rotWithShape="1">
            <a:gsLst>
              <a:gs pos="0">
                <a:srgbClr val="E9B73C">
                  <a:tint val="66000"/>
                  <a:satMod val="160000"/>
                </a:srgbClr>
              </a:gs>
              <a:gs pos="50000">
                <a:srgbClr val="E9B73C">
                  <a:tint val="44500"/>
                  <a:satMod val="160000"/>
                </a:srgbClr>
              </a:gs>
              <a:gs pos="100000">
                <a:srgbClr val="E9B73C">
                  <a:tint val="23500"/>
                  <a:satMod val="160000"/>
                </a:srgbClr>
              </a:gs>
            </a:gsLst>
            <a:lin ang="2700000" scaled="1"/>
            <a:tileRect/>
          </a:gradFill>
          <a:ln w="9525">
            <a:noFill/>
            <a:miter lim="800000"/>
            <a:headEnd/>
            <a:tailEnd/>
          </a:ln>
        </p:spPr>
        <p:txBody>
          <a:bodyPr wrap="square">
            <a:spAutoFit/>
          </a:bodyPr>
          <a:lstStyle/>
          <a:p>
            <a:pPr algn="ctr"/>
            <a:r>
              <a:rPr lang="en-GB" dirty="0" smtClean="0">
                <a:latin typeface="Arial" charset="0"/>
              </a:rPr>
              <a:t>Helping them </a:t>
            </a:r>
            <a:r>
              <a:rPr lang="en-GB" dirty="0">
                <a:latin typeface="Arial" charset="0"/>
              </a:rPr>
              <a:t>access </a:t>
            </a:r>
            <a:endParaRPr lang="en-GB" dirty="0" smtClean="0">
              <a:latin typeface="Arial" charset="0"/>
            </a:endParaRPr>
          </a:p>
          <a:p>
            <a:pPr algn="ctr"/>
            <a:r>
              <a:rPr lang="en-GB" dirty="0" smtClean="0">
                <a:latin typeface="Arial" charset="0"/>
              </a:rPr>
              <a:t>accurate </a:t>
            </a:r>
            <a:r>
              <a:rPr lang="en-GB" dirty="0">
                <a:latin typeface="Arial" charset="0"/>
              </a:rPr>
              <a:t>information</a:t>
            </a:r>
          </a:p>
        </p:txBody>
      </p:sp>
      <p:sp>
        <p:nvSpPr>
          <p:cNvPr id="8" name="Text Box 8"/>
          <p:cNvSpPr txBox="1">
            <a:spLocks noChangeArrowheads="1"/>
          </p:cNvSpPr>
          <p:nvPr/>
        </p:nvSpPr>
        <p:spPr bwMode="auto">
          <a:xfrm>
            <a:off x="367818" y="1551834"/>
            <a:ext cx="4007425" cy="1298377"/>
          </a:xfrm>
          <a:prstGeom prst="ellipse">
            <a:avLst/>
          </a:prstGeom>
          <a:gradFill flip="none" rotWithShape="1">
            <a:gsLst>
              <a:gs pos="0">
                <a:srgbClr val="36B555">
                  <a:tint val="66000"/>
                  <a:satMod val="160000"/>
                </a:srgbClr>
              </a:gs>
              <a:gs pos="50000">
                <a:srgbClr val="36B555">
                  <a:tint val="44500"/>
                  <a:satMod val="160000"/>
                </a:srgbClr>
              </a:gs>
              <a:gs pos="100000">
                <a:srgbClr val="36B555">
                  <a:tint val="23500"/>
                  <a:satMod val="160000"/>
                </a:srgbClr>
              </a:gs>
            </a:gsLst>
            <a:lin ang="2700000" scaled="1"/>
            <a:tileRect/>
          </a:gradFill>
          <a:ln w="9525">
            <a:noFill/>
            <a:miter lim="800000"/>
            <a:headEnd/>
            <a:tailEnd/>
          </a:ln>
        </p:spPr>
        <p:txBody>
          <a:bodyPr wrap="square">
            <a:spAutoFit/>
          </a:bodyPr>
          <a:lstStyle/>
          <a:p>
            <a:pPr algn="ctr"/>
            <a:r>
              <a:rPr lang="en-GB" dirty="0" smtClean="0">
                <a:latin typeface="Arial" charset="0"/>
              </a:rPr>
              <a:t>Helping them express their views, wishes </a:t>
            </a:r>
            <a:r>
              <a:rPr lang="en-GB" smtClean="0">
                <a:latin typeface="Arial" charset="0"/>
              </a:rPr>
              <a:t>and feelings</a:t>
            </a:r>
            <a:endParaRPr lang="en-GB" dirty="0">
              <a:latin typeface="Arial" charset="0"/>
            </a:endParaRPr>
          </a:p>
        </p:txBody>
      </p:sp>
      <p:sp>
        <p:nvSpPr>
          <p:cNvPr id="11" name="Text Box 5"/>
          <p:cNvSpPr txBox="1">
            <a:spLocks noChangeArrowheads="1"/>
          </p:cNvSpPr>
          <p:nvPr/>
        </p:nvSpPr>
        <p:spPr bwMode="auto">
          <a:xfrm>
            <a:off x="7684245" y="1526674"/>
            <a:ext cx="2941320" cy="1298377"/>
          </a:xfrm>
          <a:prstGeom prst="ellipse">
            <a:avLst/>
          </a:prstGeom>
          <a:gradFill flip="none" rotWithShape="1">
            <a:gsLst>
              <a:gs pos="0">
                <a:srgbClr val="C50067">
                  <a:tint val="66000"/>
                  <a:satMod val="160000"/>
                </a:srgbClr>
              </a:gs>
              <a:gs pos="50000">
                <a:srgbClr val="C50067">
                  <a:tint val="44500"/>
                  <a:satMod val="160000"/>
                </a:srgbClr>
              </a:gs>
              <a:gs pos="100000">
                <a:srgbClr val="C50067">
                  <a:tint val="23500"/>
                  <a:satMod val="160000"/>
                </a:srgbClr>
              </a:gs>
            </a:gsLst>
            <a:lin ang="2700000" scaled="1"/>
            <a:tileRect/>
          </a:gradFill>
          <a:ln w="9525">
            <a:noFill/>
            <a:miter lim="800000"/>
            <a:headEnd/>
            <a:tailEnd/>
          </a:ln>
        </p:spPr>
        <p:txBody>
          <a:bodyPr wrap="square">
            <a:spAutoFit/>
          </a:bodyPr>
          <a:lstStyle/>
          <a:p>
            <a:pPr algn="ctr"/>
            <a:r>
              <a:rPr lang="en-GB" dirty="0" smtClean="0">
                <a:latin typeface="Arial" charset="0"/>
              </a:rPr>
              <a:t>Hearing their </a:t>
            </a:r>
            <a:br>
              <a:rPr lang="en-GB" dirty="0" smtClean="0">
                <a:latin typeface="Arial" charset="0"/>
              </a:rPr>
            </a:br>
            <a:r>
              <a:rPr lang="en-GB" dirty="0" smtClean="0">
                <a:latin typeface="Arial" charset="0"/>
              </a:rPr>
              <a:t>story and clarifying the issue</a:t>
            </a:r>
            <a:endParaRPr lang="en-GB" dirty="0">
              <a:latin typeface="Arial" charset="0"/>
            </a:endParaRPr>
          </a:p>
        </p:txBody>
      </p:sp>
      <p:sp>
        <p:nvSpPr>
          <p:cNvPr id="5" name="Text Box 3"/>
          <p:cNvSpPr txBox="1">
            <a:spLocks noChangeArrowheads="1"/>
          </p:cNvSpPr>
          <p:nvPr/>
        </p:nvSpPr>
        <p:spPr bwMode="auto">
          <a:xfrm>
            <a:off x="2013035" y="3234697"/>
            <a:ext cx="3906359" cy="1687890"/>
          </a:xfrm>
          <a:prstGeom prst="ellipse">
            <a:avLst/>
          </a:prstGeom>
          <a:gradFill flip="none" rotWithShape="1">
            <a:gsLst>
              <a:gs pos="0">
                <a:srgbClr val="C50067">
                  <a:tint val="66000"/>
                  <a:satMod val="160000"/>
                </a:srgbClr>
              </a:gs>
              <a:gs pos="50000">
                <a:srgbClr val="C50067">
                  <a:tint val="44500"/>
                  <a:satMod val="160000"/>
                </a:srgbClr>
              </a:gs>
              <a:gs pos="100000">
                <a:srgbClr val="C50067">
                  <a:tint val="23500"/>
                  <a:satMod val="160000"/>
                </a:srgbClr>
              </a:gs>
            </a:gsLst>
            <a:lin ang="2700000" scaled="1"/>
            <a:tileRect/>
          </a:gradFill>
          <a:ln w="9525">
            <a:noFill/>
            <a:miter lim="800000"/>
            <a:headEnd/>
            <a:tailEnd/>
          </a:ln>
        </p:spPr>
        <p:txBody>
          <a:bodyPr wrap="square">
            <a:spAutoFit/>
          </a:bodyPr>
          <a:lstStyle/>
          <a:p>
            <a:pPr algn="ctr"/>
            <a:r>
              <a:rPr lang="en-GB" dirty="0" smtClean="0">
                <a:latin typeface="Arial" charset="0"/>
              </a:rPr>
              <a:t>Helping them </a:t>
            </a:r>
            <a:r>
              <a:rPr lang="en-GB" dirty="0">
                <a:latin typeface="Arial" charset="0"/>
              </a:rPr>
              <a:t>to decide what </a:t>
            </a:r>
            <a:r>
              <a:rPr lang="en-GB" dirty="0" smtClean="0">
                <a:latin typeface="Arial" charset="0"/>
              </a:rPr>
              <a:t>they</a:t>
            </a:r>
          </a:p>
          <a:p>
            <a:pPr algn="ctr"/>
            <a:r>
              <a:rPr lang="en-GB" dirty="0" smtClean="0">
                <a:latin typeface="Arial" charset="0"/>
              </a:rPr>
              <a:t> want, including all potential outcomes</a:t>
            </a:r>
            <a:endParaRPr lang="en-GB" dirty="0">
              <a:latin typeface="Arial" charset="0"/>
            </a:endParaRPr>
          </a:p>
        </p:txBody>
      </p:sp>
      <p:sp>
        <p:nvSpPr>
          <p:cNvPr id="13" name="Text Box 5"/>
          <p:cNvSpPr txBox="1">
            <a:spLocks noChangeArrowheads="1"/>
          </p:cNvSpPr>
          <p:nvPr/>
        </p:nvSpPr>
        <p:spPr bwMode="auto">
          <a:xfrm>
            <a:off x="1032854" y="5006299"/>
            <a:ext cx="3333097" cy="1687890"/>
          </a:xfrm>
          <a:prstGeom prst="ellipse">
            <a:avLst/>
          </a:prstGeom>
          <a:gradFill flip="none" rotWithShape="1">
            <a:gsLst>
              <a:gs pos="0">
                <a:srgbClr val="D47C30">
                  <a:tint val="66000"/>
                  <a:satMod val="160000"/>
                </a:srgbClr>
              </a:gs>
              <a:gs pos="50000">
                <a:srgbClr val="D47C30">
                  <a:tint val="44500"/>
                  <a:satMod val="160000"/>
                </a:srgbClr>
              </a:gs>
              <a:gs pos="100000">
                <a:srgbClr val="D47C30">
                  <a:tint val="23500"/>
                  <a:satMod val="160000"/>
                </a:srgbClr>
              </a:gs>
            </a:gsLst>
            <a:lin ang="2700000" scaled="1"/>
            <a:tileRect/>
          </a:gradFill>
          <a:ln w="9525">
            <a:noFill/>
            <a:miter lim="800000"/>
            <a:headEnd/>
            <a:tailEnd/>
          </a:ln>
        </p:spPr>
        <p:txBody>
          <a:bodyPr wrap="square">
            <a:spAutoFit/>
          </a:bodyPr>
          <a:lstStyle/>
          <a:p>
            <a:pPr algn="ctr"/>
            <a:r>
              <a:rPr lang="en-GB" dirty="0" smtClean="0">
                <a:latin typeface="Arial" charset="0"/>
              </a:rPr>
              <a:t>Making positive endings when </a:t>
            </a:r>
          </a:p>
          <a:p>
            <a:pPr algn="ctr"/>
            <a:r>
              <a:rPr lang="en-GB" dirty="0" smtClean="0">
                <a:latin typeface="Arial" charset="0"/>
              </a:rPr>
              <a:t>the advocacy relationship ends</a:t>
            </a:r>
            <a:endParaRPr lang="en-GB" dirty="0">
              <a:latin typeface="Arial" charset="0"/>
            </a:endParaRPr>
          </a:p>
        </p:txBody>
      </p:sp>
      <p:sp>
        <p:nvSpPr>
          <p:cNvPr id="7" name="Text Box 6"/>
          <p:cNvSpPr txBox="1">
            <a:spLocks noChangeArrowheads="1"/>
          </p:cNvSpPr>
          <p:nvPr/>
        </p:nvSpPr>
        <p:spPr bwMode="auto">
          <a:xfrm>
            <a:off x="5220607" y="5061856"/>
            <a:ext cx="2611122" cy="1298377"/>
          </a:xfrm>
          <a:prstGeom prst="ellipse">
            <a:avLst/>
          </a:prstGeom>
          <a:gradFill flip="none" rotWithShape="1">
            <a:gsLst>
              <a:gs pos="0">
                <a:srgbClr val="5CC9E3">
                  <a:tint val="66000"/>
                  <a:satMod val="160000"/>
                </a:srgbClr>
              </a:gs>
              <a:gs pos="50000">
                <a:srgbClr val="5CC9E3">
                  <a:tint val="44500"/>
                  <a:satMod val="160000"/>
                </a:srgbClr>
              </a:gs>
              <a:gs pos="100000">
                <a:srgbClr val="5CC9E3">
                  <a:tint val="23500"/>
                  <a:satMod val="160000"/>
                </a:srgbClr>
              </a:gs>
            </a:gsLst>
            <a:lin ang="2700000" scaled="1"/>
            <a:tileRect/>
          </a:gradFill>
          <a:ln w="9525">
            <a:noFill/>
            <a:miter lim="800000"/>
            <a:headEnd/>
            <a:tailEnd/>
          </a:ln>
        </p:spPr>
        <p:txBody>
          <a:bodyPr wrap="square">
            <a:spAutoFit/>
          </a:bodyPr>
          <a:lstStyle/>
          <a:p>
            <a:pPr algn="ctr"/>
            <a:r>
              <a:rPr lang="en-GB" dirty="0" smtClean="0">
                <a:latin typeface="Arial" charset="0"/>
              </a:rPr>
              <a:t>Helping them </a:t>
            </a:r>
            <a:r>
              <a:rPr lang="en-GB" dirty="0">
                <a:latin typeface="Arial" charset="0"/>
              </a:rPr>
              <a:t>to </a:t>
            </a:r>
            <a:endParaRPr lang="en-GB" dirty="0" smtClean="0">
              <a:latin typeface="Arial" charset="0"/>
            </a:endParaRPr>
          </a:p>
          <a:p>
            <a:pPr algn="ctr"/>
            <a:r>
              <a:rPr lang="en-GB" dirty="0" smtClean="0">
                <a:latin typeface="Arial" charset="0"/>
              </a:rPr>
              <a:t>understand </a:t>
            </a:r>
            <a:r>
              <a:rPr lang="en-GB" dirty="0">
                <a:latin typeface="Arial" charset="0"/>
              </a:rPr>
              <a:t>outcomes</a:t>
            </a:r>
          </a:p>
        </p:txBody>
      </p:sp>
      <p:sp>
        <p:nvSpPr>
          <p:cNvPr id="12" name="Text Box 5"/>
          <p:cNvSpPr txBox="1">
            <a:spLocks noChangeArrowheads="1"/>
          </p:cNvSpPr>
          <p:nvPr/>
        </p:nvSpPr>
        <p:spPr bwMode="auto">
          <a:xfrm>
            <a:off x="8391417" y="4918116"/>
            <a:ext cx="2784228" cy="1687890"/>
          </a:xfrm>
          <a:prstGeom prst="ellipse">
            <a:avLst/>
          </a:prstGeom>
          <a:gradFill flip="none" rotWithShape="1">
            <a:gsLst>
              <a:gs pos="0">
                <a:srgbClr val="E9B73C">
                  <a:tint val="66000"/>
                  <a:satMod val="160000"/>
                </a:srgbClr>
              </a:gs>
              <a:gs pos="50000">
                <a:srgbClr val="E9B73C">
                  <a:tint val="44500"/>
                  <a:satMod val="160000"/>
                </a:srgbClr>
              </a:gs>
              <a:gs pos="100000">
                <a:srgbClr val="E9B73C">
                  <a:tint val="23500"/>
                  <a:satMod val="160000"/>
                </a:srgbClr>
              </a:gs>
            </a:gsLst>
            <a:lin ang="2700000" scaled="1"/>
            <a:tileRect/>
          </a:gradFill>
          <a:ln w="9525">
            <a:noFill/>
            <a:miter lim="800000"/>
            <a:headEnd/>
            <a:tailEnd/>
          </a:ln>
        </p:spPr>
        <p:txBody>
          <a:bodyPr wrap="square">
            <a:spAutoFit/>
          </a:bodyPr>
          <a:lstStyle/>
          <a:p>
            <a:pPr algn="ctr"/>
            <a:r>
              <a:rPr lang="en-GB" dirty="0" smtClean="0">
                <a:latin typeface="Arial" charset="0"/>
              </a:rPr>
              <a:t>Establishing </a:t>
            </a:r>
            <a:br>
              <a:rPr lang="en-GB" dirty="0" smtClean="0">
                <a:latin typeface="Arial" charset="0"/>
              </a:rPr>
            </a:br>
            <a:r>
              <a:rPr lang="en-GB" dirty="0" smtClean="0">
                <a:latin typeface="Arial" charset="0"/>
              </a:rPr>
              <a:t>what their </a:t>
            </a:r>
          </a:p>
          <a:p>
            <a:pPr algn="ctr"/>
            <a:r>
              <a:rPr lang="en-GB" dirty="0" smtClean="0">
                <a:latin typeface="Arial" charset="0"/>
              </a:rPr>
              <a:t>preferred outcome is</a:t>
            </a:r>
            <a:endParaRPr lang="en-GB" dirty="0">
              <a:latin typeface="Arial" charset="0"/>
            </a:endParaRPr>
          </a:p>
        </p:txBody>
      </p:sp>
      <p:sp>
        <p:nvSpPr>
          <p:cNvPr id="9" name="Text Box 4"/>
          <p:cNvSpPr txBox="1">
            <a:spLocks noChangeArrowheads="1"/>
          </p:cNvSpPr>
          <p:nvPr/>
        </p:nvSpPr>
        <p:spPr bwMode="auto">
          <a:xfrm>
            <a:off x="6679732" y="3316596"/>
            <a:ext cx="3274639" cy="1298377"/>
          </a:xfrm>
          <a:prstGeom prst="ellipse">
            <a:avLst/>
          </a:prstGeom>
          <a:gradFill flip="none" rotWithShape="1">
            <a:gsLst>
              <a:gs pos="0">
                <a:srgbClr val="36B555">
                  <a:tint val="66000"/>
                  <a:satMod val="160000"/>
                </a:srgbClr>
              </a:gs>
              <a:gs pos="50000">
                <a:srgbClr val="36B555">
                  <a:tint val="44500"/>
                  <a:satMod val="160000"/>
                </a:srgbClr>
              </a:gs>
              <a:gs pos="100000">
                <a:srgbClr val="36B555">
                  <a:tint val="23500"/>
                  <a:satMod val="160000"/>
                </a:srgbClr>
              </a:gs>
            </a:gsLst>
            <a:lin ang="2700000" scaled="1"/>
            <a:tileRect/>
          </a:gradFill>
          <a:ln w="9525">
            <a:noFill/>
            <a:miter lim="800000"/>
            <a:headEnd/>
            <a:tailEnd/>
          </a:ln>
        </p:spPr>
        <p:txBody>
          <a:bodyPr wrap="square">
            <a:spAutoFit/>
          </a:bodyPr>
          <a:lstStyle/>
          <a:p>
            <a:pPr algn="ctr"/>
            <a:r>
              <a:rPr lang="en-GB" dirty="0" smtClean="0">
                <a:latin typeface="Arial" charset="0"/>
              </a:rPr>
              <a:t>Helping them </a:t>
            </a:r>
            <a:r>
              <a:rPr lang="en-GB" dirty="0">
                <a:latin typeface="Arial" charset="0"/>
              </a:rPr>
              <a:t>to </a:t>
            </a:r>
            <a:r>
              <a:rPr lang="en-GB" dirty="0" smtClean="0">
                <a:latin typeface="Arial" charset="0"/>
              </a:rPr>
              <a:t/>
            </a:r>
            <a:br>
              <a:rPr lang="en-GB" dirty="0" smtClean="0">
                <a:latin typeface="Arial" charset="0"/>
              </a:rPr>
            </a:br>
            <a:r>
              <a:rPr lang="en-GB" dirty="0" smtClean="0">
                <a:latin typeface="Arial" charset="0"/>
              </a:rPr>
              <a:t>tell </a:t>
            </a:r>
            <a:r>
              <a:rPr lang="en-GB" dirty="0">
                <a:latin typeface="Arial" charset="0"/>
              </a:rPr>
              <a:t>others </a:t>
            </a:r>
            <a:endParaRPr lang="en-GB" dirty="0" smtClean="0">
              <a:latin typeface="Arial" charset="0"/>
            </a:endParaRPr>
          </a:p>
          <a:p>
            <a:pPr algn="ctr"/>
            <a:r>
              <a:rPr lang="en-GB" dirty="0" smtClean="0">
                <a:latin typeface="Arial" charset="0"/>
              </a:rPr>
              <a:t>what </a:t>
            </a:r>
            <a:r>
              <a:rPr lang="en-GB" dirty="0">
                <a:latin typeface="Arial" charset="0"/>
              </a:rPr>
              <a:t>they want</a:t>
            </a:r>
          </a:p>
        </p:txBody>
      </p:sp>
    </p:spTree>
    <p:extLst>
      <p:ext uri="{BB962C8B-B14F-4D97-AF65-F5344CB8AC3E}">
        <p14:creationId xmlns:p14="http://schemas.microsoft.com/office/powerpoint/2010/main" val="14102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5" grpId="0" animBg="1"/>
      <p:bldP spid="13" grpId="0" animBg="1"/>
      <p:bldP spid="7" grpId="0" animBg="1"/>
      <p:bldP spid="12"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Skills </a:t>
            </a:r>
            <a:r>
              <a:rPr lang="en-GB" dirty="0" smtClean="0"/>
              <a:t>practice </a:t>
            </a:r>
            <a:r>
              <a:rPr lang="en-GB" dirty="0"/>
              <a:t>– Rapport </a:t>
            </a:r>
            <a:r>
              <a:rPr lang="en-GB" dirty="0" smtClean="0"/>
              <a:t>building</a:t>
            </a:r>
            <a:endParaRPr lang="en-GB" dirty="0"/>
          </a:p>
        </p:txBody>
      </p:sp>
      <p:sp>
        <p:nvSpPr>
          <p:cNvPr id="4" name="TextBox 3"/>
          <p:cNvSpPr txBox="1"/>
          <p:nvPr/>
        </p:nvSpPr>
        <p:spPr>
          <a:xfrm>
            <a:off x="1162665" y="1720518"/>
            <a:ext cx="2743200" cy="492443"/>
          </a:xfrm>
          <a:prstGeom prst="rect">
            <a:avLst/>
          </a:prstGeom>
          <a:solidFill>
            <a:srgbClr val="D47C3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600" dirty="0" smtClean="0">
                <a:latin typeface="Arial" panose="020B0604020202020204" pitchFamily="34" charset="0"/>
                <a:cs typeface="Arial" panose="020B0604020202020204" pitchFamily="34" charset="0"/>
              </a:rPr>
              <a:t>Smiling</a:t>
            </a:r>
            <a:endParaRPr lang="en-GB" sz="2600" dirty="0">
              <a:latin typeface="Arial" panose="020B0604020202020204" pitchFamily="34" charset="0"/>
              <a:cs typeface="Arial" panose="020B0604020202020204" pitchFamily="34" charset="0"/>
            </a:endParaRPr>
          </a:p>
        </p:txBody>
      </p:sp>
      <p:sp>
        <p:nvSpPr>
          <p:cNvPr id="5" name="TextBox 4"/>
          <p:cNvSpPr txBox="1"/>
          <p:nvPr/>
        </p:nvSpPr>
        <p:spPr>
          <a:xfrm>
            <a:off x="6683969" y="5234466"/>
            <a:ext cx="2743200" cy="892552"/>
          </a:xfrm>
          <a:prstGeom prst="rect">
            <a:avLst/>
          </a:prstGeom>
          <a:solidFill>
            <a:srgbClr val="C50067"/>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600" dirty="0" smtClean="0">
                <a:latin typeface="Arial" panose="020B0604020202020204" pitchFamily="34" charset="0"/>
                <a:cs typeface="Arial" panose="020B0604020202020204" pitchFamily="34" charset="0"/>
              </a:rPr>
              <a:t>Open body language</a:t>
            </a:r>
            <a:endParaRPr lang="en-GB" sz="2600" dirty="0">
              <a:latin typeface="Arial" panose="020B0604020202020204" pitchFamily="34" charset="0"/>
              <a:cs typeface="Arial" panose="020B0604020202020204" pitchFamily="34" charset="0"/>
            </a:endParaRPr>
          </a:p>
        </p:txBody>
      </p:sp>
      <p:sp>
        <p:nvSpPr>
          <p:cNvPr id="6" name="TextBox 5"/>
          <p:cNvSpPr txBox="1"/>
          <p:nvPr/>
        </p:nvSpPr>
        <p:spPr>
          <a:xfrm>
            <a:off x="1737360" y="5396694"/>
            <a:ext cx="2743200" cy="892552"/>
          </a:xfrm>
          <a:prstGeom prst="rect">
            <a:avLst/>
          </a:prstGeom>
          <a:solidFill>
            <a:srgbClr val="E9B73C"/>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600" dirty="0" smtClean="0">
                <a:latin typeface="Arial" panose="020B0604020202020204" pitchFamily="34" charset="0"/>
                <a:cs typeface="Arial" panose="020B0604020202020204" pitchFamily="34" charset="0"/>
              </a:rPr>
              <a:t>Showing understanding</a:t>
            </a:r>
            <a:endParaRPr lang="en-GB" sz="2600" dirty="0">
              <a:latin typeface="Arial" panose="020B0604020202020204" pitchFamily="34" charset="0"/>
              <a:cs typeface="Arial" panose="020B0604020202020204" pitchFamily="34" charset="0"/>
            </a:endParaRPr>
          </a:p>
        </p:txBody>
      </p:sp>
      <p:sp>
        <p:nvSpPr>
          <p:cNvPr id="7" name="TextBox 6"/>
          <p:cNvSpPr txBox="1"/>
          <p:nvPr/>
        </p:nvSpPr>
        <p:spPr>
          <a:xfrm>
            <a:off x="7924800" y="3790858"/>
            <a:ext cx="2743200" cy="492443"/>
          </a:xfrm>
          <a:prstGeom prst="rect">
            <a:avLst/>
          </a:prstGeom>
          <a:solidFill>
            <a:srgbClr val="5CC9E3"/>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600" dirty="0" smtClean="0">
                <a:latin typeface="Arial" panose="020B0604020202020204" pitchFamily="34" charset="0"/>
                <a:cs typeface="Arial" panose="020B0604020202020204" pitchFamily="34" charset="0"/>
              </a:rPr>
              <a:t>Being interested</a:t>
            </a:r>
            <a:endParaRPr lang="en-GB" sz="2600" dirty="0">
              <a:latin typeface="Arial" panose="020B0604020202020204" pitchFamily="34" charset="0"/>
              <a:cs typeface="Arial" panose="020B0604020202020204" pitchFamily="34" charset="0"/>
            </a:endParaRPr>
          </a:p>
        </p:txBody>
      </p:sp>
      <p:sp>
        <p:nvSpPr>
          <p:cNvPr id="8" name="TextBox 7"/>
          <p:cNvSpPr txBox="1"/>
          <p:nvPr/>
        </p:nvSpPr>
        <p:spPr>
          <a:xfrm>
            <a:off x="3905865" y="4203803"/>
            <a:ext cx="2743200" cy="492443"/>
          </a:xfrm>
          <a:prstGeom prst="rect">
            <a:avLst/>
          </a:prstGeom>
          <a:solidFill>
            <a:srgbClr val="36B555"/>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600" dirty="0" smtClean="0">
                <a:latin typeface="Arial" panose="020B0604020202020204" pitchFamily="34" charset="0"/>
                <a:cs typeface="Arial" panose="020B0604020202020204" pitchFamily="34" charset="0"/>
              </a:rPr>
              <a:t>Eye contact</a:t>
            </a:r>
            <a:endParaRPr lang="en-GB" sz="2600" dirty="0">
              <a:latin typeface="Arial" panose="020B0604020202020204" pitchFamily="34" charset="0"/>
              <a:cs typeface="Arial" panose="020B0604020202020204" pitchFamily="34" charset="0"/>
            </a:endParaRPr>
          </a:p>
        </p:txBody>
      </p:sp>
      <p:sp>
        <p:nvSpPr>
          <p:cNvPr id="9" name="TextBox 8"/>
          <p:cNvSpPr txBox="1"/>
          <p:nvPr/>
        </p:nvSpPr>
        <p:spPr>
          <a:xfrm>
            <a:off x="479835" y="3513653"/>
            <a:ext cx="2743200" cy="492443"/>
          </a:xfrm>
          <a:prstGeom prst="rect">
            <a:avLst/>
          </a:prstGeom>
          <a:solidFill>
            <a:srgbClr val="5CC9E3"/>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600" dirty="0">
                <a:latin typeface="Arial" panose="020B0604020202020204" pitchFamily="34" charset="0"/>
                <a:cs typeface="Arial" panose="020B0604020202020204" pitchFamily="34" charset="0"/>
              </a:rPr>
              <a:t>N</a:t>
            </a:r>
            <a:r>
              <a:rPr lang="en-GB" sz="2600" dirty="0" smtClean="0">
                <a:latin typeface="Arial" panose="020B0604020202020204" pitchFamily="34" charset="0"/>
                <a:cs typeface="Arial" panose="020B0604020202020204" pitchFamily="34" charset="0"/>
              </a:rPr>
              <a:t>odding</a:t>
            </a:r>
            <a:endParaRPr lang="en-GB" sz="2600" dirty="0">
              <a:latin typeface="Arial" panose="020B0604020202020204" pitchFamily="34" charset="0"/>
              <a:cs typeface="Arial" panose="020B0604020202020204" pitchFamily="34" charset="0"/>
            </a:endParaRPr>
          </a:p>
        </p:txBody>
      </p:sp>
      <p:sp>
        <p:nvSpPr>
          <p:cNvPr id="10" name="TextBox 9"/>
          <p:cNvSpPr txBox="1"/>
          <p:nvPr/>
        </p:nvSpPr>
        <p:spPr>
          <a:xfrm>
            <a:off x="7924800" y="2118360"/>
            <a:ext cx="2743200" cy="892552"/>
          </a:xfrm>
          <a:prstGeom prst="rect">
            <a:avLst/>
          </a:prstGeom>
          <a:solidFill>
            <a:srgbClr val="36B555"/>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600" dirty="0" smtClean="0">
                <a:latin typeface="Arial" panose="020B0604020202020204" pitchFamily="34" charset="0"/>
                <a:cs typeface="Arial" panose="020B0604020202020204" pitchFamily="34" charset="0"/>
              </a:rPr>
              <a:t>Offering similar examples</a:t>
            </a:r>
            <a:endParaRPr lang="en-GB" sz="2600" dirty="0">
              <a:latin typeface="Arial" panose="020B0604020202020204" pitchFamily="34" charset="0"/>
              <a:cs typeface="Arial" panose="020B0604020202020204" pitchFamily="34" charset="0"/>
            </a:endParaRPr>
          </a:p>
        </p:txBody>
      </p:sp>
      <p:sp>
        <p:nvSpPr>
          <p:cNvPr id="11" name="TextBox 10"/>
          <p:cNvSpPr txBox="1"/>
          <p:nvPr/>
        </p:nvSpPr>
        <p:spPr>
          <a:xfrm>
            <a:off x="4480560" y="2564636"/>
            <a:ext cx="2743200" cy="492443"/>
          </a:xfrm>
          <a:prstGeom prst="rect">
            <a:avLst/>
          </a:prstGeom>
          <a:solidFill>
            <a:srgbClr val="C50067"/>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2600" dirty="0" smtClean="0">
                <a:latin typeface="Arial" panose="020B0604020202020204" pitchFamily="34" charset="0"/>
                <a:cs typeface="Arial" panose="020B0604020202020204" pitchFamily="34" charset="0"/>
              </a:rPr>
              <a:t>Agreeing</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072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Workshop G</a:t>
            </a:r>
          </a:p>
        </p:txBody>
      </p:sp>
      <p:sp>
        <p:nvSpPr>
          <p:cNvPr id="4" name="Title 3"/>
          <p:cNvSpPr txBox="1">
            <a:spLocks/>
          </p:cNvSpPr>
          <p:nvPr/>
        </p:nvSpPr>
        <p:spPr>
          <a:xfrm>
            <a:off x="5115572" y="3244892"/>
            <a:ext cx="2262158" cy="45243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dirty="0" smtClean="0">
                <a:latin typeface="Arial" panose="020B0604020202020204" pitchFamily="34" charset="0"/>
                <a:cs typeface="Arial" panose="020B0604020202020204" pitchFamily="34" charset="0"/>
              </a:rPr>
              <a:t>Assertiveness</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777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873045"/>
            <a:ext cx="10515600" cy="4277032"/>
          </a:xfrm>
        </p:spPr>
        <p:txBody>
          <a:bodyPr>
            <a:normAutofit/>
          </a:bodyPr>
          <a:lstStyle/>
          <a:p>
            <a:pPr marL="0" indent="0">
              <a:buNone/>
            </a:pPr>
            <a:r>
              <a:rPr lang="en-GB" sz="2600" dirty="0" smtClean="0">
                <a:latin typeface="Arial" panose="020B0604020202020204" pitchFamily="34" charset="0"/>
                <a:cs typeface="Arial" panose="020B0604020202020204" pitchFamily="34" charset="0"/>
              </a:rPr>
              <a:t>Being </a:t>
            </a:r>
            <a:r>
              <a:rPr lang="en-GB" sz="2600" dirty="0">
                <a:latin typeface="Arial" panose="020B0604020202020204" pitchFamily="34" charset="0"/>
                <a:cs typeface="Arial" panose="020B0604020202020204" pitchFamily="34" charset="0"/>
              </a:rPr>
              <a:t>assertive means being able to stand up for your own or other people’s rights in a calm and positive way, without being either </a:t>
            </a:r>
            <a:r>
              <a:rPr lang="en-GB" sz="2600" dirty="0" smtClean="0">
                <a:latin typeface="Arial" panose="020B0604020202020204" pitchFamily="34" charset="0"/>
                <a:cs typeface="Arial" panose="020B0604020202020204" pitchFamily="34" charset="0"/>
              </a:rPr>
              <a:t>aggressive </a:t>
            </a:r>
            <a:r>
              <a:rPr lang="en-GB" sz="2600" dirty="0">
                <a:latin typeface="Arial" panose="020B0604020202020204" pitchFamily="34" charset="0"/>
                <a:cs typeface="Arial" panose="020B0604020202020204" pitchFamily="34" charset="0"/>
              </a:rPr>
              <a:t>or </a:t>
            </a:r>
            <a:r>
              <a:rPr lang="en-GB" sz="2600" dirty="0" smtClean="0">
                <a:latin typeface="Arial" panose="020B0604020202020204" pitchFamily="34" charset="0"/>
                <a:cs typeface="Arial" panose="020B0604020202020204" pitchFamily="34" charset="0"/>
              </a:rPr>
              <a:t>passive.</a:t>
            </a:r>
          </a:p>
          <a:p>
            <a:pPr marL="0" indent="0">
              <a:buNone/>
            </a:pPr>
            <a:endParaRPr lang="en-GB" sz="2600" dirty="0">
              <a:latin typeface="Arial" panose="020B0604020202020204" pitchFamily="34" charset="0"/>
              <a:cs typeface="Arial" panose="020B0604020202020204" pitchFamily="34" charset="0"/>
            </a:endParaRPr>
          </a:p>
          <a:p>
            <a:pPr marL="0" indent="0">
              <a:buNone/>
            </a:pPr>
            <a:r>
              <a:rPr lang="en-GB" sz="2600" dirty="0">
                <a:latin typeface="Arial" panose="020B0604020202020204" pitchFamily="34" charset="0"/>
                <a:cs typeface="Arial" panose="020B0604020202020204" pitchFamily="34" charset="0"/>
              </a:rPr>
              <a:t>Assertive individuals are able to get their point across without upsetting </a:t>
            </a:r>
            <a:r>
              <a:rPr lang="en-GB" sz="2600" dirty="0" smtClean="0">
                <a:latin typeface="Arial" panose="020B0604020202020204" pitchFamily="34" charset="0"/>
                <a:cs typeface="Arial" panose="020B0604020202020204" pitchFamily="34" charset="0"/>
              </a:rPr>
              <a:t>others </a:t>
            </a:r>
            <a:r>
              <a:rPr lang="en-GB" sz="2600" dirty="0">
                <a:latin typeface="Arial" panose="020B0604020202020204" pitchFamily="34" charset="0"/>
                <a:cs typeface="Arial" panose="020B0604020202020204" pitchFamily="34" charset="0"/>
              </a:rPr>
              <a:t>or becoming upset themselves.</a:t>
            </a:r>
          </a:p>
          <a:p>
            <a:pPr marL="0" indent="0">
              <a:buNone/>
            </a:pPr>
            <a:r>
              <a:rPr lang="en-GB" dirty="0"/>
              <a:t/>
            </a:r>
            <a:br>
              <a:rPr lang="en-GB" dirty="0"/>
            </a:br>
            <a:r>
              <a:rPr lang="en-GB" dirty="0"/>
              <a:t/>
            </a:r>
            <a:br>
              <a:rPr lang="en-GB" dirty="0"/>
            </a:br>
            <a:endParaRPr lang="en-GB" dirty="0"/>
          </a:p>
        </p:txBody>
      </p:sp>
      <p:sp>
        <p:nvSpPr>
          <p:cNvPr id="3" name="Title 2"/>
          <p:cNvSpPr>
            <a:spLocks noGrp="1"/>
          </p:cNvSpPr>
          <p:nvPr>
            <p:ph type="title"/>
          </p:nvPr>
        </p:nvSpPr>
        <p:spPr>
          <a:xfrm>
            <a:off x="467544" y="260648"/>
            <a:ext cx="7128792" cy="998984"/>
          </a:xfrm>
        </p:spPr>
        <p:txBody>
          <a:bodyPr/>
          <a:lstStyle/>
          <a:p>
            <a:r>
              <a:rPr lang="en-GB" dirty="0" smtClean="0"/>
              <a:t>What is assertiveness…?</a:t>
            </a:r>
            <a:endParaRPr lang="en-GB" dirty="0"/>
          </a:p>
        </p:txBody>
      </p:sp>
    </p:spTree>
    <p:extLst>
      <p:ext uri="{BB962C8B-B14F-4D97-AF65-F5344CB8AC3E}">
        <p14:creationId xmlns:p14="http://schemas.microsoft.com/office/powerpoint/2010/main" val="4151953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Skills </a:t>
            </a:r>
            <a:r>
              <a:rPr lang="en-GB" dirty="0" smtClean="0"/>
              <a:t>practice – </a:t>
            </a:r>
            <a:r>
              <a:rPr lang="en-GB" dirty="0"/>
              <a:t>Assertiveness</a:t>
            </a:r>
          </a:p>
        </p:txBody>
      </p:sp>
    </p:spTree>
    <p:extLst>
      <p:ext uri="{BB962C8B-B14F-4D97-AF65-F5344CB8AC3E}">
        <p14:creationId xmlns:p14="http://schemas.microsoft.com/office/powerpoint/2010/main" val="67028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3" y="260648"/>
            <a:ext cx="8573217" cy="998984"/>
          </a:xfrm>
        </p:spPr>
        <p:txBody>
          <a:bodyPr/>
          <a:lstStyle/>
          <a:p>
            <a:r>
              <a:rPr lang="en-GB" dirty="0"/>
              <a:t>Learning </a:t>
            </a:r>
            <a:r>
              <a:rPr lang="en-GB" dirty="0" smtClean="0"/>
              <a:t>outcomes </a:t>
            </a:r>
            <a:r>
              <a:rPr lang="en-GB" dirty="0"/>
              <a:t>for this </a:t>
            </a:r>
            <a:r>
              <a:rPr lang="en-GB" dirty="0" smtClean="0"/>
              <a:t>session</a:t>
            </a:r>
            <a:endParaRPr lang="en-GB" dirty="0"/>
          </a:p>
        </p:txBody>
      </p:sp>
      <p:sp>
        <p:nvSpPr>
          <p:cNvPr id="4" name="Content Placeholder 2"/>
          <p:cNvSpPr>
            <a:spLocks noGrp="1"/>
          </p:cNvSpPr>
          <p:nvPr>
            <p:ph idx="1"/>
          </p:nvPr>
        </p:nvSpPr>
        <p:spPr>
          <a:xfrm>
            <a:off x="838200" y="1825625"/>
            <a:ext cx="7678003" cy="480847"/>
          </a:xfrm>
        </p:spPr>
        <p:txBody>
          <a:bodyPr>
            <a:noAutofit/>
          </a:bodyPr>
          <a:lstStyle/>
          <a:p>
            <a:pPr marL="0" indent="0">
              <a:buNone/>
            </a:pPr>
            <a:r>
              <a:rPr lang="en-GB" sz="2600" dirty="0" smtClean="0">
                <a:latin typeface="Arial" panose="020B0604020202020204" pitchFamily="34" charset="0"/>
                <a:cs typeface="Arial" panose="020B0604020202020204" pitchFamily="34" charset="0"/>
              </a:rPr>
              <a:t>By the end of the session learners will be able to:</a:t>
            </a:r>
          </a:p>
        </p:txBody>
      </p:sp>
      <p:sp>
        <p:nvSpPr>
          <p:cNvPr id="5" name="TextBox 4"/>
          <p:cNvSpPr txBox="1"/>
          <p:nvPr/>
        </p:nvSpPr>
        <p:spPr>
          <a:xfrm>
            <a:off x="838200" y="2725616"/>
            <a:ext cx="9107365" cy="492443"/>
          </a:xfrm>
          <a:prstGeom prst="rect">
            <a:avLst/>
          </a:prstGeom>
          <a:noFill/>
        </p:spPr>
        <p:txBody>
          <a:bodyPr wrap="none" rtlCol="0">
            <a:spAutoFit/>
          </a:bodyPr>
          <a:lstStyle/>
          <a:p>
            <a:pPr marL="457200" indent="-457200">
              <a:buFont typeface="Arial" panose="020B0604020202020204" pitchFamily="34" charset="0"/>
              <a:buChar char="•"/>
            </a:pPr>
            <a:r>
              <a:rPr lang="en-GB" sz="2600" dirty="0" smtClean="0">
                <a:latin typeface="Arial" panose="020B0604020202020204" pitchFamily="34" charset="0"/>
                <a:cs typeface="Arial" panose="020B0604020202020204" pitchFamily="34" charset="0"/>
              </a:rPr>
              <a:t>Identify the key skills required to be an effective advocate</a:t>
            </a:r>
            <a:endParaRPr lang="en-GB" sz="2600" dirty="0">
              <a:latin typeface="Arial" panose="020B0604020202020204" pitchFamily="34" charset="0"/>
              <a:cs typeface="Arial" panose="020B0604020202020204" pitchFamily="34" charset="0"/>
            </a:endParaRPr>
          </a:p>
        </p:txBody>
      </p:sp>
      <p:sp>
        <p:nvSpPr>
          <p:cNvPr id="6" name="TextBox 5"/>
          <p:cNvSpPr txBox="1"/>
          <p:nvPr/>
        </p:nvSpPr>
        <p:spPr>
          <a:xfrm>
            <a:off x="838200" y="3806711"/>
            <a:ext cx="10315644" cy="892552"/>
          </a:xfrm>
          <a:prstGeom prst="rect">
            <a:avLst/>
          </a:prstGeom>
          <a:noFill/>
        </p:spPr>
        <p:txBody>
          <a:bodyPr wrap="none" rtlCol="0">
            <a:spAutoFit/>
          </a:bodyPr>
          <a:lstStyle/>
          <a:p>
            <a:pPr marL="457200" indent="-457200">
              <a:buFont typeface="Arial" panose="020B0604020202020204" pitchFamily="34" charset="0"/>
              <a:buChar char="•"/>
            </a:pPr>
            <a:r>
              <a:rPr lang="en-GB" sz="2600" dirty="0" smtClean="0">
                <a:latin typeface="Arial" panose="020B0604020202020204" pitchFamily="34" charset="0"/>
                <a:cs typeface="Arial" panose="020B0604020202020204" pitchFamily="34" charset="0"/>
              </a:rPr>
              <a:t>Recognise their own advocacy skills and relate them to their own </a:t>
            </a:r>
            <a:br>
              <a:rPr lang="en-GB" sz="2600" dirty="0" smtClean="0">
                <a:latin typeface="Arial" panose="020B0604020202020204" pitchFamily="34" charset="0"/>
                <a:cs typeface="Arial" panose="020B0604020202020204" pitchFamily="34" charset="0"/>
              </a:rPr>
            </a:br>
            <a:r>
              <a:rPr lang="en-GB" sz="2600" dirty="0" smtClean="0">
                <a:latin typeface="Arial" panose="020B0604020202020204" pitchFamily="34" charset="0"/>
                <a:cs typeface="Arial" panose="020B0604020202020204" pitchFamily="34" charset="0"/>
              </a:rPr>
              <a:t>experiences</a:t>
            </a:r>
            <a:endParaRPr lang="en-GB" sz="2600" dirty="0">
              <a:latin typeface="Arial" panose="020B0604020202020204" pitchFamily="34" charset="0"/>
              <a:cs typeface="Arial" panose="020B0604020202020204" pitchFamily="34" charset="0"/>
            </a:endParaRPr>
          </a:p>
        </p:txBody>
      </p:sp>
      <p:sp>
        <p:nvSpPr>
          <p:cNvPr id="7" name="TextBox 6"/>
          <p:cNvSpPr txBox="1"/>
          <p:nvPr/>
        </p:nvSpPr>
        <p:spPr>
          <a:xfrm>
            <a:off x="838200" y="5055219"/>
            <a:ext cx="10445488" cy="892552"/>
          </a:xfrm>
          <a:prstGeom prst="rect">
            <a:avLst/>
          </a:prstGeom>
          <a:noFill/>
        </p:spPr>
        <p:txBody>
          <a:bodyPr wrap="none" rtlCol="0">
            <a:spAutoFit/>
          </a:bodyPr>
          <a:lstStyle/>
          <a:p>
            <a:pPr marL="457200" indent="-457200">
              <a:buFont typeface="Arial" panose="020B0604020202020204" pitchFamily="34" charset="0"/>
              <a:buChar char="•"/>
            </a:pPr>
            <a:r>
              <a:rPr lang="en-GB" sz="2600" dirty="0" smtClean="0">
                <a:latin typeface="Arial" panose="020B0604020202020204" pitchFamily="34" charset="0"/>
                <a:cs typeface="Arial" panose="020B0604020202020204" pitchFamily="34" charset="0"/>
              </a:rPr>
              <a:t>Demonstrate new and/or enhanced skills to complement their role </a:t>
            </a:r>
            <a:br>
              <a:rPr lang="en-GB" sz="2600" dirty="0" smtClean="0">
                <a:latin typeface="Arial" panose="020B0604020202020204" pitchFamily="34" charset="0"/>
                <a:cs typeface="Arial" panose="020B0604020202020204" pitchFamily="34" charset="0"/>
              </a:rPr>
            </a:br>
            <a:r>
              <a:rPr lang="en-GB" sz="2600" dirty="0" smtClean="0">
                <a:latin typeface="Arial" panose="020B0604020202020204" pitchFamily="34" charset="0"/>
                <a:cs typeface="Arial" panose="020B0604020202020204" pitchFamily="34" charset="0"/>
              </a:rPr>
              <a:t>as an advocate</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745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59693" y="3288891"/>
            <a:ext cx="10515600" cy="883111"/>
          </a:xfrm>
        </p:spPr>
        <p:txBody>
          <a:bodyPr>
            <a:normAutofit/>
          </a:bodyPr>
          <a:lstStyle/>
          <a:p>
            <a:r>
              <a:rPr lang="en-GB" dirty="0"/>
              <a:t>Exercise 1: What makes a good advocate?</a:t>
            </a:r>
          </a:p>
        </p:txBody>
      </p:sp>
    </p:spTree>
    <p:extLst>
      <p:ext uri="{BB962C8B-B14F-4D97-AF65-F5344CB8AC3E}">
        <p14:creationId xmlns:p14="http://schemas.microsoft.com/office/powerpoint/2010/main" val="1532808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814848" y="4102784"/>
            <a:ext cx="10515600" cy="1271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6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449977" y="257988"/>
            <a:ext cx="9578926" cy="966128"/>
          </a:xfrm>
        </p:spPr>
        <p:txBody>
          <a:bodyPr>
            <a:normAutofit/>
          </a:bodyPr>
          <a:lstStyle/>
          <a:p>
            <a:r>
              <a:rPr lang="en-GB" dirty="0" smtClean="0"/>
              <a:t>What makes a good advocate?</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578360351"/>
              </p:ext>
            </p:extLst>
          </p:nvPr>
        </p:nvGraphicFramePr>
        <p:xfrm>
          <a:off x="1900904" y="2345616"/>
          <a:ext cx="8127999" cy="32359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GB" dirty="0" smtClean="0"/>
                        <a:t>Skills</a:t>
                      </a:r>
                      <a:endParaRPr lang="en-GB" dirty="0"/>
                    </a:p>
                  </a:txBody>
                  <a:tcPr>
                    <a:solidFill>
                      <a:srgbClr val="5CC9E3"/>
                    </a:solidFill>
                  </a:tcPr>
                </a:tc>
                <a:tc>
                  <a:txBody>
                    <a:bodyPr/>
                    <a:lstStyle/>
                    <a:p>
                      <a:pPr algn="ctr"/>
                      <a:r>
                        <a:rPr lang="en-GB" dirty="0" smtClean="0"/>
                        <a:t>Personal qualities</a:t>
                      </a:r>
                      <a:endParaRPr lang="en-GB" dirty="0"/>
                    </a:p>
                  </a:txBody>
                  <a:tcPr>
                    <a:solidFill>
                      <a:srgbClr val="5CC9E3"/>
                    </a:solidFill>
                  </a:tcPr>
                </a:tc>
                <a:tc>
                  <a:txBody>
                    <a:bodyPr/>
                    <a:lstStyle/>
                    <a:p>
                      <a:pPr algn="ctr"/>
                      <a:r>
                        <a:rPr lang="en-GB" dirty="0" smtClean="0"/>
                        <a:t>Knowledge</a:t>
                      </a:r>
                      <a:endParaRPr lang="en-GB" dirty="0"/>
                    </a:p>
                  </a:txBody>
                  <a:tcPr>
                    <a:solidFill>
                      <a:srgbClr val="5CC9E3"/>
                    </a:solidFill>
                  </a:tcPr>
                </a:tc>
              </a:tr>
              <a:tr h="370840">
                <a:tc>
                  <a:txBody>
                    <a:bodyPr/>
                    <a:lstStyle/>
                    <a:p>
                      <a:pPr algn="ctr"/>
                      <a:r>
                        <a:rPr lang="en-GB" dirty="0" smtClean="0"/>
                        <a:t>Active</a:t>
                      </a:r>
                      <a:r>
                        <a:rPr lang="en-GB" baseline="0" dirty="0" smtClean="0"/>
                        <a:t> listening</a:t>
                      </a:r>
                      <a:endParaRPr lang="en-GB" dirty="0"/>
                    </a:p>
                  </a:txBody>
                  <a:tcPr/>
                </a:tc>
                <a:tc>
                  <a:txBody>
                    <a:bodyPr/>
                    <a:lstStyle/>
                    <a:p>
                      <a:pPr algn="ctr"/>
                      <a:r>
                        <a:rPr lang="en-GB" dirty="0" smtClean="0"/>
                        <a:t>Being organised</a:t>
                      </a:r>
                      <a:endParaRPr lang="en-GB" dirty="0"/>
                    </a:p>
                  </a:txBody>
                  <a:tcPr/>
                </a:tc>
                <a:tc>
                  <a:txBody>
                    <a:bodyPr/>
                    <a:lstStyle/>
                    <a:p>
                      <a:pPr algn="ctr"/>
                      <a:r>
                        <a:rPr lang="en-GB" dirty="0" smtClean="0"/>
                        <a:t>Understanding jargon</a:t>
                      </a:r>
                      <a:endParaRPr lang="en-GB" dirty="0"/>
                    </a:p>
                  </a:txBody>
                  <a:tcPr/>
                </a:tc>
              </a:tr>
              <a:tr h="370840">
                <a:tc>
                  <a:txBody>
                    <a:bodyPr/>
                    <a:lstStyle/>
                    <a:p>
                      <a:pPr algn="ctr"/>
                      <a:r>
                        <a:rPr lang="en-GB" dirty="0" smtClean="0"/>
                        <a:t>Being non-judgemental</a:t>
                      </a:r>
                      <a:endParaRPr lang="en-GB" dirty="0"/>
                    </a:p>
                  </a:txBody>
                  <a:tcPr/>
                </a:tc>
                <a:tc>
                  <a:txBody>
                    <a:bodyPr/>
                    <a:lstStyle/>
                    <a:p>
                      <a:pPr algn="ctr"/>
                      <a:r>
                        <a:rPr lang="en-GB" dirty="0" smtClean="0"/>
                        <a:t>Caring</a:t>
                      </a:r>
                      <a:endParaRPr lang="en-GB" dirty="0"/>
                    </a:p>
                  </a:txBody>
                  <a:tcPr/>
                </a:tc>
                <a:tc>
                  <a:txBody>
                    <a:bodyPr/>
                    <a:lstStyle/>
                    <a:p>
                      <a:pPr algn="ctr"/>
                      <a:r>
                        <a:rPr lang="en-GB" dirty="0" smtClean="0"/>
                        <a:t>Qualifications</a:t>
                      </a:r>
                      <a:endParaRPr lang="en-GB" dirty="0"/>
                    </a:p>
                  </a:txBody>
                  <a:tcPr/>
                </a:tc>
              </a:tr>
              <a:tr h="370840">
                <a:tc>
                  <a:txBody>
                    <a:bodyPr/>
                    <a:lstStyle/>
                    <a:p>
                      <a:pPr algn="ctr"/>
                      <a:r>
                        <a:rPr lang="en-GB" dirty="0" smtClean="0"/>
                        <a:t>Appropriate non-verbal communication</a:t>
                      </a:r>
                      <a:endParaRPr lang="en-GB" dirty="0"/>
                    </a:p>
                  </a:txBody>
                  <a:tcPr/>
                </a:tc>
                <a:tc>
                  <a:txBody>
                    <a:bodyPr/>
                    <a:lstStyle/>
                    <a:p>
                      <a:pPr algn="ctr"/>
                      <a:r>
                        <a:rPr lang="en-GB" dirty="0" smtClean="0"/>
                        <a:t>Liking people</a:t>
                      </a:r>
                      <a:endParaRPr lang="en-GB" dirty="0"/>
                    </a:p>
                  </a:txBody>
                  <a:tcPr/>
                </a:tc>
                <a:tc>
                  <a:txBody>
                    <a:bodyPr/>
                    <a:lstStyle/>
                    <a:p>
                      <a:pPr algn="ctr"/>
                      <a:r>
                        <a:rPr lang="en-GB" dirty="0" smtClean="0"/>
                        <a:t>Knowing your way around the system</a:t>
                      </a:r>
                      <a:endParaRPr lang="en-GB" dirty="0"/>
                    </a:p>
                  </a:txBody>
                  <a:tcPr/>
                </a:tc>
              </a:tr>
              <a:tr h="370840">
                <a:tc>
                  <a:txBody>
                    <a:bodyPr/>
                    <a:lstStyle/>
                    <a:p>
                      <a:pPr algn="ctr"/>
                      <a:r>
                        <a:rPr lang="en-GB" dirty="0" smtClean="0"/>
                        <a:t>Good use of language</a:t>
                      </a:r>
                      <a:endParaRPr lang="en-GB" dirty="0"/>
                    </a:p>
                  </a:txBody>
                  <a:tcPr/>
                </a:tc>
                <a:tc>
                  <a:txBody>
                    <a:bodyPr/>
                    <a:lstStyle/>
                    <a:p>
                      <a:pPr algn="ctr"/>
                      <a:r>
                        <a:rPr lang="en-GB" dirty="0" smtClean="0"/>
                        <a:t>Wanting to help</a:t>
                      </a:r>
                      <a:endParaRPr lang="en-GB" dirty="0"/>
                    </a:p>
                  </a:txBody>
                  <a:tcPr/>
                </a:tc>
                <a:tc>
                  <a:txBody>
                    <a:bodyPr/>
                    <a:lstStyle/>
                    <a:p>
                      <a:pPr algn="ctr"/>
                      <a:r>
                        <a:rPr lang="en-GB" dirty="0" smtClean="0"/>
                        <a:t>Professional experience</a:t>
                      </a:r>
                      <a:endParaRPr lang="en-GB" dirty="0"/>
                    </a:p>
                  </a:txBody>
                  <a:tcPr/>
                </a:tc>
              </a:tr>
              <a:tr h="370840">
                <a:tc>
                  <a:txBody>
                    <a:bodyPr/>
                    <a:lstStyle/>
                    <a:p>
                      <a:pPr algn="ctr"/>
                      <a:r>
                        <a:rPr lang="en-GB" dirty="0" smtClean="0"/>
                        <a:t>Effective questioning</a:t>
                      </a:r>
                      <a:endParaRPr lang="en-GB" dirty="0"/>
                    </a:p>
                  </a:txBody>
                  <a:tcPr/>
                </a:tc>
                <a:tc>
                  <a:txBody>
                    <a:bodyPr/>
                    <a:lstStyle/>
                    <a:p>
                      <a:pPr algn="ctr"/>
                      <a:r>
                        <a:rPr lang="en-GB" dirty="0" smtClean="0"/>
                        <a:t>Kind</a:t>
                      </a:r>
                      <a:endParaRPr lang="en-GB" dirty="0"/>
                    </a:p>
                  </a:txBody>
                  <a:tcPr/>
                </a:tc>
                <a:tc>
                  <a:txBody>
                    <a:bodyPr/>
                    <a:lstStyle/>
                    <a:p>
                      <a:pPr algn="ctr"/>
                      <a:r>
                        <a:rPr lang="en-GB" dirty="0" smtClean="0"/>
                        <a:t>Contacts</a:t>
                      </a:r>
                      <a:endParaRPr lang="en-GB" dirty="0"/>
                    </a:p>
                  </a:txBody>
                  <a:tcPr/>
                </a:tc>
              </a:tr>
              <a:tr h="370840">
                <a:tc>
                  <a:txBody>
                    <a:bodyPr/>
                    <a:lstStyle/>
                    <a:p>
                      <a:pPr algn="ctr"/>
                      <a:r>
                        <a:rPr lang="en-GB" dirty="0" smtClean="0"/>
                        <a:t>Ability to build rapport</a:t>
                      </a:r>
                      <a:endParaRPr lang="en-GB" dirty="0"/>
                    </a:p>
                  </a:txBody>
                  <a:tcPr/>
                </a:tc>
                <a:tc>
                  <a:txBody>
                    <a:bodyPr/>
                    <a:lstStyle/>
                    <a:p>
                      <a:pPr algn="ctr"/>
                      <a:r>
                        <a:rPr lang="en-GB" dirty="0" smtClean="0"/>
                        <a:t>Good</a:t>
                      </a:r>
                      <a:r>
                        <a:rPr lang="en-GB" baseline="0" dirty="0" smtClean="0"/>
                        <a:t> time-keeping</a:t>
                      </a:r>
                      <a:endParaRPr lang="en-GB" dirty="0"/>
                    </a:p>
                  </a:txBody>
                  <a:tcPr/>
                </a:tc>
                <a:tc>
                  <a:txBody>
                    <a:bodyPr/>
                    <a:lstStyle/>
                    <a:p>
                      <a:pPr algn="ctr"/>
                      <a:r>
                        <a:rPr lang="en-GB" dirty="0" smtClean="0"/>
                        <a:t>Legal</a:t>
                      </a:r>
                      <a:r>
                        <a:rPr lang="en-GB" baseline="0" dirty="0" smtClean="0"/>
                        <a:t> knowledge</a:t>
                      </a:r>
                      <a:endParaRPr lang="en-GB" dirty="0"/>
                    </a:p>
                  </a:txBody>
                  <a:tcPr/>
                </a:tc>
              </a:tr>
              <a:tr h="370840">
                <a:tc>
                  <a:txBody>
                    <a:bodyPr/>
                    <a:lstStyle/>
                    <a:p>
                      <a:pPr algn="ctr"/>
                      <a:r>
                        <a:rPr lang="en-GB" dirty="0" smtClean="0"/>
                        <a:t>Assertiveness</a:t>
                      </a:r>
                      <a:endParaRPr lang="en-GB" dirty="0"/>
                    </a:p>
                  </a:txBody>
                  <a:tcPr/>
                </a:tc>
                <a:tc>
                  <a:txBody>
                    <a:bodyPr/>
                    <a:lstStyle/>
                    <a:p>
                      <a:pPr algn="ctr"/>
                      <a:r>
                        <a:rPr lang="en-GB" dirty="0" smtClean="0"/>
                        <a:t>Good researcher</a:t>
                      </a:r>
                      <a:endParaRPr lang="en-GB" dirty="0"/>
                    </a:p>
                  </a:txBody>
                  <a:tcPr/>
                </a:tc>
                <a:tc>
                  <a:txBody>
                    <a:bodyPr/>
                    <a:lstStyle/>
                    <a:p>
                      <a:pPr algn="ctr"/>
                      <a:r>
                        <a:rPr lang="en-GB" dirty="0" smtClean="0"/>
                        <a:t>Personal experience</a:t>
                      </a:r>
                      <a:endParaRPr lang="en-GB" dirty="0"/>
                    </a:p>
                  </a:txBody>
                  <a:tcPr/>
                </a:tc>
              </a:tr>
            </a:tbl>
          </a:graphicData>
        </a:graphic>
      </p:graphicFrame>
    </p:spTree>
    <p:extLst>
      <p:ext uri="{BB962C8B-B14F-4D97-AF65-F5344CB8AC3E}">
        <p14:creationId xmlns:p14="http://schemas.microsoft.com/office/powerpoint/2010/main" val="66431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3" y="260648"/>
            <a:ext cx="9782585" cy="998984"/>
          </a:xfrm>
        </p:spPr>
        <p:txBody>
          <a:bodyPr/>
          <a:lstStyle/>
          <a:p>
            <a:r>
              <a:rPr lang="en-GB" dirty="0"/>
              <a:t>Advocacy </a:t>
            </a:r>
            <a:r>
              <a:rPr lang="en-GB" dirty="0" smtClean="0"/>
              <a:t>skills </a:t>
            </a:r>
            <a:r>
              <a:rPr lang="en-GB" dirty="0"/>
              <a:t>in </a:t>
            </a:r>
            <a:r>
              <a:rPr lang="en-GB" dirty="0" smtClean="0"/>
              <a:t>action</a:t>
            </a:r>
            <a:endParaRPr lang="en-GB" dirty="0"/>
          </a:p>
        </p:txBody>
      </p:sp>
      <p:sp>
        <p:nvSpPr>
          <p:cNvPr id="14" name="Text Box 3"/>
          <p:cNvSpPr txBox="1">
            <a:spLocks noChangeArrowheads="1"/>
          </p:cNvSpPr>
          <p:nvPr/>
        </p:nvSpPr>
        <p:spPr bwMode="auto">
          <a:xfrm>
            <a:off x="4253242" y="5147002"/>
            <a:ext cx="3872904" cy="923330"/>
          </a:xfrm>
          <a:prstGeom prst="rect">
            <a:avLst/>
          </a:prstGeom>
          <a:noFill/>
          <a:ln w="9525">
            <a:noFill/>
            <a:miter lim="800000"/>
            <a:headEnd/>
            <a:tailEnd/>
          </a:ln>
        </p:spPr>
        <p:txBody>
          <a:bodyPr wrap="square">
            <a:spAutoFit/>
          </a:bodyPr>
          <a:lstStyle/>
          <a:p>
            <a:pPr algn="ctr"/>
            <a:r>
              <a:rPr lang="en-GB" b="1" dirty="0" smtClean="0">
                <a:latin typeface="Arial" charset="0"/>
              </a:rPr>
              <a:t>5. </a:t>
            </a:r>
            <a:r>
              <a:rPr lang="en-GB" dirty="0" smtClean="0">
                <a:latin typeface="Arial" charset="0"/>
              </a:rPr>
              <a:t>Helping them decide </a:t>
            </a:r>
            <a:r>
              <a:rPr lang="en-GB" dirty="0">
                <a:latin typeface="Arial" charset="0"/>
              </a:rPr>
              <a:t>what they </a:t>
            </a:r>
            <a:r>
              <a:rPr lang="en-GB" dirty="0" smtClean="0">
                <a:latin typeface="Arial" charset="0"/>
              </a:rPr>
              <a:t>want, including all potential outcomes</a:t>
            </a:r>
            <a:endParaRPr lang="en-GB" dirty="0">
              <a:latin typeface="Arial" charset="0"/>
            </a:endParaRPr>
          </a:p>
        </p:txBody>
      </p:sp>
      <p:sp>
        <p:nvSpPr>
          <p:cNvPr id="15" name="Text Box 5"/>
          <p:cNvSpPr txBox="1">
            <a:spLocks noChangeArrowheads="1"/>
          </p:cNvSpPr>
          <p:nvPr/>
        </p:nvSpPr>
        <p:spPr bwMode="auto">
          <a:xfrm>
            <a:off x="6189694" y="1487124"/>
            <a:ext cx="2807072" cy="646331"/>
          </a:xfrm>
          <a:prstGeom prst="rect">
            <a:avLst/>
          </a:prstGeom>
          <a:noFill/>
          <a:ln w="9525">
            <a:noFill/>
            <a:miter lim="800000"/>
            <a:headEnd/>
            <a:tailEnd/>
          </a:ln>
        </p:spPr>
        <p:txBody>
          <a:bodyPr wrap="square">
            <a:spAutoFit/>
          </a:bodyPr>
          <a:lstStyle/>
          <a:p>
            <a:pPr algn="ctr"/>
            <a:r>
              <a:rPr lang="en-GB" b="1" dirty="0">
                <a:latin typeface="Arial" charset="0"/>
              </a:rPr>
              <a:t>2</a:t>
            </a:r>
            <a:r>
              <a:rPr lang="en-GB" b="1" dirty="0" smtClean="0">
                <a:latin typeface="Arial" charset="0"/>
              </a:rPr>
              <a:t>. </a:t>
            </a:r>
            <a:r>
              <a:rPr lang="en-GB" dirty="0" smtClean="0">
                <a:latin typeface="Arial" charset="0"/>
              </a:rPr>
              <a:t>Helping them </a:t>
            </a:r>
            <a:r>
              <a:rPr lang="en-GB" dirty="0">
                <a:latin typeface="Arial" charset="0"/>
              </a:rPr>
              <a:t>access accurate information</a:t>
            </a:r>
          </a:p>
        </p:txBody>
      </p:sp>
      <p:sp>
        <p:nvSpPr>
          <p:cNvPr id="16" name="Text Box 6"/>
          <p:cNvSpPr txBox="1">
            <a:spLocks noChangeArrowheads="1"/>
          </p:cNvSpPr>
          <p:nvPr/>
        </p:nvSpPr>
        <p:spPr bwMode="auto">
          <a:xfrm>
            <a:off x="1156898" y="3287324"/>
            <a:ext cx="2664296" cy="646331"/>
          </a:xfrm>
          <a:prstGeom prst="rect">
            <a:avLst/>
          </a:prstGeom>
          <a:noFill/>
          <a:ln w="9525">
            <a:noFill/>
            <a:miter lim="800000"/>
            <a:headEnd/>
            <a:tailEnd/>
          </a:ln>
        </p:spPr>
        <p:txBody>
          <a:bodyPr wrap="square">
            <a:spAutoFit/>
          </a:bodyPr>
          <a:lstStyle/>
          <a:p>
            <a:pPr algn="ctr"/>
            <a:r>
              <a:rPr lang="en-GB" b="1" dirty="0" smtClean="0">
                <a:latin typeface="Arial" charset="0"/>
              </a:rPr>
              <a:t>7. </a:t>
            </a:r>
            <a:r>
              <a:rPr lang="en-GB" dirty="0" smtClean="0">
                <a:latin typeface="Arial" charset="0"/>
              </a:rPr>
              <a:t>Helping them understand </a:t>
            </a:r>
            <a:r>
              <a:rPr lang="en-GB" dirty="0">
                <a:latin typeface="Arial" charset="0"/>
              </a:rPr>
              <a:t>outcomes</a:t>
            </a:r>
          </a:p>
        </p:txBody>
      </p:sp>
      <p:sp>
        <p:nvSpPr>
          <p:cNvPr id="17" name="Text Box 8"/>
          <p:cNvSpPr txBox="1">
            <a:spLocks noChangeArrowheads="1"/>
          </p:cNvSpPr>
          <p:nvPr/>
        </p:nvSpPr>
        <p:spPr bwMode="auto">
          <a:xfrm>
            <a:off x="6629506" y="3719372"/>
            <a:ext cx="3106216" cy="923330"/>
          </a:xfrm>
          <a:prstGeom prst="rect">
            <a:avLst/>
          </a:prstGeom>
          <a:noFill/>
          <a:ln w="9525">
            <a:noFill/>
            <a:miter lim="800000"/>
            <a:headEnd/>
            <a:tailEnd/>
          </a:ln>
        </p:spPr>
        <p:txBody>
          <a:bodyPr wrap="square">
            <a:spAutoFit/>
          </a:bodyPr>
          <a:lstStyle/>
          <a:p>
            <a:pPr algn="ctr"/>
            <a:r>
              <a:rPr lang="en-GB" b="1" dirty="0" smtClean="0">
                <a:latin typeface="Arial" charset="0"/>
              </a:rPr>
              <a:t>4. </a:t>
            </a:r>
            <a:r>
              <a:rPr lang="en-GB" dirty="0" smtClean="0">
                <a:latin typeface="Arial" charset="0"/>
              </a:rPr>
              <a:t>Helping them </a:t>
            </a:r>
            <a:r>
              <a:rPr lang="en-GB" dirty="0">
                <a:latin typeface="Arial" charset="0"/>
              </a:rPr>
              <a:t>explore </a:t>
            </a:r>
            <a:r>
              <a:rPr lang="en-GB" dirty="0" smtClean="0">
                <a:latin typeface="Arial" charset="0"/>
              </a:rPr>
              <a:t>options, including processes involved in each</a:t>
            </a:r>
            <a:endParaRPr lang="en-GB" dirty="0">
              <a:latin typeface="Arial" charset="0"/>
            </a:endParaRPr>
          </a:p>
        </p:txBody>
      </p:sp>
      <p:sp>
        <p:nvSpPr>
          <p:cNvPr id="18" name="Text Box 4"/>
          <p:cNvSpPr txBox="1">
            <a:spLocks noChangeArrowheads="1"/>
          </p:cNvSpPr>
          <p:nvPr/>
        </p:nvSpPr>
        <p:spPr bwMode="auto">
          <a:xfrm>
            <a:off x="1588946" y="4295436"/>
            <a:ext cx="3024336" cy="646331"/>
          </a:xfrm>
          <a:prstGeom prst="rect">
            <a:avLst/>
          </a:prstGeom>
          <a:noFill/>
          <a:ln w="9525">
            <a:noFill/>
            <a:miter lim="800000"/>
            <a:headEnd/>
            <a:tailEnd/>
          </a:ln>
        </p:spPr>
        <p:txBody>
          <a:bodyPr wrap="square">
            <a:spAutoFit/>
          </a:bodyPr>
          <a:lstStyle/>
          <a:p>
            <a:pPr algn="ctr"/>
            <a:r>
              <a:rPr lang="en-GB" b="1" dirty="0" smtClean="0">
                <a:latin typeface="Arial" charset="0"/>
              </a:rPr>
              <a:t>6. </a:t>
            </a:r>
            <a:r>
              <a:rPr lang="en-GB" dirty="0" smtClean="0">
                <a:latin typeface="Arial" charset="0"/>
              </a:rPr>
              <a:t>Helping them </a:t>
            </a:r>
            <a:r>
              <a:rPr lang="en-GB" dirty="0">
                <a:latin typeface="Arial" charset="0"/>
              </a:rPr>
              <a:t>tell others what they want</a:t>
            </a:r>
          </a:p>
        </p:txBody>
      </p:sp>
      <p:sp>
        <p:nvSpPr>
          <p:cNvPr id="19" name="Text Box 5"/>
          <p:cNvSpPr txBox="1">
            <a:spLocks noChangeArrowheads="1"/>
          </p:cNvSpPr>
          <p:nvPr/>
        </p:nvSpPr>
        <p:spPr bwMode="auto">
          <a:xfrm>
            <a:off x="3389146" y="1487124"/>
            <a:ext cx="2376264" cy="646331"/>
          </a:xfrm>
          <a:prstGeom prst="rect">
            <a:avLst/>
          </a:prstGeom>
          <a:noFill/>
          <a:ln w="9525">
            <a:noFill/>
            <a:miter lim="800000"/>
            <a:headEnd/>
            <a:tailEnd/>
          </a:ln>
        </p:spPr>
        <p:txBody>
          <a:bodyPr wrap="square">
            <a:spAutoFit/>
          </a:bodyPr>
          <a:lstStyle/>
          <a:p>
            <a:pPr algn="ctr"/>
            <a:r>
              <a:rPr lang="en-GB" b="1" dirty="0" smtClean="0">
                <a:latin typeface="Arial" charset="0"/>
              </a:rPr>
              <a:t>1. </a:t>
            </a:r>
            <a:r>
              <a:rPr lang="en-GB" dirty="0" smtClean="0">
                <a:latin typeface="Arial" charset="0"/>
              </a:rPr>
              <a:t>Hearing their story – clarifying the issue</a:t>
            </a:r>
            <a:endParaRPr lang="en-GB" dirty="0">
              <a:latin typeface="Arial" charset="0"/>
            </a:endParaRPr>
          </a:p>
        </p:txBody>
      </p:sp>
      <p:sp>
        <p:nvSpPr>
          <p:cNvPr id="20" name="Text Box 5"/>
          <p:cNvSpPr txBox="1">
            <a:spLocks noChangeArrowheads="1"/>
          </p:cNvSpPr>
          <p:nvPr/>
        </p:nvSpPr>
        <p:spPr bwMode="auto">
          <a:xfrm>
            <a:off x="7325023" y="2555050"/>
            <a:ext cx="2952328" cy="646331"/>
          </a:xfrm>
          <a:prstGeom prst="rect">
            <a:avLst/>
          </a:prstGeom>
          <a:noFill/>
          <a:ln w="9525">
            <a:noFill/>
            <a:miter lim="800000"/>
            <a:headEnd/>
            <a:tailEnd/>
          </a:ln>
        </p:spPr>
        <p:txBody>
          <a:bodyPr wrap="square">
            <a:spAutoFit/>
          </a:bodyPr>
          <a:lstStyle/>
          <a:p>
            <a:pPr algn="ctr"/>
            <a:r>
              <a:rPr lang="en-GB" b="1" dirty="0" smtClean="0">
                <a:latin typeface="Arial" charset="0"/>
              </a:rPr>
              <a:t>3. </a:t>
            </a:r>
            <a:r>
              <a:rPr lang="en-GB" dirty="0" smtClean="0">
                <a:latin typeface="Arial" charset="0"/>
              </a:rPr>
              <a:t>Establishing what their preferred outcome is</a:t>
            </a:r>
            <a:endParaRPr lang="en-GB" dirty="0">
              <a:latin typeface="Arial" charset="0"/>
            </a:endParaRPr>
          </a:p>
        </p:txBody>
      </p:sp>
      <p:sp>
        <p:nvSpPr>
          <p:cNvPr id="21" name="Text Box 5"/>
          <p:cNvSpPr txBox="1">
            <a:spLocks noChangeArrowheads="1"/>
          </p:cNvSpPr>
          <p:nvPr/>
        </p:nvSpPr>
        <p:spPr bwMode="auto">
          <a:xfrm>
            <a:off x="1372922" y="2279212"/>
            <a:ext cx="3672408" cy="646331"/>
          </a:xfrm>
          <a:prstGeom prst="rect">
            <a:avLst/>
          </a:prstGeom>
          <a:noFill/>
          <a:ln w="9525">
            <a:noFill/>
            <a:miter lim="800000"/>
            <a:headEnd/>
            <a:tailEnd/>
          </a:ln>
        </p:spPr>
        <p:txBody>
          <a:bodyPr wrap="square">
            <a:spAutoFit/>
          </a:bodyPr>
          <a:lstStyle/>
          <a:p>
            <a:pPr algn="ctr"/>
            <a:r>
              <a:rPr lang="en-GB" b="1" dirty="0" smtClean="0">
                <a:latin typeface="Arial" charset="0"/>
              </a:rPr>
              <a:t>8. </a:t>
            </a:r>
            <a:r>
              <a:rPr lang="en-GB" dirty="0" smtClean="0">
                <a:latin typeface="Arial" charset="0"/>
              </a:rPr>
              <a:t>Making positive endings when the advocacy relationship ends</a:t>
            </a:r>
            <a:endParaRPr lang="en-GB" dirty="0">
              <a:latin typeface="Arial" charset="0"/>
            </a:endParaRPr>
          </a:p>
        </p:txBody>
      </p:sp>
    </p:spTree>
    <p:extLst>
      <p:ext uri="{BB962C8B-B14F-4D97-AF65-F5344CB8AC3E}">
        <p14:creationId xmlns:p14="http://schemas.microsoft.com/office/powerpoint/2010/main" val="25903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67544" y="260648"/>
            <a:ext cx="7128792" cy="998984"/>
          </a:xfrm>
        </p:spPr>
        <p:txBody>
          <a:bodyPr/>
          <a:lstStyle/>
          <a:p>
            <a:r>
              <a:rPr lang="en-GB" sz="4000" dirty="0"/>
              <a:t>Skills for </a:t>
            </a:r>
            <a:r>
              <a:rPr lang="en-GB" sz="4000" dirty="0" smtClean="0"/>
              <a:t>advocacy</a:t>
            </a:r>
            <a:endParaRPr lang="en-GB" sz="4000" dirty="0"/>
          </a:p>
        </p:txBody>
      </p:sp>
      <p:sp>
        <p:nvSpPr>
          <p:cNvPr id="11" name="Text Box 4"/>
          <p:cNvSpPr txBox="1">
            <a:spLocks noChangeArrowheads="1"/>
          </p:cNvSpPr>
          <p:nvPr/>
        </p:nvSpPr>
        <p:spPr bwMode="auto">
          <a:xfrm>
            <a:off x="2155282" y="2608351"/>
            <a:ext cx="804379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dirty="0" smtClean="0">
                <a:solidFill>
                  <a:srgbClr val="CC0000"/>
                </a:solidFill>
                <a:latin typeface="Arial" panose="020B0604020202020204" pitchFamily="34" charset="0"/>
              </a:rPr>
              <a:t>Expressing</a:t>
            </a:r>
            <a:r>
              <a:rPr lang="en-GB" altLang="en-US" sz="2800" dirty="0" smtClean="0">
                <a:latin typeface="Arial" panose="020B0604020202020204" pitchFamily="34" charset="0"/>
              </a:rPr>
              <a:t> our wants, feelings, thoughts and opinions clearly and effectively is only half the communication process…</a:t>
            </a:r>
            <a:endParaRPr lang="en-GB" altLang="en-US" sz="2800" dirty="0">
              <a:latin typeface="Arial" panose="020B0604020202020204" pitchFamily="34" charset="0"/>
            </a:endParaRPr>
          </a:p>
        </p:txBody>
      </p:sp>
      <p:sp>
        <p:nvSpPr>
          <p:cNvPr id="14" name="Text Box 7"/>
          <p:cNvSpPr txBox="1">
            <a:spLocks noChangeArrowheads="1"/>
          </p:cNvSpPr>
          <p:nvPr/>
        </p:nvSpPr>
        <p:spPr bwMode="auto">
          <a:xfrm>
            <a:off x="2155282" y="4517431"/>
            <a:ext cx="846417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dirty="0">
                <a:latin typeface="Arial" panose="020B0604020202020204" pitchFamily="34" charset="0"/>
              </a:rPr>
              <a:t>…the other half is </a:t>
            </a:r>
            <a:r>
              <a:rPr lang="en-GB" altLang="en-US" sz="2800" dirty="0">
                <a:solidFill>
                  <a:srgbClr val="CC0000"/>
                </a:solidFill>
                <a:latin typeface="Arial" panose="020B0604020202020204" pitchFamily="34" charset="0"/>
              </a:rPr>
              <a:t>listening </a:t>
            </a:r>
            <a:r>
              <a:rPr lang="en-GB" altLang="en-US" sz="2800" dirty="0">
                <a:latin typeface="Arial" panose="020B0604020202020204" pitchFamily="34" charset="0"/>
              </a:rPr>
              <a:t>and understanding what </a:t>
            </a:r>
          </a:p>
          <a:p>
            <a:r>
              <a:rPr lang="en-GB" altLang="en-US" sz="2800" dirty="0">
                <a:latin typeface="Arial" panose="020B0604020202020204" pitchFamily="34" charset="0"/>
              </a:rPr>
              <a:t>others communicate to </a:t>
            </a:r>
            <a:r>
              <a:rPr lang="en-GB" altLang="en-US" sz="2800" dirty="0" smtClean="0">
                <a:latin typeface="Arial" panose="020B0604020202020204" pitchFamily="34" charset="0"/>
              </a:rPr>
              <a:t>us</a:t>
            </a:r>
            <a:endParaRPr lang="en-GB" altLang="en-US" sz="2800" dirty="0">
              <a:latin typeface="Arial" panose="020B0604020202020204" pitchFamily="34" charset="0"/>
            </a:endParaRPr>
          </a:p>
          <a:p>
            <a:endParaRPr lang="en-GB" altLang="en-US" dirty="0"/>
          </a:p>
        </p:txBody>
      </p:sp>
      <p:sp>
        <p:nvSpPr>
          <p:cNvPr id="15" name="Content Placeholder 2"/>
          <p:cNvSpPr>
            <a:spLocks noGrp="1"/>
          </p:cNvSpPr>
          <p:nvPr>
            <p:ph idx="1"/>
          </p:nvPr>
        </p:nvSpPr>
        <p:spPr>
          <a:xfrm>
            <a:off x="599049" y="1482471"/>
            <a:ext cx="10515600" cy="917575"/>
          </a:xfrm>
        </p:spPr>
        <p:txBody>
          <a:bodyPr>
            <a:normAutofit/>
          </a:bodyPr>
          <a:lstStyle/>
          <a:p>
            <a:pPr marL="0" indent="0">
              <a:buNone/>
            </a:pPr>
            <a:r>
              <a:rPr lang="en-GB" sz="2600" dirty="0" smtClean="0">
                <a:latin typeface="Arial" panose="020B0604020202020204" pitchFamily="34" charset="0"/>
                <a:cs typeface="Arial" panose="020B0604020202020204" pitchFamily="34" charset="0"/>
              </a:rPr>
              <a:t>Good communication skills are the building blocks of being an effective advocate:</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4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002237" y="1592826"/>
            <a:ext cx="6012766" cy="1347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smtClean="0">
                <a:latin typeface="Arial" panose="020B0604020202020204" pitchFamily="34" charset="0"/>
                <a:cs typeface="Arial" panose="020B0604020202020204" pitchFamily="34" charset="0"/>
              </a:rPr>
              <a:t>An advocate must be able to listen effectively </a:t>
            </a:r>
          </a:p>
          <a:p>
            <a:pPr marL="0" indent="0">
              <a:buNone/>
            </a:pPr>
            <a:r>
              <a:rPr lang="en-GB" sz="2600" dirty="0" smtClean="0">
                <a:latin typeface="Arial" panose="020B0604020202020204" pitchFamily="34" charset="0"/>
                <a:cs typeface="Arial" panose="020B0604020202020204" pitchFamily="34" charset="0"/>
              </a:rPr>
              <a:t>and clarify what they are hearing</a:t>
            </a:r>
            <a:endParaRPr lang="en-GB" sz="26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358705" y="4055661"/>
            <a:ext cx="5168705" cy="16962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smtClean="0">
                <a:latin typeface="Arial" panose="020B0604020202020204" pitchFamily="34" charset="0"/>
                <a:cs typeface="Arial" panose="020B0604020202020204" pitchFamily="34" charset="0"/>
              </a:rPr>
              <a:t>An advocate must be able to express themselves effectively to a range of audiences</a:t>
            </a:r>
            <a:endParaRPr lang="en-GB" sz="2600" dirty="0">
              <a:latin typeface="Arial" panose="020B0604020202020204" pitchFamily="34" charset="0"/>
              <a:cs typeface="Arial" panose="020B0604020202020204" pitchFamily="34" charset="0"/>
            </a:endParaRPr>
          </a:p>
        </p:txBody>
      </p:sp>
      <p:cxnSp>
        <p:nvCxnSpPr>
          <p:cNvPr id="6" name="Straight Arrow Connector 5"/>
          <p:cNvCxnSpPr/>
          <p:nvPr/>
        </p:nvCxnSpPr>
        <p:spPr>
          <a:xfrm>
            <a:off x="5002237" y="3393609"/>
            <a:ext cx="1651781"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a:stretch>
            <a:fillRect/>
          </a:stretch>
        </p:blipFill>
        <p:spPr>
          <a:xfrm>
            <a:off x="654151" y="1417320"/>
            <a:ext cx="3952578" cy="1976289"/>
          </a:xfrm>
          <a:prstGeom prst="rect">
            <a:avLst/>
          </a:prstGeom>
        </p:spPr>
      </p:pic>
      <p:pic>
        <p:nvPicPr>
          <p:cNvPr id="8" name="Picture 7"/>
          <p:cNvPicPr>
            <a:picLocks noChangeAspect="1"/>
          </p:cNvPicPr>
          <p:nvPr/>
        </p:nvPicPr>
        <p:blipFill>
          <a:blip r:embed="rId4" cstate="print"/>
          <a:stretch>
            <a:fillRect/>
          </a:stretch>
        </p:blipFill>
        <p:spPr>
          <a:xfrm>
            <a:off x="7159891" y="3044920"/>
            <a:ext cx="3855112" cy="2567804"/>
          </a:xfrm>
          <a:prstGeom prst="rect">
            <a:avLst/>
          </a:prstGeom>
        </p:spPr>
      </p:pic>
    </p:spTree>
    <p:extLst>
      <p:ext uri="{BB962C8B-B14F-4D97-AF65-F5344CB8AC3E}">
        <p14:creationId xmlns:p14="http://schemas.microsoft.com/office/powerpoint/2010/main" val="962306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Listening </a:t>
            </a:r>
            <a:r>
              <a:rPr lang="en-GB" dirty="0" smtClean="0"/>
              <a:t>effectively</a:t>
            </a:r>
            <a:endParaRPr lang="en-GB" dirty="0"/>
          </a:p>
        </p:txBody>
      </p:sp>
      <p:sp>
        <p:nvSpPr>
          <p:cNvPr id="5" name="Content Placeholder 2"/>
          <p:cNvSpPr>
            <a:spLocks noGrp="1"/>
          </p:cNvSpPr>
          <p:nvPr>
            <p:ph idx="1"/>
          </p:nvPr>
        </p:nvSpPr>
        <p:spPr>
          <a:xfrm>
            <a:off x="796644" y="1837197"/>
            <a:ext cx="9529689" cy="3973667"/>
          </a:xfrm>
        </p:spPr>
        <p:txBody>
          <a:bodyPr>
            <a:normAutofit/>
          </a:bodyPr>
          <a:lstStyle/>
          <a:p>
            <a:pPr lvl="1"/>
            <a:r>
              <a:rPr lang="en-GB" sz="2600" dirty="0" smtClean="0">
                <a:latin typeface="Arial" panose="020B0604020202020204" pitchFamily="34" charset="0"/>
                <a:cs typeface="Arial" panose="020B0604020202020204" pitchFamily="34" charset="0"/>
              </a:rPr>
              <a:t>Active listening </a:t>
            </a:r>
          </a:p>
          <a:p>
            <a:pPr marL="0" indent="0">
              <a:buNone/>
            </a:pPr>
            <a:r>
              <a:rPr lang="en-GB" sz="2600" dirty="0">
                <a:latin typeface="Arial" panose="020B0604020202020204" pitchFamily="34" charset="0"/>
                <a:cs typeface="Arial" panose="020B0604020202020204" pitchFamily="34" charset="0"/>
              </a:rPr>
              <a:t>	</a:t>
            </a:r>
            <a:endParaRPr lang="en-GB" sz="2600" dirty="0" smtClean="0">
              <a:latin typeface="Arial" panose="020B0604020202020204" pitchFamily="34" charset="0"/>
              <a:cs typeface="Arial" panose="020B0604020202020204" pitchFamily="34" charset="0"/>
            </a:endParaRPr>
          </a:p>
          <a:p>
            <a:pPr lvl="1"/>
            <a:r>
              <a:rPr lang="en-GB" sz="2600" dirty="0" smtClean="0">
                <a:latin typeface="Arial" panose="020B0604020202020204" pitchFamily="34" charset="0"/>
                <a:cs typeface="Arial" panose="020B0604020202020204" pitchFamily="34" charset="0"/>
              </a:rPr>
              <a:t>Reflecting/clarifying</a:t>
            </a:r>
          </a:p>
          <a:p>
            <a:pPr marL="0" indent="0">
              <a:buNone/>
            </a:pPr>
            <a:r>
              <a:rPr lang="en-GB" sz="2600" dirty="0">
                <a:latin typeface="Arial" panose="020B0604020202020204" pitchFamily="34" charset="0"/>
                <a:cs typeface="Arial" panose="020B0604020202020204" pitchFamily="34" charset="0"/>
              </a:rPr>
              <a:t>	</a:t>
            </a:r>
            <a:endParaRPr lang="en-GB" sz="2600" dirty="0" smtClean="0">
              <a:latin typeface="Arial" panose="020B0604020202020204" pitchFamily="34" charset="0"/>
              <a:cs typeface="Arial" panose="020B0604020202020204" pitchFamily="34" charset="0"/>
            </a:endParaRPr>
          </a:p>
          <a:p>
            <a:pPr lvl="1"/>
            <a:r>
              <a:rPr lang="en-GB" sz="2600" dirty="0" smtClean="0">
                <a:latin typeface="Arial" panose="020B0604020202020204" pitchFamily="34" charset="0"/>
                <a:cs typeface="Arial" panose="020B0604020202020204" pitchFamily="34" charset="0"/>
              </a:rPr>
              <a:t>Reading non-verbal cues </a:t>
            </a:r>
          </a:p>
          <a:p>
            <a:pPr marL="0" indent="0">
              <a:buNone/>
            </a:pPr>
            <a:r>
              <a:rPr lang="en-GB" sz="2600" dirty="0">
                <a:latin typeface="Arial" panose="020B0604020202020204" pitchFamily="34" charset="0"/>
                <a:cs typeface="Arial" panose="020B0604020202020204" pitchFamily="34" charset="0"/>
              </a:rPr>
              <a:t>	</a:t>
            </a:r>
            <a:endParaRPr lang="en-GB" sz="2600" dirty="0" smtClean="0">
              <a:latin typeface="Arial" panose="020B0604020202020204" pitchFamily="34" charset="0"/>
              <a:cs typeface="Arial" panose="020B0604020202020204" pitchFamily="34" charset="0"/>
            </a:endParaRPr>
          </a:p>
          <a:p>
            <a:pPr lvl="1"/>
            <a:r>
              <a:rPr lang="en-GB" sz="2600" dirty="0" smtClean="0">
                <a:latin typeface="Arial" panose="020B0604020202020204" pitchFamily="34" charset="0"/>
                <a:cs typeface="Arial" panose="020B0604020202020204" pitchFamily="34" charset="0"/>
              </a:rPr>
              <a:t>Demonstrating a non-judgemental response and </a:t>
            </a:r>
            <a:br>
              <a:rPr lang="en-GB" sz="2600" dirty="0" smtClean="0">
                <a:latin typeface="Arial" panose="020B0604020202020204" pitchFamily="34" charset="0"/>
                <a:cs typeface="Arial" panose="020B0604020202020204" pitchFamily="34" charset="0"/>
              </a:rPr>
            </a:br>
            <a:r>
              <a:rPr lang="en-GB" sz="2600" dirty="0" smtClean="0">
                <a:latin typeface="Arial" panose="020B0604020202020204" pitchFamily="34" charset="0"/>
                <a:cs typeface="Arial" panose="020B0604020202020204" pitchFamily="34" charset="0"/>
              </a:rPr>
              <a:t>showing empathy</a:t>
            </a:r>
          </a:p>
          <a:p>
            <a:pPr marL="0" indent="0">
              <a:buNone/>
            </a:pPr>
            <a:endParaRPr lang="en-GB" sz="3000" dirty="0"/>
          </a:p>
        </p:txBody>
      </p:sp>
    </p:spTree>
    <p:extLst>
      <p:ext uri="{BB962C8B-B14F-4D97-AF65-F5344CB8AC3E}">
        <p14:creationId xmlns:p14="http://schemas.microsoft.com/office/powerpoint/2010/main" val="4066164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10189</TotalTime>
  <Words>1089</Words>
  <Application>Microsoft Office PowerPoint</Application>
  <PresentationFormat>Custom</PresentationFormat>
  <Paragraphs>419</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Custom Design</vt:lpstr>
      <vt:lpstr>PowerPoint Presentation</vt:lpstr>
      <vt:lpstr>Learning outcomes for this session</vt:lpstr>
      <vt:lpstr>Brief recap – How do you act as an advocate…?</vt:lpstr>
      <vt:lpstr>Exercise 1: What makes a good advocate?</vt:lpstr>
      <vt:lpstr>What makes a good advocate?</vt:lpstr>
      <vt:lpstr>Advocacy skills in action</vt:lpstr>
      <vt:lpstr>Skills for advocacy</vt:lpstr>
      <vt:lpstr>PowerPoint Presentation</vt:lpstr>
      <vt:lpstr>Listening effectively</vt:lpstr>
      <vt:lpstr>Expressing yourself effectively </vt:lpstr>
      <vt:lpstr>Skills practice workshops</vt:lpstr>
      <vt:lpstr>Workshop A</vt:lpstr>
      <vt:lpstr>Modes of listening:</vt:lpstr>
      <vt:lpstr>Skills practice – ‘My dream holiday’</vt:lpstr>
      <vt:lpstr>Workshop B</vt:lpstr>
      <vt:lpstr>Observing your own judgements and building empathy</vt:lpstr>
      <vt:lpstr>Skills practice – Using empathy to overcome judgements</vt:lpstr>
      <vt:lpstr>Workshop C</vt:lpstr>
      <vt:lpstr>Speaking without words </vt:lpstr>
      <vt:lpstr>Non-verbal communication</vt:lpstr>
      <vt:lpstr>Skills practice – Non-verbal communication</vt:lpstr>
      <vt:lpstr>Workshop D</vt:lpstr>
      <vt:lpstr>Know what I mean...?</vt:lpstr>
      <vt:lpstr>Skills practice – Appropriate use of language</vt:lpstr>
      <vt:lpstr>Workshop E</vt:lpstr>
      <vt:lpstr>Question types</vt:lpstr>
      <vt:lpstr>Skills practice – Effective questioning</vt:lpstr>
      <vt:lpstr>Workshop F</vt:lpstr>
      <vt:lpstr>What is rapport...?</vt:lpstr>
      <vt:lpstr>Skills practice – Rapport building</vt:lpstr>
      <vt:lpstr>Workshop G</vt:lpstr>
      <vt:lpstr>What is assertiveness…?</vt:lpstr>
      <vt:lpstr>Skills practice – Assertiveness</vt:lpstr>
      <vt:lpstr>Learning outcomes for this session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Advocacy?</dc:title>
  <dc:creator>Kelly Davies</dc:creator>
  <cp:lastModifiedBy>Bethan Price</cp:lastModifiedBy>
  <cp:revision>168</cp:revision>
  <cp:lastPrinted>2016-05-24T12:34:31Z</cp:lastPrinted>
  <dcterms:created xsi:type="dcterms:W3CDTF">2015-12-16T15:38:31Z</dcterms:created>
  <dcterms:modified xsi:type="dcterms:W3CDTF">2016-07-13T16:08:24Z</dcterms:modified>
</cp:coreProperties>
</file>