
<file path=[Content_Types].xml><?xml version="1.0" encoding="utf-8"?>
<Types xmlns="http://schemas.openxmlformats.org/package/2006/content-types">
  <Default Extension="png" ContentType="image/png"/>
  <Default Extension="pdf" ContentType="application/pd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77" r:id="rId3"/>
    <p:sldId id="269" r:id="rId4"/>
    <p:sldId id="268" r:id="rId5"/>
    <p:sldId id="257" r:id="rId6"/>
    <p:sldId id="265" r:id="rId7"/>
    <p:sldId id="271" r:id="rId8"/>
    <p:sldId id="270" r:id="rId9"/>
    <p:sldId id="259" r:id="rId10"/>
    <p:sldId id="272" r:id="rId11"/>
    <p:sldId id="260" r:id="rId12"/>
    <p:sldId id="263" r:id="rId13"/>
    <p:sldId id="261" r:id="rId14"/>
    <p:sldId id="273" r:id="rId15"/>
    <p:sldId id="274" r:id="rId16"/>
    <p:sldId id="275" r:id="rId17"/>
    <p:sldId id="276"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C9E3"/>
    <a:srgbClr val="D47C30"/>
    <a:srgbClr val="C50067"/>
    <a:srgbClr val="36B555"/>
    <a:srgbClr val="E9B73C"/>
    <a:srgbClr val="F9E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92" autoAdjust="0"/>
    <p:restoredTop sz="81329" autoAdjust="0"/>
  </p:normalViewPr>
  <p:slideViewPr>
    <p:cSldViewPr snapToGrid="0">
      <p:cViewPr>
        <p:scale>
          <a:sx n="100" d="100"/>
          <a:sy n="100" d="100"/>
        </p:scale>
        <p:origin x="-112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317E1B6-612E-4EAB-AEB5-83CB761930C8}" type="datetimeFigureOut">
              <a:rPr lang="en-GB" smtClean="0"/>
              <a:pPr/>
              <a:t>12/07/2016</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39D6F3E-2A04-40F1-9BCF-6E1D56561353}" type="slidenum">
              <a:rPr lang="en-GB" smtClean="0"/>
              <a:pPr/>
              <a:t>‹#›</a:t>
            </a:fld>
            <a:endParaRPr lang="en-GB"/>
          </a:p>
        </p:txBody>
      </p:sp>
    </p:spTree>
    <p:extLst>
      <p:ext uri="{BB962C8B-B14F-4D97-AF65-F5344CB8AC3E}">
        <p14:creationId xmlns:p14="http://schemas.microsoft.com/office/powerpoint/2010/main" val="39171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Learners attending this module should have completed the introductory module for the course </a:t>
            </a:r>
            <a:r>
              <a:rPr lang="en-GB" i="1" baseline="0" dirty="0" smtClean="0"/>
              <a:t>and</a:t>
            </a:r>
            <a:r>
              <a:rPr lang="en-GB" baseline="0" dirty="0" smtClean="0"/>
              <a:t> Module 1 –  ‘What is Advocacy..?’</a:t>
            </a:r>
            <a:endParaRPr lang="en-GB" dirty="0" smtClean="0"/>
          </a:p>
          <a:p>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a:t>
            </a:fld>
            <a:endParaRPr lang="en-GB"/>
          </a:p>
        </p:txBody>
      </p:sp>
    </p:spTree>
    <p:extLst>
      <p:ext uri="{BB962C8B-B14F-4D97-AF65-F5344CB8AC3E}">
        <p14:creationId xmlns:p14="http://schemas.microsoft.com/office/powerpoint/2010/main" val="3640307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clarify that different types of advocacy are suitable</a:t>
            </a:r>
            <a:r>
              <a:rPr lang="en-GB" baseline="0" dirty="0" smtClean="0"/>
              <a:t> for different situations and personal preferences.</a:t>
            </a:r>
          </a:p>
          <a:p>
            <a:r>
              <a:rPr lang="en-GB" baseline="0" dirty="0" smtClean="0"/>
              <a:t>	To clarify that we are not always able to be an effective advocate. </a:t>
            </a:r>
          </a:p>
          <a:p>
            <a:r>
              <a:rPr lang="en-GB" baseline="0" dirty="0" smtClean="0"/>
              <a:t>	To begin to explore the reasons for the things that have an impact on the above.</a:t>
            </a:r>
          </a:p>
          <a:p>
            <a:endParaRPr lang="en-GB" baseline="0" dirty="0" smtClean="0"/>
          </a:p>
          <a:p>
            <a:r>
              <a:rPr lang="en-GB" baseline="0" dirty="0" smtClean="0"/>
              <a:t>TRAINER:	This exercise is designed to consolidate learning about the different types of advocacy and to progress learners understanding to begin to introduce the concept of boundaries – where they might need to accept that 	they are not well placed to advocate in certain situations.</a:t>
            </a:r>
          </a:p>
          <a:p>
            <a:r>
              <a:rPr lang="en-GB" baseline="0" dirty="0" smtClean="0"/>
              <a:t>	Invite learners to look at the </a:t>
            </a:r>
            <a:r>
              <a:rPr lang="en-GB" b="1" baseline="0" dirty="0" smtClean="0"/>
              <a:t>case studies </a:t>
            </a:r>
            <a:r>
              <a:rPr lang="en-GB" baseline="0" dirty="0" smtClean="0"/>
              <a:t>in groups/pairs (select or create appropriate case studies for the audience) and note their responses to the questions after each scenario.</a:t>
            </a:r>
          </a:p>
          <a:p>
            <a:endParaRPr lang="en-GB" baseline="0" dirty="0" smtClean="0"/>
          </a:p>
          <a:p>
            <a:r>
              <a:rPr lang="en-GB" baseline="0" dirty="0" smtClean="0"/>
              <a:t>	</a:t>
            </a:r>
            <a:endParaRPr lang="en-GB" dirty="0" smtClean="0"/>
          </a:p>
          <a:p>
            <a:endParaRPr lang="en-GB" dirty="0" smtClean="0"/>
          </a:p>
          <a:p>
            <a:endParaRPr lang="en-GB" dirty="0" smtClean="0"/>
          </a:p>
          <a:p>
            <a:endParaRPr lang="en-GB" dirty="0" smtClean="0"/>
          </a:p>
        </p:txBody>
      </p:sp>
      <p:sp>
        <p:nvSpPr>
          <p:cNvPr id="4" name="Slide Number Placeholder 3"/>
          <p:cNvSpPr>
            <a:spLocks noGrp="1"/>
          </p:cNvSpPr>
          <p:nvPr>
            <p:ph type="sldNum" sz="quarter" idx="10"/>
          </p:nvPr>
        </p:nvSpPr>
        <p:spPr/>
        <p:txBody>
          <a:bodyPr/>
          <a:lstStyle/>
          <a:p>
            <a:fld id="{C39D6F3E-2A04-40F1-9BCF-6E1D56561353}" type="slidenum">
              <a:rPr lang="en-GB" smtClean="0"/>
              <a:pPr/>
              <a:t>10</a:t>
            </a:fld>
            <a:endParaRPr lang="en-GB"/>
          </a:p>
        </p:txBody>
      </p:sp>
    </p:spTree>
    <p:extLst>
      <p:ext uri="{BB962C8B-B14F-4D97-AF65-F5344CB8AC3E}">
        <p14:creationId xmlns:p14="http://schemas.microsoft.com/office/powerpoint/2010/main" val="6183810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further</a:t>
            </a:r>
            <a:r>
              <a:rPr lang="en-GB" baseline="0" dirty="0" smtClean="0"/>
              <a:t> explore the reasons why we cannot always be an effective advocate.</a:t>
            </a:r>
            <a:endParaRPr lang="en-GB" dirty="0" smtClean="0"/>
          </a:p>
          <a:p>
            <a:endParaRPr lang="en-GB" dirty="0" smtClean="0"/>
          </a:p>
          <a:p>
            <a:r>
              <a:rPr lang="en-GB" dirty="0" smtClean="0"/>
              <a:t>TRAINER:</a:t>
            </a:r>
            <a:r>
              <a:rPr lang="en-GB" baseline="0" dirty="0" smtClean="0"/>
              <a:t> 	Invite learners to offer some examples.</a:t>
            </a:r>
          </a:p>
          <a:p>
            <a:endParaRPr lang="en-GB" baseline="0" dirty="0" smtClean="0"/>
          </a:p>
          <a:p>
            <a:r>
              <a:rPr lang="en-GB" dirty="0" smtClean="0"/>
              <a:t>Emotional Involvement – if you’re too closely involved emotionally it’s hard to be non-judgemental</a:t>
            </a:r>
            <a:r>
              <a:rPr lang="en-GB" baseline="0" dirty="0" smtClean="0"/>
              <a:t> or offer any kind of independence.</a:t>
            </a:r>
            <a:endParaRPr lang="en-GB" dirty="0" smtClean="0"/>
          </a:p>
          <a:p>
            <a:r>
              <a:rPr lang="en-GB" dirty="0" smtClean="0"/>
              <a:t>Conflict of interest – it</a:t>
            </a:r>
            <a:r>
              <a:rPr lang="en-GB" baseline="0" dirty="0" smtClean="0"/>
              <a:t> is difficult to</a:t>
            </a:r>
            <a:r>
              <a:rPr lang="en-GB" dirty="0" smtClean="0"/>
              <a:t> effectively advocate against a system or person who you’re linked to via other interests</a:t>
            </a:r>
            <a:r>
              <a:rPr lang="en-GB" baseline="0" dirty="0" smtClean="0"/>
              <a:t> (</a:t>
            </a:r>
            <a:r>
              <a:rPr lang="en-GB" baseline="0" dirty="0" err="1" smtClean="0"/>
              <a:t>eg</a:t>
            </a:r>
            <a:r>
              <a:rPr lang="en-GB" baseline="0" dirty="0" smtClean="0"/>
              <a:t> an employer, a landlord).</a:t>
            </a:r>
            <a:endParaRPr lang="en-GB" dirty="0" smtClean="0"/>
          </a:p>
          <a:p>
            <a:r>
              <a:rPr lang="en-GB" dirty="0" smtClean="0"/>
              <a:t>Over-burdened – you may not have the time or energy to be an advocate.</a:t>
            </a:r>
          </a:p>
          <a:p>
            <a:r>
              <a:rPr lang="en-GB" dirty="0" smtClean="0"/>
              <a:t>Lack</a:t>
            </a:r>
            <a:r>
              <a:rPr lang="en-GB" baseline="0" dirty="0" smtClean="0"/>
              <a:t> of confidence/skills – you may feel unable to offer any more than the person asking for advocacy already has. </a:t>
            </a:r>
          </a:p>
          <a:p>
            <a:endParaRPr lang="en-GB" baseline="0" dirty="0" smtClean="0"/>
          </a:p>
        </p:txBody>
      </p:sp>
      <p:sp>
        <p:nvSpPr>
          <p:cNvPr id="4" name="Slide Number Placeholder 3"/>
          <p:cNvSpPr>
            <a:spLocks noGrp="1"/>
          </p:cNvSpPr>
          <p:nvPr>
            <p:ph type="sldNum" sz="quarter" idx="10"/>
          </p:nvPr>
        </p:nvSpPr>
        <p:spPr/>
        <p:txBody>
          <a:bodyPr/>
          <a:lstStyle/>
          <a:p>
            <a:fld id="{C39D6F3E-2A04-40F1-9BCF-6E1D56561353}" type="slidenum">
              <a:rPr lang="en-GB" smtClean="0"/>
              <a:pPr/>
              <a:t>11</a:t>
            </a:fld>
            <a:endParaRPr lang="en-GB"/>
          </a:p>
        </p:txBody>
      </p:sp>
    </p:spTree>
    <p:extLst>
      <p:ext uri="{BB962C8B-B14F-4D97-AF65-F5344CB8AC3E}">
        <p14:creationId xmlns:p14="http://schemas.microsoft.com/office/powerpoint/2010/main" val="1172941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a:t>
            </a:r>
            <a:r>
              <a:rPr lang="en-GB" baseline="0" dirty="0" smtClean="0"/>
              <a:t> 	Reiterating the importance of knowing whether you can/cannot advocate effectively. </a:t>
            </a:r>
            <a:endParaRPr lang="en-GB" dirty="0" smtClean="0"/>
          </a:p>
          <a:p>
            <a:endParaRPr lang="en-GB" dirty="0" smtClean="0"/>
          </a:p>
          <a:p>
            <a:r>
              <a:rPr lang="en-GB" dirty="0" smtClean="0"/>
              <a:t>	Being</a:t>
            </a:r>
            <a:r>
              <a:rPr lang="en-GB" baseline="0" dirty="0" smtClean="0"/>
              <a:t> aware of our own boundaries is key to advocacy. It’s essential we don’t advocate where we feel unable to or where we will be ineffective. Where might we look for alternatives so that the person will still 	be supported.</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12</a:t>
            </a:fld>
            <a:endParaRPr lang="en-GB"/>
          </a:p>
        </p:txBody>
      </p:sp>
    </p:spTree>
    <p:extLst>
      <p:ext uri="{BB962C8B-B14F-4D97-AF65-F5344CB8AC3E}">
        <p14:creationId xmlns:p14="http://schemas.microsoft.com/office/powerpoint/2010/main" val="1548944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TRAINER:	This</a:t>
            </a:r>
            <a:r>
              <a:rPr lang="en-GB" baseline="0" dirty="0" smtClean="0"/>
              <a:t> is not an exhaustive list – just to give examples – add own, relevant to learners.</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13</a:t>
            </a:fld>
            <a:endParaRPr lang="en-GB"/>
          </a:p>
        </p:txBody>
      </p:sp>
    </p:spTree>
    <p:extLst>
      <p:ext uri="{BB962C8B-B14F-4D97-AF65-F5344CB8AC3E}">
        <p14:creationId xmlns:p14="http://schemas.microsoft.com/office/powerpoint/2010/main" val="3012974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a:t>
            </a:r>
            <a:r>
              <a:rPr lang="en-GB" baseline="0" dirty="0" smtClean="0"/>
              <a:t> 	To make learners aware of other possible routes to support.</a:t>
            </a:r>
          </a:p>
          <a:p>
            <a:endParaRPr lang="en-GB" dirty="0" smtClean="0"/>
          </a:p>
          <a:p>
            <a:r>
              <a:rPr lang="en-GB" dirty="0" smtClean="0"/>
              <a:t>TRAINER:	Some</a:t>
            </a:r>
            <a:r>
              <a:rPr lang="en-GB" baseline="0" dirty="0" smtClean="0"/>
              <a:t> research specific to your audience is required to fully inform your learners here (dependent on age, situation, issue, </a:t>
            </a:r>
            <a:r>
              <a:rPr lang="en-GB" baseline="0" dirty="0" err="1" smtClean="0"/>
              <a:t>etc</a:t>
            </a:r>
            <a:r>
              <a:rPr lang="en-GB" baseline="0" dirty="0" smtClean="0"/>
              <a:t>).</a:t>
            </a:r>
            <a:endParaRPr lang="en-GB" dirty="0" smtClean="0"/>
          </a:p>
          <a:p>
            <a:endParaRPr lang="en-GB" dirty="0" smtClean="0"/>
          </a:p>
          <a:p>
            <a:r>
              <a:rPr lang="en-GB" dirty="0" smtClean="0"/>
              <a:t>	Other friend/relative better placed?</a:t>
            </a:r>
          </a:p>
          <a:p>
            <a:r>
              <a:rPr lang="en-GB" dirty="0" smtClean="0"/>
              <a:t>	Professional</a:t>
            </a:r>
            <a:r>
              <a:rPr lang="en-GB" baseline="0" dirty="0" smtClean="0"/>
              <a:t> in a position to offer advocacy?</a:t>
            </a:r>
          </a:p>
          <a:p>
            <a:r>
              <a:rPr lang="en-GB" baseline="0" dirty="0" smtClean="0"/>
              <a:t>	</a:t>
            </a:r>
            <a:r>
              <a:rPr lang="en-GB" baseline="0" dirty="0" err="1" smtClean="0"/>
              <a:t>Meic</a:t>
            </a:r>
            <a:r>
              <a:rPr lang="en-GB" baseline="0" dirty="0" smtClean="0"/>
              <a:t> – </a:t>
            </a:r>
            <a:r>
              <a:rPr lang="en-GB" dirty="0">
                <a:latin typeface="Arial" panose="020B0604020202020204" pitchFamily="34" charset="0"/>
                <a:cs typeface="Arial" panose="020B0604020202020204" pitchFamily="34" charset="0"/>
              </a:rPr>
              <a:t>advocacy, information and advice helpline for children and young people up to the age of 25.</a:t>
            </a:r>
          </a:p>
          <a:p>
            <a:r>
              <a:rPr lang="en-GB" dirty="0" smtClean="0">
                <a:latin typeface="Arial" panose="020B0604020202020204" pitchFamily="34" charset="0"/>
                <a:cs typeface="Arial" panose="020B0604020202020204" pitchFamily="34" charset="0"/>
              </a:rPr>
              <a:t>	Citizens </a:t>
            </a:r>
            <a:r>
              <a:rPr lang="en-GB" dirty="0">
                <a:latin typeface="Arial" panose="020B0604020202020204" pitchFamily="34" charset="0"/>
                <a:cs typeface="Arial" panose="020B0604020202020204" pitchFamily="34" charset="0"/>
              </a:rPr>
              <a:t>Advice </a:t>
            </a:r>
            <a:r>
              <a:rPr lang="en-GB" baseline="0" dirty="0" smtClean="0"/>
              <a:t>–</a:t>
            </a:r>
            <a:r>
              <a:rPr lang="en-GB" dirty="0" smtClean="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free, independent, confidential and impartial advice to everyone on their rights and responsibilities. </a:t>
            </a:r>
          </a:p>
          <a:p>
            <a:r>
              <a:rPr lang="en-GB" dirty="0" smtClean="0">
                <a:latin typeface="Arial" panose="020B0604020202020204" pitchFamily="34" charset="0"/>
                <a:cs typeface="Arial" panose="020B0604020202020204" pitchFamily="34" charset="0"/>
              </a:rPr>
              <a:t>	Older </a:t>
            </a:r>
            <a:r>
              <a:rPr lang="en-GB" dirty="0">
                <a:latin typeface="Arial" panose="020B0604020202020204" pitchFamily="34" charset="0"/>
                <a:cs typeface="Arial" panose="020B0604020202020204" pitchFamily="34" charset="0"/>
              </a:rPr>
              <a:t>People’s Commissioner </a:t>
            </a:r>
            <a:r>
              <a:rPr lang="en-GB" baseline="0" dirty="0" smtClean="0"/>
              <a:t>–</a:t>
            </a:r>
            <a:r>
              <a:rPr lang="en-GB" dirty="0" smtClean="0">
                <a:latin typeface="Arial" panose="020B0604020202020204" pitchFamily="34" charset="0"/>
                <a:cs typeface="Arial" panose="020B0604020202020204" pitchFamily="34" charset="0"/>
              </a:rPr>
              <a:t> </a:t>
            </a:r>
            <a:r>
              <a:rPr lang="en-GB" dirty="0" smtClean="0"/>
              <a:t>an independent voice and champion for older people across Wales, standing up and speaking out on their behalf.</a:t>
            </a:r>
          </a:p>
          <a:p>
            <a:r>
              <a:rPr lang="en-GB" dirty="0" smtClean="0">
                <a:latin typeface="Arial" panose="020B0604020202020204" pitchFamily="34" charset="0"/>
                <a:cs typeface="Arial" panose="020B0604020202020204" pitchFamily="34" charset="0"/>
              </a:rPr>
              <a:t>	Children’s </a:t>
            </a:r>
            <a:r>
              <a:rPr lang="en-GB" dirty="0">
                <a:latin typeface="Arial" panose="020B0604020202020204" pitchFamily="34" charset="0"/>
                <a:cs typeface="Arial" panose="020B0604020202020204" pitchFamily="34" charset="0"/>
              </a:rPr>
              <a:t>Commissioner </a:t>
            </a:r>
            <a:r>
              <a:rPr lang="en-GB" baseline="0" dirty="0" smtClean="0"/>
              <a:t>–</a:t>
            </a:r>
            <a:r>
              <a:rPr lang="en-GB" dirty="0" smtClean="0">
                <a:latin typeface="Arial" panose="020B0604020202020204" pitchFamily="34" charset="0"/>
                <a:cs typeface="Arial" panose="020B0604020202020204" pitchFamily="34" charset="0"/>
              </a:rPr>
              <a:t> </a:t>
            </a:r>
            <a:r>
              <a:rPr lang="en-GB" dirty="0"/>
              <a:t>champions children and young </a:t>
            </a:r>
            <a:r>
              <a:rPr lang="en-GB" dirty="0" smtClean="0"/>
              <a:t>people, </a:t>
            </a:r>
            <a:r>
              <a:rPr lang="en-GB" dirty="0"/>
              <a:t>and aims to get their rights respected and their voices heard.</a:t>
            </a:r>
            <a:endParaRPr lang="en-GB" dirty="0">
              <a:latin typeface="Arial" panose="020B0604020202020204" pitchFamily="34" charset="0"/>
              <a:cs typeface="Arial" panose="020B0604020202020204" pitchFamily="34" charset="0"/>
            </a:endParaRPr>
          </a:p>
          <a:p>
            <a:endParaRPr lang="en-GB" baseline="0" dirty="0" smtClean="0"/>
          </a:p>
          <a:p>
            <a:r>
              <a:rPr lang="en-GB" baseline="0" dirty="0" smtClean="0"/>
              <a:t>Professional Advocacy? </a:t>
            </a:r>
          </a:p>
          <a:p>
            <a:endParaRPr lang="en-GB" dirty="0" smtClean="0"/>
          </a:p>
        </p:txBody>
      </p:sp>
      <p:sp>
        <p:nvSpPr>
          <p:cNvPr id="4" name="Slide Number Placeholder 3"/>
          <p:cNvSpPr>
            <a:spLocks noGrp="1"/>
          </p:cNvSpPr>
          <p:nvPr>
            <p:ph type="sldNum" sz="quarter" idx="10"/>
          </p:nvPr>
        </p:nvSpPr>
        <p:spPr/>
        <p:txBody>
          <a:bodyPr/>
          <a:lstStyle/>
          <a:p>
            <a:fld id="{C39D6F3E-2A04-40F1-9BCF-6E1D56561353}" type="slidenum">
              <a:rPr lang="en-GB" smtClean="0"/>
              <a:pPr/>
              <a:t>14</a:t>
            </a:fld>
            <a:endParaRPr lang="en-GB"/>
          </a:p>
        </p:txBody>
      </p:sp>
    </p:spTree>
    <p:extLst>
      <p:ext uri="{BB962C8B-B14F-4D97-AF65-F5344CB8AC3E}">
        <p14:creationId xmlns:p14="http://schemas.microsoft.com/office/powerpoint/2010/main" val="1175158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GB" dirty="0" smtClean="0"/>
              <a:t>AIM: 	To clarify local authorities’</a:t>
            </a:r>
            <a:r>
              <a:rPr lang="en-GB" baseline="0" dirty="0" smtClean="0"/>
              <a:t> duties in relation to advocacy.</a:t>
            </a:r>
          </a:p>
          <a:p>
            <a:pPr defTabSz="931774">
              <a:defRPr/>
            </a:pPr>
            <a:endParaRPr lang="en-GB" baseline="0" dirty="0" smtClean="0"/>
          </a:p>
          <a:p>
            <a:pPr defTabSz="931774">
              <a:defRPr/>
            </a:pPr>
            <a:r>
              <a:rPr lang="en-GB" dirty="0" smtClean="0"/>
              <a:t>	In certain circumstances local authorities</a:t>
            </a:r>
            <a:r>
              <a:rPr lang="en-GB" baseline="0" dirty="0" smtClean="0"/>
              <a:t> must provide advocacy.</a:t>
            </a:r>
          </a:p>
          <a:p>
            <a:pPr defTabSz="931774">
              <a:defRPr/>
            </a:pPr>
            <a:endParaRPr lang="en-GB" baseline="0" dirty="0" smtClean="0"/>
          </a:p>
          <a:p>
            <a:pPr defTabSz="931774">
              <a:defRPr/>
            </a:pPr>
            <a:r>
              <a:rPr lang="en-GB" dirty="0" smtClean="0"/>
              <a:t>	Learners</a:t>
            </a:r>
            <a:r>
              <a:rPr lang="en-GB" baseline="0" dirty="0" smtClean="0"/>
              <a:t> can access more information from the Part 10 Code of Practice on Advocacy at http://gov.wales/docs/dhss/publications/151218part10en.pdf</a:t>
            </a:r>
          </a:p>
        </p:txBody>
      </p:sp>
      <p:sp>
        <p:nvSpPr>
          <p:cNvPr id="4" name="Slide Number Placeholder 3"/>
          <p:cNvSpPr>
            <a:spLocks noGrp="1"/>
          </p:cNvSpPr>
          <p:nvPr>
            <p:ph type="sldNum" sz="quarter" idx="10"/>
          </p:nvPr>
        </p:nvSpPr>
        <p:spPr/>
        <p:txBody>
          <a:bodyPr/>
          <a:lstStyle/>
          <a:p>
            <a:fld id="{C39D6F3E-2A04-40F1-9BCF-6E1D56561353}" type="slidenum">
              <a:rPr lang="en-GB" smtClean="0"/>
              <a:pPr/>
              <a:t>15</a:t>
            </a:fld>
            <a:endParaRPr lang="en-GB"/>
          </a:p>
        </p:txBody>
      </p:sp>
    </p:spTree>
    <p:extLst>
      <p:ext uri="{BB962C8B-B14F-4D97-AF65-F5344CB8AC3E}">
        <p14:creationId xmlns:p14="http://schemas.microsoft.com/office/powerpoint/2010/main" val="3588698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clarify for learners what</a:t>
            </a:r>
            <a:r>
              <a:rPr lang="en-GB" baseline="0" dirty="0" smtClean="0"/>
              <a:t> was intended for delivery during the session.</a:t>
            </a:r>
          </a:p>
          <a:p>
            <a:r>
              <a:rPr lang="en-GB" dirty="0" smtClean="0"/>
              <a:t>	To allow learners to evaluate the session based on the</a:t>
            </a:r>
            <a:r>
              <a:rPr lang="en-GB" baseline="0" dirty="0" smtClean="0"/>
              <a:t> intended outcomes.</a:t>
            </a:r>
            <a:endParaRPr lang="en-GB" dirty="0" smtClean="0"/>
          </a:p>
          <a:p>
            <a:endParaRPr lang="en-GB" dirty="0" smtClean="0"/>
          </a:p>
          <a:p>
            <a:r>
              <a:rPr lang="en-GB" dirty="0" smtClean="0"/>
              <a:t>TRAINER:</a:t>
            </a:r>
            <a:r>
              <a:rPr lang="en-GB" baseline="0" dirty="0" smtClean="0"/>
              <a:t> 	Invite learners to comment on the learning outcomes for the session – do they feel these have been met?</a:t>
            </a:r>
          </a:p>
          <a:p>
            <a:r>
              <a:rPr lang="en-GB" baseline="0" dirty="0" smtClean="0"/>
              <a:t>	Invite learners to </a:t>
            </a:r>
            <a:r>
              <a:rPr lang="en-GB" baseline="0" smtClean="0"/>
              <a:t>complete an evaluation.</a:t>
            </a:r>
            <a:endParaRPr lang="en-GB" baseline="0" dirty="0" smtClean="0"/>
          </a:p>
        </p:txBody>
      </p:sp>
      <p:sp>
        <p:nvSpPr>
          <p:cNvPr id="4" name="Slide Number Placeholder 3"/>
          <p:cNvSpPr>
            <a:spLocks noGrp="1"/>
          </p:cNvSpPr>
          <p:nvPr>
            <p:ph type="sldNum" sz="quarter" idx="10"/>
          </p:nvPr>
        </p:nvSpPr>
        <p:spPr/>
        <p:txBody>
          <a:bodyPr/>
          <a:lstStyle/>
          <a:p>
            <a:fld id="{C39D6F3E-2A04-40F1-9BCF-6E1D56561353}" type="slidenum">
              <a:rPr lang="en-GB" smtClean="0"/>
              <a:pPr/>
              <a:t>16</a:t>
            </a:fld>
            <a:endParaRPr lang="en-GB"/>
          </a:p>
        </p:txBody>
      </p:sp>
    </p:spTree>
    <p:extLst>
      <p:ext uri="{BB962C8B-B14F-4D97-AF65-F5344CB8AC3E}">
        <p14:creationId xmlns:p14="http://schemas.microsoft.com/office/powerpoint/2010/main" val="134373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clarify for learners what</a:t>
            </a:r>
            <a:r>
              <a:rPr lang="en-GB" baseline="0" dirty="0" smtClean="0"/>
              <a:t> will be covered during the session.</a:t>
            </a:r>
          </a:p>
          <a:p>
            <a:r>
              <a:rPr lang="en-GB" dirty="0" smtClean="0"/>
              <a:t>	To allow learners to evaluate the session based on the</a:t>
            </a:r>
            <a:r>
              <a:rPr lang="en-GB" baseline="0" dirty="0" smtClean="0"/>
              <a:t> intended outcomes.</a:t>
            </a:r>
            <a:endParaRPr lang="en-GB" dirty="0" smtClean="0"/>
          </a:p>
          <a:p>
            <a:endParaRPr lang="en-GB" dirty="0" smtClean="0"/>
          </a:p>
          <a:p>
            <a:r>
              <a:rPr lang="en-GB" dirty="0" smtClean="0"/>
              <a:t>TRAINER:</a:t>
            </a:r>
            <a:r>
              <a:rPr lang="en-GB" baseline="0" dirty="0" smtClean="0"/>
              <a:t> 	Invite learners to comment on the learning outcomes for the session – Is this in keeping with what you were expecting? Is there anything missing that you would like to cover?</a:t>
            </a:r>
          </a:p>
          <a:p>
            <a:endParaRPr lang="en-GB" baseline="0" dirty="0" smtClean="0"/>
          </a:p>
          <a:p>
            <a:r>
              <a:rPr lang="en-GB" baseline="0" dirty="0" smtClean="0"/>
              <a:t>	Where learners wish to cover additional topics consider whether this will be covered during the session – if not, is it more relevant to one of the other modules? Could it be included in this session?  </a:t>
            </a:r>
          </a:p>
          <a:p>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2</a:t>
            </a:fld>
            <a:endParaRPr lang="en-GB"/>
          </a:p>
        </p:txBody>
      </p:sp>
    </p:spTree>
    <p:extLst>
      <p:ext uri="{BB962C8B-B14F-4D97-AF65-F5344CB8AC3E}">
        <p14:creationId xmlns:p14="http://schemas.microsoft.com/office/powerpoint/2010/main" val="2309991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Poem – The Squeaky Wheel.</a:t>
            </a:r>
          </a:p>
          <a:p>
            <a:endParaRPr lang="en-GB" dirty="0" smtClean="0"/>
          </a:p>
          <a:p>
            <a:r>
              <a:rPr lang="en-GB" dirty="0" smtClean="0"/>
              <a:t>AIM:	To spark learners</a:t>
            </a:r>
            <a:r>
              <a:rPr lang="en-GB" baseline="0" dirty="0" smtClean="0"/>
              <a:t> interest and introduce the session.</a:t>
            </a:r>
          </a:p>
          <a:p>
            <a:endParaRPr lang="en-GB" baseline="0" dirty="0" smtClean="0"/>
          </a:p>
          <a:p>
            <a:r>
              <a:rPr lang="en-GB" baseline="0" dirty="0" smtClean="0"/>
              <a:t>TRAINER:	Read out the poem and invite learners to discuss what they think is meant by this. Clarify that a ‘kicker’ is someone who complains or speaks out a lot (US terminology).</a:t>
            </a:r>
          </a:p>
          <a:p>
            <a:r>
              <a:rPr lang="en-GB" baseline="0" dirty="0" smtClean="0"/>
              <a:t>	Convey the message that sometimes we have to speak out to get things stopped/started/changed.</a:t>
            </a:r>
          </a:p>
          <a:p>
            <a:r>
              <a:rPr lang="en-GB" baseline="0" dirty="0" smtClean="0"/>
              <a:t>	Not everyone is able, for whatever reason, to speak up for themselves without help or support.</a:t>
            </a:r>
          </a:p>
          <a:p>
            <a:r>
              <a:rPr lang="en-GB" baseline="0" dirty="0" smtClean="0"/>
              <a:t>	Advocacy helps this process and today we’ll be thinking about how/when/if you act as advocates.</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3</a:t>
            </a:fld>
            <a:endParaRPr lang="en-GB"/>
          </a:p>
        </p:txBody>
      </p:sp>
    </p:spTree>
    <p:extLst>
      <p:ext uri="{BB962C8B-B14F-4D97-AF65-F5344CB8AC3E}">
        <p14:creationId xmlns:p14="http://schemas.microsoft.com/office/powerpoint/2010/main" val="3346758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a:t>
            </a:r>
            <a:r>
              <a:rPr lang="en-GB" baseline="0" dirty="0" smtClean="0"/>
              <a:t> 	To remind learners what we mean by the term advocacy. </a:t>
            </a:r>
          </a:p>
          <a:p>
            <a:endParaRPr lang="en-GB" baseline="0" dirty="0" smtClean="0"/>
          </a:p>
          <a:p>
            <a:r>
              <a:rPr lang="en-GB" baseline="0" dirty="0" smtClean="0"/>
              <a:t>TRAINER: 	Hand out cards with the sentence beginnings on them (Advocacy is…, Advocacy is not..., An advocate must…). Ask the learners to complete the sentence on their card. Invite the learners to share their answers and 	flipchart their responses. </a:t>
            </a:r>
          </a:p>
          <a:p>
            <a:endParaRPr lang="en-GB" baseline="0" dirty="0" smtClean="0"/>
          </a:p>
          <a:p>
            <a:r>
              <a:rPr lang="en-GB" baseline="0" dirty="0" smtClean="0"/>
              <a:t>(Resource 2a)</a:t>
            </a:r>
            <a:endParaRPr lang="en-GB" dirty="0" smtClean="0"/>
          </a:p>
        </p:txBody>
      </p:sp>
      <p:sp>
        <p:nvSpPr>
          <p:cNvPr id="4" name="Slide Number Placeholder 3"/>
          <p:cNvSpPr>
            <a:spLocks noGrp="1"/>
          </p:cNvSpPr>
          <p:nvPr>
            <p:ph type="sldNum" sz="quarter" idx="10"/>
          </p:nvPr>
        </p:nvSpPr>
        <p:spPr/>
        <p:txBody>
          <a:bodyPr/>
          <a:lstStyle/>
          <a:p>
            <a:fld id="{C39D6F3E-2A04-40F1-9BCF-6E1D56561353}" type="slidenum">
              <a:rPr lang="en-GB" smtClean="0"/>
              <a:pPr/>
              <a:t>4</a:t>
            </a:fld>
            <a:endParaRPr lang="en-GB"/>
          </a:p>
        </p:txBody>
      </p:sp>
    </p:spTree>
    <p:extLst>
      <p:ext uri="{BB962C8B-B14F-4D97-AF65-F5344CB8AC3E}">
        <p14:creationId xmlns:p14="http://schemas.microsoft.com/office/powerpoint/2010/main" val="862050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	To consolidate</a:t>
            </a:r>
            <a:r>
              <a:rPr lang="en-GB" baseline="0" dirty="0" smtClean="0"/>
              <a:t> previous exercise. </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5</a:t>
            </a:fld>
            <a:endParaRPr lang="en-GB"/>
          </a:p>
        </p:txBody>
      </p:sp>
    </p:spTree>
    <p:extLst>
      <p:ext uri="{BB962C8B-B14F-4D97-AF65-F5344CB8AC3E}">
        <p14:creationId xmlns:p14="http://schemas.microsoft.com/office/powerpoint/2010/main" val="2255711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AIM:</a:t>
            </a:r>
            <a:r>
              <a:rPr lang="en-GB" baseline="0" dirty="0" smtClean="0"/>
              <a:t> 	To support learners to begin to recognise how and when they act as advocates in their personal and/or professional lives.</a:t>
            </a:r>
            <a:endParaRPr lang="en-GB" dirty="0" smtClean="0"/>
          </a:p>
          <a:p>
            <a:endParaRPr lang="en-GB" dirty="0" smtClean="0"/>
          </a:p>
          <a:p>
            <a:r>
              <a:rPr lang="en-GB" dirty="0" smtClean="0"/>
              <a:t>TRAINER:	Acknowledge that learners will have seen</a:t>
            </a:r>
            <a:r>
              <a:rPr lang="en-GB" baseline="0" dirty="0" smtClean="0"/>
              <a:t> this slide</a:t>
            </a:r>
            <a:r>
              <a:rPr lang="en-GB" dirty="0" smtClean="0"/>
              <a:t> in module 1 where they thought objectively about the advocacy process. In this module the</a:t>
            </a:r>
            <a:r>
              <a:rPr lang="en-GB" baseline="0" dirty="0" smtClean="0"/>
              <a:t> advocacy process is used to support them to consider how they might fit 	into the role of an advocate.</a:t>
            </a:r>
          </a:p>
          <a:p>
            <a:r>
              <a:rPr lang="en-GB" baseline="0" dirty="0" smtClean="0"/>
              <a:t>	Give out copies of the advocacy process on A3 sheets. </a:t>
            </a:r>
            <a:r>
              <a:rPr lang="en-GB" dirty="0" smtClean="0"/>
              <a:t>In</a:t>
            </a:r>
            <a:r>
              <a:rPr lang="en-GB" baseline="0" dirty="0" smtClean="0"/>
              <a:t> pairs/groups, invite the learners</a:t>
            </a:r>
            <a:r>
              <a:rPr lang="en-GB" dirty="0" smtClean="0"/>
              <a:t> to choose one or two statements and note</a:t>
            </a:r>
            <a:r>
              <a:rPr lang="en-GB" baseline="0" dirty="0" smtClean="0"/>
              <a:t> on the sheet practical examples of</a:t>
            </a:r>
            <a:r>
              <a:rPr lang="en-GB" dirty="0" smtClean="0"/>
              <a:t> how/when they’ve</a:t>
            </a:r>
            <a:r>
              <a:rPr lang="en-GB" baseline="0" dirty="0" smtClean="0"/>
              <a:t> carried out each stage</a:t>
            </a:r>
            <a:r>
              <a:rPr lang="en-GB" dirty="0" smtClean="0"/>
              <a:t> in 	their personal and/or</a:t>
            </a:r>
            <a:r>
              <a:rPr lang="en-GB" baseline="0" dirty="0" smtClean="0"/>
              <a:t> professional lives. </a:t>
            </a:r>
          </a:p>
          <a:p>
            <a:r>
              <a:rPr lang="en-GB" baseline="0" dirty="0" smtClean="0"/>
              <a:t>	Learners supported with examples. They may have one example which follows through most of the process or they may have several that each hit one or two stages.</a:t>
            </a:r>
          </a:p>
          <a:p>
            <a:endParaRPr lang="en-GB" baseline="0" dirty="0" smtClean="0"/>
          </a:p>
          <a:p>
            <a:r>
              <a:rPr lang="en-GB" baseline="0" dirty="0" smtClean="0"/>
              <a:t>	Encourage the whole group – ‘How did you get on with that?’ ‘How do you feel about identifying yourself as a potential advocate?’ ‘Would anyone like to share some of their examples?’</a:t>
            </a:r>
          </a:p>
          <a:p>
            <a:r>
              <a:rPr lang="en-GB" baseline="0" dirty="0" smtClean="0"/>
              <a:t>	It may be interesting to note how examples relating to different situations are concentrated in the process (e.g. often children are supported by their parents at 1, then 6 with little in between)</a:t>
            </a:r>
          </a:p>
          <a:p>
            <a:endParaRPr lang="en-GB" baseline="0" dirty="0" smtClean="0"/>
          </a:p>
          <a:p>
            <a:r>
              <a:rPr lang="en-GB" baseline="0" dirty="0" smtClean="0"/>
              <a:t>	This exercise should begin to illustrate that all learners are in some ways acting as advocates.</a:t>
            </a:r>
          </a:p>
          <a:p>
            <a:endParaRPr lang="en-GB" baseline="0" dirty="0" smtClean="0"/>
          </a:p>
          <a:p>
            <a:r>
              <a:rPr lang="en-GB" baseline="0" dirty="0" smtClean="0"/>
              <a:t>(Resource 2b)</a:t>
            </a:r>
            <a:endParaRPr lang="en-GB"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6</a:t>
            </a:fld>
            <a:endParaRPr lang="en-GB"/>
          </a:p>
        </p:txBody>
      </p:sp>
    </p:spTree>
    <p:extLst>
      <p:ext uri="{BB962C8B-B14F-4D97-AF65-F5344CB8AC3E}">
        <p14:creationId xmlns:p14="http://schemas.microsoft.com/office/powerpoint/2010/main" val="3540091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AIM: 	To remind learners of the types of advocacy they learned about in module 1.</a:t>
            </a:r>
          </a:p>
          <a:p>
            <a:endParaRPr lang="en-GB" baseline="0" dirty="0" smtClean="0"/>
          </a:p>
          <a:p>
            <a:r>
              <a:rPr lang="en-GB" baseline="0" dirty="0" smtClean="0"/>
              <a:t>TRAINER: 	Show only headings and invite learners to offer their own definitions of each. Reveal headings and clarify.</a:t>
            </a:r>
          </a:p>
        </p:txBody>
      </p:sp>
      <p:sp>
        <p:nvSpPr>
          <p:cNvPr id="4" name="Slide Number Placeholder 3"/>
          <p:cNvSpPr>
            <a:spLocks noGrp="1"/>
          </p:cNvSpPr>
          <p:nvPr>
            <p:ph type="sldNum" sz="quarter" idx="10"/>
          </p:nvPr>
        </p:nvSpPr>
        <p:spPr/>
        <p:txBody>
          <a:bodyPr/>
          <a:lstStyle/>
          <a:p>
            <a:fld id="{C39D6F3E-2A04-40F1-9BCF-6E1D56561353}" type="slidenum">
              <a:rPr lang="en-GB" smtClean="0"/>
              <a:pPr/>
              <a:t>7</a:t>
            </a:fld>
            <a:endParaRPr lang="en-GB"/>
          </a:p>
        </p:txBody>
      </p:sp>
    </p:spTree>
    <p:extLst>
      <p:ext uri="{BB962C8B-B14F-4D97-AF65-F5344CB8AC3E}">
        <p14:creationId xmlns:p14="http://schemas.microsoft.com/office/powerpoint/2010/main" val="1033747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t>AIM: 	To support learners to identify which type or types of advocate they are.</a:t>
            </a:r>
          </a:p>
          <a:p>
            <a:endParaRPr lang="en-GB" sz="1100" dirty="0"/>
          </a:p>
          <a:p>
            <a:r>
              <a:rPr lang="en-GB" sz="1100" dirty="0"/>
              <a:t>TRAINER:	Place the </a:t>
            </a:r>
            <a:r>
              <a:rPr lang="en-GB" sz="1100" dirty="0" smtClean="0"/>
              <a:t>four </a:t>
            </a:r>
            <a:r>
              <a:rPr lang="en-GB" sz="1100" dirty="0"/>
              <a:t>cards with definitions of each type of advocacy on them in </a:t>
            </a:r>
            <a:r>
              <a:rPr lang="en-GB" sz="1100" dirty="0" smtClean="0"/>
              <a:t>four </a:t>
            </a:r>
            <a:r>
              <a:rPr lang="en-GB" sz="1100" dirty="0"/>
              <a:t>areas of the room. </a:t>
            </a:r>
            <a:r>
              <a:rPr lang="en-GB" sz="1100" dirty="0" smtClean="0"/>
              <a:t>Invite the learners </a:t>
            </a:r>
            <a:r>
              <a:rPr lang="en-GB" sz="1100" dirty="0"/>
              <a:t>to think about the </a:t>
            </a:r>
            <a:r>
              <a:rPr lang="en-GB" sz="1100" dirty="0" smtClean="0"/>
              <a:t>examples they noted </a:t>
            </a:r>
            <a:r>
              <a:rPr lang="en-GB" sz="1100" dirty="0"/>
              <a:t>in exercise 2 and think about which type of advocate they </a:t>
            </a:r>
            <a:r>
              <a:rPr lang="en-GB" sz="1100" dirty="0" smtClean="0"/>
              <a:t>	are</a:t>
            </a:r>
            <a:r>
              <a:rPr lang="en-GB" sz="1100" dirty="0"/>
              <a:t>. </a:t>
            </a:r>
            <a:r>
              <a:rPr lang="en-GB" sz="1100" dirty="0" smtClean="0"/>
              <a:t>Ask </a:t>
            </a:r>
            <a:r>
              <a:rPr lang="en-GB" sz="1100" dirty="0"/>
              <a:t>them to stand near the advocacy type that </a:t>
            </a:r>
            <a:r>
              <a:rPr lang="en-GB" sz="1100" dirty="0" smtClean="0"/>
              <a:t>they </a:t>
            </a:r>
            <a:r>
              <a:rPr lang="en-GB" sz="1100" dirty="0"/>
              <a:t>most </a:t>
            </a:r>
            <a:r>
              <a:rPr lang="en-GB" sz="1100" dirty="0" smtClean="0"/>
              <a:t>relate </a:t>
            </a:r>
            <a:r>
              <a:rPr lang="en-GB" sz="1100" dirty="0"/>
              <a:t>to.</a:t>
            </a:r>
          </a:p>
          <a:p>
            <a:r>
              <a:rPr lang="en-GB" sz="1100" dirty="0"/>
              <a:t>	Where learners identify with more than one type (it’s likely that most will) ask them to stand by the type they most relate to.</a:t>
            </a:r>
          </a:p>
          <a:p>
            <a:r>
              <a:rPr lang="en-GB" sz="1100" dirty="0"/>
              <a:t>	Ask learners to explain why they’ve chosen the type of advocacy they have and to give an example of when they’ve supported </a:t>
            </a:r>
            <a:r>
              <a:rPr lang="en-GB" sz="1100" dirty="0" smtClean="0"/>
              <a:t>someone in this </a:t>
            </a:r>
            <a:r>
              <a:rPr lang="en-GB" sz="1100" dirty="0"/>
              <a:t>way.</a:t>
            </a:r>
          </a:p>
          <a:p>
            <a:endParaRPr lang="en-GB" sz="1100" dirty="0"/>
          </a:p>
          <a:p>
            <a:r>
              <a:rPr lang="en-GB" sz="1100" dirty="0"/>
              <a:t>	You might want to offer a second ‘round’ where learners stand by the type they feel they relate to secondly.</a:t>
            </a:r>
          </a:p>
          <a:p>
            <a:endParaRPr lang="en-GB" sz="1100" dirty="0"/>
          </a:p>
          <a:p>
            <a:r>
              <a:rPr lang="en-GB" sz="1100" dirty="0"/>
              <a:t>	Ask the question ‘which type of advocacy is most effective</a:t>
            </a:r>
            <a:r>
              <a:rPr lang="en-GB" sz="1100" dirty="0" smtClean="0"/>
              <a:t>?’ </a:t>
            </a:r>
            <a:r>
              <a:rPr lang="en-GB" sz="1100" dirty="0"/>
              <a:t>– to link in to next section.</a:t>
            </a:r>
          </a:p>
          <a:p>
            <a:endParaRPr lang="en-GB" sz="1100" dirty="0"/>
          </a:p>
          <a:p>
            <a:r>
              <a:rPr lang="en-GB" sz="1100" dirty="0"/>
              <a:t>	(Possibly extend the exercise to consider </a:t>
            </a:r>
            <a:r>
              <a:rPr lang="en-GB" sz="1100" dirty="0" smtClean="0"/>
              <a:t>pros/cons </a:t>
            </a:r>
            <a:r>
              <a:rPr lang="en-GB" sz="1100" dirty="0"/>
              <a:t>of each type</a:t>
            </a:r>
            <a:r>
              <a:rPr lang="en-GB" sz="1100" dirty="0" smtClean="0"/>
              <a:t>...?)</a:t>
            </a:r>
          </a:p>
          <a:p>
            <a:endParaRPr lang="en-GB" sz="1100" dirty="0" smtClean="0"/>
          </a:p>
          <a:p>
            <a:r>
              <a:rPr lang="en-GB" sz="1100" dirty="0" smtClean="0"/>
              <a:t>(Resource 2c)</a:t>
            </a:r>
          </a:p>
          <a:p>
            <a:endParaRPr lang="en-GB" sz="1100" dirty="0"/>
          </a:p>
          <a:p>
            <a:endParaRPr lang="en-GB" sz="1100" dirty="0"/>
          </a:p>
        </p:txBody>
      </p:sp>
      <p:sp>
        <p:nvSpPr>
          <p:cNvPr id="4" name="Slide Number Placeholder 3"/>
          <p:cNvSpPr>
            <a:spLocks noGrp="1"/>
          </p:cNvSpPr>
          <p:nvPr>
            <p:ph type="sldNum" sz="quarter" idx="10"/>
          </p:nvPr>
        </p:nvSpPr>
        <p:spPr/>
        <p:txBody>
          <a:bodyPr/>
          <a:lstStyle/>
          <a:p>
            <a:fld id="{C39D6F3E-2A04-40F1-9BCF-6E1D56561353}" type="slidenum">
              <a:rPr lang="en-GB" smtClean="0"/>
              <a:pPr/>
              <a:t>8</a:t>
            </a:fld>
            <a:endParaRPr lang="en-GB"/>
          </a:p>
        </p:txBody>
      </p:sp>
    </p:spTree>
    <p:extLst>
      <p:ext uri="{BB962C8B-B14F-4D97-AF65-F5344CB8AC3E}">
        <p14:creationId xmlns:p14="http://schemas.microsoft.com/office/powerpoint/2010/main" val="31253575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AIM: 	To consolidate learning from previous exercise.</a:t>
            </a:r>
          </a:p>
          <a:p>
            <a:endParaRPr lang="en-GB" baseline="0" dirty="0" smtClean="0"/>
          </a:p>
          <a:p>
            <a:r>
              <a:rPr lang="en-GB" baseline="0" dirty="0" smtClean="0"/>
              <a:t>TRAINER: 	Read out examples to check and consolidate learning from exercise 3.</a:t>
            </a:r>
          </a:p>
        </p:txBody>
      </p:sp>
      <p:sp>
        <p:nvSpPr>
          <p:cNvPr id="4" name="Slide Number Placeholder 3"/>
          <p:cNvSpPr>
            <a:spLocks noGrp="1"/>
          </p:cNvSpPr>
          <p:nvPr>
            <p:ph type="sldNum" sz="quarter" idx="10"/>
          </p:nvPr>
        </p:nvSpPr>
        <p:spPr/>
        <p:txBody>
          <a:bodyPr/>
          <a:lstStyle/>
          <a:p>
            <a:fld id="{C39D6F3E-2A04-40F1-9BCF-6E1D56561353}" type="slidenum">
              <a:rPr lang="en-GB" smtClean="0"/>
              <a:pPr/>
              <a:t>9</a:t>
            </a:fld>
            <a:endParaRPr lang="en-GB"/>
          </a:p>
        </p:txBody>
      </p:sp>
    </p:spTree>
    <p:extLst>
      <p:ext uri="{BB962C8B-B14F-4D97-AF65-F5344CB8AC3E}">
        <p14:creationId xmlns:p14="http://schemas.microsoft.com/office/powerpoint/2010/main" val="8026251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pPr/>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
        <p:nvSpPr>
          <p:cNvPr id="11" name="Rectangle 10"/>
          <p:cNvSpPr/>
          <p:nvPr userDrawn="1"/>
        </p:nvSpPr>
        <p:spPr>
          <a:xfrm>
            <a:off x="75303" y="75304"/>
            <a:ext cx="12027049" cy="6702014"/>
          </a:xfrm>
          <a:prstGeom prst="rect">
            <a:avLst/>
          </a:prstGeom>
          <a:noFill/>
          <a:ln>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16320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pPr/>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2299663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pPr/>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3695680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B8169BC-A1D6-4814-B0DD-192E3AE65389}"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11514343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8169BC-A1D6-4814-B0DD-192E3AE65389}"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557688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169BC-A1D6-4814-B0DD-192E3AE65389}"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2770379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B8169BC-A1D6-4814-B0DD-192E3AE65389}"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2566986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B8169BC-A1D6-4814-B0DD-192E3AE65389}" type="datetimeFigureOut">
              <a:rPr lang="en-GB" smtClean="0"/>
              <a:t>12/07/2016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2055413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B8169BC-A1D6-4814-B0DD-192E3AE65389}" type="datetimeFigureOut">
              <a:rPr lang="en-GB" smtClean="0"/>
              <a:t>12/07/2016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23683230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169BC-A1D6-4814-B0DD-192E3AE65389}" type="datetimeFigureOut">
              <a:rPr lang="en-GB" smtClean="0"/>
              <a:t>12/07/2016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7369633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169BC-A1D6-4814-B0DD-192E3AE65389}"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1725815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pPr/>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
        <p:nvSpPr>
          <p:cNvPr id="10" name="Title 1"/>
          <p:cNvSpPr>
            <a:spLocks noGrp="1"/>
          </p:cNvSpPr>
          <p:nvPr>
            <p:ph type="title"/>
          </p:nvPr>
        </p:nvSpPr>
        <p:spPr>
          <a:xfrm>
            <a:off x="467544" y="260648"/>
            <a:ext cx="7128792" cy="998984"/>
          </a:xfrm>
        </p:spPr>
        <p:txBody>
          <a:bodyPr anchor="b">
            <a:noAutofit/>
          </a:bodyPr>
          <a:lstStyle>
            <a:lvl1pPr algn="l">
              <a:defRPr sz="3200" b="1">
                <a:solidFill>
                  <a:srgbClr val="5CC9E3"/>
                </a:solidFill>
                <a:latin typeface="Arial" panose="020B0604020202020204" pitchFamily="34" charset="0"/>
                <a:cs typeface="Arial" panose="020B0604020202020204" pitchFamily="34" charset="0"/>
              </a:defRPr>
            </a:lvl1pPr>
          </a:lstStyle>
          <a:p>
            <a:r>
              <a:rPr lang="en-US" dirty="0" smtClean="0"/>
              <a:t>Click to edit Master title style</a:t>
            </a:r>
            <a:endParaRPr lang="en-GB" dirty="0"/>
          </a:p>
        </p:txBody>
      </p:sp>
      <p:cxnSp>
        <p:nvCxnSpPr>
          <p:cNvPr id="12" name="Straight Connector 11"/>
          <p:cNvCxnSpPr/>
          <p:nvPr userDrawn="1"/>
        </p:nvCxnSpPr>
        <p:spPr>
          <a:xfrm flipV="1">
            <a:off x="467544" y="1259632"/>
            <a:ext cx="9848487" cy="40508"/>
          </a:xfrm>
          <a:prstGeom prst="line">
            <a:avLst/>
          </a:prstGeom>
          <a:ln w="19050">
            <a:solidFill>
              <a:srgbClr val="5CC9E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75303" y="75304"/>
            <a:ext cx="12027049" cy="6702014"/>
          </a:xfrm>
          <a:prstGeom prst="rect">
            <a:avLst/>
          </a:prstGeom>
          <a:noFill/>
          <a:ln>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874336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169BC-A1D6-4814-B0DD-192E3AE65389}" type="datetimeFigureOut">
              <a:rPr lang="en-GB" smtClean="0"/>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7897213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8169BC-A1D6-4814-B0DD-192E3AE65389}"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38593089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8169BC-A1D6-4814-B0DD-192E3AE65389}" type="datetimeFigureOut">
              <a:rPr lang="en-GB" smtClean="0"/>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E78A733-B4CE-4D8B-9037-E8136DE2BD1E}" type="slidenum">
              <a:rPr lang="en-GB" smtClean="0"/>
              <a:t>‹#›</a:t>
            </a:fld>
            <a:endParaRPr lang="en-GB"/>
          </a:p>
        </p:txBody>
      </p:sp>
    </p:spTree>
    <p:extLst>
      <p:ext uri="{BB962C8B-B14F-4D97-AF65-F5344CB8AC3E}">
        <p14:creationId xmlns:p14="http://schemas.microsoft.com/office/powerpoint/2010/main" val="40122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3BC5AE9-AD14-41C8-AC10-BD776D92DC6B}" type="slidenum">
              <a:rPr lang="en-GB" smtClean="0"/>
              <a:pPr/>
              <a:t>‹#›</a:t>
            </a:fld>
            <a:endParaRPr lang="en-GB"/>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1864564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BC5AE9-AD14-41C8-AC10-BD776D92DC6B}" type="slidenum">
              <a:rPr lang="en-GB" smtClean="0"/>
              <a:pPr/>
              <a:t>‹#›</a:t>
            </a:fld>
            <a:endParaRPr lang="en-GB"/>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2003282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3BC5AE9-AD14-41C8-AC10-BD776D92DC6B}" type="slidenum">
              <a:rPr lang="en-GB" smtClean="0"/>
              <a:pPr/>
              <a:t>‹#›</a:t>
            </a:fld>
            <a:endParaRPr lang="en-GB"/>
          </a:p>
        </p:txBody>
      </p:sp>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533700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3BC5AE9-AD14-41C8-AC10-BD776D92DC6B}" type="slidenum">
              <a:rPr lang="en-GB" smtClean="0"/>
              <a:pPr/>
              <a:t>‹#›</a:t>
            </a:fld>
            <a:endParaRPr lang="en-GB"/>
          </a:p>
        </p:txBody>
      </p:sp>
      <p:pic>
        <p:nvPicPr>
          <p:cNvPr id="6" name="Picture 5"/>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732487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3BC5AE9-AD14-41C8-AC10-BD776D92DC6B}" type="slidenum">
              <a:rPr lang="en-GB" smtClean="0"/>
              <a:pPr/>
              <a:t>‹#›</a:t>
            </a:fld>
            <a:endParaRPr lang="en-GB"/>
          </a:p>
        </p:txBody>
      </p:sp>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98921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BC5AE9-AD14-41C8-AC10-BD776D92DC6B}" type="slidenum">
              <a:rPr lang="en-GB" smtClean="0"/>
              <a:pPr/>
              <a:t>‹#›</a:t>
            </a:fld>
            <a:endParaRPr lang="en-GB"/>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3881893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EC3B64-AA48-4003-8F61-D9BF1501AC82}" type="datetimeFigureOut">
              <a:rPr lang="en-GB" smtClean="0"/>
              <a:pPr/>
              <a:t>12/07/2016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3BC5AE9-AD14-41C8-AC10-BD776D92DC6B}" type="slidenum">
              <a:rPr lang="en-GB" smtClean="0"/>
              <a:pPr/>
              <a:t>‹#›</a:t>
            </a:fld>
            <a:endParaRPr lang="en-GB"/>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316031" y="220140"/>
            <a:ext cx="1408425" cy="1080000"/>
          </a:xfrm>
          <a:prstGeom prst="rect">
            <a:avLst/>
          </a:prstGeom>
        </p:spPr>
      </p:pic>
    </p:spTree>
    <p:extLst>
      <p:ext uri="{BB962C8B-B14F-4D97-AF65-F5344CB8AC3E}">
        <p14:creationId xmlns:p14="http://schemas.microsoft.com/office/powerpoint/2010/main" val="2380239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EC3B64-AA48-4003-8F61-D9BF1501AC82}" type="datetimeFigureOut">
              <a:rPr lang="en-GB" smtClean="0"/>
              <a:pPr/>
              <a:t>12/07/2016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C5AE9-AD14-41C8-AC10-BD776D92DC6B}" type="slidenum">
              <a:rPr lang="en-GB" smtClean="0"/>
              <a:pPr/>
              <a:t>‹#›</a:t>
            </a:fld>
            <a:endParaRPr lang="en-GB"/>
          </a:p>
        </p:txBody>
      </p:sp>
    </p:spTree>
    <p:extLst>
      <p:ext uri="{BB962C8B-B14F-4D97-AF65-F5344CB8AC3E}">
        <p14:creationId xmlns:p14="http://schemas.microsoft.com/office/powerpoint/2010/main" val="12443109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8169BC-A1D6-4814-B0DD-192E3AE65389}" type="datetimeFigureOut">
              <a:rPr lang="en-GB" smtClean="0"/>
              <a:t>12/07/2016</a:t>
            </a:fld>
            <a:endParaRPr lang="en-GB"/>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78A733-B4CE-4D8B-9037-E8136DE2BD1E}" type="slidenum">
              <a:rPr lang="en-GB" smtClean="0"/>
              <a:t>‹#›</a:t>
            </a:fld>
            <a:endParaRPr lang="en-GB"/>
          </a:p>
        </p:txBody>
      </p:sp>
    </p:spTree>
    <p:extLst>
      <p:ext uri="{BB962C8B-B14F-4D97-AF65-F5344CB8AC3E}">
        <p14:creationId xmlns:p14="http://schemas.microsoft.com/office/powerpoint/2010/main" val="7383265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8" Type="http://schemas.openxmlformats.org/officeDocument/2006/relationships/image" Target="../media/image3.png"/><Relationship Id="rId21" Type="http://schemas.openxmlformats.org/officeDocument/2006/relationships/image" Target="../media/image6.jpeg"/><Relationship Id="rId7" Type="http://schemas.openxmlformats.org/officeDocument/2006/relationships/hyperlink" Target="http://www.ccwales.org.uk/getting-in-on-the-act-hub/" TargetMode="External"/><Relationship Id="rId17" Type="http://schemas.openxmlformats.org/officeDocument/2006/relationships/image" Target="../media/image2.pdf"/><Relationship Id="rId2" Type="http://schemas.openxmlformats.org/officeDocument/2006/relationships/notesSlide" Target="../notesSlides/notesSlide1.xml"/><Relationship Id="rId20" Type="http://schemas.openxmlformats.org/officeDocument/2006/relationships/image" Target="../media/image5.png"/><Relationship Id="rId1" Type="http://schemas.openxmlformats.org/officeDocument/2006/relationships/slideLayout" Target="../slideLayouts/slideLayout18.xml"/><Relationship Id="rId6" Type="http://schemas.openxmlformats.org/officeDocument/2006/relationships/image" Target="../media/image2.png"/><Relationship Id="rId5" Type="http://schemas.openxmlformats.org/officeDocument/2006/relationships/image" Target="../media/image5.pdf"/><Relationship Id="rId19"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eiccymru.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childcomwales.org.uk/" TargetMode="External"/><Relationship Id="rId5" Type="http://schemas.openxmlformats.org/officeDocument/2006/relationships/hyperlink" Target="http://www.olderpeoplewales.com/" TargetMode="External"/><Relationship Id="rId4" Type="http://schemas.openxmlformats.org/officeDocument/2006/relationships/hyperlink" Target="http://www.citizensadvice.org.uk/"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5.pd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mc:AlternateContent xmlns:mc="http://schemas.openxmlformats.org/markup-compatibility/2006">
          <mc:Choice xmlns:lc="http://schemas.openxmlformats.org/drawingml/2006/lockedCanvas" xmlns="" xmlns:mv="urn:schemas-microsoft-com:mac:vml" xmlns:ma="http://schemas.microsoft.com/office/mac/drawingml/2008/main" Requires="ma">
            <p:blipFill>
              <a:blip r:embed="rId5"/>
              <a:stretch>
                <a:fillRect/>
              </a:stretch>
            </p:blipFill>
          </mc:Choice>
          <mc:Fallback>
            <p:blipFill>
              <a:blip r:embed="rId6"/>
              <a:stretch>
                <a:fillRect/>
              </a:stretch>
            </p:blipFill>
          </mc:Fallback>
        </mc:AlternateContent>
        <p:spPr>
          <a:xfrm>
            <a:off x="89364" y="1554228"/>
            <a:ext cx="1937346" cy="5227031"/>
          </a:xfrm>
          <a:prstGeom prst="rect">
            <a:avLst/>
          </a:prstGeom>
        </p:spPr>
      </p:pic>
      <p:sp>
        <p:nvSpPr>
          <p:cNvPr id="3" name="Rectangle 2"/>
          <p:cNvSpPr/>
          <p:nvPr/>
        </p:nvSpPr>
        <p:spPr>
          <a:xfrm>
            <a:off x="3473043" y="6062713"/>
            <a:ext cx="4916795" cy="369332"/>
          </a:xfrm>
          <a:prstGeom prst="rect">
            <a:avLst/>
          </a:prstGeom>
        </p:spPr>
        <p:txBody>
          <a:bodyPr wrap="non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u="sng" dirty="0" smtClean="0">
                <a:latin typeface="Arial" panose="020B0604020202020204" pitchFamily="34" charset="0"/>
                <a:cs typeface="Arial" panose="020B0604020202020204" pitchFamily="34" charset="0"/>
                <a:hlinkClick r:id="rId7"/>
              </a:rPr>
              <a:t>www.ccwales.org.uk/getting-in-on-the-act-hub/</a:t>
            </a:r>
            <a:endParaRPr lang="en-GB" dirty="0">
              <a:latin typeface="Arial" panose="020B0604020202020204" pitchFamily="34" charset="0"/>
              <a:cs typeface="Arial" panose="020B0604020202020204" pitchFamily="34" charset="0"/>
            </a:endParaRPr>
          </a:p>
        </p:txBody>
      </p:sp>
      <p:pic>
        <p:nvPicPr>
          <p:cNvPr id="4" name="Picture 3" descr="CCW LOGO.pdf"/>
          <p:cNvPicPr>
            <a:picLocks noChangeAspect="1"/>
          </p:cNvPicPr>
          <p:nvPr/>
        </p:nvPicPr>
        <mc:AlternateContent xmlns:mc="http://schemas.openxmlformats.org/markup-compatibility/2006">
          <mc:Choice xmlns:lc="http://schemas.openxmlformats.org/drawingml/2006/lockedCanvas" xmlns:ma="http://schemas.microsoft.com/office/mac/drawingml/2008/main" xmlns:mv="urn:schemas-microsoft-com:mac:vml" xmlns="" Requires="ma">
            <p:blipFill>
              <a:blip r:embed="rId17"/>
              <a:stretch>
                <a:fillRect/>
              </a:stretch>
            </p:blipFill>
          </mc:Choice>
          <mc:Fallback>
            <p:blipFill>
              <a:blip r:embed="rId18"/>
              <a:stretch>
                <a:fillRect/>
              </a:stretch>
            </p:blipFill>
          </mc:Fallback>
        </mc:AlternateContent>
        <p:spPr>
          <a:xfrm>
            <a:off x="4242215" y="425021"/>
            <a:ext cx="2743200" cy="795704"/>
          </a:xfrm>
          <a:prstGeom prst="rect">
            <a:avLst/>
          </a:prstGeom>
        </p:spPr>
      </p:pic>
      <p:pic>
        <p:nvPicPr>
          <p:cNvPr id="5" name="Picture 4"/>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10127354" y="5207158"/>
            <a:ext cx="1732273" cy="1224887"/>
          </a:xfrm>
          <a:prstGeom prst="rect">
            <a:avLst/>
          </a:prstGeom>
        </p:spPr>
      </p:pic>
      <p:pic>
        <p:nvPicPr>
          <p:cNvPr id="6" name="Picture 5"/>
          <p:cNvPicPr>
            <a:picLocks noChangeAspect="1"/>
          </p:cNvPicPr>
          <p:nvPr/>
        </p:nvPicPr>
        <p:blipFill>
          <a:blip r:embed="rId20">
            <a:extLst>
              <a:ext uri="{28A0092B-C50C-407E-A947-70E740481C1C}">
                <a14:useLocalDpi xmlns:a14="http://schemas.microsoft.com/office/drawing/2010/main" val="0"/>
              </a:ext>
            </a:extLst>
          </a:blip>
          <a:stretch>
            <a:fillRect/>
          </a:stretch>
        </p:blipFill>
        <p:spPr>
          <a:xfrm>
            <a:off x="9630777" y="446634"/>
            <a:ext cx="2228850" cy="752475"/>
          </a:xfrm>
          <a:prstGeom prst="rect">
            <a:avLst/>
          </a:prstGeom>
        </p:spPr>
      </p:pic>
      <p:pic>
        <p:nvPicPr>
          <p:cNvPr id="7" name="Picture 6"/>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490057" y="79452"/>
            <a:ext cx="1454462" cy="1265003"/>
          </a:xfrm>
          <a:prstGeom prst="rect">
            <a:avLst/>
          </a:prstGeom>
        </p:spPr>
      </p:pic>
      <p:sp>
        <p:nvSpPr>
          <p:cNvPr id="8" name="Rectangle 7"/>
          <p:cNvSpPr/>
          <p:nvPr/>
        </p:nvSpPr>
        <p:spPr>
          <a:xfrm>
            <a:off x="82475" y="76741"/>
            <a:ext cx="12027049" cy="6702014"/>
          </a:xfrm>
          <a:prstGeom prst="rect">
            <a:avLst/>
          </a:prstGeom>
          <a:noFill/>
          <a:ln w="9525">
            <a:solidFill>
              <a:srgbClr val="5CC9E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a:p>
        </p:txBody>
      </p:sp>
      <p:sp>
        <p:nvSpPr>
          <p:cNvPr id="9" name="Title 1"/>
          <p:cNvSpPr txBox="1">
            <a:spLocks/>
          </p:cNvSpPr>
          <p:nvPr/>
        </p:nvSpPr>
        <p:spPr>
          <a:xfrm>
            <a:off x="0" y="2521974"/>
            <a:ext cx="12192000" cy="987988"/>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6000" b="1" dirty="0" smtClean="0">
                <a:solidFill>
                  <a:srgbClr val="5CC9E3"/>
                </a:solidFill>
                <a:latin typeface="Arial" panose="020B0604020202020204" pitchFamily="34" charset="0"/>
                <a:cs typeface="Arial" panose="020B0604020202020204" pitchFamily="34" charset="0"/>
              </a:rPr>
              <a:t>Am I an Advocate?</a:t>
            </a:r>
            <a:endParaRPr lang="en-GB" sz="6000" b="1" dirty="0">
              <a:solidFill>
                <a:srgbClr val="5CC9E3"/>
              </a:solidFill>
              <a:latin typeface="Arial" panose="020B0604020202020204" pitchFamily="34" charset="0"/>
              <a:cs typeface="Arial" panose="020B0604020202020204" pitchFamily="34" charset="0"/>
            </a:endParaRPr>
          </a:p>
        </p:txBody>
      </p:sp>
      <p:sp>
        <p:nvSpPr>
          <p:cNvPr id="10" name="Subtitle 2"/>
          <p:cNvSpPr txBox="1">
            <a:spLocks/>
          </p:cNvSpPr>
          <p:nvPr/>
        </p:nvSpPr>
        <p:spPr>
          <a:xfrm>
            <a:off x="0" y="3622464"/>
            <a:ext cx="12192000" cy="41071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2800" dirty="0" smtClean="0">
                <a:latin typeface="Arial" panose="020B0604020202020204" pitchFamily="34" charset="0"/>
                <a:cs typeface="Arial" panose="020B0604020202020204" pitchFamily="34" charset="0"/>
              </a:rPr>
              <a:t>Care Council for Wales Information and Learning Hub</a:t>
            </a:r>
            <a:endParaRPr lang="en-GB" sz="2800" dirty="0">
              <a:latin typeface="Arial" panose="020B0604020202020204" pitchFamily="34" charset="0"/>
              <a:cs typeface="Arial" panose="020B0604020202020204" pitchFamily="34" charset="0"/>
            </a:endParaRPr>
          </a:p>
        </p:txBody>
      </p:sp>
      <p:sp>
        <p:nvSpPr>
          <p:cNvPr id="11" name="TextBox 10"/>
          <p:cNvSpPr txBox="1"/>
          <p:nvPr/>
        </p:nvSpPr>
        <p:spPr>
          <a:xfrm>
            <a:off x="0" y="1998754"/>
            <a:ext cx="12192000" cy="523220"/>
          </a:xfrm>
          <a:prstGeom prst="rect">
            <a:avLst/>
          </a:prstGeom>
          <a:noFill/>
        </p:spPr>
        <p:txBody>
          <a:bodyPr wrap="square" rtlCol="0">
            <a:spAutoFit/>
          </a:bodyPr>
          <a:lstStyle/>
          <a:p>
            <a:pPr algn="ctr"/>
            <a:r>
              <a:rPr lang="en-GB" sz="2800" dirty="0" smtClean="0">
                <a:latin typeface="Arial" panose="020B0604020202020204" pitchFamily="34" charset="0"/>
                <a:cs typeface="Arial" panose="020B0604020202020204" pitchFamily="34" charset="0"/>
              </a:rPr>
              <a:t>Module 2:</a:t>
            </a:r>
            <a:endParaRPr lang="en-GB" sz="2800" dirty="0"/>
          </a:p>
        </p:txBody>
      </p:sp>
    </p:spTree>
    <p:extLst>
      <p:ext uri="{BB962C8B-B14F-4D97-AF65-F5344CB8AC3E}">
        <p14:creationId xmlns:p14="http://schemas.microsoft.com/office/powerpoint/2010/main" val="935850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4822" y="3303638"/>
            <a:ext cx="7513075" cy="779873"/>
          </a:xfrm>
        </p:spPr>
        <p:txBody>
          <a:bodyPr>
            <a:normAutofit/>
          </a:bodyPr>
          <a:lstStyle/>
          <a:p>
            <a:r>
              <a:rPr lang="en-GB" dirty="0"/>
              <a:t>Exercise 4 – Which type is best?</a:t>
            </a:r>
          </a:p>
        </p:txBody>
      </p:sp>
    </p:spTree>
    <p:extLst>
      <p:ext uri="{BB962C8B-B14F-4D97-AF65-F5344CB8AC3E}">
        <p14:creationId xmlns:p14="http://schemas.microsoft.com/office/powerpoint/2010/main" val="3951779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01445"/>
            <a:ext cx="10515600" cy="824118"/>
          </a:xfrm>
        </p:spPr>
        <p:txBody>
          <a:bodyPr>
            <a:normAutofit/>
          </a:bodyPr>
          <a:lstStyle/>
          <a:p>
            <a:r>
              <a:rPr lang="en-GB" dirty="0"/>
              <a:t>Barriers to being an </a:t>
            </a:r>
            <a:r>
              <a:rPr lang="en-GB" dirty="0" smtClean="0"/>
              <a:t>effective advocate</a:t>
            </a:r>
            <a:endParaRPr lang="en-GB" dirty="0"/>
          </a:p>
        </p:txBody>
      </p:sp>
      <p:sp>
        <p:nvSpPr>
          <p:cNvPr id="3" name="Content Placeholder 2"/>
          <p:cNvSpPr>
            <a:spLocks noGrp="1"/>
          </p:cNvSpPr>
          <p:nvPr>
            <p:ph idx="1"/>
          </p:nvPr>
        </p:nvSpPr>
        <p:spPr>
          <a:xfrm>
            <a:off x="838200" y="1825625"/>
            <a:ext cx="10515600" cy="425206"/>
          </a:xfrm>
        </p:spPr>
        <p:txBody>
          <a:bodyPr>
            <a:normAutofit fontScale="92500" lnSpcReduction="10000"/>
          </a:bodyPr>
          <a:lstStyle/>
          <a:p>
            <a:r>
              <a:rPr lang="en-GB" dirty="0" smtClean="0">
                <a:latin typeface="Arial" panose="020B0604020202020204" pitchFamily="34" charset="0"/>
                <a:cs typeface="Arial" panose="020B0604020202020204" pitchFamily="34" charset="0"/>
              </a:rPr>
              <a:t>No one type of advocacy is ‘best’ </a:t>
            </a:r>
            <a:endParaRPr lang="en-GB" dirty="0">
              <a:latin typeface="Arial" panose="020B0604020202020204" pitchFamily="34" charset="0"/>
              <a:cs typeface="Arial" panose="020B0604020202020204" pitchFamily="34" charset="0"/>
            </a:endParaRPr>
          </a:p>
        </p:txBody>
      </p:sp>
      <p:sp>
        <p:nvSpPr>
          <p:cNvPr id="4" name="Content Placeholder 2"/>
          <p:cNvSpPr txBox="1">
            <a:spLocks/>
          </p:cNvSpPr>
          <p:nvPr/>
        </p:nvSpPr>
        <p:spPr>
          <a:xfrm>
            <a:off x="838200" y="2792779"/>
            <a:ext cx="10515600" cy="250019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The reasons why each type of advocacy may/may not be suitable to the situation can be:</a:t>
            </a:r>
          </a:p>
          <a:p>
            <a:pPr marL="0" indent="0">
              <a:buNone/>
            </a:pPr>
            <a:r>
              <a:rPr lang="en-GB" sz="2600" dirty="0">
                <a:latin typeface="Arial" panose="020B0604020202020204" pitchFamily="34" charset="0"/>
                <a:cs typeface="Arial" panose="020B0604020202020204" pitchFamily="34" charset="0"/>
              </a:rPr>
              <a:t>	</a:t>
            </a:r>
            <a:r>
              <a:rPr lang="en-GB" sz="2600" dirty="0" smtClean="0">
                <a:latin typeface="Arial" panose="020B0604020202020204" pitchFamily="34" charset="0"/>
                <a:cs typeface="Arial" panose="020B0604020202020204" pitchFamily="34" charset="0"/>
              </a:rPr>
              <a:t>	1) Linked to the person needing advocacy</a:t>
            </a:r>
          </a:p>
          <a:p>
            <a:pPr marL="0" indent="0">
              <a:buNone/>
            </a:pPr>
            <a:r>
              <a:rPr lang="en-GB" sz="2600" dirty="0">
                <a:latin typeface="Arial" panose="020B0604020202020204" pitchFamily="34" charset="0"/>
                <a:cs typeface="Arial" panose="020B0604020202020204" pitchFamily="34" charset="0"/>
              </a:rPr>
              <a:t>	</a:t>
            </a:r>
            <a:r>
              <a:rPr lang="en-GB" sz="2600" dirty="0" smtClean="0">
                <a:latin typeface="Arial" panose="020B0604020202020204" pitchFamily="34" charset="0"/>
                <a:cs typeface="Arial" panose="020B0604020202020204" pitchFamily="34" charset="0"/>
              </a:rPr>
              <a:t>	2) Linked to the person potentially providing advocacy</a:t>
            </a:r>
          </a:p>
          <a:p>
            <a:pPr marL="0" indent="0">
              <a:buNone/>
            </a:pPr>
            <a:r>
              <a:rPr lang="en-GB" sz="2600" dirty="0">
                <a:latin typeface="Arial" panose="020B0604020202020204" pitchFamily="34" charset="0"/>
                <a:cs typeface="Arial" panose="020B0604020202020204" pitchFamily="34" charset="0"/>
              </a:rPr>
              <a:t>	</a:t>
            </a:r>
            <a:r>
              <a:rPr lang="en-GB" sz="2600" dirty="0" smtClean="0">
                <a:latin typeface="Arial" panose="020B0604020202020204" pitchFamily="34" charset="0"/>
                <a:cs typeface="Arial" panose="020B0604020202020204" pitchFamily="34" charset="0"/>
              </a:rPr>
              <a:t>	3) Linked to the issue or situation</a:t>
            </a: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20344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250" y="-34925"/>
            <a:ext cx="10515600" cy="1325563"/>
          </a:xfrm>
        </p:spPr>
        <p:txBody>
          <a:bodyPr>
            <a:normAutofit/>
          </a:bodyPr>
          <a:lstStyle/>
          <a:p>
            <a:endParaRPr lang="en-GB" sz="4000" dirty="0">
              <a:latin typeface="Arial" charset="0"/>
            </a:endParaRPr>
          </a:p>
        </p:txBody>
      </p:sp>
      <p:sp>
        <p:nvSpPr>
          <p:cNvPr id="13" name="TextBox 12"/>
          <p:cNvSpPr txBox="1"/>
          <p:nvPr/>
        </p:nvSpPr>
        <p:spPr>
          <a:xfrm>
            <a:off x="672632" y="2572459"/>
            <a:ext cx="10122836" cy="1815882"/>
          </a:xfrm>
          <a:prstGeom prst="rect">
            <a:avLst/>
          </a:prstGeom>
          <a:noFill/>
        </p:spPr>
        <p:txBody>
          <a:bodyPr wrap="none" rtlCol="0">
            <a:spAutoFit/>
          </a:bodyPr>
          <a:lstStyle/>
          <a:p>
            <a:r>
              <a:rPr lang="en-GB" sz="4400" dirty="0" smtClean="0"/>
              <a:t>‘Deciding what not to do is as important as </a:t>
            </a:r>
          </a:p>
          <a:p>
            <a:r>
              <a:rPr lang="en-GB" sz="4400" dirty="0" smtClean="0"/>
              <a:t>deciding what to do.’</a:t>
            </a:r>
          </a:p>
          <a:p>
            <a:r>
              <a:rPr lang="en-GB" sz="2400" dirty="0" smtClean="0"/>
              <a:t>						Steve Jobs – Co-founder, Apple </a:t>
            </a:r>
            <a:r>
              <a:rPr lang="en-GB" sz="2400" dirty="0" err="1" smtClean="0"/>
              <a:t>Inc</a:t>
            </a:r>
            <a:endParaRPr lang="en-GB" sz="2400" dirty="0"/>
          </a:p>
        </p:txBody>
      </p:sp>
    </p:spTree>
    <p:extLst>
      <p:ext uri="{BB962C8B-B14F-4D97-AF65-F5344CB8AC3E}">
        <p14:creationId xmlns:p14="http://schemas.microsoft.com/office/powerpoint/2010/main" val="37880857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Barriers to advocating effectively</a:t>
            </a:r>
          </a:p>
        </p:txBody>
      </p:sp>
      <p:sp>
        <p:nvSpPr>
          <p:cNvPr id="4" name="Content Placeholder 2"/>
          <p:cNvSpPr>
            <a:spLocks noGrp="1"/>
          </p:cNvSpPr>
          <p:nvPr>
            <p:ph idx="1"/>
          </p:nvPr>
        </p:nvSpPr>
        <p:spPr>
          <a:xfrm>
            <a:off x="467544" y="1722386"/>
            <a:ext cx="10515600" cy="4351338"/>
          </a:xfrm>
        </p:spPr>
        <p:txBody>
          <a:bodyPr>
            <a:normAutofit/>
          </a:bodyPr>
          <a:lstStyle/>
          <a:p>
            <a:r>
              <a:rPr lang="en-GB" sz="2600" dirty="0" smtClean="0">
                <a:latin typeface="Arial" panose="020B0604020202020204" pitchFamily="34" charset="0"/>
                <a:cs typeface="Arial" panose="020B0604020202020204" pitchFamily="34" charset="0"/>
              </a:rPr>
              <a:t>Being personally involved in the situation</a:t>
            </a:r>
          </a:p>
          <a:p>
            <a:pPr marL="0" indent="0">
              <a:buNone/>
            </a:pPr>
            <a:endParaRPr lang="en-GB" sz="2600" dirty="0" smtClean="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Not having the time </a:t>
            </a:r>
          </a:p>
          <a:p>
            <a:pPr marL="0" indent="0">
              <a:buNone/>
            </a:pPr>
            <a:endParaRPr lang="en-GB" sz="2600" dirty="0" smtClean="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Not being able to fully understand or communicate with the person</a:t>
            </a:r>
          </a:p>
          <a:p>
            <a:pPr marL="0" indent="0">
              <a:buNone/>
            </a:pPr>
            <a:endParaRPr lang="en-GB" sz="2600" dirty="0" smtClean="0">
              <a:latin typeface="Arial" panose="020B0604020202020204" pitchFamily="34" charset="0"/>
              <a:cs typeface="Arial" panose="020B0604020202020204" pitchFamily="34" charset="0"/>
            </a:endParaRPr>
          </a:p>
          <a:p>
            <a:r>
              <a:rPr lang="en-GB" sz="2600" dirty="0" smtClean="0">
                <a:latin typeface="Arial" panose="020B0604020202020204" pitchFamily="34" charset="0"/>
                <a:cs typeface="Arial" panose="020B0604020202020204" pitchFamily="34" charset="0"/>
              </a:rPr>
              <a:t>Conflict of interest with own position and not being able to be independent</a:t>
            </a:r>
          </a:p>
          <a:p>
            <a:pPr marL="0" indent="0">
              <a:buNone/>
            </a:pP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29225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67543" y="260648"/>
            <a:ext cx="8941928" cy="998984"/>
          </a:xfrm>
        </p:spPr>
        <p:txBody>
          <a:bodyPr/>
          <a:lstStyle/>
          <a:p>
            <a:r>
              <a:rPr lang="en-GB" dirty="0"/>
              <a:t>What can we do if we’re unable to advocate?</a:t>
            </a:r>
          </a:p>
        </p:txBody>
      </p:sp>
      <p:sp>
        <p:nvSpPr>
          <p:cNvPr id="10" name="Content Placeholder 2"/>
          <p:cNvSpPr>
            <a:spLocks noGrp="1"/>
          </p:cNvSpPr>
          <p:nvPr>
            <p:ph idx="1"/>
          </p:nvPr>
        </p:nvSpPr>
        <p:spPr>
          <a:xfrm>
            <a:off x="838200" y="1544271"/>
            <a:ext cx="10515600" cy="4997206"/>
          </a:xfrm>
        </p:spPr>
        <p:txBody>
          <a:bodyPr>
            <a:noAutofit/>
          </a:bodyPr>
          <a:lstStyle/>
          <a:p>
            <a:r>
              <a:rPr lang="en-GB" sz="2600" dirty="0" smtClean="0">
                <a:latin typeface="Arial" panose="020B0604020202020204" pitchFamily="34" charset="0"/>
                <a:cs typeface="Arial" panose="020B0604020202020204" pitchFamily="34" charset="0"/>
              </a:rPr>
              <a:t>Is there anyone else in a similar role that could advocate?</a:t>
            </a:r>
          </a:p>
          <a:p>
            <a:r>
              <a:rPr lang="en-GB" sz="2600" dirty="0" smtClean="0">
                <a:latin typeface="Arial" panose="020B0604020202020204" pitchFamily="34" charset="0"/>
                <a:cs typeface="Arial" panose="020B0604020202020204" pitchFamily="34" charset="0"/>
              </a:rPr>
              <a:t>Is there another form of advocacy available?</a:t>
            </a:r>
          </a:p>
          <a:p>
            <a:r>
              <a:rPr lang="en-GB" sz="2600" dirty="0" err="1" smtClean="0">
                <a:latin typeface="Arial" panose="020B0604020202020204" pitchFamily="34" charset="0"/>
                <a:cs typeface="Arial" panose="020B0604020202020204" pitchFamily="34" charset="0"/>
              </a:rPr>
              <a:t>Meic</a:t>
            </a:r>
            <a:r>
              <a:rPr lang="en-GB" sz="2600" dirty="0" smtClean="0">
                <a:latin typeface="Arial" panose="020B0604020202020204" pitchFamily="34" charset="0"/>
                <a:cs typeface="Arial" panose="020B0604020202020204" pitchFamily="34" charset="0"/>
              </a:rPr>
              <a:t> </a:t>
            </a:r>
            <a:r>
              <a:rPr lang="en-GB" sz="2600" dirty="0">
                <a:latin typeface="Arial" panose="020B0604020202020204" pitchFamily="34" charset="0"/>
                <a:cs typeface="Arial" panose="020B0604020202020204" pitchFamily="34" charset="0"/>
              </a:rPr>
              <a:t>– </a:t>
            </a:r>
            <a:r>
              <a:rPr lang="en-GB" sz="2600" dirty="0" smtClean="0">
                <a:latin typeface="Arial" panose="020B0604020202020204" pitchFamily="34" charset="0"/>
                <a:cs typeface="Arial" panose="020B0604020202020204" pitchFamily="34" charset="0"/>
              </a:rPr>
              <a:t>0808 802 3456 </a:t>
            </a:r>
            <a:r>
              <a:rPr lang="en-GB" sz="2600" dirty="0" smtClean="0">
                <a:latin typeface="Arial" panose="020B0604020202020204" pitchFamily="34" charset="0"/>
                <a:cs typeface="Arial" panose="020B0604020202020204" pitchFamily="34" charset="0"/>
                <a:hlinkClick r:id="rId3"/>
              </a:rPr>
              <a:t>www.meiccymru.org</a:t>
            </a:r>
            <a:r>
              <a:rPr lang="en-GB" sz="2600" dirty="0" smtClean="0">
                <a:latin typeface="Arial" panose="020B0604020202020204" pitchFamily="34" charset="0"/>
                <a:cs typeface="Arial" panose="020B0604020202020204" pitchFamily="34" charset="0"/>
              </a:rPr>
              <a:t> </a:t>
            </a:r>
          </a:p>
          <a:p>
            <a:r>
              <a:rPr lang="en-GB" sz="2600" dirty="0" smtClean="0">
                <a:latin typeface="Arial" panose="020B0604020202020204" pitchFamily="34" charset="0"/>
                <a:cs typeface="Arial" panose="020B0604020202020204" pitchFamily="34" charset="0"/>
              </a:rPr>
              <a:t>Citizens Advice – 0345 </a:t>
            </a:r>
            <a:r>
              <a:rPr lang="en-GB" sz="2600" dirty="0">
                <a:latin typeface="Arial" panose="020B0604020202020204" pitchFamily="34" charset="0"/>
                <a:cs typeface="Arial" panose="020B0604020202020204" pitchFamily="34" charset="0"/>
              </a:rPr>
              <a:t>404 </a:t>
            </a:r>
            <a:r>
              <a:rPr lang="en-GB" sz="2600" dirty="0" smtClean="0">
                <a:latin typeface="Arial" panose="020B0604020202020204" pitchFamily="34" charset="0"/>
                <a:cs typeface="Arial" panose="020B0604020202020204" pitchFamily="34" charset="0"/>
              </a:rPr>
              <a:t>0506 </a:t>
            </a:r>
            <a:r>
              <a:rPr lang="en-GB" sz="2600" dirty="0" smtClean="0">
                <a:latin typeface="Arial" panose="020B0604020202020204" pitchFamily="34" charset="0"/>
                <a:cs typeface="Arial" panose="020B0604020202020204" pitchFamily="34" charset="0"/>
                <a:hlinkClick r:id="rId4"/>
              </a:rPr>
              <a:t>www.citizensadvice.org.uk</a:t>
            </a:r>
            <a:r>
              <a:rPr lang="en-GB" sz="2600" dirty="0" smtClean="0">
                <a:latin typeface="Arial" panose="020B0604020202020204" pitchFamily="34" charset="0"/>
                <a:cs typeface="Arial" panose="020B0604020202020204" pitchFamily="34" charset="0"/>
              </a:rPr>
              <a:t> </a:t>
            </a:r>
          </a:p>
          <a:p>
            <a:r>
              <a:rPr lang="en-GB" sz="2600" dirty="0" smtClean="0">
                <a:latin typeface="Arial" panose="020B0604020202020204" pitchFamily="34" charset="0"/>
                <a:cs typeface="Arial" panose="020B0604020202020204" pitchFamily="34" charset="0"/>
              </a:rPr>
              <a:t>Older People’s Commissioner – </a:t>
            </a:r>
            <a:r>
              <a:rPr lang="en-GB" sz="2600" dirty="0">
                <a:latin typeface="Arial" panose="020B0604020202020204" pitchFamily="34" charset="0"/>
                <a:cs typeface="Arial" panose="020B0604020202020204" pitchFamily="34" charset="0"/>
              </a:rPr>
              <a:t>02920 </a:t>
            </a:r>
            <a:r>
              <a:rPr lang="en-GB" sz="2600" dirty="0" smtClean="0">
                <a:latin typeface="Arial" panose="020B0604020202020204" pitchFamily="34" charset="0"/>
                <a:cs typeface="Arial" panose="020B0604020202020204" pitchFamily="34" charset="0"/>
              </a:rPr>
              <a:t>445030 </a:t>
            </a:r>
            <a:r>
              <a:rPr lang="en-GB" sz="2600" dirty="0" smtClean="0">
                <a:latin typeface="Arial" panose="020B0604020202020204" pitchFamily="34" charset="0"/>
                <a:cs typeface="Arial" panose="020B0604020202020204" pitchFamily="34" charset="0"/>
                <a:hlinkClick r:id="rId5"/>
              </a:rPr>
              <a:t>www.olderpeoplewales.com</a:t>
            </a:r>
            <a:r>
              <a:rPr lang="en-GB" sz="2600" dirty="0" smtClean="0">
                <a:latin typeface="Arial" panose="020B0604020202020204" pitchFamily="34" charset="0"/>
                <a:cs typeface="Arial" panose="020B0604020202020204" pitchFamily="34" charset="0"/>
              </a:rPr>
              <a:t> </a:t>
            </a:r>
          </a:p>
          <a:p>
            <a:r>
              <a:rPr lang="en-GB" sz="2600" dirty="0" smtClean="0">
                <a:latin typeface="Arial" panose="020B0604020202020204" pitchFamily="34" charset="0"/>
                <a:cs typeface="Arial" panose="020B0604020202020204" pitchFamily="34" charset="0"/>
              </a:rPr>
              <a:t>Children’s Commissioner – </a:t>
            </a:r>
            <a:r>
              <a:rPr lang="en-GB" sz="2600" dirty="0">
                <a:latin typeface="Arial" panose="020B0604020202020204" pitchFamily="34" charset="0"/>
                <a:cs typeface="Arial" panose="020B0604020202020204" pitchFamily="34" charset="0"/>
              </a:rPr>
              <a:t>0808 801 </a:t>
            </a:r>
            <a:r>
              <a:rPr lang="en-GB" sz="2600" dirty="0" smtClean="0">
                <a:latin typeface="Arial" panose="020B0604020202020204" pitchFamily="34" charset="0"/>
                <a:cs typeface="Arial" panose="020B0604020202020204" pitchFamily="34" charset="0"/>
              </a:rPr>
              <a:t>1000 </a:t>
            </a:r>
            <a:r>
              <a:rPr lang="en-GB" sz="2600" dirty="0" smtClean="0">
                <a:latin typeface="Arial" panose="020B0604020202020204" pitchFamily="34" charset="0"/>
                <a:cs typeface="Arial" panose="020B0604020202020204" pitchFamily="34" charset="0"/>
                <a:hlinkClick r:id="rId6"/>
              </a:rPr>
              <a:t>www.childcomwales.org.uk</a:t>
            </a:r>
            <a:r>
              <a:rPr lang="en-GB" sz="2600" dirty="0" smtClean="0">
                <a:latin typeface="Arial" panose="020B0604020202020204" pitchFamily="34" charset="0"/>
                <a:cs typeface="Arial" panose="020B0604020202020204" pitchFamily="34" charset="0"/>
              </a:rPr>
              <a:t> </a:t>
            </a:r>
          </a:p>
          <a:p>
            <a:r>
              <a:rPr lang="en-GB" sz="2600" dirty="0" smtClean="0">
                <a:latin typeface="Arial" panose="020B0604020202020204" pitchFamily="34" charset="0"/>
                <a:cs typeface="Arial" panose="020B0604020202020204" pitchFamily="34" charset="0"/>
              </a:rPr>
              <a:t>Is the person eligible to receive Independent </a:t>
            </a:r>
            <a:r>
              <a:rPr lang="en-GB" sz="2600" dirty="0">
                <a:latin typeface="Arial" panose="020B0604020202020204" pitchFamily="34" charset="0"/>
                <a:cs typeface="Arial" panose="020B0604020202020204" pitchFamily="34" charset="0"/>
              </a:rPr>
              <a:t>P</a:t>
            </a:r>
            <a:r>
              <a:rPr lang="en-GB" sz="2600" dirty="0" smtClean="0">
                <a:latin typeface="Arial" panose="020B0604020202020204" pitchFamily="34" charset="0"/>
                <a:cs typeface="Arial" panose="020B0604020202020204" pitchFamily="34" charset="0"/>
              </a:rPr>
              <a:t>rofessional </a:t>
            </a:r>
            <a:r>
              <a:rPr lang="en-GB" sz="2600" dirty="0">
                <a:latin typeface="Arial" panose="020B0604020202020204" pitchFamily="34" charset="0"/>
                <a:cs typeface="Arial" panose="020B0604020202020204" pitchFamily="34" charset="0"/>
              </a:rPr>
              <a:t>A</a:t>
            </a:r>
            <a:r>
              <a:rPr lang="en-GB" sz="2600" dirty="0" smtClean="0">
                <a:latin typeface="Arial" panose="020B0604020202020204" pitchFamily="34" charset="0"/>
                <a:cs typeface="Arial" panose="020B0604020202020204" pitchFamily="34" charset="0"/>
              </a:rPr>
              <a:t>dvocacy support? (Specific to their situation)</a:t>
            </a:r>
          </a:p>
        </p:txBody>
      </p:sp>
    </p:spTree>
    <p:extLst>
      <p:ext uri="{BB962C8B-B14F-4D97-AF65-F5344CB8AC3E}">
        <p14:creationId xmlns:p14="http://schemas.microsoft.com/office/powerpoint/2010/main" val="2054100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809" y="2444545"/>
            <a:ext cx="10020300" cy="1742991"/>
          </a:xfrm>
        </p:spPr>
        <p:txBody>
          <a:bodyPr>
            <a:normAutofit/>
          </a:bodyPr>
          <a:lstStyle/>
          <a:p>
            <a:pPr marL="0" indent="0">
              <a:lnSpc>
                <a:spcPct val="100000"/>
              </a:lnSpc>
              <a:spcBef>
                <a:spcPts val="0"/>
              </a:spcBef>
              <a:buNone/>
            </a:pPr>
            <a:r>
              <a:rPr lang="en-GB" sz="2600" dirty="0">
                <a:latin typeface="Arial" panose="020B0604020202020204" pitchFamily="34" charset="0"/>
                <a:cs typeface="Arial" panose="020B0604020202020204" pitchFamily="34" charset="0"/>
              </a:rPr>
              <a:t>Local authorities must arrange for the provision of an independent professional advocate when a person can only overcome the barrier(s) to participate fully </a:t>
            </a:r>
            <a:r>
              <a:rPr lang="en-GB" sz="2600" dirty="0" smtClean="0">
                <a:latin typeface="Arial" panose="020B0604020202020204" pitchFamily="34" charset="0"/>
                <a:cs typeface="Arial" panose="020B0604020202020204" pitchFamily="34" charset="0"/>
              </a:rPr>
              <a:t>with </a:t>
            </a:r>
            <a:r>
              <a:rPr lang="en-GB" sz="2600" dirty="0">
                <a:latin typeface="Arial" panose="020B0604020202020204" pitchFamily="34" charset="0"/>
                <a:cs typeface="Arial" panose="020B0604020202020204" pitchFamily="34" charset="0"/>
              </a:rPr>
              <a:t>assistance from an appropriate individual, but there is no appropriate individual available. </a:t>
            </a:r>
            <a:endParaRPr lang="en-GB" sz="2600" dirty="0" smtClean="0">
              <a:latin typeface="Arial" panose="020B0604020202020204" pitchFamily="34" charset="0"/>
              <a:cs typeface="Arial" panose="020B0604020202020204" pitchFamily="34" charset="0"/>
            </a:endParaRPr>
          </a:p>
          <a:p>
            <a:pPr marL="0" indent="0">
              <a:lnSpc>
                <a:spcPct val="100000"/>
              </a:lnSpc>
              <a:spcBef>
                <a:spcPts val="0"/>
              </a:spcBef>
              <a:buNone/>
            </a:pPr>
            <a:endParaRPr lang="en-GB" sz="2600" dirty="0">
              <a:latin typeface="Arial" panose="020B0604020202020204" pitchFamily="34" charset="0"/>
              <a:cs typeface="Arial" panose="020B0604020202020204" pitchFamily="34" charset="0"/>
            </a:endParaRPr>
          </a:p>
          <a:p>
            <a:pPr marL="0" indent="0">
              <a:lnSpc>
                <a:spcPct val="100000"/>
              </a:lnSpc>
              <a:spcBef>
                <a:spcPts val="0"/>
              </a:spcBef>
              <a:buNone/>
            </a:pPr>
            <a:endParaRPr lang="en-GB" sz="26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467543" y="260648"/>
            <a:ext cx="7775911" cy="998984"/>
          </a:xfrm>
        </p:spPr>
        <p:txBody>
          <a:bodyPr/>
          <a:lstStyle/>
          <a:p>
            <a:r>
              <a:rPr lang="en-GB" dirty="0" smtClean="0"/>
              <a:t>Independent Professional Advocacy</a:t>
            </a:r>
            <a:endParaRPr lang="en-GB" dirty="0"/>
          </a:p>
        </p:txBody>
      </p:sp>
    </p:spTree>
    <p:extLst>
      <p:ext uri="{BB962C8B-B14F-4D97-AF65-F5344CB8AC3E}">
        <p14:creationId xmlns:p14="http://schemas.microsoft.com/office/powerpoint/2010/main" val="36408131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3" y="260648"/>
            <a:ext cx="8558469" cy="998984"/>
          </a:xfrm>
        </p:spPr>
        <p:txBody>
          <a:bodyPr/>
          <a:lstStyle/>
          <a:p>
            <a:r>
              <a:rPr lang="en-GB" dirty="0"/>
              <a:t>Learning </a:t>
            </a:r>
            <a:r>
              <a:rPr lang="en-GB" dirty="0" smtClean="0"/>
              <a:t>outcomes </a:t>
            </a:r>
            <a:r>
              <a:rPr lang="en-GB" dirty="0"/>
              <a:t>for this </a:t>
            </a:r>
            <a:r>
              <a:rPr lang="en-GB" dirty="0" smtClean="0"/>
              <a:t>session</a:t>
            </a:r>
            <a:endParaRPr lang="en-GB" dirty="0"/>
          </a:p>
        </p:txBody>
      </p:sp>
      <p:sp>
        <p:nvSpPr>
          <p:cNvPr id="4" name="Content Placeholder 2"/>
          <p:cNvSpPr>
            <a:spLocks noGrp="1"/>
          </p:cNvSpPr>
          <p:nvPr>
            <p:ph idx="1"/>
          </p:nvPr>
        </p:nvSpPr>
        <p:spPr>
          <a:xfrm>
            <a:off x="572736" y="1825625"/>
            <a:ext cx="7678003" cy="480847"/>
          </a:xfrm>
        </p:spPr>
        <p:txBody>
          <a:bodyPr>
            <a:noAutofit/>
          </a:bodyPr>
          <a:lstStyle/>
          <a:p>
            <a:pPr marL="0" indent="0">
              <a:buNone/>
            </a:pPr>
            <a:r>
              <a:rPr lang="en-GB" sz="2600" dirty="0" smtClean="0">
                <a:latin typeface="Arial" panose="020B0604020202020204" pitchFamily="34" charset="0"/>
                <a:cs typeface="Arial" panose="020B0604020202020204" pitchFamily="34" charset="0"/>
              </a:rPr>
              <a:t>By the end of the session learners will be able to:</a:t>
            </a:r>
          </a:p>
        </p:txBody>
      </p:sp>
      <p:sp>
        <p:nvSpPr>
          <p:cNvPr id="5" name="Content Placeholder 2"/>
          <p:cNvSpPr txBox="1">
            <a:spLocks/>
          </p:cNvSpPr>
          <p:nvPr/>
        </p:nvSpPr>
        <p:spPr>
          <a:xfrm>
            <a:off x="1411405" y="2693846"/>
            <a:ext cx="9220200" cy="4808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Identify when and how they themselves may act as advocates</a:t>
            </a:r>
            <a:endParaRPr lang="en-GB" sz="2600" dirty="0">
              <a:latin typeface="Arial" panose="020B0604020202020204" pitchFamily="34" charset="0"/>
              <a:cs typeface="Arial" panose="020B0604020202020204" pitchFamily="34" charset="0"/>
            </a:endParaRPr>
          </a:p>
        </p:txBody>
      </p:sp>
      <p:sp>
        <p:nvSpPr>
          <p:cNvPr id="6" name="Content Placeholder 2"/>
          <p:cNvSpPr txBox="1">
            <a:spLocks/>
          </p:cNvSpPr>
          <p:nvPr/>
        </p:nvSpPr>
        <p:spPr>
          <a:xfrm>
            <a:off x="1411405" y="3734329"/>
            <a:ext cx="9602337" cy="8759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Understand why they may be unable to advocate effectively in some situations</a:t>
            </a:r>
            <a:endParaRPr lang="en-GB" sz="2600" dirty="0">
              <a:latin typeface="Arial" panose="020B0604020202020204" pitchFamily="34" charset="0"/>
              <a:cs typeface="Arial" panose="020B0604020202020204" pitchFamily="34" charset="0"/>
            </a:endParaRPr>
          </a:p>
        </p:txBody>
      </p:sp>
      <p:sp>
        <p:nvSpPr>
          <p:cNvPr id="7" name="Content Placeholder 2"/>
          <p:cNvSpPr txBox="1">
            <a:spLocks/>
          </p:cNvSpPr>
          <p:nvPr/>
        </p:nvSpPr>
        <p:spPr>
          <a:xfrm>
            <a:off x="1411405" y="4749287"/>
            <a:ext cx="9738816" cy="12160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K</a:t>
            </a:r>
            <a:r>
              <a:rPr lang="en-GB" sz="2600" dirty="0" smtClean="0">
                <a:latin typeface="Arial" panose="020B0604020202020204" pitchFamily="34" charset="0"/>
                <a:cs typeface="Arial" panose="020B0604020202020204" pitchFamily="34" charset="0"/>
              </a:rPr>
              <a:t>now </a:t>
            </a:r>
            <a:r>
              <a:rPr lang="en-GB" sz="2600" dirty="0">
                <a:latin typeface="Arial" panose="020B0604020202020204" pitchFamily="34" charset="0"/>
                <a:cs typeface="Arial" panose="020B0604020202020204" pitchFamily="34" charset="0"/>
              </a:rPr>
              <a:t>what alternative options are available </a:t>
            </a:r>
            <a:r>
              <a:rPr lang="en-GB" sz="2600" dirty="0" smtClean="0">
                <a:latin typeface="Arial" panose="020B0604020202020204" pitchFamily="34" charset="0"/>
                <a:cs typeface="Arial" panose="020B0604020202020204" pitchFamily="34" charset="0"/>
              </a:rPr>
              <a:t>to </a:t>
            </a:r>
            <a:r>
              <a:rPr lang="en-GB" sz="2600" dirty="0">
                <a:latin typeface="Arial" panose="020B0604020202020204" pitchFamily="34" charset="0"/>
                <a:cs typeface="Arial" panose="020B0604020202020204" pitchFamily="34" charset="0"/>
              </a:rPr>
              <a:t>ensure that their advocacy partner receives ongoing support if they are unable to advocate effectively </a:t>
            </a:r>
          </a:p>
        </p:txBody>
      </p:sp>
    </p:spTree>
    <p:extLst>
      <p:ext uri="{BB962C8B-B14F-4D97-AF65-F5344CB8AC3E}">
        <p14:creationId xmlns:p14="http://schemas.microsoft.com/office/powerpoint/2010/main" val="629192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3" y="260648"/>
            <a:ext cx="9871075" cy="998984"/>
          </a:xfrm>
        </p:spPr>
        <p:txBody>
          <a:bodyPr/>
          <a:lstStyle/>
          <a:p>
            <a:r>
              <a:rPr lang="en-GB" sz="4000" dirty="0" smtClean="0"/>
              <a:t>Learning outcomes for this session</a:t>
            </a:r>
            <a:endParaRPr lang="en-GB" sz="4000" dirty="0"/>
          </a:p>
        </p:txBody>
      </p:sp>
      <p:sp>
        <p:nvSpPr>
          <p:cNvPr id="9" name="Content Placeholder 2"/>
          <p:cNvSpPr>
            <a:spLocks noGrp="1"/>
          </p:cNvSpPr>
          <p:nvPr>
            <p:ph idx="1"/>
          </p:nvPr>
        </p:nvSpPr>
        <p:spPr>
          <a:xfrm>
            <a:off x="543240" y="1825625"/>
            <a:ext cx="7678003" cy="480847"/>
          </a:xfrm>
        </p:spPr>
        <p:txBody>
          <a:bodyPr>
            <a:noAutofit/>
          </a:bodyPr>
          <a:lstStyle/>
          <a:p>
            <a:pPr marL="0" indent="0">
              <a:buNone/>
            </a:pPr>
            <a:r>
              <a:rPr lang="en-GB" sz="2600" dirty="0" smtClean="0">
                <a:latin typeface="Arial" panose="020B0604020202020204" pitchFamily="34" charset="0"/>
                <a:cs typeface="Arial" panose="020B0604020202020204" pitchFamily="34" charset="0"/>
              </a:rPr>
              <a:t>By the end of the session learners will be able to:</a:t>
            </a:r>
          </a:p>
        </p:txBody>
      </p:sp>
      <p:sp>
        <p:nvSpPr>
          <p:cNvPr id="10" name="Content Placeholder 2"/>
          <p:cNvSpPr txBox="1">
            <a:spLocks/>
          </p:cNvSpPr>
          <p:nvPr/>
        </p:nvSpPr>
        <p:spPr>
          <a:xfrm>
            <a:off x="1411405" y="2693846"/>
            <a:ext cx="9220200" cy="48084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Identify when and how they themselves may act as advocates</a:t>
            </a:r>
            <a:endParaRPr lang="en-GB" sz="2600" dirty="0">
              <a:latin typeface="Arial" panose="020B0604020202020204" pitchFamily="34" charset="0"/>
              <a:cs typeface="Arial" panose="020B0604020202020204" pitchFamily="34" charset="0"/>
            </a:endParaRPr>
          </a:p>
        </p:txBody>
      </p:sp>
      <p:sp>
        <p:nvSpPr>
          <p:cNvPr id="14" name="Content Placeholder 2"/>
          <p:cNvSpPr txBox="1">
            <a:spLocks/>
          </p:cNvSpPr>
          <p:nvPr/>
        </p:nvSpPr>
        <p:spPr>
          <a:xfrm>
            <a:off x="1411405" y="3734329"/>
            <a:ext cx="9602337" cy="8759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smtClean="0">
                <a:latin typeface="Arial" panose="020B0604020202020204" pitchFamily="34" charset="0"/>
                <a:cs typeface="Arial" panose="020B0604020202020204" pitchFamily="34" charset="0"/>
              </a:rPr>
              <a:t>Understand why they may be unable to advocate effectively </a:t>
            </a:r>
            <a:br>
              <a:rPr lang="en-GB" sz="2600" dirty="0" smtClean="0">
                <a:latin typeface="Arial" panose="020B0604020202020204" pitchFamily="34" charset="0"/>
                <a:cs typeface="Arial" panose="020B0604020202020204" pitchFamily="34" charset="0"/>
              </a:rPr>
            </a:br>
            <a:r>
              <a:rPr lang="en-GB" sz="2600" dirty="0" smtClean="0">
                <a:latin typeface="Arial" panose="020B0604020202020204" pitchFamily="34" charset="0"/>
                <a:cs typeface="Arial" panose="020B0604020202020204" pitchFamily="34" charset="0"/>
              </a:rPr>
              <a:t>in some situations</a:t>
            </a:r>
            <a:endParaRPr lang="en-GB" sz="2600" dirty="0">
              <a:latin typeface="Arial" panose="020B0604020202020204" pitchFamily="34" charset="0"/>
              <a:cs typeface="Arial" panose="020B0604020202020204" pitchFamily="34" charset="0"/>
            </a:endParaRPr>
          </a:p>
        </p:txBody>
      </p:sp>
      <p:sp>
        <p:nvSpPr>
          <p:cNvPr id="16" name="Content Placeholder 2"/>
          <p:cNvSpPr txBox="1">
            <a:spLocks/>
          </p:cNvSpPr>
          <p:nvPr/>
        </p:nvSpPr>
        <p:spPr>
          <a:xfrm>
            <a:off x="1411405" y="4749287"/>
            <a:ext cx="9738816" cy="121608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a:latin typeface="Arial" panose="020B0604020202020204" pitchFamily="34" charset="0"/>
                <a:cs typeface="Arial" panose="020B0604020202020204" pitchFamily="34" charset="0"/>
              </a:rPr>
              <a:t>K</a:t>
            </a:r>
            <a:r>
              <a:rPr lang="en-GB" sz="2600" dirty="0" smtClean="0">
                <a:latin typeface="Arial" panose="020B0604020202020204" pitchFamily="34" charset="0"/>
                <a:cs typeface="Arial" panose="020B0604020202020204" pitchFamily="34" charset="0"/>
              </a:rPr>
              <a:t>now </a:t>
            </a:r>
            <a:r>
              <a:rPr lang="en-GB" sz="2600" dirty="0">
                <a:latin typeface="Arial" panose="020B0604020202020204" pitchFamily="34" charset="0"/>
                <a:cs typeface="Arial" panose="020B0604020202020204" pitchFamily="34" charset="0"/>
              </a:rPr>
              <a:t>what alternative options are available </a:t>
            </a:r>
            <a:r>
              <a:rPr lang="en-GB" sz="2600" dirty="0" smtClean="0">
                <a:latin typeface="Arial" panose="020B0604020202020204" pitchFamily="34" charset="0"/>
                <a:cs typeface="Arial" panose="020B0604020202020204" pitchFamily="34" charset="0"/>
              </a:rPr>
              <a:t>to </a:t>
            </a:r>
            <a:r>
              <a:rPr lang="en-GB" sz="2600" dirty="0">
                <a:latin typeface="Arial" panose="020B0604020202020204" pitchFamily="34" charset="0"/>
                <a:cs typeface="Arial" panose="020B0604020202020204" pitchFamily="34" charset="0"/>
              </a:rPr>
              <a:t>ensure that </a:t>
            </a:r>
            <a:r>
              <a:rPr lang="en-GB" sz="2600" dirty="0" smtClean="0">
                <a:latin typeface="Arial" panose="020B0604020202020204" pitchFamily="34" charset="0"/>
                <a:cs typeface="Arial" panose="020B0604020202020204" pitchFamily="34" charset="0"/>
              </a:rPr>
              <a:t/>
            </a:r>
            <a:br>
              <a:rPr lang="en-GB" sz="2600" dirty="0" smtClean="0">
                <a:latin typeface="Arial" panose="020B0604020202020204" pitchFamily="34" charset="0"/>
                <a:cs typeface="Arial" panose="020B0604020202020204" pitchFamily="34" charset="0"/>
              </a:rPr>
            </a:br>
            <a:r>
              <a:rPr lang="en-GB" sz="2600" dirty="0" smtClean="0">
                <a:latin typeface="Arial" panose="020B0604020202020204" pitchFamily="34" charset="0"/>
                <a:cs typeface="Arial" panose="020B0604020202020204" pitchFamily="34" charset="0"/>
              </a:rPr>
              <a:t>the person </a:t>
            </a:r>
            <a:r>
              <a:rPr lang="en-GB" sz="2600" dirty="0">
                <a:latin typeface="Arial" panose="020B0604020202020204" pitchFamily="34" charset="0"/>
                <a:cs typeface="Arial" panose="020B0604020202020204" pitchFamily="34" charset="0"/>
              </a:rPr>
              <a:t>receives ongoing support if they are unable to advocate effectively </a:t>
            </a:r>
          </a:p>
        </p:txBody>
      </p:sp>
      <p:pic>
        <p:nvPicPr>
          <p:cNvPr id="8" name="Picture 7"/>
          <p:cNvPicPr>
            <a:picLocks noChangeAspect="1"/>
          </p:cNvPicPr>
          <p:nvPr/>
        </p:nvPicPr>
        <mc:AlternateContent xmlns:mc="http://schemas.openxmlformats.org/markup-compatibility/2006">
          <mc:Choice xmlns:ma="http://schemas.microsoft.com/office/mac/drawingml/2008/main" xmlns:mv="urn:schemas-microsoft-com:mac:vml" xmlns="" xmlns:lc="http://schemas.openxmlformats.org/drawingml/2006/lockedCanvas" Requires="ma">
            <p:blipFill>
              <a:blip r:embed="rId5"/>
              <a:stretch>
                <a:fillRect/>
              </a:stretch>
            </p:blipFill>
          </mc:Choice>
          <mc:Fallback>
            <p:blipFill>
              <a:blip r:embed="rId6"/>
              <a:stretch>
                <a:fillRect/>
              </a:stretch>
            </p:blipFill>
          </mc:Fallback>
        </mc:AlternateContent>
        <p:spPr>
          <a:xfrm>
            <a:off x="89364" y="3396119"/>
            <a:ext cx="1254014" cy="3383376"/>
          </a:xfrm>
          <a:prstGeom prst="rect">
            <a:avLst/>
          </a:prstGeom>
        </p:spPr>
      </p:pic>
    </p:spTree>
    <p:extLst>
      <p:ext uri="{BB962C8B-B14F-4D97-AF65-F5344CB8AC3E}">
        <p14:creationId xmlns:p14="http://schemas.microsoft.com/office/powerpoint/2010/main" val="708915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205248" y="0"/>
            <a:ext cx="10515600" cy="1325563"/>
          </a:xfrm>
        </p:spPr>
        <p:txBody>
          <a:bodyPr>
            <a:normAutofit/>
          </a:bodyPr>
          <a:lstStyle/>
          <a:p>
            <a:r>
              <a:rPr lang="en-GB" sz="4000" dirty="0" smtClean="0">
                <a:latin typeface="Arial" panose="020B0604020202020204" pitchFamily="34" charset="0"/>
                <a:cs typeface="Arial" panose="020B0604020202020204" pitchFamily="34" charset="0"/>
              </a:rPr>
              <a:t>The Squeaky </a:t>
            </a:r>
            <a:r>
              <a:rPr lang="en-GB" sz="4000" dirty="0"/>
              <a:t>W</a:t>
            </a:r>
            <a:r>
              <a:rPr lang="en-GB" sz="4000" dirty="0" smtClean="0">
                <a:latin typeface="Arial" panose="020B0604020202020204" pitchFamily="34" charset="0"/>
                <a:cs typeface="Arial" panose="020B0604020202020204" pitchFamily="34" charset="0"/>
              </a:rPr>
              <a:t>heel</a:t>
            </a:r>
            <a:endParaRPr lang="en-GB" sz="4000" dirty="0">
              <a:latin typeface="Arial" panose="020B0604020202020204" pitchFamily="34" charset="0"/>
              <a:cs typeface="Arial" panose="020B0604020202020204" pitchFamily="34" charset="0"/>
            </a:endParaRPr>
          </a:p>
        </p:txBody>
      </p:sp>
      <p:sp>
        <p:nvSpPr>
          <p:cNvPr id="18" name="Rectangle 1"/>
          <p:cNvSpPr>
            <a:spLocks noGrp="1" noChangeArrowheads="1"/>
          </p:cNvSpPr>
          <p:nvPr>
            <p:ph idx="1"/>
          </p:nvPr>
        </p:nvSpPr>
        <p:spPr bwMode="auto">
          <a:xfrm>
            <a:off x="838200" y="2354691"/>
            <a:ext cx="87630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Arial" panose="020B0604020202020204" pitchFamily="34" charset="0"/>
              </a:rPr>
              <a:t>	I hate to be a kicker,</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chemeClr val="tx1"/>
                </a:solidFill>
                <a:effectLst/>
                <a:latin typeface="Arial" panose="020B0604020202020204" pitchFamily="34" charset="0"/>
              </a:rPr>
              <a:t>	I always long for peace,</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sz="2800" b="0" i="0" u="none" strike="noStrike" cap="none" normalizeH="0" baseline="0" dirty="0" smtClean="0">
              <a:ln>
                <a:noFill/>
              </a:ln>
              <a:solidFill>
                <a:schemeClr val="tx1"/>
              </a:solidFill>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chemeClr val="tx1"/>
                </a:solidFill>
                <a:effectLst/>
                <a:latin typeface="Arial" panose="020B0604020202020204" pitchFamily="34" charset="0"/>
              </a:rPr>
              <a:t>	But the wheel that does the squeaking,</a:t>
            </a:r>
          </a:p>
          <a:p>
            <a:pPr marL="457200" marR="0" lvl="1"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smtClean="0">
                <a:ln>
                  <a:noFill/>
                </a:ln>
                <a:solidFill>
                  <a:schemeClr val="tx1"/>
                </a:solidFill>
                <a:effectLst/>
                <a:latin typeface="Arial" panose="020B0604020202020204" pitchFamily="34" charset="0"/>
              </a:rPr>
              <a:t>	Is the one that gets the grease.</a:t>
            </a:r>
          </a:p>
          <a:p>
            <a:pPr marL="457200" marR="0" lvl="1" indent="0" algn="l" defTabSz="914400" rtl="0" eaLnBrk="0" fontAlgn="base" latinLnBrk="0" hangingPunct="0">
              <a:lnSpc>
                <a:spcPct val="100000"/>
              </a:lnSpc>
              <a:spcBef>
                <a:spcPct val="0"/>
              </a:spcBef>
              <a:spcAft>
                <a:spcPct val="0"/>
              </a:spcAft>
              <a:buClrTx/>
              <a:buSzTx/>
              <a:buFontTx/>
              <a:buNone/>
              <a:tabLst/>
            </a:pPr>
            <a:endParaRPr lang="en-US" altLang="en-US" sz="2800" dirty="0">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None/>
              <a:tabLst/>
            </a:pPr>
            <a:r>
              <a:rPr lang="en-US" altLang="en-US" sz="2800" dirty="0" smtClean="0">
                <a:latin typeface="Arial" panose="020B0604020202020204" pitchFamily="34" charset="0"/>
              </a:rPr>
              <a:t>							</a:t>
            </a:r>
            <a:r>
              <a:rPr lang="en-US" altLang="en-US" sz="1800" dirty="0" smtClean="0">
                <a:latin typeface="Arial" panose="020B0604020202020204" pitchFamily="34" charset="0"/>
              </a:rPr>
              <a:t>(</a:t>
            </a:r>
            <a:r>
              <a:rPr kumimoji="0" lang="en-US" altLang="en-US" sz="1800" b="0" i="0" u="none" strike="noStrike" cap="none" normalizeH="0" baseline="0" dirty="0" smtClean="0">
                <a:ln>
                  <a:noFill/>
                </a:ln>
                <a:solidFill>
                  <a:schemeClr val="tx1"/>
                </a:solidFill>
                <a:effectLst/>
                <a:latin typeface="Arial" panose="020B0604020202020204" pitchFamily="34" charset="0"/>
              </a:rPr>
              <a:t>Josh Billings, c1870)</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10212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1467617" y="2846440"/>
            <a:ext cx="10515600" cy="883111"/>
          </a:xfrm>
        </p:spPr>
        <p:txBody>
          <a:bodyPr>
            <a:normAutofit/>
          </a:bodyPr>
          <a:lstStyle/>
          <a:p>
            <a:r>
              <a:rPr lang="en-GB" dirty="0" smtClean="0"/>
              <a:t>Exercise 1: Recap ‘what is advocacy?’</a:t>
            </a:r>
            <a:endParaRPr lang="en-GB" dirty="0"/>
          </a:p>
        </p:txBody>
      </p:sp>
    </p:spTree>
    <p:extLst>
      <p:ext uri="{BB962C8B-B14F-4D97-AF65-F5344CB8AC3E}">
        <p14:creationId xmlns:p14="http://schemas.microsoft.com/office/powerpoint/2010/main" val="1532808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1162050" y="700446"/>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
        <p:nvSpPr>
          <p:cNvPr id="10" name="Content Placeholder 2"/>
          <p:cNvSpPr txBox="1">
            <a:spLocks/>
          </p:cNvSpPr>
          <p:nvPr/>
        </p:nvSpPr>
        <p:spPr>
          <a:xfrm>
            <a:off x="814848" y="4102784"/>
            <a:ext cx="10515600" cy="12715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GB" sz="2600" dirty="0">
              <a:latin typeface="Arial" panose="020B0604020202020204" pitchFamily="34" charset="0"/>
              <a:cs typeface="Arial" panose="020B0604020202020204" pitchFamily="34" charset="0"/>
            </a:endParaRPr>
          </a:p>
        </p:txBody>
      </p:sp>
      <p:sp>
        <p:nvSpPr>
          <p:cNvPr id="7" name="Title 1"/>
          <p:cNvSpPr>
            <a:spLocks noGrp="1"/>
          </p:cNvSpPr>
          <p:nvPr>
            <p:ph type="title"/>
          </p:nvPr>
        </p:nvSpPr>
        <p:spPr>
          <a:xfrm>
            <a:off x="243501" y="451963"/>
            <a:ext cx="9578926" cy="496965"/>
          </a:xfrm>
        </p:spPr>
        <p:txBody>
          <a:bodyPr>
            <a:normAutofit fontScale="90000"/>
          </a:bodyPr>
          <a:lstStyle/>
          <a:p>
            <a:r>
              <a:rPr lang="en-GB" dirty="0" smtClean="0"/>
              <a:t>What is advocacy?</a:t>
            </a:r>
            <a:endParaRPr lang="en-GB" dirty="0"/>
          </a:p>
        </p:txBody>
      </p:sp>
      <p:graphicFrame>
        <p:nvGraphicFramePr>
          <p:cNvPr id="9" name="Table 8"/>
          <p:cNvGraphicFramePr>
            <a:graphicFrameLocks noGrp="1"/>
          </p:cNvGraphicFramePr>
          <p:nvPr>
            <p:extLst>
              <p:ext uri="{D42A27DB-BD31-4B8C-83A1-F6EECF244321}">
                <p14:modId xmlns:p14="http://schemas.microsoft.com/office/powerpoint/2010/main" val="3732252493"/>
              </p:ext>
            </p:extLst>
          </p:nvPr>
        </p:nvGraphicFramePr>
        <p:xfrm>
          <a:off x="232362" y="990939"/>
          <a:ext cx="10102644" cy="5484072"/>
        </p:xfrm>
        <a:graphic>
          <a:graphicData uri="http://schemas.openxmlformats.org/drawingml/2006/table">
            <a:tbl>
              <a:tblPr firstRow="1" bandRow="1">
                <a:tableStyleId>{5C22544A-7EE6-4342-B048-85BDC9FD1C3A}</a:tableStyleId>
              </a:tblPr>
              <a:tblGrid>
                <a:gridCol w="3367548"/>
                <a:gridCol w="3367548"/>
                <a:gridCol w="3367548"/>
              </a:tblGrid>
              <a:tr h="343141">
                <a:tc>
                  <a:txBody>
                    <a:bodyPr/>
                    <a:lstStyle/>
                    <a:p>
                      <a:pPr algn="ctr"/>
                      <a:r>
                        <a:rPr lang="en-GB" dirty="0" smtClean="0"/>
                        <a:t>Advocacy</a:t>
                      </a:r>
                      <a:r>
                        <a:rPr lang="en-GB" baseline="0" dirty="0" smtClean="0"/>
                        <a:t> is</a:t>
                      </a:r>
                      <a:endParaRPr lang="en-GB" dirty="0"/>
                    </a:p>
                  </a:txBody>
                  <a:tcPr>
                    <a:solidFill>
                      <a:srgbClr val="5CC9E3"/>
                    </a:solidFill>
                  </a:tcPr>
                </a:tc>
                <a:tc>
                  <a:txBody>
                    <a:bodyPr/>
                    <a:lstStyle/>
                    <a:p>
                      <a:pPr algn="ctr"/>
                      <a:r>
                        <a:rPr lang="en-GB" dirty="0" smtClean="0"/>
                        <a:t>Advocacy is not</a:t>
                      </a:r>
                      <a:endParaRPr lang="en-GB" dirty="0"/>
                    </a:p>
                  </a:txBody>
                  <a:tcPr>
                    <a:solidFill>
                      <a:srgbClr val="5CC9E3"/>
                    </a:solidFill>
                  </a:tcPr>
                </a:tc>
                <a:tc>
                  <a:txBody>
                    <a:bodyPr/>
                    <a:lstStyle/>
                    <a:p>
                      <a:pPr algn="ctr"/>
                      <a:r>
                        <a:rPr lang="en-GB" dirty="0" smtClean="0"/>
                        <a:t>An advocate must</a:t>
                      </a:r>
                      <a:endParaRPr lang="en-GB" dirty="0"/>
                    </a:p>
                  </a:txBody>
                  <a:tcPr>
                    <a:solidFill>
                      <a:srgbClr val="5CC9E3"/>
                    </a:solidFill>
                  </a:tcPr>
                </a:tc>
              </a:tr>
              <a:tr h="730356">
                <a:tc>
                  <a:txBody>
                    <a:bodyPr/>
                    <a:lstStyle/>
                    <a:p>
                      <a:r>
                        <a:rPr lang="en-GB" dirty="0" smtClean="0"/>
                        <a:t>Representing a person’s wishes and feelings.</a:t>
                      </a:r>
                    </a:p>
                  </a:txBody>
                  <a:tcPr/>
                </a:tc>
                <a:tc>
                  <a:txBody>
                    <a:bodyPr/>
                    <a:lstStyle/>
                    <a:p>
                      <a:r>
                        <a:rPr lang="en-GB" dirty="0" smtClean="0"/>
                        <a:t>Counselling.</a:t>
                      </a:r>
                      <a:endParaRPr lang="en-GB" dirty="0"/>
                    </a:p>
                  </a:txBody>
                  <a:tcPr/>
                </a:tc>
                <a:tc>
                  <a:txBody>
                    <a:bodyPr/>
                    <a:lstStyle/>
                    <a:p>
                      <a:r>
                        <a:rPr lang="en-GB" dirty="0" smtClean="0"/>
                        <a:t>Be led by the person – only doing what they request.</a:t>
                      </a:r>
                      <a:endParaRPr lang="en-GB" dirty="0"/>
                    </a:p>
                  </a:txBody>
                  <a:tcPr/>
                </a:tc>
              </a:tr>
              <a:tr h="730356">
                <a:tc>
                  <a:txBody>
                    <a:bodyPr/>
                    <a:lstStyle/>
                    <a:p>
                      <a:r>
                        <a:rPr lang="en-GB" dirty="0" smtClean="0"/>
                        <a:t>Ensuring a person’s rights and entitlements are being met.</a:t>
                      </a:r>
                      <a:endParaRPr lang="en-GB" dirty="0"/>
                    </a:p>
                  </a:txBody>
                  <a:tcPr/>
                </a:tc>
                <a:tc>
                  <a:txBody>
                    <a:bodyPr/>
                    <a:lstStyle/>
                    <a:p>
                      <a:r>
                        <a:rPr lang="en-GB" dirty="0" smtClean="0"/>
                        <a:t>Support work.</a:t>
                      </a:r>
                      <a:endParaRPr lang="en-GB" dirty="0"/>
                    </a:p>
                  </a:txBody>
                  <a:tcPr/>
                </a:tc>
                <a:tc>
                  <a:txBody>
                    <a:bodyPr/>
                    <a:lstStyle/>
                    <a:p>
                      <a:r>
                        <a:rPr lang="en-GB" dirty="0" smtClean="0"/>
                        <a:t>Represent what</a:t>
                      </a:r>
                      <a:r>
                        <a:rPr lang="en-GB" baseline="0" dirty="0" smtClean="0"/>
                        <a:t> the person wants, </a:t>
                      </a:r>
                      <a:r>
                        <a:rPr lang="en-GB" dirty="0" smtClean="0"/>
                        <a:t>regardless</a:t>
                      </a:r>
                      <a:r>
                        <a:rPr lang="en-GB" baseline="0" dirty="0" smtClean="0"/>
                        <a:t> of their own opinions.</a:t>
                      </a:r>
                      <a:endParaRPr lang="en-GB" dirty="0"/>
                    </a:p>
                  </a:txBody>
                  <a:tcPr/>
                </a:tc>
              </a:tr>
              <a:tr h="857851">
                <a:tc>
                  <a:txBody>
                    <a:bodyPr/>
                    <a:lstStyle/>
                    <a:p>
                      <a:r>
                        <a:rPr lang="en-GB" dirty="0" smtClean="0"/>
                        <a:t>Accessing information to ensure the person understands the process.</a:t>
                      </a:r>
                      <a:endParaRPr lang="en-GB" dirty="0"/>
                    </a:p>
                  </a:txBody>
                  <a:tcPr/>
                </a:tc>
                <a:tc>
                  <a:txBody>
                    <a:bodyPr/>
                    <a:lstStyle/>
                    <a:p>
                      <a:r>
                        <a:rPr lang="en-GB" dirty="0" smtClean="0"/>
                        <a:t>Befriending/mentoring.</a:t>
                      </a:r>
                      <a:endParaRPr lang="en-GB" dirty="0"/>
                    </a:p>
                  </a:txBody>
                  <a:tcPr/>
                </a:tc>
                <a:tc>
                  <a:txBody>
                    <a:bodyPr/>
                    <a:lstStyle/>
                    <a:p>
                      <a:r>
                        <a:rPr lang="en-GB" dirty="0" smtClean="0"/>
                        <a:t>Consult with the person throughout.</a:t>
                      </a:r>
                      <a:endParaRPr lang="en-GB" dirty="0"/>
                    </a:p>
                  </a:txBody>
                  <a:tcPr/>
                </a:tc>
              </a:tr>
              <a:tr h="857851">
                <a:tc>
                  <a:txBody>
                    <a:bodyPr/>
                    <a:lstStyle/>
                    <a:p>
                      <a:r>
                        <a:rPr lang="en-GB" dirty="0" smtClean="0"/>
                        <a:t>Helping a person consider their options.</a:t>
                      </a:r>
                    </a:p>
                    <a:p>
                      <a:endParaRPr lang="en-GB" dirty="0"/>
                    </a:p>
                  </a:txBody>
                  <a:tcPr/>
                </a:tc>
                <a:tc>
                  <a:txBody>
                    <a:bodyPr/>
                    <a:lstStyle/>
                    <a:p>
                      <a:r>
                        <a:rPr lang="en-GB" dirty="0" smtClean="0"/>
                        <a:t>Advising a</a:t>
                      </a:r>
                      <a:r>
                        <a:rPr lang="en-GB" baseline="0" dirty="0" smtClean="0"/>
                        <a:t> person on what you think is best for them.</a:t>
                      </a:r>
                      <a:endParaRPr lang="en-GB" dirty="0"/>
                    </a:p>
                  </a:txBody>
                  <a:tcPr/>
                </a:tc>
                <a:tc>
                  <a:txBody>
                    <a:bodyPr/>
                    <a:lstStyle/>
                    <a:p>
                      <a:r>
                        <a:rPr lang="en-GB" dirty="0" smtClean="0"/>
                        <a:t>Help the person consider all </a:t>
                      </a:r>
                      <a:br>
                        <a:rPr lang="en-GB" dirty="0" smtClean="0"/>
                      </a:br>
                      <a:r>
                        <a:rPr lang="en-GB" dirty="0" smtClean="0"/>
                        <a:t>their options.</a:t>
                      </a:r>
                      <a:endParaRPr lang="en-GB" dirty="0"/>
                    </a:p>
                  </a:txBody>
                  <a:tcPr/>
                </a:tc>
              </a:tr>
              <a:tr h="857851">
                <a:tc>
                  <a:txBody>
                    <a:bodyPr/>
                    <a:lstStyle/>
                    <a:p>
                      <a:r>
                        <a:rPr lang="en-GB" dirty="0" smtClean="0"/>
                        <a:t>Attending</a:t>
                      </a:r>
                      <a:r>
                        <a:rPr lang="en-GB" baseline="0" dirty="0" smtClean="0"/>
                        <a:t> a meeting with someone to give them more confidence. </a:t>
                      </a:r>
                      <a:endParaRPr lang="en-GB" dirty="0"/>
                    </a:p>
                  </a:txBody>
                  <a:tcPr/>
                </a:tc>
                <a:tc>
                  <a:txBody>
                    <a:bodyPr/>
                    <a:lstStyle/>
                    <a:p>
                      <a:r>
                        <a:rPr lang="en-GB" dirty="0" smtClean="0"/>
                        <a:t>Representing a person against their wishes.</a:t>
                      </a:r>
                      <a:endParaRPr lang="en-GB" dirty="0"/>
                    </a:p>
                  </a:txBody>
                  <a:tcPr/>
                </a:tc>
                <a:tc>
                  <a:txBody>
                    <a:bodyPr/>
                    <a:lstStyle/>
                    <a:p>
                      <a:r>
                        <a:rPr lang="en-GB" dirty="0" smtClean="0"/>
                        <a:t>Have the time to participate</a:t>
                      </a:r>
                      <a:r>
                        <a:rPr lang="en-GB" baseline="0" dirty="0" smtClean="0"/>
                        <a:t> as much as requested by the person.</a:t>
                      </a:r>
                      <a:endParaRPr lang="en-GB" dirty="0"/>
                    </a:p>
                  </a:txBody>
                  <a:tcPr/>
                </a:tc>
              </a:tr>
              <a:tr h="857851">
                <a:tc>
                  <a:txBody>
                    <a:bodyPr/>
                    <a:lstStyle/>
                    <a:p>
                      <a:r>
                        <a:rPr lang="en-GB" dirty="0" smtClean="0"/>
                        <a:t>Listening to a person and acting on their direction.</a:t>
                      </a:r>
                    </a:p>
                  </a:txBody>
                  <a:tcPr/>
                </a:tc>
                <a:tc>
                  <a:txBody>
                    <a:bodyPr/>
                    <a:lstStyle/>
                    <a:p>
                      <a:r>
                        <a:rPr lang="en-GB" dirty="0" smtClean="0"/>
                        <a:t>Talking about someone behind their back and knowing things they don’t.</a:t>
                      </a:r>
                      <a:endParaRPr lang="en-GB" dirty="0"/>
                    </a:p>
                  </a:txBody>
                  <a:tcPr/>
                </a:tc>
                <a:tc>
                  <a:txBody>
                    <a:bodyPr/>
                    <a:lstStyle/>
                    <a:p>
                      <a:r>
                        <a:rPr lang="en-GB" dirty="0" smtClean="0"/>
                        <a:t>Be</a:t>
                      </a:r>
                      <a:r>
                        <a:rPr lang="en-GB" baseline="0" dirty="0" smtClean="0"/>
                        <a:t> friendly while still maintaining boundaries.</a:t>
                      </a:r>
                      <a:endParaRPr lang="en-GB" dirty="0"/>
                    </a:p>
                  </a:txBody>
                  <a:tcPr/>
                </a:tc>
              </a:tr>
            </a:tbl>
          </a:graphicData>
        </a:graphic>
      </p:graphicFrame>
    </p:spTree>
    <p:extLst>
      <p:ext uri="{BB962C8B-B14F-4D97-AF65-F5344CB8AC3E}">
        <p14:creationId xmlns:p14="http://schemas.microsoft.com/office/powerpoint/2010/main" val="664311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3" y="260648"/>
            <a:ext cx="9782585" cy="998984"/>
          </a:xfrm>
        </p:spPr>
        <p:txBody>
          <a:bodyPr/>
          <a:lstStyle/>
          <a:p>
            <a:r>
              <a:rPr lang="en-GB" dirty="0" smtClean="0"/>
              <a:t>Exercise 2</a:t>
            </a:r>
            <a:r>
              <a:rPr lang="en-GB" dirty="0"/>
              <a:t>: How do we support others to have </a:t>
            </a:r>
            <a:r>
              <a:rPr lang="en-GB" dirty="0" smtClean="0"/>
              <a:t/>
            </a:r>
            <a:br>
              <a:rPr lang="en-GB" dirty="0" smtClean="0"/>
            </a:br>
            <a:r>
              <a:rPr lang="en-GB" dirty="0" smtClean="0"/>
              <a:t>a </a:t>
            </a:r>
            <a:r>
              <a:rPr lang="en-GB" dirty="0"/>
              <a:t>voice and be heard?</a:t>
            </a:r>
          </a:p>
        </p:txBody>
      </p:sp>
      <p:sp>
        <p:nvSpPr>
          <p:cNvPr id="5" name="Text Box 3"/>
          <p:cNvSpPr txBox="1">
            <a:spLocks noChangeArrowheads="1"/>
          </p:cNvSpPr>
          <p:nvPr/>
        </p:nvSpPr>
        <p:spPr bwMode="auto">
          <a:xfrm>
            <a:off x="4253242" y="5260038"/>
            <a:ext cx="3872904" cy="923330"/>
          </a:xfrm>
          <a:prstGeom prst="rect">
            <a:avLst/>
          </a:prstGeom>
          <a:noFill/>
          <a:ln w="9525">
            <a:noFill/>
            <a:miter lim="800000"/>
            <a:headEnd/>
            <a:tailEnd/>
          </a:ln>
        </p:spPr>
        <p:txBody>
          <a:bodyPr wrap="square">
            <a:spAutoFit/>
          </a:bodyPr>
          <a:lstStyle/>
          <a:p>
            <a:pPr algn="ctr"/>
            <a:r>
              <a:rPr lang="en-GB" b="1" dirty="0" smtClean="0">
                <a:latin typeface="Arial" charset="0"/>
              </a:rPr>
              <a:t>5. </a:t>
            </a:r>
            <a:r>
              <a:rPr lang="en-GB" dirty="0" smtClean="0">
                <a:latin typeface="Arial" charset="0"/>
              </a:rPr>
              <a:t>Helping them decide </a:t>
            </a:r>
            <a:r>
              <a:rPr lang="en-GB" dirty="0">
                <a:latin typeface="Arial" charset="0"/>
              </a:rPr>
              <a:t>what they </a:t>
            </a:r>
            <a:r>
              <a:rPr lang="en-GB" dirty="0" smtClean="0">
                <a:latin typeface="Arial" charset="0"/>
              </a:rPr>
              <a:t>want, including all potential outcomes</a:t>
            </a:r>
            <a:endParaRPr lang="en-GB" dirty="0">
              <a:latin typeface="Arial" charset="0"/>
            </a:endParaRPr>
          </a:p>
        </p:txBody>
      </p:sp>
      <p:sp>
        <p:nvSpPr>
          <p:cNvPr id="7" name="Text Box 5"/>
          <p:cNvSpPr txBox="1">
            <a:spLocks noChangeArrowheads="1"/>
          </p:cNvSpPr>
          <p:nvPr/>
        </p:nvSpPr>
        <p:spPr bwMode="auto">
          <a:xfrm>
            <a:off x="6189694" y="1803654"/>
            <a:ext cx="2807072" cy="646331"/>
          </a:xfrm>
          <a:prstGeom prst="rect">
            <a:avLst/>
          </a:prstGeom>
          <a:noFill/>
          <a:ln w="9525">
            <a:noFill/>
            <a:miter lim="800000"/>
            <a:headEnd/>
            <a:tailEnd/>
          </a:ln>
        </p:spPr>
        <p:txBody>
          <a:bodyPr wrap="square">
            <a:spAutoFit/>
          </a:bodyPr>
          <a:lstStyle/>
          <a:p>
            <a:pPr algn="ctr"/>
            <a:r>
              <a:rPr lang="en-GB" b="1" dirty="0">
                <a:latin typeface="Arial" charset="0"/>
              </a:rPr>
              <a:t>2</a:t>
            </a:r>
            <a:r>
              <a:rPr lang="en-GB" b="1" dirty="0" smtClean="0">
                <a:latin typeface="Arial" charset="0"/>
              </a:rPr>
              <a:t>. </a:t>
            </a:r>
            <a:r>
              <a:rPr lang="en-GB" dirty="0" smtClean="0">
                <a:latin typeface="Arial" charset="0"/>
              </a:rPr>
              <a:t>Helping them </a:t>
            </a:r>
            <a:r>
              <a:rPr lang="en-GB" dirty="0">
                <a:latin typeface="Arial" charset="0"/>
              </a:rPr>
              <a:t>access accurate information</a:t>
            </a:r>
          </a:p>
        </p:txBody>
      </p:sp>
      <p:sp>
        <p:nvSpPr>
          <p:cNvPr id="8" name="Text Box 6"/>
          <p:cNvSpPr txBox="1">
            <a:spLocks noChangeArrowheads="1"/>
          </p:cNvSpPr>
          <p:nvPr/>
        </p:nvSpPr>
        <p:spPr bwMode="auto">
          <a:xfrm>
            <a:off x="1156898" y="3603854"/>
            <a:ext cx="2664296" cy="646331"/>
          </a:xfrm>
          <a:prstGeom prst="rect">
            <a:avLst/>
          </a:prstGeom>
          <a:noFill/>
          <a:ln w="9525">
            <a:noFill/>
            <a:miter lim="800000"/>
            <a:headEnd/>
            <a:tailEnd/>
          </a:ln>
        </p:spPr>
        <p:txBody>
          <a:bodyPr wrap="square">
            <a:spAutoFit/>
          </a:bodyPr>
          <a:lstStyle/>
          <a:p>
            <a:pPr algn="ctr"/>
            <a:r>
              <a:rPr lang="en-GB" b="1" dirty="0" smtClean="0">
                <a:latin typeface="Arial" charset="0"/>
              </a:rPr>
              <a:t>7. </a:t>
            </a:r>
            <a:r>
              <a:rPr lang="en-GB" dirty="0" smtClean="0">
                <a:latin typeface="Arial" charset="0"/>
              </a:rPr>
              <a:t>Helping them understand </a:t>
            </a:r>
            <a:r>
              <a:rPr lang="en-GB" dirty="0">
                <a:latin typeface="Arial" charset="0"/>
              </a:rPr>
              <a:t>outcomes</a:t>
            </a:r>
          </a:p>
        </p:txBody>
      </p:sp>
      <p:sp>
        <p:nvSpPr>
          <p:cNvPr id="9" name="Text Box 8"/>
          <p:cNvSpPr txBox="1">
            <a:spLocks noChangeArrowheads="1"/>
          </p:cNvSpPr>
          <p:nvPr/>
        </p:nvSpPr>
        <p:spPr bwMode="auto">
          <a:xfrm>
            <a:off x="6629506" y="4035902"/>
            <a:ext cx="3106216" cy="923330"/>
          </a:xfrm>
          <a:prstGeom prst="rect">
            <a:avLst/>
          </a:prstGeom>
          <a:noFill/>
          <a:ln w="9525">
            <a:noFill/>
            <a:miter lim="800000"/>
            <a:headEnd/>
            <a:tailEnd/>
          </a:ln>
        </p:spPr>
        <p:txBody>
          <a:bodyPr wrap="square">
            <a:spAutoFit/>
          </a:bodyPr>
          <a:lstStyle/>
          <a:p>
            <a:pPr algn="ctr"/>
            <a:r>
              <a:rPr lang="en-GB" b="1" dirty="0" smtClean="0">
                <a:latin typeface="Arial" charset="0"/>
              </a:rPr>
              <a:t>4. </a:t>
            </a:r>
            <a:r>
              <a:rPr lang="en-GB" dirty="0" smtClean="0">
                <a:latin typeface="Arial" charset="0"/>
              </a:rPr>
              <a:t>Helping them </a:t>
            </a:r>
            <a:r>
              <a:rPr lang="en-GB" dirty="0">
                <a:latin typeface="Arial" charset="0"/>
              </a:rPr>
              <a:t>explore </a:t>
            </a:r>
            <a:r>
              <a:rPr lang="en-GB" dirty="0" smtClean="0">
                <a:latin typeface="Arial" charset="0"/>
              </a:rPr>
              <a:t>options including processes involved in each</a:t>
            </a:r>
            <a:endParaRPr lang="en-GB" dirty="0">
              <a:latin typeface="Arial" charset="0"/>
            </a:endParaRPr>
          </a:p>
        </p:txBody>
      </p:sp>
      <p:sp>
        <p:nvSpPr>
          <p:cNvPr id="10" name="Text Box 4"/>
          <p:cNvSpPr txBox="1">
            <a:spLocks noChangeArrowheads="1"/>
          </p:cNvSpPr>
          <p:nvPr/>
        </p:nvSpPr>
        <p:spPr bwMode="auto">
          <a:xfrm>
            <a:off x="1588946" y="4611966"/>
            <a:ext cx="3024336" cy="646331"/>
          </a:xfrm>
          <a:prstGeom prst="rect">
            <a:avLst/>
          </a:prstGeom>
          <a:noFill/>
          <a:ln w="9525">
            <a:noFill/>
            <a:miter lim="800000"/>
            <a:headEnd/>
            <a:tailEnd/>
          </a:ln>
        </p:spPr>
        <p:txBody>
          <a:bodyPr wrap="square">
            <a:spAutoFit/>
          </a:bodyPr>
          <a:lstStyle/>
          <a:p>
            <a:pPr algn="ctr"/>
            <a:r>
              <a:rPr lang="en-GB" b="1" dirty="0" smtClean="0">
                <a:latin typeface="Arial" charset="0"/>
              </a:rPr>
              <a:t>6. </a:t>
            </a:r>
            <a:r>
              <a:rPr lang="en-GB" dirty="0" smtClean="0">
                <a:latin typeface="Arial" charset="0"/>
              </a:rPr>
              <a:t>Helping them tell </a:t>
            </a:r>
            <a:r>
              <a:rPr lang="en-GB" dirty="0">
                <a:latin typeface="Arial" charset="0"/>
              </a:rPr>
              <a:t>others what they want</a:t>
            </a:r>
          </a:p>
        </p:txBody>
      </p:sp>
      <p:sp>
        <p:nvSpPr>
          <p:cNvPr id="11" name="Text Box 5"/>
          <p:cNvSpPr txBox="1">
            <a:spLocks noChangeArrowheads="1"/>
          </p:cNvSpPr>
          <p:nvPr/>
        </p:nvSpPr>
        <p:spPr bwMode="auto">
          <a:xfrm>
            <a:off x="3389146" y="1803654"/>
            <a:ext cx="2376264" cy="646331"/>
          </a:xfrm>
          <a:prstGeom prst="rect">
            <a:avLst/>
          </a:prstGeom>
          <a:noFill/>
          <a:ln w="9525">
            <a:noFill/>
            <a:miter lim="800000"/>
            <a:headEnd/>
            <a:tailEnd/>
          </a:ln>
        </p:spPr>
        <p:txBody>
          <a:bodyPr wrap="square">
            <a:spAutoFit/>
          </a:bodyPr>
          <a:lstStyle/>
          <a:p>
            <a:pPr algn="ctr"/>
            <a:r>
              <a:rPr lang="en-GB" b="1" dirty="0" smtClean="0">
                <a:latin typeface="Arial" charset="0"/>
              </a:rPr>
              <a:t>1. </a:t>
            </a:r>
            <a:r>
              <a:rPr lang="en-GB" dirty="0" smtClean="0">
                <a:latin typeface="Arial" charset="0"/>
              </a:rPr>
              <a:t>Hearing their story – clarifying the issue</a:t>
            </a:r>
            <a:endParaRPr lang="en-GB" dirty="0">
              <a:latin typeface="Arial" charset="0"/>
            </a:endParaRPr>
          </a:p>
        </p:txBody>
      </p:sp>
      <p:sp>
        <p:nvSpPr>
          <p:cNvPr id="12" name="Text Box 5"/>
          <p:cNvSpPr txBox="1">
            <a:spLocks noChangeArrowheads="1"/>
          </p:cNvSpPr>
          <p:nvPr/>
        </p:nvSpPr>
        <p:spPr bwMode="auto">
          <a:xfrm>
            <a:off x="7325023" y="2871580"/>
            <a:ext cx="2952328" cy="646331"/>
          </a:xfrm>
          <a:prstGeom prst="rect">
            <a:avLst/>
          </a:prstGeom>
          <a:noFill/>
          <a:ln w="9525">
            <a:noFill/>
            <a:miter lim="800000"/>
            <a:headEnd/>
            <a:tailEnd/>
          </a:ln>
        </p:spPr>
        <p:txBody>
          <a:bodyPr wrap="square">
            <a:spAutoFit/>
          </a:bodyPr>
          <a:lstStyle/>
          <a:p>
            <a:pPr algn="ctr"/>
            <a:r>
              <a:rPr lang="en-GB" b="1" dirty="0" smtClean="0">
                <a:latin typeface="Arial" charset="0"/>
              </a:rPr>
              <a:t>3. </a:t>
            </a:r>
            <a:r>
              <a:rPr lang="en-GB" dirty="0" smtClean="0">
                <a:latin typeface="Arial" charset="0"/>
              </a:rPr>
              <a:t>Establishing what their preferred outcome is</a:t>
            </a:r>
            <a:endParaRPr lang="en-GB" dirty="0">
              <a:latin typeface="Arial" charset="0"/>
            </a:endParaRPr>
          </a:p>
        </p:txBody>
      </p:sp>
      <p:sp>
        <p:nvSpPr>
          <p:cNvPr id="13" name="Text Box 5"/>
          <p:cNvSpPr txBox="1">
            <a:spLocks noChangeArrowheads="1"/>
          </p:cNvSpPr>
          <p:nvPr/>
        </p:nvSpPr>
        <p:spPr bwMode="auto">
          <a:xfrm>
            <a:off x="1372922" y="2595742"/>
            <a:ext cx="3672408" cy="646331"/>
          </a:xfrm>
          <a:prstGeom prst="rect">
            <a:avLst/>
          </a:prstGeom>
          <a:noFill/>
          <a:ln w="9525">
            <a:noFill/>
            <a:miter lim="800000"/>
            <a:headEnd/>
            <a:tailEnd/>
          </a:ln>
        </p:spPr>
        <p:txBody>
          <a:bodyPr wrap="square">
            <a:spAutoFit/>
          </a:bodyPr>
          <a:lstStyle/>
          <a:p>
            <a:pPr algn="ctr"/>
            <a:r>
              <a:rPr lang="en-GB" b="1" dirty="0" smtClean="0">
                <a:latin typeface="Arial" charset="0"/>
              </a:rPr>
              <a:t>8. </a:t>
            </a:r>
            <a:r>
              <a:rPr lang="en-GB" dirty="0" smtClean="0">
                <a:latin typeface="Arial" charset="0"/>
              </a:rPr>
              <a:t>Making positive endings when the advocacy relationship ends</a:t>
            </a:r>
            <a:endParaRPr lang="en-GB" dirty="0">
              <a:latin typeface="Arial" charset="0"/>
            </a:endParaRPr>
          </a:p>
        </p:txBody>
      </p:sp>
    </p:spTree>
    <p:extLst>
      <p:ext uri="{BB962C8B-B14F-4D97-AF65-F5344CB8AC3E}">
        <p14:creationId xmlns:p14="http://schemas.microsoft.com/office/powerpoint/2010/main" val="259039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67544" y="260648"/>
            <a:ext cx="7128792" cy="998984"/>
          </a:xfrm>
        </p:spPr>
        <p:txBody>
          <a:bodyPr/>
          <a:lstStyle/>
          <a:p>
            <a:r>
              <a:rPr lang="en-GB" dirty="0" smtClean="0"/>
              <a:t>Recap advocacy types</a:t>
            </a:r>
            <a:endParaRPr lang="en-GB" dirty="0"/>
          </a:p>
        </p:txBody>
      </p:sp>
      <p:sp>
        <p:nvSpPr>
          <p:cNvPr id="11" name="TextBox 10"/>
          <p:cNvSpPr txBox="1"/>
          <p:nvPr/>
        </p:nvSpPr>
        <p:spPr>
          <a:xfrm>
            <a:off x="575072" y="1569031"/>
            <a:ext cx="4863600" cy="1631216"/>
          </a:xfrm>
          <a:prstGeom prst="rect">
            <a:avLst/>
          </a:prstGeom>
          <a:gradFill flip="none" rotWithShape="1">
            <a:gsLst>
              <a:gs pos="0">
                <a:srgbClr val="C50067">
                  <a:tint val="66000"/>
                  <a:satMod val="160000"/>
                </a:srgbClr>
              </a:gs>
              <a:gs pos="50000">
                <a:srgbClr val="C50067">
                  <a:tint val="44500"/>
                  <a:satMod val="160000"/>
                </a:srgbClr>
              </a:gs>
              <a:gs pos="100000">
                <a:srgbClr val="C50067">
                  <a:tint val="23500"/>
                  <a:satMod val="160000"/>
                </a:srgbClr>
              </a:gs>
            </a:gsLst>
            <a:lin ang="2700000" scaled="1"/>
            <a:tileRect/>
          </a:gradFill>
        </p:spPr>
        <p:txBody>
          <a:bodyPr wrap="square" rtlCol="0">
            <a:spAutoFit/>
          </a:bodyPr>
          <a:lstStyle/>
          <a:p>
            <a:r>
              <a:rPr lang="en-GB" sz="2800" dirty="0" smtClean="0">
                <a:latin typeface="Arial" panose="020B0604020202020204" pitchFamily="34" charset="0"/>
                <a:cs typeface="Arial" panose="020B0604020202020204" pitchFamily="34" charset="0"/>
              </a:rPr>
              <a:t>Peer advocacy</a:t>
            </a:r>
          </a:p>
          <a:p>
            <a:r>
              <a:rPr lang="en-GB" dirty="0" smtClean="0">
                <a:latin typeface="Arial" panose="020B0604020202020204" pitchFamily="34" charset="0"/>
                <a:cs typeface="Arial" panose="020B0604020202020204" pitchFamily="34" charset="0"/>
              </a:rPr>
              <a:t>An individual might look for advocacy support </a:t>
            </a:r>
          </a:p>
          <a:p>
            <a:r>
              <a:rPr lang="en-GB" dirty="0" smtClean="0">
                <a:latin typeface="Arial" panose="020B0604020202020204" pitchFamily="34" charset="0"/>
                <a:cs typeface="Arial" panose="020B0604020202020204" pitchFamily="34" charset="0"/>
              </a:rPr>
              <a:t>from someone who understands  their situation because they’ve been there or are </a:t>
            </a:r>
            <a:br>
              <a:rPr lang="en-GB" dirty="0" smtClean="0">
                <a:latin typeface="Arial" panose="020B0604020202020204" pitchFamily="34" charset="0"/>
                <a:cs typeface="Arial" panose="020B0604020202020204" pitchFamily="34" charset="0"/>
              </a:rPr>
            </a:br>
            <a:r>
              <a:rPr lang="en-GB" dirty="0" smtClean="0">
                <a:latin typeface="Arial" panose="020B0604020202020204" pitchFamily="34" charset="0"/>
                <a:cs typeface="Arial" panose="020B0604020202020204" pitchFamily="34" charset="0"/>
              </a:rPr>
              <a:t>in similar circumstances to themselves.</a:t>
            </a:r>
            <a:endParaRPr lang="en-GB" dirty="0">
              <a:latin typeface="Arial" panose="020B0604020202020204" pitchFamily="34" charset="0"/>
              <a:cs typeface="Arial" panose="020B0604020202020204" pitchFamily="34" charset="0"/>
            </a:endParaRPr>
          </a:p>
        </p:txBody>
      </p:sp>
      <p:sp>
        <p:nvSpPr>
          <p:cNvPr id="14" name="TextBox 13"/>
          <p:cNvSpPr txBox="1"/>
          <p:nvPr/>
        </p:nvSpPr>
        <p:spPr>
          <a:xfrm>
            <a:off x="5862212" y="1548516"/>
            <a:ext cx="5803762" cy="1908215"/>
          </a:xfrm>
          <a:prstGeom prst="rect">
            <a:avLst/>
          </a:prstGeom>
          <a:gradFill flip="none" rotWithShape="1">
            <a:gsLst>
              <a:gs pos="0">
                <a:srgbClr val="36B555">
                  <a:tint val="66000"/>
                  <a:satMod val="160000"/>
                </a:srgbClr>
              </a:gs>
              <a:gs pos="50000">
                <a:srgbClr val="36B555">
                  <a:tint val="44500"/>
                  <a:satMod val="160000"/>
                </a:srgbClr>
              </a:gs>
              <a:gs pos="100000">
                <a:srgbClr val="36B555">
                  <a:tint val="23500"/>
                  <a:satMod val="160000"/>
                </a:srgbClr>
              </a:gs>
            </a:gsLst>
            <a:lin ang="2700000" scaled="1"/>
            <a:tileRect/>
          </a:gradFill>
        </p:spPr>
        <p:txBody>
          <a:bodyPr wrap="square" rtlCol="0">
            <a:spAutoFit/>
          </a:bodyPr>
          <a:lstStyle/>
          <a:p>
            <a:r>
              <a:rPr lang="en-GB" sz="2800" dirty="0" smtClean="0">
                <a:latin typeface="Arial" panose="020B0604020202020204" pitchFamily="34" charset="0"/>
                <a:cs typeface="Arial" panose="020B0604020202020204" pitchFamily="34" charset="0"/>
              </a:rPr>
              <a:t>Formal advocacy</a:t>
            </a:r>
          </a:p>
          <a:p>
            <a:r>
              <a:rPr lang="en-GB" dirty="0" smtClean="0">
                <a:latin typeface="Arial" panose="020B0604020202020204" pitchFamily="34" charset="0"/>
                <a:cs typeface="Arial" panose="020B0604020202020204" pitchFamily="34" charset="0"/>
              </a:rPr>
              <a:t>Some broader professional roles have an element of advocacy within them. The professional can support the individual to express their views and wishes while separately expressing their own professional views or judgements.</a:t>
            </a:r>
            <a:endParaRPr lang="en-GB" dirty="0">
              <a:latin typeface="Arial" panose="020B0604020202020204" pitchFamily="34" charset="0"/>
              <a:cs typeface="Arial" panose="020B0604020202020204" pitchFamily="34" charset="0"/>
            </a:endParaRPr>
          </a:p>
        </p:txBody>
      </p:sp>
      <p:sp>
        <p:nvSpPr>
          <p:cNvPr id="15" name="TextBox 14"/>
          <p:cNvSpPr txBox="1"/>
          <p:nvPr/>
        </p:nvSpPr>
        <p:spPr>
          <a:xfrm>
            <a:off x="609067" y="4067764"/>
            <a:ext cx="4861918" cy="2462213"/>
          </a:xfrm>
          <a:prstGeom prst="rect">
            <a:avLst/>
          </a:prstGeom>
          <a:gradFill flip="none" rotWithShape="1">
            <a:gsLst>
              <a:gs pos="0">
                <a:srgbClr val="E9B73C">
                  <a:tint val="66000"/>
                  <a:satMod val="160000"/>
                </a:srgbClr>
              </a:gs>
              <a:gs pos="50000">
                <a:srgbClr val="E9B73C">
                  <a:tint val="44500"/>
                  <a:satMod val="160000"/>
                </a:srgbClr>
              </a:gs>
              <a:gs pos="100000">
                <a:srgbClr val="E9B73C">
                  <a:tint val="23500"/>
                  <a:satMod val="160000"/>
                </a:srgbClr>
              </a:gs>
            </a:gsLst>
            <a:lin ang="2700000" scaled="1"/>
            <a:tileRect/>
          </a:gradFill>
        </p:spPr>
        <p:txBody>
          <a:bodyPr wrap="square" rtlCol="0">
            <a:spAutoFit/>
          </a:bodyPr>
          <a:lstStyle/>
          <a:p>
            <a:r>
              <a:rPr lang="en-GB" sz="2800" dirty="0" smtClean="0">
                <a:latin typeface="Arial" panose="020B0604020202020204" pitchFamily="34" charset="0"/>
                <a:cs typeface="Arial" panose="020B0604020202020204" pitchFamily="34" charset="0"/>
              </a:rPr>
              <a:t>Informal advocacy</a:t>
            </a:r>
          </a:p>
          <a:p>
            <a:r>
              <a:rPr lang="en-GB" dirty="0" smtClean="0">
                <a:latin typeface="Arial" panose="020B0604020202020204" pitchFamily="34" charset="0"/>
                <a:cs typeface="Arial" panose="020B0604020202020204" pitchFamily="34" charset="0"/>
              </a:rPr>
              <a:t>An individual may seek advocacy support from someone they know on an informal basis. This type of advocacy forms part of </a:t>
            </a:r>
            <a:br>
              <a:rPr lang="en-GB" dirty="0" smtClean="0">
                <a:latin typeface="Arial" panose="020B0604020202020204" pitchFamily="34" charset="0"/>
                <a:cs typeface="Arial" panose="020B0604020202020204" pitchFamily="34" charset="0"/>
              </a:rPr>
            </a:br>
            <a:r>
              <a:rPr lang="en-GB" dirty="0" smtClean="0">
                <a:latin typeface="Arial" panose="020B0604020202020204" pitchFamily="34" charset="0"/>
                <a:cs typeface="Arial" panose="020B0604020202020204" pitchFamily="34" charset="0"/>
              </a:rPr>
              <a:t>a broader emotional relationship where the advocate may have their own strong feelings about what’s best for the individual.</a:t>
            </a:r>
          </a:p>
          <a:p>
            <a:endParaRPr lang="en-GB" dirty="0"/>
          </a:p>
        </p:txBody>
      </p:sp>
      <p:sp>
        <p:nvSpPr>
          <p:cNvPr id="16" name="TextBox 15"/>
          <p:cNvSpPr txBox="1"/>
          <p:nvPr/>
        </p:nvSpPr>
        <p:spPr>
          <a:xfrm>
            <a:off x="5880672" y="4067763"/>
            <a:ext cx="5888541" cy="1908215"/>
          </a:xfrm>
          <a:prstGeom prst="rect">
            <a:avLst/>
          </a:prstGeom>
          <a:gradFill flip="none" rotWithShape="1">
            <a:gsLst>
              <a:gs pos="0">
                <a:srgbClr val="5CC9E3">
                  <a:tint val="66000"/>
                  <a:satMod val="160000"/>
                </a:srgbClr>
              </a:gs>
              <a:gs pos="50000">
                <a:srgbClr val="5CC9E3">
                  <a:tint val="44500"/>
                  <a:satMod val="160000"/>
                </a:srgbClr>
              </a:gs>
              <a:gs pos="100000">
                <a:srgbClr val="5CC9E3">
                  <a:tint val="23500"/>
                  <a:satMod val="160000"/>
                </a:srgbClr>
              </a:gs>
            </a:gsLst>
            <a:lin ang="2700000" scaled="1"/>
            <a:tileRect/>
          </a:gradFill>
        </p:spPr>
        <p:txBody>
          <a:bodyPr wrap="square" rtlCol="0">
            <a:spAutoFit/>
          </a:bodyPr>
          <a:lstStyle/>
          <a:p>
            <a:r>
              <a:rPr lang="en-GB" sz="2800" dirty="0" smtClean="0">
                <a:latin typeface="Arial" panose="020B0604020202020204" pitchFamily="34" charset="0"/>
                <a:cs typeface="Arial" panose="020B0604020202020204" pitchFamily="34" charset="0"/>
              </a:rPr>
              <a:t>Independent Professional Advocacy</a:t>
            </a:r>
          </a:p>
          <a:p>
            <a:r>
              <a:rPr lang="en-GB" dirty="0" smtClean="0">
                <a:latin typeface="Arial" panose="020B0604020202020204" pitchFamily="34" charset="0"/>
                <a:cs typeface="Arial" panose="020B0604020202020204" pitchFamily="34" charset="0"/>
              </a:rPr>
              <a:t>An individual may be able to access an advocate whose job is to provide them with independent support to get their voice heard regardless of their own views or opinions of the situation.</a:t>
            </a:r>
          </a:p>
          <a:p>
            <a:endParaRPr lang="en-GB" dirty="0"/>
          </a:p>
        </p:txBody>
      </p:sp>
    </p:spTree>
    <p:extLst>
      <p:ext uri="{BB962C8B-B14F-4D97-AF65-F5344CB8AC3E}">
        <p14:creationId xmlns:p14="http://schemas.microsoft.com/office/powerpoint/2010/main" val="27784602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2663922" y="3185651"/>
            <a:ext cx="9061040" cy="950811"/>
          </a:xfrm>
        </p:spPr>
        <p:txBody>
          <a:bodyPr>
            <a:normAutofit/>
          </a:bodyPr>
          <a:lstStyle/>
          <a:p>
            <a:r>
              <a:rPr lang="en-GB" dirty="0"/>
              <a:t>Exercise 3: Advocacy </a:t>
            </a:r>
            <a:r>
              <a:rPr lang="en-GB" dirty="0" smtClean="0"/>
              <a:t>types</a:t>
            </a:r>
            <a:endParaRPr lang="en-GB" dirty="0"/>
          </a:p>
        </p:txBody>
      </p:sp>
    </p:spTree>
    <p:extLst>
      <p:ext uri="{BB962C8B-B14F-4D97-AF65-F5344CB8AC3E}">
        <p14:creationId xmlns:p14="http://schemas.microsoft.com/office/powerpoint/2010/main" val="9623067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Examples of advocacy</a:t>
            </a:r>
            <a:endParaRPr lang="en-GB" dirty="0"/>
          </a:p>
        </p:txBody>
      </p:sp>
      <p:sp>
        <p:nvSpPr>
          <p:cNvPr id="9" name="Content Placeholder 2"/>
          <p:cNvSpPr>
            <a:spLocks noGrp="1"/>
          </p:cNvSpPr>
          <p:nvPr>
            <p:ph idx="1"/>
          </p:nvPr>
        </p:nvSpPr>
        <p:spPr>
          <a:xfrm>
            <a:off x="838200" y="1401097"/>
            <a:ext cx="10515600" cy="5250426"/>
          </a:xfrm>
        </p:spPr>
        <p:txBody>
          <a:bodyPr>
            <a:normAutofit/>
          </a:bodyPr>
          <a:lstStyle/>
          <a:p>
            <a:pPr marL="0" indent="0">
              <a:buNone/>
            </a:pPr>
            <a:r>
              <a:rPr lang="en-GB" sz="2600" b="1" dirty="0" smtClean="0">
                <a:solidFill>
                  <a:srgbClr val="C50067"/>
                </a:solidFill>
                <a:latin typeface="Arial" panose="020B0604020202020204" pitchFamily="34" charset="0"/>
                <a:cs typeface="Arial" panose="020B0604020202020204" pitchFamily="34" charset="0"/>
              </a:rPr>
              <a:t>Peer advocacy </a:t>
            </a:r>
            <a:r>
              <a:rPr lang="en-GB" sz="2600" dirty="0" smtClean="0">
                <a:latin typeface="Arial" panose="020B0604020202020204" pitchFamily="34" charset="0"/>
                <a:cs typeface="Arial" panose="020B0604020202020204" pitchFamily="34" charset="0"/>
              </a:rPr>
              <a:t>– advocating that a work colleague should be entitled to the same amount of breaks as you.</a:t>
            </a:r>
          </a:p>
          <a:p>
            <a:pPr marL="0" indent="0">
              <a:buNone/>
            </a:pPr>
            <a:endParaRPr lang="en-GB" sz="2600" b="1" dirty="0" smtClean="0">
              <a:latin typeface="Arial" panose="020B0604020202020204" pitchFamily="34" charset="0"/>
              <a:cs typeface="Arial" panose="020B0604020202020204" pitchFamily="34" charset="0"/>
            </a:endParaRPr>
          </a:p>
          <a:p>
            <a:pPr marL="0" indent="0">
              <a:buNone/>
            </a:pPr>
            <a:r>
              <a:rPr lang="en-GB" sz="2600" b="1" dirty="0" smtClean="0">
                <a:solidFill>
                  <a:srgbClr val="36B555"/>
                </a:solidFill>
                <a:latin typeface="Arial" panose="020B0604020202020204" pitchFamily="34" charset="0"/>
                <a:cs typeface="Arial" panose="020B0604020202020204" pitchFamily="34" charset="0"/>
              </a:rPr>
              <a:t>Informal advocacy </a:t>
            </a:r>
            <a:r>
              <a:rPr lang="en-GB" sz="2600" dirty="0" smtClean="0">
                <a:latin typeface="Arial" panose="020B0604020202020204" pitchFamily="34" charset="0"/>
                <a:cs typeface="Arial" panose="020B0604020202020204" pitchFamily="34" charset="0"/>
              </a:rPr>
              <a:t>– advocating that your child wishes to move schools to be able to study a particular subject they are interested in.</a:t>
            </a:r>
          </a:p>
          <a:p>
            <a:pPr marL="0" indent="0">
              <a:buNone/>
            </a:pPr>
            <a:endParaRPr lang="en-GB" sz="2600" b="1" dirty="0" smtClean="0">
              <a:latin typeface="Arial" panose="020B0604020202020204" pitchFamily="34" charset="0"/>
              <a:cs typeface="Arial" panose="020B0604020202020204" pitchFamily="34" charset="0"/>
            </a:endParaRPr>
          </a:p>
          <a:p>
            <a:pPr marL="0" indent="0">
              <a:buNone/>
            </a:pPr>
            <a:r>
              <a:rPr lang="en-GB" sz="2600" b="1" dirty="0" smtClean="0">
                <a:solidFill>
                  <a:srgbClr val="D47C30"/>
                </a:solidFill>
                <a:latin typeface="Arial" panose="020B0604020202020204" pitchFamily="34" charset="0"/>
                <a:cs typeface="Arial" panose="020B0604020202020204" pitchFamily="34" charset="0"/>
              </a:rPr>
              <a:t>Formal advocacy </a:t>
            </a:r>
            <a:r>
              <a:rPr lang="en-GB" sz="2600" dirty="0" smtClean="0">
                <a:latin typeface="Arial" panose="020B0604020202020204" pitchFamily="34" charset="0"/>
                <a:cs typeface="Arial" panose="020B0604020202020204" pitchFamily="34" charset="0"/>
              </a:rPr>
              <a:t>– advocating that someone you provide care to is not happy in their accommodation, at their request.</a:t>
            </a:r>
          </a:p>
          <a:p>
            <a:pPr marL="0" indent="0">
              <a:buNone/>
            </a:pPr>
            <a:endParaRPr lang="en-GB" sz="2600" b="1" dirty="0" smtClean="0">
              <a:latin typeface="Arial" panose="020B0604020202020204" pitchFamily="34" charset="0"/>
              <a:cs typeface="Arial" panose="020B0604020202020204" pitchFamily="34" charset="0"/>
            </a:endParaRPr>
          </a:p>
          <a:p>
            <a:pPr marL="0" indent="0">
              <a:buNone/>
            </a:pPr>
            <a:r>
              <a:rPr lang="en-GB" sz="2600" b="1" dirty="0" smtClean="0">
                <a:solidFill>
                  <a:srgbClr val="5CC9E3"/>
                </a:solidFill>
                <a:latin typeface="Arial" panose="020B0604020202020204" pitchFamily="34" charset="0"/>
                <a:cs typeface="Arial" panose="020B0604020202020204" pitchFamily="34" charset="0"/>
              </a:rPr>
              <a:t>Professional/Independent advocacy </a:t>
            </a:r>
            <a:r>
              <a:rPr lang="en-GB" sz="2600" dirty="0" smtClean="0">
                <a:latin typeface="Arial" panose="020B0604020202020204" pitchFamily="34" charset="0"/>
                <a:cs typeface="Arial" panose="020B0604020202020204" pitchFamily="34" charset="0"/>
              </a:rPr>
              <a:t>– working for an advocacy service and advocating for a young person at a review meeting.</a:t>
            </a:r>
            <a:endParaRPr lang="en-GB"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6164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9709</TotalTime>
  <Words>875</Words>
  <Application>Microsoft Office PowerPoint</Application>
  <PresentationFormat>Custom</PresentationFormat>
  <Paragraphs>212</Paragraphs>
  <Slides>16</Slides>
  <Notes>16</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Office Theme</vt:lpstr>
      <vt:lpstr>Custom Design</vt:lpstr>
      <vt:lpstr>PowerPoint Presentation</vt:lpstr>
      <vt:lpstr>Learning outcomes for this session</vt:lpstr>
      <vt:lpstr>The Squeaky Wheel</vt:lpstr>
      <vt:lpstr>Exercise 1: Recap ‘what is advocacy?’</vt:lpstr>
      <vt:lpstr>What is advocacy?</vt:lpstr>
      <vt:lpstr>Exercise 2: How do we support others to have  a voice and be heard?</vt:lpstr>
      <vt:lpstr>Recap advocacy types</vt:lpstr>
      <vt:lpstr>Exercise 3: Advocacy types</vt:lpstr>
      <vt:lpstr>Examples of advocacy</vt:lpstr>
      <vt:lpstr>Exercise 4 – Which type is best?</vt:lpstr>
      <vt:lpstr>Barriers to being an effective advocate</vt:lpstr>
      <vt:lpstr>PowerPoint Presentation</vt:lpstr>
      <vt:lpstr>Barriers to advocating effectively</vt:lpstr>
      <vt:lpstr>What can we do if we’re unable to advocate?</vt:lpstr>
      <vt:lpstr>Independent Professional Advocacy</vt:lpstr>
      <vt:lpstr>Learning outcomes for this session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Advocacy?</dc:title>
  <dc:creator>Kelly Davies</dc:creator>
  <cp:lastModifiedBy>Bethan Price</cp:lastModifiedBy>
  <cp:revision>149</cp:revision>
  <cp:lastPrinted>2016-05-23T10:50:25Z</cp:lastPrinted>
  <dcterms:created xsi:type="dcterms:W3CDTF">2015-12-16T15:38:31Z</dcterms:created>
  <dcterms:modified xsi:type="dcterms:W3CDTF">2016-07-12T14:35:35Z</dcterms:modified>
</cp:coreProperties>
</file>