
<file path=[Content_Types].xml><?xml version="1.0" encoding="utf-8"?>
<Types xmlns="http://schemas.openxmlformats.org/package/2006/content-types">
  <Default Extension="png" ContentType="image/png"/>
  <Default Extension="pdf" ContentType="application/pd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8"/>
  </p:notesMasterIdLst>
  <p:sldIdLst>
    <p:sldId id="278" r:id="rId3"/>
    <p:sldId id="269" r:id="rId4"/>
    <p:sldId id="268" r:id="rId5"/>
    <p:sldId id="275" r:id="rId6"/>
    <p:sldId id="257" r:id="rId7"/>
    <p:sldId id="265" r:id="rId8"/>
    <p:sldId id="271" r:id="rId9"/>
    <p:sldId id="270" r:id="rId10"/>
    <p:sldId id="259" r:id="rId11"/>
    <p:sldId id="272" r:id="rId12"/>
    <p:sldId id="260" r:id="rId13"/>
    <p:sldId id="263" r:id="rId14"/>
    <p:sldId id="261" r:id="rId15"/>
    <p:sldId id="273" r:id="rId16"/>
    <p:sldId id="274" r:id="rId1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47C30"/>
    <a:srgbClr val="E9B73C"/>
    <a:srgbClr val="C50067"/>
    <a:srgbClr val="36B555"/>
    <a:srgbClr val="5CC9E3"/>
    <a:srgbClr val="F9E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5523" autoAdjust="0"/>
    <p:restoredTop sz="68586" autoAdjust="0"/>
  </p:normalViewPr>
  <p:slideViewPr>
    <p:cSldViewPr snapToGrid="0">
      <p:cViewPr>
        <p:scale>
          <a:sx n="84" d="100"/>
          <a:sy n="84" d="100"/>
        </p:scale>
        <p:origin x="-1344"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GB"/>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317E1B6-612E-4EAB-AEB5-83CB761930C8}" type="datetimeFigureOut">
              <a:rPr lang="en-GB" smtClean="0"/>
              <a:pPr/>
              <a:t>13/07/2016</a:t>
            </a:fld>
            <a:endParaRPr lang="en-GB"/>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GB"/>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GB"/>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C39D6F3E-2A04-40F1-9BCF-6E1D56561353}" type="slidenum">
              <a:rPr lang="en-GB" smtClean="0"/>
              <a:pPr/>
              <a:t>‹#›</a:t>
            </a:fld>
            <a:endParaRPr lang="en-GB"/>
          </a:p>
        </p:txBody>
      </p:sp>
    </p:spTree>
    <p:extLst>
      <p:ext uri="{BB962C8B-B14F-4D97-AF65-F5344CB8AC3E}">
        <p14:creationId xmlns:p14="http://schemas.microsoft.com/office/powerpoint/2010/main" val="39171885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The Introduction and Background module should be delivered at the start of the advocacy training</a:t>
            </a:r>
            <a:r>
              <a:rPr lang="en-GB" baseline="0" dirty="0" smtClean="0"/>
              <a:t> before beginning this module. </a:t>
            </a:r>
            <a:endParaRPr lang="en-GB" dirty="0" smtClean="0"/>
          </a:p>
          <a:p>
            <a:endParaRPr lang="en-GB" dirty="0"/>
          </a:p>
        </p:txBody>
      </p:sp>
      <p:sp>
        <p:nvSpPr>
          <p:cNvPr id="4" name="Slide Number Placeholder 3"/>
          <p:cNvSpPr>
            <a:spLocks noGrp="1"/>
          </p:cNvSpPr>
          <p:nvPr>
            <p:ph type="sldNum" sz="quarter" idx="10"/>
          </p:nvPr>
        </p:nvSpPr>
        <p:spPr/>
        <p:txBody>
          <a:bodyPr/>
          <a:lstStyle/>
          <a:p>
            <a:fld id="{C39D6F3E-2A04-40F1-9BCF-6E1D56561353}" type="slidenum">
              <a:rPr lang="en-GB" smtClean="0"/>
              <a:pPr/>
              <a:t>1</a:t>
            </a:fld>
            <a:endParaRPr lang="en-GB"/>
          </a:p>
        </p:txBody>
      </p:sp>
    </p:spTree>
    <p:extLst>
      <p:ext uri="{BB962C8B-B14F-4D97-AF65-F5344CB8AC3E}">
        <p14:creationId xmlns:p14="http://schemas.microsoft.com/office/powerpoint/2010/main" val="7375421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AIM: 	To inform learners about</a:t>
            </a:r>
            <a:r>
              <a:rPr lang="en-GB" baseline="0" dirty="0" smtClean="0"/>
              <a:t> the differing approaches to advocacy. </a:t>
            </a:r>
          </a:p>
          <a:p>
            <a:r>
              <a:rPr lang="en-GB" baseline="0" dirty="0" smtClean="0"/>
              <a:t>	</a:t>
            </a:r>
          </a:p>
          <a:p>
            <a:r>
              <a:rPr lang="en-GB" baseline="0" dirty="0" smtClean="0"/>
              <a:t>TRAINER:	Present and explain each type of advocacy separately (see training briefing ‘Types of advocacy’).  </a:t>
            </a:r>
          </a:p>
          <a:p>
            <a:r>
              <a:rPr lang="en-GB" baseline="0" dirty="0" smtClean="0"/>
              <a:t>	Encourage learner discussion with questions such as:</a:t>
            </a:r>
          </a:p>
          <a:p>
            <a:pPr marL="1085850" lvl="2" indent="-171450">
              <a:buFont typeface="Arial" panose="020B0604020202020204" pitchFamily="34" charset="0"/>
              <a:buChar char="•"/>
            </a:pPr>
            <a:r>
              <a:rPr lang="en-GB" baseline="0" dirty="0" smtClean="0"/>
              <a:t>Who might provide this type of advocacy?  </a:t>
            </a:r>
          </a:p>
          <a:p>
            <a:pPr marL="1085850" lvl="2" indent="-171450">
              <a:buFont typeface="Arial" panose="020B0604020202020204" pitchFamily="34" charset="0"/>
              <a:buChar char="•"/>
            </a:pPr>
            <a:r>
              <a:rPr lang="en-GB" baseline="0" dirty="0" smtClean="0"/>
              <a:t>Does anyone have an example of this kind of advocacy?</a:t>
            </a:r>
          </a:p>
        </p:txBody>
      </p:sp>
      <p:sp>
        <p:nvSpPr>
          <p:cNvPr id="4" name="Slide Number Placeholder 3"/>
          <p:cNvSpPr>
            <a:spLocks noGrp="1"/>
          </p:cNvSpPr>
          <p:nvPr>
            <p:ph type="sldNum" sz="quarter" idx="10"/>
          </p:nvPr>
        </p:nvSpPr>
        <p:spPr/>
        <p:txBody>
          <a:bodyPr/>
          <a:lstStyle/>
          <a:p>
            <a:fld id="{C39D6F3E-2A04-40F1-9BCF-6E1D56561353}" type="slidenum">
              <a:rPr lang="en-GB" smtClean="0"/>
              <a:pPr/>
              <a:t>10</a:t>
            </a:fld>
            <a:endParaRPr lang="en-GB"/>
          </a:p>
        </p:txBody>
      </p:sp>
    </p:spTree>
    <p:extLst>
      <p:ext uri="{BB962C8B-B14F-4D97-AF65-F5344CB8AC3E}">
        <p14:creationId xmlns:p14="http://schemas.microsoft.com/office/powerpoint/2010/main" val="8026251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AIM:  	To consolidate</a:t>
            </a:r>
            <a:r>
              <a:rPr lang="en-GB" baseline="0" dirty="0" smtClean="0"/>
              <a:t> learners’ understanding of the different types of advocacy.</a:t>
            </a:r>
          </a:p>
          <a:p>
            <a:r>
              <a:rPr lang="en-GB" baseline="0" dirty="0" smtClean="0"/>
              <a:t>	To support learners to compare and contrast the different types of advocacy.</a:t>
            </a:r>
          </a:p>
          <a:p>
            <a:endParaRPr lang="en-GB" baseline="0" dirty="0" smtClean="0"/>
          </a:p>
          <a:p>
            <a:r>
              <a:rPr lang="en-GB" baseline="0" dirty="0" smtClean="0"/>
              <a:t>TRAINER:	In pairs or groups, ask learners to complete the table by considering the similarities and differences between types of advocacy.</a:t>
            </a:r>
          </a:p>
          <a:p>
            <a:r>
              <a:rPr lang="en-GB" baseline="0" dirty="0" smtClean="0"/>
              <a:t>	Ask each pair or group to provide feedback relating to one type of advocacy.</a:t>
            </a:r>
          </a:p>
          <a:p>
            <a:endParaRPr lang="en-GB" baseline="0" dirty="0" smtClean="0"/>
          </a:p>
          <a:p>
            <a:r>
              <a:rPr lang="en-GB" baseline="0" dirty="0" smtClean="0"/>
              <a:t>(Resource 1d)</a:t>
            </a:r>
          </a:p>
        </p:txBody>
      </p:sp>
      <p:sp>
        <p:nvSpPr>
          <p:cNvPr id="4" name="Slide Number Placeholder 3"/>
          <p:cNvSpPr>
            <a:spLocks noGrp="1"/>
          </p:cNvSpPr>
          <p:nvPr>
            <p:ph type="sldNum" sz="quarter" idx="10"/>
          </p:nvPr>
        </p:nvSpPr>
        <p:spPr/>
        <p:txBody>
          <a:bodyPr/>
          <a:lstStyle/>
          <a:p>
            <a:fld id="{C39D6F3E-2A04-40F1-9BCF-6E1D56561353}" type="slidenum">
              <a:rPr lang="en-GB" smtClean="0"/>
              <a:pPr/>
              <a:t>11</a:t>
            </a:fld>
            <a:endParaRPr lang="en-GB"/>
          </a:p>
        </p:txBody>
      </p:sp>
    </p:spTree>
    <p:extLst>
      <p:ext uri="{BB962C8B-B14F-4D97-AF65-F5344CB8AC3E}">
        <p14:creationId xmlns:p14="http://schemas.microsoft.com/office/powerpoint/2010/main" val="6183810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smtClean="0"/>
          </a:p>
          <a:p>
            <a:r>
              <a:rPr lang="en-GB" dirty="0" smtClean="0"/>
              <a:t>AIM: 	To</a:t>
            </a:r>
            <a:r>
              <a:rPr lang="en-GB" baseline="0" dirty="0" smtClean="0"/>
              <a:t> consolidate the theory of advocacy by bringing it into more practical terms.</a:t>
            </a:r>
          </a:p>
          <a:p>
            <a:r>
              <a:rPr lang="en-GB" baseline="0" dirty="0" smtClean="0"/>
              <a:t>	To encourage learners to begin to relate their own experiences to the advocacy role.</a:t>
            </a:r>
          </a:p>
          <a:p>
            <a:endParaRPr lang="en-GB" baseline="0" dirty="0" smtClean="0"/>
          </a:p>
          <a:p>
            <a:r>
              <a:rPr lang="en-GB" baseline="0" dirty="0" smtClean="0"/>
              <a:t>TRAINER:	Give out one set of cards per pair/group. Ask learners to create ‘the advocacy process’ by putting cards in the order in which they think they would appear during an advocacy episode.  </a:t>
            </a:r>
          </a:p>
          <a:p>
            <a:r>
              <a:rPr lang="en-GB" b="1" baseline="0" dirty="0" smtClean="0"/>
              <a:t>	</a:t>
            </a:r>
            <a:r>
              <a:rPr lang="en-GB" b="1" baseline="0" dirty="0" smtClean="0"/>
              <a:t>Some </a:t>
            </a:r>
            <a:r>
              <a:rPr lang="en-GB" b="1" baseline="0" dirty="0" smtClean="0"/>
              <a:t>of the cards are not part of the advocacy process </a:t>
            </a:r>
            <a:r>
              <a:rPr lang="en-GB" baseline="0" dirty="0" smtClean="0"/>
              <a:t>– ask learners to keep these to one side. </a:t>
            </a:r>
          </a:p>
          <a:p>
            <a:endParaRPr lang="en-GB" baseline="0" dirty="0" smtClean="0"/>
          </a:p>
          <a:p>
            <a:r>
              <a:rPr lang="en-GB" baseline="0" dirty="0" smtClean="0"/>
              <a:t>	Important to state that there is no </a:t>
            </a:r>
            <a:r>
              <a:rPr lang="en-GB" b="1" baseline="0" dirty="0" smtClean="0"/>
              <a:t>one</a:t>
            </a:r>
            <a:r>
              <a:rPr lang="en-GB" baseline="0" dirty="0" smtClean="0"/>
              <a:t> process or path for advocacy. We may need to spend longer/shorter time on some stages, may skip a stage, the order may change.  </a:t>
            </a:r>
          </a:p>
          <a:p>
            <a:endParaRPr lang="en-GB" baseline="0" dirty="0" smtClean="0"/>
          </a:p>
          <a:p>
            <a:r>
              <a:rPr lang="en-GB" baseline="0" dirty="0" smtClean="0"/>
              <a:t>	Ask groups/pairs to feed back. Discuss why red herrings aren’t part of the advocacy process.</a:t>
            </a:r>
          </a:p>
          <a:p>
            <a:endParaRPr lang="en-GB" baseline="0" dirty="0" smtClean="0"/>
          </a:p>
          <a:p>
            <a:r>
              <a:rPr lang="en-GB" baseline="0" dirty="0" smtClean="0"/>
              <a:t>(Resource 1e)</a:t>
            </a:r>
            <a:endParaRPr lang="en-GB" dirty="0"/>
          </a:p>
        </p:txBody>
      </p:sp>
      <p:sp>
        <p:nvSpPr>
          <p:cNvPr id="4" name="Slide Number Placeholder 3"/>
          <p:cNvSpPr>
            <a:spLocks noGrp="1"/>
          </p:cNvSpPr>
          <p:nvPr>
            <p:ph type="sldNum" sz="quarter" idx="10"/>
          </p:nvPr>
        </p:nvSpPr>
        <p:spPr/>
        <p:txBody>
          <a:bodyPr/>
          <a:lstStyle/>
          <a:p>
            <a:fld id="{C39D6F3E-2A04-40F1-9BCF-6E1D56561353}" type="slidenum">
              <a:rPr lang="en-GB" smtClean="0"/>
              <a:pPr/>
              <a:t>12</a:t>
            </a:fld>
            <a:endParaRPr lang="en-GB"/>
          </a:p>
        </p:txBody>
      </p:sp>
    </p:spTree>
    <p:extLst>
      <p:ext uri="{BB962C8B-B14F-4D97-AF65-F5344CB8AC3E}">
        <p14:creationId xmlns:p14="http://schemas.microsoft.com/office/powerpoint/2010/main" val="11729419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AIM:</a:t>
            </a:r>
            <a:r>
              <a:rPr lang="en-GB" baseline="0" dirty="0" smtClean="0"/>
              <a:t> 	To offer learners a suggestion of what the advocacy process might look like, regardless of which type of advocacy, to bring the theory into reality.</a:t>
            </a:r>
          </a:p>
          <a:p>
            <a:endParaRPr lang="en-GB" baseline="0" dirty="0" smtClean="0"/>
          </a:p>
          <a:p>
            <a:r>
              <a:rPr lang="en-GB" baseline="0" dirty="0" smtClean="0"/>
              <a:t>TRAINER:  	Whole group discussion – Why is each stage important, and what might the advocate need to be mindful of at each stage?</a:t>
            </a:r>
            <a:endParaRPr lang="en-GB" dirty="0"/>
          </a:p>
        </p:txBody>
      </p:sp>
      <p:sp>
        <p:nvSpPr>
          <p:cNvPr id="4" name="Slide Number Placeholder 3"/>
          <p:cNvSpPr>
            <a:spLocks noGrp="1"/>
          </p:cNvSpPr>
          <p:nvPr>
            <p:ph type="sldNum" sz="quarter" idx="10"/>
          </p:nvPr>
        </p:nvSpPr>
        <p:spPr/>
        <p:txBody>
          <a:bodyPr/>
          <a:lstStyle/>
          <a:p>
            <a:fld id="{C39D6F3E-2A04-40F1-9BCF-6E1D56561353}" type="slidenum">
              <a:rPr lang="en-GB" smtClean="0"/>
              <a:pPr/>
              <a:t>13</a:t>
            </a:fld>
            <a:endParaRPr lang="en-GB"/>
          </a:p>
        </p:txBody>
      </p:sp>
    </p:spTree>
    <p:extLst>
      <p:ext uri="{BB962C8B-B14F-4D97-AF65-F5344CB8AC3E}">
        <p14:creationId xmlns:p14="http://schemas.microsoft.com/office/powerpoint/2010/main" val="15489449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AIM:	To consolidate learning and conclude the session.</a:t>
            </a:r>
          </a:p>
          <a:p>
            <a:endParaRPr lang="en-GB" dirty="0" smtClean="0"/>
          </a:p>
          <a:p>
            <a:r>
              <a:rPr lang="en-GB" dirty="0" smtClean="0"/>
              <a:t>TRAINER:	Ask learners to reflect on what has</a:t>
            </a:r>
            <a:r>
              <a:rPr lang="en-GB" baseline="0" dirty="0" smtClean="0"/>
              <a:t> been covered.</a:t>
            </a:r>
          </a:p>
          <a:p>
            <a:pPr marL="1543050" lvl="3" indent="-171450">
              <a:buFont typeface="Arial" panose="020B0604020202020204" pitchFamily="34" charset="0"/>
              <a:buChar char="•"/>
            </a:pPr>
            <a:r>
              <a:rPr lang="en-GB" baseline="0" dirty="0" smtClean="0"/>
              <a:t>Do </a:t>
            </a:r>
            <a:r>
              <a:rPr lang="en-GB" baseline="0" dirty="0" smtClean="0"/>
              <a:t>they understand what advocacy is?</a:t>
            </a:r>
          </a:p>
          <a:p>
            <a:pPr marL="1543050" lvl="3" indent="-171450">
              <a:buFont typeface="Arial" panose="020B0604020202020204" pitchFamily="34" charset="0"/>
              <a:buChar char="•"/>
            </a:pPr>
            <a:r>
              <a:rPr lang="en-GB" baseline="0" dirty="0" smtClean="0"/>
              <a:t>Can </a:t>
            </a:r>
            <a:r>
              <a:rPr lang="en-GB" baseline="0" dirty="0" smtClean="0"/>
              <a:t>they appreciate why advocacy is important to people?</a:t>
            </a:r>
          </a:p>
          <a:p>
            <a:pPr marL="1543050" lvl="3" indent="-171450">
              <a:buFont typeface="Arial" panose="020B0604020202020204" pitchFamily="34" charset="0"/>
              <a:buChar char="•"/>
            </a:pPr>
            <a:r>
              <a:rPr lang="en-GB" baseline="0" dirty="0" smtClean="0"/>
              <a:t>Can </a:t>
            </a:r>
            <a:r>
              <a:rPr lang="en-GB" baseline="0" dirty="0" smtClean="0"/>
              <a:t>they recognise when they are or could act as advocates in their current role? </a:t>
            </a:r>
            <a:r>
              <a:rPr lang="en-GB" baseline="0" smtClean="0"/>
              <a:t>– Leading </a:t>
            </a:r>
            <a:r>
              <a:rPr lang="en-GB" baseline="0" dirty="0" smtClean="0"/>
              <a:t>into next </a:t>
            </a:r>
            <a:r>
              <a:rPr lang="en-GB" baseline="0" dirty="0" smtClean="0"/>
              <a:t>module.</a:t>
            </a:r>
            <a:r>
              <a:rPr lang="en-GB" baseline="0" dirty="0" smtClean="0"/>
              <a:t>	</a:t>
            </a:r>
            <a:endParaRPr lang="en-GB" dirty="0" smtClean="0"/>
          </a:p>
          <a:p>
            <a:endParaRPr lang="en-GB" dirty="0" smtClean="0"/>
          </a:p>
        </p:txBody>
      </p:sp>
      <p:sp>
        <p:nvSpPr>
          <p:cNvPr id="4" name="Slide Number Placeholder 3"/>
          <p:cNvSpPr>
            <a:spLocks noGrp="1"/>
          </p:cNvSpPr>
          <p:nvPr>
            <p:ph type="sldNum" sz="quarter" idx="10"/>
          </p:nvPr>
        </p:nvSpPr>
        <p:spPr/>
        <p:txBody>
          <a:bodyPr/>
          <a:lstStyle/>
          <a:p>
            <a:fld id="{C39D6F3E-2A04-40F1-9BCF-6E1D56561353}" type="slidenum">
              <a:rPr lang="en-GB" smtClean="0"/>
              <a:pPr/>
              <a:t>14</a:t>
            </a:fld>
            <a:endParaRPr lang="en-GB"/>
          </a:p>
        </p:txBody>
      </p:sp>
    </p:spTree>
    <p:extLst>
      <p:ext uri="{BB962C8B-B14F-4D97-AF65-F5344CB8AC3E}">
        <p14:creationId xmlns:p14="http://schemas.microsoft.com/office/powerpoint/2010/main" val="30129748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AIM: 	To clarify for learners what</a:t>
            </a:r>
            <a:r>
              <a:rPr lang="en-GB" baseline="0" dirty="0" smtClean="0"/>
              <a:t> was intended for delivery during the session.</a:t>
            </a:r>
          </a:p>
          <a:p>
            <a:r>
              <a:rPr lang="en-GB" dirty="0" smtClean="0"/>
              <a:t>	To allow learners to evaluate the session based on the</a:t>
            </a:r>
            <a:r>
              <a:rPr lang="en-GB" baseline="0" dirty="0" smtClean="0"/>
              <a:t> intended outcomes.</a:t>
            </a:r>
            <a:endParaRPr lang="en-GB" dirty="0" smtClean="0"/>
          </a:p>
          <a:p>
            <a:endParaRPr lang="en-GB" dirty="0" smtClean="0"/>
          </a:p>
          <a:p>
            <a:r>
              <a:rPr lang="en-GB" dirty="0" smtClean="0"/>
              <a:t>TRAINER:</a:t>
            </a:r>
            <a:r>
              <a:rPr lang="en-GB" baseline="0" dirty="0" smtClean="0"/>
              <a:t> 	Invite learners to comment on the learning outcomes for the session – do they feel these have been met?</a:t>
            </a:r>
          </a:p>
          <a:p>
            <a:r>
              <a:rPr lang="en-GB" baseline="0" dirty="0" smtClean="0"/>
              <a:t>	Invite learners to complete </a:t>
            </a:r>
            <a:r>
              <a:rPr lang="en-GB" baseline="0" smtClean="0"/>
              <a:t>an evaluation.</a:t>
            </a:r>
            <a:endParaRPr lang="en-GB" baseline="0" dirty="0" smtClean="0"/>
          </a:p>
          <a:p>
            <a:r>
              <a:rPr lang="en-GB" baseline="0" dirty="0" smtClean="0"/>
              <a:t>	</a:t>
            </a:r>
          </a:p>
          <a:p>
            <a:endParaRPr lang="en-GB" dirty="0"/>
          </a:p>
        </p:txBody>
      </p:sp>
      <p:sp>
        <p:nvSpPr>
          <p:cNvPr id="4" name="Slide Number Placeholder 3"/>
          <p:cNvSpPr>
            <a:spLocks noGrp="1"/>
          </p:cNvSpPr>
          <p:nvPr>
            <p:ph type="sldNum" sz="quarter" idx="10"/>
          </p:nvPr>
        </p:nvSpPr>
        <p:spPr/>
        <p:txBody>
          <a:bodyPr/>
          <a:lstStyle/>
          <a:p>
            <a:fld id="{C39D6F3E-2A04-40F1-9BCF-6E1D56561353}" type="slidenum">
              <a:rPr lang="en-GB" smtClean="0"/>
              <a:pPr/>
              <a:t>15</a:t>
            </a:fld>
            <a:endParaRPr lang="en-GB"/>
          </a:p>
        </p:txBody>
      </p:sp>
    </p:spTree>
    <p:extLst>
      <p:ext uri="{BB962C8B-B14F-4D97-AF65-F5344CB8AC3E}">
        <p14:creationId xmlns:p14="http://schemas.microsoft.com/office/powerpoint/2010/main" val="11751589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AIM: 	To clarify for learners what</a:t>
            </a:r>
            <a:r>
              <a:rPr lang="en-GB" baseline="0" dirty="0" smtClean="0"/>
              <a:t> will be covered during the session.</a:t>
            </a:r>
          </a:p>
          <a:p>
            <a:r>
              <a:rPr lang="en-GB" dirty="0" smtClean="0"/>
              <a:t>	To allow learners to evaluate the session based on the</a:t>
            </a:r>
            <a:r>
              <a:rPr lang="en-GB" baseline="0" dirty="0" smtClean="0"/>
              <a:t> intended outcomes.</a:t>
            </a:r>
            <a:endParaRPr lang="en-GB" dirty="0" smtClean="0"/>
          </a:p>
          <a:p>
            <a:endParaRPr lang="en-GB" dirty="0" smtClean="0"/>
          </a:p>
          <a:p>
            <a:r>
              <a:rPr lang="en-GB" dirty="0" smtClean="0"/>
              <a:t>TRAINER:</a:t>
            </a:r>
            <a:r>
              <a:rPr lang="en-GB" baseline="0" dirty="0" smtClean="0"/>
              <a:t> 	Invite learners to comment on the learning outcomes for the session – Is this in keeping with what you were expecting? Is there anything missing that you would like to cover?</a:t>
            </a:r>
          </a:p>
          <a:p>
            <a:endParaRPr lang="en-GB" baseline="0" dirty="0" smtClean="0"/>
          </a:p>
          <a:p>
            <a:r>
              <a:rPr lang="en-GB" baseline="0" dirty="0" smtClean="0"/>
              <a:t>Where learners wish to cover additional topics consider whether this will be covered during the session – if not, is it more relevant to one of the other modules? Could it be included in this session?  </a:t>
            </a:r>
          </a:p>
        </p:txBody>
      </p:sp>
      <p:sp>
        <p:nvSpPr>
          <p:cNvPr id="4" name="Slide Number Placeholder 3"/>
          <p:cNvSpPr>
            <a:spLocks noGrp="1"/>
          </p:cNvSpPr>
          <p:nvPr>
            <p:ph type="sldNum" sz="quarter" idx="10"/>
          </p:nvPr>
        </p:nvSpPr>
        <p:spPr/>
        <p:txBody>
          <a:bodyPr/>
          <a:lstStyle/>
          <a:p>
            <a:fld id="{C39D6F3E-2A04-40F1-9BCF-6E1D56561353}" type="slidenum">
              <a:rPr lang="en-GB" smtClean="0"/>
              <a:pPr/>
              <a:t>2</a:t>
            </a:fld>
            <a:endParaRPr lang="en-GB"/>
          </a:p>
        </p:txBody>
      </p:sp>
    </p:spTree>
    <p:extLst>
      <p:ext uri="{BB962C8B-B14F-4D97-AF65-F5344CB8AC3E}">
        <p14:creationId xmlns:p14="http://schemas.microsoft.com/office/powerpoint/2010/main" val="23099917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AIM: 	To spark</a:t>
            </a:r>
            <a:r>
              <a:rPr lang="en-GB" baseline="0" dirty="0" smtClean="0"/>
              <a:t> the interest of the learners and evoke empathy with the individuals in the statements.</a:t>
            </a:r>
          </a:p>
          <a:p>
            <a:r>
              <a:rPr lang="en-GB" baseline="0" dirty="0" smtClean="0"/>
              <a:t>	To begin to demonstrate the power of advocacy and how it can have a positive impact on people’s lives.</a:t>
            </a:r>
            <a:endParaRPr lang="en-GB" dirty="0" smtClean="0"/>
          </a:p>
          <a:p>
            <a:endParaRPr lang="en-GB" dirty="0" smtClean="0"/>
          </a:p>
          <a:p>
            <a:pPr defTabSz="931774">
              <a:defRPr/>
            </a:pPr>
            <a:r>
              <a:rPr lang="en-GB" dirty="0" smtClean="0"/>
              <a:t>TRAINER:	The real-life examples provided can e</a:t>
            </a:r>
            <a:r>
              <a:rPr lang="en-GB" baseline="0" dirty="0" smtClean="0"/>
              <a:t>ither be read out by trainer or handed out to groups for one person to read and for the group to discuss.</a:t>
            </a:r>
          </a:p>
          <a:p>
            <a:pPr defTabSz="931774">
              <a:defRPr/>
            </a:pPr>
            <a:r>
              <a:rPr lang="en-GB" baseline="0" dirty="0" smtClean="0"/>
              <a:t>	(You may prefer to use your own examples).</a:t>
            </a:r>
          </a:p>
          <a:p>
            <a:r>
              <a:rPr lang="en-GB" baseline="0" dirty="0" smtClean="0"/>
              <a:t>	In groups or pairs, ask learners to discuss how they feel having heard/read the account and whether they relate to the advocate, the person receiving advocacy or both.</a:t>
            </a:r>
            <a:endParaRPr lang="en-GB" dirty="0" smtClean="0"/>
          </a:p>
          <a:p>
            <a:endParaRPr lang="en-GB" baseline="0" dirty="0" smtClean="0"/>
          </a:p>
          <a:p>
            <a:r>
              <a:rPr lang="en-GB" baseline="0" dirty="0" smtClean="0"/>
              <a:t>(Resource 1a)</a:t>
            </a:r>
          </a:p>
        </p:txBody>
      </p:sp>
      <p:sp>
        <p:nvSpPr>
          <p:cNvPr id="4" name="Slide Number Placeholder 3"/>
          <p:cNvSpPr>
            <a:spLocks noGrp="1"/>
          </p:cNvSpPr>
          <p:nvPr>
            <p:ph type="sldNum" sz="quarter" idx="10"/>
          </p:nvPr>
        </p:nvSpPr>
        <p:spPr/>
        <p:txBody>
          <a:bodyPr/>
          <a:lstStyle/>
          <a:p>
            <a:fld id="{C39D6F3E-2A04-40F1-9BCF-6E1D56561353}" type="slidenum">
              <a:rPr lang="en-GB" smtClean="0"/>
              <a:pPr/>
              <a:t>3</a:t>
            </a:fld>
            <a:endParaRPr lang="en-GB"/>
          </a:p>
        </p:txBody>
      </p:sp>
    </p:spTree>
    <p:extLst>
      <p:ext uri="{BB962C8B-B14F-4D97-AF65-F5344CB8AC3E}">
        <p14:creationId xmlns:p14="http://schemas.microsoft.com/office/powerpoint/2010/main" val="33467589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AIM:	To</a:t>
            </a:r>
            <a:r>
              <a:rPr lang="en-GB" baseline="0" dirty="0" smtClean="0"/>
              <a:t> link the difference advocacy can make to the well-being statements in the Act, to emphasise how important advocacy can be in ensuring people’s well-being outcomes are met, as is the aim of the 	Act.</a:t>
            </a:r>
          </a:p>
          <a:p>
            <a:endParaRPr lang="en-GB" baseline="0" dirty="0" smtClean="0"/>
          </a:p>
          <a:p>
            <a:r>
              <a:rPr lang="en-GB" baseline="0" dirty="0" smtClean="0"/>
              <a:t>TRAINER:	Under the Act, local authorities need to understand and support the well-being outcomes people wish to achieve. </a:t>
            </a:r>
          </a:p>
          <a:p>
            <a:r>
              <a:rPr lang="en-GB" baseline="0" dirty="0" smtClean="0"/>
              <a:t>	The outcome statements set out in the Part 2 Code of Practice on General Functions specify the key areas where care and support can make a difference to improve well-being outcomes for people, 	these include:</a:t>
            </a:r>
          </a:p>
          <a:p>
            <a:endParaRPr lang="en-GB" baseline="0" dirty="0" smtClean="0"/>
          </a:p>
          <a:p>
            <a:pPr marL="1106481" lvl="2" indent="-174708">
              <a:buFont typeface="Arial" panose="020B0604020202020204" pitchFamily="34" charset="0"/>
              <a:buChar char="•"/>
            </a:pPr>
            <a:r>
              <a:rPr lang="en-GB" dirty="0" smtClean="0"/>
              <a:t>Well-being</a:t>
            </a:r>
            <a:r>
              <a:rPr lang="en-GB" baseline="0" dirty="0" smtClean="0"/>
              <a:t> – I know and understand what care, support and opportunities are available to me, and I get the help I need, when I need it, in the way I want it</a:t>
            </a:r>
          </a:p>
          <a:p>
            <a:pPr marL="1106481" lvl="2" indent="-174708">
              <a:buFont typeface="Arial" panose="020B0604020202020204" pitchFamily="34" charset="0"/>
              <a:buChar char="•"/>
            </a:pPr>
            <a:r>
              <a:rPr lang="en-GB" baseline="0" dirty="0" smtClean="0"/>
              <a:t>Securing rights and entitlements – My rights are respected, I have voice and control, I am involve in making decisions that affect my life, my individual circumstances are considered, I can speak for myself or have someone who can do it for me and I get care through the Welsh language if I need it</a:t>
            </a:r>
          </a:p>
          <a:p>
            <a:pPr marL="1106481" lvl="2" indent="-174708">
              <a:buFont typeface="Arial" panose="020B0604020202020204" pitchFamily="34" charset="0"/>
              <a:buChar char="•"/>
            </a:pPr>
            <a:endParaRPr lang="en-GB" baseline="0" dirty="0" smtClean="0"/>
          </a:p>
          <a:p>
            <a:pPr marL="931774" lvl="2"/>
            <a:r>
              <a:rPr lang="en-GB" baseline="0" dirty="0" smtClean="0"/>
              <a:t>Advocacy is fundamental to supporting people to engage actively and participate in the development of their own well-being outcomes.</a:t>
            </a:r>
            <a:endParaRPr lang="en-GB" dirty="0"/>
          </a:p>
        </p:txBody>
      </p:sp>
      <p:sp>
        <p:nvSpPr>
          <p:cNvPr id="4" name="Slide Number Placeholder 3"/>
          <p:cNvSpPr>
            <a:spLocks noGrp="1"/>
          </p:cNvSpPr>
          <p:nvPr>
            <p:ph type="sldNum" sz="quarter" idx="10"/>
          </p:nvPr>
        </p:nvSpPr>
        <p:spPr/>
        <p:txBody>
          <a:bodyPr/>
          <a:lstStyle/>
          <a:p>
            <a:fld id="{C39D6F3E-2A04-40F1-9BCF-6E1D56561353}" type="slidenum">
              <a:rPr lang="en-GB" smtClean="0"/>
              <a:pPr/>
              <a:t>4</a:t>
            </a:fld>
            <a:endParaRPr lang="en-GB"/>
          </a:p>
        </p:txBody>
      </p:sp>
    </p:spTree>
    <p:extLst>
      <p:ext uri="{BB962C8B-B14F-4D97-AF65-F5344CB8AC3E}">
        <p14:creationId xmlns:p14="http://schemas.microsoft.com/office/powerpoint/2010/main" val="33078713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Aim:	To</a:t>
            </a:r>
            <a:r>
              <a:rPr lang="en-GB" baseline="0" dirty="0" smtClean="0"/>
              <a:t> support learners to further develop empathy with people who might benefit from advocacy.</a:t>
            </a:r>
          </a:p>
          <a:p>
            <a:r>
              <a:rPr lang="en-GB" baseline="0" dirty="0" smtClean="0"/>
              <a:t>	To support learners to understand that everyone experiences situations where they feel disempowered, lacking in confidence, not listened to, </a:t>
            </a:r>
            <a:r>
              <a:rPr lang="en-GB" baseline="0" dirty="0" err="1" smtClean="0"/>
              <a:t>etc</a:t>
            </a:r>
            <a:r>
              <a:rPr lang="en-GB" baseline="0" dirty="0" smtClean="0"/>
              <a:t>, and this doesn’t define the person.</a:t>
            </a:r>
            <a:endParaRPr lang="en-GB" dirty="0" smtClean="0"/>
          </a:p>
          <a:p>
            <a:endParaRPr lang="en-GB" dirty="0" smtClean="0"/>
          </a:p>
          <a:p>
            <a:r>
              <a:rPr lang="en-GB" dirty="0" smtClean="0"/>
              <a:t>TRAINER:	Ask learners to choose</a:t>
            </a:r>
            <a:r>
              <a:rPr lang="en-GB" baseline="0" dirty="0" smtClean="0"/>
              <a:t> a card and think of a time in their life when they’ve felt that way (not being listened to, unable to speak up, unsure of the options for change, </a:t>
            </a:r>
            <a:r>
              <a:rPr lang="en-GB" baseline="0" dirty="0" err="1" smtClean="0"/>
              <a:t>etc</a:t>
            </a:r>
            <a:r>
              <a:rPr lang="en-GB" baseline="0" dirty="0" smtClean="0"/>
              <a:t>).  </a:t>
            </a:r>
          </a:p>
          <a:p>
            <a:r>
              <a:rPr lang="en-GB" baseline="0" dirty="0" smtClean="0"/>
              <a:t>	Ask learners to only share examples that they feel able to share with the group.</a:t>
            </a:r>
          </a:p>
          <a:p>
            <a:endParaRPr lang="en-GB" baseline="0" dirty="0" smtClean="0"/>
          </a:p>
          <a:p>
            <a:r>
              <a:rPr lang="en-GB" baseline="0" dirty="0" smtClean="0"/>
              <a:t>	Be aware of potentially emotive topics creating unexpected feelings for learners. Consider in advance how you might manage this situation should it arise. You might choose to co-deliver this section 	or have a colleague on standby to support the individual to allow you to continue with the session. Alternatively you might build in time for a break should it be required.</a:t>
            </a:r>
          </a:p>
          <a:p>
            <a:endParaRPr lang="en-GB" baseline="0" dirty="0" smtClean="0"/>
          </a:p>
          <a:p>
            <a:r>
              <a:rPr lang="en-GB" baseline="0" dirty="0" smtClean="0"/>
              <a:t>(Resource 1b)</a:t>
            </a:r>
            <a:endParaRPr lang="en-GB" dirty="0" smtClean="0"/>
          </a:p>
        </p:txBody>
      </p:sp>
      <p:sp>
        <p:nvSpPr>
          <p:cNvPr id="4" name="Slide Number Placeholder 3"/>
          <p:cNvSpPr>
            <a:spLocks noGrp="1"/>
          </p:cNvSpPr>
          <p:nvPr>
            <p:ph type="sldNum" sz="quarter" idx="10"/>
          </p:nvPr>
        </p:nvSpPr>
        <p:spPr/>
        <p:txBody>
          <a:bodyPr/>
          <a:lstStyle/>
          <a:p>
            <a:fld id="{C39D6F3E-2A04-40F1-9BCF-6E1D56561353}" type="slidenum">
              <a:rPr lang="en-GB" smtClean="0"/>
              <a:pPr/>
              <a:t>5</a:t>
            </a:fld>
            <a:endParaRPr lang="en-GB"/>
          </a:p>
        </p:txBody>
      </p:sp>
    </p:spTree>
    <p:extLst>
      <p:ext uri="{BB962C8B-B14F-4D97-AF65-F5344CB8AC3E}">
        <p14:creationId xmlns:p14="http://schemas.microsoft.com/office/powerpoint/2010/main" val="8620506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AIM: 	To give learners a clear definition of the term ‘advocacy’ upon</a:t>
            </a:r>
            <a:r>
              <a:rPr lang="en-GB" baseline="0" dirty="0" smtClean="0"/>
              <a:t> which to build their understanding throughout the rest of the module(s).</a:t>
            </a:r>
            <a:endParaRPr lang="en-GB" dirty="0" smtClean="0"/>
          </a:p>
          <a:p>
            <a:endParaRPr lang="en-GB" dirty="0" smtClean="0"/>
          </a:p>
          <a:p>
            <a:endParaRPr lang="en-GB" dirty="0" smtClean="0"/>
          </a:p>
          <a:p>
            <a:r>
              <a:rPr lang="en-GB" dirty="0" smtClean="0"/>
              <a:t>TRAINER: 	Present the slides outlining definitions and</a:t>
            </a:r>
            <a:r>
              <a:rPr lang="en-GB" baseline="0" dirty="0" smtClean="0"/>
              <a:t> principles of advocacy inviting learners to comment and/or ask questions as they wish.</a:t>
            </a:r>
            <a:r>
              <a:rPr lang="en-GB" dirty="0" smtClean="0"/>
              <a:t>	</a:t>
            </a:r>
          </a:p>
          <a:p>
            <a:endParaRPr lang="en-GB" dirty="0" smtClean="0"/>
          </a:p>
          <a:p>
            <a:r>
              <a:rPr lang="en-GB" dirty="0" smtClean="0"/>
              <a:t>	</a:t>
            </a:r>
            <a:endParaRPr lang="en-GB" dirty="0"/>
          </a:p>
        </p:txBody>
      </p:sp>
      <p:sp>
        <p:nvSpPr>
          <p:cNvPr id="4" name="Slide Number Placeholder 3"/>
          <p:cNvSpPr>
            <a:spLocks noGrp="1"/>
          </p:cNvSpPr>
          <p:nvPr>
            <p:ph type="sldNum" sz="quarter" idx="10"/>
          </p:nvPr>
        </p:nvSpPr>
        <p:spPr/>
        <p:txBody>
          <a:bodyPr/>
          <a:lstStyle/>
          <a:p>
            <a:fld id="{C39D6F3E-2A04-40F1-9BCF-6E1D56561353}" type="slidenum">
              <a:rPr lang="en-GB" smtClean="0"/>
              <a:pPr/>
              <a:t>6</a:t>
            </a:fld>
            <a:endParaRPr lang="en-GB"/>
          </a:p>
        </p:txBody>
      </p:sp>
    </p:spTree>
    <p:extLst>
      <p:ext uri="{BB962C8B-B14F-4D97-AF65-F5344CB8AC3E}">
        <p14:creationId xmlns:p14="http://schemas.microsoft.com/office/powerpoint/2010/main" val="22557111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Broad definitions from the Social Services and Well-being (Wales) Act.</a:t>
            </a:r>
          </a:p>
          <a:p>
            <a:endParaRPr lang="en-GB" dirty="0" smtClean="0"/>
          </a:p>
          <a:p>
            <a:endParaRPr lang="en-GB" dirty="0"/>
          </a:p>
        </p:txBody>
      </p:sp>
      <p:sp>
        <p:nvSpPr>
          <p:cNvPr id="4" name="Slide Number Placeholder 3"/>
          <p:cNvSpPr>
            <a:spLocks noGrp="1"/>
          </p:cNvSpPr>
          <p:nvPr>
            <p:ph type="sldNum" sz="quarter" idx="10"/>
          </p:nvPr>
        </p:nvSpPr>
        <p:spPr/>
        <p:txBody>
          <a:bodyPr/>
          <a:lstStyle/>
          <a:p>
            <a:fld id="{C39D6F3E-2A04-40F1-9BCF-6E1D56561353}" type="slidenum">
              <a:rPr lang="en-GB" smtClean="0"/>
              <a:pPr/>
              <a:t>7</a:t>
            </a:fld>
            <a:endParaRPr lang="en-GB"/>
          </a:p>
        </p:txBody>
      </p:sp>
    </p:spTree>
    <p:extLst>
      <p:ext uri="{BB962C8B-B14F-4D97-AF65-F5344CB8AC3E}">
        <p14:creationId xmlns:p14="http://schemas.microsoft.com/office/powerpoint/2010/main" val="35400913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TRAINER: 	Talk</a:t>
            </a:r>
            <a:r>
              <a:rPr lang="en-GB" baseline="0" dirty="0" smtClean="0"/>
              <a:t> around each principle with the overarching ethos of wishes and feelings vs best interest running throughout.</a:t>
            </a:r>
            <a:endParaRPr lang="en-GB" dirty="0" smtClean="0"/>
          </a:p>
        </p:txBody>
      </p:sp>
      <p:sp>
        <p:nvSpPr>
          <p:cNvPr id="4" name="Slide Number Placeholder 3"/>
          <p:cNvSpPr>
            <a:spLocks noGrp="1"/>
          </p:cNvSpPr>
          <p:nvPr>
            <p:ph type="sldNum" sz="quarter" idx="10"/>
          </p:nvPr>
        </p:nvSpPr>
        <p:spPr/>
        <p:txBody>
          <a:bodyPr/>
          <a:lstStyle/>
          <a:p>
            <a:fld id="{C39D6F3E-2A04-40F1-9BCF-6E1D56561353}" type="slidenum">
              <a:rPr lang="en-GB" smtClean="0"/>
              <a:pPr/>
              <a:t>8</a:t>
            </a:fld>
            <a:endParaRPr lang="en-GB"/>
          </a:p>
        </p:txBody>
      </p:sp>
    </p:spTree>
    <p:extLst>
      <p:ext uri="{BB962C8B-B14F-4D97-AF65-F5344CB8AC3E}">
        <p14:creationId xmlns:p14="http://schemas.microsoft.com/office/powerpoint/2010/main" val="10337473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GB" sz="1100" dirty="0"/>
              <a:t>AIM:  	To consolidate information given in previous </a:t>
            </a:r>
            <a:r>
              <a:rPr lang="en-GB" sz="1100" dirty="0" smtClean="0"/>
              <a:t>slides.</a:t>
            </a:r>
            <a:endParaRPr lang="en-GB" sz="1100" dirty="0"/>
          </a:p>
          <a:p>
            <a:pPr defTabSz="931774">
              <a:defRPr/>
            </a:pPr>
            <a:r>
              <a:rPr lang="en-GB" sz="1100" dirty="0"/>
              <a:t>	To demonstrate that the </a:t>
            </a:r>
            <a:r>
              <a:rPr lang="en-GB" sz="1100" dirty="0" smtClean="0"/>
              <a:t>advocate’s </a:t>
            </a:r>
            <a:r>
              <a:rPr lang="en-GB" sz="1100" dirty="0"/>
              <a:t>role is not always clear-cut and </a:t>
            </a:r>
            <a:r>
              <a:rPr lang="en-GB" sz="1100" dirty="0" smtClean="0"/>
              <a:t>distinct.</a:t>
            </a:r>
            <a:endParaRPr lang="en-GB" sz="1100" dirty="0"/>
          </a:p>
          <a:p>
            <a:pPr defTabSz="931774">
              <a:defRPr/>
            </a:pPr>
            <a:r>
              <a:rPr lang="en-GB" sz="1100" dirty="0"/>
              <a:t>	To begin to introduce the concept of different types of </a:t>
            </a:r>
            <a:r>
              <a:rPr lang="en-GB" sz="1100" dirty="0" smtClean="0"/>
              <a:t>advocacy.</a:t>
            </a:r>
            <a:endParaRPr lang="en-GB" sz="1100" dirty="0"/>
          </a:p>
          <a:p>
            <a:endParaRPr lang="en-GB" sz="1100" dirty="0"/>
          </a:p>
          <a:p>
            <a:pPr defTabSz="931774">
              <a:defRPr/>
            </a:pPr>
            <a:r>
              <a:rPr lang="en-GB" sz="1100" dirty="0"/>
              <a:t>TRAINER:	Give each learner a set of yes/no/maybe </a:t>
            </a:r>
            <a:r>
              <a:rPr lang="en-GB" sz="1100" dirty="0" smtClean="0"/>
              <a:t>cards.</a:t>
            </a:r>
            <a:endParaRPr lang="en-GB" sz="1100" dirty="0"/>
          </a:p>
          <a:p>
            <a:r>
              <a:rPr lang="en-GB" sz="1100" dirty="0"/>
              <a:t>	</a:t>
            </a:r>
            <a:r>
              <a:rPr lang="en-GB" sz="1100" dirty="0" smtClean="0"/>
              <a:t>Read </a:t>
            </a:r>
            <a:r>
              <a:rPr lang="en-GB" sz="1100" dirty="0"/>
              <a:t>out the brief scenarios given and ask learners to hold up a card to respond to the question ‘is this </a:t>
            </a:r>
            <a:r>
              <a:rPr lang="en-GB" sz="1100" dirty="0" smtClean="0"/>
              <a:t>advocacy? Trainer could also consider giving written scenarios to pairs</a:t>
            </a:r>
            <a:r>
              <a:rPr lang="en-GB" sz="1100" baseline="0" dirty="0" smtClean="0"/>
              <a:t>/small groups if they feel 	more time is needed to deliberate. </a:t>
            </a:r>
            <a:endParaRPr lang="en-GB" sz="1100" dirty="0"/>
          </a:p>
          <a:p>
            <a:r>
              <a:rPr lang="en-GB" sz="1100" dirty="0"/>
              <a:t>	Ask learners to explain their responses </a:t>
            </a:r>
            <a:r>
              <a:rPr lang="en-GB" sz="1100" dirty="0" smtClean="0"/>
              <a:t>(</a:t>
            </a:r>
            <a:r>
              <a:rPr lang="en-GB" sz="1100" dirty="0"/>
              <a:t>take particular note of repeated ‘maybe’ responses – gently encourage </a:t>
            </a:r>
            <a:r>
              <a:rPr lang="en-GB" sz="1100" dirty="0" smtClean="0"/>
              <a:t>learners </a:t>
            </a:r>
            <a:r>
              <a:rPr lang="en-GB" sz="1100" dirty="0"/>
              <a:t>to move to yes </a:t>
            </a:r>
            <a:r>
              <a:rPr lang="en-GB" sz="1100" dirty="0" smtClean="0"/>
              <a:t>or </a:t>
            </a:r>
            <a:r>
              <a:rPr lang="en-GB" sz="1100" dirty="0"/>
              <a:t>no</a:t>
            </a:r>
            <a:r>
              <a:rPr lang="en-GB" sz="1100" dirty="0" smtClean="0"/>
              <a:t>).</a:t>
            </a:r>
            <a:endParaRPr lang="en-GB" sz="1100" dirty="0"/>
          </a:p>
          <a:p>
            <a:r>
              <a:rPr lang="en-GB" sz="1100" dirty="0"/>
              <a:t>	Some of these scenarios could be part of an advocacy relationship but in themselves are not advocacy (e.g. </a:t>
            </a:r>
            <a:r>
              <a:rPr lang="en-GB" sz="1100" dirty="0" smtClean="0"/>
              <a:t>accessing </a:t>
            </a:r>
            <a:r>
              <a:rPr lang="en-GB" sz="1100" dirty="0"/>
              <a:t>information on </a:t>
            </a:r>
            <a:r>
              <a:rPr lang="en-GB" sz="1100" dirty="0" smtClean="0"/>
              <a:t>someone’s </a:t>
            </a:r>
            <a:r>
              <a:rPr lang="en-GB" sz="1100" dirty="0"/>
              <a:t>behalf</a:t>
            </a:r>
            <a:r>
              <a:rPr lang="en-GB" sz="1100" dirty="0" smtClean="0"/>
              <a:t>). Some </a:t>
            </a:r>
            <a:r>
              <a:rPr lang="en-GB" sz="1100" dirty="0"/>
              <a:t>are clearly </a:t>
            </a:r>
            <a:r>
              <a:rPr lang="en-GB" sz="1100" dirty="0" smtClean="0"/>
              <a:t>advocacy </a:t>
            </a:r>
            <a:r>
              <a:rPr lang="en-GB" sz="1100" dirty="0"/>
              <a:t>and others are </a:t>
            </a:r>
            <a:r>
              <a:rPr lang="en-GB" sz="1100" dirty="0" smtClean="0"/>
              <a:t>	clearly </a:t>
            </a:r>
            <a:r>
              <a:rPr lang="en-GB" sz="1100" dirty="0"/>
              <a:t>not advocacy, </a:t>
            </a:r>
            <a:r>
              <a:rPr lang="en-GB" sz="1100" dirty="0" smtClean="0"/>
              <a:t>others </a:t>
            </a:r>
            <a:r>
              <a:rPr lang="en-GB" sz="1100" dirty="0"/>
              <a:t>more ambiguous. Also consider opportunities </a:t>
            </a:r>
            <a:r>
              <a:rPr lang="en-GB" sz="1100" dirty="0" smtClean="0"/>
              <a:t>to </a:t>
            </a:r>
            <a:r>
              <a:rPr lang="en-GB" sz="1100" dirty="0"/>
              <a:t>explore how approaches to </a:t>
            </a:r>
            <a:r>
              <a:rPr lang="en-GB" sz="1100" dirty="0" smtClean="0"/>
              <a:t>advocacy </a:t>
            </a:r>
            <a:r>
              <a:rPr lang="en-GB" sz="1100" dirty="0"/>
              <a:t>might differ – </a:t>
            </a:r>
            <a:r>
              <a:rPr lang="en-GB" sz="1100" dirty="0" smtClean="0"/>
              <a:t>lead </a:t>
            </a:r>
            <a:r>
              <a:rPr lang="en-GB" sz="1100" dirty="0"/>
              <a:t>in to </a:t>
            </a:r>
            <a:r>
              <a:rPr lang="en-GB" sz="1100" dirty="0" smtClean="0"/>
              <a:t>the next </a:t>
            </a:r>
            <a:r>
              <a:rPr lang="en-GB" sz="1100" dirty="0"/>
              <a:t>section.</a:t>
            </a:r>
          </a:p>
          <a:p>
            <a:endParaRPr lang="en-GB" sz="1100" dirty="0" smtClean="0"/>
          </a:p>
          <a:p>
            <a:r>
              <a:rPr lang="en-GB" sz="1100" dirty="0" smtClean="0"/>
              <a:t>(Resource 1c)</a:t>
            </a:r>
            <a:endParaRPr lang="en-GB" sz="1100" dirty="0"/>
          </a:p>
        </p:txBody>
      </p:sp>
      <p:sp>
        <p:nvSpPr>
          <p:cNvPr id="4" name="Slide Number Placeholder 3"/>
          <p:cNvSpPr>
            <a:spLocks noGrp="1"/>
          </p:cNvSpPr>
          <p:nvPr>
            <p:ph type="sldNum" sz="quarter" idx="10"/>
          </p:nvPr>
        </p:nvSpPr>
        <p:spPr/>
        <p:txBody>
          <a:bodyPr/>
          <a:lstStyle/>
          <a:p>
            <a:fld id="{C39D6F3E-2A04-40F1-9BCF-6E1D56561353}" type="slidenum">
              <a:rPr lang="en-GB" smtClean="0"/>
              <a:pPr/>
              <a:t>9</a:t>
            </a:fld>
            <a:endParaRPr lang="en-GB"/>
          </a:p>
        </p:txBody>
      </p:sp>
    </p:spTree>
    <p:extLst>
      <p:ext uri="{BB962C8B-B14F-4D97-AF65-F5344CB8AC3E}">
        <p14:creationId xmlns:p14="http://schemas.microsoft.com/office/powerpoint/2010/main" val="312535750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0EC3B64-AA48-4003-8F61-D9BF1501AC82}" type="datetimeFigureOut">
              <a:rPr lang="en-GB" smtClean="0"/>
              <a:pPr/>
              <a:t>13/07/2016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3BC5AE9-AD14-41C8-AC10-BD776D92DC6B}" type="slidenum">
              <a:rPr lang="en-GB" smtClean="0"/>
              <a:pPr/>
              <a:t>‹#›</a:t>
            </a:fld>
            <a:endParaRPr lang="en-GB"/>
          </a:p>
        </p:txBody>
      </p:sp>
      <p:pic>
        <p:nvPicPr>
          <p:cNvPr id="7" name="Picture 6"/>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10316031" y="220140"/>
            <a:ext cx="1408425" cy="1080000"/>
          </a:xfrm>
          <a:prstGeom prst="rect">
            <a:avLst/>
          </a:prstGeom>
        </p:spPr>
      </p:pic>
      <p:sp>
        <p:nvSpPr>
          <p:cNvPr id="11" name="Rectangle 10"/>
          <p:cNvSpPr/>
          <p:nvPr userDrawn="1"/>
        </p:nvSpPr>
        <p:spPr>
          <a:xfrm>
            <a:off x="75303" y="75304"/>
            <a:ext cx="12027049" cy="6702014"/>
          </a:xfrm>
          <a:prstGeom prst="rect">
            <a:avLst/>
          </a:prstGeom>
          <a:noFill/>
          <a:ln>
            <a:solidFill>
              <a:srgbClr val="5CC9E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6163205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0EC3B64-AA48-4003-8F61-D9BF1501AC82}" type="datetimeFigureOut">
              <a:rPr lang="en-GB" smtClean="0"/>
              <a:pPr/>
              <a:t>13/07/2016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3BC5AE9-AD14-41C8-AC10-BD776D92DC6B}" type="slidenum">
              <a:rPr lang="en-GB" smtClean="0"/>
              <a:pPr/>
              <a:t>‹#›</a:t>
            </a:fld>
            <a:endParaRPr lang="en-GB"/>
          </a:p>
        </p:txBody>
      </p:sp>
      <p:pic>
        <p:nvPicPr>
          <p:cNvPr id="7" name="Picture 6"/>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10316031" y="220140"/>
            <a:ext cx="1408425" cy="1080000"/>
          </a:xfrm>
          <a:prstGeom prst="rect">
            <a:avLst/>
          </a:prstGeom>
        </p:spPr>
      </p:pic>
    </p:spTree>
    <p:extLst>
      <p:ext uri="{BB962C8B-B14F-4D97-AF65-F5344CB8AC3E}">
        <p14:creationId xmlns:p14="http://schemas.microsoft.com/office/powerpoint/2010/main" val="22996637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0EC3B64-AA48-4003-8F61-D9BF1501AC82}" type="datetimeFigureOut">
              <a:rPr lang="en-GB" smtClean="0"/>
              <a:pPr/>
              <a:t>13/07/2016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3BC5AE9-AD14-41C8-AC10-BD776D92DC6B}" type="slidenum">
              <a:rPr lang="en-GB" smtClean="0"/>
              <a:pPr/>
              <a:t>‹#›</a:t>
            </a:fld>
            <a:endParaRPr lang="en-GB"/>
          </a:p>
        </p:txBody>
      </p:sp>
      <p:pic>
        <p:nvPicPr>
          <p:cNvPr id="7" name="Picture 6"/>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10316031" y="220140"/>
            <a:ext cx="1408425" cy="1080000"/>
          </a:xfrm>
          <a:prstGeom prst="rect">
            <a:avLst/>
          </a:prstGeom>
        </p:spPr>
      </p:pic>
    </p:spTree>
    <p:extLst>
      <p:ext uri="{BB962C8B-B14F-4D97-AF65-F5344CB8AC3E}">
        <p14:creationId xmlns:p14="http://schemas.microsoft.com/office/powerpoint/2010/main" val="36956803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5"/>
            <a:ext cx="10363200" cy="1470025"/>
          </a:xfrm>
        </p:spPr>
        <p:txBody>
          <a:bodyPr/>
          <a:lstStyle/>
          <a:p>
            <a:r>
              <a:rPr lang="en-US" dirty="0" smtClean="0"/>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962DE14-F052-413D-9EFE-E8915E356287}" type="datetimeFigureOut">
              <a:rPr lang="en-GB" smtClean="0"/>
              <a:t>13/07/2016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4AAFD20-F597-4718-B5E9-23E13199FFDA}" type="slidenum">
              <a:rPr lang="en-GB" smtClean="0"/>
              <a:t>‹#›</a:t>
            </a:fld>
            <a:endParaRPr lang="en-GB"/>
          </a:p>
        </p:txBody>
      </p:sp>
    </p:spTree>
    <p:extLst>
      <p:ext uri="{BB962C8B-B14F-4D97-AF65-F5344CB8AC3E}">
        <p14:creationId xmlns:p14="http://schemas.microsoft.com/office/powerpoint/2010/main" val="9594503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962DE14-F052-413D-9EFE-E8915E356287}" type="datetimeFigureOut">
              <a:rPr lang="en-GB" smtClean="0"/>
              <a:t>13/07/2016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4AAFD20-F597-4718-B5E9-23E13199FFDA}" type="slidenum">
              <a:rPr lang="en-GB" smtClean="0"/>
              <a:t>‹#›</a:t>
            </a:fld>
            <a:endParaRPr lang="en-GB"/>
          </a:p>
        </p:txBody>
      </p:sp>
    </p:spTree>
    <p:extLst>
      <p:ext uri="{BB962C8B-B14F-4D97-AF65-F5344CB8AC3E}">
        <p14:creationId xmlns:p14="http://schemas.microsoft.com/office/powerpoint/2010/main" val="38954653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613" y="4406900"/>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613"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62DE14-F052-413D-9EFE-E8915E356287}" type="datetimeFigureOut">
              <a:rPr lang="en-GB" smtClean="0"/>
              <a:t>13/07/2016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4AAFD20-F597-4718-B5E9-23E13199FFDA}" type="slidenum">
              <a:rPr lang="en-GB" smtClean="0"/>
              <a:t>‹#›</a:t>
            </a:fld>
            <a:endParaRPr lang="en-GB"/>
          </a:p>
        </p:txBody>
      </p:sp>
    </p:spTree>
    <p:extLst>
      <p:ext uri="{BB962C8B-B14F-4D97-AF65-F5344CB8AC3E}">
        <p14:creationId xmlns:p14="http://schemas.microsoft.com/office/powerpoint/2010/main" val="3875546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096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C962DE14-F052-413D-9EFE-E8915E356287}" type="datetimeFigureOut">
              <a:rPr lang="en-GB" smtClean="0"/>
              <a:t>13/07/2016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4AAFD20-F597-4718-B5E9-23E13199FFDA}" type="slidenum">
              <a:rPr lang="en-GB" smtClean="0"/>
              <a:t>‹#›</a:t>
            </a:fld>
            <a:endParaRPr lang="en-GB"/>
          </a:p>
        </p:txBody>
      </p:sp>
    </p:spTree>
    <p:extLst>
      <p:ext uri="{BB962C8B-B14F-4D97-AF65-F5344CB8AC3E}">
        <p14:creationId xmlns:p14="http://schemas.microsoft.com/office/powerpoint/2010/main" val="20192497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3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3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2838" y="1535113"/>
            <a:ext cx="538956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2838" y="2174875"/>
            <a:ext cx="538956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962DE14-F052-413D-9EFE-E8915E356287}" type="datetimeFigureOut">
              <a:rPr lang="en-GB" smtClean="0"/>
              <a:t>13/07/2016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4AAFD20-F597-4718-B5E9-23E13199FFDA}" type="slidenum">
              <a:rPr lang="en-GB" smtClean="0"/>
              <a:t>‹#›</a:t>
            </a:fld>
            <a:endParaRPr lang="en-GB"/>
          </a:p>
        </p:txBody>
      </p:sp>
    </p:spTree>
    <p:extLst>
      <p:ext uri="{BB962C8B-B14F-4D97-AF65-F5344CB8AC3E}">
        <p14:creationId xmlns:p14="http://schemas.microsoft.com/office/powerpoint/2010/main" val="4158418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962DE14-F052-413D-9EFE-E8915E356287}" type="datetimeFigureOut">
              <a:rPr lang="en-GB" smtClean="0"/>
              <a:t>13/07/2016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4AAFD20-F597-4718-B5E9-23E13199FFDA}" type="slidenum">
              <a:rPr lang="en-GB" smtClean="0"/>
              <a:t>‹#›</a:t>
            </a:fld>
            <a:endParaRPr lang="en-GB"/>
          </a:p>
        </p:txBody>
      </p:sp>
    </p:spTree>
    <p:extLst>
      <p:ext uri="{BB962C8B-B14F-4D97-AF65-F5344CB8AC3E}">
        <p14:creationId xmlns:p14="http://schemas.microsoft.com/office/powerpoint/2010/main" val="37005617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62DE14-F052-413D-9EFE-E8915E356287}" type="datetimeFigureOut">
              <a:rPr lang="en-GB" smtClean="0"/>
              <a:t>13/07/2016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4AAFD20-F597-4718-B5E9-23E13199FFDA}" type="slidenum">
              <a:rPr lang="en-GB" smtClean="0"/>
              <a:t>‹#›</a:t>
            </a:fld>
            <a:endParaRPr lang="en-GB"/>
          </a:p>
        </p:txBody>
      </p:sp>
    </p:spTree>
    <p:extLst>
      <p:ext uri="{BB962C8B-B14F-4D97-AF65-F5344CB8AC3E}">
        <p14:creationId xmlns:p14="http://schemas.microsoft.com/office/powerpoint/2010/main" val="370943605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40116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4767263" y="273050"/>
            <a:ext cx="681513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09600" y="1435100"/>
            <a:ext cx="40116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62DE14-F052-413D-9EFE-E8915E356287}" type="datetimeFigureOut">
              <a:rPr lang="en-GB" smtClean="0"/>
              <a:t>13/07/2016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4AAFD20-F597-4718-B5E9-23E13199FFDA}" type="slidenum">
              <a:rPr lang="en-GB" smtClean="0"/>
              <a:t>‹#›</a:t>
            </a:fld>
            <a:endParaRPr lang="en-GB"/>
          </a:p>
        </p:txBody>
      </p:sp>
    </p:spTree>
    <p:extLst>
      <p:ext uri="{BB962C8B-B14F-4D97-AF65-F5344CB8AC3E}">
        <p14:creationId xmlns:p14="http://schemas.microsoft.com/office/powerpoint/2010/main" val="16106631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0EC3B64-AA48-4003-8F61-D9BF1501AC82}" type="datetimeFigureOut">
              <a:rPr lang="en-GB" smtClean="0"/>
              <a:pPr/>
              <a:t>13/07/2016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3BC5AE9-AD14-41C8-AC10-BD776D92DC6B}" type="slidenum">
              <a:rPr lang="en-GB" smtClean="0"/>
              <a:pPr/>
              <a:t>‹#›</a:t>
            </a:fld>
            <a:endParaRPr lang="en-GB"/>
          </a:p>
        </p:txBody>
      </p:sp>
      <p:pic>
        <p:nvPicPr>
          <p:cNvPr id="7" name="Picture 6"/>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10316031" y="220140"/>
            <a:ext cx="1408425" cy="1080000"/>
          </a:xfrm>
          <a:prstGeom prst="rect">
            <a:avLst/>
          </a:prstGeom>
        </p:spPr>
      </p:pic>
      <p:sp>
        <p:nvSpPr>
          <p:cNvPr id="10" name="Title 1"/>
          <p:cNvSpPr>
            <a:spLocks noGrp="1"/>
          </p:cNvSpPr>
          <p:nvPr>
            <p:ph type="title"/>
          </p:nvPr>
        </p:nvSpPr>
        <p:spPr>
          <a:xfrm>
            <a:off x="467544" y="260648"/>
            <a:ext cx="7128792" cy="998984"/>
          </a:xfrm>
        </p:spPr>
        <p:txBody>
          <a:bodyPr anchor="b">
            <a:noAutofit/>
          </a:bodyPr>
          <a:lstStyle>
            <a:lvl1pPr algn="l">
              <a:defRPr sz="3200" b="1">
                <a:solidFill>
                  <a:srgbClr val="5CC9E3"/>
                </a:solidFill>
                <a:latin typeface="Arial" panose="020B0604020202020204" pitchFamily="34" charset="0"/>
                <a:cs typeface="Arial" panose="020B0604020202020204" pitchFamily="34" charset="0"/>
              </a:defRPr>
            </a:lvl1pPr>
          </a:lstStyle>
          <a:p>
            <a:r>
              <a:rPr lang="en-US" dirty="0" smtClean="0"/>
              <a:t>Click to edit Master title style</a:t>
            </a:r>
            <a:endParaRPr lang="en-GB" dirty="0"/>
          </a:p>
        </p:txBody>
      </p:sp>
      <p:cxnSp>
        <p:nvCxnSpPr>
          <p:cNvPr id="12" name="Straight Connector 11"/>
          <p:cNvCxnSpPr/>
          <p:nvPr userDrawn="1"/>
        </p:nvCxnSpPr>
        <p:spPr>
          <a:xfrm flipV="1">
            <a:off x="467544" y="1259632"/>
            <a:ext cx="9848487" cy="40508"/>
          </a:xfrm>
          <a:prstGeom prst="line">
            <a:avLst/>
          </a:prstGeom>
          <a:ln w="19050">
            <a:solidFill>
              <a:srgbClr val="5CC9E3"/>
            </a:solidFill>
          </a:ln>
        </p:spPr>
        <p:style>
          <a:lnRef idx="1">
            <a:schemeClr val="accent1"/>
          </a:lnRef>
          <a:fillRef idx="0">
            <a:schemeClr val="accent1"/>
          </a:fillRef>
          <a:effectRef idx="0">
            <a:schemeClr val="accent1"/>
          </a:effectRef>
          <a:fontRef idx="minor">
            <a:schemeClr val="tx1"/>
          </a:fontRef>
        </p:style>
      </p:cxnSp>
      <p:sp>
        <p:nvSpPr>
          <p:cNvPr id="13" name="Rectangle 12"/>
          <p:cNvSpPr/>
          <p:nvPr userDrawn="1"/>
        </p:nvSpPr>
        <p:spPr>
          <a:xfrm>
            <a:off x="75303" y="75304"/>
            <a:ext cx="12027049" cy="6702014"/>
          </a:xfrm>
          <a:prstGeom prst="rect">
            <a:avLst/>
          </a:prstGeom>
          <a:noFill/>
          <a:ln>
            <a:solidFill>
              <a:srgbClr val="5CC9E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28743361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188" y="4800600"/>
            <a:ext cx="73152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2389188"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238918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62DE14-F052-413D-9EFE-E8915E356287}" type="datetimeFigureOut">
              <a:rPr lang="en-GB" smtClean="0"/>
              <a:t>13/07/2016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4AAFD20-F597-4718-B5E9-23E13199FFDA}" type="slidenum">
              <a:rPr lang="en-GB" smtClean="0"/>
              <a:t>‹#›</a:t>
            </a:fld>
            <a:endParaRPr lang="en-GB"/>
          </a:p>
        </p:txBody>
      </p:sp>
    </p:spTree>
    <p:extLst>
      <p:ext uri="{BB962C8B-B14F-4D97-AF65-F5344CB8AC3E}">
        <p14:creationId xmlns:p14="http://schemas.microsoft.com/office/powerpoint/2010/main" val="80998114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962DE14-F052-413D-9EFE-E8915E356287}" type="datetimeFigureOut">
              <a:rPr lang="en-GB" smtClean="0"/>
              <a:t>13/07/2016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4AAFD20-F597-4718-B5E9-23E13199FFDA}" type="slidenum">
              <a:rPr lang="en-GB" smtClean="0"/>
              <a:t>‹#›</a:t>
            </a:fld>
            <a:endParaRPr lang="en-GB"/>
          </a:p>
        </p:txBody>
      </p:sp>
    </p:spTree>
    <p:extLst>
      <p:ext uri="{BB962C8B-B14F-4D97-AF65-F5344CB8AC3E}">
        <p14:creationId xmlns:p14="http://schemas.microsoft.com/office/powerpoint/2010/main" val="378076354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8"/>
            <a:ext cx="27432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09600" y="274638"/>
            <a:ext cx="80772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962DE14-F052-413D-9EFE-E8915E356287}" type="datetimeFigureOut">
              <a:rPr lang="en-GB" smtClean="0"/>
              <a:t>13/07/2016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4AAFD20-F597-4718-B5E9-23E13199FFDA}" type="slidenum">
              <a:rPr lang="en-GB" smtClean="0"/>
              <a:t>‹#›</a:t>
            </a:fld>
            <a:endParaRPr lang="en-GB"/>
          </a:p>
        </p:txBody>
      </p:sp>
    </p:spTree>
    <p:extLst>
      <p:ext uri="{BB962C8B-B14F-4D97-AF65-F5344CB8AC3E}">
        <p14:creationId xmlns:p14="http://schemas.microsoft.com/office/powerpoint/2010/main" val="32707225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0EC3B64-AA48-4003-8F61-D9BF1501AC82}" type="datetimeFigureOut">
              <a:rPr lang="en-GB" smtClean="0"/>
              <a:pPr/>
              <a:t>13/07/2016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3BC5AE9-AD14-41C8-AC10-BD776D92DC6B}" type="slidenum">
              <a:rPr lang="en-GB" smtClean="0"/>
              <a:pPr/>
              <a:t>‹#›</a:t>
            </a:fld>
            <a:endParaRPr lang="en-GB"/>
          </a:p>
        </p:txBody>
      </p:sp>
      <p:pic>
        <p:nvPicPr>
          <p:cNvPr id="7" name="Picture 6"/>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10316031" y="220140"/>
            <a:ext cx="1408425" cy="1080000"/>
          </a:xfrm>
          <a:prstGeom prst="rect">
            <a:avLst/>
          </a:prstGeom>
        </p:spPr>
      </p:pic>
    </p:spTree>
    <p:extLst>
      <p:ext uri="{BB962C8B-B14F-4D97-AF65-F5344CB8AC3E}">
        <p14:creationId xmlns:p14="http://schemas.microsoft.com/office/powerpoint/2010/main" val="1864564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40EC3B64-AA48-4003-8F61-D9BF1501AC82}" type="datetimeFigureOut">
              <a:rPr lang="en-GB" smtClean="0"/>
              <a:pPr/>
              <a:t>13/07/2016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3BC5AE9-AD14-41C8-AC10-BD776D92DC6B}" type="slidenum">
              <a:rPr lang="en-GB" smtClean="0"/>
              <a:pPr/>
              <a:t>‹#›</a:t>
            </a:fld>
            <a:endParaRPr lang="en-GB"/>
          </a:p>
        </p:txBody>
      </p:sp>
      <p:pic>
        <p:nvPicPr>
          <p:cNvPr id="8" name="Picture 7"/>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10316031" y="220140"/>
            <a:ext cx="1408425" cy="1080000"/>
          </a:xfrm>
          <a:prstGeom prst="rect">
            <a:avLst/>
          </a:prstGeom>
        </p:spPr>
      </p:pic>
    </p:spTree>
    <p:extLst>
      <p:ext uri="{BB962C8B-B14F-4D97-AF65-F5344CB8AC3E}">
        <p14:creationId xmlns:p14="http://schemas.microsoft.com/office/powerpoint/2010/main" val="20032821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40EC3B64-AA48-4003-8F61-D9BF1501AC82}" type="datetimeFigureOut">
              <a:rPr lang="en-GB" smtClean="0"/>
              <a:pPr/>
              <a:t>13/07/2016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3BC5AE9-AD14-41C8-AC10-BD776D92DC6B}" type="slidenum">
              <a:rPr lang="en-GB" smtClean="0"/>
              <a:pPr/>
              <a:t>‹#›</a:t>
            </a:fld>
            <a:endParaRPr lang="en-GB"/>
          </a:p>
        </p:txBody>
      </p:sp>
      <p:pic>
        <p:nvPicPr>
          <p:cNvPr id="10" name="Picture 9"/>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10316031" y="220140"/>
            <a:ext cx="1408425" cy="1080000"/>
          </a:xfrm>
          <a:prstGeom prst="rect">
            <a:avLst/>
          </a:prstGeom>
        </p:spPr>
      </p:pic>
    </p:spTree>
    <p:extLst>
      <p:ext uri="{BB962C8B-B14F-4D97-AF65-F5344CB8AC3E}">
        <p14:creationId xmlns:p14="http://schemas.microsoft.com/office/powerpoint/2010/main" val="5337006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0EC3B64-AA48-4003-8F61-D9BF1501AC82}" type="datetimeFigureOut">
              <a:rPr lang="en-GB" smtClean="0"/>
              <a:pPr/>
              <a:t>13/07/2016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3BC5AE9-AD14-41C8-AC10-BD776D92DC6B}" type="slidenum">
              <a:rPr lang="en-GB" smtClean="0"/>
              <a:pPr/>
              <a:t>‹#›</a:t>
            </a:fld>
            <a:endParaRPr lang="en-GB"/>
          </a:p>
        </p:txBody>
      </p:sp>
      <p:pic>
        <p:nvPicPr>
          <p:cNvPr id="6" name="Picture 5"/>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10316031" y="220140"/>
            <a:ext cx="1408425" cy="1080000"/>
          </a:xfrm>
          <a:prstGeom prst="rect">
            <a:avLst/>
          </a:prstGeom>
        </p:spPr>
      </p:pic>
    </p:spTree>
    <p:extLst>
      <p:ext uri="{BB962C8B-B14F-4D97-AF65-F5344CB8AC3E}">
        <p14:creationId xmlns:p14="http://schemas.microsoft.com/office/powerpoint/2010/main" val="732487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EC3B64-AA48-4003-8F61-D9BF1501AC82}" type="datetimeFigureOut">
              <a:rPr lang="en-GB" smtClean="0"/>
              <a:pPr/>
              <a:t>13/07/2016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3BC5AE9-AD14-41C8-AC10-BD776D92DC6B}" type="slidenum">
              <a:rPr lang="en-GB" smtClean="0"/>
              <a:pPr/>
              <a:t>‹#›</a:t>
            </a:fld>
            <a:endParaRPr lang="en-GB"/>
          </a:p>
        </p:txBody>
      </p:sp>
      <p:pic>
        <p:nvPicPr>
          <p:cNvPr id="5" name="Picture 4"/>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10316031" y="220140"/>
            <a:ext cx="1408425" cy="1080000"/>
          </a:xfrm>
          <a:prstGeom prst="rect">
            <a:avLst/>
          </a:prstGeom>
        </p:spPr>
      </p:pic>
    </p:spTree>
    <p:extLst>
      <p:ext uri="{BB962C8B-B14F-4D97-AF65-F5344CB8AC3E}">
        <p14:creationId xmlns:p14="http://schemas.microsoft.com/office/powerpoint/2010/main" val="989214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EC3B64-AA48-4003-8F61-D9BF1501AC82}" type="datetimeFigureOut">
              <a:rPr lang="en-GB" smtClean="0"/>
              <a:pPr/>
              <a:t>13/07/2016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3BC5AE9-AD14-41C8-AC10-BD776D92DC6B}" type="slidenum">
              <a:rPr lang="en-GB" smtClean="0"/>
              <a:pPr/>
              <a:t>‹#›</a:t>
            </a:fld>
            <a:endParaRPr lang="en-GB"/>
          </a:p>
        </p:txBody>
      </p:sp>
      <p:pic>
        <p:nvPicPr>
          <p:cNvPr id="8" name="Picture 7"/>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10316031" y="220140"/>
            <a:ext cx="1408425" cy="1080000"/>
          </a:xfrm>
          <a:prstGeom prst="rect">
            <a:avLst/>
          </a:prstGeom>
        </p:spPr>
      </p:pic>
    </p:spTree>
    <p:extLst>
      <p:ext uri="{BB962C8B-B14F-4D97-AF65-F5344CB8AC3E}">
        <p14:creationId xmlns:p14="http://schemas.microsoft.com/office/powerpoint/2010/main" val="38818939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EC3B64-AA48-4003-8F61-D9BF1501AC82}" type="datetimeFigureOut">
              <a:rPr lang="en-GB" smtClean="0"/>
              <a:pPr/>
              <a:t>13/07/2016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3BC5AE9-AD14-41C8-AC10-BD776D92DC6B}" type="slidenum">
              <a:rPr lang="en-GB" smtClean="0"/>
              <a:pPr/>
              <a:t>‹#›</a:t>
            </a:fld>
            <a:endParaRPr lang="en-GB"/>
          </a:p>
        </p:txBody>
      </p:sp>
      <p:pic>
        <p:nvPicPr>
          <p:cNvPr id="8" name="Picture 7"/>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10316031" y="220140"/>
            <a:ext cx="1408425" cy="1080000"/>
          </a:xfrm>
          <a:prstGeom prst="rect">
            <a:avLst/>
          </a:prstGeom>
        </p:spPr>
      </p:pic>
    </p:spTree>
    <p:extLst>
      <p:ext uri="{BB962C8B-B14F-4D97-AF65-F5344CB8AC3E}">
        <p14:creationId xmlns:p14="http://schemas.microsoft.com/office/powerpoint/2010/main" val="2380239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EC3B64-AA48-4003-8F61-D9BF1501AC82}" type="datetimeFigureOut">
              <a:rPr lang="en-GB" smtClean="0"/>
              <a:pPr/>
              <a:t>13/07/2016</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BC5AE9-AD14-41C8-AC10-BD776D92DC6B}" type="slidenum">
              <a:rPr lang="en-GB" smtClean="0"/>
              <a:pPr/>
              <a:t>‹#›</a:t>
            </a:fld>
            <a:endParaRPr lang="en-GB"/>
          </a:p>
        </p:txBody>
      </p:sp>
    </p:spTree>
    <p:extLst>
      <p:ext uri="{BB962C8B-B14F-4D97-AF65-F5344CB8AC3E}">
        <p14:creationId xmlns:p14="http://schemas.microsoft.com/office/powerpoint/2010/main" val="12443109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609600" y="1600200"/>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62DE14-F052-413D-9EFE-E8915E356287}" type="datetimeFigureOut">
              <a:rPr lang="en-GB" smtClean="0"/>
              <a:t>13/07/2016</a:t>
            </a:fld>
            <a:endParaRPr lang="en-GB"/>
          </a:p>
        </p:txBody>
      </p:sp>
      <p:sp>
        <p:nvSpPr>
          <p:cNvPr id="5" name="Footer Placeholder 4"/>
          <p:cNvSpPr>
            <a:spLocks noGrp="1"/>
          </p:cNvSpPr>
          <p:nvPr>
            <p:ph type="ftr" sz="quarter" idx="3"/>
          </p:nvPr>
        </p:nvSpPr>
        <p:spPr>
          <a:xfrm>
            <a:off x="4165600" y="6356350"/>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737600" y="6356350"/>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AAFD20-F597-4718-B5E9-23E13199FFDA}" type="slidenum">
              <a:rPr lang="en-GB" smtClean="0"/>
              <a:t>‹#›</a:t>
            </a:fld>
            <a:endParaRPr lang="en-GB"/>
          </a:p>
        </p:txBody>
      </p:sp>
    </p:spTree>
    <p:extLst>
      <p:ext uri="{BB962C8B-B14F-4D97-AF65-F5344CB8AC3E}">
        <p14:creationId xmlns:p14="http://schemas.microsoft.com/office/powerpoint/2010/main" val="21371516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8" Type="http://schemas.openxmlformats.org/officeDocument/2006/relationships/image" Target="../media/image3.png"/><Relationship Id="rId21" Type="http://schemas.openxmlformats.org/officeDocument/2006/relationships/image" Target="../media/image6.jpeg"/><Relationship Id="rId7" Type="http://schemas.openxmlformats.org/officeDocument/2006/relationships/hyperlink" Target="http://www.ccwales.org.uk/getting-in-on-the-act-hub/" TargetMode="External"/><Relationship Id="rId17" Type="http://schemas.openxmlformats.org/officeDocument/2006/relationships/image" Target="../media/image2.pdf"/><Relationship Id="rId2" Type="http://schemas.openxmlformats.org/officeDocument/2006/relationships/notesSlide" Target="../notesSlides/notesSlide1.xml"/><Relationship Id="rId20" Type="http://schemas.openxmlformats.org/officeDocument/2006/relationships/image" Target="../media/image5.png"/><Relationship Id="rId1" Type="http://schemas.openxmlformats.org/officeDocument/2006/relationships/slideLayout" Target="../slideLayouts/slideLayout18.xml"/><Relationship Id="rId6" Type="http://schemas.openxmlformats.org/officeDocument/2006/relationships/image" Target="../media/image2.png"/><Relationship Id="rId5" Type="http://schemas.openxmlformats.org/officeDocument/2006/relationships/image" Target="../media/image5.pdf"/><Relationship Id="rId19" Type="http://schemas.openxmlformats.org/officeDocument/2006/relationships/image" Target="../media/image4.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image" Target="../media/image5.pd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mc:AlternateContent xmlns:mc="http://schemas.openxmlformats.org/markup-compatibility/2006">
          <mc:Choice xmlns:ma="http://schemas.microsoft.com/office/mac/drawingml/2008/main" xmlns:mv="urn:schemas-microsoft-com:mac:vml" xmlns="" xmlns:lc="http://schemas.openxmlformats.org/drawingml/2006/lockedCanvas" Requires="ma">
            <p:blipFill>
              <a:blip r:embed="rId5"/>
              <a:stretch>
                <a:fillRect/>
              </a:stretch>
            </p:blipFill>
          </mc:Choice>
          <mc:Fallback>
            <p:blipFill>
              <a:blip r:embed="rId6"/>
              <a:stretch>
                <a:fillRect/>
              </a:stretch>
            </p:blipFill>
          </mc:Fallback>
        </mc:AlternateContent>
        <p:spPr>
          <a:xfrm>
            <a:off x="89364" y="1554228"/>
            <a:ext cx="1937346" cy="5227031"/>
          </a:xfrm>
          <a:prstGeom prst="rect">
            <a:avLst/>
          </a:prstGeom>
        </p:spPr>
      </p:pic>
      <p:sp>
        <p:nvSpPr>
          <p:cNvPr id="3" name="Rectangle 2"/>
          <p:cNvSpPr/>
          <p:nvPr/>
        </p:nvSpPr>
        <p:spPr>
          <a:xfrm>
            <a:off x="3473043" y="6062713"/>
            <a:ext cx="4916795" cy="369332"/>
          </a:xfrm>
          <a:prstGeom prst="rect">
            <a:avLst/>
          </a:prstGeom>
        </p:spPr>
        <p:txBody>
          <a:bodyPr wrap="non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u="sng" dirty="0" smtClean="0">
                <a:latin typeface="Arial" panose="020B0604020202020204" pitchFamily="34" charset="0"/>
                <a:cs typeface="Arial" panose="020B0604020202020204" pitchFamily="34" charset="0"/>
                <a:hlinkClick r:id="rId7"/>
              </a:rPr>
              <a:t>www.ccwales.org.uk/getting-in-on-the-act-hub/</a:t>
            </a:r>
            <a:endParaRPr lang="en-GB" dirty="0">
              <a:latin typeface="Arial" panose="020B0604020202020204" pitchFamily="34" charset="0"/>
              <a:cs typeface="Arial" panose="020B0604020202020204" pitchFamily="34" charset="0"/>
            </a:endParaRPr>
          </a:p>
        </p:txBody>
      </p:sp>
      <p:pic>
        <p:nvPicPr>
          <p:cNvPr id="4" name="Picture 3" descr="CCW LOGO.pdf"/>
          <p:cNvPicPr>
            <a:picLocks noChangeAspect="1"/>
          </p:cNvPicPr>
          <p:nvPr/>
        </p:nvPicPr>
        <mc:AlternateContent xmlns:mc="http://schemas.openxmlformats.org/markup-compatibility/2006">
          <mc:Choice xmlns="" xmlns:mv="urn:schemas-microsoft-com:mac:vml" xmlns:ma="http://schemas.microsoft.com/office/mac/drawingml/2008/main" xmlns:lc="http://schemas.openxmlformats.org/drawingml/2006/lockedCanvas" Requires="ma">
            <p:blipFill>
              <a:blip r:embed="rId17"/>
              <a:stretch>
                <a:fillRect/>
              </a:stretch>
            </p:blipFill>
          </mc:Choice>
          <mc:Fallback>
            <p:blipFill>
              <a:blip r:embed="rId18"/>
              <a:stretch>
                <a:fillRect/>
              </a:stretch>
            </p:blipFill>
          </mc:Fallback>
        </mc:AlternateContent>
        <p:spPr>
          <a:xfrm>
            <a:off x="4242215" y="425021"/>
            <a:ext cx="2743200" cy="795704"/>
          </a:xfrm>
          <a:prstGeom prst="rect">
            <a:avLst/>
          </a:prstGeom>
        </p:spPr>
      </p:pic>
      <p:pic>
        <p:nvPicPr>
          <p:cNvPr id="5" name="Picture 4"/>
          <p:cNvPicPr>
            <a:picLocks noChangeAspect="1"/>
          </p:cNvPicPr>
          <p:nvPr/>
        </p:nvPicPr>
        <p:blipFill>
          <a:blip r:embed="rId19" cstate="print">
            <a:extLst>
              <a:ext uri="{28A0092B-C50C-407E-A947-70E740481C1C}">
                <a14:useLocalDpi xmlns:a14="http://schemas.microsoft.com/office/drawing/2010/main" val="0"/>
              </a:ext>
            </a:extLst>
          </a:blip>
          <a:stretch>
            <a:fillRect/>
          </a:stretch>
        </p:blipFill>
        <p:spPr>
          <a:xfrm>
            <a:off x="10127354" y="5207158"/>
            <a:ext cx="1732273" cy="1224887"/>
          </a:xfrm>
          <a:prstGeom prst="rect">
            <a:avLst/>
          </a:prstGeom>
        </p:spPr>
      </p:pic>
      <p:pic>
        <p:nvPicPr>
          <p:cNvPr id="6" name="Picture 5"/>
          <p:cNvPicPr>
            <a:picLocks noChangeAspect="1"/>
          </p:cNvPicPr>
          <p:nvPr/>
        </p:nvPicPr>
        <p:blipFill>
          <a:blip r:embed="rId20">
            <a:extLst>
              <a:ext uri="{28A0092B-C50C-407E-A947-70E740481C1C}">
                <a14:useLocalDpi xmlns:a14="http://schemas.microsoft.com/office/drawing/2010/main" val="0"/>
              </a:ext>
            </a:extLst>
          </a:blip>
          <a:stretch>
            <a:fillRect/>
          </a:stretch>
        </p:blipFill>
        <p:spPr>
          <a:xfrm>
            <a:off x="9630777" y="446634"/>
            <a:ext cx="2228850" cy="752475"/>
          </a:xfrm>
          <a:prstGeom prst="rect">
            <a:avLst/>
          </a:prstGeom>
        </p:spPr>
      </p:pic>
      <p:pic>
        <p:nvPicPr>
          <p:cNvPr id="7" name="Picture 6"/>
          <p:cNvPicPr>
            <a:picLocks noChangeAspect="1"/>
          </p:cNvPicPr>
          <p:nvPr/>
        </p:nvPicPr>
        <p:blipFill>
          <a:blip r:embed="rId21" cstate="print">
            <a:extLst>
              <a:ext uri="{28A0092B-C50C-407E-A947-70E740481C1C}">
                <a14:useLocalDpi xmlns:a14="http://schemas.microsoft.com/office/drawing/2010/main" val="0"/>
              </a:ext>
            </a:extLst>
          </a:blip>
          <a:stretch>
            <a:fillRect/>
          </a:stretch>
        </p:blipFill>
        <p:spPr>
          <a:xfrm>
            <a:off x="490057" y="79452"/>
            <a:ext cx="1454462" cy="1265003"/>
          </a:xfrm>
          <a:prstGeom prst="rect">
            <a:avLst/>
          </a:prstGeom>
        </p:spPr>
      </p:pic>
      <p:sp>
        <p:nvSpPr>
          <p:cNvPr id="8" name="Rectangle 7"/>
          <p:cNvSpPr/>
          <p:nvPr/>
        </p:nvSpPr>
        <p:spPr>
          <a:xfrm>
            <a:off x="82475" y="76741"/>
            <a:ext cx="12027049" cy="6702014"/>
          </a:xfrm>
          <a:prstGeom prst="rect">
            <a:avLst/>
          </a:prstGeom>
          <a:noFill/>
          <a:ln w="9525">
            <a:solidFill>
              <a:srgbClr val="5CC9E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a:p>
        </p:txBody>
      </p:sp>
      <p:sp>
        <p:nvSpPr>
          <p:cNvPr id="9" name="Title 1"/>
          <p:cNvSpPr txBox="1">
            <a:spLocks/>
          </p:cNvSpPr>
          <p:nvPr/>
        </p:nvSpPr>
        <p:spPr>
          <a:xfrm>
            <a:off x="0" y="2521974"/>
            <a:ext cx="12192000" cy="987988"/>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6000" b="1" dirty="0" smtClean="0">
                <a:solidFill>
                  <a:srgbClr val="5CC9E3"/>
                </a:solidFill>
                <a:latin typeface="Arial" panose="020B0604020202020204" pitchFamily="34" charset="0"/>
                <a:cs typeface="Arial" panose="020B0604020202020204" pitchFamily="34" charset="0"/>
              </a:rPr>
              <a:t>What is Advocacy?</a:t>
            </a:r>
            <a:endParaRPr lang="en-GB" sz="6000" b="1" dirty="0">
              <a:solidFill>
                <a:srgbClr val="5CC9E3"/>
              </a:solidFill>
              <a:latin typeface="Arial" panose="020B0604020202020204" pitchFamily="34" charset="0"/>
              <a:cs typeface="Arial" panose="020B0604020202020204" pitchFamily="34" charset="0"/>
            </a:endParaRPr>
          </a:p>
        </p:txBody>
      </p:sp>
      <p:sp>
        <p:nvSpPr>
          <p:cNvPr id="10" name="Subtitle 2"/>
          <p:cNvSpPr txBox="1">
            <a:spLocks/>
          </p:cNvSpPr>
          <p:nvPr/>
        </p:nvSpPr>
        <p:spPr>
          <a:xfrm>
            <a:off x="0" y="3622463"/>
            <a:ext cx="12191999" cy="791881"/>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GB" sz="2800" dirty="0" smtClean="0">
                <a:latin typeface="Arial" panose="020B0604020202020204" pitchFamily="34" charset="0"/>
                <a:cs typeface="Arial" panose="020B0604020202020204" pitchFamily="34" charset="0"/>
              </a:rPr>
              <a:t>Care Council for Wales Information and Learning Hub</a:t>
            </a:r>
            <a:endParaRPr lang="en-GB" sz="2800" dirty="0">
              <a:latin typeface="Arial" panose="020B0604020202020204" pitchFamily="34" charset="0"/>
              <a:cs typeface="Arial" panose="020B0604020202020204" pitchFamily="34" charset="0"/>
            </a:endParaRPr>
          </a:p>
        </p:txBody>
      </p:sp>
      <p:sp>
        <p:nvSpPr>
          <p:cNvPr id="11" name="TextBox 10"/>
          <p:cNvSpPr txBox="1"/>
          <p:nvPr/>
        </p:nvSpPr>
        <p:spPr>
          <a:xfrm>
            <a:off x="0" y="1998754"/>
            <a:ext cx="12191999" cy="523220"/>
          </a:xfrm>
          <a:prstGeom prst="rect">
            <a:avLst/>
          </a:prstGeom>
          <a:noFill/>
        </p:spPr>
        <p:txBody>
          <a:bodyPr wrap="square" rtlCol="0">
            <a:spAutoFit/>
          </a:bodyPr>
          <a:lstStyle/>
          <a:p>
            <a:pPr algn="ctr"/>
            <a:r>
              <a:rPr lang="en-GB" sz="2800" dirty="0" smtClean="0">
                <a:latin typeface="Arial" panose="020B0604020202020204" pitchFamily="34" charset="0"/>
                <a:cs typeface="Arial" panose="020B0604020202020204" pitchFamily="34" charset="0"/>
              </a:rPr>
              <a:t>Module 1:</a:t>
            </a:r>
            <a:endParaRPr lang="en-GB" sz="2800" dirty="0"/>
          </a:p>
        </p:txBody>
      </p:sp>
    </p:spTree>
    <p:extLst>
      <p:ext uri="{BB962C8B-B14F-4D97-AF65-F5344CB8AC3E}">
        <p14:creationId xmlns:p14="http://schemas.microsoft.com/office/powerpoint/2010/main" val="19128222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Types of advocacy</a:t>
            </a:r>
            <a:endParaRPr lang="en-GB" dirty="0"/>
          </a:p>
        </p:txBody>
      </p:sp>
      <p:sp>
        <p:nvSpPr>
          <p:cNvPr id="5" name="TextBox 4"/>
          <p:cNvSpPr txBox="1"/>
          <p:nvPr/>
        </p:nvSpPr>
        <p:spPr>
          <a:xfrm>
            <a:off x="575072" y="1569031"/>
            <a:ext cx="4863600" cy="1631216"/>
          </a:xfrm>
          <a:prstGeom prst="rect">
            <a:avLst/>
          </a:prstGeom>
          <a:gradFill flip="none" rotWithShape="1">
            <a:gsLst>
              <a:gs pos="0">
                <a:srgbClr val="C50067">
                  <a:tint val="66000"/>
                  <a:satMod val="160000"/>
                </a:srgbClr>
              </a:gs>
              <a:gs pos="50000">
                <a:srgbClr val="C50067">
                  <a:tint val="44500"/>
                  <a:satMod val="160000"/>
                </a:srgbClr>
              </a:gs>
              <a:gs pos="100000">
                <a:srgbClr val="C50067">
                  <a:tint val="23500"/>
                  <a:satMod val="160000"/>
                </a:srgbClr>
              </a:gs>
            </a:gsLst>
            <a:lin ang="2700000" scaled="1"/>
            <a:tileRect/>
          </a:gradFill>
        </p:spPr>
        <p:txBody>
          <a:bodyPr wrap="square" rtlCol="0">
            <a:spAutoFit/>
          </a:bodyPr>
          <a:lstStyle/>
          <a:p>
            <a:r>
              <a:rPr lang="en-GB" sz="2800" dirty="0" smtClean="0">
                <a:latin typeface="Arial" panose="020B0604020202020204" pitchFamily="34" charset="0"/>
                <a:cs typeface="Arial" panose="020B0604020202020204" pitchFamily="34" charset="0"/>
              </a:rPr>
              <a:t>1. Peer advocacy</a:t>
            </a:r>
          </a:p>
          <a:p>
            <a:r>
              <a:rPr lang="en-GB" dirty="0" smtClean="0">
                <a:latin typeface="Arial" panose="020B0604020202020204" pitchFamily="34" charset="0"/>
                <a:cs typeface="Arial" panose="020B0604020202020204" pitchFamily="34" charset="0"/>
              </a:rPr>
              <a:t>An individual might look for advocacy support </a:t>
            </a:r>
          </a:p>
          <a:p>
            <a:r>
              <a:rPr lang="en-GB" dirty="0" smtClean="0">
                <a:latin typeface="Arial" panose="020B0604020202020204" pitchFamily="34" charset="0"/>
                <a:cs typeface="Arial" panose="020B0604020202020204" pitchFamily="34" charset="0"/>
              </a:rPr>
              <a:t>from someone who understands their situation because they’ve been there or are </a:t>
            </a:r>
            <a:br>
              <a:rPr lang="en-GB" dirty="0" smtClean="0">
                <a:latin typeface="Arial" panose="020B0604020202020204" pitchFamily="34" charset="0"/>
                <a:cs typeface="Arial" panose="020B0604020202020204" pitchFamily="34" charset="0"/>
              </a:rPr>
            </a:br>
            <a:r>
              <a:rPr lang="en-GB" dirty="0" smtClean="0">
                <a:latin typeface="Arial" panose="020B0604020202020204" pitchFamily="34" charset="0"/>
                <a:cs typeface="Arial" panose="020B0604020202020204" pitchFamily="34" charset="0"/>
              </a:rPr>
              <a:t>in similar circumstances to themselves.</a:t>
            </a:r>
            <a:endParaRPr lang="en-GB" dirty="0">
              <a:latin typeface="Arial" panose="020B0604020202020204" pitchFamily="34" charset="0"/>
              <a:cs typeface="Arial" panose="020B0604020202020204" pitchFamily="34" charset="0"/>
            </a:endParaRPr>
          </a:p>
        </p:txBody>
      </p:sp>
      <p:sp>
        <p:nvSpPr>
          <p:cNvPr id="6" name="TextBox 5"/>
          <p:cNvSpPr txBox="1"/>
          <p:nvPr/>
        </p:nvSpPr>
        <p:spPr>
          <a:xfrm>
            <a:off x="5862212" y="1548516"/>
            <a:ext cx="5803762" cy="1908215"/>
          </a:xfrm>
          <a:prstGeom prst="rect">
            <a:avLst/>
          </a:prstGeom>
          <a:gradFill flip="none" rotWithShape="1">
            <a:gsLst>
              <a:gs pos="0">
                <a:srgbClr val="36B555">
                  <a:tint val="66000"/>
                  <a:satMod val="160000"/>
                </a:srgbClr>
              </a:gs>
              <a:gs pos="50000">
                <a:srgbClr val="36B555">
                  <a:tint val="44500"/>
                  <a:satMod val="160000"/>
                </a:srgbClr>
              </a:gs>
              <a:gs pos="100000">
                <a:srgbClr val="36B555">
                  <a:tint val="23500"/>
                  <a:satMod val="160000"/>
                </a:srgbClr>
              </a:gs>
            </a:gsLst>
            <a:lin ang="2700000" scaled="1"/>
            <a:tileRect/>
          </a:gradFill>
        </p:spPr>
        <p:txBody>
          <a:bodyPr wrap="square" rtlCol="0">
            <a:spAutoFit/>
          </a:bodyPr>
          <a:lstStyle/>
          <a:p>
            <a:r>
              <a:rPr lang="en-GB" sz="2800" dirty="0" smtClean="0">
                <a:latin typeface="Arial" panose="020B0604020202020204" pitchFamily="34" charset="0"/>
                <a:cs typeface="Arial" panose="020B0604020202020204" pitchFamily="34" charset="0"/>
              </a:rPr>
              <a:t>2. Formal advocacy</a:t>
            </a:r>
          </a:p>
          <a:p>
            <a:r>
              <a:rPr lang="en-GB" dirty="0" smtClean="0">
                <a:latin typeface="Arial" panose="020B0604020202020204" pitchFamily="34" charset="0"/>
                <a:cs typeface="Arial" panose="020B0604020202020204" pitchFamily="34" charset="0"/>
              </a:rPr>
              <a:t>Some broader professional roles have an element of advocacy within them. The professional can support the individual to express their views and wishes while separately expressing their own professional views or judgements.</a:t>
            </a:r>
            <a:endParaRPr lang="en-GB" dirty="0">
              <a:latin typeface="Arial" panose="020B0604020202020204" pitchFamily="34" charset="0"/>
              <a:cs typeface="Arial" panose="020B0604020202020204" pitchFamily="34" charset="0"/>
            </a:endParaRPr>
          </a:p>
        </p:txBody>
      </p:sp>
      <p:sp>
        <p:nvSpPr>
          <p:cNvPr id="7" name="TextBox 6"/>
          <p:cNvSpPr txBox="1"/>
          <p:nvPr/>
        </p:nvSpPr>
        <p:spPr>
          <a:xfrm>
            <a:off x="609067" y="4067764"/>
            <a:ext cx="4861918" cy="2185214"/>
          </a:xfrm>
          <a:prstGeom prst="rect">
            <a:avLst/>
          </a:prstGeom>
          <a:gradFill flip="none" rotWithShape="1">
            <a:gsLst>
              <a:gs pos="0">
                <a:srgbClr val="E9B73C">
                  <a:tint val="66000"/>
                  <a:satMod val="160000"/>
                </a:srgbClr>
              </a:gs>
              <a:gs pos="50000">
                <a:srgbClr val="E9B73C">
                  <a:tint val="44500"/>
                  <a:satMod val="160000"/>
                </a:srgbClr>
              </a:gs>
              <a:gs pos="100000">
                <a:srgbClr val="E9B73C">
                  <a:tint val="23500"/>
                  <a:satMod val="160000"/>
                </a:srgbClr>
              </a:gs>
            </a:gsLst>
            <a:lin ang="2700000" scaled="1"/>
            <a:tileRect/>
          </a:gradFill>
        </p:spPr>
        <p:txBody>
          <a:bodyPr wrap="square" rtlCol="0">
            <a:spAutoFit/>
          </a:bodyPr>
          <a:lstStyle/>
          <a:p>
            <a:r>
              <a:rPr lang="en-GB" sz="2800" dirty="0" smtClean="0">
                <a:latin typeface="Arial" panose="020B0604020202020204" pitchFamily="34" charset="0"/>
                <a:cs typeface="Arial" panose="020B0604020202020204" pitchFamily="34" charset="0"/>
              </a:rPr>
              <a:t>3. Informal advocacy</a:t>
            </a:r>
          </a:p>
          <a:p>
            <a:r>
              <a:rPr lang="en-GB" dirty="0" smtClean="0">
                <a:latin typeface="Arial" panose="020B0604020202020204" pitchFamily="34" charset="0"/>
                <a:cs typeface="Arial" panose="020B0604020202020204" pitchFamily="34" charset="0"/>
              </a:rPr>
              <a:t>An individual may seek advocacy support from someone they know on an informal basis. This type of advocacy forms part of a broader  emotional relationship where the advocate may have their own strong feelings about what’s best for the individual.</a:t>
            </a:r>
          </a:p>
        </p:txBody>
      </p:sp>
      <p:sp>
        <p:nvSpPr>
          <p:cNvPr id="8" name="TextBox 7"/>
          <p:cNvSpPr txBox="1"/>
          <p:nvPr/>
        </p:nvSpPr>
        <p:spPr>
          <a:xfrm>
            <a:off x="5880672" y="4067764"/>
            <a:ext cx="5888541" cy="2062103"/>
          </a:xfrm>
          <a:prstGeom prst="rect">
            <a:avLst/>
          </a:prstGeom>
          <a:gradFill flip="none" rotWithShape="1">
            <a:gsLst>
              <a:gs pos="0">
                <a:srgbClr val="5CC9E3">
                  <a:tint val="66000"/>
                  <a:satMod val="160000"/>
                </a:srgbClr>
              </a:gs>
              <a:gs pos="50000">
                <a:srgbClr val="5CC9E3">
                  <a:tint val="44500"/>
                  <a:satMod val="160000"/>
                </a:srgbClr>
              </a:gs>
              <a:gs pos="100000">
                <a:srgbClr val="5CC9E3">
                  <a:tint val="23500"/>
                  <a:satMod val="160000"/>
                </a:srgbClr>
              </a:gs>
            </a:gsLst>
            <a:lin ang="2700000" scaled="1"/>
            <a:tileRect/>
          </a:gradFill>
        </p:spPr>
        <p:txBody>
          <a:bodyPr wrap="square" rtlCol="0">
            <a:spAutoFit/>
          </a:bodyPr>
          <a:lstStyle/>
          <a:p>
            <a:r>
              <a:rPr lang="en-GB" sz="2800" dirty="0" smtClean="0">
                <a:latin typeface="Arial" panose="020B0604020202020204" pitchFamily="34" charset="0"/>
                <a:cs typeface="Arial" panose="020B0604020202020204" pitchFamily="34" charset="0"/>
              </a:rPr>
              <a:t>4. Independent Professional Advocacy</a:t>
            </a:r>
          </a:p>
          <a:p>
            <a:r>
              <a:rPr lang="en-GB" dirty="0" smtClean="0">
                <a:latin typeface="Arial" panose="020B0604020202020204" pitchFamily="34" charset="0"/>
                <a:cs typeface="Arial" panose="020B0604020202020204" pitchFamily="34" charset="0"/>
              </a:rPr>
              <a:t>An individual may be able to access an advocate whose job is to provide them with independent support to get their voice heard regardless of their own views or opinions of the situation.</a:t>
            </a:r>
          </a:p>
        </p:txBody>
      </p:sp>
    </p:spTree>
    <p:extLst>
      <p:ext uri="{BB962C8B-B14F-4D97-AF65-F5344CB8AC3E}">
        <p14:creationId xmlns:p14="http://schemas.microsoft.com/office/powerpoint/2010/main" val="40661641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0"/>
            <a:ext cx="10515600" cy="1325563"/>
          </a:xfrm>
        </p:spPr>
        <p:txBody>
          <a:bodyPr>
            <a:normAutofit/>
          </a:bodyPr>
          <a:lstStyle/>
          <a:p>
            <a:r>
              <a:rPr lang="en-GB" dirty="0" smtClean="0">
                <a:latin typeface="Arial" panose="020B0604020202020204" pitchFamily="34" charset="0"/>
                <a:cs typeface="Arial" panose="020B0604020202020204" pitchFamily="34" charset="0"/>
              </a:rPr>
              <a:t>Exercise 3: Types of advocacy</a:t>
            </a:r>
            <a:endParaRPr lang="en-GB" dirty="0">
              <a:latin typeface="Arial" panose="020B0604020202020204" pitchFamily="34" charset="0"/>
              <a:cs typeface="Arial" panose="020B0604020202020204" pitchFamily="34" charset="0"/>
            </a:endParaRPr>
          </a:p>
        </p:txBody>
      </p:sp>
      <p:graphicFrame>
        <p:nvGraphicFramePr>
          <p:cNvPr id="8" name="Table 7"/>
          <p:cNvGraphicFramePr>
            <a:graphicFrameLocks noGrp="1"/>
          </p:cNvGraphicFramePr>
          <p:nvPr>
            <p:extLst>
              <p:ext uri="{D42A27DB-BD31-4B8C-83A1-F6EECF244321}">
                <p14:modId xmlns:p14="http://schemas.microsoft.com/office/powerpoint/2010/main" val="3300375480"/>
              </p:ext>
            </p:extLst>
          </p:nvPr>
        </p:nvGraphicFramePr>
        <p:xfrm>
          <a:off x="838200" y="1514842"/>
          <a:ext cx="10111152" cy="4851400"/>
        </p:xfrm>
        <a:graphic>
          <a:graphicData uri="http://schemas.openxmlformats.org/drawingml/2006/table">
            <a:tbl>
              <a:tblPr firstRow="1" bandRow="1">
                <a:tableStyleId>{5940675A-B579-460E-94D1-54222C63F5DA}</a:tableStyleId>
              </a:tblPr>
              <a:tblGrid>
                <a:gridCol w="2233245"/>
                <a:gridCol w="1969477"/>
                <a:gridCol w="1863970"/>
                <a:gridCol w="2022230"/>
                <a:gridCol w="2022230"/>
              </a:tblGrid>
              <a:tr h="370840">
                <a:tc>
                  <a:txBody>
                    <a:bodyPr/>
                    <a:lstStyle/>
                    <a:p>
                      <a:endParaRPr lang="en-GB" dirty="0"/>
                    </a:p>
                  </a:txBody>
                  <a:tcPr/>
                </a:tc>
                <a:tc>
                  <a:txBody>
                    <a:bodyPr/>
                    <a:lstStyle/>
                    <a:p>
                      <a:r>
                        <a:rPr lang="en-GB" dirty="0" smtClean="0"/>
                        <a:t>Professional</a:t>
                      </a:r>
                      <a:endParaRPr lang="en-GB" dirty="0"/>
                    </a:p>
                  </a:txBody>
                  <a:tcPr>
                    <a:gradFill flip="none" rotWithShape="1">
                      <a:gsLst>
                        <a:gs pos="0">
                          <a:srgbClr val="5CC9E3">
                            <a:tint val="66000"/>
                            <a:satMod val="160000"/>
                          </a:srgbClr>
                        </a:gs>
                        <a:gs pos="50000">
                          <a:srgbClr val="5CC9E3">
                            <a:tint val="44500"/>
                            <a:satMod val="160000"/>
                          </a:srgbClr>
                        </a:gs>
                        <a:gs pos="100000">
                          <a:srgbClr val="5CC9E3">
                            <a:tint val="23500"/>
                            <a:satMod val="160000"/>
                          </a:srgbClr>
                        </a:gs>
                      </a:gsLst>
                      <a:lin ang="2700000" scaled="1"/>
                      <a:tileRect/>
                    </a:gradFill>
                  </a:tcPr>
                </a:tc>
                <a:tc>
                  <a:txBody>
                    <a:bodyPr/>
                    <a:lstStyle/>
                    <a:p>
                      <a:r>
                        <a:rPr lang="en-GB" dirty="0" smtClean="0"/>
                        <a:t>Formal</a:t>
                      </a:r>
                      <a:endParaRPr lang="en-GB" dirty="0"/>
                    </a:p>
                  </a:txBody>
                  <a:tcPr>
                    <a:gradFill flip="none" rotWithShape="1">
                      <a:gsLst>
                        <a:gs pos="0">
                          <a:srgbClr val="36B555">
                            <a:tint val="66000"/>
                            <a:satMod val="160000"/>
                          </a:srgbClr>
                        </a:gs>
                        <a:gs pos="50000">
                          <a:srgbClr val="36B555">
                            <a:tint val="44500"/>
                            <a:satMod val="160000"/>
                          </a:srgbClr>
                        </a:gs>
                        <a:gs pos="100000">
                          <a:srgbClr val="36B555">
                            <a:tint val="23500"/>
                            <a:satMod val="160000"/>
                          </a:srgbClr>
                        </a:gs>
                      </a:gsLst>
                      <a:lin ang="2700000" scaled="1"/>
                      <a:tileRect/>
                    </a:gradFill>
                  </a:tcPr>
                </a:tc>
                <a:tc>
                  <a:txBody>
                    <a:bodyPr/>
                    <a:lstStyle/>
                    <a:p>
                      <a:r>
                        <a:rPr lang="en-GB" dirty="0" smtClean="0"/>
                        <a:t>Peer</a:t>
                      </a:r>
                      <a:endParaRPr lang="en-GB" dirty="0"/>
                    </a:p>
                  </a:txBody>
                  <a:tcPr>
                    <a:gradFill flip="none" rotWithShape="1">
                      <a:gsLst>
                        <a:gs pos="0">
                          <a:srgbClr val="C50067">
                            <a:tint val="66000"/>
                            <a:satMod val="160000"/>
                          </a:srgbClr>
                        </a:gs>
                        <a:gs pos="50000">
                          <a:srgbClr val="C50067">
                            <a:tint val="44500"/>
                            <a:satMod val="160000"/>
                          </a:srgbClr>
                        </a:gs>
                        <a:gs pos="100000">
                          <a:srgbClr val="C50067">
                            <a:tint val="23500"/>
                            <a:satMod val="160000"/>
                          </a:srgbClr>
                        </a:gs>
                      </a:gsLst>
                      <a:lin ang="2700000" scaled="1"/>
                      <a:tileRect/>
                    </a:gradFill>
                  </a:tcPr>
                </a:tc>
                <a:tc>
                  <a:txBody>
                    <a:bodyPr/>
                    <a:lstStyle/>
                    <a:p>
                      <a:r>
                        <a:rPr lang="en-GB" dirty="0" smtClean="0"/>
                        <a:t>Informal</a:t>
                      </a:r>
                      <a:endParaRPr lang="en-GB" dirty="0"/>
                    </a:p>
                  </a:txBody>
                  <a:tcPr>
                    <a:gradFill flip="none" rotWithShape="1">
                      <a:gsLst>
                        <a:gs pos="0">
                          <a:srgbClr val="E9B73C">
                            <a:tint val="66000"/>
                            <a:satMod val="160000"/>
                          </a:srgbClr>
                        </a:gs>
                        <a:gs pos="50000">
                          <a:srgbClr val="E9B73C">
                            <a:tint val="44500"/>
                            <a:satMod val="160000"/>
                          </a:srgbClr>
                        </a:gs>
                        <a:gs pos="100000">
                          <a:srgbClr val="E9B73C">
                            <a:tint val="23500"/>
                            <a:satMod val="160000"/>
                          </a:srgbClr>
                        </a:gs>
                      </a:gsLst>
                      <a:lin ang="2700000" scaled="1"/>
                      <a:tileRect/>
                    </a:gradFill>
                  </a:tcPr>
                </a:tc>
              </a:tr>
              <a:tr h="370840">
                <a:tc>
                  <a:txBody>
                    <a:bodyPr/>
                    <a:lstStyle/>
                    <a:p>
                      <a:r>
                        <a:rPr lang="en-GB" dirty="0" smtClean="0"/>
                        <a:t>Availability</a:t>
                      </a:r>
                      <a:endParaRPr lang="en-GB" dirty="0"/>
                    </a:p>
                  </a:txBody>
                  <a:tcPr/>
                </a:tc>
                <a:tc>
                  <a:txBody>
                    <a:bodyPr/>
                    <a:lstStyle/>
                    <a:p>
                      <a:endParaRPr lang="en-GB" dirty="0" smtClean="0"/>
                    </a:p>
                    <a:p>
                      <a:endParaRPr lang="en-GB" dirty="0"/>
                    </a:p>
                  </a:txBody>
                  <a:tcPr>
                    <a:gradFill flip="none" rotWithShape="1">
                      <a:gsLst>
                        <a:gs pos="0">
                          <a:srgbClr val="5CC9E3">
                            <a:tint val="66000"/>
                            <a:satMod val="160000"/>
                          </a:srgbClr>
                        </a:gs>
                        <a:gs pos="50000">
                          <a:srgbClr val="5CC9E3">
                            <a:tint val="44500"/>
                            <a:satMod val="160000"/>
                          </a:srgbClr>
                        </a:gs>
                        <a:gs pos="100000">
                          <a:srgbClr val="5CC9E3">
                            <a:tint val="23500"/>
                            <a:satMod val="160000"/>
                          </a:srgbClr>
                        </a:gs>
                      </a:gsLst>
                      <a:lin ang="2700000" scaled="1"/>
                      <a:tileRect/>
                    </a:gradFill>
                  </a:tcPr>
                </a:tc>
                <a:tc>
                  <a:txBody>
                    <a:bodyPr/>
                    <a:lstStyle/>
                    <a:p>
                      <a:endParaRPr lang="en-GB" dirty="0"/>
                    </a:p>
                  </a:txBody>
                  <a:tcPr>
                    <a:gradFill flip="none" rotWithShape="1">
                      <a:gsLst>
                        <a:gs pos="0">
                          <a:srgbClr val="36B555">
                            <a:tint val="66000"/>
                            <a:satMod val="160000"/>
                          </a:srgbClr>
                        </a:gs>
                        <a:gs pos="50000">
                          <a:srgbClr val="36B555">
                            <a:tint val="44500"/>
                            <a:satMod val="160000"/>
                          </a:srgbClr>
                        </a:gs>
                        <a:gs pos="100000">
                          <a:srgbClr val="36B555">
                            <a:tint val="23500"/>
                            <a:satMod val="160000"/>
                          </a:srgbClr>
                        </a:gs>
                      </a:gsLst>
                      <a:lin ang="2700000" scaled="1"/>
                      <a:tileRect/>
                    </a:gradFill>
                  </a:tcPr>
                </a:tc>
                <a:tc>
                  <a:txBody>
                    <a:bodyPr/>
                    <a:lstStyle/>
                    <a:p>
                      <a:endParaRPr lang="en-GB" dirty="0"/>
                    </a:p>
                  </a:txBody>
                  <a:tcPr>
                    <a:gradFill flip="none" rotWithShape="1">
                      <a:gsLst>
                        <a:gs pos="0">
                          <a:srgbClr val="C50067">
                            <a:tint val="66000"/>
                            <a:satMod val="160000"/>
                          </a:srgbClr>
                        </a:gs>
                        <a:gs pos="50000">
                          <a:srgbClr val="C50067">
                            <a:tint val="44500"/>
                            <a:satMod val="160000"/>
                          </a:srgbClr>
                        </a:gs>
                        <a:gs pos="100000">
                          <a:srgbClr val="C50067">
                            <a:tint val="23500"/>
                            <a:satMod val="160000"/>
                          </a:srgbClr>
                        </a:gs>
                      </a:gsLst>
                      <a:lin ang="2700000" scaled="1"/>
                      <a:tileRect/>
                    </a:gradFill>
                  </a:tcPr>
                </a:tc>
                <a:tc>
                  <a:txBody>
                    <a:bodyPr/>
                    <a:lstStyle/>
                    <a:p>
                      <a:endParaRPr lang="en-GB" dirty="0"/>
                    </a:p>
                  </a:txBody>
                  <a:tcPr>
                    <a:gradFill flip="none" rotWithShape="1">
                      <a:gsLst>
                        <a:gs pos="0">
                          <a:srgbClr val="E9B73C">
                            <a:tint val="66000"/>
                            <a:satMod val="160000"/>
                          </a:srgbClr>
                        </a:gs>
                        <a:gs pos="50000">
                          <a:srgbClr val="E9B73C">
                            <a:tint val="44500"/>
                            <a:satMod val="160000"/>
                          </a:srgbClr>
                        </a:gs>
                        <a:gs pos="100000">
                          <a:srgbClr val="E9B73C">
                            <a:tint val="23500"/>
                            <a:satMod val="160000"/>
                          </a:srgbClr>
                        </a:gs>
                      </a:gsLst>
                      <a:lin ang="2700000" scaled="1"/>
                      <a:tileRect/>
                    </a:gradFill>
                  </a:tcPr>
                </a:tc>
              </a:tr>
              <a:tr h="370840">
                <a:tc>
                  <a:txBody>
                    <a:bodyPr/>
                    <a:lstStyle/>
                    <a:p>
                      <a:r>
                        <a:rPr lang="en-GB" dirty="0" smtClean="0"/>
                        <a:t>Degree of independence</a:t>
                      </a:r>
                      <a:endParaRPr lang="en-GB" dirty="0"/>
                    </a:p>
                  </a:txBody>
                  <a:tcPr/>
                </a:tc>
                <a:tc>
                  <a:txBody>
                    <a:bodyPr/>
                    <a:lstStyle/>
                    <a:p>
                      <a:endParaRPr lang="en-GB" dirty="0"/>
                    </a:p>
                  </a:txBody>
                  <a:tcPr>
                    <a:gradFill flip="none" rotWithShape="1">
                      <a:gsLst>
                        <a:gs pos="0">
                          <a:srgbClr val="5CC9E3">
                            <a:tint val="66000"/>
                            <a:satMod val="160000"/>
                          </a:srgbClr>
                        </a:gs>
                        <a:gs pos="50000">
                          <a:srgbClr val="5CC9E3">
                            <a:tint val="44500"/>
                            <a:satMod val="160000"/>
                          </a:srgbClr>
                        </a:gs>
                        <a:gs pos="100000">
                          <a:srgbClr val="5CC9E3">
                            <a:tint val="23500"/>
                            <a:satMod val="160000"/>
                          </a:srgbClr>
                        </a:gs>
                      </a:gsLst>
                      <a:lin ang="2700000" scaled="1"/>
                      <a:tileRect/>
                    </a:gradFill>
                  </a:tcPr>
                </a:tc>
                <a:tc>
                  <a:txBody>
                    <a:bodyPr/>
                    <a:lstStyle/>
                    <a:p>
                      <a:endParaRPr lang="en-GB" dirty="0"/>
                    </a:p>
                  </a:txBody>
                  <a:tcPr>
                    <a:gradFill flip="none" rotWithShape="1">
                      <a:gsLst>
                        <a:gs pos="0">
                          <a:srgbClr val="36B555">
                            <a:tint val="66000"/>
                            <a:satMod val="160000"/>
                          </a:srgbClr>
                        </a:gs>
                        <a:gs pos="50000">
                          <a:srgbClr val="36B555">
                            <a:tint val="44500"/>
                            <a:satMod val="160000"/>
                          </a:srgbClr>
                        </a:gs>
                        <a:gs pos="100000">
                          <a:srgbClr val="36B555">
                            <a:tint val="23500"/>
                            <a:satMod val="160000"/>
                          </a:srgbClr>
                        </a:gs>
                      </a:gsLst>
                      <a:lin ang="2700000" scaled="1"/>
                      <a:tileRect/>
                    </a:gradFill>
                  </a:tcPr>
                </a:tc>
                <a:tc>
                  <a:txBody>
                    <a:bodyPr/>
                    <a:lstStyle/>
                    <a:p>
                      <a:endParaRPr lang="en-GB" dirty="0"/>
                    </a:p>
                  </a:txBody>
                  <a:tcPr>
                    <a:gradFill flip="none" rotWithShape="1">
                      <a:gsLst>
                        <a:gs pos="0">
                          <a:srgbClr val="C50067">
                            <a:tint val="66000"/>
                            <a:satMod val="160000"/>
                          </a:srgbClr>
                        </a:gs>
                        <a:gs pos="50000">
                          <a:srgbClr val="C50067">
                            <a:tint val="44500"/>
                            <a:satMod val="160000"/>
                          </a:srgbClr>
                        </a:gs>
                        <a:gs pos="100000">
                          <a:srgbClr val="C50067">
                            <a:tint val="23500"/>
                            <a:satMod val="160000"/>
                          </a:srgbClr>
                        </a:gs>
                      </a:gsLst>
                      <a:lin ang="2700000" scaled="1"/>
                      <a:tileRect/>
                    </a:gradFill>
                  </a:tcPr>
                </a:tc>
                <a:tc>
                  <a:txBody>
                    <a:bodyPr/>
                    <a:lstStyle/>
                    <a:p>
                      <a:endParaRPr lang="en-GB" dirty="0"/>
                    </a:p>
                  </a:txBody>
                  <a:tcPr>
                    <a:gradFill flip="none" rotWithShape="1">
                      <a:gsLst>
                        <a:gs pos="0">
                          <a:srgbClr val="E9B73C">
                            <a:tint val="66000"/>
                            <a:satMod val="160000"/>
                          </a:srgbClr>
                        </a:gs>
                        <a:gs pos="50000">
                          <a:srgbClr val="E9B73C">
                            <a:tint val="44500"/>
                            <a:satMod val="160000"/>
                          </a:srgbClr>
                        </a:gs>
                        <a:gs pos="100000">
                          <a:srgbClr val="E9B73C">
                            <a:tint val="23500"/>
                            <a:satMod val="160000"/>
                          </a:srgbClr>
                        </a:gs>
                      </a:gsLst>
                      <a:lin ang="2700000" scaled="1"/>
                      <a:tileRect/>
                    </a:gradFill>
                  </a:tcPr>
                </a:tc>
              </a:tr>
              <a:tr h="370840">
                <a:tc>
                  <a:txBody>
                    <a:bodyPr/>
                    <a:lstStyle/>
                    <a:p>
                      <a:r>
                        <a:rPr lang="en-GB" dirty="0" smtClean="0"/>
                        <a:t>Non-judgemental</a:t>
                      </a:r>
                      <a:endParaRPr lang="en-GB" dirty="0"/>
                    </a:p>
                  </a:txBody>
                  <a:tcPr/>
                </a:tc>
                <a:tc>
                  <a:txBody>
                    <a:bodyPr/>
                    <a:lstStyle/>
                    <a:p>
                      <a:endParaRPr lang="en-GB" dirty="0" smtClean="0"/>
                    </a:p>
                    <a:p>
                      <a:endParaRPr lang="en-GB" dirty="0"/>
                    </a:p>
                  </a:txBody>
                  <a:tcPr>
                    <a:gradFill flip="none" rotWithShape="1">
                      <a:gsLst>
                        <a:gs pos="0">
                          <a:srgbClr val="5CC9E3">
                            <a:tint val="66000"/>
                            <a:satMod val="160000"/>
                          </a:srgbClr>
                        </a:gs>
                        <a:gs pos="50000">
                          <a:srgbClr val="5CC9E3">
                            <a:tint val="44500"/>
                            <a:satMod val="160000"/>
                          </a:srgbClr>
                        </a:gs>
                        <a:gs pos="100000">
                          <a:srgbClr val="5CC9E3">
                            <a:tint val="23500"/>
                            <a:satMod val="160000"/>
                          </a:srgbClr>
                        </a:gs>
                      </a:gsLst>
                      <a:lin ang="2700000" scaled="1"/>
                      <a:tileRect/>
                    </a:gradFill>
                  </a:tcPr>
                </a:tc>
                <a:tc>
                  <a:txBody>
                    <a:bodyPr/>
                    <a:lstStyle/>
                    <a:p>
                      <a:endParaRPr lang="en-GB" dirty="0"/>
                    </a:p>
                  </a:txBody>
                  <a:tcPr>
                    <a:gradFill flip="none" rotWithShape="1">
                      <a:gsLst>
                        <a:gs pos="0">
                          <a:srgbClr val="36B555">
                            <a:tint val="66000"/>
                            <a:satMod val="160000"/>
                          </a:srgbClr>
                        </a:gs>
                        <a:gs pos="50000">
                          <a:srgbClr val="36B555">
                            <a:tint val="44500"/>
                            <a:satMod val="160000"/>
                          </a:srgbClr>
                        </a:gs>
                        <a:gs pos="100000">
                          <a:srgbClr val="36B555">
                            <a:tint val="23500"/>
                            <a:satMod val="160000"/>
                          </a:srgbClr>
                        </a:gs>
                      </a:gsLst>
                      <a:lin ang="2700000" scaled="1"/>
                      <a:tileRect/>
                    </a:gradFill>
                  </a:tcPr>
                </a:tc>
                <a:tc>
                  <a:txBody>
                    <a:bodyPr/>
                    <a:lstStyle/>
                    <a:p>
                      <a:endParaRPr lang="en-GB" dirty="0"/>
                    </a:p>
                  </a:txBody>
                  <a:tcPr>
                    <a:gradFill flip="none" rotWithShape="1">
                      <a:gsLst>
                        <a:gs pos="0">
                          <a:srgbClr val="C50067">
                            <a:tint val="66000"/>
                            <a:satMod val="160000"/>
                          </a:srgbClr>
                        </a:gs>
                        <a:gs pos="50000">
                          <a:srgbClr val="C50067">
                            <a:tint val="44500"/>
                            <a:satMod val="160000"/>
                          </a:srgbClr>
                        </a:gs>
                        <a:gs pos="100000">
                          <a:srgbClr val="C50067">
                            <a:tint val="23500"/>
                            <a:satMod val="160000"/>
                          </a:srgbClr>
                        </a:gs>
                      </a:gsLst>
                      <a:lin ang="2700000" scaled="1"/>
                      <a:tileRect/>
                    </a:gradFill>
                  </a:tcPr>
                </a:tc>
                <a:tc>
                  <a:txBody>
                    <a:bodyPr/>
                    <a:lstStyle/>
                    <a:p>
                      <a:endParaRPr lang="en-GB" dirty="0"/>
                    </a:p>
                  </a:txBody>
                  <a:tcPr>
                    <a:gradFill flip="none" rotWithShape="1">
                      <a:gsLst>
                        <a:gs pos="0">
                          <a:srgbClr val="E9B73C">
                            <a:tint val="66000"/>
                            <a:satMod val="160000"/>
                          </a:srgbClr>
                        </a:gs>
                        <a:gs pos="50000">
                          <a:srgbClr val="E9B73C">
                            <a:tint val="44500"/>
                            <a:satMod val="160000"/>
                          </a:srgbClr>
                        </a:gs>
                        <a:gs pos="100000">
                          <a:srgbClr val="E9B73C">
                            <a:tint val="23500"/>
                            <a:satMod val="160000"/>
                          </a:srgbClr>
                        </a:gs>
                      </a:gsLst>
                      <a:lin ang="2700000" scaled="1"/>
                      <a:tileRect/>
                    </a:gradFill>
                  </a:tcPr>
                </a:tc>
              </a:tr>
              <a:tr h="370840">
                <a:tc>
                  <a:txBody>
                    <a:bodyPr/>
                    <a:lstStyle/>
                    <a:p>
                      <a:r>
                        <a:rPr lang="en-GB" dirty="0" smtClean="0"/>
                        <a:t>Emotional involvement</a:t>
                      </a:r>
                      <a:endParaRPr lang="en-GB" dirty="0"/>
                    </a:p>
                  </a:txBody>
                  <a:tcPr/>
                </a:tc>
                <a:tc>
                  <a:txBody>
                    <a:bodyPr/>
                    <a:lstStyle/>
                    <a:p>
                      <a:endParaRPr lang="en-GB" dirty="0"/>
                    </a:p>
                  </a:txBody>
                  <a:tcPr>
                    <a:gradFill flip="none" rotWithShape="1">
                      <a:gsLst>
                        <a:gs pos="0">
                          <a:srgbClr val="5CC9E3">
                            <a:tint val="66000"/>
                            <a:satMod val="160000"/>
                          </a:srgbClr>
                        </a:gs>
                        <a:gs pos="50000">
                          <a:srgbClr val="5CC9E3">
                            <a:tint val="44500"/>
                            <a:satMod val="160000"/>
                          </a:srgbClr>
                        </a:gs>
                        <a:gs pos="100000">
                          <a:srgbClr val="5CC9E3">
                            <a:tint val="23500"/>
                            <a:satMod val="160000"/>
                          </a:srgbClr>
                        </a:gs>
                      </a:gsLst>
                      <a:lin ang="2700000" scaled="1"/>
                      <a:tileRect/>
                    </a:gradFill>
                  </a:tcPr>
                </a:tc>
                <a:tc>
                  <a:txBody>
                    <a:bodyPr/>
                    <a:lstStyle/>
                    <a:p>
                      <a:endParaRPr lang="en-GB" dirty="0"/>
                    </a:p>
                  </a:txBody>
                  <a:tcPr>
                    <a:gradFill flip="none" rotWithShape="1">
                      <a:gsLst>
                        <a:gs pos="0">
                          <a:srgbClr val="36B555">
                            <a:tint val="66000"/>
                            <a:satMod val="160000"/>
                          </a:srgbClr>
                        </a:gs>
                        <a:gs pos="50000">
                          <a:srgbClr val="36B555">
                            <a:tint val="44500"/>
                            <a:satMod val="160000"/>
                          </a:srgbClr>
                        </a:gs>
                        <a:gs pos="100000">
                          <a:srgbClr val="36B555">
                            <a:tint val="23500"/>
                            <a:satMod val="160000"/>
                          </a:srgbClr>
                        </a:gs>
                      </a:gsLst>
                      <a:lin ang="2700000" scaled="1"/>
                      <a:tileRect/>
                    </a:gradFill>
                  </a:tcPr>
                </a:tc>
                <a:tc>
                  <a:txBody>
                    <a:bodyPr/>
                    <a:lstStyle/>
                    <a:p>
                      <a:endParaRPr lang="en-GB" dirty="0"/>
                    </a:p>
                  </a:txBody>
                  <a:tcPr>
                    <a:gradFill flip="none" rotWithShape="1">
                      <a:gsLst>
                        <a:gs pos="0">
                          <a:srgbClr val="C50067">
                            <a:tint val="66000"/>
                            <a:satMod val="160000"/>
                          </a:srgbClr>
                        </a:gs>
                        <a:gs pos="50000">
                          <a:srgbClr val="C50067">
                            <a:tint val="44500"/>
                            <a:satMod val="160000"/>
                          </a:srgbClr>
                        </a:gs>
                        <a:gs pos="100000">
                          <a:srgbClr val="C50067">
                            <a:tint val="23500"/>
                            <a:satMod val="160000"/>
                          </a:srgbClr>
                        </a:gs>
                      </a:gsLst>
                      <a:lin ang="2700000" scaled="1"/>
                      <a:tileRect/>
                    </a:gradFill>
                  </a:tcPr>
                </a:tc>
                <a:tc>
                  <a:txBody>
                    <a:bodyPr/>
                    <a:lstStyle/>
                    <a:p>
                      <a:endParaRPr lang="en-GB" dirty="0"/>
                    </a:p>
                  </a:txBody>
                  <a:tcPr>
                    <a:gradFill flip="none" rotWithShape="1">
                      <a:gsLst>
                        <a:gs pos="0">
                          <a:srgbClr val="E9B73C">
                            <a:tint val="66000"/>
                            <a:satMod val="160000"/>
                          </a:srgbClr>
                        </a:gs>
                        <a:gs pos="50000">
                          <a:srgbClr val="E9B73C">
                            <a:tint val="44500"/>
                            <a:satMod val="160000"/>
                          </a:srgbClr>
                        </a:gs>
                        <a:gs pos="100000">
                          <a:srgbClr val="E9B73C">
                            <a:tint val="23500"/>
                            <a:satMod val="160000"/>
                          </a:srgbClr>
                        </a:gs>
                      </a:gsLst>
                      <a:lin ang="2700000" scaled="1"/>
                      <a:tileRect/>
                    </a:gradFill>
                  </a:tcPr>
                </a:tc>
              </a:tr>
              <a:tr h="370840">
                <a:tc>
                  <a:txBody>
                    <a:bodyPr/>
                    <a:lstStyle/>
                    <a:p>
                      <a:r>
                        <a:rPr lang="en-GB" dirty="0" smtClean="0"/>
                        <a:t>Potential for conflict of interest</a:t>
                      </a:r>
                      <a:endParaRPr lang="en-GB" dirty="0"/>
                    </a:p>
                  </a:txBody>
                  <a:tcPr/>
                </a:tc>
                <a:tc>
                  <a:txBody>
                    <a:bodyPr/>
                    <a:lstStyle/>
                    <a:p>
                      <a:endParaRPr lang="en-GB"/>
                    </a:p>
                  </a:txBody>
                  <a:tcPr>
                    <a:gradFill flip="none" rotWithShape="1">
                      <a:gsLst>
                        <a:gs pos="0">
                          <a:srgbClr val="5CC9E3">
                            <a:tint val="66000"/>
                            <a:satMod val="160000"/>
                          </a:srgbClr>
                        </a:gs>
                        <a:gs pos="50000">
                          <a:srgbClr val="5CC9E3">
                            <a:tint val="44500"/>
                            <a:satMod val="160000"/>
                          </a:srgbClr>
                        </a:gs>
                        <a:gs pos="100000">
                          <a:srgbClr val="5CC9E3">
                            <a:tint val="23500"/>
                            <a:satMod val="160000"/>
                          </a:srgbClr>
                        </a:gs>
                      </a:gsLst>
                      <a:lin ang="2700000" scaled="1"/>
                      <a:tileRect/>
                    </a:gradFill>
                  </a:tcPr>
                </a:tc>
                <a:tc>
                  <a:txBody>
                    <a:bodyPr/>
                    <a:lstStyle/>
                    <a:p>
                      <a:endParaRPr lang="en-GB" dirty="0"/>
                    </a:p>
                  </a:txBody>
                  <a:tcPr>
                    <a:gradFill flip="none" rotWithShape="1">
                      <a:gsLst>
                        <a:gs pos="0">
                          <a:srgbClr val="36B555">
                            <a:tint val="66000"/>
                            <a:satMod val="160000"/>
                          </a:srgbClr>
                        </a:gs>
                        <a:gs pos="50000">
                          <a:srgbClr val="36B555">
                            <a:tint val="44500"/>
                            <a:satMod val="160000"/>
                          </a:srgbClr>
                        </a:gs>
                        <a:gs pos="100000">
                          <a:srgbClr val="36B555">
                            <a:tint val="23500"/>
                            <a:satMod val="160000"/>
                          </a:srgbClr>
                        </a:gs>
                      </a:gsLst>
                      <a:lin ang="2700000" scaled="1"/>
                      <a:tileRect/>
                    </a:gradFill>
                  </a:tcPr>
                </a:tc>
                <a:tc>
                  <a:txBody>
                    <a:bodyPr/>
                    <a:lstStyle/>
                    <a:p>
                      <a:endParaRPr lang="en-GB" dirty="0"/>
                    </a:p>
                  </a:txBody>
                  <a:tcPr>
                    <a:gradFill flip="none" rotWithShape="1">
                      <a:gsLst>
                        <a:gs pos="0">
                          <a:srgbClr val="C50067">
                            <a:tint val="66000"/>
                            <a:satMod val="160000"/>
                          </a:srgbClr>
                        </a:gs>
                        <a:gs pos="50000">
                          <a:srgbClr val="C50067">
                            <a:tint val="44500"/>
                            <a:satMod val="160000"/>
                          </a:srgbClr>
                        </a:gs>
                        <a:gs pos="100000">
                          <a:srgbClr val="C50067">
                            <a:tint val="23500"/>
                            <a:satMod val="160000"/>
                          </a:srgbClr>
                        </a:gs>
                      </a:gsLst>
                      <a:lin ang="2700000" scaled="1"/>
                      <a:tileRect/>
                    </a:gradFill>
                  </a:tcPr>
                </a:tc>
                <a:tc>
                  <a:txBody>
                    <a:bodyPr/>
                    <a:lstStyle/>
                    <a:p>
                      <a:endParaRPr lang="en-GB" dirty="0"/>
                    </a:p>
                  </a:txBody>
                  <a:tcPr>
                    <a:gradFill flip="none" rotWithShape="1">
                      <a:gsLst>
                        <a:gs pos="0">
                          <a:srgbClr val="E9B73C">
                            <a:tint val="66000"/>
                            <a:satMod val="160000"/>
                          </a:srgbClr>
                        </a:gs>
                        <a:gs pos="50000">
                          <a:srgbClr val="E9B73C">
                            <a:tint val="44500"/>
                            <a:satMod val="160000"/>
                          </a:srgbClr>
                        </a:gs>
                        <a:gs pos="100000">
                          <a:srgbClr val="E9B73C">
                            <a:tint val="23500"/>
                            <a:satMod val="160000"/>
                          </a:srgbClr>
                        </a:gs>
                      </a:gsLst>
                      <a:lin ang="2700000" scaled="1"/>
                      <a:tileRect/>
                    </a:gradFill>
                  </a:tcPr>
                </a:tc>
              </a:tr>
              <a:tr h="370840">
                <a:tc>
                  <a:txBody>
                    <a:bodyPr/>
                    <a:lstStyle/>
                    <a:p>
                      <a:r>
                        <a:rPr lang="en-GB" dirty="0" smtClean="0"/>
                        <a:t>Respect for confidentiality</a:t>
                      </a:r>
                      <a:endParaRPr lang="en-GB" dirty="0"/>
                    </a:p>
                  </a:txBody>
                  <a:tcPr/>
                </a:tc>
                <a:tc>
                  <a:txBody>
                    <a:bodyPr/>
                    <a:lstStyle/>
                    <a:p>
                      <a:endParaRPr lang="en-GB" dirty="0"/>
                    </a:p>
                  </a:txBody>
                  <a:tcPr>
                    <a:gradFill flip="none" rotWithShape="1">
                      <a:gsLst>
                        <a:gs pos="0">
                          <a:srgbClr val="5CC9E3">
                            <a:tint val="66000"/>
                            <a:satMod val="160000"/>
                          </a:srgbClr>
                        </a:gs>
                        <a:gs pos="50000">
                          <a:srgbClr val="5CC9E3">
                            <a:tint val="44500"/>
                            <a:satMod val="160000"/>
                          </a:srgbClr>
                        </a:gs>
                        <a:gs pos="100000">
                          <a:srgbClr val="5CC9E3">
                            <a:tint val="23500"/>
                            <a:satMod val="160000"/>
                          </a:srgbClr>
                        </a:gs>
                      </a:gsLst>
                      <a:lin ang="2700000" scaled="1"/>
                      <a:tileRect/>
                    </a:gradFill>
                  </a:tcPr>
                </a:tc>
                <a:tc>
                  <a:txBody>
                    <a:bodyPr/>
                    <a:lstStyle/>
                    <a:p>
                      <a:endParaRPr lang="en-GB" dirty="0"/>
                    </a:p>
                  </a:txBody>
                  <a:tcPr>
                    <a:gradFill flip="none" rotWithShape="1">
                      <a:gsLst>
                        <a:gs pos="0">
                          <a:srgbClr val="36B555">
                            <a:tint val="66000"/>
                            <a:satMod val="160000"/>
                          </a:srgbClr>
                        </a:gs>
                        <a:gs pos="50000">
                          <a:srgbClr val="36B555">
                            <a:tint val="44500"/>
                            <a:satMod val="160000"/>
                          </a:srgbClr>
                        </a:gs>
                        <a:gs pos="100000">
                          <a:srgbClr val="36B555">
                            <a:tint val="23500"/>
                            <a:satMod val="160000"/>
                          </a:srgbClr>
                        </a:gs>
                      </a:gsLst>
                      <a:lin ang="2700000" scaled="1"/>
                      <a:tileRect/>
                    </a:gradFill>
                  </a:tcPr>
                </a:tc>
                <a:tc>
                  <a:txBody>
                    <a:bodyPr/>
                    <a:lstStyle/>
                    <a:p>
                      <a:endParaRPr lang="en-GB" dirty="0"/>
                    </a:p>
                  </a:txBody>
                  <a:tcPr>
                    <a:gradFill flip="none" rotWithShape="1">
                      <a:gsLst>
                        <a:gs pos="0">
                          <a:srgbClr val="C50067">
                            <a:tint val="66000"/>
                            <a:satMod val="160000"/>
                          </a:srgbClr>
                        </a:gs>
                        <a:gs pos="50000">
                          <a:srgbClr val="C50067">
                            <a:tint val="44500"/>
                            <a:satMod val="160000"/>
                          </a:srgbClr>
                        </a:gs>
                        <a:gs pos="100000">
                          <a:srgbClr val="C50067">
                            <a:tint val="23500"/>
                            <a:satMod val="160000"/>
                          </a:srgbClr>
                        </a:gs>
                      </a:gsLst>
                      <a:lin ang="2700000" scaled="1"/>
                      <a:tileRect/>
                    </a:gradFill>
                  </a:tcPr>
                </a:tc>
                <a:tc>
                  <a:txBody>
                    <a:bodyPr/>
                    <a:lstStyle/>
                    <a:p>
                      <a:endParaRPr lang="en-GB" dirty="0"/>
                    </a:p>
                  </a:txBody>
                  <a:tcPr>
                    <a:gradFill flip="none" rotWithShape="1">
                      <a:gsLst>
                        <a:gs pos="0">
                          <a:srgbClr val="E9B73C">
                            <a:tint val="66000"/>
                            <a:satMod val="160000"/>
                          </a:srgbClr>
                        </a:gs>
                        <a:gs pos="50000">
                          <a:srgbClr val="E9B73C">
                            <a:tint val="44500"/>
                            <a:satMod val="160000"/>
                          </a:srgbClr>
                        </a:gs>
                        <a:gs pos="100000">
                          <a:srgbClr val="E9B73C">
                            <a:tint val="23500"/>
                            <a:satMod val="160000"/>
                          </a:srgbClr>
                        </a:gs>
                      </a:gsLst>
                      <a:lin ang="2700000" scaled="1"/>
                      <a:tileRect/>
                    </a:gradFill>
                  </a:tcPr>
                </a:tc>
              </a:tr>
              <a:tr h="370840">
                <a:tc>
                  <a:txBody>
                    <a:bodyPr/>
                    <a:lstStyle/>
                    <a:p>
                      <a:r>
                        <a:rPr lang="en-GB" dirty="0" smtClean="0"/>
                        <a:t>Who might provide</a:t>
                      </a:r>
                      <a:endParaRPr lang="en-GB" dirty="0"/>
                    </a:p>
                  </a:txBody>
                  <a:tcPr/>
                </a:tc>
                <a:tc>
                  <a:txBody>
                    <a:bodyPr/>
                    <a:lstStyle/>
                    <a:p>
                      <a:endParaRPr lang="en-GB" dirty="0" smtClean="0"/>
                    </a:p>
                    <a:p>
                      <a:endParaRPr lang="en-GB" dirty="0"/>
                    </a:p>
                  </a:txBody>
                  <a:tcPr>
                    <a:gradFill flip="none" rotWithShape="1">
                      <a:gsLst>
                        <a:gs pos="0">
                          <a:srgbClr val="5CC9E3">
                            <a:tint val="66000"/>
                            <a:satMod val="160000"/>
                          </a:srgbClr>
                        </a:gs>
                        <a:gs pos="50000">
                          <a:srgbClr val="5CC9E3">
                            <a:tint val="44500"/>
                            <a:satMod val="160000"/>
                          </a:srgbClr>
                        </a:gs>
                        <a:gs pos="100000">
                          <a:srgbClr val="5CC9E3">
                            <a:tint val="23500"/>
                            <a:satMod val="160000"/>
                          </a:srgbClr>
                        </a:gs>
                      </a:gsLst>
                      <a:lin ang="2700000" scaled="1"/>
                      <a:tileRect/>
                    </a:gradFill>
                  </a:tcPr>
                </a:tc>
                <a:tc>
                  <a:txBody>
                    <a:bodyPr/>
                    <a:lstStyle/>
                    <a:p>
                      <a:endParaRPr lang="en-GB" dirty="0"/>
                    </a:p>
                  </a:txBody>
                  <a:tcPr>
                    <a:gradFill flip="none" rotWithShape="1">
                      <a:gsLst>
                        <a:gs pos="0">
                          <a:srgbClr val="36B555">
                            <a:tint val="66000"/>
                            <a:satMod val="160000"/>
                          </a:srgbClr>
                        </a:gs>
                        <a:gs pos="50000">
                          <a:srgbClr val="36B555">
                            <a:tint val="44500"/>
                            <a:satMod val="160000"/>
                          </a:srgbClr>
                        </a:gs>
                        <a:gs pos="100000">
                          <a:srgbClr val="36B555">
                            <a:tint val="23500"/>
                            <a:satMod val="160000"/>
                          </a:srgbClr>
                        </a:gs>
                      </a:gsLst>
                      <a:lin ang="2700000" scaled="1"/>
                      <a:tileRect/>
                    </a:gradFill>
                  </a:tcPr>
                </a:tc>
                <a:tc>
                  <a:txBody>
                    <a:bodyPr/>
                    <a:lstStyle/>
                    <a:p>
                      <a:endParaRPr lang="en-GB" dirty="0"/>
                    </a:p>
                  </a:txBody>
                  <a:tcPr>
                    <a:gradFill flip="none" rotWithShape="1">
                      <a:gsLst>
                        <a:gs pos="0">
                          <a:srgbClr val="C50067">
                            <a:tint val="66000"/>
                            <a:satMod val="160000"/>
                          </a:srgbClr>
                        </a:gs>
                        <a:gs pos="50000">
                          <a:srgbClr val="C50067">
                            <a:tint val="44500"/>
                            <a:satMod val="160000"/>
                          </a:srgbClr>
                        </a:gs>
                        <a:gs pos="100000">
                          <a:srgbClr val="C50067">
                            <a:tint val="23500"/>
                            <a:satMod val="160000"/>
                          </a:srgbClr>
                        </a:gs>
                      </a:gsLst>
                      <a:lin ang="2700000" scaled="1"/>
                      <a:tileRect/>
                    </a:gradFill>
                  </a:tcPr>
                </a:tc>
                <a:tc>
                  <a:txBody>
                    <a:bodyPr/>
                    <a:lstStyle/>
                    <a:p>
                      <a:endParaRPr lang="en-GB" dirty="0"/>
                    </a:p>
                  </a:txBody>
                  <a:tcPr>
                    <a:gradFill flip="none" rotWithShape="1">
                      <a:gsLst>
                        <a:gs pos="0">
                          <a:srgbClr val="E9B73C">
                            <a:tint val="66000"/>
                            <a:satMod val="160000"/>
                          </a:srgbClr>
                        </a:gs>
                        <a:gs pos="50000">
                          <a:srgbClr val="E9B73C">
                            <a:tint val="44500"/>
                            <a:satMod val="160000"/>
                          </a:srgbClr>
                        </a:gs>
                        <a:gs pos="100000">
                          <a:srgbClr val="E9B73C">
                            <a:tint val="23500"/>
                            <a:satMod val="160000"/>
                          </a:srgbClr>
                        </a:gs>
                      </a:gsLst>
                      <a:lin ang="2700000" scaled="1"/>
                      <a:tileRect/>
                    </a:gradFill>
                  </a:tcPr>
                </a:tc>
              </a:tr>
            </a:tbl>
          </a:graphicData>
        </a:graphic>
      </p:graphicFrame>
    </p:spTree>
    <p:extLst>
      <p:ext uri="{BB962C8B-B14F-4D97-AF65-F5344CB8AC3E}">
        <p14:creationId xmlns:p14="http://schemas.microsoft.com/office/powerpoint/2010/main" val="39517791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2225" y="2713703"/>
            <a:ext cx="10515600" cy="1325563"/>
          </a:xfrm>
        </p:spPr>
        <p:txBody>
          <a:bodyPr>
            <a:normAutofit/>
          </a:bodyPr>
          <a:lstStyle/>
          <a:p>
            <a:r>
              <a:rPr lang="en-GB" dirty="0"/>
              <a:t>Exercise 4: The advocacy </a:t>
            </a:r>
            <a:r>
              <a:rPr lang="en-GB" dirty="0" smtClean="0"/>
              <a:t>process –</a:t>
            </a:r>
            <a:br>
              <a:rPr lang="en-GB" dirty="0" smtClean="0"/>
            </a:br>
            <a:r>
              <a:rPr lang="en-GB" dirty="0" smtClean="0"/>
              <a:t>What does advocacy ‘look </a:t>
            </a:r>
            <a:r>
              <a:rPr lang="en-GB" dirty="0"/>
              <a:t>l</a:t>
            </a:r>
            <a:r>
              <a:rPr lang="en-GB" dirty="0" smtClean="0"/>
              <a:t>ike’…?</a:t>
            </a:r>
            <a:endParaRPr lang="en-GB" dirty="0"/>
          </a:p>
        </p:txBody>
      </p:sp>
    </p:spTree>
    <p:extLst>
      <p:ext uri="{BB962C8B-B14F-4D97-AF65-F5344CB8AC3E}">
        <p14:creationId xmlns:p14="http://schemas.microsoft.com/office/powerpoint/2010/main" val="13320344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434" y="309716"/>
            <a:ext cx="10515600" cy="1058907"/>
          </a:xfrm>
        </p:spPr>
        <p:txBody>
          <a:bodyPr>
            <a:normAutofit/>
          </a:bodyPr>
          <a:lstStyle/>
          <a:p>
            <a:r>
              <a:rPr lang="en-GB" dirty="0">
                <a:latin typeface="Arial" charset="0"/>
              </a:rPr>
              <a:t>The advocacy process supports </a:t>
            </a:r>
            <a:r>
              <a:rPr lang="en-GB" dirty="0" smtClean="0">
                <a:latin typeface="Arial" charset="0"/>
              </a:rPr>
              <a:t/>
            </a:r>
            <a:br>
              <a:rPr lang="en-GB" dirty="0" smtClean="0">
                <a:latin typeface="Arial" charset="0"/>
              </a:rPr>
            </a:br>
            <a:r>
              <a:rPr lang="en-GB" dirty="0" smtClean="0">
                <a:latin typeface="Arial" charset="0"/>
              </a:rPr>
              <a:t>the individual </a:t>
            </a:r>
            <a:r>
              <a:rPr lang="en-GB" dirty="0">
                <a:latin typeface="Arial" charset="0"/>
              </a:rPr>
              <a:t>by:</a:t>
            </a:r>
          </a:p>
        </p:txBody>
      </p:sp>
      <p:sp>
        <p:nvSpPr>
          <p:cNvPr id="5" name="Text Box 3"/>
          <p:cNvSpPr txBox="1">
            <a:spLocks noChangeArrowheads="1"/>
          </p:cNvSpPr>
          <p:nvPr/>
        </p:nvSpPr>
        <p:spPr bwMode="auto">
          <a:xfrm>
            <a:off x="3804782" y="5178768"/>
            <a:ext cx="3872904" cy="923330"/>
          </a:xfrm>
          <a:prstGeom prst="rect">
            <a:avLst/>
          </a:prstGeom>
          <a:noFill/>
          <a:ln w="9525">
            <a:noFill/>
            <a:miter lim="800000"/>
            <a:headEnd/>
            <a:tailEnd/>
          </a:ln>
        </p:spPr>
        <p:txBody>
          <a:bodyPr wrap="square">
            <a:spAutoFit/>
          </a:bodyPr>
          <a:lstStyle/>
          <a:p>
            <a:pPr algn="ctr"/>
            <a:r>
              <a:rPr lang="en-GB" b="1" dirty="0" smtClean="0">
                <a:latin typeface="Arial" charset="0"/>
              </a:rPr>
              <a:t>5. </a:t>
            </a:r>
            <a:r>
              <a:rPr lang="en-GB" dirty="0" smtClean="0">
                <a:latin typeface="Arial" charset="0"/>
              </a:rPr>
              <a:t>Helping them </a:t>
            </a:r>
            <a:r>
              <a:rPr lang="en-GB" dirty="0">
                <a:latin typeface="Arial" charset="0"/>
              </a:rPr>
              <a:t>to decide what they </a:t>
            </a:r>
            <a:r>
              <a:rPr lang="en-GB" dirty="0" smtClean="0">
                <a:latin typeface="Arial" charset="0"/>
              </a:rPr>
              <a:t>want including all potential outcomes</a:t>
            </a:r>
            <a:endParaRPr lang="en-GB" dirty="0">
              <a:latin typeface="Arial" charset="0"/>
            </a:endParaRPr>
          </a:p>
        </p:txBody>
      </p:sp>
      <p:sp>
        <p:nvSpPr>
          <p:cNvPr id="6" name="Text Box 5"/>
          <p:cNvSpPr txBox="1">
            <a:spLocks noChangeArrowheads="1"/>
          </p:cNvSpPr>
          <p:nvPr/>
        </p:nvSpPr>
        <p:spPr bwMode="auto">
          <a:xfrm>
            <a:off x="6189694" y="1487124"/>
            <a:ext cx="2807072" cy="646331"/>
          </a:xfrm>
          <a:prstGeom prst="rect">
            <a:avLst/>
          </a:prstGeom>
          <a:noFill/>
          <a:ln w="9525">
            <a:noFill/>
            <a:miter lim="800000"/>
            <a:headEnd/>
            <a:tailEnd/>
          </a:ln>
        </p:spPr>
        <p:txBody>
          <a:bodyPr wrap="square">
            <a:spAutoFit/>
          </a:bodyPr>
          <a:lstStyle/>
          <a:p>
            <a:pPr algn="ctr"/>
            <a:r>
              <a:rPr lang="en-GB" b="1" dirty="0">
                <a:latin typeface="Arial" charset="0"/>
              </a:rPr>
              <a:t>2</a:t>
            </a:r>
            <a:r>
              <a:rPr lang="en-GB" b="1" dirty="0" smtClean="0">
                <a:latin typeface="Arial" charset="0"/>
              </a:rPr>
              <a:t>. </a:t>
            </a:r>
            <a:r>
              <a:rPr lang="en-GB" dirty="0" smtClean="0">
                <a:latin typeface="Arial" charset="0"/>
              </a:rPr>
              <a:t>Helping them access  accurate </a:t>
            </a:r>
            <a:r>
              <a:rPr lang="en-GB" dirty="0">
                <a:latin typeface="Arial" charset="0"/>
              </a:rPr>
              <a:t>information</a:t>
            </a:r>
          </a:p>
        </p:txBody>
      </p:sp>
      <p:sp>
        <p:nvSpPr>
          <p:cNvPr id="7" name="Text Box 6"/>
          <p:cNvSpPr txBox="1">
            <a:spLocks noChangeArrowheads="1"/>
          </p:cNvSpPr>
          <p:nvPr/>
        </p:nvSpPr>
        <p:spPr bwMode="auto">
          <a:xfrm>
            <a:off x="1156898" y="3287324"/>
            <a:ext cx="2664296" cy="646331"/>
          </a:xfrm>
          <a:prstGeom prst="rect">
            <a:avLst/>
          </a:prstGeom>
          <a:noFill/>
          <a:ln w="9525">
            <a:noFill/>
            <a:miter lim="800000"/>
            <a:headEnd/>
            <a:tailEnd/>
          </a:ln>
        </p:spPr>
        <p:txBody>
          <a:bodyPr wrap="square">
            <a:spAutoFit/>
          </a:bodyPr>
          <a:lstStyle/>
          <a:p>
            <a:pPr algn="ctr"/>
            <a:r>
              <a:rPr lang="en-GB" b="1" dirty="0" smtClean="0">
                <a:latin typeface="Arial" charset="0"/>
              </a:rPr>
              <a:t>7</a:t>
            </a:r>
            <a:r>
              <a:rPr lang="en-GB" dirty="0" smtClean="0">
                <a:latin typeface="Arial" charset="0"/>
              </a:rPr>
              <a:t>. Helping them </a:t>
            </a:r>
            <a:r>
              <a:rPr lang="en-GB" dirty="0">
                <a:latin typeface="Arial" charset="0"/>
              </a:rPr>
              <a:t>to understand outcomes</a:t>
            </a:r>
          </a:p>
        </p:txBody>
      </p:sp>
      <p:sp>
        <p:nvSpPr>
          <p:cNvPr id="8" name="Text Box 8"/>
          <p:cNvSpPr txBox="1">
            <a:spLocks noChangeArrowheads="1"/>
          </p:cNvSpPr>
          <p:nvPr/>
        </p:nvSpPr>
        <p:spPr bwMode="auto">
          <a:xfrm>
            <a:off x="6629506" y="3719372"/>
            <a:ext cx="3106216" cy="923330"/>
          </a:xfrm>
          <a:prstGeom prst="rect">
            <a:avLst/>
          </a:prstGeom>
          <a:noFill/>
          <a:ln w="9525">
            <a:noFill/>
            <a:miter lim="800000"/>
            <a:headEnd/>
            <a:tailEnd/>
          </a:ln>
        </p:spPr>
        <p:txBody>
          <a:bodyPr wrap="square">
            <a:spAutoFit/>
          </a:bodyPr>
          <a:lstStyle/>
          <a:p>
            <a:pPr algn="ctr"/>
            <a:r>
              <a:rPr lang="en-GB" b="1" dirty="0" smtClean="0">
                <a:latin typeface="Arial" charset="0"/>
              </a:rPr>
              <a:t>4. </a:t>
            </a:r>
            <a:r>
              <a:rPr lang="en-GB" dirty="0" smtClean="0">
                <a:latin typeface="Arial" charset="0"/>
              </a:rPr>
              <a:t>Helping them </a:t>
            </a:r>
            <a:r>
              <a:rPr lang="en-GB" dirty="0">
                <a:latin typeface="Arial" charset="0"/>
              </a:rPr>
              <a:t>explore </a:t>
            </a:r>
            <a:r>
              <a:rPr lang="en-GB" dirty="0" smtClean="0">
                <a:latin typeface="Arial" charset="0"/>
              </a:rPr>
              <a:t>options including processes involved in each</a:t>
            </a:r>
            <a:endParaRPr lang="en-GB" dirty="0">
              <a:latin typeface="Arial" charset="0"/>
            </a:endParaRPr>
          </a:p>
        </p:txBody>
      </p:sp>
      <p:sp>
        <p:nvSpPr>
          <p:cNvPr id="9" name="Text Box 4"/>
          <p:cNvSpPr txBox="1">
            <a:spLocks noChangeArrowheads="1"/>
          </p:cNvSpPr>
          <p:nvPr/>
        </p:nvSpPr>
        <p:spPr bwMode="auto">
          <a:xfrm>
            <a:off x="1588946" y="4295436"/>
            <a:ext cx="3024336" cy="646331"/>
          </a:xfrm>
          <a:prstGeom prst="rect">
            <a:avLst/>
          </a:prstGeom>
          <a:noFill/>
          <a:ln w="9525">
            <a:noFill/>
            <a:miter lim="800000"/>
            <a:headEnd/>
            <a:tailEnd/>
          </a:ln>
        </p:spPr>
        <p:txBody>
          <a:bodyPr wrap="square">
            <a:spAutoFit/>
          </a:bodyPr>
          <a:lstStyle/>
          <a:p>
            <a:pPr algn="ctr"/>
            <a:r>
              <a:rPr lang="en-GB" b="1" dirty="0" smtClean="0">
                <a:latin typeface="Arial" charset="0"/>
              </a:rPr>
              <a:t>6. </a:t>
            </a:r>
            <a:r>
              <a:rPr lang="en-GB" dirty="0" smtClean="0">
                <a:latin typeface="Arial" charset="0"/>
              </a:rPr>
              <a:t>Helping them </a:t>
            </a:r>
            <a:r>
              <a:rPr lang="en-GB" dirty="0">
                <a:latin typeface="Arial" charset="0"/>
              </a:rPr>
              <a:t>to tell others what they want</a:t>
            </a:r>
          </a:p>
        </p:txBody>
      </p:sp>
      <p:sp>
        <p:nvSpPr>
          <p:cNvPr id="10" name="Text Box 5"/>
          <p:cNvSpPr txBox="1">
            <a:spLocks noChangeArrowheads="1"/>
          </p:cNvSpPr>
          <p:nvPr/>
        </p:nvSpPr>
        <p:spPr bwMode="auto">
          <a:xfrm>
            <a:off x="3389146" y="1487124"/>
            <a:ext cx="2376264" cy="646331"/>
          </a:xfrm>
          <a:prstGeom prst="rect">
            <a:avLst/>
          </a:prstGeom>
          <a:noFill/>
          <a:ln w="9525">
            <a:noFill/>
            <a:miter lim="800000"/>
            <a:headEnd/>
            <a:tailEnd/>
          </a:ln>
        </p:spPr>
        <p:txBody>
          <a:bodyPr wrap="square">
            <a:spAutoFit/>
          </a:bodyPr>
          <a:lstStyle/>
          <a:p>
            <a:pPr algn="ctr"/>
            <a:r>
              <a:rPr lang="en-GB" b="1" dirty="0" smtClean="0">
                <a:latin typeface="Arial" charset="0"/>
              </a:rPr>
              <a:t>1. </a:t>
            </a:r>
            <a:r>
              <a:rPr lang="en-GB" dirty="0" smtClean="0">
                <a:latin typeface="Arial" charset="0"/>
              </a:rPr>
              <a:t>Hearing their story – clarifying the issue</a:t>
            </a:r>
            <a:endParaRPr lang="en-GB" dirty="0">
              <a:latin typeface="Arial" charset="0"/>
            </a:endParaRPr>
          </a:p>
        </p:txBody>
      </p:sp>
      <p:sp>
        <p:nvSpPr>
          <p:cNvPr id="11" name="Text Box 5"/>
          <p:cNvSpPr txBox="1">
            <a:spLocks noChangeArrowheads="1"/>
          </p:cNvSpPr>
          <p:nvPr/>
        </p:nvSpPr>
        <p:spPr bwMode="auto">
          <a:xfrm>
            <a:off x="7325023" y="2555050"/>
            <a:ext cx="2952328" cy="646331"/>
          </a:xfrm>
          <a:prstGeom prst="rect">
            <a:avLst/>
          </a:prstGeom>
          <a:noFill/>
          <a:ln w="9525">
            <a:noFill/>
            <a:miter lim="800000"/>
            <a:headEnd/>
            <a:tailEnd/>
          </a:ln>
        </p:spPr>
        <p:txBody>
          <a:bodyPr wrap="square">
            <a:spAutoFit/>
          </a:bodyPr>
          <a:lstStyle/>
          <a:p>
            <a:pPr algn="ctr"/>
            <a:r>
              <a:rPr lang="en-GB" b="1" dirty="0" smtClean="0">
                <a:latin typeface="Arial" charset="0"/>
              </a:rPr>
              <a:t>3. </a:t>
            </a:r>
            <a:r>
              <a:rPr lang="en-GB" dirty="0" smtClean="0">
                <a:latin typeface="Arial" charset="0"/>
              </a:rPr>
              <a:t>Establishing what their preferred outcome is</a:t>
            </a:r>
            <a:endParaRPr lang="en-GB" dirty="0">
              <a:latin typeface="Arial" charset="0"/>
            </a:endParaRPr>
          </a:p>
        </p:txBody>
      </p:sp>
      <p:sp>
        <p:nvSpPr>
          <p:cNvPr id="12" name="Text Box 5"/>
          <p:cNvSpPr txBox="1">
            <a:spLocks noChangeArrowheads="1"/>
          </p:cNvSpPr>
          <p:nvPr/>
        </p:nvSpPr>
        <p:spPr bwMode="auto">
          <a:xfrm>
            <a:off x="1372922" y="2279212"/>
            <a:ext cx="3672408" cy="646331"/>
          </a:xfrm>
          <a:prstGeom prst="rect">
            <a:avLst/>
          </a:prstGeom>
          <a:noFill/>
          <a:ln w="9525">
            <a:noFill/>
            <a:miter lim="800000"/>
            <a:headEnd/>
            <a:tailEnd/>
          </a:ln>
        </p:spPr>
        <p:txBody>
          <a:bodyPr wrap="square">
            <a:spAutoFit/>
          </a:bodyPr>
          <a:lstStyle/>
          <a:p>
            <a:pPr algn="ctr"/>
            <a:r>
              <a:rPr lang="en-GB" b="1" dirty="0" smtClean="0">
                <a:latin typeface="Arial" charset="0"/>
              </a:rPr>
              <a:t>8. </a:t>
            </a:r>
            <a:r>
              <a:rPr lang="en-GB" dirty="0" smtClean="0">
                <a:latin typeface="Arial" charset="0"/>
              </a:rPr>
              <a:t>Making positive endings when the advocacy relationship ends</a:t>
            </a:r>
            <a:endParaRPr lang="en-GB" dirty="0">
              <a:latin typeface="Arial" charset="0"/>
            </a:endParaRPr>
          </a:p>
        </p:txBody>
      </p:sp>
    </p:spTree>
    <p:extLst>
      <p:ext uri="{BB962C8B-B14F-4D97-AF65-F5344CB8AC3E}">
        <p14:creationId xmlns:p14="http://schemas.microsoft.com/office/powerpoint/2010/main" val="3788085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P spid="11" grpId="0"/>
      <p:bldP spid="1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Concluding </a:t>
            </a:r>
            <a:r>
              <a:rPr lang="en-GB" dirty="0" smtClean="0"/>
              <a:t>statements</a:t>
            </a:r>
            <a:endParaRPr lang="en-GB" dirty="0"/>
          </a:p>
        </p:txBody>
      </p:sp>
      <p:sp>
        <p:nvSpPr>
          <p:cNvPr id="5" name="TextBox 4"/>
          <p:cNvSpPr txBox="1"/>
          <p:nvPr/>
        </p:nvSpPr>
        <p:spPr>
          <a:xfrm>
            <a:off x="2340589" y="2252034"/>
            <a:ext cx="8469979" cy="2492990"/>
          </a:xfrm>
          <a:prstGeom prst="rect">
            <a:avLst/>
          </a:prstGeom>
          <a:noFill/>
        </p:spPr>
        <p:txBody>
          <a:bodyPr wrap="square" rtlCol="0">
            <a:spAutoFit/>
          </a:bodyPr>
          <a:lstStyle/>
          <a:p>
            <a:pPr marL="285750" indent="-285750">
              <a:buFont typeface="Arial" panose="020B0604020202020204" pitchFamily="34" charset="0"/>
              <a:buChar char="•"/>
            </a:pPr>
            <a:r>
              <a:rPr lang="en-GB" sz="2600" dirty="0" smtClean="0">
                <a:latin typeface="Arial" panose="020B0604020202020204" pitchFamily="34" charset="0"/>
                <a:cs typeface="Arial" panose="020B0604020202020204" pitchFamily="34" charset="0"/>
              </a:rPr>
              <a:t>What is advocacy?</a:t>
            </a:r>
          </a:p>
          <a:p>
            <a:pPr marL="285750" indent="-285750">
              <a:buFont typeface="Arial" panose="020B0604020202020204" pitchFamily="34" charset="0"/>
              <a:buChar char="•"/>
            </a:pPr>
            <a:endParaRPr lang="en-GB" sz="26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600" dirty="0" smtClean="0">
                <a:latin typeface="Arial" panose="020B0604020202020204" pitchFamily="34" charset="0"/>
                <a:cs typeface="Arial" panose="020B0604020202020204" pitchFamily="34" charset="0"/>
              </a:rPr>
              <a:t>Why is advocacy important?</a:t>
            </a:r>
          </a:p>
          <a:p>
            <a:pPr marL="285750" indent="-285750">
              <a:buFont typeface="Arial" panose="020B0604020202020204" pitchFamily="34" charset="0"/>
              <a:buChar char="•"/>
            </a:pPr>
            <a:endParaRPr lang="en-GB" sz="26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600" dirty="0" smtClean="0">
                <a:latin typeface="Arial" panose="020B0604020202020204" pitchFamily="34" charset="0"/>
                <a:cs typeface="Arial" panose="020B0604020202020204" pitchFamily="34" charset="0"/>
              </a:rPr>
              <a:t>Do you or could you act as an advocate in your current role?</a:t>
            </a:r>
            <a:endParaRPr lang="en-GB" sz="2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129225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a:spLocks noGrp="1"/>
          </p:cNvSpPr>
          <p:nvPr>
            <p:ph type="title"/>
          </p:nvPr>
        </p:nvSpPr>
        <p:spPr>
          <a:xfrm>
            <a:off x="467543" y="260648"/>
            <a:ext cx="7806301" cy="998984"/>
          </a:xfrm>
        </p:spPr>
        <p:txBody>
          <a:bodyPr/>
          <a:lstStyle/>
          <a:p>
            <a:r>
              <a:rPr lang="en-GB" dirty="0" smtClean="0"/>
              <a:t>Learning outcomes for this session</a:t>
            </a:r>
            <a:endParaRPr lang="en-GB" dirty="0"/>
          </a:p>
        </p:txBody>
      </p:sp>
      <p:sp>
        <p:nvSpPr>
          <p:cNvPr id="5" name="Content Placeholder 2"/>
          <p:cNvSpPr>
            <a:spLocks noGrp="1"/>
          </p:cNvSpPr>
          <p:nvPr>
            <p:ph idx="1"/>
          </p:nvPr>
        </p:nvSpPr>
        <p:spPr>
          <a:xfrm>
            <a:off x="838200" y="1825625"/>
            <a:ext cx="7678003" cy="480847"/>
          </a:xfrm>
        </p:spPr>
        <p:txBody>
          <a:bodyPr>
            <a:noAutofit/>
          </a:bodyPr>
          <a:lstStyle/>
          <a:p>
            <a:pPr marL="0" indent="0">
              <a:buNone/>
            </a:pPr>
            <a:r>
              <a:rPr lang="en-GB" sz="2600" dirty="0" smtClean="0">
                <a:latin typeface="Arial" panose="020B0604020202020204" pitchFamily="34" charset="0"/>
                <a:cs typeface="Arial" panose="020B0604020202020204" pitchFamily="34" charset="0"/>
              </a:rPr>
              <a:t>By the end of the session learners will be able to:</a:t>
            </a:r>
          </a:p>
        </p:txBody>
      </p:sp>
      <p:sp>
        <p:nvSpPr>
          <p:cNvPr id="6" name="Content Placeholder 2"/>
          <p:cNvSpPr txBox="1">
            <a:spLocks/>
          </p:cNvSpPr>
          <p:nvPr/>
        </p:nvSpPr>
        <p:spPr>
          <a:xfrm>
            <a:off x="1411405" y="2693846"/>
            <a:ext cx="9220200" cy="48084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600" dirty="0">
                <a:latin typeface="Arial" panose="020B0604020202020204" pitchFamily="34" charset="0"/>
                <a:cs typeface="Arial" panose="020B0604020202020204" pitchFamily="34" charset="0"/>
              </a:rPr>
              <a:t>E</a:t>
            </a:r>
            <a:r>
              <a:rPr lang="en-GB" sz="2600" dirty="0" smtClean="0">
                <a:latin typeface="Arial" panose="020B0604020202020204" pitchFamily="34" charset="0"/>
                <a:cs typeface="Arial" panose="020B0604020202020204" pitchFamily="34" charset="0"/>
              </a:rPr>
              <a:t>xplain what is meant by the term ‘advocacy’</a:t>
            </a:r>
            <a:endParaRPr lang="en-GB" sz="2600" dirty="0">
              <a:latin typeface="Arial" panose="020B0604020202020204" pitchFamily="34" charset="0"/>
              <a:cs typeface="Arial" panose="020B0604020202020204" pitchFamily="34" charset="0"/>
            </a:endParaRPr>
          </a:p>
        </p:txBody>
      </p:sp>
      <p:sp>
        <p:nvSpPr>
          <p:cNvPr id="7" name="Content Placeholder 2"/>
          <p:cNvSpPr txBox="1">
            <a:spLocks/>
          </p:cNvSpPr>
          <p:nvPr/>
        </p:nvSpPr>
        <p:spPr>
          <a:xfrm>
            <a:off x="1411405" y="3285936"/>
            <a:ext cx="9602337" cy="48084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600" dirty="0" smtClean="0">
                <a:latin typeface="Arial" panose="020B0604020202020204" pitchFamily="34" charset="0"/>
                <a:cs typeface="Arial" panose="020B0604020202020204" pitchFamily="34" charset="0"/>
              </a:rPr>
              <a:t>Describe and compare current advocacy approaches</a:t>
            </a:r>
            <a:endParaRPr lang="en-GB" sz="2600" dirty="0">
              <a:latin typeface="Arial" panose="020B0604020202020204" pitchFamily="34" charset="0"/>
              <a:cs typeface="Arial" panose="020B0604020202020204" pitchFamily="34" charset="0"/>
            </a:endParaRPr>
          </a:p>
        </p:txBody>
      </p:sp>
      <p:sp>
        <p:nvSpPr>
          <p:cNvPr id="8" name="Content Placeholder 2"/>
          <p:cNvSpPr txBox="1">
            <a:spLocks/>
          </p:cNvSpPr>
          <p:nvPr/>
        </p:nvSpPr>
        <p:spPr>
          <a:xfrm>
            <a:off x="1411406" y="3913733"/>
            <a:ext cx="9602337" cy="48084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600" dirty="0">
                <a:latin typeface="Arial" panose="020B0604020202020204" pitchFamily="34" charset="0"/>
                <a:cs typeface="Arial" panose="020B0604020202020204" pitchFamily="34" charset="0"/>
              </a:rPr>
              <a:t>R</a:t>
            </a:r>
            <a:r>
              <a:rPr lang="en-GB" sz="2600" dirty="0" smtClean="0">
                <a:latin typeface="Arial" panose="020B0604020202020204" pitchFamily="34" charset="0"/>
                <a:cs typeface="Arial" panose="020B0604020202020204" pitchFamily="34" charset="0"/>
              </a:rPr>
              <a:t>ecognise what an effective advocate does/does not do</a:t>
            </a:r>
            <a:endParaRPr lang="en-GB" sz="2600" dirty="0">
              <a:latin typeface="Arial" panose="020B0604020202020204" pitchFamily="34" charset="0"/>
              <a:cs typeface="Arial" panose="020B0604020202020204" pitchFamily="34" charset="0"/>
            </a:endParaRPr>
          </a:p>
        </p:txBody>
      </p:sp>
      <p:sp>
        <p:nvSpPr>
          <p:cNvPr id="9" name="Content Placeholder 2"/>
          <p:cNvSpPr txBox="1">
            <a:spLocks/>
          </p:cNvSpPr>
          <p:nvPr/>
        </p:nvSpPr>
        <p:spPr>
          <a:xfrm>
            <a:off x="1411405" y="4505823"/>
            <a:ext cx="9738816" cy="93809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600" dirty="0">
                <a:latin typeface="Arial" panose="020B0604020202020204" pitchFamily="34" charset="0"/>
                <a:cs typeface="Arial" panose="020B0604020202020204" pitchFamily="34" charset="0"/>
              </a:rPr>
              <a:t>D</a:t>
            </a:r>
            <a:r>
              <a:rPr lang="en-GB" sz="2600" dirty="0" smtClean="0">
                <a:latin typeface="Arial" panose="020B0604020202020204" pitchFamily="34" charset="0"/>
                <a:cs typeface="Arial" panose="020B0604020202020204" pitchFamily="34" charset="0"/>
              </a:rPr>
              <a:t>escribe the advocacy process and identify key considerations for the advocate at each stage</a:t>
            </a:r>
            <a:endParaRPr lang="en-GB" sz="2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54100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67543" y="260648"/>
            <a:ext cx="9871075" cy="998984"/>
          </a:xfrm>
        </p:spPr>
        <p:txBody>
          <a:bodyPr/>
          <a:lstStyle/>
          <a:p>
            <a:r>
              <a:rPr lang="en-GB" sz="4000" dirty="0" smtClean="0"/>
              <a:t>Learning outcomes for this session</a:t>
            </a:r>
            <a:endParaRPr lang="en-GB" sz="4000" dirty="0"/>
          </a:p>
        </p:txBody>
      </p:sp>
      <p:sp>
        <p:nvSpPr>
          <p:cNvPr id="5" name="Content Placeholder 2"/>
          <p:cNvSpPr txBox="1">
            <a:spLocks/>
          </p:cNvSpPr>
          <p:nvPr/>
        </p:nvSpPr>
        <p:spPr>
          <a:xfrm>
            <a:off x="467544" y="1707814"/>
            <a:ext cx="10680290" cy="74974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600" dirty="0" smtClean="0">
                <a:latin typeface="Arial" panose="020B0604020202020204" pitchFamily="34" charset="0"/>
                <a:cs typeface="Arial" panose="020B0604020202020204" pitchFamily="34" charset="0"/>
              </a:rPr>
              <a:t>By the end of this session learners will be able to:</a:t>
            </a:r>
          </a:p>
          <a:p>
            <a:pPr marL="0" indent="0">
              <a:buFont typeface="Arial" panose="020B0604020202020204" pitchFamily="34" charset="0"/>
              <a:buNone/>
            </a:pPr>
            <a:endParaRPr lang="en-GB" sz="2600" dirty="0">
              <a:latin typeface="Arial" panose="020B0604020202020204" pitchFamily="34" charset="0"/>
              <a:cs typeface="Arial" panose="020B0604020202020204" pitchFamily="34" charset="0"/>
            </a:endParaRPr>
          </a:p>
        </p:txBody>
      </p:sp>
      <p:sp>
        <p:nvSpPr>
          <p:cNvPr id="11" name="Content Placeholder 2"/>
          <p:cNvSpPr txBox="1">
            <a:spLocks/>
          </p:cNvSpPr>
          <p:nvPr/>
        </p:nvSpPr>
        <p:spPr>
          <a:xfrm>
            <a:off x="1190384" y="3273901"/>
            <a:ext cx="9957450" cy="83556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600" dirty="0" smtClean="0">
                <a:latin typeface="Arial" panose="020B0604020202020204" pitchFamily="34" charset="0"/>
                <a:cs typeface="Arial" panose="020B0604020202020204" pitchFamily="34" charset="0"/>
              </a:rPr>
              <a:t>Describe </a:t>
            </a:r>
            <a:r>
              <a:rPr lang="en-GB" sz="2600" dirty="0">
                <a:latin typeface="Arial" panose="020B0604020202020204" pitchFamily="34" charset="0"/>
                <a:cs typeface="Arial" panose="020B0604020202020204" pitchFamily="34" charset="0"/>
              </a:rPr>
              <a:t>and compare current advocacy approaches</a:t>
            </a:r>
          </a:p>
        </p:txBody>
      </p:sp>
      <p:sp>
        <p:nvSpPr>
          <p:cNvPr id="12" name="Content Placeholder 2"/>
          <p:cNvSpPr txBox="1">
            <a:spLocks/>
          </p:cNvSpPr>
          <p:nvPr/>
        </p:nvSpPr>
        <p:spPr>
          <a:xfrm>
            <a:off x="1190384" y="4136673"/>
            <a:ext cx="9957450" cy="89636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600" dirty="0" smtClean="0">
                <a:latin typeface="Arial" panose="020B0604020202020204" pitchFamily="34" charset="0"/>
                <a:cs typeface="Arial" panose="020B0604020202020204" pitchFamily="34" charset="0"/>
              </a:rPr>
              <a:t>Recognise </a:t>
            </a:r>
            <a:r>
              <a:rPr lang="en-GB" sz="2600" dirty="0">
                <a:latin typeface="Arial" panose="020B0604020202020204" pitchFamily="34" charset="0"/>
                <a:cs typeface="Arial" panose="020B0604020202020204" pitchFamily="34" charset="0"/>
              </a:rPr>
              <a:t>what an effective advocate does/does not do</a:t>
            </a:r>
          </a:p>
        </p:txBody>
      </p:sp>
      <p:sp>
        <p:nvSpPr>
          <p:cNvPr id="13" name="Content Placeholder 2"/>
          <p:cNvSpPr txBox="1">
            <a:spLocks/>
          </p:cNvSpPr>
          <p:nvPr/>
        </p:nvSpPr>
        <p:spPr>
          <a:xfrm>
            <a:off x="1190384" y="4998704"/>
            <a:ext cx="9957450" cy="89636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600" dirty="0" smtClean="0">
                <a:latin typeface="Arial" panose="020B0604020202020204" pitchFamily="34" charset="0"/>
                <a:cs typeface="Arial" panose="020B0604020202020204" pitchFamily="34" charset="0"/>
              </a:rPr>
              <a:t>Describe </a:t>
            </a:r>
            <a:r>
              <a:rPr lang="en-GB" sz="2600" dirty="0">
                <a:latin typeface="Arial" panose="020B0604020202020204" pitchFamily="34" charset="0"/>
                <a:cs typeface="Arial" panose="020B0604020202020204" pitchFamily="34" charset="0"/>
              </a:rPr>
              <a:t>the advocacy process and identify key considerations for the advocate at each stage</a:t>
            </a:r>
          </a:p>
        </p:txBody>
      </p:sp>
      <p:sp>
        <p:nvSpPr>
          <p:cNvPr id="15" name="Content Placeholder 2"/>
          <p:cNvSpPr txBox="1">
            <a:spLocks/>
          </p:cNvSpPr>
          <p:nvPr/>
        </p:nvSpPr>
        <p:spPr>
          <a:xfrm>
            <a:off x="1190384" y="2416652"/>
            <a:ext cx="9957449" cy="83556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600" dirty="0">
                <a:latin typeface="Arial" panose="020B0604020202020204" pitchFamily="34" charset="0"/>
                <a:cs typeface="Arial" panose="020B0604020202020204" pitchFamily="34" charset="0"/>
              </a:rPr>
              <a:t>E</a:t>
            </a:r>
            <a:r>
              <a:rPr lang="en-GB" sz="2600" dirty="0" smtClean="0">
                <a:latin typeface="Arial" panose="020B0604020202020204" pitchFamily="34" charset="0"/>
                <a:cs typeface="Arial" panose="020B0604020202020204" pitchFamily="34" charset="0"/>
              </a:rPr>
              <a:t>xplain </a:t>
            </a:r>
            <a:r>
              <a:rPr lang="en-GB" sz="2600" dirty="0">
                <a:latin typeface="Arial" panose="020B0604020202020204" pitchFamily="34" charset="0"/>
                <a:cs typeface="Arial" panose="020B0604020202020204" pitchFamily="34" charset="0"/>
              </a:rPr>
              <a:t>what is meant by the term ‘advocacy’</a:t>
            </a:r>
          </a:p>
        </p:txBody>
      </p:sp>
      <p:pic>
        <p:nvPicPr>
          <p:cNvPr id="9" name="Picture 8"/>
          <p:cNvPicPr>
            <a:picLocks noChangeAspect="1"/>
          </p:cNvPicPr>
          <p:nvPr/>
        </p:nvPicPr>
        <mc:AlternateContent xmlns:mc="http://schemas.openxmlformats.org/markup-compatibility/2006">
          <mc:Choice xmlns:ma="http://schemas.microsoft.com/office/mac/drawingml/2008/main" xmlns:mv="urn:schemas-microsoft-com:mac:vml" xmlns="" xmlns:lc="http://schemas.openxmlformats.org/drawingml/2006/lockedCanvas" Requires="ma">
            <p:blipFill>
              <a:blip r:embed="rId5"/>
              <a:stretch>
                <a:fillRect/>
              </a:stretch>
            </p:blipFill>
          </mc:Choice>
          <mc:Fallback>
            <p:blipFill>
              <a:blip r:embed="rId6"/>
              <a:stretch>
                <a:fillRect/>
              </a:stretch>
            </p:blipFill>
          </mc:Fallback>
        </mc:AlternateContent>
        <p:spPr>
          <a:xfrm>
            <a:off x="89364" y="3386594"/>
            <a:ext cx="1254014" cy="3383376"/>
          </a:xfrm>
          <a:prstGeom prst="rect">
            <a:avLst/>
          </a:prstGeom>
        </p:spPr>
      </p:pic>
    </p:spTree>
    <p:extLst>
      <p:ext uri="{BB962C8B-B14F-4D97-AF65-F5344CB8AC3E}">
        <p14:creationId xmlns:p14="http://schemas.microsoft.com/office/powerpoint/2010/main" val="7089158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title"/>
          </p:nvPr>
        </p:nvSpPr>
        <p:spPr>
          <a:xfrm>
            <a:off x="205248" y="0"/>
            <a:ext cx="10515600" cy="1325563"/>
          </a:xfrm>
        </p:spPr>
        <p:txBody>
          <a:bodyPr>
            <a:normAutofit/>
          </a:bodyPr>
          <a:lstStyle/>
          <a:p>
            <a:r>
              <a:rPr lang="en-GB" dirty="0" smtClean="0">
                <a:latin typeface="Arial" panose="020B0604020202020204" pitchFamily="34" charset="0"/>
                <a:cs typeface="Arial" panose="020B0604020202020204" pitchFamily="34" charset="0"/>
              </a:rPr>
              <a:t>The difference advocacy can make</a:t>
            </a:r>
            <a:endParaRPr lang="en-GB" dirty="0">
              <a:latin typeface="Arial" panose="020B0604020202020204" pitchFamily="34" charset="0"/>
              <a:cs typeface="Arial" panose="020B0604020202020204" pitchFamily="34" charset="0"/>
            </a:endParaRPr>
          </a:p>
        </p:txBody>
      </p:sp>
      <p:sp>
        <p:nvSpPr>
          <p:cNvPr id="9" name="Rectangular Callout 8"/>
          <p:cNvSpPr/>
          <p:nvPr/>
        </p:nvSpPr>
        <p:spPr>
          <a:xfrm>
            <a:off x="584040" y="1690688"/>
            <a:ext cx="3657600" cy="2234198"/>
          </a:xfrm>
          <a:prstGeom prst="wedgeRectCallout">
            <a:avLst/>
          </a:prstGeom>
          <a:gradFill flip="none" rotWithShape="1">
            <a:gsLst>
              <a:gs pos="0">
                <a:srgbClr val="E9B73C">
                  <a:tint val="66000"/>
                  <a:satMod val="160000"/>
                </a:srgbClr>
              </a:gs>
              <a:gs pos="50000">
                <a:srgbClr val="E9B73C">
                  <a:tint val="44500"/>
                  <a:satMod val="160000"/>
                </a:srgbClr>
              </a:gs>
              <a:gs pos="100000">
                <a:srgbClr val="E9B73C">
                  <a:tint val="23500"/>
                  <a:satMod val="160000"/>
                </a:srgb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Oval Callout 10"/>
          <p:cNvSpPr/>
          <p:nvPr/>
        </p:nvSpPr>
        <p:spPr>
          <a:xfrm>
            <a:off x="5485274" y="1413901"/>
            <a:ext cx="4319954" cy="2403010"/>
          </a:xfrm>
          <a:prstGeom prst="wedgeEllipseCallout">
            <a:avLst>
              <a:gd name="adj1" fmla="val 64812"/>
              <a:gd name="adj2" fmla="val 52548"/>
            </a:avLst>
          </a:prstGeom>
          <a:gradFill flip="none" rotWithShape="1">
            <a:gsLst>
              <a:gs pos="0">
                <a:srgbClr val="36B555">
                  <a:tint val="66000"/>
                  <a:satMod val="160000"/>
                </a:srgbClr>
              </a:gs>
              <a:gs pos="50000">
                <a:srgbClr val="36B555">
                  <a:tint val="44500"/>
                  <a:satMod val="160000"/>
                </a:srgbClr>
              </a:gs>
              <a:gs pos="100000">
                <a:srgbClr val="36B555">
                  <a:tint val="23500"/>
                  <a:satMod val="160000"/>
                </a:srgb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Cloud Callout 11"/>
          <p:cNvSpPr/>
          <p:nvPr/>
        </p:nvSpPr>
        <p:spPr>
          <a:xfrm>
            <a:off x="1852169" y="4149968"/>
            <a:ext cx="4276579" cy="2166425"/>
          </a:xfrm>
          <a:prstGeom prst="cloudCallout">
            <a:avLst>
              <a:gd name="adj1" fmla="val 45614"/>
              <a:gd name="adj2" fmla="val 56006"/>
            </a:avLst>
          </a:prstGeom>
          <a:solidFill>
            <a:srgbClr val="5CC9E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ounded Rectangular Callout 12"/>
          <p:cNvSpPr/>
          <p:nvPr/>
        </p:nvSpPr>
        <p:spPr>
          <a:xfrm>
            <a:off x="6625883" y="4366888"/>
            <a:ext cx="5092505" cy="1871003"/>
          </a:xfrm>
          <a:prstGeom prst="wedgeRoundRectCallout">
            <a:avLst/>
          </a:prstGeom>
          <a:gradFill flip="none" rotWithShape="1">
            <a:gsLst>
              <a:gs pos="0">
                <a:srgbClr val="C50067">
                  <a:tint val="66000"/>
                  <a:satMod val="160000"/>
                </a:srgbClr>
              </a:gs>
              <a:gs pos="50000">
                <a:srgbClr val="C50067">
                  <a:tint val="44500"/>
                  <a:satMod val="160000"/>
                </a:srgbClr>
              </a:gs>
              <a:gs pos="100000">
                <a:srgbClr val="C50067">
                  <a:tint val="23500"/>
                  <a:satMod val="160000"/>
                </a:srgb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TextBox 13"/>
          <p:cNvSpPr txBox="1"/>
          <p:nvPr/>
        </p:nvSpPr>
        <p:spPr>
          <a:xfrm>
            <a:off x="675972" y="1690688"/>
            <a:ext cx="3480582" cy="2123658"/>
          </a:xfrm>
          <a:prstGeom prst="rect">
            <a:avLst/>
          </a:prstGeom>
          <a:noFill/>
        </p:spPr>
        <p:txBody>
          <a:bodyPr wrap="square" rtlCol="0">
            <a:spAutoFit/>
          </a:bodyPr>
          <a:lstStyle/>
          <a:p>
            <a:r>
              <a:rPr lang="en-GB" sz="2600" dirty="0" smtClean="0">
                <a:latin typeface="Arial" panose="020B0604020202020204" pitchFamily="34" charset="0"/>
                <a:cs typeface="Arial" panose="020B0604020202020204" pitchFamily="34" charset="0"/>
              </a:rPr>
              <a:t>I could be involved in a way I have never been able to before.</a:t>
            </a:r>
          </a:p>
          <a:p>
            <a:endParaRPr lang="en-GB" sz="2600" dirty="0" smtClean="0">
              <a:latin typeface="Arial" panose="020B0604020202020204" pitchFamily="34" charset="0"/>
              <a:cs typeface="Arial" panose="020B0604020202020204" pitchFamily="34" charset="0"/>
            </a:endParaRPr>
          </a:p>
          <a:p>
            <a:endParaRPr lang="en-GB" sz="800" dirty="0">
              <a:latin typeface="Arial" panose="020B0604020202020204" pitchFamily="34" charset="0"/>
              <a:cs typeface="Arial" panose="020B0604020202020204" pitchFamily="34" charset="0"/>
            </a:endParaRPr>
          </a:p>
          <a:p>
            <a:pPr algn="r"/>
            <a:r>
              <a:rPr lang="en-GB" sz="2000" dirty="0" smtClean="0">
                <a:latin typeface="Arial" panose="020B0604020202020204" pitchFamily="34" charset="0"/>
                <a:cs typeface="Arial" panose="020B0604020202020204" pitchFamily="34" charset="0"/>
              </a:rPr>
              <a:t>John, 46, learning difficulties</a:t>
            </a:r>
            <a:endParaRPr lang="en-GB" sz="2000" dirty="0">
              <a:latin typeface="Arial" panose="020B0604020202020204" pitchFamily="34" charset="0"/>
              <a:cs typeface="Arial" panose="020B0604020202020204" pitchFamily="34" charset="0"/>
            </a:endParaRPr>
          </a:p>
        </p:txBody>
      </p:sp>
      <p:sp>
        <p:nvSpPr>
          <p:cNvPr id="15" name="TextBox 14"/>
          <p:cNvSpPr txBox="1"/>
          <p:nvPr/>
        </p:nvSpPr>
        <p:spPr>
          <a:xfrm>
            <a:off x="5907304" y="1877689"/>
            <a:ext cx="3545059" cy="1723549"/>
          </a:xfrm>
          <a:prstGeom prst="rect">
            <a:avLst/>
          </a:prstGeom>
          <a:noFill/>
        </p:spPr>
        <p:txBody>
          <a:bodyPr wrap="square" rtlCol="0">
            <a:spAutoFit/>
          </a:bodyPr>
          <a:lstStyle/>
          <a:p>
            <a:r>
              <a:rPr lang="en-GB" sz="2600" dirty="0" smtClean="0">
                <a:latin typeface="Arial" panose="020B0604020202020204" pitchFamily="34" charset="0"/>
                <a:cs typeface="Arial" panose="020B0604020202020204" pitchFamily="34" charset="0"/>
              </a:rPr>
              <a:t>People had to give me an answer instead of just ignoring me.</a:t>
            </a:r>
          </a:p>
          <a:p>
            <a:pPr algn="r"/>
            <a:endParaRPr lang="en-GB" sz="800" dirty="0">
              <a:latin typeface="Arial" panose="020B0604020202020204" pitchFamily="34" charset="0"/>
              <a:cs typeface="Arial" panose="020B0604020202020204" pitchFamily="34" charset="0"/>
            </a:endParaRPr>
          </a:p>
          <a:p>
            <a:pPr algn="r"/>
            <a:r>
              <a:rPr lang="en-GB" sz="2000" dirty="0" smtClean="0">
                <a:latin typeface="Arial" panose="020B0604020202020204" pitchFamily="34" charset="0"/>
                <a:cs typeface="Arial" panose="020B0604020202020204" pitchFamily="34" charset="0"/>
              </a:rPr>
              <a:t>Ellie, 12</a:t>
            </a:r>
            <a:endParaRPr lang="en-GB" sz="2000" dirty="0">
              <a:latin typeface="Arial" panose="020B0604020202020204" pitchFamily="34" charset="0"/>
              <a:cs typeface="Arial" panose="020B0604020202020204" pitchFamily="34" charset="0"/>
            </a:endParaRPr>
          </a:p>
        </p:txBody>
      </p:sp>
      <p:sp>
        <p:nvSpPr>
          <p:cNvPr id="16" name="TextBox 15"/>
          <p:cNvSpPr txBox="1"/>
          <p:nvPr/>
        </p:nvSpPr>
        <p:spPr>
          <a:xfrm>
            <a:off x="2400809" y="4543864"/>
            <a:ext cx="3179299" cy="1323439"/>
          </a:xfrm>
          <a:prstGeom prst="rect">
            <a:avLst/>
          </a:prstGeom>
          <a:noFill/>
        </p:spPr>
        <p:txBody>
          <a:bodyPr wrap="square" rtlCol="0">
            <a:spAutoFit/>
          </a:bodyPr>
          <a:lstStyle/>
          <a:p>
            <a:r>
              <a:rPr lang="en-GB" sz="2600" dirty="0" smtClean="0">
                <a:latin typeface="Arial" panose="020B0604020202020204" pitchFamily="34" charset="0"/>
                <a:cs typeface="Arial" panose="020B0604020202020204" pitchFamily="34" charset="0"/>
              </a:rPr>
              <a:t>It was empowering for both her and me</a:t>
            </a:r>
          </a:p>
          <a:p>
            <a:endParaRPr lang="en-GB" sz="800" dirty="0" smtClean="0">
              <a:latin typeface="Arial" panose="020B0604020202020204" pitchFamily="34" charset="0"/>
              <a:cs typeface="Arial" panose="020B0604020202020204" pitchFamily="34" charset="0"/>
            </a:endParaRPr>
          </a:p>
          <a:p>
            <a:pPr algn="r"/>
            <a:r>
              <a:rPr lang="en-GB" sz="2000" dirty="0" smtClean="0">
                <a:latin typeface="Arial" panose="020B0604020202020204" pitchFamily="34" charset="0"/>
                <a:cs typeface="Arial" panose="020B0604020202020204" pitchFamily="34" charset="0"/>
              </a:rPr>
              <a:t>Phil, </a:t>
            </a:r>
            <a:r>
              <a:rPr lang="en-GB" sz="2000" dirty="0" smtClean="0">
                <a:latin typeface="Arial" panose="020B0604020202020204" pitchFamily="34" charset="0"/>
                <a:cs typeface="Arial" panose="020B0604020202020204" pitchFamily="34" charset="0"/>
              </a:rPr>
              <a:t>health professional</a:t>
            </a:r>
            <a:endParaRPr lang="en-GB" sz="2000" dirty="0">
              <a:latin typeface="Arial" panose="020B0604020202020204" pitchFamily="34" charset="0"/>
              <a:cs typeface="Arial" panose="020B0604020202020204" pitchFamily="34" charset="0"/>
            </a:endParaRPr>
          </a:p>
        </p:txBody>
      </p:sp>
      <p:sp>
        <p:nvSpPr>
          <p:cNvPr id="17" name="TextBox 16"/>
          <p:cNvSpPr txBox="1"/>
          <p:nvPr/>
        </p:nvSpPr>
        <p:spPr>
          <a:xfrm>
            <a:off x="6780628" y="4521633"/>
            <a:ext cx="4768947" cy="1600438"/>
          </a:xfrm>
          <a:prstGeom prst="rect">
            <a:avLst/>
          </a:prstGeom>
          <a:noFill/>
        </p:spPr>
        <p:txBody>
          <a:bodyPr wrap="square" rtlCol="0">
            <a:spAutoFit/>
          </a:bodyPr>
          <a:lstStyle/>
          <a:p>
            <a:r>
              <a:rPr lang="en-GB" sz="2600" dirty="0" smtClean="0">
                <a:latin typeface="Arial" panose="020B0604020202020204" pitchFamily="34" charset="0"/>
                <a:cs typeface="Arial" panose="020B0604020202020204" pitchFamily="34" charset="0"/>
              </a:rPr>
              <a:t>It was lovely to be able to help him prepare and go with him so he was less nervous</a:t>
            </a:r>
          </a:p>
          <a:p>
            <a:pPr algn="r"/>
            <a:r>
              <a:rPr lang="en-GB" sz="2000" dirty="0" smtClean="0">
                <a:latin typeface="Arial" panose="020B0604020202020204" pitchFamily="34" charset="0"/>
                <a:cs typeface="Arial" panose="020B0604020202020204" pitchFamily="34" charset="0"/>
              </a:rPr>
              <a:t>Clare, neighbour</a:t>
            </a:r>
            <a:endParaRPr lang="en-GB"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102126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GB" sz="2600" dirty="0" smtClean="0">
                <a:latin typeface="Arial" panose="020B0604020202020204" pitchFamily="34" charset="0"/>
                <a:cs typeface="Arial" panose="020B0604020202020204" pitchFamily="34" charset="0"/>
              </a:rPr>
              <a:t>Securing rights and entitlements</a:t>
            </a:r>
          </a:p>
          <a:p>
            <a:r>
              <a:rPr lang="en-GB" sz="2600" dirty="0" smtClean="0">
                <a:latin typeface="Arial" panose="020B0604020202020204" pitchFamily="34" charset="0"/>
                <a:cs typeface="Arial" panose="020B0604020202020204" pitchFamily="34" charset="0"/>
              </a:rPr>
              <a:t>Physical and mental health, and emotional well-being</a:t>
            </a:r>
          </a:p>
          <a:p>
            <a:r>
              <a:rPr lang="en-GB" sz="2600" dirty="0" smtClean="0">
                <a:latin typeface="Arial" panose="020B0604020202020204" pitchFamily="34" charset="0"/>
                <a:cs typeface="Arial" panose="020B0604020202020204" pitchFamily="34" charset="0"/>
              </a:rPr>
              <a:t>Protection from abuse and neglect</a:t>
            </a:r>
          </a:p>
          <a:p>
            <a:r>
              <a:rPr lang="en-GB" sz="2600" dirty="0" smtClean="0">
                <a:latin typeface="Arial" panose="020B0604020202020204" pitchFamily="34" charset="0"/>
                <a:cs typeface="Arial" panose="020B0604020202020204" pitchFamily="34" charset="0"/>
              </a:rPr>
              <a:t>Education, training and recreation</a:t>
            </a:r>
          </a:p>
          <a:p>
            <a:r>
              <a:rPr lang="en-GB" sz="2600" dirty="0" smtClean="0">
                <a:latin typeface="Arial" panose="020B0604020202020204" pitchFamily="34" charset="0"/>
                <a:cs typeface="Arial" panose="020B0604020202020204" pitchFamily="34" charset="0"/>
              </a:rPr>
              <a:t>Domestic, family and personal relationships</a:t>
            </a:r>
          </a:p>
          <a:p>
            <a:r>
              <a:rPr lang="en-GB" sz="2600" dirty="0" smtClean="0">
                <a:latin typeface="Arial" panose="020B0604020202020204" pitchFamily="34" charset="0"/>
                <a:cs typeface="Arial" panose="020B0604020202020204" pitchFamily="34" charset="0"/>
              </a:rPr>
              <a:t>Contribution made to society</a:t>
            </a:r>
          </a:p>
          <a:p>
            <a:r>
              <a:rPr lang="en-GB" sz="2600" dirty="0" smtClean="0">
                <a:latin typeface="Arial" panose="020B0604020202020204" pitchFamily="34" charset="0"/>
                <a:cs typeface="Arial" panose="020B0604020202020204" pitchFamily="34" charset="0"/>
              </a:rPr>
              <a:t>Social and economic well-being</a:t>
            </a:r>
          </a:p>
          <a:p>
            <a:r>
              <a:rPr lang="en-GB" sz="2600" dirty="0" smtClean="0">
                <a:latin typeface="Arial" panose="020B0604020202020204" pitchFamily="34" charset="0"/>
                <a:cs typeface="Arial" panose="020B0604020202020204" pitchFamily="34" charset="0"/>
              </a:rPr>
              <a:t>Suitability of living accommodation</a:t>
            </a:r>
            <a:endParaRPr lang="en-GB" sz="2600"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p:txBody>
          <a:bodyPr/>
          <a:lstStyle/>
          <a:p>
            <a:r>
              <a:rPr lang="en-GB" dirty="0" smtClean="0"/>
              <a:t>Well-being statements</a:t>
            </a:r>
            <a:endParaRPr lang="en-GB" dirty="0"/>
          </a:p>
        </p:txBody>
      </p:sp>
    </p:spTree>
    <p:extLst>
      <p:ext uri="{BB962C8B-B14F-4D97-AF65-F5344CB8AC3E}">
        <p14:creationId xmlns:p14="http://schemas.microsoft.com/office/powerpoint/2010/main" val="13568844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2794972" y="3200400"/>
            <a:ext cx="6879970" cy="883111"/>
          </a:xfrm>
        </p:spPr>
        <p:txBody>
          <a:bodyPr>
            <a:normAutofit/>
          </a:bodyPr>
          <a:lstStyle/>
          <a:p>
            <a:r>
              <a:rPr lang="en-GB" dirty="0" smtClean="0"/>
              <a:t>Exercise 1: Empathy exercise</a:t>
            </a:r>
            <a:endParaRPr lang="en-GB" dirty="0"/>
          </a:p>
        </p:txBody>
      </p:sp>
    </p:spTree>
    <p:extLst>
      <p:ext uri="{BB962C8B-B14F-4D97-AF65-F5344CB8AC3E}">
        <p14:creationId xmlns:p14="http://schemas.microsoft.com/office/powerpoint/2010/main" val="15328082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1162050" y="700446"/>
            <a:ext cx="10515600" cy="127153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GB" sz="2600" dirty="0">
              <a:latin typeface="Arial" panose="020B0604020202020204" pitchFamily="34" charset="0"/>
              <a:cs typeface="Arial" panose="020B0604020202020204" pitchFamily="34" charset="0"/>
            </a:endParaRPr>
          </a:p>
        </p:txBody>
      </p:sp>
      <p:sp>
        <p:nvSpPr>
          <p:cNvPr id="10" name="Content Placeholder 2"/>
          <p:cNvSpPr txBox="1">
            <a:spLocks/>
          </p:cNvSpPr>
          <p:nvPr/>
        </p:nvSpPr>
        <p:spPr>
          <a:xfrm>
            <a:off x="814848" y="4102784"/>
            <a:ext cx="10515600" cy="127153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GB" sz="2600" dirty="0">
              <a:latin typeface="Arial" panose="020B0604020202020204" pitchFamily="34" charset="0"/>
              <a:cs typeface="Arial" panose="020B0604020202020204" pitchFamily="34" charset="0"/>
            </a:endParaRPr>
          </a:p>
        </p:txBody>
      </p:sp>
      <p:sp>
        <p:nvSpPr>
          <p:cNvPr id="7" name="Title 1"/>
          <p:cNvSpPr>
            <a:spLocks noGrp="1"/>
          </p:cNvSpPr>
          <p:nvPr>
            <p:ph type="title"/>
          </p:nvPr>
        </p:nvSpPr>
        <p:spPr>
          <a:xfrm>
            <a:off x="449977" y="221226"/>
            <a:ext cx="9578926" cy="976185"/>
          </a:xfrm>
        </p:spPr>
        <p:txBody>
          <a:bodyPr>
            <a:normAutofit/>
          </a:bodyPr>
          <a:lstStyle/>
          <a:p>
            <a:r>
              <a:rPr lang="en-GB" dirty="0" smtClean="0"/>
              <a:t>What is advocacy?</a:t>
            </a:r>
            <a:endParaRPr lang="en-GB" dirty="0"/>
          </a:p>
        </p:txBody>
      </p:sp>
      <p:sp>
        <p:nvSpPr>
          <p:cNvPr id="8" name="Content Placeholder 2"/>
          <p:cNvSpPr>
            <a:spLocks noGrp="1"/>
          </p:cNvSpPr>
          <p:nvPr>
            <p:ph idx="1"/>
          </p:nvPr>
        </p:nvSpPr>
        <p:spPr>
          <a:xfrm>
            <a:off x="449976" y="1796129"/>
            <a:ext cx="10880471" cy="4351338"/>
          </a:xfrm>
        </p:spPr>
        <p:txBody>
          <a:bodyPr>
            <a:normAutofit/>
          </a:bodyPr>
          <a:lstStyle/>
          <a:p>
            <a:pPr marL="0" indent="0">
              <a:buNone/>
            </a:pPr>
            <a:r>
              <a:rPr lang="en-GB" sz="2600" dirty="0" smtClean="0">
                <a:latin typeface="Arial" panose="020B0604020202020204" pitchFamily="34" charset="0"/>
                <a:cs typeface="Arial" panose="020B0604020202020204" pitchFamily="34" charset="0"/>
              </a:rPr>
              <a:t>…about speaking up for children and young people.</a:t>
            </a:r>
          </a:p>
          <a:p>
            <a:endParaRPr lang="en-GB" sz="800" dirty="0">
              <a:latin typeface="Arial" panose="020B0604020202020204" pitchFamily="34" charset="0"/>
              <a:cs typeface="Arial" panose="020B0604020202020204" pitchFamily="34" charset="0"/>
            </a:endParaRPr>
          </a:p>
          <a:p>
            <a:pPr marL="0" indent="0">
              <a:buNone/>
            </a:pPr>
            <a:r>
              <a:rPr lang="en-GB" sz="2600" dirty="0" smtClean="0">
                <a:latin typeface="Arial" panose="020B0604020202020204" pitchFamily="34" charset="0"/>
                <a:cs typeface="Arial" panose="020B0604020202020204" pitchFamily="34" charset="0"/>
              </a:rPr>
              <a:t>…about empowering children and young people to make sure that their rights are respected and their views and wishes are heard at all times.</a:t>
            </a:r>
          </a:p>
          <a:p>
            <a:endParaRPr lang="en-GB" sz="800" dirty="0" smtClean="0">
              <a:latin typeface="Arial" panose="020B0604020202020204" pitchFamily="34" charset="0"/>
              <a:cs typeface="Arial" panose="020B0604020202020204" pitchFamily="34" charset="0"/>
            </a:endParaRPr>
          </a:p>
          <a:p>
            <a:pPr marL="0" indent="0">
              <a:buNone/>
            </a:pPr>
            <a:r>
              <a:rPr lang="en-GB" sz="2600" dirty="0" smtClean="0">
                <a:latin typeface="Arial" panose="020B0604020202020204" pitchFamily="34" charset="0"/>
                <a:cs typeface="Arial" panose="020B0604020202020204" pitchFamily="34" charset="0"/>
              </a:rPr>
              <a:t>…about representing the views, wishes and needs of children and young people to decision-makers, and helping them to navigate the system.</a:t>
            </a:r>
          </a:p>
          <a:p>
            <a:pPr marL="0" indent="0">
              <a:buNone/>
            </a:pPr>
            <a:endParaRPr lang="en-GB" sz="2600" dirty="0">
              <a:latin typeface="Arial" panose="020B0604020202020204" pitchFamily="34" charset="0"/>
              <a:cs typeface="Arial" panose="020B0604020202020204" pitchFamily="34" charset="0"/>
            </a:endParaRPr>
          </a:p>
          <a:p>
            <a:pPr marL="0" indent="0" algn="r">
              <a:buNone/>
            </a:pPr>
            <a:r>
              <a:rPr lang="en-GB" sz="2600" dirty="0" smtClean="0">
                <a:latin typeface="Arial" panose="020B0604020202020204" pitchFamily="34" charset="0"/>
                <a:cs typeface="Arial" panose="020B0604020202020204" pitchFamily="34" charset="0"/>
              </a:rPr>
              <a:t>National Standards for the Provision of Children’s Advocacy Services</a:t>
            </a:r>
          </a:p>
          <a:p>
            <a:pPr marL="0" indent="0" algn="r">
              <a:buNone/>
            </a:pPr>
            <a:r>
              <a:rPr lang="en-GB" sz="2600" dirty="0" smtClean="0">
                <a:latin typeface="Arial" panose="020B0604020202020204" pitchFamily="34" charset="0"/>
                <a:cs typeface="Arial" panose="020B0604020202020204" pitchFamily="34" charset="0"/>
              </a:rPr>
              <a:t>Welsh Assembly Government, February </a:t>
            </a:r>
            <a:r>
              <a:rPr lang="en-GB" sz="2600" dirty="0" smtClean="0">
                <a:latin typeface="Arial" panose="020B0604020202020204" pitchFamily="34" charset="0"/>
                <a:cs typeface="Arial" panose="020B0604020202020204" pitchFamily="34" charset="0"/>
              </a:rPr>
              <a:t>2003</a:t>
            </a:r>
            <a:endParaRPr lang="en-GB" sz="2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643118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What is advocacy?</a:t>
            </a:r>
            <a:endParaRPr lang="en-GB" dirty="0"/>
          </a:p>
        </p:txBody>
      </p:sp>
      <p:sp>
        <p:nvSpPr>
          <p:cNvPr id="6" name="Content Placeholder 2"/>
          <p:cNvSpPr>
            <a:spLocks noGrp="1"/>
          </p:cNvSpPr>
          <p:nvPr>
            <p:ph idx="1"/>
          </p:nvPr>
        </p:nvSpPr>
        <p:spPr>
          <a:xfrm>
            <a:off x="467543" y="1796128"/>
            <a:ext cx="10785475" cy="4351338"/>
          </a:xfrm>
        </p:spPr>
        <p:txBody>
          <a:bodyPr>
            <a:normAutofit/>
          </a:bodyPr>
          <a:lstStyle/>
          <a:p>
            <a:pPr marL="0" indent="0">
              <a:buNone/>
            </a:pPr>
            <a:r>
              <a:rPr lang="en-GB" sz="2600" dirty="0" smtClean="0">
                <a:latin typeface="Arial" panose="020B0604020202020204" pitchFamily="34" charset="0"/>
                <a:cs typeface="Arial" panose="020B0604020202020204" pitchFamily="34" charset="0"/>
              </a:rPr>
              <a:t>Advocacy supports and enables people who have difficulty representing their interests to exercise their rights, express their views, explore and make informed choices.</a:t>
            </a:r>
          </a:p>
          <a:p>
            <a:pPr marL="0" indent="0" algn="r">
              <a:buNone/>
            </a:pPr>
            <a:r>
              <a:rPr lang="en-GB" sz="2600" dirty="0" smtClean="0">
                <a:latin typeface="Arial" panose="020B0604020202020204" pitchFamily="34" charset="0"/>
                <a:cs typeface="Arial" panose="020B0604020202020204" pitchFamily="34" charset="0"/>
              </a:rPr>
              <a:t>Older People’s Advocacy Alliance (OPAAL)</a:t>
            </a:r>
          </a:p>
          <a:p>
            <a:pPr marL="0" indent="0" algn="r">
              <a:buNone/>
            </a:pPr>
            <a:r>
              <a:rPr lang="en-GB" sz="2600" dirty="0" smtClean="0">
                <a:latin typeface="Arial" panose="020B0604020202020204" pitchFamily="34" charset="0"/>
                <a:cs typeface="Arial" panose="020B0604020202020204" pitchFamily="34" charset="0"/>
              </a:rPr>
              <a:t>National Forum, 2008</a:t>
            </a:r>
          </a:p>
          <a:p>
            <a:pPr marL="0" indent="0" algn="r">
              <a:buNone/>
            </a:pPr>
            <a:endParaRPr lang="en-GB" sz="2600" dirty="0">
              <a:latin typeface="Arial" panose="020B0604020202020204" pitchFamily="34" charset="0"/>
              <a:cs typeface="Arial" panose="020B0604020202020204" pitchFamily="34" charset="0"/>
            </a:endParaRPr>
          </a:p>
          <a:p>
            <a:pPr marL="0" indent="0">
              <a:buNone/>
            </a:pPr>
            <a:r>
              <a:rPr lang="en-GB" sz="2600" dirty="0" smtClean="0">
                <a:latin typeface="Arial" panose="020B0604020202020204" pitchFamily="34" charset="0"/>
                <a:cs typeface="Arial" panose="020B0604020202020204" pitchFamily="34" charset="0"/>
              </a:rPr>
              <a:t>Advocacy is taking action to help people say what they want, secure their rights, represent their interests and obtain services they need.</a:t>
            </a:r>
          </a:p>
          <a:p>
            <a:pPr marL="0" indent="0" algn="r">
              <a:buNone/>
            </a:pPr>
            <a:r>
              <a:rPr lang="en-GB" sz="2600" dirty="0" smtClean="0">
                <a:latin typeface="Arial" panose="020B0604020202020204" pitchFamily="34" charset="0"/>
                <a:cs typeface="Arial" panose="020B0604020202020204" pitchFamily="34" charset="0"/>
              </a:rPr>
              <a:t>Action for Advocacy, 2002</a:t>
            </a:r>
            <a:endParaRPr lang="en-GB" sz="2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903931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a:spLocks noGrp="1"/>
          </p:cNvSpPr>
          <p:nvPr>
            <p:ph type="title"/>
          </p:nvPr>
        </p:nvSpPr>
        <p:spPr>
          <a:xfrm>
            <a:off x="467544" y="260648"/>
            <a:ext cx="7128792" cy="998984"/>
          </a:xfrm>
        </p:spPr>
        <p:txBody>
          <a:bodyPr/>
          <a:lstStyle/>
          <a:p>
            <a:r>
              <a:rPr lang="en-GB" dirty="0" smtClean="0"/>
              <a:t>Principles of advocacy</a:t>
            </a:r>
            <a:endParaRPr lang="en-GB" dirty="0"/>
          </a:p>
        </p:txBody>
      </p:sp>
      <p:sp>
        <p:nvSpPr>
          <p:cNvPr id="11" name="TextBox 10"/>
          <p:cNvSpPr txBox="1"/>
          <p:nvPr/>
        </p:nvSpPr>
        <p:spPr>
          <a:xfrm>
            <a:off x="2340589" y="2252034"/>
            <a:ext cx="8469979" cy="3508653"/>
          </a:xfrm>
          <a:prstGeom prst="rect">
            <a:avLst/>
          </a:prstGeom>
          <a:noFill/>
        </p:spPr>
        <p:txBody>
          <a:bodyPr wrap="square" rtlCol="0">
            <a:spAutoFit/>
          </a:bodyPr>
          <a:lstStyle/>
          <a:p>
            <a:pPr marL="285750" indent="-285750">
              <a:buFont typeface="Arial" panose="020B0604020202020204" pitchFamily="34" charset="0"/>
              <a:buChar char="•"/>
            </a:pPr>
            <a:r>
              <a:rPr lang="en-GB" sz="2600" dirty="0" smtClean="0">
                <a:latin typeface="Arial" panose="020B0604020202020204" pitchFamily="34" charset="0"/>
                <a:cs typeface="Arial" panose="020B0604020202020204" pitchFamily="34" charset="0"/>
              </a:rPr>
              <a:t>Person-led</a:t>
            </a:r>
          </a:p>
          <a:p>
            <a:pPr marL="285750" indent="-285750">
              <a:buFont typeface="Arial" panose="020B0604020202020204" pitchFamily="34" charset="0"/>
              <a:buChar char="•"/>
            </a:pPr>
            <a:endParaRPr lang="en-GB" sz="8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600" dirty="0" smtClean="0">
                <a:latin typeface="Arial" panose="020B0604020202020204" pitchFamily="34" charset="0"/>
                <a:cs typeface="Arial" panose="020B0604020202020204" pitchFamily="34" charset="0"/>
              </a:rPr>
              <a:t>Independent</a:t>
            </a:r>
          </a:p>
          <a:p>
            <a:pPr marL="285750" indent="-285750">
              <a:buFont typeface="Arial" panose="020B0604020202020204" pitchFamily="34" charset="0"/>
              <a:buChar char="•"/>
            </a:pPr>
            <a:endParaRPr lang="en-GB" sz="8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600" dirty="0" smtClean="0">
                <a:latin typeface="Arial" panose="020B0604020202020204" pitchFamily="34" charset="0"/>
                <a:cs typeface="Arial" panose="020B0604020202020204" pitchFamily="34" charset="0"/>
              </a:rPr>
              <a:t>Supporting the person to speak out</a:t>
            </a:r>
          </a:p>
          <a:p>
            <a:pPr marL="285750" indent="-285750">
              <a:buFont typeface="Arial" panose="020B0604020202020204" pitchFamily="34" charset="0"/>
              <a:buChar char="•"/>
            </a:pPr>
            <a:endParaRPr lang="en-GB" sz="8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600" dirty="0" smtClean="0">
                <a:latin typeface="Arial" panose="020B0604020202020204" pitchFamily="34" charset="0"/>
                <a:cs typeface="Arial" panose="020B0604020202020204" pitchFamily="34" charset="0"/>
              </a:rPr>
              <a:t>Non-judgemental</a:t>
            </a:r>
          </a:p>
          <a:p>
            <a:pPr marL="285750" indent="-285750">
              <a:buFont typeface="Arial" panose="020B0604020202020204" pitchFamily="34" charset="0"/>
              <a:buChar char="•"/>
            </a:pPr>
            <a:endParaRPr lang="en-GB" sz="8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600" dirty="0" smtClean="0">
                <a:latin typeface="Arial" panose="020B0604020202020204" pitchFamily="34" charset="0"/>
                <a:cs typeface="Arial" panose="020B0604020202020204" pitchFamily="34" charset="0"/>
              </a:rPr>
              <a:t>Empowering</a:t>
            </a:r>
          </a:p>
          <a:p>
            <a:pPr marL="285750" indent="-285750">
              <a:buFont typeface="Arial" panose="020B0604020202020204" pitchFamily="34" charset="0"/>
              <a:buChar char="•"/>
            </a:pPr>
            <a:endParaRPr lang="en-GB" sz="8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600" dirty="0" smtClean="0">
                <a:latin typeface="Arial" panose="020B0604020202020204" pitchFamily="34" charset="0"/>
                <a:cs typeface="Arial" panose="020B0604020202020204" pitchFamily="34" charset="0"/>
              </a:rPr>
              <a:t>Confidential</a:t>
            </a:r>
          </a:p>
          <a:p>
            <a:pPr marL="285750" indent="-285750">
              <a:buFont typeface="Arial" panose="020B0604020202020204" pitchFamily="34" charset="0"/>
              <a:buChar char="•"/>
            </a:pPr>
            <a:endParaRPr lang="en-GB" sz="2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784602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2918225" y="2553707"/>
            <a:ext cx="6657053" cy="950811"/>
          </a:xfrm>
        </p:spPr>
        <p:txBody>
          <a:bodyPr>
            <a:normAutofit/>
          </a:bodyPr>
          <a:lstStyle/>
          <a:p>
            <a:r>
              <a:rPr lang="en-GB" dirty="0"/>
              <a:t>Exercise 2: Is this </a:t>
            </a:r>
            <a:r>
              <a:rPr lang="en-GB" dirty="0" smtClean="0"/>
              <a:t>advocacy…?</a:t>
            </a:r>
            <a:endParaRPr lang="en-GB" dirty="0"/>
          </a:p>
        </p:txBody>
      </p:sp>
    </p:spTree>
    <p:extLst>
      <p:ext uri="{BB962C8B-B14F-4D97-AF65-F5344CB8AC3E}">
        <p14:creationId xmlns:p14="http://schemas.microsoft.com/office/powerpoint/2010/main" val="96230672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9929</TotalTime>
  <Words>784</Words>
  <Application>Microsoft Office PowerPoint</Application>
  <PresentationFormat>Custom</PresentationFormat>
  <Paragraphs>212</Paragraphs>
  <Slides>15</Slides>
  <Notes>15</Notes>
  <HiddenSlides>0</HiddenSlides>
  <MMClips>0</MMClips>
  <ScaleCrop>false</ScaleCrop>
  <HeadingPairs>
    <vt:vector size="4" baseType="variant">
      <vt:variant>
        <vt:lpstr>Theme</vt:lpstr>
      </vt:variant>
      <vt:variant>
        <vt:i4>2</vt:i4>
      </vt:variant>
      <vt:variant>
        <vt:lpstr>Slide Titles</vt:lpstr>
      </vt:variant>
      <vt:variant>
        <vt:i4>15</vt:i4>
      </vt:variant>
    </vt:vector>
  </HeadingPairs>
  <TitlesOfParts>
    <vt:vector size="17" baseType="lpstr">
      <vt:lpstr>Office Theme</vt:lpstr>
      <vt:lpstr>Custom Design</vt:lpstr>
      <vt:lpstr>PowerPoint Presentation</vt:lpstr>
      <vt:lpstr>Learning outcomes for this session</vt:lpstr>
      <vt:lpstr>The difference advocacy can make</vt:lpstr>
      <vt:lpstr>Well-being statements</vt:lpstr>
      <vt:lpstr>Exercise 1: Empathy exercise</vt:lpstr>
      <vt:lpstr>What is advocacy?</vt:lpstr>
      <vt:lpstr>What is advocacy?</vt:lpstr>
      <vt:lpstr>Principles of advocacy</vt:lpstr>
      <vt:lpstr>Exercise 2: Is this advocacy…?</vt:lpstr>
      <vt:lpstr>Types of advocacy</vt:lpstr>
      <vt:lpstr>Exercise 3: Types of advocacy</vt:lpstr>
      <vt:lpstr>Exercise 4: The advocacy process – What does advocacy ‘look like’…?</vt:lpstr>
      <vt:lpstr>The advocacy process supports  the individual by:</vt:lpstr>
      <vt:lpstr>Concluding statements</vt:lpstr>
      <vt:lpstr>Learning outcomes for this session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Advocacy?</dc:title>
  <dc:creator>Kelly Davies</dc:creator>
  <cp:lastModifiedBy>Bethan Price</cp:lastModifiedBy>
  <cp:revision>135</cp:revision>
  <cp:lastPrinted>2016-05-23T10:32:15Z</cp:lastPrinted>
  <dcterms:created xsi:type="dcterms:W3CDTF">2015-12-16T15:38:31Z</dcterms:created>
  <dcterms:modified xsi:type="dcterms:W3CDTF">2016-07-13T10:40:29Z</dcterms:modified>
</cp:coreProperties>
</file>