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73" r:id="rId3"/>
    <p:sldId id="269" r:id="rId4"/>
    <p:sldId id="268" r:id="rId5"/>
    <p:sldId id="257" r:id="rId6"/>
    <p:sldId id="265" r:id="rId7"/>
    <p:sldId id="271" r:id="rId8"/>
    <p:sldId id="270" r:id="rId9"/>
    <p:sldId id="259" r:id="rId10"/>
    <p:sldId id="272" r:id="rId11"/>
    <p:sldId id="260" r:id="rId12"/>
    <p:sldId id="263"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73C"/>
    <a:srgbClr val="F9ECCC"/>
    <a:srgbClr val="C50067"/>
    <a:srgbClr val="5CC9E3"/>
    <a:srgbClr val="D47C30"/>
    <a:srgbClr val="36B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23" autoAdjust="0"/>
    <p:restoredTop sz="75181" autoAdjust="0"/>
  </p:normalViewPr>
  <p:slideViewPr>
    <p:cSldViewPr snapToGrid="0">
      <p:cViewPr>
        <p:scale>
          <a:sx n="93" d="100"/>
          <a:sy n="93" d="100"/>
        </p:scale>
        <p:origin x="-102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7E1B6-612E-4EAB-AEB5-83CB761930C8}" type="datetimeFigureOut">
              <a:rPr lang="en-GB" smtClean="0"/>
              <a:t>12/07/2016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9D6F3E-2A04-40F1-9BCF-6E1D56561353}" type="slidenum">
              <a:rPr lang="en-GB" smtClean="0"/>
              <a:t>‹#›</a:t>
            </a:fld>
            <a:endParaRPr lang="en-GB"/>
          </a:p>
        </p:txBody>
      </p:sp>
    </p:spTree>
    <p:extLst>
      <p:ext uri="{BB962C8B-B14F-4D97-AF65-F5344CB8AC3E}">
        <p14:creationId xmlns:p14="http://schemas.microsoft.com/office/powerpoint/2010/main" val="39171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cwales.org.uk/getting-in-on-the-act-hub/"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brief introduction should be delivered at the beginning of the session to</a:t>
            </a:r>
            <a:r>
              <a:rPr lang="en-GB" baseline="0" dirty="0" smtClean="0"/>
              <a:t> link the learning to the Social Services and Well-being (Wales) Act 2014.</a:t>
            </a:r>
          </a:p>
          <a:p>
            <a:endParaRPr lang="en-GB" baseline="0" dirty="0" smtClean="0"/>
          </a:p>
          <a:p>
            <a:r>
              <a:rPr lang="en-GB" baseline="0" dirty="0" smtClean="0"/>
              <a:t>The advocacy module or modules can then be delivered as part of the same session.</a:t>
            </a:r>
          </a:p>
          <a:p>
            <a:endParaRPr lang="en-GB" baseline="0" dirty="0" smtClean="0"/>
          </a:p>
          <a:p>
            <a:r>
              <a:rPr lang="en-GB" baseline="0" dirty="0" smtClean="0"/>
              <a:t>Where more than one module is being delivered it’s not necessary to repeat the introduction.</a:t>
            </a:r>
            <a:endParaRPr lang="en-GB" dirty="0" smtClean="0"/>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1</a:t>
            </a:fld>
            <a:endParaRPr lang="en-GB"/>
          </a:p>
        </p:txBody>
      </p:sp>
    </p:spTree>
    <p:extLst>
      <p:ext uri="{BB962C8B-B14F-4D97-AF65-F5344CB8AC3E}">
        <p14:creationId xmlns:p14="http://schemas.microsoft.com/office/powerpoint/2010/main" val="836517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Advocacy is something we all do from time to time but we may not recognise it and there may be scope for improvement.</a:t>
            </a:r>
          </a:p>
          <a:p>
            <a:endParaRPr lang="en-GB" baseline="0" dirty="0" smtClean="0"/>
          </a:p>
          <a:p>
            <a:r>
              <a:rPr lang="en-GB" baseline="0" dirty="0" smtClean="0"/>
              <a:t>Examples:	Going to the doctors with a neighbour who can’t hear very well and is worried he may not catch what the doctor is saying.</a:t>
            </a:r>
          </a:p>
          <a:p>
            <a:r>
              <a:rPr lang="en-GB" baseline="0" dirty="0" smtClean="0"/>
              <a:t>	Helping your daughter to prepare for a phone call she wants to make to complain about a service she’s received.</a:t>
            </a:r>
          </a:p>
          <a:p>
            <a:r>
              <a:rPr lang="en-GB" baseline="0" dirty="0" smtClean="0"/>
              <a:t>	Attending a school meeting with a young person who comes to a youth club you run, to help him to tell his side of the story about a fight he was involved in.</a:t>
            </a:r>
          </a:p>
          <a:p>
            <a:endParaRPr lang="en-GB" baseline="0" dirty="0" smtClean="0"/>
          </a:p>
          <a:p>
            <a:r>
              <a:rPr lang="en-GB" baseline="0" dirty="0" smtClean="0"/>
              <a:t>TRAINER: Emphasise that these modules are to help learners to identify where they already undertake an advocacy role and to support them to feel more confident and skilled in doing this, not to train them to become independent professional advocates as an additional role.</a:t>
            </a:r>
          </a:p>
          <a:p>
            <a:r>
              <a:rPr lang="en-GB" baseline="0" dirty="0" smtClean="0"/>
              <a:t>	</a:t>
            </a:r>
          </a:p>
        </p:txBody>
      </p:sp>
      <p:sp>
        <p:nvSpPr>
          <p:cNvPr id="4" name="Slide Number Placeholder 3"/>
          <p:cNvSpPr>
            <a:spLocks noGrp="1"/>
          </p:cNvSpPr>
          <p:nvPr>
            <p:ph type="sldNum" sz="quarter" idx="10"/>
          </p:nvPr>
        </p:nvSpPr>
        <p:spPr/>
        <p:txBody>
          <a:bodyPr/>
          <a:lstStyle/>
          <a:p>
            <a:fld id="{C39D6F3E-2A04-40F1-9BCF-6E1D56561353}" type="slidenum">
              <a:rPr lang="en-GB" smtClean="0"/>
              <a:t>10</a:t>
            </a:fld>
            <a:endParaRPr lang="en-GB"/>
          </a:p>
        </p:txBody>
      </p:sp>
    </p:spTree>
    <p:extLst>
      <p:ext uri="{BB962C8B-B14F-4D97-AF65-F5344CB8AC3E}">
        <p14:creationId xmlns:p14="http://schemas.microsoft.com/office/powerpoint/2010/main" val="618381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What is advocacy? </a:t>
            </a:r>
            <a:r>
              <a:rPr lang="en-GB" dirty="0" smtClean="0"/>
              <a:t>– The basics of</a:t>
            </a:r>
            <a:r>
              <a:rPr lang="en-GB" baseline="0" dirty="0" smtClean="0"/>
              <a:t> what we mean by advocacy and different approaches. Recognising the parameters of the advocacy role and what an advocate does/does not do. Understanding the advocacy process and key considerations for the advocate at each stage.</a:t>
            </a:r>
            <a:endParaRPr lang="en-GB" dirty="0" smtClean="0"/>
          </a:p>
          <a:p>
            <a:endParaRPr lang="en-GB" dirty="0" smtClean="0"/>
          </a:p>
          <a:p>
            <a:r>
              <a:rPr lang="en-GB" b="1" dirty="0" smtClean="0"/>
              <a:t>Am I an Advocate? </a:t>
            </a:r>
            <a:r>
              <a:rPr lang="en-GB" dirty="0" smtClean="0"/>
              <a:t>– Identify when and how they themselves act</a:t>
            </a:r>
            <a:r>
              <a:rPr lang="en-GB" baseline="0" dirty="0" smtClean="0"/>
              <a:t> as advocates, understand why they may not be able to advocate effectively in some situations, know what alternatives are available if they cannot advocate themselves.</a:t>
            </a:r>
            <a:endParaRPr lang="en-GB" dirty="0" smtClean="0"/>
          </a:p>
          <a:p>
            <a:endParaRPr lang="en-GB" dirty="0" smtClean="0"/>
          </a:p>
          <a:p>
            <a:r>
              <a:rPr lang="en-GB" b="1" dirty="0" smtClean="0"/>
              <a:t>Enhancing Advocacy</a:t>
            </a:r>
            <a:r>
              <a:rPr lang="en-GB" b="1" baseline="0" dirty="0" smtClean="0"/>
              <a:t> Skills </a:t>
            </a:r>
            <a:r>
              <a:rPr lang="en-GB" baseline="0" dirty="0" smtClean="0"/>
              <a:t>– Identify key advocacy skills, relate them to advocacy situations and understand their importance. Recognise their own existing skills and practice/enhance these in the context of an advocacy situation.</a:t>
            </a:r>
            <a:endParaRPr lang="en-GB" dirty="0" smtClean="0"/>
          </a:p>
          <a:p>
            <a:endParaRPr lang="en-GB" dirty="0" smtClean="0"/>
          </a:p>
          <a:p>
            <a:r>
              <a:rPr lang="en-GB" dirty="0" smtClean="0"/>
              <a:t>Clearly indicate which module(s) are being delivered during this session.</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11</a:t>
            </a:fld>
            <a:endParaRPr lang="en-GB"/>
          </a:p>
        </p:txBody>
      </p:sp>
    </p:spTree>
    <p:extLst>
      <p:ext uri="{BB962C8B-B14F-4D97-AF65-F5344CB8AC3E}">
        <p14:creationId xmlns:p14="http://schemas.microsoft.com/office/powerpoint/2010/main" val="1172941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 suggested exercise – you may prefer to include</a:t>
            </a:r>
            <a:r>
              <a:rPr lang="en-GB" baseline="0" dirty="0" smtClean="0"/>
              <a:t> your own.</a:t>
            </a:r>
          </a:p>
          <a:p>
            <a:endParaRPr lang="en-GB" baseline="0" dirty="0" smtClean="0"/>
          </a:p>
          <a:p>
            <a:r>
              <a:rPr lang="en-GB" b="1" baseline="0" dirty="0" smtClean="0"/>
              <a:t>AIM</a:t>
            </a:r>
            <a:r>
              <a:rPr lang="en-GB" baseline="0" dirty="0" smtClean="0"/>
              <a:t>: To create ground rules for the session, icebreaker.</a:t>
            </a:r>
          </a:p>
          <a:p>
            <a:endParaRPr lang="en-GB" baseline="0" dirty="0" smtClean="0"/>
          </a:p>
          <a:p>
            <a:r>
              <a:rPr lang="en-GB" dirty="0" smtClean="0"/>
              <a:t>These will create the ground</a:t>
            </a:r>
            <a:r>
              <a:rPr lang="en-GB" baseline="0" dirty="0" smtClean="0"/>
              <a:t> rules for the session. Address each Post-it separately and agree a set of ground rules with the group (these should be linked to learners’ anecdotes/comments relating to previous sessions). Record the agreed ground rules on the flipchart for reference during the session if needed (if more than one module is being delivered over separate sessions you might want to retain this information to display in future sessions).</a:t>
            </a:r>
          </a:p>
          <a:p>
            <a:endParaRPr lang="en-GB" baseline="0" dirty="0" smtClean="0"/>
          </a:p>
          <a:p>
            <a:r>
              <a:rPr lang="en-GB" baseline="0" dirty="0" smtClean="0"/>
              <a:t>To save time, you may be able to group the Post-its into themes:</a:t>
            </a:r>
          </a:p>
          <a:p>
            <a:endParaRPr lang="en-GB" baseline="0" dirty="0" smtClean="0"/>
          </a:p>
          <a:p>
            <a:r>
              <a:rPr lang="en-GB" baseline="0" dirty="0" smtClean="0"/>
              <a:t>Ensure that the following are </a:t>
            </a:r>
            <a:r>
              <a:rPr lang="en-GB" baseline="0" smtClean="0"/>
              <a:t>included:</a:t>
            </a:r>
            <a:endParaRPr lang="en-GB" baseline="0" dirty="0" smtClean="0"/>
          </a:p>
          <a:p>
            <a:pPr marL="171450" indent="-171450">
              <a:buFont typeface="Arial" panose="020B0604020202020204" pitchFamily="34" charset="0"/>
              <a:buChar char="•"/>
            </a:pPr>
            <a:r>
              <a:rPr lang="en-GB" baseline="0" dirty="0" smtClean="0"/>
              <a:t>Confidentiality (kept within the group)</a:t>
            </a:r>
          </a:p>
          <a:p>
            <a:pPr marL="171450" indent="-171450">
              <a:buFont typeface="Arial" panose="020B0604020202020204" pitchFamily="34" charset="0"/>
              <a:buChar char="•"/>
            </a:pPr>
            <a:r>
              <a:rPr lang="en-GB" baseline="0" dirty="0" smtClean="0"/>
              <a:t>Respect for each other’s opinions and experiences</a:t>
            </a:r>
          </a:p>
          <a:p>
            <a:pPr marL="171450" indent="-171450">
              <a:buFont typeface="Arial" panose="020B0604020202020204" pitchFamily="34" charset="0"/>
              <a:buChar char="•"/>
            </a:pPr>
            <a:r>
              <a:rPr lang="en-GB" baseline="0" dirty="0" smtClean="0"/>
              <a:t>Remember that we are in a learning environment – trainer to emphasise that while it’s really useful to bring and share our own experiences, we cannot engage in ‘problem-solving’ or ‘counselling’ support</a:t>
            </a:r>
          </a:p>
          <a:p>
            <a:r>
              <a:rPr lang="en-GB" dirty="0" smtClean="0"/>
              <a:t>	</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12</a:t>
            </a:fld>
            <a:endParaRPr lang="en-GB"/>
          </a:p>
        </p:txBody>
      </p:sp>
    </p:spTree>
    <p:extLst>
      <p:ext uri="{BB962C8B-B14F-4D97-AF65-F5344CB8AC3E}">
        <p14:creationId xmlns:p14="http://schemas.microsoft.com/office/powerpoint/2010/main" val="1548944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TRAINER:	Clarify to learners that the </a:t>
            </a:r>
            <a:r>
              <a:rPr lang="en-GB" dirty="0" err="1" smtClean="0"/>
              <a:t>SSWbWA</a:t>
            </a:r>
            <a:r>
              <a:rPr lang="en-GB" dirty="0" smtClean="0"/>
              <a:t> will be referred</a:t>
            </a:r>
            <a:r>
              <a:rPr lang="en-GB" baseline="0" dirty="0" smtClean="0"/>
              <a:t> to as ‘the Act’ for brevity.</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2</a:t>
            </a:fld>
            <a:endParaRPr lang="en-GB"/>
          </a:p>
        </p:txBody>
      </p:sp>
    </p:spTree>
    <p:extLst>
      <p:ext uri="{BB962C8B-B14F-4D97-AF65-F5344CB8AC3E}">
        <p14:creationId xmlns:p14="http://schemas.microsoft.com/office/powerpoint/2010/main" val="2309991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3</a:t>
            </a:fld>
            <a:endParaRPr lang="en-GB"/>
          </a:p>
        </p:txBody>
      </p:sp>
    </p:spTree>
    <p:extLst>
      <p:ext uri="{BB962C8B-B14F-4D97-AF65-F5344CB8AC3E}">
        <p14:creationId xmlns:p14="http://schemas.microsoft.com/office/powerpoint/2010/main" val="767072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smtClean="0">
                <a:latin typeface="Arial" panose="020B0604020202020204" pitchFamily="34" charset="0"/>
                <a:cs typeface="Arial" panose="020B0604020202020204" pitchFamily="34" charset="0"/>
              </a:rPr>
              <a:t>Introduction</a:t>
            </a:r>
          </a:p>
          <a:p>
            <a:pPr marL="0" indent="0">
              <a:buNone/>
            </a:pP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The Care Council for Wales was asked by Welsh Government to work with partners to develop the national learning and development plan to support the implementation of the Social Services and Well-being (Wales) Act 2014.   </a:t>
            </a:r>
          </a:p>
          <a:p>
            <a:pPr marL="0" indent="0">
              <a:buNone/>
            </a:pP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The Care Council was also asked to develop a central information hub where all the resources on the Act were available and could be accessed by organisations </a:t>
            </a:r>
            <a:r>
              <a:rPr lang="en-GB" u="sng" dirty="0" smtClean="0">
                <a:latin typeface="Arial" panose="020B0604020202020204" pitchFamily="34" charset="0"/>
                <a:cs typeface="Arial" panose="020B0604020202020204" pitchFamily="34" charset="0"/>
                <a:hlinkClick r:id="rId3"/>
              </a:rPr>
              <a:t>http://www.ccwales.org.uk/getting-in-on-the-act-hub/</a:t>
            </a:r>
            <a:endParaRPr lang="en-GB"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39D6F3E-2A04-40F1-9BCF-6E1D56561353}" type="slidenum">
              <a:rPr lang="en-GB" smtClean="0"/>
              <a:t>4</a:t>
            </a:fld>
            <a:endParaRPr lang="en-GB"/>
          </a:p>
        </p:txBody>
      </p:sp>
    </p:spTree>
    <p:extLst>
      <p:ext uri="{BB962C8B-B14F-4D97-AF65-F5344CB8AC3E}">
        <p14:creationId xmlns:p14="http://schemas.microsoft.com/office/powerpoint/2010/main" val="862050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Care Council wished to work with partners to ensure a broad range of resources were available on the Hub</a:t>
            </a:r>
            <a:r>
              <a:rPr lang="en-GB" sz="1200" kern="1200" baseline="0" dirty="0" smtClean="0">
                <a:solidFill>
                  <a:schemeClr val="tx1"/>
                </a:solidFill>
                <a:effectLst/>
                <a:latin typeface="+mn-lt"/>
                <a:ea typeface="+mn-ea"/>
                <a:cs typeface="+mn-cs"/>
              </a:rPr>
              <a:t> – in the spirit of ‘co-production’.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TRAINER:	</a:t>
            </a:r>
            <a:r>
              <a:rPr lang="en-GB" sz="1200" dirty="0" smtClean="0">
                <a:latin typeface="Arial" panose="020B0604020202020204" pitchFamily="34" charset="0"/>
                <a:cs typeface="Arial" panose="020B0604020202020204" pitchFamily="34" charset="0"/>
              </a:rPr>
              <a:t>The principle of ‘co-production’ runs throughout the Act.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	Question – What do you think ‘co-production’ means?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	The principle of sharing power and working as equals.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	This relates to the way in which the training has been developed using pilot groups of professionals, families and children/young people.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	It also relates to the way in which the Act has changed how decision making takes place – giving people who access care and support and their carers greater input into decisions about their own 	lives.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5</a:t>
            </a:fld>
            <a:endParaRPr lang="en-GB"/>
          </a:p>
        </p:txBody>
      </p:sp>
    </p:spTree>
    <p:extLst>
      <p:ext uri="{BB962C8B-B14F-4D97-AF65-F5344CB8AC3E}">
        <p14:creationId xmlns:p14="http://schemas.microsoft.com/office/powerpoint/2010/main" val="2255711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give learners an overview of the Act to ensure familiarity with the parts, principles and people.</a:t>
            </a:r>
          </a:p>
          <a:p>
            <a:endParaRPr lang="en-GB" dirty="0" smtClean="0"/>
          </a:p>
          <a:p>
            <a:r>
              <a:rPr lang="en-GB" dirty="0" smtClean="0"/>
              <a:t>TRAINER:</a:t>
            </a:r>
            <a:r>
              <a:rPr lang="en-GB" baseline="0" dirty="0" smtClean="0"/>
              <a:t> Suggest it may be useful for learners to remember these elements as the ‘3 Ps’ – Parts, Principles, People</a:t>
            </a:r>
          </a:p>
          <a:p>
            <a:endParaRPr lang="en-GB" dirty="0" smtClean="0"/>
          </a:p>
          <a:p>
            <a:r>
              <a:rPr lang="en-GB" dirty="0" smtClean="0"/>
              <a:t>To develop their knowledge and understanding</a:t>
            </a:r>
            <a:r>
              <a:rPr lang="en-GB" baseline="0" dirty="0" smtClean="0"/>
              <a:t> of the parts of the Act, learners can undertake the Information and Awareness e-learning module that’s available on the Care Council‘s Learning Zone: http://mandysgu.cgcymru.org.uk/?lang=en </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6</a:t>
            </a:fld>
            <a:endParaRPr lang="en-GB"/>
          </a:p>
        </p:txBody>
      </p:sp>
    </p:spTree>
    <p:extLst>
      <p:ext uri="{BB962C8B-B14F-4D97-AF65-F5344CB8AC3E}">
        <p14:creationId xmlns:p14="http://schemas.microsoft.com/office/powerpoint/2010/main" val="3540091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TRAINER: 	Give an overview of each</a:t>
            </a:r>
            <a:r>
              <a:rPr lang="en-GB" baseline="0" dirty="0" smtClean="0"/>
              <a:t> principle and ask learners how they feel this links to advocacy/how they feel advocacy can help. </a:t>
            </a:r>
            <a:endParaRPr lang="en-GB" dirty="0" smtClean="0"/>
          </a:p>
          <a:p>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Voice</a:t>
            </a:r>
            <a:r>
              <a:rPr lang="en-GB" b="1" baseline="0" dirty="0" smtClean="0"/>
              <a:t> and control </a:t>
            </a:r>
            <a:r>
              <a:rPr lang="en-GB" baseline="0" dirty="0" smtClean="0"/>
              <a:t>– </a:t>
            </a:r>
            <a:r>
              <a:rPr lang="en-US" sz="1200" kern="1200" dirty="0" smtClean="0">
                <a:solidFill>
                  <a:schemeClr val="tx1"/>
                </a:solidFill>
                <a:effectLst/>
                <a:latin typeface="+mn-lt"/>
                <a:ea typeface="+mn-ea"/>
                <a:cs typeface="+mn-cs"/>
              </a:rPr>
              <a:t>Having a strong voice and real control is central to the Act.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Everyone has a right to be heard as an individual and as a citizen.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Citizen engagement is a central theme of the Act and advocacy has an important role to play in underpinning the wider requirements of the Act in terms of well-being, safeguarding and prevention. It can greatly assist people with expressing their views and making informed choices.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Prevention and early intervention </a:t>
            </a:r>
            <a:r>
              <a:rPr lang="en-US" sz="1200" b="0" kern="1200" dirty="0" smtClean="0">
                <a:solidFill>
                  <a:schemeClr val="tx1"/>
                </a:solidFill>
                <a:effectLst/>
                <a:latin typeface="+mn-lt"/>
                <a:ea typeface="+mn-ea"/>
                <a:cs typeface="+mn-cs"/>
              </a:rPr>
              <a:t>–</a:t>
            </a:r>
            <a:r>
              <a:rPr lang="en-US" sz="1200" b="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Being able to access advice and support at an early stage, to maintain a good quality of life, and reduce or delay the need for longer term care and support.</a:t>
            </a:r>
          </a:p>
          <a:p>
            <a:r>
              <a:rPr lang="en-GB" sz="1200" kern="1200" dirty="0" smtClean="0">
                <a:solidFill>
                  <a:schemeClr val="tx1"/>
                </a:solidFill>
                <a:effectLst/>
                <a:latin typeface="+mn-lt"/>
                <a:ea typeface="+mn-ea"/>
                <a:cs typeface="+mn-cs"/>
              </a:rPr>
              <a:t>The Act is designed to ensure that:</a:t>
            </a:r>
          </a:p>
          <a:p>
            <a:pPr lvl="1"/>
            <a:r>
              <a:rPr lang="en-US" sz="1200" kern="1200" dirty="0" smtClean="0">
                <a:solidFill>
                  <a:schemeClr val="tx1"/>
                </a:solidFill>
                <a:effectLst/>
                <a:latin typeface="+mn-lt"/>
                <a:ea typeface="+mn-ea"/>
                <a:cs typeface="+mn-cs"/>
              </a:rPr>
              <a:t>• </a:t>
            </a:r>
            <a:r>
              <a:rPr lang="en-GB" sz="1200" b="0" kern="1200" dirty="0" smtClean="0">
                <a:solidFill>
                  <a:schemeClr val="tx1"/>
                </a:solidFill>
                <a:effectLst/>
                <a:latin typeface="+mn-lt"/>
                <a:ea typeface="+mn-ea"/>
                <a:cs typeface="+mn-cs"/>
              </a:rPr>
              <a:t>P</a:t>
            </a:r>
            <a:r>
              <a:rPr lang="en-GB" sz="1200" kern="1200" dirty="0" smtClean="0">
                <a:solidFill>
                  <a:schemeClr val="tx1"/>
                </a:solidFill>
                <a:effectLst/>
                <a:latin typeface="+mn-lt"/>
                <a:ea typeface="+mn-ea"/>
                <a:cs typeface="+mn-cs"/>
              </a:rPr>
              <a:t>eople can ask for the help they need when they need it to prevent their situation getting worse</a:t>
            </a:r>
          </a:p>
          <a:p>
            <a:pPr lvl="1"/>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Carers can access support to assist them in their caring roles and maintain their own well-being</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GB" b="1" dirty="0" smtClean="0"/>
              <a:t>Well-being</a:t>
            </a:r>
            <a:r>
              <a:rPr lang="en-GB" dirty="0" smtClean="0"/>
              <a:t> – </a:t>
            </a:r>
            <a:r>
              <a:rPr lang="en-US" sz="1200" kern="1200" dirty="0" smtClean="0">
                <a:solidFill>
                  <a:schemeClr val="tx1"/>
                </a:solidFill>
                <a:effectLst/>
                <a:latin typeface="+mn-lt"/>
                <a:ea typeface="+mn-ea"/>
                <a:cs typeface="+mn-cs"/>
              </a:rPr>
              <a:t>The principle of </a:t>
            </a:r>
            <a:r>
              <a:rPr lang="en-US" sz="1200" b="1" kern="1200" dirty="0" smtClean="0">
                <a:solidFill>
                  <a:schemeClr val="tx1"/>
                </a:solidFill>
                <a:effectLst/>
                <a:latin typeface="+mn-lt"/>
                <a:ea typeface="+mn-ea"/>
                <a:cs typeface="+mn-cs"/>
              </a:rPr>
              <a:t>well-being </a:t>
            </a:r>
            <a:r>
              <a:rPr lang="en-US" sz="1200" kern="1200" dirty="0" smtClean="0">
                <a:solidFill>
                  <a:schemeClr val="tx1"/>
                </a:solidFill>
                <a:effectLst/>
                <a:latin typeface="+mn-lt"/>
                <a:ea typeface="+mn-ea"/>
                <a:cs typeface="+mn-cs"/>
              </a:rPr>
              <a:t>is at the heart of the Act.</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Well-being refers to the well-being of a person who needs care and support, and </a:t>
            </a:r>
            <a:r>
              <a:rPr lang="en-US" sz="1200" kern="1200" dirty="0" err="1" smtClean="0">
                <a:solidFill>
                  <a:schemeClr val="tx1"/>
                </a:solidFill>
                <a:effectLst/>
                <a:latin typeface="+mn-lt"/>
                <a:ea typeface="+mn-ea"/>
                <a:cs typeface="+mn-cs"/>
              </a:rPr>
              <a:t>carers</a:t>
            </a:r>
            <a:r>
              <a:rPr lang="en-US" sz="1200" kern="1200" dirty="0" smtClean="0">
                <a:solidFill>
                  <a:schemeClr val="tx1"/>
                </a:solidFill>
                <a:effectLst/>
                <a:latin typeface="+mn-lt"/>
                <a:ea typeface="+mn-ea"/>
                <a:cs typeface="+mn-cs"/>
              </a:rPr>
              <a:t> who need support, and includes the following:</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 Physical and mental health, and emotional well-being</a:t>
            </a:r>
            <a:r>
              <a:rPr lang="en-GB"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Protection from abuse and neglect</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 Education, training and recreation</a:t>
            </a:r>
            <a:r>
              <a:rPr lang="en-GB"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Domestic, family and personal relationships</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 Being able to participate and contribute to society</a:t>
            </a:r>
            <a:r>
              <a:rPr lang="en-GB"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Respecting and securing rights and entitlements</a:t>
            </a:r>
            <a:endParaRPr lang="en-GB"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 Achieving social and economic well-being</a:t>
            </a:r>
            <a:r>
              <a:rPr lang="en-GB"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Having suitable living accommodation</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relation to a child, well-being also includes physical, intellectual, emotional, social and </a:t>
            </a:r>
            <a:r>
              <a:rPr lang="en-US" sz="1200" kern="1200" dirty="0" err="1" smtClean="0">
                <a:solidFill>
                  <a:schemeClr val="tx1"/>
                </a:solidFill>
                <a:effectLst/>
                <a:latin typeface="+mn-lt"/>
                <a:ea typeface="+mn-ea"/>
                <a:cs typeface="+mn-cs"/>
              </a:rPr>
              <a:t>behavioural</a:t>
            </a:r>
            <a:r>
              <a:rPr lang="en-US" sz="1200" kern="1200" dirty="0" smtClean="0">
                <a:solidFill>
                  <a:schemeClr val="tx1"/>
                </a:solidFill>
                <a:effectLst/>
                <a:latin typeface="+mn-lt"/>
                <a:ea typeface="+mn-ea"/>
                <a:cs typeface="+mn-cs"/>
              </a:rPr>
              <a:t> development, as well as “welfare” as that word is interpreted for the purposes of the Children Act 1989.</a:t>
            </a: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relation to an adult, well-being also includes control over day-to-day life and participating in work.</a:t>
            </a:r>
          </a:p>
          <a:p>
            <a:r>
              <a:rPr lang="en-US" sz="1200" kern="1200" dirty="0" smtClean="0">
                <a:solidFill>
                  <a:schemeClr val="tx1"/>
                </a:solidFill>
                <a:effectLst/>
                <a:latin typeface="+mn-lt"/>
                <a:ea typeface="+mn-ea"/>
                <a:cs typeface="+mn-cs"/>
              </a:rPr>
              <a:t>(Optional exercise – what do you think ‘well-being’ means?</a:t>
            </a:r>
            <a:r>
              <a:rPr lang="en-US" sz="1200" kern="1200" baseline="0" dirty="0" smtClean="0">
                <a:solidFill>
                  <a:schemeClr val="tx1"/>
                </a:solidFill>
                <a:effectLst/>
                <a:latin typeface="+mn-lt"/>
                <a:ea typeface="+mn-ea"/>
                <a:cs typeface="+mn-cs"/>
              </a:rPr>
              <a:t> – flipchart answers and compare to the above definitions.)</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Co-production</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Involving people in the design and delivery of support and services, and </a:t>
            </a:r>
            <a:r>
              <a:rPr lang="en-US" sz="1200" kern="1200" dirty="0" err="1" smtClean="0">
                <a:solidFill>
                  <a:schemeClr val="tx1"/>
                </a:solidFill>
                <a:effectLst/>
                <a:latin typeface="+mn-lt"/>
                <a:ea typeface="+mn-ea"/>
                <a:cs typeface="+mn-cs"/>
              </a:rPr>
              <a:t>recognising</a:t>
            </a:r>
            <a:r>
              <a:rPr lang="en-US" sz="1200" kern="1200" dirty="0" smtClean="0">
                <a:solidFill>
                  <a:schemeClr val="tx1"/>
                </a:solidFill>
                <a:effectLst/>
                <a:latin typeface="+mn-lt"/>
                <a:ea typeface="+mn-ea"/>
                <a:cs typeface="+mn-cs"/>
              </a:rPr>
              <a:t> the knowledge and expertise they can bring. </a:t>
            </a:r>
          </a:p>
          <a:p>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Multi agency </a:t>
            </a:r>
            <a:r>
              <a:rPr lang="en-US" sz="1200" b="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Strong partnership working between all agencies and organisations is essential to improve the well-being of individuals in need of care and support, and carers in need of support.</a:t>
            </a:r>
          </a:p>
          <a:p>
            <a:endParaRPr lang="en-GB" b="1" dirty="0" smtClean="0"/>
          </a:p>
          <a:p>
            <a:r>
              <a:rPr lang="en-GB" dirty="0" smtClean="0"/>
              <a:t>You may want to show your learners this short video introducing the Act, which is approximately nine minutes long: </a:t>
            </a:r>
          </a:p>
          <a:p>
            <a:r>
              <a:rPr lang="en-GB" dirty="0" smtClean="0"/>
              <a:t>http://www.ccwales.org.uk/learning-resources-1/overview-and-awareness</a:t>
            </a:r>
            <a:r>
              <a:rPr lang="en-GB" baseline="0" dirty="0" smtClean="0"/>
              <a:t> </a:t>
            </a:r>
          </a:p>
          <a:p>
            <a:endParaRPr lang="en-GB" baseline="0" dirty="0" smtClean="0"/>
          </a:p>
          <a:p>
            <a:r>
              <a:rPr lang="en-GB" baseline="0" dirty="0" smtClean="0"/>
              <a:t>For more information about the principles, go to: http://www.ccwales.org.uk/learning-resources-1/principles-in-practice  </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7</a:t>
            </a:fld>
            <a:endParaRPr lang="en-GB"/>
          </a:p>
        </p:txBody>
      </p:sp>
    </p:spTree>
    <p:extLst>
      <p:ext uri="{BB962C8B-B14F-4D97-AF65-F5344CB8AC3E}">
        <p14:creationId xmlns:p14="http://schemas.microsoft.com/office/powerpoint/2010/main" val="1033747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sz="1100" dirty="0" smtClean="0"/>
              <a:t>As well as the well-being duty, there are other overarching</a:t>
            </a:r>
            <a:r>
              <a:rPr lang="en-GB" sz="1100" baseline="0" dirty="0" smtClean="0"/>
              <a:t> duties that underpin the Act, and the local authority must take steps to ensure that all services are delivered in a way which complies with these duties. These </a:t>
            </a:r>
            <a:r>
              <a:rPr lang="en-GB" sz="1100" dirty="0" smtClean="0"/>
              <a:t>duties apply to local authorities (or other organisations they have delegated functions to) and their practitioners when dealing with a person who may have needs for care and support or a carer with support needs, even if it has not</a:t>
            </a:r>
            <a:r>
              <a:rPr lang="en-GB" sz="1100" baseline="0" dirty="0" smtClean="0"/>
              <a:t> been established that the individual has such needs or would be eligible.</a:t>
            </a:r>
          </a:p>
          <a:p>
            <a:pPr marL="228600" indent="-228600">
              <a:buFont typeface="+mj-lt"/>
              <a:buAutoNum type="arabicPeriod"/>
            </a:pPr>
            <a:endParaRPr lang="en-GB" sz="1100" baseline="0" dirty="0" smtClean="0"/>
          </a:p>
          <a:p>
            <a:pPr marL="228600" indent="-228600">
              <a:buFont typeface="+mj-lt"/>
              <a:buAutoNum type="arabicPeriod"/>
            </a:pPr>
            <a:r>
              <a:rPr lang="en-GB" sz="1100" baseline="0" dirty="0" smtClean="0"/>
              <a:t>Four of these overarching duties apply in all cases, whether an adult or a child. The duty to:</a:t>
            </a:r>
          </a:p>
          <a:p>
            <a:pPr marL="396000" lvl="1" indent="-180000">
              <a:buFont typeface="Arial" panose="020B0604020202020204" pitchFamily="34" charset="0"/>
              <a:buChar char="•"/>
            </a:pPr>
            <a:r>
              <a:rPr lang="en-GB" sz="1100" baseline="0" dirty="0" smtClean="0"/>
              <a:t>Ascertain and have regard to the individual’s views, wishes and feelings, in so far as is reasonable practicable</a:t>
            </a:r>
          </a:p>
          <a:p>
            <a:pPr marL="396000" lvl="1" indent="-180000">
              <a:buFont typeface="Arial" panose="020B0604020202020204" pitchFamily="34" charset="0"/>
              <a:buChar char="•"/>
            </a:pPr>
            <a:r>
              <a:rPr lang="en-GB" sz="1100" dirty="0" smtClean="0"/>
              <a:t>Have regard to the importance of promoting and respecting the dignity of the individual</a:t>
            </a:r>
          </a:p>
          <a:p>
            <a:pPr marL="396000" lvl="1" indent="-180000">
              <a:buFont typeface="Arial" panose="020B0604020202020204" pitchFamily="34" charset="0"/>
              <a:buChar char="•"/>
            </a:pPr>
            <a:r>
              <a:rPr lang="en-GB" sz="1100" baseline="0" dirty="0" smtClean="0"/>
              <a:t>Have regard to the importance of providing appropriate</a:t>
            </a:r>
            <a:r>
              <a:rPr lang="en-GB" sz="1100" dirty="0" smtClean="0"/>
              <a:t> support to enable the individual to participate in decisions that affect them to the extent that it is appropriate in the circumstances, particularly where the individual’s communication is limited for any reason</a:t>
            </a:r>
          </a:p>
          <a:p>
            <a:pPr marL="396000" lvl="1" indent="-180000">
              <a:buFont typeface="Arial" panose="020B0604020202020204" pitchFamily="34" charset="0"/>
              <a:buChar char="•"/>
            </a:pPr>
            <a:r>
              <a:rPr lang="en-GB" sz="1100" baseline="0" dirty="0" smtClean="0"/>
              <a:t>Have regard to the characteristics, culture and beliefs of an individual,</a:t>
            </a:r>
            <a:r>
              <a:rPr lang="en-GB" sz="1100" dirty="0" smtClean="0"/>
              <a:t> </a:t>
            </a:r>
            <a:r>
              <a:rPr lang="en-GB" sz="1100" baseline="0" dirty="0" smtClean="0"/>
              <a:t>including language</a:t>
            </a:r>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8</a:t>
            </a:fld>
            <a:endParaRPr lang="en-GB"/>
          </a:p>
        </p:txBody>
      </p:sp>
    </p:spTree>
    <p:extLst>
      <p:ext uri="{BB962C8B-B14F-4D97-AF65-F5344CB8AC3E}">
        <p14:creationId xmlns:p14="http://schemas.microsoft.com/office/powerpoint/2010/main" val="3125357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Act defines four ways in which people could</a:t>
            </a:r>
            <a:r>
              <a:rPr lang="en-GB" sz="1200" kern="1200" dirty="0" smtClean="0">
                <a:solidFill>
                  <a:schemeClr val="tx1"/>
                </a:solidFill>
                <a:effectLst/>
                <a:latin typeface="+mn-lt"/>
                <a:ea typeface="+mn-ea"/>
                <a:cs typeface="+mn-cs"/>
              </a:rPr>
              <a:t> experience barriers that impair them from </a:t>
            </a:r>
            <a:r>
              <a:rPr lang="en-US" sz="1200" kern="1200" dirty="0" smtClean="0">
                <a:solidFill>
                  <a:schemeClr val="tx1"/>
                </a:solidFill>
                <a:effectLst/>
                <a:latin typeface="+mn-lt"/>
                <a:ea typeface="+mn-ea"/>
                <a:cs typeface="+mn-cs"/>
              </a:rPr>
              <a:t>fully participating in the key</a:t>
            </a:r>
            <a:r>
              <a:rPr lang="en-GB" sz="1200" kern="1200" dirty="0" smtClean="0">
                <a:solidFill>
                  <a:schemeClr val="tx1"/>
                </a:solidFill>
                <a:effectLst/>
                <a:latin typeface="+mn-lt"/>
                <a:ea typeface="+mn-ea"/>
                <a:cs typeface="+mn-cs"/>
              </a:rPr>
              <a:t> care and support or safeguarding processes</a:t>
            </a:r>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Understanding relevant information </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Retaining information</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Using or weighing up the information</a:t>
            </a:r>
            <a:endParaRPr lang="en-GB"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Communicating their views, wishes and feelings </a:t>
            </a:r>
          </a:p>
          <a:p>
            <a:pPr marL="171450" lvl="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0" lvl="0" indent="0">
              <a:buFont typeface="Arial" panose="020B0604020202020204" pitchFamily="34" charset="0"/>
              <a:buNone/>
            </a:pPr>
            <a:r>
              <a:rPr lang="en-US" sz="1200" kern="1200" dirty="0" smtClean="0">
                <a:solidFill>
                  <a:schemeClr val="tx1"/>
                </a:solidFill>
                <a:effectLst/>
                <a:latin typeface="+mn-lt"/>
                <a:ea typeface="+mn-ea"/>
                <a:cs typeface="+mn-cs"/>
              </a:rPr>
              <a:t>TRAINER – Encourage discussion around these,</a:t>
            </a:r>
            <a:r>
              <a:rPr lang="en-US" sz="1200" kern="1200" baseline="0" dirty="0" smtClean="0">
                <a:solidFill>
                  <a:schemeClr val="tx1"/>
                </a:solidFill>
                <a:effectLst/>
                <a:latin typeface="+mn-lt"/>
                <a:ea typeface="+mn-ea"/>
                <a:cs typeface="+mn-cs"/>
              </a:rPr>
              <a:t> examples of why people may experience these barriers and the impact it would have on them fully participating.</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t>9</a:t>
            </a:fld>
            <a:endParaRPr lang="en-GB"/>
          </a:p>
        </p:txBody>
      </p:sp>
    </p:spTree>
    <p:extLst>
      <p:ext uri="{BB962C8B-B14F-4D97-AF65-F5344CB8AC3E}">
        <p14:creationId xmlns:p14="http://schemas.microsoft.com/office/powerpoint/2010/main" val="802625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
        <p:nvSpPr>
          <p:cNvPr id="11" name="Rectangle 10"/>
          <p:cNvSpPr/>
          <p:nvPr userDrawn="1"/>
        </p:nvSpPr>
        <p:spPr>
          <a:xfrm>
            <a:off x="75303" y="75304"/>
            <a:ext cx="12027049" cy="6702014"/>
          </a:xfrm>
          <a:prstGeom prst="rect">
            <a:avLst/>
          </a:prstGeom>
          <a:noFill/>
          <a:ln>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63205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29966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369568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F600B2-1580-4436-899D-5F6419D5C45C}"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1859350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F600B2-1580-4436-899D-5F6419D5C45C}"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1351950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F600B2-1580-4436-899D-5F6419D5C45C}"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2332004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F600B2-1580-4436-899D-5F6419D5C45C}"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2428279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F600B2-1580-4436-899D-5F6419D5C45C}" type="datetimeFigureOut">
              <a:rPr lang="en-GB" smtClean="0"/>
              <a:t>12/07/2016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2970131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F600B2-1580-4436-899D-5F6419D5C45C}" type="datetimeFigureOut">
              <a:rPr lang="en-GB" smtClean="0"/>
              <a:t>12/07/2016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3061016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600B2-1580-4436-899D-5F6419D5C45C}" type="datetimeFigureOut">
              <a:rPr lang="en-GB" smtClean="0"/>
              <a:t>12/07/2016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30792870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F600B2-1580-4436-899D-5F6419D5C45C}"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2270916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
        <p:nvSpPr>
          <p:cNvPr id="10" name="Title 1"/>
          <p:cNvSpPr>
            <a:spLocks noGrp="1"/>
          </p:cNvSpPr>
          <p:nvPr>
            <p:ph type="title"/>
          </p:nvPr>
        </p:nvSpPr>
        <p:spPr>
          <a:xfrm>
            <a:off x="467544" y="260648"/>
            <a:ext cx="7128792" cy="998984"/>
          </a:xfrm>
        </p:spPr>
        <p:txBody>
          <a:bodyPr anchor="b">
            <a:noAutofit/>
          </a:bodyPr>
          <a:lstStyle>
            <a:lvl1pPr algn="l">
              <a:defRPr sz="3200" b="1">
                <a:solidFill>
                  <a:srgbClr val="5CC9E3"/>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2" name="Straight Connector 11"/>
          <p:cNvCxnSpPr/>
          <p:nvPr userDrawn="1"/>
        </p:nvCxnSpPr>
        <p:spPr>
          <a:xfrm flipV="1">
            <a:off x="467544" y="1259632"/>
            <a:ext cx="9848487" cy="40508"/>
          </a:xfrm>
          <a:prstGeom prst="line">
            <a:avLst/>
          </a:prstGeom>
          <a:ln w="19050">
            <a:solidFill>
              <a:srgbClr val="5CC9E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5303" y="75304"/>
            <a:ext cx="12027049" cy="6702014"/>
          </a:xfrm>
          <a:prstGeom prst="rect">
            <a:avLst/>
          </a:prstGeom>
          <a:noFill/>
          <a:ln>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87433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F600B2-1580-4436-899D-5F6419D5C45C}"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20533049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F600B2-1580-4436-899D-5F6419D5C45C}"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15142818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F600B2-1580-4436-899D-5F6419D5C45C}"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89BBB-51A5-45CD-9CA6-CC63DCAA2901}" type="slidenum">
              <a:rPr lang="en-GB" smtClean="0"/>
              <a:t>‹#›</a:t>
            </a:fld>
            <a:endParaRPr lang="en-GB"/>
          </a:p>
        </p:txBody>
      </p:sp>
    </p:spTree>
    <p:extLst>
      <p:ext uri="{BB962C8B-B14F-4D97-AF65-F5344CB8AC3E}">
        <p14:creationId xmlns:p14="http://schemas.microsoft.com/office/powerpoint/2010/main" val="1444465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C3B64-AA48-4003-8F61-D9BF1501AC82}"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186456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EC3B64-AA48-4003-8F61-D9BF1501AC82}"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00328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EC3B64-AA48-4003-8F61-D9BF1501AC82}" type="datetimeFigureOut">
              <a:rPr lang="en-GB" smtClean="0"/>
              <a:t>12/07/2016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BC5AE9-AD14-41C8-AC10-BD776D92DC6B}" type="slidenum">
              <a:rPr lang="en-GB" smtClean="0"/>
              <a:t>‹#›</a:t>
            </a:fld>
            <a:endParaRPr lang="en-GB"/>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533700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EC3B64-AA48-4003-8F61-D9BF1501AC82}" type="datetimeFigureOut">
              <a:rPr lang="en-GB" smtClean="0"/>
              <a:t>12/07/2016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BC5AE9-AD14-41C8-AC10-BD776D92DC6B}" type="slidenum">
              <a:rPr lang="en-GB" smtClean="0"/>
              <a:t>‹#›</a:t>
            </a:fld>
            <a:endParaRPr lang="en-GB"/>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73248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C3B64-AA48-4003-8F61-D9BF1501AC82}" type="datetimeFigureOut">
              <a:rPr lang="en-GB" smtClean="0"/>
              <a:t>12/07/2016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BC5AE9-AD14-41C8-AC10-BD776D92DC6B}" type="slidenum">
              <a:rPr lang="en-GB" smtClean="0"/>
              <a:t>‹#›</a:t>
            </a:fld>
            <a:endParaRPr lang="en-GB"/>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9892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C3B64-AA48-4003-8F61-D9BF1501AC82}"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3881893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C3B64-AA48-4003-8F61-D9BF1501AC82}"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380239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C3B64-AA48-4003-8F61-D9BF1501AC82}" type="datetimeFigureOut">
              <a:rPr lang="en-GB" smtClean="0"/>
              <a:t>12/07/2016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5AE9-AD14-41C8-AC10-BD776D92DC6B}" type="slidenum">
              <a:rPr lang="en-GB" smtClean="0"/>
              <a:t>‹#›</a:t>
            </a:fld>
            <a:endParaRPr lang="en-GB"/>
          </a:p>
        </p:txBody>
      </p:sp>
    </p:spTree>
    <p:extLst>
      <p:ext uri="{BB962C8B-B14F-4D97-AF65-F5344CB8AC3E}">
        <p14:creationId xmlns:p14="http://schemas.microsoft.com/office/powerpoint/2010/main" val="1244310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600B2-1580-4436-899D-5F6419D5C45C}" type="datetimeFigureOut">
              <a:rPr lang="en-GB" smtClean="0"/>
              <a:t>12/07/2016</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89BBB-51A5-45CD-9CA6-CC63DCAA2901}" type="slidenum">
              <a:rPr lang="en-GB" smtClean="0"/>
              <a:t>‹#›</a:t>
            </a:fld>
            <a:endParaRPr lang="en-GB"/>
          </a:p>
        </p:txBody>
      </p:sp>
    </p:spTree>
    <p:extLst>
      <p:ext uri="{BB962C8B-B14F-4D97-AF65-F5344CB8AC3E}">
        <p14:creationId xmlns:p14="http://schemas.microsoft.com/office/powerpoint/2010/main" val="3909046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8" Type="http://schemas.openxmlformats.org/officeDocument/2006/relationships/image" Target="../media/image3.png"/><Relationship Id="rId21" Type="http://schemas.openxmlformats.org/officeDocument/2006/relationships/image" Target="../media/image6.jpeg"/><Relationship Id="rId7" Type="http://schemas.openxmlformats.org/officeDocument/2006/relationships/hyperlink" Target="http://www.ccwales.org.uk/getting-in-on-the-act-hub/" TargetMode="External"/><Relationship Id="rId17" Type="http://schemas.openxmlformats.org/officeDocument/2006/relationships/image" Target="../media/image2.pdf"/><Relationship Id="rId2" Type="http://schemas.openxmlformats.org/officeDocument/2006/relationships/notesSlide" Target="../notesSlides/notesSlide1.xml"/><Relationship Id="rId20"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5.pdf"/><Relationship Id="rId19"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5.pd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hyperlink" Target="http://www.ccwales.org.uk/getting-in-on-the-act-hu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5"/>
              <a:stretch>
                <a:fillRect/>
              </a:stretch>
            </p:blipFill>
          </mc:Choice>
          <mc:Fallback>
            <p:blipFill>
              <a:blip r:embed="rId6"/>
              <a:stretch>
                <a:fillRect/>
              </a:stretch>
            </p:blipFill>
          </mc:Fallback>
        </mc:AlternateContent>
        <p:spPr>
          <a:xfrm>
            <a:off x="82192" y="1552791"/>
            <a:ext cx="1937346" cy="5227031"/>
          </a:xfrm>
          <a:prstGeom prst="rect">
            <a:avLst/>
          </a:prstGeom>
        </p:spPr>
      </p:pic>
      <p:sp>
        <p:nvSpPr>
          <p:cNvPr id="7" name="Title 1"/>
          <p:cNvSpPr>
            <a:spLocks noGrp="1"/>
          </p:cNvSpPr>
          <p:nvPr>
            <p:ph type="ctrTitle"/>
          </p:nvPr>
        </p:nvSpPr>
        <p:spPr>
          <a:xfrm>
            <a:off x="-1" y="2521974"/>
            <a:ext cx="12191999" cy="987988"/>
          </a:xfrm>
        </p:spPr>
        <p:txBody>
          <a:bodyPr>
            <a:noAutofit/>
          </a:bodyPr>
          <a:lstStyle/>
          <a:p>
            <a:r>
              <a:rPr lang="en-GB" sz="6000" dirty="0" smtClean="0">
                <a:solidFill>
                  <a:srgbClr val="5CC9E3"/>
                </a:solidFill>
                <a:latin typeface="Arial" panose="020B0604020202020204" pitchFamily="34" charset="0"/>
                <a:cs typeface="Arial" panose="020B0604020202020204" pitchFamily="34" charset="0"/>
              </a:rPr>
              <a:t>Advocacy modules</a:t>
            </a:r>
            <a:endParaRPr lang="en-GB" sz="6000" dirty="0">
              <a:solidFill>
                <a:srgbClr val="5CC9E3"/>
              </a:solidFill>
              <a:latin typeface="Arial" panose="020B0604020202020204" pitchFamily="34" charset="0"/>
              <a:cs typeface="Arial" panose="020B0604020202020204" pitchFamily="34" charset="0"/>
            </a:endParaRPr>
          </a:p>
        </p:txBody>
      </p:sp>
      <p:sp>
        <p:nvSpPr>
          <p:cNvPr id="8" name="Subtitle 2"/>
          <p:cNvSpPr>
            <a:spLocks noGrp="1"/>
          </p:cNvSpPr>
          <p:nvPr>
            <p:ph type="subTitle" idx="1"/>
          </p:nvPr>
        </p:nvSpPr>
        <p:spPr>
          <a:xfrm>
            <a:off x="0" y="3622463"/>
            <a:ext cx="12191998" cy="993781"/>
          </a:xfrm>
        </p:spPr>
        <p:txBody>
          <a:bodyPr>
            <a:noAutofit/>
          </a:bodyPr>
          <a:lstStyle/>
          <a:p>
            <a:r>
              <a:rPr lang="en-GB" sz="2800" dirty="0" smtClean="0">
                <a:solidFill>
                  <a:schemeClr val="tx1"/>
                </a:solidFill>
                <a:latin typeface="Arial" panose="020B0604020202020204" pitchFamily="34" charset="0"/>
                <a:cs typeface="Arial" panose="020B0604020202020204" pitchFamily="34" charset="0"/>
              </a:rPr>
              <a:t>Care Council for Wales Information and Learning Hub</a:t>
            </a:r>
            <a:endParaRPr lang="en-GB" sz="2800" dirty="0">
              <a:solidFill>
                <a:schemeClr val="tx1"/>
              </a:solidFill>
              <a:latin typeface="Arial" panose="020B0604020202020204" pitchFamily="34" charset="0"/>
              <a:cs typeface="Arial" panose="020B0604020202020204" pitchFamily="34" charset="0"/>
            </a:endParaRPr>
          </a:p>
        </p:txBody>
      </p:sp>
      <p:sp>
        <p:nvSpPr>
          <p:cNvPr id="9" name="TextBox 8"/>
          <p:cNvSpPr txBox="1"/>
          <p:nvPr/>
        </p:nvSpPr>
        <p:spPr>
          <a:xfrm>
            <a:off x="0" y="1998754"/>
            <a:ext cx="12191999" cy="523220"/>
          </a:xfrm>
          <a:prstGeom prst="rect">
            <a:avLst/>
          </a:prstGeom>
          <a:noFill/>
        </p:spPr>
        <p:txBody>
          <a:bodyPr wrap="square" rtlCol="0">
            <a:spAutoFit/>
          </a:bodyPr>
          <a:lstStyle/>
          <a:p>
            <a:pPr algn="ctr"/>
            <a:r>
              <a:rPr lang="en-GB" sz="2800" dirty="0" smtClean="0">
                <a:latin typeface="Arial" panose="020B0604020202020204" pitchFamily="34" charset="0"/>
                <a:cs typeface="Arial" panose="020B0604020202020204" pitchFamily="34" charset="0"/>
              </a:rPr>
              <a:t>Introduction and background: </a:t>
            </a:r>
            <a:endParaRPr lang="en-GB" sz="2800" dirty="0"/>
          </a:p>
        </p:txBody>
      </p:sp>
      <p:sp>
        <p:nvSpPr>
          <p:cNvPr id="10" name="Rectangle 9"/>
          <p:cNvSpPr/>
          <p:nvPr/>
        </p:nvSpPr>
        <p:spPr>
          <a:xfrm>
            <a:off x="3465871" y="6061276"/>
            <a:ext cx="4916795" cy="369332"/>
          </a:xfrm>
          <a:prstGeom prst="rect">
            <a:avLst/>
          </a:prstGeom>
        </p:spPr>
        <p:txBody>
          <a:bodyPr wrap="none">
            <a:spAutoFit/>
          </a:bodyPr>
          <a:lstStyle/>
          <a:p>
            <a:r>
              <a:rPr lang="en-GB" u="sng" dirty="0" smtClean="0">
                <a:latin typeface="Arial" panose="020B0604020202020204" pitchFamily="34" charset="0"/>
                <a:cs typeface="Arial" panose="020B0604020202020204" pitchFamily="34" charset="0"/>
                <a:hlinkClick r:id="rId7"/>
              </a:rPr>
              <a:t>www.ccwales.org.uk/getting-in-on-the-act-hub/</a:t>
            </a:r>
            <a:endParaRPr lang="en-GB" dirty="0">
              <a:latin typeface="Arial" panose="020B0604020202020204" pitchFamily="34" charset="0"/>
              <a:cs typeface="Arial" panose="020B0604020202020204" pitchFamily="34" charset="0"/>
            </a:endParaRPr>
          </a:p>
        </p:txBody>
      </p:sp>
      <p:pic>
        <p:nvPicPr>
          <p:cNvPr id="11" name="Picture 10" descr="CCW LOGO.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7"/>
              <a:stretch>
                <a:fillRect/>
              </a:stretch>
            </p:blipFill>
          </mc:Choice>
          <mc:Fallback>
            <p:blipFill>
              <a:blip r:embed="rId18"/>
              <a:stretch>
                <a:fillRect/>
              </a:stretch>
            </p:blipFill>
          </mc:Fallback>
        </mc:AlternateContent>
        <p:spPr>
          <a:xfrm>
            <a:off x="4235043" y="423584"/>
            <a:ext cx="2743200" cy="795704"/>
          </a:xfrm>
          <a:prstGeom prst="rect">
            <a:avLst/>
          </a:prstGeom>
        </p:spPr>
      </p:pic>
      <p:pic>
        <p:nvPicPr>
          <p:cNvPr id="12" name="Picture 11"/>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0120182" y="5205721"/>
            <a:ext cx="1732273" cy="1224887"/>
          </a:xfrm>
          <a:prstGeom prst="rect">
            <a:avLst/>
          </a:prstGeom>
        </p:spPr>
      </p:pic>
      <p:pic>
        <p:nvPicPr>
          <p:cNvPr id="13" name="Picture 12"/>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9623605" y="445197"/>
            <a:ext cx="2228850" cy="752475"/>
          </a:xfrm>
          <a:prstGeom prst="rect">
            <a:avLst/>
          </a:prstGeom>
        </p:spPr>
      </p:pic>
      <p:pic>
        <p:nvPicPr>
          <p:cNvPr id="14" name="Picture 1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82885" y="78015"/>
            <a:ext cx="1454462" cy="1265003"/>
          </a:xfrm>
          <a:prstGeom prst="rect">
            <a:avLst/>
          </a:prstGeom>
        </p:spPr>
      </p:pic>
      <p:sp>
        <p:nvSpPr>
          <p:cNvPr id="15" name="Rectangle 14"/>
          <p:cNvSpPr/>
          <p:nvPr/>
        </p:nvSpPr>
        <p:spPr>
          <a:xfrm>
            <a:off x="75303" y="75304"/>
            <a:ext cx="12027049" cy="6702014"/>
          </a:xfrm>
          <a:prstGeom prst="rect">
            <a:avLst/>
          </a:prstGeom>
          <a:noFill/>
          <a:ln w="9525">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2320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11140"/>
            <a:ext cx="10515600" cy="858581"/>
          </a:xfrm>
        </p:spPr>
        <p:txBody>
          <a:bodyPr>
            <a:normAutofit fontScale="92500"/>
          </a:bodyPr>
          <a:lstStyle/>
          <a:p>
            <a:pPr marL="0" indent="0">
              <a:buNone/>
            </a:pPr>
            <a:r>
              <a:rPr lang="en-GB" dirty="0" smtClean="0">
                <a:latin typeface="Arial" panose="020B0604020202020204" pitchFamily="34" charset="0"/>
                <a:cs typeface="Arial" panose="020B0604020202020204" pitchFamily="34" charset="0"/>
              </a:rPr>
              <a:t>Those providing information, advice or assistance to support an individual to be heard often don’t recognise themselves as advocates. </a:t>
            </a:r>
            <a:endParaRPr lang="en-GB"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95300" y="0"/>
            <a:ext cx="10515600" cy="1325563"/>
          </a:xfrm>
        </p:spPr>
        <p:txBody>
          <a:bodyPr>
            <a:normAutofit/>
          </a:bodyPr>
          <a:lstStyle/>
          <a:p>
            <a:r>
              <a:rPr lang="en-GB" sz="4000" dirty="0" smtClean="0">
                <a:latin typeface="Arial" panose="020B0604020202020204" pitchFamily="34" charset="0"/>
                <a:cs typeface="Arial" panose="020B0604020202020204" pitchFamily="34" charset="0"/>
              </a:rPr>
              <a:t>Why is this relevant to me?</a:t>
            </a:r>
            <a:endParaRPr lang="en-GB" sz="4000"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838200" y="4097316"/>
            <a:ext cx="10515600" cy="10471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If you don’t recognise yourself as an advocate you may not fulfil the potential of your role in supporting a person to achieve what matters to them.</a:t>
            </a:r>
            <a:endParaRPr lang="en-GB" sz="2600"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838200" y="5472047"/>
            <a:ext cx="10515600" cy="11830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By accessing this module (or these modules) individuals, whether they are formal or informal advocates, will be able to identify their own role as an advocate and enhance their skills in this area.</a:t>
            </a:r>
            <a:endParaRPr lang="en-GB" sz="2600" dirty="0">
              <a:latin typeface="Arial" panose="020B0604020202020204" pitchFamily="34" charset="0"/>
              <a:cs typeface="Arial" panose="020B0604020202020204" pitchFamily="34" charset="0"/>
            </a:endParaRPr>
          </a:p>
        </p:txBody>
      </p:sp>
      <p:sp>
        <p:nvSpPr>
          <p:cNvPr id="6" name="TextBox 5"/>
          <p:cNvSpPr txBox="1"/>
          <p:nvPr/>
        </p:nvSpPr>
        <p:spPr>
          <a:xfrm>
            <a:off x="838200" y="1325563"/>
            <a:ext cx="10515600" cy="1292662"/>
          </a:xfrm>
          <a:prstGeom prst="rect">
            <a:avLst/>
          </a:prstGeom>
          <a:noFill/>
        </p:spPr>
        <p:txBody>
          <a:bodyPr wrap="square" rtlCol="0">
            <a:spAutoFit/>
          </a:bodyPr>
          <a:lstStyle/>
          <a:p>
            <a:r>
              <a:rPr lang="en-GB" sz="2600" dirty="0" smtClean="0">
                <a:latin typeface="Arial" panose="020B0604020202020204" pitchFamily="34" charset="0"/>
                <a:cs typeface="Arial" panose="020B0604020202020204" pitchFamily="34" charset="0"/>
              </a:rPr>
              <a:t>Advocates </a:t>
            </a:r>
            <a:r>
              <a:rPr lang="en-GB" sz="2600" dirty="0">
                <a:latin typeface="Arial" panose="020B0604020202020204" pitchFamily="34" charset="0"/>
                <a:cs typeface="Arial" panose="020B0604020202020204" pitchFamily="34" charset="0"/>
              </a:rPr>
              <a:t>may be family members, friends, carers, </a:t>
            </a:r>
            <a:r>
              <a:rPr lang="en-GB" sz="2600" dirty="0" smtClean="0">
                <a:latin typeface="Arial" panose="020B0604020202020204" pitchFamily="34" charset="0"/>
                <a:cs typeface="Arial" panose="020B0604020202020204" pitchFamily="34" charset="0"/>
              </a:rPr>
              <a:t>neighbours, </a:t>
            </a:r>
            <a:r>
              <a:rPr lang="en-GB" sz="2600" dirty="0" err="1">
                <a:latin typeface="Arial" panose="020B0604020202020204" pitchFamily="34" charset="0"/>
                <a:cs typeface="Arial" panose="020B0604020202020204" pitchFamily="34" charset="0"/>
              </a:rPr>
              <a:t>etc</a:t>
            </a:r>
            <a:r>
              <a:rPr lang="en-GB" sz="2600" dirty="0">
                <a:latin typeface="Arial" panose="020B0604020202020204" pitchFamily="34" charset="0"/>
                <a:cs typeface="Arial" panose="020B0604020202020204" pitchFamily="34" charset="0"/>
              </a:rPr>
              <a:t> (informal advocates) or professionals who fulfil an advocacy role as part of their job (formal advocates</a:t>
            </a:r>
            <a:r>
              <a:rPr lang="en-GB" sz="2600" dirty="0" smtClean="0">
                <a:latin typeface="Arial" panose="020B0604020202020204" pitchFamily="34" charset="0"/>
                <a:cs typeface="Arial" panose="020B0604020202020204" pitchFamily="34" charset="0"/>
              </a:rPr>
              <a:t>).</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1779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504620"/>
          </a:xfrm>
        </p:spPr>
        <p:txBody>
          <a:bodyPr/>
          <a:lstStyle/>
          <a:p>
            <a:pPr marL="0" indent="0">
              <a:buNone/>
            </a:pPr>
            <a:r>
              <a:rPr lang="en-GB" sz="2600" dirty="0" smtClean="0">
                <a:latin typeface="Arial" panose="020B0604020202020204" pitchFamily="34" charset="0"/>
                <a:cs typeface="Arial" panose="020B0604020202020204" pitchFamily="34" charset="0"/>
              </a:rPr>
              <a:t>There are three modules available:</a:t>
            </a:r>
          </a:p>
          <a:p>
            <a:pPr marL="0" indent="0">
              <a:buNone/>
            </a:pPr>
            <a:endParaRPr lang="en-GB" dirty="0"/>
          </a:p>
        </p:txBody>
      </p:sp>
      <p:sp>
        <p:nvSpPr>
          <p:cNvPr id="2" name="Title 1"/>
          <p:cNvSpPr>
            <a:spLocks noGrp="1"/>
          </p:cNvSpPr>
          <p:nvPr>
            <p:ph type="title"/>
          </p:nvPr>
        </p:nvSpPr>
        <p:spPr>
          <a:xfrm>
            <a:off x="381000" y="0"/>
            <a:ext cx="10515600" cy="1325563"/>
          </a:xfrm>
        </p:spPr>
        <p:txBody>
          <a:bodyPr>
            <a:normAutofit/>
          </a:bodyPr>
          <a:lstStyle/>
          <a:p>
            <a:r>
              <a:rPr lang="en-GB" sz="4000" dirty="0" smtClean="0">
                <a:latin typeface="Arial" panose="020B0604020202020204" pitchFamily="34" charset="0"/>
                <a:cs typeface="Arial" panose="020B0604020202020204" pitchFamily="34" charset="0"/>
              </a:rPr>
              <a:t>The Advocacy modules </a:t>
            </a:r>
            <a:endParaRPr lang="en-GB" sz="4000"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2209800" y="2500876"/>
            <a:ext cx="4766187" cy="504620"/>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latin typeface="Arial" panose="020B0604020202020204" pitchFamily="34" charset="0"/>
                <a:cs typeface="Arial" panose="020B0604020202020204" pitchFamily="34" charset="0"/>
              </a:rPr>
              <a:t>Module 1: What is Advocacy...?</a:t>
            </a:r>
          </a:p>
          <a:p>
            <a:pPr marL="0" indent="0">
              <a:buFont typeface="Arial" panose="020B0604020202020204" pitchFamily="34" charset="0"/>
              <a:buNone/>
            </a:pPr>
            <a:endParaRPr lang="en-GB" dirty="0"/>
          </a:p>
        </p:txBody>
      </p:sp>
      <p:sp>
        <p:nvSpPr>
          <p:cNvPr id="5" name="Content Placeholder 2"/>
          <p:cNvSpPr txBox="1">
            <a:spLocks/>
          </p:cNvSpPr>
          <p:nvPr/>
        </p:nvSpPr>
        <p:spPr>
          <a:xfrm>
            <a:off x="2209799" y="3161378"/>
            <a:ext cx="4766187" cy="50462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smtClean="0">
                <a:latin typeface="Arial" panose="020B0604020202020204" pitchFamily="34" charset="0"/>
                <a:cs typeface="Arial" panose="020B0604020202020204" pitchFamily="34" charset="0"/>
              </a:rPr>
              <a:t>Module 2: Am I an Advocate...?</a:t>
            </a:r>
          </a:p>
          <a:p>
            <a:pPr marL="0" indent="0">
              <a:buFont typeface="Arial" panose="020B0604020202020204" pitchFamily="34" charset="0"/>
              <a:buNone/>
            </a:pPr>
            <a:endParaRPr lang="en-GB" dirty="0"/>
          </a:p>
        </p:txBody>
      </p:sp>
      <p:sp>
        <p:nvSpPr>
          <p:cNvPr id="6" name="Content Placeholder 2"/>
          <p:cNvSpPr txBox="1">
            <a:spLocks/>
          </p:cNvSpPr>
          <p:nvPr/>
        </p:nvSpPr>
        <p:spPr>
          <a:xfrm>
            <a:off x="2209799" y="3792385"/>
            <a:ext cx="5724833" cy="5046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Module 3: Enhancing Advocacy Skills</a:t>
            </a:r>
          </a:p>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2034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3646027"/>
          </a:xfrm>
        </p:spPr>
        <p:txBody>
          <a:bodyPr>
            <a:normAutofit/>
          </a:bodyPr>
          <a:lstStyle/>
          <a:p>
            <a:pPr marL="0" indent="0">
              <a:buNone/>
            </a:pPr>
            <a:r>
              <a:rPr lang="en-GB" sz="2600" dirty="0" smtClean="0">
                <a:latin typeface="Arial" panose="020B0604020202020204" pitchFamily="34" charset="0"/>
                <a:cs typeface="Arial" panose="020B0604020202020204" pitchFamily="34" charset="0"/>
              </a:rPr>
              <a:t>In pairs:</a:t>
            </a:r>
          </a:p>
          <a:p>
            <a:r>
              <a:rPr lang="en-GB" sz="2600" dirty="0" smtClean="0">
                <a:latin typeface="Arial" panose="020B0604020202020204" pitchFamily="34" charset="0"/>
                <a:cs typeface="Arial" panose="020B0604020202020204" pitchFamily="34" charset="0"/>
              </a:rPr>
              <a:t>Introduce yourself to your partner</a:t>
            </a:r>
            <a:endParaRPr lang="en-GB" sz="1000" dirty="0">
              <a:latin typeface="Arial" panose="020B0604020202020204" pitchFamily="34" charset="0"/>
              <a:cs typeface="Arial" panose="020B0604020202020204" pitchFamily="34" charset="0"/>
            </a:endParaRPr>
          </a:p>
          <a:p>
            <a:r>
              <a:rPr lang="en-GB" sz="2600" dirty="0">
                <a:latin typeface="Arial" panose="020B0604020202020204" pitchFamily="34" charset="0"/>
                <a:cs typeface="Arial" panose="020B0604020202020204" pitchFamily="34" charset="0"/>
              </a:rPr>
              <a:t>T</a:t>
            </a:r>
            <a:r>
              <a:rPr lang="en-GB" sz="2600" dirty="0" smtClean="0">
                <a:latin typeface="Arial" panose="020B0604020202020204" pitchFamily="34" charset="0"/>
                <a:cs typeface="Arial" panose="020B0604020202020204" pitchFamily="34" charset="0"/>
              </a:rPr>
              <a:t>ell your partner three things that you find difficult or annoying at training sessions or meetings</a:t>
            </a:r>
            <a:endParaRPr lang="en-GB" sz="10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Record these on Post-its, introduce your partner and share with the group</a:t>
            </a:r>
            <a:endParaRPr lang="en-GB" sz="26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76250" y="-34925"/>
            <a:ext cx="10515600" cy="1325563"/>
          </a:xfrm>
        </p:spPr>
        <p:txBody>
          <a:bodyPr>
            <a:normAutofit/>
          </a:bodyPr>
          <a:lstStyle/>
          <a:p>
            <a:r>
              <a:rPr lang="en-GB" sz="4000" dirty="0" smtClean="0">
                <a:latin typeface="Arial" panose="020B0604020202020204" pitchFamily="34" charset="0"/>
                <a:cs typeface="Arial" panose="020B0604020202020204" pitchFamily="34" charset="0"/>
              </a:rPr>
              <a:t>Introductions and group agreement</a:t>
            </a:r>
            <a:endParaRPr lang="en-GB"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8085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4000" dirty="0" smtClean="0"/>
              <a:t>Learning outcomes</a:t>
            </a:r>
            <a:endParaRPr lang="en-GB" sz="4000" dirty="0"/>
          </a:p>
        </p:txBody>
      </p:sp>
      <p:sp>
        <p:nvSpPr>
          <p:cNvPr id="5" name="Content Placeholder 2"/>
          <p:cNvSpPr txBox="1">
            <a:spLocks/>
          </p:cNvSpPr>
          <p:nvPr/>
        </p:nvSpPr>
        <p:spPr>
          <a:xfrm>
            <a:off x="467544" y="1707814"/>
            <a:ext cx="10680290" cy="7497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By the end of this session learners will be able to:</a:t>
            </a:r>
          </a:p>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11" name="Content Placeholder 2"/>
          <p:cNvSpPr txBox="1">
            <a:spLocks/>
          </p:cNvSpPr>
          <p:nvPr/>
        </p:nvSpPr>
        <p:spPr>
          <a:xfrm>
            <a:off x="1190384" y="3155917"/>
            <a:ext cx="9957450" cy="8355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Give an overview of the Social Services and Well-being (Wales) Act (‘the Act’) and its key principles</a:t>
            </a:r>
            <a:endParaRPr lang="en-GB" sz="2600" dirty="0">
              <a:latin typeface="Arial" panose="020B0604020202020204" pitchFamily="34" charset="0"/>
              <a:cs typeface="Arial" panose="020B0604020202020204" pitchFamily="34" charset="0"/>
            </a:endParaRPr>
          </a:p>
        </p:txBody>
      </p:sp>
      <p:sp>
        <p:nvSpPr>
          <p:cNvPr id="12" name="Content Placeholder 2"/>
          <p:cNvSpPr txBox="1">
            <a:spLocks/>
          </p:cNvSpPr>
          <p:nvPr/>
        </p:nvSpPr>
        <p:spPr>
          <a:xfrm>
            <a:off x="1190384" y="4142868"/>
            <a:ext cx="9957450" cy="8963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Understand the importance of advocacy to the implementation of the Act</a:t>
            </a:r>
            <a:endParaRPr lang="en-GB" sz="2600" dirty="0">
              <a:latin typeface="Arial" panose="020B0604020202020204" pitchFamily="34" charset="0"/>
              <a:cs typeface="Arial" panose="020B0604020202020204" pitchFamily="34" charset="0"/>
            </a:endParaRPr>
          </a:p>
        </p:txBody>
      </p:sp>
      <p:sp>
        <p:nvSpPr>
          <p:cNvPr id="13" name="Content Placeholder 2"/>
          <p:cNvSpPr txBox="1">
            <a:spLocks/>
          </p:cNvSpPr>
          <p:nvPr/>
        </p:nvSpPr>
        <p:spPr>
          <a:xfrm>
            <a:off x="1190384" y="5190617"/>
            <a:ext cx="9957450" cy="8963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Be aware of the advocacy training modules available and the learning that each has to offer</a:t>
            </a:r>
            <a:endParaRPr lang="en-GB" sz="2600" dirty="0">
              <a:latin typeface="Arial" panose="020B0604020202020204" pitchFamily="34" charset="0"/>
              <a:cs typeface="Arial" panose="020B0604020202020204" pitchFamily="34" charset="0"/>
            </a:endParaRPr>
          </a:p>
        </p:txBody>
      </p:sp>
      <p:sp>
        <p:nvSpPr>
          <p:cNvPr id="15" name="Content Placeholder 2"/>
          <p:cNvSpPr txBox="1">
            <a:spLocks/>
          </p:cNvSpPr>
          <p:nvPr/>
        </p:nvSpPr>
        <p:spPr>
          <a:xfrm>
            <a:off x="1190384" y="2298668"/>
            <a:ext cx="9957449" cy="8355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Understand the origins of the training modules and how they’ve been developed</a:t>
            </a:r>
            <a:endParaRPr lang="en-GB" sz="2600" dirty="0">
              <a:latin typeface="Arial" panose="020B0604020202020204" pitchFamily="34" charset="0"/>
              <a:cs typeface="Arial" panose="020B0604020202020204" pitchFamily="34" charset="0"/>
            </a:endParaRPr>
          </a:p>
        </p:txBody>
      </p:sp>
      <p:pic>
        <p:nvPicPr>
          <p:cNvPr id="9" name="Picture 8"/>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5"/>
              <a:stretch>
                <a:fillRect/>
              </a:stretch>
            </p:blipFill>
          </mc:Choice>
          <mc:Fallback>
            <p:blipFill>
              <a:blip r:embed="rId6"/>
              <a:stretch>
                <a:fillRect/>
              </a:stretch>
            </p:blipFill>
          </mc:Fallback>
        </mc:AlternateContent>
        <p:spPr>
          <a:xfrm>
            <a:off x="92466" y="3027341"/>
            <a:ext cx="1387011" cy="3742207"/>
          </a:xfrm>
          <a:prstGeom prst="rect">
            <a:avLst/>
          </a:prstGeom>
        </p:spPr>
      </p:pic>
    </p:spTree>
    <p:extLst>
      <p:ext uri="{BB962C8B-B14F-4D97-AF65-F5344CB8AC3E}">
        <p14:creationId xmlns:p14="http://schemas.microsoft.com/office/powerpoint/2010/main" val="708915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47700" y="1924665"/>
            <a:ext cx="10515600" cy="5768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600" dirty="0" smtClean="0">
                <a:latin typeface="Arial" panose="020B0604020202020204" pitchFamily="34" charset="0"/>
                <a:cs typeface="Arial" panose="020B0604020202020204" pitchFamily="34" charset="0"/>
              </a:rPr>
              <a:t>The Social Services and Well-being (Wales) Act came into force in April 2016.</a:t>
            </a:r>
            <a:endParaRPr lang="en-GB" sz="2600" dirty="0">
              <a:latin typeface="Arial" panose="020B0604020202020204" pitchFamily="34" charset="0"/>
              <a:cs typeface="Arial" panose="020B0604020202020204" pitchFamily="34" charset="0"/>
            </a:endParaRPr>
          </a:p>
        </p:txBody>
      </p:sp>
      <p:sp>
        <p:nvSpPr>
          <p:cNvPr id="6" name="Content Placeholder 2"/>
          <p:cNvSpPr txBox="1">
            <a:spLocks/>
          </p:cNvSpPr>
          <p:nvPr/>
        </p:nvSpPr>
        <p:spPr>
          <a:xfrm>
            <a:off x="647700" y="2963851"/>
            <a:ext cx="10515600" cy="6720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600" dirty="0" smtClean="0">
                <a:latin typeface="Arial" panose="020B0604020202020204" pitchFamily="34" charset="0"/>
                <a:cs typeface="Arial" panose="020B0604020202020204" pitchFamily="34" charset="0"/>
              </a:rPr>
              <a:t>This changes how councils and care services work.</a:t>
            </a:r>
            <a:endParaRPr lang="en-GB" sz="2600" dirty="0">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647700" y="3696315"/>
            <a:ext cx="10515600" cy="5518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600" dirty="0" smtClean="0">
                <a:latin typeface="Arial" panose="020B0604020202020204" pitchFamily="34" charset="0"/>
                <a:cs typeface="Arial" panose="020B0604020202020204" pitchFamily="34" charset="0"/>
              </a:rPr>
              <a:t>The Act covers children and young people, adults and carers.</a:t>
            </a:r>
            <a:endParaRPr lang="en-GB" sz="2600" dirty="0">
              <a:latin typeface="Arial" panose="020B0604020202020204" pitchFamily="34" charset="0"/>
              <a:cs typeface="Arial" panose="020B0604020202020204" pitchFamily="34" charset="0"/>
            </a:endParaRPr>
          </a:p>
        </p:txBody>
      </p:sp>
      <p:sp>
        <p:nvSpPr>
          <p:cNvPr id="8" name="Content Placeholder 2"/>
          <p:cNvSpPr txBox="1">
            <a:spLocks/>
          </p:cNvSpPr>
          <p:nvPr/>
        </p:nvSpPr>
        <p:spPr>
          <a:xfrm>
            <a:off x="647700" y="4411065"/>
            <a:ext cx="10680290" cy="9021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The Act has a strong emphasis on giving people a stronger voice and greater control over their lives.</a:t>
            </a:r>
          </a:p>
        </p:txBody>
      </p:sp>
      <p:sp>
        <p:nvSpPr>
          <p:cNvPr id="10" name="Title 1"/>
          <p:cNvSpPr>
            <a:spLocks noGrp="1"/>
          </p:cNvSpPr>
          <p:nvPr>
            <p:ph type="title"/>
          </p:nvPr>
        </p:nvSpPr>
        <p:spPr>
          <a:xfrm>
            <a:off x="205248" y="0"/>
            <a:ext cx="10515600" cy="1325563"/>
          </a:xfrm>
        </p:spPr>
        <p:txBody>
          <a:bodyPr>
            <a:normAutofit/>
          </a:bodyPr>
          <a:lstStyle/>
          <a:p>
            <a:r>
              <a:rPr lang="en-GB" sz="4000" dirty="0" smtClean="0">
                <a:latin typeface="Arial" panose="020B0604020202020204" pitchFamily="34" charset="0"/>
                <a:cs typeface="Arial" panose="020B0604020202020204" pitchFamily="34" charset="0"/>
              </a:rPr>
              <a:t>The background to these modules</a:t>
            </a:r>
            <a:endParaRPr lang="en-GB"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212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814848" y="2027592"/>
            <a:ext cx="10798277" cy="13533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en-GB" sz="2600" dirty="0" smtClean="0">
                <a:latin typeface="Arial" panose="020B0604020202020204" pitchFamily="34" charset="0"/>
                <a:cs typeface="Arial" panose="020B0604020202020204" pitchFamily="34" charset="0"/>
              </a:rPr>
              <a:t>Welsh Government asked the Care Council for Wales to develop a national learning and development plan to help implement the Act.</a:t>
            </a:r>
            <a:endParaRPr lang="en-GB" sz="2600" dirty="0">
              <a:latin typeface="Arial" panose="020B0604020202020204" pitchFamily="34" charset="0"/>
              <a:cs typeface="Arial" panose="020B0604020202020204" pitchFamily="34" charset="0"/>
            </a:endParaRPr>
          </a:p>
        </p:txBody>
      </p:sp>
      <p:sp>
        <p:nvSpPr>
          <p:cNvPr id="8" name="Rectangle 7"/>
          <p:cNvSpPr/>
          <p:nvPr/>
        </p:nvSpPr>
        <p:spPr>
          <a:xfrm>
            <a:off x="814848" y="4829482"/>
            <a:ext cx="10153650" cy="892552"/>
          </a:xfrm>
          <a:prstGeom prst="rect">
            <a:avLst/>
          </a:prstGeom>
        </p:spPr>
        <p:txBody>
          <a:bodyPr wrap="square">
            <a:spAutoFit/>
          </a:bodyPr>
          <a:lstStyle/>
          <a:p>
            <a:r>
              <a:rPr lang="en-GB" sz="2600" dirty="0">
                <a:latin typeface="Arial" panose="020B0604020202020204" pitchFamily="34" charset="0"/>
                <a:cs typeface="Arial" panose="020B0604020202020204" pitchFamily="34" charset="0"/>
              </a:rPr>
              <a:t>The Care Council </a:t>
            </a:r>
            <a:r>
              <a:rPr lang="en-GB" sz="2600" dirty="0" smtClean="0">
                <a:latin typeface="Arial" panose="020B0604020202020204" pitchFamily="34" charset="0"/>
                <a:cs typeface="Arial" panose="020B0604020202020204" pitchFamily="34" charset="0"/>
              </a:rPr>
              <a:t>wanted </a:t>
            </a:r>
            <a:r>
              <a:rPr lang="en-GB" sz="2600" dirty="0">
                <a:latin typeface="Arial" panose="020B0604020202020204" pitchFamily="34" charset="0"/>
                <a:cs typeface="Arial" panose="020B0604020202020204" pitchFamily="34" charset="0"/>
              </a:rPr>
              <a:t>to work with partners </a:t>
            </a:r>
            <a:r>
              <a:rPr lang="en-GB" sz="2600" dirty="0" smtClean="0">
                <a:latin typeface="Arial" panose="020B0604020202020204" pitchFamily="34" charset="0"/>
                <a:cs typeface="Arial" panose="020B0604020202020204" pitchFamily="34" charset="0"/>
              </a:rPr>
              <a:t>from other organisations to </a:t>
            </a:r>
            <a:r>
              <a:rPr lang="en-GB" sz="2600" dirty="0">
                <a:latin typeface="Arial" panose="020B0604020202020204" pitchFamily="34" charset="0"/>
                <a:cs typeface="Arial" panose="020B0604020202020204" pitchFamily="34" charset="0"/>
              </a:rPr>
              <a:t>ensure a broad range of resources </a:t>
            </a:r>
            <a:r>
              <a:rPr lang="en-GB" sz="2600" dirty="0" smtClean="0">
                <a:latin typeface="Arial" panose="020B0604020202020204" pitchFamily="34" charset="0"/>
                <a:cs typeface="Arial" panose="020B0604020202020204" pitchFamily="34" charset="0"/>
              </a:rPr>
              <a:t>were available. </a:t>
            </a:r>
            <a:endParaRPr lang="en-GB" sz="26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5565" y="3305238"/>
            <a:ext cx="1069451" cy="112292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72718" y="3380979"/>
            <a:ext cx="3039943" cy="826865"/>
          </a:xfrm>
          <a:prstGeom prst="rect">
            <a:avLst/>
          </a:prstGeom>
        </p:spPr>
      </p:pic>
    </p:spTree>
    <p:extLst>
      <p:ext uri="{BB962C8B-B14F-4D97-AF65-F5344CB8AC3E}">
        <p14:creationId xmlns:p14="http://schemas.microsoft.com/office/powerpoint/2010/main" val="1532808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162050" y="700446"/>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814848" y="1861142"/>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The Care Council made the ‘Co-production Grant Fund’ available so that a range of organisations could use their skills and knowledge to develop materials within their areas of expertise.</a:t>
            </a:r>
            <a:endParaRPr lang="en-GB" sz="2600" dirty="0">
              <a:latin typeface="Arial" panose="020B0604020202020204" pitchFamily="34" charset="0"/>
              <a:cs typeface="Arial" panose="020B0604020202020204" pitchFamily="34" charset="0"/>
            </a:endParaRPr>
          </a:p>
        </p:txBody>
      </p:sp>
      <p:sp>
        <p:nvSpPr>
          <p:cNvPr id="10" name="Content Placeholder 2"/>
          <p:cNvSpPr txBox="1">
            <a:spLocks/>
          </p:cNvSpPr>
          <p:nvPr/>
        </p:nvSpPr>
        <p:spPr>
          <a:xfrm>
            <a:off x="814848" y="4102784"/>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11" name="Content Placeholder 2"/>
          <p:cNvSpPr txBox="1">
            <a:spLocks/>
          </p:cNvSpPr>
          <p:nvPr/>
        </p:nvSpPr>
        <p:spPr>
          <a:xfrm>
            <a:off x="814848" y="4998805"/>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This training is freely available on the Information and Learning Hub:</a:t>
            </a:r>
          </a:p>
          <a:p>
            <a:pPr marL="0" indent="0">
              <a:buFont typeface="Arial" panose="020B0604020202020204" pitchFamily="34" charset="0"/>
              <a:buNone/>
            </a:pPr>
            <a:r>
              <a:rPr lang="en-GB" sz="2600" u="sng" dirty="0" smtClean="0">
                <a:latin typeface="Arial" panose="020B0604020202020204" pitchFamily="34" charset="0"/>
                <a:cs typeface="Arial" panose="020B0604020202020204" pitchFamily="34" charset="0"/>
                <a:hlinkClick r:id="rId3"/>
              </a:rPr>
              <a:t>www.ccwales.org.uk/getting-in-on-the-act-hub</a:t>
            </a:r>
            <a:r>
              <a:rPr lang="en-GB" sz="2600" u="sng" dirty="0" smtClean="0">
                <a:latin typeface="Arial" panose="020B0604020202020204" pitchFamily="34" charset="0"/>
                <a:cs typeface="Arial" panose="020B0604020202020204" pitchFamily="34" charset="0"/>
              </a:rPr>
              <a:t> </a:t>
            </a:r>
            <a:endParaRPr lang="en-GB" sz="26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2400" dirty="0">
              <a:latin typeface="Arial" panose="020B0604020202020204" pitchFamily="34" charset="0"/>
              <a:cs typeface="Arial" panose="020B0604020202020204" pitchFamily="34" charset="0"/>
            </a:endParaRPr>
          </a:p>
        </p:txBody>
      </p:sp>
      <p:sp>
        <p:nvSpPr>
          <p:cNvPr id="12" name="Content Placeholder 2"/>
          <p:cNvSpPr txBox="1">
            <a:spLocks/>
          </p:cNvSpPr>
          <p:nvPr/>
        </p:nvSpPr>
        <p:spPr>
          <a:xfrm>
            <a:off x="814848" y="3500796"/>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2600" dirty="0" err="1" smtClean="0">
                <a:latin typeface="Arial" panose="020B0604020202020204" pitchFamily="34" charset="0"/>
                <a:cs typeface="Arial" panose="020B0604020202020204" pitchFamily="34" charset="0"/>
              </a:rPr>
              <a:t>Tros</a:t>
            </a:r>
            <a:r>
              <a:rPr lang="en-GB" sz="2600" dirty="0" smtClean="0">
                <a:latin typeface="Arial" panose="020B0604020202020204" pitchFamily="34" charset="0"/>
                <a:cs typeface="Arial" panose="020B0604020202020204" pitchFamily="34" charset="0"/>
              </a:rPr>
              <a:t> </a:t>
            </a:r>
            <a:r>
              <a:rPr lang="en-GB" sz="2600" dirty="0" err="1" smtClean="0">
                <a:latin typeface="Arial" panose="020B0604020202020204" pitchFamily="34" charset="0"/>
                <a:cs typeface="Arial" panose="020B0604020202020204" pitchFamily="34" charset="0"/>
              </a:rPr>
              <a:t>Gynnal</a:t>
            </a:r>
            <a:r>
              <a:rPr lang="en-GB" sz="2600" dirty="0" smtClean="0">
                <a:latin typeface="Arial" panose="020B0604020202020204" pitchFamily="34" charset="0"/>
                <a:cs typeface="Arial" panose="020B0604020202020204" pitchFamily="34" charset="0"/>
              </a:rPr>
              <a:t> Plant was awarded the contract to develop these learning materials relating to the advocacy elements of the Act.</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4311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68582"/>
            <a:ext cx="10515600" cy="4708381"/>
          </a:xfrm>
        </p:spPr>
        <p:txBody>
          <a:bodyPr/>
          <a:lstStyle/>
          <a:p>
            <a:r>
              <a:rPr lang="en-GB" sz="2600" dirty="0">
                <a:latin typeface="Arial" panose="020B0604020202020204" pitchFamily="34" charset="0"/>
                <a:cs typeface="Arial" panose="020B0604020202020204" pitchFamily="34" charset="0"/>
              </a:rPr>
              <a:t>The Act consists of 11 parts, is built on five principles and defines the </a:t>
            </a:r>
            <a:r>
              <a:rPr lang="en-GB" sz="2600" dirty="0" smtClean="0">
                <a:latin typeface="Arial" panose="020B0604020202020204" pitchFamily="34" charset="0"/>
                <a:cs typeface="Arial" panose="020B0604020202020204" pitchFamily="34" charset="0"/>
              </a:rPr>
              <a:t>people </a:t>
            </a:r>
            <a:r>
              <a:rPr lang="en-GB" sz="2600" dirty="0">
                <a:latin typeface="Arial" panose="020B0604020202020204" pitchFamily="34" charset="0"/>
                <a:cs typeface="Arial" panose="020B0604020202020204" pitchFamily="34" charset="0"/>
              </a:rPr>
              <a:t>it </a:t>
            </a:r>
            <a:r>
              <a:rPr lang="en-GB" sz="2600" dirty="0" smtClean="0">
                <a:latin typeface="Arial" panose="020B0604020202020204" pitchFamily="34" charset="0"/>
                <a:cs typeface="Arial" panose="020B0604020202020204" pitchFamily="34" charset="0"/>
              </a:rPr>
              <a:t>affects </a:t>
            </a:r>
          </a:p>
          <a:p>
            <a:endParaRPr lang="en-GB" dirty="0"/>
          </a:p>
        </p:txBody>
      </p:sp>
      <p:sp>
        <p:nvSpPr>
          <p:cNvPr id="3" name="Title 2"/>
          <p:cNvSpPr>
            <a:spLocks noGrp="1"/>
          </p:cNvSpPr>
          <p:nvPr>
            <p:ph type="title"/>
          </p:nvPr>
        </p:nvSpPr>
        <p:spPr/>
        <p:txBody>
          <a:bodyPr/>
          <a:lstStyle/>
          <a:p>
            <a:r>
              <a:rPr lang="en-GB" dirty="0" smtClean="0"/>
              <a:t>About the Act</a:t>
            </a:r>
            <a:endParaRPr lang="en-GB" dirty="0"/>
          </a:p>
        </p:txBody>
      </p:sp>
      <p:pic>
        <p:nvPicPr>
          <p:cNvPr id="4" name="Picture 3" descr="P13 chart.pdf"/>
          <p:cNvPicPr/>
          <p:nvPr/>
        </p:nvPicPr>
        <p:blipFill>
          <a:blip r:embed="rId3"/>
          <a:stretch>
            <a:fillRect/>
          </a:stretch>
        </p:blipFill>
        <p:spPr>
          <a:xfrm>
            <a:off x="1952089" y="2313796"/>
            <a:ext cx="8037037" cy="4429159"/>
          </a:xfrm>
          <a:prstGeom prst="rect">
            <a:avLst/>
          </a:prstGeom>
        </p:spPr>
      </p:pic>
    </p:spTree>
    <p:extLst>
      <p:ext uri="{BB962C8B-B14F-4D97-AF65-F5344CB8AC3E}">
        <p14:creationId xmlns:p14="http://schemas.microsoft.com/office/powerpoint/2010/main" val="2590393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lstStyle/>
          <a:p>
            <a:r>
              <a:rPr lang="en-GB" sz="4000" dirty="0" smtClean="0"/>
              <a:t>Principles of the Act</a:t>
            </a:r>
            <a:endParaRPr lang="en-GB" sz="4000" dirty="0"/>
          </a:p>
        </p:txBody>
      </p:sp>
      <p:sp>
        <p:nvSpPr>
          <p:cNvPr id="5" name="Content Placeholder 2"/>
          <p:cNvSpPr txBox="1">
            <a:spLocks/>
          </p:cNvSpPr>
          <p:nvPr/>
        </p:nvSpPr>
        <p:spPr>
          <a:xfrm>
            <a:off x="814848" y="1861143"/>
            <a:ext cx="10515600" cy="5172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smtClean="0">
                <a:latin typeface="Arial" panose="020B0604020202020204" pitchFamily="34" charset="0"/>
                <a:cs typeface="Arial" panose="020B0604020202020204" pitchFamily="34" charset="0"/>
              </a:rPr>
              <a:t>The Act has 11 parts with five key principles running through them:</a:t>
            </a:r>
            <a:endParaRPr lang="en-GB" sz="2600" dirty="0">
              <a:latin typeface="Arial" panose="020B0604020202020204" pitchFamily="34" charset="0"/>
              <a:cs typeface="Arial" panose="020B0604020202020204" pitchFamily="34" charset="0"/>
            </a:endParaRPr>
          </a:p>
        </p:txBody>
      </p:sp>
      <p:sp>
        <p:nvSpPr>
          <p:cNvPr id="9" name="Freeform 8"/>
          <p:cNvSpPr/>
          <p:nvPr/>
        </p:nvSpPr>
        <p:spPr>
          <a:xfrm>
            <a:off x="3429916" y="2692623"/>
            <a:ext cx="2571749" cy="1543050"/>
          </a:xfrm>
          <a:custGeom>
            <a:avLst/>
            <a:gdLst>
              <a:gd name="connsiteX0" fmla="*/ 0 w 2571749"/>
              <a:gd name="connsiteY0" fmla="*/ 0 h 1543050"/>
              <a:gd name="connsiteX1" fmla="*/ 2571749 w 2571749"/>
              <a:gd name="connsiteY1" fmla="*/ 0 h 1543050"/>
              <a:gd name="connsiteX2" fmla="*/ 2571749 w 2571749"/>
              <a:gd name="connsiteY2" fmla="*/ 1543050 h 1543050"/>
              <a:gd name="connsiteX3" fmla="*/ 0 w 2571749"/>
              <a:gd name="connsiteY3" fmla="*/ 1543050 h 1543050"/>
              <a:gd name="connsiteX4" fmla="*/ 0 w 2571749"/>
              <a:gd name="connsiteY4" fmla="*/ 0 h 1543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49" h="1543050">
                <a:moveTo>
                  <a:pt x="0" y="0"/>
                </a:moveTo>
                <a:lnTo>
                  <a:pt x="2571749" y="0"/>
                </a:lnTo>
                <a:lnTo>
                  <a:pt x="2571749" y="1543050"/>
                </a:lnTo>
                <a:lnTo>
                  <a:pt x="0" y="1543050"/>
                </a:lnTo>
                <a:lnTo>
                  <a:pt x="0" y="0"/>
                </a:lnTo>
                <a:close/>
              </a:path>
            </a:pathLst>
          </a:custGeom>
          <a:solidFill>
            <a:srgbClr val="36B555"/>
          </a:solidFill>
          <a:ln w="15875" cap="flat" cmpd="sng" algn="ctr">
            <a:noFill/>
            <a:prstDash val="solid"/>
            <a:round/>
            <a:headEnd type="none" w="med" len="med"/>
            <a:tailEnd type="none" w="med" len="med"/>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dirty="0" smtClean="0">
                <a:solidFill>
                  <a:schemeClr val="tx1"/>
                </a:solidFill>
                <a:latin typeface="Arial"/>
                <a:cs typeface="Arial"/>
              </a:rPr>
              <a:t>Voice and control</a:t>
            </a:r>
            <a:endParaRPr lang="en-GB" sz="2400" kern="1200" dirty="0">
              <a:solidFill>
                <a:schemeClr val="tx1"/>
              </a:solidFill>
              <a:latin typeface="Arial"/>
              <a:cs typeface="Arial"/>
            </a:endParaRPr>
          </a:p>
        </p:txBody>
      </p:sp>
      <p:sp>
        <p:nvSpPr>
          <p:cNvPr id="10" name="Freeform 9"/>
          <p:cNvSpPr/>
          <p:nvPr/>
        </p:nvSpPr>
        <p:spPr>
          <a:xfrm>
            <a:off x="6310461" y="2664085"/>
            <a:ext cx="2571749" cy="1543050"/>
          </a:xfrm>
          <a:custGeom>
            <a:avLst/>
            <a:gdLst>
              <a:gd name="connsiteX0" fmla="*/ 0 w 2571749"/>
              <a:gd name="connsiteY0" fmla="*/ 0 h 1543050"/>
              <a:gd name="connsiteX1" fmla="*/ 2571749 w 2571749"/>
              <a:gd name="connsiteY1" fmla="*/ 0 h 1543050"/>
              <a:gd name="connsiteX2" fmla="*/ 2571749 w 2571749"/>
              <a:gd name="connsiteY2" fmla="*/ 1543050 h 1543050"/>
              <a:gd name="connsiteX3" fmla="*/ 0 w 2571749"/>
              <a:gd name="connsiteY3" fmla="*/ 1543050 h 1543050"/>
              <a:gd name="connsiteX4" fmla="*/ 0 w 2571749"/>
              <a:gd name="connsiteY4" fmla="*/ 0 h 1543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49" h="1543050">
                <a:moveTo>
                  <a:pt x="0" y="0"/>
                </a:moveTo>
                <a:lnTo>
                  <a:pt x="2571749" y="0"/>
                </a:lnTo>
                <a:lnTo>
                  <a:pt x="2571749" y="1543050"/>
                </a:lnTo>
                <a:lnTo>
                  <a:pt x="0" y="1543050"/>
                </a:lnTo>
                <a:lnTo>
                  <a:pt x="0" y="0"/>
                </a:lnTo>
                <a:close/>
              </a:path>
            </a:pathLst>
          </a:custGeom>
          <a:solidFill>
            <a:srgbClr val="5DB6C9"/>
          </a:solidFill>
          <a:ln w="15875" cap="flat" cmpd="sng" algn="ctr">
            <a:noFill/>
            <a:prstDash val="solid"/>
            <a:round/>
            <a:headEnd type="none" w="med" len="med"/>
            <a:tailEnd type="none" w="med" len="med"/>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dirty="0" smtClean="0">
                <a:solidFill>
                  <a:schemeClr val="tx1"/>
                </a:solidFill>
                <a:latin typeface="Arial"/>
                <a:cs typeface="Arial"/>
              </a:rPr>
              <a:t>Prevention and early intervention</a:t>
            </a:r>
            <a:endParaRPr lang="en-GB" sz="2400" kern="1200" dirty="0">
              <a:solidFill>
                <a:schemeClr val="tx1"/>
              </a:solidFill>
              <a:latin typeface="Arial"/>
              <a:cs typeface="Arial"/>
            </a:endParaRPr>
          </a:p>
        </p:txBody>
      </p:sp>
      <p:sp>
        <p:nvSpPr>
          <p:cNvPr id="12" name="Freeform 11"/>
          <p:cNvSpPr/>
          <p:nvPr/>
        </p:nvSpPr>
        <p:spPr>
          <a:xfrm>
            <a:off x="1842655" y="4492849"/>
            <a:ext cx="2571749" cy="1543050"/>
          </a:xfrm>
          <a:custGeom>
            <a:avLst/>
            <a:gdLst>
              <a:gd name="connsiteX0" fmla="*/ 0 w 2571749"/>
              <a:gd name="connsiteY0" fmla="*/ 0 h 1543050"/>
              <a:gd name="connsiteX1" fmla="*/ 2571749 w 2571749"/>
              <a:gd name="connsiteY1" fmla="*/ 0 h 1543050"/>
              <a:gd name="connsiteX2" fmla="*/ 2571749 w 2571749"/>
              <a:gd name="connsiteY2" fmla="*/ 1543050 h 1543050"/>
              <a:gd name="connsiteX3" fmla="*/ 0 w 2571749"/>
              <a:gd name="connsiteY3" fmla="*/ 1543050 h 1543050"/>
              <a:gd name="connsiteX4" fmla="*/ 0 w 2571749"/>
              <a:gd name="connsiteY4" fmla="*/ 0 h 1543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49" h="1543050">
                <a:moveTo>
                  <a:pt x="0" y="0"/>
                </a:moveTo>
                <a:lnTo>
                  <a:pt x="2571749" y="0"/>
                </a:lnTo>
                <a:lnTo>
                  <a:pt x="2571749" y="1543050"/>
                </a:lnTo>
                <a:lnTo>
                  <a:pt x="0" y="1543050"/>
                </a:lnTo>
                <a:lnTo>
                  <a:pt x="0" y="0"/>
                </a:lnTo>
                <a:close/>
              </a:path>
            </a:pathLst>
          </a:custGeom>
          <a:solidFill>
            <a:srgbClr val="C50067"/>
          </a:solidFill>
          <a:ln w="15875" cap="flat" cmpd="sng" algn="ctr">
            <a:noFill/>
            <a:prstDash val="solid"/>
            <a:round/>
            <a:headEnd type="none" w="med" len="med"/>
            <a:tailEnd type="none" w="med" len="med"/>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solidFill>
                  <a:schemeClr val="tx1"/>
                </a:solidFill>
                <a:latin typeface="Arial"/>
                <a:cs typeface="Arial"/>
              </a:rPr>
              <a:t>Well-being</a:t>
            </a:r>
            <a:endParaRPr lang="en-GB" sz="2400" kern="1200" dirty="0">
              <a:solidFill>
                <a:schemeClr val="tx1"/>
              </a:solidFill>
              <a:latin typeface="Arial"/>
              <a:cs typeface="Arial"/>
            </a:endParaRPr>
          </a:p>
        </p:txBody>
      </p:sp>
      <p:sp>
        <p:nvSpPr>
          <p:cNvPr id="13" name="Freeform 12"/>
          <p:cNvSpPr/>
          <p:nvPr/>
        </p:nvSpPr>
        <p:spPr>
          <a:xfrm>
            <a:off x="4671580" y="4492849"/>
            <a:ext cx="2571749" cy="1543050"/>
          </a:xfrm>
          <a:custGeom>
            <a:avLst/>
            <a:gdLst>
              <a:gd name="connsiteX0" fmla="*/ 0 w 2571749"/>
              <a:gd name="connsiteY0" fmla="*/ 0 h 1543050"/>
              <a:gd name="connsiteX1" fmla="*/ 2571749 w 2571749"/>
              <a:gd name="connsiteY1" fmla="*/ 0 h 1543050"/>
              <a:gd name="connsiteX2" fmla="*/ 2571749 w 2571749"/>
              <a:gd name="connsiteY2" fmla="*/ 1543050 h 1543050"/>
              <a:gd name="connsiteX3" fmla="*/ 0 w 2571749"/>
              <a:gd name="connsiteY3" fmla="*/ 1543050 h 1543050"/>
              <a:gd name="connsiteX4" fmla="*/ 0 w 2571749"/>
              <a:gd name="connsiteY4" fmla="*/ 0 h 1543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49" h="1543050">
                <a:moveTo>
                  <a:pt x="0" y="0"/>
                </a:moveTo>
                <a:lnTo>
                  <a:pt x="2571749" y="0"/>
                </a:lnTo>
                <a:lnTo>
                  <a:pt x="2571749" y="1543050"/>
                </a:lnTo>
                <a:lnTo>
                  <a:pt x="0" y="1543050"/>
                </a:lnTo>
                <a:lnTo>
                  <a:pt x="0" y="0"/>
                </a:lnTo>
                <a:close/>
              </a:path>
            </a:pathLst>
          </a:custGeom>
          <a:solidFill>
            <a:srgbClr val="E9B73C"/>
          </a:solidFill>
          <a:ln w="15875" cap="flat" cmpd="sng" algn="ctr">
            <a:noFill/>
            <a:prstDash val="solid"/>
            <a:round/>
            <a:headEnd type="none" w="med" len="med"/>
            <a:tailEnd type="none" w="med" len="med"/>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solidFill>
                  <a:schemeClr val="tx1"/>
                </a:solidFill>
                <a:latin typeface="Arial"/>
                <a:cs typeface="Arial"/>
              </a:rPr>
              <a:t>Co-production</a:t>
            </a:r>
            <a:endParaRPr lang="en-GB" sz="2400" kern="1200" dirty="0">
              <a:solidFill>
                <a:schemeClr val="tx1"/>
              </a:solidFill>
              <a:latin typeface="Arial"/>
              <a:cs typeface="Arial"/>
            </a:endParaRPr>
          </a:p>
        </p:txBody>
      </p:sp>
      <p:sp>
        <p:nvSpPr>
          <p:cNvPr id="8" name="Freeform 7"/>
          <p:cNvSpPr/>
          <p:nvPr/>
        </p:nvSpPr>
        <p:spPr>
          <a:xfrm>
            <a:off x="7596336" y="4492849"/>
            <a:ext cx="2571749" cy="1543050"/>
          </a:xfrm>
          <a:custGeom>
            <a:avLst/>
            <a:gdLst>
              <a:gd name="connsiteX0" fmla="*/ 0 w 2571749"/>
              <a:gd name="connsiteY0" fmla="*/ 0 h 1543050"/>
              <a:gd name="connsiteX1" fmla="*/ 2571749 w 2571749"/>
              <a:gd name="connsiteY1" fmla="*/ 0 h 1543050"/>
              <a:gd name="connsiteX2" fmla="*/ 2571749 w 2571749"/>
              <a:gd name="connsiteY2" fmla="*/ 1543050 h 1543050"/>
              <a:gd name="connsiteX3" fmla="*/ 0 w 2571749"/>
              <a:gd name="connsiteY3" fmla="*/ 1543050 h 1543050"/>
              <a:gd name="connsiteX4" fmla="*/ 0 w 2571749"/>
              <a:gd name="connsiteY4" fmla="*/ 0 h 1543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1749" h="1543050">
                <a:moveTo>
                  <a:pt x="0" y="0"/>
                </a:moveTo>
                <a:lnTo>
                  <a:pt x="2571749" y="0"/>
                </a:lnTo>
                <a:lnTo>
                  <a:pt x="2571749" y="1543050"/>
                </a:lnTo>
                <a:lnTo>
                  <a:pt x="0" y="1543050"/>
                </a:lnTo>
                <a:lnTo>
                  <a:pt x="0" y="0"/>
                </a:lnTo>
                <a:close/>
              </a:path>
            </a:pathLst>
          </a:custGeom>
          <a:solidFill>
            <a:schemeClr val="accent2"/>
          </a:solidFill>
          <a:ln w="15875" cap="flat" cmpd="sng" algn="ctr">
            <a:noFill/>
            <a:prstDash val="solid"/>
            <a:round/>
            <a:headEnd type="none" w="med" len="med"/>
            <a:tailEnd type="none" w="med" len="med"/>
          </a:ln>
        </p:spPr>
        <p:style>
          <a:lnRef idx="2">
            <a:scrgbClr r="0" g="0" b="0"/>
          </a:lnRef>
          <a:fillRef idx="1">
            <a:scrgbClr r="0" g="0" b="0"/>
          </a:fillRef>
          <a:effectRef idx="0">
            <a:schemeClr val="dk2">
              <a:hueOff val="0"/>
              <a:satOff val="0"/>
              <a:lumOff val="0"/>
              <a:alphaOff val="0"/>
            </a:schemeClr>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solidFill>
                  <a:schemeClr val="tx1"/>
                </a:solidFill>
                <a:latin typeface="Arial"/>
                <a:cs typeface="Arial"/>
              </a:rPr>
              <a:t>Multi agency</a:t>
            </a:r>
            <a:endParaRPr lang="en-GB" sz="2400" kern="1200" dirty="0">
              <a:solidFill>
                <a:schemeClr val="tx1"/>
              </a:solidFill>
              <a:latin typeface="Arial"/>
              <a:cs typeface="Arial"/>
            </a:endParaRPr>
          </a:p>
        </p:txBody>
      </p:sp>
    </p:spTree>
    <p:extLst>
      <p:ext uri="{BB962C8B-B14F-4D97-AF65-F5344CB8AC3E}">
        <p14:creationId xmlns:p14="http://schemas.microsoft.com/office/powerpoint/2010/main" val="277846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P spid="13"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1450" y="-168275"/>
            <a:ext cx="10515600" cy="1325563"/>
          </a:xfrm>
        </p:spPr>
        <p:txBody>
          <a:bodyPr>
            <a:normAutofit/>
          </a:bodyPr>
          <a:lstStyle/>
          <a:p>
            <a:r>
              <a:rPr lang="en-GB" sz="4000" dirty="0" smtClean="0">
                <a:latin typeface="Arial" panose="020B0604020202020204" pitchFamily="34" charset="0"/>
                <a:cs typeface="Arial" panose="020B0604020202020204" pitchFamily="34" charset="0"/>
              </a:rPr>
              <a:t>What does the Act say about advocacy?</a:t>
            </a:r>
            <a:endParaRPr lang="en-GB" sz="4000" dirty="0">
              <a:latin typeface="Arial" panose="020B0604020202020204" pitchFamily="34" charset="0"/>
              <a:cs typeface="Arial" panose="020B0604020202020204" pitchFamily="34" charset="0"/>
            </a:endParaRPr>
          </a:p>
        </p:txBody>
      </p:sp>
      <p:sp>
        <p:nvSpPr>
          <p:cNvPr id="2" name="TextBox 1"/>
          <p:cNvSpPr txBox="1"/>
          <p:nvPr/>
        </p:nvSpPr>
        <p:spPr>
          <a:xfrm>
            <a:off x="457200" y="1468582"/>
            <a:ext cx="11249891" cy="4770537"/>
          </a:xfrm>
          <a:prstGeom prst="rect">
            <a:avLst/>
          </a:prstGeom>
          <a:noFill/>
        </p:spPr>
        <p:txBody>
          <a:bodyPr wrap="square" rtlCol="0">
            <a:spAutoFit/>
          </a:bodyPr>
          <a:lstStyle/>
          <a:p>
            <a:r>
              <a:rPr lang="en-US" sz="2600" dirty="0">
                <a:latin typeface="Arial" panose="020B0604020202020204" pitchFamily="34" charset="0"/>
                <a:cs typeface="Arial" panose="020B0604020202020204" pitchFamily="34" charset="0"/>
              </a:rPr>
              <a:t>Advocacy underpins all the principles of the Act and is an important tool </a:t>
            </a:r>
            <a:r>
              <a:rPr lang="en-US" sz="2600" dirty="0" smtClean="0">
                <a:latin typeface="Arial" panose="020B0604020202020204" pitchFamily="34" charset="0"/>
                <a:cs typeface="Arial" panose="020B0604020202020204" pitchFamily="34" charset="0"/>
              </a:rPr>
              <a:t/>
            </a:r>
            <a:br>
              <a:rPr lang="en-US" sz="2600" dirty="0" smtClean="0">
                <a:latin typeface="Arial" panose="020B0604020202020204" pitchFamily="34" charset="0"/>
                <a:cs typeface="Arial" panose="020B0604020202020204" pitchFamily="34" charset="0"/>
              </a:rPr>
            </a:br>
            <a:r>
              <a:rPr lang="en-US" sz="2600" dirty="0" smtClean="0">
                <a:latin typeface="Arial" panose="020B0604020202020204" pitchFamily="34" charset="0"/>
                <a:cs typeface="Arial" panose="020B0604020202020204" pitchFamily="34" charset="0"/>
              </a:rPr>
              <a:t>to </a:t>
            </a:r>
            <a:r>
              <a:rPr lang="en-US" sz="2600" dirty="0">
                <a:latin typeface="Arial" panose="020B0604020202020204" pitchFamily="34" charset="0"/>
                <a:cs typeface="Arial" panose="020B0604020202020204" pitchFamily="34" charset="0"/>
              </a:rPr>
              <a:t>support the voice and control and well-being of individuals. </a:t>
            </a:r>
            <a:r>
              <a:rPr lang="en-US" sz="2600" dirty="0" smtClean="0">
                <a:latin typeface="Arial" panose="020B0604020202020204" pitchFamily="34" charset="0"/>
                <a:cs typeface="Arial" panose="020B0604020202020204" pitchFamily="34" charset="0"/>
              </a:rPr>
              <a:t>Advocacy enables people to </a:t>
            </a:r>
            <a:r>
              <a:rPr lang="en-US" sz="2600" dirty="0">
                <a:latin typeface="Arial" panose="020B0604020202020204" pitchFamily="34" charset="0"/>
                <a:cs typeface="Arial" panose="020B0604020202020204" pitchFamily="34" charset="0"/>
              </a:rPr>
              <a:t>access information and services, get involved in decisions about their lives, explore choices and options, and express </a:t>
            </a:r>
            <a:r>
              <a:rPr lang="en-US" sz="2600" dirty="0" smtClean="0">
                <a:latin typeface="Arial" panose="020B0604020202020204" pitchFamily="34" charset="0"/>
                <a:cs typeface="Arial" panose="020B0604020202020204" pitchFamily="34" charset="0"/>
              </a:rPr>
              <a:t/>
            </a:r>
            <a:br>
              <a:rPr lang="en-US" sz="2600" dirty="0" smtClean="0">
                <a:latin typeface="Arial" panose="020B0604020202020204" pitchFamily="34" charset="0"/>
                <a:cs typeface="Arial" panose="020B0604020202020204" pitchFamily="34" charset="0"/>
              </a:rPr>
            </a:br>
            <a:r>
              <a:rPr lang="en-US" sz="2600" dirty="0" smtClean="0">
                <a:latin typeface="Arial" panose="020B0604020202020204" pitchFamily="34" charset="0"/>
                <a:cs typeface="Arial" panose="020B0604020202020204" pitchFamily="34" charset="0"/>
              </a:rPr>
              <a:t>their </a:t>
            </a:r>
            <a:r>
              <a:rPr lang="en-US" sz="2600" dirty="0">
                <a:latin typeface="Arial" panose="020B0604020202020204" pitchFamily="34" charset="0"/>
                <a:cs typeface="Arial" panose="020B0604020202020204" pitchFamily="34" charset="0"/>
              </a:rPr>
              <a:t>needs and wishes</a:t>
            </a:r>
            <a:r>
              <a:rPr lang="en-US" sz="2600" dirty="0" smtClean="0">
                <a:latin typeface="Arial" panose="020B0604020202020204" pitchFamily="34" charset="0"/>
                <a:cs typeface="Arial" panose="020B0604020202020204" pitchFamily="34" charset="0"/>
              </a:rPr>
              <a:t>.</a:t>
            </a:r>
          </a:p>
          <a:p>
            <a:endParaRPr lang="en-US" sz="2600" dirty="0">
              <a:latin typeface="Arial" panose="020B0604020202020204" pitchFamily="34" charset="0"/>
              <a:cs typeface="Arial" panose="020B0604020202020204" pitchFamily="34" charset="0"/>
            </a:endParaRPr>
          </a:p>
          <a:p>
            <a:endParaRPr lang="en-US" sz="2600" dirty="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The Act </a:t>
            </a:r>
            <a:r>
              <a:rPr lang="en-GB" sz="2600" dirty="0">
                <a:latin typeface="Arial" panose="020B0604020202020204" pitchFamily="34" charset="0"/>
                <a:cs typeface="Arial" panose="020B0604020202020204" pitchFamily="34" charset="0"/>
              </a:rPr>
              <a:t>requires that local authorities support people – children and adults with care and support needs, and carers – to fully participate in the key care and support processes of assessment, planning and review, and any safeguarding processes. </a:t>
            </a:r>
          </a:p>
          <a:p>
            <a:endParaRPr lang="en-GB" dirty="0"/>
          </a:p>
        </p:txBody>
      </p:sp>
    </p:spTree>
    <p:extLst>
      <p:ext uri="{BB962C8B-B14F-4D97-AF65-F5344CB8AC3E}">
        <p14:creationId xmlns:p14="http://schemas.microsoft.com/office/powerpoint/2010/main" val="962306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65564"/>
            <a:ext cx="10515600" cy="5015345"/>
          </a:xfrm>
        </p:spPr>
        <p:txBody>
          <a:bodyPr>
            <a:normAutofit fontScale="85000" lnSpcReduction="10000"/>
          </a:bodyPr>
          <a:lstStyle/>
          <a:p>
            <a:pPr marL="0" indent="0">
              <a:buNone/>
            </a:pPr>
            <a:r>
              <a:rPr lang="en-GB" sz="3100" dirty="0">
                <a:latin typeface="Arial" panose="020B0604020202020204" pitchFamily="34" charset="0"/>
                <a:cs typeface="Arial" panose="020B0604020202020204" pitchFamily="34" charset="0"/>
              </a:rPr>
              <a:t>Some people may experience barriers to their full participation and, if so, </a:t>
            </a:r>
            <a:r>
              <a:rPr lang="en-GB" sz="3100" dirty="0" smtClean="0">
                <a:latin typeface="Arial" panose="020B0604020202020204" pitchFamily="34" charset="0"/>
                <a:cs typeface="Arial" panose="020B0604020202020204" pitchFamily="34" charset="0"/>
              </a:rPr>
              <a:t>they may wish to have an advocate to support them.</a:t>
            </a:r>
          </a:p>
          <a:p>
            <a:pPr marL="0" indent="0">
              <a:buNone/>
            </a:pPr>
            <a:endParaRPr lang="en-GB" sz="1200" dirty="0">
              <a:latin typeface="Arial" panose="020B0604020202020204" pitchFamily="34" charset="0"/>
              <a:cs typeface="Arial" panose="020B0604020202020204" pitchFamily="34" charset="0"/>
            </a:endParaRPr>
          </a:p>
          <a:p>
            <a:pPr marL="0" indent="0">
              <a:buNone/>
            </a:pPr>
            <a:r>
              <a:rPr lang="en-GB" sz="3100" dirty="0">
                <a:latin typeface="Arial" panose="020B0604020202020204" pitchFamily="34" charset="0"/>
                <a:cs typeface="Arial" panose="020B0604020202020204" pitchFamily="34" charset="0"/>
              </a:rPr>
              <a:t>A parent, carer, friend, neighbour or relative for instance may be an ‘</a:t>
            </a:r>
            <a:r>
              <a:rPr lang="en-GB" sz="3100" b="1" dirty="0">
                <a:latin typeface="Arial" panose="020B0604020202020204" pitchFamily="34" charset="0"/>
                <a:cs typeface="Arial" panose="020B0604020202020204" pitchFamily="34" charset="0"/>
              </a:rPr>
              <a:t>appropriate individual’</a:t>
            </a:r>
            <a:r>
              <a:rPr lang="en-GB" sz="3100" dirty="0">
                <a:latin typeface="Arial" panose="020B0604020202020204" pitchFamily="34" charset="0"/>
                <a:cs typeface="Arial" panose="020B0604020202020204" pitchFamily="34" charset="0"/>
              </a:rPr>
              <a:t> to advocate for the person. An appropriate individual must:</a:t>
            </a:r>
          </a:p>
          <a:p>
            <a:pPr marL="0" indent="0">
              <a:buNone/>
            </a:pPr>
            <a:endParaRPr lang="en-GB" sz="1200" dirty="0">
              <a:latin typeface="Arial" panose="020B0604020202020204" pitchFamily="34" charset="0"/>
              <a:cs typeface="Arial" panose="020B0604020202020204" pitchFamily="34" charset="0"/>
            </a:endParaRPr>
          </a:p>
          <a:p>
            <a:pPr lvl="0"/>
            <a:r>
              <a:rPr lang="en-GB" sz="3100" dirty="0" smtClean="0">
                <a:latin typeface="Arial" panose="020B0604020202020204" pitchFamily="34" charset="0"/>
                <a:cs typeface="Arial" panose="020B0604020202020204" pitchFamily="34" charset="0"/>
              </a:rPr>
              <a:t>Be </a:t>
            </a:r>
            <a:r>
              <a:rPr lang="en-GB" sz="3100" dirty="0">
                <a:latin typeface="Arial" panose="020B0604020202020204" pitchFamily="34" charset="0"/>
                <a:cs typeface="Arial" panose="020B0604020202020204" pitchFamily="34" charset="0"/>
              </a:rPr>
              <a:t>able to adequately support the person’s participation</a:t>
            </a:r>
          </a:p>
          <a:p>
            <a:pPr lvl="0"/>
            <a:r>
              <a:rPr lang="en-GB" sz="3100" dirty="0" smtClean="0">
                <a:latin typeface="Arial" panose="020B0604020202020204" pitchFamily="34" charset="0"/>
                <a:cs typeface="Arial" panose="020B0604020202020204" pitchFamily="34" charset="0"/>
              </a:rPr>
              <a:t>Be </a:t>
            </a:r>
            <a:r>
              <a:rPr lang="en-GB" sz="3100" dirty="0">
                <a:latin typeface="Arial" panose="020B0604020202020204" pitchFamily="34" charset="0"/>
                <a:cs typeface="Arial" panose="020B0604020202020204" pitchFamily="34" charset="0"/>
              </a:rPr>
              <a:t>someone the person wants to support them</a:t>
            </a:r>
          </a:p>
          <a:p>
            <a:pPr lvl="0"/>
            <a:r>
              <a:rPr lang="en-GB" sz="3100" dirty="0" smtClean="0">
                <a:latin typeface="Arial" panose="020B0604020202020204" pitchFamily="34" charset="0"/>
                <a:cs typeface="Arial" panose="020B0604020202020204" pitchFamily="34" charset="0"/>
              </a:rPr>
              <a:t>Not </a:t>
            </a:r>
            <a:r>
              <a:rPr lang="en-GB" sz="3100" dirty="0">
                <a:latin typeface="Arial" panose="020B0604020202020204" pitchFamily="34" charset="0"/>
                <a:cs typeface="Arial" panose="020B0604020202020204" pitchFamily="34" charset="0"/>
              </a:rPr>
              <a:t>be someone implicated in a safeguarding enquiry</a:t>
            </a:r>
          </a:p>
          <a:p>
            <a:endParaRPr lang="en-GB" sz="1200" dirty="0">
              <a:latin typeface="Arial" panose="020B0604020202020204" pitchFamily="34" charset="0"/>
              <a:cs typeface="Arial" panose="020B0604020202020204" pitchFamily="34" charset="0"/>
            </a:endParaRPr>
          </a:p>
          <a:p>
            <a:pPr marL="0" indent="0">
              <a:buNone/>
            </a:pPr>
            <a:r>
              <a:rPr lang="en-GB" sz="3100" dirty="0">
                <a:latin typeface="Arial" panose="020B0604020202020204" pitchFamily="34" charset="0"/>
                <a:cs typeface="Arial" panose="020B0604020202020204" pitchFamily="34" charset="0"/>
              </a:rPr>
              <a:t>If there is no appropriate individual available to facilitate the person's participation, </a:t>
            </a:r>
            <a:r>
              <a:rPr lang="en-GB" sz="3100" dirty="0" smtClean="0">
                <a:latin typeface="Arial" panose="020B0604020202020204" pitchFamily="34" charset="0"/>
                <a:cs typeface="Arial" panose="020B0604020202020204" pitchFamily="34" charset="0"/>
              </a:rPr>
              <a:t>under Part 10 of the Act the </a:t>
            </a:r>
            <a:r>
              <a:rPr lang="en-GB" sz="3100" dirty="0">
                <a:latin typeface="Arial" panose="020B0604020202020204" pitchFamily="34" charset="0"/>
                <a:cs typeface="Arial" panose="020B0604020202020204" pitchFamily="34" charset="0"/>
              </a:rPr>
              <a:t>local authority must arrange for </a:t>
            </a:r>
            <a:r>
              <a:rPr lang="en-GB" sz="3100" dirty="0" smtClean="0">
                <a:latin typeface="Arial" panose="020B0604020202020204" pitchFamily="34" charset="0"/>
                <a:cs typeface="Arial" panose="020B0604020202020204" pitchFamily="34" charset="0"/>
              </a:rPr>
              <a:t>a formal advocate</a:t>
            </a:r>
            <a:r>
              <a:rPr lang="en-US" sz="3100" dirty="0" smtClean="0">
                <a:latin typeface="Arial" panose="020B0604020202020204" pitchFamily="34" charset="0"/>
                <a:cs typeface="Arial" panose="020B0604020202020204" pitchFamily="34" charset="0"/>
              </a:rPr>
              <a:t> </a:t>
            </a:r>
            <a:r>
              <a:rPr lang="en-US" sz="3100" dirty="0">
                <a:latin typeface="Arial" panose="020B0604020202020204" pitchFamily="34" charset="0"/>
                <a:cs typeface="Arial" panose="020B0604020202020204" pitchFamily="34" charset="0"/>
              </a:rPr>
              <a:t>to support and represent them.</a:t>
            </a:r>
            <a:endParaRPr lang="en-GB" sz="3100" dirty="0">
              <a:latin typeface="Arial" panose="020B0604020202020204" pitchFamily="34" charset="0"/>
              <a:cs typeface="Arial" panose="020B0604020202020204" pitchFamily="34" charset="0"/>
            </a:endParaRPr>
          </a:p>
          <a:p>
            <a:endParaRPr lang="en-GB" dirty="0"/>
          </a:p>
        </p:txBody>
      </p:sp>
      <p:sp>
        <p:nvSpPr>
          <p:cNvPr id="3" name="Title 2"/>
          <p:cNvSpPr>
            <a:spLocks noGrp="1"/>
          </p:cNvSpPr>
          <p:nvPr>
            <p:ph type="title"/>
          </p:nvPr>
        </p:nvSpPr>
        <p:spPr/>
        <p:txBody>
          <a:bodyPr/>
          <a:lstStyle/>
          <a:p>
            <a:r>
              <a:rPr lang="en-GB" dirty="0" smtClean="0"/>
              <a:t>Advocacy</a:t>
            </a:r>
            <a:endParaRPr lang="en-GB" dirty="0"/>
          </a:p>
        </p:txBody>
      </p:sp>
    </p:spTree>
    <p:extLst>
      <p:ext uri="{BB962C8B-B14F-4D97-AF65-F5344CB8AC3E}">
        <p14:creationId xmlns:p14="http://schemas.microsoft.com/office/powerpoint/2010/main" val="4066164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9040</TotalTime>
  <Words>1439</Words>
  <Application>Microsoft Office PowerPoint</Application>
  <PresentationFormat>Custom</PresentationFormat>
  <Paragraphs>169</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Custom Design</vt:lpstr>
      <vt:lpstr>Advocacy modules</vt:lpstr>
      <vt:lpstr>Learning outcomes</vt:lpstr>
      <vt:lpstr>The background to these modules</vt:lpstr>
      <vt:lpstr>PowerPoint Presentation</vt:lpstr>
      <vt:lpstr>PowerPoint Presentation</vt:lpstr>
      <vt:lpstr>About the Act</vt:lpstr>
      <vt:lpstr>Principles of the Act</vt:lpstr>
      <vt:lpstr>What does the Act say about advocacy?</vt:lpstr>
      <vt:lpstr>Advocacy</vt:lpstr>
      <vt:lpstr>Why is this relevant to me?</vt:lpstr>
      <vt:lpstr>The Advocacy modules </vt:lpstr>
      <vt:lpstr>Introductions and group agreement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Advocacy?</dc:title>
  <dc:creator>Kelly Davies</dc:creator>
  <cp:lastModifiedBy>Bethan Price</cp:lastModifiedBy>
  <cp:revision>89</cp:revision>
  <dcterms:created xsi:type="dcterms:W3CDTF">2015-12-16T15:38:31Z</dcterms:created>
  <dcterms:modified xsi:type="dcterms:W3CDTF">2016-07-12T14:35:07Z</dcterms:modified>
</cp:coreProperties>
</file>