
<file path=[Content_Types].xml><?xml version="1.0" encoding="utf-8"?>
<Types xmlns="http://schemas.openxmlformats.org/package/2006/content-types">
  <Default Extension="png" ContentType="image/png"/>
  <Default Extension="pdf" ContentType="application/pdf"/>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3"/>
  </p:notesMasterIdLst>
  <p:sldIdLst>
    <p:sldId id="256" r:id="rId2"/>
    <p:sldId id="279" r:id="rId3"/>
    <p:sldId id="277" r:id="rId4"/>
    <p:sldId id="275" r:id="rId5"/>
    <p:sldId id="272" r:id="rId6"/>
    <p:sldId id="257" r:id="rId7"/>
    <p:sldId id="273" r:id="rId8"/>
    <p:sldId id="258" r:id="rId9"/>
    <p:sldId id="262" r:id="rId10"/>
    <p:sldId id="263" r:id="rId11"/>
    <p:sldId id="274"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ecile " initials="C"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C441"/>
    <a:srgbClr val="5CC9E3"/>
    <a:srgbClr val="EF9526"/>
    <a:srgbClr val="34B555"/>
    <a:srgbClr val="ED1E87"/>
    <a:srgbClr val="FF0066"/>
    <a:srgbClr val="FF0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6" autoAdjust="0"/>
    <p:restoredTop sz="76732" autoAdjust="0"/>
  </p:normalViewPr>
  <p:slideViewPr>
    <p:cSldViewPr>
      <p:cViewPr>
        <p:scale>
          <a:sx n="70" d="100"/>
          <a:sy n="70" d="100"/>
        </p:scale>
        <p:origin x="-1218" y="-354"/>
      </p:cViewPr>
      <p:guideLst>
        <p:guide orient="horz" pos="2160"/>
        <p:guide pos="2880"/>
      </p:guideLst>
    </p:cSldViewPr>
  </p:slideViewPr>
  <p:outlineViewPr>
    <p:cViewPr>
      <p:scale>
        <a:sx n="33" d="100"/>
        <a:sy n="33" d="100"/>
      </p:scale>
      <p:origin x="0" y="0"/>
    </p:cViewPr>
  </p:outlineViewPr>
  <p:notesTextViewPr>
    <p:cViewPr>
      <p:scale>
        <a:sx n="1" d="1"/>
        <a:sy n="1" d="1"/>
      </p:scale>
      <p:origin x="0" y="1332"/>
    </p:cViewPr>
  </p:notesTextViewPr>
  <p:sorterViewPr>
    <p:cViewPr>
      <p:scale>
        <a:sx n="100" d="100"/>
        <a:sy n="100" d="100"/>
      </p:scale>
      <p:origin x="0" y="0"/>
    </p:cViewPr>
  </p:sorterViewPr>
  <p:notesViewPr>
    <p:cSldViewPr>
      <p:cViewPr>
        <p:scale>
          <a:sx n="100" d="100"/>
          <a:sy n="100" d="100"/>
        </p:scale>
        <p:origin x="-998" y="194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iagrams/_rels/data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image" Target="../media/image10.png"/></Relationships>
</file>

<file path=ppt/diagrams/_rels/data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image" Target="../media/image14.png"/></Relationships>
</file>

<file path=ppt/diagrams/_rels/drawing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image" Target="../media/image10.png"/></Relationships>
</file>

<file path=ppt/diagrams/_rels/drawing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image" Target="../media/image14.pn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63315C-546D-4C33-97A1-4B4D18262910}" type="doc">
      <dgm:prSet loTypeId="urn:microsoft.com/office/officeart/2005/8/layout/hList7" loCatId="list" qsTypeId="urn:microsoft.com/office/officeart/2005/8/quickstyle/simple1" qsCatId="simple" csTypeId="urn:microsoft.com/office/officeart/2005/8/colors/colorful5" csCatId="colorful" phldr="1"/>
      <dgm:spPr/>
    </dgm:pt>
    <dgm:pt modelId="{333ED457-AB71-4E15-A09B-0D67F24FD9C3}">
      <dgm:prSet phldrT="[Text]" custT="1"/>
      <dgm:spPr>
        <a:solidFill>
          <a:srgbClr val="EF9526"/>
        </a:solidFill>
      </dgm:spPr>
      <dgm:t>
        <a:bodyPr/>
        <a:lstStyle/>
        <a:p>
          <a:pPr algn="ctr">
            <a:spcAft>
              <a:spcPct val="35000"/>
            </a:spcAft>
          </a:pPr>
          <a:r>
            <a:rPr lang="en-GB" sz="1800" b="1" dirty="0" smtClean="0">
              <a:solidFill>
                <a:schemeClr val="tx1"/>
              </a:solidFill>
              <a:latin typeface="Arial" panose="020B0604020202020204" pitchFamily="34" charset="0"/>
              <a:cs typeface="Arial" panose="020B0604020202020204" pitchFamily="34" charset="0"/>
            </a:rPr>
            <a:t>Assessment of need</a:t>
          </a:r>
          <a:endParaRPr lang="en-GB" sz="1100" dirty="0" smtClean="0">
            <a:solidFill>
              <a:schemeClr val="tx1"/>
            </a:solidFill>
            <a:latin typeface="Arial" panose="020B0604020202020204" pitchFamily="34" charset="0"/>
            <a:cs typeface="Arial" panose="020B0604020202020204" pitchFamily="34" charset="0"/>
          </a:endParaRPr>
        </a:p>
        <a:p>
          <a:pPr marL="108000" algn="l">
            <a:spcAft>
              <a:spcPts val="600"/>
            </a:spcAft>
          </a:pPr>
          <a:r>
            <a:rPr lang="en-GB" sz="1600" dirty="0" smtClean="0">
              <a:solidFill>
                <a:schemeClr val="tx1"/>
              </a:solidFill>
              <a:latin typeface="Arial" panose="020B0604020202020204" pitchFamily="34" charset="0"/>
              <a:cs typeface="Arial" panose="020B0604020202020204" pitchFamily="34" charset="0"/>
            </a:rPr>
            <a:t>How best to meet need</a:t>
          </a:r>
        </a:p>
        <a:p>
          <a:pPr marL="108000" algn="l">
            <a:spcAft>
              <a:spcPts val="600"/>
            </a:spcAft>
          </a:pPr>
          <a:r>
            <a:rPr lang="en-GB" sz="1600" dirty="0" smtClean="0">
              <a:solidFill>
                <a:schemeClr val="tx1"/>
              </a:solidFill>
              <a:latin typeface="Arial" panose="020B0604020202020204" pitchFamily="34" charset="0"/>
              <a:cs typeface="Arial" panose="020B0604020202020204" pitchFamily="34" charset="0"/>
            </a:rPr>
            <a:t>Health assessment</a:t>
          </a:r>
          <a:endParaRPr lang="en-GB" sz="1600" dirty="0">
            <a:solidFill>
              <a:schemeClr val="tx1"/>
            </a:solidFill>
            <a:latin typeface="Arial" panose="020B0604020202020204" pitchFamily="34" charset="0"/>
            <a:cs typeface="Arial" panose="020B0604020202020204" pitchFamily="34" charset="0"/>
          </a:endParaRPr>
        </a:p>
      </dgm:t>
    </dgm:pt>
    <dgm:pt modelId="{5026854A-69DA-4E97-88C1-BE2A986B5B6A}" type="parTrans" cxnId="{2D8D82AC-697B-4545-8DC1-3E558ED21BC9}">
      <dgm:prSet/>
      <dgm:spPr/>
      <dgm:t>
        <a:bodyPr/>
        <a:lstStyle/>
        <a:p>
          <a:endParaRPr lang="en-GB"/>
        </a:p>
      </dgm:t>
    </dgm:pt>
    <dgm:pt modelId="{CA7B4140-EB44-4739-8670-88FECB5CCBF2}" type="sibTrans" cxnId="{2D8D82AC-697B-4545-8DC1-3E558ED21BC9}">
      <dgm:prSet/>
      <dgm:spPr/>
      <dgm:t>
        <a:bodyPr/>
        <a:lstStyle/>
        <a:p>
          <a:endParaRPr lang="en-GB"/>
        </a:p>
      </dgm:t>
    </dgm:pt>
    <dgm:pt modelId="{6742C283-C61F-475A-A057-3578BB976660}">
      <dgm:prSet phldrT="[Text]" custT="1"/>
      <dgm:spPr>
        <a:solidFill>
          <a:srgbClr val="ED1E87"/>
        </a:solidFill>
      </dgm:spPr>
      <dgm:t>
        <a:bodyPr/>
        <a:lstStyle/>
        <a:p>
          <a:pPr algn="ctr">
            <a:spcAft>
              <a:spcPct val="35000"/>
            </a:spcAft>
          </a:pPr>
          <a:endParaRPr lang="en-GB" sz="1800" b="1" dirty="0" smtClean="0">
            <a:solidFill>
              <a:schemeClr val="tx1"/>
            </a:solidFill>
            <a:latin typeface="Arial" panose="020B0604020202020204" pitchFamily="34" charset="0"/>
            <a:cs typeface="Arial" panose="020B0604020202020204" pitchFamily="34" charset="0"/>
          </a:endParaRPr>
        </a:p>
        <a:p>
          <a:pPr algn="ctr">
            <a:spcAft>
              <a:spcPct val="35000"/>
            </a:spcAft>
          </a:pPr>
          <a:r>
            <a:rPr lang="en-GB" sz="1800" b="1" dirty="0" smtClean="0">
              <a:solidFill>
                <a:schemeClr val="bg1"/>
              </a:solidFill>
              <a:latin typeface="Arial" panose="020B0604020202020204" pitchFamily="34" charset="0"/>
              <a:cs typeface="Arial" panose="020B0604020202020204" pitchFamily="34" charset="0"/>
            </a:rPr>
            <a:t>Care and Support Plan</a:t>
          </a:r>
        </a:p>
        <a:p>
          <a:pPr marL="108000" algn="l">
            <a:spcAft>
              <a:spcPts val="600"/>
            </a:spcAft>
          </a:pPr>
          <a:r>
            <a:rPr lang="en-GB" sz="1600" dirty="0" smtClean="0">
              <a:solidFill>
                <a:schemeClr val="bg1"/>
              </a:solidFill>
              <a:latin typeface="Arial" panose="020B0604020202020204" pitchFamily="34" charset="0"/>
              <a:cs typeface="Arial" panose="020B0604020202020204" pitchFamily="34" charset="0"/>
            </a:rPr>
            <a:t>Health Plan</a:t>
          </a:r>
        </a:p>
        <a:p>
          <a:pPr marL="108000" algn="l">
            <a:spcAft>
              <a:spcPts val="600"/>
            </a:spcAft>
          </a:pPr>
          <a:r>
            <a:rPr lang="en-GB" sz="1600" dirty="0" smtClean="0">
              <a:solidFill>
                <a:schemeClr val="bg1"/>
              </a:solidFill>
              <a:latin typeface="Arial" panose="020B0604020202020204" pitchFamily="34" charset="0"/>
              <a:cs typeface="Arial" panose="020B0604020202020204" pitchFamily="34" charset="0"/>
            </a:rPr>
            <a:t>Personal Education Plan</a:t>
          </a:r>
        </a:p>
        <a:p>
          <a:pPr marL="108000" algn="l">
            <a:spcAft>
              <a:spcPts val="600"/>
            </a:spcAft>
          </a:pPr>
          <a:r>
            <a:rPr lang="en-GB" sz="1600" dirty="0" smtClean="0">
              <a:solidFill>
                <a:schemeClr val="bg1"/>
              </a:solidFill>
              <a:latin typeface="Arial" panose="020B0604020202020204" pitchFamily="34" charset="0"/>
              <a:cs typeface="Arial" panose="020B0604020202020204" pitchFamily="34" charset="0"/>
            </a:rPr>
            <a:t>Placement Plan</a:t>
          </a:r>
        </a:p>
        <a:p>
          <a:pPr marL="108000" algn="l">
            <a:spcAft>
              <a:spcPts val="600"/>
            </a:spcAft>
          </a:pPr>
          <a:r>
            <a:rPr lang="en-GB" sz="1600" dirty="0" smtClean="0">
              <a:solidFill>
                <a:schemeClr val="bg1"/>
              </a:solidFill>
              <a:latin typeface="Arial" panose="020B0604020202020204" pitchFamily="34" charset="0"/>
              <a:cs typeface="Arial" panose="020B0604020202020204" pitchFamily="34" charset="0"/>
            </a:rPr>
            <a:t>Plan for Permanence</a:t>
          </a:r>
          <a:endParaRPr lang="en-GB" sz="1600" dirty="0">
            <a:solidFill>
              <a:schemeClr val="bg1"/>
            </a:solidFill>
            <a:latin typeface="Arial" panose="020B0604020202020204" pitchFamily="34" charset="0"/>
            <a:cs typeface="Arial" panose="020B0604020202020204" pitchFamily="34" charset="0"/>
          </a:endParaRPr>
        </a:p>
      </dgm:t>
    </dgm:pt>
    <dgm:pt modelId="{CA2AD85D-8325-4D2F-BE49-131841071D09}" type="parTrans" cxnId="{EF5D771C-589F-442F-BB61-AC20FEE98AB7}">
      <dgm:prSet/>
      <dgm:spPr/>
      <dgm:t>
        <a:bodyPr/>
        <a:lstStyle/>
        <a:p>
          <a:endParaRPr lang="en-GB"/>
        </a:p>
      </dgm:t>
    </dgm:pt>
    <dgm:pt modelId="{4E27EF5D-54C6-4830-BE1C-60BB1C8946E4}" type="sibTrans" cxnId="{EF5D771C-589F-442F-BB61-AC20FEE98AB7}">
      <dgm:prSet/>
      <dgm:spPr/>
      <dgm:t>
        <a:bodyPr/>
        <a:lstStyle/>
        <a:p>
          <a:endParaRPr lang="en-GB"/>
        </a:p>
      </dgm:t>
    </dgm:pt>
    <dgm:pt modelId="{C0336085-01DB-4A25-B00B-CE15CFE24D92}">
      <dgm:prSet phldrT="[Text]" custT="1"/>
      <dgm:spPr>
        <a:solidFill>
          <a:srgbClr val="00B050"/>
        </a:solidFill>
      </dgm:spPr>
      <dgm:t>
        <a:bodyPr/>
        <a:lstStyle/>
        <a:p>
          <a:pPr algn="ctr">
            <a:spcAft>
              <a:spcPct val="35000"/>
            </a:spcAft>
          </a:pPr>
          <a:r>
            <a:rPr lang="en-GB" sz="1800" b="1" dirty="0" smtClean="0">
              <a:solidFill>
                <a:schemeClr val="bg1"/>
              </a:solidFill>
              <a:latin typeface="Arial" panose="020B0604020202020204" pitchFamily="34" charset="0"/>
              <a:cs typeface="Arial" panose="020B0604020202020204" pitchFamily="34" charset="0"/>
            </a:rPr>
            <a:t>Review</a:t>
          </a:r>
          <a:endParaRPr lang="en-GB" sz="1400" b="0" dirty="0" smtClean="0">
            <a:solidFill>
              <a:schemeClr val="bg1"/>
            </a:solidFill>
            <a:latin typeface="Arial" panose="020B0604020202020204" pitchFamily="34" charset="0"/>
            <a:cs typeface="Arial" panose="020B0604020202020204" pitchFamily="34" charset="0"/>
          </a:endParaRPr>
        </a:p>
        <a:p>
          <a:pPr marL="108000" algn="l">
            <a:spcAft>
              <a:spcPts val="600"/>
            </a:spcAft>
          </a:pPr>
          <a:r>
            <a:rPr lang="en-GB" sz="1600" b="0" dirty="0" smtClean="0">
              <a:solidFill>
                <a:schemeClr val="bg1"/>
              </a:solidFill>
              <a:latin typeface="Arial" panose="020B0604020202020204" pitchFamily="34" charset="0"/>
              <a:cs typeface="Arial" panose="020B0604020202020204" pitchFamily="34" charset="0"/>
            </a:rPr>
            <a:t>Independent Reviewing Officer</a:t>
          </a:r>
        </a:p>
        <a:p>
          <a:pPr marL="108000" algn="l">
            <a:spcAft>
              <a:spcPts val="600"/>
            </a:spcAft>
          </a:pPr>
          <a:r>
            <a:rPr lang="en-GB" sz="1600" b="0" dirty="0" smtClean="0">
              <a:solidFill>
                <a:schemeClr val="bg1"/>
              </a:solidFill>
              <a:latin typeface="Arial" panose="020B0604020202020204" pitchFamily="34" charset="0"/>
              <a:cs typeface="Arial" panose="020B0604020202020204" pitchFamily="34" charset="0"/>
            </a:rPr>
            <a:t>Monitor progress in meeting outcomes</a:t>
          </a:r>
          <a:endParaRPr lang="en-GB" sz="1600" dirty="0">
            <a:solidFill>
              <a:schemeClr val="bg1"/>
            </a:solidFill>
            <a:latin typeface="Arial" panose="020B0604020202020204" pitchFamily="34" charset="0"/>
            <a:cs typeface="Arial" panose="020B0604020202020204" pitchFamily="34" charset="0"/>
          </a:endParaRPr>
        </a:p>
      </dgm:t>
    </dgm:pt>
    <dgm:pt modelId="{9BA694AE-1EE9-4E33-A510-E1BB60413572}" type="parTrans" cxnId="{F99D3524-9ADF-4EC1-8680-7870C84BC8F7}">
      <dgm:prSet/>
      <dgm:spPr/>
      <dgm:t>
        <a:bodyPr/>
        <a:lstStyle/>
        <a:p>
          <a:endParaRPr lang="en-GB"/>
        </a:p>
      </dgm:t>
    </dgm:pt>
    <dgm:pt modelId="{B69780DB-A778-4CA4-8C34-3615ABB9DE0D}" type="sibTrans" cxnId="{F99D3524-9ADF-4EC1-8680-7870C84BC8F7}">
      <dgm:prSet/>
      <dgm:spPr/>
      <dgm:t>
        <a:bodyPr/>
        <a:lstStyle/>
        <a:p>
          <a:endParaRPr lang="en-GB"/>
        </a:p>
      </dgm:t>
    </dgm:pt>
    <dgm:pt modelId="{6AC1F75A-6DD7-4E6E-BAC4-F347AB3877FA}">
      <dgm:prSet custT="1"/>
      <dgm:spPr>
        <a:solidFill>
          <a:srgbClr val="FFC000"/>
        </a:solidFill>
      </dgm:spPr>
      <dgm:t>
        <a:bodyPr/>
        <a:lstStyle/>
        <a:p>
          <a:pPr algn="ctr">
            <a:spcAft>
              <a:spcPct val="35000"/>
            </a:spcAft>
          </a:pPr>
          <a:r>
            <a:rPr lang="en-GB" sz="1800" b="1" dirty="0" smtClean="0">
              <a:solidFill>
                <a:schemeClr val="tx1"/>
              </a:solidFill>
              <a:latin typeface="Arial" panose="020B0604020202020204" pitchFamily="34" charset="0"/>
              <a:cs typeface="Arial" panose="020B0604020202020204" pitchFamily="34" charset="0"/>
            </a:rPr>
            <a:t>Pathway Plan</a:t>
          </a:r>
        </a:p>
        <a:p>
          <a:pPr marL="108000" algn="l">
            <a:spcAft>
              <a:spcPts val="600"/>
            </a:spcAft>
          </a:pPr>
          <a:r>
            <a:rPr lang="en-GB" sz="1600" b="0" dirty="0" smtClean="0">
              <a:solidFill>
                <a:schemeClr val="tx1"/>
              </a:solidFill>
              <a:latin typeface="Arial" panose="020B0604020202020204" pitchFamily="34" charset="0"/>
              <a:cs typeface="Arial" panose="020B0604020202020204" pitchFamily="34" charset="0"/>
            </a:rPr>
            <a:t>From age 16</a:t>
          </a:r>
        </a:p>
        <a:p>
          <a:pPr marL="108000" algn="l">
            <a:spcAft>
              <a:spcPts val="600"/>
            </a:spcAft>
          </a:pPr>
          <a:r>
            <a:rPr lang="en-GB" sz="1600" b="0" dirty="0" smtClean="0">
              <a:solidFill>
                <a:schemeClr val="tx1"/>
              </a:solidFill>
              <a:latin typeface="Arial" panose="020B0604020202020204" pitchFamily="34" charset="0"/>
              <a:cs typeface="Arial" panose="020B0604020202020204" pitchFamily="34" charset="0"/>
            </a:rPr>
            <a:t>Outcomes for transition to adulthood</a:t>
          </a:r>
        </a:p>
        <a:p>
          <a:pPr marL="108000" algn="l">
            <a:spcAft>
              <a:spcPts val="600"/>
            </a:spcAft>
          </a:pPr>
          <a:endParaRPr lang="en-GB" sz="1600" dirty="0">
            <a:solidFill>
              <a:schemeClr val="tx1"/>
            </a:solidFill>
            <a:latin typeface="Arial" panose="020B0604020202020204" pitchFamily="34" charset="0"/>
            <a:cs typeface="Arial" panose="020B0604020202020204" pitchFamily="34" charset="0"/>
          </a:endParaRPr>
        </a:p>
      </dgm:t>
    </dgm:pt>
    <dgm:pt modelId="{5CEBB8A8-7954-484B-8E6B-86DC8B90BE7F}" type="parTrans" cxnId="{A31A893E-5FDF-41BB-AB03-0DF64806E497}">
      <dgm:prSet/>
      <dgm:spPr/>
      <dgm:t>
        <a:bodyPr/>
        <a:lstStyle/>
        <a:p>
          <a:endParaRPr lang="en-GB"/>
        </a:p>
      </dgm:t>
    </dgm:pt>
    <dgm:pt modelId="{BB239C0E-94A5-47D4-8765-B49E103E71B8}" type="sibTrans" cxnId="{A31A893E-5FDF-41BB-AB03-0DF64806E497}">
      <dgm:prSet/>
      <dgm:spPr/>
      <dgm:t>
        <a:bodyPr/>
        <a:lstStyle/>
        <a:p>
          <a:endParaRPr lang="en-GB"/>
        </a:p>
      </dgm:t>
    </dgm:pt>
    <dgm:pt modelId="{930F9329-E57E-4E7C-9488-8338F1AD9997}" type="pres">
      <dgm:prSet presAssocID="{0863315C-546D-4C33-97A1-4B4D18262910}" presName="Name0" presStyleCnt="0">
        <dgm:presLayoutVars>
          <dgm:dir/>
          <dgm:resizeHandles val="exact"/>
        </dgm:presLayoutVars>
      </dgm:prSet>
      <dgm:spPr/>
    </dgm:pt>
    <dgm:pt modelId="{39B039CA-B006-48F9-9397-CA3A2E04CBE0}" type="pres">
      <dgm:prSet presAssocID="{0863315C-546D-4C33-97A1-4B4D18262910}" presName="fgShape" presStyleLbl="fgShp" presStyleIdx="0" presStyleCnt="1" custLinFactNeighborX="445" custLinFactNeighborY="30769"/>
      <dgm:spPr>
        <a:solidFill>
          <a:srgbClr val="5CC9E3"/>
        </a:solidFill>
      </dgm:spPr>
    </dgm:pt>
    <dgm:pt modelId="{2DBDC833-2D95-4A52-9DEB-DA8764C6F80A}" type="pres">
      <dgm:prSet presAssocID="{0863315C-546D-4C33-97A1-4B4D18262910}" presName="linComp" presStyleCnt="0"/>
      <dgm:spPr/>
    </dgm:pt>
    <dgm:pt modelId="{CDDE18B1-4556-4F7C-A065-8B7C46EE0505}" type="pres">
      <dgm:prSet presAssocID="{333ED457-AB71-4E15-A09B-0D67F24FD9C3}" presName="compNode" presStyleCnt="0"/>
      <dgm:spPr/>
    </dgm:pt>
    <dgm:pt modelId="{E5849411-383B-4345-9B20-9C9C6B03B66C}" type="pres">
      <dgm:prSet presAssocID="{333ED457-AB71-4E15-A09B-0D67F24FD9C3}" presName="bkgdShape" presStyleLbl="node1" presStyleIdx="0" presStyleCnt="4"/>
      <dgm:spPr/>
      <dgm:t>
        <a:bodyPr/>
        <a:lstStyle/>
        <a:p>
          <a:endParaRPr lang="en-GB"/>
        </a:p>
      </dgm:t>
    </dgm:pt>
    <dgm:pt modelId="{A00CBF68-C427-409E-A3AB-655A6911B48C}" type="pres">
      <dgm:prSet presAssocID="{333ED457-AB71-4E15-A09B-0D67F24FD9C3}" presName="nodeTx" presStyleLbl="node1" presStyleIdx="0" presStyleCnt="4">
        <dgm:presLayoutVars>
          <dgm:bulletEnabled val="1"/>
        </dgm:presLayoutVars>
      </dgm:prSet>
      <dgm:spPr/>
      <dgm:t>
        <a:bodyPr/>
        <a:lstStyle/>
        <a:p>
          <a:endParaRPr lang="en-GB"/>
        </a:p>
      </dgm:t>
    </dgm:pt>
    <dgm:pt modelId="{913AB0A9-458E-4338-B6E2-323EDDEB42E1}" type="pres">
      <dgm:prSet presAssocID="{333ED457-AB71-4E15-A09B-0D67F24FD9C3}" presName="invisiNode" presStyleLbl="node1" presStyleIdx="0" presStyleCnt="4"/>
      <dgm:spPr/>
    </dgm:pt>
    <dgm:pt modelId="{7E95DE9E-74A0-4F60-BC93-5593ECAEA7FB}" type="pres">
      <dgm:prSet presAssocID="{333ED457-AB71-4E15-A09B-0D67F24FD9C3}" presName="imagNode" presStyleLbl="fgImgPlace1" presStyleIdx="0" presStyleCnt="4"/>
      <dgm:spPr/>
    </dgm:pt>
    <dgm:pt modelId="{AD902CF7-D266-404A-A7A7-095F5F34E28F}" type="pres">
      <dgm:prSet presAssocID="{CA7B4140-EB44-4739-8670-88FECB5CCBF2}" presName="sibTrans" presStyleLbl="sibTrans2D1" presStyleIdx="0" presStyleCnt="0"/>
      <dgm:spPr/>
      <dgm:t>
        <a:bodyPr/>
        <a:lstStyle/>
        <a:p>
          <a:endParaRPr lang="en-GB"/>
        </a:p>
      </dgm:t>
    </dgm:pt>
    <dgm:pt modelId="{FF0D9ADE-62A7-4844-BC4C-79606291D01A}" type="pres">
      <dgm:prSet presAssocID="{6742C283-C61F-475A-A057-3578BB976660}" presName="compNode" presStyleCnt="0"/>
      <dgm:spPr/>
    </dgm:pt>
    <dgm:pt modelId="{2C5E48F2-C34B-4A4E-A7A6-4578C2A55FE9}" type="pres">
      <dgm:prSet presAssocID="{6742C283-C61F-475A-A057-3578BB976660}" presName="bkgdShape" presStyleLbl="node1" presStyleIdx="1" presStyleCnt="4" custLinFactNeighborX="1698" custLinFactNeighborY="3333"/>
      <dgm:spPr/>
      <dgm:t>
        <a:bodyPr/>
        <a:lstStyle/>
        <a:p>
          <a:endParaRPr lang="en-GB"/>
        </a:p>
      </dgm:t>
    </dgm:pt>
    <dgm:pt modelId="{F8C19A71-BE20-4909-95B5-3BFF4A2D99D3}" type="pres">
      <dgm:prSet presAssocID="{6742C283-C61F-475A-A057-3578BB976660}" presName="nodeTx" presStyleLbl="node1" presStyleIdx="1" presStyleCnt="4">
        <dgm:presLayoutVars>
          <dgm:bulletEnabled val="1"/>
        </dgm:presLayoutVars>
      </dgm:prSet>
      <dgm:spPr/>
      <dgm:t>
        <a:bodyPr/>
        <a:lstStyle/>
        <a:p>
          <a:endParaRPr lang="en-GB"/>
        </a:p>
      </dgm:t>
    </dgm:pt>
    <dgm:pt modelId="{E72F54B7-F45D-4786-9721-AB4FC3B6F51B}" type="pres">
      <dgm:prSet presAssocID="{6742C283-C61F-475A-A057-3578BB976660}" presName="invisiNode" presStyleLbl="node1" presStyleIdx="1" presStyleCnt="4"/>
      <dgm:spPr/>
    </dgm:pt>
    <dgm:pt modelId="{41519EDC-4F77-4FDC-99FD-4C96F64EFCC7}" type="pres">
      <dgm:prSet presAssocID="{6742C283-C61F-475A-A057-3578BB976660}" presName="imagNode" presStyleLbl="fgImgPlace1" presStyleIdx="1" presStyleCnt="4"/>
      <dgm:spPr/>
    </dgm:pt>
    <dgm:pt modelId="{65B23FEB-FC06-4383-8F39-2E1168F5D39F}" type="pres">
      <dgm:prSet presAssocID="{4E27EF5D-54C6-4830-BE1C-60BB1C8946E4}" presName="sibTrans" presStyleLbl="sibTrans2D1" presStyleIdx="0" presStyleCnt="0"/>
      <dgm:spPr/>
      <dgm:t>
        <a:bodyPr/>
        <a:lstStyle/>
        <a:p>
          <a:endParaRPr lang="en-GB"/>
        </a:p>
      </dgm:t>
    </dgm:pt>
    <dgm:pt modelId="{D53E2432-AFFC-4DE9-9C7F-F8367CAEEFEF}" type="pres">
      <dgm:prSet presAssocID="{C0336085-01DB-4A25-B00B-CE15CFE24D92}" presName="compNode" presStyleCnt="0"/>
      <dgm:spPr/>
    </dgm:pt>
    <dgm:pt modelId="{9D603412-BBC6-47D8-BE4D-CFF2352F2BBF}" type="pres">
      <dgm:prSet presAssocID="{C0336085-01DB-4A25-B00B-CE15CFE24D92}" presName="bkgdShape" presStyleLbl="node1" presStyleIdx="2" presStyleCnt="4"/>
      <dgm:spPr/>
      <dgm:t>
        <a:bodyPr/>
        <a:lstStyle/>
        <a:p>
          <a:endParaRPr lang="en-GB"/>
        </a:p>
      </dgm:t>
    </dgm:pt>
    <dgm:pt modelId="{8B148B23-E53E-4E05-8165-0D73135EDC22}" type="pres">
      <dgm:prSet presAssocID="{C0336085-01DB-4A25-B00B-CE15CFE24D92}" presName="nodeTx" presStyleLbl="node1" presStyleIdx="2" presStyleCnt="4">
        <dgm:presLayoutVars>
          <dgm:bulletEnabled val="1"/>
        </dgm:presLayoutVars>
      </dgm:prSet>
      <dgm:spPr/>
      <dgm:t>
        <a:bodyPr/>
        <a:lstStyle/>
        <a:p>
          <a:endParaRPr lang="en-GB"/>
        </a:p>
      </dgm:t>
    </dgm:pt>
    <dgm:pt modelId="{7B2F0DC0-7F42-4F0E-B619-00B525A99BE3}" type="pres">
      <dgm:prSet presAssocID="{C0336085-01DB-4A25-B00B-CE15CFE24D92}" presName="invisiNode" presStyleLbl="node1" presStyleIdx="2" presStyleCnt="4"/>
      <dgm:spPr/>
    </dgm:pt>
    <dgm:pt modelId="{520EFA9B-F6F4-4FD2-983B-6FC66818907F}" type="pres">
      <dgm:prSet presAssocID="{C0336085-01DB-4A25-B00B-CE15CFE24D92}" presName="imagNode" presStyleLbl="fgImgPlace1" presStyleIdx="2" presStyleCnt="4"/>
      <dgm:spPr/>
    </dgm:pt>
    <dgm:pt modelId="{BA7AA152-EA3D-4820-84D0-9F9B6164C4C7}" type="pres">
      <dgm:prSet presAssocID="{B69780DB-A778-4CA4-8C34-3615ABB9DE0D}" presName="sibTrans" presStyleLbl="sibTrans2D1" presStyleIdx="0" presStyleCnt="0"/>
      <dgm:spPr/>
      <dgm:t>
        <a:bodyPr/>
        <a:lstStyle/>
        <a:p>
          <a:endParaRPr lang="en-GB"/>
        </a:p>
      </dgm:t>
    </dgm:pt>
    <dgm:pt modelId="{9052C69D-AFFB-4B58-AEA7-C278AC697943}" type="pres">
      <dgm:prSet presAssocID="{6AC1F75A-6DD7-4E6E-BAC4-F347AB3877FA}" presName="compNode" presStyleCnt="0"/>
      <dgm:spPr/>
    </dgm:pt>
    <dgm:pt modelId="{733A7BE0-927E-4F77-A93C-25207568F406}" type="pres">
      <dgm:prSet presAssocID="{6AC1F75A-6DD7-4E6E-BAC4-F347AB3877FA}" presName="bkgdShape" presStyleLbl="node1" presStyleIdx="3" presStyleCnt="4"/>
      <dgm:spPr/>
      <dgm:t>
        <a:bodyPr/>
        <a:lstStyle/>
        <a:p>
          <a:endParaRPr lang="en-GB"/>
        </a:p>
      </dgm:t>
    </dgm:pt>
    <dgm:pt modelId="{B57E9540-6F58-439C-B7AD-3B2EB5CC298A}" type="pres">
      <dgm:prSet presAssocID="{6AC1F75A-6DD7-4E6E-BAC4-F347AB3877FA}" presName="nodeTx" presStyleLbl="node1" presStyleIdx="3" presStyleCnt="4">
        <dgm:presLayoutVars>
          <dgm:bulletEnabled val="1"/>
        </dgm:presLayoutVars>
      </dgm:prSet>
      <dgm:spPr/>
      <dgm:t>
        <a:bodyPr/>
        <a:lstStyle/>
        <a:p>
          <a:endParaRPr lang="en-GB"/>
        </a:p>
      </dgm:t>
    </dgm:pt>
    <dgm:pt modelId="{87E3379D-C12A-4802-9341-EBCBCAC9C05D}" type="pres">
      <dgm:prSet presAssocID="{6AC1F75A-6DD7-4E6E-BAC4-F347AB3877FA}" presName="invisiNode" presStyleLbl="node1" presStyleIdx="3" presStyleCnt="4"/>
      <dgm:spPr/>
    </dgm:pt>
    <dgm:pt modelId="{7135EE8F-FD12-4383-B816-7F7B6CE48609}" type="pres">
      <dgm:prSet presAssocID="{6AC1F75A-6DD7-4E6E-BAC4-F347AB3877FA}" presName="imagNode" presStyleLbl="fgImgPlace1" presStyleIdx="3" presStyleCnt="4"/>
      <dgm:spPr/>
    </dgm:pt>
  </dgm:ptLst>
  <dgm:cxnLst>
    <dgm:cxn modelId="{B5E1DA02-CAEB-45AD-B739-0C3A2B2C39F5}" type="presOf" srcId="{6742C283-C61F-475A-A057-3578BB976660}" destId="{F8C19A71-BE20-4909-95B5-3BFF4A2D99D3}" srcOrd="1" destOrd="0" presId="urn:microsoft.com/office/officeart/2005/8/layout/hList7"/>
    <dgm:cxn modelId="{24D34D79-D72C-4CEA-85A3-F6F13D5158AB}" type="presOf" srcId="{0863315C-546D-4C33-97A1-4B4D18262910}" destId="{930F9329-E57E-4E7C-9488-8338F1AD9997}" srcOrd="0" destOrd="0" presId="urn:microsoft.com/office/officeart/2005/8/layout/hList7"/>
    <dgm:cxn modelId="{A31A893E-5FDF-41BB-AB03-0DF64806E497}" srcId="{0863315C-546D-4C33-97A1-4B4D18262910}" destId="{6AC1F75A-6DD7-4E6E-BAC4-F347AB3877FA}" srcOrd="3" destOrd="0" parTransId="{5CEBB8A8-7954-484B-8E6B-86DC8B90BE7F}" sibTransId="{BB239C0E-94A5-47D4-8765-B49E103E71B8}"/>
    <dgm:cxn modelId="{343CDABF-D7BE-4CB4-835D-C7DFA386363C}" type="presOf" srcId="{4E27EF5D-54C6-4830-BE1C-60BB1C8946E4}" destId="{65B23FEB-FC06-4383-8F39-2E1168F5D39F}" srcOrd="0" destOrd="0" presId="urn:microsoft.com/office/officeart/2005/8/layout/hList7"/>
    <dgm:cxn modelId="{580573C3-7376-4805-83B6-B95546A6B541}" type="presOf" srcId="{333ED457-AB71-4E15-A09B-0D67F24FD9C3}" destId="{E5849411-383B-4345-9B20-9C9C6B03B66C}" srcOrd="0" destOrd="0" presId="urn:microsoft.com/office/officeart/2005/8/layout/hList7"/>
    <dgm:cxn modelId="{EF5D771C-589F-442F-BB61-AC20FEE98AB7}" srcId="{0863315C-546D-4C33-97A1-4B4D18262910}" destId="{6742C283-C61F-475A-A057-3578BB976660}" srcOrd="1" destOrd="0" parTransId="{CA2AD85D-8325-4D2F-BE49-131841071D09}" sibTransId="{4E27EF5D-54C6-4830-BE1C-60BB1C8946E4}"/>
    <dgm:cxn modelId="{8E36C7D5-6D1E-4B03-A84F-B863E35B293D}" type="presOf" srcId="{6AC1F75A-6DD7-4E6E-BAC4-F347AB3877FA}" destId="{B57E9540-6F58-439C-B7AD-3B2EB5CC298A}" srcOrd="1" destOrd="0" presId="urn:microsoft.com/office/officeart/2005/8/layout/hList7"/>
    <dgm:cxn modelId="{DCE20D03-9B49-4157-84BD-909E8258C38F}" type="presOf" srcId="{C0336085-01DB-4A25-B00B-CE15CFE24D92}" destId="{9D603412-BBC6-47D8-BE4D-CFF2352F2BBF}" srcOrd="0" destOrd="0" presId="urn:microsoft.com/office/officeart/2005/8/layout/hList7"/>
    <dgm:cxn modelId="{785D237E-EE41-44A1-837C-9160E328DEB6}" type="presOf" srcId="{CA7B4140-EB44-4739-8670-88FECB5CCBF2}" destId="{AD902CF7-D266-404A-A7A7-095F5F34E28F}" srcOrd="0" destOrd="0" presId="urn:microsoft.com/office/officeart/2005/8/layout/hList7"/>
    <dgm:cxn modelId="{80ACC067-4371-46B5-8DB3-03E3BAC52C10}" type="presOf" srcId="{B69780DB-A778-4CA4-8C34-3615ABB9DE0D}" destId="{BA7AA152-EA3D-4820-84D0-9F9B6164C4C7}" srcOrd="0" destOrd="0" presId="urn:microsoft.com/office/officeart/2005/8/layout/hList7"/>
    <dgm:cxn modelId="{FE4DF281-14FC-4E17-86F8-93A9893B5615}" type="presOf" srcId="{6742C283-C61F-475A-A057-3578BB976660}" destId="{2C5E48F2-C34B-4A4E-A7A6-4578C2A55FE9}" srcOrd="0" destOrd="0" presId="urn:microsoft.com/office/officeart/2005/8/layout/hList7"/>
    <dgm:cxn modelId="{F99D3524-9ADF-4EC1-8680-7870C84BC8F7}" srcId="{0863315C-546D-4C33-97A1-4B4D18262910}" destId="{C0336085-01DB-4A25-B00B-CE15CFE24D92}" srcOrd="2" destOrd="0" parTransId="{9BA694AE-1EE9-4E33-A510-E1BB60413572}" sibTransId="{B69780DB-A778-4CA4-8C34-3615ABB9DE0D}"/>
    <dgm:cxn modelId="{2D8D82AC-697B-4545-8DC1-3E558ED21BC9}" srcId="{0863315C-546D-4C33-97A1-4B4D18262910}" destId="{333ED457-AB71-4E15-A09B-0D67F24FD9C3}" srcOrd="0" destOrd="0" parTransId="{5026854A-69DA-4E97-88C1-BE2A986B5B6A}" sibTransId="{CA7B4140-EB44-4739-8670-88FECB5CCBF2}"/>
    <dgm:cxn modelId="{1B2101CD-963B-4D0C-8C55-9AFFB6A457A1}" type="presOf" srcId="{333ED457-AB71-4E15-A09B-0D67F24FD9C3}" destId="{A00CBF68-C427-409E-A3AB-655A6911B48C}" srcOrd="1" destOrd="0" presId="urn:microsoft.com/office/officeart/2005/8/layout/hList7"/>
    <dgm:cxn modelId="{0CADE192-8175-443E-B809-34BDB06F5C43}" type="presOf" srcId="{6AC1F75A-6DD7-4E6E-BAC4-F347AB3877FA}" destId="{733A7BE0-927E-4F77-A93C-25207568F406}" srcOrd="0" destOrd="0" presId="urn:microsoft.com/office/officeart/2005/8/layout/hList7"/>
    <dgm:cxn modelId="{17361D94-EBA1-41F7-A96C-8D9FE49C02D6}" type="presOf" srcId="{C0336085-01DB-4A25-B00B-CE15CFE24D92}" destId="{8B148B23-E53E-4E05-8165-0D73135EDC22}" srcOrd="1" destOrd="0" presId="urn:microsoft.com/office/officeart/2005/8/layout/hList7"/>
    <dgm:cxn modelId="{7F3913C8-67EB-444D-9965-6F5DC5D7CC11}" type="presParOf" srcId="{930F9329-E57E-4E7C-9488-8338F1AD9997}" destId="{39B039CA-B006-48F9-9397-CA3A2E04CBE0}" srcOrd="0" destOrd="0" presId="urn:microsoft.com/office/officeart/2005/8/layout/hList7"/>
    <dgm:cxn modelId="{4170B1E9-F75E-4129-96A9-2FA827C98458}" type="presParOf" srcId="{930F9329-E57E-4E7C-9488-8338F1AD9997}" destId="{2DBDC833-2D95-4A52-9DEB-DA8764C6F80A}" srcOrd="1" destOrd="0" presId="urn:microsoft.com/office/officeart/2005/8/layout/hList7"/>
    <dgm:cxn modelId="{C22768AB-3EF6-449A-ACEC-DBC0E2857202}" type="presParOf" srcId="{2DBDC833-2D95-4A52-9DEB-DA8764C6F80A}" destId="{CDDE18B1-4556-4F7C-A065-8B7C46EE0505}" srcOrd="0" destOrd="0" presId="urn:microsoft.com/office/officeart/2005/8/layout/hList7"/>
    <dgm:cxn modelId="{626A3E69-AB04-42E2-87B5-5033D6505FB0}" type="presParOf" srcId="{CDDE18B1-4556-4F7C-A065-8B7C46EE0505}" destId="{E5849411-383B-4345-9B20-9C9C6B03B66C}" srcOrd="0" destOrd="0" presId="urn:microsoft.com/office/officeart/2005/8/layout/hList7"/>
    <dgm:cxn modelId="{D12A2E74-61D7-4C6C-8A38-5E2F447B0FD1}" type="presParOf" srcId="{CDDE18B1-4556-4F7C-A065-8B7C46EE0505}" destId="{A00CBF68-C427-409E-A3AB-655A6911B48C}" srcOrd="1" destOrd="0" presId="urn:microsoft.com/office/officeart/2005/8/layout/hList7"/>
    <dgm:cxn modelId="{6FD025D9-15EE-4B6F-91DD-1D50067CBE1F}" type="presParOf" srcId="{CDDE18B1-4556-4F7C-A065-8B7C46EE0505}" destId="{913AB0A9-458E-4338-B6E2-323EDDEB42E1}" srcOrd="2" destOrd="0" presId="urn:microsoft.com/office/officeart/2005/8/layout/hList7"/>
    <dgm:cxn modelId="{B359FC8A-99F8-403D-A32E-EAD5F9AB8D29}" type="presParOf" srcId="{CDDE18B1-4556-4F7C-A065-8B7C46EE0505}" destId="{7E95DE9E-74A0-4F60-BC93-5593ECAEA7FB}" srcOrd="3" destOrd="0" presId="urn:microsoft.com/office/officeart/2005/8/layout/hList7"/>
    <dgm:cxn modelId="{FC4A6662-1F4C-4139-834B-757631DB84CB}" type="presParOf" srcId="{2DBDC833-2D95-4A52-9DEB-DA8764C6F80A}" destId="{AD902CF7-D266-404A-A7A7-095F5F34E28F}" srcOrd="1" destOrd="0" presId="urn:microsoft.com/office/officeart/2005/8/layout/hList7"/>
    <dgm:cxn modelId="{812B08CF-6C4F-4723-9344-B73312BBC893}" type="presParOf" srcId="{2DBDC833-2D95-4A52-9DEB-DA8764C6F80A}" destId="{FF0D9ADE-62A7-4844-BC4C-79606291D01A}" srcOrd="2" destOrd="0" presId="urn:microsoft.com/office/officeart/2005/8/layout/hList7"/>
    <dgm:cxn modelId="{110FABE1-5DF6-4987-924E-680C9C363B91}" type="presParOf" srcId="{FF0D9ADE-62A7-4844-BC4C-79606291D01A}" destId="{2C5E48F2-C34B-4A4E-A7A6-4578C2A55FE9}" srcOrd="0" destOrd="0" presId="urn:microsoft.com/office/officeart/2005/8/layout/hList7"/>
    <dgm:cxn modelId="{36037594-90FB-4C08-BAC9-046FCCF8A73C}" type="presParOf" srcId="{FF0D9ADE-62A7-4844-BC4C-79606291D01A}" destId="{F8C19A71-BE20-4909-95B5-3BFF4A2D99D3}" srcOrd="1" destOrd="0" presId="urn:microsoft.com/office/officeart/2005/8/layout/hList7"/>
    <dgm:cxn modelId="{DBFD6A2D-7098-4B16-AE2D-54E7492DC2BE}" type="presParOf" srcId="{FF0D9ADE-62A7-4844-BC4C-79606291D01A}" destId="{E72F54B7-F45D-4786-9721-AB4FC3B6F51B}" srcOrd="2" destOrd="0" presId="urn:microsoft.com/office/officeart/2005/8/layout/hList7"/>
    <dgm:cxn modelId="{DE07609D-482A-4B64-92B2-C076B8B3F915}" type="presParOf" srcId="{FF0D9ADE-62A7-4844-BC4C-79606291D01A}" destId="{41519EDC-4F77-4FDC-99FD-4C96F64EFCC7}" srcOrd="3" destOrd="0" presId="urn:microsoft.com/office/officeart/2005/8/layout/hList7"/>
    <dgm:cxn modelId="{BAA1074A-6463-4003-8837-2673A8D1D3F4}" type="presParOf" srcId="{2DBDC833-2D95-4A52-9DEB-DA8764C6F80A}" destId="{65B23FEB-FC06-4383-8F39-2E1168F5D39F}" srcOrd="3" destOrd="0" presId="urn:microsoft.com/office/officeart/2005/8/layout/hList7"/>
    <dgm:cxn modelId="{DC85F6A2-A16F-4073-9252-77EB7FC29625}" type="presParOf" srcId="{2DBDC833-2D95-4A52-9DEB-DA8764C6F80A}" destId="{D53E2432-AFFC-4DE9-9C7F-F8367CAEEFEF}" srcOrd="4" destOrd="0" presId="urn:microsoft.com/office/officeart/2005/8/layout/hList7"/>
    <dgm:cxn modelId="{DFADCC82-96EA-4123-BDE1-8551FAFCDFC3}" type="presParOf" srcId="{D53E2432-AFFC-4DE9-9C7F-F8367CAEEFEF}" destId="{9D603412-BBC6-47D8-BE4D-CFF2352F2BBF}" srcOrd="0" destOrd="0" presId="urn:microsoft.com/office/officeart/2005/8/layout/hList7"/>
    <dgm:cxn modelId="{15442206-6B08-4754-BBFD-3DC5F4F6A7E7}" type="presParOf" srcId="{D53E2432-AFFC-4DE9-9C7F-F8367CAEEFEF}" destId="{8B148B23-E53E-4E05-8165-0D73135EDC22}" srcOrd="1" destOrd="0" presId="urn:microsoft.com/office/officeart/2005/8/layout/hList7"/>
    <dgm:cxn modelId="{5E084CB1-5B85-4FBB-86A8-002100D182CE}" type="presParOf" srcId="{D53E2432-AFFC-4DE9-9C7F-F8367CAEEFEF}" destId="{7B2F0DC0-7F42-4F0E-B619-00B525A99BE3}" srcOrd="2" destOrd="0" presId="urn:microsoft.com/office/officeart/2005/8/layout/hList7"/>
    <dgm:cxn modelId="{8EC5C20D-4674-4997-A9F2-8548D6A7882C}" type="presParOf" srcId="{D53E2432-AFFC-4DE9-9C7F-F8367CAEEFEF}" destId="{520EFA9B-F6F4-4FD2-983B-6FC66818907F}" srcOrd="3" destOrd="0" presId="urn:microsoft.com/office/officeart/2005/8/layout/hList7"/>
    <dgm:cxn modelId="{53DF0C8B-EA37-442F-850F-0C626DD7BA9C}" type="presParOf" srcId="{2DBDC833-2D95-4A52-9DEB-DA8764C6F80A}" destId="{BA7AA152-EA3D-4820-84D0-9F9B6164C4C7}" srcOrd="5" destOrd="0" presId="urn:microsoft.com/office/officeart/2005/8/layout/hList7"/>
    <dgm:cxn modelId="{27EA70BB-EF67-40DD-8142-0D0CCFF6250D}" type="presParOf" srcId="{2DBDC833-2D95-4A52-9DEB-DA8764C6F80A}" destId="{9052C69D-AFFB-4B58-AEA7-C278AC697943}" srcOrd="6" destOrd="0" presId="urn:microsoft.com/office/officeart/2005/8/layout/hList7"/>
    <dgm:cxn modelId="{CD2B0AE6-C651-40FC-ABEF-4D0EF70E8493}" type="presParOf" srcId="{9052C69D-AFFB-4B58-AEA7-C278AC697943}" destId="{733A7BE0-927E-4F77-A93C-25207568F406}" srcOrd="0" destOrd="0" presId="urn:microsoft.com/office/officeart/2005/8/layout/hList7"/>
    <dgm:cxn modelId="{CA2CAE41-5345-403C-B17C-8A4C2BD08A7B}" type="presParOf" srcId="{9052C69D-AFFB-4B58-AEA7-C278AC697943}" destId="{B57E9540-6F58-439C-B7AD-3B2EB5CC298A}" srcOrd="1" destOrd="0" presId="urn:microsoft.com/office/officeart/2005/8/layout/hList7"/>
    <dgm:cxn modelId="{C7325E59-7148-441F-8976-15D131525C08}" type="presParOf" srcId="{9052C69D-AFFB-4B58-AEA7-C278AC697943}" destId="{87E3379D-C12A-4802-9341-EBCBCAC9C05D}" srcOrd="2" destOrd="0" presId="urn:microsoft.com/office/officeart/2005/8/layout/hList7"/>
    <dgm:cxn modelId="{957E872C-F202-4AB5-ACAD-368AC7287CF2}" type="presParOf" srcId="{9052C69D-AFFB-4B58-AEA7-C278AC697943}" destId="{7135EE8F-FD12-4383-B816-7F7B6CE48609}" srcOrd="3" destOrd="0" presId="urn:microsoft.com/office/officeart/2005/8/layout/hList7"/>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90ED114-D844-4E0C-9D7E-0F65C7A1FF88}" type="doc">
      <dgm:prSet loTypeId="urn:microsoft.com/office/officeart/2005/8/layout/target3" loCatId="relationship" qsTypeId="urn:microsoft.com/office/officeart/2005/8/quickstyle/simple1" qsCatId="simple" csTypeId="urn:microsoft.com/office/officeart/2005/8/colors/accent6_5" csCatId="accent6" phldr="1"/>
      <dgm:spPr/>
      <dgm:t>
        <a:bodyPr/>
        <a:lstStyle/>
        <a:p>
          <a:endParaRPr lang="en-GB"/>
        </a:p>
      </dgm:t>
    </dgm:pt>
    <dgm:pt modelId="{74EE50C5-3134-45C4-9E20-6F52A5AA89FD}">
      <dgm:prSet phldrT="[Text]" custT="1"/>
      <dgm:spPr>
        <a:ln>
          <a:solidFill>
            <a:srgbClr val="EF9526">
              <a:alpha val="90000"/>
            </a:srgbClr>
          </a:solidFill>
        </a:ln>
      </dgm:spPr>
      <dgm:t>
        <a:bodyPr/>
        <a:lstStyle/>
        <a:p>
          <a:pPr algn="l"/>
          <a:r>
            <a:rPr lang="en-GB" sz="2400" dirty="0" smtClean="0">
              <a:latin typeface="Arial" panose="020B0604020202020204" pitchFamily="34" charset="0"/>
              <a:cs typeface="Arial" panose="020B0604020202020204" pitchFamily="34" charset="0"/>
            </a:rPr>
            <a:t>Principles</a:t>
          </a:r>
          <a:endParaRPr lang="en-GB" sz="2400" dirty="0">
            <a:latin typeface="Arial" panose="020B0604020202020204" pitchFamily="34" charset="0"/>
            <a:cs typeface="Arial" panose="020B0604020202020204" pitchFamily="34" charset="0"/>
          </a:endParaRPr>
        </a:p>
      </dgm:t>
    </dgm:pt>
    <dgm:pt modelId="{6B1F8A4B-5B68-4091-809D-13114C2FE9A8}" type="parTrans" cxnId="{E0FD0C4C-8563-4B71-B8EE-0EF7EBD4F1C9}">
      <dgm:prSet/>
      <dgm:spPr/>
      <dgm:t>
        <a:bodyPr/>
        <a:lstStyle/>
        <a:p>
          <a:endParaRPr lang="en-GB"/>
        </a:p>
      </dgm:t>
    </dgm:pt>
    <dgm:pt modelId="{0C4E8E8B-651E-4E21-8BBA-57573EBCBF7F}" type="sibTrans" cxnId="{E0FD0C4C-8563-4B71-B8EE-0EF7EBD4F1C9}">
      <dgm:prSet/>
      <dgm:spPr/>
      <dgm:t>
        <a:bodyPr/>
        <a:lstStyle/>
        <a:p>
          <a:endParaRPr lang="en-GB"/>
        </a:p>
      </dgm:t>
    </dgm:pt>
    <dgm:pt modelId="{FD681DC5-EDD8-4477-90E0-787B3541475D}">
      <dgm:prSet phldrT="[Text]" custT="1"/>
      <dgm:spPr/>
      <dgm:t>
        <a:bodyPr/>
        <a:lstStyle/>
        <a:p>
          <a:r>
            <a:rPr lang="en-GB" sz="1800" dirty="0" smtClean="0">
              <a:latin typeface="Arial" panose="020B0604020202020204" pitchFamily="34" charset="0"/>
              <a:cs typeface="Arial" panose="020B0604020202020204" pitchFamily="34" charset="0"/>
            </a:rPr>
            <a:t>Child centred</a:t>
          </a:r>
          <a:endParaRPr lang="en-GB" sz="1800" dirty="0">
            <a:latin typeface="Arial" panose="020B0604020202020204" pitchFamily="34" charset="0"/>
            <a:cs typeface="Arial" panose="020B0604020202020204" pitchFamily="34" charset="0"/>
          </a:endParaRPr>
        </a:p>
      </dgm:t>
    </dgm:pt>
    <dgm:pt modelId="{773F2A38-A367-4C23-83FE-ED8AAF77C965}" type="parTrans" cxnId="{A12598E1-8579-4B0B-91A9-FE3F1F410A9D}">
      <dgm:prSet/>
      <dgm:spPr/>
      <dgm:t>
        <a:bodyPr/>
        <a:lstStyle/>
        <a:p>
          <a:endParaRPr lang="en-GB"/>
        </a:p>
      </dgm:t>
    </dgm:pt>
    <dgm:pt modelId="{462D0D69-93DE-4227-8A5B-BA063AB026C9}" type="sibTrans" cxnId="{A12598E1-8579-4B0B-91A9-FE3F1F410A9D}">
      <dgm:prSet/>
      <dgm:spPr/>
      <dgm:t>
        <a:bodyPr/>
        <a:lstStyle/>
        <a:p>
          <a:endParaRPr lang="en-GB"/>
        </a:p>
      </dgm:t>
    </dgm:pt>
    <dgm:pt modelId="{F5608AF6-537A-403E-8E0E-80CF5D0B1DE2}">
      <dgm:prSet phldrT="[Text]" custT="1"/>
      <dgm:spPr>
        <a:ln>
          <a:solidFill>
            <a:srgbClr val="EF9526"/>
          </a:solidFill>
        </a:ln>
      </dgm:spPr>
      <dgm:t>
        <a:bodyPr/>
        <a:lstStyle/>
        <a:p>
          <a:pPr algn="l"/>
          <a:r>
            <a:rPr lang="en-GB" sz="2400" dirty="0" smtClean="0">
              <a:latin typeface="Arial" panose="020B0604020202020204" pitchFamily="34" charset="0"/>
              <a:cs typeface="Arial" panose="020B0604020202020204" pitchFamily="34" charset="0"/>
            </a:rPr>
            <a:t>Format of plan</a:t>
          </a:r>
          <a:endParaRPr lang="en-GB" sz="2400" dirty="0">
            <a:latin typeface="Arial" panose="020B0604020202020204" pitchFamily="34" charset="0"/>
            <a:cs typeface="Arial" panose="020B0604020202020204" pitchFamily="34" charset="0"/>
          </a:endParaRPr>
        </a:p>
      </dgm:t>
    </dgm:pt>
    <dgm:pt modelId="{2686AB63-82CA-4F8F-96F5-99F607957A02}" type="parTrans" cxnId="{F5DC7F2A-6873-4EC9-9CFC-F9565FCBFA4B}">
      <dgm:prSet/>
      <dgm:spPr/>
      <dgm:t>
        <a:bodyPr/>
        <a:lstStyle/>
        <a:p>
          <a:endParaRPr lang="en-GB"/>
        </a:p>
      </dgm:t>
    </dgm:pt>
    <dgm:pt modelId="{3E34C17D-1747-4407-97B5-C3124F353296}" type="sibTrans" cxnId="{F5DC7F2A-6873-4EC9-9CFC-F9565FCBFA4B}">
      <dgm:prSet/>
      <dgm:spPr/>
      <dgm:t>
        <a:bodyPr/>
        <a:lstStyle/>
        <a:p>
          <a:endParaRPr lang="en-GB"/>
        </a:p>
      </dgm:t>
    </dgm:pt>
    <dgm:pt modelId="{2A686AE0-61B2-4F07-ACC1-6B3866F4D566}">
      <dgm:prSet phldrT="[Text]" custT="1"/>
      <dgm:spPr/>
      <dgm:t>
        <a:bodyPr/>
        <a:lstStyle/>
        <a:p>
          <a:r>
            <a:rPr lang="en-GB" sz="1800" dirty="0" smtClean="0">
              <a:latin typeface="Arial" panose="020B0604020202020204" pitchFamily="34" charset="0"/>
              <a:cs typeface="Arial" panose="020B0604020202020204" pitchFamily="34" charset="0"/>
            </a:rPr>
            <a:t>Overarching – incorporating health, education, placement and </a:t>
          </a:r>
          <a:br>
            <a:rPr lang="en-GB" sz="1800" dirty="0" smtClean="0">
              <a:latin typeface="Arial" panose="020B0604020202020204" pitchFamily="34" charset="0"/>
              <a:cs typeface="Arial" panose="020B0604020202020204" pitchFamily="34" charset="0"/>
            </a:rPr>
          </a:br>
          <a:r>
            <a:rPr lang="en-GB" sz="1800" dirty="0" smtClean="0">
              <a:latin typeface="Arial" panose="020B0604020202020204" pitchFamily="34" charset="0"/>
              <a:cs typeface="Arial" panose="020B0604020202020204" pitchFamily="34" charset="0"/>
            </a:rPr>
            <a:t>long term plan</a:t>
          </a:r>
          <a:endParaRPr lang="en-GB" sz="1800" dirty="0">
            <a:latin typeface="Arial" panose="020B0604020202020204" pitchFamily="34" charset="0"/>
            <a:cs typeface="Arial" panose="020B0604020202020204" pitchFamily="34" charset="0"/>
          </a:endParaRPr>
        </a:p>
      </dgm:t>
    </dgm:pt>
    <dgm:pt modelId="{F9D56D46-0EC6-499C-B141-61B70552FDF2}" type="parTrans" cxnId="{0FDEA455-DBE0-47DB-9BCD-4C9F12EF8FAB}">
      <dgm:prSet/>
      <dgm:spPr/>
      <dgm:t>
        <a:bodyPr/>
        <a:lstStyle/>
        <a:p>
          <a:endParaRPr lang="en-GB"/>
        </a:p>
      </dgm:t>
    </dgm:pt>
    <dgm:pt modelId="{4ABB8734-5B86-4B8C-B24B-B12C9FC64BA3}" type="sibTrans" cxnId="{0FDEA455-DBE0-47DB-9BCD-4C9F12EF8FAB}">
      <dgm:prSet/>
      <dgm:spPr/>
      <dgm:t>
        <a:bodyPr/>
        <a:lstStyle/>
        <a:p>
          <a:endParaRPr lang="en-GB"/>
        </a:p>
      </dgm:t>
    </dgm:pt>
    <dgm:pt modelId="{53C03BC9-D9B7-4104-BEC4-341F3AD7701D}">
      <dgm:prSet phldrT="[Text]" custT="1"/>
      <dgm:spPr>
        <a:ln>
          <a:solidFill>
            <a:srgbClr val="EF9526"/>
          </a:solidFill>
        </a:ln>
      </dgm:spPr>
      <dgm:t>
        <a:bodyPr/>
        <a:lstStyle/>
        <a:p>
          <a:pPr algn="l"/>
          <a:r>
            <a:rPr lang="en-GB" sz="2400" dirty="0" smtClean="0">
              <a:latin typeface="Arial" panose="020B0604020202020204" pitchFamily="34" charset="0"/>
              <a:cs typeface="Arial" panose="020B0604020202020204" pitchFamily="34" charset="0"/>
            </a:rPr>
            <a:t>Content of plan</a:t>
          </a:r>
          <a:endParaRPr lang="en-GB" sz="2400" dirty="0">
            <a:latin typeface="Arial" panose="020B0604020202020204" pitchFamily="34" charset="0"/>
            <a:cs typeface="Arial" panose="020B0604020202020204" pitchFamily="34" charset="0"/>
          </a:endParaRPr>
        </a:p>
      </dgm:t>
    </dgm:pt>
    <dgm:pt modelId="{CE92E4A3-E86C-4E0D-A879-56BE8157125A}" type="parTrans" cxnId="{AF1DEFA1-E1DC-4B1C-A302-9AB528EC2618}">
      <dgm:prSet/>
      <dgm:spPr/>
      <dgm:t>
        <a:bodyPr/>
        <a:lstStyle/>
        <a:p>
          <a:endParaRPr lang="en-GB"/>
        </a:p>
      </dgm:t>
    </dgm:pt>
    <dgm:pt modelId="{95D5854B-2ADA-4B73-B2BC-A328BFD7E2D0}" type="sibTrans" cxnId="{AF1DEFA1-E1DC-4B1C-A302-9AB528EC2618}">
      <dgm:prSet/>
      <dgm:spPr/>
      <dgm:t>
        <a:bodyPr/>
        <a:lstStyle/>
        <a:p>
          <a:endParaRPr lang="en-GB"/>
        </a:p>
      </dgm:t>
    </dgm:pt>
    <dgm:pt modelId="{79A428F1-DD3A-44EA-AA64-BAB0F5931229}">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GB" sz="1800" dirty="0" smtClean="0">
              <a:latin typeface="Arial" panose="020B0604020202020204" pitchFamily="34" charset="0"/>
              <a:cs typeface="Arial" panose="020B0604020202020204" pitchFamily="34" charset="0"/>
            </a:rPr>
            <a:t>Outcomes and goals</a:t>
          </a:r>
          <a:endParaRPr lang="en-GB" sz="1800" dirty="0">
            <a:latin typeface="Arial" panose="020B0604020202020204" pitchFamily="34" charset="0"/>
            <a:cs typeface="Arial" panose="020B0604020202020204" pitchFamily="34" charset="0"/>
          </a:endParaRPr>
        </a:p>
      </dgm:t>
    </dgm:pt>
    <dgm:pt modelId="{B8C50737-96D2-49F4-B75C-AEB27837C5F3}" type="parTrans" cxnId="{957390A6-46C6-4E08-8251-E0374D60B37D}">
      <dgm:prSet/>
      <dgm:spPr/>
      <dgm:t>
        <a:bodyPr/>
        <a:lstStyle/>
        <a:p>
          <a:endParaRPr lang="en-GB"/>
        </a:p>
      </dgm:t>
    </dgm:pt>
    <dgm:pt modelId="{B96DE556-C812-4093-B212-9B0DD670531E}" type="sibTrans" cxnId="{957390A6-46C6-4E08-8251-E0374D60B37D}">
      <dgm:prSet/>
      <dgm:spPr/>
      <dgm:t>
        <a:bodyPr/>
        <a:lstStyle/>
        <a:p>
          <a:endParaRPr lang="en-GB"/>
        </a:p>
      </dgm:t>
    </dgm:pt>
    <dgm:pt modelId="{30C69685-AFE2-48CA-A0D9-5AEADD440DA9}">
      <dgm:prSet phldrT="[Text]" custT="1"/>
      <dgm:spPr/>
      <dgm:t>
        <a:bodyPr/>
        <a:lstStyle/>
        <a:p>
          <a:r>
            <a:rPr lang="en-GB" sz="1800" dirty="0" smtClean="0">
              <a:latin typeface="Arial" panose="020B0604020202020204" pitchFamily="34" charset="0"/>
              <a:cs typeface="Arial" panose="020B0604020202020204" pitchFamily="34" charset="0"/>
            </a:rPr>
            <a:t>Integrated</a:t>
          </a:r>
          <a:endParaRPr lang="en-GB" sz="1800" dirty="0">
            <a:latin typeface="Arial" panose="020B0604020202020204" pitchFamily="34" charset="0"/>
            <a:cs typeface="Arial" panose="020B0604020202020204" pitchFamily="34" charset="0"/>
          </a:endParaRPr>
        </a:p>
      </dgm:t>
    </dgm:pt>
    <dgm:pt modelId="{A55FC362-7552-4288-BBCB-BEEFE59FB5B3}" type="parTrans" cxnId="{65AD5788-A154-4548-AED5-9546EC60B2F3}">
      <dgm:prSet/>
      <dgm:spPr/>
      <dgm:t>
        <a:bodyPr/>
        <a:lstStyle/>
        <a:p>
          <a:endParaRPr lang="en-GB"/>
        </a:p>
      </dgm:t>
    </dgm:pt>
    <dgm:pt modelId="{4A7B4F70-7A63-4887-9216-54CC44DA2AAF}" type="sibTrans" cxnId="{65AD5788-A154-4548-AED5-9546EC60B2F3}">
      <dgm:prSet/>
      <dgm:spPr/>
      <dgm:t>
        <a:bodyPr/>
        <a:lstStyle/>
        <a:p>
          <a:endParaRPr lang="en-GB"/>
        </a:p>
      </dgm:t>
    </dgm:pt>
    <dgm:pt modelId="{ADC0CD8A-8282-4F97-8948-D9EB3E287D8A}">
      <dgm:prSet phldrT="[Text]" custT="1"/>
      <dgm:spPr/>
      <dgm:t>
        <a:bodyPr/>
        <a:lstStyle/>
        <a:p>
          <a:r>
            <a:rPr lang="en-GB" sz="1800" dirty="0" smtClean="0">
              <a:latin typeface="Arial" panose="020B0604020202020204" pitchFamily="34" charset="0"/>
              <a:cs typeface="Arial" panose="020B0604020202020204" pitchFamily="34" charset="0"/>
            </a:rPr>
            <a:t>Child outcome focus</a:t>
          </a:r>
          <a:endParaRPr lang="en-GB" sz="1800" dirty="0">
            <a:latin typeface="Arial" panose="020B0604020202020204" pitchFamily="34" charset="0"/>
            <a:cs typeface="Arial" panose="020B0604020202020204" pitchFamily="34" charset="0"/>
          </a:endParaRPr>
        </a:p>
      </dgm:t>
    </dgm:pt>
    <dgm:pt modelId="{125DA5C6-6221-4F6B-904F-160D4A7BB34B}" type="parTrans" cxnId="{2D377401-092F-43C6-A6A8-0F9892F6E219}">
      <dgm:prSet/>
      <dgm:spPr/>
      <dgm:t>
        <a:bodyPr/>
        <a:lstStyle/>
        <a:p>
          <a:endParaRPr lang="en-GB"/>
        </a:p>
      </dgm:t>
    </dgm:pt>
    <dgm:pt modelId="{17538A78-3162-40E5-8353-57EA7C2C8D25}" type="sibTrans" cxnId="{2D377401-092F-43C6-A6A8-0F9892F6E219}">
      <dgm:prSet/>
      <dgm:spPr/>
      <dgm:t>
        <a:bodyPr/>
        <a:lstStyle/>
        <a:p>
          <a:endParaRPr lang="en-GB"/>
        </a:p>
      </dgm:t>
    </dgm:pt>
    <dgm:pt modelId="{445E7278-DDB4-4B5E-9A9A-8900D0DB2356}">
      <dgm:prSet phldrT="[Text]" custT="1"/>
      <dgm:spPr/>
      <dgm:t>
        <a:bodyPr/>
        <a:lstStyle/>
        <a:p>
          <a:r>
            <a:rPr lang="en-GB" sz="1800" dirty="0" smtClean="0">
              <a:latin typeface="Arial" panose="020B0604020202020204" pitchFamily="34" charset="0"/>
              <a:cs typeface="Arial" panose="020B0604020202020204" pitchFamily="34" charset="0"/>
            </a:rPr>
            <a:t>Needs wishes and views </a:t>
          </a:r>
          <a:br>
            <a:rPr lang="en-GB" sz="1800" dirty="0" smtClean="0">
              <a:latin typeface="Arial" panose="020B0604020202020204" pitchFamily="34" charset="0"/>
              <a:cs typeface="Arial" panose="020B0604020202020204" pitchFamily="34" charset="0"/>
            </a:rPr>
          </a:br>
          <a:r>
            <a:rPr lang="en-GB" sz="1800" dirty="0" smtClean="0">
              <a:latin typeface="Arial" panose="020B0604020202020204" pitchFamily="34" charset="0"/>
              <a:cs typeface="Arial" panose="020B0604020202020204" pitchFamily="34" charset="0"/>
            </a:rPr>
            <a:t>of the child</a:t>
          </a:r>
          <a:endParaRPr lang="en-GB" sz="1800" dirty="0">
            <a:latin typeface="Arial" panose="020B0604020202020204" pitchFamily="34" charset="0"/>
            <a:cs typeface="Arial" panose="020B0604020202020204" pitchFamily="34" charset="0"/>
          </a:endParaRPr>
        </a:p>
      </dgm:t>
    </dgm:pt>
    <dgm:pt modelId="{D8C1ADE1-E7EF-453A-9BD7-2DE501694793}" type="parTrans" cxnId="{D0500991-8F65-409B-9011-A960EE69936C}">
      <dgm:prSet/>
      <dgm:spPr/>
      <dgm:t>
        <a:bodyPr/>
        <a:lstStyle/>
        <a:p>
          <a:endParaRPr lang="en-GB"/>
        </a:p>
      </dgm:t>
    </dgm:pt>
    <dgm:pt modelId="{FC3DA61E-F244-4F37-B77F-A96D8214662A}" type="sibTrans" cxnId="{D0500991-8F65-409B-9011-A960EE69936C}">
      <dgm:prSet/>
      <dgm:spPr/>
      <dgm:t>
        <a:bodyPr/>
        <a:lstStyle/>
        <a:p>
          <a:endParaRPr lang="en-GB"/>
        </a:p>
      </dgm:t>
    </dgm:pt>
    <dgm:pt modelId="{073C6165-EFA2-48F8-9650-AD0DD8A0D1BD}">
      <dgm:prSet phldrT="[Text]" custT="1"/>
      <dgm:spPr/>
      <dgm:t>
        <a:bodyPr/>
        <a:lstStyle/>
        <a:p>
          <a:pPr marL="87313" marR="0" indent="-87313" defTabSz="914400" eaLnBrk="1" fontAlgn="auto" latinLnBrk="0" hangingPunct="1">
            <a:lnSpc>
              <a:spcPct val="100000"/>
            </a:lnSpc>
            <a:spcBef>
              <a:spcPts val="0"/>
            </a:spcBef>
            <a:spcAft>
              <a:spcPts val="0"/>
            </a:spcAft>
            <a:buClrTx/>
            <a:buSzTx/>
            <a:buFontTx/>
            <a:buNone/>
            <a:tabLst/>
            <a:defRPr/>
          </a:pPr>
          <a:r>
            <a:rPr lang="en-GB" sz="1800" dirty="0" smtClean="0">
              <a:latin typeface="Arial" panose="020B0604020202020204" pitchFamily="34" charset="0"/>
              <a:cs typeface="Arial" panose="020B0604020202020204" pitchFamily="34" charset="0"/>
            </a:rPr>
            <a:t>Child’s needs and how they will be met and by whom</a:t>
          </a:r>
          <a:endParaRPr lang="en-GB" sz="1800" dirty="0">
            <a:latin typeface="Arial" panose="020B0604020202020204" pitchFamily="34" charset="0"/>
            <a:cs typeface="Arial" panose="020B0604020202020204" pitchFamily="34" charset="0"/>
          </a:endParaRPr>
        </a:p>
      </dgm:t>
    </dgm:pt>
    <dgm:pt modelId="{13DBB07B-497B-4027-A101-E9C10E32CDFA}" type="parTrans" cxnId="{E4269451-5FAD-4EA2-AE34-E50B83DD5E55}">
      <dgm:prSet/>
      <dgm:spPr/>
    </dgm:pt>
    <dgm:pt modelId="{BF5A9B68-BE2B-4251-867E-A591AEACAEF1}" type="sibTrans" cxnId="{E4269451-5FAD-4EA2-AE34-E50B83DD5E55}">
      <dgm:prSet/>
      <dgm:spPr/>
    </dgm:pt>
    <dgm:pt modelId="{7C05B845-A5E5-4DBF-867A-CE5B25F4778A}">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GB" sz="1800" dirty="0" smtClean="0">
              <a:latin typeface="Arial" panose="020B0604020202020204" pitchFamily="34" charset="0"/>
              <a:cs typeface="Arial" panose="020B0604020202020204" pitchFamily="34" charset="0"/>
            </a:rPr>
            <a:t>Family contact</a:t>
          </a:r>
          <a:endParaRPr lang="en-GB" sz="1800" dirty="0">
            <a:latin typeface="Arial" panose="020B0604020202020204" pitchFamily="34" charset="0"/>
            <a:cs typeface="Arial" panose="020B0604020202020204" pitchFamily="34" charset="0"/>
          </a:endParaRPr>
        </a:p>
      </dgm:t>
    </dgm:pt>
    <dgm:pt modelId="{0456DBEB-4B36-47A8-9EA6-C77932F2A684}" type="parTrans" cxnId="{F1C33F88-235C-4B41-9641-2F37560BA930}">
      <dgm:prSet/>
      <dgm:spPr/>
    </dgm:pt>
    <dgm:pt modelId="{7022E0CC-79F7-4288-BE37-A2CD563DA46E}" type="sibTrans" cxnId="{F1C33F88-235C-4B41-9641-2F37560BA930}">
      <dgm:prSet/>
      <dgm:spPr/>
    </dgm:pt>
    <dgm:pt modelId="{689CC2AA-DBCA-4B92-BE95-53780E80ADA1}">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GB" sz="1800" dirty="0" smtClean="0">
              <a:latin typeface="Arial" panose="020B0604020202020204" pitchFamily="34" charset="0"/>
              <a:cs typeface="Arial" panose="020B0604020202020204" pitchFamily="34" charset="0"/>
            </a:rPr>
            <a:t>Details of the placement</a:t>
          </a:r>
          <a:endParaRPr lang="en-GB" sz="1800" dirty="0">
            <a:latin typeface="Arial" panose="020B0604020202020204" pitchFamily="34" charset="0"/>
            <a:cs typeface="Arial" panose="020B0604020202020204" pitchFamily="34" charset="0"/>
          </a:endParaRPr>
        </a:p>
      </dgm:t>
    </dgm:pt>
    <dgm:pt modelId="{1AB627EB-1A0E-48DF-9D4D-17627D7E5BD4}" type="parTrans" cxnId="{FE13C719-B3E5-4D83-8C58-EA703EC48D5F}">
      <dgm:prSet/>
      <dgm:spPr/>
    </dgm:pt>
    <dgm:pt modelId="{BE0B1EBD-5DF0-4FD4-B322-0DB147CAD016}" type="sibTrans" cxnId="{FE13C719-B3E5-4D83-8C58-EA703EC48D5F}">
      <dgm:prSet/>
      <dgm:spPr/>
    </dgm:pt>
    <dgm:pt modelId="{F46AEB74-5946-46AE-8D46-B0B5A0F8DE72}">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GB" sz="1800" dirty="0" smtClean="0">
              <a:latin typeface="Arial" panose="020B0604020202020204" pitchFamily="34" charset="0"/>
              <a:cs typeface="Arial" panose="020B0604020202020204" pitchFamily="34" charset="0"/>
            </a:rPr>
            <a:t>Review</a:t>
          </a:r>
          <a:endParaRPr lang="en-GB" sz="1800" dirty="0">
            <a:latin typeface="Arial" panose="020B0604020202020204" pitchFamily="34" charset="0"/>
            <a:cs typeface="Arial" panose="020B0604020202020204" pitchFamily="34" charset="0"/>
          </a:endParaRPr>
        </a:p>
      </dgm:t>
    </dgm:pt>
    <dgm:pt modelId="{751C032C-AEEE-4621-B3A7-88828B35112C}" type="parTrans" cxnId="{2DAC85E9-9557-4450-99C1-820E613913CB}">
      <dgm:prSet/>
      <dgm:spPr/>
    </dgm:pt>
    <dgm:pt modelId="{511CE63C-7F44-46D2-A696-6C1B8E7FC712}" type="sibTrans" cxnId="{2DAC85E9-9557-4450-99C1-820E613913CB}">
      <dgm:prSet/>
      <dgm:spPr/>
    </dgm:pt>
    <dgm:pt modelId="{E13C670E-4288-4179-9F50-A6D38CC42EFD}" type="pres">
      <dgm:prSet presAssocID="{990ED114-D844-4E0C-9D7E-0F65C7A1FF88}" presName="Name0" presStyleCnt="0">
        <dgm:presLayoutVars>
          <dgm:chMax val="7"/>
          <dgm:dir/>
          <dgm:animLvl val="lvl"/>
          <dgm:resizeHandles val="exact"/>
        </dgm:presLayoutVars>
      </dgm:prSet>
      <dgm:spPr/>
      <dgm:t>
        <a:bodyPr/>
        <a:lstStyle/>
        <a:p>
          <a:endParaRPr lang="en-GB"/>
        </a:p>
      </dgm:t>
    </dgm:pt>
    <dgm:pt modelId="{C882C2ED-A5B7-456E-B3A6-5C45A3FFC0D0}" type="pres">
      <dgm:prSet presAssocID="{74EE50C5-3134-45C4-9E20-6F52A5AA89FD}" presName="circle1" presStyleLbl="node1" presStyleIdx="0" presStyleCnt="3" custLinFactNeighborX="1952" custLinFactNeighborY="582"/>
      <dgm:spPr>
        <a:solidFill>
          <a:srgbClr val="EF9526"/>
        </a:solidFill>
      </dgm:spPr>
      <dgm:t>
        <a:bodyPr/>
        <a:lstStyle/>
        <a:p>
          <a:endParaRPr lang="en-GB"/>
        </a:p>
      </dgm:t>
    </dgm:pt>
    <dgm:pt modelId="{D895B8F4-AAD4-4CE0-970F-7390A8511911}" type="pres">
      <dgm:prSet presAssocID="{74EE50C5-3134-45C4-9E20-6F52A5AA89FD}" presName="space" presStyleCnt="0"/>
      <dgm:spPr/>
      <dgm:t>
        <a:bodyPr/>
        <a:lstStyle/>
        <a:p>
          <a:endParaRPr lang="en-GB"/>
        </a:p>
      </dgm:t>
    </dgm:pt>
    <dgm:pt modelId="{AED89307-3D06-4083-BEB2-12355536A8A3}" type="pres">
      <dgm:prSet presAssocID="{74EE50C5-3134-45C4-9E20-6F52A5AA89FD}" presName="rect1" presStyleLbl="alignAcc1" presStyleIdx="0" presStyleCnt="3" custScaleY="100000" custLinFactNeighborY="584"/>
      <dgm:spPr/>
      <dgm:t>
        <a:bodyPr/>
        <a:lstStyle/>
        <a:p>
          <a:endParaRPr lang="en-GB"/>
        </a:p>
      </dgm:t>
    </dgm:pt>
    <dgm:pt modelId="{0AD3D1D9-A115-4C37-ABCF-811DA403AD4D}" type="pres">
      <dgm:prSet presAssocID="{F5608AF6-537A-403E-8E0E-80CF5D0B1DE2}" presName="vertSpace2" presStyleLbl="node1" presStyleIdx="0" presStyleCnt="3"/>
      <dgm:spPr/>
      <dgm:t>
        <a:bodyPr/>
        <a:lstStyle/>
        <a:p>
          <a:endParaRPr lang="en-GB"/>
        </a:p>
      </dgm:t>
    </dgm:pt>
    <dgm:pt modelId="{1883A8F7-6FD1-4B37-AA4B-1DC44C5F7F80}" type="pres">
      <dgm:prSet presAssocID="{F5608AF6-537A-403E-8E0E-80CF5D0B1DE2}" presName="circle2" presStyleLbl="node1" presStyleIdx="1" presStyleCnt="3"/>
      <dgm:spPr>
        <a:solidFill>
          <a:srgbClr val="EF9526"/>
        </a:solidFill>
      </dgm:spPr>
      <dgm:t>
        <a:bodyPr/>
        <a:lstStyle/>
        <a:p>
          <a:endParaRPr lang="en-GB"/>
        </a:p>
      </dgm:t>
    </dgm:pt>
    <dgm:pt modelId="{763240A0-0125-4244-AED1-4AE9AF57F867}" type="pres">
      <dgm:prSet presAssocID="{F5608AF6-537A-403E-8E0E-80CF5D0B1DE2}" presName="rect2" presStyleLbl="alignAcc1" presStyleIdx="1" presStyleCnt="3"/>
      <dgm:spPr/>
      <dgm:t>
        <a:bodyPr/>
        <a:lstStyle/>
        <a:p>
          <a:endParaRPr lang="en-GB"/>
        </a:p>
      </dgm:t>
    </dgm:pt>
    <dgm:pt modelId="{07215BC4-6BFD-4305-8623-F54372A580AF}" type="pres">
      <dgm:prSet presAssocID="{53C03BC9-D9B7-4104-BEC4-341F3AD7701D}" presName="vertSpace3" presStyleLbl="node1" presStyleIdx="1" presStyleCnt="3"/>
      <dgm:spPr/>
      <dgm:t>
        <a:bodyPr/>
        <a:lstStyle/>
        <a:p>
          <a:endParaRPr lang="en-GB"/>
        </a:p>
      </dgm:t>
    </dgm:pt>
    <dgm:pt modelId="{85BF02E4-EB53-41AD-A2C0-8A1750DE6C75}" type="pres">
      <dgm:prSet presAssocID="{53C03BC9-D9B7-4104-BEC4-341F3AD7701D}" presName="circle3" presStyleLbl="node1" presStyleIdx="2" presStyleCnt="3" custScaleY="111086"/>
      <dgm:spPr>
        <a:solidFill>
          <a:srgbClr val="EF9526"/>
        </a:solidFill>
      </dgm:spPr>
      <dgm:t>
        <a:bodyPr/>
        <a:lstStyle/>
        <a:p>
          <a:endParaRPr lang="en-GB"/>
        </a:p>
      </dgm:t>
    </dgm:pt>
    <dgm:pt modelId="{11FA74DE-5460-44E5-9F6D-DBA2BC744A74}" type="pres">
      <dgm:prSet presAssocID="{53C03BC9-D9B7-4104-BEC4-341F3AD7701D}" presName="rect3" presStyleLbl="alignAcc1" presStyleIdx="2" presStyleCnt="3" custScaleY="108725"/>
      <dgm:spPr/>
      <dgm:t>
        <a:bodyPr/>
        <a:lstStyle/>
        <a:p>
          <a:endParaRPr lang="en-GB"/>
        </a:p>
      </dgm:t>
    </dgm:pt>
    <dgm:pt modelId="{2170130B-8035-4106-91D4-2214369421B5}" type="pres">
      <dgm:prSet presAssocID="{74EE50C5-3134-45C4-9E20-6F52A5AA89FD}" presName="rect1ParTx" presStyleLbl="alignAcc1" presStyleIdx="2" presStyleCnt="3">
        <dgm:presLayoutVars>
          <dgm:chMax val="1"/>
          <dgm:bulletEnabled val="1"/>
        </dgm:presLayoutVars>
      </dgm:prSet>
      <dgm:spPr/>
      <dgm:t>
        <a:bodyPr/>
        <a:lstStyle/>
        <a:p>
          <a:endParaRPr lang="en-GB"/>
        </a:p>
      </dgm:t>
    </dgm:pt>
    <dgm:pt modelId="{7A9E121F-F596-493A-AB65-94B7A1F238DD}" type="pres">
      <dgm:prSet presAssocID="{74EE50C5-3134-45C4-9E20-6F52A5AA89FD}" presName="rect1ChTx" presStyleLbl="alignAcc1" presStyleIdx="2" presStyleCnt="3" custScaleX="131388" custScaleY="112118" custLinFactNeighborX="-12746">
        <dgm:presLayoutVars>
          <dgm:bulletEnabled val="1"/>
        </dgm:presLayoutVars>
      </dgm:prSet>
      <dgm:spPr/>
      <dgm:t>
        <a:bodyPr/>
        <a:lstStyle/>
        <a:p>
          <a:endParaRPr lang="en-GB"/>
        </a:p>
      </dgm:t>
    </dgm:pt>
    <dgm:pt modelId="{0DA2B680-8614-42F6-AA42-F323D1613176}" type="pres">
      <dgm:prSet presAssocID="{F5608AF6-537A-403E-8E0E-80CF5D0B1DE2}" presName="rect2ParTx" presStyleLbl="alignAcc1" presStyleIdx="2" presStyleCnt="3">
        <dgm:presLayoutVars>
          <dgm:chMax val="1"/>
          <dgm:bulletEnabled val="1"/>
        </dgm:presLayoutVars>
      </dgm:prSet>
      <dgm:spPr/>
      <dgm:t>
        <a:bodyPr/>
        <a:lstStyle/>
        <a:p>
          <a:endParaRPr lang="en-GB"/>
        </a:p>
      </dgm:t>
    </dgm:pt>
    <dgm:pt modelId="{AA77ADC4-D3E7-48BA-A237-9B5F1995E9CC}" type="pres">
      <dgm:prSet presAssocID="{F5608AF6-537A-403E-8E0E-80CF5D0B1DE2}" presName="rect2ChTx" presStyleLbl="alignAcc1" presStyleIdx="2" presStyleCnt="3" custScaleX="122732" custLinFactNeighborX="-17134">
        <dgm:presLayoutVars>
          <dgm:bulletEnabled val="1"/>
        </dgm:presLayoutVars>
      </dgm:prSet>
      <dgm:spPr/>
      <dgm:t>
        <a:bodyPr/>
        <a:lstStyle/>
        <a:p>
          <a:endParaRPr lang="en-GB"/>
        </a:p>
      </dgm:t>
    </dgm:pt>
    <dgm:pt modelId="{86CD0A16-35A9-4E97-BC6B-B3C33AB933DD}" type="pres">
      <dgm:prSet presAssocID="{53C03BC9-D9B7-4104-BEC4-341F3AD7701D}" presName="rect3ParTx" presStyleLbl="alignAcc1" presStyleIdx="2" presStyleCnt="3">
        <dgm:presLayoutVars>
          <dgm:chMax val="1"/>
          <dgm:bulletEnabled val="1"/>
        </dgm:presLayoutVars>
      </dgm:prSet>
      <dgm:spPr/>
      <dgm:t>
        <a:bodyPr/>
        <a:lstStyle/>
        <a:p>
          <a:endParaRPr lang="en-GB"/>
        </a:p>
      </dgm:t>
    </dgm:pt>
    <dgm:pt modelId="{EE150243-D0C6-4768-8DCB-7E9679BE33FC}" type="pres">
      <dgm:prSet presAssocID="{53C03BC9-D9B7-4104-BEC4-341F3AD7701D}" presName="rect3ChTx" presStyleLbl="alignAcc1" presStyleIdx="2" presStyleCnt="3" custScaleX="122989" custLinFactNeighborX="-14592">
        <dgm:presLayoutVars>
          <dgm:bulletEnabled val="1"/>
        </dgm:presLayoutVars>
      </dgm:prSet>
      <dgm:spPr/>
      <dgm:t>
        <a:bodyPr/>
        <a:lstStyle/>
        <a:p>
          <a:endParaRPr lang="en-GB"/>
        </a:p>
      </dgm:t>
    </dgm:pt>
  </dgm:ptLst>
  <dgm:cxnLst>
    <dgm:cxn modelId="{E0FD0C4C-8563-4B71-B8EE-0EF7EBD4F1C9}" srcId="{990ED114-D844-4E0C-9D7E-0F65C7A1FF88}" destId="{74EE50C5-3134-45C4-9E20-6F52A5AA89FD}" srcOrd="0" destOrd="0" parTransId="{6B1F8A4B-5B68-4091-809D-13114C2FE9A8}" sibTransId="{0C4E8E8B-651E-4E21-8BBA-57573EBCBF7F}"/>
    <dgm:cxn modelId="{F1C33F88-235C-4B41-9641-2F37560BA930}" srcId="{53C03BC9-D9B7-4104-BEC4-341F3AD7701D}" destId="{7C05B845-A5E5-4DBF-867A-CE5B25F4778A}" srcOrd="2" destOrd="0" parTransId="{0456DBEB-4B36-47A8-9EA6-C77932F2A684}" sibTransId="{7022E0CC-79F7-4288-BE37-A2CD563DA46E}"/>
    <dgm:cxn modelId="{FE13C719-B3E5-4D83-8C58-EA703EC48D5F}" srcId="{53C03BC9-D9B7-4104-BEC4-341F3AD7701D}" destId="{689CC2AA-DBCA-4B92-BE95-53780E80ADA1}" srcOrd="3" destOrd="0" parTransId="{1AB627EB-1A0E-48DF-9D4D-17627D7E5BD4}" sibTransId="{BE0B1EBD-5DF0-4FD4-B322-0DB147CAD016}"/>
    <dgm:cxn modelId="{B77B8592-B020-436D-8DF1-F43D74FE37A6}" type="presOf" srcId="{F5608AF6-537A-403E-8E0E-80CF5D0B1DE2}" destId="{0DA2B680-8614-42F6-AA42-F323D1613176}" srcOrd="1" destOrd="0" presId="urn:microsoft.com/office/officeart/2005/8/layout/target3"/>
    <dgm:cxn modelId="{907B9255-A665-4DAD-93C8-6F3706322146}" type="presOf" srcId="{2A686AE0-61B2-4F07-ACC1-6B3866F4D566}" destId="{AA77ADC4-D3E7-48BA-A237-9B5F1995E9CC}" srcOrd="0" destOrd="0" presId="urn:microsoft.com/office/officeart/2005/8/layout/target3"/>
    <dgm:cxn modelId="{403E63B8-628A-439D-98A8-9B676C02306E}" type="presOf" srcId="{30C69685-AFE2-48CA-A0D9-5AEADD440DA9}" destId="{7A9E121F-F596-493A-AB65-94B7A1F238DD}" srcOrd="0" destOrd="3" presId="urn:microsoft.com/office/officeart/2005/8/layout/target3"/>
    <dgm:cxn modelId="{B5EB1961-3291-4805-B213-7D7DF2188249}" type="presOf" srcId="{073C6165-EFA2-48F8-9650-AD0DD8A0D1BD}" destId="{EE150243-D0C6-4768-8DCB-7E9679BE33FC}" srcOrd="0" destOrd="1" presId="urn:microsoft.com/office/officeart/2005/8/layout/target3"/>
    <dgm:cxn modelId="{2F50AC20-A640-4829-9144-A16DF983B017}" type="presOf" srcId="{74EE50C5-3134-45C4-9E20-6F52A5AA89FD}" destId="{2170130B-8035-4106-91D4-2214369421B5}" srcOrd="1" destOrd="0" presId="urn:microsoft.com/office/officeart/2005/8/layout/target3"/>
    <dgm:cxn modelId="{22B8355C-4423-4B92-BE8A-3F48D01A123E}" type="presOf" srcId="{689CC2AA-DBCA-4B92-BE95-53780E80ADA1}" destId="{EE150243-D0C6-4768-8DCB-7E9679BE33FC}" srcOrd="0" destOrd="3" presId="urn:microsoft.com/office/officeart/2005/8/layout/target3"/>
    <dgm:cxn modelId="{F4AE91A7-F049-4E3B-B66E-E5584374DBBF}" type="presOf" srcId="{53C03BC9-D9B7-4104-BEC4-341F3AD7701D}" destId="{11FA74DE-5460-44E5-9F6D-DBA2BC744A74}" srcOrd="0" destOrd="0" presId="urn:microsoft.com/office/officeart/2005/8/layout/target3"/>
    <dgm:cxn modelId="{18D915E6-9AA5-48AA-A8C0-CBBEF7C96FDA}" type="presOf" srcId="{79A428F1-DD3A-44EA-AA64-BAB0F5931229}" destId="{EE150243-D0C6-4768-8DCB-7E9679BE33FC}" srcOrd="0" destOrd="0" presId="urn:microsoft.com/office/officeart/2005/8/layout/target3"/>
    <dgm:cxn modelId="{60A6296F-757F-4DDE-9E82-6987BF4ABE3A}" type="presOf" srcId="{7C05B845-A5E5-4DBF-867A-CE5B25F4778A}" destId="{EE150243-D0C6-4768-8DCB-7E9679BE33FC}" srcOrd="0" destOrd="2" presId="urn:microsoft.com/office/officeart/2005/8/layout/target3"/>
    <dgm:cxn modelId="{E4269451-5FAD-4EA2-AE34-E50B83DD5E55}" srcId="{53C03BC9-D9B7-4104-BEC4-341F3AD7701D}" destId="{073C6165-EFA2-48F8-9650-AD0DD8A0D1BD}" srcOrd="1" destOrd="0" parTransId="{13DBB07B-497B-4027-A101-E9C10E32CDFA}" sibTransId="{BF5A9B68-BE2B-4251-867E-A591AEACAEF1}"/>
    <dgm:cxn modelId="{2D377401-092F-43C6-A6A8-0F9892F6E219}" srcId="{74EE50C5-3134-45C4-9E20-6F52A5AA89FD}" destId="{ADC0CD8A-8282-4F97-8948-D9EB3E287D8A}" srcOrd="2" destOrd="0" parTransId="{125DA5C6-6221-4F6B-904F-160D4A7BB34B}" sibTransId="{17538A78-3162-40E5-8353-57EA7C2C8D25}"/>
    <dgm:cxn modelId="{A73F8A56-0785-40BB-A3B2-5A04B8A62ACF}" type="presOf" srcId="{F46AEB74-5946-46AE-8D46-B0B5A0F8DE72}" destId="{EE150243-D0C6-4768-8DCB-7E9679BE33FC}" srcOrd="0" destOrd="4" presId="urn:microsoft.com/office/officeart/2005/8/layout/target3"/>
    <dgm:cxn modelId="{A12598E1-8579-4B0B-91A9-FE3F1F410A9D}" srcId="{74EE50C5-3134-45C4-9E20-6F52A5AA89FD}" destId="{FD681DC5-EDD8-4477-90E0-787B3541475D}" srcOrd="0" destOrd="0" parTransId="{773F2A38-A367-4C23-83FE-ED8AAF77C965}" sibTransId="{462D0D69-93DE-4227-8A5B-BA063AB026C9}"/>
    <dgm:cxn modelId="{D0500991-8F65-409B-9011-A960EE69936C}" srcId="{74EE50C5-3134-45C4-9E20-6F52A5AA89FD}" destId="{445E7278-DDB4-4B5E-9A9A-8900D0DB2356}" srcOrd="1" destOrd="0" parTransId="{D8C1ADE1-E7EF-453A-9BD7-2DE501694793}" sibTransId="{FC3DA61E-F244-4F37-B77F-A96D8214662A}"/>
    <dgm:cxn modelId="{F5DC7F2A-6873-4EC9-9CFC-F9565FCBFA4B}" srcId="{990ED114-D844-4E0C-9D7E-0F65C7A1FF88}" destId="{F5608AF6-537A-403E-8E0E-80CF5D0B1DE2}" srcOrd="1" destOrd="0" parTransId="{2686AB63-82CA-4F8F-96F5-99F607957A02}" sibTransId="{3E34C17D-1747-4407-97B5-C3124F353296}"/>
    <dgm:cxn modelId="{1F615D4F-48C9-4161-8D2D-B88F1EDDF908}" type="presOf" srcId="{ADC0CD8A-8282-4F97-8948-D9EB3E287D8A}" destId="{7A9E121F-F596-493A-AB65-94B7A1F238DD}" srcOrd="0" destOrd="2" presId="urn:microsoft.com/office/officeart/2005/8/layout/target3"/>
    <dgm:cxn modelId="{356CA51D-9222-4A1A-8B4A-222000A4D5DA}" type="presOf" srcId="{FD681DC5-EDD8-4477-90E0-787B3541475D}" destId="{7A9E121F-F596-493A-AB65-94B7A1F238DD}" srcOrd="0" destOrd="0" presId="urn:microsoft.com/office/officeart/2005/8/layout/target3"/>
    <dgm:cxn modelId="{DF1C837D-A690-4979-85F3-37FE11058705}" type="presOf" srcId="{990ED114-D844-4E0C-9D7E-0F65C7A1FF88}" destId="{E13C670E-4288-4179-9F50-A6D38CC42EFD}" srcOrd="0" destOrd="0" presId="urn:microsoft.com/office/officeart/2005/8/layout/target3"/>
    <dgm:cxn modelId="{C92BD709-182F-4C55-9345-033A7FA1B98F}" type="presOf" srcId="{53C03BC9-D9B7-4104-BEC4-341F3AD7701D}" destId="{86CD0A16-35A9-4E97-BC6B-B3C33AB933DD}" srcOrd="1" destOrd="0" presId="urn:microsoft.com/office/officeart/2005/8/layout/target3"/>
    <dgm:cxn modelId="{AF1DEFA1-E1DC-4B1C-A302-9AB528EC2618}" srcId="{990ED114-D844-4E0C-9D7E-0F65C7A1FF88}" destId="{53C03BC9-D9B7-4104-BEC4-341F3AD7701D}" srcOrd="2" destOrd="0" parTransId="{CE92E4A3-E86C-4E0D-A879-56BE8157125A}" sibTransId="{95D5854B-2ADA-4B73-B2BC-A328BFD7E2D0}"/>
    <dgm:cxn modelId="{00B35164-3615-44CE-BF58-99F123F52EED}" type="presOf" srcId="{74EE50C5-3134-45C4-9E20-6F52A5AA89FD}" destId="{AED89307-3D06-4083-BEB2-12355536A8A3}" srcOrd="0" destOrd="0" presId="urn:microsoft.com/office/officeart/2005/8/layout/target3"/>
    <dgm:cxn modelId="{0FDEA455-DBE0-47DB-9BCD-4C9F12EF8FAB}" srcId="{F5608AF6-537A-403E-8E0E-80CF5D0B1DE2}" destId="{2A686AE0-61B2-4F07-ACC1-6B3866F4D566}" srcOrd="0" destOrd="0" parTransId="{F9D56D46-0EC6-499C-B141-61B70552FDF2}" sibTransId="{4ABB8734-5B86-4B8C-B24B-B12C9FC64BA3}"/>
    <dgm:cxn modelId="{2DAC85E9-9557-4450-99C1-820E613913CB}" srcId="{53C03BC9-D9B7-4104-BEC4-341F3AD7701D}" destId="{F46AEB74-5946-46AE-8D46-B0B5A0F8DE72}" srcOrd="4" destOrd="0" parTransId="{751C032C-AEEE-4621-B3A7-88828B35112C}" sibTransId="{511CE63C-7F44-46D2-A696-6C1B8E7FC712}"/>
    <dgm:cxn modelId="{B4BD47FE-2F99-4023-8AAC-ABBF7D034A50}" type="presOf" srcId="{445E7278-DDB4-4B5E-9A9A-8900D0DB2356}" destId="{7A9E121F-F596-493A-AB65-94B7A1F238DD}" srcOrd="0" destOrd="1" presId="urn:microsoft.com/office/officeart/2005/8/layout/target3"/>
    <dgm:cxn modelId="{D8C364CA-6553-4B57-9A5D-E5FDBAB2906F}" type="presOf" srcId="{F5608AF6-537A-403E-8E0E-80CF5D0B1DE2}" destId="{763240A0-0125-4244-AED1-4AE9AF57F867}" srcOrd="0" destOrd="0" presId="urn:microsoft.com/office/officeart/2005/8/layout/target3"/>
    <dgm:cxn modelId="{65AD5788-A154-4548-AED5-9546EC60B2F3}" srcId="{74EE50C5-3134-45C4-9E20-6F52A5AA89FD}" destId="{30C69685-AFE2-48CA-A0D9-5AEADD440DA9}" srcOrd="3" destOrd="0" parTransId="{A55FC362-7552-4288-BBCB-BEEFE59FB5B3}" sibTransId="{4A7B4F70-7A63-4887-9216-54CC44DA2AAF}"/>
    <dgm:cxn modelId="{957390A6-46C6-4E08-8251-E0374D60B37D}" srcId="{53C03BC9-D9B7-4104-BEC4-341F3AD7701D}" destId="{79A428F1-DD3A-44EA-AA64-BAB0F5931229}" srcOrd="0" destOrd="0" parTransId="{B8C50737-96D2-49F4-B75C-AEB27837C5F3}" sibTransId="{B96DE556-C812-4093-B212-9B0DD670531E}"/>
    <dgm:cxn modelId="{6E2C8B43-CFC5-49A2-9358-A7E42BB00ABC}" type="presParOf" srcId="{E13C670E-4288-4179-9F50-A6D38CC42EFD}" destId="{C882C2ED-A5B7-456E-B3A6-5C45A3FFC0D0}" srcOrd="0" destOrd="0" presId="urn:microsoft.com/office/officeart/2005/8/layout/target3"/>
    <dgm:cxn modelId="{32D5DF06-7CFF-45BC-BDC0-2866173D6528}" type="presParOf" srcId="{E13C670E-4288-4179-9F50-A6D38CC42EFD}" destId="{D895B8F4-AAD4-4CE0-970F-7390A8511911}" srcOrd="1" destOrd="0" presId="urn:microsoft.com/office/officeart/2005/8/layout/target3"/>
    <dgm:cxn modelId="{18EF342A-7959-4F09-BC98-5C0D3B51549D}" type="presParOf" srcId="{E13C670E-4288-4179-9F50-A6D38CC42EFD}" destId="{AED89307-3D06-4083-BEB2-12355536A8A3}" srcOrd="2" destOrd="0" presId="urn:microsoft.com/office/officeart/2005/8/layout/target3"/>
    <dgm:cxn modelId="{2CB9D072-1853-4200-A3EC-E36277972D09}" type="presParOf" srcId="{E13C670E-4288-4179-9F50-A6D38CC42EFD}" destId="{0AD3D1D9-A115-4C37-ABCF-811DA403AD4D}" srcOrd="3" destOrd="0" presId="urn:microsoft.com/office/officeart/2005/8/layout/target3"/>
    <dgm:cxn modelId="{8623A239-FF84-468B-8C25-40CD58897E7A}" type="presParOf" srcId="{E13C670E-4288-4179-9F50-A6D38CC42EFD}" destId="{1883A8F7-6FD1-4B37-AA4B-1DC44C5F7F80}" srcOrd="4" destOrd="0" presId="urn:microsoft.com/office/officeart/2005/8/layout/target3"/>
    <dgm:cxn modelId="{760DAD52-4A81-4195-97C8-C69AF357B95F}" type="presParOf" srcId="{E13C670E-4288-4179-9F50-A6D38CC42EFD}" destId="{763240A0-0125-4244-AED1-4AE9AF57F867}" srcOrd="5" destOrd="0" presId="urn:microsoft.com/office/officeart/2005/8/layout/target3"/>
    <dgm:cxn modelId="{9F32D2F4-73FE-4002-9B85-0557EA05FB60}" type="presParOf" srcId="{E13C670E-4288-4179-9F50-A6D38CC42EFD}" destId="{07215BC4-6BFD-4305-8623-F54372A580AF}" srcOrd="6" destOrd="0" presId="urn:microsoft.com/office/officeart/2005/8/layout/target3"/>
    <dgm:cxn modelId="{33D5E382-65EC-4195-A2D0-70F32E328877}" type="presParOf" srcId="{E13C670E-4288-4179-9F50-A6D38CC42EFD}" destId="{85BF02E4-EB53-41AD-A2C0-8A1750DE6C75}" srcOrd="7" destOrd="0" presId="urn:microsoft.com/office/officeart/2005/8/layout/target3"/>
    <dgm:cxn modelId="{5DD5D0F5-1C97-4D71-ADE6-0A5D723A56D6}" type="presParOf" srcId="{E13C670E-4288-4179-9F50-A6D38CC42EFD}" destId="{11FA74DE-5460-44E5-9F6D-DBA2BC744A74}" srcOrd="8" destOrd="0" presId="urn:microsoft.com/office/officeart/2005/8/layout/target3"/>
    <dgm:cxn modelId="{CECD787D-0A72-4237-9C12-B27E18BF4FBB}" type="presParOf" srcId="{E13C670E-4288-4179-9F50-A6D38CC42EFD}" destId="{2170130B-8035-4106-91D4-2214369421B5}" srcOrd="9" destOrd="0" presId="urn:microsoft.com/office/officeart/2005/8/layout/target3"/>
    <dgm:cxn modelId="{B0858766-8106-49A9-95E9-3A7B1F5A1D08}" type="presParOf" srcId="{E13C670E-4288-4179-9F50-A6D38CC42EFD}" destId="{7A9E121F-F596-493A-AB65-94B7A1F238DD}" srcOrd="10" destOrd="0" presId="urn:microsoft.com/office/officeart/2005/8/layout/target3"/>
    <dgm:cxn modelId="{08AC78C7-475C-46CD-985B-37CFFB0E6767}" type="presParOf" srcId="{E13C670E-4288-4179-9F50-A6D38CC42EFD}" destId="{0DA2B680-8614-42F6-AA42-F323D1613176}" srcOrd="11" destOrd="0" presId="urn:microsoft.com/office/officeart/2005/8/layout/target3"/>
    <dgm:cxn modelId="{2870EDF4-9425-4435-9A56-BAC2611B6C4C}" type="presParOf" srcId="{E13C670E-4288-4179-9F50-A6D38CC42EFD}" destId="{AA77ADC4-D3E7-48BA-A237-9B5F1995E9CC}" srcOrd="12" destOrd="0" presId="urn:microsoft.com/office/officeart/2005/8/layout/target3"/>
    <dgm:cxn modelId="{B7A7E95A-DD73-459D-989D-EADA8635D1E3}" type="presParOf" srcId="{E13C670E-4288-4179-9F50-A6D38CC42EFD}" destId="{86CD0A16-35A9-4E97-BC6B-B3C33AB933DD}" srcOrd="13" destOrd="0" presId="urn:microsoft.com/office/officeart/2005/8/layout/target3"/>
    <dgm:cxn modelId="{52055EDA-016E-4B67-B9B3-0108C6F02160}" type="presParOf" srcId="{E13C670E-4288-4179-9F50-A6D38CC42EFD}" destId="{EE150243-D0C6-4768-8DCB-7E9679BE33FC}" srcOrd="14"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B6516CD-178D-4182-9F99-F2A9CA56805A}" type="doc">
      <dgm:prSet loTypeId="urn:microsoft.com/office/officeart/2005/8/layout/vList4" loCatId="picture" qsTypeId="urn:microsoft.com/office/officeart/2005/8/quickstyle/simple1" qsCatId="simple" csTypeId="urn:microsoft.com/office/officeart/2005/8/colors/accent1_2" csCatId="accent1" phldr="1"/>
      <dgm:spPr/>
      <dgm:t>
        <a:bodyPr/>
        <a:lstStyle/>
        <a:p>
          <a:endParaRPr lang="en-GB"/>
        </a:p>
      </dgm:t>
    </dgm:pt>
    <dgm:pt modelId="{583A16AD-8E6A-4C43-B246-81FC1D43A036}">
      <dgm:prSet phldrT="[Text]" custT="1"/>
      <dgm:spPr>
        <a:solidFill>
          <a:srgbClr val="00B050"/>
        </a:solidFill>
      </dgm:spPr>
      <dgm:t>
        <a:bodyPr/>
        <a:lstStyle/>
        <a:p>
          <a:endParaRPr lang="en-GB" sz="900" dirty="0">
            <a:latin typeface="Arial" panose="020B0604020202020204" pitchFamily="34" charset="0"/>
            <a:cs typeface="Arial" panose="020B0604020202020204" pitchFamily="34" charset="0"/>
          </a:endParaRPr>
        </a:p>
      </dgm:t>
    </dgm:pt>
    <dgm:pt modelId="{0CF26660-5D51-46A7-BEFE-5E88B3BE0545}" type="parTrans" cxnId="{D92393F5-B43B-4BDE-8EAD-F073BF6463E6}">
      <dgm:prSet/>
      <dgm:spPr/>
      <dgm:t>
        <a:bodyPr/>
        <a:lstStyle/>
        <a:p>
          <a:endParaRPr lang="en-GB"/>
        </a:p>
      </dgm:t>
    </dgm:pt>
    <dgm:pt modelId="{15BA3AB8-26E3-4723-8C48-4AF7598EA8F9}" type="sibTrans" cxnId="{D92393F5-B43B-4BDE-8EAD-F073BF6463E6}">
      <dgm:prSet/>
      <dgm:spPr/>
      <dgm:t>
        <a:bodyPr/>
        <a:lstStyle/>
        <a:p>
          <a:endParaRPr lang="en-GB"/>
        </a:p>
      </dgm:t>
    </dgm:pt>
    <dgm:pt modelId="{4C741EC1-6BCD-479A-84BB-742536D8F02C}">
      <dgm:prSet phldrT="[Text]" custT="1"/>
      <dgm:spPr>
        <a:solidFill>
          <a:srgbClr val="EF9526"/>
        </a:solidFill>
      </dgm:spPr>
      <dgm:t>
        <a:bodyPr/>
        <a:lstStyle/>
        <a:p>
          <a:endParaRPr lang="en-GB" sz="900" dirty="0">
            <a:latin typeface="Arial" panose="020B0604020202020204" pitchFamily="34" charset="0"/>
            <a:cs typeface="Arial" panose="020B0604020202020204" pitchFamily="34" charset="0"/>
          </a:endParaRPr>
        </a:p>
      </dgm:t>
    </dgm:pt>
    <dgm:pt modelId="{7031115D-0B80-4D50-B3C7-C73C14FB4ADB}" type="sibTrans" cxnId="{48FB6ED1-606D-46B7-A88E-A308CA56D9DD}">
      <dgm:prSet/>
      <dgm:spPr/>
      <dgm:t>
        <a:bodyPr/>
        <a:lstStyle/>
        <a:p>
          <a:endParaRPr lang="en-GB"/>
        </a:p>
      </dgm:t>
    </dgm:pt>
    <dgm:pt modelId="{2EE1CD7F-E4E9-45BD-B812-0A9A540E28ED}" type="parTrans" cxnId="{48FB6ED1-606D-46B7-A88E-A308CA56D9DD}">
      <dgm:prSet/>
      <dgm:spPr/>
      <dgm:t>
        <a:bodyPr/>
        <a:lstStyle/>
        <a:p>
          <a:endParaRPr lang="en-GB"/>
        </a:p>
      </dgm:t>
    </dgm:pt>
    <dgm:pt modelId="{674DF011-E4BA-45B5-9110-68DF3513244D}">
      <dgm:prSet custT="1"/>
      <dgm:spPr>
        <a:solidFill>
          <a:srgbClr val="00B050"/>
        </a:solidFill>
      </dgm:spPr>
      <dgm:t>
        <a:bodyPr/>
        <a:lstStyle/>
        <a:p>
          <a:pPr marL="360000" indent="-179388"/>
          <a:r>
            <a:rPr lang="en-GB" sz="2000" dirty="0" smtClean="0">
              <a:latin typeface="Arial" panose="020B0604020202020204" pitchFamily="34" charset="0"/>
              <a:cs typeface="Arial" panose="020B0604020202020204" pitchFamily="34" charset="0"/>
            </a:rPr>
            <a:t>A person with a residence / child arrangement order</a:t>
          </a:r>
        </a:p>
      </dgm:t>
    </dgm:pt>
    <dgm:pt modelId="{3DA69498-0211-4817-BD23-7A1EE96E42A3}" type="sibTrans" cxnId="{18E1B463-D269-4B6B-943C-1A7AB01DFC69}">
      <dgm:prSet/>
      <dgm:spPr/>
      <dgm:t>
        <a:bodyPr/>
        <a:lstStyle/>
        <a:p>
          <a:endParaRPr lang="en-GB"/>
        </a:p>
      </dgm:t>
    </dgm:pt>
    <dgm:pt modelId="{AD25C742-28DC-4845-98D3-137C3F66A604}" type="parTrans" cxnId="{18E1B463-D269-4B6B-943C-1A7AB01DFC69}">
      <dgm:prSet/>
      <dgm:spPr/>
      <dgm:t>
        <a:bodyPr/>
        <a:lstStyle/>
        <a:p>
          <a:endParaRPr lang="en-GB"/>
        </a:p>
      </dgm:t>
    </dgm:pt>
    <dgm:pt modelId="{BC64F64D-B2A0-4A4E-9165-FA96196D7785}">
      <dgm:prSet custT="1"/>
      <dgm:spPr>
        <a:solidFill>
          <a:srgbClr val="00B050"/>
        </a:solidFill>
      </dgm:spPr>
      <dgm:t>
        <a:bodyPr/>
        <a:lstStyle/>
        <a:p>
          <a:pPr marL="360000" indent="-179388"/>
          <a:r>
            <a:rPr lang="en-GB" sz="2000" dirty="0" smtClean="0">
              <a:latin typeface="Arial" panose="020B0604020202020204" pitchFamily="34" charset="0"/>
              <a:cs typeface="Arial" panose="020B0604020202020204" pitchFamily="34" charset="0"/>
            </a:rPr>
            <a:t>A person with parental responsibility</a:t>
          </a:r>
        </a:p>
      </dgm:t>
    </dgm:pt>
    <dgm:pt modelId="{84C905EA-CB25-44DC-8BFF-7E2618733B5B}" type="sibTrans" cxnId="{9233B40D-6B9F-4408-8E71-9E0A785D2B76}">
      <dgm:prSet/>
      <dgm:spPr/>
      <dgm:t>
        <a:bodyPr/>
        <a:lstStyle/>
        <a:p>
          <a:endParaRPr lang="en-GB"/>
        </a:p>
      </dgm:t>
    </dgm:pt>
    <dgm:pt modelId="{365AB360-A320-4106-8329-4C2F93F48D2B}" type="parTrans" cxnId="{9233B40D-6B9F-4408-8E71-9E0A785D2B76}">
      <dgm:prSet/>
      <dgm:spPr/>
      <dgm:t>
        <a:bodyPr/>
        <a:lstStyle/>
        <a:p>
          <a:endParaRPr lang="en-GB"/>
        </a:p>
      </dgm:t>
    </dgm:pt>
    <dgm:pt modelId="{4C65083A-F730-459A-868A-A100E9C856E0}">
      <dgm:prSet custT="1"/>
      <dgm:spPr>
        <a:solidFill>
          <a:srgbClr val="5CC9E3"/>
        </a:solidFill>
      </dgm:spPr>
      <dgm:t>
        <a:bodyPr/>
        <a:lstStyle/>
        <a:p>
          <a:endParaRPr lang="en-GB" sz="900" dirty="0">
            <a:latin typeface="Arial" panose="020B0604020202020204" pitchFamily="34" charset="0"/>
            <a:cs typeface="Arial" panose="020B0604020202020204" pitchFamily="34" charset="0"/>
          </a:endParaRPr>
        </a:p>
      </dgm:t>
    </dgm:pt>
    <dgm:pt modelId="{A6FD2813-943B-414A-B2C3-A6FCC5669BEF}" type="parTrans" cxnId="{C3EBBD6B-0865-4965-A40B-B46BF430550D}">
      <dgm:prSet/>
      <dgm:spPr/>
      <dgm:t>
        <a:bodyPr/>
        <a:lstStyle/>
        <a:p>
          <a:endParaRPr lang="en-GB"/>
        </a:p>
      </dgm:t>
    </dgm:pt>
    <dgm:pt modelId="{750D9C96-E008-4334-B3CE-CCC59C58643E}" type="sibTrans" cxnId="{C3EBBD6B-0865-4965-A40B-B46BF430550D}">
      <dgm:prSet/>
      <dgm:spPr/>
      <dgm:t>
        <a:bodyPr/>
        <a:lstStyle/>
        <a:p>
          <a:endParaRPr lang="en-GB"/>
        </a:p>
      </dgm:t>
    </dgm:pt>
    <dgm:pt modelId="{D5ECCB38-C2AE-4CA8-9C34-6EF22C637ED9}">
      <dgm:prSet custT="1"/>
      <dgm:spPr/>
      <dgm:t>
        <a:bodyPr/>
        <a:lstStyle/>
        <a:p>
          <a:pPr marL="360000" indent="-180000"/>
          <a:r>
            <a:rPr lang="en-GB" sz="2000" dirty="0" smtClean="0">
              <a:latin typeface="Arial" panose="020B0604020202020204" pitchFamily="34" charset="0"/>
              <a:cs typeface="Arial" panose="020B0604020202020204" pitchFamily="34" charset="0"/>
            </a:rPr>
            <a:t>Foster carer</a:t>
          </a:r>
          <a:endParaRPr lang="en-GB" sz="2000" dirty="0">
            <a:latin typeface="Arial" panose="020B0604020202020204" pitchFamily="34" charset="0"/>
            <a:cs typeface="Arial" panose="020B0604020202020204" pitchFamily="34" charset="0"/>
          </a:endParaRPr>
        </a:p>
      </dgm:t>
    </dgm:pt>
    <dgm:pt modelId="{D02A05FE-9272-49FE-8E49-F37ADCD4CB59}" type="parTrans" cxnId="{03FD6B08-404C-480B-80A1-3BFE7D7FFFB0}">
      <dgm:prSet/>
      <dgm:spPr/>
      <dgm:t>
        <a:bodyPr/>
        <a:lstStyle/>
        <a:p>
          <a:endParaRPr lang="en-GB"/>
        </a:p>
      </dgm:t>
    </dgm:pt>
    <dgm:pt modelId="{FB481310-3347-4C1D-ABBD-0AB041B1279D}" type="sibTrans" cxnId="{03FD6B08-404C-480B-80A1-3BFE7D7FFFB0}">
      <dgm:prSet/>
      <dgm:spPr/>
      <dgm:t>
        <a:bodyPr/>
        <a:lstStyle/>
        <a:p>
          <a:endParaRPr lang="en-GB"/>
        </a:p>
      </dgm:t>
    </dgm:pt>
    <dgm:pt modelId="{56F60766-1152-499D-935A-C1BF608189A8}">
      <dgm:prSet custT="1"/>
      <dgm:spPr>
        <a:solidFill>
          <a:srgbClr val="5CC9E3"/>
        </a:solidFill>
      </dgm:spPr>
      <dgm:t>
        <a:bodyPr/>
        <a:lstStyle/>
        <a:p>
          <a:pPr marL="360000" indent="-180000"/>
          <a:r>
            <a:rPr lang="en-GB" sz="2000" dirty="0" smtClean="0">
              <a:latin typeface="Arial" panose="020B0604020202020204" pitchFamily="34" charset="0"/>
              <a:cs typeface="Arial" panose="020B0604020202020204" pitchFamily="34" charset="0"/>
            </a:rPr>
            <a:t>A relative</a:t>
          </a:r>
          <a:endParaRPr lang="en-GB" sz="2000" dirty="0">
            <a:latin typeface="Arial" panose="020B0604020202020204" pitchFamily="34" charset="0"/>
            <a:cs typeface="Arial" panose="020B0604020202020204" pitchFamily="34" charset="0"/>
          </a:endParaRPr>
        </a:p>
      </dgm:t>
    </dgm:pt>
    <dgm:pt modelId="{D46F2577-A596-4B6C-8A34-B8C241B5F5D6}" type="parTrans" cxnId="{A6818284-B2A5-4F9B-A7C5-D87A700D5AC4}">
      <dgm:prSet/>
      <dgm:spPr/>
      <dgm:t>
        <a:bodyPr/>
        <a:lstStyle/>
        <a:p>
          <a:endParaRPr lang="en-GB"/>
        </a:p>
      </dgm:t>
    </dgm:pt>
    <dgm:pt modelId="{7E84A7BB-A541-44CF-B788-D893C70D3164}" type="sibTrans" cxnId="{A6818284-B2A5-4F9B-A7C5-D87A700D5AC4}">
      <dgm:prSet/>
      <dgm:spPr/>
      <dgm:t>
        <a:bodyPr/>
        <a:lstStyle/>
        <a:p>
          <a:endParaRPr lang="en-GB"/>
        </a:p>
      </dgm:t>
    </dgm:pt>
    <dgm:pt modelId="{8038472B-5819-47EC-B800-EEC5478F0CDA}">
      <dgm:prSet custT="1"/>
      <dgm:spPr>
        <a:solidFill>
          <a:srgbClr val="5CC9E3"/>
        </a:solidFill>
      </dgm:spPr>
      <dgm:t>
        <a:bodyPr/>
        <a:lstStyle/>
        <a:p>
          <a:pPr marL="360000" indent="-180000"/>
          <a:r>
            <a:rPr lang="en-GB" sz="2000" dirty="0" smtClean="0">
              <a:latin typeface="Arial" panose="020B0604020202020204" pitchFamily="34" charset="0"/>
              <a:cs typeface="Arial" panose="020B0604020202020204" pitchFamily="34" charset="0"/>
            </a:rPr>
            <a:t>A friend</a:t>
          </a:r>
          <a:endParaRPr lang="en-GB" sz="2000" dirty="0">
            <a:latin typeface="Arial" panose="020B0604020202020204" pitchFamily="34" charset="0"/>
            <a:cs typeface="Arial" panose="020B0604020202020204" pitchFamily="34" charset="0"/>
          </a:endParaRPr>
        </a:p>
      </dgm:t>
    </dgm:pt>
    <dgm:pt modelId="{05315450-0A82-4909-9FF8-341ED5A579F2}" type="parTrans" cxnId="{90F69A34-D4A7-423D-B637-8C15BDBB648B}">
      <dgm:prSet/>
      <dgm:spPr/>
      <dgm:t>
        <a:bodyPr/>
        <a:lstStyle/>
        <a:p>
          <a:endParaRPr lang="en-GB"/>
        </a:p>
      </dgm:t>
    </dgm:pt>
    <dgm:pt modelId="{A2B4CA06-4AFC-4FF0-85AF-054833864B35}" type="sibTrans" cxnId="{90F69A34-D4A7-423D-B637-8C15BDBB648B}">
      <dgm:prSet/>
      <dgm:spPr/>
      <dgm:t>
        <a:bodyPr/>
        <a:lstStyle/>
        <a:p>
          <a:endParaRPr lang="en-GB"/>
        </a:p>
      </dgm:t>
    </dgm:pt>
    <dgm:pt modelId="{0A7E8F2B-65CC-4B43-BD54-EC48F87C2F15}">
      <dgm:prSet custT="1"/>
      <dgm:spPr>
        <a:solidFill>
          <a:srgbClr val="5CC9E3"/>
        </a:solidFill>
      </dgm:spPr>
      <dgm:t>
        <a:bodyPr/>
        <a:lstStyle/>
        <a:p>
          <a:pPr marL="360000" indent="-180000"/>
          <a:r>
            <a:rPr lang="en-GB" sz="2000" dirty="0" smtClean="0">
              <a:latin typeface="Arial" panose="020B0604020202020204" pitchFamily="34" charset="0"/>
              <a:cs typeface="Arial" panose="020B0604020202020204" pitchFamily="34" charset="0"/>
            </a:rPr>
            <a:t>Other person connected to the child</a:t>
          </a:r>
          <a:endParaRPr lang="en-GB" sz="2000" dirty="0">
            <a:latin typeface="Arial" panose="020B0604020202020204" pitchFamily="34" charset="0"/>
            <a:cs typeface="Arial" panose="020B0604020202020204" pitchFamily="34" charset="0"/>
          </a:endParaRPr>
        </a:p>
      </dgm:t>
    </dgm:pt>
    <dgm:pt modelId="{7D675E1B-864B-4A70-BD32-2BBCF4DA74C3}" type="parTrans" cxnId="{83CFC139-A0F5-4C92-AE35-4313DBCDFD5F}">
      <dgm:prSet/>
      <dgm:spPr/>
      <dgm:t>
        <a:bodyPr/>
        <a:lstStyle/>
        <a:p>
          <a:endParaRPr lang="en-GB"/>
        </a:p>
      </dgm:t>
    </dgm:pt>
    <dgm:pt modelId="{5813F948-32F6-4671-A345-5812CFFFF3D8}" type="sibTrans" cxnId="{83CFC139-A0F5-4C92-AE35-4313DBCDFD5F}">
      <dgm:prSet/>
      <dgm:spPr/>
      <dgm:t>
        <a:bodyPr/>
        <a:lstStyle/>
        <a:p>
          <a:endParaRPr lang="en-GB"/>
        </a:p>
      </dgm:t>
    </dgm:pt>
    <dgm:pt modelId="{21CCB097-CE16-4834-9462-F547CF22E227}">
      <dgm:prSet custT="1"/>
      <dgm:spPr/>
      <dgm:t>
        <a:bodyPr/>
        <a:lstStyle/>
        <a:p>
          <a:pPr marL="360000" indent="-180000"/>
          <a:r>
            <a:rPr lang="en-GB" sz="2000" dirty="0" smtClean="0">
              <a:latin typeface="Arial" panose="020B0604020202020204" pitchFamily="34" charset="0"/>
              <a:cs typeface="Arial" panose="020B0604020202020204" pitchFamily="34" charset="0"/>
            </a:rPr>
            <a:t>Children’s home</a:t>
          </a:r>
          <a:endParaRPr lang="en-GB" sz="2000" dirty="0">
            <a:latin typeface="Arial" panose="020B0604020202020204" pitchFamily="34" charset="0"/>
            <a:cs typeface="Arial" panose="020B0604020202020204" pitchFamily="34" charset="0"/>
          </a:endParaRPr>
        </a:p>
      </dgm:t>
    </dgm:pt>
    <dgm:pt modelId="{95B02E0F-DAF6-442A-BAE5-847B7B437108}" type="parTrans" cxnId="{0881AE3F-F149-4732-B521-B464287BA8B3}">
      <dgm:prSet/>
      <dgm:spPr/>
      <dgm:t>
        <a:bodyPr/>
        <a:lstStyle/>
        <a:p>
          <a:endParaRPr lang="en-GB"/>
        </a:p>
      </dgm:t>
    </dgm:pt>
    <dgm:pt modelId="{55BC8C02-ED92-4913-84F2-BE383CDB5B7F}" type="sibTrans" cxnId="{0881AE3F-F149-4732-B521-B464287BA8B3}">
      <dgm:prSet/>
      <dgm:spPr/>
      <dgm:t>
        <a:bodyPr/>
        <a:lstStyle/>
        <a:p>
          <a:endParaRPr lang="en-GB"/>
        </a:p>
      </dgm:t>
    </dgm:pt>
    <dgm:pt modelId="{4757E0D0-9B24-4AE6-8F66-B331C7FA2D3F}">
      <dgm:prSet custT="1"/>
      <dgm:spPr/>
      <dgm:t>
        <a:bodyPr/>
        <a:lstStyle/>
        <a:p>
          <a:pPr marL="360000" indent="-180000"/>
          <a:r>
            <a:rPr lang="en-GB" sz="2000" dirty="0" smtClean="0">
              <a:latin typeface="Arial" panose="020B0604020202020204" pitchFamily="34" charset="0"/>
              <a:cs typeface="Arial" panose="020B0604020202020204" pitchFamily="34" charset="0"/>
            </a:rPr>
            <a:t>Supported lodgings</a:t>
          </a:r>
          <a:endParaRPr lang="en-GB" sz="2000" dirty="0">
            <a:latin typeface="Arial" panose="020B0604020202020204" pitchFamily="34" charset="0"/>
            <a:cs typeface="Arial" panose="020B0604020202020204" pitchFamily="34" charset="0"/>
          </a:endParaRPr>
        </a:p>
      </dgm:t>
    </dgm:pt>
    <dgm:pt modelId="{1BFAC7D2-7683-4831-9D7F-00EB9A780EA2}" type="parTrans" cxnId="{3A61165D-947F-4235-B149-010EF56EC969}">
      <dgm:prSet/>
      <dgm:spPr/>
      <dgm:t>
        <a:bodyPr/>
        <a:lstStyle/>
        <a:p>
          <a:endParaRPr lang="en-GB"/>
        </a:p>
      </dgm:t>
    </dgm:pt>
    <dgm:pt modelId="{A838C4E2-7CDD-4198-87C5-5BB78DDF4F1C}" type="sibTrans" cxnId="{3A61165D-947F-4235-B149-010EF56EC969}">
      <dgm:prSet/>
      <dgm:spPr/>
      <dgm:t>
        <a:bodyPr/>
        <a:lstStyle/>
        <a:p>
          <a:endParaRPr lang="en-GB"/>
        </a:p>
      </dgm:t>
    </dgm:pt>
    <dgm:pt modelId="{0BF96C44-1801-4134-A31B-39F9D1B05D5A}">
      <dgm:prSet custT="1"/>
      <dgm:spPr/>
      <dgm:t>
        <a:bodyPr/>
        <a:lstStyle/>
        <a:p>
          <a:pPr marL="360000" indent="-180000"/>
          <a:r>
            <a:rPr lang="en-GB" sz="2000" dirty="0" smtClean="0">
              <a:latin typeface="Arial" panose="020B0604020202020204" pitchFamily="34" charset="0"/>
              <a:cs typeface="Arial" panose="020B0604020202020204" pitchFamily="34" charset="0"/>
            </a:rPr>
            <a:t>Secure accommodation</a:t>
          </a:r>
          <a:endParaRPr lang="en-GB" sz="2000" dirty="0">
            <a:latin typeface="Arial" panose="020B0604020202020204" pitchFamily="34" charset="0"/>
            <a:cs typeface="Arial" panose="020B0604020202020204" pitchFamily="34" charset="0"/>
          </a:endParaRPr>
        </a:p>
      </dgm:t>
    </dgm:pt>
    <dgm:pt modelId="{401D2969-29EF-4EFA-AE40-53DA8274D685}" type="parTrans" cxnId="{1B2272F1-9213-4DDA-8E82-485EA450A301}">
      <dgm:prSet/>
      <dgm:spPr/>
      <dgm:t>
        <a:bodyPr/>
        <a:lstStyle/>
        <a:p>
          <a:endParaRPr lang="en-GB"/>
        </a:p>
      </dgm:t>
    </dgm:pt>
    <dgm:pt modelId="{254976F8-2651-476C-AC67-A6AA8B5B86C1}" type="sibTrans" cxnId="{1B2272F1-9213-4DDA-8E82-485EA450A301}">
      <dgm:prSet/>
      <dgm:spPr/>
      <dgm:t>
        <a:bodyPr/>
        <a:lstStyle/>
        <a:p>
          <a:endParaRPr lang="en-GB"/>
        </a:p>
      </dgm:t>
    </dgm:pt>
    <dgm:pt modelId="{549E15AD-1938-4614-AA48-95A8A1204912}">
      <dgm:prSet phldrT="[Text]" custT="1"/>
      <dgm:spPr>
        <a:solidFill>
          <a:srgbClr val="00B050"/>
        </a:solidFill>
      </dgm:spPr>
      <dgm:t>
        <a:bodyPr/>
        <a:lstStyle/>
        <a:p>
          <a:pPr marL="360000" indent="-179388"/>
          <a:r>
            <a:rPr lang="en-GB" sz="2000" dirty="0" smtClean="0">
              <a:latin typeface="Arial" panose="020B0604020202020204" pitchFamily="34" charset="0"/>
              <a:cs typeface="Arial" panose="020B0604020202020204" pitchFamily="34" charset="0"/>
            </a:rPr>
            <a:t>A parent</a:t>
          </a:r>
          <a:endParaRPr lang="en-GB" sz="2000" dirty="0">
            <a:latin typeface="Arial" panose="020B0604020202020204" pitchFamily="34" charset="0"/>
            <a:cs typeface="Arial" panose="020B0604020202020204" pitchFamily="34" charset="0"/>
          </a:endParaRPr>
        </a:p>
      </dgm:t>
    </dgm:pt>
    <dgm:pt modelId="{A3A69F13-5565-42DC-BC8C-D89D6FD52C55}" type="sibTrans" cxnId="{E11B5C05-A4DB-46E0-8818-39ADBEED201F}">
      <dgm:prSet/>
      <dgm:spPr/>
      <dgm:t>
        <a:bodyPr/>
        <a:lstStyle/>
        <a:p>
          <a:endParaRPr lang="en-GB"/>
        </a:p>
      </dgm:t>
    </dgm:pt>
    <dgm:pt modelId="{79C0EB10-4B52-4287-AA63-4300328837A3}" type="parTrans" cxnId="{E11B5C05-A4DB-46E0-8818-39ADBEED201F}">
      <dgm:prSet/>
      <dgm:spPr/>
      <dgm:t>
        <a:bodyPr/>
        <a:lstStyle/>
        <a:p>
          <a:endParaRPr lang="en-GB"/>
        </a:p>
      </dgm:t>
    </dgm:pt>
    <dgm:pt modelId="{2BB2F841-5616-47E6-BCBE-F99DAC44C9CA}">
      <dgm:prSet custT="1"/>
      <dgm:spPr/>
      <dgm:t>
        <a:bodyPr/>
        <a:lstStyle/>
        <a:p>
          <a:pPr marL="360000" indent="-180000"/>
          <a:r>
            <a:rPr lang="en-GB" sz="2000" dirty="0" smtClean="0">
              <a:latin typeface="Arial" panose="020B0604020202020204" pitchFamily="34" charset="0"/>
              <a:cs typeface="Arial" panose="020B0604020202020204" pitchFamily="34" charset="0"/>
            </a:rPr>
            <a:t>Prospective adopter</a:t>
          </a:r>
          <a:endParaRPr lang="en-GB" sz="2000" dirty="0">
            <a:latin typeface="Arial" panose="020B0604020202020204" pitchFamily="34" charset="0"/>
            <a:cs typeface="Arial" panose="020B0604020202020204" pitchFamily="34" charset="0"/>
          </a:endParaRPr>
        </a:p>
      </dgm:t>
    </dgm:pt>
    <dgm:pt modelId="{13000191-F5B3-4E64-8E8C-6FB536E389B1}" type="parTrans" cxnId="{E73324B3-F31A-4C37-8881-12A56E5A47D6}">
      <dgm:prSet/>
      <dgm:spPr/>
      <dgm:t>
        <a:bodyPr/>
        <a:lstStyle/>
        <a:p>
          <a:endParaRPr lang="en-GB"/>
        </a:p>
      </dgm:t>
    </dgm:pt>
    <dgm:pt modelId="{4FAE879B-146B-432B-AFE3-DEFD10302498}" type="sibTrans" cxnId="{E73324B3-F31A-4C37-8881-12A56E5A47D6}">
      <dgm:prSet/>
      <dgm:spPr/>
      <dgm:t>
        <a:bodyPr/>
        <a:lstStyle/>
        <a:p>
          <a:endParaRPr lang="en-GB"/>
        </a:p>
      </dgm:t>
    </dgm:pt>
    <dgm:pt modelId="{E4173FFF-B176-4B1F-A0A9-5BDC70483F36}" type="pres">
      <dgm:prSet presAssocID="{CB6516CD-178D-4182-9F99-F2A9CA56805A}" presName="linear" presStyleCnt="0">
        <dgm:presLayoutVars>
          <dgm:dir/>
          <dgm:resizeHandles val="exact"/>
        </dgm:presLayoutVars>
      </dgm:prSet>
      <dgm:spPr/>
      <dgm:t>
        <a:bodyPr/>
        <a:lstStyle/>
        <a:p>
          <a:endParaRPr lang="en-GB"/>
        </a:p>
      </dgm:t>
    </dgm:pt>
    <dgm:pt modelId="{69903097-07F0-4D8D-9A13-3AE820EBEE86}" type="pres">
      <dgm:prSet presAssocID="{583A16AD-8E6A-4C43-B246-81FC1D43A036}" presName="comp" presStyleCnt="0"/>
      <dgm:spPr/>
    </dgm:pt>
    <dgm:pt modelId="{5DA34908-6CF2-4160-AB7A-12387E8E09D1}" type="pres">
      <dgm:prSet presAssocID="{583A16AD-8E6A-4C43-B246-81FC1D43A036}" presName="box" presStyleLbl="node1" presStyleIdx="0" presStyleCnt="3"/>
      <dgm:spPr/>
      <dgm:t>
        <a:bodyPr/>
        <a:lstStyle/>
        <a:p>
          <a:endParaRPr lang="en-GB"/>
        </a:p>
      </dgm:t>
    </dgm:pt>
    <dgm:pt modelId="{579A0130-7366-417D-9D5E-723E25456BA1}" type="pres">
      <dgm:prSet presAssocID="{583A16AD-8E6A-4C43-B246-81FC1D43A036}" presName="img" presStyleLbl="fgImgPlace1" presStyleIdx="0" presStyleCnt="3"/>
      <dgm:spPr>
        <a:blipFill rotWithShape="1">
          <a:blip xmlns:r="http://schemas.openxmlformats.org/officeDocument/2006/relationships" r:embed="rId1"/>
          <a:stretch>
            <a:fillRect/>
          </a:stretch>
        </a:blipFill>
      </dgm:spPr>
      <dgm:t>
        <a:bodyPr/>
        <a:lstStyle/>
        <a:p>
          <a:endParaRPr lang="en-GB"/>
        </a:p>
      </dgm:t>
      <dgm:extLst>
        <a:ext uri="{E40237B7-FDA0-4F09-8148-C483321AD2D9}">
          <dgm14:cNvPr xmlns:dgm14="http://schemas.microsoft.com/office/drawing/2010/diagram" id="0" name="" title="Two adults with two children"/>
        </a:ext>
      </dgm:extLst>
    </dgm:pt>
    <dgm:pt modelId="{1C0CDE0C-801C-492F-891B-2F36270A827A}" type="pres">
      <dgm:prSet presAssocID="{583A16AD-8E6A-4C43-B246-81FC1D43A036}" presName="text" presStyleLbl="node1" presStyleIdx="0" presStyleCnt="3">
        <dgm:presLayoutVars>
          <dgm:bulletEnabled val="1"/>
        </dgm:presLayoutVars>
      </dgm:prSet>
      <dgm:spPr/>
      <dgm:t>
        <a:bodyPr/>
        <a:lstStyle/>
        <a:p>
          <a:endParaRPr lang="en-GB"/>
        </a:p>
      </dgm:t>
    </dgm:pt>
    <dgm:pt modelId="{CE1A1C8B-DE16-4FB0-A69D-A18834B19E27}" type="pres">
      <dgm:prSet presAssocID="{15BA3AB8-26E3-4723-8C48-4AF7598EA8F9}" presName="spacer" presStyleCnt="0"/>
      <dgm:spPr/>
    </dgm:pt>
    <dgm:pt modelId="{E79BD3A2-0E88-4D28-B88D-23D8A974E4C8}" type="pres">
      <dgm:prSet presAssocID="{4C65083A-F730-459A-868A-A100E9C856E0}" presName="comp" presStyleCnt="0"/>
      <dgm:spPr/>
    </dgm:pt>
    <dgm:pt modelId="{3F361678-D034-49AB-9120-3295B79FDE12}" type="pres">
      <dgm:prSet presAssocID="{4C65083A-F730-459A-868A-A100E9C856E0}" presName="box" presStyleLbl="node1" presStyleIdx="1" presStyleCnt="3" custScaleY="85771"/>
      <dgm:spPr/>
      <dgm:t>
        <a:bodyPr/>
        <a:lstStyle/>
        <a:p>
          <a:endParaRPr lang="en-GB"/>
        </a:p>
      </dgm:t>
    </dgm:pt>
    <dgm:pt modelId="{568CB69C-9122-4170-9E07-314E31BA4637}" type="pres">
      <dgm:prSet presAssocID="{4C65083A-F730-459A-868A-A100E9C856E0}" presName="img" presStyleLbl="fgImgPlace1" presStyleIdx="1" presStyleCnt="3"/>
      <dgm:spPr>
        <a:blipFill rotWithShape="1">
          <a:blip xmlns:r="http://schemas.openxmlformats.org/officeDocument/2006/relationships" r:embed="rId2"/>
          <a:stretch>
            <a:fillRect/>
          </a:stretch>
        </a:blipFill>
      </dgm:spPr>
      <dgm:t>
        <a:bodyPr/>
        <a:lstStyle/>
        <a:p>
          <a:endParaRPr lang="en-GB"/>
        </a:p>
      </dgm:t>
      <dgm:extLst>
        <a:ext uri="{E40237B7-FDA0-4F09-8148-C483321AD2D9}">
          <dgm14:cNvPr xmlns:dgm14="http://schemas.microsoft.com/office/drawing/2010/diagram" id="0" name="" title="Two adults with baby"/>
        </a:ext>
      </dgm:extLst>
    </dgm:pt>
    <dgm:pt modelId="{36DBE8B8-F45A-44FC-9CE7-2A1B69C262BE}" type="pres">
      <dgm:prSet presAssocID="{4C65083A-F730-459A-868A-A100E9C856E0}" presName="text" presStyleLbl="node1" presStyleIdx="1" presStyleCnt="3">
        <dgm:presLayoutVars>
          <dgm:bulletEnabled val="1"/>
        </dgm:presLayoutVars>
      </dgm:prSet>
      <dgm:spPr/>
      <dgm:t>
        <a:bodyPr/>
        <a:lstStyle/>
        <a:p>
          <a:endParaRPr lang="en-GB"/>
        </a:p>
      </dgm:t>
    </dgm:pt>
    <dgm:pt modelId="{6EBFD9C5-3D0D-4EBB-8669-C2F4845FC667}" type="pres">
      <dgm:prSet presAssocID="{750D9C96-E008-4334-B3CE-CCC59C58643E}" presName="spacer" presStyleCnt="0"/>
      <dgm:spPr/>
    </dgm:pt>
    <dgm:pt modelId="{4AF2B2A0-DAFB-456B-9015-B8C33C900CFA}" type="pres">
      <dgm:prSet presAssocID="{4C741EC1-6BCD-479A-84BB-742536D8F02C}" presName="comp" presStyleCnt="0"/>
      <dgm:spPr/>
    </dgm:pt>
    <dgm:pt modelId="{E512C406-0585-4119-92E8-7D7AEC672C30}" type="pres">
      <dgm:prSet presAssocID="{4C741EC1-6BCD-479A-84BB-742536D8F02C}" presName="box" presStyleLbl="node1" presStyleIdx="2" presStyleCnt="3" custScaleY="114565"/>
      <dgm:spPr/>
      <dgm:t>
        <a:bodyPr/>
        <a:lstStyle/>
        <a:p>
          <a:endParaRPr lang="en-GB"/>
        </a:p>
      </dgm:t>
    </dgm:pt>
    <dgm:pt modelId="{C98F1023-B230-4A28-B121-83A0D21E92F0}" type="pres">
      <dgm:prSet presAssocID="{4C741EC1-6BCD-479A-84BB-742536D8F02C}" presName="img" presStyleLbl="fgImgPlace1" presStyleIdx="2" presStyleCnt="3"/>
      <dgm:spPr/>
    </dgm:pt>
    <dgm:pt modelId="{D576ABBC-1146-4C3B-A457-2B4F8E919C0E}" type="pres">
      <dgm:prSet presAssocID="{4C741EC1-6BCD-479A-84BB-742536D8F02C}" presName="text" presStyleLbl="node1" presStyleIdx="2" presStyleCnt="3">
        <dgm:presLayoutVars>
          <dgm:bulletEnabled val="1"/>
        </dgm:presLayoutVars>
      </dgm:prSet>
      <dgm:spPr/>
      <dgm:t>
        <a:bodyPr/>
        <a:lstStyle/>
        <a:p>
          <a:endParaRPr lang="en-GB"/>
        </a:p>
      </dgm:t>
    </dgm:pt>
  </dgm:ptLst>
  <dgm:cxnLst>
    <dgm:cxn modelId="{90F69A34-D4A7-423D-B637-8C15BDBB648B}" srcId="{4C65083A-F730-459A-868A-A100E9C856E0}" destId="{8038472B-5819-47EC-B800-EEC5478F0CDA}" srcOrd="1" destOrd="0" parTransId="{05315450-0A82-4909-9FF8-341ED5A579F2}" sibTransId="{A2B4CA06-4AFC-4FF0-85AF-054833864B35}"/>
    <dgm:cxn modelId="{77D85A0E-ECA8-44EA-BE82-5C62D89C578D}" type="presOf" srcId="{D5ECCB38-C2AE-4CA8-9C34-6EF22C637ED9}" destId="{D576ABBC-1146-4C3B-A457-2B4F8E919C0E}" srcOrd="1" destOrd="1" presId="urn:microsoft.com/office/officeart/2005/8/layout/vList4"/>
    <dgm:cxn modelId="{03FD6B08-404C-480B-80A1-3BFE7D7FFFB0}" srcId="{4C741EC1-6BCD-479A-84BB-742536D8F02C}" destId="{D5ECCB38-C2AE-4CA8-9C34-6EF22C637ED9}" srcOrd="0" destOrd="0" parTransId="{D02A05FE-9272-49FE-8E49-F37ADCD4CB59}" sibTransId="{FB481310-3347-4C1D-ABBD-0AB041B1279D}"/>
    <dgm:cxn modelId="{99C6F825-876D-4EAC-8B96-297B971AE04E}" type="presOf" srcId="{D5ECCB38-C2AE-4CA8-9C34-6EF22C637ED9}" destId="{E512C406-0585-4119-92E8-7D7AEC672C30}" srcOrd="0" destOrd="1" presId="urn:microsoft.com/office/officeart/2005/8/layout/vList4"/>
    <dgm:cxn modelId="{2F0D75E9-B036-4D3D-9A4F-BC2EE860D505}" type="presOf" srcId="{2BB2F841-5616-47E6-BCBE-F99DAC44C9CA}" destId="{D576ABBC-1146-4C3B-A457-2B4F8E919C0E}" srcOrd="1" destOrd="3" presId="urn:microsoft.com/office/officeart/2005/8/layout/vList4"/>
    <dgm:cxn modelId="{2F5D2329-4E32-443C-8460-B089EDF32455}" type="presOf" srcId="{674DF011-E4BA-45B5-9110-68DF3513244D}" destId="{1C0CDE0C-801C-492F-891B-2F36270A827A}" srcOrd="1" destOrd="3" presId="urn:microsoft.com/office/officeart/2005/8/layout/vList4"/>
    <dgm:cxn modelId="{3A61165D-947F-4235-B149-010EF56EC969}" srcId="{4C741EC1-6BCD-479A-84BB-742536D8F02C}" destId="{4757E0D0-9B24-4AE6-8F66-B331C7FA2D3F}" srcOrd="3" destOrd="0" parTransId="{1BFAC7D2-7683-4831-9D7F-00EB9A780EA2}" sibTransId="{A838C4E2-7CDD-4198-87C5-5BB78DDF4F1C}"/>
    <dgm:cxn modelId="{1D150FAE-4D31-4CBD-9435-DC578C05B7A5}" type="presOf" srcId="{21CCB097-CE16-4834-9462-F547CF22E227}" destId="{E512C406-0585-4119-92E8-7D7AEC672C30}" srcOrd="0" destOrd="2" presId="urn:microsoft.com/office/officeart/2005/8/layout/vList4"/>
    <dgm:cxn modelId="{E03F313B-9605-443B-AAE8-88AAF0D9FFA1}" type="presOf" srcId="{4C741EC1-6BCD-479A-84BB-742536D8F02C}" destId="{D576ABBC-1146-4C3B-A457-2B4F8E919C0E}" srcOrd="1" destOrd="0" presId="urn:microsoft.com/office/officeart/2005/8/layout/vList4"/>
    <dgm:cxn modelId="{E73324B3-F31A-4C37-8881-12A56E5A47D6}" srcId="{4C741EC1-6BCD-479A-84BB-742536D8F02C}" destId="{2BB2F841-5616-47E6-BCBE-F99DAC44C9CA}" srcOrd="2" destOrd="0" parTransId="{13000191-F5B3-4E64-8E8C-6FB536E389B1}" sibTransId="{4FAE879B-146B-432B-AFE3-DEFD10302498}"/>
    <dgm:cxn modelId="{C3EBBD6B-0865-4965-A40B-B46BF430550D}" srcId="{CB6516CD-178D-4182-9F99-F2A9CA56805A}" destId="{4C65083A-F730-459A-868A-A100E9C856E0}" srcOrd="1" destOrd="0" parTransId="{A6FD2813-943B-414A-B2C3-A6FCC5669BEF}" sibTransId="{750D9C96-E008-4334-B3CE-CCC59C58643E}"/>
    <dgm:cxn modelId="{41239210-FC17-44D6-8D27-A259FF6D6671}" type="presOf" srcId="{549E15AD-1938-4614-AA48-95A8A1204912}" destId="{5DA34908-6CF2-4160-AB7A-12387E8E09D1}" srcOrd="0" destOrd="1" presId="urn:microsoft.com/office/officeart/2005/8/layout/vList4"/>
    <dgm:cxn modelId="{D92393F5-B43B-4BDE-8EAD-F073BF6463E6}" srcId="{CB6516CD-178D-4182-9F99-F2A9CA56805A}" destId="{583A16AD-8E6A-4C43-B246-81FC1D43A036}" srcOrd="0" destOrd="0" parTransId="{0CF26660-5D51-46A7-BEFE-5E88B3BE0545}" sibTransId="{15BA3AB8-26E3-4723-8C48-4AF7598EA8F9}"/>
    <dgm:cxn modelId="{0881AE3F-F149-4732-B521-B464287BA8B3}" srcId="{4C741EC1-6BCD-479A-84BB-742536D8F02C}" destId="{21CCB097-CE16-4834-9462-F547CF22E227}" srcOrd="1" destOrd="0" parTransId="{95B02E0F-DAF6-442A-BAE5-847B7B437108}" sibTransId="{55BC8C02-ED92-4913-84F2-BE383CDB5B7F}"/>
    <dgm:cxn modelId="{5FADCC3B-1D1E-4BBB-BFC2-25176C0440D2}" type="presOf" srcId="{CB6516CD-178D-4182-9F99-F2A9CA56805A}" destId="{E4173FFF-B176-4B1F-A0A9-5BDC70483F36}" srcOrd="0" destOrd="0" presId="urn:microsoft.com/office/officeart/2005/8/layout/vList4"/>
    <dgm:cxn modelId="{781DA936-EBF4-4E95-8A3A-C3A2FB7180E0}" type="presOf" srcId="{4C65083A-F730-459A-868A-A100E9C856E0}" destId="{36DBE8B8-F45A-44FC-9CE7-2A1B69C262BE}" srcOrd="1" destOrd="0" presId="urn:microsoft.com/office/officeart/2005/8/layout/vList4"/>
    <dgm:cxn modelId="{9950BD70-1688-46E2-977C-04DF7033919D}" type="presOf" srcId="{BC64F64D-B2A0-4A4E-9165-FA96196D7785}" destId="{1C0CDE0C-801C-492F-891B-2F36270A827A}" srcOrd="1" destOrd="2" presId="urn:microsoft.com/office/officeart/2005/8/layout/vList4"/>
    <dgm:cxn modelId="{0D71A814-6E2E-4458-A022-1F49D72188E2}" type="presOf" srcId="{674DF011-E4BA-45B5-9110-68DF3513244D}" destId="{5DA34908-6CF2-4160-AB7A-12387E8E09D1}" srcOrd="0" destOrd="3" presId="urn:microsoft.com/office/officeart/2005/8/layout/vList4"/>
    <dgm:cxn modelId="{83CFC139-A0F5-4C92-AE35-4313DBCDFD5F}" srcId="{4C65083A-F730-459A-868A-A100E9C856E0}" destId="{0A7E8F2B-65CC-4B43-BD54-EC48F87C2F15}" srcOrd="2" destOrd="0" parTransId="{7D675E1B-864B-4A70-BD32-2BBCF4DA74C3}" sibTransId="{5813F948-32F6-4671-A345-5812CFFFF3D8}"/>
    <dgm:cxn modelId="{B5A7F054-D1E1-4530-9ED0-E38F2756C2D9}" type="presOf" srcId="{2BB2F841-5616-47E6-BCBE-F99DAC44C9CA}" destId="{E512C406-0585-4119-92E8-7D7AEC672C30}" srcOrd="0" destOrd="3" presId="urn:microsoft.com/office/officeart/2005/8/layout/vList4"/>
    <dgm:cxn modelId="{621AE9E3-1EE9-44F0-9F8A-121C6D28C224}" type="presOf" srcId="{4757E0D0-9B24-4AE6-8F66-B331C7FA2D3F}" destId="{D576ABBC-1146-4C3B-A457-2B4F8E919C0E}" srcOrd="1" destOrd="4" presId="urn:microsoft.com/office/officeart/2005/8/layout/vList4"/>
    <dgm:cxn modelId="{18E1B463-D269-4B6B-943C-1A7AB01DFC69}" srcId="{583A16AD-8E6A-4C43-B246-81FC1D43A036}" destId="{674DF011-E4BA-45B5-9110-68DF3513244D}" srcOrd="2" destOrd="0" parTransId="{AD25C742-28DC-4845-98D3-137C3F66A604}" sibTransId="{3DA69498-0211-4817-BD23-7A1EE96E42A3}"/>
    <dgm:cxn modelId="{EA5479FC-1F29-4BBE-92BC-E3FECFDA2FF8}" type="presOf" srcId="{0BF96C44-1801-4134-A31B-39F9D1B05D5A}" destId="{E512C406-0585-4119-92E8-7D7AEC672C30}" srcOrd="0" destOrd="5" presId="urn:microsoft.com/office/officeart/2005/8/layout/vList4"/>
    <dgm:cxn modelId="{DF30C358-FC46-478D-B268-9CFFA7520AD3}" type="presOf" srcId="{4C65083A-F730-459A-868A-A100E9C856E0}" destId="{3F361678-D034-49AB-9120-3295B79FDE12}" srcOrd="0" destOrd="0" presId="urn:microsoft.com/office/officeart/2005/8/layout/vList4"/>
    <dgm:cxn modelId="{AD51F873-E00B-4819-9BC9-527EF04235C2}" type="presOf" srcId="{583A16AD-8E6A-4C43-B246-81FC1D43A036}" destId="{1C0CDE0C-801C-492F-891B-2F36270A827A}" srcOrd="1" destOrd="0" presId="urn:microsoft.com/office/officeart/2005/8/layout/vList4"/>
    <dgm:cxn modelId="{0DF4BB1C-8A8B-49E4-BD54-BCE2B118DC1B}" type="presOf" srcId="{BC64F64D-B2A0-4A4E-9165-FA96196D7785}" destId="{5DA34908-6CF2-4160-AB7A-12387E8E09D1}" srcOrd="0" destOrd="2" presId="urn:microsoft.com/office/officeart/2005/8/layout/vList4"/>
    <dgm:cxn modelId="{BCAA6C1D-FD6D-44CE-B460-2A54ACC852C4}" type="presOf" srcId="{0A7E8F2B-65CC-4B43-BD54-EC48F87C2F15}" destId="{36DBE8B8-F45A-44FC-9CE7-2A1B69C262BE}" srcOrd="1" destOrd="3" presId="urn:microsoft.com/office/officeart/2005/8/layout/vList4"/>
    <dgm:cxn modelId="{57F1CD54-D1BA-459E-80A1-92CF227AAC19}" type="presOf" srcId="{549E15AD-1938-4614-AA48-95A8A1204912}" destId="{1C0CDE0C-801C-492F-891B-2F36270A827A}" srcOrd="1" destOrd="1" presId="urn:microsoft.com/office/officeart/2005/8/layout/vList4"/>
    <dgm:cxn modelId="{9233B40D-6B9F-4408-8E71-9E0A785D2B76}" srcId="{583A16AD-8E6A-4C43-B246-81FC1D43A036}" destId="{BC64F64D-B2A0-4A4E-9165-FA96196D7785}" srcOrd="1" destOrd="0" parTransId="{365AB360-A320-4106-8329-4C2F93F48D2B}" sibTransId="{84C905EA-CB25-44DC-8BFF-7E2618733B5B}"/>
    <dgm:cxn modelId="{2375B214-3338-41CF-83FB-5B9957B34CE2}" type="presOf" srcId="{583A16AD-8E6A-4C43-B246-81FC1D43A036}" destId="{5DA34908-6CF2-4160-AB7A-12387E8E09D1}" srcOrd="0" destOrd="0" presId="urn:microsoft.com/office/officeart/2005/8/layout/vList4"/>
    <dgm:cxn modelId="{82E46CAA-8710-4D1E-A263-2CE55CCDE38A}" type="presOf" srcId="{56F60766-1152-499D-935A-C1BF608189A8}" destId="{3F361678-D034-49AB-9120-3295B79FDE12}" srcOrd="0" destOrd="1" presId="urn:microsoft.com/office/officeart/2005/8/layout/vList4"/>
    <dgm:cxn modelId="{A6818284-B2A5-4F9B-A7C5-D87A700D5AC4}" srcId="{4C65083A-F730-459A-868A-A100E9C856E0}" destId="{56F60766-1152-499D-935A-C1BF608189A8}" srcOrd="0" destOrd="0" parTransId="{D46F2577-A596-4B6C-8A34-B8C241B5F5D6}" sibTransId="{7E84A7BB-A541-44CF-B788-D893C70D3164}"/>
    <dgm:cxn modelId="{D84D4E79-1C8D-45D1-8BAA-5D2015C03544}" type="presOf" srcId="{0BF96C44-1801-4134-A31B-39F9D1B05D5A}" destId="{D576ABBC-1146-4C3B-A457-2B4F8E919C0E}" srcOrd="1" destOrd="5" presId="urn:microsoft.com/office/officeart/2005/8/layout/vList4"/>
    <dgm:cxn modelId="{117F64CA-3DEC-4BAA-88CD-A961FA847E67}" type="presOf" srcId="{0A7E8F2B-65CC-4B43-BD54-EC48F87C2F15}" destId="{3F361678-D034-49AB-9120-3295B79FDE12}" srcOrd="0" destOrd="3" presId="urn:microsoft.com/office/officeart/2005/8/layout/vList4"/>
    <dgm:cxn modelId="{CD3ED765-DFF6-4649-8A42-C91CD4BA4323}" type="presOf" srcId="{4757E0D0-9B24-4AE6-8F66-B331C7FA2D3F}" destId="{E512C406-0585-4119-92E8-7D7AEC672C30}" srcOrd="0" destOrd="4" presId="urn:microsoft.com/office/officeart/2005/8/layout/vList4"/>
    <dgm:cxn modelId="{E11B5C05-A4DB-46E0-8818-39ADBEED201F}" srcId="{583A16AD-8E6A-4C43-B246-81FC1D43A036}" destId="{549E15AD-1938-4614-AA48-95A8A1204912}" srcOrd="0" destOrd="0" parTransId="{79C0EB10-4B52-4287-AA63-4300328837A3}" sibTransId="{A3A69F13-5565-42DC-BC8C-D89D6FD52C55}"/>
    <dgm:cxn modelId="{C8990234-1981-491F-AC59-A22C044BCE08}" type="presOf" srcId="{4C741EC1-6BCD-479A-84BB-742536D8F02C}" destId="{E512C406-0585-4119-92E8-7D7AEC672C30}" srcOrd="0" destOrd="0" presId="urn:microsoft.com/office/officeart/2005/8/layout/vList4"/>
    <dgm:cxn modelId="{8BAE3771-1C28-414B-8592-E52EC6FBB7E9}" type="presOf" srcId="{21CCB097-CE16-4834-9462-F547CF22E227}" destId="{D576ABBC-1146-4C3B-A457-2B4F8E919C0E}" srcOrd="1" destOrd="2" presId="urn:microsoft.com/office/officeart/2005/8/layout/vList4"/>
    <dgm:cxn modelId="{9B809880-EB5A-4E19-9220-9B20EAFBECD5}" type="presOf" srcId="{56F60766-1152-499D-935A-C1BF608189A8}" destId="{36DBE8B8-F45A-44FC-9CE7-2A1B69C262BE}" srcOrd="1" destOrd="1" presId="urn:microsoft.com/office/officeart/2005/8/layout/vList4"/>
    <dgm:cxn modelId="{1B2272F1-9213-4DDA-8E82-485EA450A301}" srcId="{4C741EC1-6BCD-479A-84BB-742536D8F02C}" destId="{0BF96C44-1801-4134-A31B-39F9D1B05D5A}" srcOrd="4" destOrd="0" parTransId="{401D2969-29EF-4EFA-AE40-53DA8274D685}" sibTransId="{254976F8-2651-476C-AC67-A6AA8B5B86C1}"/>
    <dgm:cxn modelId="{A4584185-E595-4927-813A-C1B463948659}" type="presOf" srcId="{8038472B-5819-47EC-B800-EEC5478F0CDA}" destId="{36DBE8B8-F45A-44FC-9CE7-2A1B69C262BE}" srcOrd="1" destOrd="2" presId="urn:microsoft.com/office/officeart/2005/8/layout/vList4"/>
    <dgm:cxn modelId="{48FB6ED1-606D-46B7-A88E-A308CA56D9DD}" srcId="{CB6516CD-178D-4182-9F99-F2A9CA56805A}" destId="{4C741EC1-6BCD-479A-84BB-742536D8F02C}" srcOrd="2" destOrd="0" parTransId="{2EE1CD7F-E4E9-45BD-B812-0A9A540E28ED}" sibTransId="{7031115D-0B80-4D50-B3C7-C73C14FB4ADB}"/>
    <dgm:cxn modelId="{D2713760-210C-4996-8FA6-AE095335AA83}" type="presOf" srcId="{8038472B-5819-47EC-B800-EEC5478F0CDA}" destId="{3F361678-D034-49AB-9120-3295B79FDE12}" srcOrd="0" destOrd="2" presId="urn:microsoft.com/office/officeart/2005/8/layout/vList4"/>
    <dgm:cxn modelId="{3341D15A-09A3-4716-91B2-49E615559A1B}" type="presParOf" srcId="{E4173FFF-B176-4B1F-A0A9-5BDC70483F36}" destId="{69903097-07F0-4D8D-9A13-3AE820EBEE86}" srcOrd="0" destOrd="0" presId="urn:microsoft.com/office/officeart/2005/8/layout/vList4"/>
    <dgm:cxn modelId="{ECCD03A5-555F-4894-AE5A-B7557AC43E7B}" type="presParOf" srcId="{69903097-07F0-4D8D-9A13-3AE820EBEE86}" destId="{5DA34908-6CF2-4160-AB7A-12387E8E09D1}" srcOrd="0" destOrd="0" presId="urn:microsoft.com/office/officeart/2005/8/layout/vList4"/>
    <dgm:cxn modelId="{DB070C95-29DA-4DAC-A627-BE97BA4BB905}" type="presParOf" srcId="{69903097-07F0-4D8D-9A13-3AE820EBEE86}" destId="{579A0130-7366-417D-9D5E-723E25456BA1}" srcOrd="1" destOrd="0" presId="urn:microsoft.com/office/officeart/2005/8/layout/vList4"/>
    <dgm:cxn modelId="{83A9CD0F-2209-41DB-BA9D-CD270DB24CB0}" type="presParOf" srcId="{69903097-07F0-4D8D-9A13-3AE820EBEE86}" destId="{1C0CDE0C-801C-492F-891B-2F36270A827A}" srcOrd="2" destOrd="0" presId="urn:microsoft.com/office/officeart/2005/8/layout/vList4"/>
    <dgm:cxn modelId="{88B97AE2-BF89-4037-8B28-CFD6CF89F961}" type="presParOf" srcId="{E4173FFF-B176-4B1F-A0A9-5BDC70483F36}" destId="{CE1A1C8B-DE16-4FB0-A69D-A18834B19E27}" srcOrd="1" destOrd="0" presId="urn:microsoft.com/office/officeart/2005/8/layout/vList4"/>
    <dgm:cxn modelId="{287AC088-8C49-4D4C-A8AB-F2E9E4EC7A2B}" type="presParOf" srcId="{E4173FFF-B176-4B1F-A0A9-5BDC70483F36}" destId="{E79BD3A2-0E88-4D28-B88D-23D8A974E4C8}" srcOrd="2" destOrd="0" presId="urn:microsoft.com/office/officeart/2005/8/layout/vList4"/>
    <dgm:cxn modelId="{33F7671D-BBDE-4CF3-8273-2A1F0C9BE019}" type="presParOf" srcId="{E79BD3A2-0E88-4D28-B88D-23D8A974E4C8}" destId="{3F361678-D034-49AB-9120-3295B79FDE12}" srcOrd="0" destOrd="0" presId="urn:microsoft.com/office/officeart/2005/8/layout/vList4"/>
    <dgm:cxn modelId="{A124867D-739A-4E95-8548-A6629FA9BD3C}" type="presParOf" srcId="{E79BD3A2-0E88-4D28-B88D-23D8A974E4C8}" destId="{568CB69C-9122-4170-9E07-314E31BA4637}" srcOrd="1" destOrd="0" presId="urn:microsoft.com/office/officeart/2005/8/layout/vList4"/>
    <dgm:cxn modelId="{92294D25-33E6-4154-852F-92F9F822AFCE}" type="presParOf" srcId="{E79BD3A2-0E88-4D28-B88D-23D8A974E4C8}" destId="{36DBE8B8-F45A-44FC-9CE7-2A1B69C262BE}" srcOrd="2" destOrd="0" presId="urn:microsoft.com/office/officeart/2005/8/layout/vList4"/>
    <dgm:cxn modelId="{817EA6E6-C47E-4C8A-A45B-6ED36E2AE755}" type="presParOf" srcId="{E4173FFF-B176-4B1F-A0A9-5BDC70483F36}" destId="{6EBFD9C5-3D0D-4EBB-8669-C2F4845FC667}" srcOrd="3" destOrd="0" presId="urn:microsoft.com/office/officeart/2005/8/layout/vList4"/>
    <dgm:cxn modelId="{ED48546C-26F1-439D-9735-2F9948C31E6F}" type="presParOf" srcId="{E4173FFF-B176-4B1F-A0A9-5BDC70483F36}" destId="{4AF2B2A0-DAFB-456B-9015-B8C33C900CFA}" srcOrd="4" destOrd="0" presId="urn:microsoft.com/office/officeart/2005/8/layout/vList4"/>
    <dgm:cxn modelId="{E0908E60-2977-4B09-A792-B1D0B9654CD4}" type="presParOf" srcId="{4AF2B2A0-DAFB-456B-9015-B8C33C900CFA}" destId="{E512C406-0585-4119-92E8-7D7AEC672C30}" srcOrd="0" destOrd="0" presId="urn:microsoft.com/office/officeart/2005/8/layout/vList4"/>
    <dgm:cxn modelId="{CCBB7CFB-BF2A-44B5-9464-86708635F5E6}" type="presParOf" srcId="{4AF2B2A0-DAFB-456B-9015-B8C33C900CFA}" destId="{C98F1023-B230-4A28-B121-83A0D21E92F0}" srcOrd="1" destOrd="0" presId="urn:microsoft.com/office/officeart/2005/8/layout/vList4"/>
    <dgm:cxn modelId="{BE4EFF1D-B75A-45F7-B5BE-A9D216E8F564}" type="presParOf" srcId="{4AF2B2A0-DAFB-456B-9015-B8C33C900CFA}" destId="{D576ABBC-1146-4C3B-A457-2B4F8E919C0E}"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A287C83-6D9C-49E3-BF7D-F673D7C401C9}" type="doc">
      <dgm:prSet loTypeId="urn:microsoft.com/office/officeart/2005/8/layout/radial4" loCatId="relationship" qsTypeId="urn:microsoft.com/office/officeart/2005/8/quickstyle/simple1" qsCatId="simple" csTypeId="urn:microsoft.com/office/officeart/2005/8/colors/colorful5" csCatId="colorful" phldr="1"/>
      <dgm:spPr/>
      <dgm:t>
        <a:bodyPr/>
        <a:lstStyle/>
        <a:p>
          <a:endParaRPr lang="en-GB"/>
        </a:p>
      </dgm:t>
    </dgm:pt>
    <dgm:pt modelId="{5538CDAC-E3D0-4343-8CA5-70B6CFD0217C}">
      <dgm:prSet phldrT="[Text]" custT="1"/>
      <dgm:spPr>
        <a:solidFill>
          <a:srgbClr val="EF9526"/>
        </a:solidFill>
      </dgm:spPr>
      <dgm:t>
        <a:bodyPr/>
        <a:lstStyle/>
        <a:p>
          <a:r>
            <a:rPr lang="en-GB" sz="2400" dirty="0" smtClean="0">
              <a:latin typeface="Arial" panose="020B0604020202020204" pitchFamily="34" charset="0"/>
              <a:cs typeface="Arial" panose="020B0604020202020204" pitchFamily="34" charset="0"/>
            </a:rPr>
            <a:t>Young care leaver</a:t>
          </a:r>
          <a:endParaRPr lang="en-GB" sz="2400" dirty="0">
            <a:latin typeface="Arial" panose="020B0604020202020204" pitchFamily="34" charset="0"/>
            <a:cs typeface="Arial" panose="020B0604020202020204" pitchFamily="34" charset="0"/>
          </a:endParaRPr>
        </a:p>
      </dgm:t>
    </dgm:pt>
    <dgm:pt modelId="{3849F804-5295-479B-9EB8-9297D51DA9FC}" type="parTrans" cxnId="{1A84C5F8-F62E-416C-8637-7977F087E4D0}">
      <dgm:prSet/>
      <dgm:spPr/>
      <dgm:t>
        <a:bodyPr/>
        <a:lstStyle/>
        <a:p>
          <a:endParaRPr lang="en-GB"/>
        </a:p>
      </dgm:t>
    </dgm:pt>
    <dgm:pt modelId="{D2C9402A-468C-4B26-9884-6F09741BB8AC}" type="sibTrans" cxnId="{1A84C5F8-F62E-416C-8637-7977F087E4D0}">
      <dgm:prSet/>
      <dgm:spPr/>
      <dgm:t>
        <a:bodyPr/>
        <a:lstStyle/>
        <a:p>
          <a:endParaRPr lang="en-GB"/>
        </a:p>
      </dgm:t>
    </dgm:pt>
    <dgm:pt modelId="{5617A350-E667-4D88-A8D4-465517465570}">
      <dgm:prSet phldrT="[Text]" custT="1"/>
      <dgm:spPr>
        <a:solidFill>
          <a:srgbClr val="EF9526"/>
        </a:solidFill>
      </dgm:spPr>
      <dgm:t>
        <a:bodyPr/>
        <a:lstStyle/>
        <a:p>
          <a:r>
            <a:rPr lang="en-GB" sz="1800" dirty="0" smtClean="0">
              <a:latin typeface="Arial" panose="020B0604020202020204" pitchFamily="34" charset="0"/>
              <a:cs typeface="Arial" panose="020B0604020202020204" pitchFamily="34" charset="0"/>
            </a:rPr>
            <a:t>Aspirations, hopes and personal goals</a:t>
          </a:r>
          <a:endParaRPr lang="en-GB" sz="1800" dirty="0">
            <a:latin typeface="Arial" panose="020B0604020202020204" pitchFamily="34" charset="0"/>
            <a:cs typeface="Arial" panose="020B0604020202020204" pitchFamily="34" charset="0"/>
          </a:endParaRPr>
        </a:p>
      </dgm:t>
    </dgm:pt>
    <dgm:pt modelId="{9AB1FD8D-0F7F-4E9C-AF97-0CA597BBA6C9}" type="parTrans" cxnId="{0C61B9CE-4C62-41A2-95A5-66BC5ACECEBB}">
      <dgm:prSet/>
      <dgm:spPr>
        <a:solidFill>
          <a:srgbClr val="EF9526"/>
        </a:solidFill>
      </dgm:spPr>
      <dgm:t>
        <a:bodyPr/>
        <a:lstStyle/>
        <a:p>
          <a:endParaRPr lang="en-GB"/>
        </a:p>
      </dgm:t>
    </dgm:pt>
    <dgm:pt modelId="{81C87B27-3C71-470C-8511-033DAD576A4C}" type="sibTrans" cxnId="{0C61B9CE-4C62-41A2-95A5-66BC5ACECEBB}">
      <dgm:prSet/>
      <dgm:spPr/>
      <dgm:t>
        <a:bodyPr/>
        <a:lstStyle/>
        <a:p>
          <a:endParaRPr lang="en-GB"/>
        </a:p>
      </dgm:t>
    </dgm:pt>
    <dgm:pt modelId="{BEE2DE85-143B-4E57-9BBD-B796F74C6326}">
      <dgm:prSet phldrT="[Text]" custT="1"/>
      <dgm:spPr>
        <a:solidFill>
          <a:srgbClr val="EF9526"/>
        </a:solidFill>
      </dgm:spPr>
      <dgm:t>
        <a:bodyPr/>
        <a:lstStyle/>
        <a:p>
          <a:r>
            <a:rPr lang="en-GB" sz="1800" dirty="0" smtClean="0">
              <a:latin typeface="Arial" panose="020B0604020202020204" pitchFamily="34" charset="0"/>
              <a:cs typeface="Arial" panose="020B0604020202020204" pitchFamily="34" charset="0"/>
            </a:rPr>
            <a:t>Support for education, training and employment</a:t>
          </a:r>
          <a:endParaRPr lang="en-GB" sz="1800" dirty="0">
            <a:latin typeface="Arial" panose="020B0604020202020204" pitchFamily="34" charset="0"/>
            <a:cs typeface="Arial" panose="020B0604020202020204" pitchFamily="34" charset="0"/>
          </a:endParaRPr>
        </a:p>
      </dgm:t>
    </dgm:pt>
    <dgm:pt modelId="{5C182059-1052-4AFA-8B6A-0394140C54D6}" type="parTrans" cxnId="{88085065-931E-4FF6-814D-CA066860C0C9}">
      <dgm:prSet/>
      <dgm:spPr>
        <a:solidFill>
          <a:srgbClr val="EF9526"/>
        </a:solidFill>
      </dgm:spPr>
      <dgm:t>
        <a:bodyPr/>
        <a:lstStyle/>
        <a:p>
          <a:endParaRPr lang="en-GB"/>
        </a:p>
      </dgm:t>
    </dgm:pt>
    <dgm:pt modelId="{E817828B-3A68-4DA4-A0FD-DAC73FCF2339}" type="sibTrans" cxnId="{88085065-931E-4FF6-814D-CA066860C0C9}">
      <dgm:prSet/>
      <dgm:spPr/>
      <dgm:t>
        <a:bodyPr/>
        <a:lstStyle/>
        <a:p>
          <a:endParaRPr lang="en-GB"/>
        </a:p>
      </dgm:t>
    </dgm:pt>
    <dgm:pt modelId="{6390B264-73F3-479D-9E43-9BA3218AF216}">
      <dgm:prSet phldrT="[Text]" custT="1"/>
      <dgm:spPr>
        <a:solidFill>
          <a:srgbClr val="EF9526"/>
        </a:solidFill>
      </dgm:spPr>
      <dgm:t>
        <a:bodyPr/>
        <a:lstStyle/>
        <a:p>
          <a:r>
            <a:rPr lang="en-GB" sz="2000" dirty="0" smtClean="0">
              <a:latin typeface="Arial" panose="020B0604020202020204" pitchFamily="34" charset="0"/>
              <a:cs typeface="Arial" panose="020B0604020202020204" pitchFamily="34" charset="0"/>
            </a:rPr>
            <a:t>Skills for </a:t>
          </a:r>
          <a:r>
            <a:rPr lang="en-GB" sz="1800" dirty="0" smtClean="0">
              <a:latin typeface="Arial" panose="020B0604020202020204" pitchFamily="34" charset="0"/>
              <a:cs typeface="Arial" panose="020B0604020202020204" pitchFamily="34" charset="0"/>
            </a:rPr>
            <a:t>independence and suitable accommodation</a:t>
          </a:r>
          <a:endParaRPr lang="en-GB" sz="1800" dirty="0">
            <a:latin typeface="Arial" panose="020B0604020202020204" pitchFamily="34" charset="0"/>
            <a:cs typeface="Arial" panose="020B0604020202020204" pitchFamily="34" charset="0"/>
          </a:endParaRPr>
        </a:p>
      </dgm:t>
    </dgm:pt>
    <dgm:pt modelId="{F9E4C643-A406-4384-8B22-4936DD89C220}" type="parTrans" cxnId="{A8738512-12E1-4168-991D-DC2E6227E044}">
      <dgm:prSet/>
      <dgm:spPr>
        <a:solidFill>
          <a:srgbClr val="EF9526"/>
        </a:solidFill>
      </dgm:spPr>
      <dgm:t>
        <a:bodyPr/>
        <a:lstStyle/>
        <a:p>
          <a:endParaRPr lang="en-GB"/>
        </a:p>
      </dgm:t>
    </dgm:pt>
    <dgm:pt modelId="{2119752F-8601-4BEB-96F4-34803B3064E8}" type="sibTrans" cxnId="{A8738512-12E1-4168-991D-DC2E6227E044}">
      <dgm:prSet/>
      <dgm:spPr/>
      <dgm:t>
        <a:bodyPr/>
        <a:lstStyle/>
        <a:p>
          <a:endParaRPr lang="en-GB"/>
        </a:p>
      </dgm:t>
    </dgm:pt>
    <dgm:pt modelId="{9BF33764-E381-4968-BF58-4176B8100E79}">
      <dgm:prSet custT="1"/>
      <dgm:spPr>
        <a:solidFill>
          <a:srgbClr val="EF9526"/>
        </a:solidFill>
      </dgm:spPr>
      <dgm:t>
        <a:bodyPr/>
        <a:lstStyle/>
        <a:p>
          <a:r>
            <a:rPr lang="en-GB" sz="1800" dirty="0" smtClean="0">
              <a:latin typeface="Arial" panose="020B0604020202020204" pitchFamily="34" charset="0"/>
              <a:cs typeface="Arial" panose="020B0604020202020204" pitchFamily="34" charset="0"/>
            </a:rPr>
            <a:t>Help with finances and money management</a:t>
          </a:r>
          <a:endParaRPr lang="en-GB" sz="1800" dirty="0">
            <a:latin typeface="Arial" panose="020B0604020202020204" pitchFamily="34" charset="0"/>
            <a:cs typeface="Arial" panose="020B0604020202020204" pitchFamily="34" charset="0"/>
          </a:endParaRPr>
        </a:p>
      </dgm:t>
    </dgm:pt>
    <dgm:pt modelId="{8C740FE1-9D90-4E49-B541-1EF6C6C3C29A}" type="parTrans" cxnId="{028E7614-E9BF-4DE7-B8AE-B37718294FA1}">
      <dgm:prSet/>
      <dgm:spPr>
        <a:solidFill>
          <a:srgbClr val="EF9526"/>
        </a:solidFill>
      </dgm:spPr>
      <dgm:t>
        <a:bodyPr/>
        <a:lstStyle/>
        <a:p>
          <a:endParaRPr lang="en-GB"/>
        </a:p>
      </dgm:t>
    </dgm:pt>
    <dgm:pt modelId="{D9FDC390-5852-419F-8249-D6AE28731C91}" type="sibTrans" cxnId="{028E7614-E9BF-4DE7-B8AE-B37718294FA1}">
      <dgm:prSet/>
      <dgm:spPr/>
      <dgm:t>
        <a:bodyPr/>
        <a:lstStyle/>
        <a:p>
          <a:endParaRPr lang="en-GB"/>
        </a:p>
      </dgm:t>
    </dgm:pt>
    <dgm:pt modelId="{A0762512-D5D1-433F-B4D0-79FAAAAC9957}">
      <dgm:prSet custT="1"/>
      <dgm:spPr>
        <a:solidFill>
          <a:srgbClr val="EF9526"/>
        </a:solidFill>
      </dgm:spPr>
      <dgm:t>
        <a:bodyPr/>
        <a:lstStyle/>
        <a:p>
          <a:r>
            <a:rPr lang="en-GB" sz="1800" dirty="0" smtClean="0">
              <a:latin typeface="Arial" panose="020B0604020202020204" pitchFamily="34" charset="0"/>
              <a:cs typeface="Arial" panose="020B0604020202020204" pitchFamily="34" charset="0"/>
            </a:rPr>
            <a:t>Good health</a:t>
          </a:r>
          <a:endParaRPr lang="en-GB" sz="1800" dirty="0">
            <a:latin typeface="Arial" panose="020B0604020202020204" pitchFamily="34" charset="0"/>
            <a:cs typeface="Arial" panose="020B0604020202020204" pitchFamily="34" charset="0"/>
          </a:endParaRPr>
        </a:p>
      </dgm:t>
    </dgm:pt>
    <dgm:pt modelId="{56E72FC3-5D10-4269-9C95-AA3F05168D86}" type="parTrans" cxnId="{5FBFFB97-B29B-4B93-922A-8AFBEA43AB7C}">
      <dgm:prSet/>
      <dgm:spPr>
        <a:solidFill>
          <a:srgbClr val="EF9526"/>
        </a:solidFill>
      </dgm:spPr>
      <dgm:t>
        <a:bodyPr/>
        <a:lstStyle/>
        <a:p>
          <a:endParaRPr lang="en-GB"/>
        </a:p>
      </dgm:t>
    </dgm:pt>
    <dgm:pt modelId="{B112025E-6728-4783-936A-01664B478E11}" type="sibTrans" cxnId="{5FBFFB97-B29B-4B93-922A-8AFBEA43AB7C}">
      <dgm:prSet/>
      <dgm:spPr/>
      <dgm:t>
        <a:bodyPr/>
        <a:lstStyle/>
        <a:p>
          <a:endParaRPr lang="en-GB"/>
        </a:p>
      </dgm:t>
    </dgm:pt>
    <dgm:pt modelId="{16C9831C-54BB-498B-BDAB-3725417C2D3E}">
      <dgm:prSet custT="1"/>
      <dgm:spPr>
        <a:solidFill>
          <a:srgbClr val="EF9526"/>
        </a:solidFill>
      </dgm:spPr>
      <dgm:t>
        <a:bodyPr/>
        <a:lstStyle/>
        <a:p>
          <a:r>
            <a:rPr lang="en-GB" sz="1800" dirty="0" smtClean="0">
              <a:latin typeface="Arial" panose="020B0604020202020204" pitchFamily="34" charset="0"/>
              <a:cs typeface="Arial" panose="020B0604020202020204" pitchFamily="34" charset="0"/>
            </a:rPr>
            <a:t>Relationships, friends, leisure</a:t>
          </a:r>
          <a:endParaRPr lang="en-GB" sz="1800" dirty="0">
            <a:latin typeface="Arial" panose="020B0604020202020204" pitchFamily="34" charset="0"/>
            <a:cs typeface="Arial" panose="020B0604020202020204" pitchFamily="34" charset="0"/>
          </a:endParaRPr>
        </a:p>
      </dgm:t>
    </dgm:pt>
    <dgm:pt modelId="{952C030E-93E9-469A-B644-BDEDA5D11E30}" type="parTrans" cxnId="{7C3B2509-CF25-4271-9B37-43359D43900D}">
      <dgm:prSet/>
      <dgm:spPr>
        <a:solidFill>
          <a:srgbClr val="EF9526"/>
        </a:solidFill>
      </dgm:spPr>
      <dgm:t>
        <a:bodyPr/>
        <a:lstStyle/>
        <a:p>
          <a:endParaRPr lang="en-GB"/>
        </a:p>
      </dgm:t>
    </dgm:pt>
    <dgm:pt modelId="{065132BD-28B6-4EE3-8CB3-D6EAAC01FEB9}" type="sibTrans" cxnId="{7C3B2509-CF25-4271-9B37-43359D43900D}">
      <dgm:prSet/>
      <dgm:spPr/>
      <dgm:t>
        <a:bodyPr/>
        <a:lstStyle/>
        <a:p>
          <a:endParaRPr lang="en-GB"/>
        </a:p>
      </dgm:t>
    </dgm:pt>
    <dgm:pt modelId="{02592A70-C574-4308-90A4-09C312E0F953}" type="pres">
      <dgm:prSet presAssocID="{9A287C83-6D9C-49E3-BF7D-F673D7C401C9}" presName="cycle" presStyleCnt="0">
        <dgm:presLayoutVars>
          <dgm:chMax val="1"/>
          <dgm:dir/>
          <dgm:animLvl val="ctr"/>
          <dgm:resizeHandles val="exact"/>
        </dgm:presLayoutVars>
      </dgm:prSet>
      <dgm:spPr/>
      <dgm:t>
        <a:bodyPr/>
        <a:lstStyle/>
        <a:p>
          <a:endParaRPr lang="en-GB"/>
        </a:p>
      </dgm:t>
    </dgm:pt>
    <dgm:pt modelId="{3099F871-4F6F-4EAA-BE3F-BD2EBFFC5823}" type="pres">
      <dgm:prSet presAssocID="{5538CDAC-E3D0-4343-8CA5-70B6CFD0217C}" presName="centerShape" presStyleLbl="node0" presStyleIdx="0" presStyleCnt="1"/>
      <dgm:spPr/>
      <dgm:t>
        <a:bodyPr/>
        <a:lstStyle/>
        <a:p>
          <a:endParaRPr lang="en-GB"/>
        </a:p>
      </dgm:t>
    </dgm:pt>
    <dgm:pt modelId="{B87C94AD-13DD-4779-BB43-DD0C724094C7}" type="pres">
      <dgm:prSet presAssocID="{9AB1FD8D-0F7F-4E9C-AF97-0CA597BBA6C9}" presName="parTrans" presStyleLbl="bgSibTrans2D1" presStyleIdx="0" presStyleCnt="6"/>
      <dgm:spPr/>
      <dgm:t>
        <a:bodyPr/>
        <a:lstStyle/>
        <a:p>
          <a:endParaRPr lang="en-GB"/>
        </a:p>
      </dgm:t>
    </dgm:pt>
    <dgm:pt modelId="{0E3FCD64-BD52-480C-AA24-891D3936D6DC}" type="pres">
      <dgm:prSet presAssocID="{5617A350-E667-4D88-A8D4-465517465570}" presName="node" presStyleLbl="node1" presStyleIdx="0" presStyleCnt="6">
        <dgm:presLayoutVars>
          <dgm:bulletEnabled val="1"/>
        </dgm:presLayoutVars>
      </dgm:prSet>
      <dgm:spPr/>
      <dgm:t>
        <a:bodyPr/>
        <a:lstStyle/>
        <a:p>
          <a:endParaRPr lang="en-GB"/>
        </a:p>
      </dgm:t>
    </dgm:pt>
    <dgm:pt modelId="{C369F523-BB43-45BF-9E12-B43D02CFCF57}" type="pres">
      <dgm:prSet presAssocID="{5C182059-1052-4AFA-8B6A-0394140C54D6}" presName="parTrans" presStyleLbl="bgSibTrans2D1" presStyleIdx="1" presStyleCnt="6"/>
      <dgm:spPr/>
      <dgm:t>
        <a:bodyPr/>
        <a:lstStyle/>
        <a:p>
          <a:endParaRPr lang="en-GB"/>
        </a:p>
      </dgm:t>
    </dgm:pt>
    <dgm:pt modelId="{E2643ED6-1432-42EF-988A-4FC62FDEE380}" type="pres">
      <dgm:prSet presAssocID="{BEE2DE85-143B-4E57-9BBD-B796F74C6326}" presName="node" presStyleLbl="node1" presStyleIdx="1" presStyleCnt="6" custRadScaleRad="100065" custRadScaleInc="-2840">
        <dgm:presLayoutVars>
          <dgm:bulletEnabled val="1"/>
        </dgm:presLayoutVars>
      </dgm:prSet>
      <dgm:spPr/>
      <dgm:t>
        <a:bodyPr/>
        <a:lstStyle/>
        <a:p>
          <a:endParaRPr lang="en-GB"/>
        </a:p>
      </dgm:t>
    </dgm:pt>
    <dgm:pt modelId="{1D65311C-6F2B-4E6D-AA99-25E6B7AC4780}" type="pres">
      <dgm:prSet presAssocID="{F9E4C643-A406-4384-8B22-4936DD89C220}" presName="parTrans" presStyleLbl="bgSibTrans2D1" presStyleIdx="2" presStyleCnt="6"/>
      <dgm:spPr/>
      <dgm:t>
        <a:bodyPr/>
        <a:lstStyle/>
        <a:p>
          <a:endParaRPr lang="en-GB"/>
        </a:p>
      </dgm:t>
    </dgm:pt>
    <dgm:pt modelId="{EFCF1C0C-22E0-4122-AC99-97C27896F793}" type="pres">
      <dgm:prSet presAssocID="{6390B264-73F3-479D-9E43-9BA3218AF216}" presName="node" presStyleLbl="node1" presStyleIdx="2" presStyleCnt="6" custScaleX="128846">
        <dgm:presLayoutVars>
          <dgm:bulletEnabled val="1"/>
        </dgm:presLayoutVars>
      </dgm:prSet>
      <dgm:spPr/>
      <dgm:t>
        <a:bodyPr/>
        <a:lstStyle/>
        <a:p>
          <a:endParaRPr lang="en-GB"/>
        </a:p>
      </dgm:t>
    </dgm:pt>
    <dgm:pt modelId="{74D48510-CEDA-4179-8161-AF3250FCDD30}" type="pres">
      <dgm:prSet presAssocID="{8C740FE1-9D90-4E49-B541-1EF6C6C3C29A}" presName="parTrans" presStyleLbl="bgSibTrans2D1" presStyleIdx="3" presStyleCnt="6"/>
      <dgm:spPr/>
      <dgm:t>
        <a:bodyPr/>
        <a:lstStyle/>
        <a:p>
          <a:endParaRPr lang="en-GB"/>
        </a:p>
      </dgm:t>
    </dgm:pt>
    <dgm:pt modelId="{126FC125-F032-466A-B2EE-190B620E80CB}" type="pres">
      <dgm:prSet presAssocID="{9BF33764-E381-4968-BF58-4176B8100E79}" presName="node" presStyleLbl="node1" presStyleIdx="3" presStyleCnt="6" custScaleX="108652">
        <dgm:presLayoutVars>
          <dgm:bulletEnabled val="1"/>
        </dgm:presLayoutVars>
      </dgm:prSet>
      <dgm:spPr/>
      <dgm:t>
        <a:bodyPr/>
        <a:lstStyle/>
        <a:p>
          <a:endParaRPr lang="en-GB"/>
        </a:p>
      </dgm:t>
    </dgm:pt>
    <dgm:pt modelId="{8A57307C-953A-42EE-9CBF-8D1C6345064B}" type="pres">
      <dgm:prSet presAssocID="{56E72FC3-5D10-4269-9C95-AA3F05168D86}" presName="parTrans" presStyleLbl="bgSibTrans2D1" presStyleIdx="4" presStyleCnt="6"/>
      <dgm:spPr/>
      <dgm:t>
        <a:bodyPr/>
        <a:lstStyle/>
        <a:p>
          <a:endParaRPr lang="en-GB"/>
        </a:p>
      </dgm:t>
    </dgm:pt>
    <dgm:pt modelId="{56FF9ED7-B03F-415A-9C4F-2FB84282FA09}" type="pres">
      <dgm:prSet presAssocID="{A0762512-D5D1-433F-B4D0-79FAAAAC9957}" presName="node" presStyleLbl="node1" presStyleIdx="4" presStyleCnt="6">
        <dgm:presLayoutVars>
          <dgm:bulletEnabled val="1"/>
        </dgm:presLayoutVars>
      </dgm:prSet>
      <dgm:spPr/>
      <dgm:t>
        <a:bodyPr/>
        <a:lstStyle/>
        <a:p>
          <a:endParaRPr lang="en-GB"/>
        </a:p>
      </dgm:t>
    </dgm:pt>
    <dgm:pt modelId="{83A7286B-DBC2-4B22-8FED-9AA6C1378BC9}" type="pres">
      <dgm:prSet presAssocID="{952C030E-93E9-469A-B644-BDEDA5D11E30}" presName="parTrans" presStyleLbl="bgSibTrans2D1" presStyleIdx="5" presStyleCnt="6"/>
      <dgm:spPr/>
      <dgm:t>
        <a:bodyPr/>
        <a:lstStyle/>
        <a:p>
          <a:endParaRPr lang="en-GB"/>
        </a:p>
      </dgm:t>
    </dgm:pt>
    <dgm:pt modelId="{E5D669D0-6DC3-463B-80EC-1ECDC374A160}" type="pres">
      <dgm:prSet presAssocID="{16C9831C-54BB-498B-BDAB-3725417C2D3E}" presName="node" presStyleLbl="node1" presStyleIdx="5" presStyleCnt="6" custScaleX="112645">
        <dgm:presLayoutVars>
          <dgm:bulletEnabled val="1"/>
        </dgm:presLayoutVars>
      </dgm:prSet>
      <dgm:spPr/>
      <dgm:t>
        <a:bodyPr/>
        <a:lstStyle/>
        <a:p>
          <a:endParaRPr lang="en-GB"/>
        </a:p>
      </dgm:t>
    </dgm:pt>
  </dgm:ptLst>
  <dgm:cxnLst>
    <dgm:cxn modelId="{1A84C5F8-F62E-416C-8637-7977F087E4D0}" srcId="{9A287C83-6D9C-49E3-BF7D-F673D7C401C9}" destId="{5538CDAC-E3D0-4343-8CA5-70B6CFD0217C}" srcOrd="0" destOrd="0" parTransId="{3849F804-5295-479B-9EB8-9297D51DA9FC}" sibTransId="{D2C9402A-468C-4B26-9884-6F09741BB8AC}"/>
    <dgm:cxn modelId="{88085065-931E-4FF6-814D-CA066860C0C9}" srcId="{5538CDAC-E3D0-4343-8CA5-70B6CFD0217C}" destId="{BEE2DE85-143B-4E57-9BBD-B796F74C6326}" srcOrd="1" destOrd="0" parTransId="{5C182059-1052-4AFA-8B6A-0394140C54D6}" sibTransId="{E817828B-3A68-4DA4-A0FD-DAC73FCF2339}"/>
    <dgm:cxn modelId="{B7B144D2-16AF-4E4B-90A2-CC92FB619C54}" type="presOf" srcId="{BEE2DE85-143B-4E57-9BBD-B796F74C6326}" destId="{E2643ED6-1432-42EF-988A-4FC62FDEE380}" srcOrd="0" destOrd="0" presId="urn:microsoft.com/office/officeart/2005/8/layout/radial4"/>
    <dgm:cxn modelId="{BCB50A7C-E784-43E3-8D68-E026668171DB}" type="presOf" srcId="{F9E4C643-A406-4384-8B22-4936DD89C220}" destId="{1D65311C-6F2B-4E6D-AA99-25E6B7AC4780}" srcOrd="0" destOrd="0" presId="urn:microsoft.com/office/officeart/2005/8/layout/radial4"/>
    <dgm:cxn modelId="{144F1DB0-CBD6-471B-843E-BB92FA544425}" type="presOf" srcId="{9A287C83-6D9C-49E3-BF7D-F673D7C401C9}" destId="{02592A70-C574-4308-90A4-09C312E0F953}" srcOrd="0" destOrd="0" presId="urn:microsoft.com/office/officeart/2005/8/layout/radial4"/>
    <dgm:cxn modelId="{44E95D4A-E11D-4C05-80C7-AB4099971B7A}" type="presOf" srcId="{8C740FE1-9D90-4E49-B541-1EF6C6C3C29A}" destId="{74D48510-CEDA-4179-8161-AF3250FCDD30}" srcOrd="0" destOrd="0" presId="urn:microsoft.com/office/officeart/2005/8/layout/radial4"/>
    <dgm:cxn modelId="{6F254653-170E-4E56-AAC5-D5255DBEF83D}" type="presOf" srcId="{A0762512-D5D1-433F-B4D0-79FAAAAC9957}" destId="{56FF9ED7-B03F-415A-9C4F-2FB84282FA09}" srcOrd="0" destOrd="0" presId="urn:microsoft.com/office/officeart/2005/8/layout/radial4"/>
    <dgm:cxn modelId="{12F7ED25-7BD6-4AA6-A18C-352112F2FC89}" type="presOf" srcId="{9AB1FD8D-0F7F-4E9C-AF97-0CA597BBA6C9}" destId="{B87C94AD-13DD-4779-BB43-DD0C724094C7}" srcOrd="0" destOrd="0" presId="urn:microsoft.com/office/officeart/2005/8/layout/radial4"/>
    <dgm:cxn modelId="{550B2B36-20CA-40B2-BCEE-BFD8AA41C0AC}" type="presOf" srcId="{6390B264-73F3-479D-9E43-9BA3218AF216}" destId="{EFCF1C0C-22E0-4122-AC99-97C27896F793}" srcOrd="0" destOrd="0" presId="urn:microsoft.com/office/officeart/2005/8/layout/radial4"/>
    <dgm:cxn modelId="{580D7860-57BB-4532-8463-E72F066B91ED}" type="presOf" srcId="{5538CDAC-E3D0-4343-8CA5-70B6CFD0217C}" destId="{3099F871-4F6F-4EAA-BE3F-BD2EBFFC5823}" srcOrd="0" destOrd="0" presId="urn:microsoft.com/office/officeart/2005/8/layout/radial4"/>
    <dgm:cxn modelId="{70747D95-C426-4708-B5B4-49B9C77AB3EB}" type="presOf" srcId="{5617A350-E667-4D88-A8D4-465517465570}" destId="{0E3FCD64-BD52-480C-AA24-891D3936D6DC}" srcOrd="0" destOrd="0" presId="urn:microsoft.com/office/officeart/2005/8/layout/radial4"/>
    <dgm:cxn modelId="{A8738512-12E1-4168-991D-DC2E6227E044}" srcId="{5538CDAC-E3D0-4343-8CA5-70B6CFD0217C}" destId="{6390B264-73F3-479D-9E43-9BA3218AF216}" srcOrd="2" destOrd="0" parTransId="{F9E4C643-A406-4384-8B22-4936DD89C220}" sibTransId="{2119752F-8601-4BEB-96F4-34803B3064E8}"/>
    <dgm:cxn modelId="{98AFA20D-F2E5-4BFA-B573-A58C93A02B62}" type="presOf" srcId="{952C030E-93E9-469A-B644-BDEDA5D11E30}" destId="{83A7286B-DBC2-4B22-8FED-9AA6C1378BC9}" srcOrd="0" destOrd="0" presId="urn:microsoft.com/office/officeart/2005/8/layout/radial4"/>
    <dgm:cxn modelId="{028E7614-E9BF-4DE7-B8AE-B37718294FA1}" srcId="{5538CDAC-E3D0-4343-8CA5-70B6CFD0217C}" destId="{9BF33764-E381-4968-BF58-4176B8100E79}" srcOrd="3" destOrd="0" parTransId="{8C740FE1-9D90-4E49-B541-1EF6C6C3C29A}" sibTransId="{D9FDC390-5852-419F-8249-D6AE28731C91}"/>
    <dgm:cxn modelId="{E31C3555-0ED6-40F0-A3A3-3CEA34321D10}" type="presOf" srcId="{16C9831C-54BB-498B-BDAB-3725417C2D3E}" destId="{E5D669D0-6DC3-463B-80EC-1ECDC374A160}" srcOrd="0" destOrd="0" presId="urn:microsoft.com/office/officeart/2005/8/layout/radial4"/>
    <dgm:cxn modelId="{7C3B2509-CF25-4271-9B37-43359D43900D}" srcId="{5538CDAC-E3D0-4343-8CA5-70B6CFD0217C}" destId="{16C9831C-54BB-498B-BDAB-3725417C2D3E}" srcOrd="5" destOrd="0" parTransId="{952C030E-93E9-469A-B644-BDEDA5D11E30}" sibTransId="{065132BD-28B6-4EE3-8CB3-D6EAAC01FEB9}"/>
    <dgm:cxn modelId="{38E3D301-AE95-4E5B-A355-0889CC4F25EB}" type="presOf" srcId="{5C182059-1052-4AFA-8B6A-0394140C54D6}" destId="{C369F523-BB43-45BF-9E12-B43D02CFCF57}" srcOrd="0" destOrd="0" presId="urn:microsoft.com/office/officeart/2005/8/layout/radial4"/>
    <dgm:cxn modelId="{DEF67017-DDC2-4D52-8BDD-2E5023DF0F7E}" type="presOf" srcId="{56E72FC3-5D10-4269-9C95-AA3F05168D86}" destId="{8A57307C-953A-42EE-9CBF-8D1C6345064B}" srcOrd="0" destOrd="0" presId="urn:microsoft.com/office/officeart/2005/8/layout/radial4"/>
    <dgm:cxn modelId="{231FE636-2E9E-4CE8-A8E8-49D8D0259CF3}" type="presOf" srcId="{9BF33764-E381-4968-BF58-4176B8100E79}" destId="{126FC125-F032-466A-B2EE-190B620E80CB}" srcOrd="0" destOrd="0" presId="urn:microsoft.com/office/officeart/2005/8/layout/radial4"/>
    <dgm:cxn modelId="{5FBFFB97-B29B-4B93-922A-8AFBEA43AB7C}" srcId="{5538CDAC-E3D0-4343-8CA5-70B6CFD0217C}" destId="{A0762512-D5D1-433F-B4D0-79FAAAAC9957}" srcOrd="4" destOrd="0" parTransId="{56E72FC3-5D10-4269-9C95-AA3F05168D86}" sibTransId="{B112025E-6728-4783-936A-01664B478E11}"/>
    <dgm:cxn modelId="{0C61B9CE-4C62-41A2-95A5-66BC5ACECEBB}" srcId="{5538CDAC-E3D0-4343-8CA5-70B6CFD0217C}" destId="{5617A350-E667-4D88-A8D4-465517465570}" srcOrd="0" destOrd="0" parTransId="{9AB1FD8D-0F7F-4E9C-AF97-0CA597BBA6C9}" sibTransId="{81C87B27-3C71-470C-8511-033DAD576A4C}"/>
    <dgm:cxn modelId="{6B7BA7D8-3C54-4C91-909F-3E1AD837D327}" type="presParOf" srcId="{02592A70-C574-4308-90A4-09C312E0F953}" destId="{3099F871-4F6F-4EAA-BE3F-BD2EBFFC5823}" srcOrd="0" destOrd="0" presId="urn:microsoft.com/office/officeart/2005/8/layout/radial4"/>
    <dgm:cxn modelId="{6741BE67-0183-40E4-A9FD-99A8D9DA6E34}" type="presParOf" srcId="{02592A70-C574-4308-90A4-09C312E0F953}" destId="{B87C94AD-13DD-4779-BB43-DD0C724094C7}" srcOrd="1" destOrd="0" presId="urn:microsoft.com/office/officeart/2005/8/layout/radial4"/>
    <dgm:cxn modelId="{07627658-46E3-49AC-9712-4F55D557BDD1}" type="presParOf" srcId="{02592A70-C574-4308-90A4-09C312E0F953}" destId="{0E3FCD64-BD52-480C-AA24-891D3936D6DC}" srcOrd="2" destOrd="0" presId="urn:microsoft.com/office/officeart/2005/8/layout/radial4"/>
    <dgm:cxn modelId="{92DF3EF8-62AA-41AE-8B84-CA00D46D7FB6}" type="presParOf" srcId="{02592A70-C574-4308-90A4-09C312E0F953}" destId="{C369F523-BB43-45BF-9E12-B43D02CFCF57}" srcOrd="3" destOrd="0" presId="urn:microsoft.com/office/officeart/2005/8/layout/radial4"/>
    <dgm:cxn modelId="{1B6C9F3C-0DF8-4142-99B5-4F63FC7AA74B}" type="presParOf" srcId="{02592A70-C574-4308-90A4-09C312E0F953}" destId="{E2643ED6-1432-42EF-988A-4FC62FDEE380}" srcOrd="4" destOrd="0" presId="urn:microsoft.com/office/officeart/2005/8/layout/radial4"/>
    <dgm:cxn modelId="{725A3A8C-D929-4E1C-9294-F2755E0C9142}" type="presParOf" srcId="{02592A70-C574-4308-90A4-09C312E0F953}" destId="{1D65311C-6F2B-4E6D-AA99-25E6B7AC4780}" srcOrd="5" destOrd="0" presId="urn:microsoft.com/office/officeart/2005/8/layout/radial4"/>
    <dgm:cxn modelId="{FB786737-53EE-43C8-83DE-3760B13FA2CE}" type="presParOf" srcId="{02592A70-C574-4308-90A4-09C312E0F953}" destId="{EFCF1C0C-22E0-4122-AC99-97C27896F793}" srcOrd="6" destOrd="0" presId="urn:microsoft.com/office/officeart/2005/8/layout/radial4"/>
    <dgm:cxn modelId="{36CFC495-B7E3-4CD6-B2BB-92BF0C907B69}" type="presParOf" srcId="{02592A70-C574-4308-90A4-09C312E0F953}" destId="{74D48510-CEDA-4179-8161-AF3250FCDD30}" srcOrd="7" destOrd="0" presId="urn:microsoft.com/office/officeart/2005/8/layout/radial4"/>
    <dgm:cxn modelId="{3E19A4B2-4F4A-4250-8E55-49C1E6999E65}" type="presParOf" srcId="{02592A70-C574-4308-90A4-09C312E0F953}" destId="{126FC125-F032-466A-B2EE-190B620E80CB}" srcOrd="8" destOrd="0" presId="urn:microsoft.com/office/officeart/2005/8/layout/radial4"/>
    <dgm:cxn modelId="{C4A07E87-FD8A-400E-B3F5-61A4E59E7828}" type="presParOf" srcId="{02592A70-C574-4308-90A4-09C312E0F953}" destId="{8A57307C-953A-42EE-9CBF-8D1C6345064B}" srcOrd="9" destOrd="0" presId="urn:microsoft.com/office/officeart/2005/8/layout/radial4"/>
    <dgm:cxn modelId="{86C388FA-3425-4076-8636-6088E1EBFC6D}" type="presParOf" srcId="{02592A70-C574-4308-90A4-09C312E0F953}" destId="{56FF9ED7-B03F-415A-9C4F-2FB84282FA09}" srcOrd="10" destOrd="0" presId="urn:microsoft.com/office/officeart/2005/8/layout/radial4"/>
    <dgm:cxn modelId="{C2F0A373-26C6-4C23-93D1-B2070A992C47}" type="presParOf" srcId="{02592A70-C574-4308-90A4-09C312E0F953}" destId="{83A7286B-DBC2-4B22-8FED-9AA6C1378BC9}" srcOrd="11" destOrd="0" presId="urn:microsoft.com/office/officeart/2005/8/layout/radial4"/>
    <dgm:cxn modelId="{FE8E837B-4C96-4BDF-BE5A-D883F894225A}" type="presParOf" srcId="{02592A70-C574-4308-90A4-09C312E0F953}" destId="{E5D669D0-6DC3-463B-80EC-1ECDC374A160}" srcOrd="12"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8468089-27AD-427F-BCFC-7CC71771B616}" type="doc">
      <dgm:prSet loTypeId="urn:microsoft.com/office/officeart/2005/8/layout/hList7" loCatId="relationship" qsTypeId="urn:microsoft.com/office/officeart/2005/8/quickstyle/3d1" qsCatId="3D" csTypeId="urn:microsoft.com/office/officeart/2005/8/colors/colorful5" csCatId="colorful" phldr="1"/>
      <dgm:spPr/>
      <dgm:t>
        <a:bodyPr/>
        <a:lstStyle/>
        <a:p>
          <a:endParaRPr lang="en-GB"/>
        </a:p>
      </dgm:t>
    </dgm:pt>
    <dgm:pt modelId="{FC6F0A07-7475-4B1A-B214-D8BAE7543004}">
      <dgm:prSet custT="1"/>
      <dgm:spPr>
        <a:solidFill>
          <a:srgbClr val="EF9526"/>
        </a:solidFill>
      </dgm:spPr>
      <dgm:t>
        <a:bodyPr/>
        <a:lstStyle/>
        <a:p>
          <a:pPr algn="l" rtl="0"/>
          <a:endParaRPr lang="en-GB" sz="2400" dirty="0" smtClean="0">
            <a:solidFill>
              <a:schemeClr val="tx1"/>
            </a:solidFill>
            <a:latin typeface="Arial" panose="020B0604020202020204" pitchFamily="34" charset="0"/>
            <a:cs typeface="Arial" panose="020B0604020202020204" pitchFamily="34" charset="0"/>
          </a:endParaRPr>
        </a:p>
        <a:p>
          <a:pPr algn="ctr" rtl="0"/>
          <a:r>
            <a:rPr lang="en-GB" sz="2400" dirty="0" smtClean="0">
              <a:solidFill>
                <a:schemeClr val="tx1"/>
              </a:solidFill>
              <a:latin typeface="Arial" panose="020B0604020202020204" pitchFamily="34" charset="0"/>
              <a:cs typeface="Arial" panose="020B0604020202020204" pitchFamily="34" charset="0"/>
            </a:rPr>
            <a:t>Duties for the “home” local authority for looked after children</a:t>
          </a:r>
          <a:endParaRPr lang="en-GB" sz="2400" dirty="0">
            <a:solidFill>
              <a:schemeClr val="tx1"/>
            </a:solidFill>
            <a:latin typeface="Arial" panose="020B0604020202020204" pitchFamily="34" charset="0"/>
            <a:cs typeface="Arial" panose="020B0604020202020204" pitchFamily="34" charset="0"/>
          </a:endParaRPr>
        </a:p>
      </dgm:t>
    </dgm:pt>
    <dgm:pt modelId="{B5973F83-4759-48A0-8455-E2E31286C6E1}" type="parTrans" cxnId="{40D75A39-F67C-4C21-A8C2-E3A841A3B41F}">
      <dgm:prSet/>
      <dgm:spPr/>
      <dgm:t>
        <a:bodyPr/>
        <a:lstStyle/>
        <a:p>
          <a:endParaRPr lang="en-GB"/>
        </a:p>
      </dgm:t>
    </dgm:pt>
    <dgm:pt modelId="{6D96424F-60D9-4934-A513-028542AFEBC7}" type="sibTrans" cxnId="{40D75A39-F67C-4C21-A8C2-E3A841A3B41F}">
      <dgm:prSet/>
      <dgm:spPr/>
      <dgm:t>
        <a:bodyPr/>
        <a:lstStyle/>
        <a:p>
          <a:endParaRPr lang="en-GB"/>
        </a:p>
      </dgm:t>
    </dgm:pt>
    <dgm:pt modelId="{0D5DF649-BCD3-4D9F-B430-177104BD94CA}">
      <dgm:prSet custT="1"/>
      <dgm:spPr>
        <a:solidFill>
          <a:srgbClr val="85C441"/>
        </a:solidFill>
      </dgm:spPr>
      <dgm:t>
        <a:bodyPr/>
        <a:lstStyle/>
        <a:p>
          <a:pPr rtl="0"/>
          <a:endParaRPr lang="en-GB" sz="2400" dirty="0" smtClean="0">
            <a:solidFill>
              <a:schemeClr val="tx1"/>
            </a:solidFill>
            <a:latin typeface="Arial" panose="020B0604020202020204" pitchFamily="34" charset="0"/>
            <a:cs typeface="Arial" panose="020B0604020202020204" pitchFamily="34" charset="0"/>
          </a:endParaRPr>
        </a:p>
        <a:p>
          <a:pPr rtl="0"/>
          <a:r>
            <a:rPr lang="en-GB" sz="2400" dirty="0" smtClean="0">
              <a:solidFill>
                <a:schemeClr val="tx1"/>
              </a:solidFill>
              <a:latin typeface="Arial" panose="020B0604020202020204" pitchFamily="34" charset="0"/>
              <a:cs typeface="Arial" panose="020B0604020202020204" pitchFamily="34" charset="0"/>
            </a:rPr>
            <a:t>Duties for care leavers and transition to adulthood</a:t>
          </a:r>
          <a:endParaRPr lang="en-GB" sz="2400" dirty="0">
            <a:solidFill>
              <a:schemeClr val="tx1"/>
            </a:solidFill>
            <a:latin typeface="Arial" panose="020B0604020202020204" pitchFamily="34" charset="0"/>
            <a:cs typeface="Arial" panose="020B0604020202020204" pitchFamily="34" charset="0"/>
          </a:endParaRPr>
        </a:p>
      </dgm:t>
      <dgm:extLst>
        <a:ext uri="{E40237B7-FDA0-4F09-8148-C483321AD2D9}">
          <dgm14:cNvPr xmlns:dgm14="http://schemas.microsoft.com/office/drawing/2010/diagram" id="0" name="" descr="Teenaager reading a book" title="Duties for Carer Leavers"/>
        </a:ext>
      </dgm:extLst>
    </dgm:pt>
    <dgm:pt modelId="{E85E798C-06E6-4897-AA31-A574A6AC219C}" type="parTrans" cxnId="{E5230DD8-30B0-43D8-922A-C2E28AC29D61}">
      <dgm:prSet/>
      <dgm:spPr/>
      <dgm:t>
        <a:bodyPr/>
        <a:lstStyle/>
        <a:p>
          <a:endParaRPr lang="en-GB"/>
        </a:p>
      </dgm:t>
    </dgm:pt>
    <dgm:pt modelId="{4449699F-C83C-47B1-A333-18A0B5902EB3}" type="sibTrans" cxnId="{E5230DD8-30B0-43D8-922A-C2E28AC29D61}">
      <dgm:prSet/>
      <dgm:spPr/>
      <dgm:t>
        <a:bodyPr/>
        <a:lstStyle/>
        <a:p>
          <a:endParaRPr lang="en-GB"/>
        </a:p>
      </dgm:t>
    </dgm:pt>
    <dgm:pt modelId="{C9A05E96-C1DC-4FC4-A43F-C005788EA7B0}">
      <dgm:prSet custT="1"/>
      <dgm:spPr>
        <a:solidFill>
          <a:srgbClr val="5CC9E3"/>
        </a:solidFill>
      </dgm:spPr>
      <dgm:t>
        <a:bodyPr/>
        <a:lstStyle/>
        <a:p>
          <a:pPr algn="ctr" rtl="0"/>
          <a:endParaRPr lang="en-GB" sz="2400" dirty="0" smtClean="0">
            <a:solidFill>
              <a:schemeClr val="tx1"/>
            </a:solidFill>
            <a:latin typeface="Arial" panose="020B0604020202020204" pitchFamily="34" charset="0"/>
            <a:cs typeface="Arial" panose="020B0604020202020204" pitchFamily="34" charset="0"/>
          </a:endParaRPr>
        </a:p>
        <a:p>
          <a:pPr algn="ctr" rtl="0"/>
          <a:r>
            <a:rPr lang="en-GB" sz="2400" dirty="0" smtClean="0">
              <a:solidFill>
                <a:schemeClr val="tx1"/>
              </a:solidFill>
              <a:latin typeface="Arial" panose="020B0604020202020204" pitchFamily="34" charset="0"/>
              <a:cs typeface="Arial" panose="020B0604020202020204" pitchFamily="34" charset="0"/>
            </a:rPr>
            <a:t>Some exclusions: </a:t>
          </a:r>
          <a:r>
            <a:rPr lang="en-GB" sz="2000" dirty="0" smtClean="0">
              <a:solidFill>
                <a:schemeClr val="tx1"/>
              </a:solidFill>
              <a:latin typeface="Arial" panose="020B0604020202020204" pitchFamily="34" charset="0"/>
              <a:cs typeface="Arial" panose="020B0604020202020204" pitchFamily="34" charset="0"/>
            </a:rPr>
            <a:t>accommodation and maintenance; some categories of young person</a:t>
          </a:r>
          <a:endParaRPr lang="en-GB" sz="2000" dirty="0">
            <a:solidFill>
              <a:schemeClr val="tx1"/>
            </a:solidFill>
            <a:latin typeface="Arial" panose="020B0604020202020204" pitchFamily="34" charset="0"/>
            <a:cs typeface="Arial" panose="020B0604020202020204" pitchFamily="34" charset="0"/>
          </a:endParaRPr>
        </a:p>
      </dgm:t>
    </dgm:pt>
    <dgm:pt modelId="{91044EC2-4DFD-4C77-AEE6-B932A4D7CEE1}" type="sibTrans" cxnId="{4E8234EF-804E-469E-B5E3-EFAC4D83C9F2}">
      <dgm:prSet/>
      <dgm:spPr/>
      <dgm:t>
        <a:bodyPr/>
        <a:lstStyle/>
        <a:p>
          <a:endParaRPr lang="en-GB"/>
        </a:p>
      </dgm:t>
    </dgm:pt>
    <dgm:pt modelId="{41FF8327-BC0E-4616-A01B-7C4BD1C8268E}" type="parTrans" cxnId="{4E8234EF-804E-469E-B5E3-EFAC4D83C9F2}">
      <dgm:prSet/>
      <dgm:spPr/>
      <dgm:t>
        <a:bodyPr/>
        <a:lstStyle/>
        <a:p>
          <a:endParaRPr lang="en-GB"/>
        </a:p>
      </dgm:t>
    </dgm:pt>
    <dgm:pt modelId="{547CA883-D34B-4BAE-96B1-6C71040DB104}">
      <dgm:prSet/>
      <dgm:spPr>
        <a:solidFill>
          <a:srgbClr val="EF9526"/>
        </a:solidFill>
      </dgm:spPr>
      <dgm:t>
        <a:bodyPr/>
        <a:lstStyle/>
        <a:p>
          <a:pPr algn="l"/>
          <a:endParaRPr lang="en-GB" dirty="0"/>
        </a:p>
      </dgm:t>
    </dgm:pt>
    <dgm:pt modelId="{061F6176-BA53-4F66-89C1-0F363D521758}" type="parTrans" cxnId="{5C3F693C-0DA9-4BEC-91D1-024EEB456A8F}">
      <dgm:prSet/>
      <dgm:spPr/>
      <dgm:t>
        <a:bodyPr/>
        <a:lstStyle/>
        <a:p>
          <a:endParaRPr lang="en-GB"/>
        </a:p>
      </dgm:t>
    </dgm:pt>
    <dgm:pt modelId="{39349241-5DBA-46AB-A1E0-E8BCF6D19AF8}" type="sibTrans" cxnId="{5C3F693C-0DA9-4BEC-91D1-024EEB456A8F}">
      <dgm:prSet/>
      <dgm:spPr/>
      <dgm:t>
        <a:bodyPr/>
        <a:lstStyle/>
        <a:p>
          <a:endParaRPr lang="en-GB"/>
        </a:p>
      </dgm:t>
    </dgm:pt>
    <dgm:pt modelId="{B811C80E-D2D1-42F6-BF40-68CE18324A27}" type="pres">
      <dgm:prSet presAssocID="{68468089-27AD-427F-BCFC-7CC71771B616}" presName="Name0" presStyleCnt="0">
        <dgm:presLayoutVars>
          <dgm:dir/>
          <dgm:resizeHandles val="exact"/>
        </dgm:presLayoutVars>
      </dgm:prSet>
      <dgm:spPr/>
      <dgm:t>
        <a:bodyPr/>
        <a:lstStyle/>
        <a:p>
          <a:endParaRPr lang="en-GB"/>
        </a:p>
      </dgm:t>
    </dgm:pt>
    <dgm:pt modelId="{2478A903-73CA-46AD-AFDF-68455A9D258B}" type="pres">
      <dgm:prSet presAssocID="{68468089-27AD-427F-BCFC-7CC71771B616}" presName="fgShape" presStyleLbl="fgShp" presStyleIdx="0" presStyleCnt="1" custFlipVert="0" custFlipHor="0" custScaleX="604" custScaleY="21279"/>
      <dgm:spPr>
        <a:solidFill>
          <a:srgbClr val="85C441"/>
        </a:solidFill>
        <a:ln>
          <a:solidFill>
            <a:srgbClr val="85C441"/>
          </a:solidFill>
        </a:ln>
        <a:effectLst/>
        <a:scene3d>
          <a:camera prst="orthographicFront"/>
          <a:lightRig rig="flat" dir="t"/>
        </a:scene3d>
        <a:sp3d z="190500" prstMaterial="plastic">
          <a:bevelB w="88900" h="31750" prst="angle"/>
        </a:sp3d>
      </dgm:spPr>
      <dgm:t>
        <a:bodyPr/>
        <a:lstStyle/>
        <a:p>
          <a:endParaRPr lang="en-GB"/>
        </a:p>
      </dgm:t>
    </dgm:pt>
    <dgm:pt modelId="{37E7F1D2-498B-4389-BBDA-EBCFE7B1C075}" type="pres">
      <dgm:prSet presAssocID="{68468089-27AD-427F-BCFC-7CC71771B616}" presName="linComp" presStyleCnt="0"/>
      <dgm:spPr/>
      <dgm:t>
        <a:bodyPr/>
        <a:lstStyle/>
        <a:p>
          <a:endParaRPr lang="en-GB"/>
        </a:p>
      </dgm:t>
    </dgm:pt>
    <dgm:pt modelId="{7736531A-A40D-4927-854A-B48AA4157B97}" type="pres">
      <dgm:prSet presAssocID="{FC6F0A07-7475-4B1A-B214-D8BAE7543004}" presName="compNode" presStyleCnt="0"/>
      <dgm:spPr/>
      <dgm:t>
        <a:bodyPr/>
        <a:lstStyle/>
        <a:p>
          <a:endParaRPr lang="en-GB"/>
        </a:p>
      </dgm:t>
    </dgm:pt>
    <dgm:pt modelId="{DA4C1DE7-759E-427B-AF7E-726F747359EF}" type="pres">
      <dgm:prSet presAssocID="{FC6F0A07-7475-4B1A-B214-D8BAE7543004}" presName="bkgdShape" presStyleLbl="node1" presStyleIdx="0" presStyleCnt="3"/>
      <dgm:spPr/>
      <dgm:t>
        <a:bodyPr/>
        <a:lstStyle/>
        <a:p>
          <a:endParaRPr lang="en-GB"/>
        </a:p>
      </dgm:t>
    </dgm:pt>
    <dgm:pt modelId="{02031778-3DD5-448A-AAAE-316F859920F9}" type="pres">
      <dgm:prSet presAssocID="{FC6F0A07-7475-4B1A-B214-D8BAE7543004}" presName="nodeTx" presStyleLbl="node1" presStyleIdx="0" presStyleCnt="3">
        <dgm:presLayoutVars>
          <dgm:bulletEnabled val="1"/>
        </dgm:presLayoutVars>
      </dgm:prSet>
      <dgm:spPr/>
      <dgm:t>
        <a:bodyPr/>
        <a:lstStyle/>
        <a:p>
          <a:endParaRPr lang="en-GB"/>
        </a:p>
      </dgm:t>
    </dgm:pt>
    <dgm:pt modelId="{961B3E3F-D387-443F-B298-0CDF082F108B}" type="pres">
      <dgm:prSet presAssocID="{FC6F0A07-7475-4B1A-B214-D8BAE7543004}" presName="invisiNode" presStyleLbl="node1" presStyleIdx="0" presStyleCnt="3"/>
      <dgm:spPr/>
      <dgm:t>
        <a:bodyPr/>
        <a:lstStyle/>
        <a:p>
          <a:endParaRPr lang="en-GB"/>
        </a:p>
      </dgm:t>
    </dgm:pt>
    <dgm:pt modelId="{1805C65D-B19C-4420-8FE3-9835CD540FE1}" type="pres">
      <dgm:prSet presAssocID="{FC6F0A07-7475-4B1A-B214-D8BAE7543004}" presName="imagNode" presStyleLbl="fgImgPlace1" presStyleIdx="0" presStyleCnt="3" custScaleX="109922" custScaleY="112408" custLinFactNeighborY="4778"/>
      <dgm:spPr>
        <a:prstGeom prst="roundRect">
          <a:avLst/>
        </a:prstGeom>
        <a:blipFill rotWithShape="1">
          <a:blip xmlns:r="http://schemas.openxmlformats.org/officeDocument/2006/relationships" r:embed="rId1"/>
          <a:stretch>
            <a:fillRect/>
          </a:stretch>
        </a:blipFill>
        <a:ln>
          <a:noFill/>
        </a:ln>
      </dgm:spPr>
      <dgm:t>
        <a:bodyPr/>
        <a:lstStyle/>
        <a:p>
          <a:endParaRPr lang="en-GB"/>
        </a:p>
      </dgm:t>
      <dgm:extLst>
        <a:ext uri="{E40237B7-FDA0-4F09-8148-C483321AD2D9}">
          <dgm14:cNvPr xmlns:dgm14="http://schemas.microsoft.com/office/drawing/2010/diagram" id="0" name="" title="Duties of 'home' local authority"/>
        </a:ext>
      </dgm:extLst>
    </dgm:pt>
    <dgm:pt modelId="{3EBEE07F-763E-465E-A8AC-0296614CB720}" type="pres">
      <dgm:prSet presAssocID="{6D96424F-60D9-4934-A513-028542AFEBC7}" presName="sibTrans" presStyleLbl="sibTrans2D1" presStyleIdx="0" presStyleCnt="0"/>
      <dgm:spPr/>
      <dgm:t>
        <a:bodyPr/>
        <a:lstStyle/>
        <a:p>
          <a:endParaRPr lang="en-GB"/>
        </a:p>
      </dgm:t>
    </dgm:pt>
    <dgm:pt modelId="{A5679D98-0276-42C2-9316-94C1B76A0729}" type="pres">
      <dgm:prSet presAssocID="{0D5DF649-BCD3-4D9F-B430-177104BD94CA}" presName="compNode" presStyleCnt="0"/>
      <dgm:spPr/>
      <dgm:t>
        <a:bodyPr/>
        <a:lstStyle/>
        <a:p>
          <a:endParaRPr lang="en-GB"/>
        </a:p>
      </dgm:t>
    </dgm:pt>
    <dgm:pt modelId="{24031E4A-FE14-47C6-85CA-0CE6CE588528}" type="pres">
      <dgm:prSet presAssocID="{0D5DF649-BCD3-4D9F-B430-177104BD94CA}" presName="bkgdShape" presStyleLbl="node1" presStyleIdx="1" presStyleCnt="3"/>
      <dgm:spPr/>
      <dgm:t>
        <a:bodyPr/>
        <a:lstStyle/>
        <a:p>
          <a:endParaRPr lang="en-GB"/>
        </a:p>
      </dgm:t>
    </dgm:pt>
    <dgm:pt modelId="{FBD2D631-1262-45C2-BB92-255EEB7A76F6}" type="pres">
      <dgm:prSet presAssocID="{0D5DF649-BCD3-4D9F-B430-177104BD94CA}" presName="nodeTx" presStyleLbl="node1" presStyleIdx="1" presStyleCnt="3">
        <dgm:presLayoutVars>
          <dgm:bulletEnabled val="1"/>
        </dgm:presLayoutVars>
      </dgm:prSet>
      <dgm:spPr/>
      <dgm:t>
        <a:bodyPr/>
        <a:lstStyle/>
        <a:p>
          <a:endParaRPr lang="en-GB"/>
        </a:p>
      </dgm:t>
    </dgm:pt>
    <dgm:pt modelId="{7B024597-5C67-401C-963B-20B1922D5DC0}" type="pres">
      <dgm:prSet presAssocID="{0D5DF649-BCD3-4D9F-B430-177104BD94CA}" presName="invisiNode" presStyleLbl="node1" presStyleIdx="1" presStyleCnt="3"/>
      <dgm:spPr/>
      <dgm:t>
        <a:bodyPr/>
        <a:lstStyle/>
        <a:p>
          <a:endParaRPr lang="en-GB"/>
        </a:p>
      </dgm:t>
    </dgm:pt>
    <dgm:pt modelId="{B8CDE9E5-5829-47EF-A5E8-9CCF2A1F8E0D}" type="pres">
      <dgm:prSet presAssocID="{0D5DF649-BCD3-4D9F-B430-177104BD94CA}" presName="imagNode" presStyleLbl="fgImgPlace1" presStyleIdx="1" presStyleCnt="3"/>
      <dgm:spPr>
        <a:prstGeom prst="roundRect">
          <a:avLst/>
        </a:prstGeom>
        <a:blipFill rotWithShape="1">
          <a:blip xmlns:r="http://schemas.openxmlformats.org/officeDocument/2006/relationships" r:embed="rId2"/>
          <a:stretch>
            <a:fillRect/>
          </a:stretch>
        </a:blipFill>
      </dgm:spPr>
      <dgm:t>
        <a:bodyPr/>
        <a:lstStyle/>
        <a:p>
          <a:endParaRPr lang="en-GB"/>
        </a:p>
      </dgm:t>
      <dgm:extLst>
        <a:ext uri="{E40237B7-FDA0-4F09-8148-C483321AD2D9}">
          <dgm14:cNvPr xmlns:dgm14="http://schemas.microsoft.com/office/drawing/2010/diagram" id="0" name="" descr="Picture of teenager reading book" title="Duties for Care leavers"/>
        </a:ext>
      </dgm:extLst>
    </dgm:pt>
    <dgm:pt modelId="{28F56305-4890-4B0A-90DA-6C30F8A2F428}" type="pres">
      <dgm:prSet presAssocID="{4449699F-C83C-47B1-A333-18A0B5902EB3}" presName="sibTrans" presStyleLbl="sibTrans2D1" presStyleIdx="0" presStyleCnt="0"/>
      <dgm:spPr/>
      <dgm:t>
        <a:bodyPr/>
        <a:lstStyle/>
        <a:p>
          <a:endParaRPr lang="en-GB"/>
        </a:p>
      </dgm:t>
    </dgm:pt>
    <dgm:pt modelId="{B6256B72-F6A9-46C5-BB17-B10E16C9E8F1}" type="pres">
      <dgm:prSet presAssocID="{C9A05E96-C1DC-4FC4-A43F-C005788EA7B0}" presName="compNode" presStyleCnt="0"/>
      <dgm:spPr/>
      <dgm:t>
        <a:bodyPr/>
        <a:lstStyle/>
        <a:p>
          <a:endParaRPr lang="en-GB"/>
        </a:p>
      </dgm:t>
    </dgm:pt>
    <dgm:pt modelId="{60EEE954-5DC4-4F9D-A854-C9DA922A0318}" type="pres">
      <dgm:prSet presAssocID="{C9A05E96-C1DC-4FC4-A43F-C005788EA7B0}" presName="bkgdShape" presStyleLbl="node1" presStyleIdx="2" presStyleCnt="3"/>
      <dgm:spPr/>
      <dgm:t>
        <a:bodyPr/>
        <a:lstStyle/>
        <a:p>
          <a:endParaRPr lang="en-GB"/>
        </a:p>
      </dgm:t>
    </dgm:pt>
    <dgm:pt modelId="{914F656E-E46A-4823-812A-F20E64E9E9A4}" type="pres">
      <dgm:prSet presAssocID="{C9A05E96-C1DC-4FC4-A43F-C005788EA7B0}" presName="nodeTx" presStyleLbl="node1" presStyleIdx="2" presStyleCnt="3">
        <dgm:presLayoutVars>
          <dgm:bulletEnabled val="1"/>
        </dgm:presLayoutVars>
      </dgm:prSet>
      <dgm:spPr/>
      <dgm:t>
        <a:bodyPr/>
        <a:lstStyle/>
        <a:p>
          <a:endParaRPr lang="en-GB"/>
        </a:p>
      </dgm:t>
    </dgm:pt>
    <dgm:pt modelId="{32F5A50F-8184-4D3B-92A6-8A58BD4CAAF4}" type="pres">
      <dgm:prSet presAssocID="{C9A05E96-C1DC-4FC4-A43F-C005788EA7B0}" presName="invisiNode" presStyleLbl="node1" presStyleIdx="2" presStyleCnt="3"/>
      <dgm:spPr/>
      <dgm:t>
        <a:bodyPr/>
        <a:lstStyle/>
        <a:p>
          <a:endParaRPr lang="en-GB"/>
        </a:p>
      </dgm:t>
    </dgm:pt>
    <dgm:pt modelId="{DA8E29D3-8F59-462F-A835-E8860BDC6082}" type="pres">
      <dgm:prSet presAssocID="{C9A05E96-C1DC-4FC4-A43F-C005788EA7B0}" presName="imagNode" presStyleLbl="fgImgPlace1" presStyleIdx="2" presStyleCnt="3"/>
      <dgm:spPr>
        <a:blipFill rotWithShape="1">
          <a:blip xmlns:r="http://schemas.openxmlformats.org/officeDocument/2006/relationships" r:embed="rId3"/>
          <a:stretch>
            <a:fillRect/>
          </a:stretch>
        </a:blipFill>
      </dgm:spPr>
      <dgm:t>
        <a:bodyPr/>
        <a:lstStyle/>
        <a:p>
          <a:endParaRPr lang="en-GB"/>
        </a:p>
      </dgm:t>
      <dgm:extLst>
        <a:ext uri="{E40237B7-FDA0-4F09-8148-C483321AD2D9}">
          <dgm14:cNvPr xmlns:dgm14="http://schemas.microsoft.com/office/drawing/2010/diagram" id="0" name="" title="Exclusions"/>
        </a:ext>
      </dgm:extLst>
    </dgm:pt>
  </dgm:ptLst>
  <dgm:cxnLst>
    <dgm:cxn modelId="{E5230DD8-30B0-43D8-922A-C2E28AC29D61}" srcId="{68468089-27AD-427F-BCFC-7CC71771B616}" destId="{0D5DF649-BCD3-4D9F-B430-177104BD94CA}" srcOrd="1" destOrd="0" parTransId="{E85E798C-06E6-4897-AA31-A574A6AC219C}" sibTransId="{4449699F-C83C-47B1-A333-18A0B5902EB3}"/>
    <dgm:cxn modelId="{7C527831-7AFF-4FF8-9A73-22FD068F99F5}" type="presOf" srcId="{FC6F0A07-7475-4B1A-B214-D8BAE7543004}" destId="{DA4C1DE7-759E-427B-AF7E-726F747359EF}" srcOrd="0" destOrd="0" presId="urn:microsoft.com/office/officeart/2005/8/layout/hList7"/>
    <dgm:cxn modelId="{40D75A39-F67C-4C21-A8C2-E3A841A3B41F}" srcId="{68468089-27AD-427F-BCFC-7CC71771B616}" destId="{FC6F0A07-7475-4B1A-B214-D8BAE7543004}" srcOrd="0" destOrd="0" parTransId="{B5973F83-4759-48A0-8455-E2E31286C6E1}" sibTransId="{6D96424F-60D9-4934-A513-028542AFEBC7}"/>
    <dgm:cxn modelId="{5C3F693C-0DA9-4BEC-91D1-024EEB456A8F}" srcId="{FC6F0A07-7475-4B1A-B214-D8BAE7543004}" destId="{547CA883-D34B-4BAE-96B1-6C71040DB104}" srcOrd="0" destOrd="0" parTransId="{061F6176-BA53-4F66-89C1-0F363D521758}" sibTransId="{39349241-5DBA-46AB-A1E0-E8BCF6D19AF8}"/>
    <dgm:cxn modelId="{F1122711-3222-444E-B5C0-E20BD3B95352}" type="presOf" srcId="{C9A05E96-C1DC-4FC4-A43F-C005788EA7B0}" destId="{60EEE954-5DC4-4F9D-A854-C9DA922A0318}" srcOrd="0" destOrd="0" presId="urn:microsoft.com/office/officeart/2005/8/layout/hList7"/>
    <dgm:cxn modelId="{DEB1321D-FAB1-4B1E-B757-CDA19EB99D8A}" type="presOf" srcId="{C9A05E96-C1DC-4FC4-A43F-C005788EA7B0}" destId="{914F656E-E46A-4823-812A-F20E64E9E9A4}" srcOrd="1" destOrd="0" presId="urn:microsoft.com/office/officeart/2005/8/layout/hList7"/>
    <dgm:cxn modelId="{3A469EDD-2BCC-40F3-887B-52734391F6B7}" type="presOf" srcId="{547CA883-D34B-4BAE-96B1-6C71040DB104}" destId="{02031778-3DD5-448A-AAAE-316F859920F9}" srcOrd="1" destOrd="1" presId="urn:microsoft.com/office/officeart/2005/8/layout/hList7"/>
    <dgm:cxn modelId="{A84E0C04-1B7E-4105-810B-43839A38CD4E}" type="presOf" srcId="{4449699F-C83C-47B1-A333-18A0B5902EB3}" destId="{28F56305-4890-4B0A-90DA-6C30F8A2F428}" srcOrd="0" destOrd="0" presId="urn:microsoft.com/office/officeart/2005/8/layout/hList7"/>
    <dgm:cxn modelId="{F9E9234E-9E8C-4406-B472-A55674F60582}" type="presOf" srcId="{FC6F0A07-7475-4B1A-B214-D8BAE7543004}" destId="{02031778-3DD5-448A-AAAE-316F859920F9}" srcOrd="1" destOrd="0" presId="urn:microsoft.com/office/officeart/2005/8/layout/hList7"/>
    <dgm:cxn modelId="{0648D684-FE1F-4E7A-A602-451D6060E14D}" type="presOf" srcId="{547CA883-D34B-4BAE-96B1-6C71040DB104}" destId="{DA4C1DE7-759E-427B-AF7E-726F747359EF}" srcOrd="0" destOrd="1" presId="urn:microsoft.com/office/officeart/2005/8/layout/hList7"/>
    <dgm:cxn modelId="{4E8234EF-804E-469E-B5E3-EFAC4D83C9F2}" srcId="{68468089-27AD-427F-BCFC-7CC71771B616}" destId="{C9A05E96-C1DC-4FC4-A43F-C005788EA7B0}" srcOrd="2" destOrd="0" parTransId="{41FF8327-BC0E-4616-A01B-7C4BD1C8268E}" sibTransId="{91044EC2-4DFD-4C77-AEE6-B932A4D7CEE1}"/>
    <dgm:cxn modelId="{732E6976-220C-4CD3-B7BA-AE037647E93F}" type="presOf" srcId="{0D5DF649-BCD3-4D9F-B430-177104BD94CA}" destId="{24031E4A-FE14-47C6-85CA-0CE6CE588528}" srcOrd="0" destOrd="0" presId="urn:microsoft.com/office/officeart/2005/8/layout/hList7"/>
    <dgm:cxn modelId="{4A93B032-2F46-406C-BA43-2CE4661FEC05}" type="presOf" srcId="{6D96424F-60D9-4934-A513-028542AFEBC7}" destId="{3EBEE07F-763E-465E-A8AC-0296614CB720}" srcOrd="0" destOrd="0" presId="urn:microsoft.com/office/officeart/2005/8/layout/hList7"/>
    <dgm:cxn modelId="{1148B67A-E264-4488-B7B1-B96922F175D6}" type="presOf" srcId="{68468089-27AD-427F-BCFC-7CC71771B616}" destId="{B811C80E-D2D1-42F6-BF40-68CE18324A27}" srcOrd="0" destOrd="0" presId="urn:microsoft.com/office/officeart/2005/8/layout/hList7"/>
    <dgm:cxn modelId="{89740A05-08E2-4095-A10F-F4DB9039D75F}" type="presOf" srcId="{0D5DF649-BCD3-4D9F-B430-177104BD94CA}" destId="{FBD2D631-1262-45C2-BB92-255EEB7A76F6}" srcOrd="1" destOrd="0" presId="urn:microsoft.com/office/officeart/2005/8/layout/hList7"/>
    <dgm:cxn modelId="{E94D70AA-C00A-4A0C-B939-F46322C4CC9F}" type="presParOf" srcId="{B811C80E-D2D1-42F6-BF40-68CE18324A27}" destId="{2478A903-73CA-46AD-AFDF-68455A9D258B}" srcOrd="0" destOrd="0" presId="urn:microsoft.com/office/officeart/2005/8/layout/hList7"/>
    <dgm:cxn modelId="{B0C9CD43-5ECD-4AE3-8D84-9457C26330C4}" type="presParOf" srcId="{B811C80E-D2D1-42F6-BF40-68CE18324A27}" destId="{37E7F1D2-498B-4389-BBDA-EBCFE7B1C075}" srcOrd="1" destOrd="0" presId="urn:microsoft.com/office/officeart/2005/8/layout/hList7"/>
    <dgm:cxn modelId="{CAEEDBB9-A311-4C0E-8E93-9E2C41CACF89}" type="presParOf" srcId="{37E7F1D2-498B-4389-BBDA-EBCFE7B1C075}" destId="{7736531A-A40D-4927-854A-B48AA4157B97}" srcOrd="0" destOrd="0" presId="urn:microsoft.com/office/officeart/2005/8/layout/hList7"/>
    <dgm:cxn modelId="{89FBAA90-3F8F-44A4-9B43-5E2FA2315D67}" type="presParOf" srcId="{7736531A-A40D-4927-854A-B48AA4157B97}" destId="{DA4C1DE7-759E-427B-AF7E-726F747359EF}" srcOrd="0" destOrd="0" presId="urn:microsoft.com/office/officeart/2005/8/layout/hList7"/>
    <dgm:cxn modelId="{F3E1E185-E01E-4F7D-9EDB-AD3F22C9D00B}" type="presParOf" srcId="{7736531A-A40D-4927-854A-B48AA4157B97}" destId="{02031778-3DD5-448A-AAAE-316F859920F9}" srcOrd="1" destOrd="0" presId="urn:microsoft.com/office/officeart/2005/8/layout/hList7"/>
    <dgm:cxn modelId="{5167C48B-4A1B-4310-BFDC-2AC092999809}" type="presParOf" srcId="{7736531A-A40D-4927-854A-B48AA4157B97}" destId="{961B3E3F-D387-443F-B298-0CDF082F108B}" srcOrd="2" destOrd="0" presId="urn:microsoft.com/office/officeart/2005/8/layout/hList7"/>
    <dgm:cxn modelId="{B64E9D2C-7C91-4D71-9DC2-89D7D77765CB}" type="presParOf" srcId="{7736531A-A40D-4927-854A-B48AA4157B97}" destId="{1805C65D-B19C-4420-8FE3-9835CD540FE1}" srcOrd="3" destOrd="0" presId="urn:microsoft.com/office/officeart/2005/8/layout/hList7"/>
    <dgm:cxn modelId="{E776D77C-E340-463E-B155-32042EBF8FEE}" type="presParOf" srcId="{37E7F1D2-498B-4389-BBDA-EBCFE7B1C075}" destId="{3EBEE07F-763E-465E-A8AC-0296614CB720}" srcOrd="1" destOrd="0" presId="urn:microsoft.com/office/officeart/2005/8/layout/hList7"/>
    <dgm:cxn modelId="{21ABF904-6254-4E2D-8599-80A535EBEBAD}" type="presParOf" srcId="{37E7F1D2-498B-4389-BBDA-EBCFE7B1C075}" destId="{A5679D98-0276-42C2-9316-94C1B76A0729}" srcOrd="2" destOrd="0" presId="urn:microsoft.com/office/officeart/2005/8/layout/hList7"/>
    <dgm:cxn modelId="{1E05C316-2AA7-40B7-959F-3E9A7160D7CE}" type="presParOf" srcId="{A5679D98-0276-42C2-9316-94C1B76A0729}" destId="{24031E4A-FE14-47C6-85CA-0CE6CE588528}" srcOrd="0" destOrd="0" presId="urn:microsoft.com/office/officeart/2005/8/layout/hList7"/>
    <dgm:cxn modelId="{3241D13C-4D3C-4FC0-BB97-2148BAF648F3}" type="presParOf" srcId="{A5679D98-0276-42C2-9316-94C1B76A0729}" destId="{FBD2D631-1262-45C2-BB92-255EEB7A76F6}" srcOrd="1" destOrd="0" presId="urn:microsoft.com/office/officeart/2005/8/layout/hList7"/>
    <dgm:cxn modelId="{F910258B-4383-429B-ADB0-6A1A4621C141}" type="presParOf" srcId="{A5679D98-0276-42C2-9316-94C1B76A0729}" destId="{7B024597-5C67-401C-963B-20B1922D5DC0}" srcOrd="2" destOrd="0" presId="urn:microsoft.com/office/officeart/2005/8/layout/hList7"/>
    <dgm:cxn modelId="{E999D88A-888B-43B8-AA38-C638B9D0074C}" type="presParOf" srcId="{A5679D98-0276-42C2-9316-94C1B76A0729}" destId="{B8CDE9E5-5829-47EF-A5E8-9CCF2A1F8E0D}" srcOrd="3" destOrd="0" presId="urn:microsoft.com/office/officeart/2005/8/layout/hList7"/>
    <dgm:cxn modelId="{CEB61BF9-14C3-48E0-B1E4-AA78CCB5049B}" type="presParOf" srcId="{37E7F1D2-498B-4389-BBDA-EBCFE7B1C075}" destId="{28F56305-4890-4B0A-90DA-6C30F8A2F428}" srcOrd="3" destOrd="0" presId="urn:microsoft.com/office/officeart/2005/8/layout/hList7"/>
    <dgm:cxn modelId="{17491797-1AA7-47F3-945D-4B35BE866545}" type="presParOf" srcId="{37E7F1D2-498B-4389-BBDA-EBCFE7B1C075}" destId="{B6256B72-F6A9-46C5-BB17-B10E16C9E8F1}" srcOrd="4" destOrd="0" presId="urn:microsoft.com/office/officeart/2005/8/layout/hList7"/>
    <dgm:cxn modelId="{02B121C0-3F19-4CF2-9ED7-4C488FC6151B}" type="presParOf" srcId="{B6256B72-F6A9-46C5-BB17-B10E16C9E8F1}" destId="{60EEE954-5DC4-4F9D-A854-C9DA922A0318}" srcOrd="0" destOrd="0" presId="urn:microsoft.com/office/officeart/2005/8/layout/hList7"/>
    <dgm:cxn modelId="{B8E0A5EF-C131-443C-84F0-4167F9C94156}" type="presParOf" srcId="{B6256B72-F6A9-46C5-BB17-B10E16C9E8F1}" destId="{914F656E-E46A-4823-812A-F20E64E9E9A4}" srcOrd="1" destOrd="0" presId="urn:microsoft.com/office/officeart/2005/8/layout/hList7"/>
    <dgm:cxn modelId="{64571DF4-8F49-4EB0-9887-CE6501A21D27}" type="presParOf" srcId="{B6256B72-F6A9-46C5-BB17-B10E16C9E8F1}" destId="{32F5A50F-8184-4D3B-92A6-8A58BD4CAAF4}" srcOrd="2" destOrd="0" presId="urn:microsoft.com/office/officeart/2005/8/layout/hList7"/>
    <dgm:cxn modelId="{96E80C56-45AD-482C-8EDF-0AFF6AFBECEA}" type="presParOf" srcId="{B6256B72-F6A9-46C5-BB17-B10E16C9E8F1}" destId="{DA8E29D3-8F59-462F-A835-E8860BDC6082}" srcOrd="3" destOrd="0" presId="urn:microsoft.com/office/officeart/2005/8/layout/hList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849411-383B-4345-9B20-9C9C6B03B66C}">
      <dsp:nvSpPr>
        <dsp:cNvPr id="0" name=""/>
        <dsp:cNvSpPr/>
      </dsp:nvSpPr>
      <dsp:spPr>
        <a:xfrm>
          <a:off x="1849" y="0"/>
          <a:ext cx="1938270" cy="4680520"/>
        </a:xfrm>
        <a:prstGeom prst="roundRect">
          <a:avLst>
            <a:gd name="adj" fmla="val 10000"/>
          </a:avLst>
        </a:prstGeom>
        <a:solidFill>
          <a:srgbClr val="EF952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GB" sz="1800" b="1" kern="1200" dirty="0" smtClean="0">
              <a:solidFill>
                <a:schemeClr val="tx1"/>
              </a:solidFill>
              <a:latin typeface="Arial" panose="020B0604020202020204" pitchFamily="34" charset="0"/>
              <a:cs typeface="Arial" panose="020B0604020202020204" pitchFamily="34" charset="0"/>
            </a:rPr>
            <a:t>Assessment of need</a:t>
          </a:r>
          <a:endParaRPr lang="en-GB" sz="1100" kern="1200" dirty="0" smtClean="0">
            <a:solidFill>
              <a:schemeClr val="tx1"/>
            </a:solidFill>
            <a:latin typeface="Arial" panose="020B0604020202020204" pitchFamily="34" charset="0"/>
            <a:cs typeface="Arial" panose="020B0604020202020204" pitchFamily="34" charset="0"/>
          </a:endParaRPr>
        </a:p>
        <a:p>
          <a:pPr marL="108000" lvl="0" algn="l" defTabSz="800100">
            <a:lnSpc>
              <a:spcPct val="90000"/>
            </a:lnSpc>
            <a:spcBef>
              <a:spcPct val="0"/>
            </a:spcBef>
            <a:spcAft>
              <a:spcPts val="600"/>
            </a:spcAft>
          </a:pPr>
          <a:r>
            <a:rPr lang="en-GB" sz="1600" kern="1200" dirty="0" smtClean="0">
              <a:solidFill>
                <a:schemeClr val="tx1"/>
              </a:solidFill>
              <a:latin typeface="Arial" panose="020B0604020202020204" pitchFamily="34" charset="0"/>
              <a:cs typeface="Arial" panose="020B0604020202020204" pitchFamily="34" charset="0"/>
            </a:rPr>
            <a:t>How best to meet need</a:t>
          </a:r>
        </a:p>
        <a:p>
          <a:pPr marL="108000" lvl="0" algn="l" defTabSz="800100">
            <a:lnSpc>
              <a:spcPct val="90000"/>
            </a:lnSpc>
            <a:spcBef>
              <a:spcPct val="0"/>
            </a:spcBef>
            <a:spcAft>
              <a:spcPts val="600"/>
            </a:spcAft>
          </a:pPr>
          <a:r>
            <a:rPr lang="en-GB" sz="1600" kern="1200" dirty="0" smtClean="0">
              <a:solidFill>
                <a:schemeClr val="tx1"/>
              </a:solidFill>
              <a:latin typeface="Arial" panose="020B0604020202020204" pitchFamily="34" charset="0"/>
              <a:cs typeface="Arial" panose="020B0604020202020204" pitchFamily="34" charset="0"/>
            </a:rPr>
            <a:t>Health assessment</a:t>
          </a:r>
          <a:endParaRPr lang="en-GB" sz="1600" kern="1200" dirty="0">
            <a:solidFill>
              <a:schemeClr val="tx1"/>
            </a:solidFill>
            <a:latin typeface="Arial" panose="020B0604020202020204" pitchFamily="34" charset="0"/>
            <a:cs typeface="Arial" panose="020B0604020202020204" pitchFamily="34" charset="0"/>
          </a:endParaRPr>
        </a:p>
      </dsp:txBody>
      <dsp:txXfrm>
        <a:off x="1849" y="1872208"/>
        <a:ext cx="1938270" cy="1872208"/>
      </dsp:txXfrm>
    </dsp:sp>
    <dsp:sp modelId="{7E95DE9E-74A0-4F60-BC93-5593ECAEA7FB}">
      <dsp:nvSpPr>
        <dsp:cNvPr id="0" name=""/>
        <dsp:cNvSpPr/>
      </dsp:nvSpPr>
      <dsp:spPr>
        <a:xfrm>
          <a:off x="191677" y="280831"/>
          <a:ext cx="1558613" cy="1558613"/>
        </a:xfrm>
        <a:prstGeom prst="ellipse">
          <a:avLst/>
        </a:prstGeom>
        <a:solidFill>
          <a:schemeClr val="accent5">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C5E48F2-C34B-4A4E-A7A6-4578C2A55FE9}">
      <dsp:nvSpPr>
        <dsp:cNvPr id="0" name=""/>
        <dsp:cNvSpPr/>
      </dsp:nvSpPr>
      <dsp:spPr>
        <a:xfrm>
          <a:off x="2031179" y="0"/>
          <a:ext cx="1938270" cy="4680520"/>
        </a:xfrm>
        <a:prstGeom prst="roundRect">
          <a:avLst>
            <a:gd name="adj" fmla="val 10000"/>
          </a:avLst>
        </a:prstGeom>
        <a:solidFill>
          <a:srgbClr val="ED1E8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endParaRPr lang="en-GB" sz="1800" b="1" kern="1200" dirty="0" smtClean="0">
            <a:solidFill>
              <a:schemeClr val="tx1"/>
            </a:solidFill>
            <a:latin typeface="Arial" panose="020B0604020202020204" pitchFamily="34" charset="0"/>
            <a:cs typeface="Arial" panose="020B0604020202020204" pitchFamily="34" charset="0"/>
          </a:endParaRPr>
        </a:p>
        <a:p>
          <a:pPr lvl="0" algn="ctr" defTabSz="800100">
            <a:lnSpc>
              <a:spcPct val="90000"/>
            </a:lnSpc>
            <a:spcBef>
              <a:spcPct val="0"/>
            </a:spcBef>
            <a:spcAft>
              <a:spcPct val="35000"/>
            </a:spcAft>
          </a:pPr>
          <a:r>
            <a:rPr lang="en-GB" sz="1800" b="1" kern="1200" dirty="0" smtClean="0">
              <a:solidFill>
                <a:schemeClr val="bg1"/>
              </a:solidFill>
              <a:latin typeface="Arial" panose="020B0604020202020204" pitchFamily="34" charset="0"/>
              <a:cs typeface="Arial" panose="020B0604020202020204" pitchFamily="34" charset="0"/>
            </a:rPr>
            <a:t>Care and Support Plan</a:t>
          </a:r>
        </a:p>
        <a:p>
          <a:pPr marL="108000" lvl="0" algn="l" defTabSz="800100">
            <a:lnSpc>
              <a:spcPct val="90000"/>
            </a:lnSpc>
            <a:spcBef>
              <a:spcPct val="0"/>
            </a:spcBef>
            <a:spcAft>
              <a:spcPts val="600"/>
            </a:spcAft>
          </a:pPr>
          <a:r>
            <a:rPr lang="en-GB" sz="1600" kern="1200" dirty="0" smtClean="0">
              <a:solidFill>
                <a:schemeClr val="bg1"/>
              </a:solidFill>
              <a:latin typeface="Arial" panose="020B0604020202020204" pitchFamily="34" charset="0"/>
              <a:cs typeface="Arial" panose="020B0604020202020204" pitchFamily="34" charset="0"/>
            </a:rPr>
            <a:t>Health Plan</a:t>
          </a:r>
        </a:p>
        <a:p>
          <a:pPr marL="108000" lvl="0" algn="l" defTabSz="800100">
            <a:lnSpc>
              <a:spcPct val="90000"/>
            </a:lnSpc>
            <a:spcBef>
              <a:spcPct val="0"/>
            </a:spcBef>
            <a:spcAft>
              <a:spcPts val="600"/>
            </a:spcAft>
          </a:pPr>
          <a:r>
            <a:rPr lang="en-GB" sz="1600" kern="1200" dirty="0" smtClean="0">
              <a:solidFill>
                <a:schemeClr val="bg1"/>
              </a:solidFill>
              <a:latin typeface="Arial" panose="020B0604020202020204" pitchFamily="34" charset="0"/>
              <a:cs typeface="Arial" panose="020B0604020202020204" pitchFamily="34" charset="0"/>
            </a:rPr>
            <a:t>Personal Education Plan</a:t>
          </a:r>
        </a:p>
        <a:p>
          <a:pPr marL="108000" lvl="0" algn="l" defTabSz="800100">
            <a:lnSpc>
              <a:spcPct val="90000"/>
            </a:lnSpc>
            <a:spcBef>
              <a:spcPct val="0"/>
            </a:spcBef>
            <a:spcAft>
              <a:spcPts val="600"/>
            </a:spcAft>
          </a:pPr>
          <a:r>
            <a:rPr lang="en-GB" sz="1600" kern="1200" dirty="0" smtClean="0">
              <a:solidFill>
                <a:schemeClr val="bg1"/>
              </a:solidFill>
              <a:latin typeface="Arial" panose="020B0604020202020204" pitchFamily="34" charset="0"/>
              <a:cs typeface="Arial" panose="020B0604020202020204" pitchFamily="34" charset="0"/>
            </a:rPr>
            <a:t>Placement Plan</a:t>
          </a:r>
        </a:p>
        <a:p>
          <a:pPr marL="108000" lvl="0" algn="l" defTabSz="800100">
            <a:lnSpc>
              <a:spcPct val="90000"/>
            </a:lnSpc>
            <a:spcBef>
              <a:spcPct val="0"/>
            </a:spcBef>
            <a:spcAft>
              <a:spcPts val="600"/>
            </a:spcAft>
          </a:pPr>
          <a:r>
            <a:rPr lang="en-GB" sz="1600" kern="1200" dirty="0" smtClean="0">
              <a:solidFill>
                <a:schemeClr val="bg1"/>
              </a:solidFill>
              <a:latin typeface="Arial" panose="020B0604020202020204" pitchFamily="34" charset="0"/>
              <a:cs typeface="Arial" panose="020B0604020202020204" pitchFamily="34" charset="0"/>
            </a:rPr>
            <a:t>Plan for Permanence</a:t>
          </a:r>
          <a:endParaRPr lang="en-GB" sz="1600" kern="1200" dirty="0">
            <a:solidFill>
              <a:schemeClr val="bg1"/>
            </a:solidFill>
            <a:latin typeface="Arial" panose="020B0604020202020204" pitchFamily="34" charset="0"/>
            <a:cs typeface="Arial" panose="020B0604020202020204" pitchFamily="34" charset="0"/>
          </a:endParaRPr>
        </a:p>
      </dsp:txBody>
      <dsp:txXfrm>
        <a:off x="2031179" y="1872208"/>
        <a:ext cx="1938270" cy="1872208"/>
      </dsp:txXfrm>
    </dsp:sp>
    <dsp:sp modelId="{41519EDC-4F77-4FDC-99FD-4C96F64EFCC7}">
      <dsp:nvSpPr>
        <dsp:cNvPr id="0" name=""/>
        <dsp:cNvSpPr/>
      </dsp:nvSpPr>
      <dsp:spPr>
        <a:xfrm>
          <a:off x="2188096" y="280831"/>
          <a:ext cx="1558613" cy="1558613"/>
        </a:xfrm>
        <a:prstGeom prst="ellipse">
          <a:avLst/>
        </a:prstGeom>
        <a:solidFill>
          <a:schemeClr val="accent5">
            <a:tint val="50000"/>
            <a:hueOff val="-3560789"/>
            <a:satOff val="15872"/>
            <a:lumOff val="140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D603412-BBC6-47D8-BE4D-CFF2352F2BBF}">
      <dsp:nvSpPr>
        <dsp:cNvPr id="0" name=""/>
        <dsp:cNvSpPr/>
      </dsp:nvSpPr>
      <dsp:spPr>
        <a:xfrm>
          <a:off x="3994686" y="0"/>
          <a:ext cx="1938270" cy="4680520"/>
        </a:xfrm>
        <a:prstGeom prst="roundRect">
          <a:avLst>
            <a:gd name="adj" fmla="val 10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GB" sz="1800" b="1" kern="1200" dirty="0" smtClean="0">
              <a:solidFill>
                <a:schemeClr val="bg1"/>
              </a:solidFill>
              <a:latin typeface="Arial" panose="020B0604020202020204" pitchFamily="34" charset="0"/>
              <a:cs typeface="Arial" panose="020B0604020202020204" pitchFamily="34" charset="0"/>
            </a:rPr>
            <a:t>Review</a:t>
          </a:r>
          <a:endParaRPr lang="en-GB" sz="1400" b="0" kern="1200" dirty="0" smtClean="0">
            <a:solidFill>
              <a:schemeClr val="bg1"/>
            </a:solidFill>
            <a:latin typeface="Arial" panose="020B0604020202020204" pitchFamily="34" charset="0"/>
            <a:cs typeface="Arial" panose="020B0604020202020204" pitchFamily="34" charset="0"/>
          </a:endParaRPr>
        </a:p>
        <a:p>
          <a:pPr marL="108000" lvl="0" algn="l" defTabSz="800100">
            <a:lnSpc>
              <a:spcPct val="90000"/>
            </a:lnSpc>
            <a:spcBef>
              <a:spcPct val="0"/>
            </a:spcBef>
            <a:spcAft>
              <a:spcPts val="600"/>
            </a:spcAft>
          </a:pPr>
          <a:r>
            <a:rPr lang="en-GB" sz="1600" b="0" kern="1200" dirty="0" smtClean="0">
              <a:solidFill>
                <a:schemeClr val="bg1"/>
              </a:solidFill>
              <a:latin typeface="Arial" panose="020B0604020202020204" pitchFamily="34" charset="0"/>
              <a:cs typeface="Arial" panose="020B0604020202020204" pitchFamily="34" charset="0"/>
            </a:rPr>
            <a:t>Independent Reviewing Officer</a:t>
          </a:r>
        </a:p>
        <a:p>
          <a:pPr marL="108000" lvl="0" algn="l" defTabSz="800100">
            <a:lnSpc>
              <a:spcPct val="90000"/>
            </a:lnSpc>
            <a:spcBef>
              <a:spcPct val="0"/>
            </a:spcBef>
            <a:spcAft>
              <a:spcPts val="600"/>
            </a:spcAft>
          </a:pPr>
          <a:r>
            <a:rPr lang="en-GB" sz="1600" b="0" kern="1200" dirty="0" smtClean="0">
              <a:solidFill>
                <a:schemeClr val="bg1"/>
              </a:solidFill>
              <a:latin typeface="Arial" panose="020B0604020202020204" pitchFamily="34" charset="0"/>
              <a:cs typeface="Arial" panose="020B0604020202020204" pitchFamily="34" charset="0"/>
            </a:rPr>
            <a:t>Monitor progress in meeting outcomes</a:t>
          </a:r>
          <a:endParaRPr lang="en-GB" sz="1600" kern="1200" dirty="0">
            <a:solidFill>
              <a:schemeClr val="bg1"/>
            </a:solidFill>
            <a:latin typeface="Arial" panose="020B0604020202020204" pitchFamily="34" charset="0"/>
            <a:cs typeface="Arial" panose="020B0604020202020204" pitchFamily="34" charset="0"/>
          </a:endParaRPr>
        </a:p>
      </dsp:txBody>
      <dsp:txXfrm>
        <a:off x="3994686" y="1872208"/>
        <a:ext cx="1938270" cy="1872208"/>
      </dsp:txXfrm>
    </dsp:sp>
    <dsp:sp modelId="{520EFA9B-F6F4-4FD2-983B-6FC66818907F}">
      <dsp:nvSpPr>
        <dsp:cNvPr id="0" name=""/>
        <dsp:cNvSpPr/>
      </dsp:nvSpPr>
      <dsp:spPr>
        <a:xfrm>
          <a:off x="4184514" y="280831"/>
          <a:ext cx="1558613" cy="1558613"/>
        </a:xfrm>
        <a:prstGeom prst="ellipse">
          <a:avLst/>
        </a:prstGeom>
        <a:solidFill>
          <a:schemeClr val="accent5">
            <a:tint val="50000"/>
            <a:hueOff val="-7121577"/>
            <a:satOff val="31745"/>
            <a:lumOff val="280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33A7BE0-927E-4F77-A93C-25207568F406}">
      <dsp:nvSpPr>
        <dsp:cNvPr id="0" name=""/>
        <dsp:cNvSpPr/>
      </dsp:nvSpPr>
      <dsp:spPr>
        <a:xfrm>
          <a:off x="5991104" y="0"/>
          <a:ext cx="1938270" cy="4680520"/>
        </a:xfrm>
        <a:prstGeom prst="roundRect">
          <a:avLst>
            <a:gd name="adj" fmla="val 1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lvl="0" algn="ctr" defTabSz="800100">
            <a:lnSpc>
              <a:spcPct val="90000"/>
            </a:lnSpc>
            <a:spcBef>
              <a:spcPct val="0"/>
            </a:spcBef>
            <a:spcAft>
              <a:spcPct val="35000"/>
            </a:spcAft>
          </a:pPr>
          <a:r>
            <a:rPr lang="en-GB" sz="1800" b="1" kern="1200" dirty="0" smtClean="0">
              <a:solidFill>
                <a:schemeClr val="tx1"/>
              </a:solidFill>
              <a:latin typeface="Arial" panose="020B0604020202020204" pitchFamily="34" charset="0"/>
              <a:cs typeface="Arial" panose="020B0604020202020204" pitchFamily="34" charset="0"/>
            </a:rPr>
            <a:t>Pathway Plan</a:t>
          </a:r>
        </a:p>
        <a:p>
          <a:pPr marL="108000" lvl="0" algn="l" defTabSz="800100">
            <a:lnSpc>
              <a:spcPct val="90000"/>
            </a:lnSpc>
            <a:spcBef>
              <a:spcPct val="0"/>
            </a:spcBef>
            <a:spcAft>
              <a:spcPts val="600"/>
            </a:spcAft>
          </a:pPr>
          <a:r>
            <a:rPr lang="en-GB" sz="1600" b="0" kern="1200" dirty="0" smtClean="0">
              <a:solidFill>
                <a:schemeClr val="tx1"/>
              </a:solidFill>
              <a:latin typeface="Arial" panose="020B0604020202020204" pitchFamily="34" charset="0"/>
              <a:cs typeface="Arial" panose="020B0604020202020204" pitchFamily="34" charset="0"/>
            </a:rPr>
            <a:t>From age 16</a:t>
          </a:r>
        </a:p>
        <a:p>
          <a:pPr marL="108000" lvl="0" algn="l" defTabSz="800100">
            <a:lnSpc>
              <a:spcPct val="90000"/>
            </a:lnSpc>
            <a:spcBef>
              <a:spcPct val="0"/>
            </a:spcBef>
            <a:spcAft>
              <a:spcPts val="600"/>
            </a:spcAft>
          </a:pPr>
          <a:r>
            <a:rPr lang="en-GB" sz="1600" b="0" kern="1200" dirty="0" smtClean="0">
              <a:solidFill>
                <a:schemeClr val="tx1"/>
              </a:solidFill>
              <a:latin typeface="Arial" panose="020B0604020202020204" pitchFamily="34" charset="0"/>
              <a:cs typeface="Arial" panose="020B0604020202020204" pitchFamily="34" charset="0"/>
            </a:rPr>
            <a:t>Outcomes for transition to adulthood</a:t>
          </a:r>
        </a:p>
        <a:p>
          <a:pPr marL="108000" lvl="0" algn="l" defTabSz="800100">
            <a:lnSpc>
              <a:spcPct val="90000"/>
            </a:lnSpc>
            <a:spcBef>
              <a:spcPct val="0"/>
            </a:spcBef>
            <a:spcAft>
              <a:spcPts val="600"/>
            </a:spcAft>
          </a:pPr>
          <a:endParaRPr lang="en-GB" sz="1600" kern="1200" dirty="0">
            <a:solidFill>
              <a:schemeClr val="tx1"/>
            </a:solidFill>
            <a:latin typeface="Arial" panose="020B0604020202020204" pitchFamily="34" charset="0"/>
            <a:cs typeface="Arial" panose="020B0604020202020204" pitchFamily="34" charset="0"/>
          </a:endParaRPr>
        </a:p>
      </dsp:txBody>
      <dsp:txXfrm>
        <a:off x="5991104" y="1872208"/>
        <a:ext cx="1938270" cy="1872208"/>
      </dsp:txXfrm>
    </dsp:sp>
    <dsp:sp modelId="{7135EE8F-FD12-4383-B816-7F7B6CE48609}">
      <dsp:nvSpPr>
        <dsp:cNvPr id="0" name=""/>
        <dsp:cNvSpPr/>
      </dsp:nvSpPr>
      <dsp:spPr>
        <a:xfrm>
          <a:off x="6180933" y="280831"/>
          <a:ext cx="1558613" cy="1558613"/>
        </a:xfrm>
        <a:prstGeom prst="ellipse">
          <a:avLst/>
        </a:prstGeom>
        <a:solidFill>
          <a:schemeClr val="accent5">
            <a:tint val="50000"/>
            <a:hueOff val="-10682366"/>
            <a:satOff val="47617"/>
            <a:lumOff val="420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B039CA-B006-48F9-9397-CA3A2E04CBE0}">
      <dsp:nvSpPr>
        <dsp:cNvPr id="0" name=""/>
        <dsp:cNvSpPr/>
      </dsp:nvSpPr>
      <dsp:spPr>
        <a:xfrm>
          <a:off x="349719" y="3960438"/>
          <a:ext cx="7296726" cy="702078"/>
        </a:xfrm>
        <a:prstGeom prst="leftRightArrow">
          <a:avLst/>
        </a:prstGeom>
        <a:solidFill>
          <a:srgbClr val="5CC9E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82C2ED-A5B7-456E-B3A6-5C45A3FFC0D0}">
      <dsp:nvSpPr>
        <dsp:cNvPr id="0" name=""/>
        <dsp:cNvSpPr/>
      </dsp:nvSpPr>
      <dsp:spPr>
        <a:xfrm>
          <a:off x="-133666" y="71925"/>
          <a:ext cx="4824436" cy="4824436"/>
        </a:xfrm>
        <a:prstGeom prst="pie">
          <a:avLst>
            <a:gd name="adj1" fmla="val 5400000"/>
            <a:gd name="adj2" fmla="val 16200000"/>
          </a:avLst>
        </a:prstGeom>
        <a:solidFill>
          <a:srgbClr val="EF952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ED89307-3D06-4083-BEB2-12355536A8A3}">
      <dsp:nvSpPr>
        <dsp:cNvPr id="0" name=""/>
        <dsp:cNvSpPr/>
      </dsp:nvSpPr>
      <dsp:spPr>
        <a:xfrm>
          <a:off x="2184379" y="43846"/>
          <a:ext cx="5807037" cy="4824436"/>
        </a:xfrm>
        <a:prstGeom prst="rect">
          <a:avLst/>
        </a:prstGeom>
        <a:solidFill>
          <a:schemeClr val="lt1">
            <a:alpha val="90000"/>
            <a:hueOff val="0"/>
            <a:satOff val="0"/>
            <a:lumOff val="0"/>
            <a:alphaOff val="0"/>
          </a:schemeClr>
        </a:solidFill>
        <a:ln w="25400" cap="flat" cmpd="sng" algn="ctr">
          <a:solidFill>
            <a:srgbClr val="EF9526">
              <a:alpha val="9000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GB" sz="2400" kern="1200" dirty="0" smtClean="0">
              <a:latin typeface="Arial" panose="020B0604020202020204" pitchFamily="34" charset="0"/>
              <a:cs typeface="Arial" panose="020B0604020202020204" pitchFamily="34" charset="0"/>
            </a:rPr>
            <a:t>Principles</a:t>
          </a:r>
          <a:endParaRPr lang="en-GB" sz="2400" kern="1200" dirty="0">
            <a:latin typeface="Arial" panose="020B0604020202020204" pitchFamily="34" charset="0"/>
            <a:cs typeface="Arial" panose="020B0604020202020204" pitchFamily="34" charset="0"/>
          </a:endParaRPr>
        </a:p>
      </dsp:txBody>
      <dsp:txXfrm>
        <a:off x="2184379" y="43846"/>
        <a:ext cx="2903518" cy="1447334"/>
      </dsp:txXfrm>
    </dsp:sp>
    <dsp:sp modelId="{1883A8F7-6FD1-4B37-AA4B-1DC44C5F7F80}">
      <dsp:nvSpPr>
        <dsp:cNvPr id="0" name=""/>
        <dsp:cNvSpPr/>
      </dsp:nvSpPr>
      <dsp:spPr>
        <a:xfrm>
          <a:off x="616438" y="1491181"/>
          <a:ext cx="3135880" cy="3135880"/>
        </a:xfrm>
        <a:prstGeom prst="pie">
          <a:avLst>
            <a:gd name="adj1" fmla="val 5400000"/>
            <a:gd name="adj2" fmla="val 16200000"/>
          </a:avLst>
        </a:prstGeom>
        <a:solidFill>
          <a:srgbClr val="EF952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3240A0-0125-4244-AED1-4AE9AF57F867}">
      <dsp:nvSpPr>
        <dsp:cNvPr id="0" name=""/>
        <dsp:cNvSpPr/>
      </dsp:nvSpPr>
      <dsp:spPr>
        <a:xfrm>
          <a:off x="2184379" y="1491181"/>
          <a:ext cx="5807037" cy="3135880"/>
        </a:xfrm>
        <a:prstGeom prst="rect">
          <a:avLst/>
        </a:prstGeom>
        <a:solidFill>
          <a:schemeClr val="lt1">
            <a:alpha val="90000"/>
            <a:hueOff val="0"/>
            <a:satOff val="0"/>
            <a:lumOff val="0"/>
            <a:alphaOff val="0"/>
          </a:schemeClr>
        </a:solidFill>
        <a:ln w="25400" cap="flat" cmpd="sng" algn="ctr">
          <a:solidFill>
            <a:srgbClr val="EF9526"/>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GB" sz="2400" kern="1200" dirty="0" smtClean="0">
              <a:latin typeface="Arial" panose="020B0604020202020204" pitchFamily="34" charset="0"/>
              <a:cs typeface="Arial" panose="020B0604020202020204" pitchFamily="34" charset="0"/>
            </a:rPr>
            <a:t>Format of plan</a:t>
          </a:r>
          <a:endParaRPr lang="en-GB" sz="2400" kern="1200" dirty="0">
            <a:latin typeface="Arial" panose="020B0604020202020204" pitchFamily="34" charset="0"/>
            <a:cs typeface="Arial" panose="020B0604020202020204" pitchFamily="34" charset="0"/>
          </a:endParaRPr>
        </a:p>
      </dsp:txBody>
      <dsp:txXfrm>
        <a:off x="2184379" y="1491181"/>
        <a:ext cx="2903518" cy="1447329"/>
      </dsp:txXfrm>
    </dsp:sp>
    <dsp:sp modelId="{85BF02E4-EB53-41AD-A2C0-8A1750DE6C75}">
      <dsp:nvSpPr>
        <dsp:cNvPr id="0" name=""/>
        <dsp:cNvSpPr/>
      </dsp:nvSpPr>
      <dsp:spPr>
        <a:xfrm>
          <a:off x="1460714" y="2858285"/>
          <a:ext cx="1447329" cy="1607780"/>
        </a:xfrm>
        <a:prstGeom prst="pie">
          <a:avLst>
            <a:gd name="adj1" fmla="val 5400000"/>
            <a:gd name="adj2" fmla="val 16200000"/>
          </a:avLst>
        </a:prstGeom>
        <a:solidFill>
          <a:srgbClr val="EF952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1FA74DE-5460-44E5-9F6D-DBA2BC744A74}">
      <dsp:nvSpPr>
        <dsp:cNvPr id="0" name=""/>
        <dsp:cNvSpPr/>
      </dsp:nvSpPr>
      <dsp:spPr>
        <a:xfrm>
          <a:off x="2184379" y="2875370"/>
          <a:ext cx="5807037" cy="1573609"/>
        </a:xfrm>
        <a:prstGeom prst="rect">
          <a:avLst/>
        </a:prstGeom>
        <a:solidFill>
          <a:schemeClr val="lt1">
            <a:alpha val="90000"/>
            <a:hueOff val="0"/>
            <a:satOff val="0"/>
            <a:lumOff val="0"/>
            <a:alphaOff val="0"/>
          </a:schemeClr>
        </a:solidFill>
        <a:ln w="25400" cap="flat" cmpd="sng" algn="ctr">
          <a:solidFill>
            <a:srgbClr val="EF9526"/>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GB" sz="2400" kern="1200" dirty="0" smtClean="0">
              <a:latin typeface="Arial" panose="020B0604020202020204" pitchFamily="34" charset="0"/>
              <a:cs typeface="Arial" panose="020B0604020202020204" pitchFamily="34" charset="0"/>
            </a:rPr>
            <a:t>Content of plan</a:t>
          </a:r>
          <a:endParaRPr lang="en-GB" sz="2400" kern="1200" dirty="0">
            <a:latin typeface="Arial" panose="020B0604020202020204" pitchFamily="34" charset="0"/>
            <a:cs typeface="Arial" panose="020B0604020202020204" pitchFamily="34" charset="0"/>
          </a:endParaRPr>
        </a:p>
      </dsp:txBody>
      <dsp:txXfrm>
        <a:off x="2184379" y="2875370"/>
        <a:ext cx="2903518" cy="1573609"/>
      </dsp:txXfrm>
    </dsp:sp>
    <dsp:sp modelId="{7A9E121F-F596-493A-AB65-94B7A1F238DD}">
      <dsp:nvSpPr>
        <dsp:cNvPr id="0" name=""/>
        <dsp:cNvSpPr/>
      </dsp:nvSpPr>
      <dsp:spPr>
        <a:xfrm>
          <a:off x="4262137" y="-43846"/>
          <a:ext cx="3814875" cy="1622722"/>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71450" lvl="1" indent="-171450" algn="l" defTabSz="800100">
            <a:lnSpc>
              <a:spcPct val="90000"/>
            </a:lnSpc>
            <a:spcBef>
              <a:spcPct val="0"/>
            </a:spcBef>
            <a:spcAft>
              <a:spcPct val="15000"/>
            </a:spcAft>
            <a:buChar char="••"/>
          </a:pPr>
          <a:r>
            <a:rPr lang="en-GB" sz="1800" kern="1200" dirty="0" smtClean="0">
              <a:latin typeface="Arial" panose="020B0604020202020204" pitchFamily="34" charset="0"/>
              <a:cs typeface="Arial" panose="020B0604020202020204" pitchFamily="34" charset="0"/>
            </a:rPr>
            <a:t>Child centred</a:t>
          </a:r>
          <a:endParaRPr lang="en-GB" sz="1800" kern="1200" dirty="0">
            <a:latin typeface="Arial" panose="020B0604020202020204" pitchFamily="34" charset="0"/>
            <a:cs typeface="Arial" panose="020B0604020202020204" pitchFamily="34" charset="0"/>
          </a:endParaRPr>
        </a:p>
        <a:p>
          <a:pPr marL="171450" lvl="1" indent="-171450" algn="l" defTabSz="800100">
            <a:lnSpc>
              <a:spcPct val="90000"/>
            </a:lnSpc>
            <a:spcBef>
              <a:spcPct val="0"/>
            </a:spcBef>
            <a:spcAft>
              <a:spcPct val="15000"/>
            </a:spcAft>
            <a:buChar char="••"/>
          </a:pPr>
          <a:r>
            <a:rPr lang="en-GB" sz="1800" kern="1200" dirty="0" smtClean="0">
              <a:latin typeface="Arial" panose="020B0604020202020204" pitchFamily="34" charset="0"/>
              <a:cs typeface="Arial" panose="020B0604020202020204" pitchFamily="34" charset="0"/>
            </a:rPr>
            <a:t>Needs wishes and views </a:t>
          </a:r>
          <a:br>
            <a:rPr lang="en-GB" sz="1800" kern="1200" dirty="0" smtClean="0">
              <a:latin typeface="Arial" panose="020B0604020202020204" pitchFamily="34" charset="0"/>
              <a:cs typeface="Arial" panose="020B0604020202020204" pitchFamily="34" charset="0"/>
            </a:rPr>
          </a:br>
          <a:r>
            <a:rPr lang="en-GB" sz="1800" kern="1200" dirty="0" smtClean="0">
              <a:latin typeface="Arial" panose="020B0604020202020204" pitchFamily="34" charset="0"/>
              <a:cs typeface="Arial" panose="020B0604020202020204" pitchFamily="34" charset="0"/>
            </a:rPr>
            <a:t>of the child</a:t>
          </a:r>
          <a:endParaRPr lang="en-GB" sz="1800" kern="1200" dirty="0">
            <a:latin typeface="Arial" panose="020B0604020202020204" pitchFamily="34" charset="0"/>
            <a:cs typeface="Arial" panose="020B0604020202020204" pitchFamily="34" charset="0"/>
          </a:endParaRPr>
        </a:p>
        <a:p>
          <a:pPr marL="171450" lvl="1" indent="-171450" algn="l" defTabSz="800100">
            <a:lnSpc>
              <a:spcPct val="90000"/>
            </a:lnSpc>
            <a:spcBef>
              <a:spcPct val="0"/>
            </a:spcBef>
            <a:spcAft>
              <a:spcPct val="15000"/>
            </a:spcAft>
            <a:buChar char="••"/>
          </a:pPr>
          <a:r>
            <a:rPr lang="en-GB" sz="1800" kern="1200" dirty="0" smtClean="0">
              <a:latin typeface="Arial" panose="020B0604020202020204" pitchFamily="34" charset="0"/>
              <a:cs typeface="Arial" panose="020B0604020202020204" pitchFamily="34" charset="0"/>
            </a:rPr>
            <a:t>Child outcome focus</a:t>
          </a:r>
          <a:endParaRPr lang="en-GB" sz="1800" kern="1200" dirty="0">
            <a:latin typeface="Arial" panose="020B0604020202020204" pitchFamily="34" charset="0"/>
            <a:cs typeface="Arial" panose="020B0604020202020204" pitchFamily="34" charset="0"/>
          </a:endParaRPr>
        </a:p>
        <a:p>
          <a:pPr marL="171450" lvl="1" indent="-171450" algn="l" defTabSz="800100">
            <a:lnSpc>
              <a:spcPct val="90000"/>
            </a:lnSpc>
            <a:spcBef>
              <a:spcPct val="0"/>
            </a:spcBef>
            <a:spcAft>
              <a:spcPct val="15000"/>
            </a:spcAft>
            <a:buChar char="••"/>
          </a:pPr>
          <a:r>
            <a:rPr lang="en-GB" sz="1800" kern="1200" dirty="0" smtClean="0">
              <a:latin typeface="Arial" panose="020B0604020202020204" pitchFamily="34" charset="0"/>
              <a:cs typeface="Arial" panose="020B0604020202020204" pitchFamily="34" charset="0"/>
            </a:rPr>
            <a:t>Integrated</a:t>
          </a:r>
          <a:endParaRPr lang="en-GB" sz="1800" kern="1200" dirty="0">
            <a:latin typeface="Arial" panose="020B0604020202020204" pitchFamily="34" charset="0"/>
            <a:cs typeface="Arial" panose="020B0604020202020204" pitchFamily="34" charset="0"/>
          </a:endParaRPr>
        </a:p>
      </dsp:txBody>
      <dsp:txXfrm>
        <a:off x="4262137" y="-43846"/>
        <a:ext cx="3814875" cy="1622722"/>
      </dsp:txXfrm>
    </dsp:sp>
    <dsp:sp modelId="{AA77ADC4-D3E7-48BA-A237-9B5F1995E9CC}">
      <dsp:nvSpPr>
        <dsp:cNvPr id="0" name=""/>
        <dsp:cNvSpPr/>
      </dsp:nvSpPr>
      <dsp:spPr>
        <a:xfrm>
          <a:off x="4260395" y="1491181"/>
          <a:ext cx="3563546" cy="1447329"/>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171450" lvl="1" indent="-171450" algn="l" defTabSz="800100">
            <a:lnSpc>
              <a:spcPct val="90000"/>
            </a:lnSpc>
            <a:spcBef>
              <a:spcPct val="0"/>
            </a:spcBef>
            <a:spcAft>
              <a:spcPct val="15000"/>
            </a:spcAft>
            <a:buChar char="••"/>
          </a:pPr>
          <a:r>
            <a:rPr lang="en-GB" sz="1800" kern="1200" dirty="0" smtClean="0">
              <a:latin typeface="Arial" panose="020B0604020202020204" pitchFamily="34" charset="0"/>
              <a:cs typeface="Arial" panose="020B0604020202020204" pitchFamily="34" charset="0"/>
            </a:rPr>
            <a:t>Overarching – incorporating health, education, placement and </a:t>
          </a:r>
          <a:br>
            <a:rPr lang="en-GB" sz="1800" kern="1200" dirty="0" smtClean="0">
              <a:latin typeface="Arial" panose="020B0604020202020204" pitchFamily="34" charset="0"/>
              <a:cs typeface="Arial" panose="020B0604020202020204" pitchFamily="34" charset="0"/>
            </a:rPr>
          </a:br>
          <a:r>
            <a:rPr lang="en-GB" sz="1800" kern="1200" dirty="0" smtClean="0">
              <a:latin typeface="Arial" panose="020B0604020202020204" pitchFamily="34" charset="0"/>
              <a:cs typeface="Arial" panose="020B0604020202020204" pitchFamily="34" charset="0"/>
            </a:rPr>
            <a:t>long term plan</a:t>
          </a:r>
          <a:endParaRPr lang="en-GB" sz="1800" kern="1200" dirty="0">
            <a:latin typeface="Arial" panose="020B0604020202020204" pitchFamily="34" charset="0"/>
            <a:cs typeface="Arial" panose="020B0604020202020204" pitchFamily="34" charset="0"/>
          </a:endParaRPr>
        </a:p>
      </dsp:txBody>
      <dsp:txXfrm>
        <a:off x="4260395" y="1491181"/>
        <a:ext cx="3563546" cy="1447329"/>
      </dsp:txXfrm>
    </dsp:sp>
    <dsp:sp modelId="{EE150243-D0C6-4768-8DCB-7E9679BE33FC}">
      <dsp:nvSpPr>
        <dsp:cNvPr id="0" name=""/>
        <dsp:cNvSpPr/>
      </dsp:nvSpPr>
      <dsp:spPr>
        <a:xfrm>
          <a:off x="4330471" y="2938510"/>
          <a:ext cx="3571008" cy="1447329"/>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247650" tIns="247650" rIns="247650" bIns="247650"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Tx/>
            <a:buChar char="••"/>
            <a:tabLst/>
            <a:defRPr/>
          </a:pPr>
          <a:r>
            <a:rPr lang="en-GB" sz="1800" kern="1200" dirty="0" smtClean="0">
              <a:latin typeface="Arial" panose="020B0604020202020204" pitchFamily="34" charset="0"/>
              <a:cs typeface="Arial" panose="020B0604020202020204" pitchFamily="34" charset="0"/>
            </a:rPr>
            <a:t>Outcomes and goals</a:t>
          </a:r>
          <a:endParaRPr lang="en-GB" sz="1800" kern="1200" dirty="0">
            <a:latin typeface="Arial" panose="020B0604020202020204" pitchFamily="34" charset="0"/>
            <a:cs typeface="Arial" panose="020B0604020202020204" pitchFamily="34" charset="0"/>
          </a:endParaRPr>
        </a:p>
        <a:p>
          <a:pPr marL="87313" marR="0" lvl="1" indent="-87313" algn="l" defTabSz="914400" eaLnBrk="1" fontAlgn="auto" latinLnBrk="0" hangingPunct="1">
            <a:lnSpc>
              <a:spcPct val="100000"/>
            </a:lnSpc>
            <a:spcBef>
              <a:spcPct val="0"/>
            </a:spcBef>
            <a:spcAft>
              <a:spcPts val="0"/>
            </a:spcAft>
            <a:buClrTx/>
            <a:buSzTx/>
            <a:buFontTx/>
            <a:buChar char="••"/>
            <a:tabLst/>
            <a:defRPr/>
          </a:pPr>
          <a:r>
            <a:rPr lang="en-GB" sz="1800" kern="1200" dirty="0" smtClean="0">
              <a:latin typeface="Arial" panose="020B0604020202020204" pitchFamily="34" charset="0"/>
              <a:cs typeface="Arial" panose="020B0604020202020204" pitchFamily="34" charset="0"/>
            </a:rPr>
            <a:t>Child’s needs and how they will be met and by whom</a:t>
          </a:r>
          <a:endParaRPr lang="en-GB" sz="1800" kern="1200" dirty="0">
            <a:latin typeface="Arial" panose="020B0604020202020204" pitchFamily="34" charset="0"/>
            <a:cs typeface="Arial" panose="020B0604020202020204" pitchFamily="34" charset="0"/>
          </a:endParaRPr>
        </a:p>
        <a:p>
          <a:pPr marL="0" marR="0" lvl="1" indent="0" algn="l" defTabSz="914400" eaLnBrk="1" fontAlgn="auto" latinLnBrk="0" hangingPunct="1">
            <a:lnSpc>
              <a:spcPct val="100000"/>
            </a:lnSpc>
            <a:spcBef>
              <a:spcPct val="0"/>
            </a:spcBef>
            <a:spcAft>
              <a:spcPts val="0"/>
            </a:spcAft>
            <a:buClrTx/>
            <a:buSzTx/>
            <a:buFontTx/>
            <a:buChar char="••"/>
            <a:tabLst/>
            <a:defRPr/>
          </a:pPr>
          <a:r>
            <a:rPr lang="en-GB" sz="1800" kern="1200" dirty="0" smtClean="0">
              <a:latin typeface="Arial" panose="020B0604020202020204" pitchFamily="34" charset="0"/>
              <a:cs typeface="Arial" panose="020B0604020202020204" pitchFamily="34" charset="0"/>
            </a:rPr>
            <a:t>Family contact</a:t>
          </a:r>
          <a:endParaRPr lang="en-GB" sz="1800" kern="1200" dirty="0">
            <a:latin typeface="Arial" panose="020B0604020202020204" pitchFamily="34" charset="0"/>
            <a:cs typeface="Arial" panose="020B0604020202020204" pitchFamily="34" charset="0"/>
          </a:endParaRPr>
        </a:p>
        <a:p>
          <a:pPr marL="0" marR="0" lvl="1" indent="0" algn="l" defTabSz="914400" eaLnBrk="1" fontAlgn="auto" latinLnBrk="0" hangingPunct="1">
            <a:lnSpc>
              <a:spcPct val="100000"/>
            </a:lnSpc>
            <a:spcBef>
              <a:spcPct val="0"/>
            </a:spcBef>
            <a:spcAft>
              <a:spcPts val="0"/>
            </a:spcAft>
            <a:buClrTx/>
            <a:buSzTx/>
            <a:buFontTx/>
            <a:buChar char="••"/>
            <a:tabLst/>
            <a:defRPr/>
          </a:pPr>
          <a:r>
            <a:rPr lang="en-GB" sz="1800" kern="1200" dirty="0" smtClean="0">
              <a:latin typeface="Arial" panose="020B0604020202020204" pitchFamily="34" charset="0"/>
              <a:cs typeface="Arial" panose="020B0604020202020204" pitchFamily="34" charset="0"/>
            </a:rPr>
            <a:t>Details of the placement</a:t>
          </a:r>
          <a:endParaRPr lang="en-GB" sz="1800" kern="1200" dirty="0">
            <a:latin typeface="Arial" panose="020B0604020202020204" pitchFamily="34" charset="0"/>
            <a:cs typeface="Arial" panose="020B0604020202020204" pitchFamily="34" charset="0"/>
          </a:endParaRPr>
        </a:p>
        <a:p>
          <a:pPr marL="0" marR="0" lvl="1" indent="0" algn="l" defTabSz="914400" eaLnBrk="1" fontAlgn="auto" latinLnBrk="0" hangingPunct="1">
            <a:lnSpc>
              <a:spcPct val="100000"/>
            </a:lnSpc>
            <a:spcBef>
              <a:spcPct val="0"/>
            </a:spcBef>
            <a:spcAft>
              <a:spcPts val="0"/>
            </a:spcAft>
            <a:buClrTx/>
            <a:buSzTx/>
            <a:buFontTx/>
            <a:buChar char="••"/>
            <a:tabLst/>
            <a:defRPr/>
          </a:pPr>
          <a:r>
            <a:rPr lang="en-GB" sz="1800" kern="1200" dirty="0" smtClean="0">
              <a:latin typeface="Arial" panose="020B0604020202020204" pitchFamily="34" charset="0"/>
              <a:cs typeface="Arial" panose="020B0604020202020204" pitchFamily="34" charset="0"/>
            </a:rPr>
            <a:t>Review</a:t>
          </a:r>
          <a:endParaRPr lang="en-GB" sz="1800" kern="1200" dirty="0">
            <a:latin typeface="Arial" panose="020B0604020202020204" pitchFamily="34" charset="0"/>
            <a:cs typeface="Arial" panose="020B0604020202020204" pitchFamily="34" charset="0"/>
          </a:endParaRPr>
        </a:p>
      </dsp:txBody>
      <dsp:txXfrm>
        <a:off x="4330471" y="2938510"/>
        <a:ext cx="3571008" cy="144732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A34908-6CF2-4160-AB7A-12387E8E09D1}">
      <dsp:nvSpPr>
        <dsp:cNvPr id="0" name=""/>
        <dsp:cNvSpPr/>
      </dsp:nvSpPr>
      <dsp:spPr>
        <a:xfrm>
          <a:off x="0" y="0"/>
          <a:ext cx="8229600" cy="1505280"/>
        </a:xfrm>
        <a:prstGeom prst="roundRect">
          <a:avLst>
            <a:gd name="adj" fmla="val 10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t" anchorCtr="0">
          <a:noAutofit/>
        </a:bodyPr>
        <a:lstStyle/>
        <a:p>
          <a:pPr lvl="0" algn="l" defTabSz="400050">
            <a:lnSpc>
              <a:spcPct val="90000"/>
            </a:lnSpc>
            <a:spcBef>
              <a:spcPct val="0"/>
            </a:spcBef>
            <a:spcAft>
              <a:spcPct val="35000"/>
            </a:spcAft>
          </a:pPr>
          <a:endParaRPr lang="en-GB" sz="900" kern="1200" dirty="0">
            <a:latin typeface="Arial" panose="020B0604020202020204" pitchFamily="34" charset="0"/>
            <a:cs typeface="Arial" panose="020B0604020202020204" pitchFamily="34" charset="0"/>
          </a:endParaRPr>
        </a:p>
        <a:p>
          <a:pPr marL="360000" lvl="1" indent="-179388" algn="l" defTabSz="889000">
            <a:lnSpc>
              <a:spcPct val="90000"/>
            </a:lnSpc>
            <a:spcBef>
              <a:spcPct val="0"/>
            </a:spcBef>
            <a:spcAft>
              <a:spcPct val="15000"/>
            </a:spcAft>
            <a:buChar char="••"/>
          </a:pPr>
          <a:r>
            <a:rPr lang="en-GB" sz="2000" kern="1200" dirty="0" smtClean="0">
              <a:latin typeface="Arial" panose="020B0604020202020204" pitchFamily="34" charset="0"/>
              <a:cs typeface="Arial" panose="020B0604020202020204" pitchFamily="34" charset="0"/>
            </a:rPr>
            <a:t>A parent</a:t>
          </a:r>
          <a:endParaRPr lang="en-GB" sz="2000" kern="1200" dirty="0">
            <a:latin typeface="Arial" panose="020B0604020202020204" pitchFamily="34" charset="0"/>
            <a:cs typeface="Arial" panose="020B0604020202020204" pitchFamily="34" charset="0"/>
          </a:endParaRPr>
        </a:p>
        <a:p>
          <a:pPr marL="360000" lvl="1" indent="-179388" algn="l" defTabSz="889000">
            <a:lnSpc>
              <a:spcPct val="90000"/>
            </a:lnSpc>
            <a:spcBef>
              <a:spcPct val="0"/>
            </a:spcBef>
            <a:spcAft>
              <a:spcPct val="15000"/>
            </a:spcAft>
            <a:buChar char="••"/>
          </a:pPr>
          <a:r>
            <a:rPr lang="en-GB" sz="2000" kern="1200" dirty="0" smtClean="0">
              <a:latin typeface="Arial" panose="020B0604020202020204" pitchFamily="34" charset="0"/>
              <a:cs typeface="Arial" panose="020B0604020202020204" pitchFamily="34" charset="0"/>
            </a:rPr>
            <a:t>A person with parental responsibility</a:t>
          </a:r>
        </a:p>
        <a:p>
          <a:pPr marL="360000" lvl="1" indent="-179388" algn="l" defTabSz="889000">
            <a:lnSpc>
              <a:spcPct val="90000"/>
            </a:lnSpc>
            <a:spcBef>
              <a:spcPct val="0"/>
            </a:spcBef>
            <a:spcAft>
              <a:spcPct val="15000"/>
            </a:spcAft>
            <a:buChar char="••"/>
          </a:pPr>
          <a:r>
            <a:rPr lang="en-GB" sz="2000" kern="1200" dirty="0" smtClean="0">
              <a:latin typeface="Arial" panose="020B0604020202020204" pitchFamily="34" charset="0"/>
              <a:cs typeface="Arial" panose="020B0604020202020204" pitchFamily="34" charset="0"/>
            </a:rPr>
            <a:t>A person with a residence / child arrangement order</a:t>
          </a:r>
        </a:p>
      </dsp:txBody>
      <dsp:txXfrm>
        <a:off x="1796448" y="0"/>
        <a:ext cx="6433151" cy="1505280"/>
      </dsp:txXfrm>
    </dsp:sp>
    <dsp:sp modelId="{579A0130-7366-417D-9D5E-723E25456BA1}">
      <dsp:nvSpPr>
        <dsp:cNvPr id="0" name=""/>
        <dsp:cNvSpPr/>
      </dsp:nvSpPr>
      <dsp:spPr>
        <a:xfrm>
          <a:off x="150528" y="150528"/>
          <a:ext cx="1645920" cy="1204224"/>
        </a:xfrm>
        <a:prstGeom prst="roundRect">
          <a:avLst>
            <a:gd name="adj" fmla="val 10000"/>
          </a:avLst>
        </a:prstGeom>
        <a:blipFill rotWithShape="1">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F361678-D034-49AB-9120-3295B79FDE12}">
      <dsp:nvSpPr>
        <dsp:cNvPr id="0" name=""/>
        <dsp:cNvSpPr/>
      </dsp:nvSpPr>
      <dsp:spPr>
        <a:xfrm>
          <a:off x="0" y="1655808"/>
          <a:ext cx="8229600" cy="1291094"/>
        </a:xfrm>
        <a:prstGeom prst="roundRect">
          <a:avLst>
            <a:gd name="adj" fmla="val 10000"/>
          </a:avLst>
        </a:prstGeom>
        <a:solidFill>
          <a:srgbClr val="5CC9E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t" anchorCtr="0">
          <a:noAutofit/>
        </a:bodyPr>
        <a:lstStyle/>
        <a:p>
          <a:pPr lvl="0" algn="l" defTabSz="400050">
            <a:lnSpc>
              <a:spcPct val="90000"/>
            </a:lnSpc>
            <a:spcBef>
              <a:spcPct val="0"/>
            </a:spcBef>
            <a:spcAft>
              <a:spcPct val="35000"/>
            </a:spcAft>
          </a:pPr>
          <a:endParaRPr lang="en-GB" sz="900" kern="1200" dirty="0">
            <a:latin typeface="Arial" panose="020B0604020202020204" pitchFamily="34" charset="0"/>
            <a:cs typeface="Arial" panose="020B0604020202020204" pitchFamily="34" charset="0"/>
          </a:endParaRPr>
        </a:p>
        <a:p>
          <a:pPr marL="360000" lvl="1" indent="-180000" algn="l" defTabSz="889000">
            <a:lnSpc>
              <a:spcPct val="90000"/>
            </a:lnSpc>
            <a:spcBef>
              <a:spcPct val="0"/>
            </a:spcBef>
            <a:spcAft>
              <a:spcPct val="15000"/>
            </a:spcAft>
            <a:buChar char="••"/>
          </a:pPr>
          <a:r>
            <a:rPr lang="en-GB" sz="2000" kern="1200" dirty="0" smtClean="0">
              <a:latin typeface="Arial" panose="020B0604020202020204" pitchFamily="34" charset="0"/>
              <a:cs typeface="Arial" panose="020B0604020202020204" pitchFamily="34" charset="0"/>
            </a:rPr>
            <a:t>A relative</a:t>
          </a:r>
          <a:endParaRPr lang="en-GB" sz="2000" kern="1200" dirty="0">
            <a:latin typeface="Arial" panose="020B0604020202020204" pitchFamily="34" charset="0"/>
            <a:cs typeface="Arial" panose="020B0604020202020204" pitchFamily="34" charset="0"/>
          </a:endParaRPr>
        </a:p>
        <a:p>
          <a:pPr marL="360000" lvl="1" indent="-180000" algn="l" defTabSz="889000">
            <a:lnSpc>
              <a:spcPct val="90000"/>
            </a:lnSpc>
            <a:spcBef>
              <a:spcPct val="0"/>
            </a:spcBef>
            <a:spcAft>
              <a:spcPct val="15000"/>
            </a:spcAft>
            <a:buChar char="••"/>
          </a:pPr>
          <a:r>
            <a:rPr lang="en-GB" sz="2000" kern="1200" dirty="0" smtClean="0">
              <a:latin typeface="Arial" panose="020B0604020202020204" pitchFamily="34" charset="0"/>
              <a:cs typeface="Arial" panose="020B0604020202020204" pitchFamily="34" charset="0"/>
            </a:rPr>
            <a:t>A friend</a:t>
          </a:r>
          <a:endParaRPr lang="en-GB" sz="2000" kern="1200" dirty="0">
            <a:latin typeface="Arial" panose="020B0604020202020204" pitchFamily="34" charset="0"/>
            <a:cs typeface="Arial" panose="020B0604020202020204" pitchFamily="34" charset="0"/>
          </a:endParaRPr>
        </a:p>
        <a:p>
          <a:pPr marL="360000" lvl="1" indent="-180000" algn="l" defTabSz="889000">
            <a:lnSpc>
              <a:spcPct val="90000"/>
            </a:lnSpc>
            <a:spcBef>
              <a:spcPct val="0"/>
            </a:spcBef>
            <a:spcAft>
              <a:spcPct val="15000"/>
            </a:spcAft>
            <a:buChar char="••"/>
          </a:pPr>
          <a:r>
            <a:rPr lang="en-GB" sz="2000" kern="1200" dirty="0" smtClean="0">
              <a:latin typeface="Arial" panose="020B0604020202020204" pitchFamily="34" charset="0"/>
              <a:cs typeface="Arial" panose="020B0604020202020204" pitchFamily="34" charset="0"/>
            </a:rPr>
            <a:t>Other person connected to the child</a:t>
          </a:r>
          <a:endParaRPr lang="en-GB" sz="2000" kern="1200" dirty="0">
            <a:latin typeface="Arial" panose="020B0604020202020204" pitchFamily="34" charset="0"/>
            <a:cs typeface="Arial" panose="020B0604020202020204" pitchFamily="34" charset="0"/>
          </a:endParaRPr>
        </a:p>
      </dsp:txBody>
      <dsp:txXfrm>
        <a:off x="1796448" y="1655808"/>
        <a:ext cx="6433151" cy="1291094"/>
      </dsp:txXfrm>
    </dsp:sp>
    <dsp:sp modelId="{568CB69C-9122-4170-9E07-314E31BA4637}">
      <dsp:nvSpPr>
        <dsp:cNvPr id="0" name=""/>
        <dsp:cNvSpPr/>
      </dsp:nvSpPr>
      <dsp:spPr>
        <a:xfrm>
          <a:off x="150528" y="1699243"/>
          <a:ext cx="1645920" cy="1204224"/>
        </a:xfrm>
        <a:prstGeom prst="roundRect">
          <a:avLst>
            <a:gd name="adj" fmla="val 10000"/>
          </a:avLst>
        </a:prstGeom>
        <a:blipFill rotWithShape="1">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512C406-0585-4119-92E8-7D7AEC672C30}">
      <dsp:nvSpPr>
        <dsp:cNvPr id="0" name=""/>
        <dsp:cNvSpPr/>
      </dsp:nvSpPr>
      <dsp:spPr>
        <a:xfrm>
          <a:off x="0" y="3097431"/>
          <a:ext cx="8229600" cy="1724525"/>
        </a:xfrm>
        <a:prstGeom prst="roundRect">
          <a:avLst>
            <a:gd name="adj" fmla="val 10000"/>
          </a:avLst>
        </a:prstGeom>
        <a:solidFill>
          <a:srgbClr val="EF952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t" anchorCtr="0">
          <a:noAutofit/>
        </a:bodyPr>
        <a:lstStyle/>
        <a:p>
          <a:pPr lvl="0" algn="l" defTabSz="400050">
            <a:lnSpc>
              <a:spcPct val="90000"/>
            </a:lnSpc>
            <a:spcBef>
              <a:spcPct val="0"/>
            </a:spcBef>
            <a:spcAft>
              <a:spcPct val="35000"/>
            </a:spcAft>
          </a:pPr>
          <a:endParaRPr lang="en-GB" sz="900" kern="1200" dirty="0">
            <a:latin typeface="Arial" panose="020B0604020202020204" pitchFamily="34" charset="0"/>
            <a:cs typeface="Arial" panose="020B0604020202020204" pitchFamily="34" charset="0"/>
          </a:endParaRPr>
        </a:p>
        <a:p>
          <a:pPr marL="360000" lvl="1" indent="-180000" algn="l" defTabSz="889000">
            <a:lnSpc>
              <a:spcPct val="90000"/>
            </a:lnSpc>
            <a:spcBef>
              <a:spcPct val="0"/>
            </a:spcBef>
            <a:spcAft>
              <a:spcPct val="15000"/>
            </a:spcAft>
            <a:buChar char="••"/>
          </a:pPr>
          <a:r>
            <a:rPr lang="en-GB" sz="2000" kern="1200" dirty="0" smtClean="0">
              <a:latin typeface="Arial" panose="020B0604020202020204" pitchFamily="34" charset="0"/>
              <a:cs typeface="Arial" panose="020B0604020202020204" pitchFamily="34" charset="0"/>
            </a:rPr>
            <a:t>Foster carer</a:t>
          </a:r>
          <a:endParaRPr lang="en-GB" sz="2000" kern="1200" dirty="0">
            <a:latin typeface="Arial" panose="020B0604020202020204" pitchFamily="34" charset="0"/>
            <a:cs typeface="Arial" panose="020B0604020202020204" pitchFamily="34" charset="0"/>
          </a:endParaRPr>
        </a:p>
        <a:p>
          <a:pPr marL="360000" lvl="1" indent="-180000" algn="l" defTabSz="889000">
            <a:lnSpc>
              <a:spcPct val="90000"/>
            </a:lnSpc>
            <a:spcBef>
              <a:spcPct val="0"/>
            </a:spcBef>
            <a:spcAft>
              <a:spcPct val="15000"/>
            </a:spcAft>
            <a:buChar char="••"/>
          </a:pPr>
          <a:r>
            <a:rPr lang="en-GB" sz="2000" kern="1200" dirty="0" smtClean="0">
              <a:latin typeface="Arial" panose="020B0604020202020204" pitchFamily="34" charset="0"/>
              <a:cs typeface="Arial" panose="020B0604020202020204" pitchFamily="34" charset="0"/>
            </a:rPr>
            <a:t>Children’s home</a:t>
          </a:r>
          <a:endParaRPr lang="en-GB" sz="2000" kern="1200" dirty="0">
            <a:latin typeface="Arial" panose="020B0604020202020204" pitchFamily="34" charset="0"/>
            <a:cs typeface="Arial" panose="020B0604020202020204" pitchFamily="34" charset="0"/>
          </a:endParaRPr>
        </a:p>
        <a:p>
          <a:pPr marL="360000" lvl="1" indent="-180000" algn="l" defTabSz="889000">
            <a:lnSpc>
              <a:spcPct val="90000"/>
            </a:lnSpc>
            <a:spcBef>
              <a:spcPct val="0"/>
            </a:spcBef>
            <a:spcAft>
              <a:spcPct val="15000"/>
            </a:spcAft>
            <a:buChar char="••"/>
          </a:pPr>
          <a:r>
            <a:rPr lang="en-GB" sz="2000" kern="1200" dirty="0" smtClean="0">
              <a:latin typeface="Arial" panose="020B0604020202020204" pitchFamily="34" charset="0"/>
              <a:cs typeface="Arial" panose="020B0604020202020204" pitchFamily="34" charset="0"/>
            </a:rPr>
            <a:t>Prospective adopter</a:t>
          </a:r>
          <a:endParaRPr lang="en-GB" sz="2000" kern="1200" dirty="0">
            <a:latin typeface="Arial" panose="020B0604020202020204" pitchFamily="34" charset="0"/>
            <a:cs typeface="Arial" panose="020B0604020202020204" pitchFamily="34" charset="0"/>
          </a:endParaRPr>
        </a:p>
        <a:p>
          <a:pPr marL="360000" lvl="1" indent="-180000" algn="l" defTabSz="889000">
            <a:lnSpc>
              <a:spcPct val="90000"/>
            </a:lnSpc>
            <a:spcBef>
              <a:spcPct val="0"/>
            </a:spcBef>
            <a:spcAft>
              <a:spcPct val="15000"/>
            </a:spcAft>
            <a:buChar char="••"/>
          </a:pPr>
          <a:r>
            <a:rPr lang="en-GB" sz="2000" kern="1200" dirty="0" smtClean="0">
              <a:latin typeface="Arial" panose="020B0604020202020204" pitchFamily="34" charset="0"/>
              <a:cs typeface="Arial" panose="020B0604020202020204" pitchFamily="34" charset="0"/>
            </a:rPr>
            <a:t>Supported lodgings</a:t>
          </a:r>
          <a:endParaRPr lang="en-GB" sz="2000" kern="1200" dirty="0">
            <a:latin typeface="Arial" panose="020B0604020202020204" pitchFamily="34" charset="0"/>
            <a:cs typeface="Arial" panose="020B0604020202020204" pitchFamily="34" charset="0"/>
          </a:endParaRPr>
        </a:p>
        <a:p>
          <a:pPr marL="360000" lvl="1" indent="-180000" algn="l" defTabSz="889000">
            <a:lnSpc>
              <a:spcPct val="90000"/>
            </a:lnSpc>
            <a:spcBef>
              <a:spcPct val="0"/>
            </a:spcBef>
            <a:spcAft>
              <a:spcPct val="15000"/>
            </a:spcAft>
            <a:buChar char="••"/>
          </a:pPr>
          <a:r>
            <a:rPr lang="en-GB" sz="2000" kern="1200" dirty="0" smtClean="0">
              <a:latin typeface="Arial" panose="020B0604020202020204" pitchFamily="34" charset="0"/>
              <a:cs typeface="Arial" panose="020B0604020202020204" pitchFamily="34" charset="0"/>
            </a:rPr>
            <a:t>Secure accommodation</a:t>
          </a:r>
          <a:endParaRPr lang="en-GB" sz="2000" kern="1200" dirty="0">
            <a:latin typeface="Arial" panose="020B0604020202020204" pitchFamily="34" charset="0"/>
            <a:cs typeface="Arial" panose="020B0604020202020204" pitchFamily="34" charset="0"/>
          </a:endParaRPr>
        </a:p>
      </dsp:txBody>
      <dsp:txXfrm>
        <a:off x="1796448" y="3097431"/>
        <a:ext cx="6433151" cy="1724525"/>
      </dsp:txXfrm>
    </dsp:sp>
    <dsp:sp modelId="{C98F1023-B230-4A28-B121-83A0D21E92F0}">
      <dsp:nvSpPr>
        <dsp:cNvPr id="0" name=""/>
        <dsp:cNvSpPr/>
      </dsp:nvSpPr>
      <dsp:spPr>
        <a:xfrm>
          <a:off x="150528" y="3357581"/>
          <a:ext cx="1645920" cy="1204224"/>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99F871-4F6F-4EAA-BE3F-BD2EBFFC5823}">
      <dsp:nvSpPr>
        <dsp:cNvPr id="0" name=""/>
        <dsp:cNvSpPr/>
      </dsp:nvSpPr>
      <dsp:spPr>
        <a:xfrm>
          <a:off x="3050936" y="2487136"/>
          <a:ext cx="2037549" cy="2037549"/>
        </a:xfrm>
        <a:prstGeom prst="ellipse">
          <a:avLst/>
        </a:prstGeom>
        <a:solidFill>
          <a:srgbClr val="EF952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GB" sz="2400" kern="1200" dirty="0" smtClean="0">
              <a:latin typeface="Arial" panose="020B0604020202020204" pitchFamily="34" charset="0"/>
              <a:cs typeface="Arial" panose="020B0604020202020204" pitchFamily="34" charset="0"/>
            </a:rPr>
            <a:t>Young care leaver</a:t>
          </a:r>
          <a:endParaRPr lang="en-GB" sz="2400" kern="1200" dirty="0">
            <a:latin typeface="Arial" panose="020B0604020202020204" pitchFamily="34" charset="0"/>
            <a:cs typeface="Arial" panose="020B0604020202020204" pitchFamily="34" charset="0"/>
          </a:endParaRPr>
        </a:p>
      </dsp:txBody>
      <dsp:txXfrm>
        <a:off x="3349328" y="2785528"/>
        <a:ext cx="1440765" cy="1440765"/>
      </dsp:txXfrm>
    </dsp:sp>
    <dsp:sp modelId="{B87C94AD-13DD-4779-BB43-DD0C724094C7}">
      <dsp:nvSpPr>
        <dsp:cNvPr id="0" name=""/>
        <dsp:cNvSpPr/>
      </dsp:nvSpPr>
      <dsp:spPr>
        <a:xfrm rot="10800000">
          <a:off x="984595" y="3215560"/>
          <a:ext cx="1952692" cy="580701"/>
        </a:xfrm>
        <a:prstGeom prst="leftArrow">
          <a:avLst>
            <a:gd name="adj1" fmla="val 60000"/>
            <a:gd name="adj2" fmla="val 50000"/>
          </a:avLst>
        </a:prstGeom>
        <a:solidFill>
          <a:srgbClr val="EF9526"/>
        </a:solidFill>
        <a:ln>
          <a:noFill/>
        </a:ln>
        <a:effectLst/>
      </dsp:spPr>
      <dsp:style>
        <a:lnRef idx="0">
          <a:scrgbClr r="0" g="0" b="0"/>
        </a:lnRef>
        <a:fillRef idx="1">
          <a:scrgbClr r="0" g="0" b="0"/>
        </a:fillRef>
        <a:effectRef idx="0">
          <a:scrgbClr r="0" g="0" b="0"/>
        </a:effectRef>
        <a:fontRef idx="minor">
          <a:schemeClr val="lt1"/>
        </a:fontRef>
      </dsp:style>
    </dsp:sp>
    <dsp:sp modelId="{0E3FCD64-BD52-480C-AA24-891D3936D6DC}">
      <dsp:nvSpPr>
        <dsp:cNvPr id="0" name=""/>
        <dsp:cNvSpPr/>
      </dsp:nvSpPr>
      <dsp:spPr>
        <a:xfrm>
          <a:off x="271453" y="2935397"/>
          <a:ext cx="1426284" cy="1141027"/>
        </a:xfrm>
        <a:prstGeom prst="roundRect">
          <a:avLst>
            <a:gd name="adj" fmla="val 10000"/>
          </a:avLst>
        </a:prstGeom>
        <a:solidFill>
          <a:srgbClr val="EF952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GB" sz="1800" kern="1200" dirty="0" smtClean="0">
              <a:latin typeface="Arial" panose="020B0604020202020204" pitchFamily="34" charset="0"/>
              <a:cs typeface="Arial" panose="020B0604020202020204" pitchFamily="34" charset="0"/>
            </a:rPr>
            <a:t>Aspirations, hopes and personal goals</a:t>
          </a:r>
          <a:endParaRPr lang="en-GB" sz="1800" kern="1200" dirty="0">
            <a:latin typeface="Arial" panose="020B0604020202020204" pitchFamily="34" charset="0"/>
            <a:cs typeface="Arial" panose="020B0604020202020204" pitchFamily="34" charset="0"/>
          </a:endParaRPr>
        </a:p>
      </dsp:txBody>
      <dsp:txXfrm>
        <a:off x="304873" y="2968817"/>
        <a:ext cx="1359444" cy="1074187"/>
      </dsp:txXfrm>
    </dsp:sp>
    <dsp:sp modelId="{C369F523-BB43-45BF-9E12-B43D02CFCF57}">
      <dsp:nvSpPr>
        <dsp:cNvPr id="0" name=""/>
        <dsp:cNvSpPr/>
      </dsp:nvSpPr>
      <dsp:spPr>
        <a:xfrm rot="12908880">
          <a:off x="1367280" y="2000952"/>
          <a:ext cx="1954587" cy="580701"/>
        </a:xfrm>
        <a:prstGeom prst="leftArrow">
          <a:avLst>
            <a:gd name="adj1" fmla="val 60000"/>
            <a:gd name="adj2" fmla="val 50000"/>
          </a:avLst>
        </a:prstGeom>
        <a:solidFill>
          <a:srgbClr val="EF9526"/>
        </a:solidFill>
        <a:ln>
          <a:noFill/>
        </a:ln>
        <a:effectLst/>
      </dsp:spPr>
      <dsp:style>
        <a:lnRef idx="0">
          <a:scrgbClr r="0" g="0" b="0"/>
        </a:lnRef>
        <a:fillRef idx="1">
          <a:scrgbClr r="0" g="0" b="0"/>
        </a:fillRef>
        <a:effectRef idx="0">
          <a:scrgbClr r="0" g="0" b="0"/>
        </a:effectRef>
        <a:fontRef idx="minor">
          <a:schemeClr val="lt1"/>
        </a:fontRef>
      </dsp:style>
    </dsp:sp>
    <dsp:sp modelId="{E2643ED6-1432-42EF-988A-4FC62FDEE380}">
      <dsp:nvSpPr>
        <dsp:cNvPr id="0" name=""/>
        <dsp:cNvSpPr/>
      </dsp:nvSpPr>
      <dsp:spPr>
        <a:xfrm>
          <a:off x="832329" y="1158170"/>
          <a:ext cx="1426284" cy="1141027"/>
        </a:xfrm>
        <a:prstGeom prst="roundRect">
          <a:avLst>
            <a:gd name="adj" fmla="val 10000"/>
          </a:avLst>
        </a:prstGeom>
        <a:solidFill>
          <a:srgbClr val="EF952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GB" sz="1800" kern="1200" dirty="0" smtClean="0">
              <a:latin typeface="Arial" panose="020B0604020202020204" pitchFamily="34" charset="0"/>
              <a:cs typeface="Arial" panose="020B0604020202020204" pitchFamily="34" charset="0"/>
            </a:rPr>
            <a:t>Support for education, training and employment</a:t>
          </a:r>
          <a:endParaRPr lang="en-GB" sz="1800" kern="1200" dirty="0">
            <a:latin typeface="Arial" panose="020B0604020202020204" pitchFamily="34" charset="0"/>
            <a:cs typeface="Arial" panose="020B0604020202020204" pitchFamily="34" charset="0"/>
          </a:endParaRPr>
        </a:p>
      </dsp:txBody>
      <dsp:txXfrm>
        <a:off x="865749" y="1191590"/>
        <a:ext cx="1359444" cy="1074187"/>
      </dsp:txXfrm>
    </dsp:sp>
    <dsp:sp modelId="{1D65311C-6F2B-4E6D-AA99-25E6B7AC4780}">
      <dsp:nvSpPr>
        <dsp:cNvPr id="0" name=""/>
        <dsp:cNvSpPr/>
      </dsp:nvSpPr>
      <dsp:spPr>
        <a:xfrm rot="15120000">
          <a:off x="2441719" y="1210000"/>
          <a:ext cx="1952692" cy="580701"/>
        </a:xfrm>
        <a:prstGeom prst="leftArrow">
          <a:avLst>
            <a:gd name="adj1" fmla="val 60000"/>
            <a:gd name="adj2" fmla="val 50000"/>
          </a:avLst>
        </a:prstGeom>
        <a:solidFill>
          <a:srgbClr val="EF9526"/>
        </a:solidFill>
        <a:ln>
          <a:noFill/>
        </a:ln>
        <a:effectLst/>
      </dsp:spPr>
      <dsp:style>
        <a:lnRef idx="0">
          <a:scrgbClr r="0" g="0" b="0"/>
        </a:lnRef>
        <a:fillRef idx="1">
          <a:scrgbClr r="0" g="0" b="0"/>
        </a:fillRef>
        <a:effectRef idx="0">
          <a:scrgbClr r="0" g="0" b="0"/>
        </a:effectRef>
        <a:fontRef idx="minor">
          <a:schemeClr val="lt1"/>
        </a:fontRef>
      </dsp:style>
    </dsp:sp>
    <dsp:sp modelId="{EFCF1C0C-22E0-4122-AC99-97C27896F793}">
      <dsp:nvSpPr>
        <dsp:cNvPr id="0" name=""/>
        <dsp:cNvSpPr/>
      </dsp:nvSpPr>
      <dsp:spPr>
        <a:xfrm>
          <a:off x="2197503" y="1277"/>
          <a:ext cx="1837710" cy="1141027"/>
        </a:xfrm>
        <a:prstGeom prst="roundRect">
          <a:avLst>
            <a:gd name="adj" fmla="val 10000"/>
          </a:avLst>
        </a:prstGeom>
        <a:solidFill>
          <a:srgbClr val="EF952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GB" sz="2000" kern="1200" dirty="0" smtClean="0">
              <a:latin typeface="Arial" panose="020B0604020202020204" pitchFamily="34" charset="0"/>
              <a:cs typeface="Arial" panose="020B0604020202020204" pitchFamily="34" charset="0"/>
            </a:rPr>
            <a:t>Skills for </a:t>
          </a:r>
          <a:r>
            <a:rPr lang="en-GB" sz="1800" kern="1200" dirty="0" smtClean="0">
              <a:latin typeface="Arial" panose="020B0604020202020204" pitchFamily="34" charset="0"/>
              <a:cs typeface="Arial" panose="020B0604020202020204" pitchFamily="34" charset="0"/>
            </a:rPr>
            <a:t>independence and suitable accommodation</a:t>
          </a:r>
          <a:endParaRPr lang="en-GB" sz="1800" kern="1200" dirty="0">
            <a:latin typeface="Arial" panose="020B0604020202020204" pitchFamily="34" charset="0"/>
            <a:cs typeface="Arial" panose="020B0604020202020204" pitchFamily="34" charset="0"/>
          </a:endParaRPr>
        </a:p>
      </dsp:txBody>
      <dsp:txXfrm>
        <a:off x="2230923" y="34697"/>
        <a:ext cx="1770870" cy="1074187"/>
      </dsp:txXfrm>
    </dsp:sp>
    <dsp:sp modelId="{74D48510-CEDA-4179-8161-AF3250FCDD30}">
      <dsp:nvSpPr>
        <dsp:cNvPr id="0" name=""/>
        <dsp:cNvSpPr/>
      </dsp:nvSpPr>
      <dsp:spPr>
        <a:xfrm rot="17280000">
          <a:off x="3745011" y="1210000"/>
          <a:ext cx="1952692" cy="580701"/>
        </a:xfrm>
        <a:prstGeom prst="leftArrow">
          <a:avLst>
            <a:gd name="adj1" fmla="val 60000"/>
            <a:gd name="adj2" fmla="val 50000"/>
          </a:avLst>
        </a:prstGeom>
        <a:solidFill>
          <a:srgbClr val="EF9526"/>
        </a:solidFill>
        <a:ln>
          <a:noFill/>
        </a:ln>
        <a:effectLst/>
      </dsp:spPr>
      <dsp:style>
        <a:lnRef idx="0">
          <a:scrgbClr r="0" g="0" b="0"/>
        </a:lnRef>
        <a:fillRef idx="1">
          <a:scrgbClr r="0" g="0" b="0"/>
        </a:fillRef>
        <a:effectRef idx="0">
          <a:scrgbClr r="0" g="0" b="0"/>
        </a:effectRef>
        <a:fontRef idx="minor">
          <a:schemeClr val="lt1"/>
        </a:fontRef>
      </dsp:style>
    </dsp:sp>
    <dsp:sp modelId="{126FC125-F032-466A-B2EE-190B620E80CB}">
      <dsp:nvSpPr>
        <dsp:cNvPr id="0" name=""/>
        <dsp:cNvSpPr/>
      </dsp:nvSpPr>
      <dsp:spPr>
        <a:xfrm>
          <a:off x="4248221" y="1277"/>
          <a:ext cx="1549686" cy="1141027"/>
        </a:xfrm>
        <a:prstGeom prst="roundRect">
          <a:avLst>
            <a:gd name="adj" fmla="val 10000"/>
          </a:avLst>
        </a:prstGeom>
        <a:solidFill>
          <a:srgbClr val="EF952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GB" sz="1800" kern="1200" dirty="0" smtClean="0">
              <a:latin typeface="Arial" panose="020B0604020202020204" pitchFamily="34" charset="0"/>
              <a:cs typeface="Arial" panose="020B0604020202020204" pitchFamily="34" charset="0"/>
            </a:rPr>
            <a:t>Help with finances and money management</a:t>
          </a:r>
          <a:endParaRPr lang="en-GB" sz="1800" kern="1200" dirty="0">
            <a:latin typeface="Arial" panose="020B0604020202020204" pitchFamily="34" charset="0"/>
            <a:cs typeface="Arial" panose="020B0604020202020204" pitchFamily="34" charset="0"/>
          </a:endParaRPr>
        </a:p>
      </dsp:txBody>
      <dsp:txXfrm>
        <a:off x="4281641" y="34697"/>
        <a:ext cx="1482846" cy="1074187"/>
      </dsp:txXfrm>
    </dsp:sp>
    <dsp:sp modelId="{8A57307C-953A-42EE-9CBF-8D1C6345064B}">
      <dsp:nvSpPr>
        <dsp:cNvPr id="0" name=""/>
        <dsp:cNvSpPr/>
      </dsp:nvSpPr>
      <dsp:spPr>
        <a:xfrm rot="19440000">
          <a:off x="4799395" y="1976056"/>
          <a:ext cx="1952692" cy="580701"/>
        </a:xfrm>
        <a:prstGeom prst="leftArrow">
          <a:avLst>
            <a:gd name="adj1" fmla="val 60000"/>
            <a:gd name="adj2" fmla="val 50000"/>
          </a:avLst>
        </a:prstGeom>
        <a:solidFill>
          <a:srgbClr val="EF9526"/>
        </a:solidFill>
        <a:ln>
          <a:noFill/>
        </a:ln>
        <a:effectLst/>
      </dsp:spPr>
      <dsp:style>
        <a:lnRef idx="0">
          <a:scrgbClr r="0" g="0" b="0"/>
        </a:lnRef>
        <a:fillRef idx="1">
          <a:scrgbClr r="0" g="0" b="0"/>
        </a:fillRef>
        <a:effectRef idx="0">
          <a:scrgbClr r="0" g="0" b="0"/>
        </a:effectRef>
        <a:fontRef idx="minor">
          <a:schemeClr val="lt1"/>
        </a:fontRef>
      </dsp:style>
    </dsp:sp>
    <dsp:sp modelId="{56FF9ED7-B03F-415A-9C4F-2FB84282FA09}">
      <dsp:nvSpPr>
        <dsp:cNvPr id="0" name=""/>
        <dsp:cNvSpPr/>
      </dsp:nvSpPr>
      <dsp:spPr>
        <a:xfrm>
          <a:off x="5852480" y="1122011"/>
          <a:ext cx="1426284" cy="1141027"/>
        </a:xfrm>
        <a:prstGeom prst="roundRect">
          <a:avLst>
            <a:gd name="adj" fmla="val 10000"/>
          </a:avLst>
        </a:prstGeom>
        <a:solidFill>
          <a:srgbClr val="EF952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GB" sz="1800" kern="1200" dirty="0" smtClean="0">
              <a:latin typeface="Arial" panose="020B0604020202020204" pitchFamily="34" charset="0"/>
              <a:cs typeface="Arial" panose="020B0604020202020204" pitchFamily="34" charset="0"/>
            </a:rPr>
            <a:t>Good health</a:t>
          </a:r>
          <a:endParaRPr lang="en-GB" sz="1800" kern="1200" dirty="0">
            <a:latin typeface="Arial" panose="020B0604020202020204" pitchFamily="34" charset="0"/>
            <a:cs typeface="Arial" panose="020B0604020202020204" pitchFamily="34" charset="0"/>
          </a:endParaRPr>
        </a:p>
      </dsp:txBody>
      <dsp:txXfrm>
        <a:off x="5885900" y="1155431"/>
        <a:ext cx="1359444" cy="1074187"/>
      </dsp:txXfrm>
    </dsp:sp>
    <dsp:sp modelId="{83A7286B-DBC2-4B22-8FED-9AA6C1378BC9}">
      <dsp:nvSpPr>
        <dsp:cNvPr id="0" name=""/>
        <dsp:cNvSpPr/>
      </dsp:nvSpPr>
      <dsp:spPr>
        <a:xfrm>
          <a:off x="5202135" y="3215560"/>
          <a:ext cx="1952692" cy="580701"/>
        </a:xfrm>
        <a:prstGeom prst="leftArrow">
          <a:avLst>
            <a:gd name="adj1" fmla="val 60000"/>
            <a:gd name="adj2" fmla="val 50000"/>
          </a:avLst>
        </a:prstGeom>
        <a:solidFill>
          <a:srgbClr val="EF9526"/>
        </a:solidFill>
        <a:ln>
          <a:noFill/>
        </a:ln>
        <a:effectLst/>
      </dsp:spPr>
      <dsp:style>
        <a:lnRef idx="0">
          <a:scrgbClr r="0" g="0" b="0"/>
        </a:lnRef>
        <a:fillRef idx="1">
          <a:scrgbClr r="0" g="0" b="0"/>
        </a:fillRef>
        <a:effectRef idx="0">
          <a:scrgbClr r="0" g="0" b="0"/>
        </a:effectRef>
        <a:fontRef idx="minor">
          <a:schemeClr val="lt1"/>
        </a:fontRef>
      </dsp:style>
    </dsp:sp>
    <dsp:sp modelId="{E5D669D0-6DC3-463B-80EC-1ECDC374A160}">
      <dsp:nvSpPr>
        <dsp:cNvPr id="0" name=""/>
        <dsp:cNvSpPr/>
      </dsp:nvSpPr>
      <dsp:spPr>
        <a:xfrm>
          <a:off x="6351508" y="2935397"/>
          <a:ext cx="1606638" cy="1141027"/>
        </a:xfrm>
        <a:prstGeom prst="roundRect">
          <a:avLst>
            <a:gd name="adj" fmla="val 10000"/>
          </a:avLst>
        </a:prstGeom>
        <a:solidFill>
          <a:srgbClr val="EF952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GB" sz="1800" kern="1200" dirty="0" smtClean="0">
              <a:latin typeface="Arial" panose="020B0604020202020204" pitchFamily="34" charset="0"/>
              <a:cs typeface="Arial" panose="020B0604020202020204" pitchFamily="34" charset="0"/>
            </a:rPr>
            <a:t>Relationships, friends, leisure</a:t>
          </a:r>
          <a:endParaRPr lang="en-GB" sz="1800" kern="1200" dirty="0">
            <a:latin typeface="Arial" panose="020B0604020202020204" pitchFamily="34" charset="0"/>
            <a:cs typeface="Arial" panose="020B0604020202020204" pitchFamily="34" charset="0"/>
          </a:endParaRPr>
        </a:p>
      </dsp:txBody>
      <dsp:txXfrm>
        <a:off x="6384928" y="2968817"/>
        <a:ext cx="1539798" cy="107418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4C1DE7-759E-427B-AF7E-726F747359EF}">
      <dsp:nvSpPr>
        <dsp:cNvPr id="0" name=""/>
        <dsp:cNvSpPr/>
      </dsp:nvSpPr>
      <dsp:spPr>
        <a:xfrm>
          <a:off x="1710" y="0"/>
          <a:ext cx="2661381" cy="4525963"/>
        </a:xfrm>
        <a:prstGeom prst="roundRect">
          <a:avLst>
            <a:gd name="adj" fmla="val 10000"/>
          </a:avLst>
        </a:prstGeom>
        <a:solidFill>
          <a:srgbClr val="EF9526"/>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t" anchorCtr="1">
          <a:noAutofit/>
        </a:bodyPr>
        <a:lstStyle/>
        <a:p>
          <a:pPr lvl="0" algn="l" defTabSz="1066800" rtl="0">
            <a:lnSpc>
              <a:spcPct val="90000"/>
            </a:lnSpc>
            <a:spcBef>
              <a:spcPct val="0"/>
            </a:spcBef>
            <a:spcAft>
              <a:spcPct val="35000"/>
            </a:spcAft>
          </a:pPr>
          <a:endParaRPr lang="en-GB" sz="2400" kern="1200" dirty="0" smtClean="0">
            <a:solidFill>
              <a:schemeClr val="tx1"/>
            </a:solidFill>
            <a:latin typeface="Arial" panose="020B0604020202020204" pitchFamily="34" charset="0"/>
            <a:cs typeface="Arial" panose="020B0604020202020204" pitchFamily="34" charset="0"/>
          </a:endParaRPr>
        </a:p>
        <a:p>
          <a:pPr lvl="0" algn="ctr" defTabSz="1066800" rtl="0">
            <a:lnSpc>
              <a:spcPct val="90000"/>
            </a:lnSpc>
            <a:spcBef>
              <a:spcPct val="0"/>
            </a:spcBef>
            <a:spcAft>
              <a:spcPct val="35000"/>
            </a:spcAft>
          </a:pPr>
          <a:r>
            <a:rPr lang="en-GB" sz="2400" kern="1200" dirty="0" smtClean="0">
              <a:solidFill>
                <a:schemeClr val="tx1"/>
              </a:solidFill>
              <a:latin typeface="Arial" panose="020B0604020202020204" pitchFamily="34" charset="0"/>
              <a:cs typeface="Arial" panose="020B0604020202020204" pitchFamily="34" charset="0"/>
            </a:rPr>
            <a:t>Duties for the “home” local authority for looked after children</a:t>
          </a:r>
          <a:endParaRPr lang="en-GB" sz="2400" kern="1200" dirty="0">
            <a:solidFill>
              <a:schemeClr val="tx1"/>
            </a:solidFill>
            <a:latin typeface="Arial" panose="020B0604020202020204" pitchFamily="34" charset="0"/>
            <a:cs typeface="Arial" panose="020B0604020202020204" pitchFamily="34" charset="0"/>
          </a:endParaRPr>
        </a:p>
        <a:p>
          <a:pPr marL="285750" lvl="1" indent="-285750" algn="l" defTabSz="1600200">
            <a:lnSpc>
              <a:spcPct val="90000"/>
            </a:lnSpc>
            <a:spcBef>
              <a:spcPct val="0"/>
            </a:spcBef>
            <a:spcAft>
              <a:spcPct val="15000"/>
            </a:spcAft>
            <a:buChar char="••"/>
          </a:pPr>
          <a:endParaRPr lang="en-GB" sz="3600" kern="1200" dirty="0"/>
        </a:p>
      </dsp:txBody>
      <dsp:txXfrm>
        <a:off x="1710" y="1810385"/>
        <a:ext cx="2661381" cy="1810385"/>
      </dsp:txXfrm>
    </dsp:sp>
    <dsp:sp modelId="{1805C65D-B19C-4420-8FE3-9835CD540FE1}">
      <dsp:nvSpPr>
        <dsp:cNvPr id="0" name=""/>
        <dsp:cNvSpPr/>
      </dsp:nvSpPr>
      <dsp:spPr>
        <a:xfrm>
          <a:off x="504058" y="250065"/>
          <a:ext cx="1656684" cy="1694152"/>
        </a:xfrm>
        <a:prstGeom prst="roundRect">
          <a:avLst/>
        </a:prstGeom>
        <a:blipFill rotWithShape="1">
          <a:blip xmlns:r="http://schemas.openxmlformats.org/officeDocument/2006/relationships" r:embed="rId1"/>
          <a:stretch>
            <a:fillRect/>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24031E4A-FE14-47C6-85CA-0CE6CE588528}">
      <dsp:nvSpPr>
        <dsp:cNvPr id="0" name=""/>
        <dsp:cNvSpPr/>
      </dsp:nvSpPr>
      <dsp:spPr>
        <a:xfrm>
          <a:off x="2742933" y="0"/>
          <a:ext cx="2661381" cy="4525963"/>
        </a:xfrm>
        <a:prstGeom prst="roundRect">
          <a:avLst>
            <a:gd name="adj" fmla="val 10000"/>
          </a:avLst>
        </a:prstGeom>
        <a:solidFill>
          <a:srgbClr val="85C44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endParaRPr lang="en-GB" sz="2400" kern="1200" dirty="0" smtClean="0">
            <a:solidFill>
              <a:schemeClr val="tx1"/>
            </a:solidFill>
            <a:latin typeface="Arial" panose="020B0604020202020204" pitchFamily="34" charset="0"/>
            <a:cs typeface="Arial" panose="020B0604020202020204" pitchFamily="34" charset="0"/>
          </a:endParaRPr>
        </a:p>
        <a:p>
          <a:pPr lvl="0" algn="ctr" defTabSz="1066800" rtl="0">
            <a:lnSpc>
              <a:spcPct val="90000"/>
            </a:lnSpc>
            <a:spcBef>
              <a:spcPct val="0"/>
            </a:spcBef>
            <a:spcAft>
              <a:spcPct val="35000"/>
            </a:spcAft>
          </a:pPr>
          <a:r>
            <a:rPr lang="en-GB" sz="2400" kern="1200" dirty="0" smtClean="0">
              <a:solidFill>
                <a:schemeClr val="tx1"/>
              </a:solidFill>
              <a:latin typeface="Arial" panose="020B0604020202020204" pitchFamily="34" charset="0"/>
              <a:cs typeface="Arial" panose="020B0604020202020204" pitchFamily="34" charset="0"/>
            </a:rPr>
            <a:t>Duties for care leavers and transition to adulthood</a:t>
          </a:r>
          <a:endParaRPr lang="en-GB" sz="2400" kern="1200" dirty="0">
            <a:solidFill>
              <a:schemeClr val="tx1"/>
            </a:solidFill>
            <a:latin typeface="Arial" panose="020B0604020202020204" pitchFamily="34" charset="0"/>
            <a:cs typeface="Arial" panose="020B0604020202020204" pitchFamily="34" charset="0"/>
          </a:endParaRPr>
        </a:p>
      </dsp:txBody>
      <dsp:txXfrm>
        <a:off x="2742933" y="1810385"/>
        <a:ext cx="2661381" cy="1810385"/>
      </dsp:txXfrm>
    </dsp:sp>
    <dsp:sp modelId="{B8CDE9E5-5829-47EF-A5E8-9CCF2A1F8E0D}">
      <dsp:nvSpPr>
        <dsp:cNvPr id="0" name=""/>
        <dsp:cNvSpPr/>
      </dsp:nvSpPr>
      <dsp:spPr>
        <a:xfrm>
          <a:off x="3320051" y="271557"/>
          <a:ext cx="1507145" cy="1507145"/>
        </a:xfrm>
        <a:prstGeom prst="roundRect">
          <a:avLst/>
        </a:prstGeom>
        <a:blipFill rotWithShape="1">
          <a:blip xmlns:r="http://schemas.openxmlformats.org/officeDocument/2006/relationships" r:embed="rId2"/>
          <a:stretch>
            <a:fillRect/>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60EEE954-5DC4-4F9D-A854-C9DA922A0318}">
      <dsp:nvSpPr>
        <dsp:cNvPr id="0" name=""/>
        <dsp:cNvSpPr/>
      </dsp:nvSpPr>
      <dsp:spPr>
        <a:xfrm>
          <a:off x="5484156" y="0"/>
          <a:ext cx="2661381" cy="4525963"/>
        </a:xfrm>
        <a:prstGeom prst="roundRect">
          <a:avLst>
            <a:gd name="adj" fmla="val 10000"/>
          </a:avLst>
        </a:prstGeom>
        <a:solidFill>
          <a:srgbClr val="5CC9E3"/>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endParaRPr lang="en-GB" sz="2400" kern="1200" dirty="0" smtClean="0">
            <a:solidFill>
              <a:schemeClr val="tx1"/>
            </a:solidFill>
            <a:latin typeface="Arial" panose="020B0604020202020204" pitchFamily="34" charset="0"/>
            <a:cs typeface="Arial" panose="020B0604020202020204" pitchFamily="34" charset="0"/>
          </a:endParaRPr>
        </a:p>
        <a:p>
          <a:pPr lvl="0" algn="ctr" defTabSz="1066800" rtl="0">
            <a:lnSpc>
              <a:spcPct val="90000"/>
            </a:lnSpc>
            <a:spcBef>
              <a:spcPct val="0"/>
            </a:spcBef>
            <a:spcAft>
              <a:spcPct val="35000"/>
            </a:spcAft>
          </a:pPr>
          <a:r>
            <a:rPr lang="en-GB" sz="2400" kern="1200" dirty="0" smtClean="0">
              <a:solidFill>
                <a:schemeClr val="tx1"/>
              </a:solidFill>
              <a:latin typeface="Arial" panose="020B0604020202020204" pitchFamily="34" charset="0"/>
              <a:cs typeface="Arial" panose="020B0604020202020204" pitchFamily="34" charset="0"/>
            </a:rPr>
            <a:t>Some exclusions: </a:t>
          </a:r>
          <a:r>
            <a:rPr lang="en-GB" sz="2000" kern="1200" dirty="0" smtClean="0">
              <a:solidFill>
                <a:schemeClr val="tx1"/>
              </a:solidFill>
              <a:latin typeface="Arial" panose="020B0604020202020204" pitchFamily="34" charset="0"/>
              <a:cs typeface="Arial" panose="020B0604020202020204" pitchFamily="34" charset="0"/>
            </a:rPr>
            <a:t>accommodation and maintenance; some categories of young person</a:t>
          </a:r>
          <a:endParaRPr lang="en-GB" sz="2000" kern="1200" dirty="0">
            <a:solidFill>
              <a:schemeClr val="tx1"/>
            </a:solidFill>
            <a:latin typeface="Arial" panose="020B0604020202020204" pitchFamily="34" charset="0"/>
            <a:cs typeface="Arial" panose="020B0604020202020204" pitchFamily="34" charset="0"/>
          </a:endParaRPr>
        </a:p>
      </dsp:txBody>
      <dsp:txXfrm>
        <a:off x="5484156" y="1810385"/>
        <a:ext cx="2661381" cy="1810385"/>
      </dsp:txXfrm>
    </dsp:sp>
    <dsp:sp modelId="{DA8E29D3-8F59-462F-A835-E8860BDC6082}">
      <dsp:nvSpPr>
        <dsp:cNvPr id="0" name=""/>
        <dsp:cNvSpPr/>
      </dsp:nvSpPr>
      <dsp:spPr>
        <a:xfrm>
          <a:off x="6061273" y="271557"/>
          <a:ext cx="1507145" cy="1507145"/>
        </a:xfrm>
        <a:prstGeom prst="ellipse">
          <a:avLst/>
        </a:prstGeom>
        <a:blipFill rotWithShape="1">
          <a:blip xmlns:r="http://schemas.openxmlformats.org/officeDocument/2006/relationships" r:embed="rId3"/>
          <a:stretch>
            <a:fillRect/>
          </a:stretch>
        </a:blip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2478A903-73CA-46AD-AFDF-68455A9D258B}">
      <dsp:nvSpPr>
        <dsp:cNvPr id="0" name=""/>
        <dsp:cNvSpPr/>
      </dsp:nvSpPr>
      <dsp:spPr>
        <a:xfrm>
          <a:off x="4050987" y="3887986"/>
          <a:ext cx="45272" cy="144461"/>
        </a:xfrm>
        <a:prstGeom prst="leftRightArrow">
          <a:avLst/>
        </a:prstGeom>
        <a:solidFill>
          <a:srgbClr val="85C441"/>
        </a:solidFill>
        <a:ln>
          <a:solidFill>
            <a:srgbClr val="85C441"/>
          </a:solidFill>
        </a:ln>
        <a:effectLst/>
        <a:scene3d>
          <a:camera prst="orthographicFront"/>
          <a:lightRig rig="flat" dir="t"/>
        </a:scene3d>
        <a:sp3d z="190500" prstMaterial="plastic">
          <a:bevelB w="88900" h="31750" prst="angle"/>
        </a:sp3d>
      </dsp:spPr>
      <dsp:style>
        <a:lnRef idx="0">
          <a:scrgbClr r="0" g="0" b="0"/>
        </a:lnRef>
        <a:fillRef idx="1">
          <a:scrgbClr r="0" g="0" b="0"/>
        </a:fillRef>
        <a:effectRef idx="3">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6" y="2"/>
            <a:ext cx="2945659" cy="496332"/>
          </a:xfrm>
          <a:prstGeom prst="rect">
            <a:avLst/>
          </a:prstGeom>
        </p:spPr>
        <p:txBody>
          <a:bodyPr vert="horz" lIns="91440" tIns="45720" rIns="91440" bIns="45720" rtlCol="0"/>
          <a:lstStyle>
            <a:lvl1pPr algn="r">
              <a:defRPr sz="1200"/>
            </a:lvl1pPr>
          </a:lstStyle>
          <a:p>
            <a:fld id="{2F6F487F-92FD-490C-ABF8-B7476D80A5B8}" type="datetimeFigureOut">
              <a:rPr lang="en-GB" smtClean="0"/>
              <a:t>21/12/2015</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374501" y="4601370"/>
            <a:ext cx="6120680" cy="4632963"/>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4"/>
          </p:nvPr>
        </p:nvSpPr>
        <p:spPr>
          <a:xfrm>
            <a:off x="3" y="9428584"/>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6" y="9428584"/>
            <a:ext cx="2945659" cy="496332"/>
          </a:xfrm>
          <a:prstGeom prst="rect">
            <a:avLst/>
          </a:prstGeom>
        </p:spPr>
        <p:txBody>
          <a:bodyPr vert="horz" lIns="91440" tIns="45720" rIns="91440" bIns="45720" rtlCol="0" anchor="b"/>
          <a:lstStyle>
            <a:lvl1pPr algn="r">
              <a:defRPr sz="1200"/>
            </a:lvl1pPr>
          </a:lstStyle>
          <a:p>
            <a:fld id="{A771E050-A66B-4E11-9C20-135C160BC1C9}" type="slidenum">
              <a:rPr lang="en-GB" smtClean="0"/>
              <a:t>‹#›</a:t>
            </a:fld>
            <a:endParaRPr lang="en-GB"/>
          </a:p>
        </p:txBody>
      </p:sp>
    </p:spTree>
    <p:extLst>
      <p:ext uri="{BB962C8B-B14F-4D97-AF65-F5344CB8AC3E}">
        <p14:creationId xmlns:p14="http://schemas.microsoft.com/office/powerpoint/2010/main" val="2967091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fontAlgn="auto">
              <a:spcBef>
                <a:spcPts val="0"/>
              </a:spcBef>
              <a:spcAft>
                <a:spcPts val="0"/>
              </a:spcAft>
              <a:buFont typeface="+mj-lt"/>
              <a:buAutoNum type="arabicPeriod"/>
              <a:defRPr/>
            </a:pPr>
            <a:r>
              <a:rPr lang="en-GB" altLang="en-US" dirty="0" smtClean="0">
                <a:latin typeface="Arial" pitchFamily="34" charset="0"/>
                <a:ea typeface="ＭＳ Ｐゴシック" pitchFamily="34" charset="-128"/>
                <a:cs typeface="Arial" panose="020B0604020202020204" pitchFamily="34" charset="0"/>
              </a:rPr>
              <a:t>This overview </a:t>
            </a:r>
            <a:r>
              <a:rPr lang="en-GB" dirty="0" smtClean="0">
                <a:latin typeface="Arial" panose="020B0604020202020204" pitchFamily="34" charset="0"/>
                <a:cs typeface="Arial" panose="020B0604020202020204" pitchFamily="34" charset="0"/>
              </a:rPr>
              <a:t>forms part of the suite of learning materials that have been developed to support the implementation of the </a:t>
            </a:r>
            <a:r>
              <a:rPr lang="en-GB" sz="1200" kern="1200" dirty="0" smtClean="0">
                <a:solidFill>
                  <a:schemeClr val="tx1"/>
                </a:solidFill>
                <a:effectLst/>
                <a:latin typeface="Arial" panose="020B0604020202020204" pitchFamily="34" charset="0"/>
                <a:ea typeface="+mn-ea"/>
                <a:cs typeface="Arial" panose="020B0604020202020204" pitchFamily="34" charset="0"/>
              </a:rPr>
              <a:t>Social Services and Well-being (Wales) Act 2014 </a:t>
            </a:r>
            <a:r>
              <a:rPr lang="en-GB" dirty="0" smtClean="0">
                <a:latin typeface="Arial" panose="020B0604020202020204" pitchFamily="34" charset="0"/>
                <a:cs typeface="Arial" panose="020B0604020202020204" pitchFamily="34" charset="0"/>
              </a:rPr>
              <a:t>. These materials summarise and explain </a:t>
            </a:r>
            <a:r>
              <a:rPr lang="en-GB" sz="1200" kern="1200" dirty="0" smtClean="0">
                <a:solidFill>
                  <a:schemeClr val="tx1"/>
                </a:solidFill>
                <a:effectLst/>
                <a:latin typeface="Arial" panose="020B0604020202020204" pitchFamily="34" charset="0"/>
                <a:ea typeface="+mn-ea"/>
                <a:cs typeface="Arial" panose="020B0604020202020204" pitchFamily="34" charset="0"/>
              </a:rPr>
              <a:t>the codes of practice or statutory guidance that underpin the Act </a:t>
            </a:r>
            <a:r>
              <a:rPr lang="en-GB" dirty="0" smtClean="0">
                <a:latin typeface="Arial" panose="020B0604020202020204" pitchFamily="34" charset="0"/>
                <a:cs typeface="Arial" panose="020B0604020202020204" pitchFamily="34" charset="0"/>
              </a:rPr>
              <a:t>and are designed to help those</a:t>
            </a:r>
            <a:r>
              <a:rPr lang="en-GB" baseline="0" dirty="0" smtClean="0">
                <a:latin typeface="Arial" panose="020B0604020202020204" pitchFamily="34" charset="0"/>
                <a:cs typeface="Arial" panose="020B0604020202020204" pitchFamily="34" charset="0"/>
              </a:rPr>
              <a:t> </a:t>
            </a:r>
            <a:r>
              <a:rPr lang="en-GB" dirty="0" smtClean="0">
                <a:latin typeface="Arial" panose="020B0604020202020204" pitchFamily="34" charset="0"/>
                <a:cs typeface="Arial" panose="020B0604020202020204" pitchFamily="34" charset="0"/>
              </a:rPr>
              <a:t>involved in care and support services to understand and implement it. </a:t>
            </a:r>
          </a:p>
          <a:p>
            <a:pPr marL="228600" indent="-228600" fontAlgn="auto">
              <a:spcBef>
                <a:spcPts val="0"/>
              </a:spcBef>
              <a:spcAft>
                <a:spcPts val="0"/>
              </a:spcAft>
              <a:buFont typeface="+mj-lt"/>
              <a:buAutoNum type="arabicPeriod"/>
              <a:defRPr/>
            </a:pPr>
            <a:endParaRPr lang="en-GB" dirty="0" smtClean="0">
              <a:latin typeface="Arial" panose="020B0604020202020204" pitchFamily="34" charset="0"/>
              <a:cs typeface="Arial" panose="020B0604020202020204" pitchFamily="34" charset="0"/>
            </a:endParaRPr>
          </a:p>
          <a:p>
            <a:pPr marL="228600" indent="-228600" fontAlgn="auto">
              <a:spcBef>
                <a:spcPts val="0"/>
              </a:spcBef>
              <a:spcAft>
                <a:spcPts val="0"/>
              </a:spcAft>
              <a:buFont typeface="+mj-lt"/>
              <a:buAutoNum type="arabicPeriod"/>
              <a:defRPr/>
            </a:pPr>
            <a:r>
              <a:rPr lang="en-GB" dirty="0" smtClean="0">
                <a:latin typeface="Arial" panose="020B0604020202020204" pitchFamily="34" charset="0"/>
                <a:cs typeface="Arial" panose="020B0604020202020204" pitchFamily="34" charset="0"/>
              </a:rPr>
              <a:t>This presentation is an overview of looked after and accommodated children. It is intended for anyone who would like to know more about Part 6 of the Act</a:t>
            </a:r>
            <a:r>
              <a:rPr lang="en-GB" baseline="0" dirty="0" smtClean="0">
                <a:latin typeface="Arial" panose="020B0604020202020204" pitchFamily="34" charset="0"/>
                <a:cs typeface="Arial" panose="020B0604020202020204" pitchFamily="34" charset="0"/>
              </a:rPr>
              <a:t> and relevant aspects of Part 11 of the Act relating to children and young people in the secure estate.</a:t>
            </a:r>
            <a:endParaRPr lang="en-GB" dirty="0" smtClean="0">
              <a:latin typeface="Arial" panose="020B0604020202020204" pitchFamily="34" charset="0"/>
              <a:cs typeface="Arial" panose="020B0604020202020204" pitchFamily="34" charset="0"/>
            </a:endParaRPr>
          </a:p>
          <a:p>
            <a:pPr marL="228600" indent="-228600" fontAlgn="auto">
              <a:spcBef>
                <a:spcPts val="0"/>
              </a:spcBef>
              <a:spcAft>
                <a:spcPts val="0"/>
              </a:spcAft>
              <a:buFont typeface="+mj-lt"/>
              <a:buAutoNum type="arabicPeriod"/>
              <a:defRPr/>
            </a:pPr>
            <a:endParaRPr lang="en-GB" altLang="en-US" dirty="0" smtClean="0">
              <a:latin typeface="Arial" pitchFamily="34" charset="0"/>
              <a:ea typeface="ＭＳ Ｐゴシック" pitchFamily="34" charset="-128"/>
            </a:endParaRPr>
          </a:p>
          <a:p>
            <a:pPr marL="228600" indent="-228600" fontAlgn="auto">
              <a:spcBef>
                <a:spcPts val="0"/>
              </a:spcBef>
              <a:spcAft>
                <a:spcPts val="0"/>
              </a:spcAft>
              <a:buFontTx/>
              <a:buAutoNum type="arabicPeriod"/>
              <a:defRPr/>
            </a:pPr>
            <a:r>
              <a:rPr lang="en-GB" altLang="en-US" dirty="0" smtClean="0">
                <a:latin typeface="Arial" pitchFamily="34" charset="0"/>
                <a:ea typeface="ＭＳ Ｐゴシック" pitchFamily="34" charset="-128"/>
              </a:rPr>
              <a:t>Note that there is also a full </a:t>
            </a:r>
            <a:r>
              <a:rPr lang="en-GB" sz="1200" kern="1200" dirty="0" smtClean="0">
                <a:solidFill>
                  <a:schemeClr val="tx1"/>
                </a:solidFill>
                <a:effectLst/>
                <a:latin typeface="Arial" panose="020B0604020202020204" pitchFamily="34" charset="0"/>
                <a:ea typeface="+mn-ea"/>
                <a:cs typeface="Arial" panose="020B0604020202020204" pitchFamily="34" charset="0"/>
              </a:rPr>
              <a:t>presentation and other more in-depth learning material on </a:t>
            </a:r>
            <a:r>
              <a:rPr lang="en-GB" altLang="en-US" dirty="0" smtClean="0">
                <a:latin typeface="Arial" pitchFamily="34" charset="0"/>
                <a:ea typeface="ＭＳ Ｐゴシック" pitchFamily="34" charset="-128"/>
              </a:rPr>
              <a:t>this topic area. </a:t>
            </a: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0</a:t>
            </a:fld>
            <a:endParaRPr lang="en-GB"/>
          </a:p>
        </p:txBody>
      </p:sp>
    </p:spTree>
    <p:extLst>
      <p:ext uri="{BB962C8B-B14F-4D97-AF65-F5344CB8AC3E}">
        <p14:creationId xmlns:p14="http://schemas.microsoft.com/office/powerpoint/2010/main" val="18266166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74501" y="4601370"/>
            <a:ext cx="6120680" cy="5139693"/>
          </a:xfrm>
        </p:spPr>
        <p:txBody>
          <a:bodyPr/>
          <a:lstStyle/>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b="0" baseline="0" dirty="0" smtClean="0"/>
              <a:t>Responsibilities for support to all care leavers apply until they reach the age of 21 or, if they are being helped with education or training up to age 25, or until the agreed programme of education or training ends (which can take them beyond 25).</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b="0" baseline="0" dirty="0" smtClean="0"/>
              <a:t>The care leaver is central to their pathway planning which should </a:t>
            </a:r>
            <a:r>
              <a:rPr lang="en-GB" sz="1200" kern="1200" dirty="0" smtClean="0">
                <a:solidFill>
                  <a:schemeClr val="tx1"/>
                </a:solidFill>
                <a:effectLst/>
                <a:latin typeface="Arial" panose="020B0604020202020204" pitchFamily="34" charset="0"/>
                <a:ea typeface="+mn-ea"/>
                <a:cs typeface="Arial" panose="020B0604020202020204" pitchFamily="34" charset="0"/>
              </a:rPr>
              <a:t>set out the young person’s aspirations and personal goals, as well as the services and actions for all involved to develop the young person’s resilience and skills to equip them</a:t>
            </a:r>
            <a:r>
              <a:rPr lang="en-GB" sz="1200" kern="1200" baseline="0" dirty="0" smtClean="0">
                <a:solidFill>
                  <a:schemeClr val="tx1"/>
                </a:solidFill>
                <a:effectLst/>
                <a:latin typeface="Arial" panose="020B0604020202020204" pitchFamily="34" charset="0"/>
                <a:ea typeface="+mn-ea"/>
                <a:cs typeface="Arial" panose="020B0604020202020204" pitchFamily="34" charset="0"/>
              </a:rPr>
              <a:t> </a:t>
            </a:r>
            <a:r>
              <a:rPr lang="en-GB" sz="1200" kern="1200" dirty="0" smtClean="0">
                <a:solidFill>
                  <a:schemeClr val="tx1"/>
                </a:solidFill>
                <a:effectLst/>
                <a:latin typeface="Arial" panose="020B0604020202020204" pitchFamily="34" charset="0"/>
                <a:ea typeface="+mn-ea"/>
                <a:cs typeface="Arial" panose="020B0604020202020204" pitchFamily="34" charset="0"/>
              </a:rPr>
              <a:t>to make a successful and positive transition to adulthood.</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b="0" baseline="0" dirty="0" smtClean="0"/>
              <a:t>Support for care leavers must cover all areas of the young person’s life, as detailed in the slide. The pathway plan should include:</a:t>
            </a:r>
          </a:p>
          <a:p>
            <a:pPr marL="542925" lvl="1" indent="-276225">
              <a:buFont typeface="Arial" panose="020B0604020202020204" pitchFamily="34" charset="0"/>
              <a:buChar char="•"/>
              <a:defRPr/>
            </a:pPr>
            <a:r>
              <a:rPr lang="en-GB" b="0" baseline="0" dirty="0" smtClean="0"/>
              <a:t>the young person’s physical and emotional health and development</a:t>
            </a:r>
          </a:p>
          <a:p>
            <a:pPr marL="542925" lvl="1" indent="-276225">
              <a:buFont typeface="Arial" panose="020B0604020202020204" pitchFamily="34" charset="0"/>
              <a:buChar char="•"/>
              <a:defRPr/>
            </a:pPr>
            <a:r>
              <a:rPr lang="en-GB" b="0" baseline="0" dirty="0" smtClean="0"/>
              <a:t>education, training and employment, including career planning </a:t>
            </a:r>
          </a:p>
          <a:p>
            <a:pPr marL="542925" lvl="1" indent="-276225">
              <a:buFont typeface="Arial" panose="020B0604020202020204" pitchFamily="34" charset="0"/>
              <a:buChar char="•"/>
              <a:defRPr/>
            </a:pPr>
            <a:r>
              <a:rPr lang="en-GB" b="0" baseline="0" dirty="0" smtClean="0"/>
              <a:t>the young person’s aspirations, skills and educational potential</a:t>
            </a:r>
          </a:p>
          <a:p>
            <a:pPr marL="542925" lvl="1" indent="-276225">
              <a:buFont typeface="Arial" panose="020B0604020202020204" pitchFamily="34" charset="0"/>
              <a:buChar char="•"/>
              <a:defRPr/>
            </a:pPr>
            <a:r>
              <a:rPr lang="en-GB" b="0" baseline="0" dirty="0" smtClean="0"/>
              <a:t>contact with the young person’s parents, wider family and friends</a:t>
            </a:r>
          </a:p>
          <a:p>
            <a:pPr marL="542925" lvl="1" indent="-276225">
              <a:buFont typeface="Arial" panose="020B0604020202020204" pitchFamily="34" charset="0"/>
              <a:buChar char="•"/>
              <a:defRPr/>
            </a:pPr>
            <a:r>
              <a:rPr lang="en-GB" b="0" baseline="0" dirty="0" smtClean="0"/>
              <a:t>money management</a:t>
            </a:r>
          </a:p>
          <a:p>
            <a:pPr marL="542925" lvl="1" indent="-276225">
              <a:buFont typeface="Arial" panose="020B0604020202020204" pitchFamily="34" charset="0"/>
              <a:buChar char="•"/>
              <a:defRPr/>
            </a:pPr>
            <a:r>
              <a:rPr lang="en-GB" b="0" baseline="0" dirty="0" smtClean="0"/>
              <a:t>it should also specify arrangements for keeping in touch with the young person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200" kern="1200" dirty="0" smtClean="0">
                <a:solidFill>
                  <a:schemeClr val="tx1"/>
                </a:solidFill>
                <a:effectLst/>
                <a:latin typeface="Arial" panose="020B0604020202020204" pitchFamily="34" charset="0"/>
                <a:ea typeface="+mn-ea"/>
                <a:cs typeface="Arial" panose="020B0604020202020204" pitchFamily="34" charset="0"/>
              </a:rPr>
              <a:t>The pathway plan must remain a ‘live’ document and be reviewed.</a:t>
            </a:r>
            <a:r>
              <a:rPr lang="en-GB" sz="1200" kern="1200" baseline="0" dirty="0" smtClean="0">
                <a:solidFill>
                  <a:schemeClr val="tx1"/>
                </a:solidFill>
                <a:effectLst/>
                <a:latin typeface="Arial" panose="020B0604020202020204" pitchFamily="34" charset="0"/>
                <a:ea typeface="+mn-ea"/>
                <a:cs typeface="Arial" panose="020B0604020202020204" pitchFamily="34" charset="0"/>
              </a:rPr>
              <a:t> </a:t>
            </a:r>
            <a:r>
              <a:rPr lang="en-GB" sz="1200" kern="1200" dirty="0" smtClean="0">
                <a:solidFill>
                  <a:schemeClr val="tx1"/>
                </a:solidFill>
                <a:effectLst/>
                <a:latin typeface="Arial" panose="020B0604020202020204" pitchFamily="34" charset="0"/>
                <a:ea typeface="+mn-ea"/>
                <a:cs typeface="Arial" panose="020B0604020202020204" pitchFamily="34" charset="0"/>
              </a:rPr>
              <a:t>A review must take place before any move to ‘leave care’ is made. This must evaluate the assessment of the young person’s readiness for the move and agree that the young person has developed the skills necessary to manage the transition.</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dirty="0" smtClean="0"/>
              <a:t>Local authority responsibilities for disabled</a:t>
            </a:r>
            <a:r>
              <a:rPr lang="en-GB" baseline="0" dirty="0" smtClean="0"/>
              <a:t> care leavers are the same as for all other care leavers, but there may be other responsibilities under different legislation and processes, such as to meet their special educational needs. It is important that these processes are as streamlined as possible. Joint protocols should be drawn up in each local authority to avoid duplication and to identify how the pathway planning process relates to other frameworks for transition to adulthood for disabled young people.</a:t>
            </a: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9</a:t>
            </a:fld>
            <a:endParaRPr lang="en-GB"/>
          </a:p>
        </p:txBody>
      </p:sp>
    </p:spTree>
    <p:extLst>
      <p:ext uri="{BB962C8B-B14F-4D97-AF65-F5344CB8AC3E}">
        <p14:creationId xmlns:p14="http://schemas.microsoft.com/office/powerpoint/2010/main" val="28114352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30485" y="4550174"/>
            <a:ext cx="6408712" cy="4973718"/>
          </a:xfrm>
        </p:spPr>
        <p:txBody>
          <a:bodyPr/>
          <a:lstStyle/>
          <a:p>
            <a:pPr marL="228600" lvl="0" indent="-228600">
              <a:buFont typeface="+mj-lt"/>
              <a:buAutoNum type="arabicPeriod"/>
              <a:defRPr/>
            </a:pPr>
            <a:r>
              <a:rPr lang="en-GB" dirty="0" smtClean="0"/>
              <a:t>The home local authority is responsible </a:t>
            </a:r>
            <a:r>
              <a:rPr lang="en-GB" dirty="0"/>
              <a:t>for the care and support needs of a </a:t>
            </a:r>
            <a:r>
              <a:rPr lang="en-GB" dirty="0" smtClean="0"/>
              <a:t>child or young person who is detained.</a:t>
            </a:r>
            <a:r>
              <a:rPr lang="en-GB" baseline="0" dirty="0" smtClean="0"/>
              <a:t> The home local authority is the</a:t>
            </a:r>
            <a:r>
              <a:rPr lang="en-GB" sz="1200" kern="1200" dirty="0" smtClean="0">
                <a:solidFill>
                  <a:schemeClr val="tx1"/>
                </a:solidFill>
                <a:effectLst/>
                <a:latin typeface="Arial" panose="020B0604020202020204" pitchFamily="34" charset="0"/>
                <a:ea typeface="+mn-ea"/>
                <a:cs typeface="Arial" panose="020B0604020202020204" pitchFamily="34" charset="0"/>
              </a:rPr>
              <a:t> authority in whose area the child </a:t>
            </a:r>
            <a:r>
              <a:rPr lang="en-GB" dirty="0"/>
              <a:t>or young person </a:t>
            </a:r>
            <a:r>
              <a:rPr lang="en-GB" sz="1200" kern="1200" dirty="0" smtClean="0">
                <a:solidFill>
                  <a:schemeClr val="tx1"/>
                </a:solidFill>
                <a:effectLst/>
                <a:latin typeface="Arial" panose="020B0604020202020204" pitchFamily="34" charset="0"/>
                <a:ea typeface="+mn-ea"/>
                <a:cs typeface="Arial" panose="020B0604020202020204" pitchFamily="34" charset="0"/>
              </a:rPr>
              <a:t>was ordinarily resident prior to being in custody, or for a looked after child, the local authority that looked after the child immediately prior to being detained.</a:t>
            </a:r>
            <a:endParaRPr lang="en-GB" dirty="0" smtClean="0"/>
          </a:p>
          <a:p>
            <a:pPr marL="228600" indent="-228600">
              <a:buFont typeface="+mj-lt"/>
              <a:buAutoNum type="arabicPeriod"/>
            </a:pPr>
            <a:endParaRPr lang="en-GB" dirty="0" smtClean="0"/>
          </a:p>
          <a:p>
            <a:pPr marL="228600" indent="-228600">
              <a:buFont typeface="+mj-lt"/>
              <a:buAutoNum type="arabicPeriod"/>
            </a:pPr>
            <a:r>
              <a:rPr lang="en-GB" sz="1200" kern="1200" dirty="0" smtClean="0">
                <a:solidFill>
                  <a:schemeClr val="tx1"/>
                </a:solidFill>
                <a:effectLst/>
                <a:latin typeface="Arial" panose="020B0604020202020204" pitchFamily="34" charset="0"/>
                <a:ea typeface="+mn-ea"/>
                <a:cs typeface="Arial" panose="020B0604020202020204" pitchFamily="34" charset="0"/>
              </a:rPr>
              <a:t>The home local authority must continue to fulfil its duties towards a looked after child while detained, i.e. to offer advice, carry out visits, reviews or assessments with the aim of continuing to meet their personal outcomes. Regulations modify some of the care and support planning arrangements while the child is detained.</a:t>
            </a:r>
          </a:p>
          <a:p>
            <a:pPr marL="228600" indent="-228600">
              <a:buFont typeface="+mj-lt"/>
              <a:buAutoNum type="arabicPeriod"/>
            </a:pPr>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marL="228600" indent="-228600">
              <a:buFont typeface="+mj-lt"/>
              <a:buAutoNum type="arabicPeriod"/>
            </a:pPr>
            <a:r>
              <a:rPr lang="en-GB" sz="1200" kern="1200" dirty="0" smtClean="0">
                <a:solidFill>
                  <a:schemeClr val="tx1"/>
                </a:solidFill>
                <a:effectLst/>
                <a:latin typeface="Arial" panose="020B0604020202020204" pitchFamily="34" charset="0"/>
                <a:ea typeface="+mn-ea"/>
                <a:cs typeface="Arial" panose="020B0604020202020204" pitchFamily="34" charset="0"/>
              </a:rPr>
              <a:t>Some of the Part 6 duties towards care leavers, i.e.</a:t>
            </a:r>
            <a:r>
              <a:rPr lang="en-GB" sz="1200" kern="1200" baseline="0" dirty="0" smtClean="0">
                <a:solidFill>
                  <a:schemeClr val="tx1"/>
                </a:solidFill>
                <a:effectLst/>
                <a:latin typeface="Arial" panose="020B0604020202020204" pitchFamily="34" charset="0"/>
                <a:ea typeface="+mn-ea"/>
                <a:cs typeface="Arial" panose="020B0604020202020204" pitchFamily="34" charset="0"/>
              </a:rPr>
              <a:t> </a:t>
            </a:r>
            <a:r>
              <a:rPr lang="en-GB" sz="1200" kern="1200" dirty="0" smtClean="0">
                <a:solidFill>
                  <a:schemeClr val="tx1"/>
                </a:solidFill>
                <a:effectLst/>
                <a:latin typeface="Arial" panose="020B0604020202020204" pitchFamily="34" charset="0"/>
                <a:ea typeface="+mn-ea"/>
                <a:cs typeface="Arial" panose="020B0604020202020204" pitchFamily="34" charset="0"/>
              </a:rPr>
              <a:t>pathway assessments and plans,</a:t>
            </a:r>
            <a:r>
              <a:rPr lang="en-GB" sz="1200" kern="1200" baseline="0" dirty="0" smtClean="0">
                <a:solidFill>
                  <a:schemeClr val="tx1"/>
                </a:solidFill>
                <a:effectLst/>
                <a:latin typeface="Arial" panose="020B0604020202020204" pitchFamily="34" charset="0"/>
                <a:ea typeface="+mn-ea"/>
                <a:cs typeface="Arial" panose="020B0604020202020204" pitchFamily="34" charset="0"/>
              </a:rPr>
              <a:t> </a:t>
            </a:r>
            <a:r>
              <a:rPr lang="en-GB" sz="1200" kern="1200" dirty="0" smtClean="0">
                <a:solidFill>
                  <a:schemeClr val="tx1"/>
                </a:solidFill>
                <a:effectLst/>
                <a:latin typeface="Arial" panose="020B0604020202020204" pitchFamily="34" charset="0"/>
                <a:ea typeface="+mn-ea"/>
                <a:cs typeface="Arial" panose="020B0604020202020204" pitchFamily="34" charset="0"/>
              </a:rPr>
              <a:t>appointment of personal advisors and keeping in touch, continue to apply during the period that the young person is detained. These are the responsibility of the home local authority in a situation where a looked after child reaches 18, and hence transitions to adulthood, while in the secure estate.</a:t>
            </a:r>
          </a:p>
          <a:p>
            <a:pPr marL="228600" indent="-228600">
              <a:buFont typeface="+mj-lt"/>
              <a:buAutoNum type="arabicPeriod"/>
            </a:pPr>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marL="228600" indent="-228600">
              <a:buFont typeface="+mj-lt"/>
              <a:buAutoNum type="arabicPeriod"/>
            </a:pPr>
            <a:r>
              <a:rPr lang="en-GB" sz="1200" kern="1200" dirty="0" smtClean="0">
                <a:solidFill>
                  <a:schemeClr val="tx1"/>
                </a:solidFill>
                <a:effectLst/>
                <a:latin typeface="Arial" panose="020B0604020202020204" pitchFamily="34" charset="0"/>
                <a:ea typeface="+mn-ea"/>
                <a:cs typeface="Arial" panose="020B0604020202020204" pitchFamily="34" charset="0"/>
              </a:rPr>
              <a:t>However,</a:t>
            </a:r>
            <a:r>
              <a:rPr lang="en-GB" sz="1200" kern="1200" baseline="0" dirty="0" smtClean="0">
                <a:solidFill>
                  <a:schemeClr val="tx1"/>
                </a:solidFill>
                <a:effectLst/>
                <a:latin typeface="Arial" panose="020B0604020202020204" pitchFamily="34" charset="0"/>
                <a:ea typeface="+mn-ea"/>
                <a:cs typeface="Arial" panose="020B0604020202020204" pitchFamily="34" charset="0"/>
              </a:rPr>
              <a:t> there are some exceptions as certain provisions are suspended as there is no ability to fulfil these while the young person is detained:</a:t>
            </a:r>
          </a:p>
          <a:p>
            <a:pPr marL="447675" indent="-180975">
              <a:buFont typeface="Arial" panose="020B0604020202020204" pitchFamily="34" charset="0"/>
              <a:buChar char="•"/>
            </a:pPr>
            <a:r>
              <a:rPr lang="en-GB" sz="1200" kern="1200" baseline="0" dirty="0" smtClean="0">
                <a:solidFill>
                  <a:schemeClr val="tx1"/>
                </a:solidFill>
                <a:effectLst/>
                <a:latin typeface="Arial" panose="020B0604020202020204" pitchFamily="34" charset="0"/>
                <a:ea typeface="+mn-ea"/>
                <a:cs typeface="Arial" panose="020B0604020202020204" pitchFamily="34" charset="0"/>
              </a:rPr>
              <a:t>For a looked after child, duties relating to accommodating or maintaining the child are excluded</a:t>
            </a:r>
          </a:p>
          <a:p>
            <a:pPr marL="447675" indent="-180975">
              <a:spcAft>
                <a:spcPts val="600"/>
              </a:spcAft>
              <a:buFont typeface="Arial" panose="020B0604020202020204" pitchFamily="34" charset="0"/>
              <a:buChar char="•"/>
            </a:pPr>
            <a:r>
              <a:rPr lang="en-GB" sz="1200" kern="1200" baseline="0" dirty="0" smtClean="0">
                <a:solidFill>
                  <a:schemeClr val="tx1"/>
                </a:solidFill>
                <a:effectLst/>
                <a:latin typeface="Arial" panose="020B0604020202020204" pitchFamily="34" charset="0"/>
                <a:ea typeface="+mn-ea"/>
                <a:cs typeface="Arial" panose="020B0604020202020204" pitchFamily="34" charset="0"/>
              </a:rPr>
              <a:t>For a young person, support for category 2 in relation to leaving care, and for Category 5 and 6 who are under the age of 18 is excluded</a:t>
            </a:r>
          </a:p>
          <a:p>
            <a:pPr indent="266700">
              <a:buFont typeface="Arial" panose="020B0604020202020204" pitchFamily="34" charset="0"/>
              <a:buNone/>
            </a:pPr>
            <a:r>
              <a:rPr lang="en-GB" sz="1200" kern="1200" dirty="0" smtClean="0">
                <a:solidFill>
                  <a:schemeClr val="tx1"/>
                </a:solidFill>
                <a:effectLst/>
                <a:latin typeface="Arial" panose="020B0604020202020204" pitchFamily="34" charset="0"/>
                <a:ea typeface="+mn-ea"/>
                <a:cs typeface="Arial" panose="020B0604020202020204" pitchFamily="34" charset="0"/>
              </a:rPr>
              <a:t>These are reapplied when the young person is released.</a:t>
            </a:r>
          </a:p>
          <a:p>
            <a:pPr marL="228600" indent="-228600">
              <a:buFont typeface="+mj-lt"/>
              <a:buAutoNum type="arabicPeriod"/>
            </a:pPr>
            <a:endParaRPr lang="en-GB" sz="1200" kern="1200" baseline="0" dirty="0" smtClean="0">
              <a:solidFill>
                <a:schemeClr val="tx1"/>
              </a:solidFill>
              <a:effectLst/>
              <a:latin typeface="Arial" panose="020B0604020202020204" pitchFamily="34" charset="0"/>
              <a:ea typeface="+mn-ea"/>
              <a:cs typeface="Arial" panose="020B0604020202020204" pitchFamily="34" charset="0"/>
            </a:endParaRPr>
          </a:p>
          <a:p>
            <a:pPr marL="0" indent="0">
              <a:buFont typeface="Arial" panose="020B0604020202020204" pitchFamily="34" charset="0"/>
              <a:buNone/>
            </a:pPr>
            <a:endParaRPr lang="en-GB" dirty="0" smtClean="0"/>
          </a:p>
          <a:p>
            <a:pPr marL="228600" indent="-228600">
              <a:buFont typeface="+mj-lt"/>
              <a:buAutoNum type="arabicPeriod"/>
            </a:pPr>
            <a:endParaRPr lang="en-GB" dirty="0"/>
          </a:p>
          <a:p>
            <a:endParaRPr lang="en-GB" sz="1200" dirty="0" smtClean="0">
              <a:latin typeface="Cabin"/>
            </a:endParaRP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10</a:t>
            </a:fld>
            <a:endParaRPr lang="en-GB"/>
          </a:p>
        </p:txBody>
      </p:sp>
    </p:spTree>
    <p:extLst>
      <p:ext uri="{BB962C8B-B14F-4D97-AF65-F5344CB8AC3E}">
        <p14:creationId xmlns:p14="http://schemas.microsoft.com/office/powerpoint/2010/main" val="32979028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58477" y="4531271"/>
            <a:ext cx="6480720" cy="5256584"/>
          </a:xfrm>
        </p:spPr>
        <p:txBody>
          <a:bodyPr/>
          <a:lstStyle/>
          <a:p>
            <a:r>
              <a:rPr lang="en-GB" altLang="en-US" sz="1100" dirty="0">
                <a:ea typeface="ＭＳ Ｐゴシック" pitchFamily="34" charset="-128"/>
              </a:rPr>
              <a:t>[</a:t>
            </a:r>
            <a:r>
              <a:rPr lang="en-GB" altLang="en-US" sz="1100" b="1" dirty="0">
                <a:ea typeface="ＭＳ Ｐゴシック" pitchFamily="34" charset="-128"/>
              </a:rPr>
              <a:t>FACILITATORS NOTE</a:t>
            </a:r>
            <a:r>
              <a:rPr lang="en-GB" altLang="en-US" sz="1100" dirty="0">
                <a:ea typeface="ＭＳ Ｐゴシック" pitchFamily="34" charset="-128"/>
              </a:rPr>
              <a:t>: this slide has animation. The picture and textbox will show when the slide opens. The first click will show the bullet points, </a:t>
            </a:r>
            <a:r>
              <a:rPr lang="en-GB" altLang="en-US" sz="1100" dirty="0" smtClean="0">
                <a:ea typeface="ＭＳ Ｐゴシック" pitchFamily="34" charset="-128"/>
              </a:rPr>
              <a:t>the </a:t>
            </a:r>
            <a:r>
              <a:rPr lang="en-GB" altLang="en-US" sz="1100" dirty="0">
                <a:ea typeface="ＭＳ Ｐゴシック" pitchFamily="34" charset="-128"/>
              </a:rPr>
              <a:t>second </a:t>
            </a:r>
            <a:r>
              <a:rPr lang="en-GB" altLang="en-US" sz="1100" dirty="0" smtClean="0">
                <a:ea typeface="ＭＳ Ｐゴシック" pitchFamily="34" charset="-128"/>
              </a:rPr>
              <a:t>click will show the top sentence ‘Promote…’ and the third click ‘</a:t>
            </a:r>
            <a:r>
              <a:rPr lang="en-GB" altLang="en-US" sz="1100" dirty="0">
                <a:ea typeface="ＭＳ Ｐゴシック" pitchFamily="34" charset="-128"/>
              </a:rPr>
              <a:t>human rights’]</a:t>
            </a:r>
            <a:endParaRPr lang="en-GB" sz="1100" dirty="0"/>
          </a:p>
          <a:p>
            <a:pPr marL="228600" indent="-228600">
              <a:buFont typeface="+mj-lt"/>
              <a:buAutoNum type="arabicPeriod"/>
            </a:pPr>
            <a:r>
              <a:rPr lang="en-GB" sz="1100" dirty="0"/>
              <a:t>Part 6 of the Act is specifically about looked after and accommodated children and young people, and those leaving care, and together with Part 2 it replaces most of Part III of the Children Act 1989. It is the only </a:t>
            </a:r>
            <a:r>
              <a:rPr lang="en-GB" sz="1100" dirty="0" smtClean="0"/>
              <a:t>part </a:t>
            </a:r>
            <a:r>
              <a:rPr lang="en-GB" sz="1100" dirty="0"/>
              <a:t>of the Act that specifically focuses on children and young people, but it is important to note that children and young people are included throughout the Act and in all its other </a:t>
            </a:r>
            <a:r>
              <a:rPr lang="en-GB" sz="1100" dirty="0" smtClean="0"/>
              <a:t>parts </a:t>
            </a:r>
            <a:r>
              <a:rPr lang="en-GB" sz="1100" dirty="0"/>
              <a:t>and overarching duties to support people of all ages. </a:t>
            </a:r>
          </a:p>
          <a:p>
            <a:pPr marL="228600" indent="-228600">
              <a:buFont typeface="+mj-lt"/>
              <a:buAutoNum type="arabicPeriod"/>
            </a:pPr>
            <a:r>
              <a:rPr lang="en-GB" sz="1100" dirty="0"/>
              <a:t>Central to the Act is the </a:t>
            </a:r>
            <a:r>
              <a:rPr lang="en-GB" sz="1100" b="1" dirty="0"/>
              <a:t>well-being duty</a:t>
            </a:r>
            <a:r>
              <a:rPr lang="en-GB" sz="1100" dirty="0"/>
              <a:t>. Part 2 of the Act requires any persons exercising functions under the Act to seek to promote the well-being of children and young people who need care and support</a:t>
            </a:r>
            <a:r>
              <a:rPr lang="en-GB" sz="1100" i="1" dirty="0"/>
              <a:t>.</a:t>
            </a:r>
            <a:r>
              <a:rPr lang="en-GB" sz="1100" dirty="0"/>
              <a:t> This overarching duty applies to organisations and their practitioners when, for instance, carrying </a:t>
            </a:r>
            <a:r>
              <a:rPr lang="en-GB" sz="1100" dirty="0" smtClean="0"/>
              <a:t>out </a:t>
            </a:r>
            <a:r>
              <a:rPr lang="en-GB" sz="1100" dirty="0"/>
              <a:t>assessment or providing information and advice. </a:t>
            </a:r>
          </a:p>
          <a:p>
            <a:pPr marL="228600" indent="-228600">
              <a:buFont typeface="+mj-lt"/>
              <a:buAutoNum type="arabicPeriod"/>
            </a:pPr>
            <a:r>
              <a:rPr lang="en-GB" sz="1100" dirty="0"/>
              <a:t>Well-being is defined with eight aspects common to all ages: physical and mental health and emotional well-being; protection from abuse and neglect; education, training and recreation; family and personal relationships; involvement in the local community; securing rights and entitlements; social and economic well-being (including not living in poverty); and living in suitable accommodation. There are two other aspects that are specific to children: promoting their physical, intellectual, emotional, social and behavioural development; and promoting their welfare.</a:t>
            </a:r>
          </a:p>
          <a:p>
            <a:pPr marL="228600" indent="-228600">
              <a:buFont typeface="+mj-lt"/>
              <a:buAutoNum type="arabicPeriod"/>
            </a:pPr>
            <a:r>
              <a:rPr lang="en-GB" sz="1100" b="1" dirty="0"/>
              <a:t>There are some other overarching duties in the Act that apply to all people.</a:t>
            </a:r>
            <a:r>
              <a:rPr lang="en-GB" sz="1100" dirty="0"/>
              <a:t> Practitioners </a:t>
            </a:r>
            <a:r>
              <a:rPr lang="en-GB" sz="1100" dirty="0" smtClean="0"/>
              <a:t>have </a:t>
            </a:r>
            <a:r>
              <a:rPr lang="en-GB" sz="1100" dirty="0"/>
              <a:t>to: ascertain and have regard to the </a:t>
            </a:r>
            <a:r>
              <a:rPr lang="en-GB" sz="1100" dirty="0" smtClean="0"/>
              <a:t>child’s views</a:t>
            </a:r>
            <a:r>
              <a:rPr lang="en-GB" sz="1100" dirty="0"/>
              <a:t>, wishes and </a:t>
            </a:r>
            <a:r>
              <a:rPr lang="en-GB" sz="1100" dirty="0" smtClean="0"/>
              <a:t>feelings </a:t>
            </a:r>
            <a:r>
              <a:rPr lang="en-GB" sz="1100" dirty="0"/>
              <a:t>(and </a:t>
            </a:r>
            <a:r>
              <a:rPr lang="en-GB" sz="1100" dirty="0" smtClean="0"/>
              <a:t>for under 16s, </a:t>
            </a:r>
            <a:r>
              <a:rPr lang="en-GB" sz="1100" dirty="0"/>
              <a:t>those with parental </a:t>
            </a:r>
            <a:r>
              <a:rPr lang="en-GB" sz="1100" dirty="0" smtClean="0"/>
              <a:t>responsibility, if </a:t>
            </a:r>
            <a:r>
              <a:rPr lang="en-GB" sz="1100" dirty="0"/>
              <a:t>practical and consistent with the child’s well-being</a:t>
            </a:r>
            <a:r>
              <a:rPr lang="en-GB" sz="1100" dirty="0" smtClean="0"/>
              <a:t>); </a:t>
            </a:r>
            <a:r>
              <a:rPr lang="en-GB" sz="1100" dirty="0"/>
              <a:t>support them to participate in decisions and to communicate; promote and respect their dignity; and have regard to the characteristics, culture and beliefs of the </a:t>
            </a:r>
            <a:r>
              <a:rPr lang="en-GB" sz="1100" dirty="0" smtClean="0"/>
              <a:t>child (and family). </a:t>
            </a:r>
            <a:endParaRPr lang="en-GB" sz="1100" dirty="0"/>
          </a:p>
          <a:p>
            <a:pPr marL="228600" indent="-228600">
              <a:buFont typeface="+mj-lt"/>
              <a:buAutoNum type="arabicPeriod"/>
            </a:pPr>
            <a:r>
              <a:rPr lang="en-GB" sz="1100" dirty="0"/>
              <a:t>For children specifically there is also the </a:t>
            </a:r>
            <a:r>
              <a:rPr lang="en-GB" sz="1100" b="1" dirty="0"/>
              <a:t>overarching duty to a) promote the upbringing of the child by the child’s family</a:t>
            </a:r>
            <a:r>
              <a:rPr lang="en-GB" sz="1100" dirty="0"/>
              <a:t>, in so far as doing so is consistent with the well-being of the child. This means seeking to de-escalate the need for formal intervention in their lives and to strengthen the capacity of families to care for their children wherever it is safe to do so. </a:t>
            </a:r>
          </a:p>
          <a:p>
            <a:pPr marL="228600" indent="-228600">
              <a:buFont typeface="+mj-lt"/>
              <a:buAutoNum type="arabicPeriod"/>
            </a:pPr>
            <a:r>
              <a:rPr lang="en-GB" sz="1100" b="1" dirty="0" smtClean="0"/>
              <a:t>Practitioners also </a:t>
            </a:r>
            <a:r>
              <a:rPr lang="en-GB" sz="1100" b="1" dirty="0"/>
              <a:t>have to have regard to human rights. </a:t>
            </a:r>
            <a:r>
              <a:rPr lang="en-GB" sz="1100" dirty="0" smtClean="0"/>
              <a:t>Note </a:t>
            </a:r>
            <a:r>
              <a:rPr lang="en-GB" sz="1100" dirty="0"/>
              <a:t>that key principles in Part 1 of the UN Convention on the Rights of the Child, UN Convention on the Rights of Disabled People, and the European Convention of Human </a:t>
            </a:r>
            <a:r>
              <a:rPr lang="en-GB" sz="1100" dirty="0" smtClean="0"/>
              <a:t>Rights.</a:t>
            </a:r>
            <a:endParaRPr lang="en-GB" sz="1100" dirty="0"/>
          </a:p>
        </p:txBody>
      </p:sp>
      <p:sp>
        <p:nvSpPr>
          <p:cNvPr id="4" name="Slide Number Placeholder 3"/>
          <p:cNvSpPr>
            <a:spLocks noGrp="1"/>
          </p:cNvSpPr>
          <p:nvPr>
            <p:ph type="sldNum" sz="quarter" idx="10"/>
          </p:nvPr>
        </p:nvSpPr>
        <p:spPr>
          <a:xfrm>
            <a:off x="6351168" y="9428584"/>
            <a:ext cx="444937" cy="496332"/>
          </a:xfrm>
        </p:spPr>
        <p:txBody>
          <a:bodyPr/>
          <a:lstStyle/>
          <a:p>
            <a:fld id="{A771E050-A66B-4E11-9C20-135C160BC1C9}" type="slidenum">
              <a:rPr lang="en-GB" smtClean="0"/>
              <a:t>1</a:t>
            </a:fld>
            <a:endParaRPr lang="en-GB" dirty="0"/>
          </a:p>
        </p:txBody>
      </p:sp>
    </p:spTree>
    <p:extLst>
      <p:ext uri="{BB962C8B-B14F-4D97-AF65-F5344CB8AC3E}">
        <p14:creationId xmlns:p14="http://schemas.microsoft.com/office/powerpoint/2010/main" val="1485333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30485" y="4528980"/>
            <a:ext cx="6408712" cy="5284473"/>
          </a:xfrm>
        </p:spPr>
        <p:txBody>
          <a:bodyPr/>
          <a:lstStyle/>
          <a:p>
            <a:pPr marL="228600" indent="-228600">
              <a:buFont typeface="+mj-lt"/>
              <a:buAutoNum type="arabicPeriod"/>
            </a:pPr>
            <a:r>
              <a:rPr lang="en-GB" dirty="0"/>
              <a:t>The principal duty of a local authority in relation to looked after children is set out and described in </a:t>
            </a:r>
            <a:r>
              <a:rPr lang="en-GB" b="1" dirty="0"/>
              <a:t>section 78 </a:t>
            </a:r>
            <a:r>
              <a:rPr lang="en-GB" dirty="0"/>
              <a:t>of the Act. The principal duty is that a local authority looking after a child must: </a:t>
            </a:r>
          </a:p>
          <a:p>
            <a:pPr marL="541338" lvl="1" indent="-274638">
              <a:buFont typeface="Arial" panose="020B0604020202020204" pitchFamily="34" charset="0"/>
              <a:buChar char="•"/>
            </a:pPr>
            <a:r>
              <a:rPr lang="en-GB" dirty="0"/>
              <a:t>safeguard and promote the child’s well-being </a:t>
            </a:r>
          </a:p>
          <a:p>
            <a:pPr marL="541338" lvl="1" indent="-274638">
              <a:buFont typeface="Arial" panose="020B0604020202020204" pitchFamily="34" charset="0"/>
              <a:buChar char="•"/>
            </a:pPr>
            <a:r>
              <a:rPr lang="en-GB" dirty="0"/>
              <a:t>make such use of services available for children cared for by their own parents as appears to the authority reasonable in the child’s case.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200" kern="1200" dirty="0" smtClean="0">
                <a:solidFill>
                  <a:schemeClr val="tx1"/>
                </a:solidFill>
                <a:effectLst/>
                <a:latin typeface="Arial" panose="020B0604020202020204" pitchFamily="34" charset="0"/>
                <a:ea typeface="+mn-ea"/>
                <a:cs typeface="Arial" panose="020B0604020202020204" pitchFamily="34" charset="0"/>
              </a:rPr>
              <a:t>Safeguarding and promoting the well-being of a looked after child, includes the</a:t>
            </a:r>
            <a:r>
              <a:rPr lang="en-GB" sz="1200" kern="1200" baseline="0" dirty="0" smtClean="0">
                <a:solidFill>
                  <a:schemeClr val="tx1"/>
                </a:solidFill>
                <a:effectLst/>
                <a:latin typeface="Arial" panose="020B0604020202020204" pitchFamily="34" charset="0"/>
                <a:ea typeface="+mn-ea"/>
                <a:cs typeface="Arial" panose="020B0604020202020204" pitchFamily="34" charset="0"/>
              </a:rPr>
              <a:t> duty to promote their educational achievement. Education stability is key, and a</a:t>
            </a:r>
            <a:r>
              <a:rPr lang="en-GB" sz="1200" kern="1200" dirty="0" smtClean="0">
                <a:solidFill>
                  <a:schemeClr val="tx1"/>
                </a:solidFill>
                <a:effectLst/>
                <a:latin typeface="Arial" panose="020B0604020202020204" pitchFamily="34" charset="0"/>
                <a:ea typeface="+mn-ea"/>
                <a:cs typeface="Arial" panose="020B0604020202020204" pitchFamily="34" charset="0"/>
              </a:rPr>
              <a:t>ll involved with supporting looked after children should encourage and believe in high aspirations and be committed to helping the child to achieve the highest educational outcomes and ambitions comparable to all children. </a:t>
            </a:r>
          </a:p>
          <a:p>
            <a:pPr marL="228600" lvl="0" indent="-228600">
              <a:buFont typeface="+mj-lt"/>
              <a:buAutoNum type="arabicPeriod"/>
              <a:defRPr/>
            </a:pPr>
            <a:r>
              <a:rPr lang="en-GB" sz="1200" kern="1200" dirty="0" smtClean="0">
                <a:solidFill>
                  <a:schemeClr val="tx1"/>
                </a:solidFill>
                <a:effectLst/>
                <a:latin typeface="Arial" panose="020B0604020202020204" pitchFamily="34" charset="0"/>
                <a:ea typeface="+mn-ea"/>
                <a:cs typeface="Arial" panose="020B0604020202020204" pitchFamily="34" charset="0"/>
              </a:rPr>
              <a:t>It is important to note </a:t>
            </a:r>
            <a:r>
              <a:rPr lang="en-GB" dirty="0" smtClean="0"/>
              <a:t>that safeguarding </a:t>
            </a:r>
            <a:r>
              <a:rPr lang="en-GB" dirty="0"/>
              <a:t>and promoting the well-being of a looked after child includes</a:t>
            </a:r>
            <a:r>
              <a:rPr lang="en-GB" sz="1200" kern="1200" dirty="0" smtClean="0">
                <a:solidFill>
                  <a:schemeClr val="tx1"/>
                </a:solidFill>
                <a:effectLst/>
                <a:latin typeface="Arial" panose="020B0604020202020204" pitchFamily="34" charset="0"/>
                <a:ea typeface="+mn-ea"/>
                <a:cs typeface="Arial" panose="020B0604020202020204" pitchFamily="34" charset="0"/>
              </a:rPr>
              <a:t> the duty </a:t>
            </a:r>
            <a:r>
              <a:rPr lang="en-GB" dirty="0" smtClean="0"/>
              <a:t>to </a:t>
            </a:r>
            <a:r>
              <a:rPr lang="en-GB" dirty="0"/>
              <a:t>assess from time to time whether the child has </a:t>
            </a:r>
            <a:r>
              <a:rPr lang="en-GB" dirty="0" smtClean="0"/>
              <a:t>general care </a:t>
            </a:r>
            <a:r>
              <a:rPr lang="en-GB" dirty="0"/>
              <a:t>and support needs, and to ensure that eligible needs are </a:t>
            </a:r>
            <a:r>
              <a:rPr lang="en-GB" dirty="0" smtClean="0"/>
              <a:t>met</a:t>
            </a:r>
            <a:r>
              <a:rPr lang="en-GB" sz="1200" kern="1200" dirty="0" smtClean="0">
                <a:solidFill>
                  <a:schemeClr val="tx1"/>
                </a:solidFill>
                <a:effectLst/>
                <a:latin typeface="Arial" panose="020B0604020202020204" pitchFamily="34" charset="0"/>
                <a:ea typeface="+mn-ea"/>
                <a:cs typeface="Arial" panose="020B0604020202020204" pitchFamily="34" charset="0"/>
              </a:rPr>
              <a:t>. This will require a local authority to assess a child’s needs and provide services to meet those needs if the particular need is not already being met.</a:t>
            </a:r>
          </a:p>
          <a:p>
            <a:pPr marL="228600" indent="-228600">
              <a:buFont typeface="+mj-lt"/>
              <a:buAutoNum type="arabicPeriod"/>
              <a:defRPr/>
            </a:pPr>
            <a:r>
              <a:rPr lang="en-GB" dirty="0"/>
              <a:t>The Section 78 duty makes it clear that looked after children should be treated the same as all other children and hence the local authority must ensure all services and supports are made available to </a:t>
            </a:r>
            <a:r>
              <a:rPr lang="en-GB" dirty="0" smtClean="0"/>
              <a:t>the looked after child as </a:t>
            </a:r>
            <a:r>
              <a:rPr lang="en-GB" dirty="0"/>
              <a:t>needed, including services in the community to enable them to participate and live their lives the same as </a:t>
            </a:r>
            <a:r>
              <a:rPr lang="en-GB" dirty="0" smtClean="0"/>
              <a:t>children </a:t>
            </a:r>
            <a:r>
              <a:rPr lang="en-GB" dirty="0"/>
              <a:t>not looked </a:t>
            </a:r>
            <a:r>
              <a:rPr lang="en-GB" dirty="0" smtClean="0"/>
              <a:t>after.</a:t>
            </a:r>
            <a:endParaRPr lang="en-GB" dirty="0"/>
          </a:p>
          <a:p>
            <a:pPr marL="228600" lvl="0" indent="-228600">
              <a:buFont typeface="+mj-lt"/>
              <a:buAutoNum type="arabicPeriod"/>
              <a:defRPr/>
            </a:pPr>
            <a:r>
              <a:rPr lang="en-GB" sz="1200" b="0" i="0" u="none" strike="noStrike" kern="1200" baseline="0" dirty="0" smtClean="0">
                <a:solidFill>
                  <a:schemeClr val="tx1"/>
                </a:solidFill>
                <a:latin typeface="Arial" panose="020B0604020202020204" pitchFamily="34" charset="0"/>
                <a:ea typeface="+mn-ea"/>
                <a:cs typeface="Arial" panose="020B0604020202020204" pitchFamily="34" charset="0"/>
              </a:rPr>
              <a:t>In addition, section 78 specifies that before making any decision with respect to a looked after child (or a child the local authority proposes to look after), the local authority must have regard to: </a:t>
            </a:r>
          </a:p>
          <a:p>
            <a:pPr marL="541338" lvl="1" indent="-274638">
              <a:buFont typeface="Arial" panose="020B0604020202020204" pitchFamily="34" charset="0"/>
              <a:buChar char="•"/>
            </a:pPr>
            <a:r>
              <a:rPr lang="en-GB" b="0" i="0" u="none" strike="noStrike" kern="1200" baseline="0" dirty="0" smtClean="0">
                <a:solidFill>
                  <a:schemeClr val="tx1"/>
                </a:solidFill>
                <a:latin typeface="Arial" panose="020B0604020202020204" pitchFamily="34" charset="0"/>
                <a:ea typeface="+mn-ea"/>
                <a:cs typeface="Arial" panose="020B0604020202020204" pitchFamily="34" charset="0"/>
              </a:rPr>
              <a:t>the views, wishes and feelings of any person whose views, wishes and feelings the authority considers to be relevant; and</a:t>
            </a:r>
          </a:p>
          <a:p>
            <a:pPr marL="541338" lvl="1" indent="-274638">
              <a:buFont typeface="Arial" panose="020B0604020202020204" pitchFamily="34" charset="0"/>
              <a:buChar char="•"/>
            </a:pPr>
            <a:r>
              <a:rPr lang="en-GB" b="0" i="0" u="none" strike="noStrike" kern="1200" baseline="0" dirty="0" smtClean="0">
                <a:solidFill>
                  <a:schemeClr val="tx1"/>
                </a:solidFill>
                <a:latin typeface="Arial" panose="020B0604020202020204" pitchFamily="34" charset="0"/>
                <a:ea typeface="+mn-ea"/>
                <a:cs typeface="Arial" panose="020B0604020202020204" pitchFamily="34" charset="0"/>
              </a:rPr>
              <a:t>the child’s religious persuasion, racial origin, and cultural and religious background. </a:t>
            </a:r>
          </a:p>
          <a:p>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2</a:t>
            </a:fld>
            <a:endParaRPr lang="en-GB" dirty="0"/>
          </a:p>
        </p:txBody>
      </p:sp>
    </p:spTree>
    <p:extLst>
      <p:ext uri="{BB962C8B-B14F-4D97-AF65-F5344CB8AC3E}">
        <p14:creationId xmlns:p14="http://schemas.microsoft.com/office/powerpoint/2010/main" val="1362303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58477" y="4456590"/>
            <a:ext cx="6480720" cy="5356863"/>
          </a:xfrm>
        </p:spPr>
        <p:txBody>
          <a:bodyPr/>
          <a:lstStyle/>
          <a:p>
            <a:pPr marL="228600" indent="-228600">
              <a:buFont typeface="+mj-lt"/>
              <a:buAutoNum type="arabicPeriod"/>
            </a:pPr>
            <a:r>
              <a:rPr lang="en-GB" sz="1100" dirty="0" smtClean="0"/>
              <a:t>Assessing </a:t>
            </a:r>
            <a:r>
              <a:rPr lang="en-GB" sz="1100" dirty="0"/>
              <a:t>the needs of children and deciding how best to meet those needs is set out in Parts 3 and 4 of the Act. </a:t>
            </a:r>
            <a:r>
              <a:rPr lang="en-GB" sz="1100" dirty="0" smtClean="0"/>
              <a:t>Part </a:t>
            </a:r>
            <a:r>
              <a:rPr lang="en-GB" sz="1100" dirty="0"/>
              <a:t>3 </a:t>
            </a:r>
            <a:r>
              <a:rPr lang="en-GB" sz="1100" dirty="0" smtClean="0"/>
              <a:t>introduces </a:t>
            </a:r>
            <a:r>
              <a:rPr lang="en-GB" sz="1100" dirty="0"/>
              <a:t>assessment based on </a:t>
            </a:r>
            <a:r>
              <a:rPr lang="en-GB" sz="1100" dirty="0" smtClean="0"/>
              <a:t>an analysis </a:t>
            </a:r>
            <a:r>
              <a:rPr lang="en-GB" sz="1100" dirty="0"/>
              <a:t>of </a:t>
            </a:r>
            <a:r>
              <a:rPr lang="en-GB" sz="1100" b="1" dirty="0"/>
              <a:t>5 </a:t>
            </a:r>
            <a:r>
              <a:rPr lang="en-GB" sz="1100" b="1" dirty="0" smtClean="0"/>
              <a:t>key elements </a:t>
            </a:r>
            <a:r>
              <a:rPr lang="en-GB" sz="1100" dirty="0"/>
              <a:t>to ensure that the child’s circumstances are considered holistically: personal circumstances, personal outcomes, barriers to achieving outcomes, strengths and capabilities, </a:t>
            </a:r>
            <a:r>
              <a:rPr lang="en-GB" sz="1100" dirty="0" smtClean="0"/>
              <a:t>and risks</a:t>
            </a:r>
            <a:r>
              <a:rPr lang="en-GB" sz="1100" dirty="0"/>
              <a:t>. </a:t>
            </a:r>
          </a:p>
          <a:p>
            <a:pPr marL="228600" indent="-228600">
              <a:buFont typeface="+mj-lt"/>
              <a:buAutoNum type="arabicPeriod"/>
            </a:pPr>
            <a:r>
              <a:rPr lang="en-GB" sz="1100" dirty="0"/>
              <a:t>It also introduces </a:t>
            </a:r>
            <a:r>
              <a:rPr lang="en-GB" sz="1100" b="1" dirty="0"/>
              <a:t>national eligibility for care and support</a:t>
            </a:r>
            <a:r>
              <a:rPr lang="en-GB" sz="1100" b="0" dirty="0"/>
              <a:t>.</a:t>
            </a:r>
            <a:r>
              <a:rPr lang="en-GB" sz="1100" b="1" dirty="0"/>
              <a:t> </a:t>
            </a:r>
            <a:r>
              <a:rPr lang="en-GB" sz="1100" dirty="0"/>
              <a:t>For children this is that their needs are caused by physical or mental health, age, disability, dependence on drugs or other substances, or if the need is unmet it is likely to have an adverse effect on the child’s development; that neither the child, the child’s parents or guardians are able to meet the need, either alone or together or with the support of others or with assistance from community services. As a consequence, they are unlikely to achieve one or more personal well-being outcomes unless the </a:t>
            </a:r>
            <a:r>
              <a:rPr lang="en-GB" sz="1100" dirty="0" smtClean="0"/>
              <a:t>local authority </a:t>
            </a:r>
            <a:r>
              <a:rPr lang="en-GB" sz="1100" dirty="0"/>
              <a:t>provides or arranges care and support. </a:t>
            </a:r>
            <a:r>
              <a:rPr lang="en-GB" sz="1100" b="1" dirty="0" smtClean="0"/>
              <a:t>Note that where </a:t>
            </a:r>
            <a:r>
              <a:rPr lang="en-GB" sz="1100" b="1" dirty="0"/>
              <a:t>there is reasonable cause to suspect that a child is at risk </a:t>
            </a:r>
            <a:r>
              <a:rPr lang="en-GB" sz="1100" b="1" dirty="0" smtClean="0"/>
              <a:t>they are deemed to be automatically eligible.</a:t>
            </a:r>
          </a:p>
          <a:p>
            <a:pPr marL="228600" indent="-228600">
              <a:buFont typeface="+mj-lt"/>
              <a:buAutoNum type="arabicPeriod"/>
            </a:pPr>
            <a:r>
              <a:rPr lang="en-GB" sz="1100" dirty="0"/>
              <a:t>There is a requirement for the local authority to make arrangements for a registered medical practitioner, registered nurse or a registered midwife (under supervision) to carry out an assessment of the child’s health (including mental health) and provide a written report </a:t>
            </a:r>
            <a:r>
              <a:rPr lang="en-GB" sz="1100" dirty="0" smtClean="0"/>
              <a:t>before </a:t>
            </a:r>
            <a:r>
              <a:rPr lang="en-GB" sz="1100" dirty="0"/>
              <a:t>the child is placed, or if this is not practicable, it should be complete by the first review, subject to child “of sufficient understanding” </a:t>
            </a:r>
            <a:r>
              <a:rPr lang="en-GB" sz="1100" dirty="0" smtClean="0"/>
              <a:t>consenting.</a:t>
            </a:r>
          </a:p>
          <a:p>
            <a:pPr marL="228600" indent="-228600">
              <a:buFont typeface="+mj-lt"/>
              <a:buAutoNum type="arabicPeriod"/>
            </a:pPr>
            <a:r>
              <a:rPr lang="en-GB" sz="1100" dirty="0" smtClean="0"/>
              <a:t>The </a:t>
            </a:r>
            <a:r>
              <a:rPr lang="en-GB" sz="1100" dirty="0"/>
              <a:t>Part 6 care and support plan for a looked after child will build upon any plan previously made under Part 4 of the Act. It will contain information about how the child’s well-being and developmental needs will be met, as well as the arrangements for the current and longer term care for the </a:t>
            </a:r>
            <a:r>
              <a:rPr lang="en-GB" sz="1100" dirty="0" smtClean="0"/>
              <a:t>child, </a:t>
            </a:r>
            <a:r>
              <a:rPr lang="en-GB" sz="1100" dirty="0"/>
              <a:t>detailing the best permanency solution for the </a:t>
            </a:r>
            <a:r>
              <a:rPr lang="en-GB" sz="1100" dirty="0" smtClean="0"/>
              <a:t>child. </a:t>
            </a:r>
            <a:r>
              <a:rPr lang="en-GB" sz="1100" dirty="0"/>
              <a:t>It incorporates all plans in one place, including the child’s health plan, personal education plan and a placement </a:t>
            </a:r>
            <a:r>
              <a:rPr lang="en-GB" sz="1100" dirty="0" smtClean="0"/>
              <a:t>plan.</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100" kern="1200" dirty="0" smtClean="0">
                <a:solidFill>
                  <a:schemeClr val="tx1"/>
                </a:solidFill>
                <a:effectLst/>
                <a:latin typeface="Arial" panose="020B0604020202020204" pitchFamily="34" charset="0"/>
                <a:ea typeface="+mn-ea"/>
                <a:cs typeface="Arial" panose="020B0604020202020204" pitchFamily="34" charset="0"/>
              </a:rPr>
              <a:t>Regulations set out the </a:t>
            </a:r>
            <a:r>
              <a:rPr lang="en-GB" sz="1100" b="1" kern="1200" dirty="0" smtClean="0">
                <a:solidFill>
                  <a:schemeClr val="tx1"/>
                </a:solidFill>
                <a:effectLst/>
                <a:latin typeface="Arial" panose="020B0604020202020204" pitchFamily="34" charset="0"/>
                <a:ea typeface="+mn-ea"/>
                <a:cs typeface="Arial" panose="020B0604020202020204" pitchFamily="34" charset="0"/>
              </a:rPr>
              <a:t>minimum </a:t>
            </a:r>
            <a:r>
              <a:rPr lang="en-GB" sz="1100" kern="1200" dirty="0" smtClean="0">
                <a:solidFill>
                  <a:schemeClr val="tx1"/>
                </a:solidFill>
                <a:effectLst/>
                <a:latin typeface="Arial" panose="020B0604020202020204" pitchFamily="34" charset="0"/>
                <a:ea typeface="+mn-ea"/>
                <a:cs typeface="Arial" panose="020B0604020202020204" pitchFamily="34" charset="0"/>
              </a:rPr>
              <a:t>statutory frequency for reviewing the plan. However,</a:t>
            </a:r>
            <a:r>
              <a:rPr lang="en-GB" sz="1100" kern="1200" baseline="0" dirty="0" smtClean="0">
                <a:solidFill>
                  <a:schemeClr val="tx1"/>
                </a:solidFill>
                <a:effectLst/>
                <a:latin typeface="Arial" panose="020B0604020202020204" pitchFamily="34" charset="0"/>
                <a:ea typeface="+mn-ea"/>
                <a:cs typeface="Arial" panose="020B0604020202020204" pitchFamily="34" charset="0"/>
              </a:rPr>
              <a:t> </a:t>
            </a:r>
            <a:r>
              <a:rPr lang="en-GB" sz="1100" kern="1200" dirty="0" smtClean="0">
                <a:solidFill>
                  <a:schemeClr val="tx1"/>
                </a:solidFill>
                <a:effectLst/>
                <a:latin typeface="Arial" panose="020B0604020202020204" pitchFamily="34" charset="0"/>
                <a:ea typeface="+mn-ea"/>
                <a:cs typeface="Arial" panose="020B0604020202020204" pitchFamily="34" charset="0"/>
              </a:rPr>
              <a:t>reviews should be arranged more frequently if the child or young person’s needs require it or if substantial changes to the care and support plan are needed. Local authorities must appoint an Independent Reviewing Officer (IRO) to regularly review and monitor the care and support plan. The Act introduces changes to the role of the IRO to enable them to have more effective oversight of the child’s case and ensure the plan meets their needs and is understood by the child.</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100" kern="1200" dirty="0" smtClean="0">
                <a:solidFill>
                  <a:schemeClr val="tx1"/>
                </a:solidFill>
                <a:effectLst/>
                <a:latin typeface="Arial" panose="020B0604020202020204" pitchFamily="34" charset="0"/>
                <a:ea typeface="+mn-ea"/>
                <a:cs typeface="Arial" panose="020B0604020202020204" pitchFamily="34" charset="0"/>
              </a:rPr>
              <a:t>From the age of 16, a pathway plan should be prepared, based on and including the care and support plan and setting out the young person’s aspirations and personal goals, as well as actions for all involved to enable a successful transition to adulthood.</a:t>
            </a:r>
          </a:p>
        </p:txBody>
      </p:sp>
      <p:sp>
        <p:nvSpPr>
          <p:cNvPr id="4" name="Slide Number Placeholder 3"/>
          <p:cNvSpPr>
            <a:spLocks noGrp="1"/>
          </p:cNvSpPr>
          <p:nvPr>
            <p:ph type="sldNum" sz="quarter" idx="10"/>
          </p:nvPr>
        </p:nvSpPr>
        <p:spPr/>
        <p:txBody>
          <a:bodyPr/>
          <a:lstStyle/>
          <a:p>
            <a:fld id="{A771E050-A66B-4E11-9C20-135C160BC1C9}" type="slidenum">
              <a:rPr lang="en-GB" smtClean="0"/>
              <a:t>3</a:t>
            </a:fld>
            <a:endParaRPr lang="en-GB" dirty="0"/>
          </a:p>
        </p:txBody>
      </p:sp>
    </p:spTree>
    <p:extLst>
      <p:ext uri="{BB962C8B-B14F-4D97-AF65-F5344CB8AC3E}">
        <p14:creationId xmlns:p14="http://schemas.microsoft.com/office/powerpoint/2010/main" val="1157063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30485" y="4528979"/>
            <a:ext cx="6408712" cy="5263278"/>
          </a:xfrm>
        </p:spPr>
        <p:txBody>
          <a:bodyPr/>
          <a:lstStyle/>
          <a:p>
            <a:pPr marL="228600" lvl="0" indent="-228600">
              <a:buFont typeface="+mj-lt"/>
              <a:buAutoNum type="arabicPeriod"/>
            </a:pPr>
            <a:r>
              <a:rPr lang="en-GB" dirty="0" smtClean="0"/>
              <a:t>The </a:t>
            </a:r>
            <a:r>
              <a:rPr lang="en-GB" b="0" dirty="0" smtClean="0"/>
              <a:t>principles</a:t>
            </a:r>
            <a:r>
              <a:rPr lang="en-GB" dirty="0" smtClean="0"/>
              <a:t> of the Act and overarching duties must be followed when developing plans, which should</a:t>
            </a:r>
            <a:r>
              <a:rPr lang="en-GB" baseline="0" dirty="0" smtClean="0"/>
              <a:t> </a:t>
            </a:r>
            <a:r>
              <a:rPr lang="en-GB" dirty="0" smtClean="0"/>
              <a:t>be child-centred</a:t>
            </a:r>
            <a:r>
              <a:rPr lang="en-GB" baseline="0" dirty="0" smtClean="0"/>
              <a:t> and </a:t>
            </a:r>
            <a:r>
              <a:rPr lang="en-GB" dirty="0" smtClean="0"/>
              <a:t>outcome-based. It is important</a:t>
            </a:r>
            <a:r>
              <a:rPr lang="en-GB" baseline="0" dirty="0" smtClean="0"/>
              <a:t> to </a:t>
            </a:r>
            <a:r>
              <a:rPr lang="en-GB" dirty="0" smtClean="0"/>
              <a:t>use </a:t>
            </a:r>
            <a:r>
              <a:rPr lang="en-GB" dirty="0"/>
              <a:t>appropriate language and communication </a:t>
            </a:r>
            <a:r>
              <a:rPr lang="en-GB" dirty="0" smtClean="0"/>
              <a:t>methods so that the child</a:t>
            </a:r>
            <a:r>
              <a:rPr lang="en-GB" baseline="0" dirty="0" smtClean="0"/>
              <a:t> or young person</a:t>
            </a:r>
            <a:r>
              <a:rPr lang="en-GB" dirty="0" smtClean="0"/>
              <a:t> can participate in their planning and understand their plan.</a:t>
            </a:r>
          </a:p>
          <a:p>
            <a:pPr marL="228600" lvl="0" indent="-228600">
              <a:buFont typeface="+mj-lt"/>
              <a:buAutoNum type="arabicPeriod"/>
            </a:pPr>
            <a:endParaRPr lang="en-GB" dirty="0" smtClean="0"/>
          </a:p>
          <a:p>
            <a:pPr marL="228600" lvl="0" indent="-228600">
              <a:buFont typeface="+mj-lt"/>
              <a:buAutoNum type="arabicPeriod"/>
            </a:pPr>
            <a:r>
              <a:rPr lang="en-GB" dirty="0" smtClean="0"/>
              <a:t>The</a:t>
            </a:r>
            <a:r>
              <a:rPr lang="en-GB" baseline="0" dirty="0" smtClean="0"/>
              <a:t> plan is overarching, integrating other relevant plans within it.</a:t>
            </a:r>
          </a:p>
          <a:p>
            <a:pPr marL="228600" lvl="0" indent="-228600">
              <a:buFont typeface="+mj-lt"/>
              <a:buAutoNum type="arabicPeriod"/>
            </a:pPr>
            <a:endParaRPr lang="en-GB" dirty="0"/>
          </a:p>
          <a:p>
            <a:pPr marL="228600" indent="-228600">
              <a:buFont typeface="+mj-lt"/>
              <a:buAutoNum type="arabicPeriod"/>
            </a:pPr>
            <a:r>
              <a:rPr lang="en-GB" dirty="0"/>
              <a:t>Achieving ‘permanence’ will be a key consideration from the time a child becomes looked after, and the care and support plan should set out how this is to be achieved: it </a:t>
            </a:r>
            <a:r>
              <a:rPr lang="en-GB" dirty="0" smtClean="0"/>
              <a:t>should include </a:t>
            </a:r>
            <a:r>
              <a:rPr lang="en-GB" dirty="0"/>
              <a:t>a long term plan for the child’s upbringing (previously referred to as ‘the permanence plan’) to which everyone is working.</a:t>
            </a:r>
          </a:p>
          <a:p>
            <a:pPr marL="228600" lvl="0" indent="-228600">
              <a:buFont typeface="+mj-lt"/>
              <a:buAutoNum type="arabicPeriod"/>
            </a:pPr>
            <a:endParaRPr lang="en-GB" baseline="0" dirty="0" smtClean="0"/>
          </a:p>
          <a:p>
            <a:pPr marL="228600" lvl="0" indent="-228600">
              <a:buFont typeface="+mj-lt"/>
              <a:buAutoNum type="arabicPeriod"/>
            </a:pPr>
            <a:r>
              <a:rPr lang="en-GB" dirty="0" smtClean="0"/>
              <a:t>The plan should cover the following : </a:t>
            </a:r>
          </a:p>
          <a:p>
            <a:pPr marL="542925" marR="0" indent="-2762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t>Personal outcomes which have been identified, and the actions to be undertaken to help achieve them by the local authority and others</a:t>
            </a:r>
          </a:p>
          <a:p>
            <a:pPr marL="542925" marR="0" indent="-27622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smtClean="0"/>
              <a:t>How</a:t>
            </a:r>
            <a:r>
              <a:rPr lang="en-GB" baseline="0" dirty="0" smtClean="0"/>
              <a:t> the child’s well-being and developmental needs will be met, including i</a:t>
            </a:r>
            <a:r>
              <a:rPr lang="en-GB" dirty="0" smtClean="0"/>
              <a:t>nformation and timescales about the long term plan</a:t>
            </a:r>
          </a:p>
          <a:p>
            <a:pPr marL="542925" indent="-276225">
              <a:buFont typeface="Arial" panose="020B0604020202020204" pitchFamily="34" charset="0"/>
              <a:buChar char="•"/>
            </a:pPr>
            <a:r>
              <a:rPr lang="en-GB" baseline="0" dirty="0" smtClean="0"/>
              <a:t>Arrangements for family contact, including siblings</a:t>
            </a:r>
          </a:p>
          <a:p>
            <a:pPr marL="542925" indent="-276225">
              <a:buFont typeface="Arial" panose="020B0604020202020204" pitchFamily="34" charset="0"/>
              <a:buChar char="•"/>
            </a:pPr>
            <a:r>
              <a:rPr lang="en-GB" baseline="0" dirty="0" smtClean="0"/>
              <a:t>Details of court orders</a:t>
            </a:r>
          </a:p>
          <a:p>
            <a:pPr marL="542925" indent="-276225">
              <a:buFont typeface="Arial" panose="020B0604020202020204" pitchFamily="34" charset="0"/>
              <a:buChar char="•"/>
            </a:pPr>
            <a:r>
              <a:rPr lang="en-GB" baseline="0" dirty="0" smtClean="0"/>
              <a:t>Wishes and views of the child and other relevant people</a:t>
            </a:r>
          </a:p>
          <a:p>
            <a:pPr marL="542925" indent="-276225">
              <a:buFont typeface="Arial" panose="020B0604020202020204" pitchFamily="34" charset="0"/>
              <a:buChar char="•"/>
            </a:pPr>
            <a:r>
              <a:rPr lang="en-GB" dirty="0" smtClean="0"/>
              <a:t>The review arrangements </a:t>
            </a:r>
          </a:p>
          <a:p>
            <a:pPr marL="0" lvl="0" indent="-190500">
              <a:buFont typeface="Arial" panose="020B0604020202020204" pitchFamily="34" charset="0"/>
              <a:buNone/>
            </a:pPr>
            <a:endParaRPr lang="en-GB" dirty="0" smtClean="0"/>
          </a:p>
        </p:txBody>
      </p:sp>
      <p:sp>
        <p:nvSpPr>
          <p:cNvPr id="4" name="Slide Number Placeholder 3"/>
          <p:cNvSpPr>
            <a:spLocks noGrp="1"/>
          </p:cNvSpPr>
          <p:nvPr>
            <p:ph type="sldNum" sz="quarter" idx="10"/>
          </p:nvPr>
        </p:nvSpPr>
        <p:spPr/>
        <p:txBody>
          <a:bodyPr/>
          <a:lstStyle/>
          <a:p>
            <a:fld id="{A771E050-A66B-4E11-9C20-135C160BC1C9}" type="slidenum">
              <a:rPr lang="en-GB" smtClean="0"/>
              <a:t>4</a:t>
            </a:fld>
            <a:endParaRPr lang="en-GB"/>
          </a:p>
        </p:txBody>
      </p:sp>
    </p:spTree>
    <p:extLst>
      <p:ext uri="{BB962C8B-B14F-4D97-AF65-F5344CB8AC3E}">
        <p14:creationId xmlns:p14="http://schemas.microsoft.com/office/powerpoint/2010/main" val="18279354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58477" y="4528980"/>
            <a:ext cx="6480720" cy="5284473"/>
          </a:xfrm>
        </p:spPr>
        <p:txBody>
          <a:bodyPr/>
          <a:lstStyle/>
          <a:p>
            <a:pPr marL="228600" indent="-228600">
              <a:buFont typeface="+mj-lt"/>
              <a:buAutoNum type="arabicPeriod"/>
            </a:pPr>
            <a:r>
              <a:rPr lang="en-GB" sz="1200" kern="1200" dirty="0" smtClean="0">
                <a:solidFill>
                  <a:schemeClr val="tx1"/>
                </a:solidFill>
                <a:effectLst/>
                <a:latin typeface="Arial" panose="020B0604020202020204" pitchFamily="34" charset="0"/>
                <a:ea typeface="+mn-ea"/>
                <a:cs typeface="Arial" panose="020B0604020202020204" pitchFamily="34" charset="0"/>
              </a:rPr>
              <a:t>The child is central to the care and support processes of assessment and planning, and they must be empowered and supported to express their needs, views and wishes and be able to fully participate in the process and in decisions which affect them</a:t>
            </a:r>
            <a:r>
              <a:rPr lang="en-GB" sz="1200" kern="1200" baseline="0" dirty="0" smtClean="0">
                <a:solidFill>
                  <a:schemeClr val="tx1"/>
                </a:solidFill>
                <a:effectLst/>
                <a:latin typeface="Arial" panose="020B0604020202020204" pitchFamily="34" charset="0"/>
                <a:ea typeface="+mn-ea"/>
                <a:cs typeface="Arial" panose="020B0604020202020204" pitchFamily="34" charset="0"/>
              </a:rPr>
              <a:t> and to achieve their personal outcomes. </a:t>
            </a:r>
            <a:r>
              <a:rPr lang="en-GB" sz="1200" kern="1200" dirty="0" smtClean="0">
                <a:solidFill>
                  <a:schemeClr val="tx1"/>
                </a:solidFill>
                <a:effectLst/>
                <a:latin typeface="Arial" panose="020B0604020202020204" pitchFamily="34" charset="0"/>
                <a:ea typeface="+mn-ea"/>
                <a:cs typeface="Arial" panose="020B0604020202020204" pitchFamily="34" charset="0"/>
              </a:rPr>
              <a:t>Advocacy is about</a:t>
            </a:r>
            <a:r>
              <a:rPr lang="en-GB" sz="1200" kern="1200" baseline="0" dirty="0" smtClean="0">
                <a:solidFill>
                  <a:schemeClr val="tx1"/>
                </a:solidFill>
                <a:effectLst/>
                <a:latin typeface="Arial" panose="020B0604020202020204" pitchFamily="34" charset="0"/>
                <a:ea typeface="+mn-ea"/>
                <a:cs typeface="Arial" panose="020B0604020202020204" pitchFamily="34" charset="0"/>
              </a:rPr>
              <a:t> </a:t>
            </a:r>
            <a:r>
              <a:rPr lang="en-GB" sz="1200" kern="1200" dirty="0" smtClean="0">
                <a:solidFill>
                  <a:schemeClr val="tx1"/>
                </a:solidFill>
                <a:effectLst/>
                <a:latin typeface="Arial" panose="020B0604020202020204" pitchFamily="34" charset="0"/>
                <a:ea typeface="+mn-ea"/>
                <a:cs typeface="Arial" panose="020B0604020202020204" pitchFamily="34" charset="0"/>
              </a:rPr>
              <a:t>speaking up for children and young people, empowering them to make sure their rights are respected and their views, wishes and feelings are heard at all times</a:t>
            </a:r>
            <a:r>
              <a:rPr lang="en-GB" sz="1200" kern="1200" baseline="0" dirty="0" smtClean="0">
                <a:solidFill>
                  <a:schemeClr val="tx1"/>
                </a:solidFill>
                <a:effectLst/>
                <a:latin typeface="Arial" panose="020B0604020202020204" pitchFamily="34" charset="0"/>
                <a:ea typeface="+mn-ea"/>
                <a:cs typeface="Arial" panose="020B0604020202020204" pitchFamily="34" charset="0"/>
              </a:rPr>
              <a:t>.</a:t>
            </a:r>
          </a:p>
          <a:p>
            <a:pPr marL="228600" indent="-228600">
              <a:buFont typeface="+mj-lt"/>
              <a:buAutoNum type="arabicPeriod"/>
            </a:pPr>
            <a:r>
              <a:rPr lang="en-GB" dirty="0"/>
              <a:t>Section 178 of the Act restates the existing duties of local authorities under Section 26a of the Children Act 1989 to make arrangements for the provision of assistance and advocacy to looked after children and former looked after children.</a:t>
            </a:r>
          </a:p>
          <a:p>
            <a:pPr marL="228600" indent="-228600">
              <a:buFont typeface="+mj-lt"/>
              <a:buAutoNum type="arabicPeriod"/>
            </a:pPr>
            <a:r>
              <a:rPr lang="en-GB" sz="1200" kern="1200" dirty="0" smtClean="0">
                <a:solidFill>
                  <a:schemeClr val="tx1"/>
                </a:solidFill>
                <a:effectLst/>
                <a:latin typeface="Arial" panose="020B0604020202020204" pitchFamily="34" charset="0"/>
                <a:ea typeface="+mn-ea"/>
                <a:cs typeface="Arial" panose="020B0604020202020204" pitchFamily="34" charset="0"/>
              </a:rPr>
              <a:t>Social care, education and health professionals working with children and young people all have a key role to play in supporting young people to have a voice, to speak up for children and young people and make sure their rights are respected and their views, wishes and feelings taken into consideration.</a:t>
            </a:r>
          </a:p>
          <a:p>
            <a:pPr marL="228600" indent="-228600">
              <a:buFont typeface="+mj-lt"/>
              <a:buAutoNum type="arabicPeriod"/>
            </a:pPr>
            <a:r>
              <a:rPr lang="en-GB" sz="1200" kern="1200" dirty="0" smtClean="0">
                <a:solidFill>
                  <a:schemeClr val="tx1"/>
                </a:solidFill>
                <a:effectLst/>
                <a:latin typeface="Arial" panose="020B0604020202020204" pitchFamily="34" charset="0"/>
                <a:ea typeface="+mn-ea"/>
                <a:cs typeface="Arial" panose="020B0604020202020204" pitchFamily="34" charset="0"/>
              </a:rPr>
              <a:t>Advocacy can be provided at different levels,</a:t>
            </a:r>
            <a:r>
              <a:rPr lang="en-GB" sz="1200" kern="1200" baseline="0" dirty="0" smtClean="0">
                <a:solidFill>
                  <a:schemeClr val="tx1"/>
                </a:solidFill>
                <a:effectLst/>
                <a:latin typeface="Arial" panose="020B0604020202020204" pitchFamily="34" charset="0"/>
                <a:ea typeface="+mn-ea"/>
                <a:cs typeface="Arial" panose="020B0604020202020204" pitchFamily="34" charset="0"/>
              </a:rPr>
              <a:t> such as by s</a:t>
            </a:r>
            <a:r>
              <a:rPr lang="en-GB" sz="1200" kern="1200" dirty="0" smtClean="0">
                <a:solidFill>
                  <a:schemeClr val="tx1"/>
                </a:solidFill>
                <a:effectLst/>
                <a:latin typeface="Arial" panose="020B0604020202020204" pitchFamily="34" charset="0"/>
                <a:ea typeface="+mn-ea"/>
                <a:cs typeface="Arial" panose="020B0604020202020204" pitchFamily="34" charset="0"/>
              </a:rPr>
              <a:t>omebody the child chooses, family, relative, friend, teacher or carer. However, there may be occasions where this support is not available or appropriate or there are conflicts of interests in them acting as an advocate and the child needs an independent professional advocate to enable them to engage in and participate in the process.</a:t>
            </a:r>
          </a:p>
          <a:p>
            <a:pPr marL="228600" indent="-228600">
              <a:buFont typeface="+mj-lt"/>
              <a:buAutoNum type="arabicPeriod"/>
            </a:pPr>
            <a:r>
              <a:rPr lang="en-GB" sz="1200" dirty="0" smtClean="0"/>
              <a:t>If so local authorities must provide independent professional advocacy services for looked after children and inform children and young people, by communications</a:t>
            </a:r>
            <a:r>
              <a:rPr lang="en-GB" sz="1200" baseline="0" dirty="0" smtClean="0"/>
              <a:t> accessible to them, </a:t>
            </a:r>
            <a:r>
              <a:rPr lang="en-GB" sz="1200" dirty="0" smtClean="0"/>
              <a:t>of the availability of the services and their entitlement to them.</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baseline="0" dirty="0" smtClean="0"/>
              <a:t>The code of practice for Part 10 specifies when local authorities must consider the advocacy needs of an individual, including to enable them to participate in any assessment or planning processes for their care and support needs; </a:t>
            </a:r>
            <a:r>
              <a:rPr lang="en-GB" sz="1200" kern="1200" dirty="0" smtClean="0">
                <a:solidFill>
                  <a:schemeClr val="tx1"/>
                </a:solidFill>
                <a:effectLst/>
                <a:latin typeface="Arial" panose="020B0604020202020204" pitchFamily="34" charset="0"/>
                <a:ea typeface="+mn-ea"/>
                <a:cs typeface="Arial" panose="020B0604020202020204" pitchFamily="34" charset="0"/>
              </a:rPr>
              <a:t>when decisions are being made about a child’s placement or readiness of a young person to move from their placement to more independence and when a child or young person believes that a concern or problem is not being resolved and they intend to or are considering making a representation.</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marL="228600" indent="-228600">
              <a:buFont typeface="+mj-lt"/>
              <a:buAutoNum type="arabicPeriod"/>
            </a:pPr>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5</a:t>
            </a:fld>
            <a:endParaRPr lang="en-GB"/>
          </a:p>
        </p:txBody>
      </p:sp>
    </p:spTree>
    <p:extLst>
      <p:ext uri="{BB962C8B-B14F-4D97-AF65-F5344CB8AC3E}">
        <p14:creationId xmlns:p14="http://schemas.microsoft.com/office/powerpoint/2010/main" val="11899694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6469" y="4456590"/>
            <a:ext cx="6624736" cy="5356863"/>
          </a:xfrm>
        </p:spPr>
        <p:txBody>
          <a:bodyPr/>
          <a:lstStyle/>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100" kern="1200" dirty="0" smtClean="0">
                <a:solidFill>
                  <a:schemeClr val="tx1"/>
                </a:solidFill>
                <a:effectLst/>
                <a:latin typeface="Arial" panose="020B0604020202020204" pitchFamily="34" charset="0"/>
                <a:ea typeface="+mn-ea"/>
                <a:cs typeface="Arial" panose="020B0604020202020204" pitchFamily="34" charset="0"/>
              </a:rPr>
              <a:t>Section 79 of the Act places a duty on local authorities to provide accommodation for looked after children.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100" kern="1200" dirty="0" smtClean="0">
                <a:solidFill>
                  <a:schemeClr val="tx1"/>
                </a:solidFill>
                <a:effectLst/>
                <a:latin typeface="Arial" panose="020B0604020202020204" pitchFamily="34" charset="0"/>
                <a:ea typeface="+mn-ea"/>
                <a:cs typeface="Arial" panose="020B0604020202020204" pitchFamily="34" charset="0"/>
              </a:rPr>
              <a:t>A key aim of Part 6 of</a:t>
            </a:r>
            <a:r>
              <a:rPr lang="en-GB" sz="1100" kern="1200" baseline="0" dirty="0" smtClean="0">
                <a:solidFill>
                  <a:schemeClr val="tx1"/>
                </a:solidFill>
                <a:effectLst/>
                <a:latin typeface="Arial" panose="020B0604020202020204" pitchFamily="34" charset="0"/>
                <a:ea typeface="+mn-ea"/>
                <a:cs typeface="Arial" panose="020B0604020202020204" pitchFamily="34" charset="0"/>
              </a:rPr>
              <a:t> th</a:t>
            </a:r>
            <a:r>
              <a:rPr lang="en-GB" sz="1100" kern="1200" dirty="0" smtClean="0">
                <a:solidFill>
                  <a:schemeClr val="tx1"/>
                </a:solidFill>
                <a:effectLst/>
                <a:latin typeface="Arial" panose="020B0604020202020204" pitchFamily="34" charset="0"/>
                <a:ea typeface="+mn-ea"/>
                <a:cs typeface="Arial" panose="020B0604020202020204" pitchFamily="34" charset="0"/>
              </a:rPr>
              <a:t>e Act </a:t>
            </a:r>
            <a:r>
              <a:rPr lang="en-GB" sz="1100" kern="1200" baseline="0" dirty="0" smtClean="0">
                <a:solidFill>
                  <a:schemeClr val="tx1"/>
                </a:solidFill>
                <a:effectLst/>
                <a:latin typeface="Arial" panose="020B0604020202020204" pitchFamily="34" charset="0"/>
                <a:ea typeface="+mn-ea"/>
                <a:cs typeface="Arial" panose="020B0604020202020204" pitchFamily="34" charset="0"/>
              </a:rPr>
              <a:t> is</a:t>
            </a:r>
            <a:r>
              <a:rPr lang="en-GB" sz="1100" kern="1200" dirty="0" smtClean="0">
                <a:solidFill>
                  <a:schemeClr val="tx1"/>
                </a:solidFill>
                <a:effectLst/>
                <a:latin typeface="Arial" panose="020B0604020202020204" pitchFamily="34" charset="0"/>
                <a:ea typeface="+mn-ea"/>
                <a:cs typeface="Arial" panose="020B0604020202020204" pitchFamily="34" charset="0"/>
              </a:rPr>
              <a:t> to achieve greater stability for children who are looked after by increasing the choice of placements locally, supporting continuation of important relationships and school life and finding the right permanency solution sooner; permanence provides an underpinning framework for all work with children and families to give a child a sense of security, stability, commitment and identity. </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100" kern="1200" dirty="0" smtClean="0">
                <a:solidFill>
                  <a:schemeClr val="tx1"/>
                </a:solidFill>
                <a:effectLst/>
                <a:latin typeface="Arial" panose="020B0604020202020204" pitchFamily="34" charset="0"/>
                <a:ea typeface="+mn-ea"/>
                <a:cs typeface="Arial" panose="020B0604020202020204" pitchFamily="34" charset="0"/>
              </a:rPr>
              <a:t>In keeping with the duty and aim of promoting the upbringing of a child by their family, there is a clear emphasis in the Act that, unless it is not consistent with the child’s well-being or reasonably practical, arrangements must be made for the child who needs accommodation to live with a parent or a person with parental responsibility or residence / child</a:t>
            </a:r>
            <a:r>
              <a:rPr lang="en-GB" sz="1100" kern="1200" baseline="0" dirty="0" smtClean="0">
                <a:solidFill>
                  <a:schemeClr val="tx1"/>
                </a:solidFill>
                <a:effectLst/>
                <a:latin typeface="Arial" panose="020B0604020202020204" pitchFamily="34" charset="0"/>
                <a:ea typeface="+mn-ea"/>
                <a:cs typeface="Arial" panose="020B0604020202020204" pitchFamily="34" charset="0"/>
              </a:rPr>
              <a:t> arrangement </a:t>
            </a:r>
            <a:r>
              <a:rPr lang="en-GB" sz="1100" kern="1200" dirty="0" smtClean="0">
                <a:solidFill>
                  <a:schemeClr val="tx1"/>
                </a:solidFill>
                <a:effectLst/>
                <a:latin typeface="Arial" panose="020B0604020202020204" pitchFamily="34" charset="0"/>
                <a:ea typeface="+mn-ea"/>
                <a:cs typeface="Arial" panose="020B0604020202020204" pitchFamily="34" charset="0"/>
              </a:rPr>
              <a:t>order.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100" kern="1200" dirty="0" smtClean="0">
                <a:solidFill>
                  <a:schemeClr val="tx1"/>
                </a:solidFill>
                <a:effectLst/>
                <a:latin typeface="Arial" panose="020B0604020202020204" pitchFamily="34" charset="0"/>
                <a:ea typeface="+mn-ea"/>
                <a:cs typeface="Arial" panose="020B0604020202020204" pitchFamily="34" charset="0"/>
              </a:rPr>
              <a:t>Where this is not possible, preference should be given to placement with a relative, friend or other person connected to the child. Where</a:t>
            </a:r>
            <a:r>
              <a:rPr lang="en-GB" sz="1100" kern="1200" baseline="0" dirty="0" smtClean="0">
                <a:solidFill>
                  <a:schemeClr val="tx1"/>
                </a:solidFill>
                <a:effectLst/>
                <a:latin typeface="Arial" panose="020B0604020202020204" pitchFamily="34" charset="0"/>
                <a:ea typeface="+mn-ea"/>
                <a:cs typeface="Arial" panose="020B0604020202020204" pitchFamily="34" charset="0"/>
              </a:rPr>
              <a:t> the child is in care (i.e. subject to a care order under Section 31a or interim care order under Section 35 of the Children Act 1989) this person will need to be registered as a foster carer.</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100" kern="1200" dirty="0" smtClean="0">
                <a:solidFill>
                  <a:schemeClr val="tx1"/>
                </a:solidFill>
                <a:effectLst/>
                <a:latin typeface="Arial" panose="020B0604020202020204" pitchFamily="34" charset="0"/>
                <a:ea typeface="+mn-ea"/>
                <a:cs typeface="Arial" panose="020B0604020202020204" pitchFamily="34" charset="0"/>
              </a:rPr>
              <a:t>If neither of these is possible, local</a:t>
            </a:r>
            <a:r>
              <a:rPr lang="en-GB" sz="1100" kern="1200" baseline="0" dirty="0" smtClean="0">
                <a:solidFill>
                  <a:schemeClr val="tx1"/>
                </a:solidFill>
                <a:effectLst/>
                <a:latin typeface="Arial" panose="020B0604020202020204" pitchFamily="34" charset="0"/>
                <a:ea typeface="+mn-ea"/>
                <a:cs typeface="Arial" panose="020B0604020202020204" pitchFamily="34" charset="0"/>
              </a:rPr>
              <a:t> authorities must ensure that </a:t>
            </a:r>
            <a:r>
              <a:rPr lang="en-GB" sz="1100" kern="1200" dirty="0" smtClean="0">
                <a:solidFill>
                  <a:schemeClr val="tx1"/>
                </a:solidFill>
                <a:effectLst/>
                <a:latin typeface="Arial" panose="020B0604020202020204" pitchFamily="34" charset="0"/>
                <a:ea typeface="+mn-ea"/>
                <a:cs typeface="Arial" panose="020B0604020202020204" pitchFamily="34" charset="0"/>
              </a:rPr>
              <a:t>a range of sufficient alternative provision is</a:t>
            </a:r>
            <a:r>
              <a:rPr lang="en-GB" sz="1100" kern="1200" baseline="0" dirty="0" smtClean="0">
                <a:solidFill>
                  <a:schemeClr val="tx1"/>
                </a:solidFill>
                <a:effectLst/>
                <a:latin typeface="Arial" panose="020B0604020202020204" pitchFamily="34" charset="0"/>
                <a:ea typeface="+mn-ea"/>
                <a:cs typeface="Arial" panose="020B0604020202020204" pitchFamily="34" charset="0"/>
              </a:rPr>
              <a:t> </a:t>
            </a:r>
            <a:r>
              <a:rPr lang="en-GB" sz="1100" kern="1200" dirty="0" smtClean="0">
                <a:solidFill>
                  <a:schemeClr val="tx1"/>
                </a:solidFill>
                <a:effectLst/>
                <a:latin typeface="Arial" panose="020B0604020202020204" pitchFamily="34" charset="0"/>
                <a:ea typeface="+mn-ea"/>
                <a:cs typeface="Arial" panose="020B0604020202020204" pitchFamily="34" charset="0"/>
              </a:rPr>
              <a:t>available including foster carers, prospective adopters, children’s homes, supported lodgings and secure accommodation (the Act specifies certain grounds, such as history of absconding, for placement in the latter).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100" kern="1200" dirty="0" smtClean="0">
                <a:solidFill>
                  <a:schemeClr val="tx1"/>
                </a:solidFill>
                <a:effectLst/>
                <a:latin typeface="Arial" panose="020B0604020202020204" pitchFamily="34" charset="0"/>
                <a:ea typeface="+mn-ea"/>
                <a:cs typeface="Arial" panose="020B0604020202020204" pitchFamily="34" charset="0"/>
              </a:rPr>
              <a:t>In deciding on the best type of placement for a child, due regard must be given to the views, wishes and feelings of the child and of their parents, the child’s religion, culture, sexuality, and any disability, including emotional and mental health needs. </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100" kern="1200" dirty="0" smtClean="0">
                <a:solidFill>
                  <a:schemeClr val="tx1"/>
                </a:solidFill>
                <a:effectLst/>
                <a:latin typeface="Arial" panose="020B0604020202020204" pitchFamily="34" charset="0"/>
                <a:ea typeface="+mn-ea"/>
                <a:cs typeface="Arial" panose="020B0604020202020204" pitchFamily="34" charset="0"/>
              </a:rPr>
              <a:t>Consideration must always be given to the placement enabling the child to live locally and close to home, to support contact with family and allow for continuity of health care and education or training and leisure opportunities with friends. Siblings</a:t>
            </a:r>
            <a:r>
              <a:rPr lang="en-GB" sz="1100" kern="1200" baseline="0" dirty="0" smtClean="0">
                <a:solidFill>
                  <a:schemeClr val="tx1"/>
                </a:solidFill>
                <a:effectLst/>
                <a:latin typeface="Arial" panose="020B0604020202020204" pitchFamily="34" charset="0"/>
                <a:ea typeface="+mn-ea"/>
                <a:cs typeface="Arial" panose="020B0604020202020204" pitchFamily="34" charset="0"/>
              </a:rPr>
              <a:t> should always be placed together so far is reasonably practical, and the accommodation should be suitable for a child’s needs if the child is disabled.</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100" kern="1200" dirty="0" smtClean="0">
                <a:solidFill>
                  <a:schemeClr val="tx1"/>
                </a:solidFill>
                <a:effectLst/>
                <a:latin typeface="Arial" panose="020B0604020202020204" pitchFamily="34" charset="0"/>
                <a:ea typeface="+mn-ea"/>
                <a:cs typeface="Arial" panose="020B0604020202020204" pitchFamily="34" charset="0"/>
              </a:rPr>
              <a:t>Local authorities must maintain the child’s placement and put in place support and services, including supports under Parts 3 and 4, to increase the capacity of the carer to meet the child’s needs and identified outcomes from the care and support plan.</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100" kern="1200" dirty="0" smtClean="0">
                <a:solidFill>
                  <a:schemeClr val="tx1"/>
                </a:solidFill>
                <a:effectLst/>
                <a:latin typeface="Arial" panose="020B0604020202020204" pitchFamily="34" charset="0"/>
                <a:ea typeface="+mn-ea"/>
                <a:cs typeface="Arial" panose="020B0604020202020204" pitchFamily="34" charset="0"/>
              </a:rPr>
              <a:t>Regulations make it clear on the circumstances when an out of authority placement can be considered</a:t>
            </a:r>
            <a:r>
              <a:rPr lang="en-GB" sz="1100" kern="1200" baseline="0" dirty="0" smtClean="0">
                <a:solidFill>
                  <a:schemeClr val="tx1"/>
                </a:solidFill>
                <a:effectLst/>
                <a:latin typeface="Arial" panose="020B0604020202020204" pitchFamily="34" charset="0"/>
                <a:ea typeface="+mn-ea"/>
                <a:cs typeface="Arial" panose="020B0604020202020204" pitchFamily="34" charset="0"/>
              </a:rPr>
              <a:t> and the process for this.</a:t>
            </a: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GB" sz="1200" kern="1200" baseline="0" dirty="0" smtClean="0">
              <a:solidFill>
                <a:schemeClr val="tx1"/>
              </a:solidFill>
              <a:effectLst/>
              <a:latin typeface="Arial" panose="020B0604020202020204" pitchFamily="34" charset="0"/>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marL="228600" indent="-228600">
              <a:buFont typeface="+mj-lt"/>
              <a:buAutoNum type="arabicPeriod"/>
            </a:pPr>
            <a:endParaRPr lang="en-GB" dirty="0"/>
          </a:p>
        </p:txBody>
      </p:sp>
      <p:sp>
        <p:nvSpPr>
          <p:cNvPr id="4" name="Slide Number Placeholder 3"/>
          <p:cNvSpPr>
            <a:spLocks noGrp="1"/>
          </p:cNvSpPr>
          <p:nvPr>
            <p:ph type="sldNum" sz="quarter" idx="10"/>
          </p:nvPr>
        </p:nvSpPr>
        <p:spPr/>
        <p:txBody>
          <a:bodyPr/>
          <a:lstStyle/>
          <a:p>
            <a:fld id="{A771E050-A66B-4E11-9C20-135C160BC1C9}" type="slidenum">
              <a:rPr lang="en-GB" smtClean="0"/>
              <a:t>6</a:t>
            </a:fld>
            <a:endParaRPr lang="en-GB"/>
          </a:p>
        </p:txBody>
      </p:sp>
    </p:spTree>
    <p:extLst>
      <p:ext uri="{BB962C8B-B14F-4D97-AF65-F5344CB8AC3E}">
        <p14:creationId xmlns:p14="http://schemas.microsoft.com/office/powerpoint/2010/main" val="29189793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02493" y="4601370"/>
            <a:ext cx="6264696" cy="5067303"/>
          </a:xfrm>
        </p:spPr>
        <p:txBody>
          <a:bodyPr/>
          <a:lstStyle/>
          <a:p>
            <a:pPr marL="0" marR="0" indent="0" algn="l" defTabSz="914400" rtl="0" eaLnBrk="1" fontAlgn="auto" latinLnBrk="0" hangingPunct="1">
              <a:lnSpc>
                <a:spcPct val="100000"/>
              </a:lnSpc>
              <a:spcBef>
                <a:spcPts val="0"/>
              </a:spcBef>
              <a:spcAft>
                <a:spcPts val="0"/>
              </a:spcAft>
              <a:buClrTx/>
              <a:buSzTx/>
              <a:buFont typeface="+mj-lt"/>
              <a:buNone/>
              <a:tabLst/>
              <a:defRPr/>
            </a:pPr>
            <a:r>
              <a:rPr lang="en-GB" altLang="en-US" dirty="0" smtClean="0">
                <a:ea typeface="ＭＳ Ｐゴシック" pitchFamily="34" charset="-128"/>
              </a:rPr>
              <a:t>[</a:t>
            </a:r>
            <a:r>
              <a:rPr lang="en-GB" altLang="en-US" b="1" dirty="0" smtClean="0">
                <a:ea typeface="ＭＳ Ｐゴシック" pitchFamily="34" charset="-128"/>
              </a:rPr>
              <a:t>FACILITATORS NOTE</a:t>
            </a:r>
            <a:r>
              <a:rPr lang="en-GB" altLang="en-US" dirty="0" smtClean="0">
                <a:ea typeface="ＭＳ Ｐゴシック" pitchFamily="34" charset="-128"/>
              </a:rPr>
              <a:t>: this slide has animation. The bullet points will show when the slide opens. The first click will show the text box at the bottom of the screen]</a:t>
            </a:r>
          </a:p>
          <a:p>
            <a:pPr marL="0" marR="0" indent="0" algn="l" defTabSz="914400" rtl="0" eaLnBrk="1" fontAlgn="auto" latinLnBrk="0" hangingPunct="1">
              <a:lnSpc>
                <a:spcPct val="100000"/>
              </a:lnSpc>
              <a:spcBef>
                <a:spcPts val="0"/>
              </a:spcBef>
              <a:spcAft>
                <a:spcPts val="0"/>
              </a:spcAft>
              <a:buClrTx/>
              <a:buSzTx/>
              <a:buFont typeface="+mj-lt"/>
              <a:buNone/>
              <a:tabLst/>
              <a:defRPr/>
            </a:pPr>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marL="228600" indent="-228600">
              <a:buFont typeface="+mj-lt"/>
              <a:buAutoNum type="arabicPeriod"/>
              <a:defRPr/>
            </a:pPr>
            <a:r>
              <a:rPr lang="en-GB" sz="1200" kern="1200" dirty="0" smtClean="0">
                <a:solidFill>
                  <a:schemeClr val="tx1"/>
                </a:solidFill>
                <a:effectLst/>
                <a:latin typeface="Arial" panose="020B0604020202020204" pitchFamily="34" charset="0"/>
                <a:ea typeface="+mn-ea"/>
                <a:cs typeface="Arial" panose="020B0604020202020204" pitchFamily="34" charset="0"/>
              </a:rPr>
              <a:t>There is </a:t>
            </a:r>
            <a:r>
              <a:rPr lang="en-GB" dirty="0"/>
              <a:t>a statutory minimum </a:t>
            </a:r>
            <a:r>
              <a:rPr lang="en-GB" sz="1200" kern="1200" dirty="0" smtClean="0">
                <a:solidFill>
                  <a:schemeClr val="tx1"/>
                </a:solidFill>
                <a:effectLst/>
                <a:latin typeface="Arial" panose="020B0604020202020204" pitchFamily="34" charset="0"/>
                <a:ea typeface="+mn-ea"/>
                <a:cs typeface="Arial" panose="020B0604020202020204" pitchFamily="34" charset="0"/>
              </a:rPr>
              <a:t>frequency of visits to a looked after child, wherever they are living: within one week of the placement and then at intervals of not more than six weeks,</a:t>
            </a:r>
            <a:r>
              <a:rPr lang="en-GB" sz="1200" kern="1200" baseline="0" dirty="0" smtClean="0">
                <a:solidFill>
                  <a:schemeClr val="tx1"/>
                </a:solidFill>
                <a:effectLst/>
                <a:latin typeface="Arial" panose="020B0604020202020204" pitchFamily="34" charset="0"/>
                <a:ea typeface="+mn-ea"/>
                <a:cs typeface="Arial" panose="020B0604020202020204" pitchFamily="34" charset="0"/>
              </a:rPr>
              <a:t> </a:t>
            </a:r>
            <a:r>
              <a:rPr lang="en-GB" sz="1200" kern="1200" dirty="0" smtClean="0">
                <a:solidFill>
                  <a:schemeClr val="tx1"/>
                </a:solidFill>
                <a:effectLst/>
                <a:latin typeface="Arial" panose="020B0604020202020204" pitchFamily="34" charset="0"/>
                <a:ea typeface="+mn-ea"/>
                <a:cs typeface="Arial" panose="020B0604020202020204" pitchFamily="34" charset="0"/>
              </a:rPr>
              <a:t>but if the needs of the child require it, or there is a period of change,</a:t>
            </a:r>
            <a:r>
              <a:rPr lang="en-GB" sz="1200" kern="1200" baseline="0" dirty="0" smtClean="0">
                <a:solidFill>
                  <a:schemeClr val="tx1"/>
                </a:solidFill>
                <a:effectLst/>
                <a:latin typeface="Arial" panose="020B0604020202020204" pitchFamily="34" charset="0"/>
                <a:ea typeface="+mn-ea"/>
                <a:cs typeface="Arial" panose="020B0604020202020204" pitchFamily="34" charset="0"/>
              </a:rPr>
              <a:t> then </a:t>
            </a:r>
            <a:r>
              <a:rPr lang="en-GB" sz="1200" kern="1200" dirty="0" smtClean="0">
                <a:solidFill>
                  <a:schemeClr val="tx1"/>
                </a:solidFill>
                <a:effectLst/>
                <a:latin typeface="Arial" panose="020B0604020202020204" pitchFamily="34" charset="0"/>
                <a:ea typeface="+mn-ea"/>
                <a:cs typeface="Arial" panose="020B0604020202020204" pitchFamily="34" charset="0"/>
              </a:rPr>
              <a:t>more frequent or additional visits will</a:t>
            </a:r>
            <a:r>
              <a:rPr lang="en-GB" sz="1200" kern="1200" baseline="0" dirty="0" smtClean="0">
                <a:solidFill>
                  <a:schemeClr val="tx1"/>
                </a:solidFill>
                <a:effectLst/>
                <a:latin typeface="Arial" panose="020B0604020202020204" pitchFamily="34" charset="0"/>
                <a:ea typeface="+mn-ea"/>
                <a:cs typeface="Arial" panose="020B0604020202020204" pitchFamily="34" charset="0"/>
              </a:rPr>
              <a:t> be necessary. </a:t>
            </a:r>
            <a:r>
              <a:rPr lang="en-GB" sz="1200" dirty="0" smtClean="0"/>
              <a:t>Functions of the visits include:</a:t>
            </a:r>
          </a:p>
          <a:p>
            <a:pPr marL="628650" lvl="1" indent="-171450">
              <a:buFont typeface="Arial" panose="020B0604020202020204" pitchFamily="34" charset="0"/>
              <a:buChar char="•"/>
            </a:pPr>
            <a:r>
              <a:rPr lang="en-GB" dirty="0" smtClean="0"/>
              <a:t>Ensuring that the child’s well-being continues to be safeguarded and promoted</a:t>
            </a:r>
          </a:p>
          <a:p>
            <a:pPr marL="628650" lvl="1" indent="-171450">
              <a:buFont typeface="Arial" panose="020B0604020202020204" pitchFamily="34" charset="0"/>
              <a:buChar char="•"/>
            </a:pPr>
            <a:r>
              <a:rPr lang="en-GB" dirty="0" smtClean="0"/>
              <a:t>Ensuring that the child feels supported </a:t>
            </a:r>
          </a:p>
          <a:p>
            <a:pPr marL="628650" lvl="1" indent="-171450">
              <a:buFont typeface="Arial" panose="020B0604020202020204" pitchFamily="34" charset="0"/>
              <a:buChar char="•"/>
            </a:pPr>
            <a:r>
              <a:rPr lang="en-GB" dirty="0" smtClean="0"/>
              <a:t>Ensuring the child receives any advice or information they need</a:t>
            </a:r>
          </a:p>
          <a:p>
            <a:pPr marL="628650" lvl="1" indent="-171450">
              <a:buFont typeface="Arial" panose="020B0604020202020204" pitchFamily="34" charset="0"/>
              <a:buChar char="•"/>
            </a:pPr>
            <a:r>
              <a:rPr lang="en-GB" dirty="0" smtClean="0"/>
              <a:t>Engagement with the child about their hopes and aspirations</a:t>
            </a:r>
          </a:p>
          <a:p>
            <a:pPr marL="628650" lvl="1" indent="-171450">
              <a:buFont typeface="Arial" panose="020B0604020202020204" pitchFamily="34" charset="0"/>
              <a:buChar char="•"/>
            </a:pPr>
            <a:r>
              <a:rPr lang="en-GB" dirty="0" smtClean="0"/>
              <a:t>Ensuring the placement is contributing to the achievement of personal goals and outcomes</a:t>
            </a:r>
          </a:p>
          <a:p>
            <a:pPr marL="628650" lvl="1" indent="-171450">
              <a:buFont typeface="Arial" panose="020B0604020202020204" pitchFamily="34" charset="0"/>
              <a:buChar char="•"/>
            </a:pPr>
            <a:r>
              <a:rPr lang="en-GB" dirty="0" smtClean="0"/>
              <a:t>Identification of any areas where additional support or services are needed for both the child and carer</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200" kern="1200" baseline="0" dirty="0" smtClean="0">
                <a:solidFill>
                  <a:schemeClr val="tx1"/>
                </a:solidFill>
                <a:effectLst/>
                <a:latin typeface="Arial" panose="020B0604020202020204" pitchFamily="34" charset="0"/>
                <a:ea typeface="+mn-ea"/>
                <a:cs typeface="Arial" panose="020B0604020202020204" pitchFamily="34" charset="0"/>
              </a:rPr>
              <a:t>Key to successful visits is that t</a:t>
            </a:r>
            <a:r>
              <a:rPr lang="en-GB" sz="1200" kern="1200" dirty="0" smtClean="0">
                <a:solidFill>
                  <a:schemeClr val="tx1"/>
                </a:solidFill>
                <a:effectLst/>
                <a:latin typeface="Arial" panose="020B0604020202020204" pitchFamily="34" charset="0"/>
                <a:ea typeface="+mn-ea"/>
                <a:cs typeface="Arial" panose="020B0604020202020204" pitchFamily="34" charset="0"/>
              </a:rPr>
              <a:t>hey should enable a positive, open and honest relationship to develop between the child and social worker, so that the child has the opportunity, and feels comfortable, to share their feelings, hopes and any worries they have about their placement, enabling any difficulties to be addressed and supports to be put in place.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200" kern="1200" dirty="0" smtClean="0">
                <a:solidFill>
                  <a:schemeClr val="tx1"/>
                </a:solidFill>
                <a:effectLst/>
                <a:latin typeface="Arial" panose="020B0604020202020204" pitchFamily="34" charset="0"/>
                <a:ea typeface="+mn-ea"/>
                <a:cs typeface="Arial" panose="020B0604020202020204" pitchFamily="34" charset="0"/>
              </a:rPr>
              <a:t>There is further duty, if the child does not object, to appoint an independent visitor to visit, befriend and advise a looked after child if, for instance, there is little or no contact between the child and parent(s).</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GB" sz="1200" dirty="0" smtClean="0"/>
              <a:t>The Act sets out a similar visiting and advice and support requirement where a local authority has received notification that a child is accommodated in either health or education establishments, care homes or independent hospitals.</a:t>
            </a:r>
          </a:p>
          <a:p>
            <a:pPr marL="0" indent="0">
              <a:buFont typeface="Arial" panose="020B0604020202020204" pitchFamily="34" charset="0"/>
              <a:buNone/>
            </a:pPr>
            <a:endParaRPr lang="en-GB" sz="1200" kern="1200" dirty="0" smtClean="0">
              <a:solidFill>
                <a:schemeClr val="tx1"/>
              </a:solidFill>
              <a:effectLst/>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0"/>
          </p:nvPr>
        </p:nvSpPr>
        <p:spPr/>
        <p:txBody>
          <a:bodyPr/>
          <a:lstStyle/>
          <a:p>
            <a:fld id="{A771E050-A66B-4E11-9C20-135C160BC1C9}" type="slidenum">
              <a:rPr lang="en-GB" smtClean="0"/>
              <a:t>7</a:t>
            </a:fld>
            <a:endParaRPr lang="en-GB"/>
          </a:p>
        </p:txBody>
      </p:sp>
    </p:spTree>
    <p:extLst>
      <p:ext uri="{BB962C8B-B14F-4D97-AF65-F5344CB8AC3E}">
        <p14:creationId xmlns:p14="http://schemas.microsoft.com/office/powerpoint/2010/main" val="8889051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58477" y="4531272"/>
            <a:ext cx="6480720" cy="5139693"/>
          </a:xfrm>
        </p:spPr>
        <p:txBody>
          <a:bodyPr/>
          <a:lstStyle/>
          <a:p>
            <a:pPr marL="228600" indent="-228600">
              <a:buFont typeface="+mj-lt"/>
              <a:buAutoNum type="arabicPeriod"/>
            </a:pPr>
            <a:r>
              <a:rPr lang="en-GB" sz="1200" kern="1200" dirty="0" smtClean="0">
                <a:solidFill>
                  <a:schemeClr val="tx1"/>
                </a:solidFill>
                <a:effectLst/>
                <a:latin typeface="Arial" panose="020B0604020202020204" pitchFamily="34" charset="0"/>
                <a:ea typeface="+mn-ea"/>
                <a:cs typeface="Arial" panose="020B0604020202020204" pitchFamily="34" charset="0"/>
              </a:rPr>
              <a:t>Preparation and planning for greater independence should be integral to care and support planning throughout the child’s looked after period</a:t>
            </a:r>
            <a:r>
              <a:rPr lang="en-GB" sz="1200" kern="1200" baseline="0" dirty="0" smtClean="0">
                <a:solidFill>
                  <a:schemeClr val="tx1"/>
                </a:solidFill>
                <a:effectLst/>
                <a:latin typeface="Arial" panose="020B0604020202020204" pitchFamily="34" charset="0"/>
                <a:ea typeface="+mn-ea"/>
                <a:cs typeface="Arial" panose="020B0604020202020204" pitchFamily="34" charset="0"/>
              </a:rPr>
              <a:t> and not confined to when the young person reaches 16.</a:t>
            </a:r>
          </a:p>
          <a:p>
            <a:pPr marL="228600" indent="-228600">
              <a:buFont typeface="+mj-lt"/>
              <a:buAutoNum type="arabicPeriod"/>
            </a:pPr>
            <a:r>
              <a:rPr lang="en-GB" dirty="0" smtClean="0"/>
              <a:t>From the age of 16 a pathway plan should be prepared, building on and including the care and support plan and setting out the young person’s aspirations and personal goals as well as actions for all involved for a successful transition to adulthood.</a:t>
            </a:r>
            <a:endParaRPr lang="en-GB" sz="1200" kern="1200" baseline="0" dirty="0" smtClean="0">
              <a:solidFill>
                <a:schemeClr val="tx1"/>
              </a:solidFill>
              <a:effectLst/>
              <a:latin typeface="Arial" panose="020B0604020202020204" pitchFamily="34" charset="0"/>
              <a:ea typeface="+mn-ea"/>
              <a:cs typeface="Arial" panose="020B0604020202020204" pitchFamily="34" charset="0"/>
            </a:endParaRPr>
          </a:p>
          <a:p>
            <a:pPr marL="228600" indent="-228600">
              <a:buFont typeface="+mj-lt"/>
              <a:buAutoNum type="arabicPeriod"/>
            </a:pPr>
            <a:r>
              <a:rPr lang="en-GB" dirty="0" smtClean="0"/>
              <a:t>The Act defines six categories of young people in respect of leaving care and the </a:t>
            </a:r>
            <a:r>
              <a:rPr lang="en-GB" dirty="0"/>
              <a:t>types and levels of support for which local authorities are responsible for each category</a:t>
            </a:r>
            <a:r>
              <a:rPr lang="en-GB" dirty="0" smtClean="0"/>
              <a:t>: </a:t>
            </a:r>
          </a:p>
          <a:p>
            <a:pPr marL="449263" lvl="1" indent="-182563">
              <a:buFont typeface="Arial" panose="020B0604020202020204" pitchFamily="34" charset="0"/>
              <a:buChar char="•"/>
            </a:pPr>
            <a:r>
              <a:rPr lang="en-GB" b="1" dirty="0" smtClean="0"/>
              <a:t>Category 1 </a:t>
            </a:r>
            <a:r>
              <a:rPr lang="en-GB" b="0" dirty="0" smtClean="0"/>
              <a:t>– a young person looked after aged 16-17</a:t>
            </a:r>
          </a:p>
          <a:p>
            <a:pPr marL="449263" lvl="1" indent="-182563">
              <a:buFont typeface="Arial" panose="020B0604020202020204" pitchFamily="34" charset="0"/>
              <a:buChar char="•"/>
            </a:pPr>
            <a:r>
              <a:rPr lang="en-GB" b="1" dirty="0" smtClean="0"/>
              <a:t>Category 2 </a:t>
            </a:r>
            <a:r>
              <a:rPr lang="en-GB" b="0" dirty="0" smtClean="0"/>
              <a:t>–</a:t>
            </a:r>
            <a:r>
              <a:rPr lang="en-GB" b="0" baseline="0" dirty="0" smtClean="0"/>
              <a:t> a care leaver under 18</a:t>
            </a:r>
          </a:p>
          <a:p>
            <a:pPr marL="449263" lvl="1" indent="-182563">
              <a:buFont typeface="Arial" panose="020B0604020202020204" pitchFamily="34" charset="0"/>
              <a:buChar char="•"/>
            </a:pPr>
            <a:r>
              <a:rPr lang="en-GB" b="1" baseline="0" dirty="0" smtClean="0"/>
              <a:t>Category 3 </a:t>
            </a:r>
            <a:r>
              <a:rPr lang="en-GB" b="0" baseline="0" dirty="0" smtClean="0"/>
              <a:t>– care leaver aged 18 or over</a:t>
            </a:r>
          </a:p>
          <a:p>
            <a:pPr marL="449263" lvl="1" indent="-182563">
              <a:buFont typeface="Arial" panose="020B0604020202020204" pitchFamily="34" charset="0"/>
              <a:buChar char="•"/>
            </a:pPr>
            <a:r>
              <a:rPr lang="en-GB" b="1" baseline="0" dirty="0" smtClean="0"/>
              <a:t>Category 4 – </a:t>
            </a:r>
            <a:r>
              <a:rPr lang="en-GB" b="0" baseline="0" dirty="0" smtClean="0"/>
              <a:t>a young person who reconnects to care for education and training purposes</a:t>
            </a:r>
          </a:p>
          <a:p>
            <a:pPr marL="449263" lvl="1" indent="-182563">
              <a:buFont typeface="Arial" panose="020B0604020202020204" pitchFamily="34" charset="0"/>
              <a:buChar char="•"/>
            </a:pPr>
            <a:r>
              <a:rPr lang="en-GB" b="1" baseline="0" dirty="0" smtClean="0"/>
              <a:t>Category 5 – </a:t>
            </a:r>
            <a:r>
              <a:rPr lang="en-GB" b="0" baseline="0" dirty="0" smtClean="0"/>
              <a:t>a young person who left care under a Special Guardianship Order</a:t>
            </a:r>
          </a:p>
          <a:p>
            <a:pPr marL="449263" lvl="1" indent="-182563">
              <a:buFont typeface="Arial" panose="020B0604020202020204" pitchFamily="34" charset="0"/>
              <a:buChar char="•"/>
            </a:pPr>
            <a:r>
              <a:rPr lang="en-GB" b="1" baseline="0" dirty="0" smtClean="0"/>
              <a:t>Category 6 </a:t>
            </a:r>
            <a:r>
              <a:rPr lang="en-GB" b="0" baseline="0" dirty="0" smtClean="0"/>
              <a:t>– a young person who did not qualify as a care leaver.</a:t>
            </a:r>
          </a:p>
          <a:p>
            <a:pPr marL="228600" indent="-228600">
              <a:buFont typeface="+mj-lt"/>
              <a:buAutoNum type="arabicPeriod"/>
            </a:pPr>
            <a:r>
              <a:rPr lang="en-GB" sz="1200" kern="1200" dirty="0" smtClean="0">
                <a:solidFill>
                  <a:schemeClr val="tx1"/>
                </a:solidFill>
                <a:effectLst/>
                <a:latin typeface="Arial" panose="020B0604020202020204" pitchFamily="34" charset="0"/>
                <a:ea typeface="+mn-ea"/>
                <a:cs typeface="Arial" panose="020B0604020202020204" pitchFamily="34" charset="0"/>
              </a:rPr>
              <a:t>Local authorities must appoint a personal advisor for care leavers to offer support and advice, coordinate support and services, and to participate in implementing and reviewing the pathway plan.</a:t>
            </a:r>
          </a:p>
          <a:p>
            <a:pPr marL="228600" indent="-228600">
              <a:buFont typeface="+mj-lt"/>
              <a:buAutoNum type="arabicPeriod"/>
            </a:pPr>
            <a:r>
              <a:rPr lang="en-GB" sz="1200" kern="1200" dirty="0" smtClean="0">
                <a:solidFill>
                  <a:schemeClr val="tx1"/>
                </a:solidFill>
                <a:effectLst/>
                <a:latin typeface="Arial" panose="020B0604020202020204" pitchFamily="34" charset="0"/>
                <a:ea typeface="+mn-ea"/>
                <a:cs typeface="Arial" panose="020B0604020202020204" pitchFamily="34" charset="0"/>
              </a:rPr>
              <a:t>The Act introduces new duties towards young people in foster care who wish to continue living with their foster parents after age 18, referred to as “post 18 living arrangements” in the Act. The Welsh Government, in partnership, introduced the “When I am Ready” scheme through which the statutory duties to provide advice and other support to facilitate post-18 living will be fulfilled.</a:t>
            </a:r>
          </a:p>
          <a:p>
            <a:pPr marL="228600" indent="-228600">
              <a:buFont typeface="+mj-lt"/>
              <a:buAutoNum type="arabicPeriod"/>
            </a:pPr>
            <a:r>
              <a:rPr lang="en-GB" sz="1200" kern="1200" dirty="0" smtClean="0">
                <a:solidFill>
                  <a:schemeClr val="tx1"/>
                </a:solidFill>
                <a:effectLst/>
                <a:latin typeface="Arial" panose="020B0604020202020204" pitchFamily="34" charset="0"/>
                <a:ea typeface="+mn-ea"/>
                <a:cs typeface="Arial" panose="020B0604020202020204" pitchFamily="34" charset="0"/>
              </a:rPr>
              <a:t>The main aims of “When I am Ready” are</a:t>
            </a:r>
            <a:r>
              <a:rPr lang="en-GB" sz="1200" kern="1200" baseline="0" dirty="0" smtClean="0">
                <a:solidFill>
                  <a:schemeClr val="tx1"/>
                </a:solidFill>
                <a:effectLst/>
                <a:latin typeface="Arial" panose="020B0604020202020204" pitchFamily="34" charset="0"/>
                <a:ea typeface="+mn-ea"/>
                <a:cs typeface="Arial" panose="020B0604020202020204" pitchFamily="34" charset="0"/>
              </a:rPr>
              <a:t> </a:t>
            </a:r>
            <a:r>
              <a:rPr lang="en-GB" sz="1200" kern="1200" dirty="0" smtClean="0">
                <a:solidFill>
                  <a:schemeClr val="tx1"/>
                </a:solidFill>
                <a:effectLst/>
                <a:latin typeface="Arial" panose="020B0604020202020204" pitchFamily="34" charset="0"/>
                <a:ea typeface="+mn-ea"/>
                <a:cs typeface="Arial" panose="020B0604020202020204" pitchFamily="34" charset="0"/>
              </a:rPr>
              <a:t>to provide stability and continuity for young people with trusted carers as they prepare for independence,</a:t>
            </a:r>
            <a:r>
              <a:rPr lang="en-GB" sz="1200" kern="1200" baseline="0" dirty="0" smtClean="0">
                <a:solidFill>
                  <a:schemeClr val="tx1"/>
                </a:solidFill>
                <a:effectLst/>
                <a:latin typeface="Arial" panose="020B0604020202020204" pitchFamily="34" charset="0"/>
                <a:ea typeface="+mn-ea"/>
                <a:cs typeface="Arial" panose="020B0604020202020204" pitchFamily="34" charset="0"/>
              </a:rPr>
              <a:t> </a:t>
            </a:r>
            <a:r>
              <a:rPr lang="en-GB" sz="1200" kern="1200" dirty="0" smtClean="0">
                <a:solidFill>
                  <a:schemeClr val="tx1"/>
                </a:solidFill>
                <a:effectLst/>
                <a:latin typeface="Arial" panose="020B0604020202020204" pitchFamily="34" charset="0"/>
                <a:ea typeface="+mn-ea"/>
                <a:cs typeface="Arial" panose="020B0604020202020204" pitchFamily="34" charset="0"/>
              </a:rPr>
              <a:t>to improve the life chances of looked after children and provide them</a:t>
            </a:r>
            <a:r>
              <a:rPr lang="en-GB" sz="1200" kern="1200" baseline="0" dirty="0" smtClean="0">
                <a:solidFill>
                  <a:schemeClr val="tx1"/>
                </a:solidFill>
                <a:effectLst/>
                <a:latin typeface="Arial" panose="020B0604020202020204" pitchFamily="34" charset="0"/>
                <a:ea typeface="+mn-ea"/>
                <a:cs typeface="Arial" panose="020B0604020202020204" pitchFamily="34" charset="0"/>
              </a:rPr>
              <a:t> </a:t>
            </a:r>
            <a:r>
              <a:rPr lang="en-GB" sz="1200" kern="1200" dirty="0" smtClean="0">
                <a:solidFill>
                  <a:schemeClr val="tx1"/>
                </a:solidFill>
                <a:effectLst/>
                <a:latin typeface="Arial" panose="020B0604020202020204" pitchFamily="34" charset="0"/>
                <a:ea typeface="+mn-ea"/>
                <a:cs typeface="Arial" panose="020B0604020202020204" pitchFamily="34" charset="0"/>
              </a:rPr>
              <a:t>with increased opportunities to exercise choice and control over their lives</a:t>
            </a:r>
            <a:r>
              <a:rPr lang="en-GB" sz="1200" kern="1200" baseline="0" dirty="0" smtClean="0">
                <a:solidFill>
                  <a:schemeClr val="tx1"/>
                </a:solidFill>
                <a:effectLst/>
                <a:latin typeface="Arial" panose="020B0604020202020204" pitchFamily="34" charset="0"/>
                <a:ea typeface="+mn-ea"/>
                <a:cs typeface="Arial" panose="020B0604020202020204" pitchFamily="34" charset="0"/>
              </a:rPr>
              <a:t>. </a:t>
            </a:r>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pPr marL="228600" indent="-228600">
              <a:buFont typeface="+mj-lt"/>
              <a:buAutoNum type="arabicPeriod"/>
            </a:pPr>
            <a:endParaRPr lang="en-GB" sz="1200" kern="1200" dirty="0" smtClean="0">
              <a:solidFill>
                <a:schemeClr val="tx1"/>
              </a:solidFill>
              <a:effectLst/>
              <a:latin typeface="Arial" panose="020B0604020202020204" pitchFamily="34" charset="0"/>
              <a:ea typeface="+mn-ea"/>
              <a:cs typeface="Arial" panose="020B0604020202020204" pitchFamily="34" charset="0"/>
            </a:endParaRPr>
          </a:p>
          <a:p>
            <a:endParaRPr lang="en-GB" b="0" dirty="0"/>
          </a:p>
        </p:txBody>
      </p:sp>
      <p:sp>
        <p:nvSpPr>
          <p:cNvPr id="4" name="Slide Number Placeholder 3"/>
          <p:cNvSpPr>
            <a:spLocks noGrp="1"/>
          </p:cNvSpPr>
          <p:nvPr>
            <p:ph type="sldNum" sz="quarter" idx="10"/>
          </p:nvPr>
        </p:nvSpPr>
        <p:spPr/>
        <p:txBody>
          <a:bodyPr/>
          <a:lstStyle/>
          <a:p>
            <a:fld id="{A771E050-A66B-4E11-9C20-135C160BC1C9}" type="slidenum">
              <a:rPr lang="en-GB" smtClean="0"/>
              <a:t>8</a:t>
            </a:fld>
            <a:endParaRPr lang="en-GB"/>
          </a:p>
        </p:txBody>
      </p:sp>
    </p:spTree>
    <p:extLst>
      <p:ext uri="{BB962C8B-B14F-4D97-AF65-F5344CB8AC3E}">
        <p14:creationId xmlns:p14="http://schemas.microsoft.com/office/powerpoint/2010/main" val="1149772427"/>
      </p:ext>
    </p:extLst>
  </p:cSld>
  <p:clrMapOvr>
    <a:masterClrMapping/>
  </p:clrMapOvr>
</p:notes>
</file>

<file path=ppt/slideLayouts/_rels/slideLayout1.xml.rels><?xml version="1.0" encoding="UTF-8" standalone="yes"?>
<Relationships xmlns="http://schemas.openxmlformats.org/package/2006/relationships"><Relationship Id="rId18" Type="http://schemas.openxmlformats.org/officeDocument/2006/relationships/image" Target="../media/image2.png"/><Relationship Id="rId17" Type="http://schemas.openxmlformats.org/officeDocument/2006/relationships/image" Target="../media/image2.pdf"/><Relationship Id="rId2" Type="http://schemas.openxmlformats.org/officeDocument/2006/relationships/image" Target="../media/image1.png"/><Relationship Id="rId1" Type="http://schemas.openxmlformats.org/officeDocument/2006/relationships/slideMaster" Target="../slideMasters/slideMaster1.xml"/><Relationship Id="rId19"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9"/>
            <a:ext cx="7772400" cy="1296144"/>
          </a:xfrm>
        </p:spPr>
        <p:txBody>
          <a:bodyPr anchor="b">
            <a:normAutofit/>
          </a:bodyPr>
          <a:lstStyle>
            <a:lvl1pPr>
              <a:defRPr sz="3600" b="1">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pic>
        <p:nvPicPr>
          <p:cNvPr id="1028" name="Picture 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300192" y="291666"/>
            <a:ext cx="2144044" cy="79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5" name="Straight Connector 14"/>
          <p:cNvCxnSpPr/>
          <p:nvPr userDrawn="1"/>
        </p:nvCxnSpPr>
        <p:spPr>
          <a:xfrm>
            <a:off x="683568" y="2638500"/>
            <a:ext cx="7776864" cy="0"/>
          </a:xfrm>
          <a:prstGeom prst="line">
            <a:avLst/>
          </a:prstGeom>
          <a:ln>
            <a:solidFill>
              <a:srgbClr val="EF9526"/>
            </a:solidFill>
          </a:ln>
          <a:effectLst/>
        </p:spPr>
        <p:style>
          <a:lnRef idx="2">
            <a:schemeClr val="accent1"/>
          </a:lnRef>
          <a:fillRef idx="0">
            <a:schemeClr val="accent1"/>
          </a:fillRef>
          <a:effectRef idx="1">
            <a:schemeClr val="accent1"/>
          </a:effectRef>
          <a:fontRef idx="minor">
            <a:schemeClr val="tx1"/>
          </a:fontRef>
        </p:style>
      </p:cxnSp>
      <p:pic>
        <p:nvPicPr>
          <p:cNvPr id="8" name="Picture 7" descr="CCW LOGO.pdf"/>
          <p:cNvPicPr>
            <a:picLocks noChangeAspect="1"/>
          </p:cNvPicPr>
          <p:nvPr userDrawn="1"/>
        </p:nvPicPr>
        <mc:AlternateContent xmlns:mc="http://schemas.openxmlformats.org/markup-compatibility/2006">
          <mc:Choice xmlns="" xmlns:mv="urn:schemas-microsoft-com:mac:vml" xmlns:ma="http://schemas.microsoft.com/office/mac/drawingml/2008/main" Requires="ma">
            <p:blipFill>
              <a:blip r:embed="rId17"/>
              <a:stretch>
                <a:fillRect/>
              </a:stretch>
            </p:blipFill>
          </mc:Choice>
          <mc:Fallback>
            <p:blipFill>
              <a:blip r:embed="rId18"/>
              <a:stretch>
                <a:fillRect/>
              </a:stretch>
            </p:blipFill>
          </mc:Fallback>
        </mc:AlternateContent>
        <p:spPr>
          <a:xfrm>
            <a:off x="683568" y="404664"/>
            <a:ext cx="2482209" cy="720000"/>
          </a:xfrm>
          <a:prstGeom prst="rect">
            <a:avLst/>
          </a:prstGeom>
        </p:spPr>
      </p:pic>
      <p:pic>
        <p:nvPicPr>
          <p:cNvPr id="7" name="Picture 6"/>
          <p:cNvPicPr>
            <a:picLocks noChangeAspect="1"/>
          </p:cNvPicPr>
          <p:nvPr userDrawn="1"/>
        </p:nvPicPr>
        <p:blipFill rotWithShape="1">
          <a:blip r:embed="rId19" cstate="print">
            <a:extLst>
              <a:ext uri="{28A0092B-C50C-407E-A947-70E740481C1C}">
                <a14:useLocalDpi xmlns:a14="http://schemas.microsoft.com/office/drawing/2010/main" val="0"/>
              </a:ext>
            </a:extLst>
          </a:blip>
          <a:srcRect t="6122" b="5711"/>
          <a:stretch/>
        </p:blipFill>
        <p:spPr>
          <a:xfrm>
            <a:off x="2224638" y="2780928"/>
            <a:ext cx="4694725" cy="3600000"/>
          </a:xfrm>
          <a:prstGeom prst="rect">
            <a:avLst/>
          </a:prstGeom>
        </p:spPr>
      </p:pic>
    </p:spTree>
    <p:extLst>
      <p:ext uri="{BB962C8B-B14F-4D97-AF65-F5344CB8AC3E}">
        <p14:creationId xmlns:p14="http://schemas.microsoft.com/office/powerpoint/2010/main" val="36889511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t="6122" b="5711"/>
          <a:stretch/>
        </p:blipFill>
        <p:spPr>
          <a:xfrm>
            <a:off x="7596336" y="260768"/>
            <a:ext cx="1408425" cy="1080000"/>
          </a:xfrm>
          <a:prstGeom prst="rect">
            <a:avLst/>
          </a:prstGeom>
        </p:spPr>
      </p:pic>
      <p:sp>
        <p:nvSpPr>
          <p:cNvPr id="2" name="Title 1"/>
          <p:cNvSpPr>
            <a:spLocks noGrp="1"/>
          </p:cNvSpPr>
          <p:nvPr>
            <p:ph type="title"/>
          </p:nvPr>
        </p:nvSpPr>
        <p:spPr>
          <a:xfrm>
            <a:off x="467544" y="260648"/>
            <a:ext cx="7128792" cy="998984"/>
          </a:xfrm>
        </p:spPr>
        <p:txBody>
          <a:bodyPr anchor="b">
            <a:noAutofit/>
          </a:bodyPr>
          <a:lstStyle>
            <a:lvl1pPr algn="l">
              <a:defRPr sz="3200" b="1">
                <a:solidFill>
                  <a:srgbClr val="EF9526"/>
                </a:solidFill>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a:xfrm>
            <a:off x="457200" y="1412776"/>
            <a:ext cx="8229600" cy="4525963"/>
          </a:xfrm>
        </p:spPr>
        <p:txBody>
          <a:bodyPr/>
          <a:lstStyle>
            <a:lvl1pPr>
              <a:buClr>
                <a:srgbClr val="EF9526"/>
              </a:buClr>
              <a:defRPr sz="2400">
                <a:latin typeface="Arial" panose="020B0604020202020204" pitchFamily="34" charset="0"/>
                <a:cs typeface="Arial" panose="020B0604020202020204" pitchFamily="34" charset="0"/>
              </a:defRPr>
            </a:lvl1pPr>
            <a:lvl2pPr>
              <a:buClr>
                <a:srgbClr val="EF9526"/>
              </a:buClr>
              <a:defRPr sz="2000">
                <a:latin typeface="Arial" panose="020B0604020202020204" pitchFamily="34" charset="0"/>
                <a:cs typeface="Arial" panose="020B0604020202020204" pitchFamily="34" charset="0"/>
              </a:defRPr>
            </a:lvl2pPr>
            <a:lvl3pPr>
              <a:buClr>
                <a:srgbClr val="EF9526"/>
              </a:buClr>
              <a:defRPr sz="2000">
                <a:latin typeface="Arial" panose="020B0604020202020204" pitchFamily="34" charset="0"/>
                <a:cs typeface="Arial" panose="020B0604020202020204" pitchFamily="34" charset="0"/>
              </a:defRPr>
            </a:lvl3pPr>
            <a:lvl4pPr>
              <a:buClr>
                <a:srgbClr val="EF9526"/>
              </a:buClr>
              <a:defRPr>
                <a:latin typeface="Arial" panose="020B0604020202020204" pitchFamily="34" charset="0"/>
                <a:cs typeface="Arial" panose="020B0604020202020204" pitchFamily="34" charset="0"/>
              </a:defRPr>
            </a:lvl4pPr>
            <a:lvl5pPr>
              <a:buClr>
                <a:srgbClr val="EF9526"/>
              </a:buClr>
              <a:defRPr>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sz="quarter" idx="12"/>
          </p:nvPr>
        </p:nvSpPr>
        <p:spPr>
          <a:xfrm>
            <a:off x="3491880" y="6309320"/>
            <a:ext cx="2133600" cy="365125"/>
          </a:xfrm>
        </p:spPr>
        <p:txBody>
          <a:bodyPr/>
          <a:lstStyle>
            <a:lvl1pPr algn="ctr">
              <a:defRPr sz="1100">
                <a:latin typeface="Arial" panose="020B0604020202020204" pitchFamily="34" charset="0"/>
                <a:cs typeface="Arial" panose="020B0604020202020204" pitchFamily="34" charset="0"/>
              </a:defRPr>
            </a:lvl1pPr>
          </a:lstStyle>
          <a:p>
            <a:fld id="{259CC62F-30C0-4A15-BEEE-9BC3816535A8}" type="slidenum">
              <a:rPr lang="en-GB" smtClean="0"/>
              <a:pPr/>
              <a:t>‹#›</a:t>
            </a:fld>
            <a:endParaRPr lang="en-GB" dirty="0"/>
          </a:p>
        </p:txBody>
      </p:sp>
      <p:cxnSp>
        <p:nvCxnSpPr>
          <p:cNvPr id="9" name="Straight Connector 8"/>
          <p:cNvCxnSpPr/>
          <p:nvPr userDrawn="1"/>
        </p:nvCxnSpPr>
        <p:spPr>
          <a:xfrm>
            <a:off x="467544" y="1268760"/>
            <a:ext cx="7128792" cy="0"/>
          </a:xfrm>
          <a:prstGeom prst="line">
            <a:avLst/>
          </a:prstGeom>
          <a:ln>
            <a:solidFill>
              <a:srgbClr val="EF952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250908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4784"/>
            <a:ext cx="4038600" cy="4525963"/>
          </a:xfrm>
        </p:spPr>
        <p:txBody>
          <a:bodyPr/>
          <a:lstStyle>
            <a:lvl1pPr>
              <a:buClr>
                <a:srgbClr val="EF9526"/>
              </a:buClr>
              <a:defRPr sz="2400">
                <a:latin typeface="Arial" panose="020B0604020202020204" pitchFamily="34" charset="0"/>
                <a:cs typeface="Arial" panose="020B0604020202020204" pitchFamily="34" charset="0"/>
              </a:defRPr>
            </a:lvl1pPr>
            <a:lvl2pPr>
              <a:buClr>
                <a:srgbClr val="EF9526"/>
              </a:buClr>
              <a:defRPr sz="2000">
                <a:latin typeface="Arial" panose="020B0604020202020204" pitchFamily="34" charset="0"/>
                <a:cs typeface="Arial" panose="020B0604020202020204" pitchFamily="34" charset="0"/>
              </a:defRPr>
            </a:lvl2pPr>
            <a:lvl3pPr>
              <a:buClr>
                <a:srgbClr val="EF9526"/>
              </a:buClr>
              <a:defRPr sz="2000">
                <a:latin typeface="Arial" panose="020B0604020202020204" pitchFamily="34" charset="0"/>
                <a:cs typeface="Arial" panose="020B0604020202020204" pitchFamily="34" charset="0"/>
              </a:defRPr>
            </a:lvl3pPr>
            <a:lvl4pPr>
              <a:buClr>
                <a:srgbClr val="EF9526"/>
              </a:buClr>
              <a:defRPr sz="2000">
                <a:latin typeface="Arial" panose="020B0604020202020204" pitchFamily="34" charset="0"/>
                <a:cs typeface="Arial" panose="020B0604020202020204" pitchFamily="34" charset="0"/>
              </a:defRPr>
            </a:lvl4pPr>
            <a:lvl5pPr>
              <a:buClr>
                <a:srgbClr val="EF9526"/>
              </a:buClr>
              <a:defRPr sz="20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484784"/>
            <a:ext cx="4038600" cy="4525963"/>
          </a:xfrm>
        </p:spPr>
        <p:txBody>
          <a:bodyPr/>
          <a:lstStyle>
            <a:lvl1pPr>
              <a:buClr>
                <a:srgbClr val="EF9526"/>
              </a:buClr>
              <a:defRPr sz="2400">
                <a:latin typeface="Arial" panose="020B0604020202020204" pitchFamily="34" charset="0"/>
                <a:cs typeface="Arial" panose="020B0604020202020204" pitchFamily="34" charset="0"/>
              </a:defRPr>
            </a:lvl1pPr>
            <a:lvl2pPr>
              <a:buClr>
                <a:srgbClr val="EF9526"/>
              </a:buClr>
              <a:defRPr sz="2000">
                <a:latin typeface="Arial" panose="020B0604020202020204" pitchFamily="34" charset="0"/>
                <a:cs typeface="Arial" panose="020B0604020202020204" pitchFamily="34" charset="0"/>
              </a:defRPr>
            </a:lvl2pPr>
            <a:lvl3pPr>
              <a:buClr>
                <a:srgbClr val="EF9526"/>
              </a:buClr>
              <a:defRPr sz="2000">
                <a:latin typeface="Arial" panose="020B0604020202020204" pitchFamily="34" charset="0"/>
                <a:cs typeface="Arial" panose="020B0604020202020204" pitchFamily="34" charset="0"/>
              </a:defRPr>
            </a:lvl3pPr>
            <a:lvl4pPr>
              <a:buClr>
                <a:srgbClr val="EF9526"/>
              </a:buClr>
              <a:defRPr sz="2000">
                <a:latin typeface="Arial" panose="020B0604020202020204" pitchFamily="34" charset="0"/>
                <a:cs typeface="Arial" panose="020B0604020202020204" pitchFamily="34" charset="0"/>
              </a:defRPr>
            </a:lvl4pPr>
            <a:lvl5pPr>
              <a:buClr>
                <a:srgbClr val="EF9526"/>
              </a:buClr>
              <a:defRPr sz="20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3" name="Slide Number Placeholder 5"/>
          <p:cNvSpPr>
            <a:spLocks noGrp="1"/>
          </p:cNvSpPr>
          <p:nvPr>
            <p:ph type="sldNum" sz="quarter" idx="12"/>
          </p:nvPr>
        </p:nvSpPr>
        <p:spPr>
          <a:xfrm>
            <a:off x="3491880" y="6309320"/>
            <a:ext cx="2133600" cy="365125"/>
          </a:xfrm>
        </p:spPr>
        <p:txBody>
          <a:bodyPr/>
          <a:lstStyle>
            <a:lvl1pPr algn="ctr">
              <a:defRPr sz="1100">
                <a:latin typeface="Arial" panose="020B0604020202020204" pitchFamily="34" charset="0"/>
                <a:cs typeface="Arial" panose="020B0604020202020204" pitchFamily="34" charset="0"/>
              </a:defRPr>
            </a:lvl1pPr>
          </a:lstStyle>
          <a:p>
            <a:fld id="{259CC62F-30C0-4A15-BEEE-9BC3816535A8}" type="slidenum">
              <a:rPr lang="en-GB" smtClean="0"/>
              <a:pPr/>
              <a:t>‹#›</a:t>
            </a:fld>
            <a:endParaRPr lang="en-GB" dirty="0"/>
          </a:p>
        </p:txBody>
      </p:sp>
      <p:pic>
        <p:nvPicPr>
          <p:cNvPr id="10" name="Picture 9"/>
          <p:cNvPicPr>
            <a:picLocks noChangeAspect="1"/>
          </p:cNvPicPr>
          <p:nvPr userDrawn="1"/>
        </p:nvPicPr>
        <p:blipFill rotWithShape="1">
          <a:blip r:embed="rId2" cstate="print">
            <a:extLst>
              <a:ext uri="{28A0092B-C50C-407E-A947-70E740481C1C}">
                <a14:useLocalDpi xmlns:a14="http://schemas.microsoft.com/office/drawing/2010/main" val="0"/>
              </a:ext>
            </a:extLst>
          </a:blip>
          <a:srcRect t="6122" b="5711"/>
          <a:stretch/>
        </p:blipFill>
        <p:spPr>
          <a:xfrm>
            <a:off x="7596336" y="260768"/>
            <a:ext cx="1408425" cy="1080000"/>
          </a:xfrm>
          <a:prstGeom prst="rect">
            <a:avLst/>
          </a:prstGeom>
        </p:spPr>
      </p:pic>
      <p:sp>
        <p:nvSpPr>
          <p:cNvPr id="11" name="Title 1"/>
          <p:cNvSpPr>
            <a:spLocks noGrp="1"/>
          </p:cNvSpPr>
          <p:nvPr>
            <p:ph type="title"/>
          </p:nvPr>
        </p:nvSpPr>
        <p:spPr>
          <a:xfrm>
            <a:off x="467544" y="260648"/>
            <a:ext cx="7128792" cy="998984"/>
          </a:xfrm>
        </p:spPr>
        <p:txBody>
          <a:bodyPr anchor="b">
            <a:noAutofit/>
          </a:bodyPr>
          <a:lstStyle>
            <a:lvl1pPr algn="l">
              <a:defRPr sz="3200" b="1">
                <a:solidFill>
                  <a:srgbClr val="EF9526"/>
                </a:solidFill>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cxnSp>
        <p:nvCxnSpPr>
          <p:cNvPr id="14" name="Straight Connector 13"/>
          <p:cNvCxnSpPr/>
          <p:nvPr userDrawn="1"/>
        </p:nvCxnSpPr>
        <p:spPr>
          <a:xfrm>
            <a:off x="467544" y="1268760"/>
            <a:ext cx="7128792" cy="0"/>
          </a:xfrm>
          <a:prstGeom prst="line">
            <a:avLst/>
          </a:prstGeom>
          <a:ln>
            <a:solidFill>
              <a:srgbClr val="EF9526"/>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870252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a:xfrm>
            <a:off x="3491880" y="6309320"/>
            <a:ext cx="2133600" cy="365125"/>
          </a:xfrm>
        </p:spPr>
        <p:txBody>
          <a:bodyPr/>
          <a:lstStyle>
            <a:lvl1pPr algn="ctr">
              <a:defRPr sz="1100">
                <a:latin typeface="Arial" panose="020B0604020202020204" pitchFamily="34" charset="0"/>
                <a:cs typeface="Arial" panose="020B0604020202020204" pitchFamily="34" charset="0"/>
              </a:defRPr>
            </a:lvl1pPr>
          </a:lstStyle>
          <a:p>
            <a:fld id="{259CC62F-30C0-4A15-BEEE-9BC3816535A8}" type="slidenum">
              <a:rPr lang="en-GB" smtClean="0"/>
              <a:pPr/>
              <a:t>‹#›</a:t>
            </a:fld>
            <a:endParaRPr lang="en-GB" dirty="0"/>
          </a:p>
        </p:txBody>
      </p:sp>
    </p:spTree>
    <p:extLst>
      <p:ext uri="{BB962C8B-B14F-4D97-AF65-F5344CB8AC3E}">
        <p14:creationId xmlns:p14="http://schemas.microsoft.com/office/powerpoint/2010/main" val="2976026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9CC62F-30C0-4A15-BEEE-9BC3816535A8}" type="slidenum">
              <a:rPr lang="en-GB" smtClean="0"/>
              <a:t>‹#›</a:t>
            </a:fld>
            <a:endParaRPr lang="en-GB"/>
          </a:p>
        </p:txBody>
      </p:sp>
    </p:spTree>
    <p:extLst>
      <p:ext uri="{BB962C8B-B14F-4D97-AF65-F5344CB8AC3E}">
        <p14:creationId xmlns:p14="http://schemas.microsoft.com/office/powerpoint/2010/main" val="33579909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5" r:id="rId4"/>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6.gi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image" Target="../media/image9.gif"/><Relationship Id="rId5" Type="http://schemas.openxmlformats.org/officeDocument/2006/relationships/diagramQuickStyle" Target="../diagrams/quickStyle1.xml"/><Relationship Id="rId10" Type="http://schemas.openxmlformats.org/officeDocument/2006/relationships/image" Target="../media/image8.gif"/><Relationship Id="rId4" Type="http://schemas.openxmlformats.org/officeDocument/2006/relationships/diagramLayout" Target="../diagrams/layout1.xml"/><Relationship Id="rId9" Type="http://schemas.openxmlformats.org/officeDocument/2006/relationships/image" Target="../media/image7.jpe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Looked After and Accommodated </a:t>
            </a:r>
            <a:r>
              <a:rPr lang="en-GB" dirty="0" smtClean="0"/>
              <a:t>Children Overview</a:t>
            </a:r>
            <a:endParaRPr lang="en-GB" dirty="0"/>
          </a:p>
        </p:txBody>
      </p:sp>
    </p:spTree>
    <p:extLst>
      <p:ext uri="{BB962C8B-B14F-4D97-AF65-F5344CB8AC3E}">
        <p14:creationId xmlns:p14="http://schemas.microsoft.com/office/powerpoint/2010/main" val="27344656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Support for care leavers</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76011855"/>
              </p:ext>
            </p:extLst>
          </p:nvPr>
        </p:nvGraphicFramePr>
        <p:xfrm>
          <a:off x="457200" y="1412875"/>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259CC62F-30C0-4A15-BEEE-9BC3816535A8}" type="slidenum">
              <a:rPr lang="en-GB" smtClean="0"/>
              <a:pPr/>
              <a:t>9</a:t>
            </a:fld>
            <a:endParaRPr lang="en-GB" dirty="0"/>
          </a:p>
        </p:txBody>
      </p:sp>
    </p:spTree>
    <p:extLst>
      <p:ext uri="{BB962C8B-B14F-4D97-AF65-F5344CB8AC3E}">
        <p14:creationId xmlns:p14="http://schemas.microsoft.com/office/powerpoint/2010/main" val="8570533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Children and young people in the secure estate</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266078103"/>
              </p:ext>
            </p:extLst>
          </p:nvPr>
        </p:nvGraphicFramePr>
        <p:xfrm>
          <a:off x="539552" y="1412776"/>
          <a:ext cx="8147248"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259CC62F-30C0-4A15-BEEE-9BC3816535A8}" type="slidenum">
              <a:rPr lang="en-GB" smtClean="0"/>
              <a:pPr/>
              <a:t>10</a:t>
            </a:fld>
            <a:endParaRPr lang="en-GB" dirty="0"/>
          </a:p>
        </p:txBody>
      </p:sp>
    </p:spTree>
    <p:extLst>
      <p:ext uri="{BB962C8B-B14F-4D97-AF65-F5344CB8AC3E}">
        <p14:creationId xmlns:p14="http://schemas.microsoft.com/office/powerpoint/2010/main" val="41828087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Well-being and other </a:t>
            </a:r>
            <a:br>
              <a:rPr lang="en-GB" dirty="0" smtClean="0"/>
            </a:br>
            <a:r>
              <a:rPr lang="en-GB" dirty="0" smtClean="0"/>
              <a:t>overarching duties</a:t>
            </a:r>
            <a:endParaRPr lang="en-GB" dirty="0"/>
          </a:p>
        </p:txBody>
      </p:sp>
      <p:sp>
        <p:nvSpPr>
          <p:cNvPr id="3" name="Content Placeholder 2"/>
          <p:cNvSpPr>
            <a:spLocks noGrp="1"/>
          </p:cNvSpPr>
          <p:nvPr>
            <p:ph idx="1"/>
          </p:nvPr>
        </p:nvSpPr>
        <p:spPr/>
        <p:txBody>
          <a:bodyPr>
            <a:normAutofit/>
          </a:bodyPr>
          <a:lstStyle/>
          <a:p>
            <a:pPr marL="2880000" indent="0">
              <a:buNone/>
            </a:pPr>
            <a:endParaRPr lang="en-GB" sz="1100" dirty="0" smtClean="0"/>
          </a:p>
          <a:p>
            <a:pPr marL="2880000" indent="0">
              <a:buNone/>
            </a:pPr>
            <a:r>
              <a:rPr lang="en-GB" dirty="0" smtClean="0"/>
              <a:t>Promote </a:t>
            </a:r>
            <a:r>
              <a:rPr lang="en-GB" dirty="0"/>
              <a:t>the upbringing of the child by the child’s family wherever possible </a:t>
            </a:r>
            <a:endParaRPr lang="en-GB" dirty="0" smtClean="0"/>
          </a:p>
          <a:p>
            <a:pPr marL="0" indent="0">
              <a:buNone/>
            </a:pPr>
            <a:endParaRPr lang="en-GB" dirty="0" smtClean="0"/>
          </a:p>
        </p:txBody>
      </p:sp>
      <p:sp>
        <p:nvSpPr>
          <p:cNvPr id="4" name="Slide Number Placeholder 3"/>
          <p:cNvSpPr>
            <a:spLocks noGrp="1"/>
          </p:cNvSpPr>
          <p:nvPr>
            <p:ph type="sldNum" sz="quarter" idx="12"/>
          </p:nvPr>
        </p:nvSpPr>
        <p:spPr/>
        <p:txBody>
          <a:bodyPr/>
          <a:lstStyle/>
          <a:p>
            <a:fld id="{259CC62F-30C0-4A15-BEEE-9BC3816535A8}" type="slidenum">
              <a:rPr lang="en-GB" smtClean="0"/>
              <a:pPr/>
              <a:t>1</a:t>
            </a:fld>
            <a:endParaRPr lang="en-GB" dirty="0"/>
          </a:p>
        </p:txBody>
      </p:sp>
      <p:sp>
        <p:nvSpPr>
          <p:cNvPr id="9" name="Content Placeholder 2"/>
          <p:cNvSpPr txBox="1">
            <a:spLocks/>
          </p:cNvSpPr>
          <p:nvPr/>
        </p:nvSpPr>
        <p:spPr>
          <a:xfrm>
            <a:off x="511172" y="3501008"/>
            <a:ext cx="3052716" cy="2664296"/>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Clr>
                <a:srgbClr val="5CC9E3"/>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Clr>
                <a:srgbClr val="5CC9E3"/>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Clr>
                <a:srgbClr val="5CC9E3"/>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Clr>
                <a:srgbClr val="5CC9E3"/>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Clr>
                <a:srgbClr val="5CC9E3"/>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200" dirty="0"/>
              <a:t>You also need to have regard to the other overarching duties: </a:t>
            </a:r>
          </a:p>
          <a:p>
            <a:pPr>
              <a:buClr>
                <a:srgbClr val="EF9526"/>
              </a:buClr>
            </a:pPr>
            <a:r>
              <a:rPr lang="en-GB" sz="2200" dirty="0" smtClean="0"/>
              <a:t>Views, wishes, </a:t>
            </a:r>
            <a:r>
              <a:rPr lang="en-GB" sz="2200" dirty="0"/>
              <a:t>feelings</a:t>
            </a:r>
          </a:p>
          <a:p>
            <a:pPr lvl="0">
              <a:buClr>
                <a:srgbClr val="EF9526"/>
              </a:buClr>
            </a:pPr>
            <a:r>
              <a:rPr lang="en-GB" sz="2200" dirty="0"/>
              <a:t>Participation</a:t>
            </a:r>
          </a:p>
          <a:p>
            <a:pPr lvl="0">
              <a:buClr>
                <a:srgbClr val="EF9526"/>
              </a:buClr>
            </a:pPr>
            <a:r>
              <a:rPr lang="en-GB" sz="2200" dirty="0"/>
              <a:t>Dignity</a:t>
            </a:r>
          </a:p>
          <a:p>
            <a:pPr lvl="0">
              <a:buClr>
                <a:srgbClr val="EF9526"/>
              </a:buClr>
            </a:pPr>
            <a:r>
              <a:rPr lang="en-GB" sz="2200" dirty="0"/>
              <a:t>Culture</a:t>
            </a:r>
            <a:endParaRPr lang="en-GB" sz="2200" dirty="0" smtClean="0"/>
          </a:p>
          <a:p>
            <a:pPr marL="0" indent="0">
              <a:buFont typeface="Arial" panose="020B0604020202020204" pitchFamily="34" charset="0"/>
              <a:buNone/>
            </a:pPr>
            <a:endParaRPr lang="en-GB" dirty="0" smtClean="0"/>
          </a:p>
          <a:p>
            <a:pPr marL="0" indent="0">
              <a:buFont typeface="Arial" panose="020B0604020202020204" pitchFamily="34" charset="0"/>
              <a:buNone/>
            </a:pPr>
            <a:endParaRPr lang="en-GB" dirty="0" smtClean="0"/>
          </a:p>
          <a:p>
            <a:pPr marL="0" indent="0">
              <a:buFont typeface="Arial" panose="020B0604020202020204" pitchFamily="34" charset="0"/>
              <a:buNone/>
            </a:pPr>
            <a:endParaRPr lang="en-GB" dirty="0" smtClean="0"/>
          </a:p>
        </p:txBody>
      </p:sp>
      <p:pic>
        <p:nvPicPr>
          <p:cNvPr id="1027" name="Picture 3" title="Picture of group of childr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1484784"/>
            <a:ext cx="2419892" cy="1944216"/>
          </a:xfrm>
          <a:prstGeom prst="rect">
            <a:avLst/>
          </a:prstGeom>
          <a:noFill/>
          <a:extLst>
            <a:ext uri="{909E8E84-426E-40DD-AFC4-6F175D3DCCD1}">
              <a14:hiddenFill xmlns:a14="http://schemas.microsoft.com/office/drawing/2010/main">
                <a:solidFill>
                  <a:srgbClr val="FFFFFF"/>
                </a:solidFill>
              </a14:hiddenFill>
            </a:ext>
          </a:extLst>
        </p:spPr>
      </p:pic>
      <p:sp>
        <p:nvSpPr>
          <p:cNvPr id="10" name="Rounded Rectangular Callout 9"/>
          <p:cNvSpPr/>
          <p:nvPr/>
        </p:nvSpPr>
        <p:spPr>
          <a:xfrm>
            <a:off x="3635896" y="3501008"/>
            <a:ext cx="5040560" cy="2304256"/>
          </a:xfrm>
          <a:prstGeom prst="wedgeRoundRectCallout">
            <a:avLst/>
          </a:prstGeom>
          <a:solidFill>
            <a:srgbClr val="EF9526"/>
          </a:solidFill>
          <a:ln>
            <a:solidFill>
              <a:srgbClr val="EF95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latin typeface="Arial" panose="020B0604020202020204" pitchFamily="34" charset="0"/>
                <a:cs typeface="Arial" panose="020B0604020202020204" pitchFamily="34" charset="0"/>
              </a:rPr>
              <a:t>A person exercising functions under this Act </a:t>
            </a:r>
            <a:r>
              <a:rPr lang="en-GB" sz="2400" b="1" dirty="0">
                <a:latin typeface="Arial" panose="020B0604020202020204" pitchFamily="34" charset="0"/>
                <a:cs typeface="Arial" panose="020B0604020202020204" pitchFamily="34" charset="0"/>
              </a:rPr>
              <a:t>must </a:t>
            </a:r>
            <a:r>
              <a:rPr lang="en-GB" sz="2400" dirty="0">
                <a:latin typeface="Arial" panose="020B0604020202020204" pitchFamily="34" charset="0"/>
                <a:cs typeface="Arial" panose="020B0604020202020204" pitchFamily="34" charset="0"/>
              </a:rPr>
              <a:t>seek to promote </a:t>
            </a:r>
            <a:r>
              <a:rPr lang="en-GB" sz="2400" dirty="0" smtClean="0">
                <a:latin typeface="Arial" panose="020B0604020202020204" pitchFamily="34" charset="0"/>
                <a:cs typeface="Arial" panose="020B0604020202020204" pitchFamily="34" charset="0"/>
              </a:rPr>
              <a:t>well-being – includes </a:t>
            </a:r>
            <a:br>
              <a:rPr lang="en-GB" sz="2400" dirty="0" smtClean="0">
                <a:latin typeface="Arial" panose="020B0604020202020204" pitchFamily="34" charset="0"/>
                <a:cs typeface="Arial" panose="020B0604020202020204" pitchFamily="34" charset="0"/>
              </a:rPr>
            </a:br>
            <a:r>
              <a:rPr lang="en-GB" sz="2400" dirty="0" smtClean="0">
                <a:latin typeface="Arial" panose="020B0604020202020204" pitchFamily="34" charset="0"/>
                <a:cs typeface="Arial" panose="020B0604020202020204" pitchFamily="34" charset="0"/>
              </a:rPr>
              <a:t>a child’s physical</a:t>
            </a:r>
            <a:r>
              <a:rPr lang="en-GB" sz="2400" dirty="0">
                <a:latin typeface="Arial" panose="020B0604020202020204" pitchFamily="34" charset="0"/>
                <a:cs typeface="Arial" panose="020B0604020202020204" pitchFamily="34" charset="0"/>
              </a:rPr>
              <a:t>, intellectual, emotional, social and behavioural </a:t>
            </a:r>
            <a:r>
              <a:rPr lang="en-GB" sz="2400" dirty="0" smtClean="0">
                <a:latin typeface="Arial" panose="020B0604020202020204" pitchFamily="34" charset="0"/>
                <a:cs typeface="Arial" panose="020B0604020202020204" pitchFamily="34" charset="0"/>
              </a:rPr>
              <a:t>development, and welfare</a:t>
            </a:r>
            <a:endParaRPr lang="en-GB" sz="2400" b="1" dirty="0">
              <a:latin typeface="Arial" panose="020B0604020202020204" pitchFamily="34" charset="0"/>
              <a:cs typeface="Arial" panose="020B0604020202020204" pitchFamily="34" charset="0"/>
            </a:endParaRPr>
          </a:p>
        </p:txBody>
      </p:sp>
      <p:sp>
        <p:nvSpPr>
          <p:cNvPr id="11" name="Cloud 10"/>
          <p:cNvSpPr/>
          <p:nvPr/>
        </p:nvSpPr>
        <p:spPr>
          <a:xfrm>
            <a:off x="6156176" y="2636912"/>
            <a:ext cx="2592287" cy="504056"/>
          </a:xfrm>
          <a:prstGeom prst="cloud">
            <a:avLst/>
          </a:prstGeom>
          <a:solidFill>
            <a:srgbClr val="EF9526"/>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smtClean="0">
                <a:latin typeface="Arial" panose="020B0604020202020204" pitchFamily="34" charset="0"/>
                <a:cs typeface="Arial" panose="020B0604020202020204" pitchFamily="34" charset="0"/>
              </a:rPr>
              <a:t>Human rights</a:t>
            </a:r>
            <a:endParaRPr lang="en-GB"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0776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1000"/>
                                        <p:tgtEl>
                                          <p:spTgt spid="11"/>
                                        </p:tgtEl>
                                      </p:cBhvr>
                                    </p:animEffect>
                                    <p:anim calcmode="lin" valueType="num">
                                      <p:cBhvr>
                                        <p:cTn id="16" dur="1000" fill="hold"/>
                                        <p:tgtEl>
                                          <p:spTgt spid="11"/>
                                        </p:tgtEl>
                                        <p:attrNameLst>
                                          <p:attrName>ppt_x</p:attrName>
                                        </p:attrNameLst>
                                      </p:cBhvr>
                                      <p:tavLst>
                                        <p:tav tm="0">
                                          <p:val>
                                            <p:strVal val="#ppt_x"/>
                                          </p:val>
                                        </p:tav>
                                        <p:tav tm="100000">
                                          <p:val>
                                            <p:strVal val="#ppt_x"/>
                                          </p:val>
                                        </p:tav>
                                      </p:tavLst>
                                    </p:anim>
                                    <p:anim calcmode="lin" valueType="num">
                                      <p:cBhvr>
                                        <p:cTn id="17"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259CC62F-30C0-4A15-BEEE-9BC3816535A8}" type="slidenum">
              <a:rPr lang="en-GB" smtClean="0"/>
              <a:pPr/>
              <a:t>2</a:t>
            </a:fld>
            <a:endParaRPr lang="en-GB" dirty="0"/>
          </a:p>
        </p:txBody>
      </p:sp>
      <p:sp>
        <p:nvSpPr>
          <p:cNvPr id="4" name="Title 3"/>
          <p:cNvSpPr>
            <a:spLocks noGrp="1"/>
          </p:cNvSpPr>
          <p:nvPr>
            <p:ph type="title"/>
          </p:nvPr>
        </p:nvSpPr>
        <p:spPr/>
        <p:txBody>
          <a:bodyPr/>
          <a:lstStyle/>
          <a:p>
            <a:r>
              <a:rPr lang="en-GB" dirty="0" smtClean="0"/>
              <a:t>Looked after children</a:t>
            </a:r>
            <a:endParaRPr lang="en-GB" dirty="0"/>
          </a:p>
        </p:txBody>
      </p:sp>
      <p:sp>
        <p:nvSpPr>
          <p:cNvPr id="2" name="Content Placeholder 1"/>
          <p:cNvSpPr>
            <a:spLocks noGrp="1"/>
          </p:cNvSpPr>
          <p:nvPr>
            <p:ph idx="1"/>
          </p:nvPr>
        </p:nvSpPr>
        <p:spPr/>
        <p:txBody>
          <a:bodyPr>
            <a:normAutofit/>
          </a:bodyPr>
          <a:lstStyle/>
          <a:p>
            <a:r>
              <a:rPr lang="en-GB" dirty="0"/>
              <a:t>The principal duty of a local authority </a:t>
            </a:r>
            <a:r>
              <a:rPr lang="en-GB" dirty="0" smtClean="0"/>
              <a:t>looking after a child (</a:t>
            </a:r>
            <a:r>
              <a:rPr lang="en-GB" b="1" dirty="0" smtClean="0"/>
              <a:t>section 78) </a:t>
            </a:r>
            <a:r>
              <a:rPr lang="en-GB" dirty="0" smtClean="0"/>
              <a:t>is that it must: </a:t>
            </a:r>
            <a:endParaRPr lang="en-GB" dirty="0"/>
          </a:p>
          <a:p>
            <a:pPr marL="541338" lvl="1" indent="-274638">
              <a:buFont typeface="Arial" panose="020B0604020202020204" pitchFamily="34" charset="0"/>
              <a:buChar char="•"/>
            </a:pPr>
            <a:r>
              <a:rPr lang="en-GB" dirty="0"/>
              <a:t>safeguard and promote the child’s well-being </a:t>
            </a:r>
          </a:p>
          <a:p>
            <a:pPr marL="541338" lvl="1" indent="-274638">
              <a:buFont typeface="Arial" panose="020B0604020202020204" pitchFamily="34" charset="0"/>
              <a:buChar char="•"/>
            </a:pPr>
            <a:r>
              <a:rPr lang="en-GB" dirty="0"/>
              <a:t>make such use of services available for children cared for by their own parents as appears to the authority reasonable in the child’s </a:t>
            </a:r>
            <a:r>
              <a:rPr lang="en-GB" dirty="0" smtClean="0"/>
              <a:t>case</a:t>
            </a:r>
            <a:endParaRPr lang="en-GB" dirty="0"/>
          </a:p>
          <a:p>
            <a:pPr lvl="0"/>
            <a:r>
              <a:rPr lang="en-GB" dirty="0"/>
              <a:t>Safeguarding and promoting the well-being of a looked after </a:t>
            </a:r>
            <a:r>
              <a:rPr lang="en-GB" dirty="0" smtClean="0"/>
              <a:t>child </a:t>
            </a:r>
            <a:r>
              <a:rPr lang="en-GB" dirty="0"/>
              <a:t>includes the duty to promote their educational </a:t>
            </a:r>
            <a:r>
              <a:rPr lang="en-GB" dirty="0" smtClean="0"/>
              <a:t>achievement, and the duty </a:t>
            </a:r>
            <a:r>
              <a:rPr lang="en-GB" dirty="0"/>
              <a:t>to assess periodically whether </a:t>
            </a:r>
            <a:r>
              <a:rPr lang="en-GB" dirty="0" smtClean="0"/>
              <a:t>the child </a:t>
            </a:r>
            <a:r>
              <a:rPr lang="en-GB" dirty="0"/>
              <a:t>has care and support </a:t>
            </a:r>
            <a:r>
              <a:rPr lang="en-GB" dirty="0" smtClean="0"/>
              <a:t>needs </a:t>
            </a:r>
            <a:r>
              <a:rPr lang="en-GB" dirty="0"/>
              <a:t>and </a:t>
            </a:r>
            <a:r>
              <a:rPr lang="en-GB" dirty="0" smtClean="0"/>
              <a:t>to meet </a:t>
            </a:r>
            <a:r>
              <a:rPr lang="en-GB" dirty="0"/>
              <a:t>those needs</a:t>
            </a:r>
          </a:p>
          <a:p>
            <a:endParaRPr lang="en-GB" dirty="0"/>
          </a:p>
        </p:txBody>
      </p:sp>
    </p:spTree>
    <p:extLst>
      <p:ext uri="{BB962C8B-B14F-4D97-AF65-F5344CB8AC3E}">
        <p14:creationId xmlns:p14="http://schemas.microsoft.com/office/powerpoint/2010/main" val="28195986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Care and support planning and review for looked after children</a:t>
            </a:r>
            <a:endParaRPr lang="en-GB"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0786069"/>
              </p:ext>
            </p:extLst>
          </p:nvPr>
        </p:nvGraphicFramePr>
        <p:xfrm>
          <a:off x="457200" y="1628800"/>
          <a:ext cx="7931224" cy="46805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259CC62F-30C0-4A15-BEEE-9BC3816535A8}" type="slidenum">
              <a:rPr lang="en-GB" smtClean="0"/>
              <a:pPr/>
              <a:t>3</a:t>
            </a:fld>
            <a:endParaRPr lang="en-GB" dirty="0"/>
          </a:p>
        </p:txBody>
      </p:sp>
      <p:pic>
        <p:nvPicPr>
          <p:cNvPr id="2052" name="Picture 4" title="Assessmen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06949" y="2103089"/>
            <a:ext cx="1296145" cy="1181895"/>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title="Review"/>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932040" y="2186807"/>
            <a:ext cx="925384" cy="104580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title="Care and Suport Plan"/>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953489" y="2234867"/>
            <a:ext cx="914380" cy="918338"/>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title="Pathway Pla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948264" y="2167478"/>
            <a:ext cx="946788" cy="1065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40291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dirty="0" smtClean="0"/>
              <a:t>The care and support plan</a:t>
            </a:r>
            <a:endParaRPr lang="en-GB"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855578867"/>
              </p:ext>
            </p:extLst>
          </p:nvPr>
        </p:nvGraphicFramePr>
        <p:xfrm>
          <a:off x="457200" y="1412875"/>
          <a:ext cx="8219256" cy="4824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259CC62F-30C0-4A15-BEEE-9BC3816535A8}" type="slidenum">
              <a:rPr lang="en-GB" smtClean="0"/>
              <a:pPr/>
              <a:t>4</a:t>
            </a:fld>
            <a:endParaRPr lang="en-GB" dirty="0"/>
          </a:p>
        </p:txBody>
      </p:sp>
    </p:spTree>
    <p:extLst>
      <p:ext uri="{BB962C8B-B14F-4D97-AF65-F5344CB8AC3E}">
        <p14:creationId xmlns:p14="http://schemas.microsoft.com/office/powerpoint/2010/main" val="40271187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Advocacy</a:t>
            </a:r>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5</a:t>
            </a:fld>
            <a:endParaRPr lang="en-GB" dirty="0"/>
          </a:p>
        </p:txBody>
      </p:sp>
      <p:sp>
        <p:nvSpPr>
          <p:cNvPr id="5" name="Oval Callout 4"/>
          <p:cNvSpPr/>
          <p:nvPr/>
        </p:nvSpPr>
        <p:spPr>
          <a:xfrm>
            <a:off x="1128404" y="1484784"/>
            <a:ext cx="6827972" cy="4176464"/>
          </a:xfrm>
          <a:prstGeom prst="wedgeEllipseCallout">
            <a:avLst/>
          </a:prstGeom>
          <a:solidFill>
            <a:srgbClr val="EF952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latin typeface="Arial" panose="020B0604020202020204" pitchFamily="34" charset="0"/>
                <a:cs typeface="Arial" panose="020B0604020202020204" pitchFamily="34" charset="0"/>
              </a:rPr>
              <a:t>Looked after children and young people have a right to be supported </a:t>
            </a:r>
            <a:r>
              <a:rPr lang="en-GB" sz="2400" dirty="0">
                <a:latin typeface="Arial" panose="020B0604020202020204" pitchFamily="34" charset="0"/>
                <a:cs typeface="Arial" panose="020B0604020202020204" pitchFamily="34" charset="0"/>
              </a:rPr>
              <a:t>to </a:t>
            </a:r>
            <a:r>
              <a:rPr lang="en-GB" sz="2400" dirty="0" smtClean="0">
                <a:latin typeface="Arial" panose="020B0604020202020204" pitchFamily="34" charset="0"/>
                <a:cs typeface="Arial" panose="020B0604020202020204" pitchFamily="34" charset="0"/>
              </a:rPr>
              <a:t>exp</a:t>
            </a:r>
            <a:r>
              <a:rPr lang="en-GB" sz="2400" dirty="0">
                <a:latin typeface="Arial" panose="020B0604020202020204" pitchFamily="34" charset="0"/>
                <a:cs typeface="Arial" panose="020B0604020202020204" pitchFamily="34" charset="0"/>
              </a:rPr>
              <a:t>r</a:t>
            </a:r>
            <a:r>
              <a:rPr lang="en-GB" sz="2400" dirty="0" smtClean="0">
                <a:latin typeface="Arial" panose="020B0604020202020204" pitchFamily="34" charset="0"/>
                <a:cs typeface="Arial" panose="020B0604020202020204" pitchFamily="34" charset="0"/>
              </a:rPr>
              <a:t>ess </a:t>
            </a:r>
            <a:r>
              <a:rPr lang="en-GB" sz="2400" dirty="0">
                <a:latin typeface="Arial" panose="020B0604020202020204" pitchFamily="34" charset="0"/>
                <a:cs typeface="Arial" panose="020B0604020202020204" pitchFamily="34" charset="0"/>
              </a:rPr>
              <a:t>their needs, views and wishes and be able to fully participate in the </a:t>
            </a:r>
            <a:r>
              <a:rPr lang="en-GB" sz="2400" dirty="0" smtClean="0">
                <a:latin typeface="Arial" panose="020B0604020202020204" pitchFamily="34" charset="0"/>
                <a:cs typeface="Arial" panose="020B0604020202020204" pitchFamily="34" charset="0"/>
              </a:rPr>
              <a:t>assessment and planning process </a:t>
            </a:r>
            <a:r>
              <a:rPr lang="en-GB" sz="2400" dirty="0">
                <a:latin typeface="Arial" panose="020B0604020202020204" pitchFamily="34" charset="0"/>
                <a:cs typeface="Arial" panose="020B0604020202020204" pitchFamily="34" charset="0"/>
              </a:rPr>
              <a:t>and in decisions which affect them</a:t>
            </a:r>
          </a:p>
        </p:txBody>
      </p:sp>
    </p:spTree>
    <p:extLst>
      <p:ext uri="{BB962C8B-B14F-4D97-AF65-F5344CB8AC3E}">
        <p14:creationId xmlns:p14="http://schemas.microsoft.com/office/powerpoint/2010/main" val="9841345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228282248"/>
              </p:ext>
            </p:extLst>
          </p:nvPr>
        </p:nvGraphicFramePr>
        <p:xfrm>
          <a:off x="457200" y="1412875"/>
          <a:ext cx="8229600" cy="4824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p:cNvSpPr>
            <a:spLocks noGrp="1"/>
          </p:cNvSpPr>
          <p:nvPr>
            <p:ph type="sldNum" sz="quarter" idx="12"/>
          </p:nvPr>
        </p:nvSpPr>
        <p:spPr/>
        <p:txBody>
          <a:bodyPr/>
          <a:lstStyle/>
          <a:p>
            <a:fld id="{18E8637F-0A92-41AC-B32A-39A1A8CDA31C}" type="slidenum">
              <a:rPr lang="en-GB" smtClean="0"/>
              <a:t>6</a:t>
            </a:fld>
            <a:endParaRPr lang="en-GB" dirty="0"/>
          </a:p>
        </p:txBody>
      </p:sp>
      <p:sp>
        <p:nvSpPr>
          <p:cNvPr id="4" name="Title 3"/>
          <p:cNvSpPr>
            <a:spLocks noGrp="1"/>
          </p:cNvSpPr>
          <p:nvPr>
            <p:ph type="title"/>
          </p:nvPr>
        </p:nvSpPr>
        <p:spPr/>
        <p:txBody>
          <a:bodyPr/>
          <a:lstStyle/>
          <a:p>
            <a:r>
              <a:rPr lang="en-GB" dirty="0" smtClean="0"/>
              <a:t>Placements</a:t>
            </a:r>
            <a:endParaRPr lang="en-GB" dirty="0"/>
          </a:p>
        </p:txBody>
      </p:sp>
      <p:pic>
        <p:nvPicPr>
          <p:cNvPr id="5129" name="Picture 9" title="Silhouette"/>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06581" y="4797152"/>
            <a:ext cx="1686517" cy="1296144"/>
          </a:xfrm>
          <a:prstGeom prst="roundRect">
            <a:avLst>
              <a:gd name="adj" fmla="val 8594"/>
            </a:avLst>
          </a:prstGeom>
          <a:solidFill>
            <a:srgbClr val="FFFFFF">
              <a:shade val="85000"/>
            </a:srgbClr>
          </a:solidFill>
          <a:ln>
            <a:noFill/>
          </a:ln>
          <a:effectLst/>
          <a:extLst/>
        </p:spPr>
      </p:pic>
    </p:spTree>
    <p:extLst>
      <p:ext uri="{BB962C8B-B14F-4D97-AF65-F5344CB8AC3E}">
        <p14:creationId xmlns:p14="http://schemas.microsoft.com/office/powerpoint/2010/main" val="18326643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Visits to looked after children</a:t>
            </a:r>
            <a:endParaRPr lang="en-GB" dirty="0"/>
          </a:p>
        </p:txBody>
      </p:sp>
      <p:sp>
        <p:nvSpPr>
          <p:cNvPr id="3" name="Content Placeholder 2"/>
          <p:cNvSpPr>
            <a:spLocks noGrp="1"/>
          </p:cNvSpPr>
          <p:nvPr>
            <p:ph idx="1"/>
          </p:nvPr>
        </p:nvSpPr>
        <p:spPr/>
        <p:txBody>
          <a:bodyPr>
            <a:normAutofit/>
          </a:bodyPr>
          <a:lstStyle/>
          <a:p>
            <a:r>
              <a:rPr lang="en-GB" dirty="0" smtClean="0"/>
              <a:t>Looked </a:t>
            </a:r>
            <a:r>
              <a:rPr lang="en-GB" dirty="0"/>
              <a:t>after </a:t>
            </a:r>
            <a:r>
              <a:rPr lang="en-GB" dirty="0" smtClean="0"/>
              <a:t>children must be visited to ensure: </a:t>
            </a:r>
            <a:endParaRPr lang="en-GB" dirty="0"/>
          </a:p>
          <a:p>
            <a:pPr lvl="1"/>
            <a:r>
              <a:rPr lang="en-GB" dirty="0"/>
              <a:t>t</a:t>
            </a:r>
            <a:r>
              <a:rPr lang="en-GB" dirty="0" smtClean="0"/>
              <a:t>heir well-being </a:t>
            </a:r>
            <a:r>
              <a:rPr lang="en-GB" dirty="0"/>
              <a:t>continues to be safeguarded and </a:t>
            </a:r>
            <a:r>
              <a:rPr lang="en-GB" dirty="0" smtClean="0"/>
              <a:t>promoted</a:t>
            </a:r>
          </a:p>
          <a:p>
            <a:pPr lvl="1"/>
            <a:r>
              <a:rPr lang="en-GB" dirty="0" smtClean="0"/>
              <a:t>they feel </a:t>
            </a:r>
            <a:r>
              <a:rPr lang="en-GB" dirty="0"/>
              <a:t>supported </a:t>
            </a:r>
          </a:p>
          <a:p>
            <a:pPr lvl="1"/>
            <a:r>
              <a:rPr lang="en-GB" dirty="0" smtClean="0"/>
              <a:t>they receive advice </a:t>
            </a:r>
            <a:r>
              <a:rPr lang="en-GB" dirty="0"/>
              <a:t>or </a:t>
            </a:r>
            <a:r>
              <a:rPr lang="en-GB" dirty="0" smtClean="0"/>
              <a:t>information if needed</a:t>
            </a:r>
          </a:p>
          <a:p>
            <a:pPr lvl="1"/>
            <a:r>
              <a:rPr lang="en-GB" dirty="0" smtClean="0"/>
              <a:t>engagement </a:t>
            </a:r>
            <a:r>
              <a:rPr lang="en-GB" dirty="0"/>
              <a:t>with the </a:t>
            </a:r>
            <a:r>
              <a:rPr lang="en-GB" dirty="0" smtClean="0"/>
              <a:t>child </a:t>
            </a:r>
            <a:r>
              <a:rPr lang="en-GB" dirty="0"/>
              <a:t>about their hopes and </a:t>
            </a:r>
            <a:r>
              <a:rPr lang="en-GB" dirty="0" smtClean="0"/>
              <a:t>aspirations</a:t>
            </a:r>
          </a:p>
          <a:p>
            <a:pPr lvl="1"/>
            <a:r>
              <a:rPr lang="en-GB" dirty="0" smtClean="0"/>
              <a:t>personal goals and outcomes are checked</a:t>
            </a:r>
          </a:p>
          <a:p>
            <a:pPr lvl="1"/>
            <a:r>
              <a:rPr lang="en-GB" dirty="0" smtClean="0"/>
              <a:t>additional support or services are identified if needed</a:t>
            </a:r>
          </a:p>
          <a:p>
            <a:pPr marL="0" indent="0" algn="ctr">
              <a:buNone/>
            </a:pPr>
            <a:endParaRPr lang="en-GB" dirty="0" smtClean="0"/>
          </a:p>
          <a:p>
            <a:pPr marL="0" indent="0" algn="ctr">
              <a:buNone/>
            </a:pPr>
            <a:r>
              <a:rPr lang="en-GB" sz="1800" dirty="0" smtClean="0"/>
              <a:t> </a:t>
            </a:r>
          </a:p>
          <a:p>
            <a:pPr algn="ctr"/>
            <a:endParaRPr lang="en-GB" sz="1800" dirty="0" smtClean="0"/>
          </a:p>
          <a:p>
            <a:endParaRPr lang="en-GB" sz="1800"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7</a:t>
            </a:fld>
            <a:endParaRPr lang="en-GB" dirty="0"/>
          </a:p>
        </p:txBody>
      </p:sp>
      <p:sp>
        <p:nvSpPr>
          <p:cNvPr id="6" name="Rounded Rectangle 5"/>
          <p:cNvSpPr/>
          <p:nvPr/>
        </p:nvSpPr>
        <p:spPr>
          <a:xfrm>
            <a:off x="755576" y="4869160"/>
            <a:ext cx="7560840" cy="792088"/>
          </a:xfrm>
          <a:prstGeom prst="roundRect">
            <a:avLst/>
          </a:prstGeom>
          <a:solidFill>
            <a:srgbClr val="EF9526"/>
          </a:solidFill>
          <a:ln>
            <a:solidFill>
              <a:srgbClr val="EF952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dirty="0" smtClean="0"/>
          </a:p>
          <a:p>
            <a:pPr algn="ctr"/>
            <a:r>
              <a:rPr lang="en-GB" sz="2400" b="1" dirty="0">
                <a:solidFill>
                  <a:schemeClr val="bg1"/>
                </a:solidFill>
                <a:latin typeface="Arial" panose="020B0604020202020204" pitchFamily="34" charset="0"/>
                <a:cs typeface="Arial" panose="020B0604020202020204" pitchFamily="34" charset="0"/>
              </a:rPr>
              <a:t>Duty to appoint an independent visitor to meet the needs of the child</a:t>
            </a:r>
          </a:p>
          <a:p>
            <a:pPr algn="ctr"/>
            <a:endParaRPr lang="en-GB"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2167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Leaving care responsibilities</a:t>
            </a:r>
            <a:endParaRPr lang="en-GB" dirty="0"/>
          </a:p>
        </p:txBody>
      </p:sp>
      <p:sp>
        <p:nvSpPr>
          <p:cNvPr id="3" name="Content Placeholder 2"/>
          <p:cNvSpPr>
            <a:spLocks noGrp="1"/>
          </p:cNvSpPr>
          <p:nvPr>
            <p:ph idx="1"/>
          </p:nvPr>
        </p:nvSpPr>
        <p:spPr>
          <a:xfrm>
            <a:off x="467544" y="1628800"/>
            <a:ext cx="8229600" cy="4525963"/>
          </a:xfrm>
        </p:spPr>
        <p:txBody>
          <a:bodyPr/>
          <a:lstStyle/>
          <a:p>
            <a:r>
              <a:rPr lang="en-GB" dirty="0" smtClean="0"/>
              <a:t>Preparation for adulthood and increased independence</a:t>
            </a:r>
          </a:p>
          <a:p>
            <a:r>
              <a:rPr lang="en-GB" dirty="0"/>
              <a:t>Requirement for pathway plan from age 16</a:t>
            </a:r>
          </a:p>
          <a:p>
            <a:r>
              <a:rPr lang="en-GB" dirty="0" smtClean="0"/>
              <a:t>Six categories of young people</a:t>
            </a:r>
          </a:p>
          <a:p>
            <a:r>
              <a:rPr lang="en-GB" dirty="0" smtClean="0"/>
              <a:t>Appointment of Personal Advisor (PA)</a:t>
            </a:r>
          </a:p>
          <a:p>
            <a:r>
              <a:rPr lang="en-GB" dirty="0" smtClean="0"/>
              <a:t>Review of pathway plan</a:t>
            </a:r>
          </a:p>
          <a:p>
            <a:r>
              <a:rPr lang="en-GB" dirty="0" smtClean="0"/>
              <a:t>Keeping in touch</a:t>
            </a:r>
          </a:p>
          <a:p>
            <a:r>
              <a:rPr lang="en-GB" dirty="0" smtClean="0"/>
              <a:t>Access to independent advocacy</a:t>
            </a:r>
          </a:p>
          <a:p>
            <a:r>
              <a:rPr lang="en-GB" dirty="0" smtClean="0"/>
              <a:t>New duties to support post 18 living arrangements (When I am Ready scheme)</a:t>
            </a:r>
            <a:endParaRPr lang="en-GB" dirty="0"/>
          </a:p>
        </p:txBody>
      </p:sp>
      <p:sp>
        <p:nvSpPr>
          <p:cNvPr id="4" name="Slide Number Placeholder 3"/>
          <p:cNvSpPr>
            <a:spLocks noGrp="1"/>
          </p:cNvSpPr>
          <p:nvPr>
            <p:ph type="sldNum" sz="quarter" idx="12"/>
          </p:nvPr>
        </p:nvSpPr>
        <p:spPr/>
        <p:txBody>
          <a:bodyPr/>
          <a:lstStyle/>
          <a:p>
            <a:fld id="{259CC62F-30C0-4A15-BEEE-9BC3816535A8}" type="slidenum">
              <a:rPr lang="en-GB" smtClean="0"/>
              <a:pPr/>
              <a:t>8</a:t>
            </a:fld>
            <a:endParaRPr lang="en-GB" dirty="0"/>
          </a:p>
        </p:txBody>
      </p:sp>
      <p:pic>
        <p:nvPicPr>
          <p:cNvPr id="6146" name="Picture 2" title="Picture representing child growing up"/>
          <p:cNvPicPr>
            <a:picLocks noChangeAspect="1" noChangeArrowheads="1"/>
          </p:cNvPicPr>
          <p:nvPr/>
        </p:nvPicPr>
        <p:blipFill>
          <a:blip r:embed="rId3">
            <a:duotone>
              <a:schemeClr val="accent6">
                <a:shade val="45000"/>
                <a:satMod val="135000"/>
              </a:schemeClr>
              <a:prstClr val="white"/>
            </a:duotone>
            <a:extLst>
              <a:ext uri="{BEBA8EAE-BF5A-486C-A8C5-ECC9F3942E4B}">
                <a14:imgProps xmlns:a14="http://schemas.microsoft.com/office/drawing/2010/main">
                  <a14:imgLayer r:embed="rId4">
                    <a14:imgEffect>
                      <a14:brightnessContrast bright="19000" contrast="-4000"/>
                    </a14:imgEffect>
                  </a14:imgLayer>
                </a14:imgProps>
              </a:ext>
              <a:ext uri="{28A0092B-C50C-407E-A947-70E740481C1C}">
                <a14:useLocalDpi xmlns:a14="http://schemas.microsoft.com/office/drawing/2010/main" val="0"/>
              </a:ext>
            </a:extLst>
          </a:blip>
          <a:srcRect/>
          <a:stretch>
            <a:fillRect/>
          </a:stretch>
        </p:blipFill>
        <p:spPr bwMode="auto">
          <a:xfrm>
            <a:off x="6516216" y="3036087"/>
            <a:ext cx="2235558" cy="1725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53102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2777</TotalTime>
  <Words>4329</Words>
  <Application>Microsoft Office PowerPoint</Application>
  <PresentationFormat>On-screen Show (4:3)</PresentationFormat>
  <Paragraphs>223</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Looked After and Accommodated Children Overview</vt:lpstr>
      <vt:lpstr>Well-being and other  overarching duties</vt:lpstr>
      <vt:lpstr>Looked after children</vt:lpstr>
      <vt:lpstr>Care and support planning and review for looked after children</vt:lpstr>
      <vt:lpstr>The care and support plan</vt:lpstr>
      <vt:lpstr>Advocacy</vt:lpstr>
      <vt:lpstr>Placements</vt:lpstr>
      <vt:lpstr>Visits to looked after children</vt:lpstr>
      <vt:lpstr>Leaving care responsibilities</vt:lpstr>
      <vt:lpstr>Support for care leavers</vt:lpstr>
      <vt:lpstr>Children and young people in the secure estate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Fiona Richardson</dc:creator>
  <cp:lastModifiedBy>Bethan Price</cp:lastModifiedBy>
  <cp:revision>203</cp:revision>
  <cp:lastPrinted>2015-11-16T09:52:02Z</cp:lastPrinted>
  <dcterms:created xsi:type="dcterms:W3CDTF">2015-08-12T16:30:18Z</dcterms:created>
  <dcterms:modified xsi:type="dcterms:W3CDTF">2015-12-21T15:26:25Z</dcterms:modified>
</cp:coreProperties>
</file>