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96" r:id="rId2"/>
    <p:sldId id="270" r:id="rId3"/>
    <p:sldId id="275" r:id="rId4"/>
    <p:sldId id="276" r:id="rId5"/>
    <p:sldId id="277" r:id="rId6"/>
    <p:sldId id="304" r:id="rId7"/>
    <p:sldId id="279" r:id="rId8"/>
    <p:sldId id="280" r:id="rId9"/>
    <p:sldId id="283" r:id="rId10"/>
    <p:sldId id="284" r:id="rId11"/>
    <p:sldId id="282" r:id="rId12"/>
    <p:sldId id="272" r:id="rId13"/>
    <p:sldId id="285" r:id="rId14"/>
    <p:sldId id="271" r:id="rId15"/>
    <p:sldId id="269" r:id="rId16"/>
    <p:sldId id="286" r:id="rId17"/>
    <p:sldId id="287" r:id="rId18"/>
    <p:sldId id="288" r:id="rId19"/>
    <p:sldId id="289" r:id="rId20"/>
    <p:sldId id="291" r:id="rId21"/>
    <p:sldId id="292" r:id="rId22"/>
    <p:sldId id="293" r:id="rId23"/>
    <p:sldId id="294" r:id="rId24"/>
    <p:sldId id="295" r:id="rId25"/>
    <p:sldId id="297" r:id="rId26"/>
    <p:sldId id="298" r:id="rId27"/>
    <p:sldId id="299" r:id="rId28"/>
    <p:sldId id="308" r:id="rId29"/>
    <p:sldId id="306" r:id="rId30"/>
    <p:sldId id="307" r:id="rId31"/>
    <p:sldId id="301" r:id="rId32"/>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056"/>
    <a:srgbClr val="2C9E42"/>
    <a:srgbClr val="660033"/>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6" autoAdjust="0"/>
    <p:restoredTop sz="64158" autoAdjust="0"/>
  </p:normalViewPr>
  <p:slideViewPr>
    <p:cSldViewPr>
      <p:cViewPr varScale="1">
        <p:scale>
          <a:sx n="68" d="100"/>
          <a:sy n="68" d="100"/>
        </p:scale>
        <p:origin x="-3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50" d="100"/>
          <a:sy n="50" d="100"/>
        </p:scale>
        <p:origin x="-1692" y="-10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A60484-081C-4C8E-A315-83EEA19AF160}" type="datetimeFigureOut">
              <a:rPr lang="en-GB" smtClean="0"/>
              <a:pPr/>
              <a:t>22/06/2016</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5131A9-D9A1-4EA5-B856-45DA4282D6E5}" type="slidenum">
              <a:rPr lang="en-GB" smtClean="0"/>
              <a:pPr/>
              <a:t>‹#›</a:t>
            </a:fld>
            <a:endParaRPr lang="en-GB" dirty="0"/>
          </a:p>
        </p:txBody>
      </p:sp>
    </p:spTree>
    <p:extLst>
      <p:ext uri="{BB962C8B-B14F-4D97-AF65-F5344CB8AC3E}">
        <p14:creationId xmlns:p14="http://schemas.microsoft.com/office/powerpoint/2010/main" val="272586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144C85-51AE-446F-9646-E5E4BBC3F864}" type="datetimeFigureOut">
              <a:rPr lang="en-GB" smtClean="0"/>
              <a:pPr/>
              <a:t>22/06/2016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5C96A1-8090-4854-B4D1-E9A088A3A9BA}" type="slidenum">
              <a:rPr lang="en-GB" smtClean="0"/>
              <a:pPr/>
              <a:t>‹#›</a:t>
            </a:fld>
            <a:endParaRPr lang="en-GB" dirty="0"/>
          </a:p>
        </p:txBody>
      </p:sp>
    </p:spTree>
    <p:extLst>
      <p:ext uri="{BB962C8B-B14F-4D97-AF65-F5344CB8AC3E}">
        <p14:creationId xmlns:p14="http://schemas.microsoft.com/office/powerpoint/2010/main" val="3845367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egislation.gov.uk/ukpga/2010/15/section/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gov.wales/docs/dhss/publications/151218part2en.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gov.wales/docs/dhss/publications/151218part3en.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gov.wales/docs/phhs/publications/160106pt4en.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gov.wales/docs/phhs/publications/160106pt45en.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gov.wales/docs/phhs/publications/160106pt6en.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gov.wales/docs/phhs/publications/160106pt6en.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gov.wales/docs/phhs/publications/160404part7guidevol1en.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gov.wales/docs/dhss/publications/160322part8en.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gov.wales/docs/dhss/publications/151218part9en.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gov.wales/docs/dhss/publications/151218part10en.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gov.wales/docs/dhss/publications/151218part11en.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b="0" dirty="0" smtClean="0">
              <a:latin typeface="Arial" pitchFamily="34" charset="0"/>
              <a:cs typeface="Arial" pitchFamily="34" charset="0"/>
            </a:endParaRPr>
          </a:p>
          <a:p>
            <a:r>
              <a:rPr lang="en-GB" b="0" dirty="0" smtClean="0">
                <a:latin typeface="Arial" pitchFamily="34" charset="0"/>
                <a:cs typeface="Arial" pitchFamily="34" charset="0"/>
              </a:rPr>
              <a:t>Let audience know that you will </a:t>
            </a:r>
            <a:r>
              <a:rPr lang="en-GB" b="1" dirty="0" smtClean="0">
                <a:latin typeface="Arial" pitchFamily="34" charset="0"/>
                <a:cs typeface="Arial" pitchFamily="34" charset="0"/>
              </a:rPr>
              <a:t>briefly</a:t>
            </a:r>
            <a:r>
              <a:rPr lang="en-GB" b="0" dirty="0" smtClean="0">
                <a:latin typeface="Arial" pitchFamily="34" charset="0"/>
                <a:cs typeface="Arial" pitchFamily="34" charset="0"/>
              </a:rPr>
              <a:t> go through each part.</a:t>
            </a:r>
          </a:p>
          <a:p>
            <a:endParaRPr lang="en-GB" b="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45C96A1-8090-4854-B4D1-E9A088A3A9BA}" type="slidenum">
              <a:rPr lang="en-GB" smtClean="0"/>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dirty="0" smtClean="0">
              <a:latin typeface="Arial" pitchFamily="34" charset="0"/>
              <a:cs typeface="Arial" pitchFamily="34" charset="0"/>
            </a:endParaRPr>
          </a:p>
          <a:p>
            <a:r>
              <a:rPr lang="en-GB" dirty="0" smtClean="0">
                <a:latin typeface="Arial" pitchFamily="34" charset="0"/>
                <a:cs typeface="Arial" pitchFamily="34" charset="0"/>
              </a:rPr>
              <a:t>Meaning</a:t>
            </a:r>
            <a:r>
              <a:rPr lang="en-GB" baseline="0" dirty="0" smtClean="0">
                <a:latin typeface="Arial" pitchFamily="34" charset="0"/>
                <a:cs typeface="Arial" pitchFamily="34" charset="0"/>
              </a:rPr>
              <a:t> of </a:t>
            </a:r>
            <a:r>
              <a:rPr lang="en-GB" b="1" baseline="0" dirty="0" smtClean="0">
                <a:latin typeface="Arial" pitchFamily="34" charset="0"/>
                <a:cs typeface="Arial" pitchFamily="34" charset="0"/>
              </a:rPr>
              <a:t>well-being</a:t>
            </a:r>
            <a:r>
              <a:rPr lang="en-GB" baseline="0" dirty="0" smtClean="0">
                <a:latin typeface="Arial" pitchFamily="34" charset="0"/>
                <a:cs typeface="Arial" pitchFamily="34" charset="0"/>
              </a:rPr>
              <a:t> – </a:t>
            </a:r>
            <a:r>
              <a:rPr lang="en-GB" b="1" baseline="0" dirty="0" smtClean="0">
                <a:latin typeface="Arial" pitchFamily="34" charset="0"/>
                <a:cs typeface="Arial" pitchFamily="34" charset="0"/>
              </a:rPr>
              <a:t>give as a handout (1) (page 5 of the Act).</a:t>
            </a:r>
          </a:p>
          <a:p>
            <a:endParaRPr lang="en-GB" baseline="0" dirty="0" smtClean="0">
              <a:latin typeface="Arial" pitchFamily="34" charset="0"/>
              <a:cs typeface="Arial" pitchFamily="34" charset="0"/>
            </a:endParaRPr>
          </a:p>
          <a:p>
            <a:r>
              <a:rPr lang="en-GB" b="1" baseline="0" dirty="0" smtClean="0">
                <a:latin typeface="Arial" pitchFamily="34" charset="0"/>
                <a:cs typeface="Arial" pitchFamily="34" charset="0"/>
              </a:rPr>
              <a:t>Well-being</a:t>
            </a:r>
            <a:r>
              <a:rPr lang="en-GB" baseline="0" dirty="0" smtClean="0">
                <a:latin typeface="Arial" pitchFamily="34" charset="0"/>
                <a:cs typeface="Arial" pitchFamily="34" charset="0"/>
              </a:rPr>
              <a:t>, in relation to a person, means well-being in relation to any of the following:</a:t>
            </a:r>
          </a:p>
          <a:p>
            <a:pPr marL="457200" lvl="1" indent="0">
              <a:buNone/>
            </a:pPr>
            <a:r>
              <a:rPr lang="en-GB" baseline="0" dirty="0" smtClean="0">
                <a:latin typeface="Arial" pitchFamily="34" charset="0"/>
                <a:cs typeface="Arial" pitchFamily="34" charset="0"/>
              </a:rPr>
              <a:t>a. physical and mental health, and emotional well-being</a:t>
            </a:r>
          </a:p>
          <a:p>
            <a:pPr marL="457200" lvl="1" indent="0">
              <a:buNone/>
            </a:pPr>
            <a:r>
              <a:rPr lang="en-GB" baseline="0" dirty="0" smtClean="0">
                <a:latin typeface="Arial" pitchFamily="34" charset="0"/>
                <a:cs typeface="Arial" pitchFamily="34" charset="0"/>
              </a:rPr>
              <a:t>b. protection from abuse and neglect</a:t>
            </a:r>
          </a:p>
          <a:p>
            <a:pPr marL="457200" lvl="1" indent="0">
              <a:buNone/>
            </a:pPr>
            <a:r>
              <a:rPr lang="en-GB" baseline="0" dirty="0" smtClean="0">
                <a:latin typeface="Arial" pitchFamily="34" charset="0"/>
                <a:cs typeface="Arial" pitchFamily="34" charset="0"/>
              </a:rPr>
              <a:t>c. education, training and recreation</a:t>
            </a:r>
          </a:p>
          <a:p>
            <a:pPr marL="457200" lvl="1" indent="0">
              <a:buNone/>
            </a:pPr>
            <a:r>
              <a:rPr lang="en-GB" baseline="0" dirty="0" smtClean="0">
                <a:latin typeface="Arial" pitchFamily="34" charset="0"/>
                <a:cs typeface="Arial" pitchFamily="34" charset="0"/>
              </a:rPr>
              <a:t>d. domestic, family and personal relationships</a:t>
            </a:r>
          </a:p>
          <a:p>
            <a:pPr marL="457200" lvl="1" indent="0">
              <a:buNone/>
            </a:pPr>
            <a:r>
              <a:rPr lang="en-GB" baseline="0" dirty="0" smtClean="0">
                <a:latin typeface="Arial" pitchFamily="34" charset="0"/>
                <a:cs typeface="Arial" pitchFamily="34" charset="0"/>
              </a:rPr>
              <a:t>e. contributions made to society</a:t>
            </a:r>
          </a:p>
          <a:p>
            <a:pPr marL="457200" lvl="1" indent="0">
              <a:buNone/>
            </a:pPr>
            <a:r>
              <a:rPr lang="en-GB" baseline="0" dirty="0" smtClean="0">
                <a:latin typeface="Arial" pitchFamily="34" charset="0"/>
                <a:cs typeface="Arial" pitchFamily="34" charset="0"/>
              </a:rPr>
              <a:t>f. securing rights and entitlements</a:t>
            </a:r>
          </a:p>
          <a:p>
            <a:pPr marL="457200" lvl="1" indent="0">
              <a:buNone/>
            </a:pPr>
            <a:r>
              <a:rPr lang="en-GB" baseline="0" dirty="0" smtClean="0">
                <a:latin typeface="Arial" pitchFamily="34" charset="0"/>
                <a:cs typeface="Arial" pitchFamily="34" charset="0"/>
              </a:rPr>
              <a:t>g. social and economic well-being</a:t>
            </a:r>
          </a:p>
          <a:p>
            <a:pPr marL="457200" lvl="1" indent="0">
              <a:buNone/>
            </a:pPr>
            <a:r>
              <a:rPr lang="en-GB" baseline="0" dirty="0" smtClean="0">
                <a:latin typeface="Arial" pitchFamily="34" charset="0"/>
                <a:cs typeface="Arial" pitchFamily="34" charset="0"/>
              </a:rPr>
              <a:t>h. suitability of living accommodation</a:t>
            </a:r>
          </a:p>
          <a:p>
            <a:pPr marL="228600" indent="-228600">
              <a:buNone/>
            </a:pPr>
            <a:endParaRPr lang="en-GB" baseline="0" dirty="0" smtClean="0">
              <a:latin typeface="Arial" pitchFamily="34" charset="0"/>
              <a:cs typeface="Arial" pitchFamily="34" charset="0"/>
            </a:endParaRPr>
          </a:p>
          <a:p>
            <a:pPr marL="228600" indent="-228600">
              <a:buNone/>
            </a:pPr>
            <a:r>
              <a:rPr lang="en-GB" baseline="0" dirty="0" smtClean="0">
                <a:latin typeface="Arial" pitchFamily="34" charset="0"/>
                <a:cs typeface="Arial" pitchFamily="34" charset="0"/>
              </a:rPr>
              <a:t>In relation to a child, </a:t>
            </a:r>
            <a:r>
              <a:rPr lang="en-GB" b="1" baseline="0" dirty="0" smtClean="0">
                <a:latin typeface="Arial" pitchFamily="34" charset="0"/>
                <a:cs typeface="Arial" pitchFamily="34" charset="0"/>
              </a:rPr>
              <a:t>well-being</a:t>
            </a:r>
            <a:r>
              <a:rPr lang="en-GB" baseline="0" dirty="0" smtClean="0">
                <a:latin typeface="Arial" pitchFamily="34" charset="0"/>
                <a:cs typeface="Arial" pitchFamily="34" charset="0"/>
              </a:rPr>
              <a:t> also includes:</a:t>
            </a:r>
          </a:p>
          <a:p>
            <a:pPr marL="457200" lvl="1" indent="0">
              <a:buNone/>
            </a:pPr>
            <a:r>
              <a:rPr lang="en-GB" baseline="0" dirty="0" smtClean="0">
                <a:latin typeface="Arial" pitchFamily="34" charset="0"/>
                <a:cs typeface="Arial" pitchFamily="34" charset="0"/>
              </a:rPr>
              <a:t>a. physical, intellectual, emotional, social and behavioural development</a:t>
            </a:r>
          </a:p>
          <a:p>
            <a:pPr marL="457200" lvl="1" indent="0">
              <a:buNone/>
            </a:pPr>
            <a:r>
              <a:rPr lang="en-GB" baseline="0" dirty="0" smtClean="0">
                <a:latin typeface="Arial" pitchFamily="34" charset="0"/>
                <a:cs typeface="Arial" pitchFamily="34" charset="0"/>
              </a:rPr>
              <a:t>b. “welfare” as that word is interpreted for the purposes of the Children Act 1989</a:t>
            </a:r>
          </a:p>
          <a:p>
            <a:pPr marL="228600" indent="-228600">
              <a:buNone/>
            </a:pPr>
            <a:endParaRPr lang="en-GB" baseline="0" dirty="0" smtClean="0">
              <a:latin typeface="Arial" pitchFamily="34" charset="0"/>
              <a:cs typeface="Arial" pitchFamily="34" charset="0"/>
            </a:endParaRPr>
          </a:p>
          <a:p>
            <a:pPr marL="228600" indent="-228600">
              <a:buNone/>
            </a:pPr>
            <a:r>
              <a:rPr lang="en-GB" baseline="0" dirty="0" smtClean="0">
                <a:latin typeface="Arial" pitchFamily="34" charset="0"/>
                <a:cs typeface="Arial" pitchFamily="34" charset="0"/>
              </a:rPr>
              <a:t>In relation to an adult, </a:t>
            </a:r>
            <a:r>
              <a:rPr lang="en-GB" b="1" baseline="0" dirty="0" smtClean="0">
                <a:latin typeface="Arial" pitchFamily="34" charset="0"/>
                <a:cs typeface="Arial" pitchFamily="34" charset="0"/>
              </a:rPr>
              <a:t>well-being</a:t>
            </a:r>
            <a:r>
              <a:rPr lang="en-GB" baseline="0" dirty="0" smtClean="0">
                <a:latin typeface="Arial" pitchFamily="34" charset="0"/>
                <a:cs typeface="Arial" pitchFamily="34" charset="0"/>
              </a:rPr>
              <a:t> also includes:</a:t>
            </a:r>
          </a:p>
          <a:p>
            <a:pPr marL="457200" lvl="1" indent="0">
              <a:buNone/>
            </a:pPr>
            <a:r>
              <a:rPr lang="en-GB" baseline="0" dirty="0" smtClean="0">
                <a:latin typeface="Arial" pitchFamily="34" charset="0"/>
                <a:cs typeface="Arial" pitchFamily="34" charset="0"/>
              </a:rPr>
              <a:t>a. control over day-to-day life</a:t>
            </a:r>
          </a:p>
          <a:p>
            <a:pPr marL="457200" lvl="1" indent="0">
              <a:buNone/>
            </a:pPr>
            <a:r>
              <a:rPr lang="en-GB" baseline="0" dirty="0" smtClean="0">
                <a:latin typeface="Arial" pitchFamily="34" charset="0"/>
                <a:cs typeface="Arial" pitchFamily="34" charset="0"/>
              </a:rPr>
              <a:t>b. participation to work</a:t>
            </a:r>
          </a:p>
          <a:p>
            <a:pPr marL="228600" indent="-228600">
              <a:buAutoNum type="alphaLcParenBoth"/>
            </a:pPr>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b="1" dirty="0" smtClean="0">
                <a:latin typeface="Arial" pitchFamily="34" charset="0"/>
                <a:cs typeface="Arial" pitchFamily="34" charset="0"/>
              </a:rPr>
              <a:t>Facilitator Notes</a:t>
            </a:r>
            <a:endParaRPr lang="en-GB" sz="800" dirty="0" smtClean="0">
              <a:latin typeface="Arial" pitchFamily="34" charset="0"/>
              <a:cs typeface="Arial" pitchFamily="34" charset="0"/>
            </a:endParaRPr>
          </a:p>
          <a:p>
            <a:endParaRPr lang="en-GB" sz="1200" dirty="0" smtClean="0">
              <a:latin typeface="Arial" pitchFamily="34" charset="0"/>
              <a:cs typeface="Arial" pitchFamily="34" charset="0"/>
            </a:endParaRPr>
          </a:p>
          <a:p>
            <a:r>
              <a:rPr lang="en-GB" sz="1200" dirty="0" smtClean="0">
                <a:latin typeface="Arial" pitchFamily="34" charset="0"/>
                <a:cs typeface="Arial" pitchFamily="34" charset="0"/>
              </a:rPr>
              <a:t>To note</a:t>
            </a:r>
            <a:r>
              <a:rPr lang="en-GB" sz="1200" baseline="0" dirty="0" smtClean="0">
                <a:latin typeface="Arial" pitchFamily="34" charset="0"/>
                <a:cs typeface="Arial" pitchFamily="34" charset="0"/>
              </a:rPr>
              <a:t> for carers – Carers Wales welcomes the new definition of a carer in the Act as it removes the requirement that carers must be providing “a substantial amount of care on a regular basis”. </a:t>
            </a:r>
            <a:endParaRPr lang="en-GB" sz="1200" i="0" baseline="0" dirty="0" smtClean="0">
              <a:latin typeface="Arial" pitchFamily="34" charset="0"/>
              <a:cs typeface="Arial" pitchFamily="34" charset="0"/>
            </a:endParaRPr>
          </a:p>
          <a:p>
            <a:endParaRPr lang="en-GB" sz="800" i="0" baseline="0" dirty="0" smtClean="0">
              <a:latin typeface="Arial" pitchFamily="34" charset="0"/>
              <a:cs typeface="Arial" pitchFamily="34" charset="0"/>
            </a:endParaRPr>
          </a:p>
          <a:p>
            <a:r>
              <a:rPr lang="en-GB" sz="1200" i="0" baseline="0" dirty="0" smtClean="0">
                <a:latin typeface="Arial" pitchFamily="34" charset="0"/>
                <a:cs typeface="Arial" pitchFamily="34" charset="0"/>
              </a:rPr>
              <a:t>To note – within the Act the term</a:t>
            </a:r>
            <a:r>
              <a:rPr lang="en-GB" sz="1200" b="1" i="0" baseline="0" dirty="0" smtClean="0">
                <a:latin typeface="Arial" pitchFamily="34" charset="0"/>
                <a:cs typeface="Arial" pitchFamily="34" charset="0"/>
              </a:rPr>
              <a:t> individual </a:t>
            </a:r>
            <a:r>
              <a:rPr lang="en-GB" sz="1200" i="0" baseline="0" dirty="0" smtClean="0">
                <a:latin typeface="Arial" pitchFamily="34" charset="0"/>
                <a:cs typeface="Arial" pitchFamily="34" charset="0"/>
              </a:rPr>
              <a:t>covers adult, child, carer and disabled person combined.</a:t>
            </a:r>
          </a:p>
          <a:p>
            <a:endParaRPr lang="en-GB" sz="800" i="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itchFamily="34" charset="0"/>
                <a:cs typeface="Arial" pitchFamily="34" charset="0"/>
              </a:rPr>
              <a:t>The Act moves away from the “medical</a:t>
            </a:r>
            <a:r>
              <a:rPr lang="en-GB" sz="1200" baseline="0" dirty="0" smtClean="0">
                <a:latin typeface="Arial" pitchFamily="34" charset="0"/>
                <a:cs typeface="Arial" pitchFamily="34" charset="0"/>
              </a:rPr>
              <a:t> model” in existing legislation where language such as age, illness and being disabled was used. The Act speaks of </a:t>
            </a:r>
            <a:r>
              <a:rPr lang="en-GB" sz="1200" b="1" baseline="0" dirty="0" smtClean="0">
                <a:latin typeface="Arial" pitchFamily="34" charset="0"/>
                <a:cs typeface="Arial" pitchFamily="34" charset="0"/>
              </a:rPr>
              <a:t>people who need care and support</a:t>
            </a:r>
            <a:r>
              <a:rPr lang="en-GB" sz="1200" baseline="0" dirty="0" smtClean="0">
                <a:latin typeface="Arial" pitchFamily="34" charset="0"/>
                <a:cs typeface="Arial" pitchFamily="34" charset="0"/>
              </a:rPr>
              <a:t> and </a:t>
            </a:r>
            <a:r>
              <a:rPr lang="en-GB" sz="1200" b="1" baseline="0" dirty="0" smtClean="0">
                <a:latin typeface="Arial" pitchFamily="34" charset="0"/>
                <a:cs typeface="Arial" pitchFamily="34" charset="0"/>
              </a:rPr>
              <a:t>carers who need support</a:t>
            </a:r>
            <a:r>
              <a:rPr lang="en-GB" sz="1200" baseline="0" dirty="0" smtClean="0">
                <a:latin typeface="Arial" pitchFamily="34" charset="0"/>
                <a:cs typeface="Arial" pitchFamily="34" charset="0"/>
              </a:rPr>
              <a:t>.</a:t>
            </a:r>
            <a:endParaRPr lang="en-GB" sz="1200" i="0" baseline="0" dirty="0" smtClean="0">
              <a:latin typeface="Arial" pitchFamily="34" charset="0"/>
              <a:cs typeface="Arial" pitchFamily="34" charset="0"/>
            </a:endParaRPr>
          </a:p>
          <a:p>
            <a:endParaRPr lang="en-GB" sz="800" i="0" baseline="0" dirty="0" smtClean="0">
              <a:latin typeface="Arial" pitchFamily="34" charset="0"/>
              <a:cs typeface="Arial" pitchFamily="34" charset="0"/>
            </a:endParaRPr>
          </a:p>
          <a:p>
            <a:r>
              <a:rPr lang="en-GB" sz="1200" dirty="0" smtClean="0">
                <a:latin typeface="Arial" pitchFamily="34" charset="0"/>
                <a:cs typeface="Arial" pitchFamily="34" charset="0"/>
              </a:rPr>
              <a:t>You’re disabled under the </a:t>
            </a:r>
            <a:r>
              <a:rPr lang="en-GB" sz="1200" dirty="0" smtClean="0">
                <a:latin typeface="Arial" pitchFamily="34" charset="0"/>
                <a:cs typeface="Arial" pitchFamily="34" charset="0"/>
                <a:hlinkClick r:id="rId3" tooltip="Equality Act 2010"/>
              </a:rPr>
              <a:t>Equality Act 2010</a:t>
            </a:r>
            <a:r>
              <a:rPr lang="en-GB" sz="1200" dirty="0" smtClean="0">
                <a:latin typeface="Arial" pitchFamily="34" charset="0"/>
                <a:cs typeface="Arial" pitchFamily="34" charset="0"/>
              </a:rPr>
              <a:t> if you have a physical or mental impairment that has a ‘substantial’ and ‘long-term’ negative effect on your ability to do normal daily activities.</a:t>
            </a:r>
          </a:p>
          <a:p>
            <a:endParaRPr lang="en-GB" sz="800" dirty="0" smtClean="0">
              <a:latin typeface="Arial" pitchFamily="34" charset="0"/>
              <a:cs typeface="Arial" pitchFamily="34" charset="0"/>
            </a:endParaRPr>
          </a:p>
          <a:p>
            <a:r>
              <a:rPr lang="en-GB" sz="1200" b="1" dirty="0" smtClean="0">
                <a:latin typeface="Arial" pitchFamily="34" charset="0"/>
                <a:cs typeface="Arial" pitchFamily="34" charset="0"/>
              </a:rPr>
              <a:t>What ‘substantial’ and ‘long-term’ mean</a:t>
            </a:r>
          </a:p>
          <a:p>
            <a:r>
              <a:rPr lang="en-GB" sz="1200" dirty="0" smtClean="0">
                <a:latin typeface="Arial" pitchFamily="34" charset="0"/>
                <a:cs typeface="Arial" pitchFamily="34" charset="0"/>
              </a:rPr>
              <a:t>‘Substantial’ is more than minor or trivial – e.g. it takes much longer than it usually</a:t>
            </a:r>
            <a:r>
              <a:rPr lang="en-GB" sz="1200" baseline="0" dirty="0" smtClean="0">
                <a:latin typeface="Arial" pitchFamily="34" charset="0"/>
                <a:cs typeface="Arial" pitchFamily="34" charset="0"/>
              </a:rPr>
              <a:t> </a:t>
            </a:r>
            <a:r>
              <a:rPr lang="en-GB" sz="1200" dirty="0" smtClean="0">
                <a:latin typeface="Arial" pitchFamily="34" charset="0"/>
                <a:cs typeface="Arial" pitchFamily="34" charset="0"/>
              </a:rPr>
              <a:t>would to complete a daily task such as getting dressed.</a:t>
            </a:r>
          </a:p>
          <a:p>
            <a:r>
              <a:rPr lang="en-GB" sz="1200" dirty="0" smtClean="0">
                <a:latin typeface="Arial" pitchFamily="34" charset="0"/>
                <a:cs typeface="Arial" pitchFamily="34" charset="0"/>
              </a:rPr>
              <a:t>‘Long-term’ means 12 months or more – e.g. a breathing condition that develops as a result of a lung infection.</a:t>
            </a:r>
          </a:p>
          <a:p>
            <a:endParaRPr lang="en-GB" sz="800" dirty="0" smtClean="0">
              <a:latin typeface="Arial" pitchFamily="34" charset="0"/>
              <a:cs typeface="Arial" pitchFamily="34" charset="0"/>
            </a:endParaRPr>
          </a:p>
          <a:p>
            <a:r>
              <a:rPr lang="en-GB" sz="1200" b="1" dirty="0" smtClean="0">
                <a:latin typeface="Arial" pitchFamily="34" charset="0"/>
                <a:cs typeface="Arial" pitchFamily="34" charset="0"/>
              </a:rPr>
              <a:t>Progressive conditions</a:t>
            </a:r>
          </a:p>
          <a:p>
            <a:r>
              <a:rPr lang="en-GB" sz="1200" dirty="0" smtClean="0">
                <a:latin typeface="Arial" pitchFamily="34" charset="0"/>
                <a:cs typeface="Arial" pitchFamily="34" charset="0"/>
              </a:rPr>
              <a:t>A progressive condition is a condition that gets worse over time. People with progressive conditions can be classed as disabled. </a:t>
            </a:r>
          </a:p>
          <a:p>
            <a:r>
              <a:rPr lang="en-GB" sz="1200" dirty="0" smtClean="0">
                <a:latin typeface="Arial" pitchFamily="34" charset="0"/>
                <a:cs typeface="Arial" pitchFamily="34" charset="0"/>
              </a:rPr>
              <a:t>However, you automatically meet the disability definition under the </a:t>
            </a:r>
            <a:r>
              <a:rPr lang="en-GB" sz="1200" dirty="0" smtClean="0">
                <a:latin typeface="Arial" pitchFamily="34" charset="0"/>
                <a:cs typeface="Arial" pitchFamily="34" charset="0"/>
                <a:hlinkClick r:id="rId3" tooltip="Equality Act 2010"/>
              </a:rPr>
              <a:t>Equality Act 2010</a:t>
            </a:r>
            <a:r>
              <a:rPr lang="en-GB" sz="1200" dirty="0" smtClean="0">
                <a:latin typeface="Arial" pitchFamily="34" charset="0"/>
                <a:cs typeface="Arial" pitchFamily="34" charset="0"/>
              </a:rPr>
              <a:t> from the day you’re diagnosed with HIV, cancer or multiple sclerosis. </a:t>
            </a:r>
          </a:p>
          <a:p>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b="1" dirty="0" smtClean="0">
                <a:latin typeface="Arial" pitchFamily="34" charset="0"/>
                <a:cs typeface="Arial" pitchFamily="34" charset="0"/>
              </a:rPr>
              <a:t>Facilitator Notes</a:t>
            </a:r>
            <a:r>
              <a:rPr lang="en-GB" b="1" dirty="0" smtClean="0">
                <a:latin typeface="Arial" pitchFamily="34" charset="0"/>
                <a:cs typeface="Arial" pitchFamily="34" charset="0"/>
              </a:rPr>
              <a:t>  </a:t>
            </a:r>
          </a:p>
          <a:p>
            <a:endParaRPr lang="en-GB" sz="800" b="1" dirty="0" smtClean="0">
              <a:latin typeface="Arial" pitchFamily="34" charset="0"/>
              <a:cs typeface="Arial" pitchFamily="34" charset="0"/>
            </a:endParaRPr>
          </a:p>
          <a:p>
            <a:r>
              <a:rPr lang="en-GB" b="0" u="sng" dirty="0" smtClean="0">
                <a:latin typeface="Arial" pitchFamily="34" charset="0"/>
                <a:cs typeface="Arial" pitchFamily="34" charset="0"/>
              </a:rPr>
              <a:t>Overarching</a:t>
            </a:r>
            <a:r>
              <a:rPr lang="en-GB" b="0" u="sng" baseline="0" dirty="0" smtClean="0">
                <a:latin typeface="Arial" pitchFamily="34" charset="0"/>
                <a:cs typeface="Arial" pitchFamily="34" charset="0"/>
              </a:rPr>
              <a:t> duties:</a:t>
            </a:r>
            <a:endParaRPr lang="en-GB" baseline="0" dirty="0" smtClean="0">
              <a:latin typeface="Arial" pitchFamily="34" charset="0"/>
              <a:cs typeface="Arial" pitchFamily="34" charset="0"/>
            </a:endParaRPr>
          </a:p>
          <a:p>
            <a:pPr>
              <a:buFont typeface="Arial" pitchFamily="34" charset="0"/>
              <a:buNone/>
            </a:pPr>
            <a:r>
              <a:rPr lang="en-GB" b="0" i="0" baseline="0" dirty="0" smtClean="0">
                <a:latin typeface="Arial" pitchFamily="34" charset="0"/>
                <a:cs typeface="Arial" pitchFamily="34" charset="0"/>
              </a:rPr>
              <a:t>The Act requires that persons ‘exercising functions’ under the Act have due regard to the UN Principles for Older People (1991) and the UN Convention on the Rights of the Child.</a:t>
            </a:r>
            <a:endParaRPr lang="en-GB" b="1" i="0" baseline="0" dirty="0" smtClean="0">
              <a:latin typeface="Arial" pitchFamily="34" charset="0"/>
              <a:cs typeface="Arial" pitchFamily="34" charset="0"/>
            </a:endParaRPr>
          </a:p>
          <a:p>
            <a:pPr>
              <a:buFont typeface="Arial" pitchFamily="34" charset="0"/>
              <a:buChar char="•"/>
            </a:pPr>
            <a:endParaRPr lang="en-GB" sz="800" baseline="0" dirty="0" smtClean="0">
              <a:latin typeface="Arial" pitchFamily="34" charset="0"/>
              <a:cs typeface="Arial" pitchFamily="34" charset="0"/>
            </a:endParaRPr>
          </a:p>
          <a:p>
            <a:pPr>
              <a:buFont typeface="Arial" pitchFamily="34" charset="0"/>
              <a:buNone/>
            </a:pPr>
            <a:r>
              <a:rPr lang="en-GB" u="sng" baseline="0" dirty="0" smtClean="0">
                <a:latin typeface="Arial" pitchFamily="34" charset="0"/>
                <a:cs typeface="Arial" pitchFamily="34" charset="0"/>
              </a:rPr>
              <a:t>Well-being outcomes:</a:t>
            </a:r>
            <a:endParaRPr lang="en-GB" u="none" baseline="0" dirty="0" smtClean="0">
              <a:latin typeface="Arial" pitchFamily="34" charset="0"/>
              <a:cs typeface="Arial" pitchFamily="34" charset="0"/>
            </a:endParaRPr>
          </a:p>
          <a:p>
            <a:pPr>
              <a:buFont typeface="Arial" pitchFamily="34" charset="0"/>
              <a:buNone/>
            </a:pPr>
            <a:r>
              <a:rPr lang="en-GB" b="0" i="0" u="none" baseline="0" dirty="0" smtClean="0">
                <a:latin typeface="Arial" pitchFamily="34" charset="0"/>
                <a:cs typeface="Arial" pitchFamily="34" charset="0"/>
              </a:rPr>
              <a:t>The Law Commission in its 2011 report recommended that the new legislation be underpinned by a code of practice of the type that underpins the Mental Capacity Act 2005. </a:t>
            </a:r>
          </a:p>
          <a:p>
            <a:pPr>
              <a:buFont typeface="Arial" pitchFamily="34" charset="0"/>
              <a:buNone/>
            </a:pPr>
            <a:endParaRPr lang="en-GB" sz="800" u="none" baseline="0" dirty="0" smtClean="0">
              <a:latin typeface="Arial" pitchFamily="34" charset="0"/>
              <a:cs typeface="Arial" pitchFamily="34" charset="0"/>
            </a:endParaRPr>
          </a:p>
          <a:p>
            <a:pPr>
              <a:buFont typeface="Arial" pitchFamily="34" charset="0"/>
              <a:buNone/>
            </a:pPr>
            <a:r>
              <a:rPr lang="en-GB" i="0" u="sng" baseline="0" dirty="0" smtClean="0">
                <a:latin typeface="Arial" pitchFamily="34" charset="0"/>
                <a:cs typeface="Arial" pitchFamily="34" charset="0"/>
              </a:rPr>
              <a:t>Local arrangements:</a:t>
            </a:r>
            <a:endParaRPr lang="en-GB" i="0" u="none" baseline="0" dirty="0" smtClean="0">
              <a:latin typeface="Arial" pitchFamily="34" charset="0"/>
              <a:cs typeface="Arial" pitchFamily="34" charset="0"/>
            </a:endParaRPr>
          </a:p>
          <a:p>
            <a:pPr>
              <a:buFont typeface="Arial" pitchFamily="34" charset="0"/>
              <a:buNone/>
            </a:pPr>
            <a:r>
              <a:rPr lang="en-GB" b="0" i="0" u="none" baseline="0" dirty="0" smtClean="0">
                <a:latin typeface="Arial" pitchFamily="34" charset="0"/>
                <a:cs typeface="Arial" pitchFamily="34" charset="0"/>
              </a:rPr>
              <a:t>The Act creates both a strategic and a practical duty in relation to preventative services. This includes </a:t>
            </a:r>
            <a:br>
              <a:rPr lang="en-GB" b="0" i="0" u="none" baseline="0" dirty="0" smtClean="0">
                <a:latin typeface="Arial" pitchFamily="34" charset="0"/>
                <a:cs typeface="Arial" pitchFamily="34" charset="0"/>
              </a:rPr>
            </a:br>
            <a:r>
              <a:rPr lang="en-GB" b="0" i="0" u="none" baseline="0" dirty="0" smtClean="0">
                <a:latin typeface="Arial" pitchFamily="34" charset="0"/>
                <a:cs typeface="Arial" pitchFamily="34" charset="0"/>
              </a:rPr>
              <a:t>a duty to assess the extent of need for a range and level of preventative services. Population needs assessment will be important for informing and providing an evidence base for developments.</a:t>
            </a:r>
          </a:p>
          <a:p>
            <a:pPr>
              <a:buFont typeface="Arial" pitchFamily="34" charset="0"/>
              <a:buNone/>
            </a:pPr>
            <a:endParaRPr lang="en-GB" sz="800" b="0" i="0" u="none" baseline="0" dirty="0" smtClean="0">
              <a:latin typeface="Arial" pitchFamily="34" charset="0"/>
              <a:cs typeface="Arial" pitchFamily="34" charset="0"/>
            </a:endParaRPr>
          </a:p>
          <a:p>
            <a:pPr>
              <a:buFont typeface="Arial" pitchFamily="34" charset="0"/>
              <a:buNone/>
            </a:pPr>
            <a:r>
              <a:rPr lang="en-GB" b="0" i="0" u="none" baseline="0" dirty="0" smtClean="0">
                <a:latin typeface="Arial" pitchFamily="34" charset="0"/>
                <a:cs typeface="Arial" pitchFamily="34" charset="0"/>
              </a:rPr>
              <a:t>One of the most distinctive provisions in the Act concerns the requirement to promote social enterprises / co-operatives / the third sector to provide preventative services OR  preventative service that involve the individual in the design or running of the service.</a:t>
            </a:r>
          </a:p>
          <a:p>
            <a:pPr>
              <a:buFont typeface="Arial" pitchFamily="34" charset="0"/>
              <a:buNone/>
            </a:pPr>
            <a:endParaRPr lang="en-GB" sz="800" b="0" i="0" u="none" baseline="0" dirty="0" smtClean="0">
              <a:latin typeface="Arial" pitchFamily="34" charset="0"/>
              <a:cs typeface="Arial" pitchFamily="34" charset="0"/>
            </a:endParaRPr>
          </a:p>
          <a:p>
            <a:pPr>
              <a:buFont typeface="Arial" pitchFamily="34" charset="0"/>
              <a:buNone/>
            </a:pPr>
            <a:r>
              <a:rPr lang="en-GB" b="0" i="0" u="none" baseline="0" dirty="0" smtClean="0">
                <a:latin typeface="Arial" pitchFamily="34" charset="0"/>
                <a:cs typeface="Arial" pitchFamily="34" charset="0"/>
              </a:rPr>
              <a:t>Local authorities are under an enhanced duty to provide information to people in need and their carers about what is available in their area. They need to inform individuals of what’s available, how to access it and how to raise concerns.</a:t>
            </a:r>
          </a:p>
          <a:p>
            <a:pPr>
              <a:buFont typeface="Arial" pitchFamily="34" charset="0"/>
              <a:buNone/>
            </a:pPr>
            <a:endParaRPr lang="en-GB" b="1" i="1" u="none" baseline="0" dirty="0" smtClean="0"/>
          </a:p>
          <a:p>
            <a:pPr>
              <a:buFont typeface="Arial" pitchFamily="34" charset="0"/>
              <a:buNone/>
            </a:pPr>
            <a:r>
              <a:rPr lang="en-GB" b="0" i="0" u="none" baseline="0" dirty="0" smtClean="0"/>
              <a:t>For more information, see:</a:t>
            </a:r>
          </a:p>
          <a:p>
            <a:r>
              <a:rPr lang="en-US" sz="1200" kern="1200" dirty="0" smtClean="0">
                <a:solidFill>
                  <a:schemeClr val="tx1"/>
                </a:solidFill>
                <a:effectLst/>
                <a:latin typeface="+mn-lt"/>
                <a:ea typeface="+mn-ea"/>
                <a:cs typeface="+mn-cs"/>
                <a:hlinkClick r:id="rId3"/>
              </a:rPr>
              <a:t>Part 2 Code of Practice (General Functions)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5C96A1-8090-4854-B4D1-E9A088A3A9BA}" type="slidenum">
              <a:rPr lang="en-GB" smtClean="0"/>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r>
              <a:rPr lang="en-GB" b="1" dirty="0" smtClean="0">
                <a:latin typeface="Arial" pitchFamily="34" charset="0"/>
                <a:cs typeface="Arial" pitchFamily="34" charset="0"/>
              </a:rPr>
              <a:t> </a:t>
            </a:r>
          </a:p>
          <a:p>
            <a:r>
              <a:rPr lang="en-GB" baseline="0" dirty="0" smtClean="0">
                <a:latin typeface="Arial" pitchFamily="34" charset="0"/>
                <a:cs typeface="Arial" pitchFamily="34" charset="0"/>
              </a:rPr>
              <a:t> </a:t>
            </a:r>
            <a:endParaRPr lang="en-GB" sz="800" baseline="0" dirty="0" smtClean="0">
              <a:latin typeface="Arial" pitchFamily="34" charset="0"/>
              <a:cs typeface="Arial" pitchFamily="34" charset="0"/>
            </a:endParaRPr>
          </a:p>
          <a:p>
            <a:r>
              <a:rPr lang="en-GB" baseline="0" dirty="0" smtClean="0">
                <a:latin typeface="Arial" pitchFamily="34" charset="0"/>
                <a:cs typeface="Arial" pitchFamily="34" charset="0"/>
              </a:rPr>
              <a:t>The duty to assess an adult in need is in many aspects the same as under previous legislation (NHS and Community Care Act 1990).</a:t>
            </a:r>
            <a:endParaRPr lang="en-GB" b="1" baseline="0" dirty="0" smtClean="0">
              <a:latin typeface="Arial" pitchFamily="34" charset="0"/>
              <a:cs typeface="Arial" pitchFamily="34" charset="0"/>
            </a:endParaRPr>
          </a:p>
          <a:p>
            <a:endParaRPr lang="en-GB" dirty="0" smtClean="0">
              <a:latin typeface="Arial" pitchFamily="34" charset="0"/>
              <a:cs typeface="Arial" pitchFamily="34" charset="0"/>
            </a:endParaRPr>
          </a:p>
          <a:p>
            <a:r>
              <a:rPr lang="en-GB" dirty="0" smtClean="0">
                <a:latin typeface="Arial" pitchFamily="34" charset="0"/>
                <a:cs typeface="Arial" pitchFamily="34" charset="0"/>
              </a:rPr>
              <a:t>The duty to assess the needs of a child in need of care and support is positive development. Also a disabled child is presumed to need care and support in addition to support provided</a:t>
            </a:r>
            <a:r>
              <a:rPr lang="en-GB" baseline="0" dirty="0" smtClean="0">
                <a:latin typeface="Arial" pitchFamily="34" charset="0"/>
                <a:cs typeface="Arial" pitchFamily="34" charset="0"/>
              </a:rPr>
              <a:t> by the family.</a:t>
            </a:r>
          </a:p>
          <a:p>
            <a:endParaRPr lang="en-GB" baseline="0" dirty="0" smtClean="0">
              <a:latin typeface="Arial" pitchFamily="34" charset="0"/>
              <a:cs typeface="Arial" pitchFamily="34" charset="0"/>
            </a:endParaRPr>
          </a:p>
          <a:p>
            <a:r>
              <a:rPr lang="en-GB" baseline="0" dirty="0" smtClean="0">
                <a:latin typeface="Arial" pitchFamily="34" charset="0"/>
                <a:cs typeface="Arial" pitchFamily="34" charset="0"/>
              </a:rPr>
              <a:t>The Act consolidates the previous three carers acts and removes the ‘substantial amount and regular’ when providing care.</a:t>
            </a:r>
          </a:p>
          <a:p>
            <a:pPr marL="171450" indent="-171450">
              <a:buFont typeface="Arial" panose="020B0604020202020204" pitchFamily="34" charset="0"/>
              <a:buChar char="•"/>
            </a:pPr>
            <a:r>
              <a:rPr lang="en-GB" b="0" u="none" baseline="0" dirty="0" smtClean="0">
                <a:latin typeface="Arial" pitchFamily="34" charset="0"/>
                <a:cs typeface="Arial" pitchFamily="34" charset="0"/>
              </a:rPr>
              <a:t>Duty to involve the carer as much as possible</a:t>
            </a:r>
          </a:p>
          <a:p>
            <a:pPr marL="171450" indent="-171450">
              <a:buFont typeface="Arial" panose="020B0604020202020204" pitchFamily="34" charset="0"/>
              <a:buChar char="•"/>
            </a:pPr>
            <a:r>
              <a:rPr lang="en-GB" b="0" u="none" baseline="0" dirty="0" smtClean="0">
                <a:latin typeface="Arial" pitchFamily="34" charset="0"/>
                <a:cs typeface="Arial" pitchFamily="34" charset="0"/>
              </a:rPr>
              <a:t>Assessment is triggered on the appearance of need</a:t>
            </a:r>
          </a:p>
          <a:p>
            <a:pPr marL="0" indent="0">
              <a:buFont typeface="Arial" panose="020B0604020202020204" pitchFamily="34" charset="0"/>
              <a:buNone/>
            </a:pPr>
            <a:endParaRPr lang="en-GB" b="0" u="none" baseline="0" dirty="0" smtClean="0">
              <a:latin typeface="Arial" pitchFamily="34" charset="0"/>
              <a:cs typeface="Arial" pitchFamily="34" charset="0"/>
            </a:endParaRPr>
          </a:p>
          <a:p>
            <a:pPr marL="0" indent="0">
              <a:buFont typeface="Arial" panose="020B0604020202020204" pitchFamily="34" charset="0"/>
              <a:buNone/>
            </a:pPr>
            <a:r>
              <a:rPr lang="en-GB" b="0" u="none" baseline="0" dirty="0" smtClean="0">
                <a:latin typeface="Arial" pitchFamily="34" charset="0"/>
                <a:cs typeface="Arial" pitchFamily="34" charset="0"/>
              </a:rPr>
              <a:t>For more information, see:</a:t>
            </a:r>
          </a:p>
          <a:p>
            <a:pPr marL="0" indent="0">
              <a:buFont typeface="Arial" panose="020B0604020202020204" pitchFamily="34" charset="0"/>
              <a:buNone/>
            </a:pPr>
            <a:r>
              <a:rPr lang="en-GB" sz="1200" u="sng" kern="1200" dirty="0" smtClean="0">
                <a:solidFill>
                  <a:schemeClr val="tx1"/>
                </a:solidFill>
                <a:effectLst/>
                <a:latin typeface="+mn-lt"/>
                <a:ea typeface="+mn-ea"/>
                <a:cs typeface="+mn-cs"/>
                <a:hlinkClick r:id="rId3"/>
              </a:rPr>
              <a:t>Part 3 Code of Practice (Assessing the Needs of Individuals)</a:t>
            </a:r>
            <a:endParaRPr lang="en-GB" b="0" u="none"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45C96A1-8090-4854-B4D1-E9A088A3A9BA}"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b="1" dirty="0" smtClean="0">
                <a:latin typeface="Arial" pitchFamily="34" charset="0"/>
                <a:cs typeface="Arial" pitchFamily="34" charset="0"/>
              </a:rPr>
              <a:t>Facilitator Notes</a:t>
            </a:r>
            <a:r>
              <a:rPr lang="en-GB" b="1" dirty="0" smtClean="0">
                <a:latin typeface="Arial" pitchFamily="34" charset="0"/>
                <a:cs typeface="Arial" pitchFamily="34" charset="0"/>
              </a:rPr>
              <a:t> </a:t>
            </a:r>
          </a:p>
          <a:p>
            <a:endParaRPr lang="en-GB" b="1"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The individual</a:t>
            </a:r>
            <a:r>
              <a:rPr lang="en-GB" baseline="0" dirty="0" smtClean="0">
                <a:latin typeface="Arial" pitchFamily="34" charset="0"/>
                <a:cs typeface="Arial" pitchFamily="34" charset="0"/>
              </a:rPr>
              <a:t> has an eligible need for care and support if an assessment establishes that overcoming barriers to achieving their personal outcomes requires the local authority to prepare and ensure the delivery of a care and support plan, or a support plan for carers.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Arial" pitchFamily="34" charset="0"/>
                <a:cs typeface="Arial" pitchFamily="34" charset="0"/>
              </a:rPr>
              <a:t>The assessment process is integral to the wider system of care and support, and determination of eligibility flows naturally from the assessment process. Eligibility status is given to the need for care and support – not the individual. </a:t>
            </a:r>
            <a:endParaRPr lang="en-GB" dirty="0" smtClean="0">
              <a:latin typeface="Arial" pitchFamily="34" charset="0"/>
              <a:cs typeface="Arial" pitchFamily="34" charset="0"/>
            </a:endParaRPr>
          </a:p>
          <a:p>
            <a:endParaRPr lang="en-GB" kern="1200" baseline="0" dirty="0" smtClean="0">
              <a:solidFill>
                <a:schemeClr val="tx1"/>
              </a:solidFill>
              <a:latin typeface="Arial" pitchFamily="34" charset="0"/>
              <a:cs typeface="Arial" pitchFamily="34" charset="0"/>
            </a:endParaRPr>
          </a:p>
          <a:p>
            <a:r>
              <a:rPr lang="en-GB" kern="1200" baseline="0" dirty="0" smtClean="0">
                <a:solidFill>
                  <a:schemeClr val="tx1"/>
                </a:solidFill>
                <a:latin typeface="Arial" pitchFamily="34" charset="0"/>
                <a:cs typeface="Arial" pitchFamily="34" charset="0"/>
              </a:rPr>
              <a:t>The Act secures the extension of the availability of direct payments for other forms of care and support (for example, for long-term residential care) and to individuals who were excluded from receiving direct payments (for example, those with drug or alcohol problems). D</a:t>
            </a:r>
            <a:r>
              <a:rPr lang="en-US" dirty="0" smtClean="0">
                <a:latin typeface="Arial" pitchFamily="34" charset="0"/>
                <a:cs typeface="Arial" pitchFamily="34" charset="0"/>
              </a:rPr>
              <a:t>irect payments can now be used to buy care and support supplied by the local authority.</a:t>
            </a:r>
            <a:endParaRPr lang="en-GB" kern="1200" baseline="0" dirty="0" smtClean="0">
              <a:solidFill>
                <a:schemeClr val="tx1"/>
              </a:solidFill>
              <a:latin typeface="Arial" pitchFamily="34" charset="0"/>
              <a:cs typeface="Arial" pitchFamily="34" charset="0"/>
            </a:endParaRPr>
          </a:p>
          <a:p>
            <a:pPr algn="just">
              <a:buFont typeface="Arial" pitchFamily="34" charset="0"/>
              <a:buNone/>
            </a:pPr>
            <a:endParaRPr lang="en-US" dirty="0" smtClean="0">
              <a:latin typeface="Arial" pitchFamily="34" charset="0"/>
              <a:cs typeface="Arial" pitchFamily="34" charset="0"/>
            </a:endParaRPr>
          </a:p>
          <a:p>
            <a:pPr>
              <a:buFont typeface="Arial" pitchFamily="34" charset="0"/>
              <a:buNone/>
            </a:pPr>
            <a:r>
              <a:rPr lang="en-GB" dirty="0" smtClean="0"/>
              <a:t>For</a:t>
            </a:r>
            <a:r>
              <a:rPr lang="en-GB" baseline="0" dirty="0" smtClean="0"/>
              <a:t> more information, see:</a:t>
            </a:r>
          </a:p>
          <a:p>
            <a:pPr>
              <a:buFont typeface="Arial" pitchFamily="34" charset="0"/>
              <a:buNone/>
            </a:pPr>
            <a:r>
              <a:rPr lang="en-GB" sz="1200" u="sng" kern="1200" dirty="0" smtClean="0">
                <a:solidFill>
                  <a:schemeClr val="tx1"/>
                </a:solidFill>
                <a:effectLst/>
                <a:latin typeface="+mn-lt"/>
                <a:ea typeface="+mn-ea"/>
                <a:cs typeface="+mn-cs"/>
                <a:hlinkClick r:id="rId3"/>
              </a:rPr>
              <a:t>Part 4 Code of Practice (Meeting Needs)</a:t>
            </a: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pPr>
              <a:buFont typeface="Arial" pitchFamily="34" charset="0"/>
              <a:buNone/>
            </a:pPr>
            <a:endParaRPr lang="en-GB" dirty="0" smtClean="0">
              <a:latin typeface="Arial" pitchFamily="34" charset="0"/>
              <a:cs typeface="Arial" pitchFamily="34" charset="0"/>
            </a:endParaRPr>
          </a:p>
          <a:p>
            <a:pPr>
              <a:buFont typeface="Arial" pitchFamily="34" charset="0"/>
              <a:buNone/>
            </a:pPr>
            <a:r>
              <a:rPr lang="en-GB" dirty="0" smtClean="0">
                <a:latin typeface="Arial" pitchFamily="34" charset="0"/>
                <a:cs typeface="Arial" pitchFamily="34" charset="0"/>
              </a:rPr>
              <a:t>For</a:t>
            </a:r>
            <a:r>
              <a:rPr lang="en-GB" baseline="0" dirty="0" smtClean="0">
                <a:latin typeface="Arial" pitchFamily="34" charset="0"/>
                <a:cs typeface="Arial" pitchFamily="34" charset="0"/>
              </a:rPr>
              <a:t> more information, see:</a:t>
            </a:r>
          </a:p>
          <a:p>
            <a:pPr>
              <a:buFont typeface="Arial" pitchFamily="34" charset="0"/>
              <a:buNone/>
            </a:pPr>
            <a:r>
              <a:rPr lang="en-GB" sz="1200" u="sng" kern="1200" dirty="0" smtClean="0">
                <a:solidFill>
                  <a:schemeClr val="tx1"/>
                </a:solidFill>
                <a:effectLst/>
                <a:latin typeface="+mn-lt"/>
                <a:ea typeface="+mn-ea"/>
                <a:cs typeface="+mn-cs"/>
                <a:hlinkClick r:id="rId3"/>
              </a:rPr>
              <a:t>Part 4 and 5 Code of Practice (Charging and Financial Assessment)</a:t>
            </a:r>
            <a:endParaRPr lang="en-GB"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45C96A1-8090-4854-B4D1-E9A088A3A9BA}" type="slidenum">
              <a:rPr lang="en-GB" smtClean="0"/>
              <a:pPr/>
              <a:t>17</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b="1" dirty="0" smtClean="0">
              <a:latin typeface="Arial" pitchFamily="34" charset="0"/>
              <a:cs typeface="Arial" pitchFamily="34" charset="0"/>
            </a:endParaRPr>
          </a:p>
          <a:p>
            <a:r>
              <a:rPr lang="en-GB" b="0" dirty="0" smtClean="0">
                <a:latin typeface="Arial" pitchFamily="34" charset="0"/>
                <a:cs typeface="Arial" pitchFamily="34" charset="0"/>
              </a:rPr>
              <a:t>Part 6 of the Act (Sections 74-</a:t>
            </a:r>
            <a:r>
              <a:rPr lang="en-GB" b="0" baseline="0" dirty="0" smtClean="0">
                <a:latin typeface="Arial" pitchFamily="34" charset="0"/>
                <a:cs typeface="Arial" pitchFamily="34" charset="0"/>
              </a:rPr>
              <a:t>125) largely re-enacts the provisions in Part 3 of the Children Act 1989 relating to looked after and accommodated children – including independent reviewing officers, the Children Leaving Care provisions, secure accommodation, etc.</a:t>
            </a:r>
          </a:p>
          <a:p>
            <a:endParaRPr lang="en-GB" b="0" baseline="0" dirty="0" smtClean="0">
              <a:latin typeface="Arial" pitchFamily="34" charset="0"/>
              <a:cs typeface="Arial" pitchFamily="34" charset="0"/>
            </a:endParaRPr>
          </a:p>
          <a:p>
            <a:r>
              <a:rPr lang="en-GB" b="0" baseline="0" dirty="0" smtClean="0">
                <a:latin typeface="Arial" pitchFamily="34" charset="0"/>
                <a:cs typeface="Arial" pitchFamily="34" charset="0"/>
              </a:rPr>
              <a:t>Part 5 of the Children Act 1989 on the protection of children has not been repealed and is still in force. </a:t>
            </a:r>
          </a:p>
          <a:p>
            <a:endParaRPr lang="en-GB" b="0" baseline="0" dirty="0" smtClean="0">
              <a:latin typeface="Arial" pitchFamily="34" charset="0"/>
              <a:cs typeface="Arial" pitchFamily="34" charset="0"/>
            </a:endParaRPr>
          </a:p>
          <a:p>
            <a:r>
              <a:rPr lang="en-GB" b="0" baseline="0" dirty="0" smtClean="0">
                <a:latin typeface="Arial" pitchFamily="34" charset="0"/>
                <a:cs typeface="Arial" pitchFamily="34" charset="0"/>
              </a:rPr>
              <a:t>For more information, see: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Part 6 Code of Practice (Looked After and Accommodated Children)</a:t>
            </a:r>
            <a:endParaRPr lang="en-GB" sz="1200" kern="1200" dirty="0" smtClean="0">
              <a:solidFill>
                <a:schemeClr val="tx1"/>
              </a:solidFill>
              <a:effectLst/>
              <a:latin typeface="+mn-lt"/>
              <a:ea typeface="+mn-ea"/>
              <a:cs typeface="+mn-cs"/>
            </a:endParaRPr>
          </a:p>
          <a:p>
            <a:endParaRPr lang="en-GB" b="0" baseline="0" dirty="0" smtClean="0">
              <a:latin typeface="Arial" pitchFamily="34" charset="0"/>
              <a:cs typeface="Arial" pitchFamily="34" charset="0"/>
            </a:endParaRPr>
          </a:p>
          <a:p>
            <a:endParaRPr lang="en-GB" b="0" baseline="0" dirty="0" smtClean="0">
              <a:latin typeface="Arial" pitchFamily="34" charset="0"/>
              <a:cs typeface="Arial" pitchFamily="34" charset="0"/>
            </a:endParaRPr>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18</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b="1" dirty="0" smtClean="0">
              <a:latin typeface="Arial" pitchFamily="34" charset="0"/>
              <a:cs typeface="Arial" pitchFamily="34" charset="0"/>
            </a:endParaRPr>
          </a:p>
          <a:p>
            <a:pPr algn="just"/>
            <a:r>
              <a:rPr lang="en-US" dirty="0" smtClean="0">
                <a:latin typeface="Arial" pitchFamily="34" charset="0"/>
                <a:cs typeface="Arial" pitchFamily="34" charset="0"/>
              </a:rPr>
              <a:t>A duty on local authorities to meet the care and support needs of “looked after” children and care leavers.</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The re-enactment of the duties owed to these children in relation to local authorities’ duties and functions for their placement; accommodation (including ensuring there is sufficient accommodation in their area); education; health; contact with family; independent visits; maintenance and regulations about the approval of foster carers, etc.</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For</a:t>
            </a:r>
            <a:r>
              <a:rPr lang="en-US" baseline="0" dirty="0" smtClean="0">
                <a:latin typeface="Arial" pitchFamily="34" charset="0"/>
                <a:cs typeface="Arial" pitchFamily="34" charset="0"/>
              </a:rPr>
              <a:t> more information, see: </a:t>
            </a:r>
          </a:p>
          <a:p>
            <a:pPr algn="just"/>
            <a:r>
              <a:rPr lang="en-GB" sz="1200" u="sng" kern="1200" dirty="0" smtClean="0">
                <a:solidFill>
                  <a:schemeClr val="tx1"/>
                </a:solidFill>
                <a:effectLst/>
                <a:latin typeface="+mn-lt"/>
                <a:ea typeface="+mn-ea"/>
                <a:cs typeface="+mn-cs"/>
                <a:hlinkClick r:id="rId3"/>
              </a:rPr>
              <a:t>Part 6 Code of Practice (Looked After and Accommodated Children)</a:t>
            </a:r>
            <a:endParaRPr lang="en-GB" dirty="0" smtClean="0">
              <a:latin typeface="Arial" pitchFamily="34" charset="0"/>
              <a:cs typeface="Arial" pitchFamily="34" charset="0"/>
            </a:endParaRPr>
          </a:p>
          <a:p>
            <a:endParaRPr lang="en-GB" b="1" dirty="0" smtClean="0"/>
          </a:p>
          <a:p>
            <a:pPr>
              <a:buFont typeface="Arial" pitchFamily="34" charset="0"/>
              <a:buNone/>
            </a:pPr>
            <a:endParaRPr lang="en-GB" baseline="0"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Facilitator Notes	</a:t>
            </a:r>
          </a:p>
          <a:p>
            <a:endParaRPr lang="en-GB" dirty="0" smtClean="0"/>
          </a:p>
          <a:p>
            <a:r>
              <a:rPr lang="en-GB" dirty="0" smtClean="0"/>
              <a:t>Reminder this is a brief and generic overview of the Act.</a:t>
            </a:r>
          </a:p>
          <a:p>
            <a:pPr lvl="0"/>
            <a:endParaRPr lang="en-GB" sz="1200" dirty="0" smtClean="0"/>
          </a:p>
          <a:p>
            <a:pPr lvl="0"/>
            <a:r>
              <a:rPr lang="en-GB" sz="1200" dirty="0" smtClean="0"/>
              <a:t>The workshop</a:t>
            </a:r>
            <a:r>
              <a:rPr lang="en-GB" sz="1200" baseline="0" dirty="0" smtClean="0"/>
              <a:t> </a:t>
            </a:r>
            <a:r>
              <a:rPr lang="en-GB" sz="1200" dirty="0" smtClean="0"/>
              <a:t>is intended to:</a:t>
            </a:r>
          </a:p>
          <a:p>
            <a:pPr marL="171450" lvl="0" indent="-171450">
              <a:buFont typeface="Arial" panose="020B0604020202020204" pitchFamily="34" charset="0"/>
              <a:buChar char="•"/>
            </a:pPr>
            <a:r>
              <a:rPr lang="en-GB" sz="1200" dirty="0" smtClean="0"/>
              <a:t>Support the implementation of the Act</a:t>
            </a:r>
          </a:p>
          <a:p>
            <a:pPr marL="171450" lvl="0" indent="-171450">
              <a:buFont typeface="Arial" panose="020B0604020202020204" pitchFamily="34" charset="0"/>
              <a:buChar char="•"/>
            </a:pPr>
            <a:r>
              <a:rPr lang="en-GB" sz="1200" dirty="0" smtClean="0"/>
              <a:t>Provide a foundation for more in-depth and specialist training, as necessary</a:t>
            </a:r>
          </a:p>
          <a:p>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r>
              <a:rPr lang="en-GB" b="1" dirty="0" smtClean="0">
                <a:latin typeface="Arial" pitchFamily="34" charset="0"/>
                <a:cs typeface="Arial" pitchFamily="34" charset="0"/>
              </a:rPr>
              <a:t>  </a:t>
            </a:r>
          </a:p>
          <a:p>
            <a:endParaRPr lang="en-GB" b="1" dirty="0" smtClean="0">
              <a:latin typeface="Arial" pitchFamily="34" charset="0"/>
              <a:cs typeface="Arial" pitchFamily="34" charset="0"/>
            </a:endParaRPr>
          </a:p>
          <a:p>
            <a:r>
              <a:rPr lang="en-GB" b="0" u="none" dirty="0" smtClean="0">
                <a:latin typeface="Arial" pitchFamily="34" charset="0"/>
                <a:cs typeface="Arial" pitchFamily="34" charset="0"/>
              </a:rPr>
              <a:t>Safeguarding is a theme that runs throughout the Act</a:t>
            </a:r>
          </a:p>
          <a:p>
            <a:endParaRPr lang="en-GB" b="1" dirty="0" smtClean="0">
              <a:latin typeface="Arial" pitchFamily="34" charset="0"/>
              <a:cs typeface="Arial" pitchFamily="34" charset="0"/>
            </a:endParaRPr>
          </a:p>
          <a:p>
            <a:pPr algn="just"/>
            <a:r>
              <a:rPr lang="en-US" dirty="0" smtClean="0">
                <a:latin typeface="Arial" pitchFamily="34" charset="0"/>
                <a:cs typeface="Arial" pitchFamily="34" charset="0"/>
              </a:rPr>
              <a:t>A new statutory framework to protect adults at risk. Including for authorised officers of a local authority to apply to the court for an </a:t>
            </a:r>
            <a:r>
              <a:rPr lang="en-US" b="1" dirty="0" smtClean="0">
                <a:latin typeface="Arial" pitchFamily="34" charset="0"/>
                <a:cs typeface="Arial" pitchFamily="34" charset="0"/>
              </a:rPr>
              <a:t>Adult Protection and Support Order</a:t>
            </a:r>
            <a:r>
              <a:rPr lang="en-US" dirty="0" smtClean="0">
                <a:latin typeface="Arial" pitchFamily="34" charset="0"/>
                <a:cs typeface="Arial" pitchFamily="34" charset="0"/>
              </a:rPr>
              <a:t>. Such an order will confer a power of entry to facilitate practitioners in speaking to an adult suspected of being at risk.</a:t>
            </a:r>
            <a:r>
              <a:rPr lang="en-US" baseline="0" dirty="0" smtClean="0">
                <a:latin typeface="Arial" pitchFamily="34" charset="0"/>
                <a:cs typeface="Arial" pitchFamily="34" charset="0"/>
              </a:rPr>
              <a:t> </a:t>
            </a:r>
            <a:r>
              <a:rPr lang="en-GB" sz="1200" dirty="0" smtClean="0">
                <a:latin typeface="Arial" pitchFamily="34" charset="0"/>
                <a:cs typeface="Arial" pitchFamily="34" charset="0"/>
              </a:rPr>
              <a:t>A power to go in and speak with an adult at risk privately but not to remove.</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Duties on relevant partners to report to the local authority when it suspects a person may be an adult at risk.</a:t>
            </a:r>
          </a:p>
          <a:p>
            <a:pPr algn="just"/>
            <a:endParaRPr lang="en-US" dirty="0" smtClean="0">
              <a:latin typeface="Arial" pitchFamily="34" charset="0"/>
              <a:cs typeface="Arial" pitchFamily="34" charset="0"/>
            </a:endParaRPr>
          </a:p>
          <a:p>
            <a:pPr algn="just"/>
            <a:r>
              <a:rPr lang="en-US" b="0" u="none" dirty="0" smtClean="0">
                <a:latin typeface="Arial" pitchFamily="34" charset="0"/>
                <a:cs typeface="Arial" pitchFamily="34" charset="0"/>
              </a:rPr>
              <a:t>New definition – ‘Vulnerable adults’ is now</a:t>
            </a:r>
            <a:r>
              <a:rPr lang="en-US" b="0" u="none" baseline="0" dirty="0" smtClean="0">
                <a:latin typeface="Arial" pitchFamily="34" charset="0"/>
                <a:cs typeface="Arial" pitchFamily="34" charset="0"/>
              </a:rPr>
              <a:t> </a:t>
            </a:r>
            <a:r>
              <a:rPr lang="en-US" b="1" u="none" baseline="0" dirty="0" smtClean="0">
                <a:latin typeface="Arial" pitchFamily="34" charset="0"/>
                <a:cs typeface="Arial" pitchFamily="34" charset="0"/>
              </a:rPr>
              <a:t>adult at risk</a:t>
            </a:r>
            <a:r>
              <a:rPr lang="en-US" b="0" u="none" baseline="0" dirty="0" smtClean="0">
                <a:latin typeface="Arial" pitchFamily="34" charset="0"/>
                <a:cs typeface="Arial" pitchFamily="34" charset="0"/>
              </a:rPr>
              <a:t>. </a:t>
            </a:r>
          </a:p>
          <a:p>
            <a:pPr algn="just"/>
            <a:r>
              <a:rPr lang="en-US" b="0" u="none" baseline="0" dirty="0" smtClean="0">
                <a:latin typeface="Arial" pitchFamily="34" charset="0"/>
                <a:cs typeface="Arial" pitchFamily="34" charset="0"/>
              </a:rPr>
              <a:t>Duty to report an adult at risk and a duty to report a child at risk.</a:t>
            </a:r>
            <a:endParaRPr lang="en-US" b="0" u="none" dirty="0" smtClean="0">
              <a:latin typeface="Arial" pitchFamily="34" charset="0"/>
              <a:cs typeface="Arial" pitchFamily="34" charset="0"/>
            </a:endParaRP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A new National Independent Safeguarding Board to provide national leadership to the safeguarding agenda and to advise Ministers on the adequacy and effectiveness of safeguarding arrangements.</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New Safeguarding Children Boards and new Safeguarding Adults Boards. Board areas and lead partners of the Boards are prescribed through regulations. </a:t>
            </a:r>
            <a:endParaRPr lang="en-GB" dirty="0" smtClean="0">
              <a:latin typeface="Arial" pitchFamily="34" charset="0"/>
              <a:cs typeface="Arial" pitchFamily="34" charset="0"/>
            </a:endParaRPr>
          </a:p>
          <a:p>
            <a:pPr algn="just"/>
            <a:endParaRPr lang="en-GB" dirty="0" smtClean="0"/>
          </a:p>
          <a:p>
            <a:r>
              <a:rPr lang="en-GB" b="0" dirty="0" smtClean="0"/>
              <a:t>For more information, see:</a:t>
            </a:r>
          </a:p>
          <a:p>
            <a:r>
              <a:rPr lang="en-GB" b="0" dirty="0" smtClean="0"/>
              <a:t>Statutory Guidance</a:t>
            </a:r>
            <a:r>
              <a:rPr lang="en-GB" b="0" baseline="0" dirty="0" smtClean="0"/>
              <a:t> in relation to Part 7 of the Act </a:t>
            </a:r>
            <a:r>
              <a:rPr lang="en-GB" sz="1200" i="0" u="sng" kern="1200" dirty="0" smtClean="0">
                <a:solidFill>
                  <a:schemeClr val="tx1"/>
                </a:solidFill>
                <a:effectLst/>
                <a:latin typeface="+mn-lt"/>
                <a:ea typeface="+mn-ea"/>
                <a:cs typeface="+mn-cs"/>
                <a:hlinkClick r:id="rId3"/>
              </a:rPr>
              <a:t>Working Together to Safeguard People: Volume I – Introduction and Overview</a:t>
            </a:r>
            <a:endParaRPr lang="en-GB" b="1" i="0" dirty="0" smtClean="0"/>
          </a:p>
          <a:p>
            <a:endParaRPr lang="en-GB" b="1" dirty="0" smtClean="0"/>
          </a:p>
          <a:p>
            <a:endParaRPr lang="en-GB" b="1" dirty="0" smtClean="0"/>
          </a:p>
          <a:p>
            <a:pPr>
              <a:buFont typeface="Arial" pitchFamily="34" charset="0"/>
              <a:buNone/>
            </a:pPr>
            <a:endParaRPr lang="en-GB" baseline="0"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20</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pPr algn="l"/>
            <a:endParaRPr lang="en-GB" b="1" dirty="0" smtClean="0">
              <a:latin typeface="Arial" pitchFamily="34" charset="0"/>
              <a:cs typeface="Arial" pitchFamily="34" charset="0"/>
            </a:endParaRPr>
          </a:p>
          <a:p>
            <a:pPr algn="l"/>
            <a:r>
              <a:rPr lang="en-GB" b="0" dirty="0" smtClean="0">
                <a:latin typeface="Arial" pitchFamily="34" charset="0"/>
                <a:cs typeface="Arial" pitchFamily="34" charset="0"/>
              </a:rPr>
              <a:t>A local authority must</a:t>
            </a:r>
            <a:r>
              <a:rPr lang="en-GB" b="0" baseline="0" dirty="0" smtClean="0">
                <a:latin typeface="Arial" pitchFamily="34" charset="0"/>
                <a:cs typeface="Arial" pitchFamily="34" charset="0"/>
              </a:rPr>
              <a:t> appoint an officer, to be known as the director of social services, for the purpose of social services functions. This person must demonstrate competencies specified by Welsh Ministers. </a:t>
            </a:r>
          </a:p>
          <a:p>
            <a:pPr algn="l"/>
            <a:endParaRPr lang="en-GB" b="0" baseline="0" dirty="0" smtClean="0">
              <a:latin typeface="Arial" pitchFamily="34" charset="0"/>
              <a:cs typeface="Arial" pitchFamily="34" charset="0"/>
            </a:endParaRPr>
          </a:p>
          <a:p>
            <a:pPr algn="l"/>
            <a:r>
              <a:rPr lang="en-GB" b="0" baseline="0" dirty="0" smtClean="0">
                <a:latin typeface="Arial" pitchFamily="34" charset="0"/>
                <a:cs typeface="Arial" pitchFamily="34" charset="0"/>
              </a:rPr>
              <a:t>Grounds for intervention:</a:t>
            </a:r>
          </a:p>
          <a:p>
            <a:pPr algn="l"/>
            <a:endParaRPr lang="en-GB" b="0" baseline="0" dirty="0" smtClean="0">
              <a:latin typeface="Arial" pitchFamily="34" charset="0"/>
              <a:cs typeface="Arial" pitchFamily="34" charset="0"/>
            </a:endParaRPr>
          </a:p>
          <a:p>
            <a:pPr marL="171450" indent="-171450" algn="l">
              <a:buFont typeface="Arial" pitchFamily="34" charset="0"/>
              <a:buChar char="•"/>
            </a:pPr>
            <a:r>
              <a:rPr lang="en-GB" b="1" baseline="0" dirty="0" smtClean="0">
                <a:latin typeface="Arial" pitchFamily="34" charset="0"/>
                <a:cs typeface="Arial" pitchFamily="34" charset="0"/>
              </a:rPr>
              <a:t>Ground 1</a:t>
            </a:r>
            <a:r>
              <a:rPr lang="en-GB" b="0" baseline="0" dirty="0" smtClean="0">
                <a:latin typeface="Arial" pitchFamily="34" charset="0"/>
                <a:cs typeface="Arial" pitchFamily="34" charset="0"/>
              </a:rPr>
              <a:t> – The local authority has failed, or is likely to fail, to comply with a duty that is a social services function</a:t>
            </a:r>
            <a:endParaRPr lang="en-GB" b="1" dirty="0" smtClean="0">
              <a:latin typeface="Arial" pitchFamily="34" charset="0"/>
              <a:cs typeface="Arial" pitchFamily="34" charset="0"/>
            </a:endParaRPr>
          </a:p>
          <a:p>
            <a:pPr marL="171450" indent="-171450" algn="l">
              <a:buFont typeface="Arial" pitchFamily="34" charset="0"/>
              <a:buChar char="•"/>
            </a:pPr>
            <a:r>
              <a:rPr lang="en-GB" b="1" dirty="0" smtClean="0">
                <a:latin typeface="Arial" pitchFamily="34" charset="0"/>
                <a:cs typeface="Arial" pitchFamily="34" charset="0"/>
              </a:rPr>
              <a:t>Ground 2 </a:t>
            </a:r>
            <a:r>
              <a:rPr lang="en-GB" b="0" dirty="0" smtClean="0">
                <a:latin typeface="Arial" pitchFamily="34" charset="0"/>
                <a:cs typeface="Arial" pitchFamily="34" charset="0"/>
              </a:rPr>
              <a:t>– The local authority has acted, or</a:t>
            </a:r>
            <a:r>
              <a:rPr lang="en-GB" b="0" baseline="0" dirty="0" smtClean="0">
                <a:latin typeface="Arial" pitchFamily="34" charset="0"/>
                <a:cs typeface="Arial" pitchFamily="34" charset="0"/>
              </a:rPr>
              <a:t> is proposing to act, unreasonably in the exercise of a social services function</a:t>
            </a:r>
            <a:endParaRPr lang="en-GB" b="0" dirty="0" smtClean="0">
              <a:latin typeface="Arial" pitchFamily="34" charset="0"/>
              <a:cs typeface="Arial" pitchFamily="34" charset="0"/>
            </a:endParaRPr>
          </a:p>
          <a:p>
            <a:pPr marL="171450" indent="-171450" algn="l">
              <a:buFont typeface="Arial" pitchFamily="34" charset="0"/>
              <a:buChar char="•"/>
            </a:pPr>
            <a:r>
              <a:rPr lang="en-GB" b="1" dirty="0" smtClean="0">
                <a:latin typeface="Arial" pitchFamily="34" charset="0"/>
                <a:cs typeface="Arial" pitchFamily="34" charset="0"/>
              </a:rPr>
              <a:t>Ground</a:t>
            </a:r>
            <a:r>
              <a:rPr lang="en-GB" b="1" baseline="0" dirty="0" smtClean="0">
                <a:latin typeface="Arial" pitchFamily="34" charset="0"/>
                <a:cs typeface="Arial" pitchFamily="34" charset="0"/>
              </a:rPr>
              <a:t> 3 </a:t>
            </a:r>
            <a:r>
              <a:rPr lang="en-GB" baseline="0" dirty="0" smtClean="0">
                <a:latin typeface="Arial" pitchFamily="34" charset="0"/>
                <a:cs typeface="Arial" pitchFamily="34" charset="0"/>
              </a:rPr>
              <a:t>– The local authority is failing, or is likely to fail, to perform a social services function to an adequate standard</a:t>
            </a:r>
          </a:p>
          <a:p>
            <a:pPr algn="l">
              <a:buFont typeface="Arial" pitchFamily="34" charset="0"/>
              <a:buNone/>
            </a:pPr>
            <a:endParaRPr lang="en-GB" baseline="0" dirty="0" smtClean="0">
              <a:latin typeface="Arial" pitchFamily="34" charset="0"/>
              <a:cs typeface="Arial" pitchFamily="34" charset="0"/>
            </a:endParaRPr>
          </a:p>
          <a:p>
            <a:pPr algn="l">
              <a:buFont typeface="Arial" pitchFamily="34" charset="0"/>
              <a:buNone/>
            </a:pPr>
            <a:r>
              <a:rPr lang="en-GB" baseline="0" dirty="0" smtClean="0">
                <a:latin typeface="Arial" pitchFamily="34" charset="0"/>
                <a:cs typeface="Arial" pitchFamily="34" charset="0"/>
              </a:rPr>
              <a:t>For more information, see:</a:t>
            </a:r>
          </a:p>
          <a:p>
            <a:pPr algn="l">
              <a:buFont typeface="Arial" pitchFamily="34" charset="0"/>
              <a:buNone/>
            </a:pPr>
            <a:r>
              <a:rPr lang="en-US" sz="1200" u="sng" kern="1200" dirty="0" smtClean="0">
                <a:solidFill>
                  <a:schemeClr val="tx1"/>
                </a:solidFill>
                <a:effectLst/>
                <a:latin typeface="+mn-lt"/>
                <a:ea typeface="+mn-ea"/>
                <a:cs typeface="+mn-cs"/>
                <a:hlinkClick r:id="rId3"/>
              </a:rPr>
              <a:t>Part 8 Code of Practice on the Role of the Director of Social Services (Social Services Functions)</a:t>
            </a:r>
            <a:endParaRPr lang="en-GB" dirty="0" smtClean="0">
              <a:latin typeface="Arial" pitchFamily="34" charset="0"/>
              <a:cs typeface="Arial" pitchFamily="34" charset="0"/>
            </a:endParaRPr>
          </a:p>
          <a:p>
            <a:endParaRPr lang="en-GB" b="1" dirty="0" smtClean="0"/>
          </a:p>
          <a:p>
            <a:endParaRPr lang="en-GB" b="1" dirty="0" smtClean="0"/>
          </a:p>
          <a:p>
            <a:endParaRPr lang="en-GB" b="1" dirty="0" smtClean="0"/>
          </a:p>
          <a:p>
            <a:pPr>
              <a:buFont typeface="Arial" pitchFamily="34" charset="0"/>
              <a:buNone/>
            </a:pPr>
            <a:endParaRPr lang="en-GB" baseline="0"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21</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pPr algn="l"/>
            <a:endParaRPr lang="en-GB" b="1" dirty="0" smtClean="0">
              <a:latin typeface="Arial" pitchFamily="34" charset="0"/>
              <a:cs typeface="Arial" pitchFamily="34" charset="0"/>
            </a:endParaRPr>
          </a:p>
          <a:p>
            <a:pPr algn="just"/>
            <a:r>
              <a:rPr lang="en-US" dirty="0" smtClean="0">
                <a:latin typeface="Arial" pitchFamily="34" charset="0"/>
                <a:cs typeface="Arial" pitchFamily="34" charset="0"/>
              </a:rPr>
              <a:t>A duty on local authorities to make arrangements to promote co-operation with partner bodies to improve the well-being of adults with needs for care and support, and carers with needs for support.</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Requirements on local authorities to promote the integration of care and support with health and health-related provision, with a view to improving well-being, prevention and raising quality.</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Partnership arrangements to be prescribed through regulations both between local authorities, and between local authorities and local health boards.</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Powers for Welsh Ministers to direct local authorities to enter into joint arrangements in relation to their functions for the maintenance and operation of adoption services, thereby enabling Welsh Ministers to deliver their policy ambitions in relation to a National Adoption Service. </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For more information, see: </a:t>
            </a:r>
          </a:p>
          <a:p>
            <a:pPr algn="just"/>
            <a:r>
              <a:rPr lang="en-GB" sz="1200" u="sng" kern="1200" dirty="0" smtClean="0">
                <a:solidFill>
                  <a:schemeClr val="tx1"/>
                </a:solidFill>
                <a:effectLst/>
                <a:latin typeface="+mn-lt"/>
                <a:ea typeface="+mn-ea"/>
                <a:cs typeface="+mn-cs"/>
                <a:hlinkClick r:id="rId3"/>
              </a:rPr>
              <a:t>Part 9 Statutory Guidance (Partnership Arrangements)</a:t>
            </a:r>
            <a:endParaRPr lang="en-US" dirty="0" smtClean="0">
              <a:latin typeface="Arial" pitchFamily="34" charset="0"/>
              <a:cs typeface="Arial" pitchFamily="34" charset="0"/>
            </a:endParaRPr>
          </a:p>
          <a:p>
            <a:pPr algn="just"/>
            <a:endParaRPr lang="en-US" dirty="0" smtClean="0"/>
          </a:p>
          <a:p>
            <a:pPr algn="l"/>
            <a:endParaRPr lang="en-GB" b="0" dirty="0" smtClean="0"/>
          </a:p>
          <a:p>
            <a:endParaRPr lang="en-GB" b="1" dirty="0" smtClean="0"/>
          </a:p>
          <a:p>
            <a:endParaRPr lang="en-GB" b="1" dirty="0" smtClean="0"/>
          </a:p>
          <a:p>
            <a:endParaRPr lang="en-GB" b="1" dirty="0" smtClean="0"/>
          </a:p>
          <a:p>
            <a:pPr>
              <a:buFont typeface="Arial" pitchFamily="34" charset="0"/>
              <a:buNone/>
            </a:pPr>
            <a:endParaRPr lang="en-GB" baseline="0"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22</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pPr algn="l"/>
            <a:endParaRPr lang="en-GB" b="1" dirty="0" smtClean="0">
              <a:latin typeface="Arial" pitchFamily="34" charset="0"/>
              <a:cs typeface="Arial" pitchFamily="34" charset="0"/>
            </a:endParaRPr>
          </a:p>
          <a:p>
            <a:pPr algn="just"/>
            <a:r>
              <a:rPr lang="en-US" dirty="0" smtClean="0">
                <a:latin typeface="Arial" pitchFamily="34" charset="0"/>
                <a:cs typeface="Arial" pitchFamily="34" charset="0"/>
              </a:rPr>
              <a:t>A duty on local authorities to make arrangements to promote co-operation with partner bodies to improve the well-being of adults with needs for care and support, and carers with needs for support.</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Requirements on local authorities to promote the integration of care and support with health and health-related provision, with a view to improving well-being, prevention and raising quality.</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Powers for Welsh Ministers to direct local authorities to enter into joint arrangements in relation to their functions for the maintenance and operation of adoption services, thereby enabling Welsh Ministers to deliver their policy ambitions in relation to a National Adoption Service. </a:t>
            </a:r>
          </a:p>
          <a:p>
            <a:pPr algn="just"/>
            <a:endParaRPr lang="en-US" dirty="0" smtClean="0"/>
          </a:p>
          <a:p>
            <a:pPr algn="l"/>
            <a:endParaRPr lang="en-GB" b="0" dirty="0" smtClean="0"/>
          </a:p>
          <a:p>
            <a:endParaRPr lang="en-GB" b="1" dirty="0" smtClean="0"/>
          </a:p>
          <a:p>
            <a:endParaRPr lang="en-GB" b="1" dirty="0" smtClean="0"/>
          </a:p>
          <a:p>
            <a:endParaRPr lang="en-GB" b="1" dirty="0" smtClean="0"/>
          </a:p>
          <a:p>
            <a:pPr>
              <a:buFont typeface="Arial" pitchFamily="34" charset="0"/>
              <a:buNone/>
            </a:pPr>
            <a:endParaRPr lang="en-GB" baseline="0"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23</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pPr algn="l"/>
            <a:endParaRPr lang="en-GB" b="1" dirty="0" smtClean="0">
              <a:latin typeface="Arial" pitchFamily="34" charset="0"/>
              <a:cs typeface="Arial" pitchFamily="34" charset="0"/>
            </a:endParaRPr>
          </a:p>
          <a:p>
            <a:pPr algn="l"/>
            <a:r>
              <a:rPr lang="en-GB" b="0" dirty="0" smtClean="0">
                <a:latin typeface="Arial" pitchFamily="34" charset="0"/>
                <a:cs typeface="Arial" pitchFamily="34" charset="0"/>
              </a:rPr>
              <a:t>New rights to complain about private social services</a:t>
            </a:r>
            <a:r>
              <a:rPr lang="en-GB" b="0" baseline="0" dirty="0" smtClean="0">
                <a:latin typeface="Arial" pitchFamily="34" charset="0"/>
                <a:cs typeface="Arial" pitchFamily="34" charset="0"/>
              </a:rPr>
              <a:t> and palliative care. People in Wales who fund their own social care or receive palliative care are able to make complaints about those services to the Public Services Ombudsman for Wales as from 1 November 2014.</a:t>
            </a:r>
          </a:p>
          <a:p>
            <a:pPr algn="l"/>
            <a:endParaRPr lang="en-GB" b="0" baseline="0" dirty="0" smtClean="0">
              <a:latin typeface="Arial" pitchFamily="34" charset="0"/>
              <a:cs typeface="Arial" pitchFamily="34" charset="0"/>
            </a:endParaRPr>
          </a:p>
          <a:p>
            <a:pPr algn="l"/>
            <a:r>
              <a:rPr lang="en-GB" b="0" baseline="0" dirty="0" smtClean="0">
                <a:latin typeface="Arial" pitchFamily="34" charset="0"/>
                <a:cs typeface="Arial" pitchFamily="34" charset="0"/>
              </a:rPr>
              <a:t>The Act provides regulations requiring the local authority to arrange for advocacy services for people with care and support needs (whether or not those needs are being met by a local authority).</a:t>
            </a:r>
          </a:p>
          <a:p>
            <a:pPr algn="l"/>
            <a:endParaRPr lang="en-GB" b="0" baseline="0" dirty="0" smtClean="0">
              <a:latin typeface="Arial" pitchFamily="34" charset="0"/>
              <a:cs typeface="Arial" pitchFamily="34" charset="0"/>
            </a:endParaRPr>
          </a:p>
          <a:p>
            <a:pPr algn="l"/>
            <a:r>
              <a:rPr lang="en-GB" b="0" baseline="0" dirty="0" smtClean="0">
                <a:latin typeface="Arial" pitchFamily="34" charset="0"/>
                <a:cs typeface="Arial" pitchFamily="34" charset="0"/>
              </a:rPr>
              <a:t>For more information, see:</a:t>
            </a:r>
          </a:p>
          <a:p>
            <a:pPr algn="l"/>
            <a:r>
              <a:rPr lang="en-GB" sz="1200" u="sng" kern="1200" dirty="0" smtClean="0">
                <a:solidFill>
                  <a:schemeClr val="tx1"/>
                </a:solidFill>
                <a:effectLst/>
                <a:latin typeface="+mn-lt"/>
                <a:ea typeface="+mn-ea"/>
                <a:cs typeface="+mn-cs"/>
                <a:hlinkClick r:id="rId3"/>
              </a:rPr>
              <a:t>Part 10 Code of Practice (Advocacy)</a:t>
            </a:r>
            <a:endParaRPr lang="en-GB" b="0" dirty="0" smtClean="0">
              <a:latin typeface="Arial" pitchFamily="34" charset="0"/>
              <a:cs typeface="Arial" pitchFamily="34" charset="0"/>
            </a:endParaRPr>
          </a:p>
          <a:p>
            <a:pPr algn="l"/>
            <a:endParaRPr lang="en-GB" b="1"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24</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pPr algn="l"/>
            <a:endParaRPr lang="en-GB" b="1"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Arial" pitchFamily="34" charset="0"/>
                <a:cs typeface="Arial" pitchFamily="34" charset="0"/>
              </a:rPr>
              <a:t>Ordinary residence is one of the key tests which must be met to establish whether a local authority is required to meet a person’s eligible needs. It is therefore crucial that local authorities establish, at the appropriate time, whether a person is ordinarily resident in their area, and whether such duties arise.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Arial" pitchFamily="34" charset="0"/>
                <a:cs typeface="Arial" pitchFamily="34" charset="0"/>
              </a:rPr>
              <a:t>The Act places new duties on local authorities to meet the care and support needs of adults in prison, youth detention or bail accommodation in Wales; and the care and support needs of children and young people in prison, youth detention or bail accommodation in England and Wales. </a:t>
            </a:r>
            <a:endParaRPr lang="en-GB" sz="1200" kern="1200" dirty="0" smtClean="0">
              <a:solidFill>
                <a:schemeClr val="tx1"/>
              </a:solidFill>
              <a:latin typeface="Arial" pitchFamily="34" charset="0"/>
              <a:cs typeface="Arial" pitchFamily="34" charset="0"/>
            </a:endParaRPr>
          </a:p>
          <a:p>
            <a:pPr algn="l"/>
            <a:endParaRPr lang="en-GB" b="1" dirty="0" smtClean="0"/>
          </a:p>
          <a:p>
            <a:pPr marL="0" indent="0" algn="l">
              <a:buFont typeface="Arial" panose="020B0604020202020204" pitchFamily="34" charset="0"/>
              <a:buNone/>
            </a:pPr>
            <a:r>
              <a:rPr lang="en-GB" b="0" u="none" baseline="0" dirty="0" smtClean="0"/>
              <a:t>The local authority in which the prison is based is responsible for meeting adult prisoner care and support needs.</a:t>
            </a:r>
          </a:p>
          <a:p>
            <a:pPr marL="0" indent="0" algn="l">
              <a:buFont typeface="Arial" panose="020B0604020202020204" pitchFamily="34" charset="0"/>
              <a:buNone/>
            </a:pPr>
            <a:endParaRPr lang="en-GB" b="0" u="none" baseline="0" dirty="0" smtClean="0"/>
          </a:p>
          <a:p>
            <a:pPr marL="0" indent="0" algn="l">
              <a:buFont typeface="Arial" panose="020B0604020202020204" pitchFamily="34" charset="0"/>
              <a:buNone/>
            </a:pPr>
            <a:r>
              <a:rPr lang="en-GB" b="0" u="none" baseline="0" dirty="0" smtClean="0"/>
              <a:t>For more information, see:</a:t>
            </a:r>
          </a:p>
          <a:p>
            <a:pPr marL="0" indent="0" algn="l">
              <a:buFont typeface="Arial" panose="020B0604020202020204" pitchFamily="34" charset="0"/>
              <a:buNone/>
            </a:pPr>
            <a:r>
              <a:rPr lang="en-GB" sz="1200" u="sng" kern="1200" dirty="0" smtClean="0">
                <a:solidFill>
                  <a:schemeClr val="tx1"/>
                </a:solidFill>
                <a:effectLst/>
                <a:latin typeface="+mn-lt"/>
                <a:ea typeface="+mn-ea"/>
                <a:cs typeface="+mn-cs"/>
                <a:hlinkClick r:id="rId3"/>
              </a:rPr>
              <a:t>Part 11 Code of Practice (Miscellaneous and General)</a:t>
            </a:r>
            <a:endParaRPr lang="en-GB" b="0" u="none" baseline="0" dirty="0" smtClean="0"/>
          </a:p>
          <a:p>
            <a:pPr marL="171450" indent="-171450" algn="l">
              <a:buFont typeface="Arial" panose="020B0604020202020204" pitchFamily="34" charset="0"/>
              <a:buChar char="•"/>
            </a:pPr>
            <a:endParaRPr lang="en-GB" b="0" u="none" dirty="0" smtClean="0"/>
          </a:p>
          <a:p>
            <a:pPr algn="l"/>
            <a:endParaRPr lang="en-GB" b="0" baseline="0" dirty="0" smtClean="0"/>
          </a:p>
          <a:p>
            <a:pPr algn="l"/>
            <a:endParaRPr lang="en-GB" b="1"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25</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GB" b="1" dirty="0" smtClean="0"/>
          </a:p>
          <a:p>
            <a:pPr algn="l"/>
            <a:endParaRPr lang="en-GB" b="1" dirty="0" smtClean="0"/>
          </a:p>
          <a:p>
            <a:pPr algn="l"/>
            <a:endParaRPr lang="en-GB" b="0" baseline="0" dirty="0" smtClean="0"/>
          </a:p>
          <a:p>
            <a:pPr algn="l"/>
            <a:endParaRPr lang="en-GB" b="1"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26</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sz="1200" b="1" dirty="0" smtClean="0">
                <a:latin typeface="Arial" pitchFamily="34" charset="0"/>
                <a:cs typeface="Arial" pitchFamily="34" charset="0"/>
              </a:rPr>
              <a:t>Facilitator Notes</a:t>
            </a:r>
            <a:endParaRPr lang="en-GB" b="1" dirty="0" smtClean="0"/>
          </a:p>
          <a:p>
            <a:pPr algn="l"/>
            <a:endParaRPr lang="en-GB" b="1" dirty="0" smtClean="0"/>
          </a:p>
          <a:p>
            <a:pPr algn="just"/>
            <a:r>
              <a:rPr lang="en-US" dirty="0" smtClean="0">
                <a:latin typeface="Arial" pitchFamily="34" charset="0"/>
                <a:cs typeface="Arial" pitchFamily="34" charset="0"/>
              </a:rPr>
              <a:t>Requirements on local authorities to promote the integration of care and support with health and health-related provision, with a view to improving well-being, prevention and raising quality.</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Partnership arrangements are prescribed through regulations both between local authorities, and between local authorities and local health boards.</a:t>
            </a:r>
          </a:p>
          <a:p>
            <a:pPr algn="just"/>
            <a:endParaRPr lang="en-US" dirty="0" smtClean="0">
              <a:latin typeface="Arial" pitchFamily="34" charset="0"/>
              <a:cs typeface="Arial" pitchFamily="34" charset="0"/>
            </a:endParaRPr>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27</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GB" b="1" dirty="0" smtClean="0"/>
          </a:p>
          <a:p>
            <a:pPr algn="l"/>
            <a:endParaRPr lang="en-GB" b="1" dirty="0" smtClean="0"/>
          </a:p>
          <a:p>
            <a:pPr algn="l"/>
            <a:endParaRPr lang="en-GB" b="0" baseline="0" dirty="0" smtClean="0"/>
          </a:p>
          <a:p>
            <a:pPr algn="l"/>
            <a:endParaRPr lang="en-GB" b="1"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28</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sz="1200" b="1" dirty="0" smtClean="0">
                <a:latin typeface="Arial" pitchFamily="34" charset="0"/>
                <a:cs typeface="Arial" pitchFamily="34" charset="0"/>
              </a:rPr>
              <a:t>Facilitator Notes</a:t>
            </a:r>
            <a:endParaRPr lang="en-GB" b="1" dirty="0" smtClean="0"/>
          </a:p>
          <a:p>
            <a:pPr algn="l"/>
            <a:endParaRPr lang="en-GB" b="1" dirty="0" smtClean="0"/>
          </a:p>
          <a:p>
            <a:pPr algn="l"/>
            <a:r>
              <a:rPr lang="en-GB" b="0" dirty="0" smtClean="0"/>
              <a:t>Social</a:t>
            </a:r>
            <a:r>
              <a:rPr lang="en-GB" b="0" baseline="0" dirty="0" smtClean="0"/>
              <a:t> </a:t>
            </a:r>
            <a:r>
              <a:rPr lang="en-GB" b="0" dirty="0" smtClean="0"/>
              <a:t>Services and Well-being (Wales) Act Part 2 (6).</a:t>
            </a:r>
          </a:p>
          <a:p>
            <a:pPr algn="l"/>
            <a:endParaRPr lang="en-GB" b="1" dirty="0" smtClean="0"/>
          </a:p>
          <a:p>
            <a:pPr algn="l"/>
            <a:endParaRPr lang="en-GB" b="0" baseline="0" dirty="0" smtClean="0"/>
          </a:p>
          <a:p>
            <a:pPr algn="l"/>
            <a:endParaRPr lang="en-GB" b="1"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29</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sz="1200" b="1" dirty="0" smtClean="0">
                <a:latin typeface="Arial" pitchFamily="34" charset="0"/>
                <a:cs typeface="Arial" pitchFamily="34" charset="0"/>
              </a:rPr>
              <a:t>Facilitator Notes	</a:t>
            </a:r>
          </a:p>
          <a:p>
            <a:pPr>
              <a:buFont typeface="Arial" pitchFamily="34" charset="0"/>
              <a:buChar char="•"/>
            </a:pPr>
            <a:endParaRPr lang="en-GB" sz="800" dirty="0" smtClean="0">
              <a:latin typeface="Arial" pitchFamily="34" charset="0"/>
              <a:cs typeface="Arial" pitchFamily="34" charset="0"/>
            </a:endParaRPr>
          </a:p>
          <a:p>
            <a:pPr marL="171450" indent="-171450">
              <a:buFont typeface="Arial" pitchFamily="34" charset="0"/>
              <a:buChar char="•"/>
            </a:pPr>
            <a:r>
              <a:rPr lang="en-GB" sz="1200" dirty="0" smtClean="0">
                <a:latin typeface="Arial" pitchFamily="34" charset="0"/>
                <a:cs typeface="Arial" pitchFamily="34" charset="0"/>
              </a:rPr>
              <a:t>The Act was implemented in April 2016</a:t>
            </a:r>
          </a:p>
          <a:p>
            <a:pPr marL="171450" indent="-171450">
              <a:buFont typeface="Arial" pitchFamily="34" charset="0"/>
              <a:buChar char="•"/>
            </a:pPr>
            <a:endParaRPr lang="en-GB" sz="800" dirty="0" smtClean="0">
              <a:latin typeface="Arial" pitchFamily="34" charset="0"/>
              <a:cs typeface="Arial" pitchFamily="34" charset="0"/>
            </a:endParaRPr>
          </a:p>
          <a:p>
            <a:pPr marL="171450" indent="-171450">
              <a:buFont typeface="Arial" pitchFamily="34" charset="0"/>
              <a:buChar char="•"/>
            </a:pPr>
            <a:r>
              <a:rPr lang="en-GB" sz="1200" dirty="0" smtClean="0">
                <a:latin typeface="Arial" pitchFamily="34" charset="0"/>
                <a:cs typeface="Arial" pitchFamily="34" charset="0"/>
              </a:rPr>
              <a:t>This is different</a:t>
            </a:r>
            <a:r>
              <a:rPr lang="en-GB" sz="1200" baseline="0" dirty="0" smtClean="0">
                <a:latin typeface="Arial" pitchFamily="34" charset="0"/>
                <a:cs typeface="Arial" pitchFamily="34" charset="0"/>
              </a:rPr>
              <a:t> legislation to the Care Act 2014, covering England</a:t>
            </a:r>
          </a:p>
          <a:p>
            <a:pPr marL="171450" indent="-171450">
              <a:buFont typeface="Arial" pitchFamily="34" charset="0"/>
              <a:buChar char="•"/>
            </a:pPr>
            <a:endParaRPr lang="en-GB" sz="800" baseline="0" dirty="0" smtClean="0">
              <a:latin typeface="Arial" pitchFamily="34" charset="0"/>
              <a:cs typeface="Arial" pitchFamily="34" charset="0"/>
            </a:endParaRPr>
          </a:p>
          <a:p>
            <a:pPr marL="171450" indent="-171450">
              <a:buFont typeface="Arial" pitchFamily="34" charset="0"/>
              <a:buChar char="•"/>
            </a:pPr>
            <a:r>
              <a:rPr lang="en-GB" sz="1200" baseline="0" dirty="0" smtClean="0">
                <a:latin typeface="Arial" pitchFamily="34" charset="0"/>
                <a:cs typeface="Arial" pitchFamily="34" charset="0"/>
              </a:rPr>
              <a:t>For the first time there is completely separate social care legislation for Wales and England:</a:t>
            </a:r>
          </a:p>
          <a:p>
            <a:pPr marL="171450" indent="-171450">
              <a:buFont typeface="Arial" pitchFamily="34" charset="0"/>
              <a:buChar char="•"/>
            </a:pPr>
            <a:endParaRPr lang="en-GB" sz="800" baseline="0" dirty="0" smtClean="0">
              <a:latin typeface="Arial" pitchFamily="34" charset="0"/>
              <a:cs typeface="Arial" pitchFamily="34" charset="0"/>
            </a:endParaRPr>
          </a:p>
          <a:p>
            <a:pPr marL="628650" lvl="1" indent="-171450">
              <a:buFont typeface="Arial" pitchFamily="34" charset="0"/>
              <a:buChar char="•"/>
            </a:pPr>
            <a:r>
              <a:rPr lang="en-GB" sz="1200" baseline="0" dirty="0" smtClean="0">
                <a:latin typeface="Arial" pitchFamily="34" charset="0"/>
                <a:cs typeface="Arial" pitchFamily="34" charset="0"/>
              </a:rPr>
              <a:t>The main difference between them is that the Welsh Act applies to people in need of any age and their carers. The English Act is mainly confined to the needs of adults</a:t>
            </a:r>
          </a:p>
          <a:p>
            <a:pPr>
              <a:buFont typeface="Arial" pitchFamily="34" charset="0"/>
              <a:buChar char="•"/>
            </a:pPr>
            <a:endParaRPr lang="en-GB" sz="800" dirty="0" smtClean="0">
              <a:latin typeface="Arial" pitchFamily="34" charset="0"/>
              <a:cs typeface="Arial" pitchFamily="34" charset="0"/>
            </a:endParaRPr>
          </a:p>
          <a:p>
            <a:pPr marL="171450" indent="-171450">
              <a:buFont typeface="Arial" pitchFamily="34" charset="0"/>
              <a:buChar char="•"/>
            </a:pPr>
            <a:r>
              <a:rPr lang="en-GB" sz="1200" kern="1200" dirty="0" smtClean="0">
                <a:solidFill>
                  <a:schemeClr val="tx1"/>
                </a:solidFill>
                <a:latin typeface="Arial" pitchFamily="34" charset="0"/>
                <a:cs typeface="Arial" pitchFamily="34" charset="0"/>
              </a:rPr>
              <a:t>The new statutory framework for delivering social services has three parts. The first part is the Act itself. The other two parts consist of regulations and of codes of practice or statutory guidance, which help supply the detail and help those charged with functions under the Act to understand how they are to carry these out</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GB" b="1" dirty="0" smtClean="0"/>
          </a:p>
          <a:p>
            <a:pPr algn="l"/>
            <a:endParaRPr lang="en-GB" b="1" dirty="0" smtClean="0"/>
          </a:p>
          <a:p>
            <a:pPr algn="l"/>
            <a:endParaRPr lang="en-GB" b="0" baseline="0" dirty="0" smtClean="0"/>
          </a:p>
          <a:p>
            <a:pPr algn="l"/>
            <a:endParaRPr lang="en-GB" b="1"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30</a:t>
            </a:fld>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GB" b="1" dirty="0" smtClean="0"/>
              <a:t>Facilitator Notes</a:t>
            </a:r>
          </a:p>
          <a:p>
            <a:pPr algn="l"/>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Bring the presentation to a conclusion by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reminding the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participants about</a:t>
            </a:r>
            <a:r>
              <a:rPr lang="en-GB" sz="1200" kern="1200" baseline="0" dirty="0" smtClean="0">
                <a:solidFill>
                  <a:schemeClr val="tx1"/>
                </a:solidFill>
                <a:effectLst/>
                <a:latin typeface="+mn-lt"/>
                <a:ea typeface="+mn-ea"/>
                <a:cs typeface="+mn-cs"/>
              </a:rPr>
              <a:t> the aims of the legislation for individuals and the cultural shift to a new way of working. Reinforce the </a:t>
            </a:r>
            <a:r>
              <a:rPr lang="en-GB" sz="1200" kern="1200" dirty="0" smtClean="0">
                <a:solidFill>
                  <a:schemeClr val="tx1"/>
                </a:solidFill>
                <a:effectLst/>
                <a:latin typeface="+mn-lt"/>
                <a:ea typeface="+mn-ea"/>
                <a:cs typeface="+mn-cs"/>
              </a:rPr>
              <a:t>“doing things differently” message,</a:t>
            </a:r>
            <a:r>
              <a:rPr lang="en-GB" sz="1200" kern="1200" baseline="0" dirty="0" smtClean="0">
                <a:solidFill>
                  <a:schemeClr val="tx1"/>
                </a:solidFill>
                <a:effectLst/>
                <a:latin typeface="+mn-lt"/>
                <a:ea typeface="+mn-ea"/>
                <a:cs typeface="+mn-cs"/>
              </a:rPr>
              <a:t> changing the care and support </a:t>
            </a:r>
            <a:r>
              <a:rPr lang="en-GB" sz="1200" kern="1200" dirty="0" smtClean="0">
                <a:solidFill>
                  <a:schemeClr val="tx1"/>
                </a:solidFill>
                <a:effectLst/>
                <a:latin typeface="+mn-lt"/>
                <a:ea typeface="+mn-ea"/>
                <a:cs typeface="+mn-cs"/>
              </a:rPr>
              <a:t>system, and early intervention and prevention.  </a:t>
            </a:r>
          </a:p>
          <a:p>
            <a:pPr algn="l"/>
            <a:endParaRPr lang="en-GB" b="0" dirty="0" smtClean="0"/>
          </a:p>
          <a:p>
            <a:pPr algn="l"/>
            <a:endParaRPr lang="en-GB" b="0" baseline="0" dirty="0" smtClean="0"/>
          </a:p>
          <a:p>
            <a:pPr algn="l"/>
            <a:endParaRPr lang="en-GB" b="1" dirty="0" smtClean="0"/>
          </a:p>
          <a:p>
            <a:pPr>
              <a:buFont typeface="Arial" pitchFamily="34" charset="0"/>
              <a:buNone/>
            </a:pPr>
            <a:endParaRPr lang="en-GB" baseline="0" dirty="0" smtClean="0"/>
          </a:p>
          <a:p>
            <a:pPr>
              <a:buFont typeface="Arial" pitchFamily="34" charset="0"/>
              <a:buChar char="•"/>
            </a:pPr>
            <a:endParaRPr lang="en-GB" dirty="0" smtClean="0"/>
          </a:p>
        </p:txBody>
      </p:sp>
      <p:sp>
        <p:nvSpPr>
          <p:cNvPr id="4" name="Slide Number Placeholder 3"/>
          <p:cNvSpPr>
            <a:spLocks noGrp="1"/>
          </p:cNvSpPr>
          <p:nvPr>
            <p:ph type="sldNum" sz="quarter" idx="10"/>
          </p:nvPr>
        </p:nvSpPr>
        <p:spPr/>
        <p:txBody>
          <a:bodyPr/>
          <a:lstStyle/>
          <a:p>
            <a:fld id="{F45C96A1-8090-4854-B4D1-E9A088A3A9BA}" type="slidenum">
              <a:rPr lang="en-GB" smtClean="0"/>
              <a:pPr/>
              <a:t>31</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dirty="0" smtClean="0">
              <a:latin typeface="Arial" pitchFamily="34" charset="0"/>
              <a:cs typeface="Arial" pitchFamily="34" charset="0"/>
            </a:endParaRPr>
          </a:p>
          <a:p>
            <a:r>
              <a:rPr lang="en-GB" dirty="0" smtClean="0">
                <a:latin typeface="Arial" pitchFamily="34" charset="0"/>
                <a:cs typeface="Arial" pitchFamily="34" charset="0"/>
              </a:rPr>
              <a:t>The </a:t>
            </a:r>
            <a:r>
              <a:rPr lang="en-GB" b="1" dirty="0" smtClean="0">
                <a:latin typeface="Arial" pitchFamily="34" charset="0"/>
                <a:cs typeface="Arial" pitchFamily="34" charset="0"/>
              </a:rPr>
              <a:t>Law Commission</a:t>
            </a:r>
            <a:r>
              <a:rPr lang="en-GB" dirty="0" smtClean="0">
                <a:latin typeface="Arial" pitchFamily="34" charset="0"/>
                <a:cs typeface="Arial" pitchFamily="34" charset="0"/>
              </a:rPr>
              <a:t> is the statutory independent body created by the Law Commissions Act 1965 to keep the law under review and to recommend reform where it is needed.</a:t>
            </a:r>
          </a:p>
          <a:p>
            <a:endParaRPr lang="en-GB" sz="900" dirty="0" smtClean="0">
              <a:latin typeface="Arial" pitchFamily="34" charset="0"/>
              <a:cs typeface="Arial" pitchFamily="34" charset="0"/>
            </a:endParaRPr>
          </a:p>
          <a:p>
            <a:r>
              <a:rPr lang="en-GB" b="1" dirty="0" smtClean="0">
                <a:latin typeface="Arial" pitchFamily="34" charset="0"/>
                <a:cs typeface="Arial" pitchFamily="34" charset="0"/>
              </a:rPr>
              <a:t>Law Commission recommends radical overhaul of adult social care law, </a:t>
            </a:r>
          </a:p>
          <a:p>
            <a:r>
              <a:rPr lang="en-GB" b="1" dirty="0" smtClean="0">
                <a:latin typeface="Arial" pitchFamily="34" charset="0"/>
                <a:cs typeface="Arial" pitchFamily="34" charset="0"/>
              </a:rPr>
              <a:t>11 May 2011</a:t>
            </a:r>
            <a:r>
              <a:rPr lang="en-GB" dirty="0" smtClean="0">
                <a:latin typeface="Arial" pitchFamily="34" charset="0"/>
                <a:cs typeface="Arial" pitchFamily="34" charset="0"/>
              </a:rPr>
              <a:t> </a:t>
            </a:r>
          </a:p>
          <a:p>
            <a:endParaRPr lang="en-GB" dirty="0" smtClean="0">
              <a:latin typeface="Arial" pitchFamily="34" charset="0"/>
              <a:cs typeface="Arial" pitchFamily="34" charset="0"/>
            </a:endParaRPr>
          </a:p>
          <a:p>
            <a:r>
              <a:rPr lang="en-GB" dirty="0" smtClean="0">
                <a:latin typeface="Arial" pitchFamily="34" charset="0"/>
                <a:cs typeface="Arial" pitchFamily="34" charset="0"/>
              </a:rPr>
              <a:t>The Law Commission is recommending the most far-reaching reforms of adult social care law seen for more than 60 years, in a report published today.</a:t>
            </a:r>
            <a:br>
              <a:rPr lang="en-GB" dirty="0" smtClean="0">
                <a:latin typeface="Arial" pitchFamily="34" charset="0"/>
                <a:cs typeface="Arial" pitchFamily="34" charset="0"/>
              </a:rPr>
            </a:br>
            <a:r>
              <a:rPr lang="en-GB" dirty="0" smtClean="0">
                <a:latin typeface="Arial" pitchFamily="34" charset="0"/>
                <a:cs typeface="Arial" pitchFamily="34" charset="0"/>
              </a:rPr>
              <a:t/>
            </a:r>
            <a:br>
              <a:rPr lang="en-GB" dirty="0" smtClean="0">
                <a:latin typeface="Arial" pitchFamily="34" charset="0"/>
                <a:cs typeface="Arial" pitchFamily="34" charset="0"/>
              </a:rPr>
            </a:br>
            <a:r>
              <a:rPr lang="en-GB" dirty="0" smtClean="0">
                <a:latin typeface="Arial" pitchFamily="34" charset="0"/>
                <a:cs typeface="Arial" pitchFamily="34" charset="0"/>
              </a:rPr>
              <a:t>The Commission’s recommendation for a single, clear, modern statute and code of practice would pave the way for a coherent social care system. For the first time, older people, disabled people, those with mental health problems and carers will be clear about their legal rights to care and support services. Local councils across England and Wales will have clear and concise rules to govern when they must provide services.</a:t>
            </a:r>
            <a:br>
              <a:rPr lang="en-GB" dirty="0" smtClean="0">
                <a:latin typeface="Arial" pitchFamily="34" charset="0"/>
                <a:cs typeface="Arial" pitchFamily="34" charset="0"/>
              </a:rPr>
            </a:br>
            <a:r>
              <a:rPr lang="en-GB" dirty="0" smtClean="0">
                <a:latin typeface="Arial" pitchFamily="34" charset="0"/>
                <a:cs typeface="Arial" pitchFamily="34" charset="0"/>
              </a:rPr>
              <a:t/>
            </a:r>
            <a:br>
              <a:rPr lang="en-GB" dirty="0" smtClean="0">
                <a:latin typeface="Arial" pitchFamily="34" charset="0"/>
                <a:cs typeface="Arial" pitchFamily="34" charset="0"/>
              </a:rPr>
            </a:br>
            <a:r>
              <a:rPr lang="en-GB" dirty="0" smtClean="0">
                <a:latin typeface="Arial" pitchFamily="34" charset="0"/>
                <a:cs typeface="Arial" pitchFamily="34" charset="0"/>
              </a:rPr>
              <a:t>Included in the Commission’s recommendations are: </a:t>
            </a:r>
          </a:p>
          <a:p>
            <a:pPr marL="171450" indent="-171450">
              <a:buFont typeface="Arial" panose="020B0604020202020204" pitchFamily="34" charset="0"/>
              <a:buChar char="•"/>
            </a:pPr>
            <a:r>
              <a:rPr lang="en-GB" b="0" dirty="0" smtClean="0">
                <a:latin typeface="Arial" pitchFamily="34" charset="0"/>
                <a:cs typeface="Arial" pitchFamily="34" charset="0"/>
              </a:rPr>
              <a:t>Putting the individual’s well-being at the heart of decision-making using new statutory principles </a:t>
            </a:r>
          </a:p>
          <a:p>
            <a:pPr marL="171450" indent="-171450">
              <a:buFont typeface="Arial" panose="020B0604020202020204" pitchFamily="34" charset="0"/>
              <a:buChar char="•"/>
            </a:pPr>
            <a:r>
              <a:rPr lang="en-GB" b="0" dirty="0" smtClean="0">
                <a:latin typeface="Arial" pitchFamily="34" charset="0"/>
                <a:cs typeface="Arial" pitchFamily="34" charset="0"/>
              </a:rPr>
              <a:t>Giving carers new legal rights to services </a:t>
            </a:r>
          </a:p>
          <a:p>
            <a:pPr marL="171450" indent="-171450">
              <a:buFont typeface="Arial" panose="020B0604020202020204" pitchFamily="34" charset="0"/>
              <a:buChar char="•"/>
            </a:pPr>
            <a:r>
              <a:rPr lang="en-GB" b="0" dirty="0" smtClean="0">
                <a:latin typeface="Arial" pitchFamily="34" charset="0"/>
                <a:cs typeface="Arial" pitchFamily="34" charset="0"/>
              </a:rPr>
              <a:t>Placing duties on councils and the NHS to work together </a:t>
            </a:r>
          </a:p>
          <a:p>
            <a:pPr marL="171450" indent="-171450">
              <a:buFont typeface="Arial" panose="020B0604020202020204" pitchFamily="34" charset="0"/>
              <a:buChar char="•"/>
            </a:pPr>
            <a:r>
              <a:rPr lang="en-GB" b="0" dirty="0" smtClean="0">
                <a:latin typeface="Arial" pitchFamily="34" charset="0"/>
                <a:cs typeface="Arial" pitchFamily="34" charset="0"/>
              </a:rPr>
              <a:t>Building a single, streamlined assessment and eligibility framework </a:t>
            </a:r>
          </a:p>
          <a:p>
            <a:pPr marL="171450" indent="-171450">
              <a:buFont typeface="Arial" panose="020B0604020202020204" pitchFamily="34" charset="0"/>
              <a:buChar char="•"/>
            </a:pPr>
            <a:r>
              <a:rPr lang="en-GB" b="0" dirty="0" smtClean="0">
                <a:latin typeface="Arial" pitchFamily="34" charset="0"/>
                <a:cs typeface="Arial" pitchFamily="34" charset="0"/>
              </a:rPr>
              <a:t>Protecting service users from abuse and neglect with a new legal framework, and </a:t>
            </a:r>
          </a:p>
          <a:p>
            <a:pPr marL="171450" indent="-171450">
              <a:buFont typeface="Arial" panose="020B0604020202020204" pitchFamily="34" charset="0"/>
              <a:buChar char="•"/>
            </a:pPr>
            <a:r>
              <a:rPr lang="en-GB" b="0" dirty="0" smtClean="0">
                <a:latin typeface="Arial" pitchFamily="34" charset="0"/>
                <a:cs typeface="Arial" pitchFamily="34" charset="0"/>
              </a:rPr>
              <a:t>For the first time, giving Adult Safeguarding Boards a statutory footing</a:t>
            </a:r>
          </a:p>
          <a:p>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b="1" dirty="0" smtClean="0">
              <a:latin typeface="Arial" pitchFamily="34" charset="0"/>
              <a:cs typeface="Arial" pitchFamily="34" charset="0"/>
            </a:endParaRPr>
          </a:p>
          <a:p>
            <a:r>
              <a:rPr lang="en-GB" sz="1200" kern="1200" dirty="0" smtClean="0">
                <a:solidFill>
                  <a:schemeClr val="tx1"/>
                </a:solidFill>
                <a:latin typeface="Arial" pitchFamily="34" charset="0"/>
                <a:cs typeface="Arial" pitchFamily="34" charset="0"/>
              </a:rPr>
              <a:t>The White Paper </a:t>
            </a:r>
            <a:r>
              <a:rPr lang="en-GB" sz="1200" i="1" kern="1200" dirty="0" smtClean="0">
                <a:solidFill>
                  <a:schemeClr val="tx1"/>
                </a:solidFill>
                <a:latin typeface="Arial" pitchFamily="34" charset="0"/>
                <a:cs typeface="Arial" pitchFamily="34" charset="0"/>
              </a:rPr>
              <a:t>Sustainable Social Services for Wales: A Framework for</a:t>
            </a:r>
            <a:r>
              <a:rPr lang="en-GB" sz="1200" i="0" kern="1200" baseline="0" dirty="0" smtClean="0">
                <a:solidFill>
                  <a:schemeClr val="tx1"/>
                </a:solidFill>
                <a:latin typeface="Arial" pitchFamily="34" charset="0"/>
                <a:cs typeface="Arial" pitchFamily="34" charset="0"/>
              </a:rPr>
              <a:t> </a:t>
            </a:r>
            <a:r>
              <a:rPr lang="en-GB" sz="1200" i="1" kern="1200" dirty="0" smtClean="0">
                <a:solidFill>
                  <a:schemeClr val="tx1"/>
                </a:solidFill>
                <a:latin typeface="Arial" pitchFamily="34" charset="0"/>
                <a:cs typeface="Arial" pitchFamily="34" charset="0"/>
              </a:rPr>
              <a:t>Action </a:t>
            </a:r>
            <a:r>
              <a:rPr lang="en-GB" sz="1200" kern="1200" dirty="0" smtClean="0">
                <a:solidFill>
                  <a:schemeClr val="tx1"/>
                </a:solidFill>
                <a:latin typeface="Arial" pitchFamily="34" charset="0"/>
                <a:cs typeface="Arial" pitchFamily="34" charset="0"/>
              </a:rPr>
              <a:t>sets out a programme of change to meet these challenges based on</a:t>
            </a:r>
            <a:r>
              <a:rPr lang="en-GB" sz="1200" kern="1200" baseline="0" dirty="0" smtClean="0">
                <a:solidFill>
                  <a:schemeClr val="tx1"/>
                </a:solidFill>
                <a:latin typeface="Arial" pitchFamily="34" charset="0"/>
                <a:cs typeface="Arial" pitchFamily="34" charset="0"/>
              </a:rPr>
              <a:t> </a:t>
            </a:r>
            <a:r>
              <a:rPr lang="en-GB" sz="1200" kern="1200" dirty="0" smtClean="0">
                <a:solidFill>
                  <a:schemeClr val="tx1"/>
                </a:solidFill>
                <a:latin typeface="Arial" pitchFamily="34" charset="0"/>
                <a:cs typeface="Arial" pitchFamily="34" charset="0"/>
              </a:rPr>
              <a:t>the following nine</a:t>
            </a:r>
            <a:r>
              <a:rPr lang="en-GB" sz="1200" kern="1200" baseline="0" dirty="0" smtClean="0">
                <a:solidFill>
                  <a:schemeClr val="tx1"/>
                </a:solidFill>
                <a:latin typeface="Arial" pitchFamily="34" charset="0"/>
                <a:cs typeface="Arial" pitchFamily="34" charset="0"/>
              </a:rPr>
              <a:t> </a:t>
            </a:r>
            <a:r>
              <a:rPr lang="en-GB" sz="1200" kern="1200" dirty="0" smtClean="0">
                <a:solidFill>
                  <a:schemeClr val="tx1"/>
                </a:solidFill>
                <a:latin typeface="Arial" pitchFamily="34" charset="0"/>
                <a:cs typeface="Arial" pitchFamily="34" charset="0"/>
              </a:rPr>
              <a:t>principles:</a:t>
            </a:r>
          </a:p>
          <a:p>
            <a:endParaRPr lang="en-GB" sz="1200" kern="1200" dirty="0" smtClean="0">
              <a:solidFill>
                <a:schemeClr val="tx1"/>
              </a:solidFill>
              <a:latin typeface="Arial" pitchFamily="34" charset="0"/>
              <a:cs typeface="Arial" pitchFamily="34" charset="0"/>
            </a:endParaRP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A strong voice and real control</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Supporting each other</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Safety</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Respect</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Recovery and restoration</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Adjusting to new circumstances</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Stability</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Simplicity</a:t>
            </a:r>
          </a:p>
          <a:p>
            <a:pPr marL="171450" indent="-171450">
              <a:buFont typeface="Arial" panose="020B0604020202020204" pitchFamily="34" charset="0"/>
              <a:buChar char="•"/>
            </a:pPr>
            <a:r>
              <a:rPr lang="en-GB" sz="1200" kern="1200" dirty="0" smtClean="0">
                <a:solidFill>
                  <a:schemeClr val="tx1"/>
                </a:solidFill>
                <a:latin typeface="Arial" pitchFamily="34" charset="0"/>
                <a:cs typeface="Arial" pitchFamily="34" charset="0"/>
              </a:rPr>
              <a:t>Professionalism</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Developments date</a:t>
            </a:r>
            <a:r>
              <a:rPr lang="en-GB" baseline="0" dirty="0" smtClean="0"/>
              <a:t> back further and the seeds of the Act can be seen in the </a:t>
            </a:r>
            <a:r>
              <a:rPr lang="en-GB" sz="1200" dirty="0" smtClean="0">
                <a:latin typeface="Arial" pitchFamily="34" charset="0"/>
                <a:cs typeface="Arial" pitchFamily="34" charset="0"/>
              </a:rPr>
              <a:t>Strategy for Social Services (2007) </a:t>
            </a:r>
            <a:r>
              <a:rPr lang="en-GB" sz="1200" i="1" dirty="0" smtClean="0">
                <a:latin typeface="Arial" pitchFamily="34" charset="0"/>
                <a:cs typeface="Arial" pitchFamily="34" charset="0"/>
              </a:rPr>
              <a:t>Fulfilled Lives, Supportive Communities</a:t>
            </a:r>
            <a:r>
              <a:rPr lang="en-GB" sz="1200" i="0" dirty="0" smtClean="0">
                <a:latin typeface="Arial" pitchFamily="34" charset="0"/>
                <a:cs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i="1" dirty="0" smtClean="0">
              <a:solidFill>
                <a:srgbClr val="FF000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dirty="0" smtClean="0">
                <a:solidFill>
                  <a:srgbClr val="92D050"/>
                </a:solidFill>
                <a:latin typeface="Arial" pitchFamily="34" charset="0"/>
                <a:cs typeface="Arial" pitchFamily="34" charset="0"/>
              </a:rPr>
              <a:t>Make reference to the links and recommend</a:t>
            </a:r>
            <a:r>
              <a:rPr lang="en-GB" sz="1200" b="0" i="0" u="none" baseline="0" dirty="0" smtClean="0">
                <a:solidFill>
                  <a:srgbClr val="92D050"/>
                </a:solidFill>
                <a:latin typeface="Arial" pitchFamily="34" charset="0"/>
                <a:cs typeface="Arial" pitchFamily="34" charset="0"/>
              </a:rPr>
              <a:t> participants revisit these documents.</a:t>
            </a:r>
            <a:endParaRPr lang="en-GB" sz="1200" b="0" i="0" u="none" dirty="0" smtClean="0">
              <a:solidFill>
                <a:srgbClr val="92D050"/>
              </a:solidFill>
              <a:latin typeface="Arial" pitchFamily="34" charset="0"/>
              <a:cs typeface="Arial" pitchFamily="34" charset="0"/>
            </a:endParaRPr>
          </a:p>
          <a:p>
            <a:endParaRPr lang="en-GB" b="0" i="0" u="none"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dirty="0" smtClean="0">
              <a:latin typeface="Arial" pitchFamily="34" charset="0"/>
              <a:cs typeface="Arial" pitchFamily="34" charset="0"/>
            </a:endParaRPr>
          </a:p>
          <a:p>
            <a:r>
              <a:rPr lang="en-GB" dirty="0" smtClean="0">
                <a:latin typeface="Arial" pitchFamily="34" charset="0"/>
                <a:cs typeface="Arial" pitchFamily="34" charset="0"/>
              </a:rPr>
              <a:t>Overview of the Act:</a:t>
            </a:r>
          </a:p>
          <a:p>
            <a:endParaRPr lang="en-GB" dirty="0" smtClean="0">
              <a:latin typeface="Arial" pitchFamily="34" charset="0"/>
              <a:cs typeface="Arial" pitchFamily="34" charset="0"/>
            </a:endParaRPr>
          </a:p>
          <a:p>
            <a:pPr marL="171450" indent="-171450">
              <a:buFont typeface="Arial" panose="020B0604020202020204" pitchFamily="34" charset="0"/>
              <a:buChar char="•"/>
            </a:pPr>
            <a:r>
              <a:rPr lang="en-GB" dirty="0" smtClean="0">
                <a:latin typeface="Arial" pitchFamily="34" charset="0"/>
                <a:cs typeface="Arial" pitchFamily="34" charset="0"/>
              </a:rPr>
              <a:t>The 3 Ps:</a:t>
            </a:r>
          </a:p>
          <a:p>
            <a:pPr lvl="1"/>
            <a:r>
              <a:rPr lang="en-US" sz="1200" kern="1200" dirty="0" smtClean="0">
                <a:solidFill>
                  <a:schemeClr val="tx1"/>
                </a:solidFill>
                <a:effectLst/>
                <a:latin typeface="+mn-lt"/>
                <a:ea typeface="+mn-ea"/>
                <a:cs typeface="+mn-cs"/>
              </a:rPr>
              <a:t>– </a:t>
            </a:r>
            <a:r>
              <a:rPr lang="en-GB" dirty="0" smtClean="0">
                <a:latin typeface="Arial" pitchFamily="34" charset="0"/>
                <a:cs typeface="Arial" pitchFamily="34" charset="0"/>
              </a:rPr>
              <a:t>Parts within the Act</a:t>
            </a:r>
          </a:p>
          <a:p>
            <a:pPr lvl="1"/>
            <a:r>
              <a:rPr lang="en-US" sz="1200" kern="1200" dirty="0" smtClean="0">
                <a:solidFill>
                  <a:schemeClr val="tx1"/>
                </a:solidFill>
                <a:effectLst/>
                <a:latin typeface="+mn-lt"/>
                <a:ea typeface="+mn-ea"/>
                <a:cs typeface="+mn-cs"/>
              </a:rPr>
              <a:t>– </a:t>
            </a:r>
            <a:r>
              <a:rPr lang="en-GB" dirty="0" smtClean="0">
                <a:latin typeface="Arial" pitchFamily="34" charset="0"/>
                <a:cs typeface="Arial" pitchFamily="34" charset="0"/>
              </a:rPr>
              <a:t>Principles throughout the Act</a:t>
            </a:r>
          </a:p>
          <a:p>
            <a:pPr lvl="1"/>
            <a:r>
              <a:rPr lang="en-US" sz="1200" kern="1200" dirty="0" smtClean="0">
                <a:solidFill>
                  <a:schemeClr val="tx1"/>
                </a:solidFill>
                <a:effectLst/>
                <a:latin typeface="+mn-lt"/>
                <a:ea typeface="+mn-ea"/>
                <a:cs typeface="+mn-cs"/>
              </a:rPr>
              <a:t>– </a:t>
            </a:r>
            <a:r>
              <a:rPr lang="en-GB" dirty="0" smtClean="0">
                <a:latin typeface="Arial" pitchFamily="34" charset="0"/>
                <a:cs typeface="Arial" pitchFamily="34" charset="0"/>
              </a:rPr>
              <a:t>People it affects</a:t>
            </a:r>
          </a:p>
          <a:p>
            <a:endParaRPr lang="en-GB" dirty="0" smtClean="0">
              <a:latin typeface="Arial" pitchFamily="34" charset="0"/>
              <a:cs typeface="Arial" pitchFamily="34" charset="0"/>
            </a:endParaRPr>
          </a:p>
          <a:p>
            <a:r>
              <a:rPr lang="en-GB" dirty="0" smtClean="0">
                <a:latin typeface="Arial" pitchFamily="34" charset="0"/>
                <a:cs typeface="Arial" pitchFamily="34" charset="0"/>
              </a:rPr>
              <a:t>The facilitator</a:t>
            </a:r>
            <a:r>
              <a:rPr lang="en-GB" baseline="0" dirty="0" smtClean="0">
                <a:latin typeface="Arial" pitchFamily="34" charset="0"/>
                <a:cs typeface="Arial" pitchFamily="34" charset="0"/>
              </a:rPr>
              <a:t> may wish to emphasise the </a:t>
            </a:r>
            <a:r>
              <a:rPr lang="en-GB" b="1" baseline="0" dirty="0" smtClean="0">
                <a:latin typeface="Arial" pitchFamily="34" charset="0"/>
                <a:cs typeface="Arial" pitchFamily="34" charset="0"/>
              </a:rPr>
              <a:t>principles</a:t>
            </a:r>
            <a:r>
              <a:rPr lang="en-GB" b="0" baseline="0" dirty="0" smtClean="0">
                <a:latin typeface="Arial" pitchFamily="34" charset="0"/>
                <a:cs typeface="Arial" pitchFamily="34" charset="0"/>
              </a:rPr>
              <a:t>.</a:t>
            </a:r>
            <a:endParaRPr lang="en-GB"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45C96A1-8090-4854-B4D1-E9A088A3A9BA}"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b="1" dirty="0" smtClean="0">
                <a:latin typeface="Arial" pitchFamily="34" charset="0"/>
                <a:cs typeface="Arial" pitchFamily="34" charset="0"/>
              </a:rPr>
              <a:t>Facilitator Notes</a:t>
            </a:r>
          </a:p>
          <a:p>
            <a:pPr algn="just"/>
            <a:endParaRPr lang="en-US" dirty="0" smtClean="0"/>
          </a:p>
          <a:p>
            <a:pPr algn="l"/>
            <a:r>
              <a:rPr lang="en-US" dirty="0" smtClean="0">
                <a:latin typeface="Arial" pitchFamily="34" charset="0"/>
                <a:cs typeface="Arial" pitchFamily="34" charset="0"/>
              </a:rPr>
              <a:t>The Act will transform the way social services are delivered, promoting people’s independence to give them a stronger voice and more control. </a:t>
            </a:r>
          </a:p>
          <a:p>
            <a:pPr algn="l"/>
            <a:endParaRPr lang="en-US" dirty="0" smtClean="0">
              <a:latin typeface="Arial" pitchFamily="34" charset="0"/>
              <a:cs typeface="Arial" pitchFamily="34" charset="0"/>
            </a:endParaRPr>
          </a:p>
          <a:p>
            <a:pPr algn="l"/>
            <a:r>
              <a:rPr lang="en-US" dirty="0" smtClean="0">
                <a:latin typeface="Arial" pitchFamily="34" charset="0"/>
                <a:cs typeface="Arial" pitchFamily="34" charset="0"/>
              </a:rPr>
              <a:t>It provides the statutory framework to deliver the Welsh Government’s commitment to integrate social services to support people of all ages, and support people as part of families and communities.</a:t>
            </a:r>
            <a:r>
              <a:rPr lang="en-US" dirty="0" smtClean="0"/>
              <a:t/>
            </a:r>
            <a:br>
              <a:rPr lang="en-US" dirty="0" smtClean="0"/>
            </a:br>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pPr algn="just"/>
            <a:endParaRPr lang="en-GB" dirty="0" smtClean="0">
              <a:latin typeface="Arial" pitchFamily="34" charset="0"/>
              <a:cs typeface="Arial" pitchFamily="34" charset="0"/>
            </a:endParaRPr>
          </a:p>
          <a:p>
            <a:pPr algn="just"/>
            <a:r>
              <a:rPr lang="en-GB" dirty="0" smtClean="0">
                <a:latin typeface="Arial" pitchFamily="34" charset="0"/>
                <a:cs typeface="Arial" pitchFamily="34" charset="0"/>
              </a:rPr>
              <a:t>The Act affords enhanced duties on local authorities and local health boards to take steps to prevent and reduce the needs for care and support of people in their area.</a:t>
            </a:r>
          </a:p>
          <a:p>
            <a:pPr algn="just"/>
            <a:endParaRPr lang="en-GB" dirty="0" smtClean="0">
              <a:latin typeface="Arial" pitchFamily="34" charset="0"/>
              <a:cs typeface="Arial" pitchFamily="34" charset="0"/>
            </a:endParaRPr>
          </a:p>
          <a:p>
            <a:pPr algn="just"/>
            <a:r>
              <a:rPr lang="en-GB" dirty="0" smtClean="0">
                <a:latin typeface="Arial" pitchFamily="34" charset="0"/>
                <a:cs typeface="Arial" pitchFamily="34" charset="0"/>
              </a:rPr>
              <a:t>These ‘preventative’ services are available potentially to the population of 3 million in Wales.</a:t>
            </a:r>
          </a:p>
          <a:p>
            <a:pPr algn="just"/>
            <a:endParaRPr lang="en-GB" dirty="0" smtClean="0">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Strengthens collaboration and provides a framework for integration of key services, and places new duties on local</a:t>
            </a:r>
            <a:r>
              <a:rPr lang="en-GB" baseline="0" dirty="0" smtClean="0">
                <a:latin typeface="Arial" pitchFamily="34" charset="0"/>
                <a:cs typeface="Arial" pitchFamily="34" charset="0"/>
              </a:rPr>
              <a:t> authorities</a:t>
            </a:r>
            <a:r>
              <a:rPr lang="en-GB" dirty="0" smtClean="0">
                <a:latin typeface="Arial" pitchFamily="34" charset="0"/>
                <a:cs typeface="Arial" pitchFamily="34" charset="0"/>
              </a:rPr>
              <a:t>, local health boards and other public bodies to improve the well-being of people with care and support needs. </a:t>
            </a:r>
          </a:p>
          <a:p>
            <a:pPr algn="just"/>
            <a:endParaRPr lang="en-GB" dirty="0" smtClean="0"/>
          </a:p>
          <a:p>
            <a:endParaRPr lang="en-GB"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dirty="0" smtClean="0">
                <a:latin typeface="Arial" pitchFamily="34" charset="0"/>
                <a:cs typeface="Arial" pitchFamily="34" charset="0"/>
              </a:rPr>
              <a:t>Facilitator Notes</a:t>
            </a:r>
            <a:endParaRPr lang="en-GB" b="1" dirty="0" smtClean="0">
              <a:latin typeface="Arial" pitchFamily="34" charset="0"/>
              <a:cs typeface="Arial" pitchFamily="34" charset="0"/>
            </a:endParaRPr>
          </a:p>
          <a:p>
            <a:endParaRPr lang="en-GB" b="1" dirty="0" smtClean="0">
              <a:latin typeface="Arial" pitchFamily="34" charset="0"/>
              <a:cs typeface="Arial" pitchFamily="34" charset="0"/>
            </a:endParaRPr>
          </a:p>
          <a:p>
            <a:r>
              <a:rPr lang="en-GB" b="0" dirty="0" smtClean="0">
                <a:latin typeface="Arial" pitchFamily="34" charset="0"/>
                <a:cs typeface="Arial" pitchFamily="34" charset="0"/>
              </a:rPr>
              <a:t>Refer to the previous slide – Law Commission.</a:t>
            </a:r>
          </a:p>
          <a:p>
            <a:endParaRPr lang="en-GB" dirty="0" smtClean="0">
              <a:latin typeface="Arial" pitchFamily="34" charset="0"/>
              <a:cs typeface="Arial" pitchFamily="34" charset="0"/>
            </a:endParaRPr>
          </a:p>
          <a:p>
            <a:r>
              <a:rPr lang="en-GB" sz="1200" dirty="0" smtClean="0">
                <a:latin typeface="Arial" pitchFamily="34" charset="0"/>
                <a:cs typeface="Arial" pitchFamily="34" charset="0"/>
              </a:rPr>
              <a:t>In 2011, the Law Commission proposed that the many confusing  patchwork of conflicting social care statutes be repealed and be replaced by a single Act.</a:t>
            </a:r>
          </a:p>
          <a:p>
            <a:endParaRPr lang="en-GB" sz="800" dirty="0" smtClean="0">
              <a:latin typeface="Arial" pitchFamily="34" charset="0"/>
              <a:cs typeface="Arial" pitchFamily="34" charset="0"/>
            </a:endParaRPr>
          </a:p>
          <a:p>
            <a:r>
              <a:rPr lang="en-GB" sz="1200" dirty="0" smtClean="0">
                <a:latin typeface="Arial" pitchFamily="34" charset="0"/>
                <a:cs typeface="Arial" pitchFamily="34" charset="0"/>
              </a:rPr>
              <a:t>It recommended that more than 40 statutes be repealed or amended.</a:t>
            </a:r>
          </a:p>
          <a:p>
            <a:endParaRPr lang="en-GB" sz="800" dirty="0" smtClean="0">
              <a:latin typeface="Arial" pitchFamily="34" charset="0"/>
              <a:cs typeface="Arial" pitchFamily="34" charset="0"/>
            </a:endParaRPr>
          </a:p>
          <a:p>
            <a:r>
              <a:rPr lang="en-GB" sz="1200" dirty="0" smtClean="0">
                <a:latin typeface="Arial" pitchFamily="34" charset="0"/>
                <a:cs typeface="Arial" pitchFamily="34" charset="0"/>
              </a:rPr>
              <a:t>The Commission’s recommendation was for a single, clear, modern statute and code of practice that would pave the way for a coherent social care system.</a:t>
            </a:r>
          </a:p>
          <a:p>
            <a:endParaRPr lang="en-GB" dirty="0" smtClean="0"/>
          </a:p>
          <a:p>
            <a:r>
              <a:rPr lang="en-GB" b="1" dirty="0" smtClean="0"/>
              <a:t>Important Note</a:t>
            </a:r>
          </a:p>
          <a:p>
            <a:endParaRPr lang="en-GB" b="1" dirty="0" smtClean="0"/>
          </a:p>
          <a:p>
            <a:r>
              <a:rPr lang="en-GB" b="0" dirty="0" smtClean="0"/>
              <a:t>Some legislation </a:t>
            </a:r>
            <a:r>
              <a:rPr lang="en-GB" b="0" baseline="0" dirty="0" smtClean="0"/>
              <a:t>remains in place, e.g. Mental Capacity Act 2005, or in part remains, e.g. Children Act 1989.</a:t>
            </a:r>
          </a:p>
          <a:p>
            <a:endParaRPr lang="en-GB" b="0" baseline="0" dirty="0" smtClean="0"/>
          </a:p>
          <a:p>
            <a:endParaRPr lang="en-GB" b="0" dirty="0"/>
          </a:p>
        </p:txBody>
      </p:sp>
      <p:sp>
        <p:nvSpPr>
          <p:cNvPr id="4" name="Slide Number Placeholder 3"/>
          <p:cNvSpPr>
            <a:spLocks noGrp="1"/>
          </p:cNvSpPr>
          <p:nvPr>
            <p:ph type="sldNum" sz="quarter" idx="10"/>
          </p:nvPr>
        </p:nvSpPr>
        <p:spPr/>
        <p:txBody>
          <a:bodyPr/>
          <a:lstStyle/>
          <a:p>
            <a:fld id="{F45C96A1-8090-4854-B4D1-E9A088A3A9BA}" type="slidenum">
              <a:rPr lang="en-GB" smtClean="0"/>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F43B7537-80D0-49EA-8B9B-5F6F1D416F92}" type="slidenum">
              <a:rPr lang="en-GB"/>
              <a:pPr>
                <a:defRPr/>
              </a:pPr>
              <a:t>‹#›</a:t>
            </a:fld>
            <a:endParaRPr lang="en-GB"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82BAEBAE-F6C0-4D54-B06B-F65AAD9BB8F4}" type="slidenum">
              <a:rPr lang="en-GB"/>
              <a:pPr>
                <a:defRPr/>
              </a:pPr>
              <a:t>‹#›</a:t>
            </a:fld>
            <a:endParaRPr lang="en-GB"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77D8ADFD-344A-45F3-B9E5-CC06A19E3BAA}" type="slidenum">
              <a:rPr lang="en-GB"/>
              <a:pPr>
                <a:defRPr/>
              </a:pPr>
              <a:t>‹#›</a:t>
            </a:fld>
            <a:endParaRPr lang="en-GB"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0B9272C1-CE3F-487A-8143-A949BC43A3FF}" type="slidenum">
              <a:rPr lang="en-GB"/>
              <a:pPr>
                <a:defRPr/>
              </a:pPr>
              <a:t>‹#›</a:t>
            </a:fld>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B993DE44-0E5D-44DF-9711-130D0EC2C5D9}" type="slidenum">
              <a:rPr lang="en-GB"/>
              <a:pPr>
                <a:defRPr/>
              </a:pPr>
              <a:t>‹#›</a:t>
            </a:fld>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23D1933D-29C1-425B-B22B-4AA644BE1308}" type="slidenum">
              <a:rPr lang="en-GB"/>
              <a:pPr>
                <a:defRPr/>
              </a:pPr>
              <a:t>‹#›</a:t>
            </a:fld>
            <a:endParaRPr lang="en-GB"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7D6F7CD3-B850-47C8-AB49-D149B3AF5EEC}" type="slidenum">
              <a:rPr lang="en-GB"/>
              <a:pPr>
                <a:defRPr/>
              </a:pPr>
              <a:t>‹#›</a:t>
            </a:fld>
            <a:endParaRPr lang="en-GB"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22012C6F-2A82-47B2-A500-D6ECDA5FBC8F}" type="slidenum">
              <a:rPr lang="en-GB"/>
              <a:pPr>
                <a:defRPr/>
              </a:pPr>
              <a:t>‹#›</a:t>
            </a:fld>
            <a:endParaRPr lang="en-GB"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7D9E937C-DBD3-4A8D-BAF7-EDFA87978692}" type="slidenum">
              <a:rPr lang="en-GB"/>
              <a:pPr>
                <a:defRPr/>
              </a:pPr>
              <a:t>‹#›</a:t>
            </a:fld>
            <a:endParaRPr lang="en-GB"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36BBF55D-5C01-4E38-BCC7-DAF569CE240D}" type="slidenum">
              <a:rPr lang="en-GB"/>
              <a:pPr>
                <a:defRPr/>
              </a:pPr>
              <a:t>‹#›</a:t>
            </a:fld>
            <a:endParaRPr lang="en-GB"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67DB0581-8D1E-4493-AA64-5EA2DCC16EC9}" type="slidenum">
              <a:rPr lang="en-GB"/>
              <a:pPr>
                <a:defRPr/>
              </a:pPr>
              <a:t>‹#›</a:t>
            </a:fld>
            <a:endParaRPr lang="en-GB"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4B6C3CB-002B-4E6A-B171-640729883669}"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d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d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d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d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d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d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d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d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1.pd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d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d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d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d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d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d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d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d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9.pd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d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1.pd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d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pd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d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TITLE PAGE.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736190" y="2442018"/>
            <a:ext cx="2407809" cy="4415982"/>
          </a:xfrm>
          <a:prstGeom prst="rect">
            <a:avLst/>
          </a:prstGeom>
        </p:spPr>
      </p:pic>
      <p:sp>
        <p:nvSpPr>
          <p:cNvPr id="17411" name="Rectangle 3"/>
          <p:cNvSpPr>
            <a:spLocks noGrp="1" noChangeArrowheads="1"/>
          </p:cNvSpPr>
          <p:nvPr>
            <p:ph type="body" idx="1"/>
          </p:nvPr>
        </p:nvSpPr>
        <p:spPr>
          <a:xfrm>
            <a:off x="611560" y="1844824"/>
            <a:ext cx="7776864" cy="3793976"/>
          </a:xfrm>
        </p:spPr>
        <p:txBody>
          <a:bodyPr/>
          <a:lstStyle/>
          <a:p>
            <a:pPr>
              <a:buClr>
                <a:srgbClr val="2C9E42"/>
              </a:buClr>
            </a:pPr>
            <a:r>
              <a:rPr lang="en-US" sz="2800" dirty="0" smtClean="0">
                <a:solidFill>
                  <a:srgbClr val="3F5056"/>
                </a:solidFill>
                <a:latin typeface="Arial" pitchFamily="34" charset="0"/>
                <a:cs typeface="Arial" pitchFamily="34" charset="0"/>
              </a:rPr>
              <a:t>Legislation to be repealed:</a:t>
            </a:r>
          </a:p>
          <a:p>
            <a:pPr>
              <a:buClr>
                <a:srgbClr val="2C9E42"/>
              </a:buClr>
            </a:pPr>
            <a:endParaRPr lang="en-US" sz="800" dirty="0" smtClean="0">
              <a:solidFill>
                <a:srgbClr val="3F5056"/>
              </a:solidFill>
            </a:endParaRPr>
          </a:p>
          <a:p>
            <a:pPr lvl="1">
              <a:buClr>
                <a:srgbClr val="2C9E42"/>
              </a:buClr>
            </a:pPr>
            <a:r>
              <a:rPr lang="en-US" sz="2400" dirty="0" smtClean="0">
                <a:solidFill>
                  <a:srgbClr val="3F5056"/>
                </a:solidFill>
                <a:latin typeface="Arial" pitchFamily="34" charset="0"/>
                <a:cs typeface="Arial" pitchFamily="34" charset="0"/>
              </a:rPr>
              <a:t>Health and Social Services and Social Security Adjudications Act 1983  </a:t>
            </a:r>
          </a:p>
          <a:p>
            <a:pPr lvl="1">
              <a:buClr>
                <a:srgbClr val="2C9E42"/>
              </a:buClr>
            </a:pPr>
            <a:r>
              <a:rPr lang="en-US" sz="2400" dirty="0" smtClean="0">
                <a:solidFill>
                  <a:srgbClr val="3F5056"/>
                </a:solidFill>
                <a:latin typeface="Arial" pitchFamily="34" charset="0"/>
                <a:cs typeface="Arial" pitchFamily="34" charset="0"/>
              </a:rPr>
              <a:t>Disabled Persons (Services, Consultation </a:t>
            </a:r>
            <a:br>
              <a:rPr lang="en-US" sz="2400" dirty="0" smtClean="0">
                <a:solidFill>
                  <a:srgbClr val="3F5056"/>
                </a:solidFill>
                <a:latin typeface="Arial" pitchFamily="34" charset="0"/>
                <a:cs typeface="Arial" pitchFamily="34" charset="0"/>
              </a:rPr>
            </a:br>
            <a:r>
              <a:rPr lang="en-US" sz="2400" dirty="0" smtClean="0">
                <a:solidFill>
                  <a:srgbClr val="3F5056"/>
                </a:solidFill>
                <a:latin typeface="Arial" pitchFamily="34" charset="0"/>
                <a:cs typeface="Arial" pitchFamily="34" charset="0"/>
              </a:rPr>
              <a:t>and Representation) Act 1986 </a:t>
            </a:r>
          </a:p>
          <a:p>
            <a:pPr lvl="1">
              <a:buClr>
                <a:srgbClr val="2C9E42"/>
              </a:buClr>
            </a:pPr>
            <a:r>
              <a:rPr lang="en-US" sz="2400" dirty="0" smtClean="0">
                <a:solidFill>
                  <a:srgbClr val="3F5056"/>
                </a:solidFill>
                <a:latin typeface="Arial" pitchFamily="34" charset="0"/>
                <a:cs typeface="Arial" pitchFamily="34" charset="0"/>
              </a:rPr>
              <a:t>National Health Service and Community </a:t>
            </a:r>
            <a:br>
              <a:rPr lang="en-US" sz="2400" dirty="0" smtClean="0">
                <a:solidFill>
                  <a:srgbClr val="3F5056"/>
                </a:solidFill>
                <a:latin typeface="Arial" pitchFamily="34" charset="0"/>
                <a:cs typeface="Arial" pitchFamily="34" charset="0"/>
              </a:rPr>
            </a:br>
            <a:r>
              <a:rPr lang="en-US" sz="2400" dirty="0" smtClean="0">
                <a:solidFill>
                  <a:srgbClr val="3F5056"/>
                </a:solidFill>
                <a:latin typeface="Arial" pitchFamily="34" charset="0"/>
                <a:cs typeface="Arial" pitchFamily="34" charset="0"/>
              </a:rPr>
              <a:t>Care Act 1990 </a:t>
            </a:r>
          </a:p>
          <a:p>
            <a:pPr lvl="1">
              <a:buClr>
                <a:srgbClr val="2C9E42"/>
              </a:buClr>
            </a:pPr>
            <a:r>
              <a:rPr lang="en-US" sz="2400" dirty="0" smtClean="0">
                <a:solidFill>
                  <a:srgbClr val="3F5056"/>
                </a:solidFill>
                <a:latin typeface="Arial" pitchFamily="34" charset="0"/>
                <a:cs typeface="Arial" pitchFamily="34" charset="0"/>
              </a:rPr>
              <a:t>Health and Social Care Act 2001</a:t>
            </a:r>
            <a:endParaRPr lang="en-GB" sz="2400" dirty="0" smtClean="0">
              <a:solidFill>
                <a:srgbClr val="3F5056"/>
              </a:solidFill>
              <a:latin typeface="Arial" pitchFamily="34" charset="0"/>
              <a:cs typeface="Arial" pitchFamily="34" charset="0"/>
            </a:endParaRPr>
          </a:p>
          <a:p>
            <a:endParaRPr lang="en-GB" sz="800" dirty="0" smtClean="0">
              <a:latin typeface="Arial" pitchFamily="34" charset="0"/>
              <a:cs typeface="Arial" pitchFamily="34" charset="0"/>
            </a:endParaRPr>
          </a:p>
          <a:p>
            <a:pPr algn="ctr">
              <a:buNone/>
            </a:pPr>
            <a:endParaRPr lang="en-GB" sz="2000" dirty="0" smtClean="0">
              <a:latin typeface="Arial" pitchFamily="34" charset="0"/>
              <a:cs typeface="Arial" pitchFamily="34" charset="0"/>
            </a:endParaRPr>
          </a:p>
          <a:p>
            <a:pPr>
              <a:buNone/>
            </a:pPr>
            <a:endParaRPr lang="en-GB" sz="2000" dirty="0" smtClean="0">
              <a:latin typeface="Arial" pitchFamily="34" charset="0"/>
              <a:cs typeface="Arial" pitchFamily="34" charset="0"/>
            </a:endParaRPr>
          </a:p>
          <a:p>
            <a:endParaRPr lang="en-GB" sz="2000" dirty="0" smtClean="0">
              <a:latin typeface="Arial" pitchFamily="34" charset="0"/>
              <a:cs typeface="Arial" pitchFamily="34" charset="0"/>
            </a:endParaRPr>
          </a:p>
          <a:p>
            <a:pPr eaLnBrk="1" hangingPunct="1"/>
            <a:endParaRPr lang="en-GB" sz="2800" b="1" dirty="0" smtClean="0"/>
          </a:p>
        </p:txBody>
      </p:sp>
      <p:sp>
        <p:nvSpPr>
          <p:cNvPr id="2054" name="Rectangle 10"/>
          <p:cNvSpPr>
            <a:spLocks noGrp="1" noChangeArrowheads="1"/>
          </p:cNvSpPr>
          <p:nvPr>
            <p:ph type="title"/>
          </p:nvPr>
        </p:nvSpPr>
        <p:spPr>
          <a:xfrm>
            <a:off x="609600" y="609600"/>
            <a:ext cx="7772400" cy="1143000"/>
          </a:xfrm>
          <a:noFill/>
        </p:spPr>
        <p:txBody>
          <a:bodyPr/>
          <a:lstStyle/>
          <a:p>
            <a:pPr eaLnBrk="1" hangingPunct="1"/>
            <a:r>
              <a:rPr lang="en-GB" b="1" u="sng" dirty="0" smtClean="0">
                <a:solidFill>
                  <a:srgbClr val="2C9E42"/>
                </a:solidFill>
                <a:latin typeface="Arial"/>
                <a:cs typeface="Arial"/>
              </a:rPr>
              <a:t>The development of the Act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6" name="Rectangle 9"/>
          <p:cNvSpPr>
            <a:spLocks noGrp="1" noChangeArrowheads="1"/>
          </p:cNvSpPr>
          <p:nvPr>
            <p:ph type="title"/>
          </p:nvPr>
        </p:nvSpPr>
        <p:spPr>
          <a:noFill/>
        </p:spPr>
        <p:txBody>
          <a:bodyPr/>
          <a:lstStyle/>
          <a:p>
            <a:pPr algn="l" eaLnBrk="1" hangingPunct="1"/>
            <a:r>
              <a:rPr lang="en-GB" b="1" u="sng" dirty="0" smtClean="0">
                <a:solidFill>
                  <a:srgbClr val="2C9E42"/>
                </a:solidFill>
                <a:latin typeface="Arial"/>
                <a:cs typeface="Arial"/>
              </a:rPr>
              <a:t>Overview of the Act</a:t>
            </a:r>
          </a:p>
        </p:txBody>
      </p:sp>
      <p:sp>
        <p:nvSpPr>
          <p:cNvPr id="5124" name="Rectangle 2"/>
          <p:cNvSpPr>
            <a:spLocks noGrp="1" noChangeArrowheads="1"/>
          </p:cNvSpPr>
          <p:nvPr>
            <p:ph sz="half" idx="1"/>
          </p:nvPr>
        </p:nvSpPr>
        <p:spPr/>
        <p:txBody>
          <a:bodyPr/>
          <a:lstStyle/>
          <a:p>
            <a:pPr eaLnBrk="1" hangingPunct="1">
              <a:buClr>
                <a:srgbClr val="2C9E42"/>
              </a:buClr>
            </a:pPr>
            <a:r>
              <a:rPr lang="en-GB" sz="2000" b="1" dirty="0" smtClean="0">
                <a:solidFill>
                  <a:srgbClr val="3F5056"/>
                </a:solidFill>
                <a:latin typeface="Arial" charset="0"/>
              </a:rPr>
              <a:t>Part 1 </a:t>
            </a:r>
            <a:r>
              <a:rPr lang="en-GB" sz="2000" dirty="0" smtClean="0">
                <a:solidFill>
                  <a:srgbClr val="3F5056"/>
                </a:solidFill>
                <a:latin typeface="Arial" charset="0"/>
              </a:rPr>
              <a:t>– Introduction</a:t>
            </a:r>
          </a:p>
          <a:p>
            <a:pPr eaLnBrk="1" hangingPunct="1">
              <a:buClr>
                <a:srgbClr val="2C9E42"/>
              </a:buClr>
            </a:pPr>
            <a:r>
              <a:rPr lang="en-GB" sz="2000" b="1" dirty="0" smtClean="0">
                <a:solidFill>
                  <a:srgbClr val="3F5056"/>
                </a:solidFill>
                <a:latin typeface="Arial" charset="0"/>
              </a:rPr>
              <a:t>Part 2 </a:t>
            </a:r>
            <a:r>
              <a:rPr lang="en-GB" sz="2000" dirty="0" smtClean="0">
                <a:solidFill>
                  <a:srgbClr val="3F5056"/>
                </a:solidFill>
                <a:latin typeface="Arial" charset="0"/>
              </a:rPr>
              <a:t>– General Functions</a:t>
            </a:r>
          </a:p>
          <a:p>
            <a:pPr eaLnBrk="1" hangingPunct="1">
              <a:buClr>
                <a:srgbClr val="2C9E42"/>
              </a:buClr>
            </a:pPr>
            <a:r>
              <a:rPr lang="en-GB" sz="2000" b="1" dirty="0" smtClean="0">
                <a:solidFill>
                  <a:srgbClr val="3F5056"/>
                </a:solidFill>
                <a:latin typeface="Arial" charset="0"/>
              </a:rPr>
              <a:t>Part 3 </a:t>
            </a:r>
            <a:r>
              <a:rPr lang="en-GB" sz="2000" dirty="0" smtClean="0">
                <a:solidFill>
                  <a:srgbClr val="3F5056"/>
                </a:solidFill>
                <a:latin typeface="Arial" charset="0"/>
              </a:rPr>
              <a:t>– Assessing the Needs of Individuals</a:t>
            </a:r>
          </a:p>
          <a:p>
            <a:pPr eaLnBrk="1" hangingPunct="1">
              <a:buClr>
                <a:srgbClr val="2C9E42"/>
              </a:buClr>
            </a:pPr>
            <a:r>
              <a:rPr lang="en-GB" sz="2000" b="1" dirty="0" smtClean="0">
                <a:solidFill>
                  <a:srgbClr val="3F5056"/>
                </a:solidFill>
                <a:latin typeface="Arial" charset="0"/>
              </a:rPr>
              <a:t>Part 4 </a:t>
            </a:r>
            <a:r>
              <a:rPr lang="en-GB" sz="2000" dirty="0" smtClean="0">
                <a:solidFill>
                  <a:srgbClr val="3F5056"/>
                </a:solidFill>
                <a:latin typeface="Arial" charset="0"/>
              </a:rPr>
              <a:t>– Meeting Needs</a:t>
            </a:r>
          </a:p>
          <a:p>
            <a:pPr eaLnBrk="1" hangingPunct="1">
              <a:buClr>
                <a:srgbClr val="2C9E42"/>
              </a:buClr>
            </a:pPr>
            <a:r>
              <a:rPr lang="en-GB" sz="2000" b="1" dirty="0" smtClean="0">
                <a:solidFill>
                  <a:srgbClr val="3F5056"/>
                </a:solidFill>
                <a:latin typeface="Arial" charset="0"/>
              </a:rPr>
              <a:t>Part 5 </a:t>
            </a:r>
            <a:r>
              <a:rPr lang="en-GB" sz="2000" dirty="0" smtClean="0">
                <a:solidFill>
                  <a:srgbClr val="3F5056"/>
                </a:solidFill>
                <a:latin typeface="Arial" charset="0"/>
              </a:rPr>
              <a:t>– Charging and Financial Assessment</a:t>
            </a:r>
          </a:p>
          <a:p>
            <a:pPr eaLnBrk="1" hangingPunct="1">
              <a:buClr>
                <a:srgbClr val="2C9E42"/>
              </a:buClr>
            </a:pPr>
            <a:r>
              <a:rPr lang="en-GB" sz="2000" b="1" dirty="0" smtClean="0">
                <a:solidFill>
                  <a:srgbClr val="3F5056"/>
                </a:solidFill>
                <a:latin typeface="Arial" charset="0"/>
              </a:rPr>
              <a:t>Part 6 </a:t>
            </a:r>
            <a:r>
              <a:rPr lang="en-GB" sz="2000" dirty="0">
                <a:solidFill>
                  <a:srgbClr val="3F5056"/>
                </a:solidFill>
                <a:latin typeface="Arial" charset="0"/>
              </a:rPr>
              <a:t>– </a:t>
            </a:r>
            <a:r>
              <a:rPr lang="en-GB" sz="2000" dirty="0" smtClean="0">
                <a:solidFill>
                  <a:srgbClr val="3F5056"/>
                </a:solidFill>
                <a:latin typeface="Arial" charset="0"/>
              </a:rPr>
              <a:t>Looked After and Accommodated Children</a:t>
            </a:r>
          </a:p>
          <a:p>
            <a:pPr eaLnBrk="1" hangingPunct="1">
              <a:buClr>
                <a:srgbClr val="2C9E42"/>
              </a:buClr>
            </a:pPr>
            <a:r>
              <a:rPr lang="en-GB" sz="2000" b="1" dirty="0" smtClean="0">
                <a:solidFill>
                  <a:srgbClr val="3F5056"/>
                </a:solidFill>
                <a:latin typeface="Arial" charset="0"/>
              </a:rPr>
              <a:t>Part 7 </a:t>
            </a:r>
            <a:r>
              <a:rPr lang="en-GB" sz="2000" dirty="0" smtClean="0">
                <a:solidFill>
                  <a:srgbClr val="3F5056"/>
                </a:solidFill>
                <a:latin typeface="Arial" charset="0"/>
              </a:rPr>
              <a:t>– Safeguarding</a:t>
            </a:r>
          </a:p>
          <a:p>
            <a:pPr eaLnBrk="1" hangingPunct="1">
              <a:buFontTx/>
              <a:buNone/>
            </a:pPr>
            <a:endParaRPr lang="en-GB" sz="2000" dirty="0" smtClean="0">
              <a:solidFill>
                <a:srgbClr val="3F5056"/>
              </a:solidFill>
              <a:latin typeface="Arial" charset="0"/>
            </a:endParaRPr>
          </a:p>
          <a:p>
            <a:pPr eaLnBrk="1" hangingPunct="1">
              <a:buFontTx/>
              <a:buNone/>
            </a:pPr>
            <a:endParaRPr lang="en-GB" dirty="0" smtClean="0">
              <a:solidFill>
                <a:srgbClr val="3F5056"/>
              </a:solidFill>
              <a:latin typeface="Arial" charset="0"/>
            </a:endParaRPr>
          </a:p>
        </p:txBody>
      </p:sp>
      <p:sp>
        <p:nvSpPr>
          <p:cNvPr id="11" name="Content Placeholder 10"/>
          <p:cNvSpPr>
            <a:spLocks noGrp="1"/>
          </p:cNvSpPr>
          <p:nvPr>
            <p:ph sz="half" idx="2"/>
          </p:nvPr>
        </p:nvSpPr>
        <p:spPr/>
        <p:txBody>
          <a:bodyPr/>
          <a:lstStyle/>
          <a:p>
            <a:pPr>
              <a:buClr>
                <a:srgbClr val="2C9E42"/>
              </a:buClr>
            </a:pPr>
            <a:r>
              <a:rPr lang="en-GB" sz="2000" b="1" dirty="0" smtClean="0">
                <a:solidFill>
                  <a:srgbClr val="3F5056"/>
                </a:solidFill>
                <a:latin typeface="Arial" charset="0"/>
              </a:rPr>
              <a:t>Part 8 </a:t>
            </a:r>
            <a:r>
              <a:rPr lang="en-GB" sz="2000" dirty="0" smtClean="0">
                <a:solidFill>
                  <a:srgbClr val="3F5056"/>
                </a:solidFill>
                <a:latin typeface="Arial" charset="0"/>
              </a:rPr>
              <a:t>– Social Services Functions</a:t>
            </a:r>
          </a:p>
          <a:p>
            <a:pPr>
              <a:buClr>
                <a:srgbClr val="2C9E42"/>
              </a:buClr>
            </a:pPr>
            <a:r>
              <a:rPr lang="en-GB" sz="2000" b="1" dirty="0" smtClean="0">
                <a:solidFill>
                  <a:srgbClr val="3F5056"/>
                </a:solidFill>
                <a:latin typeface="Arial" charset="0"/>
              </a:rPr>
              <a:t>Part 9 </a:t>
            </a:r>
            <a:r>
              <a:rPr lang="en-GB" sz="2000" dirty="0">
                <a:solidFill>
                  <a:srgbClr val="3F5056"/>
                </a:solidFill>
                <a:latin typeface="Arial" charset="0"/>
              </a:rPr>
              <a:t>–</a:t>
            </a:r>
            <a:r>
              <a:rPr lang="en-GB" sz="2000" b="1" dirty="0" smtClean="0">
                <a:solidFill>
                  <a:srgbClr val="3F5056"/>
                </a:solidFill>
                <a:latin typeface="Arial" charset="0"/>
              </a:rPr>
              <a:t> </a:t>
            </a:r>
            <a:r>
              <a:rPr lang="en-GB" sz="2000" dirty="0" smtClean="0">
                <a:solidFill>
                  <a:srgbClr val="3F5056"/>
                </a:solidFill>
                <a:latin typeface="Arial" charset="0"/>
              </a:rPr>
              <a:t>Co-operation and Partnership</a:t>
            </a:r>
          </a:p>
          <a:p>
            <a:pPr>
              <a:buClr>
                <a:srgbClr val="2C9E42"/>
              </a:buClr>
            </a:pPr>
            <a:r>
              <a:rPr lang="en-GB" sz="2000" b="1" dirty="0" smtClean="0">
                <a:solidFill>
                  <a:srgbClr val="3F5056"/>
                </a:solidFill>
                <a:latin typeface="Arial" charset="0"/>
              </a:rPr>
              <a:t>Part 10 </a:t>
            </a:r>
            <a:r>
              <a:rPr lang="en-GB" sz="2000" dirty="0">
                <a:solidFill>
                  <a:srgbClr val="3F5056"/>
                </a:solidFill>
                <a:latin typeface="Arial" charset="0"/>
              </a:rPr>
              <a:t>– </a:t>
            </a:r>
            <a:r>
              <a:rPr lang="en-GB" sz="2000" dirty="0" smtClean="0">
                <a:solidFill>
                  <a:srgbClr val="3F5056"/>
                </a:solidFill>
                <a:latin typeface="Arial" charset="0"/>
              </a:rPr>
              <a:t>Complaints, Representations and Advocacy Services</a:t>
            </a:r>
          </a:p>
          <a:p>
            <a:pPr>
              <a:buClr>
                <a:srgbClr val="2C9E42"/>
              </a:buClr>
            </a:pPr>
            <a:r>
              <a:rPr lang="en-GB" sz="2000" b="1" dirty="0" smtClean="0">
                <a:solidFill>
                  <a:srgbClr val="3F5056"/>
                </a:solidFill>
                <a:latin typeface="Arial" charset="0"/>
              </a:rPr>
              <a:t>Part 11 </a:t>
            </a:r>
            <a:r>
              <a:rPr lang="en-GB" sz="2000" dirty="0" smtClean="0">
                <a:solidFill>
                  <a:srgbClr val="3F5056"/>
                </a:solidFill>
                <a:latin typeface="Arial" charset="0"/>
              </a:rPr>
              <a:t>– Miscellaneous </a:t>
            </a:r>
            <a:br>
              <a:rPr lang="en-GB" sz="2000" dirty="0" smtClean="0">
                <a:solidFill>
                  <a:srgbClr val="3F5056"/>
                </a:solidFill>
                <a:latin typeface="Arial" charset="0"/>
              </a:rPr>
            </a:br>
            <a:r>
              <a:rPr lang="en-GB" sz="2000" dirty="0" smtClean="0">
                <a:solidFill>
                  <a:srgbClr val="3F5056"/>
                </a:solidFill>
                <a:latin typeface="Arial" charset="0"/>
              </a:rPr>
              <a:t>and General</a:t>
            </a:r>
          </a:p>
        </p:txBody>
      </p:sp>
      <p:sp>
        <p:nvSpPr>
          <p:cNvPr id="21514" name="Rectangle 10"/>
          <p:cNvSpPr>
            <a:spLocks noChangeArrowheads="1"/>
          </p:cNvSpPr>
          <p:nvPr/>
        </p:nvSpPr>
        <p:spPr bwMode="auto">
          <a:xfrm>
            <a:off x="685800" y="1905000"/>
            <a:ext cx="7772400" cy="690958"/>
          </a:xfrm>
          <a:prstGeom prst="rect">
            <a:avLst/>
          </a:prstGeom>
          <a:noFill/>
          <a:ln w="9525">
            <a:noFill/>
            <a:miter lim="800000"/>
            <a:headEnd/>
            <a:tailEnd/>
          </a:ln>
        </p:spPr>
        <p:txBody>
          <a:bodyPr>
            <a:spAutoFit/>
          </a:bodyPr>
          <a:lstStyle/>
          <a:p>
            <a:pPr>
              <a:lnSpc>
                <a:spcPct val="90000"/>
              </a:lnSpc>
              <a:spcBef>
                <a:spcPct val="20000"/>
              </a:spcBef>
              <a:buFontTx/>
              <a:buChar char="•"/>
            </a:pPr>
            <a:endParaRPr lang="en-GB" sz="900" dirty="0">
              <a:latin typeface="Arial" charset="0"/>
            </a:endParaRPr>
          </a:p>
          <a:p>
            <a:pPr>
              <a:lnSpc>
                <a:spcPct val="90000"/>
              </a:lnSpc>
              <a:spcBef>
                <a:spcPct val="20000"/>
              </a:spcBef>
            </a:pPr>
            <a:endParaRPr lang="en-GB" sz="2800" dirty="0">
              <a:latin typeface="Arial" charset="0"/>
            </a:endParaRPr>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181360" y="4538516"/>
            <a:ext cx="1962640" cy="2319484"/>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503828" y="2555978"/>
            <a:ext cx="3640172" cy="4302021"/>
          </a:xfrm>
          <a:prstGeom prst="rect">
            <a:avLst/>
          </a:prstGeom>
        </p:spPr>
      </p:pic>
      <p:sp>
        <p:nvSpPr>
          <p:cNvPr id="19459" name="Rectangle 3"/>
          <p:cNvSpPr>
            <a:spLocks noGrp="1" noChangeArrowheads="1"/>
          </p:cNvSpPr>
          <p:nvPr>
            <p:ph type="body" idx="1"/>
          </p:nvPr>
        </p:nvSpPr>
        <p:spPr>
          <a:xfrm>
            <a:off x="685800" y="1981200"/>
            <a:ext cx="7772400" cy="1087760"/>
          </a:xfrm>
        </p:spPr>
        <p:txBody>
          <a:bodyPr/>
          <a:lstStyle/>
          <a:p>
            <a:pPr eaLnBrk="1" hangingPunct="1">
              <a:buClr>
                <a:srgbClr val="2C9E42"/>
              </a:buClr>
            </a:pPr>
            <a:r>
              <a:rPr lang="en-GB" sz="2400" dirty="0" smtClean="0">
                <a:solidFill>
                  <a:srgbClr val="3F5056"/>
                </a:solidFill>
                <a:latin typeface="Arial" charset="0"/>
              </a:rPr>
              <a:t>Provides an overview of the whole Act and defines some of the key terms</a:t>
            </a:r>
          </a:p>
          <a:p>
            <a:pPr eaLnBrk="1" hangingPunct="1">
              <a:buClr>
                <a:srgbClr val="2C9E42"/>
              </a:buClr>
            </a:pPr>
            <a:endParaRPr lang="en-GB" sz="2400" dirty="0" smtClean="0">
              <a:solidFill>
                <a:srgbClr val="3F5056"/>
              </a:solidFill>
              <a:latin typeface="Arial" charset="0"/>
            </a:endParaRPr>
          </a:p>
          <a:p>
            <a:pPr eaLnBrk="1" hangingPunct="1">
              <a:buClr>
                <a:srgbClr val="2C9E42"/>
              </a:buClr>
            </a:pPr>
            <a:endParaRPr lang="en-GB" sz="2400" dirty="0" smtClean="0">
              <a:solidFill>
                <a:srgbClr val="3F5056"/>
              </a:solidFill>
              <a:latin typeface="Arial" charset="0"/>
            </a:endParaRPr>
          </a:p>
        </p:txBody>
      </p:sp>
      <p:sp>
        <p:nvSpPr>
          <p:cNvPr id="7174" name="Rectangle 11"/>
          <p:cNvSpPr>
            <a:spLocks noGrp="1" noChangeArrowheads="1"/>
          </p:cNvSpPr>
          <p:nvPr>
            <p:ph type="title"/>
          </p:nvPr>
        </p:nvSpPr>
        <p:spPr>
          <a:xfrm>
            <a:off x="533400" y="609600"/>
            <a:ext cx="7924800" cy="1143000"/>
          </a:xfrm>
          <a:solidFill>
            <a:srgbClr val="FFFFFF"/>
          </a:solidFill>
        </p:spPr>
        <p:txBody>
          <a:bodyPr/>
          <a:lstStyle/>
          <a:p>
            <a:pPr algn="l" eaLnBrk="1" hangingPunct="1"/>
            <a:r>
              <a:rPr lang="en-GB" b="1" u="sng" dirty="0" smtClean="0">
                <a:solidFill>
                  <a:srgbClr val="2C9E42"/>
                </a:solidFill>
                <a:latin typeface="Arial"/>
                <a:cs typeface="Arial"/>
              </a:rPr>
              <a:t>Part 1 – Introduction</a:t>
            </a:r>
          </a:p>
        </p:txBody>
      </p:sp>
      <p:sp>
        <p:nvSpPr>
          <p:cNvPr id="11" name="TextBox 10"/>
          <p:cNvSpPr txBox="1"/>
          <p:nvPr/>
        </p:nvSpPr>
        <p:spPr>
          <a:xfrm>
            <a:off x="1371600" y="3284984"/>
            <a:ext cx="6096000" cy="1972816"/>
          </a:xfrm>
          <a:prstGeom prst="rect">
            <a:avLst/>
          </a:prstGeom>
          <a:solidFill>
            <a:srgbClr val="2C9E42"/>
          </a:solidFill>
          <a:ln w="12700" cap="flat" cmpd="sng" algn="ctr">
            <a:no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none" rtlCol="0" anchor="ctr">
            <a:noAutofit/>
          </a:bodyPr>
          <a:lstStyle/>
          <a:p>
            <a:pPr algn="ctr"/>
            <a:r>
              <a:rPr lang="en-GB" b="1" dirty="0" smtClean="0">
                <a:solidFill>
                  <a:schemeClr val="bg1"/>
                </a:solidFill>
                <a:latin typeface="Arial" pitchFamily="34" charset="0"/>
                <a:cs typeface="Arial" pitchFamily="34" charset="0"/>
              </a:rPr>
              <a:t>For discussion</a:t>
            </a:r>
          </a:p>
          <a:p>
            <a:pPr algn="ctr"/>
            <a:r>
              <a:rPr lang="en-GB" dirty="0" smtClean="0">
                <a:solidFill>
                  <a:schemeClr val="bg1"/>
                </a:solidFill>
                <a:latin typeface="Arial" pitchFamily="34" charset="0"/>
                <a:cs typeface="Arial" pitchFamily="34" charset="0"/>
              </a:rPr>
              <a:t>What impact will the definition of </a:t>
            </a:r>
            <a:br>
              <a:rPr lang="en-GB" dirty="0" smtClean="0">
                <a:solidFill>
                  <a:schemeClr val="bg1"/>
                </a:solidFill>
                <a:latin typeface="Arial" pitchFamily="34" charset="0"/>
                <a:cs typeface="Arial" pitchFamily="34" charset="0"/>
              </a:rPr>
            </a:br>
            <a:r>
              <a:rPr lang="en-GB" dirty="0" smtClean="0">
                <a:solidFill>
                  <a:schemeClr val="bg1"/>
                </a:solidFill>
                <a:latin typeface="Arial" pitchFamily="34" charset="0"/>
                <a:cs typeface="Arial" pitchFamily="34" charset="0"/>
              </a:rPr>
              <a:t>well-being have upon practice?</a:t>
            </a:r>
            <a:endParaRPr lang="en-GB"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348684" y="3565346"/>
            <a:ext cx="1795315" cy="3292653"/>
          </a:xfrm>
          <a:prstGeom prst="rect">
            <a:avLst/>
          </a:prstGeom>
        </p:spPr>
      </p:pic>
      <p:sp>
        <p:nvSpPr>
          <p:cNvPr id="6147" name="Rectangle 3"/>
          <p:cNvSpPr>
            <a:spLocks noGrp="1" noChangeArrowheads="1"/>
          </p:cNvSpPr>
          <p:nvPr>
            <p:ph type="body" idx="1"/>
          </p:nvPr>
        </p:nvSpPr>
        <p:spPr>
          <a:xfrm>
            <a:off x="685800" y="1981200"/>
            <a:ext cx="7772400" cy="3429000"/>
          </a:xfrm>
        </p:spPr>
        <p:txBody>
          <a:bodyPr/>
          <a:lstStyle/>
          <a:p>
            <a:pPr eaLnBrk="1" hangingPunct="1">
              <a:lnSpc>
                <a:spcPct val="90000"/>
              </a:lnSpc>
              <a:buNone/>
            </a:pPr>
            <a:r>
              <a:rPr lang="en-GB" sz="2400" dirty="0" smtClean="0">
                <a:solidFill>
                  <a:srgbClr val="2C9E42"/>
                </a:solidFill>
                <a:latin typeface="Arial" charset="0"/>
              </a:rPr>
              <a:t>Meaning of adult, child, carer and disabled</a:t>
            </a:r>
          </a:p>
          <a:p>
            <a:pPr eaLnBrk="1" hangingPunct="1">
              <a:lnSpc>
                <a:spcPct val="90000"/>
              </a:lnSpc>
              <a:buNone/>
            </a:pPr>
            <a:endParaRPr lang="en-GB" sz="1000" dirty="0" smtClean="0">
              <a:latin typeface="Arial" charset="0"/>
            </a:endParaRPr>
          </a:p>
          <a:p>
            <a:pPr eaLnBrk="1" hangingPunct="1">
              <a:lnSpc>
                <a:spcPct val="90000"/>
              </a:lnSpc>
              <a:buClr>
                <a:srgbClr val="2C9E42"/>
              </a:buClr>
            </a:pPr>
            <a:r>
              <a:rPr lang="en-GB" sz="2400" b="1" dirty="0" smtClean="0">
                <a:solidFill>
                  <a:srgbClr val="3F5056"/>
                </a:solidFill>
                <a:latin typeface="Arial" charset="0"/>
              </a:rPr>
              <a:t>Adult – </a:t>
            </a:r>
            <a:r>
              <a:rPr lang="en-GB" sz="2400" dirty="0" smtClean="0">
                <a:solidFill>
                  <a:srgbClr val="3F5056"/>
                </a:solidFill>
                <a:latin typeface="Arial" charset="0"/>
              </a:rPr>
              <a:t>Means a person who is aged 18 or over</a:t>
            </a:r>
          </a:p>
          <a:p>
            <a:pPr eaLnBrk="1" hangingPunct="1">
              <a:lnSpc>
                <a:spcPct val="90000"/>
              </a:lnSpc>
              <a:buClr>
                <a:srgbClr val="2C9E42"/>
              </a:buClr>
            </a:pPr>
            <a:r>
              <a:rPr lang="en-GB" sz="2400" b="1" dirty="0" smtClean="0">
                <a:solidFill>
                  <a:srgbClr val="3F5056"/>
                </a:solidFill>
                <a:latin typeface="Arial" charset="0"/>
              </a:rPr>
              <a:t>Child –</a:t>
            </a:r>
            <a:r>
              <a:rPr lang="en-GB" sz="2400" dirty="0" smtClean="0">
                <a:solidFill>
                  <a:srgbClr val="3F5056"/>
                </a:solidFill>
                <a:latin typeface="Arial" charset="0"/>
              </a:rPr>
              <a:t> Means a person who is aged under 18</a:t>
            </a:r>
          </a:p>
          <a:p>
            <a:pPr eaLnBrk="1" hangingPunct="1">
              <a:lnSpc>
                <a:spcPct val="90000"/>
              </a:lnSpc>
              <a:buClr>
                <a:srgbClr val="2C9E42"/>
              </a:buClr>
            </a:pPr>
            <a:r>
              <a:rPr lang="en-GB" sz="2400" b="1" dirty="0" smtClean="0">
                <a:solidFill>
                  <a:srgbClr val="3F5056"/>
                </a:solidFill>
                <a:latin typeface="Arial" charset="0"/>
              </a:rPr>
              <a:t>Carer –</a:t>
            </a:r>
            <a:r>
              <a:rPr lang="en-GB" sz="2400" dirty="0" smtClean="0">
                <a:solidFill>
                  <a:srgbClr val="3F5056"/>
                </a:solidFill>
                <a:latin typeface="Arial" charset="0"/>
              </a:rPr>
              <a:t> Means a person who provides or intends </a:t>
            </a:r>
            <a:br>
              <a:rPr lang="en-GB" sz="2400" dirty="0" smtClean="0">
                <a:solidFill>
                  <a:srgbClr val="3F5056"/>
                </a:solidFill>
                <a:latin typeface="Arial" charset="0"/>
              </a:rPr>
            </a:br>
            <a:r>
              <a:rPr lang="en-GB" sz="2400" dirty="0" smtClean="0">
                <a:solidFill>
                  <a:srgbClr val="3F5056"/>
                </a:solidFill>
                <a:latin typeface="Arial" charset="0"/>
              </a:rPr>
              <a:t>to provide care for an adult or a disabled child</a:t>
            </a:r>
          </a:p>
          <a:p>
            <a:pPr eaLnBrk="1" hangingPunct="1">
              <a:lnSpc>
                <a:spcPct val="90000"/>
              </a:lnSpc>
              <a:buClr>
                <a:srgbClr val="2C9E42"/>
              </a:buClr>
            </a:pPr>
            <a:r>
              <a:rPr lang="en-GB" sz="2400" b="1" dirty="0" smtClean="0">
                <a:solidFill>
                  <a:srgbClr val="3F5056"/>
                </a:solidFill>
                <a:latin typeface="Arial" charset="0"/>
              </a:rPr>
              <a:t>A person is disabled</a:t>
            </a:r>
            <a:r>
              <a:rPr lang="en-GB" sz="2400" dirty="0" smtClean="0">
                <a:solidFill>
                  <a:srgbClr val="3F5056"/>
                </a:solidFill>
                <a:latin typeface="Arial" charset="0"/>
              </a:rPr>
              <a:t> if the person has a disability for the purposes of the Equality Act 2010</a:t>
            </a:r>
          </a:p>
          <a:p>
            <a:pPr eaLnBrk="1" hangingPunct="1">
              <a:lnSpc>
                <a:spcPct val="90000"/>
              </a:lnSpc>
              <a:buClr>
                <a:srgbClr val="2C9E42"/>
              </a:buClr>
            </a:pPr>
            <a:endParaRPr lang="en-GB" sz="2400" dirty="0" smtClean="0">
              <a:solidFill>
                <a:srgbClr val="3F5056"/>
              </a:solidFill>
              <a:latin typeface="Arial" charset="0"/>
            </a:endParaRPr>
          </a:p>
        </p:txBody>
      </p:sp>
      <p:sp>
        <p:nvSpPr>
          <p:cNvPr id="8198" name="Rectangle 11"/>
          <p:cNvSpPr>
            <a:spLocks noGrp="1" noChangeArrowheads="1"/>
          </p:cNvSpPr>
          <p:nvPr>
            <p:ph type="title"/>
          </p:nvPr>
        </p:nvSpPr>
        <p:spPr>
          <a:xfrm>
            <a:off x="762000" y="533400"/>
            <a:ext cx="7772400" cy="1143000"/>
          </a:xfrm>
          <a:noFill/>
        </p:spPr>
        <p:txBody>
          <a:bodyPr/>
          <a:lstStyle/>
          <a:p>
            <a:pPr algn="l" eaLnBrk="1" hangingPunct="1"/>
            <a:r>
              <a:rPr lang="en-GB" b="1" u="sng" dirty="0" smtClean="0">
                <a:solidFill>
                  <a:srgbClr val="2C9E42"/>
                </a:solidFill>
                <a:latin typeface="Arial"/>
                <a:cs typeface="Arial"/>
              </a:rPr>
              <a:t>Part 1 – Introduction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3"/>
          <p:cNvSpPr>
            <a:spLocks noGrp="1" noChangeArrowheads="1"/>
          </p:cNvSpPr>
          <p:nvPr>
            <p:ph type="body" idx="1"/>
          </p:nvPr>
        </p:nvSpPr>
        <p:spPr/>
        <p:txBody>
          <a:bodyPr/>
          <a:lstStyle/>
          <a:p>
            <a:pPr eaLnBrk="1" hangingPunct="1"/>
            <a:endParaRPr lang="en-GB" sz="800" b="1" dirty="0" smtClean="0">
              <a:latin typeface="Arial" charset="0"/>
            </a:endParaRPr>
          </a:p>
          <a:p>
            <a:pPr eaLnBrk="1" hangingPunct="1">
              <a:buClr>
                <a:srgbClr val="2C9E42"/>
              </a:buClr>
            </a:pPr>
            <a:r>
              <a:rPr lang="en-GB" sz="2400" b="1" dirty="0" smtClean="0">
                <a:solidFill>
                  <a:srgbClr val="3F5056"/>
                </a:solidFill>
                <a:latin typeface="Arial" charset="0"/>
              </a:rPr>
              <a:t>Overarching duties –</a:t>
            </a:r>
            <a:r>
              <a:rPr lang="en-GB" sz="2400" dirty="0" smtClean="0">
                <a:solidFill>
                  <a:srgbClr val="3F5056"/>
                </a:solidFill>
                <a:latin typeface="Arial" charset="0"/>
              </a:rPr>
              <a:t> General duty to promote the well-being of people in need and carers</a:t>
            </a:r>
          </a:p>
          <a:p>
            <a:pPr eaLnBrk="1" hangingPunct="1">
              <a:buClr>
                <a:srgbClr val="2C9E42"/>
              </a:buClr>
            </a:pPr>
            <a:endParaRPr lang="en-GB" sz="800" dirty="0" smtClean="0">
              <a:solidFill>
                <a:srgbClr val="3F5056"/>
              </a:solidFill>
              <a:latin typeface="Arial" charset="0"/>
            </a:endParaRPr>
          </a:p>
          <a:p>
            <a:pPr eaLnBrk="1" hangingPunct="1">
              <a:buClr>
                <a:srgbClr val="2C9E42"/>
              </a:buClr>
            </a:pPr>
            <a:r>
              <a:rPr lang="en-GB" sz="2400" b="1" dirty="0" smtClean="0">
                <a:solidFill>
                  <a:srgbClr val="3F5056"/>
                </a:solidFill>
                <a:latin typeface="Arial" charset="0"/>
              </a:rPr>
              <a:t>Well-being outcomes – </a:t>
            </a:r>
            <a:r>
              <a:rPr lang="en-GB" sz="2400" dirty="0" smtClean="0">
                <a:solidFill>
                  <a:srgbClr val="3F5056"/>
                </a:solidFill>
                <a:latin typeface="Arial" charset="0"/>
              </a:rPr>
              <a:t>Defined by Welsh Ministers by a statement of outcomes and a code of practice</a:t>
            </a:r>
          </a:p>
          <a:p>
            <a:pPr eaLnBrk="1" hangingPunct="1">
              <a:buClr>
                <a:srgbClr val="2C9E42"/>
              </a:buClr>
            </a:pPr>
            <a:endParaRPr lang="en-GB" sz="800" b="1" dirty="0" smtClean="0">
              <a:solidFill>
                <a:srgbClr val="3F5056"/>
              </a:solidFill>
              <a:latin typeface="Arial" charset="0"/>
            </a:endParaRPr>
          </a:p>
          <a:p>
            <a:pPr eaLnBrk="1" hangingPunct="1">
              <a:buClr>
                <a:srgbClr val="2C9E42"/>
              </a:buClr>
            </a:pPr>
            <a:r>
              <a:rPr lang="en-GB" sz="2400" b="1" dirty="0" smtClean="0">
                <a:solidFill>
                  <a:srgbClr val="3F5056"/>
                </a:solidFill>
                <a:latin typeface="Arial" charset="0"/>
              </a:rPr>
              <a:t>Local arrangements – </a:t>
            </a:r>
            <a:r>
              <a:rPr lang="en-GB" sz="2400" dirty="0" smtClean="0">
                <a:solidFill>
                  <a:srgbClr val="3F5056"/>
                </a:solidFill>
                <a:latin typeface="Arial" charset="0"/>
              </a:rPr>
              <a:t>Emphasis on preventative services and promoting co-production</a:t>
            </a:r>
          </a:p>
          <a:p>
            <a:pPr eaLnBrk="1" hangingPunct="1">
              <a:buClr>
                <a:srgbClr val="2C9E42"/>
              </a:buClr>
            </a:pPr>
            <a:endParaRPr lang="en-GB" sz="800" dirty="0" smtClean="0">
              <a:solidFill>
                <a:srgbClr val="3F5056"/>
              </a:solidFill>
              <a:latin typeface="Arial" charset="0"/>
            </a:endParaRPr>
          </a:p>
          <a:p>
            <a:pPr eaLnBrk="1" hangingPunct="1">
              <a:buClr>
                <a:srgbClr val="2C9E42"/>
              </a:buClr>
            </a:pPr>
            <a:r>
              <a:rPr lang="en-GB" sz="2400" b="1" dirty="0" smtClean="0">
                <a:solidFill>
                  <a:srgbClr val="3F5056"/>
                </a:solidFill>
                <a:latin typeface="Arial" charset="0"/>
              </a:rPr>
              <a:t>Information, advice and assistance services</a:t>
            </a:r>
          </a:p>
        </p:txBody>
      </p:sp>
      <p:sp>
        <p:nvSpPr>
          <p:cNvPr id="6150" name="Rectangle 10"/>
          <p:cNvSpPr>
            <a:spLocks noGrp="1" noChangeArrowheads="1"/>
          </p:cNvSpPr>
          <p:nvPr>
            <p:ph type="title"/>
          </p:nvPr>
        </p:nvSpPr>
        <p:spPr>
          <a:solidFill>
            <a:srgbClr val="FFFFFF"/>
          </a:solidFill>
        </p:spPr>
        <p:txBody>
          <a:bodyPr/>
          <a:lstStyle/>
          <a:p>
            <a:pPr algn="l" eaLnBrk="1" hangingPunct="1"/>
            <a:r>
              <a:rPr lang="en-GB" b="1" u="sng" dirty="0" smtClean="0">
                <a:solidFill>
                  <a:srgbClr val="2C9E42"/>
                </a:solidFill>
                <a:latin typeface="Arial"/>
                <a:cs typeface="Arial"/>
              </a:rPr>
              <a:t>Part 2 – General Functions</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717349" y="977414"/>
            <a:ext cx="1426651" cy="5880586"/>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p:txBody>
          <a:bodyPr/>
          <a:lstStyle/>
          <a:p>
            <a:pPr eaLnBrk="1" hangingPunct="1">
              <a:buClr>
                <a:srgbClr val="2C9E42"/>
              </a:buClr>
            </a:pPr>
            <a:r>
              <a:rPr lang="en-GB" sz="2400" dirty="0" smtClean="0">
                <a:solidFill>
                  <a:srgbClr val="3F5056"/>
                </a:solidFill>
                <a:latin typeface="Arial" pitchFamily="34" charset="0"/>
                <a:cs typeface="Arial" pitchFamily="34" charset="0"/>
              </a:rPr>
              <a:t>The underlying approach of this part of the Act is </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for adults and children to be assessed for care and support and for carers to be assessed for support</a:t>
            </a:r>
          </a:p>
          <a:p>
            <a:pPr eaLnBrk="1" hangingPunct="1">
              <a:buClr>
                <a:srgbClr val="2C9E42"/>
              </a:buClr>
            </a:pPr>
            <a:endParaRPr lang="en-GB" sz="800" dirty="0" smtClean="0">
              <a:solidFill>
                <a:srgbClr val="3F5056"/>
              </a:solidFill>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The aim is to simplify the assessment process </a:t>
            </a:r>
          </a:p>
          <a:p>
            <a:pPr eaLnBrk="1" hangingPunct="1">
              <a:buClr>
                <a:srgbClr val="2C9E42"/>
              </a:buClr>
            </a:pPr>
            <a:endParaRPr lang="en-GB" sz="800" dirty="0" smtClean="0">
              <a:solidFill>
                <a:srgbClr val="3F5056"/>
              </a:solidFill>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Where appropriate, assessments for a carer and a cared for person can be combined</a:t>
            </a:r>
          </a:p>
          <a:p>
            <a:pPr eaLnBrk="1" hangingPunct="1"/>
            <a:endParaRPr lang="en-GB" sz="2800" dirty="0" smtClean="0">
              <a:latin typeface="Arial" pitchFamily="34" charset="0"/>
              <a:cs typeface="Arial" pitchFamily="34" charset="0"/>
            </a:endParaRPr>
          </a:p>
        </p:txBody>
      </p:sp>
      <p:sp>
        <p:nvSpPr>
          <p:cNvPr id="10246" name="Rectangle 10"/>
          <p:cNvSpPr>
            <a:spLocks noGrp="1" noChangeArrowheads="1"/>
          </p:cNvSpPr>
          <p:nvPr>
            <p:ph type="title"/>
          </p:nvPr>
        </p:nvSpPr>
        <p:spPr>
          <a:xfrm>
            <a:off x="685800" y="533400"/>
            <a:ext cx="7772400" cy="1143000"/>
          </a:xfrm>
          <a:noFill/>
        </p:spPr>
        <p:txBody>
          <a:bodyPr wrap="square"/>
          <a:lstStyle/>
          <a:p>
            <a:pPr algn="l" eaLnBrk="1" hangingPunct="1"/>
            <a:r>
              <a:rPr lang="en-GB" b="1" u="sng" dirty="0" smtClean="0">
                <a:solidFill>
                  <a:srgbClr val="2C9E42"/>
                </a:solidFill>
                <a:latin typeface="Arial"/>
                <a:cs typeface="Arial"/>
              </a:rPr>
              <a:t>Part 3 – Assessing the Needs of Individuals</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675344" y="4180644"/>
            <a:ext cx="2265455" cy="2677356"/>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793304" y="1844824"/>
            <a:ext cx="7702624" cy="4114800"/>
          </a:xfrm>
        </p:spPr>
        <p:txBody>
          <a:bodyPr/>
          <a:lstStyle/>
          <a:p>
            <a:pPr eaLnBrk="1" hangingPunct="1">
              <a:buNone/>
            </a:pPr>
            <a:r>
              <a:rPr lang="en-GB" sz="2400" dirty="0" smtClean="0">
                <a:solidFill>
                  <a:srgbClr val="2C9E42"/>
                </a:solidFill>
                <a:latin typeface="Arial" pitchFamily="34" charset="0"/>
                <a:cs typeface="Arial" pitchFamily="34" charset="0"/>
              </a:rPr>
              <a:t>Responding to identified needs</a:t>
            </a:r>
          </a:p>
          <a:p>
            <a:pPr eaLnBrk="1" hangingPunct="1">
              <a:buNone/>
            </a:pPr>
            <a:endParaRPr lang="en-GB" sz="1000" dirty="0" smtClean="0">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The Act sets out an eligibility framework creating an enforceable right for the individual</a:t>
            </a:r>
          </a:p>
          <a:p>
            <a:pPr eaLnBrk="1" hangingPunct="1">
              <a:buClr>
                <a:srgbClr val="2C9E42"/>
              </a:buClr>
            </a:pPr>
            <a:endParaRPr lang="en-GB" sz="800" dirty="0" smtClean="0">
              <a:solidFill>
                <a:srgbClr val="3F5056"/>
              </a:solidFill>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A care and support plan must identify the personal outcomes and set out the best way to achieve them</a:t>
            </a:r>
          </a:p>
          <a:p>
            <a:pPr eaLnBrk="1" hangingPunct="1">
              <a:buClr>
                <a:srgbClr val="2C9E42"/>
              </a:buClr>
            </a:pPr>
            <a:endParaRPr lang="en-GB" sz="800" dirty="0" smtClean="0">
              <a:solidFill>
                <a:srgbClr val="3F5056"/>
              </a:solidFill>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There is a continuation of direct payments, plus extended availability to other forms of care and support</a:t>
            </a:r>
          </a:p>
          <a:p>
            <a:pPr eaLnBrk="1" hangingPunct="1"/>
            <a:endParaRPr lang="en-GB" sz="800" dirty="0" smtClean="0">
              <a:latin typeface="Arial" pitchFamily="34" charset="0"/>
              <a:cs typeface="Arial" pitchFamily="34" charset="0"/>
            </a:endParaRPr>
          </a:p>
        </p:txBody>
      </p:sp>
      <p:sp>
        <p:nvSpPr>
          <p:cNvPr id="10246" name="Rectangle 10"/>
          <p:cNvSpPr>
            <a:spLocks noGrp="1" noChangeArrowheads="1"/>
          </p:cNvSpPr>
          <p:nvPr>
            <p:ph type="title"/>
          </p:nvPr>
        </p:nvSpPr>
        <p:spPr>
          <a:xfrm>
            <a:off x="685800" y="533400"/>
            <a:ext cx="7772400" cy="1143000"/>
          </a:xfrm>
          <a:noFill/>
        </p:spPr>
        <p:txBody>
          <a:bodyPr/>
          <a:lstStyle/>
          <a:p>
            <a:pPr algn="l" eaLnBrk="1" hangingPunct="1"/>
            <a:r>
              <a:rPr lang="en-GB" b="1" u="sng" dirty="0" smtClean="0">
                <a:solidFill>
                  <a:srgbClr val="2C9E42"/>
                </a:solidFill>
                <a:latin typeface="Arial"/>
                <a:cs typeface="Arial"/>
              </a:rPr>
              <a:t>Part 4 – Meeting Needs</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102600" y="2565400"/>
            <a:ext cx="1041400" cy="4292600"/>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2653658"/>
            <a:ext cx="1645590" cy="4204341"/>
          </a:xfrm>
          <a:prstGeom prst="rect">
            <a:avLst/>
          </a:prstGeom>
        </p:spPr>
      </p:pic>
      <p:sp>
        <p:nvSpPr>
          <p:cNvPr id="16387" name="Rectangle 3"/>
          <p:cNvSpPr>
            <a:spLocks noGrp="1" noChangeArrowheads="1"/>
          </p:cNvSpPr>
          <p:nvPr>
            <p:ph type="body" idx="1"/>
          </p:nvPr>
        </p:nvSpPr>
        <p:spPr>
          <a:xfrm>
            <a:off x="683568" y="1844824"/>
            <a:ext cx="7702624" cy="4114800"/>
          </a:xfrm>
        </p:spPr>
        <p:txBody>
          <a:bodyPr/>
          <a:lstStyle/>
          <a:p>
            <a:pPr eaLnBrk="1" hangingPunct="1"/>
            <a:endParaRPr lang="en-GB" sz="2400" dirty="0" smtClean="0">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Identifies the circumstances in which a local authority may charge for providing or arranging care and/or support for individuals</a:t>
            </a:r>
          </a:p>
          <a:p>
            <a:pPr eaLnBrk="1" hangingPunct="1">
              <a:buClr>
                <a:srgbClr val="2C9E42"/>
              </a:buClr>
            </a:pPr>
            <a:endParaRPr lang="en-GB" sz="800" dirty="0" smtClean="0">
              <a:solidFill>
                <a:srgbClr val="3F5056"/>
              </a:solidFill>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When a local authority may charge for preventative services and the provision of assistance</a:t>
            </a:r>
          </a:p>
          <a:p>
            <a:pPr eaLnBrk="1" hangingPunct="1">
              <a:buClr>
                <a:srgbClr val="2C9E42"/>
              </a:buClr>
            </a:pPr>
            <a:endParaRPr lang="en-GB" sz="800" dirty="0" smtClean="0">
              <a:solidFill>
                <a:srgbClr val="3F5056"/>
              </a:solidFill>
              <a:latin typeface="Arial" pitchFamily="34" charset="0"/>
              <a:cs typeface="Arial" pitchFamily="34" charset="0"/>
            </a:endParaRPr>
          </a:p>
          <a:p>
            <a:pPr eaLnBrk="1" hangingPunct="1">
              <a:buClr>
                <a:srgbClr val="2C9E42"/>
              </a:buClr>
            </a:pPr>
            <a:r>
              <a:rPr lang="en-GB" sz="2400" dirty="0" smtClean="0">
                <a:solidFill>
                  <a:srgbClr val="3F5056"/>
                </a:solidFill>
                <a:latin typeface="Arial" pitchFamily="34" charset="0"/>
                <a:cs typeface="Arial" pitchFamily="34" charset="0"/>
              </a:rPr>
              <a:t>How the charges can be set, paid and enforced</a:t>
            </a:r>
          </a:p>
        </p:txBody>
      </p:sp>
      <p:sp>
        <p:nvSpPr>
          <p:cNvPr id="10246" name="Rectangle 10"/>
          <p:cNvSpPr>
            <a:spLocks noGrp="1" noChangeArrowheads="1"/>
          </p:cNvSpPr>
          <p:nvPr>
            <p:ph type="title"/>
          </p:nvPr>
        </p:nvSpPr>
        <p:spPr>
          <a:xfrm>
            <a:off x="685800" y="533400"/>
            <a:ext cx="7772400" cy="1143000"/>
          </a:xfrm>
          <a:noFill/>
        </p:spPr>
        <p:txBody>
          <a:bodyPr/>
          <a:lstStyle/>
          <a:p>
            <a:pPr algn="l" eaLnBrk="1" hangingPunct="1"/>
            <a:r>
              <a:rPr lang="en-GB" b="1" u="sng" dirty="0" smtClean="0">
                <a:solidFill>
                  <a:srgbClr val="2C9E42"/>
                </a:solidFill>
                <a:latin typeface="Arial"/>
                <a:cs typeface="Arial"/>
              </a:rPr>
              <a:t>Part 5 – Charging and Financial Assessments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83568" y="1844824"/>
            <a:ext cx="7702624" cy="3528392"/>
          </a:xfrm>
        </p:spPr>
        <p:txBody>
          <a:bodyPr/>
          <a:lstStyle/>
          <a:p>
            <a:pPr eaLnBrk="1" hangingPunct="1">
              <a:buNone/>
            </a:pPr>
            <a:endParaRPr lang="en-GB" sz="2400" dirty="0" smtClean="0">
              <a:solidFill>
                <a:srgbClr val="2C9E42"/>
              </a:solidFill>
              <a:latin typeface="Arial" pitchFamily="34" charset="0"/>
              <a:cs typeface="Arial" pitchFamily="34" charset="0"/>
            </a:endParaRPr>
          </a:p>
          <a:p>
            <a:pPr eaLnBrk="1" hangingPunct="1">
              <a:buNone/>
            </a:pPr>
            <a:r>
              <a:rPr lang="en-GB" sz="2400" dirty="0" smtClean="0">
                <a:solidFill>
                  <a:srgbClr val="2C9E42"/>
                </a:solidFill>
                <a:latin typeface="Arial" pitchFamily="34" charset="0"/>
                <a:cs typeface="Arial" pitchFamily="34" charset="0"/>
              </a:rPr>
              <a:t>Part 6 is made up of 11 sub parts which focus on:</a:t>
            </a:r>
          </a:p>
          <a:p>
            <a:pPr eaLnBrk="1" hangingPunct="1">
              <a:buNone/>
            </a:pPr>
            <a:endParaRPr lang="en-GB" sz="800" dirty="0" smtClean="0">
              <a:latin typeface="Arial" pitchFamily="34" charset="0"/>
              <a:cs typeface="Arial" pitchFamily="34" charset="0"/>
            </a:endParaRPr>
          </a:p>
          <a:p>
            <a:pPr>
              <a:buNone/>
            </a:pPr>
            <a:r>
              <a:rPr lang="en-GB" sz="2400" dirty="0" smtClean="0">
                <a:solidFill>
                  <a:srgbClr val="2C9E42"/>
                </a:solidFill>
                <a:latin typeface="Arial" pitchFamily="34" charset="0"/>
                <a:cs typeface="Arial" pitchFamily="34" charset="0"/>
              </a:rPr>
              <a:t>1. </a:t>
            </a:r>
            <a:r>
              <a:rPr lang="en-GB" sz="2400" dirty="0" smtClean="0">
                <a:solidFill>
                  <a:srgbClr val="3F5056"/>
                </a:solidFill>
                <a:latin typeface="Arial" pitchFamily="34" charset="0"/>
                <a:cs typeface="Arial" pitchFamily="34" charset="0"/>
              </a:rPr>
              <a:t>Interpretation</a:t>
            </a:r>
          </a:p>
          <a:p>
            <a:pPr>
              <a:buNone/>
            </a:pPr>
            <a:r>
              <a:rPr lang="en-GB" sz="2400" dirty="0" smtClean="0">
                <a:solidFill>
                  <a:srgbClr val="2C9E42"/>
                </a:solidFill>
                <a:latin typeface="Arial" pitchFamily="34" charset="0"/>
                <a:cs typeface="Arial" pitchFamily="34" charset="0"/>
              </a:rPr>
              <a:t>2. </a:t>
            </a:r>
            <a:r>
              <a:rPr lang="en-GB" sz="2400" dirty="0" smtClean="0">
                <a:solidFill>
                  <a:srgbClr val="3F5056"/>
                </a:solidFill>
                <a:latin typeface="Arial" pitchFamily="34" charset="0"/>
                <a:cs typeface="Arial" pitchFamily="34" charset="0"/>
              </a:rPr>
              <a:t>Accommodation duties</a:t>
            </a:r>
          </a:p>
          <a:p>
            <a:pPr>
              <a:buNone/>
            </a:pPr>
            <a:r>
              <a:rPr lang="en-GB" sz="2400" dirty="0" smtClean="0">
                <a:solidFill>
                  <a:srgbClr val="2C9E42"/>
                </a:solidFill>
                <a:latin typeface="Arial" pitchFamily="34" charset="0"/>
                <a:cs typeface="Arial" pitchFamily="34" charset="0"/>
              </a:rPr>
              <a:t>3. </a:t>
            </a:r>
            <a:r>
              <a:rPr lang="en-GB" sz="2400" dirty="0" smtClean="0">
                <a:solidFill>
                  <a:srgbClr val="3F5056"/>
                </a:solidFill>
                <a:latin typeface="Arial" pitchFamily="34" charset="0"/>
                <a:cs typeface="Arial" pitchFamily="34" charset="0"/>
              </a:rPr>
              <a:t>Duties – looked after child</a:t>
            </a:r>
          </a:p>
          <a:p>
            <a:pPr>
              <a:buNone/>
            </a:pPr>
            <a:r>
              <a:rPr lang="en-GB" sz="2400" dirty="0" smtClean="0">
                <a:solidFill>
                  <a:srgbClr val="2C9E42"/>
                </a:solidFill>
                <a:latin typeface="Arial" pitchFamily="34" charset="0"/>
                <a:cs typeface="Arial" pitchFamily="34" charset="0"/>
              </a:rPr>
              <a:t>4. </a:t>
            </a:r>
            <a:r>
              <a:rPr lang="en-GB" sz="2400" dirty="0" smtClean="0">
                <a:solidFill>
                  <a:srgbClr val="3F5056"/>
                </a:solidFill>
                <a:latin typeface="Arial" pitchFamily="34" charset="0"/>
                <a:cs typeface="Arial" pitchFamily="34" charset="0"/>
              </a:rPr>
              <a:t>Regulations – looked after child</a:t>
            </a:r>
          </a:p>
          <a:p>
            <a:pPr>
              <a:buNone/>
            </a:pPr>
            <a:r>
              <a:rPr lang="en-GB" sz="2400" dirty="0" smtClean="0">
                <a:solidFill>
                  <a:srgbClr val="2C9E42"/>
                </a:solidFill>
                <a:latin typeface="Arial" pitchFamily="34" charset="0"/>
                <a:cs typeface="Arial" pitchFamily="34" charset="0"/>
              </a:rPr>
              <a:t>5. </a:t>
            </a:r>
            <a:r>
              <a:rPr lang="en-GB" sz="2400" dirty="0" smtClean="0">
                <a:solidFill>
                  <a:srgbClr val="3F5056"/>
                </a:solidFill>
                <a:latin typeface="Arial" pitchFamily="34" charset="0"/>
                <a:cs typeface="Arial" pitchFamily="34" charset="0"/>
              </a:rPr>
              <a:t>Contact and visits</a:t>
            </a:r>
          </a:p>
          <a:p>
            <a:pPr>
              <a:buNone/>
            </a:pPr>
            <a:r>
              <a:rPr lang="en-GB" sz="2400" dirty="0" smtClean="0">
                <a:solidFill>
                  <a:srgbClr val="2C9E42"/>
                </a:solidFill>
                <a:latin typeface="Arial" pitchFamily="34" charset="0"/>
                <a:cs typeface="Arial" pitchFamily="34" charset="0"/>
              </a:rPr>
              <a:t>6.</a:t>
            </a:r>
            <a:r>
              <a:rPr lang="en-GB" sz="2400" dirty="0" smtClean="0">
                <a:solidFill>
                  <a:srgbClr val="3F5056"/>
                </a:solidFill>
                <a:latin typeface="Arial" pitchFamily="34" charset="0"/>
                <a:cs typeface="Arial" pitchFamily="34" charset="0"/>
              </a:rPr>
              <a:t> Review of cases</a:t>
            </a:r>
          </a:p>
          <a:p>
            <a:pPr eaLnBrk="1" hangingPunct="1"/>
            <a:endParaRPr lang="en-GB" sz="2400" dirty="0" smtClean="0">
              <a:latin typeface="Arial" pitchFamily="34" charset="0"/>
              <a:cs typeface="Arial" pitchFamily="34" charset="0"/>
            </a:endParaRPr>
          </a:p>
          <a:p>
            <a:pPr eaLnBrk="1" hangingPunct="1"/>
            <a:endParaRPr lang="en-GB" sz="2400" dirty="0" smtClean="0">
              <a:latin typeface="Arial" pitchFamily="34" charset="0"/>
              <a:cs typeface="Arial" pitchFamily="34" charset="0"/>
            </a:endParaRP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Part 6 – Looked After and Accommodated Children</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35461" y="2605903"/>
            <a:ext cx="4108538" cy="4855545"/>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83568" y="1916832"/>
            <a:ext cx="7702624" cy="3600400"/>
          </a:xfrm>
        </p:spPr>
        <p:txBody>
          <a:bodyPr/>
          <a:lstStyle/>
          <a:p>
            <a:pPr marL="536575" indent="-536575">
              <a:buNone/>
            </a:pPr>
            <a:r>
              <a:rPr lang="en-GB" sz="2400" dirty="0" smtClean="0">
                <a:solidFill>
                  <a:srgbClr val="2C9E42"/>
                </a:solidFill>
                <a:latin typeface="Arial" pitchFamily="34" charset="0"/>
                <a:cs typeface="Arial" pitchFamily="34" charset="0"/>
              </a:rPr>
              <a:t>7.	</a:t>
            </a:r>
            <a:r>
              <a:rPr lang="en-GB" sz="2400" dirty="0" smtClean="0">
                <a:solidFill>
                  <a:srgbClr val="3F5056"/>
                </a:solidFill>
                <a:latin typeface="Arial" pitchFamily="34" charset="0"/>
                <a:cs typeface="Arial" pitchFamily="34" charset="0"/>
              </a:rPr>
              <a:t>Leaving care, accommodation and fostering</a:t>
            </a:r>
          </a:p>
          <a:p>
            <a:pPr marL="536575" indent="-536575">
              <a:buNone/>
            </a:pPr>
            <a:r>
              <a:rPr lang="en-GB" sz="2400" dirty="0" smtClean="0">
                <a:solidFill>
                  <a:srgbClr val="2C9E42"/>
                </a:solidFill>
                <a:latin typeface="Arial" pitchFamily="34" charset="0"/>
                <a:cs typeface="Arial" pitchFamily="34" charset="0"/>
              </a:rPr>
              <a:t>8.	</a:t>
            </a:r>
            <a:r>
              <a:rPr lang="en-GB" sz="2400" dirty="0" smtClean="0">
                <a:solidFill>
                  <a:srgbClr val="3F5056"/>
                </a:solidFill>
                <a:latin typeface="Arial" pitchFamily="34" charset="0"/>
                <a:cs typeface="Arial" pitchFamily="34" charset="0"/>
              </a:rPr>
              <a:t>Secure accommodation</a:t>
            </a:r>
          </a:p>
          <a:p>
            <a:pPr marL="536575" indent="-536575">
              <a:buNone/>
            </a:pPr>
            <a:r>
              <a:rPr lang="en-GB" sz="2400" dirty="0" smtClean="0">
                <a:solidFill>
                  <a:srgbClr val="2C9E42"/>
                </a:solidFill>
                <a:latin typeface="Arial" pitchFamily="34" charset="0"/>
                <a:cs typeface="Arial" pitchFamily="34" charset="0"/>
              </a:rPr>
              <a:t>9. 	</a:t>
            </a:r>
            <a:r>
              <a:rPr lang="en-GB" sz="2400" dirty="0" smtClean="0">
                <a:solidFill>
                  <a:srgbClr val="3F5056"/>
                </a:solidFill>
                <a:latin typeface="Arial" pitchFamily="34" charset="0"/>
                <a:cs typeface="Arial" pitchFamily="34" charset="0"/>
              </a:rPr>
              <a:t>Children accommodated in certain establishments</a:t>
            </a:r>
          </a:p>
          <a:p>
            <a:pPr marL="536575" indent="-536575">
              <a:buNone/>
            </a:pPr>
            <a:r>
              <a:rPr lang="en-GB" sz="2400" dirty="0" smtClean="0">
                <a:solidFill>
                  <a:srgbClr val="2C9E42"/>
                </a:solidFill>
                <a:latin typeface="Arial" pitchFamily="34" charset="0"/>
                <a:cs typeface="Arial" pitchFamily="34" charset="0"/>
              </a:rPr>
              <a:t>10.	</a:t>
            </a:r>
            <a:r>
              <a:rPr lang="en-GB" sz="2400" dirty="0" smtClean="0">
                <a:solidFill>
                  <a:srgbClr val="3F5056"/>
                </a:solidFill>
                <a:latin typeface="Arial" pitchFamily="34" charset="0"/>
                <a:cs typeface="Arial" pitchFamily="34" charset="0"/>
              </a:rPr>
              <a:t>Moving looked after children to live outside jurisdiction</a:t>
            </a:r>
          </a:p>
          <a:p>
            <a:pPr marL="536575" indent="-536575">
              <a:buNone/>
            </a:pPr>
            <a:r>
              <a:rPr lang="en-GB" sz="2400" dirty="0" smtClean="0">
                <a:solidFill>
                  <a:srgbClr val="2C9E42"/>
                </a:solidFill>
                <a:latin typeface="Arial" pitchFamily="34" charset="0"/>
                <a:cs typeface="Arial" pitchFamily="34" charset="0"/>
              </a:rPr>
              <a:t>11. </a:t>
            </a:r>
            <a:r>
              <a:rPr lang="en-GB" sz="2400" dirty="0" smtClean="0">
                <a:solidFill>
                  <a:srgbClr val="3F5056"/>
                </a:solidFill>
                <a:latin typeface="Arial" pitchFamily="34" charset="0"/>
                <a:cs typeface="Arial" pitchFamily="34" charset="0"/>
              </a:rPr>
              <a:t>	Death of a looked after child</a:t>
            </a:r>
          </a:p>
          <a:p>
            <a:pPr marL="536575" indent="-536575" eaLnBrk="1" hangingPunct="1"/>
            <a:endParaRPr lang="en-GB" sz="2400" dirty="0" smtClean="0">
              <a:solidFill>
                <a:srgbClr val="3F5056"/>
              </a:solidFill>
              <a:latin typeface="Arial" pitchFamily="34" charset="0"/>
              <a:cs typeface="Arial" pitchFamily="34" charset="0"/>
            </a:endParaRPr>
          </a:p>
          <a:p>
            <a:pPr eaLnBrk="1" hangingPunct="1"/>
            <a:endParaRPr lang="en-GB" sz="2400" dirty="0" smtClean="0">
              <a:latin typeface="Arial" pitchFamily="34" charset="0"/>
              <a:cs typeface="Arial" pitchFamily="34" charset="0"/>
            </a:endParaRP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Part 6 – Looked After and Accommodated Children</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995856" y="3467665"/>
            <a:ext cx="2868744" cy="3390334"/>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259917" y="3402545"/>
            <a:ext cx="1884083" cy="3455455"/>
          </a:xfrm>
          <a:prstGeom prst="rect">
            <a:avLst/>
          </a:prstGeom>
        </p:spPr>
      </p:pic>
      <p:sp>
        <p:nvSpPr>
          <p:cNvPr id="17411" name="Rectangle 3"/>
          <p:cNvSpPr>
            <a:spLocks noGrp="1" noChangeArrowheads="1"/>
          </p:cNvSpPr>
          <p:nvPr>
            <p:ph type="body" idx="1"/>
          </p:nvPr>
        </p:nvSpPr>
        <p:spPr>
          <a:xfrm>
            <a:off x="609600" y="1844824"/>
            <a:ext cx="7772400" cy="4464496"/>
          </a:xfrm>
        </p:spPr>
        <p:txBody>
          <a:bodyPr/>
          <a:lstStyle/>
          <a:p>
            <a:pPr>
              <a:buNone/>
            </a:pPr>
            <a:r>
              <a:rPr lang="en-GB" sz="2000" b="1" dirty="0" smtClean="0">
                <a:solidFill>
                  <a:srgbClr val="2C9E42"/>
                </a:solidFill>
                <a:latin typeface="Arial" pitchFamily="34" charset="0"/>
                <a:cs typeface="Arial" pitchFamily="34" charset="0"/>
              </a:rPr>
              <a:t>Aim</a:t>
            </a:r>
          </a:p>
          <a:p>
            <a:pPr lvl="0">
              <a:buClr>
                <a:srgbClr val="2C9E42"/>
              </a:buClr>
            </a:pPr>
            <a:r>
              <a:rPr lang="en-GB" sz="2400" dirty="0">
                <a:solidFill>
                  <a:srgbClr val="3F5056"/>
                </a:solidFill>
                <a:latin typeface="Arial" panose="020B0604020202020204" pitchFamily="34" charset="0"/>
                <a:cs typeface="Arial" panose="020B0604020202020204" pitchFamily="34" charset="0"/>
              </a:rPr>
              <a:t>To provide an overview of the </a:t>
            </a:r>
            <a:r>
              <a:rPr lang="en-GB" sz="2400" dirty="0" smtClean="0">
                <a:solidFill>
                  <a:srgbClr val="3F5056"/>
                </a:solidFill>
                <a:latin typeface="Arial" panose="020B0604020202020204" pitchFamily="34" charset="0"/>
                <a:cs typeface="Arial" panose="020B0604020202020204" pitchFamily="34" charset="0"/>
              </a:rPr>
              <a:t>Act</a:t>
            </a:r>
            <a:endParaRPr lang="en-GB" sz="2400" dirty="0">
              <a:solidFill>
                <a:srgbClr val="3F5056"/>
              </a:solidFill>
              <a:latin typeface="Arial" panose="020B0604020202020204" pitchFamily="34" charset="0"/>
              <a:cs typeface="Arial" panose="020B0604020202020204" pitchFamily="34" charset="0"/>
            </a:endParaRPr>
          </a:p>
          <a:p>
            <a:pPr marL="0" indent="0">
              <a:buNone/>
            </a:pPr>
            <a:r>
              <a:rPr lang="en-GB" sz="2000" b="1" dirty="0" smtClean="0">
                <a:solidFill>
                  <a:srgbClr val="2C9E42"/>
                </a:solidFill>
                <a:latin typeface="Arial" panose="020B0604020202020204" pitchFamily="34" charset="0"/>
                <a:cs typeface="Arial" panose="020B0604020202020204" pitchFamily="34" charset="0"/>
              </a:rPr>
              <a:t>Participants will:</a:t>
            </a:r>
          </a:p>
          <a:p>
            <a:pPr lvl="0">
              <a:buClr>
                <a:srgbClr val="2C9E42"/>
              </a:buClr>
            </a:pPr>
            <a:r>
              <a:rPr lang="en-GB" sz="2400" dirty="0" smtClean="0">
                <a:solidFill>
                  <a:srgbClr val="3F5056"/>
                </a:solidFill>
                <a:latin typeface="Arial" panose="020B0604020202020204" pitchFamily="34" charset="0"/>
                <a:cs typeface="Arial" panose="020B0604020202020204" pitchFamily="34" charset="0"/>
              </a:rPr>
              <a:t>Know </a:t>
            </a:r>
            <a:r>
              <a:rPr lang="en-GB" sz="2400" dirty="0">
                <a:solidFill>
                  <a:srgbClr val="3F5056"/>
                </a:solidFill>
                <a:latin typeface="Arial" panose="020B0604020202020204" pitchFamily="34" charset="0"/>
                <a:cs typeface="Arial" panose="020B0604020202020204" pitchFamily="34" charset="0"/>
              </a:rPr>
              <a:t>about the history </a:t>
            </a:r>
            <a:r>
              <a:rPr lang="en-GB" sz="2400" dirty="0" smtClean="0">
                <a:solidFill>
                  <a:srgbClr val="3F5056"/>
                </a:solidFill>
                <a:latin typeface="Arial" panose="020B0604020202020204" pitchFamily="34" charset="0"/>
                <a:cs typeface="Arial" panose="020B0604020202020204" pitchFamily="34" charset="0"/>
              </a:rPr>
              <a:t>of the Act</a:t>
            </a:r>
            <a:endParaRPr lang="en-GB" sz="2400" dirty="0">
              <a:solidFill>
                <a:srgbClr val="3F5056"/>
              </a:solidFill>
              <a:latin typeface="Arial" panose="020B0604020202020204" pitchFamily="34" charset="0"/>
              <a:cs typeface="Arial" panose="020B0604020202020204" pitchFamily="34" charset="0"/>
            </a:endParaRPr>
          </a:p>
          <a:p>
            <a:pPr lvl="0">
              <a:buClr>
                <a:srgbClr val="2C9E42"/>
              </a:buClr>
            </a:pPr>
            <a:r>
              <a:rPr lang="en-GB" sz="2400" dirty="0">
                <a:solidFill>
                  <a:srgbClr val="3F5056"/>
                </a:solidFill>
                <a:latin typeface="Arial" panose="020B0604020202020204" pitchFamily="34" charset="0"/>
                <a:cs typeface="Arial" panose="020B0604020202020204" pitchFamily="34" charset="0"/>
              </a:rPr>
              <a:t>Be aware of </a:t>
            </a:r>
            <a:r>
              <a:rPr lang="en-GB" sz="2400" dirty="0" smtClean="0">
                <a:solidFill>
                  <a:srgbClr val="3F5056"/>
                </a:solidFill>
                <a:latin typeface="Arial" panose="020B0604020202020204" pitchFamily="34" charset="0"/>
                <a:cs typeface="Arial" panose="020B0604020202020204" pitchFamily="34" charset="0"/>
              </a:rPr>
              <a:t>the parts </a:t>
            </a:r>
            <a:r>
              <a:rPr lang="en-GB" sz="2400" dirty="0">
                <a:solidFill>
                  <a:srgbClr val="3F5056"/>
                </a:solidFill>
                <a:latin typeface="Arial" panose="020B0604020202020204" pitchFamily="34" charset="0"/>
                <a:cs typeface="Arial" panose="020B0604020202020204" pitchFamily="34" charset="0"/>
              </a:rPr>
              <a:t>and features of the Act</a:t>
            </a:r>
          </a:p>
          <a:p>
            <a:pPr lvl="0">
              <a:buClr>
                <a:srgbClr val="2C9E42"/>
              </a:buClr>
            </a:pPr>
            <a:r>
              <a:rPr lang="en-GB" sz="2400" dirty="0">
                <a:solidFill>
                  <a:srgbClr val="3F5056"/>
                </a:solidFill>
                <a:latin typeface="Arial" panose="020B0604020202020204" pitchFamily="34" charset="0"/>
                <a:cs typeface="Arial" panose="020B0604020202020204" pitchFamily="34" charset="0"/>
              </a:rPr>
              <a:t>Appreciate </a:t>
            </a:r>
            <a:r>
              <a:rPr lang="en-GB" sz="2400" dirty="0" smtClean="0">
                <a:solidFill>
                  <a:srgbClr val="3F5056"/>
                </a:solidFill>
                <a:latin typeface="Arial" panose="020B0604020202020204" pitchFamily="34" charset="0"/>
                <a:cs typeface="Arial" panose="020B0604020202020204" pitchFamily="34" charset="0"/>
              </a:rPr>
              <a:t>differences </a:t>
            </a:r>
            <a:r>
              <a:rPr lang="en-GB" sz="2400" dirty="0">
                <a:solidFill>
                  <a:srgbClr val="3F5056"/>
                </a:solidFill>
                <a:latin typeface="Arial" panose="020B0604020202020204" pitchFamily="34" charset="0"/>
                <a:cs typeface="Arial" panose="020B0604020202020204" pitchFamily="34" charset="0"/>
              </a:rPr>
              <a:t>in the </a:t>
            </a:r>
            <a:r>
              <a:rPr lang="en-GB" sz="2400" dirty="0" smtClean="0">
                <a:solidFill>
                  <a:srgbClr val="3F5056"/>
                </a:solidFill>
                <a:latin typeface="Arial" panose="020B0604020202020204" pitchFamily="34" charset="0"/>
                <a:cs typeface="Arial" panose="020B0604020202020204" pitchFamily="34" charset="0"/>
              </a:rPr>
              <a:t>emphasis </a:t>
            </a:r>
            <a:r>
              <a:rPr lang="en-GB" sz="2400" dirty="0">
                <a:solidFill>
                  <a:srgbClr val="3F5056"/>
                </a:solidFill>
                <a:latin typeface="Arial" panose="020B0604020202020204" pitchFamily="34" charset="0"/>
                <a:cs typeface="Arial" panose="020B0604020202020204" pitchFamily="34" charset="0"/>
              </a:rPr>
              <a:t>of care </a:t>
            </a:r>
            <a:r>
              <a:rPr lang="en-GB" sz="2400" dirty="0" smtClean="0">
                <a:solidFill>
                  <a:srgbClr val="3F5056"/>
                </a:solidFill>
                <a:latin typeface="Arial" panose="020B0604020202020204" pitchFamily="34" charset="0"/>
                <a:cs typeface="Arial" panose="020B0604020202020204" pitchFamily="34" charset="0"/>
              </a:rPr>
              <a:t/>
            </a:r>
            <a:br>
              <a:rPr lang="en-GB" sz="2400" dirty="0" smtClean="0">
                <a:solidFill>
                  <a:srgbClr val="3F5056"/>
                </a:solidFill>
                <a:latin typeface="Arial" panose="020B0604020202020204" pitchFamily="34" charset="0"/>
                <a:cs typeface="Arial" panose="020B0604020202020204" pitchFamily="34" charset="0"/>
              </a:rPr>
            </a:br>
            <a:r>
              <a:rPr lang="en-GB" sz="2400" dirty="0" smtClean="0">
                <a:solidFill>
                  <a:srgbClr val="3F5056"/>
                </a:solidFill>
                <a:latin typeface="Arial" panose="020B0604020202020204" pitchFamily="34" charset="0"/>
                <a:cs typeface="Arial" panose="020B0604020202020204" pitchFamily="34" charset="0"/>
              </a:rPr>
              <a:t>and </a:t>
            </a:r>
            <a:r>
              <a:rPr lang="en-GB" sz="2400" dirty="0">
                <a:solidFill>
                  <a:srgbClr val="3F5056"/>
                </a:solidFill>
                <a:latin typeface="Arial" panose="020B0604020202020204" pitchFamily="34" charset="0"/>
                <a:cs typeface="Arial" panose="020B0604020202020204" pitchFamily="34" charset="0"/>
              </a:rPr>
              <a:t>support</a:t>
            </a:r>
          </a:p>
          <a:p>
            <a:pPr lvl="0">
              <a:buClr>
                <a:srgbClr val="2C9E42"/>
              </a:buClr>
            </a:pPr>
            <a:r>
              <a:rPr lang="en-GB" sz="2400" dirty="0" smtClean="0">
                <a:solidFill>
                  <a:srgbClr val="3F5056"/>
                </a:solidFill>
                <a:latin typeface="Arial" panose="020B0604020202020204" pitchFamily="34" charset="0"/>
                <a:cs typeface="Arial" panose="020B0604020202020204" pitchFamily="34" charset="0"/>
              </a:rPr>
              <a:t>Begin </a:t>
            </a:r>
            <a:r>
              <a:rPr lang="en-GB" sz="2400" dirty="0">
                <a:solidFill>
                  <a:srgbClr val="3F5056"/>
                </a:solidFill>
                <a:latin typeface="Arial" panose="020B0604020202020204" pitchFamily="34" charset="0"/>
                <a:cs typeface="Arial" panose="020B0604020202020204" pitchFamily="34" charset="0"/>
              </a:rPr>
              <a:t>to identify changes to practice</a:t>
            </a:r>
          </a:p>
          <a:p>
            <a:pPr lvl="0">
              <a:buClr>
                <a:srgbClr val="2C9E42"/>
              </a:buClr>
            </a:pPr>
            <a:r>
              <a:rPr lang="en-GB" sz="2400" dirty="0">
                <a:solidFill>
                  <a:srgbClr val="3F5056"/>
                </a:solidFill>
                <a:latin typeface="Arial" panose="020B0604020202020204" pitchFamily="34" charset="0"/>
                <a:cs typeface="Arial" panose="020B0604020202020204" pitchFamily="34" charset="0"/>
              </a:rPr>
              <a:t>Begin to identify further training needs</a:t>
            </a:r>
          </a:p>
          <a:p>
            <a:pPr eaLnBrk="1" hangingPunct="1"/>
            <a:endParaRPr lang="en-GB" sz="2800" b="1" dirty="0" smtClean="0"/>
          </a:p>
        </p:txBody>
      </p:sp>
      <p:sp>
        <p:nvSpPr>
          <p:cNvPr id="2054" name="Rectangle 10"/>
          <p:cNvSpPr>
            <a:spLocks noGrp="1" noChangeArrowheads="1"/>
          </p:cNvSpPr>
          <p:nvPr>
            <p:ph type="title"/>
          </p:nvPr>
        </p:nvSpPr>
        <p:spPr>
          <a:xfrm>
            <a:off x="611560" y="476672"/>
            <a:ext cx="7772400" cy="1143000"/>
          </a:xfrm>
          <a:noFill/>
        </p:spPr>
        <p:txBody>
          <a:bodyPr/>
          <a:lstStyle/>
          <a:p>
            <a:pPr algn="l" eaLnBrk="1" hangingPunct="1"/>
            <a:r>
              <a:rPr lang="en-GB" b="1" u="sng" dirty="0" smtClean="0">
                <a:solidFill>
                  <a:srgbClr val="2C9E42"/>
                </a:solidFill>
                <a:latin typeface="Arial"/>
                <a:cs typeface="Arial"/>
              </a:rPr>
              <a:t>Aims and outcomes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67544" y="1844824"/>
            <a:ext cx="8136904" cy="3600400"/>
          </a:xfrm>
        </p:spPr>
        <p:txBody>
          <a:bodyPr/>
          <a:lstStyle/>
          <a:p>
            <a:pPr>
              <a:buClr>
                <a:srgbClr val="2C9E42"/>
              </a:buClr>
            </a:pPr>
            <a:r>
              <a:rPr lang="en-GB" sz="2400" dirty="0" smtClean="0">
                <a:solidFill>
                  <a:srgbClr val="3F5056"/>
                </a:solidFill>
                <a:latin typeface="Arial" pitchFamily="34" charset="0"/>
                <a:cs typeface="Arial" pitchFamily="34" charset="0"/>
              </a:rPr>
              <a:t>Safeguarding children, a duty to report is introduced for relevant partners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Safeguarding adults, a duty on relevant partners to report if a person may be at risk</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Adult Protection and Support </a:t>
            </a:r>
            <a:r>
              <a:rPr lang="en-GB" sz="2400" dirty="0">
                <a:solidFill>
                  <a:srgbClr val="3F5056"/>
                </a:solidFill>
                <a:latin typeface="Arial" pitchFamily="34" charset="0"/>
                <a:cs typeface="Arial" pitchFamily="34" charset="0"/>
              </a:rPr>
              <a:t>Order </a:t>
            </a:r>
            <a:r>
              <a:rPr lang="en-US" sz="2400" dirty="0">
                <a:solidFill>
                  <a:srgbClr val="3F5056"/>
                </a:solidFill>
                <a:latin typeface="Arial" pitchFamily="34" charset="0"/>
                <a:cs typeface="Arial" pitchFamily="34" charset="0"/>
              </a:rPr>
              <a:t>–</a:t>
            </a:r>
            <a:r>
              <a:rPr lang="en-GB" sz="2400" dirty="0">
                <a:solidFill>
                  <a:srgbClr val="3F5056"/>
                </a:solidFill>
                <a:latin typeface="Arial" pitchFamily="34" charset="0"/>
                <a:cs typeface="Arial" pitchFamily="34" charset="0"/>
              </a:rPr>
              <a:t> </a:t>
            </a:r>
            <a:r>
              <a:rPr lang="en-GB" sz="2400" dirty="0" smtClean="0">
                <a:solidFill>
                  <a:srgbClr val="3F5056"/>
                </a:solidFill>
                <a:latin typeface="Arial" pitchFamily="34" charset="0"/>
                <a:cs typeface="Arial" pitchFamily="34" charset="0"/>
              </a:rPr>
              <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gives power of entry </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New structures for Safeguarding Boards</a:t>
            </a:r>
            <a:endParaRPr lang="en-GB" sz="2000" dirty="0" smtClean="0">
              <a:solidFill>
                <a:srgbClr val="3F5056"/>
              </a:solidFill>
              <a:latin typeface="Arial" pitchFamily="34" charset="0"/>
              <a:cs typeface="Arial" pitchFamily="34" charset="0"/>
            </a:endParaRPr>
          </a:p>
          <a:p>
            <a:pPr eaLnBrk="1" hangingPunct="1"/>
            <a:endParaRPr lang="en-GB" sz="2400" dirty="0" smtClean="0">
              <a:latin typeface="Arial" pitchFamily="34" charset="0"/>
              <a:cs typeface="Arial" pitchFamily="34" charset="0"/>
            </a:endParaRP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Part 7 – Safeguarding</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652223" y="708968"/>
            <a:ext cx="1491777" cy="6149032"/>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67544" y="2114600"/>
            <a:ext cx="8280920" cy="3600400"/>
          </a:xfrm>
        </p:spPr>
        <p:txBody>
          <a:bodyPr/>
          <a:lstStyle/>
          <a:p>
            <a:pPr>
              <a:buClr>
                <a:srgbClr val="2C9E42"/>
              </a:buClr>
            </a:pPr>
            <a:r>
              <a:rPr lang="en-GB" sz="2400" dirty="0" smtClean="0">
                <a:solidFill>
                  <a:srgbClr val="3F5056"/>
                </a:solidFill>
                <a:latin typeface="Arial" pitchFamily="34" charset="0"/>
                <a:cs typeface="Arial" pitchFamily="34" charset="0"/>
              </a:rPr>
              <a:t>Specifies the social services functions of local authorities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Welsh Ministers have issued codes of practice on the exercise of social services functions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Provides grounds for intervention by Welsh Ministers in the exercise of social services functions where a local authority is failing</a:t>
            </a:r>
          </a:p>
        </p:txBody>
      </p:sp>
      <p:sp>
        <p:nvSpPr>
          <p:cNvPr id="10246" name="Rectangle 10"/>
          <p:cNvSpPr>
            <a:spLocks noGrp="1" noChangeArrowheads="1"/>
          </p:cNvSpPr>
          <p:nvPr>
            <p:ph type="title"/>
          </p:nvPr>
        </p:nvSpPr>
        <p:spPr>
          <a:xfrm>
            <a:off x="685800" y="533400"/>
            <a:ext cx="8458200" cy="1143000"/>
          </a:xfrm>
          <a:solidFill>
            <a:srgbClr val="FFFFFF"/>
          </a:solidFill>
        </p:spPr>
        <p:txBody>
          <a:bodyPr/>
          <a:lstStyle/>
          <a:p>
            <a:pPr algn="l" eaLnBrk="1" hangingPunct="1"/>
            <a:r>
              <a:rPr lang="en-GB" b="1" u="sng" dirty="0" smtClean="0">
                <a:solidFill>
                  <a:srgbClr val="2C9E42"/>
                </a:solidFill>
                <a:latin typeface="Arial"/>
                <a:cs typeface="Arial"/>
              </a:rPr>
              <a:t>Part 8 – Social </a:t>
            </a:r>
            <a:br>
              <a:rPr lang="en-GB" b="1" u="sng" dirty="0" smtClean="0">
                <a:solidFill>
                  <a:srgbClr val="2C9E42"/>
                </a:solidFill>
                <a:latin typeface="Arial"/>
                <a:cs typeface="Arial"/>
              </a:rPr>
            </a:br>
            <a:r>
              <a:rPr lang="en-GB" b="1" u="sng" dirty="0" smtClean="0">
                <a:solidFill>
                  <a:srgbClr val="2C9E42"/>
                </a:solidFill>
                <a:latin typeface="Arial"/>
                <a:cs typeface="Arial"/>
              </a:rPr>
              <a:t>Services Functions</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659062" y="4251456"/>
            <a:ext cx="2205537" cy="2606544"/>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1962200"/>
            <a:ext cx="8568952" cy="3600400"/>
          </a:xfrm>
        </p:spPr>
        <p:txBody>
          <a:bodyPr/>
          <a:lstStyle/>
          <a:p>
            <a:pPr>
              <a:buNone/>
            </a:pPr>
            <a:r>
              <a:rPr lang="en-GB" sz="2400" b="1" dirty="0" smtClean="0">
                <a:solidFill>
                  <a:srgbClr val="2C9E42"/>
                </a:solidFill>
                <a:latin typeface="Arial" pitchFamily="34" charset="0"/>
                <a:cs typeface="Arial" pitchFamily="34" charset="0"/>
              </a:rPr>
              <a:t>Co-operation</a:t>
            </a:r>
          </a:p>
          <a:p>
            <a:endParaRPr lang="en-GB" sz="800" dirty="0" smtClean="0">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Requires the local authority to promote co-operation </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with relevant partners and others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Imposes a duty on relevant partners to co-operate </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with and provide information to local authorities</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on their social services functions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Promotes integration of care and support with </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health services</a:t>
            </a:r>
          </a:p>
          <a:p>
            <a:endParaRPr lang="en-GB" sz="2400" dirty="0" smtClean="0">
              <a:latin typeface="Arial" pitchFamily="34" charset="0"/>
              <a:cs typeface="Arial" pitchFamily="34" charset="0"/>
            </a:endParaRPr>
          </a:p>
          <a:p>
            <a:endParaRPr lang="en-GB" sz="2400" dirty="0" smtClean="0">
              <a:latin typeface="Arial" pitchFamily="34" charset="0"/>
              <a:cs typeface="Arial" pitchFamily="34" charset="0"/>
            </a:endParaRP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Part 9 – Co-operation </a:t>
            </a:r>
            <a:br>
              <a:rPr lang="en-GB" b="1" u="sng" dirty="0" smtClean="0">
                <a:solidFill>
                  <a:srgbClr val="2C9E42"/>
                </a:solidFill>
                <a:latin typeface="Arial"/>
                <a:cs typeface="Arial"/>
              </a:rPr>
            </a:br>
            <a:r>
              <a:rPr lang="en-GB" b="1" u="sng" dirty="0" smtClean="0">
                <a:solidFill>
                  <a:srgbClr val="2C9E42"/>
                </a:solidFill>
                <a:latin typeface="Arial"/>
                <a:cs typeface="Arial"/>
              </a:rPr>
              <a:t>and Partnership</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816080" y="2588538"/>
            <a:ext cx="2327919" cy="4269461"/>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2060848"/>
            <a:ext cx="8568952" cy="3600400"/>
          </a:xfrm>
        </p:spPr>
        <p:txBody>
          <a:bodyPr/>
          <a:lstStyle/>
          <a:p>
            <a:pPr>
              <a:buNone/>
            </a:pPr>
            <a:r>
              <a:rPr lang="en-GB" sz="2400" b="1" dirty="0" smtClean="0">
                <a:solidFill>
                  <a:srgbClr val="2C9E42"/>
                </a:solidFill>
                <a:latin typeface="Arial" pitchFamily="34" charset="0"/>
                <a:cs typeface="Arial" pitchFamily="34" charset="0"/>
              </a:rPr>
              <a:t>Partnership arrangements</a:t>
            </a:r>
          </a:p>
          <a:p>
            <a:pPr>
              <a:buClr>
                <a:srgbClr val="2C9E42"/>
              </a:buClr>
            </a:pPr>
            <a:r>
              <a:rPr lang="en-US" sz="2400" dirty="0" smtClean="0">
                <a:solidFill>
                  <a:srgbClr val="3F5056"/>
                </a:solidFill>
                <a:latin typeface="Arial" pitchFamily="34" charset="0"/>
                <a:cs typeface="Arial" pitchFamily="34" charset="0"/>
              </a:rPr>
              <a:t>Partnership arrangements to be prescribed through regulations both between local authorities, and between local authorities and local health boards</a:t>
            </a:r>
          </a:p>
          <a:p>
            <a:endParaRPr lang="en-GB" sz="800" dirty="0" smtClean="0">
              <a:latin typeface="Arial" pitchFamily="34" charset="0"/>
              <a:cs typeface="Arial" pitchFamily="34" charset="0"/>
            </a:endParaRPr>
          </a:p>
          <a:p>
            <a:pPr>
              <a:buNone/>
            </a:pPr>
            <a:r>
              <a:rPr lang="en-GB" sz="2400" b="1" dirty="0" smtClean="0">
                <a:solidFill>
                  <a:srgbClr val="2C9E42"/>
                </a:solidFill>
                <a:latin typeface="Arial" pitchFamily="34" charset="0"/>
                <a:cs typeface="Arial" pitchFamily="34" charset="0"/>
              </a:rPr>
              <a:t>Adoption</a:t>
            </a:r>
            <a:endParaRPr lang="en-GB" sz="800" dirty="0" smtClean="0">
              <a:solidFill>
                <a:srgbClr val="2C9E42"/>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Empowers Welsh Ministers to direct local authorities to enter into joint arrangements for the provision of an adoption service</a:t>
            </a:r>
          </a:p>
          <a:p>
            <a:endParaRPr lang="en-GB" sz="2400" dirty="0" smtClean="0">
              <a:latin typeface="Arial" pitchFamily="34" charset="0"/>
              <a:cs typeface="Arial" pitchFamily="34" charset="0"/>
            </a:endParaRPr>
          </a:p>
          <a:p>
            <a:endParaRPr lang="en-GB" sz="2400" dirty="0" smtClean="0">
              <a:latin typeface="Arial" pitchFamily="34" charset="0"/>
              <a:cs typeface="Arial" pitchFamily="34" charset="0"/>
            </a:endParaRP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Part 9 – Co-operation </a:t>
            </a:r>
            <a:br>
              <a:rPr lang="en-GB" b="1" u="sng" dirty="0" smtClean="0">
                <a:solidFill>
                  <a:srgbClr val="2C9E42"/>
                </a:solidFill>
                <a:latin typeface="Arial"/>
                <a:cs typeface="Arial"/>
              </a:rPr>
            </a:br>
            <a:r>
              <a:rPr lang="en-GB" b="1" u="sng" dirty="0" smtClean="0">
                <a:solidFill>
                  <a:srgbClr val="2C9E42"/>
                </a:solidFill>
                <a:latin typeface="Arial"/>
                <a:cs typeface="Arial"/>
              </a:rPr>
              <a:t>and Partnership</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526218" y="3890948"/>
            <a:ext cx="1617782" cy="2967052"/>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2895600"/>
            <a:ext cx="8568952" cy="2895600"/>
          </a:xfrm>
        </p:spPr>
        <p:txBody>
          <a:bodyPr/>
          <a:lstStyle/>
          <a:p>
            <a:r>
              <a:rPr lang="en-GB" sz="2400" dirty="0" smtClean="0">
                <a:solidFill>
                  <a:srgbClr val="2C9E42"/>
                </a:solidFill>
                <a:latin typeface="Arial" pitchFamily="34" charset="0"/>
                <a:cs typeface="Arial" pitchFamily="34" charset="0"/>
              </a:rPr>
              <a:t>Part 10 of the Act has three chapters:</a:t>
            </a:r>
          </a:p>
          <a:p>
            <a:pPr>
              <a:buNone/>
            </a:pPr>
            <a:endParaRPr lang="en-GB" sz="800" dirty="0" smtClean="0">
              <a:latin typeface="Arial" pitchFamily="34" charset="0"/>
              <a:cs typeface="Arial" pitchFamily="34" charset="0"/>
            </a:endParaRPr>
          </a:p>
          <a:p>
            <a:pPr lvl="1">
              <a:buNone/>
            </a:pPr>
            <a:r>
              <a:rPr lang="en-GB" sz="2400" b="1" dirty="0" smtClean="0">
                <a:solidFill>
                  <a:srgbClr val="3F5056"/>
                </a:solidFill>
                <a:latin typeface="Arial" pitchFamily="34" charset="0"/>
                <a:cs typeface="Arial" pitchFamily="34" charset="0"/>
              </a:rPr>
              <a:t>Chapter 1 – </a:t>
            </a:r>
            <a:r>
              <a:rPr lang="en-GB" sz="2400" dirty="0" smtClean="0">
                <a:solidFill>
                  <a:srgbClr val="3F5056"/>
                </a:solidFill>
                <a:latin typeface="Arial" pitchFamily="34" charset="0"/>
                <a:cs typeface="Arial" pitchFamily="34" charset="0"/>
              </a:rPr>
              <a:t>Complaints and representations</a:t>
            </a:r>
          </a:p>
          <a:p>
            <a:pPr lvl="1"/>
            <a:endParaRPr lang="en-GB" sz="800" dirty="0" smtClean="0">
              <a:solidFill>
                <a:srgbClr val="3F5056"/>
              </a:solidFill>
              <a:latin typeface="Arial" pitchFamily="34" charset="0"/>
              <a:cs typeface="Arial" pitchFamily="34" charset="0"/>
            </a:endParaRPr>
          </a:p>
          <a:p>
            <a:pPr lvl="1">
              <a:buNone/>
            </a:pPr>
            <a:r>
              <a:rPr lang="en-GB" sz="2400" b="1" dirty="0" smtClean="0">
                <a:solidFill>
                  <a:srgbClr val="3F5056"/>
                </a:solidFill>
                <a:latin typeface="Arial" pitchFamily="34" charset="0"/>
                <a:cs typeface="Arial" pitchFamily="34" charset="0"/>
              </a:rPr>
              <a:t>Chapter 2 – </a:t>
            </a:r>
            <a:r>
              <a:rPr lang="en-GB" sz="2400" dirty="0" smtClean="0">
                <a:solidFill>
                  <a:srgbClr val="3F5056"/>
                </a:solidFill>
                <a:latin typeface="Arial" pitchFamily="34" charset="0"/>
                <a:cs typeface="Arial" pitchFamily="34" charset="0"/>
              </a:rPr>
              <a:t>Complaints about private social care</a:t>
            </a:r>
          </a:p>
          <a:p>
            <a:pPr lvl="1">
              <a:buNone/>
            </a:pPr>
            <a:r>
              <a:rPr lang="en-GB" sz="2400" dirty="0" smtClean="0">
                <a:solidFill>
                  <a:srgbClr val="3F5056"/>
                </a:solidFill>
                <a:latin typeface="Arial" pitchFamily="34" charset="0"/>
                <a:cs typeface="Arial" pitchFamily="34" charset="0"/>
              </a:rPr>
              <a:t>and palliative care</a:t>
            </a:r>
          </a:p>
          <a:p>
            <a:pPr lvl="1"/>
            <a:endParaRPr lang="en-GB" sz="800" dirty="0" smtClean="0">
              <a:solidFill>
                <a:srgbClr val="3F5056"/>
              </a:solidFill>
              <a:latin typeface="Arial" pitchFamily="34" charset="0"/>
              <a:cs typeface="Arial" pitchFamily="34" charset="0"/>
            </a:endParaRPr>
          </a:p>
          <a:p>
            <a:pPr lvl="1">
              <a:buNone/>
            </a:pPr>
            <a:r>
              <a:rPr lang="en-GB" sz="2400" b="1" dirty="0" smtClean="0">
                <a:solidFill>
                  <a:srgbClr val="3F5056"/>
                </a:solidFill>
                <a:latin typeface="Arial" pitchFamily="34" charset="0"/>
                <a:cs typeface="Arial" pitchFamily="34" charset="0"/>
              </a:rPr>
              <a:t>Chapter 3 – </a:t>
            </a:r>
            <a:r>
              <a:rPr lang="en-GB" sz="2400" dirty="0" smtClean="0">
                <a:solidFill>
                  <a:srgbClr val="3F5056"/>
                </a:solidFill>
                <a:latin typeface="Arial" pitchFamily="34" charset="0"/>
                <a:cs typeface="Arial" pitchFamily="34" charset="0"/>
              </a:rPr>
              <a:t>Advocacy services</a:t>
            </a:r>
          </a:p>
        </p:txBody>
      </p:sp>
      <p:sp>
        <p:nvSpPr>
          <p:cNvPr id="10246" name="Rectangle 10"/>
          <p:cNvSpPr>
            <a:spLocks noGrp="1" noChangeArrowheads="1"/>
          </p:cNvSpPr>
          <p:nvPr>
            <p:ph type="title"/>
          </p:nvPr>
        </p:nvSpPr>
        <p:spPr>
          <a:xfrm>
            <a:off x="685800" y="533400"/>
            <a:ext cx="7772400" cy="2057400"/>
          </a:xfrm>
          <a:solidFill>
            <a:srgbClr val="FFFFFF"/>
          </a:solidFill>
        </p:spPr>
        <p:txBody>
          <a:bodyPr/>
          <a:lstStyle/>
          <a:p>
            <a:pPr algn="l" eaLnBrk="1" hangingPunct="1"/>
            <a:r>
              <a:rPr lang="en-GB" b="1" u="sng" dirty="0" smtClean="0">
                <a:solidFill>
                  <a:srgbClr val="2C9E42"/>
                </a:solidFill>
                <a:latin typeface="Arial"/>
                <a:cs typeface="Arial"/>
              </a:rPr>
              <a:t>Part 10 – Complaints, Representations and Advocacy Services</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629400" y="4344570"/>
            <a:ext cx="2126748" cy="2513429"/>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2190800"/>
            <a:ext cx="8568952" cy="3600400"/>
          </a:xfrm>
        </p:spPr>
        <p:txBody>
          <a:bodyPr/>
          <a:lstStyle/>
          <a:p>
            <a:r>
              <a:rPr lang="en-GB" sz="2400" dirty="0" smtClean="0">
                <a:solidFill>
                  <a:srgbClr val="2C9E42"/>
                </a:solidFill>
                <a:latin typeface="Arial" pitchFamily="34" charset="0"/>
                <a:cs typeface="Arial" pitchFamily="34" charset="0"/>
              </a:rPr>
              <a:t>Miscellaneous</a:t>
            </a:r>
          </a:p>
          <a:p>
            <a:pPr lvl="1">
              <a:buClr>
                <a:srgbClr val="2C9E42"/>
              </a:buClr>
            </a:pPr>
            <a:r>
              <a:rPr lang="en-GB" sz="2000" dirty="0" smtClean="0">
                <a:solidFill>
                  <a:srgbClr val="3F5056"/>
                </a:solidFill>
                <a:latin typeface="Arial" pitchFamily="34" charset="0"/>
                <a:cs typeface="Arial" pitchFamily="34" charset="0"/>
              </a:rPr>
              <a:t>Research and provision of information</a:t>
            </a:r>
          </a:p>
          <a:p>
            <a:pPr lvl="1">
              <a:buClr>
                <a:srgbClr val="2C9E42"/>
              </a:buClr>
            </a:pPr>
            <a:r>
              <a:rPr lang="en-GB" sz="2000" dirty="0" smtClean="0">
                <a:solidFill>
                  <a:srgbClr val="3F5056"/>
                </a:solidFill>
                <a:latin typeface="Arial" pitchFamily="34" charset="0"/>
                <a:cs typeface="Arial" pitchFamily="34" charset="0"/>
              </a:rPr>
              <a:t>Individuals in prison, youth detention </a:t>
            </a:r>
            <a:r>
              <a:rPr lang="en-GB" sz="2000" dirty="0">
                <a:solidFill>
                  <a:srgbClr val="3F5056"/>
                </a:solidFill>
                <a:latin typeface="Arial" pitchFamily="34" charset="0"/>
                <a:cs typeface="Arial" pitchFamily="34" charset="0"/>
              </a:rPr>
              <a:t>or bail accommodation</a:t>
            </a:r>
            <a:endParaRPr lang="en-GB" sz="2000" dirty="0" smtClean="0">
              <a:solidFill>
                <a:srgbClr val="3F5056"/>
              </a:solidFill>
              <a:latin typeface="Arial" pitchFamily="34" charset="0"/>
              <a:cs typeface="Arial" pitchFamily="34" charset="0"/>
            </a:endParaRPr>
          </a:p>
          <a:p>
            <a:pPr lvl="1">
              <a:buClr>
                <a:srgbClr val="2C9E42"/>
              </a:buClr>
            </a:pPr>
            <a:r>
              <a:rPr lang="en-GB" sz="2000" dirty="0" smtClean="0">
                <a:solidFill>
                  <a:srgbClr val="3F5056"/>
                </a:solidFill>
                <a:latin typeface="Arial" pitchFamily="34" charset="0"/>
                <a:cs typeface="Arial" pitchFamily="34" charset="0"/>
              </a:rPr>
              <a:t>Provider failure</a:t>
            </a:r>
          </a:p>
          <a:p>
            <a:pPr lvl="1"/>
            <a:endParaRPr lang="en-GB" sz="800" dirty="0" smtClean="0">
              <a:latin typeface="Arial" pitchFamily="34" charset="0"/>
              <a:cs typeface="Arial" pitchFamily="34" charset="0"/>
            </a:endParaRPr>
          </a:p>
          <a:p>
            <a:r>
              <a:rPr lang="en-GB" sz="2400" dirty="0" smtClean="0">
                <a:solidFill>
                  <a:srgbClr val="2C9E42"/>
                </a:solidFill>
                <a:latin typeface="Arial" pitchFamily="34" charset="0"/>
                <a:cs typeface="Arial" pitchFamily="34" charset="0"/>
              </a:rPr>
              <a:t>Supplementary</a:t>
            </a:r>
          </a:p>
          <a:p>
            <a:pPr lvl="1">
              <a:buClr>
                <a:srgbClr val="2C9E42"/>
              </a:buClr>
            </a:pPr>
            <a:r>
              <a:rPr lang="en-GB" sz="2000" dirty="0" smtClean="0">
                <a:solidFill>
                  <a:srgbClr val="3F5056"/>
                </a:solidFill>
                <a:latin typeface="Arial" pitchFamily="34" charset="0"/>
                <a:cs typeface="Arial" pitchFamily="34" charset="0"/>
              </a:rPr>
              <a:t>Recovery of costs between local authorities</a:t>
            </a:r>
          </a:p>
          <a:p>
            <a:pPr lvl="1">
              <a:buClr>
                <a:srgbClr val="2C9E42"/>
              </a:buClr>
            </a:pPr>
            <a:r>
              <a:rPr lang="en-GB" sz="2000" dirty="0" smtClean="0">
                <a:solidFill>
                  <a:srgbClr val="3F5056"/>
                </a:solidFill>
                <a:latin typeface="Arial" pitchFamily="34" charset="0"/>
                <a:cs typeface="Arial" pitchFamily="34" charset="0"/>
              </a:rPr>
              <a:t>Ordinary residence</a:t>
            </a: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Part 11 – Miscellaneous </a:t>
            </a:r>
            <a:br>
              <a:rPr lang="en-GB" b="1" u="sng" dirty="0" smtClean="0">
                <a:solidFill>
                  <a:srgbClr val="2C9E42"/>
                </a:solidFill>
                <a:latin typeface="Arial"/>
                <a:cs typeface="Arial"/>
              </a:rPr>
            </a:br>
            <a:r>
              <a:rPr lang="en-GB" b="1" u="sng" dirty="0" smtClean="0">
                <a:solidFill>
                  <a:srgbClr val="2C9E42"/>
                </a:solidFill>
                <a:latin typeface="Arial"/>
                <a:cs typeface="Arial"/>
              </a:rPr>
              <a:t>and General</a:t>
            </a:r>
          </a:p>
        </p:txBody>
      </p:sp>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58656" y="2116414"/>
            <a:ext cx="2585344" cy="4741585"/>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2276872"/>
            <a:ext cx="8568952" cy="3600400"/>
          </a:xfrm>
        </p:spPr>
        <p:txBody>
          <a:bodyPr/>
          <a:lstStyle/>
          <a:p>
            <a:pPr>
              <a:buClr>
                <a:srgbClr val="2C9E42"/>
              </a:buClr>
            </a:pPr>
            <a:r>
              <a:rPr lang="en-GB" sz="2000" dirty="0">
                <a:solidFill>
                  <a:srgbClr val="3F5056"/>
                </a:solidFill>
                <a:latin typeface="Arial" pitchFamily="34" charset="0"/>
                <a:cs typeface="Arial" pitchFamily="34" charset="0"/>
              </a:rPr>
              <a:t>General</a:t>
            </a:r>
          </a:p>
          <a:p>
            <a:pPr lvl="1">
              <a:buClr>
                <a:srgbClr val="2C9E42"/>
              </a:buClr>
            </a:pPr>
            <a:r>
              <a:rPr lang="en-GB" sz="2000" dirty="0" smtClean="0">
                <a:solidFill>
                  <a:srgbClr val="3F5056"/>
                </a:solidFill>
                <a:latin typeface="Arial" pitchFamily="34" charset="0"/>
                <a:cs typeface="Arial" pitchFamily="34" charset="0"/>
              </a:rPr>
              <a:t>Orders and regulations</a:t>
            </a:r>
          </a:p>
          <a:p>
            <a:pPr lvl="1">
              <a:buClr>
                <a:srgbClr val="2C9E42"/>
              </a:buClr>
            </a:pPr>
            <a:r>
              <a:rPr lang="en-GB" sz="2000" dirty="0" smtClean="0">
                <a:solidFill>
                  <a:srgbClr val="3F5056"/>
                </a:solidFill>
                <a:latin typeface="Arial" pitchFamily="34" charset="0"/>
                <a:cs typeface="Arial" pitchFamily="34" charset="0"/>
              </a:rPr>
              <a:t>General interpretation</a:t>
            </a:r>
          </a:p>
          <a:p>
            <a:pPr lvl="1">
              <a:buClr>
                <a:srgbClr val="2C9E42"/>
              </a:buClr>
            </a:pPr>
            <a:endParaRPr lang="en-GB" sz="2000" dirty="0" smtClean="0">
              <a:solidFill>
                <a:srgbClr val="3F5056"/>
              </a:solidFill>
              <a:latin typeface="Arial" pitchFamily="34" charset="0"/>
              <a:cs typeface="Arial" pitchFamily="34" charset="0"/>
            </a:endParaRPr>
          </a:p>
          <a:p>
            <a:pPr>
              <a:buClr>
                <a:srgbClr val="2C9E42"/>
              </a:buClr>
            </a:pPr>
            <a:r>
              <a:rPr lang="en-GB" sz="2000" dirty="0" smtClean="0">
                <a:solidFill>
                  <a:srgbClr val="3F5056"/>
                </a:solidFill>
                <a:latin typeface="Arial" pitchFamily="34" charset="0"/>
                <a:cs typeface="Arial" pitchFamily="34" charset="0"/>
              </a:rPr>
              <a:t>Schedule 1 – Contributions towards the maintenance of looked </a:t>
            </a:r>
            <a:br>
              <a:rPr lang="en-GB" sz="2000" dirty="0" smtClean="0">
                <a:solidFill>
                  <a:srgbClr val="3F5056"/>
                </a:solidFill>
                <a:latin typeface="Arial" pitchFamily="34" charset="0"/>
                <a:cs typeface="Arial" pitchFamily="34" charset="0"/>
              </a:rPr>
            </a:br>
            <a:r>
              <a:rPr lang="en-GB" sz="2000" dirty="0" smtClean="0">
                <a:solidFill>
                  <a:srgbClr val="3F5056"/>
                </a:solidFill>
                <a:latin typeface="Arial" pitchFamily="34" charset="0"/>
                <a:cs typeface="Arial" pitchFamily="34" charset="0"/>
              </a:rPr>
              <a:t>after children</a:t>
            </a:r>
          </a:p>
          <a:p>
            <a:pPr>
              <a:buClr>
                <a:srgbClr val="2C9E42"/>
              </a:buClr>
            </a:pPr>
            <a:r>
              <a:rPr lang="en-GB" sz="2000" dirty="0" smtClean="0">
                <a:solidFill>
                  <a:srgbClr val="3F5056"/>
                </a:solidFill>
                <a:latin typeface="Arial" pitchFamily="34" charset="0"/>
                <a:cs typeface="Arial" pitchFamily="34" charset="0"/>
              </a:rPr>
              <a:t>Schedule 2 – Social services functions</a:t>
            </a:r>
          </a:p>
          <a:p>
            <a:pPr>
              <a:buClr>
                <a:srgbClr val="2C9E42"/>
              </a:buClr>
            </a:pPr>
            <a:r>
              <a:rPr lang="en-GB" sz="2000" dirty="0" smtClean="0">
                <a:solidFill>
                  <a:srgbClr val="3F5056"/>
                </a:solidFill>
                <a:latin typeface="Arial" pitchFamily="34" charset="0"/>
                <a:cs typeface="Arial" pitchFamily="34" charset="0"/>
              </a:rPr>
              <a:t>Schedule 3 – Investigation of complaints about privately arranged </a:t>
            </a:r>
            <a:br>
              <a:rPr lang="en-GB" sz="2000" dirty="0" smtClean="0">
                <a:solidFill>
                  <a:srgbClr val="3F5056"/>
                </a:solidFill>
                <a:latin typeface="Arial" pitchFamily="34" charset="0"/>
                <a:cs typeface="Arial" pitchFamily="34" charset="0"/>
              </a:rPr>
            </a:br>
            <a:r>
              <a:rPr lang="en-GB" sz="2000" dirty="0" smtClean="0">
                <a:solidFill>
                  <a:srgbClr val="3F5056"/>
                </a:solidFill>
                <a:latin typeface="Arial" pitchFamily="34" charset="0"/>
                <a:cs typeface="Arial" pitchFamily="34" charset="0"/>
              </a:rPr>
              <a:t>or funded social care and palliative care</a:t>
            </a: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Part 11 – Miscellaneous </a:t>
            </a:r>
            <a:br>
              <a:rPr lang="en-GB" b="1" u="sng" dirty="0" smtClean="0">
                <a:solidFill>
                  <a:srgbClr val="2C9E42"/>
                </a:solidFill>
                <a:latin typeface="Arial"/>
                <a:cs typeface="Arial"/>
              </a:rPr>
            </a:br>
            <a:r>
              <a:rPr lang="en-GB" b="1" u="sng" dirty="0" smtClean="0">
                <a:solidFill>
                  <a:srgbClr val="2C9E42"/>
                </a:solidFill>
                <a:latin typeface="Arial"/>
                <a:cs typeface="Arial"/>
              </a:rPr>
              <a:t>and General</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102600" y="2565400"/>
            <a:ext cx="1041400" cy="4292600"/>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2190800"/>
            <a:ext cx="6458272" cy="3600400"/>
          </a:xfrm>
        </p:spPr>
        <p:txBody>
          <a:bodyPr/>
          <a:lstStyle/>
          <a:p>
            <a:pPr>
              <a:buClr>
                <a:srgbClr val="2C9E42"/>
              </a:buClr>
            </a:pPr>
            <a:r>
              <a:rPr lang="en-GB" sz="2400" dirty="0" smtClean="0">
                <a:solidFill>
                  <a:srgbClr val="3F5056"/>
                </a:solidFill>
                <a:latin typeface="Arial" pitchFamily="34" charset="0"/>
                <a:cs typeface="Arial" pitchFamily="34" charset="0"/>
              </a:rPr>
              <a:t>Health</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Independent sector</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Voluntary sector</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Others e.g. community services, support groups, housing, benefits, leisure</a:t>
            </a:r>
          </a:p>
        </p:txBody>
      </p:sp>
      <p:sp>
        <p:nvSpPr>
          <p:cNvPr id="10246" name="Rectangle 10"/>
          <p:cNvSpPr>
            <a:spLocks noGrp="1" noChangeArrowheads="1"/>
          </p:cNvSpPr>
          <p:nvPr>
            <p:ph type="title"/>
          </p:nvPr>
        </p:nvSpPr>
        <p:spPr>
          <a:xfrm>
            <a:off x="685800" y="533400"/>
            <a:ext cx="8458200" cy="1143000"/>
          </a:xfrm>
          <a:solidFill>
            <a:srgbClr val="FFFFFF"/>
          </a:solidFill>
        </p:spPr>
        <p:txBody>
          <a:bodyPr/>
          <a:lstStyle/>
          <a:p>
            <a:pPr algn="l" eaLnBrk="1" hangingPunct="1"/>
            <a:r>
              <a:rPr lang="en-GB" b="1" u="sng" dirty="0" smtClean="0">
                <a:solidFill>
                  <a:srgbClr val="2C9E42"/>
                </a:solidFill>
                <a:latin typeface="Arial"/>
                <a:cs typeface="Arial"/>
              </a:rPr>
              <a:t>Impact on partner organisations</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844996" y="807545"/>
            <a:ext cx="3299004" cy="6050455"/>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1844824"/>
            <a:ext cx="8568952" cy="3600400"/>
          </a:xfrm>
        </p:spPr>
        <p:txBody>
          <a:bodyPr/>
          <a:lstStyle/>
          <a:p>
            <a:pPr>
              <a:buClr>
                <a:srgbClr val="2C9E42"/>
              </a:buClr>
            </a:pPr>
            <a:r>
              <a:rPr lang="en-GB" sz="2400" dirty="0" smtClean="0">
                <a:solidFill>
                  <a:srgbClr val="3F5056"/>
                </a:solidFill>
                <a:latin typeface="Arial" pitchFamily="34" charset="0"/>
                <a:cs typeface="Arial" pitchFamily="34" charset="0"/>
              </a:rPr>
              <a:t>The cultural shift towards minimum appropriate intervention</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Less emphasis on prescribed ways of doing things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Intervening earlier in the lives of people and promoting preventative strategies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Helping people achieve desired outcomes, rather than assessing suitability for services</a:t>
            </a: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sz="3600" b="1" u="sng" dirty="0" smtClean="0">
                <a:solidFill>
                  <a:srgbClr val="2C9E42"/>
                </a:solidFill>
                <a:latin typeface="Arial"/>
                <a:cs typeface="Arial"/>
              </a:rPr>
              <a:t>Impact on day-to-day work</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934200" y="4671676"/>
            <a:ext cx="1849966" cy="2186323"/>
          </a:xfrm>
          <a:prstGeom prst="rect">
            <a:avLst/>
          </a:prstGeom>
        </p:spPr>
      </p:pic>
    </p:spTree>
    <p:extLst>
      <p:ext uri="{BB962C8B-B14F-4D97-AF65-F5344CB8AC3E}">
        <p14:creationId xmlns:p14="http://schemas.microsoft.com/office/powerpoint/2010/main" val="203109595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1844824"/>
            <a:ext cx="8568952" cy="3600400"/>
          </a:xfrm>
        </p:spPr>
        <p:txBody>
          <a:bodyPr/>
          <a:lstStyle/>
          <a:p>
            <a:pPr>
              <a:buClr>
                <a:srgbClr val="2C9E42"/>
              </a:buClr>
            </a:pPr>
            <a:r>
              <a:rPr lang="en-GB" sz="2400" dirty="0" smtClean="0">
                <a:solidFill>
                  <a:srgbClr val="3F5056"/>
                </a:solidFill>
                <a:latin typeface="Arial" pitchFamily="34" charset="0"/>
                <a:cs typeface="Arial" pitchFamily="34" charset="0"/>
              </a:rPr>
              <a:t>The person exercising function under this Act must:</a:t>
            </a:r>
          </a:p>
          <a:p>
            <a:pPr>
              <a:buClr>
                <a:srgbClr val="2C9E42"/>
              </a:buClr>
            </a:pPr>
            <a:endParaRPr lang="en-GB" sz="800" dirty="0" smtClean="0">
              <a:solidFill>
                <a:srgbClr val="3F5056"/>
              </a:solidFill>
              <a:latin typeface="Arial" pitchFamily="34" charset="0"/>
              <a:cs typeface="Arial" pitchFamily="34" charset="0"/>
            </a:endParaRPr>
          </a:p>
          <a:p>
            <a:pPr lvl="1">
              <a:buClr>
                <a:srgbClr val="2C9E42"/>
              </a:buClr>
            </a:pPr>
            <a:r>
              <a:rPr lang="en-GB" sz="2000" dirty="0" smtClean="0">
                <a:solidFill>
                  <a:srgbClr val="3F5056"/>
                </a:solidFill>
                <a:latin typeface="Arial" pitchFamily="34" charset="0"/>
                <a:cs typeface="Arial" pitchFamily="34" charset="0"/>
              </a:rPr>
              <a:t>In so far as reasonably practicable, ascertain and have regard to the individual’s views, wishes and feelings</a:t>
            </a:r>
          </a:p>
          <a:p>
            <a:pPr lvl="1">
              <a:buClr>
                <a:srgbClr val="2C9E42"/>
              </a:buClr>
            </a:pPr>
            <a:endParaRPr lang="en-GB" sz="800" dirty="0" smtClean="0">
              <a:solidFill>
                <a:srgbClr val="3F5056"/>
              </a:solidFill>
              <a:latin typeface="Arial" pitchFamily="34" charset="0"/>
              <a:cs typeface="Arial" pitchFamily="34" charset="0"/>
            </a:endParaRPr>
          </a:p>
          <a:p>
            <a:pPr lvl="1">
              <a:buClr>
                <a:srgbClr val="2C9E42"/>
              </a:buClr>
            </a:pPr>
            <a:r>
              <a:rPr lang="en-GB" sz="2000" dirty="0" smtClean="0">
                <a:solidFill>
                  <a:srgbClr val="3F5056"/>
                </a:solidFill>
                <a:latin typeface="Arial" pitchFamily="34" charset="0"/>
                <a:cs typeface="Arial" pitchFamily="34" charset="0"/>
              </a:rPr>
              <a:t>Have regard to the importance of promoting and respecting the dignity of the individual</a:t>
            </a:r>
          </a:p>
          <a:p>
            <a:pPr lvl="1">
              <a:buClr>
                <a:srgbClr val="2C9E42"/>
              </a:buClr>
            </a:pPr>
            <a:endParaRPr lang="en-GB" sz="800" dirty="0" smtClean="0">
              <a:solidFill>
                <a:srgbClr val="3F5056"/>
              </a:solidFill>
              <a:latin typeface="Arial" pitchFamily="34" charset="0"/>
              <a:cs typeface="Arial" pitchFamily="34" charset="0"/>
            </a:endParaRPr>
          </a:p>
          <a:p>
            <a:pPr lvl="1">
              <a:buClr>
                <a:srgbClr val="2C9E42"/>
              </a:buClr>
            </a:pPr>
            <a:r>
              <a:rPr lang="en-GB" sz="2000" dirty="0" smtClean="0">
                <a:solidFill>
                  <a:srgbClr val="3F5056"/>
                </a:solidFill>
                <a:latin typeface="Arial" pitchFamily="34" charset="0"/>
                <a:cs typeface="Arial" pitchFamily="34" charset="0"/>
              </a:rPr>
              <a:t>Have regard to the characteristics, culture and beliefs of the individual (including language)</a:t>
            </a: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Impact on day-to-day work</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09600" y="1981200"/>
            <a:ext cx="4178424" cy="3657600"/>
          </a:xfrm>
        </p:spPr>
        <p:txBody>
          <a:bodyPr/>
          <a:lstStyle/>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The Social Services and Well-being (Wales) Act received Royal Assent </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and became law on </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1 May 2014</a:t>
            </a:r>
            <a:endParaRPr lang="en-GB" sz="2400" dirty="0" smtClean="0">
              <a:solidFill>
                <a:srgbClr val="3F5056"/>
              </a:solidFill>
            </a:endParaRP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The Act was implemented in April 2016</a:t>
            </a:r>
          </a:p>
          <a:p>
            <a:pPr>
              <a:buClr>
                <a:srgbClr val="2C9E42"/>
              </a:buClr>
            </a:pPr>
            <a:endParaRPr lang="en-GB" sz="2000" dirty="0" smtClean="0">
              <a:solidFill>
                <a:srgbClr val="3F5056"/>
              </a:solidFill>
              <a:latin typeface="Arial" pitchFamily="34" charset="0"/>
              <a:cs typeface="Arial" pitchFamily="34" charset="0"/>
            </a:endParaRPr>
          </a:p>
          <a:p>
            <a:pPr eaLnBrk="1" hangingPunct="1">
              <a:buClr>
                <a:srgbClr val="2C9E42"/>
              </a:buClr>
            </a:pPr>
            <a:endParaRPr lang="en-GB" sz="2800" b="1" dirty="0" smtClean="0">
              <a:solidFill>
                <a:srgbClr val="3F5056"/>
              </a:solidFill>
            </a:endParaRPr>
          </a:p>
        </p:txBody>
      </p:sp>
      <p:sp>
        <p:nvSpPr>
          <p:cNvPr id="2054" name="Rectangle 10"/>
          <p:cNvSpPr>
            <a:spLocks noGrp="1" noChangeArrowheads="1"/>
          </p:cNvSpPr>
          <p:nvPr>
            <p:ph type="title"/>
          </p:nvPr>
        </p:nvSpPr>
        <p:spPr>
          <a:xfrm>
            <a:off x="609600" y="609600"/>
            <a:ext cx="7772400" cy="1143000"/>
          </a:xfrm>
          <a:noFill/>
        </p:spPr>
        <p:txBody>
          <a:bodyPr/>
          <a:lstStyle/>
          <a:p>
            <a:pPr algn="l" eaLnBrk="1" hangingPunct="1"/>
            <a:r>
              <a:rPr lang="en-GB" b="1" u="sng" dirty="0" smtClean="0">
                <a:solidFill>
                  <a:srgbClr val="2C9E42"/>
                </a:solidFill>
                <a:latin typeface="Arial"/>
                <a:cs typeface="Arial"/>
              </a:rPr>
              <a:t>The development of the Act</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083300" y="1244600"/>
            <a:ext cx="3060700" cy="5613400"/>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23528" y="1844824"/>
            <a:ext cx="8568952" cy="3600400"/>
          </a:xfrm>
        </p:spPr>
        <p:txBody>
          <a:bodyPr/>
          <a:lstStyle/>
          <a:p>
            <a:pPr>
              <a:buClr>
                <a:srgbClr val="2C9E42"/>
              </a:buClr>
            </a:pPr>
            <a:r>
              <a:rPr lang="en-GB" sz="2400" dirty="0" smtClean="0">
                <a:solidFill>
                  <a:srgbClr val="3F5056"/>
                </a:solidFill>
                <a:latin typeface="Arial" pitchFamily="34" charset="0"/>
                <a:cs typeface="Arial" pitchFamily="34" charset="0"/>
              </a:rPr>
              <a:t>The person exercising function under this Act must: </a:t>
            </a:r>
          </a:p>
          <a:p>
            <a:pPr>
              <a:buClr>
                <a:srgbClr val="2C9E42"/>
              </a:buClr>
            </a:pPr>
            <a:endParaRPr lang="en-GB" sz="800" dirty="0" smtClean="0">
              <a:solidFill>
                <a:srgbClr val="3F5056"/>
              </a:solidFill>
              <a:latin typeface="Arial" pitchFamily="34" charset="0"/>
              <a:cs typeface="Arial" pitchFamily="34" charset="0"/>
            </a:endParaRPr>
          </a:p>
          <a:p>
            <a:pPr lvl="1">
              <a:buClr>
                <a:srgbClr val="2C9E42"/>
              </a:buClr>
            </a:pPr>
            <a:r>
              <a:rPr lang="en-GB" sz="2000" dirty="0" smtClean="0">
                <a:solidFill>
                  <a:srgbClr val="3F5056"/>
                </a:solidFill>
                <a:latin typeface="Arial" pitchFamily="34" charset="0"/>
                <a:cs typeface="Arial" pitchFamily="34" charset="0"/>
              </a:rPr>
              <a:t>Have regard to the importance of providing appropriate support </a:t>
            </a:r>
            <a:br>
              <a:rPr lang="en-GB" sz="2000" dirty="0" smtClean="0">
                <a:solidFill>
                  <a:srgbClr val="3F5056"/>
                </a:solidFill>
                <a:latin typeface="Arial" pitchFamily="34" charset="0"/>
                <a:cs typeface="Arial" pitchFamily="34" charset="0"/>
              </a:rPr>
            </a:br>
            <a:r>
              <a:rPr lang="en-GB" sz="2000" dirty="0" smtClean="0">
                <a:solidFill>
                  <a:srgbClr val="3F5056"/>
                </a:solidFill>
                <a:latin typeface="Arial" pitchFamily="34" charset="0"/>
                <a:cs typeface="Arial" pitchFamily="34" charset="0"/>
              </a:rPr>
              <a:t>to enable the individual to participate in decisions that affect </a:t>
            </a:r>
            <a:br>
              <a:rPr lang="en-GB" sz="2000" dirty="0" smtClean="0">
                <a:solidFill>
                  <a:srgbClr val="3F5056"/>
                </a:solidFill>
                <a:latin typeface="Arial" pitchFamily="34" charset="0"/>
                <a:cs typeface="Arial" pitchFamily="34" charset="0"/>
              </a:rPr>
            </a:br>
            <a:r>
              <a:rPr lang="en-GB" sz="2000" dirty="0" smtClean="0">
                <a:solidFill>
                  <a:srgbClr val="3F5056"/>
                </a:solidFill>
                <a:latin typeface="Arial" pitchFamily="34" charset="0"/>
                <a:cs typeface="Arial" pitchFamily="34" charset="0"/>
              </a:rPr>
              <a:t>him or her to the extent that is appropriate in the circumstances particularly where the individual’s ability to communicate is limited for any reason</a:t>
            </a: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Impact on day-to-day work</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447800" y="3894298"/>
            <a:ext cx="2774638" cy="3279118"/>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842712" y="2637380"/>
            <a:ext cx="2301288" cy="4220620"/>
          </a:xfrm>
          <a:prstGeom prst="rect">
            <a:avLst/>
          </a:prstGeom>
        </p:spPr>
      </p:pic>
      <p:sp>
        <p:nvSpPr>
          <p:cNvPr id="16387" name="Rectangle 3"/>
          <p:cNvSpPr>
            <a:spLocks noGrp="1" noChangeArrowheads="1"/>
          </p:cNvSpPr>
          <p:nvPr>
            <p:ph type="body" idx="1"/>
          </p:nvPr>
        </p:nvSpPr>
        <p:spPr>
          <a:xfrm>
            <a:off x="323528" y="1844824"/>
            <a:ext cx="7296472" cy="4327376"/>
          </a:xfrm>
        </p:spPr>
        <p:txBody>
          <a:bodyPr/>
          <a:lstStyle/>
          <a:p>
            <a:pPr>
              <a:buClr>
                <a:srgbClr val="2C9E42"/>
              </a:buClr>
            </a:pPr>
            <a:r>
              <a:rPr lang="en-GB" sz="2400" dirty="0" smtClean="0">
                <a:solidFill>
                  <a:srgbClr val="3F5056"/>
                </a:solidFill>
                <a:latin typeface="Arial" pitchFamily="34" charset="0"/>
                <a:cs typeface="Arial" pitchFamily="34" charset="0"/>
              </a:rPr>
              <a:t>Professionals will ask ‘what sort of life I would like and what needs to change to make this happen?’</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Preventative services are available to help me avoid managed services</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I will be able to watch over my own decisions,</a:t>
            </a:r>
            <a:br>
              <a:rPr lang="en-GB" sz="2400" dirty="0" smtClean="0">
                <a:solidFill>
                  <a:srgbClr val="3F5056"/>
                </a:solidFill>
                <a:latin typeface="Arial" pitchFamily="34" charset="0"/>
                <a:cs typeface="Arial" pitchFamily="34" charset="0"/>
              </a:rPr>
            </a:br>
            <a:r>
              <a:rPr lang="en-GB" sz="2400" dirty="0" smtClean="0">
                <a:solidFill>
                  <a:srgbClr val="3F5056"/>
                </a:solidFill>
                <a:latin typeface="Arial" pitchFamily="34" charset="0"/>
                <a:cs typeface="Arial" pitchFamily="34" charset="0"/>
              </a:rPr>
              <a:t>I will take responsibility and share the risk</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Success would be the achievement of what matters most to me and is measured over time</a:t>
            </a:r>
          </a:p>
        </p:txBody>
      </p:sp>
      <p:sp>
        <p:nvSpPr>
          <p:cNvPr id="10246" name="Rectangle 10"/>
          <p:cNvSpPr>
            <a:spLocks noGrp="1" noChangeArrowheads="1"/>
          </p:cNvSpPr>
          <p:nvPr>
            <p:ph type="title"/>
          </p:nvPr>
        </p:nvSpPr>
        <p:spPr>
          <a:xfrm>
            <a:off x="685800" y="533400"/>
            <a:ext cx="7772400" cy="1143000"/>
          </a:xfrm>
          <a:solidFill>
            <a:srgbClr val="FFFFFF"/>
          </a:solidFill>
        </p:spPr>
        <p:txBody>
          <a:bodyPr/>
          <a:lstStyle/>
          <a:p>
            <a:pPr algn="l" eaLnBrk="1" hangingPunct="1"/>
            <a:r>
              <a:rPr lang="en-GB" b="1" u="sng" dirty="0" smtClean="0">
                <a:solidFill>
                  <a:srgbClr val="2C9E42"/>
                </a:solidFill>
                <a:latin typeface="Arial"/>
                <a:cs typeface="Arial"/>
              </a:rPr>
              <a:t>Impact for individuals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09600" y="1981200"/>
            <a:ext cx="7922840" cy="3657600"/>
          </a:xfrm>
        </p:spPr>
        <p:txBody>
          <a:bodyPr/>
          <a:lstStyle/>
          <a:p>
            <a:pPr>
              <a:buClr>
                <a:srgbClr val="2C9E42"/>
              </a:buClr>
            </a:pPr>
            <a:r>
              <a:rPr lang="en-GB" sz="2400" dirty="0" smtClean="0">
                <a:solidFill>
                  <a:srgbClr val="3F5056"/>
                </a:solidFill>
                <a:latin typeface="Arial" pitchFamily="34" charset="0"/>
                <a:cs typeface="Arial" pitchFamily="34" charset="0"/>
              </a:rPr>
              <a:t>In 2011, the Law Commission proposed that the many confusing and conflicting social care statutes be repealed and be replaced by a single Act</a:t>
            </a:r>
          </a:p>
          <a:p>
            <a:pPr>
              <a:buClr>
                <a:srgbClr val="2C9E42"/>
              </a:buClr>
            </a:pPr>
            <a:endParaRPr lang="en-GB" sz="10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They recommended that more than 40 statutes be repealed or amended</a:t>
            </a:r>
          </a:p>
          <a:p>
            <a:pPr>
              <a:buClr>
                <a:srgbClr val="2C9E42"/>
              </a:buClr>
            </a:pPr>
            <a:endParaRPr lang="en-GB" sz="1000" dirty="0" smtClean="0">
              <a:solidFill>
                <a:srgbClr val="3F5056"/>
              </a:solidFill>
              <a:latin typeface="Arial" pitchFamily="34" charset="0"/>
              <a:cs typeface="Arial" pitchFamily="34" charset="0"/>
            </a:endParaRPr>
          </a:p>
          <a:p>
            <a:pPr>
              <a:buClr>
                <a:srgbClr val="2C9E42"/>
              </a:buClr>
            </a:pPr>
            <a:r>
              <a:rPr lang="en-GB" sz="2400" dirty="0" smtClean="0">
                <a:solidFill>
                  <a:srgbClr val="3F5056"/>
                </a:solidFill>
                <a:latin typeface="Arial" pitchFamily="34" charset="0"/>
                <a:cs typeface="Arial" pitchFamily="34" charset="0"/>
              </a:rPr>
              <a:t>The Commission’s recommendation was for a single, clear, modern statute and code of practice that would pave the way for a coherent social care system</a:t>
            </a:r>
          </a:p>
          <a:p>
            <a:pPr>
              <a:buClr>
                <a:srgbClr val="2C9E42"/>
              </a:buClr>
            </a:pPr>
            <a:endParaRPr lang="en-GB" sz="2000" dirty="0" smtClean="0">
              <a:solidFill>
                <a:srgbClr val="3F5056"/>
              </a:solidFill>
              <a:latin typeface="Arial" pitchFamily="34" charset="0"/>
              <a:cs typeface="Arial" pitchFamily="34" charset="0"/>
            </a:endParaRPr>
          </a:p>
          <a:p>
            <a:pPr>
              <a:buNone/>
            </a:pPr>
            <a:endParaRPr lang="en-GB" sz="2000" dirty="0" smtClean="0">
              <a:latin typeface="Arial" pitchFamily="34" charset="0"/>
              <a:cs typeface="Arial" pitchFamily="34" charset="0"/>
            </a:endParaRPr>
          </a:p>
          <a:p>
            <a:endParaRPr lang="en-GB" sz="2000" dirty="0" smtClean="0">
              <a:latin typeface="Arial" pitchFamily="34" charset="0"/>
              <a:cs typeface="Arial" pitchFamily="34" charset="0"/>
            </a:endParaRPr>
          </a:p>
          <a:p>
            <a:pPr eaLnBrk="1" hangingPunct="1"/>
            <a:endParaRPr lang="en-GB" sz="2800" b="1" dirty="0" smtClean="0"/>
          </a:p>
        </p:txBody>
      </p:sp>
      <p:sp>
        <p:nvSpPr>
          <p:cNvPr id="2054" name="Rectangle 10"/>
          <p:cNvSpPr>
            <a:spLocks noGrp="1" noChangeArrowheads="1"/>
          </p:cNvSpPr>
          <p:nvPr>
            <p:ph type="title"/>
          </p:nvPr>
        </p:nvSpPr>
        <p:spPr>
          <a:xfrm>
            <a:off x="609600" y="609600"/>
            <a:ext cx="7772400" cy="1143000"/>
          </a:xfrm>
          <a:noFill/>
        </p:spPr>
        <p:txBody>
          <a:bodyPr/>
          <a:lstStyle/>
          <a:p>
            <a:pPr algn="l" eaLnBrk="1" hangingPunct="1"/>
            <a:r>
              <a:rPr lang="en-GB" b="1" u="sng" dirty="0" smtClean="0">
                <a:solidFill>
                  <a:srgbClr val="2C9E42"/>
                </a:solidFill>
                <a:latin typeface="Arial"/>
                <a:cs typeface="Arial"/>
              </a:rPr>
              <a:t>The development of the Act</a:t>
            </a: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 y="3516506"/>
            <a:ext cx="1307870" cy="3341494"/>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09600" y="1981200"/>
            <a:ext cx="5834608" cy="3657600"/>
          </a:xfrm>
        </p:spPr>
        <p:txBody>
          <a:bodyPr/>
          <a:lstStyle/>
          <a:p>
            <a:pPr>
              <a:buClr>
                <a:srgbClr val="2C9E42"/>
              </a:buClr>
            </a:pPr>
            <a:r>
              <a:rPr lang="en-GB" sz="2000" dirty="0" smtClean="0">
                <a:solidFill>
                  <a:srgbClr val="3F5056"/>
                </a:solidFill>
                <a:latin typeface="Arial" pitchFamily="34" charset="0"/>
                <a:cs typeface="Arial" pitchFamily="34" charset="0"/>
              </a:rPr>
              <a:t>The Act makes wide-ranging reforms to social services in Wales </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000" dirty="0" smtClean="0">
                <a:solidFill>
                  <a:srgbClr val="3F5056"/>
                </a:solidFill>
                <a:latin typeface="Arial" pitchFamily="34" charset="0"/>
                <a:cs typeface="Arial" pitchFamily="34" charset="0"/>
              </a:rPr>
              <a:t>It gives effect to the policy set out in the Welsh Government’s White Paper </a:t>
            </a:r>
            <a:r>
              <a:rPr lang="en-GB" sz="2000" i="1" dirty="0" smtClean="0">
                <a:solidFill>
                  <a:srgbClr val="3F5056"/>
                </a:solidFill>
                <a:latin typeface="Arial" pitchFamily="34" charset="0"/>
                <a:cs typeface="Arial" pitchFamily="34" charset="0"/>
              </a:rPr>
              <a:t>Sustainable Social Services for Wales: A Framework for Action</a:t>
            </a:r>
          </a:p>
          <a:p>
            <a:pPr>
              <a:buClr>
                <a:srgbClr val="2C9E42"/>
              </a:buClr>
            </a:pPr>
            <a:endParaRPr lang="en-GB" sz="800" dirty="0" smtClean="0">
              <a:solidFill>
                <a:srgbClr val="3F5056"/>
              </a:solidFill>
              <a:latin typeface="Arial" pitchFamily="34" charset="0"/>
              <a:cs typeface="Arial" pitchFamily="34" charset="0"/>
            </a:endParaRPr>
          </a:p>
          <a:p>
            <a:pPr>
              <a:buClr>
                <a:srgbClr val="2C9E42"/>
              </a:buClr>
            </a:pPr>
            <a:r>
              <a:rPr lang="en-GB" sz="2000" dirty="0" smtClean="0">
                <a:solidFill>
                  <a:srgbClr val="3F5056"/>
                </a:solidFill>
                <a:latin typeface="Arial" pitchFamily="34" charset="0"/>
                <a:cs typeface="Arial" pitchFamily="34" charset="0"/>
              </a:rPr>
              <a:t>Strategy for Social Services (2007) </a:t>
            </a:r>
            <a:r>
              <a:rPr lang="en-GB" sz="2000" i="1" dirty="0" smtClean="0">
                <a:solidFill>
                  <a:srgbClr val="3F5056"/>
                </a:solidFill>
                <a:latin typeface="Arial" pitchFamily="34" charset="0"/>
                <a:cs typeface="Arial" pitchFamily="34" charset="0"/>
              </a:rPr>
              <a:t>Fulfilled Lives, Supportive Communities</a:t>
            </a:r>
            <a:endParaRPr lang="en-GB" sz="2000" dirty="0" smtClean="0">
              <a:solidFill>
                <a:srgbClr val="3F5056"/>
              </a:solidFill>
              <a:latin typeface="Arial" pitchFamily="34" charset="0"/>
              <a:cs typeface="Arial" pitchFamily="34" charset="0"/>
            </a:endParaRPr>
          </a:p>
          <a:p>
            <a:pPr>
              <a:buNone/>
            </a:pPr>
            <a:endParaRPr lang="en-GB" sz="2000" dirty="0" smtClean="0">
              <a:solidFill>
                <a:srgbClr val="3F5056"/>
              </a:solidFill>
              <a:latin typeface="Arial" pitchFamily="34" charset="0"/>
              <a:cs typeface="Arial" pitchFamily="34" charset="0"/>
            </a:endParaRPr>
          </a:p>
          <a:p>
            <a:endParaRPr lang="en-GB" sz="2000" dirty="0" smtClean="0">
              <a:solidFill>
                <a:srgbClr val="3F5056"/>
              </a:solidFill>
              <a:latin typeface="Arial" pitchFamily="34" charset="0"/>
              <a:cs typeface="Arial" pitchFamily="34" charset="0"/>
            </a:endParaRPr>
          </a:p>
          <a:p>
            <a:pPr eaLnBrk="1" hangingPunct="1"/>
            <a:endParaRPr lang="en-GB" sz="2800" b="1" dirty="0" smtClean="0">
              <a:solidFill>
                <a:srgbClr val="3F5056"/>
              </a:solidFill>
            </a:endParaRPr>
          </a:p>
        </p:txBody>
      </p:sp>
      <p:sp>
        <p:nvSpPr>
          <p:cNvPr id="2054" name="Rectangle 10"/>
          <p:cNvSpPr>
            <a:spLocks noGrp="1" noChangeArrowheads="1"/>
          </p:cNvSpPr>
          <p:nvPr>
            <p:ph type="title"/>
          </p:nvPr>
        </p:nvSpPr>
        <p:spPr>
          <a:xfrm>
            <a:off x="609600" y="609600"/>
            <a:ext cx="7772400" cy="1143000"/>
          </a:xfrm>
          <a:noFill/>
        </p:spPr>
        <p:txBody>
          <a:bodyPr/>
          <a:lstStyle/>
          <a:p>
            <a:pPr algn="l" eaLnBrk="1" hangingPunct="1"/>
            <a:r>
              <a:rPr lang="en-GB" b="1" u="sng" dirty="0" smtClean="0">
                <a:solidFill>
                  <a:srgbClr val="2C9E42"/>
                </a:solidFill>
                <a:latin typeface="Arial"/>
                <a:cs typeface="Arial"/>
              </a:rPr>
              <a:t>The development of the Act</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083300" y="1244600"/>
            <a:ext cx="3060700" cy="56134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1244600"/>
            <a:ext cx="2197100" cy="5613400"/>
          </a:xfrm>
          <a:prstGeom prst="rect">
            <a:avLst/>
          </a:prstGeom>
        </p:spPr>
      </p:pic>
      <p:sp>
        <p:nvSpPr>
          <p:cNvPr id="16385" name="AutoShape 1"/>
          <p:cNvSpPr>
            <a:spLocks noChangeArrowheads="1"/>
          </p:cNvSpPr>
          <p:nvPr/>
        </p:nvSpPr>
        <p:spPr bwMode="auto">
          <a:xfrm>
            <a:off x="2195736" y="2924944"/>
            <a:ext cx="4680520" cy="3312368"/>
          </a:xfrm>
          <a:prstGeom prst="triangle">
            <a:avLst>
              <a:gd name="adj" fmla="val 50000"/>
            </a:avLst>
          </a:prstGeom>
          <a:solidFill>
            <a:srgbClr val="2C9E4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OUTCOMES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386" name="Rectangle 2"/>
          <p:cNvSpPr>
            <a:spLocks noChangeArrowheads="1"/>
          </p:cNvSpPr>
          <p:nvPr/>
        </p:nvSpPr>
        <p:spPr bwMode="auto">
          <a:xfrm>
            <a:off x="1763688" y="764704"/>
            <a:ext cx="1062038" cy="864096"/>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General Functions</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87" name="Rectangle 3"/>
          <p:cNvSpPr>
            <a:spLocks noChangeArrowheads="1"/>
          </p:cNvSpPr>
          <p:nvPr/>
        </p:nvSpPr>
        <p:spPr bwMode="auto">
          <a:xfrm flipH="1">
            <a:off x="2987824" y="764704"/>
            <a:ext cx="1368152" cy="864096"/>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Assessing the Needs of Individuals</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88" name="Rectangle 4"/>
          <p:cNvSpPr>
            <a:spLocks noChangeArrowheads="1"/>
          </p:cNvSpPr>
          <p:nvPr/>
        </p:nvSpPr>
        <p:spPr bwMode="auto">
          <a:xfrm>
            <a:off x="4499992" y="764704"/>
            <a:ext cx="1224136" cy="864096"/>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Meeting Needs</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89" name="Rectangle 5"/>
          <p:cNvSpPr>
            <a:spLocks noChangeArrowheads="1"/>
          </p:cNvSpPr>
          <p:nvPr/>
        </p:nvSpPr>
        <p:spPr bwMode="auto">
          <a:xfrm>
            <a:off x="5868144" y="764704"/>
            <a:ext cx="1224136" cy="864096"/>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Charging and Financial Assessment</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91" name="Rectangle 7"/>
          <p:cNvSpPr>
            <a:spLocks noChangeArrowheads="1"/>
          </p:cNvSpPr>
          <p:nvPr/>
        </p:nvSpPr>
        <p:spPr bwMode="auto">
          <a:xfrm>
            <a:off x="827584" y="1772816"/>
            <a:ext cx="1296144" cy="936104"/>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Safeguarding	</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92" name="Rectangle 8" descr="Social Services Functions"/>
          <p:cNvSpPr>
            <a:spLocks noChangeArrowheads="1"/>
          </p:cNvSpPr>
          <p:nvPr/>
        </p:nvSpPr>
        <p:spPr bwMode="auto">
          <a:xfrm>
            <a:off x="2195736" y="1772816"/>
            <a:ext cx="1224135" cy="936104"/>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pPr>
            <a:r>
              <a:rPr lang="en-GB" sz="1200" b="1" dirty="0" smtClean="0">
                <a:solidFill>
                  <a:schemeClr val="bg1"/>
                </a:solidFill>
                <a:latin typeface="Arial" pitchFamily="34" charset="0"/>
                <a:cs typeface="Arial" pitchFamily="34" charset="0"/>
              </a:rPr>
              <a:t>Social Services Functions</a:t>
            </a:r>
            <a:endParaRPr lang="en-GB" sz="1200" b="1" dirty="0">
              <a:solidFill>
                <a:schemeClr val="bg1"/>
              </a:solidFill>
              <a:latin typeface="Arial" pitchFamily="34" charset="0"/>
              <a:cs typeface="Arial" pitchFamily="34" charset="0"/>
            </a:endParaRPr>
          </a:p>
        </p:txBody>
      </p:sp>
      <p:sp>
        <p:nvSpPr>
          <p:cNvPr id="16393" name="Rectangle 9"/>
          <p:cNvSpPr>
            <a:spLocks noChangeArrowheads="1"/>
          </p:cNvSpPr>
          <p:nvPr/>
        </p:nvSpPr>
        <p:spPr bwMode="auto">
          <a:xfrm>
            <a:off x="3491880" y="1772816"/>
            <a:ext cx="1422078" cy="936104"/>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Co-operation and Partnership</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94" name="Rectangle 10"/>
          <p:cNvSpPr>
            <a:spLocks noChangeArrowheads="1"/>
          </p:cNvSpPr>
          <p:nvPr/>
        </p:nvSpPr>
        <p:spPr bwMode="auto">
          <a:xfrm>
            <a:off x="5004048" y="1772816"/>
            <a:ext cx="1476164" cy="936104"/>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Complaints, Representations and </a:t>
            </a:r>
            <a:r>
              <a:rPr lang="en-GB" sz="1200" b="1" dirty="0">
                <a:solidFill>
                  <a:schemeClr val="bg1"/>
                </a:solidFill>
                <a:latin typeface="Arial" pitchFamily="34" charset="0"/>
                <a:ea typeface="Calibri" pitchFamily="34" charset="0"/>
                <a:cs typeface="Arial" pitchFamily="34" charset="0"/>
              </a:rPr>
              <a:t>A</a:t>
            </a: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dvocacy Services</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95" name="Rectangle 11"/>
          <p:cNvSpPr>
            <a:spLocks noChangeArrowheads="1"/>
          </p:cNvSpPr>
          <p:nvPr/>
        </p:nvSpPr>
        <p:spPr bwMode="auto">
          <a:xfrm flipH="1">
            <a:off x="6588225" y="1772816"/>
            <a:ext cx="1368151" cy="936104"/>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Miscellaneous and General</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6396" name="Rectangle 12"/>
          <p:cNvSpPr>
            <a:spLocks noChangeArrowheads="1"/>
          </p:cNvSpPr>
          <p:nvPr/>
        </p:nvSpPr>
        <p:spPr bwMode="auto">
          <a:xfrm>
            <a:off x="395536" y="764704"/>
            <a:ext cx="1197099" cy="864096"/>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Introduction</a:t>
            </a:r>
            <a:r>
              <a:rPr kumimoji="0" lang="en-GB" sz="1200" b="0" i="0" u="none" strike="noStrike" cap="none" normalizeH="0" baseline="0" dirty="0" smtClean="0">
                <a:ln>
                  <a:noFill/>
                </a:ln>
                <a:solidFill>
                  <a:schemeClr val="bg1"/>
                </a:solidFill>
                <a:effectLst/>
                <a:latin typeface="Arial" pitchFamily="34" charset="0"/>
                <a:ea typeface="Calibri" pitchFamily="34" charset="0"/>
                <a:cs typeface="Arial" pitchFamily="34" charset="0"/>
              </a:rPr>
              <a:t>	</a:t>
            </a:r>
            <a:endParaRPr kumimoji="0" lang="en-GB"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16397" name="Rectangle 13"/>
          <p:cNvSpPr>
            <a:spLocks noChangeArrowheads="1"/>
          </p:cNvSpPr>
          <p:nvPr/>
        </p:nvSpPr>
        <p:spPr bwMode="auto">
          <a:xfrm>
            <a:off x="381000" y="72812"/>
            <a:ext cx="489813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GB" sz="2400" b="1" i="0" u="sng" strike="noStrike" cap="none" normalizeH="0" baseline="0" dirty="0" smtClean="0">
                <a:ln>
                  <a:noFill/>
                </a:ln>
                <a:solidFill>
                  <a:srgbClr val="2C9E42"/>
                </a:solidFill>
                <a:effectLst/>
                <a:latin typeface="Arial" pitchFamily="34" charset="0"/>
                <a:ea typeface="Calibri" pitchFamily="34" charset="0"/>
                <a:cs typeface="Arial" pitchFamily="34" charset="0"/>
              </a:rPr>
              <a:t>Parts</a:t>
            </a:r>
            <a:endParaRPr kumimoji="0" lang="en-GB" sz="2400" b="0" i="0" u="sng" strike="noStrike" cap="none" normalizeH="0" baseline="0" dirty="0" smtClean="0">
              <a:ln>
                <a:noFill/>
              </a:ln>
              <a:solidFill>
                <a:srgbClr val="2C9E42"/>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400" b="0" i="0" u="sng" strike="noStrike" cap="none" normalizeH="0" baseline="0" dirty="0" smtClean="0">
              <a:ln>
                <a:noFill/>
              </a:ln>
              <a:solidFill>
                <a:srgbClr val="2C9E42"/>
              </a:solidFill>
              <a:effectLst/>
              <a:latin typeface="Arial" pitchFamily="34" charset="0"/>
              <a:cs typeface="Arial" pitchFamily="34" charset="0"/>
            </a:endParaRPr>
          </a:p>
        </p:txBody>
      </p:sp>
      <p:sp>
        <p:nvSpPr>
          <p:cNvPr id="16398" name="Rectangle 14"/>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400" name="Rectangle 16"/>
          <p:cNvSpPr>
            <a:spLocks noChangeArrowheads="1"/>
          </p:cNvSpPr>
          <p:nvPr/>
        </p:nvSpPr>
        <p:spPr bwMode="auto">
          <a:xfrm>
            <a:off x="0" y="4653136"/>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089025" algn="l"/>
              </a:tabLst>
            </a:pPr>
            <a:endParaRPr kumimoji="0" lang="en-GB" sz="1400" b="1" i="0" u="none" strike="noStrike" cap="none" normalizeH="0" baseline="0" dirty="0" smtClean="0">
              <a:ln>
                <a:noFill/>
              </a:ln>
              <a:solidFill>
                <a:srgbClr val="1F497D"/>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089025" algn="l"/>
              </a:tabLst>
            </a:pPr>
            <a:r>
              <a:rPr kumimoji="0" lang="en-GB" sz="1400" b="1" i="0" u="none" strike="noStrike" cap="none" normalizeH="0" baseline="0" dirty="0" smtClean="0">
                <a:ln>
                  <a:noFill/>
                </a:ln>
                <a:solidFill>
                  <a:srgbClr val="1F497D"/>
                </a:solidFill>
                <a:effectLst/>
                <a:latin typeface="Calibri" pitchFamily="34" charset="0"/>
                <a:ea typeface="Calibri" pitchFamily="34" charset="0"/>
                <a:cs typeface="Times New Roman" pitchFamily="18"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390" name="Rectangle 6"/>
          <p:cNvSpPr>
            <a:spLocks noChangeArrowheads="1"/>
          </p:cNvSpPr>
          <p:nvPr/>
        </p:nvSpPr>
        <p:spPr bwMode="auto">
          <a:xfrm flipH="1">
            <a:off x="7236296" y="764704"/>
            <a:ext cx="1368147" cy="864096"/>
          </a:xfrm>
          <a:prstGeom prst="rect">
            <a:avLst/>
          </a:prstGeom>
          <a:solidFill>
            <a:srgbClr val="2C9E42"/>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8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bg1"/>
                </a:solidFill>
                <a:effectLst/>
                <a:latin typeface="Arial" pitchFamily="34" charset="0"/>
                <a:ea typeface="Calibri" pitchFamily="34" charset="0"/>
                <a:cs typeface="Arial" pitchFamily="34" charset="0"/>
              </a:rPr>
              <a:t>Looked After and Accommodated Children</a:t>
            </a:r>
            <a:endParaRPr kumimoji="0" lang="en-GB" sz="1200" b="1"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18"/>
          <p:cNvSpPr/>
          <p:nvPr/>
        </p:nvSpPr>
        <p:spPr>
          <a:xfrm>
            <a:off x="251520" y="3140968"/>
            <a:ext cx="2304256" cy="2376264"/>
          </a:xfrm>
          <a:prstGeom prst="rect">
            <a:avLst/>
          </a:prstGeom>
          <a:solidFill>
            <a:schemeClr val="bg1"/>
          </a:solidFill>
          <a:ln>
            <a:solidFill>
              <a:srgbClr val="2C9E4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000" b="1" dirty="0" smtClean="0">
                <a:solidFill>
                  <a:srgbClr val="2C9E42"/>
                </a:solidFill>
                <a:latin typeface="Arial" pitchFamily="34" charset="0"/>
                <a:cs typeface="Arial" pitchFamily="34" charset="0"/>
              </a:rPr>
              <a:t>Principles</a:t>
            </a:r>
          </a:p>
          <a:p>
            <a:endParaRPr lang="en-GB" sz="800" b="1" dirty="0" smtClean="0">
              <a:solidFill>
                <a:srgbClr val="2C9E42"/>
              </a:solidFill>
              <a:latin typeface="Arial" pitchFamily="34" charset="0"/>
              <a:cs typeface="Arial" pitchFamily="34" charset="0"/>
            </a:endParaRP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Voice and control</a:t>
            </a: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Prevention and early intervention</a:t>
            </a: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Well-being</a:t>
            </a: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Co-production</a:t>
            </a: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Multi agency </a:t>
            </a:r>
            <a:endParaRPr lang="en-GB" sz="1800" dirty="0">
              <a:solidFill>
                <a:srgbClr val="2C9E42"/>
              </a:solidFill>
              <a:latin typeface="Arial" pitchFamily="34" charset="0"/>
              <a:cs typeface="Arial" pitchFamily="34" charset="0"/>
            </a:endParaRPr>
          </a:p>
        </p:txBody>
      </p:sp>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810272" y="4411912"/>
            <a:ext cx="1333727" cy="2446088"/>
          </a:xfrm>
          <a:prstGeom prst="rect">
            <a:avLst/>
          </a:prstGeom>
        </p:spPr>
      </p:pic>
      <p:sp>
        <p:nvSpPr>
          <p:cNvPr id="20" name="Rectangle 19"/>
          <p:cNvSpPr/>
          <p:nvPr/>
        </p:nvSpPr>
        <p:spPr>
          <a:xfrm>
            <a:off x="6804248" y="3212976"/>
            <a:ext cx="1944216" cy="1728192"/>
          </a:xfrm>
          <a:prstGeom prst="rect">
            <a:avLst/>
          </a:prstGeom>
          <a:solidFill>
            <a:schemeClr val="bg1"/>
          </a:solidFill>
          <a:ln>
            <a:solidFill>
              <a:srgbClr val="2C9E4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000" b="1" dirty="0" smtClean="0">
                <a:solidFill>
                  <a:srgbClr val="2C9E42"/>
                </a:solidFill>
                <a:latin typeface="Arial" pitchFamily="34" charset="0"/>
                <a:cs typeface="Arial" pitchFamily="34" charset="0"/>
              </a:rPr>
              <a:t>People</a:t>
            </a:r>
            <a:endParaRPr lang="en-GB" sz="2000" dirty="0" smtClean="0">
              <a:solidFill>
                <a:srgbClr val="2C9E42"/>
              </a:solidFill>
              <a:latin typeface="Arial" pitchFamily="34" charset="0"/>
              <a:cs typeface="Arial" pitchFamily="34" charset="0"/>
            </a:endParaRPr>
          </a:p>
          <a:p>
            <a:endParaRPr lang="en-GB" sz="800" dirty="0" smtClean="0">
              <a:solidFill>
                <a:srgbClr val="2C9E42"/>
              </a:solidFill>
              <a:latin typeface="Arial" pitchFamily="34" charset="0"/>
              <a:cs typeface="Arial" pitchFamily="34" charset="0"/>
            </a:endParaRP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Adults</a:t>
            </a: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Children</a:t>
            </a:r>
          </a:p>
          <a:p>
            <a:pPr marL="285750" indent="-285750">
              <a:buFont typeface="Arial" panose="020B0604020202020204" pitchFamily="34" charset="0"/>
              <a:buChar char="•"/>
            </a:pPr>
            <a:r>
              <a:rPr lang="en-GB" sz="1800" dirty="0" smtClean="0">
                <a:solidFill>
                  <a:srgbClr val="2C9E42"/>
                </a:solidFill>
                <a:latin typeface="Arial" pitchFamily="34" charset="0"/>
                <a:cs typeface="Arial" pitchFamily="34" charset="0"/>
              </a:rPr>
              <a:t>Carers</a:t>
            </a:r>
            <a:endParaRPr lang="en-GB" sz="1800" dirty="0">
              <a:solidFill>
                <a:srgbClr val="2C9E4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323528" y="1844824"/>
            <a:ext cx="7220272" cy="3793976"/>
          </a:xfrm>
        </p:spPr>
        <p:txBody>
          <a:bodyPr/>
          <a:lstStyle/>
          <a:p>
            <a:pPr>
              <a:buClr>
                <a:srgbClr val="2C9E42"/>
              </a:buClr>
            </a:pPr>
            <a:r>
              <a:rPr lang="en-GB" sz="2800" dirty="0" smtClean="0">
                <a:solidFill>
                  <a:srgbClr val="3F5056"/>
                </a:solidFill>
                <a:latin typeface="Arial" pitchFamily="34" charset="0"/>
                <a:cs typeface="Arial" pitchFamily="34" charset="0"/>
              </a:rPr>
              <a:t>Aims of the Act:</a:t>
            </a:r>
          </a:p>
          <a:p>
            <a:endParaRPr lang="en-GB" sz="800" dirty="0" smtClean="0">
              <a:solidFill>
                <a:srgbClr val="3F5056"/>
              </a:solidFill>
              <a:latin typeface="Arial" pitchFamily="34" charset="0"/>
              <a:cs typeface="Arial" pitchFamily="34" charset="0"/>
            </a:endParaRPr>
          </a:p>
          <a:p>
            <a:pPr lvl="1">
              <a:buClr>
                <a:srgbClr val="2C9E42"/>
              </a:buClr>
            </a:pPr>
            <a:r>
              <a:rPr lang="en-GB" sz="2400" dirty="0" smtClean="0">
                <a:solidFill>
                  <a:srgbClr val="3F5056"/>
                </a:solidFill>
                <a:latin typeface="Arial" pitchFamily="34" charset="0"/>
                <a:cs typeface="Arial" pitchFamily="34" charset="0"/>
              </a:rPr>
              <a:t>Engage with and empower citizens</a:t>
            </a:r>
          </a:p>
          <a:p>
            <a:pPr lvl="1"/>
            <a:endParaRPr lang="en-GB" sz="800" dirty="0" smtClean="0">
              <a:solidFill>
                <a:srgbClr val="3F5056"/>
              </a:solidFill>
              <a:latin typeface="Arial" pitchFamily="34" charset="0"/>
              <a:cs typeface="Arial" pitchFamily="34" charset="0"/>
            </a:endParaRPr>
          </a:p>
          <a:p>
            <a:pPr lvl="1">
              <a:buClr>
                <a:srgbClr val="2C9E42"/>
              </a:buClr>
            </a:pPr>
            <a:r>
              <a:rPr lang="en-GB" sz="2400" dirty="0" smtClean="0">
                <a:solidFill>
                  <a:srgbClr val="3F5056"/>
                </a:solidFill>
                <a:latin typeface="Arial" pitchFamily="34" charset="0"/>
                <a:cs typeface="Arial" pitchFamily="34" charset="0"/>
              </a:rPr>
              <a:t>Promote independence and well-being</a:t>
            </a:r>
          </a:p>
          <a:p>
            <a:pPr lvl="1">
              <a:buNone/>
            </a:pPr>
            <a:endParaRPr lang="en-GB" sz="800" dirty="0" smtClean="0">
              <a:solidFill>
                <a:srgbClr val="3F5056"/>
              </a:solidFill>
              <a:latin typeface="Arial" pitchFamily="34" charset="0"/>
              <a:cs typeface="Arial" pitchFamily="34" charset="0"/>
            </a:endParaRPr>
          </a:p>
          <a:p>
            <a:pPr lvl="1">
              <a:buClr>
                <a:srgbClr val="2C9E42"/>
              </a:buClr>
            </a:pPr>
            <a:r>
              <a:rPr lang="en-GB" sz="2400" dirty="0" smtClean="0">
                <a:solidFill>
                  <a:srgbClr val="3F5056"/>
                </a:solidFill>
                <a:latin typeface="Arial" pitchFamily="34" charset="0"/>
                <a:cs typeface="Arial" pitchFamily="34" charset="0"/>
              </a:rPr>
              <a:t>Give people who receive support and their carers control over their lives and the support they receive to maximise independence</a:t>
            </a:r>
          </a:p>
          <a:p>
            <a:pPr algn="ctr">
              <a:buNone/>
            </a:pPr>
            <a:endParaRPr lang="en-GB" sz="2000" dirty="0" smtClean="0">
              <a:solidFill>
                <a:srgbClr val="2C9E42"/>
              </a:solidFill>
              <a:latin typeface="Arial" pitchFamily="34" charset="0"/>
              <a:cs typeface="Arial" pitchFamily="34" charset="0"/>
            </a:endParaRPr>
          </a:p>
          <a:p>
            <a:pPr>
              <a:buNone/>
            </a:pPr>
            <a:endParaRPr lang="en-GB" sz="2000" dirty="0" smtClean="0">
              <a:solidFill>
                <a:srgbClr val="2C9E42"/>
              </a:solidFill>
              <a:latin typeface="Arial" pitchFamily="34" charset="0"/>
              <a:cs typeface="Arial" pitchFamily="34" charset="0"/>
            </a:endParaRPr>
          </a:p>
          <a:p>
            <a:endParaRPr lang="en-GB" sz="2000" dirty="0" smtClean="0">
              <a:solidFill>
                <a:srgbClr val="2C9E42"/>
              </a:solidFill>
              <a:latin typeface="Arial" pitchFamily="34" charset="0"/>
              <a:cs typeface="Arial" pitchFamily="34" charset="0"/>
            </a:endParaRPr>
          </a:p>
          <a:p>
            <a:pPr eaLnBrk="1" hangingPunct="1"/>
            <a:endParaRPr lang="en-GB" sz="2800" b="1" dirty="0" smtClean="0">
              <a:solidFill>
                <a:srgbClr val="2C9E42"/>
              </a:solidFill>
            </a:endParaRPr>
          </a:p>
        </p:txBody>
      </p:sp>
      <p:sp>
        <p:nvSpPr>
          <p:cNvPr id="2054" name="Rectangle 10"/>
          <p:cNvSpPr>
            <a:spLocks noGrp="1" noChangeArrowheads="1"/>
          </p:cNvSpPr>
          <p:nvPr>
            <p:ph type="title"/>
          </p:nvPr>
        </p:nvSpPr>
        <p:spPr>
          <a:xfrm>
            <a:off x="609600" y="609600"/>
            <a:ext cx="7772400" cy="1143000"/>
          </a:xfrm>
          <a:noFill/>
        </p:spPr>
        <p:txBody>
          <a:bodyPr/>
          <a:lstStyle/>
          <a:p>
            <a:pPr algn="l" eaLnBrk="1" hangingPunct="1"/>
            <a:r>
              <a:rPr lang="en-GB" b="1" u="sng" dirty="0" smtClean="0">
                <a:solidFill>
                  <a:srgbClr val="2C9E42"/>
                </a:solidFill>
                <a:latin typeface="Arial"/>
                <a:cs typeface="Arial"/>
              </a:rPr>
              <a:t>The development of the Act</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545093" y="3786564"/>
            <a:ext cx="2598907" cy="3071436"/>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11560" y="1844824"/>
            <a:ext cx="7776864" cy="3793976"/>
          </a:xfrm>
        </p:spPr>
        <p:txBody>
          <a:bodyPr/>
          <a:lstStyle/>
          <a:p>
            <a:pPr>
              <a:buClr>
                <a:srgbClr val="2C9E42"/>
              </a:buClr>
            </a:pPr>
            <a:r>
              <a:rPr lang="en-GB" sz="2800" dirty="0" smtClean="0">
                <a:solidFill>
                  <a:srgbClr val="3F5056"/>
                </a:solidFill>
                <a:latin typeface="Arial" pitchFamily="34" charset="0"/>
                <a:cs typeface="Arial" pitchFamily="34" charset="0"/>
              </a:rPr>
              <a:t>New duties of the Act:</a:t>
            </a:r>
          </a:p>
          <a:p>
            <a:endParaRPr lang="en-GB" sz="800" dirty="0" smtClean="0">
              <a:solidFill>
                <a:srgbClr val="3F5056"/>
              </a:solidFill>
              <a:latin typeface="Arial" pitchFamily="34" charset="0"/>
              <a:cs typeface="Arial" pitchFamily="34" charset="0"/>
            </a:endParaRPr>
          </a:p>
          <a:p>
            <a:pPr lvl="1">
              <a:buClr>
                <a:srgbClr val="2C9E42"/>
              </a:buClr>
            </a:pPr>
            <a:r>
              <a:rPr lang="en-GB" sz="2400" dirty="0" smtClean="0">
                <a:solidFill>
                  <a:srgbClr val="3F5056"/>
                </a:solidFill>
                <a:latin typeface="Arial" pitchFamily="34" charset="0"/>
                <a:cs typeface="Arial" pitchFamily="34" charset="0"/>
              </a:rPr>
              <a:t>Prioritise improved well-being of citizens and greater access to support</a:t>
            </a:r>
          </a:p>
          <a:p>
            <a:pPr lvl="1">
              <a:buClr>
                <a:srgbClr val="2C9E42"/>
              </a:buClr>
            </a:pPr>
            <a:endParaRPr lang="en-GB" sz="800" dirty="0" smtClean="0">
              <a:solidFill>
                <a:srgbClr val="3F5056"/>
              </a:solidFill>
              <a:latin typeface="Arial" pitchFamily="34" charset="0"/>
              <a:cs typeface="Arial" pitchFamily="34" charset="0"/>
            </a:endParaRPr>
          </a:p>
          <a:p>
            <a:pPr lvl="1">
              <a:buClr>
                <a:srgbClr val="2C9E42"/>
              </a:buClr>
            </a:pPr>
            <a:r>
              <a:rPr lang="en-GB" sz="2400" dirty="0" smtClean="0">
                <a:solidFill>
                  <a:srgbClr val="3F5056"/>
                </a:solidFill>
                <a:latin typeface="Arial" pitchFamily="34" charset="0"/>
                <a:cs typeface="Arial" pitchFamily="34" charset="0"/>
              </a:rPr>
              <a:t>Work across service boundaries in partnership</a:t>
            </a:r>
          </a:p>
          <a:p>
            <a:pPr lvl="1">
              <a:buClr>
                <a:srgbClr val="2C9E42"/>
              </a:buClr>
            </a:pPr>
            <a:endParaRPr lang="en-GB" sz="800" dirty="0" smtClean="0">
              <a:solidFill>
                <a:srgbClr val="3F5056"/>
              </a:solidFill>
              <a:latin typeface="Arial" pitchFamily="34" charset="0"/>
              <a:cs typeface="Arial" pitchFamily="34" charset="0"/>
            </a:endParaRPr>
          </a:p>
          <a:p>
            <a:pPr lvl="1">
              <a:buClr>
                <a:srgbClr val="2C9E42"/>
              </a:buClr>
            </a:pPr>
            <a:r>
              <a:rPr lang="en-GB" sz="2400" dirty="0" smtClean="0">
                <a:solidFill>
                  <a:srgbClr val="3F5056"/>
                </a:solidFill>
                <a:latin typeface="Arial" pitchFamily="34" charset="0"/>
                <a:cs typeface="Arial" pitchFamily="34" charset="0"/>
              </a:rPr>
              <a:t>Provide adults at risk with legal protection</a:t>
            </a:r>
          </a:p>
          <a:p>
            <a:pPr lvl="1">
              <a:buClr>
                <a:srgbClr val="2C9E42"/>
              </a:buClr>
            </a:pPr>
            <a:endParaRPr lang="en-GB" sz="800" dirty="0" smtClean="0">
              <a:solidFill>
                <a:srgbClr val="3F5056"/>
              </a:solidFill>
              <a:latin typeface="Arial" pitchFamily="34" charset="0"/>
              <a:cs typeface="Arial" pitchFamily="34" charset="0"/>
            </a:endParaRPr>
          </a:p>
          <a:p>
            <a:pPr lvl="1">
              <a:buClr>
                <a:srgbClr val="2C9E42"/>
              </a:buClr>
            </a:pPr>
            <a:r>
              <a:rPr lang="en-GB" sz="2400" dirty="0" smtClean="0">
                <a:solidFill>
                  <a:srgbClr val="3F5056"/>
                </a:solidFill>
                <a:latin typeface="Arial" pitchFamily="34" charset="0"/>
                <a:cs typeface="Arial" pitchFamily="34" charset="0"/>
              </a:rPr>
              <a:t>Reduce outdated bureaucratic systems in respect of assessment</a:t>
            </a:r>
          </a:p>
          <a:p>
            <a:endParaRPr lang="en-GB" sz="2800" dirty="0" smtClean="0">
              <a:latin typeface="Arial" pitchFamily="34" charset="0"/>
              <a:cs typeface="Arial" pitchFamily="34" charset="0"/>
            </a:endParaRPr>
          </a:p>
          <a:p>
            <a:endParaRPr lang="en-GB" sz="800" dirty="0" smtClean="0">
              <a:latin typeface="Arial" pitchFamily="34" charset="0"/>
              <a:cs typeface="Arial" pitchFamily="34" charset="0"/>
            </a:endParaRPr>
          </a:p>
          <a:p>
            <a:pPr algn="ctr">
              <a:buNone/>
            </a:pPr>
            <a:endParaRPr lang="en-GB" sz="2000" dirty="0" smtClean="0">
              <a:latin typeface="Arial" pitchFamily="34" charset="0"/>
              <a:cs typeface="Arial" pitchFamily="34" charset="0"/>
            </a:endParaRPr>
          </a:p>
          <a:p>
            <a:pPr>
              <a:buNone/>
            </a:pPr>
            <a:endParaRPr lang="en-GB" sz="2000" dirty="0" smtClean="0">
              <a:latin typeface="Arial" pitchFamily="34" charset="0"/>
              <a:cs typeface="Arial" pitchFamily="34" charset="0"/>
            </a:endParaRPr>
          </a:p>
          <a:p>
            <a:endParaRPr lang="en-GB" sz="2000" dirty="0" smtClean="0">
              <a:latin typeface="Arial" pitchFamily="34" charset="0"/>
              <a:cs typeface="Arial" pitchFamily="34" charset="0"/>
            </a:endParaRPr>
          </a:p>
          <a:p>
            <a:pPr eaLnBrk="1" hangingPunct="1"/>
            <a:endParaRPr lang="en-GB" sz="2800" b="1" dirty="0" smtClean="0"/>
          </a:p>
        </p:txBody>
      </p:sp>
      <p:sp>
        <p:nvSpPr>
          <p:cNvPr id="2054" name="Rectangle 10"/>
          <p:cNvSpPr>
            <a:spLocks noGrp="1" noChangeArrowheads="1"/>
          </p:cNvSpPr>
          <p:nvPr>
            <p:ph type="title"/>
          </p:nvPr>
        </p:nvSpPr>
        <p:spPr>
          <a:xfrm>
            <a:off x="609600" y="609600"/>
            <a:ext cx="7772400" cy="1143000"/>
          </a:xfrm>
          <a:noFill/>
        </p:spPr>
        <p:txBody>
          <a:bodyPr/>
          <a:lstStyle/>
          <a:p>
            <a:pPr algn="l" eaLnBrk="1" hangingPunct="1"/>
            <a:r>
              <a:rPr lang="en-GB" b="1" u="sng" dirty="0" smtClean="0">
                <a:solidFill>
                  <a:srgbClr val="2C9E42"/>
                </a:solidFill>
                <a:latin typeface="Arial"/>
                <a:cs typeface="Arial"/>
              </a:rPr>
              <a:t>The development of the Act</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102600" y="1244600"/>
            <a:ext cx="1041400" cy="56134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11560" y="1844824"/>
            <a:ext cx="7776864" cy="3793976"/>
          </a:xfrm>
        </p:spPr>
        <p:txBody>
          <a:bodyPr/>
          <a:lstStyle/>
          <a:p>
            <a:pPr>
              <a:buClr>
                <a:srgbClr val="2C9E42"/>
              </a:buClr>
            </a:pPr>
            <a:r>
              <a:rPr lang="en-US" sz="2800" dirty="0" smtClean="0">
                <a:solidFill>
                  <a:srgbClr val="3F5056"/>
                </a:solidFill>
                <a:latin typeface="Arial" pitchFamily="34" charset="0"/>
                <a:cs typeface="Arial" pitchFamily="34" charset="0"/>
              </a:rPr>
              <a:t>Legislation to be repealed:</a:t>
            </a:r>
          </a:p>
          <a:p>
            <a:pPr>
              <a:buClr>
                <a:srgbClr val="2C9E42"/>
              </a:buClr>
            </a:pPr>
            <a:endParaRPr lang="en-US" sz="800" dirty="0" smtClean="0">
              <a:solidFill>
                <a:srgbClr val="3F5056"/>
              </a:solidFill>
              <a:latin typeface="Arial" pitchFamily="34" charset="0"/>
              <a:cs typeface="Arial" pitchFamily="34" charset="0"/>
            </a:endParaRPr>
          </a:p>
          <a:p>
            <a:pPr lvl="1">
              <a:buClr>
                <a:srgbClr val="2C9E42"/>
              </a:buClr>
            </a:pPr>
            <a:r>
              <a:rPr lang="en-US" sz="2400" dirty="0" smtClean="0">
                <a:solidFill>
                  <a:srgbClr val="3F5056"/>
                </a:solidFill>
                <a:latin typeface="Arial" pitchFamily="34" charset="0"/>
                <a:cs typeface="Arial" pitchFamily="34" charset="0"/>
              </a:rPr>
              <a:t>Carers (Recognition and Services) Act 1995 </a:t>
            </a:r>
          </a:p>
          <a:p>
            <a:pPr lvl="1">
              <a:buClr>
                <a:srgbClr val="2C9E42"/>
              </a:buClr>
            </a:pPr>
            <a:r>
              <a:rPr lang="en-US" sz="2400" dirty="0" smtClean="0">
                <a:solidFill>
                  <a:srgbClr val="3F5056"/>
                </a:solidFill>
                <a:latin typeface="Arial" pitchFamily="34" charset="0"/>
                <a:cs typeface="Arial" pitchFamily="34" charset="0"/>
              </a:rPr>
              <a:t>Carers and Disabled Children Act 2000 </a:t>
            </a:r>
          </a:p>
          <a:p>
            <a:pPr lvl="1">
              <a:buClr>
                <a:srgbClr val="2C9E42"/>
              </a:buClr>
            </a:pPr>
            <a:r>
              <a:rPr lang="en-US" sz="2400" dirty="0" smtClean="0">
                <a:solidFill>
                  <a:srgbClr val="3F5056"/>
                </a:solidFill>
                <a:latin typeface="Arial" pitchFamily="34" charset="0"/>
                <a:cs typeface="Arial" pitchFamily="34" charset="0"/>
              </a:rPr>
              <a:t>Carers (Equal Opportunities) Act 2004 </a:t>
            </a:r>
          </a:p>
          <a:p>
            <a:pPr lvl="1">
              <a:buClr>
                <a:srgbClr val="2C9E42"/>
              </a:buClr>
            </a:pPr>
            <a:r>
              <a:rPr lang="en-US" sz="2400" dirty="0" smtClean="0">
                <a:solidFill>
                  <a:srgbClr val="3F5056"/>
                </a:solidFill>
                <a:latin typeface="Arial" pitchFamily="34" charset="0"/>
                <a:cs typeface="Arial" pitchFamily="34" charset="0"/>
              </a:rPr>
              <a:t>Carers Strategies (Wales) Measure 2010 </a:t>
            </a:r>
          </a:p>
          <a:p>
            <a:pPr lvl="1">
              <a:buClr>
                <a:srgbClr val="2C9E42"/>
              </a:buClr>
            </a:pPr>
            <a:r>
              <a:rPr lang="en-US" sz="2400" dirty="0" smtClean="0">
                <a:solidFill>
                  <a:srgbClr val="3F5056"/>
                </a:solidFill>
                <a:latin typeface="Arial" pitchFamily="34" charset="0"/>
                <a:cs typeface="Arial" pitchFamily="34" charset="0"/>
              </a:rPr>
              <a:t>National Assistance Act 1948 </a:t>
            </a:r>
          </a:p>
          <a:p>
            <a:pPr lvl="1">
              <a:buClr>
                <a:srgbClr val="2C9E42"/>
              </a:buClr>
            </a:pPr>
            <a:r>
              <a:rPr lang="en-US" sz="2400" dirty="0" smtClean="0">
                <a:solidFill>
                  <a:srgbClr val="3F5056"/>
                </a:solidFill>
                <a:latin typeface="Arial" pitchFamily="34" charset="0"/>
                <a:cs typeface="Arial" pitchFamily="34" charset="0"/>
              </a:rPr>
              <a:t>Health Services and Public Health Act 1968 </a:t>
            </a:r>
          </a:p>
          <a:p>
            <a:pPr lvl="1">
              <a:buClr>
                <a:srgbClr val="2C9E42"/>
              </a:buClr>
            </a:pPr>
            <a:r>
              <a:rPr lang="en-US" sz="2400" dirty="0" smtClean="0">
                <a:solidFill>
                  <a:srgbClr val="3F5056"/>
                </a:solidFill>
                <a:latin typeface="Arial" pitchFamily="34" charset="0"/>
                <a:cs typeface="Arial" pitchFamily="34" charset="0"/>
              </a:rPr>
              <a:t>Chronically Sick and Disabled Persons Act 1970  </a:t>
            </a:r>
          </a:p>
          <a:p>
            <a:endParaRPr lang="en-GB" sz="800" dirty="0" smtClean="0">
              <a:latin typeface="Arial" pitchFamily="34" charset="0"/>
              <a:cs typeface="Arial" pitchFamily="34" charset="0"/>
            </a:endParaRPr>
          </a:p>
          <a:p>
            <a:pPr algn="ctr">
              <a:buNone/>
            </a:pPr>
            <a:endParaRPr lang="en-GB" sz="2000" dirty="0" smtClean="0">
              <a:latin typeface="Arial" pitchFamily="34" charset="0"/>
              <a:cs typeface="Arial" pitchFamily="34" charset="0"/>
            </a:endParaRPr>
          </a:p>
          <a:p>
            <a:pPr>
              <a:buNone/>
            </a:pPr>
            <a:endParaRPr lang="en-GB" sz="2000" dirty="0" smtClean="0">
              <a:latin typeface="Arial" pitchFamily="34" charset="0"/>
              <a:cs typeface="Arial" pitchFamily="34" charset="0"/>
            </a:endParaRPr>
          </a:p>
          <a:p>
            <a:endParaRPr lang="en-GB" sz="2000" dirty="0" smtClean="0">
              <a:latin typeface="Arial" pitchFamily="34" charset="0"/>
              <a:cs typeface="Arial" pitchFamily="34" charset="0"/>
            </a:endParaRPr>
          </a:p>
          <a:p>
            <a:pPr eaLnBrk="1" hangingPunct="1"/>
            <a:endParaRPr lang="en-GB" sz="2800" b="1" dirty="0" smtClean="0"/>
          </a:p>
        </p:txBody>
      </p:sp>
      <p:sp>
        <p:nvSpPr>
          <p:cNvPr id="2054" name="Rectangle 10"/>
          <p:cNvSpPr>
            <a:spLocks noGrp="1" noChangeArrowheads="1"/>
          </p:cNvSpPr>
          <p:nvPr>
            <p:ph type="title"/>
          </p:nvPr>
        </p:nvSpPr>
        <p:spPr>
          <a:xfrm>
            <a:off x="609600" y="609600"/>
            <a:ext cx="7772400" cy="1143000"/>
          </a:xfrm>
          <a:noFill/>
        </p:spPr>
        <p:txBody>
          <a:bodyPr/>
          <a:lstStyle/>
          <a:p>
            <a:pPr algn="l" eaLnBrk="1" hangingPunct="1"/>
            <a:r>
              <a:rPr lang="en-GB" b="1" u="sng" dirty="0" smtClean="0">
                <a:solidFill>
                  <a:srgbClr val="2C9E42"/>
                </a:solidFill>
                <a:latin typeface="Arial"/>
                <a:cs typeface="Arial"/>
              </a:rPr>
              <a:t>The development of the Act</a:t>
            </a: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102600" y="1244600"/>
            <a:ext cx="1041400" cy="5613400"/>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4234</TotalTime>
  <Words>3655</Words>
  <Application>Microsoft Office PowerPoint</Application>
  <PresentationFormat>On-screen Show (4:3)</PresentationFormat>
  <Paragraphs>605</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PowerPoint Presentation</vt:lpstr>
      <vt:lpstr>Aims and outcomes</vt:lpstr>
      <vt:lpstr>The development of the Act</vt:lpstr>
      <vt:lpstr>The development of the Act</vt:lpstr>
      <vt:lpstr>The development of the Act</vt:lpstr>
      <vt:lpstr>PowerPoint Presentation</vt:lpstr>
      <vt:lpstr>The development of the Act</vt:lpstr>
      <vt:lpstr>The development of the Act</vt:lpstr>
      <vt:lpstr>The development of the Act</vt:lpstr>
      <vt:lpstr>The development of the Act</vt:lpstr>
      <vt:lpstr>Overview of the Act</vt:lpstr>
      <vt:lpstr>Part 1 – Introduction</vt:lpstr>
      <vt:lpstr>Part 1 – Introduction</vt:lpstr>
      <vt:lpstr>Part 2 – General Functions</vt:lpstr>
      <vt:lpstr>Part 3 – Assessing the Needs of Individuals</vt:lpstr>
      <vt:lpstr>Part 4 – Meeting Needs</vt:lpstr>
      <vt:lpstr>Part 5 – Charging and Financial Assessments</vt:lpstr>
      <vt:lpstr>Part 6 – Looked After and Accommodated Children</vt:lpstr>
      <vt:lpstr>Part 6 – Looked After and Accommodated Children</vt:lpstr>
      <vt:lpstr>Part 7 – Safeguarding</vt:lpstr>
      <vt:lpstr>Part 8 – Social  Services Functions</vt:lpstr>
      <vt:lpstr>Part 9 – Co-operation  and Partnership</vt:lpstr>
      <vt:lpstr>Part 9 – Co-operation  and Partnership</vt:lpstr>
      <vt:lpstr>Part 10 – Complaints, Representations and Advocacy Services</vt:lpstr>
      <vt:lpstr>Part 11 – Miscellaneous  and General</vt:lpstr>
      <vt:lpstr>Part 11 – Miscellaneous  and General</vt:lpstr>
      <vt:lpstr>Impact on partner organisations</vt:lpstr>
      <vt:lpstr>Impact on day-to-day work</vt:lpstr>
      <vt:lpstr>Impact on day-to-day work</vt:lpstr>
      <vt:lpstr>Impact on day-to-day work</vt:lpstr>
      <vt:lpstr>Impact for individuals</vt:lpstr>
    </vt:vector>
  </TitlesOfParts>
  <Company>Caerphilly CBC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Protection of Vulnerable Adults  Advanced POVA awareness</dc:title>
  <dc:creator>Rhiannon Thorn</dc:creator>
  <cp:lastModifiedBy>Bethan Price</cp:lastModifiedBy>
  <cp:revision>391</cp:revision>
  <dcterms:created xsi:type="dcterms:W3CDTF">2015-05-13T12:30:42Z</dcterms:created>
  <dcterms:modified xsi:type="dcterms:W3CDTF">2016-06-22T10:53:05Z</dcterms:modified>
</cp:coreProperties>
</file>