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4" r:id="rId6"/>
    <p:sldId id="266" r:id="rId7"/>
    <p:sldId id="261" r:id="rId8"/>
    <p:sldId id="262" r:id="rId9"/>
    <p:sldId id="265" r:id="rId10"/>
    <p:sldId id="263" r:id="rId11"/>
    <p:sldId id="270" r:id="rId12"/>
    <p:sldId id="271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B73C"/>
    <a:srgbClr val="C50067"/>
    <a:srgbClr val="D47C30"/>
    <a:srgbClr val="5DB6C9"/>
    <a:srgbClr val="36B555"/>
    <a:srgbClr val="FF00A0"/>
    <a:srgbClr val="E82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1" autoAdjust="0"/>
    <p:restoredTop sz="75728" autoAdjust="0"/>
  </p:normalViewPr>
  <p:slideViewPr>
    <p:cSldViewPr>
      <p:cViewPr>
        <p:scale>
          <a:sx n="72" d="100"/>
          <a:sy n="72" d="100"/>
        </p:scale>
        <p:origin x="-49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F0A60-88AA-4187-9F52-35877ABC5FE0}" type="doc">
      <dgm:prSet loTypeId="urn:microsoft.com/office/officeart/2005/8/layout/default#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B44166ED-5C9C-4AB9-A985-5587D95A9600}">
      <dgm:prSet phldrT="[Text]" custT="1"/>
      <dgm:spPr>
        <a:solidFill>
          <a:srgbClr val="36B555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Voice and control</a:t>
          </a:r>
          <a:endParaRPr lang="en-GB" sz="2400" dirty="0">
            <a:latin typeface="Arial"/>
            <a:cs typeface="Arial"/>
          </a:endParaRPr>
        </a:p>
      </dgm:t>
    </dgm:pt>
    <dgm:pt modelId="{C9CC1472-C674-4F48-BA26-98320646454D}" type="parTrans" cxnId="{F028945C-FA00-4A02-BF40-5748CD3F847E}">
      <dgm:prSet/>
      <dgm:spPr/>
      <dgm:t>
        <a:bodyPr/>
        <a:lstStyle/>
        <a:p>
          <a:endParaRPr lang="en-GB"/>
        </a:p>
      </dgm:t>
    </dgm:pt>
    <dgm:pt modelId="{C38F10B7-BE25-46FB-AD35-09332AE5B0D4}" type="sibTrans" cxnId="{F028945C-FA00-4A02-BF40-5748CD3F847E}">
      <dgm:prSet/>
      <dgm:spPr/>
      <dgm:t>
        <a:bodyPr/>
        <a:lstStyle/>
        <a:p>
          <a:endParaRPr lang="en-GB"/>
        </a:p>
      </dgm:t>
    </dgm:pt>
    <dgm:pt modelId="{5D9E66B6-C72A-4F54-804B-BA6204994C8E}">
      <dgm:prSet phldrT="[Text]" custT="1"/>
      <dgm:spPr>
        <a:solidFill>
          <a:srgbClr val="5DB6C9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Well-being</a:t>
          </a:r>
          <a:endParaRPr lang="en-GB" sz="2400" dirty="0">
            <a:latin typeface="Arial"/>
            <a:cs typeface="Arial"/>
          </a:endParaRPr>
        </a:p>
      </dgm:t>
    </dgm:pt>
    <dgm:pt modelId="{FC1A2252-4E57-4FD2-BD81-D39F5623FD85}" type="parTrans" cxnId="{B667A9FE-8273-4494-B898-451E03D24995}">
      <dgm:prSet/>
      <dgm:spPr/>
      <dgm:t>
        <a:bodyPr/>
        <a:lstStyle/>
        <a:p>
          <a:endParaRPr lang="en-GB"/>
        </a:p>
      </dgm:t>
    </dgm:pt>
    <dgm:pt modelId="{EC39F605-8A57-43EA-87A2-B66B97B67DE2}" type="sibTrans" cxnId="{B667A9FE-8273-4494-B898-451E03D24995}">
      <dgm:prSet/>
      <dgm:spPr/>
      <dgm:t>
        <a:bodyPr/>
        <a:lstStyle/>
        <a:p>
          <a:endParaRPr lang="en-GB"/>
        </a:p>
      </dgm:t>
    </dgm:pt>
    <dgm:pt modelId="{FC9A2273-EF91-40DC-A07B-7D02D57C7C7B}">
      <dgm:prSet phldrT="[Text]" custT="1"/>
      <dgm:spPr>
        <a:solidFill>
          <a:srgbClr val="D47C30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Promoting independence</a:t>
          </a:r>
          <a:endParaRPr lang="en-GB" sz="2400" dirty="0">
            <a:latin typeface="Arial"/>
            <a:cs typeface="Arial"/>
          </a:endParaRPr>
        </a:p>
      </dgm:t>
    </dgm:pt>
    <dgm:pt modelId="{6BA75863-575A-4D8F-8F16-FD63977AA02D}" type="parTrans" cxnId="{09C9CD6C-15C3-485C-A5B9-EEAF228B5067}">
      <dgm:prSet/>
      <dgm:spPr/>
      <dgm:t>
        <a:bodyPr/>
        <a:lstStyle/>
        <a:p>
          <a:endParaRPr lang="en-GB"/>
        </a:p>
      </dgm:t>
    </dgm:pt>
    <dgm:pt modelId="{B04A2ADF-41A2-49C7-9689-6AA5460C47C4}" type="sibTrans" cxnId="{09C9CD6C-15C3-485C-A5B9-EEAF228B5067}">
      <dgm:prSet/>
      <dgm:spPr/>
      <dgm:t>
        <a:bodyPr/>
        <a:lstStyle/>
        <a:p>
          <a:endParaRPr lang="en-GB"/>
        </a:p>
      </dgm:t>
    </dgm:pt>
    <dgm:pt modelId="{54B0318E-0E0C-44E4-BEC4-933142BF9007}">
      <dgm:prSet phldrT="[Text]" custT="1"/>
      <dgm:spPr>
        <a:solidFill>
          <a:srgbClr val="C50067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Prevention and early intervention</a:t>
          </a:r>
          <a:endParaRPr lang="en-GB" sz="2400" dirty="0">
            <a:latin typeface="Arial"/>
            <a:cs typeface="Arial"/>
          </a:endParaRPr>
        </a:p>
      </dgm:t>
    </dgm:pt>
    <dgm:pt modelId="{3C69E5CD-CC27-4F45-9B66-7CEC60F1FABF}" type="parTrans" cxnId="{ADD2FC02-7A15-4ED3-B121-915F48356CE7}">
      <dgm:prSet/>
      <dgm:spPr/>
      <dgm:t>
        <a:bodyPr/>
        <a:lstStyle/>
        <a:p>
          <a:endParaRPr lang="en-GB"/>
        </a:p>
      </dgm:t>
    </dgm:pt>
    <dgm:pt modelId="{082E9938-88E1-4D68-BBF8-E61D47811ACD}" type="sibTrans" cxnId="{ADD2FC02-7A15-4ED3-B121-915F48356CE7}">
      <dgm:prSet/>
      <dgm:spPr/>
      <dgm:t>
        <a:bodyPr/>
        <a:lstStyle/>
        <a:p>
          <a:endParaRPr lang="en-GB"/>
        </a:p>
      </dgm:t>
    </dgm:pt>
    <dgm:pt modelId="{EA352985-EAD6-4BCA-B36A-521A46E07EB3}">
      <dgm:prSet phldrT="[Text]" custT="1"/>
      <dgm:spPr>
        <a:solidFill>
          <a:srgbClr val="E9B73C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Multi agency and co-production</a:t>
          </a:r>
          <a:endParaRPr lang="en-GB" sz="2400" dirty="0">
            <a:latin typeface="Arial"/>
            <a:cs typeface="Arial"/>
          </a:endParaRPr>
        </a:p>
      </dgm:t>
    </dgm:pt>
    <dgm:pt modelId="{3317F7B5-320D-453B-ABCB-389F0FB126C5}" type="parTrans" cxnId="{A60962CF-01F1-4D79-8344-B3531C673372}">
      <dgm:prSet/>
      <dgm:spPr/>
      <dgm:t>
        <a:bodyPr/>
        <a:lstStyle/>
        <a:p>
          <a:endParaRPr lang="en-GB"/>
        </a:p>
      </dgm:t>
    </dgm:pt>
    <dgm:pt modelId="{3A4CC03B-4614-4D48-A9B5-4544263736B0}" type="sibTrans" cxnId="{A60962CF-01F1-4D79-8344-B3531C673372}">
      <dgm:prSet/>
      <dgm:spPr/>
      <dgm:t>
        <a:bodyPr/>
        <a:lstStyle/>
        <a:p>
          <a:endParaRPr lang="en-GB"/>
        </a:p>
      </dgm:t>
    </dgm:pt>
    <dgm:pt modelId="{CBE1AEFF-2771-4EA3-A37D-51CB587F1248}">
      <dgm:prSet custT="1"/>
      <dgm:spPr>
        <a:solidFill>
          <a:srgbClr val="36B555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Engage with and empower citizens</a:t>
          </a:r>
          <a:endParaRPr lang="en-GB" sz="2400" dirty="0">
            <a:latin typeface="Arial"/>
            <a:cs typeface="Arial"/>
          </a:endParaRPr>
        </a:p>
      </dgm:t>
    </dgm:pt>
    <dgm:pt modelId="{207C5B6E-6928-4773-A70C-B81D2E8BE4E1}" type="parTrans" cxnId="{436D99C0-0D5A-49B1-8930-25A0A7378F11}">
      <dgm:prSet/>
      <dgm:spPr/>
      <dgm:t>
        <a:bodyPr/>
        <a:lstStyle/>
        <a:p>
          <a:endParaRPr lang="en-GB"/>
        </a:p>
      </dgm:t>
    </dgm:pt>
    <dgm:pt modelId="{FB199C0A-F64D-4966-B9F7-7483DB3DF8D4}" type="sibTrans" cxnId="{436D99C0-0D5A-49B1-8930-25A0A7378F11}">
      <dgm:prSet/>
      <dgm:spPr/>
      <dgm:t>
        <a:bodyPr/>
        <a:lstStyle/>
        <a:p>
          <a:endParaRPr lang="en-GB"/>
        </a:p>
      </dgm:t>
    </dgm:pt>
    <dgm:pt modelId="{91F45388-5E93-41D3-9E86-3777AC107CF4}" type="pres">
      <dgm:prSet presAssocID="{EF8F0A60-88AA-4187-9F52-35877ABC5F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5FA68B2-140A-4558-A0E2-C11D6EF128DE}" type="pres">
      <dgm:prSet presAssocID="{B44166ED-5C9C-4AB9-A985-5587D95A960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08400C-16B7-401A-BC60-EC325CCFDC6F}" type="pres">
      <dgm:prSet presAssocID="{C38F10B7-BE25-46FB-AD35-09332AE5B0D4}" presName="sibTrans" presStyleCnt="0"/>
      <dgm:spPr/>
      <dgm:t>
        <a:bodyPr/>
        <a:lstStyle/>
        <a:p>
          <a:endParaRPr lang="en-US"/>
        </a:p>
      </dgm:t>
    </dgm:pt>
    <dgm:pt modelId="{574D6E75-AFF6-4919-BC7B-D95761709EEA}" type="pres">
      <dgm:prSet presAssocID="{5D9E66B6-C72A-4F54-804B-BA6204994C8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6E0E7F-9A43-4213-8439-9FE1A57271FA}" type="pres">
      <dgm:prSet presAssocID="{EC39F605-8A57-43EA-87A2-B66B97B67DE2}" presName="sibTrans" presStyleCnt="0"/>
      <dgm:spPr/>
      <dgm:t>
        <a:bodyPr/>
        <a:lstStyle/>
        <a:p>
          <a:endParaRPr lang="en-US"/>
        </a:p>
      </dgm:t>
    </dgm:pt>
    <dgm:pt modelId="{3689CC6E-D4AD-4023-9B33-5EA888FD1E94}" type="pres">
      <dgm:prSet presAssocID="{FC9A2273-EF91-40DC-A07B-7D02D57C7C7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01435A-C54C-4221-AF2D-47F30484E2C0}" type="pres">
      <dgm:prSet presAssocID="{B04A2ADF-41A2-49C7-9689-6AA5460C47C4}" presName="sibTrans" presStyleCnt="0"/>
      <dgm:spPr/>
      <dgm:t>
        <a:bodyPr/>
        <a:lstStyle/>
        <a:p>
          <a:endParaRPr lang="en-US"/>
        </a:p>
      </dgm:t>
    </dgm:pt>
    <dgm:pt modelId="{246F289F-7E00-49DC-8345-B4731103FA01}" type="pres">
      <dgm:prSet presAssocID="{54B0318E-0E0C-44E4-BEC4-933142BF900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DA7D9A-C136-4044-A487-767E69BA3D32}" type="pres">
      <dgm:prSet presAssocID="{082E9938-88E1-4D68-BBF8-E61D47811ACD}" presName="sibTrans" presStyleCnt="0"/>
      <dgm:spPr/>
      <dgm:t>
        <a:bodyPr/>
        <a:lstStyle/>
        <a:p>
          <a:endParaRPr lang="en-US"/>
        </a:p>
      </dgm:t>
    </dgm:pt>
    <dgm:pt modelId="{BE816661-47DE-409E-8CE1-2291F5768C67}" type="pres">
      <dgm:prSet presAssocID="{EA352985-EAD6-4BCA-B36A-521A46E07EB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9B7462-6119-4450-B7DA-B7294F5CFA93}" type="pres">
      <dgm:prSet presAssocID="{3A4CC03B-4614-4D48-A9B5-4544263736B0}" presName="sibTrans" presStyleCnt="0"/>
      <dgm:spPr/>
      <dgm:t>
        <a:bodyPr/>
        <a:lstStyle/>
        <a:p>
          <a:endParaRPr lang="en-US"/>
        </a:p>
      </dgm:t>
    </dgm:pt>
    <dgm:pt modelId="{25977C58-CF5F-4735-8D95-FFA9235E8321}" type="pres">
      <dgm:prSet presAssocID="{CBE1AEFF-2771-4EA3-A37D-51CB587F124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9C9CD6C-15C3-485C-A5B9-EEAF228B5067}" srcId="{EF8F0A60-88AA-4187-9F52-35877ABC5FE0}" destId="{FC9A2273-EF91-40DC-A07B-7D02D57C7C7B}" srcOrd="2" destOrd="0" parTransId="{6BA75863-575A-4D8F-8F16-FD63977AA02D}" sibTransId="{B04A2ADF-41A2-49C7-9689-6AA5460C47C4}"/>
    <dgm:cxn modelId="{436D99C0-0D5A-49B1-8930-25A0A7378F11}" srcId="{EF8F0A60-88AA-4187-9F52-35877ABC5FE0}" destId="{CBE1AEFF-2771-4EA3-A37D-51CB587F1248}" srcOrd="5" destOrd="0" parTransId="{207C5B6E-6928-4773-A70C-B81D2E8BE4E1}" sibTransId="{FB199C0A-F64D-4966-B9F7-7483DB3DF8D4}"/>
    <dgm:cxn modelId="{A60962CF-01F1-4D79-8344-B3531C673372}" srcId="{EF8F0A60-88AA-4187-9F52-35877ABC5FE0}" destId="{EA352985-EAD6-4BCA-B36A-521A46E07EB3}" srcOrd="4" destOrd="0" parTransId="{3317F7B5-320D-453B-ABCB-389F0FB126C5}" sibTransId="{3A4CC03B-4614-4D48-A9B5-4544263736B0}"/>
    <dgm:cxn modelId="{BD740376-B223-47A4-B462-5E37B42C83BE}" type="presOf" srcId="{5D9E66B6-C72A-4F54-804B-BA6204994C8E}" destId="{574D6E75-AFF6-4919-BC7B-D95761709EEA}" srcOrd="0" destOrd="0" presId="urn:microsoft.com/office/officeart/2005/8/layout/default#1"/>
    <dgm:cxn modelId="{F028945C-FA00-4A02-BF40-5748CD3F847E}" srcId="{EF8F0A60-88AA-4187-9F52-35877ABC5FE0}" destId="{B44166ED-5C9C-4AB9-A985-5587D95A9600}" srcOrd="0" destOrd="0" parTransId="{C9CC1472-C674-4F48-BA26-98320646454D}" sibTransId="{C38F10B7-BE25-46FB-AD35-09332AE5B0D4}"/>
    <dgm:cxn modelId="{C62AA3D0-CA06-4F08-9057-5AC7128FB084}" type="presOf" srcId="{B44166ED-5C9C-4AB9-A985-5587D95A9600}" destId="{D5FA68B2-140A-4558-A0E2-C11D6EF128DE}" srcOrd="0" destOrd="0" presId="urn:microsoft.com/office/officeart/2005/8/layout/default#1"/>
    <dgm:cxn modelId="{D348FD9F-B8DA-4148-BD43-2F4CF8DD6DBA}" type="presOf" srcId="{FC9A2273-EF91-40DC-A07B-7D02D57C7C7B}" destId="{3689CC6E-D4AD-4023-9B33-5EA888FD1E94}" srcOrd="0" destOrd="0" presId="urn:microsoft.com/office/officeart/2005/8/layout/default#1"/>
    <dgm:cxn modelId="{451073B8-F24C-4DA4-8097-7A1B84ED25CA}" type="presOf" srcId="{CBE1AEFF-2771-4EA3-A37D-51CB587F1248}" destId="{25977C58-CF5F-4735-8D95-FFA9235E8321}" srcOrd="0" destOrd="0" presId="urn:microsoft.com/office/officeart/2005/8/layout/default#1"/>
    <dgm:cxn modelId="{BC27DA31-0239-4C70-92D1-CAF93687446B}" type="presOf" srcId="{EF8F0A60-88AA-4187-9F52-35877ABC5FE0}" destId="{91F45388-5E93-41D3-9E86-3777AC107CF4}" srcOrd="0" destOrd="0" presId="urn:microsoft.com/office/officeart/2005/8/layout/default#1"/>
    <dgm:cxn modelId="{ADD2FC02-7A15-4ED3-B121-915F48356CE7}" srcId="{EF8F0A60-88AA-4187-9F52-35877ABC5FE0}" destId="{54B0318E-0E0C-44E4-BEC4-933142BF9007}" srcOrd="3" destOrd="0" parTransId="{3C69E5CD-CC27-4F45-9B66-7CEC60F1FABF}" sibTransId="{082E9938-88E1-4D68-BBF8-E61D47811ACD}"/>
    <dgm:cxn modelId="{B667A9FE-8273-4494-B898-451E03D24995}" srcId="{EF8F0A60-88AA-4187-9F52-35877ABC5FE0}" destId="{5D9E66B6-C72A-4F54-804B-BA6204994C8E}" srcOrd="1" destOrd="0" parTransId="{FC1A2252-4E57-4FD2-BD81-D39F5623FD85}" sibTransId="{EC39F605-8A57-43EA-87A2-B66B97B67DE2}"/>
    <dgm:cxn modelId="{66C628B6-085D-4EF3-B5D6-25EC50CB5672}" type="presOf" srcId="{EA352985-EAD6-4BCA-B36A-521A46E07EB3}" destId="{BE816661-47DE-409E-8CE1-2291F5768C67}" srcOrd="0" destOrd="0" presId="urn:microsoft.com/office/officeart/2005/8/layout/default#1"/>
    <dgm:cxn modelId="{5F8B88D3-14B4-4717-A6C1-FA17177A7F04}" type="presOf" srcId="{54B0318E-0E0C-44E4-BEC4-933142BF9007}" destId="{246F289F-7E00-49DC-8345-B4731103FA01}" srcOrd="0" destOrd="0" presId="urn:microsoft.com/office/officeart/2005/8/layout/default#1"/>
    <dgm:cxn modelId="{C98A0056-230E-4200-8F31-4782D11A3D12}" type="presParOf" srcId="{91F45388-5E93-41D3-9E86-3777AC107CF4}" destId="{D5FA68B2-140A-4558-A0E2-C11D6EF128DE}" srcOrd="0" destOrd="0" presId="urn:microsoft.com/office/officeart/2005/8/layout/default#1"/>
    <dgm:cxn modelId="{81E89C72-E894-4AB5-8E22-55248B90B600}" type="presParOf" srcId="{91F45388-5E93-41D3-9E86-3777AC107CF4}" destId="{7208400C-16B7-401A-BC60-EC325CCFDC6F}" srcOrd="1" destOrd="0" presId="urn:microsoft.com/office/officeart/2005/8/layout/default#1"/>
    <dgm:cxn modelId="{F5A7BB5E-79AA-47B3-82A9-D05B8660A47D}" type="presParOf" srcId="{91F45388-5E93-41D3-9E86-3777AC107CF4}" destId="{574D6E75-AFF6-4919-BC7B-D95761709EEA}" srcOrd="2" destOrd="0" presId="urn:microsoft.com/office/officeart/2005/8/layout/default#1"/>
    <dgm:cxn modelId="{962B2FEA-3704-494A-9EC9-85BD7BEF17EA}" type="presParOf" srcId="{91F45388-5E93-41D3-9E86-3777AC107CF4}" destId="{2B6E0E7F-9A43-4213-8439-9FE1A57271FA}" srcOrd="3" destOrd="0" presId="urn:microsoft.com/office/officeart/2005/8/layout/default#1"/>
    <dgm:cxn modelId="{1B9412E5-553B-49FD-A9B9-6A0E14B26D16}" type="presParOf" srcId="{91F45388-5E93-41D3-9E86-3777AC107CF4}" destId="{3689CC6E-D4AD-4023-9B33-5EA888FD1E94}" srcOrd="4" destOrd="0" presId="urn:microsoft.com/office/officeart/2005/8/layout/default#1"/>
    <dgm:cxn modelId="{9216BF55-B0A4-4E24-898A-F846D8F045A6}" type="presParOf" srcId="{91F45388-5E93-41D3-9E86-3777AC107CF4}" destId="{1901435A-C54C-4221-AF2D-47F30484E2C0}" srcOrd="5" destOrd="0" presId="urn:microsoft.com/office/officeart/2005/8/layout/default#1"/>
    <dgm:cxn modelId="{5B4A4C27-3C43-42CB-AF8F-F0FED04F8630}" type="presParOf" srcId="{91F45388-5E93-41D3-9E86-3777AC107CF4}" destId="{246F289F-7E00-49DC-8345-B4731103FA01}" srcOrd="6" destOrd="0" presId="urn:microsoft.com/office/officeart/2005/8/layout/default#1"/>
    <dgm:cxn modelId="{3F0F44EF-14FA-4B63-B881-B6651C4D3DAF}" type="presParOf" srcId="{91F45388-5E93-41D3-9E86-3777AC107CF4}" destId="{D6DA7D9A-C136-4044-A487-767E69BA3D32}" srcOrd="7" destOrd="0" presId="urn:microsoft.com/office/officeart/2005/8/layout/default#1"/>
    <dgm:cxn modelId="{C773D12F-158E-4B97-8A58-FA778AB4E18A}" type="presParOf" srcId="{91F45388-5E93-41D3-9E86-3777AC107CF4}" destId="{BE816661-47DE-409E-8CE1-2291F5768C67}" srcOrd="8" destOrd="0" presId="urn:microsoft.com/office/officeart/2005/8/layout/default#1"/>
    <dgm:cxn modelId="{37B5BE02-8FF4-4961-8561-BCB8CA5C89C5}" type="presParOf" srcId="{91F45388-5E93-41D3-9E86-3777AC107CF4}" destId="{519B7462-6119-4450-B7DA-B7294F5CFA93}" srcOrd="9" destOrd="0" presId="urn:microsoft.com/office/officeart/2005/8/layout/default#1"/>
    <dgm:cxn modelId="{D19051EB-12EF-48F0-ABD1-11B4B871EE88}" type="presParOf" srcId="{91F45388-5E93-41D3-9E86-3777AC107CF4}" destId="{25977C58-CF5F-4735-8D95-FFA9235E8321}" srcOrd="10" destOrd="0" presId="urn:microsoft.com/office/officeart/2005/8/layout/default#1"/>
  </dgm:cxnLst>
  <dgm:bg>
    <a:effectLst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A68B2-140A-4558-A0E2-C11D6EF128DE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rgbClr val="36B555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Voice and control</a:t>
          </a:r>
          <a:endParaRPr lang="en-GB" sz="2400" kern="1200" dirty="0">
            <a:latin typeface="Arial"/>
            <a:cs typeface="Arial"/>
          </a:endParaRPr>
        </a:p>
      </dsp:txBody>
      <dsp:txXfrm>
        <a:off x="0" y="591343"/>
        <a:ext cx="2571749" cy="1543050"/>
      </dsp:txXfrm>
    </dsp:sp>
    <dsp:sp modelId="{574D6E75-AFF6-4919-BC7B-D95761709EEA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rgbClr val="5DB6C9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Well-being</a:t>
          </a:r>
          <a:endParaRPr lang="en-GB" sz="2400" kern="1200" dirty="0">
            <a:latin typeface="Arial"/>
            <a:cs typeface="Arial"/>
          </a:endParaRPr>
        </a:p>
      </dsp:txBody>
      <dsp:txXfrm>
        <a:off x="2828925" y="591343"/>
        <a:ext cx="2571749" cy="1543050"/>
      </dsp:txXfrm>
    </dsp:sp>
    <dsp:sp modelId="{3689CC6E-D4AD-4023-9B33-5EA888FD1E94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rgbClr val="D47C30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Promoting independence</a:t>
          </a:r>
          <a:endParaRPr lang="en-GB" sz="2400" kern="1200" dirty="0">
            <a:latin typeface="Arial"/>
            <a:cs typeface="Arial"/>
          </a:endParaRPr>
        </a:p>
      </dsp:txBody>
      <dsp:txXfrm>
        <a:off x="5657849" y="591343"/>
        <a:ext cx="2571749" cy="1543050"/>
      </dsp:txXfrm>
    </dsp:sp>
    <dsp:sp modelId="{246F289F-7E00-49DC-8345-B4731103FA01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rgbClr val="C50067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Prevention and early intervention</a:t>
          </a:r>
          <a:endParaRPr lang="en-GB" sz="2400" kern="1200" dirty="0">
            <a:latin typeface="Arial"/>
            <a:cs typeface="Arial"/>
          </a:endParaRPr>
        </a:p>
      </dsp:txBody>
      <dsp:txXfrm>
        <a:off x="0" y="2391569"/>
        <a:ext cx="2571749" cy="1543050"/>
      </dsp:txXfrm>
    </dsp:sp>
    <dsp:sp modelId="{BE816661-47DE-409E-8CE1-2291F5768C67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solidFill>
          <a:srgbClr val="E9B73C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Multi agency and co-production</a:t>
          </a:r>
          <a:endParaRPr lang="en-GB" sz="2400" kern="1200" dirty="0">
            <a:latin typeface="Arial"/>
            <a:cs typeface="Arial"/>
          </a:endParaRPr>
        </a:p>
      </dsp:txBody>
      <dsp:txXfrm>
        <a:off x="2828925" y="2391569"/>
        <a:ext cx="2571749" cy="1543050"/>
      </dsp:txXfrm>
    </dsp:sp>
    <dsp:sp modelId="{25977C58-CF5F-4735-8D95-FFA9235E8321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rgbClr val="36B555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Engage with and empower citizens</a:t>
          </a:r>
          <a:endParaRPr lang="en-GB" sz="2400" kern="1200" dirty="0">
            <a:latin typeface="Arial"/>
            <a:cs typeface="Arial"/>
          </a:endParaRPr>
        </a:p>
      </dsp:txBody>
      <dsp:txXfrm>
        <a:off x="5657849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264CF-3D13-439B-A572-2EC4E26C17BF}" type="datetimeFigureOut">
              <a:rPr lang="en-GB" smtClean="0"/>
              <a:pPr/>
              <a:t>10/08/2016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1C80B-7007-466B-91B0-8E834ECBE89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86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386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C3098B6-11AD-4EE2-968B-CE51AED04A86}" type="slidenum">
              <a:rPr lang="en-GB" altLang="en-US" smtClean="0"/>
              <a:pPr eaLnBrk="1" hangingPunct="1"/>
              <a:t>2</a:t>
            </a:fld>
            <a:endParaRPr lang="en-GB" altLang="en-US" dirty="0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1A47BAB-6F5C-4C66-86C2-8F3E7BDCA55A}" type="slidenum">
              <a:rPr lang="en-GB" altLang="en-US" smtClean="0"/>
              <a:pPr eaLnBrk="1" hangingPunct="1"/>
              <a:t>3</a:t>
            </a:fld>
            <a:endParaRPr lang="en-GB" altLang="en-US" dirty="0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 smtClean="0"/>
              <a:t>Ask people if they are sharing experiences to ensure names are not used.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Give people permission to ask questions and contribute throughout the session.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Let learners know that the evaluations help us to improve the presentations.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B59B5CF-611F-4A9E-8937-2DA5A9B9FEBA}" type="slidenum">
              <a:rPr lang="en-GB" altLang="en-US" smtClean="0"/>
              <a:pPr eaLnBrk="1" hangingPunct="1"/>
              <a:t>4</a:t>
            </a:fld>
            <a:endParaRPr lang="en-GB" altLang="en-US" dirty="0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 smtClean="0"/>
              <a:t>Check that what they are expecting from the course will be achievable.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These are the initial awareness raising resources –</a:t>
            </a:r>
            <a:r>
              <a:rPr lang="en-GB" baseline="0" dirty="0" smtClean="0"/>
              <a:t> </a:t>
            </a:r>
            <a:r>
              <a:rPr lang="en-GB" dirty="0" smtClean="0"/>
              <a:t>further</a:t>
            </a:r>
            <a:r>
              <a:rPr lang="en-GB" baseline="0" dirty="0" smtClean="0"/>
              <a:t> specialised learning materials looking at </a:t>
            </a:r>
            <a:r>
              <a:rPr lang="en-GB" b="1" baseline="0" dirty="0" smtClean="0"/>
              <a:t>key themes, service areas and parts of the Act</a:t>
            </a:r>
            <a:r>
              <a:rPr lang="en-GB" b="0" baseline="0" dirty="0" smtClean="0"/>
              <a:t> are also available on the Information and Learning Hub.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19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Generic briefing – without</a:t>
            </a:r>
            <a:r>
              <a:rPr lang="en-GB" baseline="0" dirty="0" smtClean="0"/>
              <a:t> activities.</a:t>
            </a:r>
            <a:endParaRPr lang="en-GB" dirty="0" smtClean="0"/>
          </a:p>
          <a:p>
            <a:r>
              <a:rPr lang="en-GB" dirty="0" smtClean="0"/>
              <a:t>Awareness</a:t>
            </a:r>
            <a:r>
              <a:rPr lang="en-GB" baseline="0" dirty="0" smtClean="0"/>
              <a:t> session – using the range of activities.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717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967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397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8E12C-2A12-4BCF-AD6A-FEA0E87BB734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B70AB-B6B7-449E-B34D-8469A656151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23007-6018-416A-8FD7-B4D0D50C0CC1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D8F53-21E1-470C-A2D3-64FF305E1C2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C53EE-55B4-4E31-929C-2C963358B416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1C1D8-111D-4B6E-8BB2-BFCB948122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620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412875"/>
            <a:ext cx="4495800" cy="3455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495800" cy="3455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9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2F29C-4434-4834-A0F4-D34C0A7772BC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06D27-6500-4717-846D-9CBD8215DC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C30A9-65F6-4BDE-B7B4-3BA05A5AB155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5B532-EFD1-40D2-A40A-E7D1457618F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9FEDF-633B-4468-9B8E-132D599B14E6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03E79-3115-44E2-B95F-05B19DD5BF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B4193-4377-4C15-85FB-C015B18C01F3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711F4-9193-4035-B7F5-A05866E2D9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3D47-493A-4FFE-92DA-9CC98ED3EF1D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64534-3C3F-46B1-BF24-8C17FBAA1DF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E0CE9-0FE2-4E85-BA92-6FF26219521B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C58E7-9A1B-4A9C-AF33-479E5BFDDE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28800"/>
            <a:ext cx="5111750" cy="4497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59DCC-C0C7-4EF6-B8BE-52D8F05A05A6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202CB-29EF-4B42-A35C-BBEEC5657C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56791"/>
            <a:ext cx="5486400" cy="317078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32316-BC49-4C43-AA2A-F34145D036CD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04B0C-5DDF-41B3-B5A1-804E4D3893D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d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948BD4-393A-4339-886B-2336EC5ED6FD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8461FA-8E7F-49EC-ABBD-103401AF662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14"/>
            <a:ext cx="1445062" cy="1256827"/>
          </a:xfrm>
          <a:prstGeom prst="rect">
            <a:avLst/>
          </a:prstGeom>
        </p:spPr>
      </p:pic>
      <p:pic>
        <p:nvPicPr>
          <p:cNvPr id="9" name="Picture 8" descr="CCW LOGO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7"/>
              <a:stretch>
                <a:fillRect/>
              </a:stretch>
            </p:blipFill>
          </mc:Choice>
          <mc:Fallback>
            <p:blipFill>
              <a:blip r:embed="rId18"/>
              <a:stretch>
                <a:fillRect/>
              </a:stretch>
            </p:blipFill>
          </mc:Fallback>
        </mc:AlternateContent>
        <p:spPr>
          <a:xfrm>
            <a:off x="5943600" y="457200"/>
            <a:ext cx="2743200" cy="7957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4.pd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4.pd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4.pd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4.pd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4.pd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4.pd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4.pd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d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3.pdf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microsoft.com/office/2007/relationships/diagramDrawing" Target="../diagrams/drawing1.xml"/><Relationship Id="rId5" Type="http://schemas.openxmlformats.org/officeDocument/2006/relationships/image" Target="../media/image4.pdf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 bwMode="auto">
          <a:xfrm>
            <a:off x="457200" y="2130425"/>
            <a:ext cx="7772400" cy="14700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y-GB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Awareness Raising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/>
            </a:r>
            <a:b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  <a:t>Social Services and Well-being </a:t>
            </a:r>
            <a:b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  <a:t>(Wales) Act 2014</a:t>
            </a:r>
            <a:endParaRPr lang="en-GB" sz="2800" dirty="0" smtClean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y-GB" sz="4000" b="1" dirty="0" smtClean="0">
                <a:solidFill>
                  <a:srgbClr val="595959"/>
                </a:solidFill>
                <a:latin typeface="Arial"/>
                <a:cs typeface="Arial"/>
              </a:rPr>
              <a:t>Training the trainer</a:t>
            </a:r>
          </a:p>
        </p:txBody>
      </p:sp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066800" y="3810000"/>
            <a:ext cx="6553200" cy="1588"/>
          </a:xfrm>
          <a:prstGeom prst="line">
            <a:avLst/>
          </a:prstGeom>
          <a:ln>
            <a:solidFill>
              <a:srgbClr val="FF0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Training resources</a:t>
            </a:r>
          </a:p>
          <a:p>
            <a:pPr marL="0" indent="0">
              <a:buNone/>
            </a:pPr>
            <a:endParaRPr lang="en-GB" sz="8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lvl="0"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PowerPoint presentation with trainers’ notes</a:t>
            </a:r>
          </a:p>
          <a:p>
            <a:pPr lvl="0">
              <a:spcAft>
                <a:spcPts val="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Ideas for group work</a:t>
            </a:r>
          </a:p>
          <a:p>
            <a:pPr lvl="1">
              <a:spcAft>
                <a:spcPts val="0"/>
              </a:spcAft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Activities</a:t>
            </a:r>
          </a:p>
          <a:p>
            <a:pPr lvl="1">
              <a:spcAft>
                <a:spcPts val="1200"/>
              </a:spcAft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Discussion ideas</a:t>
            </a:r>
          </a:p>
          <a:p>
            <a:pPr lvl="0"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Evaluation form</a:t>
            </a:r>
          </a:p>
          <a:p>
            <a:pPr lvl="0"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Additional materials</a:t>
            </a: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Useful links</a:t>
            </a:r>
            <a:endParaRPr lang="cy-GB" sz="22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5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 bwMode="auto">
          <a:xfrm>
            <a:off x="457200" y="2130425"/>
            <a:ext cx="7772400" cy="14700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Awareness Raising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/>
            </a:r>
            <a:b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  <a:t>Social Services and Well-being </a:t>
            </a:r>
            <a:b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  <a:t>(Wales) Act 2014</a:t>
            </a:r>
            <a:endParaRPr lang="en-GB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14300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cy-GB" sz="4000" b="1" dirty="0" smtClean="0">
                <a:solidFill>
                  <a:srgbClr val="595959"/>
                </a:solidFill>
              </a:rPr>
              <a:t>Let’s look at the presentation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066800" y="3810000"/>
            <a:ext cx="6553200" cy="1588"/>
          </a:xfrm>
          <a:prstGeom prst="line">
            <a:avLst/>
          </a:prstGeom>
          <a:ln>
            <a:solidFill>
              <a:srgbClr val="FF0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49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rgbClr val="36B555"/>
                </a:solidFill>
                <a:latin typeface="Arial"/>
                <a:cs typeface="Arial"/>
              </a:rPr>
              <a:t>Rounding up</a:t>
            </a:r>
            <a:endParaRPr lang="en-GB" b="1" u="sng" dirty="0">
              <a:solidFill>
                <a:srgbClr val="36B555"/>
              </a:solidFill>
              <a:latin typeface="Arial"/>
              <a:cs typeface="Arial"/>
            </a:endParaRPr>
          </a:p>
        </p:txBody>
      </p:sp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b="1" u="sng" dirty="0" smtClean="0">
                <a:solidFill>
                  <a:srgbClr val="E9B73C"/>
                </a:solidFill>
                <a:latin typeface="Arial"/>
                <a:cs typeface="Arial"/>
              </a:rPr>
              <a:t>Handout 2 – </a:t>
            </a:r>
            <a:br>
              <a:rPr lang="en-GB" sz="3600" b="1" u="sng" dirty="0" smtClean="0">
                <a:solidFill>
                  <a:srgbClr val="E9B73C"/>
                </a:solidFill>
                <a:latin typeface="Arial"/>
                <a:cs typeface="Arial"/>
              </a:rPr>
            </a:br>
            <a:r>
              <a:rPr lang="en-GB" sz="3600" b="1" u="sng" dirty="0" smtClean="0">
                <a:solidFill>
                  <a:srgbClr val="E9B73C"/>
                </a:solidFill>
                <a:latin typeface="Arial"/>
                <a:cs typeface="Arial"/>
              </a:rPr>
              <a:t>Implications for practice</a:t>
            </a:r>
          </a:p>
          <a:p>
            <a:pPr marL="0" indent="0">
              <a:buNone/>
            </a:pPr>
            <a:endParaRPr lang="en-GB" sz="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What changes need to be made to practice? </a:t>
            </a: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What is already in place?</a:t>
            </a: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What are our training needs? </a:t>
            </a: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What ideas do we have for detailed training?</a:t>
            </a: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What other groups need information or training? </a:t>
            </a: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How can the information be disseminated to others?</a:t>
            </a:r>
          </a:p>
        </p:txBody>
      </p:sp>
      <p:pic>
        <p:nvPicPr>
          <p:cNvPr id="3" name="Picture 2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8193099" y="4343400"/>
            <a:ext cx="9509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1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Any worries around delivering the sessions?</a:t>
            </a:r>
          </a:p>
          <a:p>
            <a:pPr marL="0" indent="0" algn="ctr">
              <a:buNone/>
            </a:pPr>
            <a:endParaRPr lang="en-GB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Any questions?</a:t>
            </a:r>
            <a:endParaRPr lang="en-GB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4" name="Picture 3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56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Thank you</a:t>
            </a:r>
            <a:endParaRPr lang="en-GB" sz="6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Picture 5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7" name="Picture 6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2362200" y="3276600"/>
            <a:ext cx="4343400" cy="1588"/>
          </a:xfrm>
          <a:prstGeom prst="line">
            <a:avLst/>
          </a:prstGeom>
          <a:ln>
            <a:solidFill>
              <a:srgbClr val="FF0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 smtClean="0"/>
              <a:t>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114800"/>
          </a:xfrm>
        </p:spPr>
        <p:txBody>
          <a:bodyPr/>
          <a:lstStyle/>
          <a:p>
            <a:pPr marL="0" indent="0">
              <a:buNone/>
            </a:pPr>
            <a:endParaRPr lang="cy-GB" sz="20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cy-GB" sz="2000" b="1" dirty="0" smtClean="0">
                <a:solidFill>
                  <a:srgbClr val="595959"/>
                </a:solidFill>
                <a:latin typeface="Arial"/>
                <a:cs typeface="Arial"/>
              </a:rPr>
              <a:t>Aim of the training</a:t>
            </a:r>
            <a:endParaRPr lang="cy-GB" sz="20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lvl="0">
              <a:buClr>
                <a:srgbClr val="FF00A0"/>
              </a:buClr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To provide an overview of the Act</a:t>
            </a:r>
          </a:p>
          <a:p>
            <a:pPr lvl="0">
              <a:buClr>
                <a:srgbClr val="FF00A0"/>
              </a:buClr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To support the implementation of the Act</a:t>
            </a:r>
          </a:p>
          <a:p>
            <a:pPr lvl="0">
              <a:buClr>
                <a:srgbClr val="FF00A0"/>
              </a:buClr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To provide a foundation for more in-depth and specialist training, </a:t>
            </a:r>
            <a:b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as necessary</a:t>
            </a:r>
          </a:p>
          <a:p>
            <a:pPr marL="0" indent="0" algn="ctr">
              <a:buNone/>
            </a:pPr>
            <a:endParaRPr lang="cy-GB" altLang="en-US" sz="20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cy-GB" sz="2000" b="1" dirty="0" smtClean="0">
                <a:solidFill>
                  <a:srgbClr val="595959"/>
                </a:solidFill>
                <a:latin typeface="Arial"/>
                <a:cs typeface="Arial"/>
              </a:rPr>
              <a:t>Learning outcomes</a:t>
            </a:r>
            <a:r>
              <a:rPr lang="cy-GB" sz="20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br>
              <a:rPr lang="cy-GB" sz="20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000" dirty="0" smtClean="0">
                <a:solidFill>
                  <a:srgbClr val="595959"/>
                </a:solidFill>
                <a:latin typeface="Arial"/>
                <a:cs typeface="Arial"/>
              </a:rPr>
              <a:t>By the end of the workshops, participants will:</a:t>
            </a:r>
          </a:p>
          <a:p>
            <a:pPr lvl="0">
              <a:buClr>
                <a:srgbClr val="FF00A0"/>
              </a:buClr>
              <a:buFont typeface="Arial"/>
              <a:buChar char="•"/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Know about the history and development of the Act</a:t>
            </a:r>
          </a:p>
          <a:p>
            <a:pPr lvl="0">
              <a:buClr>
                <a:srgbClr val="FF00A0"/>
              </a:buClr>
              <a:buFont typeface="Arial"/>
              <a:buChar char="•"/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Be aware of the parts and features of the Act</a:t>
            </a:r>
          </a:p>
          <a:p>
            <a:pPr lvl="0">
              <a:buClr>
                <a:srgbClr val="FF00A0"/>
              </a:buClr>
              <a:buFont typeface="Arial"/>
              <a:buChar char="•"/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Appreciate key differences in the emphasis of care and support</a:t>
            </a:r>
          </a:p>
          <a:p>
            <a:pPr lvl="0">
              <a:buClr>
                <a:srgbClr val="FF00A0"/>
              </a:buClr>
              <a:buFont typeface="Arial"/>
              <a:buChar char="•"/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Be able to deliver basic awareness raising sessions</a:t>
            </a:r>
            <a:endParaRPr lang="en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</p:txBody>
      </p:sp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645613" y="2895600"/>
            <a:ext cx="1498387" cy="396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976264"/>
          </a:xfrm>
        </p:spPr>
        <p:txBody>
          <a:bodyPr/>
          <a:lstStyle/>
          <a:p>
            <a:pPr eaLnBrk="1" hangingPunct="1"/>
            <a:r>
              <a:rPr lang="en-GB" altLang="en-US" sz="3600" b="1" u="sng" dirty="0">
                <a:solidFill>
                  <a:srgbClr val="36B555"/>
                </a:solidFill>
                <a:latin typeface="Arial"/>
                <a:cs typeface="Arial"/>
              </a:rPr>
              <a:t/>
            </a:r>
            <a:br>
              <a:rPr lang="en-GB" altLang="en-US" sz="3600" b="1" u="sng" dirty="0">
                <a:solidFill>
                  <a:srgbClr val="36B555"/>
                </a:solidFill>
                <a:latin typeface="Arial"/>
                <a:cs typeface="Arial"/>
              </a:rPr>
            </a:br>
            <a:r>
              <a:rPr lang="en-GB" altLang="en-US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/>
            </a:r>
            <a:br>
              <a:rPr lang="en-GB" altLang="en-US" sz="3600" b="1" u="sng" dirty="0" smtClean="0">
                <a:solidFill>
                  <a:srgbClr val="36B555"/>
                </a:solidFill>
                <a:latin typeface="Arial"/>
                <a:cs typeface="Arial"/>
              </a:rPr>
            </a:br>
            <a:r>
              <a:rPr lang="en-GB" altLang="en-US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Ground rules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4179888" cy="46413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endParaRPr lang="en-GB" alt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  <a:buClr>
                <a:srgbClr val="36B555"/>
              </a:buClr>
            </a:pPr>
            <a:r>
              <a:rPr lang="en-GB" alt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Confidentiality</a:t>
            </a:r>
          </a:p>
          <a:p>
            <a:pPr lvl="1" eaLnBrk="1" hangingPunct="1">
              <a:lnSpc>
                <a:spcPct val="90000"/>
              </a:lnSpc>
              <a:spcAft>
                <a:spcPts val="0"/>
              </a:spcAft>
            </a:pPr>
            <a:r>
              <a:rPr lang="en-GB" altLang="en-US" sz="194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Respect privacy, duty to pass on concerns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  <a:buClr>
                <a:srgbClr val="36B555"/>
              </a:buClr>
            </a:pPr>
            <a:r>
              <a:rPr lang="en-GB" alt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Responsibility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94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Own learning, helping others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  <a:buClr>
                <a:srgbClr val="36B555"/>
              </a:buClr>
            </a:pPr>
            <a:r>
              <a:rPr lang="en-GB" alt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Participation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94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Active part in the day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  <a:buClr>
                <a:srgbClr val="36B555"/>
              </a:buClr>
            </a:pPr>
            <a:r>
              <a:rPr lang="en-GB" alt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Respect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94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Listen to others, </a:t>
            </a:r>
            <a:br>
              <a:rPr lang="en-GB" altLang="en-US" sz="194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GB" altLang="en-US" sz="194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anti-discriminatory practice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4008" y="1649412"/>
            <a:ext cx="4103688" cy="3455988"/>
          </a:xfrm>
        </p:spPr>
        <p:txBody>
          <a:bodyPr>
            <a:noAutofit/>
          </a:bodyPr>
          <a:lstStyle/>
          <a:p>
            <a:pPr eaLnBrk="1" hangingPunct="1"/>
            <a:endParaRPr lang="en-GB" altLang="en-US" sz="18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eaLnBrk="1" hangingPunct="1"/>
            <a:endParaRPr lang="en-GB" altLang="en-US" sz="20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buClr>
                <a:srgbClr val="36B555"/>
              </a:buClr>
            </a:pPr>
            <a:r>
              <a:rPr lang="cy-GB" altLang="en-US" sz="2000" b="1" dirty="0" smtClean="0">
                <a:solidFill>
                  <a:srgbClr val="595959"/>
                </a:solidFill>
                <a:latin typeface="Arial"/>
                <a:cs typeface="Arial"/>
              </a:rPr>
              <a:t>Sensitivity</a:t>
            </a:r>
          </a:p>
          <a:p>
            <a:pPr lvl="1">
              <a:lnSpc>
                <a:spcPct val="90000"/>
              </a:lnSpc>
            </a:pPr>
            <a:r>
              <a:rPr lang="cy-GB" altLang="en-US" sz="1800" dirty="0" smtClean="0">
                <a:solidFill>
                  <a:srgbClr val="595959"/>
                </a:solidFill>
                <a:latin typeface="Arial"/>
                <a:cs typeface="Arial"/>
              </a:rPr>
              <a:t>Challenge appropriately</a:t>
            </a:r>
          </a:p>
          <a:p>
            <a:pPr lvl="1">
              <a:lnSpc>
                <a:spcPct val="90000"/>
              </a:lnSpc>
            </a:pPr>
            <a:endParaRPr lang="cy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buClr>
                <a:srgbClr val="36B555"/>
              </a:buClr>
            </a:pPr>
            <a:r>
              <a:rPr lang="cy-GB" altLang="en-US" sz="2000" b="1" dirty="0" smtClean="0">
                <a:solidFill>
                  <a:srgbClr val="595959"/>
                </a:solidFill>
                <a:latin typeface="Arial"/>
                <a:cs typeface="Arial"/>
              </a:rPr>
              <a:t>Timekeeping</a:t>
            </a:r>
          </a:p>
          <a:p>
            <a:pPr lvl="1">
              <a:lnSpc>
                <a:spcPct val="90000"/>
              </a:lnSpc>
            </a:pPr>
            <a:r>
              <a:rPr lang="cy-GB" altLang="en-US" sz="1800" dirty="0" smtClean="0">
                <a:solidFill>
                  <a:srgbClr val="595959"/>
                </a:solidFill>
                <a:latin typeface="Arial"/>
                <a:cs typeface="Arial"/>
              </a:rPr>
              <a:t>Start and finish on time</a:t>
            </a:r>
          </a:p>
          <a:p>
            <a:pPr lvl="1">
              <a:lnSpc>
                <a:spcPct val="90000"/>
              </a:lnSpc>
            </a:pPr>
            <a:endParaRPr lang="cy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buClr>
                <a:srgbClr val="36B555"/>
              </a:buClr>
            </a:pPr>
            <a:r>
              <a:rPr lang="cy-GB" altLang="en-US" sz="2000" b="1" dirty="0" smtClean="0">
                <a:solidFill>
                  <a:srgbClr val="595959"/>
                </a:solidFill>
                <a:latin typeface="Arial"/>
                <a:cs typeface="Arial"/>
              </a:rPr>
              <a:t>Evaluation</a:t>
            </a:r>
          </a:p>
          <a:p>
            <a:pPr lvl="1">
              <a:lnSpc>
                <a:spcPct val="90000"/>
              </a:lnSpc>
            </a:pPr>
            <a:r>
              <a:rPr lang="cy-GB" altLang="en-US" sz="1800" dirty="0" smtClean="0">
                <a:solidFill>
                  <a:srgbClr val="595959"/>
                </a:solidFill>
                <a:latin typeface="Arial"/>
                <a:cs typeface="Arial"/>
              </a:rPr>
              <a:t>Complete honestly and constructive feedback</a:t>
            </a:r>
            <a:endParaRPr lang="en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eaLnBrk="1" hangingPunct="1"/>
            <a:endParaRPr lang="en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eaLnBrk="1" hangingPunct="1"/>
            <a:endParaRPr lang="en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</p:txBody>
      </p:sp>
      <p:pic>
        <p:nvPicPr>
          <p:cNvPr id="5" name="Picture 4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8279546" y="4572000"/>
            <a:ext cx="864454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4"/>
            <a:ext cx="8001000" cy="4392389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endParaRPr lang="en-GB" alt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endParaRPr lang="en-GB" alt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eaLnBrk="1" hangingPunct="1">
              <a:buNone/>
            </a:pPr>
            <a:endParaRPr lang="en-GB" alt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altLang="en-US" sz="2200" dirty="0" smtClean="0">
                <a:solidFill>
                  <a:srgbClr val="595959"/>
                </a:solidFill>
                <a:latin typeface="Arial"/>
                <a:cs typeface="Arial"/>
              </a:rPr>
              <a:t>Name and where you work</a:t>
            </a: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altLang="en-US" sz="2200" dirty="0" smtClean="0">
                <a:solidFill>
                  <a:srgbClr val="595959"/>
                </a:solidFill>
                <a:latin typeface="Arial"/>
                <a:cs typeface="Arial"/>
              </a:rPr>
              <a:t>What do you hope to get out of the training?</a:t>
            </a: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altLang="en-US" sz="2200" dirty="0" smtClean="0">
                <a:solidFill>
                  <a:srgbClr val="595959"/>
                </a:solidFill>
                <a:latin typeface="Arial"/>
                <a:cs typeface="Arial"/>
              </a:rPr>
              <a:t>Who will you be delivering the Act awareness sessions to?</a:t>
            </a: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altLang="en-US" sz="2200" dirty="0" smtClean="0">
                <a:solidFill>
                  <a:srgbClr val="595959"/>
                </a:solidFill>
                <a:latin typeface="Arial"/>
                <a:cs typeface="Arial"/>
              </a:rPr>
              <a:t>What are your fears around delivering the training?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144000" cy="1295400"/>
          </a:xfrm>
        </p:spPr>
        <p:txBody>
          <a:bodyPr anchor="ctr"/>
          <a:lstStyle/>
          <a:p>
            <a:pPr eaLnBrk="1" hangingPunct="1"/>
            <a:r>
              <a:rPr lang="en-GB" altLang="en-US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Ice breaker</a:t>
            </a:r>
          </a:p>
        </p:txBody>
      </p:sp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703244" y="3048000"/>
            <a:ext cx="1440756" cy="381000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0" y="4648200"/>
            <a:ext cx="1114185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sz="3600" b="1" u="sng" dirty="0" smtClean="0">
                <a:solidFill>
                  <a:srgbClr val="FF00A0"/>
                </a:solidFill>
                <a:latin typeface="Arial"/>
                <a:cs typeface="Arial"/>
              </a:rPr>
              <a:t>Development of the awareness raising programme</a:t>
            </a:r>
            <a:endParaRPr lang="en-GB" sz="3600" b="1" u="sng" dirty="0">
              <a:solidFill>
                <a:srgbClr val="FF00A0"/>
              </a:solidFill>
              <a:latin typeface="Arial"/>
              <a:cs typeface="Arial"/>
            </a:endParaRPr>
          </a:p>
        </p:txBody>
      </p:sp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80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28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Context</a:t>
            </a:r>
          </a:p>
          <a:p>
            <a:pPr marL="0" indent="0">
              <a:buNone/>
            </a:pPr>
            <a:endParaRPr lang="en-GB" sz="800" b="1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The Social Services and Well-being (Wales) Act forms the basis for a new statutory framework for social care in Wales</a:t>
            </a: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The Act received Royal Assent and became law on </a:t>
            </a:r>
            <a:b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1 May 2014</a:t>
            </a: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The Act was implemented in April 2016</a:t>
            </a:r>
          </a:p>
        </p:txBody>
      </p:sp>
      <p:pic>
        <p:nvPicPr>
          <p:cNvPr id="3" name="Picture 2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760874" y="3200400"/>
            <a:ext cx="138312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3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8077839" y="4038600"/>
            <a:ext cx="1066160" cy="28194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Introduction</a:t>
            </a:r>
          </a:p>
          <a:p>
            <a:pPr marL="0" indent="0">
              <a:buNone/>
            </a:pPr>
            <a:endParaRPr lang="en-GB" sz="800" b="1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These initial training resources are the first in a suite of learning materials to support the effective implementation </a:t>
            </a:r>
            <a:b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of the Social Services and Well-being (Wales) Act</a:t>
            </a: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The learning materials are based on tried and tested resources already in use within Blaenau Gwent </a:t>
            </a:r>
            <a:b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and Caerphilly</a:t>
            </a:r>
            <a:endParaRPr lang="cy-GB" sz="2200" dirty="0">
              <a:solidFill>
                <a:srgbClr val="59595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03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200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The resources are designed to support the facilitator to deliver a range of short, introductory workshops</a:t>
            </a: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The resources also allow the facilitator to extend or tailor their delivery method to the needs of specific audiences</a:t>
            </a: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The facilitator will need a basic understanding of the principles of the Act and facilitation skills to manage the discussions of the specific groups</a:t>
            </a:r>
          </a:p>
          <a:p>
            <a:pPr>
              <a:buClr>
                <a:srgbClr val="36B555"/>
              </a:buClr>
            </a:pPr>
            <a:endParaRPr lang="en-GB" sz="22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1200" y="5562600"/>
            <a:ext cx="5184576" cy="830997"/>
          </a:xfrm>
          <a:prstGeom prst="rect">
            <a:avLst/>
          </a:prstGeom>
          <a:solidFill>
            <a:srgbClr val="FF00A0"/>
          </a:solidFill>
          <a:ln w="25400" cap="flat" cmpd="sng" algn="ctr">
            <a:noFill/>
            <a:prstDash val="sysDash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/>
            <a:r>
              <a:rPr lang="cy-GB" sz="2400" b="1" dirty="0" smtClean="0">
                <a:solidFill>
                  <a:schemeClr val="bg1"/>
                </a:solidFill>
              </a:rPr>
              <a:t>In groups –</a:t>
            </a:r>
            <a:r>
              <a:rPr lang="cy-GB" sz="2400" dirty="0" smtClean="0">
                <a:solidFill>
                  <a:schemeClr val="bg1"/>
                </a:solidFill>
              </a:rPr>
              <a:t> discuss what you think are the key themes of the Act</a:t>
            </a:r>
            <a:endParaRPr lang="cy-GB" sz="2400" dirty="0">
              <a:solidFill>
                <a:schemeClr val="bg1"/>
              </a:solidFill>
            </a:endParaRPr>
          </a:p>
        </p:txBody>
      </p:sp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" y="4038600"/>
            <a:ext cx="1421546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0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2324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416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D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WDT Template</Template>
  <TotalTime>563</TotalTime>
  <Words>418</Words>
  <Application>Microsoft Office PowerPoint</Application>
  <PresentationFormat>On-screen Show (4:3)</PresentationFormat>
  <Paragraphs>111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WDT Template</vt:lpstr>
      <vt:lpstr>Awareness Raising Social Services and Well-being  (Wales) Act 2014</vt:lpstr>
      <vt:lpstr>  </vt:lpstr>
      <vt:lpstr>  Ground rules</vt:lpstr>
      <vt:lpstr>Ice breaker</vt:lpstr>
      <vt:lpstr>Development of the awareness raising programme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Awareness Raising Social Services and Well-being  (Wales) Act 2014</vt:lpstr>
      <vt:lpstr>Rounding up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thornr</dc:creator>
  <cp:lastModifiedBy>Bethan Price</cp:lastModifiedBy>
  <cp:revision>35</cp:revision>
  <dcterms:created xsi:type="dcterms:W3CDTF">2015-06-01T10:44:40Z</dcterms:created>
  <dcterms:modified xsi:type="dcterms:W3CDTF">2016-08-10T10:27:10Z</dcterms:modified>
</cp:coreProperties>
</file>