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1" r:id="rId2"/>
    <p:sldId id="380" r:id="rId3"/>
    <p:sldId id="420" r:id="rId4"/>
    <p:sldId id="424" r:id="rId5"/>
    <p:sldId id="422" r:id="rId6"/>
    <p:sldId id="425" r:id="rId7"/>
    <p:sldId id="491" r:id="rId8"/>
    <p:sldId id="467" r:id="rId9"/>
    <p:sldId id="427" r:id="rId10"/>
    <p:sldId id="429" r:id="rId11"/>
    <p:sldId id="492" r:id="rId12"/>
    <p:sldId id="494" r:id="rId13"/>
    <p:sldId id="495" r:id="rId14"/>
    <p:sldId id="496" r:id="rId15"/>
    <p:sldId id="532" r:id="rId16"/>
    <p:sldId id="498" r:id="rId17"/>
    <p:sldId id="534" r:id="rId18"/>
    <p:sldId id="499" r:id="rId19"/>
    <p:sldId id="541" r:id="rId20"/>
    <p:sldId id="542" r:id="rId21"/>
    <p:sldId id="535" r:id="rId22"/>
    <p:sldId id="468" r:id="rId23"/>
    <p:sldId id="502" r:id="rId24"/>
    <p:sldId id="544" r:id="rId25"/>
    <p:sldId id="437" r:id="rId26"/>
    <p:sldId id="474" r:id="rId27"/>
    <p:sldId id="545" r:id="rId28"/>
    <p:sldId id="506" r:id="rId29"/>
    <p:sldId id="538" r:id="rId30"/>
    <p:sldId id="508" r:id="rId31"/>
    <p:sldId id="484" r:id="rId32"/>
    <p:sldId id="485" r:id="rId33"/>
    <p:sldId id="488" r:id="rId34"/>
    <p:sldId id="489" r:id="rId35"/>
    <p:sldId id="512" r:id="rId36"/>
    <p:sldId id="513" r:id="rId37"/>
    <p:sldId id="518" r:id="rId38"/>
    <p:sldId id="517" r:id="rId39"/>
    <p:sldId id="540" r:id="rId40"/>
    <p:sldId id="546" r:id="rId41"/>
    <p:sldId id="547" r:id="rId42"/>
    <p:sldId id="539" r:id="rId4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8FF"/>
    <a:srgbClr val="30B42D"/>
    <a:srgbClr val="8458FF"/>
    <a:srgbClr val="7634A2"/>
    <a:srgbClr val="7ADE26"/>
    <a:srgbClr val="41E54C"/>
    <a:srgbClr val="FFA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2377"/>
    <p:restoredTop sz="70290" autoAdjust="0"/>
  </p:normalViewPr>
  <p:slideViewPr>
    <p:cSldViewPr>
      <p:cViewPr>
        <p:scale>
          <a:sx n="50" d="100"/>
          <a:sy n="50" d="100"/>
        </p:scale>
        <p:origin x="-2318" y="-139"/>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2810FD-D1CE-DF46-9012-3AF81E916BDE}" type="datetimeFigureOut">
              <a:rPr lang="en-US" smtClean="0"/>
              <a:t>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DC4CB1-CBC1-2645-A350-37D589060271}" type="slidenum">
              <a:rPr lang="en-US" smtClean="0"/>
              <a:t>‹#›</a:t>
            </a:fld>
            <a:endParaRPr lang="en-US"/>
          </a:p>
        </p:txBody>
      </p:sp>
    </p:spTree>
    <p:extLst>
      <p:ext uri="{BB962C8B-B14F-4D97-AF65-F5344CB8AC3E}">
        <p14:creationId xmlns:p14="http://schemas.microsoft.com/office/powerpoint/2010/main" val="3964156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5D784-164A-4895-8C80-2C326C3104AC}" type="datetimeFigureOut">
              <a:rPr lang="en-US" smtClean="0"/>
              <a:t>2/3/2017</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B9AF8-63B4-4BEA-8547-3C019214EE26}" type="slidenum">
              <a:rPr lang="en-US" smtClean="0"/>
              <a:t>‹#›</a:t>
            </a:fld>
            <a:endParaRPr lang="en-US"/>
          </a:p>
        </p:txBody>
      </p:sp>
    </p:spTree>
    <p:extLst>
      <p:ext uri="{BB962C8B-B14F-4D97-AF65-F5344CB8AC3E}">
        <p14:creationId xmlns:p14="http://schemas.microsoft.com/office/powerpoint/2010/main" val="289593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baseline="0" dirty="0" smtClean="0">
              <a:latin typeface="Calibri" charset="0"/>
            </a:endParaRPr>
          </a:p>
          <a:p>
            <a:pPr eaLnBrk="1" hangingPunct="1">
              <a:spcBef>
                <a:spcPct val="0"/>
              </a:spcBef>
            </a:pPr>
            <a:endParaRPr lang="en-US" baseline="0" dirty="0" smtClean="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2F7B592-D95F-9C45-9DD7-AA18DC99CEBE}" type="slidenum">
              <a:rPr lang="en-US" sz="1200"/>
              <a:pPr eaLnBrk="1" hangingPunct="1"/>
              <a:t>1</a:t>
            </a:fld>
            <a:endParaRPr lang="en-US" sz="1200"/>
          </a:p>
        </p:txBody>
      </p:sp>
    </p:spTree>
    <p:extLst>
      <p:ext uri="{BB962C8B-B14F-4D97-AF65-F5344CB8AC3E}">
        <p14:creationId xmlns:p14="http://schemas.microsoft.com/office/powerpoint/2010/main" val="1450477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b="1" baseline="0" dirty="0" smtClean="0"/>
              <a:t>Assumption 3. It’s just a rebranding exercise: </a:t>
            </a:r>
            <a:r>
              <a:rPr lang="en-US" sz="1200" kern="1200" dirty="0" smtClean="0">
                <a:solidFill>
                  <a:schemeClr val="tx1"/>
                </a:solidFill>
                <a:effectLst/>
                <a:latin typeface="+mn-lt"/>
                <a:ea typeface="+mn-ea"/>
                <a:cs typeface="+mn-cs"/>
              </a:rPr>
              <a:t>another word for consultation, collaboration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etc</a:t>
            </a:r>
            <a:r>
              <a:rPr lang="en-GB" dirty="0" smtClean="0">
                <a:effectLst/>
              </a:rPr>
              <a:t> </a:t>
            </a:r>
            <a:endParaRPr lang="en-US" b="1" baseline="0" dirty="0" smtClean="0"/>
          </a:p>
          <a:p>
            <a:r>
              <a:rPr lang="en-US" b="0" baseline="0" dirty="0" smtClean="0"/>
              <a:t>The grid helps clarify the difference…focus is on who has the power, who’s agenda is it, and who has the responsibility. </a:t>
            </a:r>
          </a:p>
          <a:p>
            <a:r>
              <a:rPr lang="en-GB" sz="1200" b="1" kern="1200" dirty="0" smtClean="0">
                <a:solidFill>
                  <a:schemeClr val="tx1"/>
                </a:solidFill>
                <a:effectLst/>
                <a:latin typeface="+mn-lt"/>
                <a:ea typeface="+mn-ea"/>
                <a:cs typeface="+mn-cs"/>
              </a:rPr>
              <a:t>Co-production </a:t>
            </a:r>
            <a:r>
              <a:rPr lang="en-GB" sz="1200" b="0" kern="1200" dirty="0" smtClean="0">
                <a:solidFill>
                  <a:schemeClr val="tx1"/>
                </a:solidFill>
                <a:effectLst/>
                <a:latin typeface="+mn-lt"/>
                <a:ea typeface="+mn-ea"/>
                <a:cs typeface="+mn-cs"/>
              </a:rPr>
              <a:t>= PARTNERSHIP between frontline professionals and people using services. </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790AF9-A249-40B9-A5CC-036EA2AA8A20}" type="slidenum">
              <a:rPr lang="en-US" smtClean="0"/>
              <a:t>10</a:t>
            </a:fld>
            <a:endParaRPr lang="en-US"/>
          </a:p>
        </p:txBody>
      </p:sp>
    </p:spTree>
    <p:extLst>
      <p:ext uri="{BB962C8B-B14F-4D97-AF65-F5344CB8AC3E}">
        <p14:creationId xmlns:p14="http://schemas.microsoft.com/office/powerpoint/2010/main" val="216496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Assumption 4 - just another word for engagement/participation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Version of </a:t>
            </a:r>
            <a:r>
              <a:rPr lang="en-GB" sz="1200" b="0" kern="1200" dirty="0" err="1" smtClean="0">
                <a:solidFill>
                  <a:schemeClr val="tx1"/>
                </a:solidFill>
                <a:effectLst/>
                <a:latin typeface="+mn-lt"/>
                <a:ea typeface="+mn-ea"/>
                <a:cs typeface="+mn-cs"/>
              </a:rPr>
              <a:t>Arnstein’s</a:t>
            </a:r>
            <a:r>
              <a:rPr lang="en-GB" sz="1200" b="0" kern="1200" dirty="0" smtClean="0">
                <a:solidFill>
                  <a:schemeClr val="tx1"/>
                </a:solidFill>
                <a:effectLst/>
                <a:latin typeface="+mn-lt"/>
                <a:ea typeface="+mn-ea"/>
                <a:cs typeface="+mn-cs"/>
              </a:rPr>
              <a:t> engagement ladder – with the addition of co-design and co-production as ‘turbo-charged’ engagement.</a:t>
            </a:r>
            <a:r>
              <a:rPr lang="en-GB" sz="1200" b="0" kern="1200" baseline="0" dirty="0" smtClean="0">
                <a:solidFill>
                  <a:schemeClr val="tx1"/>
                </a:solidFill>
                <a:effectLst/>
                <a:latin typeface="+mn-lt"/>
                <a:ea typeface="+mn-ea"/>
                <a:cs typeface="+mn-cs"/>
              </a:rPr>
              <a:t> Check who has the power and whose agenda it is in order to determine where on the ladder a project or initiative might sit.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Most initiatives will span several rungs of the ladder – the aim of transformative co-pro is to remain always in the ‘doing with’ section.</a:t>
            </a:r>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1B1D-423E-475C-999C-F5D23200EB92}" type="slidenum">
              <a:rPr lang="en-GB" smtClean="0"/>
              <a:t>11</a:t>
            </a:fld>
            <a:endParaRPr lang="en-GB"/>
          </a:p>
        </p:txBody>
      </p:sp>
    </p:spTree>
    <p:extLst>
      <p:ext uri="{BB962C8B-B14F-4D97-AF65-F5344CB8AC3E}">
        <p14:creationId xmlns:p14="http://schemas.microsoft.com/office/powerpoint/2010/main" val="90314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Co-production - why? </a:t>
            </a:r>
          </a:p>
          <a:p>
            <a:pPr>
              <a:spcBef>
                <a:spcPct val="0"/>
              </a:spcBef>
            </a:pPr>
            <a:r>
              <a:rPr lang="en-US" dirty="0" smtClean="0">
                <a:latin typeface="Calibri" charset="0"/>
              </a:rPr>
              <a:t>Co-pro requires culture change – it’s a big ask. So why do it?</a:t>
            </a:r>
          </a:p>
          <a:p>
            <a:pPr>
              <a:spcBef>
                <a:spcPct val="0"/>
              </a:spcBef>
            </a:pPr>
            <a:r>
              <a:rPr lang="en-US" dirty="0" smtClean="0">
                <a:latin typeface="Calibri" charset="0"/>
              </a:rPr>
              <a:t>Many reasons</a:t>
            </a:r>
            <a:r>
              <a:rPr lang="is-IS" dirty="0" smtClean="0">
                <a:latin typeface="Calibri" charset="0"/>
              </a:rPr>
              <a:t>…</a:t>
            </a:r>
          </a:p>
          <a:p>
            <a:pPr>
              <a:spcBef>
                <a:spcPct val="0"/>
              </a:spcBef>
            </a:pPr>
            <a:r>
              <a:rPr lang="en-US" baseline="0" dirty="0" smtClean="0">
                <a:latin typeface="Calibri" charset="0"/>
              </a:rPr>
              <a:t>because we need to (austerity)</a:t>
            </a:r>
          </a:p>
          <a:p>
            <a:pPr>
              <a:spcBef>
                <a:spcPct val="0"/>
              </a:spcBef>
            </a:pPr>
            <a:r>
              <a:rPr lang="en-US" baseline="0" dirty="0" smtClean="0">
                <a:latin typeface="Calibri" charset="0"/>
              </a:rPr>
              <a:t>have to (legislation &amp; policy)</a:t>
            </a:r>
          </a:p>
          <a:p>
            <a:pPr>
              <a:spcBef>
                <a:spcPct val="0"/>
              </a:spcBef>
            </a:pPr>
            <a:r>
              <a:rPr lang="en-US" baseline="0" dirty="0" smtClean="0">
                <a:latin typeface="Calibri" charset="0"/>
              </a:rPr>
              <a:t>because we want to (values) - it’s the right thing to do</a:t>
            </a:r>
          </a:p>
          <a:p>
            <a:pPr>
              <a:spcBef>
                <a:spcPct val="0"/>
              </a:spcBef>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Start with </a:t>
            </a:r>
            <a:r>
              <a:rPr lang="en-US" sz="1200" b="1" kern="1200" dirty="0" smtClean="0">
                <a:solidFill>
                  <a:schemeClr val="tx1"/>
                </a:solidFill>
                <a:effectLst/>
                <a:latin typeface="+mn-lt"/>
                <a:ea typeface="+mn-ea"/>
                <a:cs typeface="+mn-cs"/>
              </a:rPr>
              <a:t>the problems we’re all facing</a:t>
            </a:r>
            <a:r>
              <a:rPr lang="en-US" sz="1200" kern="1200" dirty="0" smtClean="0">
                <a:solidFill>
                  <a:schemeClr val="tx1"/>
                </a:solidFill>
                <a:effectLst/>
                <a:latin typeface="+mn-lt"/>
                <a:ea typeface="+mn-ea"/>
                <a:cs typeface="+mn-cs"/>
              </a:rPr>
              <a:t>... reasonable to assume that if we pool all our resources and work together we might address some of these issues.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of the </a:t>
            </a:r>
            <a:r>
              <a:rPr lang="en-US" sz="1200" kern="1200" dirty="0" err="1" smtClean="0">
                <a:solidFill>
                  <a:schemeClr val="tx1"/>
                </a:solidFill>
                <a:effectLst/>
                <a:latin typeface="+mn-lt"/>
                <a:ea typeface="+mn-ea"/>
                <a:cs typeface="+mn-cs"/>
              </a:rPr>
              <a:t>Wallich</a:t>
            </a:r>
            <a:r>
              <a:rPr lang="en-US" sz="1200" kern="1200" dirty="0" smtClean="0">
                <a:solidFill>
                  <a:schemeClr val="tx1"/>
                </a:solidFill>
                <a:effectLst/>
                <a:latin typeface="+mn-lt"/>
                <a:ea typeface="+mn-ea"/>
                <a:cs typeface="+mn-cs"/>
              </a:rPr>
              <a:t> – works co-productively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homeless people across Wales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c250 staff, 100 traditional volunteers, over 500 service user volunteers</a:t>
            </a:r>
            <a:r>
              <a:rPr lang="en-GB" sz="1200" kern="1200" baseline="0" dirty="0" smtClean="0">
                <a:solidFill>
                  <a:schemeClr val="tx1"/>
                </a:solidFill>
                <a:effectLst/>
                <a:latin typeface="+mn-lt"/>
                <a:ea typeface="+mn-ea"/>
                <a:cs typeface="+mn-cs"/>
              </a:rPr>
              <a:t> co-producing e.g. quality improvement &amp; evaluation policies and processes, recruitment policy (with full participation in recruitment process), rough-sleeper city guides, project guidelines, design and delivery etc.</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EB9AF8-63B4-4BEA-8547-3C019214EE26}" type="slidenum">
              <a:rPr lang="en-US" smtClean="0"/>
              <a:t>12</a:t>
            </a:fld>
            <a:endParaRPr lang="en-US"/>
          </a:p>
        </p:txBody>
      </p:sp>
    </p:spTree>
    <p:extLst>
      <p:ext uri="{BB962C8B-B14F-4D97-AF65-F5344CB8AC3E}">
        <p14:creationId xmlns:p14="http://schemas.microsoft.com/office/powerpoint/2010/main" val="315825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i="0" baseline="0" dirty="0" smtClean="0">
                <a:latin typeface="Calibri" charset="0"/>
              </a:rPr>
              <a:t>But there’s a bigger problem</a:t>
            </a:r>
            <a:r>
              <a:rPr lang="is-IS" sz="1200" i="0" baseline="0" dirty="0" smtClean="0">
                <a:latin typeface="Calibri" charset="0"/>
              </a:rPr>
              <a:t>…</a:t>
            </a:r>
            <a:r>
              <a:rPr lang="en-US" sz="1200" i="0" baseline="0" dirty="0" smtClean="0">
                <a:latin typeface="Calibri" charset="0"/>
              </a:rPr>
              <a:t>the ‘professional gift model’</a:t>
            </a:r>
          </a:p>
          <a:p>
            <a:pPr eaLnBrk="1" hangingPunct="1"/>
            <a:r>
              <a:rPr lang="en-US" sz="1200" i="0" baseline="0" dirty="0" smtClean="0">
                <a:latin typeface="Calibri" charset="0"/>
              </a:rPr>
              <a:t>Recipient is seen as passive, helpless and needy. Not only do they have a problem – they ARE the problem.</a:t>
            </a:r>
            <a:endParaRPr lang="en-US" i="0"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D9531ED-939B-8042-AC4A-AB45FE637AE6}" type="slidenum">
              <a:rPr lang="en-US" sz="1200"/>
              <a:pPr eaLnBrk="1" hangingPunct="1"/>
              <a:t>13</a:t>
            </a:fld>
            <a:endParaRPr lang="en-US" sz="1200"/>
          </a:p>
        </p:txBody>
      </p:sp>
    </p:spTree>
    <p:extLst>
      <p:ext uri="{BB962C8B-B14F-4D97-AF65-F5344CB8AC3E}">
        <p14:creationId xmlns:p14="http://schemas.microsoft.com/office/powerpoint/2010/main" val="20148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This view of service users is </a:t>
            </a:r>
            <a:r>
              <a:rPr lang="en-US" sz="1200" kern="1200" dirty="0" smtClean="0">
                <a:solidFill>
                  <a:schemeClr val="tx1"/>
                </a:solidFill>
                <a:effectLst/>
                <a:latin typeface="+mn-lt"/>
                <a:ea typeface="+mn-ea"/>
                <a:cs typeface="+mn-cs"/>
              </a:rPr>
              <a:t>particularly significant since 'we understand ourselves, our identities through our relationships with others'. If we are always cast as the passive recipient of someone else's expertise and largess, we will lose confidence, self-belief</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will actually become passive and helpless.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EB9AF8-63B4-4BEA-8547-3C019214EE26}" type="slidenum">
              <a:rPr lang="en-US" smtClean="0"/>
              <a:t>14</a:t>
            </a:fld>
            <a:endParaRPr lang="en-US"/>
          </a:p>
        </p:txBody>
      </p:sp>
    </p:spTree>
    <p:extLst>
      <p:ext uri="{BB962C8B-B14F-4D97-AF65-F5344CB8AC3E}">
        <p14:creationId xmlns:p14="http://schemas.microsoft.com/office/powerpoint/2010/main" val="410529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Co-pro deals with this issue head on - making a shift from one-way transactions to reciprocal and equal relationships. That builds confidence and capacity and reinvigorates the core economy. And that creates a context where shared power and shared responsibility can become a reality. </a:t>
            </a:r>
            <a:endParaRPr lang="en-GB" sz="1200" kern="1200" dirty="0">
              <a:solidFill>
                <a:schemeClr val="tx1"/>
              </a:solidFill>
              <a:effectLst/>
              <a:latin typeface="+mn-lt"/>
              <a:ea typeface="+mn-ea"/>
              <a:cs typeface="+mn-cs"/>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3E101C9-FF86-5F45-9C31-975449DB1516}" type="slidenum">
              <a:rPr lang="en-US" sz="1200"/>
              <a:pPr eaLnBrk="1" hangingPunct="1"/>
              <a:t>15</a:t>
            </a:fld>
            <a:endParaRPr lang="en-US" sz="1200"/>
          </a:p>
        </p:txBody>
      </p:sp>
    </p:spTree>
    <p:extLst>
      <p:ext uri="{BB962C8B-B14F-4D97-AF65-F5344CB8AC3E}">
        <p14:creationId xmlns:p14="http://schemas.microsoft.com/office/powerpoint/2010/main" val="166509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aseline="0" dirty="0" smtClean="0">
                <a:latin typeface="Calibri" charset="0"/>
              </a:rPr>
              <a:t>The policy and legislative context in Wales both encourages and demands a more co-productive approach.</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16</a:t>
            </a:fld>
            <a:endParaRPr lang="en-US" sz="1200">
              <a:solidFill>
                <a:prstClr val="black"/>
              </a:solidFill>
            </a:endParaRPr>
          </a:p>
        </p:txBody>
      </p:sp>
    </p:spTree>
    <p:extLst>
      <p:ext uri="{BB962C8B-B14F-4D97-AF65-F5344CB8AC3E}">
        <p14:creationId xmlns:p14="http://schemas.microsoft.com/office/powerpoint/2010/main" val="55230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aseline="0" dirty="0" smtClean="0">
                <a:latin typeface="Calibri" charset="0"/>
              </a:rPr>
              <a:t>Here’s the detail from the mandatory Code</a:t>
            </a:r>
            <a:r>
              <a:rPr lang="is-IS" baseline="0" dirty="0" smtClean="0">
                <a:latin typeface="Calibri" charset="0"/>
              </a:rPr>
              <a:t>…</a:t>
            </a:r>
            <a:endParaRPr lang="en-US" baseline="0" dirty="0" smtClean="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17</a:t>
            </a:fld>
            <a:endParaRPr lang="en-US" sz="1200">
              <a:solidFill>
                <a:prstClr val="black"/>
              </a:solidFill>
            </a:endParaRPr>
          </a:p>
        </p:txBody>
      </p:sp>
    </p:spTree>
    <p:extLst>
      <p:ext uri="{BB962C8B-B14F-4D97-AF65-F5344CB8AC3E}">
        <p14:creationId xmlns:p14="http://schemas.microsoft.com/office/powerpoint/2010/main" val="574450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aseline="0" dirty="0" smtClean="0">
                <a:latin typeface="Calibri" charset="0"/>
              </a:rPr>
              <a:t>And in other policy areas</a:t>
            </a:r>
            <a:r>
              <a:rPr lang="is-IS" baseline="0" dirty="0" smtClean="0">
                <a:latin typeface="Calibri" charset="0"/>
              </a:rPr>
              <a:t>…</a:t>
            </a:r>
            <a:endParaRPr lang="en-US" baseline="0" dirty="0" smtClean="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18</a:t>
            </a:fld>
            <a:endParaRPr lang="en-US" sz="1200">
              <a:solidFill>
                <a:prstClr val="black"/>
              </a:solidFill>
            </a:endParaRPr>
          </a:p>
        </p:txBody>
      </p:sp>
    </p:spTree>
    <p:extLst>
      <p:ext uri="{BB962C8B-B14F-4D97-AF65-F5344CB8AC3E}">
        <p14:creationId xmlns:p14="http://schemas.microsoft.com/office/powerpoint/2010/main" val="113282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aseline="0" dirty="0" smtClean="0">
                <a:latin typeface="Calibri" charset="0"/>
              </a:rPr>
              <a:t>The recent CMO’s </a:t>
            </a:r>
            <a:r>
              <a:rPr lang="en-US" baseline="0" dirty="0" smtClean="0">
                <a:latin typeface="Calibri" charset="0"/>
              </a:rPr>
              <a:t>report </a:t>
            </a:r>
            <a:r>
              <a:rPr lang="en-US" baseline="0" dirty="0" smtClean="0">
                <a:latin typeface="Calibri" charset="0"/>
              </a:rPr>
              <a:t>focuses on the social aspects of health (the core economy) with an appreciation that formal healthcare services contribute a relatively small amount to our overall health and wellbeing</a:t>
            </a:r>
          </a:p>
          <a:p>
            <a:pPr>
              <a:spcBef>
                <a:spcPct val="0"/>
              </a:spcBef>
            </a:pPr>
            <a:r>
              <a:rPr lang="en-US" baseline="0" dirty="0" smtClean="0">
                <a:latin typeface="Calibri" charset="0"/>
              </a:rPr>
              <a:t>(see report for other relevant statistics)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19</a:t>
            </a:fld>
            <a:endParaRPr lang="en-US" sz="1200">
              <a:solidFill>
                <a:prstClr val="black"/>
              </a:solidFill>
            </a:endParaRPr>
          </a:p>
        </p:txBody>
      </p:sp>
    </p:spTree>
    <p:extLst>
      <p:ext uri="{BB962C8B-B14F-4D97-AF65-F5344CB8AC3E}">
        <p14:creationId xmlns:p14="http://schemas.microsoft.com/office/powerpoint/2010/main" val="39417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rPr>
              <a:t>Generally</a:t>
            </a:r>
            <a:r>
              <a:rPr lang="en-GB" baseline="0" dirty="0" smtClean="0">
                <a:effectLst/>
              </a:rPr>
              <a:t> accepted definition: the key issue is power and who has it. </a:t>
            </a:r>
          </a:p>
          <a:p>
            <a:r>
              <a:rPr lang="en-GB" baseline="0" dirty="0" smtClean="0">
                <a:effectLst/>
              </a:rPr>
              <a:t>Equality = of voice, decision-making, access to budgets, agenda-setting</a:t>
            </a:r>
            <a:r>
              <a:rPr lang="is-IS" baseline="0" dirty="0" smtClean="0">
                <a:effectLst/>
              </a:rPr>
              <a:t>…</a:t>
            </a:r>
          </a:p>
          <a:p>
            <a:r>
              <a:rPr lang="en-GB" baseline="0" dirty="0" smtClean="0">
                <a:effectLst/>
              </a:rPr>
              <a:t>Reciprocity = opportunities to contribute, opportunities to benefit for all participants; not a one-way street.</a:t>
            </a:r>
            <a:endParaRPr lang="en-GB" dirty="0">
              <a:effectLst/>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2</a:t>
            </a:fld>
            <a:endParaRPr lang="en-US" sz="1200">
              <a:solidFill>
                <a:prstClr val="black"/>
              </a:solidFill>
            </a:endParaRPr>
          </a:p>
        </p:txBody>
      </p:sp>
    </p:spTree>
    <p:extLst>
      <p:ext uri="{BB962C8B-B14F-4D97-AF65-F5344CB8AC3E}">
        <p14:creationId xmlns:p14="http://schemas.microsoft.com/office/powerpoint/2010/main" val="1013097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aseline="0" dirty="0" smtClean="0">
                <a:latin typeface="Calibri" charset="0"/>
              </a:rPr>
              <a:t>The recommendations include focus on the need to work together to co-produce health and wellbeing, and on a new health services research </a:t>
            </a:r>
            <a:r>
              <a:rPr lang="en-US" baseline="0" dirty="0" err="1" smtClean="0">
                <a:latin typeface="Calibri" charset="0"/>
              </a:rPr>
              <a:t>programme</a:t>
            </a:r>
            <a:r>
              <a:rPr lang="en-US" baseline="0" dirty="0" smtClean="0">
                <a:latin typeface="Calibri" charset="0"/>
              </a:rPr>
              <a:t> led by the deputy CMO Chris Jones which will be evaluating social models of care.</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20</a:t>
            </a:fld>
            <a:endParaRPr lang="en-US" sz="1200">
              <a:solidFill>
                <a:prstClr val="black"/>
              </a:solidFill>
            </a:endParaRPr>
          </a:p>
        </p:txBody>
      </p:sp>
    </p:spTree>
    <p:extLst>
      <p:ext uri="{BB962C8B-B14F-4D97-AF65-F5344CB8AC3E}">
        <p14:creationId xmlns:p14="http://schemas.microsoft.com/office/powerpoint/2010/main" val="16935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aseline="0" dirty="0" smtClean="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21</a:t>
            </a:fld>
            <a:endParaRPr lang="en-US" sz="1200">
              <a:solidFill>
                <a:prstClr val="black"/>
              </a:solidFill>
            </a:endParaRPr>
          </a:p>
        </p:txBody>
      </p:sp>
    </p:spTree>
    <p:extLst>
      <p:ext uri="{BB962C8B-B14F-4D97-AF65-F5344CB8AC3E}">
        <p14:creationId xmlns:p14="http://schemas.microsoft.com/office/powerpoint/2010/main" val="356894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Final reason is because it works!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Co-pro transforms peoples' lives...</a:t>
            </a:r>
            <a:endParaRPr lang="en-GB" sz="1200" kern="1200" dirty="0" smtClean="0">
              <a:solidFill>
                <a:schemeClr val="tx1"/>
              </a:solidFill>
              <a:effectLst/>
              <a:latin typeface="+mn-lt"/>
              <a:ea typeface="+mn-ea"/>
              <a:cs typeface="+mn-cs"/>
            </a:endParaRPr>
          </a:p>
          <a:p>
            <a:pPr>
              <a:spcBef>
                <a:spcPct val="0"/>
              </a:spcBef>
            </a:pPr>
            <a:endParaRPr lang="en-US" baseline="0" dirty="0" smtClean="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22</a:t>
            </a:fld>
            <a:endParaRPr lang="en-US" sz="1200">
              <a:solidFill>
                <a:prstClr val="black"/>
              </a:solidFill>
            </a:endParaRPr>
          </a:p>
        </p:txBody>
      </p:sp>
    </p:spTree>
    <p:extLst>
      <p:ext uri="{BB962C8B-B14F-4D97-AF65-F5344CB8AC3E}">
        <p14:creationId xmlns:p14="http://schemas.microsoft.com/office/powerpoint/2010/main" val="1872033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Evidence from an</a:t>
            </a:r>
            <a:r>
              <a:rPr lang="en-US" baseline="0" dirty="0" smtClean="0"/>
              <a:t> Exeter University evaluation of the ‘Connecting Communities’ co-pro approach in 3 communities in Falmouth over a 3-year period.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EB9AF8-63B4-4BEA-8547-3C019214EE26}" type="slidenum">
              <a:rPr lang="en-US" smtClean="0"/>
              <a:t>23</a:t>
            </a:fld>
            <a:endParaRPr lang="en-US"/>
          </a:p>
        </p:txBody>
      </p:sp>
    </p:spTree>
    <p:extLst>
      <p:ext uri="{BB962C8B-B14F-4D97-AF65-F5344CB8AC3E}">
        <p14:creationId xmlns:p14="http://schemas.microsoft.com/office/powerpoint/2010/main" val="3213180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savings through early action / prevention</a:t>
            </a:r>
          </a:p>
          <a:p>
            <a:r>
              <a:rPr lang="en-US" dirty="0" smtClean="0"/>
              <a:t>More powerful is what’s behind the statistics…</a:t>
            </a:r>
          </a:p>
          <a:p>
            <a:endParaRPr lang="en-US" dirty="0" smtClean="0"/>
          </a:p>
          <a:p>
            <a:r>
              <a:rPr lang="en-US" sz="1200" b="1" kern="1200" dirty="0" smtClean="0">
                <a:solidFill>
                  <a:schemeClr val="tx1"/>
                </a:solidFill>
                <a:effectLst/>
                <a:latin typeface="+mn-lt"/>
                <a:ea typeface="+mn-ea"/>
                <a:cs typeface="+mn-cs"/>
              </a:rPr>
              <a:t>4 main areas of leverage </a:t>
            </a:r>
            <a:r>
              <a:rPr lang="en-US" sz="1200" kern="1200" dirty="0" smtClean="0">
                <a:solidFill>
                  <a:schemeClr val="tx1"/>
                </a:solidFill>
                <a:effectLst/>
                <a:latin typeface="+mn-lt"/>
                <a:ea typeface="+mn-ea"/>
                <a:cs typeface="+mn-cs"/>
              </a:rPr>
              <a:t>if you want to persuade someone to give co-pro a go:</a:t>
            </a:r>
          </a:p>
          <a:p>
            <a:r>
              <a:rPr lang="en-US" sz="1200" kern="1200" dirty="0" smtClean="0">
                <a:solidFill>
                  <a:schemeClr val="tx1"/>
                </a:solidFill>
                <a:effectLst/>
                <a:latin typeface="+mn-lt"/>
                <a:ea typeface="+mn-ea"/>
                <a:cs typeface="+mn-cs"/>
              </a:rPr>
              <a:t>legal requirement; budget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savings (albeit not immediate); stats re wider impact; values-based.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7EB9AF8-63B4-4BEA-8547-3C019214EE26}" type="slidenum">
              <a:rPr lang="en-US" smtClean="0"/>
              <a:t>24</a:t>
            </a:fld>
            <a:endParaRPr lang="en-US"/>
          </a:p>
        </p:txBody>
      </p:sp>
    </p:spTree>
    <p:extLst>
      <p:ext uri="{BB962C8B-B14F-4D97-AF65-F5344CB8AC3E}">
        <p14:creationId xmlns:p14="http://schemas.microsoft.com/office/powerpoint/2010/main" val="174386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There’s growing evidence of the efficacy of co-production and its impact on all participants</a:t>
            </a:r>
            <a:r>
              <a:rPr lang="is-IS" sz="1200" b="0" kern="1200" dirty="0" smtClean="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EB9AF8-63B4-4BEA-8547-3C019214EE26}" type="slidenum">
              <a:rPr lang="en-US" smtClean="0"/>
              <a:t>25</a:t>
            </a:fld>
            <a:endParaRPr lang="en-US"/>
          </a:p>
        </p:txBody>
      </p:sp>
    </p:spTree>
    <p:extLst>
      <p:ext uri="{BB962C8B-B14F-4D97-AF65-F5344CB8AC3E}">
        <p14:creationId xmlns:p14="http://schemas.microsoft.com/office/powerpoint/2010/main" val="3119423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And plentiful evidence in practice</a:t>
            </a:r>
            <a:r>
              <a:rPr lang="is-IS" dirty="0" smtClean="0"/>
              <a:t>…</a:t>
            </a:r>
          </a:p>
          <a:p>
            <a:endParaRPr lang="is-IS" dirty="0" smtClean="0"/>
          </a:p>
          <a:p>
            <a:r>
              <a:rPr lang="is-IS" dirty="0" smtClean="0"/>
              <a:t>(Bron Afon example is in the Co-production Catalogue)</a:t>
            </a:r>
            <a:endParaRPr lang="en-US" dirty="0"/>
          </a:p>
        </p:txBody>
      </p:sp>
      <p:sp>
        <p:nvSpPr>
          <p:cNvPr id="4" name="Slide Number Placeholder 3"/>
          <p:cNvSpPr>
            <a:spLocks noGrp="1"/>
          </p:cNvSpPr>
          <p:nvPr>
            <p:ph type="sldNum" sz="quarter" idx="10"/>
          </p:nvPr>
        </p:nvSpPr>
        <p:spPr/>
        <p:txBody>
          <a:bodyPr/>
          <a:lstStyle/>
          <a:p>
            <a:fld id="{D7EB9AF8-63B4-4BEA-8547-3C019214EE26}" type="slidenum">
              <a:rPr lang="en-US" smtClean="0"/>
              <a:t>26</a:t>
            </a:fld>
            <a:endParaRPr lang="en-US"/>
          </a:p>
        </p:txBody>
      </p:sp>
    </p:spTree>
    <p:extLst>
      <p:ext uri="{BB962C8B-B14F-4D97-AF65-F5344CB8AC3E}">
        <p14:creationId xmlns:p14="http://schemas.microsoft.com/office/powerpoint/2010/main" val="2071330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NHS are currently introducing a new non-invasive pre-natal screening test for Down’s syndrome. There is concern that, without up-to-date and accurate information about Down’s syndrome, pregnant women might not receive balanced information.</a:t>
            </a:r>
          </a:p>
          <a:p>
            <a:r>
              <a:rPr lang="en-US" dirty="0" smtClean="0"/>
              <a:t>Down’s Syndrome Association staff worked with 15 adults with Down’s syndrome to design training content for a full-day course to be delivered to midwives, pediatricians and obstetricians across Wales. Now accredited by the Royal College of Midwives and is co-delivered by adults with Down’s syndrome. </a:t>
            </a:r>
            <a:endParaRPr lang="en-US" dirty="0"/>
          </a:p>
        </p:txBody>
      </p:sp>
      <p:sp>
        <p:nvSpPr>
          <p:cNvPr id="4" name="Slide Number Placeholder 3"/>
          <p:cNvSpPr>
            <a:spLocks noGrp="1"/>
          </p:cNvSpPr>
          <p:nvPr>
            <p:ph type="sldNum" sz="quarter" idx="10"/>
          </p:nvPr>
        </p:nvSpPr>
        <p:spPr/>
        <p:txBody>
          <a:bodyPr/>
          <a:lstStyle/>
          <a:p>
            <a:fld id="{D7EB9AF8-63B4-4BEA-8547-3C019214EE26}" type="slidenum">
              <a:rPr lang="en-US" smtClean="0"/>
              <a:t>27</a:t>
            </a:fld>
            <a:endParaRPr lang="en-US"/>
          </a:p>
        </p:txBody>
      </p:sp>
    </p:spTree>
    <p:extLst>
      <p:ext uri="{BB962C8B-B14F-4D97-AF65-F5344CB8AC3E}">
        <p14:creationId xmlns:p14="http://schemas.microsoft.com/office/powerpoint/2010/main" val="763167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ACE is a social enterprise linked to a Spice </a:t>
            </a:r>
            <a:r>
              <a:rPr lang="en-US" dirty="0" err="1" smtClean="0"/>
              <a:t>timebank</a:t>
            </a:r>
            <a:r>
              <a:rPr lang="en-US" dirty="0" smtClean="0"/>
              <a:t> and located in a Communities First area. For more information and current evaluations see </a:t>
            </a:r>
            <a:r>
              <a:rPr lang="en-US" b="0" i="1" dirty="0" err="1" smtClean="0"/>
              <a:t>www.justaddspice.org</a:t>
            </a:r>
            <a:r>
              <a:rPr lang="en-US" b="0" i="1" dirty="0" smtClean="0"/>
              <a:t>/ </a:t>
            </a:r>
            <a:r>
              <a:rPr lang="en-US" b="0" i="0" dirty="0" smtClean="0"/>
              <a:t>and/or</a:t>
            </a:r>
            <a:r>
              <a:rPr lang="en-US" b="0" i="0" baseline="0" dirty="0" smtClean="0"/>
              <a:t> the Co-production Catalogue.</a:t>
            </a:r>
            <a:endParaRPr lang="en-US" b="0" dirty="0"/>
          </a:p>
        </p:txBody>
      </p:sp>
      <p:sp>
        <p:nvSpPr>
          <p:cNvPr id="4" name="Slide Number Placeholder 3"/>
          <p:cNvSpPr>
            <a:spLocks noGrp="1"/>
          </p:cNvSpPr>
          <p:nvPr>
            <p:ph type="sldNum" sz="quarter" idx="10"/>
          </p:nvPr>
        </p:nvSpPr>
        <p:spPr/>
        <p:txBody>
          <a:bodyPr/>
          <a:lstStyle/>
          <a:p>
            <a:fld id="{C810ABED-FC63-497F-9356-AD0D1556BBA0}" type="slidenum">
              <a:rPr lang="en-US" smtClean="0"/>
              <a:t>28</a:t>
            </a:fld>
            <a:endParaRPr lang="en-US"/>
          </a:p>
        </p:txBody>
      </p:sp>
    </p:spTree>
    <p:extLst>
      <p:ext uri="{BB962C8B-B14F-4D97-AF65-F5344CB8AC3E}">
        <p14:creationId xmlns:p14="http://schemas.microsoft.com/office/powerpoint/2010/main" val="372827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Service </a:t>
            </a:r>
            <a:r>
              <a:rPr lang="en-US" sz="1200" kern="1200" dirty="0" smtClean="0">
                <a:solidFill>
                  <a:schemeClr val="tx1"/>
                </a:solidFill>
                <a:effectLst/>
                <a:latin typeface="+mn-lt"/>
                <a:ea typeface="+mn-ea"/>
                <a:cs typeface="+mn-cs"/>
              </a:rPr>
              <a:t>User </a:t>
            </a:r>
            <a:r>
              <a:rPr lang="en-US" sz="1200" kern="1200" dirty="0" smtClean="0">
                <a:solidFill>
                  <a:schemeClr val="tx1"/>
                </a:solidFill>
                <a:effectLst/>
                <a:latin typeface="+mn-lt"/>
                <a:ea typeface="+mn-ea"/>
                <a:cs typeface="+mn-cs"/>
              </a:rPr>
              <a:t>Network known</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S.U.N is based in Croydon, London. It’s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support network developed for and by people with personality disorders in Croydon. Members</a:t>
            </a:r>
            <a:r>
              <a:rPr lang="en-US" sz="1200" kern="1200" baseline="0" dirty="0" smtClean="0">
                <a:solidFill>
                  <a:schemeClr val="tx1"/>
                </a:solidFill>
                <a:effectLst/>
                <a:latin typeface="+mn-lt"/>
                <a:ea typeface="+mn-ea"/>
                <a:cs typeface="+mn-cs"/>
              </a:rPr>
              <a:t> of the network </a:t>
            </a:r>
            <a:r>
              <a:rPr lang="en-US" sz="1200" kern="1200" dirty="0" smtClean="0">
                <a:solidFill>
                  <a:schemeClr val="tx1"/>
                </a:solidFill>
                <a:effectLst/>
                <a:latin typeface="+mn-lt"/>
                <a:ea typeface="+mn-ea"/>
                <a:cs typeface="+mn-cs"/>
              </a:rPr>
              <a:t>share similar experiences and support one another in formal and informal ways.</a:t>
            </a:r>
            <a:r>
              <a:rPr lang="en-US" sz="1200" kern="1200" baseline="0" dirty="0" smtClean="0">
                <a:solidFill>
                  <a:schemeClr val="tx1"/>
                </a:solidFill>
                <a:effectLst/>
                <a:latin typeface="+mn-lt"/>
                <a:ea typeface="+mn-ea"/>
                <a:cs typeface="+mn-cs"/>
              </a:rPr>
              <a:t> They</a:t>
            </a:r>
            <a:r>
              <a:rPr lang="en-US" sz="1200" kern="1200" dirty="0" smtClean="0">
                <a:solidFill>
                  <a:schemeClr val="tx1"/>
                </a:solidFill>
                <a:effectLst/>
                <a:latin typeface="+mn-lt"/>
                <a:ea typeface="+mn-ea"/>
                <a:cs typeface="+mn-cs"/>
              </a:rPr>
              <a:t> use peer support networks to improve people’s coping strategies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help each other during times of crisis. Research has shown that since becoming members of S.U.N.</a:t>
            </a:r>
            <a:r>
              <a:rPr lang="en-US" sz="1200" kern="1200" baseline="0" dirty="0" smtClean="0">
                <a:solidFill>
                  <a:schemeClr val="tx1"/>
                </a:solidFill>
                <a:effectLst/>
                <a:latin typeface="+mn-lt"/>
                <a:ea typeface="+mn-ea"/>
                <a:cs typeface="+mn-cs"/>
              </a:rPr>
              <a:t> people’s </a:t>
            </a:r>
            <a:r>
              <a:rPr lang="en-US" sz="1200" kern="1200" dirty="0" smtClean="0">
                <a:solidFill>
                  <a:schemeClr val="tx1"/>
                </a:solidFill>
                <a:effectLst/>
                <a:latin typeface="+mn-lt"/>
                <a:ea typeface="+mn-ea"/>
                <a:cs typeface="+mn-cs"/>
              </a:rPr>
              <a:t>use of hospital beds has halved after six months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A&amp;E use has decreased by 30%.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810ABED-FC63-497F-9356-AD0D1556BBA0}" type="slidenum">
              <a:rPr lang="en-US" smtClean="0"/>
              <a:t>29</a:t>
            </a:fld>
            <a:endParaRPr lang="en-US"/>
          </a:p>
        </p:txBody>
      </p:sp>
    </p:spTree>
    <p:extLst>
      <p:ext uri="{BB962C8B-B14F-4D97-AF65-F5344CB8AC3E}">
        <p14:creationId xmlns:p14="http://schemas.microsoft.com/office/powerpoint/2010/main" val="109690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Co-production draws on a range of good practice, all based on an understanding and appreciation of what's known as the 'core economy' - </a:t>
            </a:r>
            <a:r>
              <a:rPr lang="en-GB" sz="1200" kern="1200" dirty="0" smtClean="0">
                <a:solidFill>
                  <a:schemeClr val="tx1"/>
                </a:solidFill>
                <a:effectLst/>
                <a:latin typeface="+mn-lt"/>
                <a:ea typeface="+mn-ea"/>
                <a:cs typeface="+mn-cs"/>
              </a:rPr>
              <a:t>a term coined by economist </a:t>
            </a:r>
            <a:r>
              <a:rPr lang="en-GB" sz="1200" i="0" kern="1200" dirty="0" smtClean="0">
                <a:solidFill>
                  <a:schemeClr val="tx1"/>
                </a:solidFill>
                <a:effectLst/>
                <a:latin typeface="+mn-lt"/>
                <a:ea typeface="+mn-ea"/>
                <a:cs typeface="+mn-cs"/>
              </a:rPr>
              <a:t>Neva Goodwin </a:t>
            </a:r>
            <a:r>
              <a:rPr lang="en-GB" sz="1200" kern="1200" dirty="0" smtClean="0">
                <a:solidFill>
                  <a:schemeClr val="tx1"/>
                </a:solidFill>
                <a:effectLst/>
                <a:latin typeface="+mn-lt"/>
                <a:ea typeface="+mn-ea"/>
                <a:cs typeface="+mn-cs"/>
              </a:rPr>
              <a:t>and developed by US civil rights lawyer and social activist Edgar Cahn.</a:t>
            </a:r>
          </a:p>
          <a:p>
            <a:r>
              <a:rPr lang="en-GB" sz="1200" kern="1200" dirty="0" smtClean="0">
                <a:solidFill>
                  <a:schemeClr val="tx1"/>
                </a:solidFill>
                <a:effectLst/>
                <a:latin typeface="+mn-lt"/>
                <a:ea typeface="+mn-ea"/>
                <a:cs typeface="+mn-cs"/>
              </a:rPr>
              <a:t>The Core Economy is the economy</a:t>
            </a:r>
            <a:r>
              <a:rPr lang="en-GB" sz="1200" kern="1200" baseline="0" dirty="0" smtClean="0">
                <a:solidFill>
                  <a:schemeClr val="tx1"/>
                </a:solidFill>
                <a:effectLst/>
                <a:latin typeface="+mn-lt"/>
                <a:ea typeface="+mn-ea"/>
                <a:cs typeface="+mn-cs"/>
              </a:rPr>
              <a:t> of friends, family, relationships – the relationships that keep society functioning. </a:t>
            </a:r>
            <a:endParaRPr lang="en-GB" sz="1200" kern="1200" dirty="0">
              <a:solidFill>
                <a:schemeClr val="tx1"/>
              </a:solidFill>
              <a:effectLst/>
              <a:latin typeface="+mn-lt"/>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16C7FA0-694E-7645-82A8-203A240E226D}" type="slidenum">
              <a:rPr lang="en-US" sz="1200"/>
              <a:pPr eaLnBrk="1" hangingPunct="1"/>
              <a:t>3</a:t>
            </a:fld>
            <a:endParaRPr lang="en-US" sz="1200"/>
          </a:p>
        </p:txBody>
      </p:sp>
    </p:spTree>
    <p:extLst>
      <p:ext uri="{BB962C8B-B14F-4D97-AF65-F5344CB8AC3E}">
        <p14:creationId xmlns:p14="http://schemas.microsoft.com/office/powerpoint/2010/main" val="1872051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Family</a:t>
            </a:r>
            <a:r>
              <a:rPr lang="en-US" sz="1200" kern="1200" baseline="0" dirty="0" smtClean="0">
                <a:solidFill>
                  <a:schemeClr val="tx1"/>
                </a:solidFill>
                <a:effectLst/>
                <a:latin typeface="+mn-lt"/>
                <a:ea typeface="+mn-ea"/>
                <a:cs typeface="+mn-cs"/>
              </a:rPr>
              <a:t> by Family is an approach developed in South Australia by the Australian Centre for Social Innovation. Focusing on those in crisis, it aims to support more families to thrive and fewer to come into contact with crisis services. It was co-designed with the families involved and is co-delivered and co-evaluated by them. It creates family based peer networks linking ‘seeking’ families with ‘sharing’ families. It sees families as the experts and provides them with support in order that they can support one another. </a:t>
            </a:r>
          </a:p>
          <a:p>
            <a:pPr marL="171450" indent="-171450">
              <a:buFontTx/>
              <a:buChar char="-"/>
            </a:pPr>
            <a:endParaRPr lang="en-US" sz="1200" kern="1200" baseline="0" dirty="0" smtClean="0">
              <a:solidFill>
                <a:schemeClr val="tx1"/>
              </a:solidFill>
              <a:effectLst/>
              <a:latin typeface="+mn-lt"/>
              <a:ea typeface="+mn-ea"/>
              <a:cs typeface="+mn-cs"/>
            </a:endParaRPr>
          </a:p>
          <a:p>
            <a:pPr marL="0" indent="0">
              <a:buFontTx/>
              <a:buNone/>
            </a:pPr>
            <a:r>
              <a:rPr lang="en-US" sz="1200" kern="1200" baseline="0" dirty="0" smtClean="0">
                <a:solidFill>
                  <a:schemeClr val="tx1"/>
                </a:solidFill>
                <a:effectLst/>
                <a:latin typeface="+mn-lt"/>
                <a:ea typeface="+mn-ea"/>
                <a:cs typeface="+mn-cs"/>
              </a:rPr>
              <a:t>Evaluations have shown that the approach is successful in keeping children out of care, is very popular with the families involved and saves $7 for every $1 invested.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10ABED-FC63-497F-9356-AD0D1556BBA0}" type="slidenum">
              <a:rPr lang="en-US" smtClean="0"/>
              <a:t>30</a:t>
            </a:fld>
            <a:endParaRPr lang="en-US"/>
          </a:p>
        </p:txBody>
      </p:sp>
    </p:spTree>
    <p:extLst>
      <p:ext uri="{BB962C8B-B14F-4D97-AF65-F5344CB8AC3E}">
        <p14:creationId xmlns:p14="http://schemas.microsoft.com/office/powerpoint/2010/main" val="3302118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Calibri" charset="0"/>
              </a:rPr>
              <a:t>There isn’t a model for ‘doing’ co-pro but</a:t>
            </a:r>
            <a:r>
              <a:rPr lang="en-US" baseline="0" dirty="0" smtClean="0">
                <a:latin typeface="Calibri" charset="0"/>
              </a:rPr>
              <a:t> there are some key elements…</a:t>
            </a:r>
          </a:p>
          <a:p>
            <a:r>
              <a:rPr lang="en-GB" sz="1200" kern="1200" dirty="0" smtClean="0">
                <a:solidFill>
                  <a:schemeClr val="tx1"/>
                </a:solidFill>
                <a:effectLst/>
                <a:latin typeface="+mn-lt"/>
                <a:ea typeface="+mn-ea"/>
                <a:cs typeface="+mn-cs"/>
              </a:rPr>
              <a:t>1. Build from strengths </a:t>
            </a:r>
          </a:p>
          <a:p>
            <a:r>
              <a:rPr lang="en-GB" sz="1200" kern="1200" dirty="0" smtClean="0">
                <a:solidFill>
                  <a:schemeClr val="tx1"/>
                </a:solidFill>
                <a:effectLst/>
                <a:latin typeface="+mn-lt"/>
                <a:ea typeface="+mn-ea"/>
                <a:cs typeface="+mn-cs"/>
              </a:rPr>
              <a:t>2. Use your assets </a:t>
            </a:r>
          </a:p>
          <a:p>
            <a:r>
              <a:rPr lang="en-GB" sz="1200" kern="1200" dirty="0" smtClean="0">
                <a:solidFill>
                  <a:schemeClr val="tx1"/>
                </a:solidFill>
                <a:effectLst/>
                <a:latin typeface="+mn-lt"/>
                <a:ea typeface="+mn-ea"/>
                <a:cs typeface="+mn-cs"/>
              </a:rPr>
              <a:t>3. Do what matters - from outputs to personal outcomes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10D8B-11BA-3241-9E9A-3682FCE08FB2}" type="slidenum">
              <a:rPr lang="en-US" sz="1200">
                <a:solidFill>
                  <a:prstClr val="black"/>
                </a:solidFill>
              </a:rPr>
              <a:pPr eaLnBrk="1" hangingPunct="1"/>
              <a:t>31</a:t>
            </a:fld>
            <a:endParaRPr lang="en-US" sz="1200">
              <a:solidFill>
                <a:prstClr val="black"/>
              </a:solidFill>
            </a:endParaRPr>
          </a:p>
        </p:txBody>
      </p:sp>
    </p:spTree>
    <p:extLst>
      <p:ext uri="{BB962C8B-B14F-4D97-AF65-F5344CB8AC3E}">
        <p14:creationId xmlns:p14="http://schemas.microsoft.com/office/powerpoint/2010/main" val="228793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6322A2-AC31-C14A-AE78-11E2B88FEF0F}" type="slidenum">
              <a:rPr lang="en-US" sz="1200">
                <a:solidFill>
                  <a:prstClr val="black"/>
                </a:solidFill>
              </a:rPr>
              <a:pPr eaLnBrk="1" hangingPunct="1"/>
              <a:t>32</a:t>
            </a:fld>
            <a:endParaRPr lang="en-US" sz="1200">
              <a:solidFill>
                <a:prstClr val="black"/>
              </a:solidFill>
            </a:endParaRPr>
          </a:p>
        </p:txBody>
      </p:sp>
    </p:spTree>
    <p:extLst>
      <p:ext uri="{BB962C8B-B14F-4D97-AF65-F5344CB8AC3E}">
        <p14:creationId xmlns:p14="http://schemas.microsoft.com/office/powerpoint/2010/main" val="384064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200" b="1" kern="1200" dirty="0" smtClean="0">
                <a:solidFill>
                  <a:schemeClr val="tx1"/>
                </a:solidFill>
                <a:effectLst/>
                <a:latin typeface="+mn-lt"/>
                <a:ea typeface="+mn-ea"/>
                <a:cs typeface="+mn-cs"/>
              </a:rPr>
              <a:t>Use your assets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asset is anything that helps us live a good life, anything that increases our confidence, capacity, wellbeing and resilience. Co-pro is predicated on assets - mapping them, valuing them, nurturing them and, most importantly, using them!</a:t>
            </a:r>
            <a:endParaRPr lang="en-GB"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6322A2-AC31-C14A-AE78-11E2B88FEF0F}" type="slidenum">
              <a:rPr lang="en-US" sz="1200">
                <a:solidFill>
                  <a:prstClr val="black"/>
                </a:solidFill>
              </a:rPr>
              <a:pPr eaLnBrk="1" hangingPunct="1"/>
              <a:t>33</a:t>
            </a:fld>
            <a:endParaRPr lang="en-US" sz="1200">
              <a:solidFill>
                <a:prstClr val="black"/>
              </a:solidFill>
            </a:endParaRPr>
          </a:p>
        </p:txBody>
      </p:sp>
    </p:spTree>
    <p:extLst>
      <p:ext uri="{BB962C8B-B14F-4D97-AF65-F5344CB8AC3E}">
        <p14:creationId xmlns:p14="http://schemas.microsoft.com/office/powerpoint/2010/main" val="244234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Examples</a:t>
            </a:r>
            <a:r>
              <a:rPr lang="en-US" sz="1200" b="0" kern="1200" baseline="0" dirty="0" smtClean="0">
                <a:solidFill>
                  <a:schemeClr val="tx1"/>
                </a:solidFill>
                <a:effectLst/>
                <a:latin typeface="+mn-lt"/>
                <a:ea typeface="+mn-ea"/>
                <a:cs typeface="+mn-cs"/>
              </a:rPr>
              <a:t> of asset mapping</a:t>
            </a:r>
            <a:r>
              <a:rPr lang="is-IS" sz="1200" b="0" kern="1200" baseline="0" dirty="0" smtClean="0">
                <a:solidFill>
                  <a:schemeClr val="tx1"/>
                </a:solidFill>
                <a:effectLst/>
                <a:latin typeface="+mn-lt"/>
                <a:ea typeface="+mn-ea"/>
                <a:cs typeface="+mn-cs"/>
              </a:rPr>
              <a:t>…</a:t>
            </a:r>
            <a:r>
              <a:rPr lang="en-US" b="0" i="1" dirty="0" err="1" smtClean="0">
                <a:latin typeface="Calibri" charset="0"/>
              </a:rPr>
              <a:t>cf</a:t>
            </a:r>
            <a:r>
              <a:rPr lang="en-US" b="0" i="1" dirty="0" smtClean="0">
                <a:latin typeface="Calibri" charset="0"/>
              </a:rPr>
              <a:t> core economy</a:t>
            </a:r>
          </a:p>
          <a:p>
            <a:r>
              <a:rPr lang="en-US" sz="1200" b="0" kern="1200" dirty="0" smtClean="0">
                <a:solidFill>
                  <a:schemeClr val="tx1"/>
                </a:solidFill>
                <a:effectLst/>
                <a:latin typeface="+mn-lt"/>
                <a:ea typeface="+mn-ea"/>
                <a:cs typeface="+mn-cs"/>
              </a:rPr>
              <a:t>NB your</a:t>
            </a:r>
            <a:r>
              <a:rPr lang="en-US" sz="1200" b="0" kern="1200" baseline="0" dirty="0" smtClean="0">
                <a:solidFill>
                  <a:schemeClr val="tx1"/>
                </a:solidFill>
                <a:effectLst/>
                <a:latin typeface="+mn-lt"/>
                <a:ea typeface="+mn-ea"/>
                <a:cs typeface="+mn-cs"/>
              </a:rPr>
              <a:t> biggest assets are those you support and their families.</a:t>
            </a:r>
            <a:endParaRPr lang="en-US" sz="1200" b="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6322A2-AC31-C14A-AE78-11E2B88FEF0F}" type="slidenum">
              <a:rPr lang="en-US" sz="1200">
                <a:solidFill>
                  <a:prstClr val="black"/>
                </a:solidFill>
              </a:rPr>
              <a:pPr eaLnBrk="1" hangingPunct="1"/>
              <a:t>34</a:t>
            </a:fld>
            <a:endParaRPr lang="en-US" sz="1200">
              <a:solidFill>
                <a:prstClr val="black"/>
              </a:solidFill>
            </a:endParaRPr>
          </a:p>
        </p:txBody>
      </p:sp>
    </p:spTree>
    <p:extLst>
      <p:ext uri="{BB962C8B-B14F-4D97-AF65-F5344CB8AC3E}">
        <p14:creationId xmlns:p14="http://schemas.microsoft.com/office/powerpoint/2010/main" val="1010311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US" dirty="0" smtClean="0">
                <a:latin typeface="Calibri" charset="0"/>
              </a:rPr>
              <a:t>Information</a:t>
            </a:r>
            <a:r>
              <a:rPr lang="en-US" baseline="0" dirty="0" smtClean="0">
                <a:latin typeface="Calibri" charset="0"/>
              </a:rPr>
              <a:t> for the following four slides was taken from the Scottish Government’s ‘Talking Points’ integrated assessment initiative. Extensive info is available online.</a:t>
            </a: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6322A2-AC31-C14A-AE78-11E2B88FEF0F}" type="slidenum">
              <a:rPr lang="en-US" sz="1200">
                <a:solidFill>
                  <a:prstClr val="black"/>
                </a:solidFill>
              </a:rPr>
              <a:pPr eaLnBrk="1" hangingPunct="1"/>
              <a:t>35</a:t>
            </a:fld>
            <a:endParaRPr lang="en-US" sz="1200">
              <a:solidFill>
                <a:prstClr val="black"/>
              </a:solidFill>
            </a:endParaRPr>
          </a:p>
        </p:txBody>
      </p:sp>
    </p:spTree>
    <p:extLst>
      <p:ext uri="{BB962C8B-B14F-4D97-AF65-F5344CB8AC3E}">
        <p14:creationId xmlns:p14="http://schemas.microsoft.com/office/powerpoint/2010/main" val="1309139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Back to the issue of power </a:t>
            </a:r>
            <a:r>
              <a:rPr lang="en-US" sz="1200" kern="1200" dirty="0" smtClean="0">
                <a:solidFill>
                  <a:schemeClr val="tx1"/>
                </a:solidFill>
                <a:effectLst/>
                <a:latin typeface="+mn-lt"/>
                <a:ea typeface="+mn-ea"/>
                <a:cs typeface="+mn-cs"/>
              </a:rPr>
              <a:t>- who's the expert / whose opinion counts?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Variants clarified by this model of assessment:</a:t>
            </a:r>
            <a:endParaRPr lang="en-GB" sz="1200" kern="1200" dirty="0" smtClean="0">
              <a:solidFill>
                <a:schemeClr val="tx1"/>
              </a:solidFill>
              <a:effectLst/>
              <a:latin typeface="+mn-lt"/>
              <a:ea typeface="+mn-ea"/>
              <a:cs typeface="+mn-cs"/>
            </a:endParaRPr>
          </a:p>
          <a:p>
            <a:r>
              <a:rPr lang="en-US" dirty="0" smtClean="0"/>
              <a:t>Co-pro uses the </a:t>
            </a:r>
            <a:r>
              <a:rPr lang="en-US" b="1" dirty="0" smtClean="0"/>
              <a:t>exchange model</a:t>
            </a:r>
            <a:endParaRPr lang="en-US" b="1" dirty="0"/>
          </a:p>
        </p:txBody>
      </p:sp>
      <p:sp>
        <p:nvSpPr>
          <p:cNvPr id="4" name="Slide Number Placeholder 3"/>
          <p:cNvSpPr>
            <a:spLocks noGrp="1"/>
          </p:cNvSpPr>
          <p:nvPr>
            <p:ph type="sldNum" sz="quarter" idx="10"/>
          </p:nvPr>
        </p:nvSpPr>
        <p:spPr/>
        <p:txBody>
          <a:bodyPr/>
          <a:lstStyle/>
          <a:p>
            <a:pPr>
              <a:defRPr/>
            </a:pPr>
            <a:fld id="{6B939F8D-2A0A-264D-8B48-DEC594EA753D}" type="slidenum">
              <a:rPr lang="en-US" smtClean="0"/>
              <a:pPr>
                <a:defRPr/>
              </a:pPr>
              <a:t>36</a:t>
            </a:fld>
            <a:endParaRPr lang="en-US"/>
          </a:p>
        </p:txBody>
      </p:sp>
    </p:spTree>
    <p:extLst>
      <p:ext uri="{BB962C8B-B14F-4D97-AF65-F5344CB8AC3E}">
        <p14:creationId xmlns:p14="http://schemas.microsoft.com/office/powerpoint/2010/main" val="1583151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 service response is agreed, that </a:t>
            </a:r>
            <a:r>
              <a:rPr lang="en-US" sz="1200" b="1" kern="1200" dirty="0" smtClean="0">
                <a:solidFill>
                  <a:schemeClr val="tx1"/>
                </a:solidFill>
                <a:effectLst/>
                <a:latin typeface="+mn-lt"/>
                <a:ea typeface="+mn-ea"/>
                <a:cs typeface="+mn-cs"/>
              </a:rPr>
              <a:t>personal outcome </a:t>
            </a:r>
            <a:r>
              <a:rPr lang="en-US" sz="1200" kern="1200" dirty="0" smtClean="0">
                <a:solidFill>
                  <a:schemeClr val="tx1"/>
                </a:solidFill>
                <a:effectLst/>
                <a:latin typeface="+mn-lt"/>
                <a:ea typeface="+mn-ea"/>
                <a:cs typeface="+mn-cs"/>
              </a:rPr>
              <a:t>is used to inform project outcomes, </a:t>
            </a:r>
            <a:r>
              <a:rPr lang="en-US" sz="1200" kern="1200" dirty="0" err="1" smtClean="0">
                <a:solidFill>
                  <a:schemeClr val="tx1"/>
                </a:solidFill>
                <a:effectLst/>
                <a:latin typeface="+mn-lt"/>
                <a:ea typeface="+mn-ea"/>
                <a:cs typeface="+mn-cs"/>
              </a:rPr>
              <a:t>organisational</a:t>
            </a:r>
            <a:r>
              <a:rPr lang="en-US" sz="1200" kern="1200" dirty="0" smtClean="0">
                <a:solidFill>
                  <a:schemeClr val="tx1"/>
                </a:solidFill>
                <a:effectLst/>
                <a:latin typeface="+mn-lt"/>
                <a:ea typeface="+mn-ea"/>
                <a:cs typeface="+mn-cs"/>
              </a:rPr>
              <a:t> outcomes and national outcomes.</a:t>
            </a:r>
          </a:p>
          <a:p>
            <a:r>
              <a:rPr lang="en-US" sz="1200" kern="1200" dirty="0" smtClean="0">
                <a:solidFill>
                  <a:schemeClr val="tx1"/>
                </a:solidFill>
                <a:effectLst/>
                <a:latin typeface="+mn-lt"/>
                <a:ea typeface="+mn-ea"/>
                <a:cs typeface="+mn-cs"/>
              </a:rPr>
              <a:t>Bottom up not top down. </a:t>
            </a:r>
            <a:r>
              <a:rPr lang="en-US" sz="1200" b="1" kern="1200" dirty="0" smtClean="0">
                <a:solidFill>
                  <a:schemeClr val="tx1"/>
                </a:solidFill>
                <a:effectLst/>
                <a:latin typeface="+mn-lt"/>
                <a:ea typeface="+mn-ea"/>
                <a:cs typeface="+mn-cs"/>
              </a:rPr>
              <a:t>What matters to the individual.</a:t>
            </a:r>
            <a:r>
              <a:rPr lang="en-GB" dirty="0" smtClean="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A69DD6-BBF5-CD40-ADFA-758384F5F612}" type="slidenum">
              <a:rPr lang="en-US" smtClean="0"/>
              <a:t>37</a:t>
            </a:fld>
            <a:endParaRPr lang="en-US"/>
          </a:p>
        </p:txBody>
      </p:sp>
    </p:spTree>
    <p:extLst>
      <p:ext uri="{BB962C8B-B14F-4D97-AF65-F5344CB8AC3E}">
        <p14:creationId xmlns:p14="http://schemas.microsoft.com/office/powerpoint/2010/main" val="864498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Outcomes</a:t>
            </a:r>
            <a:r>
              <a:rPr lang="en-GB" sz="1200" b="0" kern="1200" baseline="0" dirty="0" smtClean="0">
                <a:solidFill>
                  <a:schemeClr val="tx1"/>
                </a:solidFill>
                <a:effectLst/>
                <a:latin typeface="+mn-lt"/>
                <a:ea typeface="+mn-ea"/>
                <a:cs typeface="+mn-cs"/>
              </a:rPr>
              <a:t> Framework </a:t>
            </a:r>
            <a:r>
              <a:rPr lang="en-GB" sz="1200" b="0" kern="1200" dirty="0" smtClean="0">
                <a:solidFill>
                  <a:schemeClr val="tx1"/>
                </a:solidFill>
                <a:effectLst/>
                <a:latin typeface="+mn-lt"/>
                <a:ea typeface="+mn-ea"/>
                <a:cs typeface="+mn-cs"/>
              </a:rPr>
              <a:t>from Scotland Talking Points integrated assessment </a:t>
            </a:r>
            <a:r>
              <a:rPr lang="en-GB" sz="1200" b="0" kern="1200" dirty="0" smtClean="0">
                <a:solidFill>
                  <a:schemeClr val="tx1"/>
                </a:solidFill>
                <a:effectLst/>
                <a:latin typeface="+mn-lt"/>
                <a:ea typeface="+mn-ea"/>
                <a:cs typeface="+mn-cs"/>
              </a:rPr>
              <a:t>model</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based </a:t>
            </a:r>
            <a:r>
              <a:rPr lang="en-US" sz="1200" b="0" kern="1200" dirty="0" smtClean="0">
                <a:solidFill>
                  <a:schemeClr val="tx1"/>
                </a:solidFill>
                <a:effectLst/>
                <a:latin typeface="+mn-lt"/>
                <a:ea typeface="+mn-ea"/>
                <a:cs typeface="+mn-cs"/>
              </a:rPr>
              <a:t>on over 20 years of research – measured by progress towards the individual’s goals</a:t>
            </a:r>
            <a:r>
              <a:rPr lang="en-US" sz="1200" b="0" kern="1200" baseline="0" dirty="0" smtClean="0">
                <a:solidFill>
                  <a:schemeClr val="tx1"/>
                </a:solidFill>
                <a:effectLst/>
                <a:latin typeface="+mn-lt"/>
                <a:ea typeface="+mn-ea"/>
                <a:cs typeface="+mn-cs"/>
              </a:rPr>
              <a:t> (which may change over time).</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B939F8D-2A0A-264D-8B48-DEC594EA753D}" type="slidenum">
              <a:rPr lang="en-US" smtClean="0"/>
              <a:pPr>
                <a:defRPr/>
              </a:pPr>
              <a:t>38</a:t>
            </a:fld>
            <a:endParaRPr lang="en-US"/>
          </a:p>
        </p:txBody>
      </p:sp>
    </p:spTree>
    <p:extLst>
      <p:ext uri="{BB962C8B-B14F-4D97-AF65-F5344CB8AC3E}">
        <p14:creationId xmlns:p14="http://schemas.microsoft.com/office/powerpoint/2010/main" val="1583151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Compare with Wales National Outcomes Framework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cf</a:t>
            </a:r>
            <a:r>
              <a:rPr lang="en-US" sz="1200" kern="1200" dirty="0" smtClean="0">
                <a:solidFill>
                  <a:schemeClr val="tx1"/>
                </a:solidFill>
                <a:effectLst/>
                <a:latin typeface="+mn-lt"/>
                <a:ea typeface="+mn-ea"/>
                <a:cs typeface="+mn-cs"/>
              </a:rPr>
              <a:t> Gwalia and NPT Homes)</a:t>
            </a:r>
          </a:p>
          <a:p>
            <a:r>
              <a:rPr lang="en-US" sz="1200" kern="1200" dirty="0" smtClean="0">
                <a:solidFill>
                  <a:schemeClr val="tx1"/>
                </a:solidFill>
                <a:effectLst/>
                <a:latin typeface="+mn-lt"/>
                <a:ea typeface="+mn-ea"/>
                <a:cs typeface="+mn-cs"/>
              </a:rPr>
              <a:t>If co-pro is to become a reality we need to begin with personal outcomes – doing what matters – for both commissioning and assessment. We then measure service quality by progress towards these goals. If the Welsh Government is serious about co-pro, they need to change the commissioning landscape to create a context in which this can happen. And if we are serious, we need to insist that they do so.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EB9AF8-63B4-4BEA-8547-3C019214EE26}" type="slidenum">
              <a:rPr lang="en-US" smtClean="0"/>
              <a:t>39</a:t>
            </a:fld>
            <a:endParaRPr lang="en-US"/>
          </a:p>
        </p:txBody>
      </p:sp>
    </p:spTree>
    <p:extLst>
      <p:ext uri="{BB962C8B-B14F-4D97-AF65-F5344CB8AC3E}">
        <p14:creationId xmlns:p14="http://schemas.microsoft.com/office/powerpoint/2010/main" val="17753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and like any economy it produces things - here's Edgar Cahn's explanation...</a:t>
            </a:r>
            <a:r>
              <a:rPr lang="en-GB" dirty="0" smtClean="0">
                <a:effectLst/>
              </a:rPr>
              <a:t> </a:t>
            </a:r>
          </a:p>
          <a:p>
            <a:endParaRPr lang="en-US" dirty="0" smtClean="0"/>
          </a:p>
          <a:p>
            <a:r>
              <a:rPr lang="en-US" dirty="0" smtClean="0"/>
              <a:t>This isn’t just about being nice to each other</a:t>
            </a:r>
            <a:r>
              <a:rPr lang="is-IS" dirty="0" smtClean="0"/>
              <a:t>…t</a:t>
            </a:r>
            <a:r>
              <a:rPr lang="en-US" dirty="0" smtClean="0"/>
              <a:t>he</a:t>
            </a:r>
            <a:r>
              <a:rPr lang="en-US" baseline="0" dirty="0" smtClean="0"/>
              <a:t> core economy h</a:t>
            </a:r>
            <a:r>
              <a:rPr lang="en-US" dirty="0" smtClean="0"/>
              <a:t>as a direct impact on the money economy e.g.</a:t>
            </a:r>
          </a:p>
          <a:p>
            <a:r>
              <a:rPr lang="en-US" dirty="0" smtClean="0"/>
              <a:t>grandparents looking after grandchildren saved state</a:t>
            </a:r>
            <a:r>
              <a:rPr lang="en-US" baseline="0" dirty="0" smtClean="0"/>
              <a:t> </a:t>
            </a:r>
            <a:r>
              <a:rPr lang="en-US" dirty="0" smtClean="0"/>
              <a:t>£365K in Wales in</a:t>
            </a:r>
            <a:r>
              <a:rPr lang="en-US" baseline="0" dirty="0" smtClean="0"/>
              <a:t> </a:t>
            </a:r>
            <a:r>
              <a:rPr lang="en-US" dirty="0" smtClean="0"/>
              <a:t>2013: 1/4 of parents in work can only do so because of this</a:t>
            </a:r>
            <a:r>
              <a:rPr lang="en-US" baseline="0" dirty="0" smtClean="0"/>
              <a:t> support; 12million hours of social care are provided by the state alongside 288million hours of voluntary ‘core economy’ care; </a:t>
            </a:r>
            <a:r>
              <a:rPr lang="en-US" sz="1200" kern="1200" dirty="0" smtClean="0">
                <a:solidFill>
                  <a:schemeClr val="tx1"/>
                </a:solidFill>
                <a:effectLst/>
                <a:latin typeface="+mn-lt"/>
                <a:ea typeface="+mn-ea"/>
                <a:cs typeface="+mn-cs"/>
              </a:rPr>
              <a:t>estimated maximum 20% of our education (in broadest sense) comes from school - remainder is from the core economy.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Co-production works by </a:t>
            </a:r>
            <a:r>
              <a:rPr lang="en-US" dirty="0" err="1" smtClean="0"/>
              <a:t>recognising</a:t>
            </a:r>
            <a:r>
              <a:rPr lang="en-US" dirty="0" smtClean="0"/>
              <a:t>, </a:t>
            </a:r>
            <a:r>
              <a:rPr lang="en-US" baseline="0" dirty="0" smtClean="0"/>
              <a:t>valuing and nurturing these abundant human resources and by making more and better use of them to meet our shared needs. </a:t>
            </a:r>
            <a:endParaRPr lang="en-US" dirty="0" smtClean="0"/>
          </a:p>
        </p:txBody>
      </p:sp>
      <p:sp>
        <p:nvSpPr>
          <p:cNvPr id="4" name="Slide Number Placeholder 3"/>
          <p:cNvSpPr>
            <a:spLocks noGrp="1"/>
          </p:cNvSpPr>
          <p:nvPr>
            <p:ph type="sldNum" sz="quarter" idx="10"/>
          </p:nvPr>
        </p:nvSpPr>
        <p:spPr/>
        <p:txBody>
          <a:bodyPr/>
          <a:lstStyle/>
          <a:p>
            <a:fld id="{C810ABED-FC63-497F-9356-AD0D1556BBA0}" type="slidenum">
              <a:rPr lang="en-US" smtClean="0"/>
              <a:t>4</a:t>
            </a:fld>
            <a:endParaRPr lang="en-US"/>
          </a:p>
        </p:txBody>
      </p:sp>
    </p:spTree>
    <p:extLst>
      <p:ext uri="{BB962C8B-B14F-4D97-AF65-F5344CB8AC3E}">
        <p14:creationId xmlns:p14="http://schemas.microsoft.com/office/powerpoint/2010/main" val="3728279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Personal outcomes from care home residents. JRF DEEP research project… more detail available online or contact Nick Andrews of Swansea University’s School of Social Care Research. </a:t>
            </a:r>
          </a:p>
          <a:p>
            <a:endParaRPr lang="en-US" dirty="0"/>
          </a:p>
        </p:txBody>
      </p:sp>
      <p:sp>
        <p:nvSpPr>
          <p:cNvPr id="4" name="Slide Number Placeholder 3"/>
          <p:cNvSpPr>
            <a:spLocks noGrp="1"/>
          </p:cNvSpPr>
          <p:nvPr>
            <p:ph type="sldNum" sz="quarter" idx="10"/>
          </p:nvPr>
        </p:nvSpPr>
        <p:spPr/>
        <p:txBody>
          <a:bodyPr/>
          <a:lstStyle/>
          <a:p>
            <a:pPr>
              <a:defRPr/>
            </a:pPr>
            <a:fld id="{6B939F8D-2A0A-264D-8B48-DEC594EA753D}" type="slidenum">
              <a:rPr lang="en-US" smtClean="0"/>
              <a:pPr>
                <a:defRPr/>
              </a:pPr>
              <a:t>40</a:t>
            </a:fld>
            <a:endParaRPr lang="en-US"/>
          </a:p>
        </p:txBody>
      </p:sp>
    </p:spTree>
    <p:extLst>
      <p:ext uri="{BB962C8B-B14F-4D97-AF65-F5344CB8AC3E}">
        <p14:creationId xmlns:p14="http://schemas.microsoft.com/office/powerpoint/2010/main" val="62502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sz="1200" b="1" kern="1200" dirty="0" smtClean="0">
                <a:solidFill>
                  <a:schemeClr val="tx1"/>
                </a:solidFill>
                <a:effectLst/>
                <a:latin typeface="+mn-lt"/>
                <a:ea typeface="+mn-ea"/>
                <a:cs typeface="+mn-cs"/>
              </a:rPr>
              <a:t>And above all else</a:t>
            </a:r>
            <a:r>
              <a:rPr lang="is-IS" sz="1200" b="1" kern="1200" dirty="0" smtClean="0">
                <a:solidFill>
                  <a:schemeClr val="tx1"/>
                </a:solidFill>
                <a:effectLst/>
                <a:latin typeface="+mn-lt"/>
                <a:ea typeface="+mn-ea"/>
                <a:cs typeface="+mn-cs"/>
              </a:rPr>
              <a:t>…</a:t>
            </a:r>
          </a:p>
          <a:p>
            <a:r>
              <a:rPr lang="en-US" sz="1200" b="1" kern="1200" baseline="0" dirty="0" smtClean="0">
                <a:solidFill>
                  <a:schemeClr val="tx1"/>
                </a:solidFill>
                <a:effectLst/>
                <a:latin typeface="+mn-lt"/>
                <a:ea typeface="+mn-ea"/>
                <a:cs typeface="+mn-cs"/>
              </a:rPr>
              <a:t>D</a:t>
            </a:r>
            <a:r>
              <a:rPr lang="is-IS" sz="1200" b="1" kern="1200" baseline="0" dirty="0" smtClean="0">
                <a:solidFill>
                  <a:schemeClr val="tx1"/>
                </a:solidFill>
                <a:effectLst/>
                <a:latin typeface="+mn-lt"/>
                <a:ea typeface="+mn-ea"/>
                <a:cs typeface="+mn-cs"/>
              </a:rPr>
              <a:t>o it together, equal partners from the start!</a:t>
            </a:r>
            <a:endParaRPr lang="en-US"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6322A2-AC31-C14A-AE78-11E2B88FEF0F}" type="slidenum">
              <a:rPr lang="en-US" sz="1200">
                <a:solidFill>
                  <a:prstClr val="black"/>
                </a:solidFill>
              </a:rPr>
              <a:pPr eaLnBrk="1" hangingPunct="1"/>
              <a:t>41</a:t>
            </a:fld>
            <a:endParaRPr lang="en-US" sz="1200">
              <a:solidFill>
                <a:prstClr val="black"/>
              </a:solidFill>
            </a:endParaRPr>
          </a:p>
        </p:txBody>
      </p:sp>
    </p:spTree>
    <p:extLst>
      <p:ext uri="{BB962C8B-B14F-4D97-AF65-F5344CB8AC3E}">
        <p14:creationId xmlns:p14="http://schemas.microsoft.com/office/powerpoint/2010/main" val="1223036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US" dirty="0" smtClean="0">
                <a:latin typeface="Calibri" charset="0"/>
              </a:rPr>
              <a:t>Just a reminder of what it’s all about from a stalwart co-pro champion</a:t>
            </a:r>
            <a:r>
              <a:rPr lang="is-IS" dirty="0" smtClean="0">
                <a:latin typeface="Calibri" charset="0"/>
              </a:rPr>
              <a:t>…</a:t>
            </a: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6322A2-AC31-C14A-AE78-11E2B88FEF0F}" type="slidenum">
              <a:rPr lang="en-US" sz="1200">
                <a:solidFill>
                  <a:prstClr val="black"/>
                </a:solidFill>
              </a:rPr>
              <a:pPr eaLnBrk="1" hangingPunct="1"/>
              <a:t>42</a:t>
            </a:fld>
            <a:endParaRPr lang="en-US" sz="1200">
              <a:solidFill>
                <a:prstClr val="black"/>
              </a:solidFill>
            </a:endParaRPr>
          </a:p>
        </p:txBody>
      </p:sp>
    </p:spTree>
    <p:extLst>
      <p:ext uri="{BB962C8B-B14F-4D97-AF65-F5344CB8AC3E}">
        <p14:creationId xmlns:p14="http://schemas.microsoft.com/office/powerpoint/2010/main" val="38701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Calibri" charset="0"/>
              </a:rPr>
              <a:t>And it does this through the systematic application of a number of key principles…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If a service is co-produced, all these principles will be in place – assets / strengths / networks / outcomes / relationships / facilitation.</a:t>
            </a:r>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16C7FA0-694E-7645-82A8-203A240E226D}" type="slidenum">
              <a:rPr lang="en-US" sz="1200"/>
              <a:pPr eaLnBrk="1" hangingPunct="1"/>
              <a:t>5</a:t>
            </a:fld>
            <a:endParaRPr lang="en-US" sz="1200"/>
          </a:p>
        </p:txBody>
      </p:sp>
    </p:spTree>
    <p:extLst>
      <p:ext uri="{BB962C8B-B14F-4D97-AF65-F5344CB8AC3E}">
        <p14:creationId xmlns:p14="http://schemas.microsoft.com/office/powerpoint/2010/main" val="155773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Co-pro isn't just about delivering better services - although it does that. The aims are much more ambitious and radical...</a:t>
            </a:r>
            <a:endParaRPr lang="en-GB" sz="1200" kern="1200" dirty="0" smtClean="0">
              <a:solidFill>
                <a:schemeClr val="tx1"/>
              </a:solidFill>
              <a:effectLst/>
              <a:latin typeface="+mn-lt"/>
              <a:ea typeface="+mn-ea"/>
              <a:cs typeface="+mn-cs"/>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Shared power is the key…this is the major culture and </a:t>
            </a:r>
            <a:r>
              <a:rPr lang="en-US" dirty="0" err="1" smtClean="0">
                <a:latin typeface="Calibri" charset="0"/>
              </a:rPr>
              <a:t>behaviour</a:t>
            </a:r>
            <a:r>
              <a:rPr lang="en-US" dirty="0" smtClean="0">
                <a:latin typeface="Calibri" charset="0"/>
              </a:rPr>
              <a:t> change that’s required – by government</a:t>
            </a:r>
            <a:r>
              <a:rPr lang="en-US" baseline="0" dirty="0" smtClean="0">
                <a:latin typeface="Calibri" charset="0"/>
              </a:rPr>
              <a:t> and</a:t>
            </a:r>
            <a:r>
              <a:rPr lang="en-US" dirty="0" smtClean="0">
                <a:latin typeface="Calibri" charset="0"/>
              </a:rPr>
              <a:t> public service </a:t>
            </a:r>
            <a:r>
              <a:rPr lang="en-US" dirty="0" err="1" smtClean="0">
                <a:latin typeface="Calibri" charset="0"/>
              </a:rPr>
              <a:t>organisations</a:t>
            </a:r>
            <a:r>
              <a:rPr lang="en-US" dirty="0" smtClean="0">
                <a:latin typeface="Calibri" charset="0"/>
              </a:rPr>
              <a:t>.</a:t>
            </a:r>
            <a:r>
              <a:rPr lang="en-US" baseline="0" dirty="0" smtClean="0">
                <a:latin typeface="Calibri" charset="0"/>
              </a:rPr>
              <a:t> But power (and responsibility) can only be shared if citizens have the necessary confidence and capacity i.e. if they are participants in a thriving core economy.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Co-pro begins by building and valuing the core economy, the first step in a journey towards social justice.</a:t>
            </a:r>
            <a:endParaRPr lang="en-US" dirty="0" smtClean="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3E101C9-FF86-5F45-9C31-975449DB1516}" type="slidenum">
              <a:rPr lang="en-US" sz="1200"/>
              <a:pPr eaLnBrk="1" hangingPunct="1"/>
              <a:t>6</a:t>
            </a:fld>
            <a:endParaRPr lang="en-US" sz="1200"/>
          </a:p>
        </p:txBody>
      </p:sp>
    </p:spTree>
    <p:extLst>
      <p:ext uri="{BB962C8B-B14F-4D97-AF65-F5344CB8AC3E}">
        <p14:creationId xmlns:p14="http://schemas.microsoft.com/office/powerpoint/2010/main" val="92515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is-IS" dirty="0" smtClean="0">
              <a:latin typeface="Calibri"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here are lots of assumptions about co-pro, and the term is used in all sorts of different ways,</a:t>
            </a:r>
            <a:r>
              <a:rPr lang="en-US" sz="1200" kern="1200" baseline="0" dirty="0" smtClean="0">
                <a:solidFill>
                  <a:schemeClr val="tx1"/>
                </a:solidFill>
                <a:effectLst/>
                <a:latin typeface="+mn-lt"/>
                <a:ea typeface="+mn-ea"/>
                <a:cs typeface="+mn-cs"/>
              </a:rPr>
              <a:t> several of them with negative connotations. It’s important to understand what co-pro isn’t in order to ensure that the radicalism doesn’t get diluted or subverted in practice.</a:t>
            </a:r>
            <a:r>
              <a:rPr lang="en-US" sz="1200" kern="1200" dirty="0" smtClean="0">
                <a:solidFill>
                  <a:schemeClr val="tx1"/>
                </a:solidFill>
                <a:effectLst/>
                <a:latin typeface="+mn-lt"/>
                <a:ea typeface="+mn-ea"/>
                <a:cs typeface="+mn-cs"/>
              </a:rPr>
              <a:t> </a:t>
            </a:r>
          </a:p>
          <a:p>
            <a:pPr eaLnBrk="1" hangingPunct="1">
              <a:spcBef>
                <a:spcPct val="0"/>
              </a:spcBef>
            </a:pPr>
            <a:endParaRPr lang="en-US" baseline="0" dirty="0" smtClean="0">
              <a:latin typeface="Calibri" charset="0"/>
            </a:endParaRPr>
          </a:p>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C6322A2-AC31-C14A-AE78-11E2B88FEF0F}" type="slidenum">
              <a:rPr lang="en-US" sz="1200">
                <a:solidFill>
                  <a:prstClr val="black"/>
                </a:solidFill>
              </a:rPr>
              <a:pPr eaLnBrk="1" hangingPunct="1"/>
              <a:t>7</a:t>
            </a:fld>
            <a:endParaRPr lang="en-US" sz="1200">
              <a:solidFill>
                <a:prstClr val="black"/>
              </a:solidFill>
            </a:endParaRPr>
          </a:p>
        </p:txBody>
      </p:sp>
    </p:spTree>
    <p:extLst>
      <p:ext uri="{BB962C8B-B14F-4D97-AF65-F5344CB8AC3E}">
        <p14:creationId xmlns:p14="http://schemas.microsoft.com/office/powerpoint/2010/main" val="132276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b="1" dirty="0" smtClean="0"/>
              <a:t>Assumption 1 – we’re already doing it</a:t>
            </a:r>
          </a:p>
          <a:p>
            <a:pPr marL="0" indent="0">
              <a:buFontTx/>
              <a:buNone/>
              <a:defRPr/>
            </a:pPr>
            <a:r>
              <a:rPr lang="en-US" dirty="0" smtClean="0"/>
              <a:t>Needham</a:t>
            </a:r>
            <a:r>
              <a:rPr lang="en-US" baseline="0" dirty="0" smtClean="0"/>
              <a:t> &amp; Carr levels of co-pro: </a:t>
            </a:r>
            <a:r>
              <a:rPr lang="en-US" dirty="0" smtClean="0"/>
              <a:t>How power is distributed between people getting support and the people who deliver it.</a:t>
            </a:r>
          </a:p>
          <a:p>
            <a:pPr marL="0" indent="0">
              <a:buFontTx/>
              <a:buNone/>
              <a:defRPr/>
            </a:pPr>
            <a:r>
              <a:rPr lang="en-US" dirty="0" smtClean="0"/>
              <a:t>Basic – no shared power just compliance</a:t>
            </a:r>
          </a:p>
          <a:p>
            <a:r>
              <a:rPr lang="en-US" dirty="0" smtClean="0"/>
              <a:t>Intermediate –</a:t>
            </a:r>
            <a:r>
              <a:rPr lang="en-US" baseline="0" dirty="0" smtClean="0"/>
              <a:t> only goes as far as </a:t>
            </a:r>
            <a:r>
              <a:rPr lang="en-US" baseline="0" dirty="0" err="1" smtClean="0"/>
              <a:t>recognising</a:t>
            </a:r>
            <a:r>
              <a:rPr lang="en-US" baseline="0" dirty="0" smtClean="0"/>
              <a:t> the skills that are useful to a particular service</a:t>
            </a:r>
            <a:endParaRPr lang="en-US" dirty="0" smtClean="0"/>
          </a:p>
          <a:p>
            <a:r>
              <a:rPr lang="en-US" dirty="0" smtClean="0"/>
              <a:t>Transformative – it’s about people living good lives</a:t>
            </a:r>
            <a:r>
              <a:rPr lang="en-US" baseline="0" dirty="0" smtClean="0"/>
              <a:t> (on their own terms) not being fitted into services</a:t>
            </a:r>
            <a:r>
              <a:rPr lang="en-US" dirty="0" smtClean="0"/>
              <a:t> </a:t>
            </a:r>
          </a:p>
          <a:p>
            <a:pPr marL="0" indent="0">
              <a:buFontTx/>
              <a:buNone/>
              <a:defRPr/>
            </a:pPr>
            <a:endParaRPr 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57BE96B-6656-444E-9CFC-15456ADAEA52}" type="slidenum">
              <a:rPr lang="en-US" sz="1200"/>
              <a:pPr eaLnBrk="1" hangingPunct="1"/>
              <a:t>8</a:t>
            </a:fld>
            <a:endParaRPr lang="en-US" sz="1200"/>
          </a:p>
        </p:txBody>
      </p:sp>
    </p:spTree>
    <p:extLst>
      <p:ext uri="{BB962C8B-B14F-4D97-AF65-F5344CB8AC3E}">
        <p14:creationId xmlns:p14="http://schemas.microsoft.com/office/powerpoint/2010/main" val="99148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Assumption 2 </a:t>
            </a:r>
            <a:r>
              <a:rPr lang="en-GB" sz="1200" kern="1200" dirty="0" smtClean="0">
                <a:solidFill>
                  <a:schemeClr val="tx1"/>
                </a:solidFill>
                <a:effectLst/>
                <a:latin typeface="+mn-lt"/>
                <a:ea typeface="+mn-ea"/>
                <a:cs typeface="+mn-cs"/>
              </a:rPr>
              <a:t>(neo-liberalism / Big Society) </a:t>
            </a:r>
          </a:p>
          <a:p>
            <a:r>
              <a:rPr lang="en-GB" sz="1200" kern="1200" dirty="0" smtClean="0">
                <a:solidFill>
                  <a:schemeClr val="tx1"/>
                </a:solidFill>
                <a:effectLst/>
                <a:latin typeface="+mn-lt"/>
                <a:ea typeface="+mn-ea"/>
                <a:cs typeface="+mn-cs"/>
              </a:rPr>
              <a:t>Back to the issue of who has the power / who has the responsibility?</a:t>
            </a:r>
          </a:p>
          <a:p>
            <a:r>
              <a:rPr lang="en-GB" baseline="0" dirty="0" smtClean="0"/>
              <a:t>C</a:t>
            </a:r>
            <a:r>
              <a:rPr lang="en-GB" dirty="0" smtClean="0"/>
              <a:t>o-production is not an excuse for cutting back</a:t>
            </a:r>
            <a:r>
              <a:rPr lang="en-GB" baseline="0" dirty="0" smtClean="0"/>
              <a:t> on services and leaving citizens to sink or swim (although it can be presented in this way). </a:t>
            </a:r>
          </a:p>
          <a:p>
            <a:r>
              <a:rPr lang="en-GB" sz="1200" b="1" kern="1200" dirty="0" smtClean="0">
                <a:solidFill>
                  <a:schemeClr val="tx1"/>
                </a:solidFill>
                <a:effectLst/>
                <a:latin typeface="+mn-lt"/>
                <a:ea typeface="+mn-ea"/>
                <a:cs typeface="+mn-cs"/>
              </a:rPr>
              <a:t>Additive – </a:t>
            </a:r>
            <a:r>
              <a:rPr lang="en-GB" sz="1200" b="0" kern="1200" dirty="0" smtClean="0">
                <a:solidFill>
                  <a:schemeClr val="tx1"/>
                </a:solidFill>
                <a:effectLst/>
                <a:latin typeface="+mn-lt"/>
                <a:ea typeface="+mn-ea"/>
                <a:cs typeface="+mn-cs"/>
              </a:rPr>
              <a:t>true co-production; the sum is greater than the parts.</a:t>
            </a:r>
            <a:r>
              <a:rPr lang="en-GB" b="0" dirty="0" smtClean="0">
                <a:effectLst/>
              </a:rPr>
              <a:t> </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2B6DA3-0533-46A6-A4E1-74DB9389D3DB}" type="slidenum">
              <a:rPr lang="en-US" smtClean="0"/>
              <a:t>9</a:t>
            </a:fld>
            <a:endParaRPr lang="en-US"/>
          </a:p>
        </p:txBody>
      </p:sp>
    </p:spTree>
    <p:extLst>
      <p:ext uri="{BB962C8B-B14F-4D97-AF65-F5344CB8AC3E}">
        <p14:creationId xmlns:p14="http://schemas.microsoft.com/office/powerpoint/2010/main" val="282892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5E49F-1259-452D-AD38-0F08666E4062}"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323306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E49F-1259-452D-AD38-0F08666E4062}"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390559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E49F-1259-452D-AD38-0F08666E4062}"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146440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E49F-1259-452D-AD38-0F08666E4062}"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397365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5E49F-1259-452D-AD38-0F08666E4062}"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198568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5E49F-1259-452D-AD38-0F08666E4062}"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186158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4"/>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4"/>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5E49F-1259-452D-AD38-0F08666E4062}"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261561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5E49F-1259-452D-AD38-0F08666E4062}"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100146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5E49F-1259-452D-AD38-0F08666E4062}"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30364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5E49F-1259-452D-AD38-0F08666E4062}"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45929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5E49F-1259-452D-AD38-0F08666E4062}"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EC8B4-3454-48D4-8277-49A7B1E47E7F}" type="slidenum">
              <a:rPr lang="en-US" smtClean="0"/>
              <a:t>‹#›</a:t>
            </a:fld>
            <a:endParaRPr lang="en-US"/>
          </a:p>
        </p:txBody>
      </p:sp>
    </p:spTree>
    <p:extLst>
      <p:ext uri="{BB962C8B-B14F-4D97-AF65-F5344CB8AC3E}">
        <p14:creationId xmlns:p14="http://schemas.microsoft.com/office/powerpoint/2010/main" val="320105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5E49F-1259-452D-AD38-0F08666E4062}" type="datetimeFigureOut">
              <a:rPr lang="en-US" smtClean="0"/>
              <a:t>2/3/2017</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EC8B4-3454-48D4-8277-49A7B1E47E7F}" type="slidenum">
              <a:rPr lang="en-US" smtClean="0"/>
              <a:t>‹#›</a:t>
            </a:fld>
            <a:endParaRPr lang="en-US"/>
          </a:p>
        </p:txBody>
      </p:sp>
    </p:spTree>
    <p:extLst>
      <p:ext uri="{BB962C8B-B14F-4D97-AF65-F5344CB8AC3E}">
        <p14:creationId xmlns:p14="http://schemas.microsoft.com/office/powerpoint/2010/main" val="577815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hello@noreenblanluet.co.uk" TargetMode="External"/><Relationship Id="rId4" Type="http://schemas.openxmlformats.org/officeDocument/2006/relationships/hyperlink" Target="mailto:ruth@coproductionwale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ruth@coproductionwales.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mailto:hello@noreenblanluet.co.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0" y="2"/>
            <a:ext cx="9906000" cy="2971798"/>
          </a:xfrm>
        </p:spPr>
        <p:txBody>
          <a:bodyPr>
            <a:normAutofit/>
          </a:bodyPr>
          <a:lstStyle/>
          <a:p>
            <a:pPr>
              <a:lnSpc>
                <a:spcPct val="120000"/>
              </a:lnSpc>
              <a:spcAft>
                <a:spcPts val="4800"/>
              </a:spcAft>
            </a:pPr>
            <a:r>
              <a:rPr lang="en-US" sz="2800" dirty="0" smtClean="0">
                <a:solidFill>
                  <a:srgbClr val="FF0000"/>
                </a:solidFill>
                <a:latin typeface="+mn-lt"/>
                <a:cs typeface="Arial Black" charset="0"/>
              </a:rPr>
              <a:t/>
            </a:r>
            <a:br>
              <a:rPr lang="en-US" sz="2800" dirty="0" smtClean="0">
                <a:solidFill>
                  <a:srgbClr val="FF0000"/>
                </a:solidFill>
                <a:latin typeface="+mn-lt"/>
                <a:cs typeface="Arial Black" charset="0"/>
              </a:rPr>
            </a:br>
            <a:r>
              <a:rPr lang="en-US" sz="2800" dirty="0" smtClean="0">
                <a:solidFill>
                  <a:srgbClr val="FF0000"/>
                </a:solidFill>
                <a:latin typeface="+mn-lt"/>
                <a:cs typeface="Arial Black" charset="0"/>
              </a:rPr>
              <a:t/>
            </a:r>
            <a:br>
              <a:rPr lang="en-US" sz="2800" dirty="0" smtClean="0">
                <a:solidFill>
                  <a:srgbClr val="FF0000"/>
                </a:solidFill>
                <a:latin typeface="+mn-lt"/>
                <a:cs typeface="Arial Black" charset="0"/>
              </a:rPr>
            </a:br>
            <a:r>
              <a:rPr lang="en-US" sz="2800" dirty="0" smtClean="0">
                <a:solidFill>
                  <a:srgbClr val="FF0000"/>
                </a:solidFill>
                <a:latin typeface="+mn-lt"/>
                <a:cs typeface="Arial Black" charset="0"/>
              </a:rPr>
              <a:t/>
            </a:r>
            <a:br>
              <a:rPr lang="en-US" sz="2800" dirty="0" smtClean="0">
                <a:solidFill>
                  <a:srgbClr val="FF0000"/>
                </a:solidFill>
                <a:latin typeface="+mn-lt"/>
                <a:cs typeface="Arial Black" charset="0"/>
              </a:rPr>
            </a:br>
            <a:r>
              <a:rPr lang="en-US" sz="3200" b="1" dirty="0" smtClean="0">
                <a:solidFill>
                  <a:srgbClr val="FF0000"/>
                </a:solidFill>
                <a:latin typeface="Arial Black" charset="0"/>
                <a:cs typeface="Arial Black" charset="0"/>
              </a:rPr>
              <a:t>Co-production in health &amp; social care:</a:t>
            </a:r>
            <a:r>
              <a:rPr lang="en-US" sz="3200" b="1" dirty="0" smtClean="0">
                <a:solidFill>
                  <a:srgbClr val="FF0000"/>
                </a:solidFill>
                <a:latin typeface="Arial Black"/>
                <a:cs typeface="Arial Black"/>
              </a:rPr>
              <a:t> what, why, how</a:t>
            </a:r>
            <a:endParaRPr lang="en-US" sz="3200" dirty="0">
              <a:solidFill>
                <a:srgbClr val="FF0000"/>
              </a:solidFill>
              <a:latin typeface="Arial Black"/>
              <a:cs typeface="Arial Black"/>
            </a:endParaRPr>
          </a:p>
        </p:txBody>
      </p:sp>
      <p:pic>
        <p:nvPicPr>
          <p:cNvPr id="4" name="Picture 2" descr="Screen Shot 2013-11-08 at 11.31.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971" y="2971800"/>
            <a:ext cx="7905882" cy="2475471"/>
          </a:xfrm>
          <a:prstGeom prst="rect">
            <a:avLst/>
          </a:prstGeom>
          <a:noFill/>
          <a:ln w="38100"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85038" y="5410200"/>
            <a:ext cx="9290762" cy="1532727"/>
          </a:xfrm>
          <a:prstGeom prst="rect">
            <a:avLst/>
          </a:prstGeom>
        </p:spPr>
        <p:txBody>
          <a:bodyPr wrap="square">
            <a:spAutoFit/>
          </a:bodyPr>
          <a:lstStyle/>
          <a:p>
            <a:pPr algn="ctr">
              <a:lnSpc>
                <a:spcPct val="130000"/>
              </a:lnSpc>
            </a:pPr>
            <a:r>
              <a:rPr lang="en-US" sz="2400" b="1" dirty="0" smtClean="0"/>
              <a:t>Ruth Dineen</a:t>
            </a:r>
            <a:r>
              <a:rPr lang="en-US" sz="2400" b="1" dirty="0" smtClean="0">
                <a:solidFill>
                  <a:srgbClr val="008000"/>
                </a:solidFill>
              </a:rPr>
              <a:t> | </a:t>
            </a:r>
            <a:r>
              <a:rPr lang="en-US" sz="2400" b="1" dirty="0" smtClean="0"/>
              <a:t>Noreen </a:t>
            </a:r>
            <a:r>
              <a:rPr lang="en-US" sz="2400" b="1" dirty="0" err="1" smtClean="0"/>
              <a:t>Blanluet</a:t>
            </a:r>
            <a:endParaRPr lang="en-US" sz="2400" b="1" dirty="0" smtClean="0"/>
          </a:p>
          <a:p>
            <a:pPr algn="ctr">
              <a:lnSpc>
                <a:spcPct val="130000"/>
              </a:lnSpc>
            </a:pPr>
            <a:r>
              <a:rPr lang="en-US" sz="2400" dirty="0">
                <a:hlinkClick r:id="rId4"/>
              </a:rPr>
              <a:t>ruth@coproductionwales.com</a:t>
            </a:r>
            <a:r>
              <a:rPr lang="en-US" sz="2400" dirty="0"/>
              <a:t> &amp; </a:t>
            </a:r>
            <a:r>
              <a:rPr lang="en-US" sz="2400" dirty="0">
                <a:hlinkClick r:id="rId5"/>
              </a:rPr>
              <a:t>hello@noreenblanluet.co.uk</a:t>
            </a:r>
            <a:endParaRPr lang="en-US" sz="2400" dirty="0"/>
          </a:p>
          <a:p>
            <a:pPr algn="ctr">
              <a:lnSpc>
                <a:spcPct val="130000"/>
              </a:lnSpc>
            </a:pPr>
            <a:endParaRPr lang="en-US" sz="2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9329" y="130662"/>
            <a:ext cx="1638071" cy="1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168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50" y="76200"/>
            <a:ext cx="9658350" cy="1417638"/>
          </a:xfrm>
        </p:spPr>
        <p:txBody>
          <a:bodyPr>
            <a:normAutofit/>
          </a:bodyPr>
          <a:lstStyle/>
          <a:p>
            <a:pPr algn="l">
              <a:lnSpc>
                <a:spcPct val="120000"/>
              </a:lnSpc>
            </a:pPr>
            <a:r>
              <a:rPr lang="en-US" sz="3200" b="1" dirty="0" smtClean="0">
                <a:solidFill>
                  <a:srgbClr val="FF0000"/>
                </a:solidFill>
                <a:latin typeface="Arial Black" charset="0"/>
                <a:cs typeface="Arial Black" charset="0"/>
              </a:rPr>
              <a:t>It’s just another word for…</a:t>
            </a:r>
            <a:br>
              <a:rPr lang="en-US" sz="3200" b="1" dirty="0" smtClean="0">
                <a:solidFill>
                  <a:srgbClr val="FF0000"/>
                </a:solidFill>
                <a:latin typeface="Arial Black" charset="0"/>
                <a:cs typeface="Arial Black" charset="0"/>
              </a:rPr>
            </a:br>
            <a:r>
              <a:rPr lang="en-US" sz="3200" b="1" dirty="0" smtClean="0">
                <a:solidFill>
                  <a:srgbClr val="FF0000"/>
                </a:solidFill>
                <a:cs typeface="Arial Black" charset="0"/>
              </a:rPr>
              <a:t>consultation / collaboration / partnerships</a:t>
            </a:r>
            <a:endParaRPr lang="en-GB" sz="3200" dirty="0">
              <a:solidFill>
                <a:srgbClr val="FF0000"/>
              </a:solidFill>
            </a:endParaRPr>
          </a:p>
        </p:txBody>
      </p:sp>
      <p:graphicFrame>
        <p:nvGraphicFramePr>
          <p:cNvPr id="6" name="Group 3"/>
          <p:cNvGraphicFramePr>
            <a:graphicFrameLocks noGrp="1"/>
          </p:cNvGraphicFramePr>
          <p:nvPr>
            <p:ph idx="1"/>
            <p:extLst>
              <p:ext uri="{D42A27DB-BD31-4B8C-83A1-F6EECF244321}">
                <p14:modId xmlns:p14="http://schemas.microsoft.com/office/powerpoint/2010/main" val="1952497201"/>
              </p:ext>
            </p:extLst>
          </p:nvPr>
        </p:nvGraphicFramePr>
        <p:xfrm>
          <a:off x="495300" y="1676399"/>
          <a:ext cx="8915400" cy="4902028"/>
        </p:xfrm>
        <a:graphic>
          <a:graphicData uri="http://schemas.openxmlformats.org/drawingml/2006/table">
            <a:tbl>
              <a:tblPr/>
              <a:tblGrid>
                <a:gridCol w="557267"/>
                <a:gridCol w="1872208"/>
                <a:gridCol w="2184243"/>
                <a:gridCol w="2028225"/>
                <a:gridCol w="2273457"/>
              </a:tblGrid>
              <a:tr h="351404">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a typeface="ＭＳ Ｐゴシック" charset="-128"/>
                      </a:endParaRPr>
                    </a:p>
                  </a:txBody>
                  <a:tcPr marL="99060" marR="990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Who designs?</a:t>
                      </a: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r>
              <a:tr h="1138055">
                <a:tc gridSpan="2"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hMerge="1"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Professionals design services</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People &amp; professionals together</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People design services</a:t>
                      </a: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r>
              <a:tr h="113805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Who delivers?</a:t>
                      </a:r>
                    </a:p>
                  </a:txBody>
                  <a:tcPr marL="99060" marR="99060" vert="vert2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Professionals deliver services</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traditional service model</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co-designed services</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45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Professionals &amp; people together</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co-delivered services</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CO-PRODUCED SERVICES</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05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People deliver services</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people trained to deliver services</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a typeface="ＭＳ Ｐゴシック"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ＭＳ Ｐゴシック" charset="-128"/>
                        </a:rPr>
                        <a:t>self-organised community provision</a:t>
                      </a: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rot="5400000">
            <a:off x="8446248" y="5276370"/>
            <a:ext cx="2496068" cy="338554"/>
          </a:xfrm>
          <a:prstGeom prst="rect">
            <a:avLst/>
          </a:prstGeom>
          <a:noFill/>
        </p:spPr>
        <p:txBody>
          <a:bodyPr wrap="none" rtlCol="0">
            <a:spAutoFit/>
          </a:bodyPr>
          <a:lstStyle/>
          <a:p>
            <a:r>
              <a:rPr lang="en-US" sz="1600" dirty="0" smtClean="0"/>
              <a:t>New Economics Foundation</a:t>
            </a:r>
            <a:endParaRPr lang="en-US" sz="1600" dirty="0"/>
          </a:p>
        </p:txBody>
      </p:sp>
    </p:spTree>
    <p:extLst>
      <p:ext uri="{BB962C8B-B14F-4D97-AF65-F5344CB8AC3E}">
        <p14:creationId xmlns:p14="http://schemas.microsoft.com/office/powerpoint/2010/main" val="3878029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9163050" cy="1143000"/>
          </a:xfrm>
        </p:spPr>
        <p:txBody>
          <a:bodyPr>
            <a:normAutofit fontScale="90000"/>
          </a:bodyPr>
          <a:lstStyle/>
          <a:p>
            <a:pPr algn="l"/>
            <a:r>
              <a:rPr lang="en-US" sz="3600" b="1" dirty="0">
                <a:solidFill>
                  <a:srgbClr val="FF0000"/>
                </a:solidFill>
                <a:latin typeface="Arial Black" charset="0"/>
                <a:cs typeface="Arial Black" charset="0"/>
              </a:rPr>
              <a:t>It’s just another word for…</a:t>
            </a:r>
            <a:br>
              <a:rPr lang="en-US" sz="3600" b="1" dirty="0">
                <a:solidFill>
                  <a:srgbClr val="FF0000"/>
                </a:solidFill>
                <a:latin typeface="Arial Black" charset="0"/>
                <a:cs typeface="Arial Black" charset="0"/>
              </a:rPr>
            </a:br>
            <a:r>
              <a:rPr lang="en-US" sz="3600" b="1" dirty="0" smtClean="0">
                <a:solidFill>
                  <a:srgbClr val="FF0000"/>
                </a:solidFill>
                <a:cs typeface="Arial Black" charset="0"/>
              </a:rPr>
              <a:t>engagement / participation</a:t>
            </a:r>
            <a:br>
              <a:rPr lang="en-US" sz="3600" b="1" dirty="0" smtClean="0">
                <a:solidFill>
                  <a:srgbClr val="FF0000"/>
                </a:solidFill>
                <a:cs typeface="Arial Black" charset="0"/>
              </a:rPr>
            </a:br>
            <a:endParaRPr lang="en-GB" sz="3600" dirty="0">
              <a:solidFill>
                <a:schemeClr val="accent1">
                  <a:lumMod val="75000"/>
                </a:schemeClr>
              </a:solidFill>
            </a:endParaRPr>
          </a:p>
        </p:txBody>
      </p:sp>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498" t="17574" r="4858" b="7791"/>
          <a:stretch/>
        </p:blipFill>
        <p:spPr bwMode="auto">
          <a:xfrm>
            <a:off x="584515" y="1656656"/>
            <a:ext cx="882957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95300" y="838200"/>
            <a:ext cx="916305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a:solidFill>
                  <a:schemeClr val="accent1">
                    <a:lumMod val="75000"/>
                  </a:schemeClr>
                </a:solidFill>
                <a:cs typeface="Arial Black" charset="0"/>
              </a:rPr>
              <a:t>Engagement </a:t>
            </a:r>
            <a:r>
              <a:rPr lang="en-US" sz="2800" b="1" smtClean="0">
                <a:solidFill>
                  <a:schemeClr val="accent1">
                    <a:lumMod val="75000"/>
                  </a:schemeClr>
                </a:solidFill>
                <a:cs typeface="Arial Black" charset="0"/>
              </a:rPr>
              <a:t>ladder: </a:t>
            </a:r>
            <a:r>
              <a:rPr lang="en-US" sz="2800" b="1" dirty="0">
                <a:solidFill>
                  <a:schemeClr val="accent1">
                    <a:lumMod val="75000"/>
                  </a:schemeClr>
                </a:solidFill>
                <a:cs typeface="Arial Black" charset="0"/>
              </a:rPr>
              <a:t>who has the </a:t>
            </a:r>
            <a:r>
              <a:rPr lang="en-US" sz="2800" b="1" dirty="0" smtClean="0">
                <a:solidFill>
                  <a:schemeClr val="accent1">
                    <a:lumMod val="75000"/>
                  </a:schemeClr>
                </a:solidFill>
                <a:cs typeface="Arial Black" charset="0"/>
              </a:rPr>
              <a:t>power? whose agenda is it?</a:t>
            </a:r>
            <a:endParaRPr lang="en-GB" sz="2800" dirty="0">
              <a:solidFill>
                <a:schemeClr val="accent1">
                  <a:lumMod val="75000"/>
                </a:schemeClr>
              </a:solidFill>
            </a:endParaRPr>
          </a:p>
        </p:txBody>
      </p:sp>
      <p:sp>
        <p:nvSpPr>
          <p:cNvPr id="6" name="TextBox 5"/>
          <p:cNvSpPr txBox="1"/>
          <p:nvPr/>
        </p:nvSpPr>
        <p:spPr>
          <a:xfrm rot="5400000">
            <a:off x="8936397" y="5510277"/>
            <a:ext cx="1384225" cy="338554"/>
          </a:xfrm>
          <a:prstGeom prst="rect">
            <a:avLst/>
          </a:prstGeom>
          <a:noFill/>
        </p:spPr>
        <p:txBody>
          <a:bodyPr wrap="none" rtlCol="0">
            <a:spAutoFit/>
          </a:bodyPr>
          <a:lstStyle/>
          <a:p>
            <a:r>
              <a:rPr lang="en-US" sz="1600" dirty="0" err="1" smtClean="0"/>
              <a:t>Arnstein</a:t>
            </a:r>
            <a:r>
              <a:rPr lang="en-US" sz="1600" dirty="0" smtClean="0"/>
              <a:t> / NEF</a:t>
            </a:r>
            <a:endParaRPr lang="en-US" sz="1600" dirty="0"/>
          </a:p>
        </p:txBody>
      </p:sp>
    </p:spTree>
    <p:extLst>
      <p:ext uri="{BB962C8B-B14F-4D97-AF65-F5344CB8AC3E}">
        <p14:creationId xmlns:p14="http://schemas.microsoft.com/office/powerpoint/2010/main" val="286572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2437" y="2878138"/>
            <a:ext cx="5510213" cy="3294062"/>
          </a:xfrm>
        </p:spPr>
        <p:txBody>
          <a:bodyPr rtlCol="0">
            <a:normAutofit/>
          </a:bodyPr>
          <a:lstStyle/>
          <a:p>
            <a:pPr algn="l" eaLnBrk="1" fontAlgn="auto" hangingPunct="1">
              <a:lnSpc>
                <a:spcPct val="140000"/>
              </a:lnSpc>
              <a:spcAft>
                <a:spcPts val="0"/>
              </a:spcAft>
              <a:defRPr/>
            </a:pPr>
            <a:r>
              <a:rPr lang="en-GB" sz="3600" dirty="0" smtClean="0"/>
              <a:t>decreasing budgets</a:t>
            </a:r>
            <a:br>
              <a:rPr lang="en-GB" sz="3600" dirty="0" smtClean="0"/>
            </a:br>
            <a:r>
              <a:rPr lang="en-GB" sz="3600" dirty="0" smtClean="0"/>
              <a:t>fewer staff</a:t>
            </a:r>
            <a:br>
              <a:rPr lang="en-GB" sz="3600" dirty="0" smtClean="0"/>
            </a:br>
            <a:r>
              <a:rPr lang="en-GB" sz="3600" dirty="0" smtClean="0"/>
              <a:t>increasing demand</a:t>
            </a:r>
            <a:endParaRPr lang="en-US" sz="3600" dirty="0" smtClean="0">
              <a:solidFill>
                <a:srgbClr val="82C910"/>
              </a:solidFill>
              <a:latin typeface="Verdana"/>
              <a:ea typeface="+mj-ea"/>
              <a:cs typeface="Verdana"/>
            </a:endParaRPr>
          </a:p>
        </p:txBody>
      </p:sp>
      <p:sp>
        <p:nvSpPr>
          <p:cNvPr id="31746" name="TextBox 2"/>
          <p:cNvSpPr txBox="1">
            <a:spLocks noChangeArrowheads="1"/>
          </p:cNvSpPr>
          <p:nvPr/>
        </p:nvSpPr>
        <p:spPr bwMode="auto">
          <a:xfrm>
            <a:off x="2946976" y="2411414"/>
            <a:ext cx="36805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dirty="0">
                <a:solidFill>
                  <a:srgbClr val="FF0000"/>
                </a:solidFill>
                <a:latin typeface="Arial Black" charset="0"/>
                <a:cs typeface="Arial Black" charset="0"/>
              </a:rPr>
              <a:t>the problem…</a:t>
            </a:r>
            <a:endParaRPr lang="en-US" sz="3600" dirty="0">
              <a:solidFill>
                <a:srgbClr val="FF0000"/>
              </a:solidFill>
              <a:latin typeface="Arial Black" charset="0"/>
              <a:cs typeface="Arial Black" charset="0"/>
            </a:endParaRPr>
          </a:p>
        </p:txBody>
      </p:sp>
      <p:sp>
        <p:nvSpPr>
          <p:cNvPr id="6" name="Oval Callout 5"/>
          <p:cNvSpPr/>
          <p:nvPr/>
        </p:nvSpPr>
        <p:spPr>
          <a:xfrm>
            <a:off x="498259" y="350386"/>
            <a:ext cx="4462746" cy="1661354"/>
          </a:xfrm>
          <a:prstGeom prst="wedgeEllipseCallout">
            <a:avLst>
              <a:gd name="adj1" fmla="val 33608"/>
              <a:gd name="adj2" fmla="val 66955"/>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7" name="Rectangle 6"/>
          <p:cNvSpPr/>
          <p:nvPr/>
        </p:nvSpPr>
        <p:spPr>
          <a:xfrm>
            <a:off x="247650" y="716340"/>
            <a:ext cx="4862193" cy="1569660"/>
          </a:xfrm>
          <a:prstGeom prst="rect">
            <a:avLst/>
          </a:prstGeom>
          <a:noFill/>
          <a:ln>
            <a:noFill/>
          </a:ln>
        </p:spPr>
        <p:txBody>
          <a:bodyPr wrap="square">
            <a:spAutoFit/>
          </a:bodyPr>
          <a:lstStyle/>
          <a:p>
            <a:pPr algn="ctr"/>
            <a:r>
              <a:rPr lang="en-US" sz="3200" b="1" dirty="0" smtClean="0">
                <a:solidFill>
                  <a:schemeClr val="bg1"/>
                </a:solidFill>
                <a:latin typeface="Arial Black"/>
                <a:cs typeface="Arial Black"/>
              </a:rPr>
              <a:t>Co-production: </a:t>
            </a:r>
          </a:p>
          <a:p>
            <a:pPr algn="ctr"/>
            <a:r>
              <a:rPr lang="en-US" sz="3200" b="1" dirty="0" smtClean="0">
                <a:solidFill>
                  <a:schemeClr val="bg1"/>
                </a:solidFill>
                <a:latin typeface="Arial Black"/>
                <a:cs typeface="Arial Black"/>
              </a:rPr>
              <a:t>why?</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Tree>
    <p:extLst>
      <p:ext uri="{BB962C8B-B14F-4D97-AF65-F5344CB8AC3E}">
        <p14:creationId xmlns:p14="http://schemas.microsoft.com/office/powerpoint/2010/main" val="320309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570971" y="219594"/>
            <a:ext cx="8827691" cy="1690687"/>
          </a:xfrm>
        </p:spPr>
        <p:txBody>
          <a:bodyPr>
            <a:normAutofit/>
          </a:bodyPr>
          <a:lstStyle/>
          <a:p>
            <a:pPr algn="l" eaLnBrk="1" hangingPunct="1"/>
            <a:r>
              <a:rPr lang="en-US" sz="3600" b="1" dirty="0">
                <a:solidFill>
                  <a:srgbClr val="FF0000"/>
                </a:solidFill>
                <a:latin typeface="Arial Black" charset="0"/>
                <a:cs typeface="Arial Black" charset="0"/>
              </a:rPr>
              <a:t>the </a:t>
            </a:r>
            <a:r>
              <a:rPr lang="en-US" sz="3600" b="1" dirty="0" smtClean="0">
                <a:solidFill>
                  <a:srgbClr val="FF0000"/>
                </a:solidFill>
                <a:latin typeface="Arial Black" charset="0"/>
                <a:cs typeface="Arial Black" charset="0"/>
              </a:rPr>
              <a:t>bigger problem…</a:t>
            </a:r>
            <a:endParaRPr lang="en-US" sz="3600" dirty="0">
              <a:solidFill>
                <a:srgbClr val="FF0000"/>
              </a:solidFill>
              <a:latin typeface="Arial Black" charset="0"/>
              <a:cs typeface="Arial Black" charset="0"/>
            </a:endParaRPr>
          </a:p>
        </p:txBody>
      </p:sp>
      <p:sp>
        <p:nvSpPr>
          <p:cNvPr id="3" name="TextBox 2"/>
          <p:cNvSpPr txBox="1">
            <a:spLocks noChangeArrowheads="1"/>
          </p:cNvSpPr>
          <p:nvPr/>
        </p:nvSpPr>
        <p:spPr bwMode="auto">
          <a:xfrm>
            <a:off x="570972" y="1699015"/>
            <a:ext cx="8177529" cy="214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GB" sz="2800" i="1" dirty="0" smtClean="0"/>
              <a:t>The world of helping others is built around one-way transactions which send two unintentional messages:</a:t>
            </a:r>
            <a:r>
              <a:rPr lang="en-GB" sz="2800" i="1" dirty="0"/>
              <a:t>	</a:t>
            </a:r>
            <a:r>
              <a:rPr lang="en-GB" sz="2800" i="1" dirty="0" smtClean="0"/>
              <a:t>								</a:t>
            </a:r>
            <a:endParaRPr lang="en-US" sz="1800" dirty="0"/>
          </a:p>
        </p:txBody>
      </p:sp>
      <p:sp>
        <p:nvSpPr>
          <p:cNvPr id="6" name="TextBox 5"/>
          <p:cNvSpPr txBox="1">
            <a:spLocks noChangeArrowheads="1"/>
          </p:cNvSpPr>
          <p:nvPr/>
        </p:nvSpPr>
        <p:spPr bwMode="auto">
          <a:xfrm>
            <a:off x="1194653" y="3511976"/>
            <a:ext cx="8177529"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GB" sz="2800" i="1" dirty="0"/>
              <a:t>W</a:t>
            </a:r>
            <a:r>
              <a:rPr lang="en-GB" sz="2800" i="1" dirty="0" smtClean="0"/>
              <a:t>e </a:t>
            </a:r>
            <a:r>
              <a:rPr lang="en-GB" sz="2800" i="1" dirty="0"/>
              <a:t>have something you </a:t>
            </a:r>
            <a:r>
              <a:rPr lang="en-GB" sz="2800" i="1" dirty="0" smtClean="0"/>
              <a:t>need,  </a:t>
            </a:r>
            <a:endParaRPr lang="en-GB" sz="2800" i="1" dirty="0"/>
          </a:p>
          <a:p>
            <a:pPr eaLnBrk="1" hangingPunct="1">
              <a:lnSpc>
                <a:spcPct val="120000"/>
              </a:lnSpc>
            </a:pPr>
            <a:r>
              <a:rPr lang="en-GB" sz="2800" i="1" dirty="0"/>
              <a:t>but you have nothing we need or want or </a:t>
            </a:r>
            <a:r>
              <a:rPr lang="en-GB" sz="2800" i="1" dirty="0" smtClean="0"/>
              <a:t>value.</a:t>
            </a:r>
            <a:endParaRPr lang="en-US" sz="2800" i="1" dirty="0" smtClean="0"/>
          </a:p>
          <a:p>
            <a:pPr eaLnBrk="1" hangingPunct="1">
              <a:lnSpc>
                <a:spcPct val="120000"/>
              </a:lnSpc>
            </a:pPr>
            <a:r>
              <a:rPr lang="en-GB" sz="2800" i="1" dirty="0"/>
              <a:t>T</a:t>
            </a:r>
            <a:r>
              <a:rPr lang="en-GB" sz="2800" i="1" dirty="0" smtClean="0"/>
              <a:t>he </a:t>
            </a:r>
            <a:r>
              <a:rPr lang="en-GB" sz="2800" i="1" dirty="0"/>
              <a:t>way to get more help is by </a:t>
            </a:r>
          </a:p>
          <a:p>
            <a:pPr eaLnBrk="1" hangingPunct="1">
              <a:lnSpc>
                <a:spcPct val="120000"/>
              </a:lnSpc>
            </a:pPr>
            <a:r>
              <a:rPr lang="en-GB" sz="2800" i="1" dirty="0"/>
              <a:t>coming back with more </a:t>
            </a:r>
            <a:r>
              <a:rPr lang="en-GB" sz="2800" i="1" dirty="0" smtClean="0"/>
              <a:t>problems.					</a:t>
            </a:r>
            <a:r>
              <a:rPr lang="en-GB" sz="2800" i="1" dirty="0"/>
              <a:t>	</a:t>
            </a:r>
            <a:r>
              <a:rPr lang="en-GB" sz="1600" dirty="0" smtClean="0"/>
              <a:t>Edgar </a:t>
            </a:r>
            <a:r>
              <a:rPr lang="en-GB" sz="1600" dirty="0"/>
              <a:t>Cahn </a:t>
            </a:r>
            <a:endParaRPr lang="en-GB" sz="2800" i="1" dirty="0"/>
          </a:p>
          <a:p>
            <a:pPr eaLnBrk="1" hangingPunct="1"/>
            <a:r>
              <a:rPr lang="en-GB" sz="1800" dirty="0"/>
              <a:t> </a:t>
            </a:r>
            <a:endParaRPr lang="en-US" sz="1800" dirty="0"/>
          </a:p>
        </p:txBody>
      </p:sp>
    </p:spTree>
    <p:extLst>
      <p:ext uri="{BB962C8B-B14F-4D97-AF65-F5344CB8AC3E}">
        <p14:creationId xmlns:p14="http://schemas.microsoft.com/office/powerpoint/2010/main" val="3112697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77850" y="4095858"/>
            <a:ext cx="8420100" cy="33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sz="3200" i="1" dirty="0">
                <a:solidFill>
                  <a:srgbClr val="000000"/>
                </a:solidFill>
                <a:cs typeface="Arial Black" charset="0"/>
              </a:rPr>
              <a:t>we understand ourselves, our identities, through our relationships with </a:t>
            </a:r>
            <a:r>
              <a:rPr lang="en-US" sz="3200" i="1" dirty="0" smtClean="0">
                <a:solidFill>
                  <a:srgbClr val="000000"/>
                </a:solidFill>
                <a:cs typeface="Arial Black" charset="0"/>
              </a:rPr>
              <a:t>others…</a:t>
            </a:r>
            <a:r>
              <a:rPr lang="en-US" sz="3200" b="1" i="1" dirty="0" smtClean="0">
                <a:solidFill>
                  <a:srgbClr val="000000"/>
                </a:solidFill>
                <a:cs typeface="Arial Black" charset="0"/>
              </a:rPr>
              <a:t>		</a:t>
            </a:r>
          </a:p>
          <a:p>
            <a:pPr eaLnBrk="1" hangingPunct="1">
              <a:lnSpc>
                <a:spcPct val="140000"/>
              </a:lnSpc>
            </a:pPr>
            <a:r>
              <a:rPr lang="en-US" sz="3200" b="1" i="1" dirty="0" smtClean="0">
                <a:solidFill>
                  <a:srgbClr val="000000"/>
                </a:solidFill>
                <a:cs typeface="Arial Black" charset="0"/>
              </a:rPr>
              <a:t>									</a:t>
            </a:r>
            <a:r>
              <a:rPr lang="en-US" sz="1400" dirty="0" err="1" smtClean="0">
                <a:solidFill>
                  <a:srgbClr val="404040"/>
                </a:solidFill>
                <a:cs typeface="Calibri" charset="0"/>
              </a:rPr>
              <a:t>Nunkoosing</a:t>
            </a:r>
            <a:r>
              <a:rPr lang="en-US" sz="1400" dirty="0" smtClean="0">
                <a:solidFill>
                  <a:srgbClr val="404040"/>
                </a:solidFill>
                <a:cs typeface="Calibri" charset="0"/>
              </a:rPr>
              <a:t> </a:t>
            </a:r>
            <a:r>
              <a:rPr lang="en-US" sz="1400" dirty="0">
                <a:solidFill>
                  <a:srgbClr val="404040"/>
                </a:solidFill>
                <a:cs typeface="Calibri" charset="0"/>
              </a:rPr>
              <a:t>&amp; Haydon-</a:t>
            </a:r>
            <a:r>
              <a:rPr lang="en-US" sz="1400" dirty="0" err="1">
                <a:solidFill>
                  <a:srgbClr val="404040"/>
                </a:solidFill>
                <a:cs typeface="Calibri" charset="0"/>
              </a:rPr>
              <a:t>Laurelut</a:t>
            </a:r>
            <a:r>
              <a:rPr lang="en-US" sz="1400" dirty="0">
                <a:solidFill>
                  <a:srgbClr val="404040"/>
                </a:solidFill>
                <a:cs typeface="Calibri" charset="0"/>
              </a:rPr>
              <a:t>, 2013 </a:t>
            </a:r>
          </a:p>
          <a:p>
            <a:pPr eaLnBrk="1" hangingPunct="1">
              <a:lnSpc>
                <a:spcPct val="140000"/>
              </a:lnSpc>
            </a:pPr>
            <a:r>
              <a:rPr lang="en-US" sz="3200" b="1" i="1" dirty="0">
                <a:solidFill>
                  <a:srgbClr val="404040"/>
                </a:solidFill>
                <a:cs typeface="Calibri" charset="0"/>
              </a:rPr>
              <a:t>	</a:t>
            </a:r>
            <a:r>
              <a:rPr lang="en-US" sz="3200" b="1" i="1" dirty="0" smtClean="0">
                <a:solidFill>
                  <a:srgbClr val="404040"/>
                </a:solidFill>
                <a:cs typeface="Calibri" charset="0"/>
              </a:rPr>
              <a:t>				</a:t>
            </a:r>
            <a:endParaRPr lang="en-US" sz="3200" b="1" i="1" dirty="0"/>
          </a:p>
        </p:txBody>
      </p:sp>
      <p:pic>
        <p:nvPicPr>
          <p:cNvPr id="2" name="Picture 1" descr="Screen Shot 2014-10-20 at 22.10.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733" y="551824"/>
            <a:ext cx="5379508" cy="3238500"/>
          </a:xfrm>
          <a:prstGeom prst="rect">
            <a:avLst/>
          </a:prstGeom>
          <a:ln>
            <a:solidFill>
              <a:srgbClr val="62CC2D"/>
            </a:solidFill>
          </a:ln>
        </p:spPr>
      </p:pic>
      <p:sp>
        <p:nvSpPr>
          <p:cNvPr id="4" name="TextBox 3"/>
          <p:cNvSpPr txBox="1"/>
          <p:nvPr/>
        </p:nvSpPr>
        <p:spPr>
          <a:xfrm rot="5400000">
            <a:off x="8307686" y="2747401"/>
            <a:ext cx="1747293" cy="338554"/>
          </a:xfrm>
          <a:prstGeom prst="rect">
            <a:avLst/>
          </a:prstGeom>
          <a:noFill/>
        </p:spPr>
        <p:txBody>
          <a:bodyPr wrap="none" rtlCol="0">
            <a:spAutoFit/>
          </a:bodyPr>
          <a:lstStyle/>
          <a:p>
            <a:r>
              <a:rPr lang="en-US" sz="1600" dirty="0" smtClean="0"/>
              <a:t>Dimensions </a:t>
            </a:r>
            <a:r>
              <a:rPr lang="en-US" sz="1600" dirty="0" err="1" smtClean="0"/>
              <a:t>Cymru</a:t>
            </a:r>
            <a:r>
              <a:rPr lang="en-US" sz="1600" dirty="0" smtClean="0"/>
              <a:t> </a:t>
            </a:r>
            <a:endParaRPr lang="en-US" sz="1600" dirty="0"/>
          </a:p>
        </p:txBody>
      </p:sp>
    </p:spTree>
    <p:extLst>
      <p:ext uri="{BB962C8B-B14F-4D97-AF65-F5344CB8AC3E}">
        <p14:creationId xmlns:p14="http://schemas.microsoft.com/office/powerpoint/2010/main" val="3247181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2-01 at 11.08.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4758">
            <a:off x="406592" y="1722028"/>
            <a:ext cx="4597637" cy="5414396"/>
          </a:xfrm>
          <a:prstGeom prst="rect">
            <a:avLst/>
          </a:prstGeom>
        </p:spPr>
      </p:pic>
      <p:sp>
        <p:nvSpPr>
          <p:cNvPr id="29697" name="TextBox 3"/>
          <p:cNvSpPr txBox="1">
            <a:spLocks noChangeArrowheads="1"/>
          </p:cNvSpPr>
          <p:nvPr/>
        </p:nvSpPr>
        <p:spPr bwMode="auto">
          <a:xfrm>
            <a:off x="577850" y="381000"/>
            <a:ext cx="85026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dirty="0" smtClean="0">
                <a:solidFill>
                  <a:srgbClr val="FF0000"/>
                </a:solidFill>
                <a:latin typeface="Arial Black" charset="0"/>
                <a:cs typeface="Arial Black" charset="0"/>
              </a:rPr>
              <a:t>Co-production</a:t>
            </a:r>
            <a:endParaRPr lang="en-US" sz="3200" dirty="0">
              <a:solidFill>
                <a:srgbClr val="FF0000"/>
              </a:solidFill>
              <a:latin typeface="Arial Black" charset="0"/>
              <a:cs typeface="Arial Black" charset="0"/>
            </a:endParaRPr>
          </a:p>
        </p:txBody>
      </p:sp>
      <p:sp>
        <p:nvSpPr>
          <p:cNvPr id="4" name="TextBox 3"/>
          <p:cNvSpPr txBox="1">
            <a:spLocks noChangeArrowheads="1"/>
          </p:cNvSpPr>
          <p:nvPr/>
        </p:nvSpPr>
        <p:spPr bwMode="auto">
          <a:xfrm>
            <a:off x="5257800" y="3168270"/>
            <a:ext cx="4958729"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sz="3200" b="1" dirty="0" smtClean="0">
                <a:solidFill>
                  <a:srgbClr val="FF0000"/>
                </a:solidFill>
                <a:latin typeface="+mj-lt"/>
                <a:cs typeface="Arial Black" charset="0"/>
              </a:rPr>
              <a:t>shared power </a:t>
            </a:r>
          </a:p>
          <a:p>
            <a:pPr eaLnBrk="1" hangingPunct="1">
              <a:lnSpc>
                <a:spcPct val="120000"/>
              </a:lnSpc>
            </a:pPr>
            <a:r>
              <a:rPr lang="en-US" sz="3200" b="1" dirty="0" smtClean="0">
                <a:solidFill>
                  <a:srgbClr val="FF0000"/>
                </a:solidFill>
                <a:latin typeface="+mj-lt"/>
                <a:cs typeface="Arial Black" charset="0"/>
              </a:rPr>
              <a:t>shared responsibility</a:t>
            </a:r>
            <a:endParaRPr lang="en-US" sz="3200" b="1" dirty="0">
              <a:solidFill>
                <a:srgbClr val="FF0000"/>
              </a:solidFill>
              <a:latin typeface="+mj-lt"/>
              <a:cs typeface="Arial Black" charset="0"/>
            </a:endParaRPr>
          </a:p>
        </p:txBody>
      </p:sp>
      <p:sp>
        <p:nvSpPr>
          <p:cNvPr id="8" name="TextBox 2"/>
          <p:cNvSpPr txBox="1">
            <a:spLocks noChangeArrowheads="1"/>
          </p:cNvSpPr>
          <p:nvPr/>
        </p:nvSpPr>
        <p:spPr bwMode="auto">
          <a:xfrm>
            <a:off x="577850" y="914400"/>
            <a:ext cx="9080500"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sz="3200" b="1" dirty="0">
                <a:solidFill>
                  <a:srgbClr val="000000"/>
                </a:solidFill>
                <a:latin typeface="+mj-lt"/>
                <a:cs typeface="Arial Black" charset="0"/>
              </a:rPr>
              <a:t>one-way transactions </a:t>
            </a:r>
            <a:r>
              <a:rPr lang="en-US" sz="3200" b="1" dirty="0" smtClean="0">
                <a:solidFill>
                  <a:srgbClr val="000000"/>
                </a:solidFill>
                <a:latin typeface="+mj-lt"/>
                <a:cs typeface="Arial Black" charset="0"/>
              </a:rPr>
              <a:t>&gt; reciprocal relationships</a:t>
            </a:r>
          </a:p>
          <a:p>
            <a:pPr eaLnBrk="1" hangingPunct="1">
              <a:lnSpc>
                <a:spcPct val="120000"/>
              </a:lnSpc>
            </a:pPr>
            <a:r>
              <a:rPr lang="en-US" sz="3200" b="1" dirty="0" smtClean="0">
                <a:solidFill>
                  <a:srgbClr val="30B42D"/>
                </a:solidFill>
                <a:cs typeface="Arial Black" charset="0"/>
              </a:rPr>
              <a:t>					</a:t>
            </a:r>
          </a:p>
          <a:p>
            <a:pPr eaLnBrk="1" hangingPunct="1">
              <a:lnSpc>
                <a:spcPct val="120000"/>
              </a:lnSpc>
            </a:pPr>
            <a:r>
              <a:rPr lang="en-US" sz="3200" b="1" dirty="0">
                <a:solidFill>
                  <a:srgbClr val="30B42D"/>
                </a:solidFill>
                <a:cs typeface="Arial Black" charset="0"/>
              </a:rPr>
              <a:t>	</a:t>
            </a:r>
            <a:r>
              <a:rPr lang="en-US" sz="3200" b="1" dirty="0" smtClean="0">
                <a:solidFill>
                  <a:srgbClr val="30B42D"/>
                </a:solidFill>
                <a:cs typeface="Arial Black" charset="0"/>
              </a:rPr>
              <a:t>				 strong core </a:t>
            </a:r>
            <a:r>
              <a:rPr lang="en-US" sz="3200" b="1" dirty="0">
                <a:solidFill>
                  <a:srgbClr val="30B42D"/>
                </a:solidFill>
                <a:cs typeface="Arial Black" charset="0"/>
              </a:rPr>
              <a:t>economy</a:t>
            </a:r>
            <a:endParaRPr lang="en-US" sz="3200" dirty="0">
              <a:solidFill>
                <a:srgbClr val="30B42D"/>
              </a:solidFill>
              <a:cs typeface="Arial Black" charset="0"/>
            </a:endParaRPr>
          </a:p>
          <a:p>
            <a:pPr eaLnBrk="1" hangingPunct="1"/>
            <a:endParaRPr lang="en-US" sz="3200" dirty="0">
              <a:solidFill>
                <a:srgbClr val="000000"/>
              </a:solidFill>
              <a:latin typeface="+mj-lt"/>
              <a:cs typeface="Arial Black" charset="0"/>
            </a:endParaRPr>
          </a:p>
        </p:txBody>
      </p:sp>
      <p:sp>
        <p:nvSpPr>
          <p:cNvPr id="10" name="TextBox 9"/>
          <p:cNvSpPr txBox="1"/>
          <p:nvPr/>
        </p:nvSpPr>
        <p:spPr>
          <a:xfrm>
            <a:off x="5504761" y="5943600"/>
            <a:ext cx="2572439" cy="629916"/>
          </a:xfrm>
          <a:prstGeom prst="rect">
            <a:avLst/>
          </a:prstGeom>
          <a:noFill/>
        </p:spPr>
        <p:txBody>
          <a:bodyPr wrap="none" rtlCol="0">
            <a:spAutoFit/>
          </a:bodyPr>
          <a:lstStyle/>
          <a:p>
            <a:pPr>
              <a:lnSpc>
                <a:spcPct val="110000"/>
              </a:lnSpc>
            </a:pPr>
            <a:r>
              <a:rPr lang="en-US" sz="1600" dirty="0" err="1" smtClean="0"/>
              <a:t>Seiriol</a:t>
            </a:r>
            <a:r>
              <a:rPr lang="en-US" sz="1600" dirty="0" smtClean="0"/>
              <a:t> Building Communities</a:t>
            </a:r>
          </a:p>
          <a:p>
            <a:pPr>
              <a:lnSpc>
                <a:spcPct val="110000"/>
              </a:lnSpc>
            </a:pPr>
            <a:r>
              <a:rPr lang="en-US" sz="1600" dirty="0" smtClean="0"/>
              <a:t>project</a:t>
            </a:r>
            <a:endParaRPr lang="en-US" sz="1600" dirty="0"/>
          </a:p>
        </p:txBody>
      </p:sp>
    </p:spTree>
    <p:extLst>
      <p:ext uri="{BB962C8B-B14F-4D97-AF65-F5344CB8AC3E}">
        <p14:creationId xmlns:p14="http://schemas.microsoft.com/office/powerpoint/2010/main" val="130404894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889133" y="1310873"/>
            <a:ext cx="8738261" cy="3284537"/>
          </a:xfrm>
        </p:spPr>
        <p:txBody>
          <a:bodyPr>
            <a:normAutofit fontScale="90000"/>
          </a:bodyPr>
          <a:lstStyle/>
          <a:p>
            <a:pPr algn="l" eaLnBrk="1" hangingPunct="1">
              <a:lnSpc>
                <a:spcPct val="140000"/>
              </a:lnSpc>
              <a:spcAft>
                <a:spcPts val="4800"/>
              </a:spcAft>
            </a:pPr>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800" b="1" dirty="0">
                <a:solidFill>
                  <a:srgbClr val="82C910"/>
                </a:solidFill>
                <a:latin typeface="Arial Black" charset="0"/>
                <a:cs typeface="Arial Black" charset="0"/>
              </a:rPr>
              <a:t/>
            </a:r>
            <a:br>
              <a:rPr lang="en-US" sz="2800" b="1" dirty="0">
                <a:solidFill>
                  <a:srgbClr val="82C910"/>
                </a:solidFill>
                <a:latin typeface="Arial Black" charset="0"/>
                <a:cs typeface="Arial Black" charset="0"/>
              </a:rPr>
            </a:br>
            <a:r>
              <a:rPr lang="en-US" sz="2800" dirty="0">
                <a:solidFill>
                  <a:srgbClr val="82C910"/>
                </a:solidFill>
                <a:latin typeface="Calibri" charset="0"/>
                <a:cs typeface="Calibri" charset="0"/>
              </a:rPr>
              <a:t/>
            </a:r>
            <a:br>
              <a:rPr lang="en-US" sz="2800" dirty="0">
                <a:solidFill>
                  <a:srgbClr val="82C910"/>
                </a:solidFill>
                <a:latin typeface="Calibri" charset="0"/>
                <a:cs typeface="Calibri" charset="0"/>
              </a:rPr>
            </a:br>
            <a:r>
              <a:rPr lang="en-US" sz="3200" b="1" dirty="0">
                <a:solidFill>
                  <a:srgbClr val="82C910"/>
                </a:solidFill>
                <a:latin typeface="Arial" charset="0"/>
                <a:cs typeface="Arial" charset="0"/>
              </a:rPr>
              <a:t/>
            </a:r>
            <a:br>
              <a:rPr lang="en-US" sz="3200" b="1" dirty="0">
                <a:solidFill>
                  <a:srgbClr val="82C910"/>
                </a:solidFill>
                <a:latin typeface="Arial" charset="0"/>
                <a:cs typeface="Arial" charset="0"/>
              </a:rPr>
            </a:br>
            <a:r>
              <a:rPr lang="en-US" sz="3200" dirty="0">
                <a:solidFill>
                  <a:srgbClr val="404040"/>
                </a:solidFill>
                <a:latin typeface="Calibri" charset="0"/>
                <a:cs typeface="Calibri" charset="0"/>
              </a:rPr>
              <a:t/>
            </a:r>
            <a:br>
              <a:rPr lang="en-US" sz="3200" dirty="0">
                <a:solidFill>
                  <a:srgbClr val="404040"/>
                </a:solidFill>
                <a:latin typeface="Calibri" charset="0"/>
                <a:cs typeface="Calibri"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500" dirty="0">
                <a:solidFill>
                  <a:srgbClr val="404040"/>
                </a:solidFill>
                <a:latin typeface="Calibri" charset="0"/>
                <a:cs typeface="Calibri" charset="0"/>
              </a:rPr>
              <a:t/>
            </a:r>
            <a:br>
              <a:rPr lang="en-US" sz="2500" dirty="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5" name="Oval Callout 4"/>
          <p:cNvSpPr/>
          <p:nvPr/>
        </p:nvSpPr>
        <p:spPr>
          <a:xfrm>
            <a:off x="398574" y="228600"/>
            <a:ext cx="4057042" cy="1373020"/>
          </a:xfrm>
          <a:prstGeom prst="wedgeEllipseCallout">
            <a:avLst>
              <a:gd name="adj1" fmla="val 45028"/>
              <a:gd name="adj2" fmla="val 52942"/>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6" name="Rectangle 5"/>
          <p:cNvSpPr/>
          <p:nvPr/>
        </p:nvSpPr>
        <p:spPr>
          <a:xfrm>
            <a:off x="0" y="405239"/>
            <a:ext cx="4862193" cy="1446550"/>
          </a:xfrm>
          <a:prstGeom prst="rect">
            <a:avLst/>
          </a:prstGeom>
          <a:noFill/>
          <a:ln>
            <a:noFill/>
          </a:ln>
        </p:spPr>
        <p:txBody>
          <a:bodyPr wrap="square">
            <a:spAutoFit/>
          </a:bodyPr>
          <a:lstStyle/>
          <a:p>
            <a:pPr algn="ctr"/>
            <a:r>
              <a:rPr lang="en-US" sz="2800" b="1" dirty="0" smtClean="0">
                <a:solidFill>
                  <a:schemeClr val="bg1"/>
                </a:solidFill>
                <a:latin typeface="Arial Black"/>
                <a:cs typeface="Arial Black"/>
              </a:rPr>
              <a:t>Co-production: </a:t>
            </a:r>
          </a:p>
          <a:p>
            <a:pPr algn="ctr"/>
            <a:r>
              <a:rPr lang="en-US" sz="2800" b="1" dirty="0" smtClean="0">
                <a:solidFill>
                  <a:schemeClr val="bg1"/>
                </a:solidFill>
                <a:latin typeface="Arial Black"/>
                <a:cs typeface="Arial Black"/>
              </a:rPr>
              <a:t>why else?</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
        <p:nvSpPr>
          <p:cNvPr id="4" name="TextBox 3"/>
          <p:cNvSpPr txBox="1"/>
          <p:nvPr/>
        </p:nvSpPr>
        <p:spPr>
          <a:xfrm>
            <a:off x="4375150" y="997804"/>
            <a:ext cx="4540250" cy="830997"/>
          </a:xfrm>
          <a:prstGeom prst="rect">
            <a:avLst/>
          </a:prstGeom>
          <a:noFill/>
        </p:spPr>
        <p:txBody>
          <a:bodyPr wrap="square" rtlCol="0">
            <a:spAutoFit/>
          </a:bodyPr>
          <a:lstStyle/>
          <a:p>
            <a:pPr>
              <a:lnSpc>
                <a:spcPct val="140000"/>
              </a:lnSpc>
            </a:pPr>
            <a:r>
              <a:rPr lang="en-US" sz="3600" b="1" dirty="0" smtClean="0">
                <a:solidFill>
                  <a:srgbClr val="FF0000"/>
                </a:solidFill>
                <a:cs typeface="Arial Black" charset="0"/>
              </a:rPr>
              <a:t>because we have to!</a:t>
            </a:r>
            <a:endParaRPr lang="en-US" sz="3600" b="1" dirty="0">
              <a:solidFill>
                <a:srgbClr val="FF0000"/>
              </a:solidFill>
              <a:cs typeface="Arial Black" charset="0"/>
            </a:endParaRPr>
          </a:p>
        </p:txBody>
      </p:sp>
      <p:sp>
        <p:nvSpPr>
          <p:cNvPr id="8" name="TextBox 4"/>
          <p:cNvSpPr txBox="1">
            <a:spLocks noChangeArrowheads="1"/>
          </p:cNvSpPr>
          <p:nvPr/>
        </p:nvSpPr>
        <p:spPr bwMode="auto">
          <a:xfrm>
            <a:off x="792825" y="1981200"/>
            <a:ext cx="8494052" cy="429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smtClean="0">
                <a:solidFill>
                  <a:srgbClr val="C448FF"/>
                </a:solidFill>
                <a:cs typeface="Calibri" charset="0"/>
              </a:rPr>
              <a:t>Social Services &amp; Wellbeing </a:t>
            </a:r>
            <a:r>
              <a:rPr lang="en-US" sz="2800" b="1" dirty="0" smtClean="0">
                <a:solidFill>
                  <a:srgbClr val="C448FF"/>
                </a:solidFill>
                <a:cs typeface="Calibri" charset="0"/>
              </a:rPr>
              <a:t>(Wales) Act 2014</a:t>
            </a:r>
            <a:endParaRPr lang="en-US" sz="2800" b="1" dirty="0" smtClean="0">
              <a:solidFill>
                <a:srgbClr val="C448FF"/>
              </a:solidFill>
              <a:cs typeface="Calibri" charset="0"/>
            </a:endParaRPr>
          </a:p>
          <a:p>
            <a:pPr eaLnBrk="1" hangingPunct="1">
              <a:lnSpc>
                <a:spcPct val="60000"/>
              </a:lnSpc>
            </a:pPr>
            <a:endParaRPr lang="en-US" b="1" dirty="0">
              <a:solidFill>
                <a:srgbClr val="FF0000"/>
              </a:solidFill>
              <a:cs typeface="Calibri" charset="0"/>
            </a:endParaRPr>
          </a:p>
          <a:p>
            <a:pPr eaLnBrk="1" hangingPunct="1"/>
            <a:r>
              <a:rPr lang="en-US" b="1" dirty="0" smtClean="0">
                <a:solidFill>
                  <a:srgbClr val="FF0000"/>
                </a:solidFill>
                <a:cs typeface="Calibri" charset="0"/>
              </a:rPr>
              <a:t>Co</a:t>
            </a:r>
            <a:r>
              <a:rPr lang="en-US" b="1" dirty="0">
                <a:solidFill>
                  <a:srgbClr val="FF0000"/>
                </a:solidFill>
                <a:cs typeface="Calibri" charset="0"/>
              </a:rPr>
              <a:t>-production principles </a:t>
            </a:r>
            <a:r>
              <a:rPr lang="en-US" dirty="0" smtClean="0">
                <a:cs typeface="Calibri" charset="0"/>
              </a:rPr>
              <a:t>embedded </a:t>
            </a:r>
            <a:r>
              <a:rPr lang="en-US" dirty="0">
                <a:cs typeface="Calibri" charset="0"/>
              </a:rPr>
              <a:t>in </a:t>
            </a:r>
            <a:r>
              <a:rPr lang="en-US" dirty="0" smtClean="0">
                <a:cs typeface="Calibri" charset="0"/>
              </a:rPr>
              <a:t>mandatory code </a:t>
            </a:r>
            <a:r>
              <a:rPr lang="en-US" dirty="0">
                <a:cs typeface="Calibri" charset="0"/>
              </a:rPr>
              <a:t>of </a:t>
            </a:r>
            <a:r>
              <a:rPr lang="en-US" dirty="0" smtClean="0">
                <a:cs typeface="Calibri" charset="0"/>
              </a:rPr>
              <a:t>practice  </a:t>
            </a:r>
          </a:p>
          <a:p>
            <a:pPr eaLnBrk="1" hangingPunct="1"/>
            <a:r>
              <a:rPr lang="en-US" dirty="0">
                <a:cs typeface="Calibri" charset="0"/>
              </a:rPr>
              <a:t>	</a:t>
            </a:r>
          </a:p>
          <a:p>
            <a:pPr eaLnBrk="1" hangingPunct="1"/>
            <a:r>
              <a:rPr lang="en-US" b="1" dirty="0">
                <a:solidFill>
                  <a:srgbClr val="FF0000"/>
                </a:solidFill>
                <a:cs typeface="Calibri" charset="0"/>
              </a:rPr>
              <a:t>Co-produced </a:t>
            </a:r>
            <a:r>
              <a:rPr lang="en-US" b="1" dirty="0" smtClean="0">
                <a:solidFill>
                  <a:srgbClr val="FF0000"/>
                </a:solidFill>
                <a:cs typeface="Calibri" charset="0"/>
              </a:rPr>
              <a:t>commissioning</a:t>
            </a:r>
            <a:r>
              <a:rPr lang="en-US" dirty="0" smtClean="0">
                <a:solidFill>
                  <a:srgbClr val="FF0000"/>
                </a:solidFill>
                <a:cs typeface="Calibri" charset="0"/>
              </a:rPr>
              <a:t>:</a:t>
            </a:r>
            <a:r>
              <a:rPr lang="en-US" dirty="0">
                <a:solidFill>
                  <a:srgbClr val="FF0000"/>
                </a:solidFill>
                <a:cs typeface="Calibri" charset="0"/>
              </a:rPr>
              <a:t> </a:t>
            </a:r>
            <a:r>
              <a:rPr lang="en-US" dirty="0" smtClean="0">
                <a:cs typeface="Calibri" charset="0"/>
              </a:rPr>
              <a:t>equal partnerships – </a:t>
            </a:r>
          </a:p>
          <a:p>
            <a:pPr eaLnBrk="1" hangingPunct="1"/>
            <a:r>
              <a:rPr lang="en-US" dirty="0" smtClean="0">
                <a:cs typeface="Calibri" charset="0"/>
              </a:rPr>
              <a:t>service-recipients</a:t>
            </a:r>
            <a:r>
              <a:rPr lang="en-US" dirty="0">
                <a:cs typeface="Calibri" charset="0"/>
              </a:rPr>
              <a:t>, staff &amp; </a:t>
            </a:r>
            <a:r>
              <a:rPr lang="en-US" dirty="0" smtClean="0">
                <a:cs typeface="Calibri" charset="0"/>
              </a:rPr>
              <a:t>wider communities</a:t>
            </a:r>
            <a:endParaRPr lang="en-US" dirty="0">
              <a:cs typeface="Calibri" charset="0"/>
            </a:endParaRPr>
          </a:p>
          <a:p>
            <a:pPr eaLnBrk="1" hangingPunct="1">
              <a:lnSpc>
                <a:spcPct val="50000"/>
              </a:lnSpc>
            </a:pPr>
            <a:endParaRPr lang="en-US" dirty="0">
              <a:cs typeface="Calibri" charset="0"/>
            </a:endParaRPr>
          </a:p>
          <a:p>
            <a:pPr eaLnBrk="1" hangingPunct="1"/>
            <a:r>
              <a:rPr lang="en-US" b="1" dirty="0">
                <a:solidFill>
                  <a:srgbClr val="FF0000"/>
                </a:solidFill>
                <a:cs typeface="Calibri" charset="0"/>
              </a:rPr>
              <a:t>Co-produced </a:t>
            </a:r>
            <a:r>
              <a:rPr lang="en-US" b="1" dirty="0" smtClean="0">
                <a:solidFill>
                  <a:srgbClr val="FF0000"/>
                </a:solidFill>
                <a:cs typeface="Calibri" charset="0"/>
              </a:rPr>
              <a:t>assessment: </a:t>
            </a:r>
            <a:r>
              <a:rPr lang="en-US" dirty="0" smtClean="0">
                <a:cs typeface="Calibri" charset="0"/>
              </a:rPr>
              <a:t>what does a good life mean to you? </a:t>
            </a:r>
            <a:r>
              <a:rPr lang="en-US" dirty="0">
                <a:cs typeface="Calibri" charset="0"/>
              </a:rPr>
              <a:t>w</a:t>
            </a:r>
            <a:r>
              <a:rPr lang="en-US" dirty="0" smtClean="0">
                <a:cs typeface="Calibri" charset="0"/>
              </a:rPr>
              <a:t>hat </a:t>
            </a:r>
            <a:r>
              <a:rPr lang="en-US" dirty="0" smtClean="0">
                <a:cs typeface="Calibri" charset="0"/>
              </a:rPr>
              <a:t>strengths can we build on?</a:t>
            </a:r>
          </a:p>
          <a:p>
            <a:pPr eaLnBrk="1" hangingPunct="1">
              <a:lnSpc>
                <a:spcPct val="50000"/>
              </a:lnSpc>
            </a:pPr>
            <a:endParaRPr lang="en-US" b="1" dirty="0">
              <a:cs typeface="Calibri" charset="0"/>
            </a:endParaRPr>
          </a:p>
          <a:p>
            <a:pPr eaLnBrk="1" hangingPunct="1"/>
            <a:r>
              <a:rPr lang="en-US" b="1" dirty="0" smtClean="0">
                <a:solidFill>
                  <a:srgbClr val="FF0000"/>
                </a:solidFill>
                <a:cs typeface="Calibri" charset="0"/>
              </a:rPr>
              <a:t>Co-produced evaluation</a:t>
            </a:r>
            <a:r>
              <a:rPr lang="en-US" b="1" dirty="0">
                <a:solidFill>
                  <a:srgbClr val="FF0000"/>
                </a:solidFill>
                <a:cs typeface="Calibri" charset="0"/>
              </a:rPr>
              <a:t>: </a:t>
            </a:r>
            <a:r>
              <a:rPr lang="en-US" dirty="0">
                <a:cs typeface="Calibri" charset="0"/>
              </a:rPr>
              <a:t>from KPIs to personal outcomes</a:t>
            </a:r>
          </a:p>
          <a:p>
            <a:pPr eaLnBrk="1" hangingPunct="1">
              <a:lnSpc>
                <a:spcPct val="60000"/>
              </a:lnSpc>
            </a:pPr>
            <a:endParaRPr lang="en-US" dirty="0">
              <a:cs typeface="Calibri" charset="0"/>
            </a:endParaRPr>
          </a:p>
          <a:p>
            <a:pPr eaLnBrk="1" hangingPunct="1"/>
            <a:r>
              <a:rPr lang="en-US" b="1" dirty="0" smtClean="0">
                <a:solidFill>
                  <a:srgbClr val="7634A2"/>
                </a:solidFill>
                <a:cs typeface="Calibri" charset="0"/>
              </a:rPr>
              <a:t>[National Outcomes Framework]</a:t>
            </a:r>
          </a:p>
        </p:txBody>
      </p:sp>
    </p:spTree>
    <p:extLst>
      <p:ext uri="{BB962C8B-B14F-4D97-AF65-F5344CB8AC3E}">
        <p14:creationId xmlns:p14="http://schemas.microsoft.com/office/powerpoint/2010/main" val="2112700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889133" y="1310873"/>
            <a:ext cx="8738261" cy="3284537"/>
          </a:xfrm>
        </p:spPr>
        <p:txBody>
          <a:bodyPr>
            <a:normAutofit fontScale="90000"/>
          </a:bodyPr>
          <a:lstStyle/>
          <a:p>
            <a:pPr algn="l" eaLnBrk="1" hangingPunct="1">
              <a:lnSpc>
                <a:spcPct val="140000"/>
              </a:lnSpc>
              <a:spcAft>
                <a:spcPts val="4800"/>
              </a:spcAft>
            </a:pPr>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800" b="1" dirty="0">
                <a:solidFill>
                  <a:srgbClr val="82C910"/>
                </a:solidFill>
                <a:latin typeface="Arial Black" charset="0"/>
                <a:cs typeface="Arial Black" charset="0"/>
              </a:rPr>
              <a:t/>
            </a:r>
            <a:br>
              <a:rPr lang="en-US" sz="2800" b="1" dirty="0">
                <a:solidFill>
                  <a:srgbClr val="82C910"/>
                </a:solidFill>
                <a:latin typeface="Arial Black" charset="0"/>
                <a:cs typeface="Arial Black" charset="0"/>
              </a:rPr>
            </a:br>
            <a:r>
              <a:rPr lang="en-US" sz="2800" dirty="0">
                <a:solidFill>
                  <a:srgbClr val="82C910"/>
                </a:solidFill>
                <a:latin typeface="Calibri" charset="0"/>
                <a:cs typeface="Calibri" charset="0"/>
              </a:rPr>
              <a:t/>
            </a:r>
            <a:br>
              <a:rPr lang="en-US" sz="2800" dirty="0">
                <a:solidFill>
                  <a:srgbClr val="82C910"/>
                </a:solidFill>
                <a:latin typeface="Calibri" charset="0"/>
                <a:cs typeface="Calibri" charset="0"/>
              </a:rPr>
            </a:br>
            <a:r>
              <a:rPr lang="en-US" sz="3200" b="1" dirty="0">
                <a:solidFill>
                  <a:srgbClr val="82C910"/>
                </a:solidFill>
                <a:latin typeface="Arial" charset="0"/>
                <a:cs typeface="Arial" charset="0"/>
              </a:rPr>
              <a:t/>
            </a:r>
            <a:br>
              <a:rPr lang="en-US" sz="3200" b="1" dirty="0">
                <a:solidFill>
                  <a:srgbClr val="82C910"/>
                </a:solidFill>
                <a:latin typeface="Arial" charset="0"/>
                <a:cs typeface="Arial" charset="0"/>
              </a:rPr>
            </a:br>
            <a:r>
              <a:rPr lang="en-US" sz="3200" dirty="0">
                <a:solidFill>
                  <a:srgbClr val="404040"/>
                </a:solidFill>
                <a:latin typeface="Calibri" charset="0"/>
                <a:cs typeface="Calibri" charset="0"/>
              </a:rPr>
              <a:t/>
            </a:r>
            <a:br>
              <a:rPr lang="en-US" sz="3200" dirty="0">
                <a:solidFill>
                  <a:srgbClr val="404040"/>
                </a:solidFill>
                <a:latin typeface="Calibri" charset="0"/>
                <a:cs typeface="Calibri"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500" dirty="0">
                <a:solidFill>
                  <a:srgbClr val="404040"/>
                </a:solidFill>
                <a:latin typeface="Calibri" charset="0"/>
                <a:cs typeface="Calibri" charset="0"/>
              </a:rPr>
              <a:t/>
            </a:r>
            <a:br>
              <a:rPr lang="en-US" sz="2500" dirty="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5" name="Oval Callout 4"/>
          <p:cNvSpPr/>
          <p:nvPr/>
        </p:nvSpPr>
        <p:spPr>
          <a:xfrm>
            <a:off x="398574" y="228600"/>
            <a:ext cx="4057042" cy="1373020"/>
          </a:xfrm>
          <a:prstGeom prst="wedgeEllipseCallout">
            <a:avLst>
              <a:gd name="adj1" fmla="val 45028"/>
              <a:gd name="adj2" fmla="val 52942"/>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6" name="Rectangle 5"/>
          <p:cNvSpPr/>
          <p:nvPr/>
        </p:nvSpPr>
        <p:spPr>
          <a:xfrm>
            <a:off x="0" y="405239"/>
            <a:ext cx="4862193" cy="1446550"/>
          </a:xfrm>
          <a:prstGeom prst="rect">
            <a:avLst/>
          </a:prstGeom>
          <a:noFill/>
          <a:ln>
            <a:noFill/>
          </a:ln>
        </p:spPr>
        <p:txBody>
          <a:bodyPr wrap="square">
            <a:spAutoFit/>
          </a:bodyPr>
          <a:lstStyle/>
          <a:p>
            <a:pPr algn="ctr"/>
            <a:r>
              <a:rPr lang="en-US" sz="2800" b="1" dirty="0" smtClean="0">
                <a:solidFill>
                  <a:schemeClr val="bg1"/>
                </a:solidFill>
                <a:latin typeface="Arial Black"/>
                <a:cs typeface="Arial Black"/>
              </a:rPr>
              <a:t>Co-production: </a:t>
            </a:r>
          </a:p>
          <a:p>
            <a:pPr algn="ctr"/>
            <a:r>
              <a:rPr lang="en-US" sz="2800" b="1" dirty="0" smtClean="0">
                <a:solidFill>
                  <a:schemeClr val="bg1"/>
                </a:solidFill>
                <a:latin typeface="Arial Black"/>
                <a:cs typeface="Arial Black"/>
              </a:rPr>
              <a:t>why else?</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
        <p:nvSpPr>
          <p:cNvPr id="4" name="TextBox 3"/>
          <p:cNvSpPr txBox="1"/>
          <p:nvPr/>
        </p:nvSpPr>
        <p:spPr>
          <a:xfrm>
            <a:off x="4375150" y="997804"/>
            <a:ext cx="4540250" cy="830997"/>
          </a:xfrm>
          <a:prstGeom prst="rect">
            <a:avLst/>
          </a:prstGeom>
          <a:noFill/>
        </p:spPr>
        <p:txBody>
          <a:bodyPr wrap="square" rtlCol="0">
            <a:spAutoFit/>
          </a:bodyPr>
          <a:lstStyle/>
          <a:p>
            <a:pPr>
              <a:lnSpc>
                <a:spcPct val="140000"/>
              </a:lnSpc>
            </a:pPr>
            <a:r>
              <a:rPr lang="en-US" sz="3600" b="1" dirty="0" smtClean="0">
                <a:solidFill>
                  <a:srgbClr val="FF0000"/>
                </a:solidFill>
                <a:cs typeface="Arial Black" charset="0"/>
              </a:rPr>
              <a:t>because we have to!</a:t>
            </a:r>
            <a:endParaRPr lang="en-US" sz="3600" b="1" dirty="0">
              <a:solidFill>
                <a:srgbClr val="FF0000"/>
              </a:solidFill>
              <a:cs typeface="Arial Black" charset="0"/>
            </a:endParaRPr>
          </a:p>
        </p:txBody>
      </p:sp>
      <p:sp>
        <p:nvSpPr>
          <p:cNvPr id="8" name="TextBox 4"/>
          <p:cNvSpPr txBox="1">
            <a:spLocks noChangeArrowheads="1"/>
          </p:cNvSpPr>
          <p:nvPr/>
        </p:nvSpPr>
        <p:spPr bwMode="auto">
          <a:xfrm>
            <a:off x="685800" y="1981200"/>
            <a:ext cx="8834569"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nSpc>
                <a:spcPts val="3200"/>
              </a:lnSpc>
            </a:pPr>
            <a:r>
              <a:rPr lang="en-GB" b="1" dirty="0">
                <a:solidFill>
                  <a:srgbClr val="C448FF"/>
                </a:solidFill>
              </a:rPr>
              <a:t>E</a:t>
            </a:r>
            <a:r>
              <a:rPr lang="en-GB" b="1" dirty="0" smtClean="0">
                <a:solidFill>
                  <a:srgbClr val="C448FF"/>
                </a:solidFill>
              </a:rPr>
              <a:t>ssential </a:t>
            </a:r>
            <a:r>
              <a:rPr lang="en-GB" b="1" dirty="0">
                <a:solidFill>
                  <a:srgbClr val="C448FF"/>
                </a:solidFill>
              </a:rPr>
              <a:t>to fulfilling </a:t>
            </a:r>
            <a:r>
              <a:rPr lang="en-GB" b="1" dirty="0" smtClean="0">
                <a:solidFill>
                  <a:srgbClr val="C448FF"/>
                </a:solidFill>
              </a:rPr>
              <a:t>the </a:t>
            </a:r>
            <a:r>
              <a:rPr lang="en-GB" b="1" dirty="0">
                <a:solidFill>
                  <a:srgbClr val="C448FF"/>
                </a:solidFill>
              </a:rPr>
              <a:t>duty </a:t>
            </a:r>
            <a:r>
              <a:rPr lang="en-GB" b="1" dirty="0" smtClean="0">
                <a:solidFill>
                  <a:srgbClr val="C448FF"/>
                </a:solidFill>
              </a:rPr>
              <a:t>of the Act will </a:t>
            </a:r>
            <a:r>
              <a:rPr lang="en-GB" b="1" dirty="0">
                <a:solidFill>
                  <a:srgbClr val="C448FF"/>
                </a:solidFill>
              </a:rPr>
              <a:t>be an approach </a:t>
            </a:r>
            <a:r>
              <a:rPr lang="en-GB" b="1" dirty="0" smtClean="0">
                <a:solidFill>
                  <a:srgbClr val="C448FF"/>
                </a:solidFill>
              </a:rPr>
              <a:t>which:</a:t>
            </a:r>
          </a:p>
          <a:p>
            <a:pPr>
              <a:lnSpc>
                <a:spcPts val="3200"/>
              </a:lnSpc>
            </a:pPr>
            <a:endParaRPr lang="en-US" b="1" dirty="0">
              <a:solidFill>
                <a:srgbClr val="7634A2"/>
              </a:solidFill>
            </a:endParaRPr>
          </a:p>
          <a:p>
            <a:pPr marL="342900" lvl="0" indent="-342900">
              <a:lnSpc>
                <a:spcPts val="3200"/>
              </a:lnSpc>
              <a:buFont typeface="Arial" charset="0"/>
              <a:buChar char="•"/>
            </a:pPr>
            <a:r>
              <a:rPr lang="en-GB" dirty="0"/>
              <a:t>Recognises people as assets, </a:t>
            </a:r>
            <a:r>
              <a:rPr lang="en-GB" dirty="0" smtClean="0"/>
              <a:t>having a </a:t>
            </a:r>
            <a:r>
              <a:rPr lang="en-GB" dirty="0"/>
              <a:t>positive contribution to make to the design and operation of services</a:t>
            </a:r>
            <a:endParaRPr lang="en-US" dirty="0"/>
          </a:p>
          <a:p>
            <a:pPr marL="342900" lvl="0" indent="-342900">
              <a:lnSpc>
                <a:spcPts val="3200"/>
              </a:lnSpc>
              <a:buFont typeface="Arial" charset="0"/>
              <a:buChar char="•"/>
            </a:pPr>
            <a:r>
              <a:rPr lang="en-GB" dirty="0"/>
              <a:t>Supports and empowers people to get involved with the design and operation of services</a:t>
            </a:r>
            <a:endParaRPr lang="en-US" dirty="0"/>
          </a:p>
          <a:p>
            <a:pPr marL="342900" lvl="0" indent="-342900">
              <a:lnSpc>
                <a:spcPts val="3200"/>
              </a:lnSpc>
              <a:buFont typeface="Arial" charset="0"/>
              <a:buChar char="•"/>
            </a:pPr>
            <a:r>
              <a:rPr lang="en-GB" dirty="0"/>
              <a:t>Empowers people to take responsibility for, and contribute to, their own well-being</a:t>
            </a:r>
            <a:endParaRPr lang="en-US" dirty="0"/>
          </a:p>
          <a:p>
            <a:pPr marL="342900" lvl="0" indent="-342900">
              <a:lnSpc>
                <a:spcPts val="3200"/>
              </a:lnSpc>
              <a:buFont typeface="Arial" charset="0"/>
              <a:buChar char="•"/>
            </a:pPr>
            <a:r>
              <a:rPr lang="en-GB" dirty="0"/>
              <a:t>Ensures that practitioners work in partnership with people to achieve personal outcomes at an individual and service level</a:t>
            </a:r>
            <a:endParaRPr lang="en-US" dirty="0"/>
          </a:p>
          <a:p>
            <a:pPr marL="342900" lvl="0" indent="-342900">
              <a:lnSpc>
                <a:spcPts val="3200"/>
              </a:lnSpc>
              <a:buFont typeface="Arial" charset="0"/>
              <a:buChar char="•"/>
            </a:pPr>
            <a:r>
              <a:rPr lang="en-GB" dirty="0"/>
              <a:t>Involves people in designing outcomes for services</a:t>
            </a:r>
            <a:r>
              <a:rPr lang="en-GB" sz="2800" dirty="0"/>
              <a:t>.</a:t>
            </a:r>
            <a:endParaRPr lang="en-US" sz="2800" dirty="0">
              <a:effectLst/>
            </a:endParaRPr>
          </a:p>
        </p:txBody>
      </p:sp>
    </p:spTree>
    <p:extLst>
      <p:ext uri="{BB962C8B-B14F-4D97-AF65-F5344CB8AC3E}">
        <p14:creationId xmlns:p14="http://schemas.microsoft.com/office/powerpoint/2010/main" val="1834601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889133" y="1310873"/>
            <a:ext cx="8738261" cy="3284537"/>
          </a:xfrm>
        </p:spPr>
        <p:txBody>
          <a:bodyPr>
            <a:normAutofit fontScale="90000"/>
          </a:bodyPr>
          <a:lstStyle/>
          <a:p>
            <a:pPr algn="l" eaLnBrk="1" hangingPunct="1">
              <a:lnSpc>
                <a:spcPct val="140000"/>
              </a:lnSpc>
              <a:spcAft>
                <a:spcPts val="4800"/>
              </a:spcAft>
            </a:pPr>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800" b="1" dirty="0">
                <a:solidFill>
                  <a:srgbClr val="82C910"/>
                </a:solidFill>
                <a:latin typeface="Arial Black" charset="0"/>
                <a:cs typeface="Arial Black" charset="0"/>
              </a:rPr>
              <a:t/>
            </a:r>
            <a:br>
              <a:rPr lang="en-US" sz="2800" b="1" dirty="0">
                <a:solidFill>
                  <a:srgbClr val="82C910"/>
                </a:solidFill>
                <a:latin typeface="Arial Black" charset="0"/>
                <a:cs typeface="Arial Black" charset="0"/>
              </a:rPr>
            </a:br>
            <a:r>
              <a:rPr lang="en-US" sz="2800" dirty="0">
                <a:solidFill>
                  <a:srgbClr val="82C910"/>
                </a:solidFill>
                <a:latin typeface="Calibri" charset="0"/>
                <a:cs typeface="Calibri" charset="0"/>
              </a:rPr>
              <a:t/>
            </a:r>
            <a:br>
              <a:rPr lang="en-US" sz="2800" dirty="0">
                <a:solidFill>
                  <a:srgbClr val="82C910"/>
                </a:solidFill>
                <a:latin typeface="Calibri" charset="0"/>
                <a:cs typeface="Calibri" charset="0"/>
              </a:rPr>
            </a:br>
            <a:r>
              <a:rPr lang="en-US" sz="3200" b="1" dirty="0">
                <a:solidFill>
                  <a:srgbClr val="82C910"/>
                </a:solidFill>
                <a:latin typeface="Arial" charset="0"/>
                <a:cs typeface="Arial" charset="0"/>
              </a:rPr>
              <a:t/>
            </a:r>
            <a:br>
              <a:rPr lang="en-US" sz="3200" b="1" dirty="0">
                <a:solidFill>
                  <a:srgbClr val="82C910"/>
                </a:solidFill>
                <a:latin typeface="Arial" charset="0"/>
                <a:cs typeface="Arial" charset="0"/>
              </a:rPr>
            </a:br>
            <a:r>
              <a:rPr lang="en-US" sz="3200" dirty="0">
                <a:solidFill>
                  <a:srgbClr val="404040"/>
                </a:solidFill>
                <a:latin typeface="Calibri" charset="0"/>
                <a:cs typeface="Calibri" charset="0"/>
              </a:rPr>
              <a:t/>
            </a:r>
            <a:br>
              <a:rPr lang="en-US" sz="3200" dirty="0">
                <a:solidFill>
                  <a:srgbClr val="404040"/>
                </a:solidFill>
                <a:latin typeface="Calibri" charset="0"/>
                <a:cs typeface="Calibri"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500" dirty="0">
                <a:solidFill>
                  <a:srgbClr val="404040"/>
                </a:solidFill>
                <a:latin typeface="Calibri" charset="0"/>
                <a:cs typeface="Calibri" charset="0"/>
              </a:rPr>
              <a:t/>
            </a:r>
            <a:br>
              <a:rPr lang="en-US" sz="2500" dirty="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5" name="Oval Callout 4"/>
          <p:cNvSpPr/>
          <p:nvPr/>
        </p:nvSpPr>
        <p:spPr>
          <a:xfrm>
            <a:off x="360822" y="304800"/>
            <a:ext cx="4462746" cy="1510322"/>
          </a:xfrm>
          <a:prstGeom prst="wedgeEllipseCallout">
            <a:avLst>
              <a:gd name="adj1" fmla="val 45028"/>
              <a:gd name="adj2" fmla="val 52942"/>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6" name="Rectangle 5"/>
          <p:cNvSpPr/>
          <p:nvPr/>
        </p:nvSpPr>
        <p:spPr>
          <a:xfrm>
            <a:off x="165100" y="550090"/>
            <a:ext cx="4862193" cy="1600438"/>
          </a:xfrm>
          <a:prstGeom prst="rect">
            <a:avLst/>
          </a:prstGeom>
          <a:noFill/>
          <a:ln>
            <a:noFill/>
          </a:ln>
        </p:spPr>
        <p:txBody>
          <a:bodyPr wrap="square">
            <a:spAutoFit/>
          </a:bodyPr>
          <a:lstStyle/>
          <a:p>
            <a:pPr algn="ctr"/>
            <a:r>
              <a:rPr lang="en-US" sz="3200" b="1" dirty="0" smtClean="0">
                <a:solidFill>
                  <a:schemeClr val="bg1"/>
                </a:solidFill>
                <a:latin typeface="Arial Black"/>
                <a:cs typeface="Arial Black"/>
              </a:rPr>
              <a:t>Co-production: </a:t>
            </a:r>
          </a:p>
          <a:p>
            <a:pPr algn="ctr"/>
            <a:r>
              <a:rPr lang="en-US" sz="3200" b="1" dirty="0" smtClean="0">
                <a:solidFill>
                  <a:schemeClr val="bg1"/>
                </a:solidFill>
                <a:latin typeface="Arial Black"/>
                <a:cs typeface="Arial Black"/>
              </a:rPr>
              <a:t>why else?</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
        <p:nvSpPr>
          <p:cNvPr id="8" name="TextBox 4"/>
          <p:cNvSpPr txBox="1">
            <a:spLocks noChangeArrowheads="1"/>
          </p:cNvSpPr>
          <p:nvPr/>
        </p:nvSpPr>
        <p:spPr bwMode="auto">
          <a:xfrm>
            <a:off x="792825" y="2209801"/>
            <a:ext cx="8494052"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smtClean="0">
                <a:solidFill>
                  <a:srgbClr val="C448FF"/>
                </a:solidFill>
                <a:cs typeface="Calibri" charset="0"/>
              </a:rPr>
              <a:t>Guidance on working with Communities</a:t>
            </a:r>
            <a:endParaRPr lang="en-US" b="1" dirty="0">
              <a:solidFill>
                <a:srgbClr val="FF0000"/>
              </a:solidFill>
              <a:cs typeface="Calibri" charset="0"/>
            </a:endParaRPr>
          </a:p>
          <a:p>
            <a:pPr marL="342900" indent="-342900">
              <a:buFont typeface="Arial"/>
              <a:buChar char="•"/>
            </a:pPr>
            <a:r>
              <a:rPr lang="en-US" dirty="0" smtClean="0"/>
              <a:t>involve communities</a:t>
            </a:r>
            <a:r>
              <a:rPr lang="en-US" dirty="0"/>
              <a:t>, service users and </a:t>
            </a:r>
            <a:r>
              <a:rPr lang="en-US" dirty="0" err="1" smtClean="0"/>
              <a:t>organisations</a:t>
            </a:r>
            <a:r>
              <a:rPr lang="en-US" dirty="0" smtClean="0"/>
              <a:t> </a:t>
            </a:r>
            <a:r>
              <a:rPr lang="en-US" dirty="0"/>
              <a:t>in </a:t>
            </a:r>
            <a:r>
              <a:rPr lang="en-US" dirty="0" smtClean="0"/>
              <a:t>defining problems </a:t>
            </a:r>
            <a:r>
              <a:rPr lang="en-US" dirty="0"/>
              <a:t>and in the </a:t>
            </a:r>
            <a:r>
              <a:rPr lang="en-US" dirty="0" smtClean="0"/>
              <a:t>identification</a:t>
            </a:r>
            <a:r>
              <a:rPr lang="en-US" dirty="0"/>
              <a:t>, design, delivery and </a:t>
            </a:r>
            <a:r>
              <a:rPr lang="en-US" dirty="0" smtClean="0"/>
              <a:t>evaluation </a:t>
            </a:r>
            <a:r>
              <a:rPr lang="en-US" dirty="0"/>
              <a:t>of new </a:t>
            </a:r>
            <a:r>
              <a:rPr lang="en-US" dirty="0" smtClean="0"/>
              <a:t>approaches</a:t>
            </a:r>
            <a:endParaRPr lang="en-US" dirty="0"/>
          </a:p>
          <a:p>
            <a:pPr marL="342900" indent="-342900">
              <a:buFont typeface="Arial"/>
              <a:buChar char="•"/>
            </a:pPr>
            <a:r>
              <a:rPr lang="en-US" dirty="0" smtClean="0"/>
              <a:t>recognition </a:t>
            </a:r>
            <a:r>
              <a:rPr lang="en-US" dirty="0"/>
              <a:t>of shared responsibility to improve public </a:t>
            </a:r>
            <a:r>
              <a:rPr lang="en-US" dirty="0" smtClean="0"/>
              <a:t>services, </a:t>
            </a:r>
            <a:r>
              <a:rPr lang="en-US" dirty="0"/>
              <a:t>focused on outcomes </a:t>
            </a:r>
            <a:r>
              <a:rPr lang="en-US" dirty="0" smtClean="0"/>
              <a:t>and assets </a:t>
            </a:r>
            <a:endParaRPr lang="en-US" dirty="0"/>
          </a:p>
          <a:p>
            <a:pPr eaLnBrk="1" hangingPunct="1">
              <a:lnSpc>
                <a:spcPct val="60000"/>
              </a:lnSpc>
            </a:pPr>
            <a:r>
              <a:rPr lang="en-US" dirty="0">
                <a:cs typeface="Calibri" charset="0"/>
              </a:rPr>
              <a:t>	</a:t>
            </a:r>
          </a:p>
          <a:p>
            <a:pPr eaLnBrk="1" hangingPunct="1">
              <a:lnSpc>
                <a:spcPct val="120000"/>
              </a:lnSpc>
            </a:pPr>
            <a:r>
              <a:rPr lang="en-US" sz="2800" b="1" dirty="0" smtClean="0">
                <a:solidFill>
                  <a:srgbClr val="C448FF"/>
                </a:solidFill>
                <a:cs typeface="Calibri" charset="0"/>
              </a:rPr>
              <a:t>Prudent Healthcare</a:t>
            </a:r>
            <a:endParaRPr lang="en-US" sz="2800" dirty="0">
              <a:cs typeface="Calibri" charset="0"/>
            </a:endParaRPr>
          </a:p>
          <a:p>
            <a:pPr eaLnBrk="1" hangingPunct="1"/>
            <a:r>
              <a:rPr lang="en-US" dirty="0"/>
              <a:t>Achieve health &amp; wellbeing with the public, patients and professionals as equal partners </a:t>
            </a:r>
            <a:r>
              <a:rPr lang="en-US" b="1" dirty="0"/>
              <a:t>through co-</a:t>
            </a:r>
            <a:r>
              <a:rPr lang="en-US" b="1" dirty="0" smtClean="0"/>
              <a:t>production</a:t>
            </a:r>
          </a:p>
        </p:txBody>
      </p:sp>
      <p:sp>
        <p:nvSpPr>
          <p:cNvPr id="7" name="TextBox 6"/>
          <p:cNvSpPr txBox="1"/>
          <p:nvPr/>
        </p:nvSpPr>
        <p:spPr>
          <a:xfrm>
            <a:off x="4787900" y="1150204"/>
            <a:ext cx="3136900" cy="830997"/>
          </a:xfrm>
          <a:prstGeom prst="rect">
            <a:avLst/>
          </a:prstGeom>
          <a:noFill/>
        </p:spPr>
        <p:txBody>
          <a:bodyPr wrap="square" rtlCol="0">
            <a:spAutoFit/>
          </a:bodyPr>
          <a:lstStyle/>
          <a:p>
            <a:pPr>
              <a:lnSpc>
                <a:spcPct val="140000"/>
              </a:lnSpc>
            </a:pPr>
            <a:r>
              <a:rPr lang="en-US" sz="3600" b="1" dirty="0" smtClean="0">
                <a:solidFill>
                  <a:srgbClr val="FF0000"/>
                </a:solidFill>
                <a:cs typeface="Arial Black" charset="0"/>
              </a:rPr>
              <a:t>and…</a:t>
            </a:r>
            <a:endParaRPr lang="en-US" sz="3600" b="1" dirty="0">
              <a:solidFill>
                <a:srgbClr val="FF0000"/>
              </a:solidFill>
              <a:cs typeface="Arial Black" charset="0"/>
            </a:endParaRPr>
          </a:p>
        </p:txBody>
      </p:sp>
    </p:spTree>
    <p:extLst>
      <p:ext uri="{BB962C8B-B14F-4D97-AF65-F5344CB8AC3E}">
        <p14:creationId xmlns:p14="http://schemas.microsoft.com/office/powerpoint/2010/main" val="3619595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889133" y="1310873"/>
            <a:ext cx="8738261" cy="3284537"/>
          </a:xfrm>
        </p:spPr>
        <p:txBody>
          <a:bodyPr>
            <a:normAutofit fontScale="90000"/>
          </a:bodyPr>
          <a:lstStyle/>
          <a:p>
            <a:pPr algn="l" eaLnBrk="1" hangingPunct="1">
              <a:lnSpc>
                <a:spcPct val="140000"/>
              </a:lnSpc>
              <a:spcAft>
                <a:spcPts val="4800"/>
              </a:spcAft>
            </a:pPr>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800" b="1" dirty="0">
                <a:solidFill>
                  <a:srgbClr val="82C910"/>
                </a:solidFill>
                <a:latin typeface="Arial Black" charset="0"/>
                <a:cs typeface="Arial Black" charset="0"/>
              </a:rPr>
              <a:t/>
            </a:r>
            <a:br>
              <a:rPr lang="en-US" sz="2800" b="1" dirty="0">
                <a:solidFill>
                  <a:srgbClr val="82C910"/>
                </a:solidFill>
                <a:latin typeface="Arial Black" charset="0"/>
                <a:cs typeface="Arial Black" charset="0"/>
              </a:rPr>
            </a:br>
            <a:r>
              <a:rPr lang="en-US" sz="2800" dirty="0">
                <a:solidFill>
                  <a:srgbClr val="82C910"/>
                </a:solidFill>
                <a:latin typeface="Calibri" charset="0"/>
                <a:cs typeface="Calibri" charset="0"/>
              </a:rPr>
              <a:t/>
            </a:r>
            <a:br>
              <a:rPr lang="en-US" sz="2800" dirty="0">
                <a:solidFill>
                  <a:srgbClr val="82C910"/>
                </a:solidFill>
                <a:latin typeface="Calibri" charset="0"/>
                <a:cs typeface="Calibri" charset="0"/>
              </a:rPr>
            </a:br>
            <a:r>
              <a:rPr lang="en-US" sz="3200" b="1" dirty="0">
                <a:solidFill>
                  <a:srgbClr val="82C910"/>
                </a:solidFill>
                <a:latin typeface="Arial" charset="0"/>
                <a:cs typeface="Arial" charset="0"/>
              </a:rPr>
              <a:t/>
            </a:r>
            <a:br>
              <a:rPr lang="en-US" sz="3200" b="1" dirty="0">
                <a:solidFill>
                  <a:srgbClr val="82C910"/>
                </a:solidFill>
                <a:latin typeface="Arial" charset="0"/>
                <a:cs typeface="Arial" charset="0"/>
              </a:rPr>
            </a:br>
            <a:r>
              <a:rPr lang="en-US" sz="3200" dirty="0">
                <a:solidFill>
                  <a:srgbClr val="404040"/>
                </a:solidFill>
                <a:latin typeface="Calibri" charset="0"/>
                <a:cs typeface="Calibri" charset="0"/>
              </a:rPr>
              <a:t/>
            </a:r>
            <a:br>
              <a:rPr lang="en-US" sz="3200" dirty="0">
                <a:solidFill>
                  <a:srgbClr val="404040"/>
                </a:solidFill>
                <a:latin typeface="Calibri" charset="0"/>
                <a:cs typeface="Calibri"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500" dirty="0">
                <a:solidFill>
                  <a:srgbClr val="404040"/>
                </a:solidFill>
                <a:latin typeface="Calibri" charset="0"/>
                <a:cs typeface="Calibri" charset="0"/>
              </a:rPr>
              <a:t/>
            </a:r>
            <a:br>
              <a:rPr lang="en-US" sz="2500" dirty="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8" name="TextBox 4"/>
          <p:cNvSpPr txBox="1">
            <a:spLocks noChangeArrowheads="1"/>
          </p:cNvSpPr>
          <p:nvPr/>
        </p:nvSpPr>
        <p:spPr bwMode="auto">
          <a:xfrm>
            <a:off x="780267" y="1905774"/>
            <a:ext cx="884712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dirty="0" smtClean="0">
                <a:solidFill>
                  <a:srgbClr val="C448FF"/>
                </a:solidFill>
                <a:cs typeface="Calibri" charset="0"/>
              </a:rPr>
              <a:t>Chief Medical Officer’s Report 2016</a:t>
            </a:r>
          </a:p>
          <a:p>
            <a:r>
              <a:rPr lang="en-US" b="1" dirty="0" smtClean="0">
                <a:solidFill>
                  <a:srgbClr val="0070C0"/>
                </a:solidFill>
                <a:cs typeface="Calibri" charset="0"/>
              </a:rPr>
              <a:t>Rebalancing healthcare: </a:t>
            </a:r>
          </a:p>
          <a:p>
            <a:r>
              <a:rPr lang="en-US" b="1" dirty="0" smtClean="0">
                <a:solidFill>
                  <a:srgbClr val="0070C0"/>
                </a:solidFill>
                <a:cs typeface="Calibri" charset="0"/>
              </a:rPr>
              <a:t>working in partnership to reduce social inequality</a:t>
            </a:r>
          </a:p>
        </p:txBody>
      </p:sp>
      <p:sp>
        <p:nvSpPr>
          <p:cNvPr id="7" name="TextBox 6"/>
          <p:cNvSpPr txBox="1"/>
          <p:nvPr/>
        </p:nvSpPr>
        <p:spPr>
          <a:xfrm>
            <a:off x="4455616" y="947262"/>
            <a:ext cx="3136900" cy="830997"/>
          </a:xfrm>
          <a:prstGeom prst="rect">
            <a:avLst/>
          </a:prstGeom>
          <a:noFill/>
        </p:spPr>
        <p:txBody>
          <a:bodyPr wrap="square" rtlCol="0">
            <a:spAutoFit/>
          </a:bodyPr>
          <a:lstStyle/>
          <a:p>
            <a:pPr>
              <a:lnSpc>
                <a:spcPct val="140000"/>
              </a:lnSpc>
            </a:pPr>
            <a:r>
              <a:rPr lang="en-US" sz="3600" b="1" dirty="0" smtClean="0">
                <a:solidFill>
                  <a:srgbClr val="FF0000"/>
                </a:solidFill>
                <a:cs typeface="Arial Black" charset="0"/>
              </a:rPr>
              <a:t>and…</a:t>
            </a:r>
            <a:endParaRPr lang="en-US" sz="3600" b="1" dirty="0">
              <a:solidFill>
                <a:srgbClr val="FF0000"/>
              </a:solidFill>
              <a:cs typeface="Arial Black" charset="0"/>
            </a:endParaRPr>
          </a:p>
        </p:txBody>
      </p:sp>
      <p:sp>
        <p:nvSpPr>
          <p:cNvPr id="9" name="Oval Callout 8"/>
          <p:cNvSpPr/>
          <p:nvPr/>
        </p:nvSpPr>
        <p:spPr>
          <a:xfrm>
            <a:off x="398574" y="228600"/>
            <a:ext cx="4057042" cy="1373020"/>
          </a:xfrm>
          <a:prstGeom prst="wedgeEllipseCallout">
            <a:avLst>
              <a:gd name="adj1" fmla="val 45028"/>
              <a:gd name="adj2" fmla="val 52942"/>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10" name="Rectangle 9"/>
          <p:cNvSpPr/>
          <p:nvPr/>
        </p:nvSpPr>
        <p:spPr>
          <a:xfrm>
            <a:off x="0" y="405239"/>
            <a:ext cx="4862193" cy="1446550"/>
          </a:xfrm>
          <a:prstGeom prst="rect">
            <a:avLst/>
          </a:prstGeom>
          <a:noFill/>
          <a:ln>
            <a:noFill/>
          </a:ln>
        </p:spPr>
        <p:txBody>
          <a:bodyPr wrap="square">
            <a:spAutoFit/>
          </a:bodyPr>
          <a:lstStyle/>
          <a:p>
            <a:pPr algn="ctr"/>
            <a:r>
              <a:rPr lang="en-US" sz="2800" b="1" dirty="0" smtClean="0">
                <a:solidFill>
                  <a:schemeClr val="bg1"/>
                </a:solidFill>
                <a:latin typeface="Arial Black"/>
                <a:cs typeface="Arial Black"/>
              </a:rPr>
              <a:t>Co-production: </a:t>
            </a:r>
          </a:p>
          <a:p>
            <a:pPr algn="ctr"/>
            <a:r>
              <a:rPr lang="en-US" sz="2800" b="1" dirty="0" smtClean="0">
                <a:solidFill>
                  <a:schemeClr val="bg1"/>
                </a:solidFill>
                <a:latin typeface="Arial Black"/>
                <a:cs typeface="Arial Black"/>
              </a:rPr>
              <a:t>why else?</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098" t="10676" r="4268" b="6714"/>
          <a:stretch/>
        </p:blipFill>
        <p:spPr>
          <a:xfrm>
            <a:off x="2290265" y="3295173"/>
            <a:ext cx="4856473" cy="3029427"/>
          </a:xfrm>
          <a:prstGeom prst="rect">
            <a:avLst/>
          </a:prstGeom>
        </p:spPr>
      </p:pic>
      <p:sp>
        <p:nvSpPr>
          <p:cNvPr id="11" name="TextBox 10"/>
          <p:cNvSpPr txBox="1"/>
          <p:nvPr/>
        </p:nvSpPr>
        <p:spPr>
          <a:xfrm>
            <a:off x="780267" y="6282838"/>
            <a:ext cx="1647054" cy="338554"/>
          </a:xfrm>
          <a:prstGeom prst="rect">
            <a:avLst/>
          </a:prstGeom>
          <a:noFill/>
        </p:spPr>
        <p:txBody>
          <a:bodyPr wrap="none" rtlCol="0">
            <a:spAutoFit/>
          </a:bodyPr>
          <a:lstStyle/>
          <a:p>
            <a:r>
              <a:rPr lang="en-US" sz="1600" smtClean="0"/>
              <a:t>Bunker </a:t>
            </a:r>
            <a:r>
              <a:rPr lang="en-US" sz="1600" i="1" smtClean="0"/>
              <a:t>et al </a:t>
            </a:r>
            <a:r>
              <a:rPr lang="en-US" sz="1600" smtClean="0"/>
              <a:t>1995</a:t>
            </a:r>
            <a:endParaRPr lang="en-US" sz="1600" dirty="0"/>
          </a:p>
        </p:txBody>
      </p:sp>
    </p:spTree>
    <p:extLst>
      <p:ext uri="{BB962C8B-B14F-4D97-AF65-F5344CB8AC3E}">
        <p14:creationId xmlns:p14="http://schemas.microsoft.com/office/powerpoint/2010/main" val="187790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4256228" y="205490"/>
            <a:ext cx="5399923" cy="1827489"/>
          </a:xfrm>
          <a:prstGeom prst="wedgeEllipseCallout">
            <a:avLst>
              <a:gd name="adj1" fmla="val -49159"/>
              <a:gd name="adj2" fmla="val 72102"/>
            </a:avLst>
          </a:prstGeom>
          <a:solidFill>
            <a:srgbClr val="3366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7" name="Rectangle 6"/>
          <p:cNvSpPr/>
          <p:nvPr/>
        </p:nvSpPr>
        <p:spPr>
          <a:xfrm>
            <a:off x="4474208" y="533162"/>
            <a:ext cx="4862193" cy="1600438"/>
          </a:xfrm>
          <a:prstGeom prst="rect">
            <a:avLst/>
          </a:prstGeom>
          <a:noFill/>
          <a:ln>
            <a:noFill/>
          </a:ln>
        </p:spPr>
        <p:txBody>
          <a:bodyPr wrap="square">
            <a:spAutoFit/>
          </a:bodyPr>
          <a:lstStyle/>
          <a:p>
            <a:pPr algn="ctr"/>
            <a:r>
              <a:rPr lang="en-US" sz="4000" b="1" dirty="0" smtClean="0">
                <a:solidFill>
                  <a:schemeClr val="bg1"/>
                </a:solidFill>
                <a:latin typeface="Arial Black"/>
                <a:cs typeface="Arial Black"/>
              </a:rPr>
              <a:t>Co-production: </a:t>
            </a:r>
          </a:p>
          <a:p>
            <a:pPr algn="ctr"/>
            <a:r>
              <a:rPr lang="en-US" sz="4000" b="1" dirty="0" smtClean="0">
                <a:solidFill>
                  <a:schemeClr val="bg1"/>
                </a:solidFill>
                <a:latin typeface="Arial Black"/>
                <a:cs typeface="Arial Black"/>
              </a:rPr>
              <a:t>what?</a:t>
            </a:r>
            <a:r>
              <a:rPr lang="en-US" b="1" dirty="0">
                <a:solidFill>
                  <a:schemeClr val="bg1"/>
                </a:solidFill>
                <a:latin typeface="Arial Black"/>
                <a:cs typeface="Arial Black"/>
              </a:rPr>
              <a:t/>
            </a:r>
            <a:br>
              <a:rPr lang="en-US" b="1" dirty="0">
                <a:solidFill>
                  <a:schemeClr val="bg1"/>
                </a:solidFill>
                <a:latin typeface="Arial Black"/>
                <a:cs typeface="Arial Black"/>
              </a:rPr>
            </a:br>
            <a:endParaRPr lang="en-US" dirty="0"/>
          </a:p>
        </p:txBody>
      </p:sp>
      <p:sp>
        <p:nvSpPr>
          <p:cNvPr id="8" name="Title 1"/>
          <p:cNvSpPr>
            <a:spLocks noGrp="1"/>
          </p:cNvSpPr>
          <p:nvPr>
            <p:ph type="ctrTitle"/>
          </p:nvPr>
        </p:nvSpPr>
        <p:spPr>
          <a:xfrm>
            <a:off x="825501" y="2743201"/>
            <a:ext cx="8738261" cy="3284537"/>
          </a:xfrm>
        </p:spPr>
        <p:txBody>
          <a:bodyPr>
            <a:normAutofit fontScale="90000"/>
          </a:bodyPr>
          <a:lstStyle/>
          <a:p>
            <a:pPr algn="l" eaLnBrk="1" hangingPunct="1">
              <a:lnSpc>
                <a:spcPct val="140000"/>
              </a:lnSpc>
              <a:spcAft>
                <a:spcPts val="4800"/>
              </a:spcAft>
            </a:pPr>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800" dirty="0">
                <a:solidFill>
                  <a:srgbClr val="82C910"/>
                </a:solidFill>
                <a:latin typeface="Calibri" charset="0"/>
                <a:cs typeface="Calibri" charset="0"/>
              </a:rPr>
              <a:t/>
            </a:r>
            <a:br>
              <a:rPr lang="en-US" sz="2800" dirty="0">
                <a:solidFill>
                  <a:srgbClr val="82C910"/>
                </a:solidFill>
                <a:latin typeface="Calibri" charset="0"/>
                <a:cs typeface="Calibri" charset="0"/>
              </a:rPr>
            </a:br>
            <a:r>
              <a:rPr lang="en-US" sz="3600" b="1" dirty="0">
                <a:solidFill>
                  <a:srgbClr val="404040"/>
                </a:solidFill>
                <a:latin typeface="Calibri" charset="0"/>
                <a:cs typeface="Calibri" charset="0"/>
              </a:rPr>
              <a:t>an </a:t>
            </a:r>
            <a:r>
              <a:rPr lang="en-US" sz="3600" b="1" dirty="0" smtClean="0">
                <a:solidFill>
                  <a:srgbClr val="404040"/>
                </a:solidFill>
                <a:latin typeface="Calibri" charset="0"/>
                <a:cs typeface="Calibri" charset="0"/>
              </a:rPr>
              <a:t>asset-based approach </a:t>
            </a:r>
            <a:r>
              <a:rPr lang="en-US" sz="3600" b="1" dirty="0">
                <a:solidFill>
                  <a:srgbClr val="404040"/>
                </a:solidFill>
                <a:latin typeface="Calibri" charset="0"/>
                <a:cs typeface="Calibri" charset="0"/>
              </a:rPr>
              <a:t>to public services which </a:t>
            </a:r>
            <a:r>
              <a:rPr lang="en-US" sz="3600" b="1" dirty="0" smtClean="0">
                <a:solidFill>
                  <a:srgbClr val="404040"/>
                </a:solidFill>
                <a:latin typeface="Calibri" charset="0"/>
                <a:cs typeface="Calibri" charset="0"/>
              </a:rPr>
              <a:t>enables </a:t>
            </a:r>
            <a:r>
              <a:rPr lang="en-US" sz="3600" b="1" dirty="0">
                <a:solidFill>
                  <a:srgbClr val="404040"/>
                </a:solidFill>
                <a:latin typeface="Calibri" charset="0"/>
                <a:cs typeface="Calibri" charset="0"/>
              </a:rPr>
              <a:t>citizens and professionals to </a:t>
            </a:r>
            <a:r>
              <a:rPr lang="en-US" sz="3600" dirty="0">
                <a:solidFill>
                  <a:srgbClr val="404040"/>
                </a:solidFill>
                <a:latin typeface="Calibri" charset="0"/>
                <a:cs typeface="Calibri" charset="0"/>
              </a:rPr>
              <a:t/>
            </a:r>
            <a:br>
              <a:rPr lang="en-US" sz="3600" dirty="0">
                <a:solidFill>
                  <a:srgbClr val="404040"/>
                </a:solidFill>
                <a:latin typeface="Calibri" charset="0"/>
                <a:cs typeface="Calibri" charset="0"/>
              </a:rPr>
            </a:br>
            <a:r>
              <a:rPr lang="en-US" sz="3600" dirty="0">
                <a:solidFill>
                  <a:srgbClr val="FF0000"/>
                </a:solidFill>
                <a:latin typeface="Arial Black" charset="0"/>
                <a:cs typeface="Arial Black" charset="0"/>
              </a:rPr>
              <a:t>share power &amp;</a:t>
            </a:r>
            <a:r>
              <a:rPr lang="en-US" sz="3600" dirty="0" smtClean="0">
                <a:solidFill>
                  <a:srgbClr val="FF0000"/>
                </a:solidFill>
                <a:latin typeface="Arial Black" charset="0"/>
                <a:cs typeface="Arial Black" charset="0"/>
              </a:rPr>
              <a:t> </a:t>
            </a:r>
            <a:r>
              <a:rPr lang="en-US" sz="3600" dirty="0">
                <a:solidFill>
                  <a:srgbClr val="FF0000"/>
                </a:solidFill>
                <a:latin typeface="Arial Black" charset="0"/>
                <a:cs typeface="Arial Black" charset="0"/>
              </a:rPr>
              <a:t>work together </a:t>
            </a:r>
            <a:r>
              <a:rPr lang="en-US" sz="3600" dirty="0" smtClean="0">
                <a:solidFill>
                  <a:srgbClr val="FF0000"/>
                </a:solidFill>
                <a:latin typeface="Arial Black" charset="0"/>
                <a:cs typeface="Arial Black" charset="0"/>
              </a:rPr>
              <a:t/>
            </a:r>
            <a:br>
              <a:rPr lang="en-US" sz="3600" dirty="0" smtClean="0">
                <a:solidFill>
                  <a:srgbClr val="FF0000"/>
                </a:solidFill>
                <a:latin typeface="Arial Black" charset="0"/>
                <a:cs typeface="Arial Black" charset="0"/>
              </a:rPr>
            </a:br>
            <a:r>
              <a:rPr lang="en-US" sz="3600" dirty="0" smtClean="0">
                <a:solidFill>
                  <a:srgbClr val="FF0000"/>
                </a:solidFill>
                <a:latin typeface="Arial Black" charset="0"/>
                <a:cs typeface="Arial Black" charset="0"/>
              </a:rPr>
              <a:t>in </a:t>
            </a:r>
            <a:r>
              <a:rPr lang="en-US" sz="3600" dirty="0">
                <a:solidFill>
                  <a:srgbClr val="FF0000"/>
                </a:solidFill>
                <a:latin typeface="Arial Black" charset="0"/>
                <a:cs typeface="Arial Black" charset="0"/>
              </a:rPr>
              <a:t>equal and reciprocal </a:t>
            </a:r>
            <a:r>
              <a:rPr lang="en-US" sz="3600" dirty="0" smtClean="0">
                <a:solidFill>
                  <a:srgbClr val="FF0000"/>
                </a:solidFill>
                <a:latin typeface="Arial Black" charset="0"/>
                <a:cs typeface="Arial Black" charset="0"/>
              </a:rPr>
              <a:t>relationships </a:t>
            </a:r>
            <a:r>
              <a:rPr lang="en-US" sz="3200" b="1" dirty="0">
                <a:solidFill>
                  <a:srgbClr val="82C910"/>
                </a:solidFill>
                <a:latin typeface="Arial" charset="0"/>
                <a:cs typeface="Arial" charset="0"/>
              </a:rPr>
              <a:t/>
            </a:r>
            <a:br>
              <a:rPr lang="en-US" sz="3200" b="1" dirty="0">
                <a:solidFill>
                  <a:srgbClr val="82C910"/>
                </a:solidFill>
                <a:latin typeface="Arial" charset="0"/>
                <a:cs typeface="Arial"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500" dirty="0">
                <a:solidFill>
                  <a:srgbClr val="404040"/>
                </a:solidFill>
                <a:latin typeface="Calibri" charset="0"/>
                <a:cs typeface="Calibri" charset="0"/>
              </a:rPr>
              <a:t/>
            </a:r>
            <a:br>
              <a:rPr lang="en-US" sz="2500" dirty="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Tree>
    <p:extLst>
      <p:ext uri="{BB962C8B-B14F-4D97-AF65-F5344CB8AC3E}">
        <p14:creationId xmlns:p14="http://schemas.microsoft.com/office/powerpoint/2010/main" val="1339627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889133" y="1310873"/>
            <a:ext cx="8738261" cy="3284537"/>
          </a:xfrm>
        </p:spPr>
        <p:txBody>
          <a:bodyPr>
            <a:normAutofit fontScale="90000"/>
          </a:bodyPr>
          <a:lstStyle/>
          <a:p>
            <a:pPr algn="l" eaLnBrk="1" hangingPunct="1">
              <a:lnSpc>
                <a:spcPct val="140000"/>
              </a:lnSpc>
              <a:spcAft>
                <a:spcPts val="4800"/>
              </a:spcAft>
            </a:pPr>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800" b="1" dirty="0">
                <a:solidFill>
                  <a:srgbClr val="82C910"/>
                </a:solidFill>
                <a:latin typeface="Arial Black" charset="0"/>
                <a:cs typeface="Arial Black" charset="0"/>
              </a:rPr>
              <a:t/>
            </a:r>
            <a:br>
              <a:rPr lang="en-US" sz="2800" b="1" dirty="0">
                <a:solidFill>
                  <a:srgbClr val="82C910"/>
                </a:solidFill>
                <a:latin typeface="Arial Black" charset="0"/>
                <a:cs typeface="Arial Black" charset="0"/>
              </a:rPr>
            </a:br>
            <a:r>
              <a:rPr lang="en-US" sz="2800" dirty="0">
                <a:solidFill>
                  <a:srgbClr val="82C910"/>
                </a:solidFill>
                <a:latin typeface="Calibri" charset="0"/>
                <a:cs typeface="Calibri" charset="0"/>
              </a:rPr>
              <a:t/>
            </a:r>
            <a:br>
              <a:rPr lang="en-US" sz="2800" dirty="0">
                <a:solidFill>
                  <a:srgbClr val="82C910"/>
                </a:solidFill>
                <a:latin typeface="Calibri" charset="0"/>
                <a:cs typeface="Calibri" charset="0"/>
              </a:rPr>
            </a:br>
            <a:r>
              <a:rPr lang="en-US" sz="3200" b="1" dirty="0">
                <a:solidFill>
                  <a:srgbClr val="82C910"/>
                </a:solidFill>
                <a:latin typeface="Arial" charset="0"/>
                <a:cs typeface="Arial" charset="0"/>
              </a:rPr>
              <a:t/>
            </a:r>
            <a:br>
              <a:rPr lang="en-US" sz="3200" b="1" dirty="0">
                <a:solidFill>
                  <a:srgbClr val="82C910"/>
                </a:solidFill>
                <a:latin typeface="Arial" charset="0"/>
                <a:cs typeface="Arial" charset="0"/>
              </a:rPr>
            </a:br>
            <a:r>
              <a:rPr lang="en-US" sz="3200" dirty="0">
                <a:solidFill>
                  <a:srgbClr val="404040"/>
                </a:solidFill>
                <a:latin typeface="Calibri" charset="0"/>
                <a:cs typeface="Calibri" charset="0"/>
              </a:rPr>
              <a:t/>
            </a:r>
            <a:br>
              <a:rPr lang="en-US" sz="3200" dirty="0">
                <a:solidFill>
                  <a:srgbClr val="404040"/>
                </a:solidFill>
                <a:latin typeface="Calibri" charset="0"/>
                <a:cs typeface="Calibri"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500" dirty="0">
                <a:solidFill>
                  <a:srgbClr val="404040"/>
                </a:solidFill>
                <a:latin typeface="Calibri" charset="0"/>
                <a:cs typeface="Calibri" charset="0"/>
              </a:rPr>
              <a:t/>
            </a:r>
            <a:br>
              <a:rPr lang="en-US" sz="2500" dirty="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8" name="TextBox 4"/>
          <p:cNvSpPr txBox="1">
            <a:spLocks noChangeArrowheads="1"/>
          </p:cNvSpPr>
          <p:nvPr/>
        </p:nvSpPr>
        <p:spPr bwMode="auto">
          <a:xfrm>
            <a:off x="438629" y="1803659"/>
            <a:ext cx="884712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a:r>
              <a:rPr lang="en-US" sz="2800" b="1" dirty="0">
                <a:solidFill>
                  <a:srgbClr val="C448FF"/>
                </a:solidFill>
                <a:cs typeface="Calibri" charset="0"/>
              </a:rPr>
              <a:t>Chief </a:t>
            </a:r>
            <a:r>
              <a:rPr lang="en-US" sz="2800" b="1" dirty="0" smtClean="0">
                <a:solidFill>
                  <a:srgbClr val="C448FF"/>
                </a:solidFill>
                <a:cs typeface="Calibri" charset="0"/>
              </a:rPr>
              <a:t>Medical </a:t>
            </a:r>
            <a:r>
              <a:rPr lang="en-US" sz="2800" b="1" dirty="0">
                <a:solidFill>
                  <a:srgbClr val="C448FF"/>
                </a:solidFill>
                <a:cs typeface="Calibri" charset="0"/>
              </a:rPr>
              <a:t>Officer’s Report </a:t>
            </a:r>
            <a:r>
              <a:rPr lang="en-US" sz="2800" b="1" dirty="0" smtClean="0">
                <a:solidFill>
                  <a:srgbClr val="C448FF"/>
                </a:solidFill>
                <a:cs typeface="Calibri" charset="0"/>
              </a:rPr>
              <a:t>2016: </a:t>
            </a:r>
            <a:r>
              <a:rPr lang="en-US" sz="2800" b="1" dirty="0" smtClean="0">
                <a:solidFill>
                  <a:srgbClr val="0070C0"/>
                </a:solidFill>
                <a:cs typeface="Calibri" charset="0"/>
              </a:rPr>
              <a:t>Recommendations</a:t>
            </a:r>
            <a:endParaRPr lang="en-US" sz="2800" b="1" dirty="0">
              <a:solidFill>
                <a:srgbClr val="0070C0"/>
              </a:solidFill>
              <a:cs typeface="Calibri" charset="0"/>
            </a:endParaRPr>
          </a:p>
          <a:p>
            <a:endParaRPr lang="en-US" dirty="0">
              <a:solidFill>
                <a:srgbClr val="FF0000"/>
              </a:solidFill>
            </a:endParaRPr>
          </a:p>
          <a:p>
            <a:r>
              <a:rPr lang="en-GB" dirty="0" smtClean="0"/>
              <a:t>Primary &amp; community care services to work </a:t>
            </a:r>
          </a:p>
          <a:p>
            <a:r>
              <a:rPr lang="en-GB" dirty="0" smtClean="0"/>
              <a:t>co-productively with local communities to manage </a:t>
            </a:r>
          </a:p>
          <a:p>
            <a:r>
              <a:rPr lang="en-GB" dirty="0" smtClean="0"/>
              <a:t>demand on GP services through:</a:t>
            </a:r>
          </a:p>
          <a:p>
            <a:r>
              <a:rPr lang="en-GB" b="1" dirty="0" smtClean="0">
                <a:solidFill>
                  <a:srgbClr val="0070C0"/>
                </a:solidFill>
                <a:cs typeface="Calibri" charset="0"/>
              </a:rPr>
              <a:t>Co-producing primary care</a:t>
            </a:r>
          </a:p>
          <a:p>
            <a:r>
              <a:rPr lang="en-GB" b="1" dirty="0" smtClean="0">
                <a:solidFill>
                  <a:srgbClr val="0070C0"/>
                </a:solidFill>
                <a:cs typeface="Calibri" charset="0"/>
              </a:rPr>
              <a:t>Social prescribing</a:t>
            </a:r>
          </a:p>
          <a:p>
            <a:r>
              <a:rPr lang="en-GB" b="1" dirty="0" smtClean="0">
                <a:solidFill>
                  <a:srgbClr val="0070C0"/>
                </a:solidFill>
                <a:cs typeface="Calibri" charset="0"/>
              </a:rPr>
              <a:t>Time banking</a:t>
            </a:r>
            <a:endParaRPr lang="is-IS" b="1" dirty="0">
              <a:solidFill>
                <a:srgbClr val="0070C0"/>
              </a:solidFill>
              <a:cs typeface="Calibri" charset="0"/>
            </a:endParaRPr>
          </a:p>
        </p:txBody>
      </p:sp>
      <p:sp>
        <p:nvSpPr>
          <p:cNvPr id="7" name="TextBox 6"/>
          <p:cNvSpPr txBox="1"/>
          <p:nvPr/>
        </p:nvSpPr>
        <p:spPr>
          <a:xfrm>
            <a:off x="4455616" y="947262"/>
            <a:ext cx="3136900" cy="830997"/>
          </a:xfrm>
          <a:prstGeom prst="rect">
            <a:avLst/>
          </a:prstGeom>
          <a:noFill/>
        </p:spPr>
        <p:txBody>
          <a:bodyPr wrap="square" rtlCol="0">
            <a:spAutoFit/>
          </a:bodyPr>
          <a:lstStyle/>
          <a:p>
            <a:pPr>
              <a:lnSpc>
                <a:spcPct val="140000"/>
              </a:lnSpc>
            </a:pPr>
            <a:r>
              <a:rPr lang="en-US" sz="3600" b="1" dirty="0" smtClean="0">
                <a:solidFill>
                  <a:srgbClr val="FF0000"/>
                </a:solidFill>
                <a:cs typeface="Arial Black" charset="0"/>
              </a:rPr>
              <a:t>and…</a:t>
            </a:r>
            <a:endParaRPr lang="en-US" sz="3600" b="1" dirty="0">
              <a:solidFill>
                <a:srgbClr val="FF0000"/>
              </a:solidFill>
              <a:cs typeface="Arial Black" charset="0"/>
            </a:endParaRPr>
          </a:p>
        </p:txBody>
      </p:sp>
      <p:sp>
        <p:nvSpPr>
          <p:cNvPr id="9" name="Oval Callout 8"/>
          <p:cNvSpPr/>
          <p:nvPr/>
        </p:nvSpPr>
        <p:spPr>
          <a:xfrm>
            <a:off x="398574" y="228600"/>
            <a:ext cx="4057042" cy="1373020"/>
          </a:xfrm>
          <a:prstGeom prst="wedgeEllipseCallout">
            <a:avLst>
              <a:gd name="adj1" fmla="val 45028"/>
              <a:gd name="adj2" fmla="val 52942"/>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10" name="Rectangle 9"/>
          <p:cNvSpPr/>
          <p:nvPr/>
        </p:nvSpPr>
        <p:spPr>
          <a:xfrm>
            <a:off x="0" y="405239"/>
            <a:ext cx="4862193" cy="1446550"/>
          </a:xfrm>
          <a:prstGeom prst="rect">
            <a:avLst/>
          </a:prstGeom>
          <a:noFill/>
          <a:ln>
            <a:noFill/>
          </a:ln>
        </p:spPr>
        <p:txBody>
          <a:bodyPr wrap="square">
            <a:spAutoFit/>
          </a:bodyPr>
          <a:lstStyle/>
          <a:p>
            <a:pPr algn="ctr"/>
            <a:r>
              <a:rPr lang="en-US" sz="2800" b="1" dirty="0" smtClean="0">
                <a:solidFill>
                  <a:schemeClr val="bg1"/>
                </a:solidFill>
                <a:latin typeface="Arial Black"/>
                <a:cs typeface="Arial Black"/>
              </a:rPr>
              <a:t>Co-production: </a:t>
            </a:r>
          </a:p>
          <a:p>
            <a:pPr algn="ctr"/>
            <a:r>
              <a:rPr lang="en-US" sz="2800" b="1" dirty="0" smtClean="0">
                <a:solidFill>
                  <a:schemeClr val="bg1"/>
                </a:solidFill>
                <a:latin typeface="Arial Black"/>
                <a:cs typeface="Arial Black"/>
              </a:rPr>
              <a:t>why else?</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
        <p:nvSpPr>
          <p:cNvPr id="11" name="TextBox 4"/>
          <p:cNvSpPr txBox="1">
            <a:spLocks noChangeArrowheads="1"/>
          </p:cNvSpPr>
          <p:nvPr/>
        </p:nvSpPr>
        <p:spPr bwMode="auto">
          <a:xfrm>
            <a:off x="4272742" y="4538008"/>
            <a:ext cx="56332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GB" dirty="0" smtClean="0"/>
              <a:t>Health services research programme to evaluate social models of care e.g.</a:t>
            </a:r>
          </a:p>
          <a:p>
            <a:r>
              <a:rPr lang="en-GB" b="1" dirty="0" smtClean="0">
                <a:solidFill>
                  <a:srgbClr val="0070C0"/>
                </a:solidFill>
                <a:cs typeface="Calibri" charset="0"/>
              </a:rPr>
              <a:t>Co-production for health protection</a:t>
            </a:r>
          </a:p>
          <a:p>
            <a:r>
              <a:rPr lang="en-GB" b="1" dirty="0" smtClean="0">
                <a:solidFill>
                  <a:srgbClr val="0070C0"/>
                </a:solidFill>
                <a:cs typeface="Calibri" charset="0"/>
              </a:rPr>
              <a:t>Co-pro and primary health demand</a:t>
            </a:r>
          </a:p>
          <a:p>
            <a:r>
              <a:rPr lang="en-GB" b="1" dirty="0" smtClean="0">
                <a:solidFill>
                  <a:srgbClr val="0070C0"/>
                </a:solidFill>
                <a:cs typeface="Calibri" charset="0"/>
              </a:rPr>
              <a:t>Time banking &amp; communities</a:t>
            </a:r>
            <a:endParaRPr lang="is-IS" b="1" dirty="0">
              <a:solidFill>
                <a:srgbClr val="0070C0"/>
              </a:solidFill>
              <a:cs typeface="Calibri" charset="0"/>
            </a:endParaRPr>
          </a:p>
        </p:txBody>
      </p:sp>
    </p:spTree>
    <p:extLst>
      <p:ext uri="{BB962C8B-B14F-4D97-AF65-F5344CB8AC3E}">
        <p14:creationId xmlns:p14="http://schemas.microsoft.com/office/powerpoint/2010/main" val="2063674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889133" y="1310873"/>
            <a:ext cx="8738261" cy="3284537"/>
          </a:xfrm>
        </p:spPr>
        <p:txBody>
          <a:bodyPr>
            <a:normAutofit fontScale="90000"/>
          </a:bodyPr>
          <a:lstStyle/>
          <a:p>
            <a:pPr algn="l" eaLnBrk="1" hangingPunct="1">
              <a:lnSpc>
                <a:spcPct val="140000"/>
              </a:lnSpc>
              <a:spcAft>
                <a:spcPts val="4800"/>
              </a:spcAft>
            </a:pPr>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800" b="1" dirty="0">
                <a:solidFill>
                  <a:srgbClr val="82C910"/>
                </a:solidFill>
                <a:latin typeface="Arial Black" charset="0"/>
                <a:cs typeface="Arial Black" charset="0"/>
              </a:rPr>
              <a:t/>
            </a:r>
            <a:br>
              <a:rPr lang="en-US" sz="2800" b="1" dirty="0">
                <a:solidFill>
                  <a:srgbClr val="82C910"/>
                </a:solidFill>
                <a:latin typeface="Arial Black" charset="0"/>
                <a:cs typeface="Arial Black" charset="0"/>
              </a:rPr>
            </a:br>
            <a:r>
              <a:rPr lang="en-US" sz="2800" dirty="0">
                <a:solidFill>
                  <a:srgbClr val="82C910"/>
                </a:solidFill>
                <a:latin typeface="Calibri" charset="0"/>
                <a:cs typeface="Calibri" charset="0"/>
              </a:rPr>
              <a:t/>
            </a:r>
            <a:br>
              <a:rPr lang="en-US" sz="2800" dirty="0">
                <a:solidFill>
                  <a:srgbClr val="82C910"/>
                </a:solidFill>
                <a:latin typeface="Calibri" charset="0"/>
                <a:cs typeface="Calibri" charset="0"/>
              </a:rPr>
            </a:br>
            <a:r>
              <a:rPr lang="en-US" sz="3200" b="1" dirty="0">
                <a:solidFill>
                  <a:srgbClr val="82C910"/>
                </a:solidFill>
                <a:latin typeface="Arial" charset="0"/>
                <a:cs typeface="Arial" charset="0"/>
              </a:rPr>
              <a:t/>
            </a:r>
            <a:br>
              <a:rPr lang="en-US" sz="3200" b="1" dirty="0">
                <a:solidFill>
                  <a:srgbClr val="82C910"/>
                </a:solidFill>
                <a:latin typeface="Arial" charset="0"/>
                <a:cs typeface="Arial" charset="0"/>
              </a:rPr>
            </a:br>
            <a:r>
              <a:rPr lang="en-US" sz="3200" dirty="0">
                <a:solidFill>
                  <a:srgbClr val="404040"/>
                </a:solidFill>
                <a:latin typeface="Calibri" charset="0"/>
                <a:cs typeface="Calibri" charset="0"/>
              </a:rPr>
              <a:t/>
            </a:r>
            <a:br>
              <a:rPr lang="en-US" sz="3200" dirty="0">
                <a:solidFill>
                  <a:srgbClr val="404040"/>
                </a:solidFill>
                <a:latin typeface="Calibri" charset="0"/>
                <a:cs typeface="Calibri"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500" dirty="0">
                <a:solidFill>
                  <a:srgbClr val="404040"/>
                </a:solidFill>
                <a:latin typeface="Calibri" charset="0"/>
                <a:cs typeface="Calibri" charset="0"/>
              </a:rPr>
              <a:t/>
            </a:r>
            <a:br>
              <a:rPr lang="en-US" sz="2500" dirty="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8" name="TextBox 4"/>
          <p:cNvSpPr txBox="1">
            <a:spLocks noChangeArrowheads="1"/>
          </p:cNvSpPr>
          <p:nvPr/>
        </p:nvSpPr>
        <p:spPr bwMode="auto">
          <a:xfrm>
            <a:off x="780267" y="1905774"/>
            <a:ext cx="884712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dirty="0" smtClean="0">
                <a:solidFill>
                  <a:srgbClr val="C448FF"/>
                </a:solidFill>
                <a:cs typeface="Calibri" charset="0"/>
              </a:rPr>
              <a:t>Well-being of Future Generations Act: goals</a:t>
            </a:r>
          </a:p>
          <a:p>
            <a:r>
              <a:rPr lang="en-US" b="1" dirty="0" smtClean="0">
                <a:solidFill>
                  <a:srgbClr val="FF0000"/>
                </a:solidFill>
                <a:cs typeface="Calibri" charset="0"/>
              </a:rPr>
              <a:t>prosperous . </a:t>
            </a:r>
            <a:r>
              <a:rPr lang="en-US" b="1" dirty="0">
                <a:solidFill>
                  <a:srgbClr val="FF0000"/>
                </a:solidFill>
                <a:cs typeface="Calibri" charset="0"/>
              </a:rPr>
              <a:t>r</a:t>
            </a:r>
            <a:r>
              <a:rPr lang="en-US" b="1" dirty="0" smtClean="0">
                <a:solidFill>
                  <a:srgbClr val="FF0000"/>
                </a:solidFill>
                <a:cs typeface="Calibri" charset="0"/>
              </a:rPr>
              <a:t>esilient . </a:t>
            </a:r>
            <a:r>
              <a:rPr lang="en-US" b="1" dirty="0">
                <a:solidFill>
                  <a:srgbClr val="FF0000"/>
                </a:solidFill>
                <a:cs typeface="Calibri" charset="0"/>
              </a:rPr>
              <a:t>h</a:t>
            </a:r>
            <a:r>
              <a:rPr lang="en-US" b="1" dirty="0" smtClean="0">
                <a:solidFill>
                  <a:srgbClr val="FF0000"/>
                </a:solidFill>
                <a:cs typeface="Calibri" charset="0"/>
              </a:rPr>
              <a:t>ealthier . more equal . cohesive communities . vibrant culture &amp; language . globally responsible</a:t>
            </a:r>
          </a:p>
          <a:p>
            <a:endParaRPr lang="en-US" dirty="0">
              <a:solidFill>
                <a:srgbClr val="FF0000"/>
              </a:solidFill>
            </a:endParaRPr>
          </a:p>
          <a:p>
            <a:r>
              <a:rPr lang="en-US" dirty="0"/>
              <a:t>N</a:t>
            </a:r>
            <a:r>
              <a:rPr lang="en-US" dirty="0" smtClean="0"/>
              <a:t>ational </a:t>
            </a:r>
            <a:r>
              <a:rPr lang="en-US" dirty="0"/>
              <a:t>indicators to measure progress towards </a:t>
            </a:r>
            <a:r>
              <a:rPr lang="en-US" dirty="0" smtClean="0"/>
              <a:t>goals </a:t>
            </a:r>
          </a:p>
          <a:p>
            <a:r>
              <a:rPr lang="en-US" dirty="0" smtClean="0"/>
              <a:t>Public sector to </a:t>
            </a:r>
            <a:r>
              <a:rPr lang="en-US" dirty="0"/>
              <a:t>develop specific </a:t>
            </a:r>
            <a:r>
              <a:rPr lang="en-US" dirty="0" smtClean="0"/>
              <a:t>objectives to </a:t>
            </a:r>
            <a:r>
              <a:rPr lang="en-US" dirty="0"/>
              <a:t>meet </a:t>
            </a:r>
            <a:r>
              <a:rPr lang="en-US" dirty="0" smtClean="0"/>
              <a:t>goals, based on</a:t>
            </a:r>
            <a:r>
              <a:rPr lang="is-IS" dirty="0" smtClean="0"/>
              <a:t>…</a:t>
            </a:r>
            <a:endParaRPr lang="is-IS" sz="2800" b="1" dirty="0">
              <a:solidFill>
                <a:srgbClr val="C448FF"/>
              </a:solidFill>
              <a:cs typeface="Calibri" charset="0"/>
            </a:endParaRPr>
          </a:p>
          <a:p>
            <a:pPr lvl="2"/>
            <a:r>
              <a:rPr lang="en-US" sz="2800" b="1" dirty="0" smtClean="0">
                <a:solidFill>
                  <a:srgbClr val="C448FF"/>
                </a:solidFill>
                <a:cs typeface="Calibri" charset="0"/>
              </a:rPr>
              <a:t>WFG principles:</a:t>
            </a:r>
            <a:endParaRPr lang="en-US" sz="2800" b="1" dirty="0">
              <a:solidFill>
                <a:srgbClr val="C448FF"/>
              </a:solidFill>
              <a:cs typeface="Calibri" charset="0"/>
            </a:endParaRPr>
          </a:p>
          <a:p>
            <a:pPr lvl="4"/>
            <a:r>
              <a:rPr lang="en-US" dirty="0" smtClean="0"/>
              <a:t>	Long-term </a:t>
            </a:r>
            <a:r>
              <a:rPr lang="en-US" dirty="0"/>
              <a:t>thinking</a:t>
            </a:r>
          </a:p>
          <a:p>
            <a:pPr lvl="4"/>
            <a:r>
              <a:rPr lang="en-US" dirty="0" smtClean="0"/>
              <a:t>	Prevention</a:t>
            </a:r>
            <a:endParaRPr lang="en-US" dirty="0"/>
          </a:p>
          <a:p>
            <a:pPr lvl="4"/>
            <a:r>
              <a:rPr lang="en-US" dirty="0" smtClean="0"/>
              <a:t>	Integration</a:t>
            </a:r>
            <a:endParaRPr lang="en-US" dirty="0"/>
          </a:p>
          <a:p>
            <a:pPr lvl="4"/>
            <a:r>
              <a:rPr lang="en-US" dirty="0" smtClean="0"/>
              <a:t>	Collaboration</a:t>
            </a:r>
            <a:endParaRPr lang="en-US" dirty="0"/>
          </a:p>
          <a:p>
            <a:pPr lvl="4"/>
            <a:r>
              <a:rPr lang="en-US" dirty="0" smtClean="0"/>
              <a:t>	Involvement</a:t>
            </a:r>
            <a:endParaRPr lang="en-US" dirty="0"/>
          </a:p>
        </p:txBody>
      </p:sp>
      <p:sp>
        <p:nvSpPr>
          <p:cNvPr id="7" name="TextBox 6"/>
          <p:cNvSpPr txBox="1"/>
          <p:nvPr/>
        </p:nvSpPr>
        <p:spPr>
          <a:xfrm>
            <a:off x="4455616" y="947262"/>
            <a:ext cx="3136900" cy="830997"/>
          </a:xfrm>
          <a:prstGeom prst="rect">
            <a:avLst/>
          </a:prstGeom>
          <a:noFill/>
        </p:spPr>
        <p:txBody>
          <a:bodyPr wrap="square" rtlCol="0">
            <a:spAutoFit/>
          </a:bodyPr>
          <a:lstStyle/>
          <a:p>
            <a:pPr>
              <a:lnSpc>
                <a:spcPct val="140000"/>
              </a:lnSpc>
            </a:pPr>
            <a:r>
              <a:rPr lang="en-US" sz="3600" b="1" dirty="0" smtClean="0">
                <a:solidFill>
                  <a:srgbClr val="FF0000"/>
                </a:solidFill>
                <a:cs typeface="Arial Black" charset="0"/>
              </a:rPr>
              <a:t>and…</a:t>
            </a:r>
            <a:endParaRPr lang="en-US" sz="3600" b="1" dirty="0">
              <a:solidFill>
                <a:srgbClr val="FF0000"/>
              </a:solidFill>
              <a:cs typeface="Arial Black" charset="0"/>
            </a:endParaRPr>
          </a:p>
        </p:txBody>
      </p:sp>
      <p:sp>
        <p:nvSpPr>
          <p:cNvPr id="9" name="Oval Callout 8"/>
          <p:cNvSpPr/>
          <p:nvPr/>
        </p:nvSpPr>
        <p:spPr>
          <a:xfrm>
            <a:off x="398574" y="228600"/>
            <a:ext cx="4057042" cy="1373020"/>
          </a:xfrm>
          <a:prstGeom prst="wedgeEllipseCallout">
            <a:avLst>
              <a:gd name="adj1" fmla="val 45028"/>
              <a:gd name="adj2" fmla="val 52942"/>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10" name="Rectangle 9"/>
          <p:cNvSpPr/>
          <p:nvPr/>
        </p:nvSpPr>
        <p:spPr>
          <a:xfrm>
            <a:off x="0" y="405239"/>
            <a:ext cx="4862193" cy="1446550"/>
          </a:xfrm>
          <a:prstGeom prst="rect">
            <a:avLst/>
          </a:prstGeom>
          <a:noFill/>
          <a:ln>
            <a:noFill/>
          </a:ln>
        </p:spPr>
        <p:txBody>
          <a:bodyPr wrap="square">
            <a:spAutoFit/>
          </a:bodyPr>
          <a:lstStyle/>
          <a:p>
            <a:pPr algn="ctr"/>
            <a:r>
              <a:rPr lang="en-US" sz="2800" b="1" dirty="0" smtClean="0">
                <a:solidFill>
                  <a:schemeClr val="bg1"/>
                </a:solidFill>
                <a:latin typeface="Arial Black"/>
                <a:cs typeface="Arial Black"/>
              </a:rPr>
              <a:t>Co-production: </a:t>
            </a:r>
          </a:p>
          <a:p>
            <a:pPr algn="ctr"/>
            <a:r>
              <a:rPr lang="en-US" sz="2800" b="1" dirty="0" smtClean="0">
                <a:solidFill>
                  <a:schemeClr val="bg1"/>
                </a:solidFill>
                <a:latin typeface="Arial Black"/>
                <a:cs typeface="Arial Black"/>
              </a:rPr>
              <a:t>why else?</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Tree>
    <p:extLst>
      <p:ext uri="{BB962C8B-B14F-4D97-AF65-F5344CB8AC3E}">
        <p14:creationId xmlns:p14="http://schemas.microsoft.com/office/powerpoint/2010/main" val="1117014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08129" y="3352800"/>
            <a:ext cx="4534121" cy="3124200"/>
          </a:xfrm>
          <a:prstGeom prst="rect">
            <a:avLst/>
          </a:prstGeom>
          <a:noFill/>
          <a:ln>
            <a:solidFill>
              <a:srgbClr val="FF0000"/>
            </a:solidFill>
          </a:ln>
        </p:spPr>
      </p:pic>
      <p:sp>
        <p:nvSpPr>
          <p:cNvPr id="2" name="TextBox 1"/>
          <p:cNvSpPr txBox="1"/>
          <p:nvPr/>
        </p:nvSpPr>
        <p:spPr>
          <a:xfrm>
            <a:off x="1120221" y="6172200"/>
            <a:ext cx="1937750" cy="338554"/>
          </a:xfrm>
          <a:prstGeom prst="rect">
            <a:avLst/>
          </a:prstGeom>
          <a:noFill/>
        </p:spPr>
        <p:txBody>
          <a:bodyPr wrap="none" rtlCol="0">
            <a:spAutoFit/>
          </a:bodyPr>
          <a:lstStyle/>
          <a:p>
            <a:r>
              <a:rPr lang="en-US" sz="1600" dirty="0" smtClean="0"/>
              <a:t>My Home Life </a:t>
            </a:r>
            <a:r>
              <a:rPr lang="en-US" sz="1600" dirty="0" err="1" smtClean="0"/>
              <a:t>Cymru</a:t>
            </a:r>
            <a:r>
              <a:rPr lang="en-US" sz="1600" dirty="0" smtClean="0"/>
              <a:t> </a:t>
            </a:r>
            <a:endParaRPr lang="en-US" sz="1600" dirty="0"/>
          </a:p>
        </p:txBody>
      </p:sp>
      <p:sp>
        <p:nvSpPr>
          <p:cNvPr id="5" name="Oval Callout 4"/>
          <p:cNvSpPr/>
          <p:nvPr/>
        </p:nvSpPr>
        <p:spPr>
          <a:xfrm>
            <a:off x="498259" y="350386"/>
            <a:ext cx="4462746" cy="1661354"/>
          </a:xfrm>
          <a:prstGeom prst="wedgeEllipseCallout">
            <a:avLst>
              <a:gd name="adj1" fmla="val 33608"/>
              <a:gd name="adj2" fmla="val 66955"/>
            </a:avLst>
          </a:prstGeom>
          <a:solidFill>
            <a:srgbClr val="B547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6" name="Rectangle 5"/>
          <p:cNvSpPr/>
          <p:nvPr/>
        </p:nvSpPr>
        <p:spPr>
          <a:xfrm>
            <a:off x="247650" y="716340"/>
            <a:ext cx="4862193" cy="1569660"/>
          </a:xfrm>
          <a:prstGeom prst="rect">
            <a:avLst/>
          </a:prstGeom>
          <a:noFill/>
          <a:ln>
            <a:noFill/>
          </a:ln>
        </p:spPr>
        <p:txBody>
          <a:bodyPr wrap="square">
            <a:spAutoFit/>
          </a:bodyPr>
          <a:lstStyle/>
          <a:p>
            <a:pPr algn="ctr"/>
            <a:r>
              <a:rPr lang="en-US" sz="3200" b="1" dirty="0" smtClean="0">
                <a:solidFill>
                  <a:schemeClr val="bg1"/>
                </a:solidFill>
                <a:latin typeface="Arial Black"/>
                <a:cs typeface="Arial Black"/>
              </a:rPr>
              <a:t>Co-production: </a:t>
            </a:r>
          </a:p>
          <a:p>
            <a:pPr algn="ctr"/>
            <a:r>
              <a:rPr lang="en-US" sz="3200" b="1" dirty="0" smtClean="0">
                <a:solidFill>
                  <a:schemeClr val="bg1"/>
                </a:solidFill>
                <a:latin typeface="Arial Black"/>
                <a:cs typeface="Arial Black"/>
              </a:rPr>
              <a:t>why else?</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
        <p:nvSpPr>
          <p:cNvPr id="4" name="TextBox 3"/>
          <p:cNvSpPr txBox="1"/>
          <p:nvPr/>
        </p:nvSpPr>
        <p:spPr>
          <a:xfrm>
            <a:off x="4210050" y="1968982"/>
            <a:ext cx="5695950" cy="1298817"/>
          </a:xfrm>
          <a:prstGeom prst="rect">
            <a:avLst/>
          </a:prstGeom>
          <a:noFill/>
        </p:spPr>
        <p:txBody>
          <a:bodyPr wrap="square" rtlCol="0">
            <a:spAutoFit/>
          </a:bodyPr>
          <a:lstStyle/>
          <a:p>
            <a:pPr>
              <a:lnSpc>
                <a:spcPct val="140000"/>
              </a:lnSpc>
            </a:pPr>
            <a:r>
              <a:rPr lang="en-US" sz="3600" dirty="0" smtClean="0">
                <a:solidFill>
                  <a:srgbClr val="FF0000"/>
                </a:solidFill>
                <a:latin typeface="Arial Black"/>
                <a:cs typeface="Arial Black"/>
              </a:rPr>
              <a:t>because it works!</a:t>
            </a:r>
            <a:endParaRPr lang="en-US" sz="3600" dirty="0">
              <a:solidFill>
                <a:srgbClr val="FF0000"/>
              </a:solidFill>
              <a:latin typeface="Arial Black"/>
              <a:cs typeface="Arial Black"/>
            </a:endParaRPr>
          </a:p>
          <a:p>
            <a:endParaRPr lang="en-US" sz="2800" b="1" i="1" dirty="0">
              <a:solidFill>
                <a:srgbClr val="FF0000"/>
              </a:solidFill>
              <a:cs typeface="Arial Black" charset="0"/>
            </a:endParaRPr>
          </a:p>
        </p:txBody>
      </p:sp>
    </p:spTree>
    <p:extLst>
      <p:ext uri="{BB962C8B-B14F-4D97-AF65-F5344CB8AC3E}">
        <p14:creationId xmlns:p14="http://schemas.microsoft.com/office/powerpoint/2010/main" val="756901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7501946" y="1994286"/>
            <a:ext cx="2490044" cy="46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40000"/>
              </a:lnSpc>
            </a:pPr>
            <a:r>
              <a:rPr lang="en-US" dirty="0" smtClean="0">
                <a:latin typeface="+mj-lt"/>
                <a:cs typeface="Verdana" charset="0"/>
              </a:rPr>
              <a:t>down </a:t>
            </a:r>
            <a:r>
              <a:rPr lang="en-US" dirty="0">
                <a:latin typeface="+mj-lt"/>
                <a:cs typeface="Verdana" charset="0"/>
              </a:rPr>
              <a:t>70% </a:t>
            </a:r>
            <a:endParaRPr lang="en-GB" dirty="0">
              <a:latin typeface="+mj-lt"/>
              <a:cs typeface="Verdana" charset="0"/>
            </a:endParaRPr>
          </a:p>
          <a:p>
            <a:pPr eaLnBrk="1" hangingPunct="1">
              <a:lnSpc>
                <a:spcPct val="140000"/>
              </a:lnSpc>
            </a:pPr>
            <a:r>
              <a:rPr lang="en-US" dirty="0">
                <a:latin typeface="+mj-lt"/>
                <a:cs typeface="Verdana" charset="0"/>
              </a:rPr>
              <a:t>down 50%</a:t>
            </a:r>
          </a:p>
          <a:p>
            <a:pPr eaLnBrk="1" hangingPunct="1">
              <a:lnSpc>
                <a:spcPct val="140000"/>
              </a:lnSpc>
            </a:pPr>
            <a:r>
              <a:rPr lang="en-US" dirty="0">
                <a:latin typeface="+mj-lt"/>
                <a:cs typeface="Verdana" charset="0"/>
              </a:rPr>
              <a:t>down to zero</a:t>
            </a:r>
          </a:p>
          <a:p>
            <a:pPr eaLnBrk="1" hangingPunct="1">
              <a:lnSpc>
                <a:spcPct val="140000"/>
              </a:lnSpc>
            </a:pPr>
            <a:r>
              <a:rPr lang="en-US" dirty="0">
                <a:cs typeface="Verdana" charset="0"/>
              </a:rPr>
              <a:t>down 42% </a:t>
            </a:r>
            <a:endParaRPr lang="en-US" dirty="0" smtClean="0">
              <a:latin typeface="+mj-lt"/>
              <a:cs typeface="Verdana" charset="0"/>
            </a:endParaRPr>
          </a:p>
          <a:p>
            <a:pPr eaLnBrk="1" hangingPunct="1">
              <a:lnSpc>
                <a:spcPct val="140000"/>
              </a:lnSpc>
            </a:pPr>
            <a:r>
              <a:rPr lang="en-US" dirty="0" smtClean="0">
                <a:latin typeface="+mj-lt"/>
                <a:cs typeface="Verdana" charset="0"/>
              </a:rPr>
              <a:t>down </a:t>
            </a:r>
            <a:r>
              <a:rPr lang="en-US" dirty="0">
                <a:latin typeface="+mj-lt"/>
                <a:cs typeface="Verdana" charset="0"/>
              </a:rPr>
              <a:t>50% </a:t>
            </a:r>
            <a:endParaRPr lang="en-GB" dirty="0">
              <a:latin typeface="+mj-lt"/>
              <a:cs typeface="Verdana" charset="0"/>
            </a:endParaRPr>
          </a:p>
          <a:p>
            <a:pPr eaLnBrk="1" hangingPunct="1">
              <a:lnSpc>
                <a:spcPct val="140000"/>
              </a:lnSpc>
            </a:pPr>
            <a:r>
              <a:rPr lang="en-US" dirty="0">
                <a:latin typeface="+mj-lt"/>
                <a:cs typeface="Verdana" charset="0"/>
              </a:rPr>
              <a:t>down 71% </a:t>
            </a:r>
            <a:endParaRPr lang="en-GB" dirty="0">
              <a:latin typeface="+mj-lt"/>
              <a:cs typeface="Verdana" charset="0"/>
            </a:endParaRPr>
          </a:p>
          <a:p>
            <a:pPr eaLnBrk="1" hangingPunct="1">
              <a:lnSpc>
                <a:spcPct val="140000"/>
              </a:lnSpc>
            </a:pPr>
            <a:r>
              <a:rPr lang="en-US" dirty="0">
                <a:latin typeface="+mj-lt"/>
                <a:cs typeface="Verdana" charset="0"/>
              </a:rPr>
              <a:t>up 100% </a:t>
            </a:r>
            <a:endParaRPr lang="en-GB" dirty="0">
              <a:latin typeface="+mj-lt"/>
              <a:cs typeface="Verdana" charset="0"/>
            </a:endParaRPr>
          </a:p>
          <a:p>
            <a:pPr eaLnBrk="1" hangingPunct="1">
              <a:lnSpc>
                <a:spcPct val="150000"/>
              </a:lnSpc>
            </a:pPr>
            <a:endParaRPr lang="en-GB" b="1" dirty="0">
              <a:latin typeface="Verdana" charset="0"/>
              <a:cs typeface="Verdana" charset="0"/>
            </a:endParaRPr>
          </a:p>
          <a:p>
            <a:pPr eaLnBrk="1" hangingPunct="1"/>
            <a:endParaRPr lang="en-US" dirty="0"/>
          </a:p>
        </p:txBody>
      </p:sp>
      <p:sp>
        <p:nvSpPr>
          <p:cNvPr id="30723" name="TextBox 2"/>
          <p:cNvSpPr txBox="1">
            <a:spLocks noChangeArrowheads="1"/>
          </p:cNvSpPr>
          <p:nvPr/>
        </p:nvSpPr>
        <p:spPr bwMode="auto">
          <a:xfrm>
            <a:off x="4029707" y="1994284"/>
            <a:ext cx="4259692" cy="463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40000"/>
              </a:lnSpc>
            </a:pPr>
            <a:r>
              <a:rPr lang="en-US" b="1" dirty="0" smtClean="0">
                <a:latin typeface="+mj-lt"/>
                <a:cs typeface="Verdana" charset="0"/>
              </a:rPr>
              <a:t>post </a:t>
            </a:r>
            <a:r>
              <a:rPr lang="en-US" b="1" dirty="0">
                <a:latin typeface="+mj-lt"/>
                <a:cs typeface="Verdana" charset="0"/>
              </a:rPr>
              <a:t>natal depression 	</a:t>
            </a:r>
          </a:p>
          <a:p>
            <a:pPr eaLnBrk="1" hangingPunct="1">
              <a:lnSpc>
                <a:spcPct val="140000"/>
              </a:lnSpc>
            </a:pPr>
            <a:r>
              <a:rPr lang="en-US" b="1" dirty="0">
                <a:latin typeface="+mj-lt"/>
                <a:cs typeface="Verdana" charset="0"/>
              </a:rPr>
              <a:t>childhood asthma 	</a:t>
            </a:r>
          </a:p>
          <a:p>
            <a:pPr eaLnBrk="1" hangingPunct="1">
              <a:lnSpc>
                <a:spcPct val="140000"/>
              </a:lnSpc>
            </a:pPr>
            <a:r>
              <a:rPr lang="en-US" b="1" dirty="0">
                <a:latin typeface="+mj-lt"/>
                <a:cs typeface="Verdana" charset="0"/>
              </a:rPr>
              <a:t>teenage pregnancy</a:t>
            </a:r>
          </a:p>
          <a:p>
            <a:pPr eaLnBrk="1" hangingPunct="1">
              <a:lnSpc>
                <a:spcPct val="140000"/>
              </a:lnSpc>
            </a:pPr>
            <a:r>
              <a:rPr lang="en-US" b="1" dirty="0">
                <a:cs typeface="Verdana" charset="0"/>
              </a:rPr>
              <a:t>child protection rates</a:t>
            </a:r>
          </a:p>
          <a:p>
            <a:pPr eaLnBrk="1" hangingPunct="1">
              <a:lnSpc>
                <a:spcPct val="140000"/>
              </a:lnSpc>
            </a:pPr>
            <a:r>
              <a:rPr lang="en-US" b="1" dirty="0" smtClean="0">
                <a:latin typeface="+mj-lt"/>
                <a:cs typeface="Verdana" charset="0"/>
              </a:rPr>
              <a:t>overall </a:t>
            </a:r>
            <a:r>
              <a:rPr lang="en-US" b="1" dirty="0">
                <a:latin typeface="+mj-lt"/>
                <a:cs typeface="Verdana" charset="0"/>
              </a:rPr>
              <a:t>crime rate</a:t>
            </a:r>
            <a:r>
              <a:rPr lang="en-US" dirty="0">
                <a:latin typeface="+mj-lt"/>
                <a:cs typeface="Verdana" charset="0"/>
              </a:rPr>
              <a:t> </a:t>
            </a:r>
          </a:p>
          <a:p>
            <a:pPr eaLnBrk="1" hangingPunct="1">
              <a:lnSpc>
                <a:spcPct val="140000"/>
              </a:lnSpc>
            </a:pPr>
            <a:r>
              <a:rPr lang="en-US" b="1" dirty="0">
                <a:latin typeface="+mj-lt"/>
                <a:cs typeface="Verdana" charset="0"/>
              </a:rPr>
              <a:t>unemployment</a:t>
            </a:r>
            <a:r>
              <a:rPr lang="en-US" dirty="0">
                <a:latin typeface="+mj-lt"/>
                <a:cs typeface="Verdana" charset="0"/>
              </a:rPr>
              <a:t> </a:t>
            </a:r>
            <a:endParaRPr lang="en-US" dirty="0" smtClean="0">
              <a:latin typeface="+mj-lt"/>
              <a:cs typeface="Verdana" charset="0"/>
            </a:endParaRPr>
          </a:p>
          <a:p>
            <a:pPr eaLnBrk="1" hangingPunct="1">
              <a:lnSpc>
                <a:spcPct val="140000"/>
              </a:lnSpc>
            </a:pPr>
            <a:r>
              <a:rPr lang="en-US" b="1" dirty="0">
                <a:latin typeface="+mj-lt"/>
                <a:cs typeface="Verdana" charset="0"/>
              </a:rPr>
              <a:t>educational attainment </a:t>
            </a:r>
            <a:r>
              <a:rPr lang="en-US" sz="2000" dirty="0">
                <a:latin typeface="Verdana" charset="0"/>
                <a:cs typeface="Verdana" charset="0"/>
              </a:rPr>
              <a:t>				</a:t>
            </a:r>
            <a:endParaRPr lang="en-GB" sz="2000" dirty="0">
              <a:latin typeface="Verdana" charset="0"/>
              <a:cs typeface="Verdana" charset="0"/>
            </a:endParaRPr>
          </a:p>
          <a:p>
            <a:pPr eaLnBrk="1" hangingPunct="1">
              <a:lnSpc>
                <a:spcPct val="140000"/>
              </a:lnSpc>
            </a:pPr>
            <a:r>
              <a:rPr lang="en-US" b="1" dirty="0">
                <a:latin typeface="Verdana" charset="0"/>
                <a:cs typeface="Verdana" charset="0"/>
              </a:rPr>
              <a:t>		</a:t>
            </a:r>
            <a:endParaRPr lang="en-US" dirty="0"/>
          </a:p>
        </p:txBody>
      </p:sp>
      <p:sp>
        <p:nvSpPr>
          <p:cNvPr id="6" name="Rectangle 5"/>
          <p:cNvSpPr/>
          <p:nvPr/>
        </p:nvSpPr>
        <p:spPr>
          <a:xfrm>
            <a:off x="729327" y="544051"/>
            <a:ext cx="8448741" cy="523220"/>
          </a:xfrm>
          <a:prstGeom prst="rect">
            <a:avLst/>
          </a:prstGeom>
        </p:spPr>
        <p:txBody>
          <a:bodyPr wrap="square">
            <a:spAutoFit/>
          </a:bodyPr>
          <a:lstStyle/>
          <a:p>
            <a:r>
              <a:rPr lang="en-US" sz="2800" b="1" dirty="0" smtClean="0">
                <a:solidFill>
                  <a:srgbClr val="C448FF"/>
                </a:solidFill>
                <a:latin typeface="Arial Black" charset="0"/>
                <a:cs typeface="Arial Black" charset="0"/>
              </a:rPr>
              <a:t>Connecting Communities - Falmouth</a:t>
            </a:r>
            <a:endParaRPr lang="en-US" sz="2800" dirty="0">
              <a:solidFill>
                <a:srgbClr val="C448FF"/>
              </a:solidFill>
            </a:endParaRPr>
          </a:p>
        </p:txBody>
      </p:sp>
      <p:pic>
        <p:nvPicPr>
          <p:cNvPr id="8" name="Picture 7" descr="Screen Shot 2012-09-17 at 15.28.39.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0366"/>
            <a:ext cx="3705462" cy="2519011"/>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50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9327" y="544051"/>
            <a:ext cx="8448741" cy="523220"/>
          </a:xfrm>
          <a:prstGeom prst="rect">
            <a:avLst/>
          </a:prstGeom>
        </p:spPr>
        <p:txBody>
          <a:bodyPr wrap="square">
            <a:spAutoFit/>
          </a:bodyPr>
          <a:lstStyle/>
          <a:p>
            <a:r>
              <a:rPr lang="en-US" sz="2800" b="1" dirty="0" smtClean="0">
                <a:solidFill>
                  <a:srgbClr val="C448FF"/>
                </a:solidFill>
                <a:latin typeface="Arial Black" charset="0"/>
                <a:cs typeface="Arial Black" charset="0"/>
              </a:rPr>
              <a:t>Connecting Communities - Falmouth</a:t>
            </a:r>
            <a:endParaRPr lang="en-US" sz="2800" dirty="0">
              <a:solidFill>
                <a:srgbClr val="C448FF"/>
              </a:solidFill>
            </a:endParaRPr>
          </a:p>
        </p:txBody>
      </p:sp>
      <p:sp>
        <p:nvSpPr>
          <p:cNvPr id="2" name="TextBox 1"/>
          <p:cNvSpPr txBox="1"/>
          <p:nvPr/>
        </p:nvSpPr>
        <p:spPr>
          <a:xfrm>
            <a:off x="825500" y="1295400"/>
            <a:ext cx="4385469" cy="861774"/>
          </a:xfrm>
          <a:prstGeom prst="rect">
            <a:avLst/>
          </a:prstGeom>
          <a:noFill/>
        </p:spPr>
        <p:txBody>
          <a:bodyPr wrap="square" rtlCol="0">
            <a:spAutoFit/>
          </a:bodyPr>
          <a:lstStyle/>
          <a:p>
            <a:r>
              <a:rPr lang="en-US" sz="3200" dirty="0" smtClean="0"/>
              <a:t>savings 3.8 - 6.4 : 1</a:t>
            </a:r>
            <a:endParaRPr lang="en-US" sz="3200" dirty="0"/>
          </a:p>
          <a:p>
            <a:endParaRPr lang="en-US" dirty="0"/>
          </a:p>
        </p:txBody>
      </p:sp>
      <p:pic>
        <p:nvPicPr>
          <p:cNvPr id="3" name="Picture 2" descr="Screen Shot 2016-01-24 at 15.19.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550" y="2286001"/>
            <a:ext cx="5861050" cy="2614753"/>
          </a:xfrm>
          <a:prstGeom prst="rect">
            <a:avLst/>
          </a:prstGeom>
          <a:ln>
            <a:solidFill>
              <a:srgbClr val="FF0000"/>
            </a:solidFill>
          </a:ln>
        </p:spPr>
      </p:pic>
      <p:sp>
        <p:nvSpPr>
          <p:cNvPr id="7" name="TextBox 6"/>
          <p:cNvSpPr txBox="1"/>
          <p:nvPr/>
        </p:nvSpPr>
        <p:spPr>
          <a:xfrm>
            <a:off x="1073150" y="5105400"/>
            <a:ext cx="8420100" cy="1317284"/>
          </a:xfrm>
          <a:prstGeom prst="rect">
            <a:avLst/>
          </a:prstGeom>
          <a:noFill/>
        </p:spPr>
        <p:txBody>
          <a:bodyPr wrap="square" rtlCol="0">
            <a:spAutoFit/>
          </a:bodyPr>
          <a:lstStyle/>
          <a:p>
            <a:pPr>
              <a:lnSpc>
                <a:spcPct val="110000"/>
              </a:lnSpc>
            </a:pPr>
            <a:r>
              <a:rPr lang="en-US" sz="2800" i="1" dirty="0">
                <a:solidFill>
                  <a:srgbClr val="FF0000"/>
                </a:solidFill>
              </a:rPr>
              <a:t>T</a:t>
            </a:r>
            <a:r>
              <a:rPr lang="en-US" sz="2800" i="1" dirty="0" smtClean="0">
                <a:solidFill>
                  <a:srgbClr val="FF0000"/>
                </a:solidFill>
              </a:rPr>
              <a:t>hrough dance we can change ourselves, others, and the communities of which we are a part…</a:t>
            </a:r>
            <a:endParaRPr lang="en-US" sz="2800" i="1" dirty="0">
              <a:solidFill>
                <a:srgbClr val="FF0000"/>
              </a:solidFill>
            </a:endParaRPr>
          </a:p>
          <a:p>
            <a:endParaRPr lang="en-US" dirty="0"/>
          </a:p>
        </p:txBody>
      </p:sp>
      <p:sp>
        <p:nvSpPr>
          <p:cNvPr id="8" name="TextBox 5"/>
          <p:cNvSpPr txBox="1">
            <a:spLocks noChangeArrowheads="1"/>
          </p:cNvSpPr>
          <p:nvPr/>
        </p:nvSpPr>
        <p:spPr bwMode="auto">
          <a:xfrm>
            <a:off x="1073150" y="4505980"/>
            <a:ext cx="2559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solidFill>
                  <a:srgbClr val="FF0000"/>
                </a:solidFill>
                <a:latin typeface="Arial Black" charset="0"/>
                <a:cs typeface="Arial Black" charset="0"/>
              </a:rPr>
              <a:t>TR14ers</a:t>
            </a:r>
            <a:endParaRPr lang="en-US" sz="2800" dirty="0">
              <a:solidFill>
                <a:srgbClr val="FF0000"/>
              </a:solidFill>
              <a:latin typeface="Arial Black" charset="0"/>
              <a:cs typeface="Arial Black" charset="0"/>
            </a:endParaRPr>
          </a:p>
        </p:txBody>
      </p:sp>
    </p:spTree>
    <p:extLst>
      <p:ext uri="{BB962C8B-B14F-4D97-AF65-F5344CB8AC3E}">
        <p14:creationId xmlns:p14="http://schemas.microsoft.com/office/powerpoint/2010/main" val="1152617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269" y="304801"/>
            <a:ext cx="8772658" cy="960437"/>
          </a:xfrm>
        </p:spPr>
        <p:txBody>
          <a:bodyPr>
            <a:noAutofit/>
          </a:bodyPr>
          <a:lstStyle/>
          <a:p>
            <a:pPr algn="l">
              <a:lnSpc>
                <a:spcPct val="140000"/>
              </a:lnSpc>
              <a:defRPr/>
            </a:pPr>
            <a:r>
              <a:rPr lang="en-US" sz="3600" b="1" dirty="0">
                <a:solidFill>
                  <a:srgbClr val="8458FF"/>
                </a:solidFill>
                <a:latin typeface="Arial Black"/>
                <a:cs typeface="Arial Black"/>
              </a:rPr>
              <a:t>Co-production - impact</a:t>
            </a:r>
            <a:endParaRPr lang="en-US" sz="3600" dirty="0">
              <a:solidFill>
                <a:srgbClr val="7F7F7F"/>
              </a:solidFill>
              <a:latin typeface="Calibri"/>
              <a:cs typeface="Calibri"/>
            </a:endParaRPr>
          </a:p>
        </p:txBody>
      </p:sp>
      <p:sp>
        <p:nvSpPr>
          <p:cNvPr id="6" name="TextBox 5"/>
          <p:cNvSpPr txBox="1">
            <a:spLocks noChangeArrowheads="1"/>
          </p:cNvSpPr>
          <p:nvPr/>
        </p:nvSpPr>
        <p:spPr bwMode="auto">
          <a:xfrm>
            <a:off x="1554480" y="4371247"/>
            <a:ext cx="5579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595959"/>
                </a:solidFill>
                <a:cs typeface="Calibri" charset="0"/>
              </a:rPr>
              <a:t>more relevant and effective services</a:t>
            </a:r>
            <a:endParaRPr lang="en-US" sz="2800" b="1" dirty="0">
              <a:solidFill>
                <a:srgbClr val="595959"/>
              </a:solidFill>
            </a:endParaRPr>
          </a:p>
        </p:txBody>
      </p:sp>
      <p:sp>
        <p:nvSpPr>
          <p:cNvPr id="7" name="TextBox 6"/>
          <p:cNvSpPr txBox="1">
            <a:spLocks noChangeArrowheads="1"/>
          </p:cNvSpPr>
          <p:nvPr/>
        </p:nvSpPr>
        <p:spPr bwMode="auto">
          <a:xfrm>
            <a:off x="1585648" y="2922684"/>
            <a:ext cx="46346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595959"/>
                </a:solidFill>
                <a:cs typeface="Calibri" charset="0"/>
              </a:rPr>
              <a:t>improved </a:t>
            </a:r>
            <a:r>
              <a:rPr lang="en-US" sz="2800" b="1" dirty="0" smtClean="0">
                <a:solidFill>
                  <a:srgbClr val="595959"/>
                </a:solidFill>
                <a:cs typeface="Calibri" charset="0"/>
              </a:rPr>
              <a:t>health &amp; </a:t>
            </a:r>
            <a:r>
              <a:rPr lang="en-US" sz="2800" b="1" dirty="0">
                <a:solidFill>
                  <a:srgbClr val="595959"/>
                </a:solidFill>
                <a:cs typeface="Calibri" charset="0"/>
              </a:rPr>
              <a:t>well-</a:t>
            </a:r>
            <a:r>
              <a:rPr lang="en-US" sz="2800" b="1" dirty="0" smtClean="0">
                <a:solidFill>
                  <a:srgbClr val="595959"/>
                </a:solidFill>
                <a:cs typeface="Calibri" charset="0"/>
              </a:rPr>
              <a:t>being</a:t>
            </a:r>
            <a:endParaRPr lang="en-US" sz="2800" b="1" dirty="0">
              <a:solidFill>
                <a:srgbClr val="595959"/>
              </a:solidFill>
            </a:endParaRPr>
          </a:p>
        </p:txBody>
      </p:sp>
      <p:sp>
        <p:nvSpPr>
          <p:cNvPr id="8" name="TextBox 7"/>
          <p:cNvSpPr txBox="1">
            <a:spLocks noChangeArrowheads="1"/>
          </p:cNvSpPr>
          <p:nvPr/>
        </p:nvSpPr>
        <p:spPr bwMode="auto">
          <a:xfrm>
            <a:off x="1585648" y="5091971"/>
            <a:ext cx="5024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595959"/>
                </a:solidFill>
                <a:cs typeface="Calibri" charset="0"/>
              </a:rPr>
              <a:t>sustainability &amp; value for money </a:t>
            </a:r>
            <a:endParaRPr lang="en-US" sz="2800" b="1" dirty="0">
              <a:solidFill>
                <a:srgbClr val="595959"/>
              </a:solidFill>
            </a:endParaRPr>
          </a:p>
        </p:txBody>
      </p:sp>
      <p:sp>
        <p:nvSpPr>
          <p:cNvPr id="9" name="TextBox 8"/>
          <p:cNvSpPr txBox="1">
            <a:spLocks noChangeArrowheads="1"/>
          </p:cNvSpPr>
          <p:nvPr/>
        </p:nvSpPr>
        <p:spPr bwMode="auto">
          <a:xfrm>
            <a:off x="1585651" y="1508372"/>
            <a:ext cx="5896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smtClean="0">
                <a:solidFill>
                  <a:srgbClr val="595959"/>
                </a:solidFill>
                <a:cs typeface="Calibri" charset="0"/>
              </a:rPr>
              <a:t>increased engagement &amp; social capital </a:t>
            </a:r>
            <a:endParaRPr lang="en-US" sz="2800" b="1" dirty="0">
              <a:solidFill>
                <a:srgbClr val="595959"/>
              </a:solidFill>
            </a:endParaRPr>
          </a:p>
        </p:txBody>
      </p:sp>
      <p:sp>
        <p:nvSpPr>
          <p:cNvPr id="11" name="TextBox 10"/>
          <p:cNvSpPr txBox="1">
            <a:spLocks noChangeArrowheads="1"/>
          </p:cNvSpPr>
          <p:nvPr/>
        </p:nvSpPr>
        <p:spPr bwMode="auto">
          <a:xfrm>
            <a:off x="1573612" y="3650521"/>
            <a:ext cx="5808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595959"/>
                </a:solidFill>
                <a:cs typeface="Calibri" charset="0"/>
              </a:rPr>
              <a:t>stronger, more cohesive communities</a:t>
            </a:r>
            <a:endParaRPr lang="en-US" sz="2800" b="1" dirty="0">
              <a:solidFill>
                <a:srgbClr val="595959"/>
              </a:solidFill>
            </a:endParaRPr>
          </a:p>
        </p:txBody>
      </p:sp>
      <p:sp>
        <p:nvSpPr>
          <p:cNvPr id="10" name="TextBox 9"/>
          <p:cNvSpPr txBox="1">
            <a:spLocks noChangeArrowheads="1"/>
          </p:cNvSpPr>
          <p:nvPr/>
        </p:nvSpPr>
        <p:spPr bwMode="auto">
          <a:xfrm>
            <a:off x="1585651" y="2215036"/>
            <a:ext cx="5682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595959"/>
                </a:solidFill>
                <a:cs typeface="Calibri" charset="0"/>
              </a:rPr>
              <a:t>genuine empowerment &amp; ownership</a:t>
            </a:r>
            <a:endParaRPr lang="en-US" sz="2800" b="1" dirty="0">
              <a:solidFill>
                <a:srgbClr val="595959"/>
              </a:solidFill>
            </a:endParaRPr>
          </a:p>
        </p:txBody>
      </p:sp>
      <p:sp>
        <p:nvSpPr>
          <p:cNvPr id="12" name="TextBox 11"/>
          <p:cNvSpPr txBox="1">
            <a:spLocks noChangeArrowheads="1"/>
          </p:cNvSpPr>
          <p:nvPr/>
        </p:nvSpPr>
        <p:spPr bwMode="auto">
          <a:xfrm>
            <a:off x="1602585" y="5830511"/>
            <a:ext cx="4275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smtClean="0">
                <a:solidFill>
                  <a:srgbClr val="595959"/>
                </a:solidFill>
                <a:cs typeface="Calibri" charset="0"/>
              </a:rPr>
              <a:t>happier, more fulfilled staff</a:t>
            </a:r>
            <a:endParaRPr lang="en-US" sz="2800" b="1" dirty="0">
              <a:solidFill>
                <a:srgbClr val="595959"/>
              </a:solidFill>
            </a:endParaRPr>
          </a:p>
        </p:txBody>
      </p:sp>
    </p:spTree>
    <p:extLst>
      <p:ext uri="{BB962C8B-B14F-4D97-AF65-F5344CB8AC3E}">
        <p14:creationId xmlns:p14="http://schemas.microsoft.com/office/powerpoint/2010/main" val="1217023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101929" y="2895600"/>
            <a:ext cx="3640426"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normAutofit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eaLnBrk="1" fontAlgn="auto" hangingPunct="1">
              <a:lnSpc>
                <a:spcPct val="120000"/>
              </a:lnSpc>
              <a:spcAft>
                <a:spcPts val="0"/>
              </a:spcAft>
              <a:defRPr/>
            </a:pPr>
            <a:r>
              <a:rPr lang="en-US" sz="2800" b="1" dirty="0" smtClean="0">
                <a:solidFill>
                  <a:srgbClr val="FF0000"/>
                </a:solidFill>
                <a:latin typeface="Arial Black"/>
                <a:ea typeface="+mj-ea"/>
                <a:cs typeface="Arial Black"/>
              </a:rPr>
              <a:t>Own 2 Feet </a:t>
            </a:r>
          </a:p>
          <a:p>
            <a:pPr algn="r" eaLnBrk="1" fontAlgn="auto" hangingPunct="1">
              <a:lnSpc>
                <a:spcPct val="120000"/>
              </a:lnSpc>
              <a:spcAft>
                <a:spcPts val="0"/>
              </a:spcAft>
              <a:defRPr/>
            </a:pPr>
            <a:r>
              <a:rPr lang="en-US" sz="2800" b="1" dirty="0" smtClean="0">
                <a:solidFill>
                  <a:srgbClr val="FF0000"/>
                </a:solidFill>
                <a:latin typeface="Arial Black"/>
                <a:ea typeface="+mj-ea"/>
                <a:cs typeface="Arial Black"/>
              </a:rPr>
              <a:t>Trade that Works</a:t>
            </a:r>
          </a:p>
        </p:txBody>
      </p:sp>
      <p:sp>
        <p:nvSpPr>
          <p:cNvPr id="46084" name="TextBox 6"/>
          <p:cNvSpPr txBox="1">
            <a:spLocks noChangeArrowheads="1"/>
          </p:cNvSpPr>
          <p:nvPr/>
        </p:nvSpPr>
        <p:spPr bwMode="auto">
          <a:xfrm>
            <a:off x="1132246" y="4038600"/>
            <a:ext cx="8576271"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b="1" dirty="0" smtClean="0">
                <a:solidFill>
                  <a:srgbClr val="FF0000"/>
                </a:solidFill>
                <a:cs typeface="Arial" charset="0"/>
              </a:rPr>
              <a:t>Transition housing project for/by young people in care</a:t>
            </a:r>
          </a:p>
          <a:p>
            <a:pPr marL="342900" indent="-342900" eaLnBrk="1" hangingPunct="1">
              <a:lnSpc>
                <a:spcPct val="110000"/>
              </a:lnSpc>
              <a:buFont typeface="Arial"/>
              <a:buChar char="•"/>
            </a:pPr>
            <a:r>
              <a:rPr lang="en-US" b="1" dirty="0" smtClean="0">
                <a:solidFill>
                  <a:srgbClr val="000000"/>
                </a:solidFill>
                <a:cs typeface="Arial" charset="0"/>
              </a:rPr>
              <a:t>refurbished a derelict property through apprenticeships</a:t>
            </a:r>
          </a:p>
          <a:p>
            <a:pPr marL="342900" indent="-342900" eaLnBrk="1" hangingPunct="1">
              <a:lnSpc>
                <a:spcPct val="110000"/>
              </a:lnSpc>
              <a:buFont typeface="Arial"/>
              <a:buChar char="•"/>
            </a:pPr>
            <a:r>
              <a:rPr lang="en-US" b="1" dirty="0" smtClean="0">
                <a:solidFill>
                  <a:srgbClr val="000000"/>
                </a:solidFill>
                <a:cs typeface="Arial" charset="0"/>
              </a:rPr>
              <a:t>40% of participants now in sustainable employment</a:t>
            </a:r>
          </a:p>
          <a:p>
            <a:pPr marL="342900" indent="-342900" eaLnBrk="1" hangingPunct="1">
              <a:lnSpc>
                <a:spcPct val="110000"/>
              </a:lnSpc>
              <a:buFont typeface="Arial"/>
              <a:buChar char="•"/>
            </a:pPr>
            <a:r>
              <a:rPr lang="en-US" b="1" dirty="0" smtClean="0">
                <a:solidFill>
                  <a:srgbClr val="000000"/>
                </a:solidFill>
                <a:cs typeface="Arial" charset="0"/>
              </a:rPr>
              <a:t>co-produced Allocations &amp; Management policy/systems</a:t>
            </a:r>
          </a:p>
          <a:p>
            <a:pPr marL="342900" indent="-342900" eaLnBrk="1" hangingPunct="1">
              <a:lnSpc>
                <a:spcPct val="110000"/>
              </a:lnSpc>
              <a:buFont typeface="Arial"/>
              <a:buChar char="•"/>
            </a:pPr>
            <a:r>
              <a:rPr lang="en-US" b="1" dirty="0" smtClean="0">
                <a:solidFill>
                  <a:srgbClr val="000000"/>
                </a:solidFill>
                <a:cs typeface="Arial" charset="0"/>
              </a:rPr>
              <a:t>co-produced Own 2 Feet training </a:t>
            </a:r>
            <a:r>
              <a:rPr lang="en-US" b="1" dirty="0" err="1" smtClean="0">
                <a:solidFill>
                  <a:srgbClr val="000000"/>
                </a:solidFill>
                <a:cs typeface="Arial" charset="0"/>
              </a:rPr>
              <a:t>programme</a:t>
            </a:r>
            <a:endParaRPr lang="en-US" b="1" dirty="0" smtClean="0">
              <a:solidFill>
                <a:srgbClr val="000000"/>
              </a:solidFill>
              <a:cs typeface="Arial" charset="0"/>
            </a:endParaRPr>
          </a:p>
          <a:p>
            <a:pPr marL="342900" indent="-342900" eaLnBrk="1" hangingPunct="1">
              <a:lnSpc>
                <a:spcPct val="110000"/>
              </a:lnSpc>
              <a:buFont typeface="Arial"/>
              <a:buChar char="•"/>
            </a:pPr>
            <a:r>
              <a:rPr lang="en-US" b="1" dirty="0" smtClean="0">
                <a:solidFill>
                  <a:srgbClr val="C448FF"/>
                </a:solidFill>
                <a:cs typeface="Arial" charset="0"/>
              </a:rPr>
              <a:t>61% failed tenancies &gt; 100% successful tenancies</a:t>
            </a:r>
          </a:p>
        </p:txBody>
      </p:sp>
      <p:pic>
        <p:nvPicPr>
          <p:cNvPr id="10" name="Picture 9" descr="bronaf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78622"/>
            <a:ext cx="5306255" cy="3596952"/>
          </a:xfrm>
          <a:prstGeom prst="rect">
            <a:avLst/>
          </a:prstGeom>
          <a:solidFill>
            <a:srgbClr val="FF0000"/>
          </a:solidFill>
          <a:ln w="9525">
            <a:solidFill>
              <a:srgbClr val="B547FF"/>
            </a:solidFill>
            <a:miter lim="800000"/>
            <a:headEnd/>
            <a:tailEnd/>
          </a:ln>
          <a:extLst/>
        </p:spPr>
      </p:pic>
      <p:sp>
        <p:nvSpPr>
          <p:cNvPr id="5" name="Title 1"/>
          <p:cNvSpPr>
            <a:spLocks noGrp="1"/>
          </p:cNvSpPr>
          <p:nvPr/>
        </p:nvSpPr>
        <p:spPr bwMode="auto">
          <a:xfrm>
            <a:off x="549109" y="1422270"/>
            <a:ext cx="3184691"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normAutofit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eaLnBrk="1" fontAlgn="auto" hangingPunct="1">
              <a:lnSpc>
                <a:spcPct val="120000"/>
              </a:lnSpc>
              <a:spcAft>
                <a:spcPts val="0"/>
              </a:spcAft>
              <a:defRPr/>
            </a:pPr>
            <a:r>
              <a:rPr lang="en-US" sz="2800" b="1" dirty="0" err="1" smtClean="0">
                <a:solidFill>
                  <a:srgbClr val="B547FF"/>
                </a:solidFill>
                <a:latin typeface="Arial Black"/>
                <a:ea typeface="+mj-ea"/>
                <a:cs typeface="Arial Black"/>
              </a:rPr>
              <a:t>Bron</a:t>
            </a:r>
            <a:r>
              <a:rPr lang="en-US" sz="2800" b="1" dirty="0" smtClean="0">
                <a:solidFill>
                  <a:srgbClr val="B547FF"/>
                </a:solidFill>
                <a:latin typeface="Arial Black"/>
                <a:ea typeface="+mj-ea"/>
                <a:cs typeface="Arial Black"/>
              </a:rPr>
              <a:t> </a:t>
            </a:r>
            <a:r>
              <a:rPr lang="en-US" sz="2800" b="1" dirty="0" err="1" smtClean="0">
                <a:solidFill>
                  <a:srgbClr val="B547FF"/>
                </a:solidFill>
                <a:latin typeface="Arial Black"/>
                <a:ea typeface="+mj-ea"/>
                <a:cs typeface="Arial Black"/>
              </a:rPr>
              <a:t>Afon</a:t>
            </a:r>
            <a:r>
              <a:rPr lang="en-US" sz="2800" b="1" dirty="0" smtClean="0">
                <a:solidFill>
                  <a:srgbClr val="B547FF"/>
                </a:solidFill>
                <a:latin typeface="Arial Black"/>
                <a:ea typeface="+mj-ea"/>
                <a:cs typeface="Arial Black"/>
              </a:rPr>
              <a:t> </a:t>
            </a:r>
          </a:p>
          <a:p>
            <a:pPr algn="r" eaLnBrk="1" fontAlgn="auto" hangingPunct="1">
              <a:lnSpc>
                <a:spcPct val="120000"/>
              </a:lnSpc>
              <a:spcAft>
                <a:spcPts val="0"/>
              </a:spcAft>
              <a:defRPr/>
            </a:pPr>
            <a:r>
              <a:rPr lang="en-US" sz="2800" b="1" dirty="0" smtClean="0">
                <a:solidFill>
                  <a:srgbClr val="B547FF"/>
                </a:solidFill>
                <a:latin typeface="Arial Black"/>
                <a:ea typeface="+mj-ea"/>
                <a:cs typeface="Arial Black"/>
              </a:rPr>
              <a:t>Youth Forum</a:t>
            </a:r>
          </a:p>
        </p:txBody>
      </p:sp>
    </p:spTree>
    <p:extLst>
      <p:ext uri="{BB962C8B-B14F-4D97-AF65-F5344CB8AC3E}">
        <p14:creationId xmlns:p14="http://schemas.microsoft.com/office/powerpoint/2010/main" val="997117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bwMode="auto">
          <a:xfrm>
            <a:off x="429718" y="900112"/>
            <a:ext cx="3227882" cy="1081088"/>
          </a:xfrm>
          <a:prstGeom prst="rect">
            <a:avLst/>
          </a:prstGeom>
          <a:noFill/>
          <a:ln>
            <a:noFill/>
          </a:ln>
          <a:extLst/>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eaLnBrk="1" fontAlgn="auto" hangingPunct="1">
              <a:spcAft>
                <a:spcPts val="0"/>
              </a:spcAft>
              <a:defRPr/>
            </a:pPr>
            <a:r>
              <a:rPr lang="en-US" sz="3200" b="1" dirty="0" smtClean="0">
                <a:solidFill>
                  <a:srgbClr val="FF0000"/>
                </a:solidFill>
                <a:latin typeface="Arial Black"/>
                <a:ea typeface="+mj-ea"/>
                <a:cs typeface="Arial Black"/>
              </a:rPr>
              <a:t>Tell it Right</a:t>
            </a:r>
          </a:p>
          <a:p>
            <a:pPr algn="r" eaLnBrk="1" fontAlgn="auto" hangingPunct="1">
              <a:spcAft>
                <a:spcPts val="0"/>
              </a:spcAft>
              <a:defRPr/>
            </a:pPr>
            <a:r>
              <a:rPr lang="en-US" sz="3200" b="1" dirty="0" smtClean="0">
                <a:solidFill>
                  <a:srgbClr val="FF0000"/>
                </a:solidFill>
                <a:latin typeface="Arial Black"/>
                <a:ea typeface="+mj-ea"/>
                <a:cs typeface="Arial Black"/>
              </a:rPr>
              <a:t> </a:t>
            </a:r>
            <a:endParaRPr lang="en-US" sz="3200" b="1" dirty="0">
              <a:solidFill>
                <a:srgbClr val="FF0000"/>
              </a:solidFill>
              <a:latin typeface="Arial Black"/>
              <a:ea typeface="+mj-ea"/>
              <a:cs typeface="Arial Black"/>
            </a:endParaRPr>
          </a:p>
          <a:p>
            <a:pPr algn="r" eaLnBrk="1" fontAlgn="auto" hangingPunct="1">
              <a:spcAft>
                <a:spcPts val="0"/>
              </a:spcAft>
              <a:defRPr/>
            </a:pPr>
            <a:r>
              <a:rPr lang="en-US" sz="2800" b="1" dirty="0" smtClean="0">
                <a:solidFill>
                  <a:srgbClr val="30B42D"/>
                </a:solidFill>
                <a:latin typeface="Arial Black"/>
                <a:ea typeface="+mj-ea"/>
                <a:cs typeface="Arial Black"/>
              </a:rPr>
              <a:t>Down’s </a:t>
            </a:r>
          </a:p>
          <a:p>
            <a:pPr algn="r" eaLnBrk="1" fontAlgn="auto" hangingPunct="1">
              <a:spcAft>
                <a:spcPts val="0"/>
              </a:spcAft>
              <a:defRPr/>
            </a:pPr>
            <a:r>
              <a:rPr lang="en-US" sz="2800" b="1" dirty="0" smtClean="0">
                <a:solidFill>
                  <a:srgbClr val="30B42D"/>
                </a:solidFill>
                <a:latin typeface="Arial Black"/>
                <a:ea typeface="+mj-ea"/>
                <a:cs typeface="Arial Black"/>
              </a:rPr>
              <a:t>Syndrome </a:t>
            </a:r>
          </a:p>
          <a:p>
            <a:pPr algn="r" eaLnBrk="1" fontAlgn="auto" hangingPunct="1">
              <a:spcAft>
                <a:spcPts val="0"/>
              </a:spcAft>
              <a:defRPr/>
            </a:pPr>
            <a:r>
              <a:rPr lang="en-US" sz="2800" b="1" dirty="0" smtClean="0">
                <a:solidFill>
                  <a:srgbClr val="30B42D"/>
                </a:solidFill>
                <a:latin typeface="Arial Black"/>
                <a:ea typeface="+mj-ea"/>
                <a:cs typeface="Arial Black"/>
              </a:rPr>
              <a:t>Association</a:t>
            </a:r>
            <a:endParaRPr lang="en-US" sz="2800" b="1" dirty="0">
              <a:solidFill>
                <a:srgbClr val="30B42D"/>
              </a:solidFill>
              <a:latin typeface="Arial Black"/>
              <a:ea typeface="+mj-ea"/>
              <a:cs typeface="Arial Black"/>
            </a:endParaRPr>
          </a:p>
        </p:txBody>
      </p:sp>
      <p:sp>
        <p:nvSpPr>
          <p:cNvPr id="24579" name="TextBox 6"/>
          <p:cNvSpPr txBox="1">
            <a:spLocks noChangeArrowheads="1"/>
          </p:cNvSpPr>
          <p:nvPr/>
        </p:nvSpPr>
        <p:spPr bwMode="auto">
          <a:xfrm>
            <a:off x="429718" y="3581400"/>
            <a:ext cx="89662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130000"/>
              </a:lnSpc>
            </a:pPr>
            <a:r>
              <a:rPr lang="en-US" sz="2800" b="1" i="1" dirty="0" smtClean="0">
                <a:latin typeface="+mj-lt"/>
                <a:cs typeface="Arial" charset="0"/>
              </a:rPr>
              <a:t>		’thought I had a good level of knowledge</a:t>
            </a:r>
            <a:r>
              <a:rPr lang="is-IS" sz="2800" b="1" i="1" dirty="0" smtClean="0">
                <a:latin typeface="+mj-lt"/>
                <a:cs typeface="Arial" charset="0"/>
              </a:rPr>
              <a:t>… </a:t>
            </a:r>
          </a:p>
          <a:p>
            <a:pPr eaLnBrk="1" hangingPunct="1">
              <a:lnSpc>
                <a:spcPct val="130000"/>
              </a:lnSpc>
            </a:pPr>
            <a:r>
              <a:rPr lang="is-IS" sz="2800" b="1" i="1" dirty="0" smtClean="0">
                <a:latin typeface="+mj-lt"/>
                <a:cs typeface="Arial" charset="0"/>
              </a:rPr>
              <a:t>		but </a:t>
            </a:r>
            <a:r>
              <a:rPr lang="en-US" sz="2800" b="1" i="1" dirty="0" smtClean="0">
                <a:latin typeface="+mj-lt"/>
                <a:cs typeface="Arial" charset="0"/>
              </a:rPr>
              <a:t>this has been so enlightening’</a:t>
            </a:r>
          </a:p>
          <a:p>
            <a:pPr eaLnBrk="1" hangingPunct="1">
              <a:lnSpc>
                <a:spcPct val="130000"/>
              </a:lnSpc>
            </a:pPr>
            <a:r>
              <a:rPr lang="en-US" sz="2800" b="1" i="1" dirty="0" smtClean="0">
                <a:latin typeface="+mj-lt"/>
                <a:cs typeface="Arial" charset="0"/>
              </a:rPr>
              <a:t>‘very powerful – made real by meeting adults 	</a:t>
            </a:r>
          </a:p>
          <a:p>
            <a:pPr eaLnBrk="1" hangingPunct="1">
              <a:lnSpc>
                <a:spcPct val="130000"/>
              </a:lnSpc>
            </a:pPr>
            <a:r>
              <a:rPr lang="en-US" sz="2800" b="1" i="1" dirty="0" smtClean="0">
                <a:latin typeface="+mj-lt"/>
                <a:cs typeface="Arial" charset="0"/>
              </a:rPr>
              <a:t>with Down’s Syndrome’</a:t>
            </a:r>
          </a:p>
          <a:p>
            <a:pPr eaLnBrk="1" hangingPunct="1">
              <a:lnSpc>
                <a:spcPct val="130000"/>
              </a:lnSpc>
            </a:pPr>
            <a:r>
              <a:rPr lang="en-US" sz="2800" b="1" i="1" dirty="0">
                <a:latin typeface="+mj-lt"/>
                <a:cs typeface="Arial" charset="0"/>
              </a:rPr>
              <a:t>	'</a:t>
            </a:r>
            <a:r>
              <a:rPr lang="en-US" sz="2800" b="1" i="1" dirty="0" smtClean="0">
                <a:latin typeface="+mj-lt"/>
                <a:cs typeface="Arial" charset="0"/>
              </a:rPr>
              <a:t>big impact on my personal feelings and knowledge’</a:t>
            </a:r>
            <a:endParaRPr lang="en-US" sz="2800" b="1" i="1" dirty="0">
              <a:latin typeface="+mj-lt"/>
              <a:cs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50" t="15001" b="14999"/>
          <a:stretch/>
        </p:blipFill>
        <p:spPr>
          <a:xfrm>
            <a:off x="3886200" y="381000"/>
            <a:ext cx="5509718" cy="3005301"/>
          </a:xfrm>
          <a:prstGeom prst="rect">
            <a:avLst/>
          </a:prstGeom>
          <a:ln>
            <a:solidFill>
              <a:srgbClr val="FF0000"/>
            </a:solidFill>
          </a:ln>
        </p:spPr>
      </p:pic>
    </p:spTree>
    <p:extLst>
      <p:ext uri="{BB962C8B-B14F-4D97-AF65-F5344CB8AC3E}">
        <p14:creationId xmlns:p14="http://schemas.microsoft.com/office/powerpoint/2010/main" val="1959958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7 at 18.32.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11" y="104376"/>
            <a:ext cx="5031889" cy="3223829"/>
          </a:xfrm>
          <a:prstGeom prst="rect">
            <a:avLst/>
          </a:prstGeom>
          <a:ln>
            <a:solidFill>
              <a:srgbClr val="FF0000"/>
            </a:solidFill>
          </a:ln>
        </p:spPr>
      </p:pic>
      <p:sp>
        <p:nvSpPr>
          <p:cNvPr id="7" name="TextBox 6"/>
          <p:cNvSpPr txBox="1"/>
          <p:nvPr/>
        </p:nvSpPr>
        <p:spPr>
          <a:xfrm>
            <a:off x="381000" y="3429000"/>
            <a:ext cx="9329582" cy="2960810"/>
          </a:xfrm>
          <a:prstGeom prst="rect">
            <a:avLst/>
          </a:prstGeom>
          <a:noFill/>
        </p:spPr>
        <p:txBody>
          <a:bodyPr wrap="square" rtlCol="0">
            <a:spAutoFit/>
          </a:bodyPr>
          <a:lstStyle/>
          <a:p>
            <a:pPr>
              <a:lnSpc>
                <a:spcPct val="120000"/>
              </a:lnSpc>
            </a:pPr>
            <a:r>
              <a:rPr lang="en-US" sz="2800" b="1" dirty="0" smtClean="0">
                <a:solidFill>
                  <a:srgbClr val="FF0000"/>
                </a:solidFill>
                <a:latin typeface="+mj-lt"/>
                <a:cs typeface="Verdana" charset="0"/>
              </a:rPr>
              <a:t>31,000+ hours volunteering / 80+ community groups</a:t>
            </a:r>
          </a:p>
          <a:p>
            <a:pPr>
              <a:lnSpc>
                <a:spcPct val="120000"/>
              </a:lnSpc>
            </a:pPr>
            <a:r>
              <a:rPr lang="en-US" sz="2400" b="1" dirty="0" smtClean="0">
                <a:solidFill>
                  <a:srgbClr val="FF0000"/>
                </a:solidFill>
                <a:latin typeface="+mj-lt"/>
                <a:cs typeface="Verdana" charset="0"/>
              </a:rPr>
              <a:t>Community Ambassadors / Community Health Strategy</a:t>
            </a:r>
          </a:p>
          <a:p>
            <a:pPr>
              <a:lnSpc>
                <a:spcPct val="120000"/>
              </a:lnSpc>
            </a:pPr>
            <a:r>
              <a:rPr lang="en-US" sz="2800" b="1" dirty="0" smtClean="0">
                <a:latin typeface="+mj-lt"/>
                <a:cs typeface="Verdana" charset="0"/>
              </a:rPr>
              <a:t>	</a:t>
            </a:r>
            <a:r>
              <a:rPr lang="en-US" sz="2400" b="1" dirty="0" smtClean="0">
                <a:latin typeface="+mj-lt"/>
                <a:cs typeface="Verdana" charset="0"/>
              </a:rPr>
              <a:t>86% stronger networks</a:t>
            </a:r>
          </a:p>
          <a:p>
            <a:pPr>
              <a:lnSpc>
                <a:spcPct val="120000"/>
              </a:lnSpc>
            </a:pPr>
            <a:r>
              <a:rPr lang="en-US" sz="2400" b="1" dirty="0" smtClean="0">
                <a:cs typeface="Verdana" charset="0"/>
              </a:rPr>
              <a:t>	77% </a:t>
            </a:r>
            <a:r>
              <a:rPr lang="en-US" sz="2400" b="1" dirty="0">
                <a:cs typeface="Verdana" charset="0"/>
              </a:rPr>
              <a:t>greater quality of </a:t>
            </a:r>
            <a:r>
              <a:rPr lang="en-US" sz="2400" b="1" dirty="0" smtClean="0">
                <a:cs typeface="Verdana" charset="0"/>
              </a:rPr>
              <a:t>life</a:t>
            </a:r>
            <a:endParaRPr lang="en-US" sz="2400" b="1" dirty="0" smtClean="0">
              <a:latin typeface="+mj-lt"/>
              <a:cs typeface="Verdana" charset="0"/>
            </a:endParaRPr>
          </a:p>
          <a:p>
            <a:pPr>
              <a:lnSpc>
                <a:spcPct val="120000"/>
              </a:lnSpc>
            </a:pPr>
            <a:r>
              <a:rPr lang="en-US" sz="2400" b="1" dirty="0" smtClean="0">
                <a:latin typeface="+mj-lt"/>
                <a:cs typeface="Verdana" charset="0"/>
              </a:rPr>
              <a:t>	60% healthier</a:t>
            </a:r>
          </a:p>
          <a:p>
            <a:pPr>
              <a:lnSpc>
                <a:spcPct val="120000"/>
              </a:lnSpc>
            </a:pPr>
            <a:r>
              <a:rPr lang="en-US" sz="2400" b="1" dirty="0" smtClean="0">
                <a:latin typeface="+mj-lt"/>
                <a:cs typeface="Verdana" charset="0"/>
              </a:rPr>
              <a:t>	26% less social care support</a:t>
            </a:r>
            <a:endParaRPr lang="en-US" sz="2400" b="1" dirty="0">
              <a:latin typeface="+mj-lt"/>
              <a:cs typeface="Arial Black"/>
            </a:endParaRPr>
          </a:p>
        </p:txBody>
      </p:sp>
      <p:sp>
        <p:nvSpPr>
          <p:cNvPr id="3" name="Rectangle 2"/>
          <p:cNvSpPr/>
          <p:nvPr/>
        </p:nvSpPr>
        <p:spPr>
          <a:xfrm>
            <a:off x="5562600" y="1058930"/>
            <a:ext cx="3121330" cy="1629164"/>
          </a:xfrm>
          <a:prstGeom prst="rect">
            <a:avLst/>
          </a:prstGeom>
        </p:spPr>
        <p:txBody>
          <a:bodyPr wrap="square">
            <a:spAutoFit/>
          </a:bodyPr>
          <a:lstStyle/>
          <a:p>
            <a:pPr>
              <a:lnSpc>
                <a:spcPct val="120000"/>
              </a:lnSpc>
            </a:pPr>
            <a:r>
              <a:rPr lang="en-US" sz="2800" b="1" dirty="0">
                <a:solidFill>
                  <a:srgbClr val="B547FF"/>
                </a:solidFill>
                <a:latin typeface="Arial Black"/>
                <a:cs typeface="Arial Black"/>
              </a:rPr>
              <a:t>Action in </a:t>
            </a:r>
            <a:r>
              <a:rPr lang="en-US" sz="2800" b="1" dirty="0" err="1" smtClean="0">
                <a:solidFill>
                  <a:srgbClr val="B547FF"/>
                </a:solidFill>
                <a:latin typeface="Arial Black"/>
                <a:cs typeface="Arial Black"/>
              </a:rPr>
              <a:t>Caerau</a:t>
            </a:r>
            <a:r>
              <a:rPr lang="en-US" sz="2800" b="1" dirty="0" smtClean="0">
                <a:solidFill>
                  <a:srgbClr val="B547FF"/>
                </a:solidFill>
                <a:latin typeface="Arial Black"/>
                <a:cs typeface="Arial Black"/>
              </a:rPr>
              <a:t> &amp; Ely </a:t>
            </a:r>
            <a:r>
              <a:rPr lang="en-US" sz="2800" b="1" dirty="0">
                <a:solidFill>
                  <a:srgbClr val="B547FF"/>
                </a:solidFill>
                <a:latin typeface="Arial Black"/>
                <a:cs typeface="Arial Black"/>
              </a:rPr>
              <a:t>(ACE) </a:t>
            </a:r>
          </a:p>
        </p:txBody>
      </p:sp>
      <p:sp>
        <p:nvSpPr>
          <p:cNvPr id="5" name="TextBox 4"/>
          <p:cNvSpPr txBox="1"/>
          <p:nvPr/>
        </p:nvSpPr>
        <p:spPr>
          <a:xfrm>
            <a:off x="5846251" y="5223808"/>
            <a:ext cx="3369391" cy="1938992"/>
          </a:xfrm>
          <a:prstGeom prst="rect">
            <a:avLst/>
          </a:prstGeom>
          <a:noFill/>
        </p:spPr>
        <p:txBody>
          <a:bodyPr wrap="square" rtlCol="0">
            <a:spAutoFit/>
          </a:bodyPr>
          <a:lstStyle/>
          <a:p>
            <a:pPr>
              <a:lnSpc>
                <a:spcPct val="120000"/>
              </a:lnSpc>
            </a:pPr>
            <a:r>
              <a:rPr lang="en-US" sz="2400" b="1" dirty="0" smtClean="0">
                <a:solidFill>
                  <a:srgbClr val="C448FF"/>
                </a:solidFill>
                <a:cs typeface="Verdana" charset="0"/>
              </a:rPr>
              <a:t>50</a:t>
            </a:r>
            <a:r>
              <a:rPr lang="en-US" sz="2400" b="1" dirty="0">
                <a:solidFill>
                  <a:srgbClr val="C448FF"/>
                </a:solidFill>
                <a:cs typeface="Verdana" charset="0"/>
              </a:rPr>
              <a:t>% of </a:t>
            </a:r>
            <a:r>
              <a:rPr lang="en-US" sz="2400" b="1" dirty="0" err="1">
                <a:solidFill>
                  <a:srgbClr val="C448FF"/>
                </a:solidFill>
                <a:cs typeface="Verdana" charset="0"/>
              </a:rPr>
              <a:t>organisations</a:t>
            </a:r>
            <a:r>
              <a:rPr lang="en-US" sz="2400" b="1" dirty="0">
                <a:solidFill>
                  <a:srgbClr val="C448FF"/>
                </a:solidFill>
                <a:cs typeface="Verdana" charset="0"/>
              </a:rPr>
              <a:t> </a:t>
            </a:r>
            <a:r>
              <a:rPr lang="en-US" sz="2400" b="1" dirty="0" smtClean="0">
                <a:solidFill>
                  <a:srgbClr val="C448FF"/>
                </a:solidFill>
                <a:cs typeface="Verdana" charset="0"/>
              </a:rPr>
              <a:t>&gt;</a:t>
            </a:r>
            <a:endParaRPr lang="en-US" sz="2400" b="1" dirty="0">
              <a:solidFill>
                <a:srgbClr val="C448FF"/>
              </a:solidFill>
              <a:cs typeface="Verdana" charset="0"/>
            </a:endParaRPr>
          </a:p>
          <a:p>
            <a:pPr>
              <a:lnSpc>
                <a:spcPct val="120000"/>
              </a:lnSpc>
            </a:pPr>
            <a:r>
              <a:rPr lang="en-US" sz="2400" b="1" i="1" dirty="0" smtClean="0">
                <a:solidFill>
                  <a:srgbClr val="C448FF"/>
                </a:solidFill>
                <a:cs typeface="Verdana" charset="0"/>
              </a:rPr>
              <a:t>improved </a:t>
            </a:r>
            <a:r>
              <a:rPr lang="en-US" sz="2400" b="1" i="1" dirty="0">
                <a:solidFill>
                  <a:srgbClr val="C448FF"/>
                </a:solidFill>
                <a:cs typeface="Verdana" charset="0"/>
              </a:rPr>
              <a:t>services </a:t>
            </a:r>
            <a:endParaRPr lang="en-US" sz="2400" b="1" i="1" dirty="0" smtClean="0">
              <a:solidFill>
                <a:srgbClr val="C448FF"/>
              </a:solidFill>
              <a:cs typeface="Verdana" charset="0"/>
            </a:endParaRPr>
          </a:p>
          <a:p>
            <a:pPr>
              <a:lnSpc>
                <a:spcPct val="120000"/>
              </a:lnSpc>
            </a:pPr>
            <a:r>
              <a:rPr lang="en-US" sz="2400" b="1" i="1" dirty="0" smtClean="0">
                <a:solidFill>
                  <a:srgbClr val="C448FF"/>
                </a:solidFill>
                <a:cs typeface="Verdana" charset="0"/>
              </a:rPr>
              <a:t>same/fewer resources</a:t>
            </a:r>
          </a:p>
          <a:p>
            <a:pPr>
              <a:lnSpc>
                <a:spcPct val="120000"/>
              </a:lnSpc>
            </a:pPr>
            <a:endParaRPr lang="en-US" sz="2800" b="1" i="1" dirty="0">
              <a:cs typeface="Verdana" charset="0"/>
            </a:endParaRPr>
          </a:p>
        </p:txBody>
      </p:sp>
    </p:spTree>
    <p:extLst>
      <p:ext uri="{BB962C8B-B14F-4D97-AF65-F5344CB8AC3E}">
        <p14:creationId xmlns:p14="http://schemas.microsoft.com/office/powerpoint/2010/main" val="1009464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0411" y="336908"/>
            <a:ext cx="7445215" cy="800219"/>
          </a:xfrm>
          <a:prstGeom prst="rect">
            <a:avLst/>
          </a:prstGeom>
          <a:noFill/>
        </p:spPr>
        <p:txBody>
          <a:bodyPr wrap="square" rtlCol="0">
            <a:spAutoFit/>
          </a:bodyPr>
          <a:lstStyle/>
          <a:p>
            <a:r>
              <a:rPr lang="en-US" sz="2800" b="1" dirty="0">
                <a:solidFill>
                  <a:srgbClr val="30B42D"/>
                </a:solidFill>
                <a:latin typeface="Arial Black"/>
                <a:cs typeface="Arial Black"/>
              </a:rPr>
              <a:t>S.U.N. Service </a:t>
            </a:r>
            <a:r>
              <a:rPr lang="en-US" sz="2800" b="1" dirty="0" smtClean="0">
                <a:solidFill>
                  <a:srgbClr val="30B42D"/>
                </a:solidFill>
                <a:latin typeface="Arial Black"/>
                <a:cs typeface="Arial Black"/>
              </a:rPr>
              <a:t>User </a:t>
            </a:r>
            <a:r>
              <a:rPr lang="en-US" sz="2800" b="1" dirty="0">
                <a:solidFill>
                  <a:srgbClr val="30B42D"/>
                </a:solidFill>
                <a:latin typeface="Arial Black"/>
                <a:cs typeface="Arial Black"/>
              </a:rPr>
              <a:t>Network</a:t>
            </a:r>
          </a:p>
          <a:p>
            <a:endParaRPr lang="en-US" dirty="0"/>
          </a:p>
        </p:txBody>
      </p:sp>
      <p:pic>
        <p:nvPicPr>
          <p:cNvPr id="2" name="Picture 1" descr="Screen Shot 2013-11-07 at 18.35.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1" y="1212776"/>
            <a:ext cx="2701267" cy="4959424"/>
          </a:xfrm>
          <a:prstGeom prst="rect">
            <a:avLst/>
          </a:prstGeom>
          <a:ln>
            <a:solidFill>
              <a:schemeClr val="tx1">
                <a:lumMod val="50000"/>
                <a:lumOff val="50000"/>
              </a:schemeClr>
            </a:solidFill>
          </a:ln>
        </p:spPr>
      </p:pic>
      <p:sp>
        <p:nvSpPr>
          <p:cNvPr id="6" name="TextBox 2"/>
          <p:cNvSpPr txBox="1">
            <a:spLocks noChangeArrowheads="1"/>
          </p:cNvSpPr>
          <p:nvPr/>
        </p:nvSpPr>
        <p:spPr bwMode="auto">
          <a:xfrm>
            <a:off x="4572001" y="1524001"/>
            <a:ext cx="480059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40000"/>
              </a:lnSpc>
            </a:pPr>
            <a:r>
              <a:rPr lang="en-US" sz="2000" b="1" dirty="0">
                <a:latin typeface="Verdana" charset="0"/>
                <a:cs typeface="Verdana" charset="0"/>
              </a:rPr>
              <a:t>A&amp;E use </a:t>
            </a:r>
            <a:r>
              <a:rPr lang="en-US" sz="2000" dirty="0">
                <a:latin typeface="Verdana" charset="0"/>
                <a:cs typeface="Verdana" charset="0"/>
              </a:rPr>
              <a:t>down 30%</a:t>
            </a:r>
            <a:endParaRPr lang="en-US" sz="2000" b="1" dirty="0">
              <a:latin typeface="Verdana" charset="0"/>
              <a:cs typeface="Verdana" charset="0"/>
            </a:endParaRPr>
          </a:p>
          <a:p>
            <a:pPr eaLnBrk="1" hangingPunct="1">
              <a:lnSpc>
                <a:spcPct val="140000"/>
              </a:lnSpc>
            </a:pPr>
            <a:endParaRPr lang="en-US" sz="2000" b="1" dirty="0">
              <a:latin typeface="Verdana" charset="0"/>
              <a:cs typeface="Verdana" charset="0"/>
            </a:endParaRPr>
          </a:p>
          <a:p>
            <a:pPr eaLnBrk="1" hangingPunct="1">
              <a:lnSpc>
                <a:spcPct val="140000"/>
              </a:lnSpc>
            </a:pPr>
            <a:r>
              <a:rPr lang="en-US" sz="2000" b="1" dirty="0">
                <a:latin typeface="Verdana" charset="0"/>
                <a:cs typeface="Verdana" charset="0"/>
              </a:rPr>
              <a:t>planned hospital admissions</a:t>
            </a:r>
          </a:p>
          <a:p>
            <a:pPr eaLnBrk="1" hangingPunct="1">
              <a:lnSpc>
                <a:spcPct val="140000"/>
              </a:lnSpc>
            </a:pPr>
            <a:r>
              <a:rPr lang="en-US" sz="2000" dirty="0">
                <a:latin typeface="Verdana" charset="0"/>
                <a:cs typeface="Verdana" charset="0"/>
              </a:rPr>
              <a:t>	down from 725 &gt; 596</a:t>
            </a:r>
          </a:p>
          <a:p>
            <a:pPr eaLnBrk="1" hangingPunct="1">
              <a:lnSpc>
                <a:spcPct val="140000"/>
              </a:lnSpc>
            </a:pPr>
            <a:endParaRPr lang="en-US" sz="2000" dirty="0">
              <a:latin typeface="Verdana" charset="0"/>
              <a:cs typeface="Verdana" charset="0"/>
            </a:endParaRPr>
          </a:p>
          <a:p>
            <a:pPr eaLnBrk="1" hangingPunct="1">
              <a:lnSpc>
                <a:spcPct val="140000"/>
              </a:lnSpc>
            </a:pPr>
            <a:r>
              <a:rPr lang="en-US" sz="2000" b="1" dirty="0">
                <a:latin typeface="Verdana" charset="0"/>
                <a:cs typeface="Verdana" charset="0"/>
              </a:rPr>
              <a:t>unplanned hospital admissions</a:t>
            </a:r>
          </a:p>
          <a:p>
            <a:pPr eaLnBrk="1" hangingPunct="1">
              <a:lnSpc>
                <a:spcPct val="140000"/>
              </a:lnSpc>
            </a:pPr>
            <a:r>
              <a:rPr lang="en-US" sz="2000" dirty="0">
                <a:latin typeface="Verdana" charset="0"/>
                <a:cs typeface="Verdana" charset="0"/>
              </a:rPr>
              <a:t>	down from 414 &gt; 286</a:t>
            </a:r>
          </a:p>
          <a:p>
            <a:pPr eaLnBrk="1" hangingPunct="1">
              <a:lnSpc>
                <a:spcPct val="140000"/>
              </a:lnSpc>
            </a:pPr>
            <a:endParaRPr lang="en-US" sz="2000" dirty="0">
              <a:latin typeface="Verdana" charset="0"/>
              <a:cs typeface="Verdana" charset="0"/>
            </a:endParaRPr>
          </a:p>
          <a:p>
            <a:pPr eaLnBrk="1" hangingPunct="1">
              <a:lnSpc>
                <a:spcPct val="140000"/>
              </a:lnSpc>
            </a:pPr>
            <a:r>
              <a:rPr lang="en-US" sz="2000" b="1" dirty="0">
                <a:latin typeface="Verdana" charset="0"/>
                <a:cs typeface="Verdana" charset="0"/>
              </a:rPr>
              <a:t>hospital bed day use</a:t>
            </a:r>
          </a:p>
          <a:p>
            <a:pPr eaLnBrk="1" hangingPunct="1">
              <a:lnSpc>
                <a:spcPct val="140000"/>
              </a:lnSpc>
            </a:pPr>
            <a:r>
              <a:rPr lang="en-US" sz="2000" dirty="0">
                <a:latin typeface="Verdana" charset="0"/>
                <a:cs typeface="Verdana" charset="0"/>
              </a:rPr>
              <a:t>	down by 50%				</a:t>
            </a:r>
            <a:endParaRPr lang="en-GB" sz="2000" dirty="0">
              <a:latin typeface="Verdana" charset="0"/>
              <a:cs typeface="Verdana" charset="0"/>
            </a:endParaRPr>
          </a:p>
          <a:p>
            <a:pPr eaLnBrk="1" hangingPunct="1">
              <a:lnSpc>
                <a:spcPct val="140000"/>
              </a:lnSpc>
            </a:pPr>
            <a:r>
              <a:rPr lang="en-US" b="1" dirty="0">
                <a:latin typeface="Verdana" charset="0"/>
                <a:cs typeface="Verdana" charset="0"/>
              </a:rPr>
              <a:t>		</a:t>
            </a:r>
            <a:endParaRPr lang="en-US" dirty="0"/>
          </a:p>
        </p:txBody>
      </p:sp>
    </p:spTree>
    <p:extLst>
      <p:ext uri="{BB962C8B-B14F-4D97-AF65-F5344CB8AC3E}">
        <p14:creationId xmlns:p14="http://schemas.microsoft.com/office/powerpoint/2010/main" val="569805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971" y="-152400"/>
            <a:ext cx="8827691" cy="1690687"/>
          </a:xfrm>
        </p:spPr>
        <p:txBody>
          <a:bodyPr rtlCol="0">
            <a:normAutofit/>
          </a:bodyPr>
          <a:lstStyle/>
          <a:p>
            <a:pPr algn="l">
              <a:defRPr/>
            </a:pPr>
            <a:r>
              <a:rPr lang="en-US" sz="3600" b="1" dirty="0" smtClean="0">
                <a:solidFill>
                  <a:srgbClr val="FF0000"/>
                </a:solidFill>
                <a:latin typeface="Arial Black"/>
                <a:cs typeface="Arial Black"/>
              </a:rPr>
              <a:t>the core economy</a:t>
            </a:r>
          </a:p>
        </p:txBody>
      </p:sp>
      <p:sp>
        <p:nvSpPr>
          <p:cNvPr id="18435" name="Subtitle 2"/>
          <p:cNvSpPr txBox="1">
            <a:spLocks/>
          </p:cNvSpPr>
          <p:nvPr/>
        </p:nvSpPr>
        <p:spPr bwMode="auto">
          <a:xfrm>
            <a:off x="577850" y="1066801"/>
            <a:ext cx="7551606"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spcBef>
                <a:spcPct val="20000"/>
              </a:spcBef>
              <a:buFont typeface="Arial" charset="0"/>
              <a:buNone/>
            </a:pPr>
            <a:r>
              <a:rPr lang="en-US" sz="3200" b="1" i="1" dirty="0" smtClean="0">
                <a:solidFill>
                  <a:srgbClr val="404040"/>
                </a:solidFill>
                <a:cs typeface="Calibri" charset="0"/>
              </a:rPr>
              <a:t>the core economy is made up of countless under-valued and priceless human and social assets that make it possible for society to flourish</a:t>
            </a:r>
          </a:p>
          <a:p>
            <a:pPr eaLnBrk="1" hangingPunct="1">
              <a:lnSpc>
                <a:spcPct val="140000"/>
              </a:lnSpc>
              <a:spcBef>
                <a:spcPct val="20000"/>
              </a:spcBef>
              <a:buFont typeface="Arial" charset="0"/>
              <a:buNone/>
            </a:pPr>
            <a:endParaRPr lang="en-US" dirty="0" smtClean="0">
              <a:solidFill>
                <a:srgbClr val="404040"/>
              </a:solidFill>
              <a:cs typeface="Calibri" charset="0"/>
            </a:endParaRPr>
          </a:p>
          <a:p>
            <a:pPr eaLnBrk="1" hangingPunct="1">
              <a:lnSpc>
                <a:spcPct val="140000"/>
              </a:lnSpc>
              <a:spcBef>
                <a:spcPct val="20000"/>
              </a:spcBef>
              <a:buFont typeface="Arial" charset="0"/>
              <a:buNone/>
            </a:pPr>
            <a:r>
              <a:rPr lang="en-US" sz="1800" dirty="0" smtClean="0">
                <a:solidFill>
                  <a:srgbClr val="404040"/>
                </a:solidFill>
                <a:cs typeface="Calibri" charset="0"/>
              </a:rPr>
              <a:t>[Neva Godwin &amp; Edgar Cahn]</a:t>
            </a:r>
            <a:endParaRPr lang="en-US" sz="1800" dirty="0">
              <a:solidFill>
                <a:srgbClr val="404040"/>
              </a:solidFill>
              <a:cs typeface="Calibri" charset="0"/>
            </a:endParaRPr>
          </a:p>
        </p:txBody>
      </p:sp>
      <p:sp>
        <p:nvSpPr>
          <p:cNvPr id="6" name="TextBox 3"/>
          <p:cNvSpPr txBox="1">
            <a:spLocks noChangeArrowheads="1"/>
          </p:cNvSpPr>
          <p:nvPr/>
        </p:nvSpPr>
        <p:spPr bwMode="auto">
          <a:xfrm>
            <a:off x="4419600" y="5863751"/>
            <a:ext cx="4457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err="1" smtClean="0"/>
              <a:t>Glyncoch</a:t>
            </a:r>
            <a:r>
              <a:rPr lang="en-US" sz="1400" dirty="0" smtClean="0"/>
              <a:t> Community Regeneration</a:t>
            </a:r>
          </a:p>
          <a:p>
            <a:pPr eaLnBrk="1" hangingPunct="1"/>
            <a:r>
              <a:rPr lang="en-US" sz="1400" i="1" dirty="0" smtClean="0"/>
              <a:t>Community Voice . Communities First</a:t>
            </a:r>
          </a:p>
          <a:p>
            <a:pPr eaLnBrk="1" hangingPunct="1"/>
            <a:r>
              <a:rPr lang="en-US" sz="1400" i="1" dirty="0" smtClean="0"/>
              <a:t>Oxfam Sustainable Livelihoods . Spice </a:t>
            </a:r>
            <a:r>
              <a:rPr lang="en-US" sz="1400" i="1" dirty="0" err="1"/>
              <a:t>Timebank</a:t>
            </a:r>
            <a:endParaRPr lang="en-US" sz="1400" i="1" dirty="0"/>
          </a:p>
          <a:p>
            <a:pPr eaLnBrk="1" hangingPunct="1"/>
            <a:endParaRPr lang="en-US" sz="1400" i="1" dirty="0"/>
          </a:p>
        </p:txBody>
      </p:sp>
      <p:pic>
        <p:nvPicPr>
          <p:cNvPr id="7" name="Picture 6" descr="Screen Shot 2015-11-23 at 16.07.43.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02150" y="3429000"/>
            <a:ext cx="5118100" cy="2319999"/>
          </a:xfrm>
          <a:prstGeom prst="rect">
            <a:avLst/>
          </a:prstGeom>
          <a:ln>
            <a:solidFill>
              <a:srgbClr val="C448FF"/>
            </a:solidFill>
          </a:ln>
        </p:spPr>
      </p:pic>
    </p:spTree>
    <p:extLst>
      <p:ext uri="{BB962C8B-B14F-4D97-AF65-F5344CB8AC3E}">
        <p14:creationId xmlns:p14="http://schemas.microsoft.com/office/powerpoint/2010/main" val="691843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9050" y="4506290"/>
            <a:ext cx="5407916" cy="584776"/>
          </a:xfrm>
          <a:prstGeom prst="rect">
            <a:avLst/>
          </a:prstGeom>
          <a:noFill/>
        </p:spPr>
        <p:txBody>
          <a:bodyPr wrap="square" rtlCol="0">
            <a:spAutoFit/>
          </a:bodyPr>
          <a:lstStyle/>
          <a:p>
            <a:r>
              <a:rPr lang="en-US" sz="3200" b="1" dirty="0" smtClean="0">
                <a:solidFill>
                  <a:srgbClr val="8458FF"/>
                </a:solidFill>
                <a:latin typeface="Arial Black"/>
                <a:cs typeface="Arial Black"/>
              </a:rPr>
              <a:t>Family by Family</a:t>
            </a:r>
          </a:p>
        </p:txBody>
      </p:sp>
      <p:pic>
        <p:nvPicPr>
          <p:cNvPr id="2" name="Picture 1" descr="Screen Shot 2013-11-07 at 18.2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3" y="298181"/>
            <a:ext cx="8614424" cy="3819693"/>
          </a:xfrm>
          <a:prstGeom prst="rect">
            <a:avLst/>
          </a:prstGeom>
          <a:ln>
            <a:solidFill>
              <a:srgbClr val="41E54C"/>
            </a:solidFill>
          </a:ln>
        </p:spPr>
      </p:pic>
      <p:sp>
        <p:nvSpPr>
          <p:cNvPr id="6" name="TextBox 5"/>
          <p:cNvSpPr txBox="1"/>
          <p:nvPr/>
        </p:nvSpPr>
        <p:spPr>
          <a:xfrm>
            <a:off x="2565410" y="5245360"/>
            <a:ext cx="5889781" cy="1257780"/>
          </a:xfrm>
          <a:prstGeom prst="rect">
            <a:avLst/>
          </a:prstGeom>
          <a:noFill/>
        </p:spPr>
        <p:txBody>
          <a:bodyPr wrap="square" rtlCol="0">
            <a:spAutoFit/>
          </a:bodyPr>
          <a:lstStyle/>
          <a:p>
            <a:pPr>
              <a:lnSpc>
                <a:spcPct val="120000"/>
              </a:lnSpc>
            </a:pPr>
            <a:r>
              <a:rPr lang="en-US" sz="3200" dirty="0" smtClean="0">
                <a:latin typeface="+mj-lt"/>
                <a:cs typeface="Verdana" charset="0"/>
              </a:rPr>
              <a:t>90% = 'heaps better'</a:t>
            </a:r>
          </a:p>
          <a:p>
            <a:pPr>
              <a:lnSpc>
                <a:spcPct val="120000"/>
              </a:lnSpc>
            </a:pPr>
            <a:r>
              <a:rPr lang="en-US" sz="3200" dirty="0" smtClean="0">
                <a:latin typeface="+mj-lt"/>
                <a:cs typeface="Verdana" charset="0"/>
              </a:rPr>
              <a:t>savings </a:t>
            </a:r>
            <a:r>
              <a:rPr lang="en-US" sz="3200" b="1" dirty="0">
                <a:latin typeface="+mj-lt"/>
                <a:cs typeface="Verdana" charset="0"/>
              </a:rPr>
              <a:t>7:1</a:t>
            </a:r>
            <a:endParaRPr lang="en-US" sz="3200" dirty="0">
              <a:solidFill>
                <a:srgbClr val="62CC2D"/>
              </a:solidFill>
              <a:latin typeface="+mj-lt"/>
              <a:cs typeface="Arial Black"/>
            </a:endParaRPr>
          </a:p>
        </p:txBody>
      </p:sp>
    </p:spTree>
    <p:extLst>
      <p:ext uri="{BB962C8B-B14F-4D97-AF65-F5344CB8AC3E}">
        <p14:creationId xmlns:p14="http://schemas.microsoft.com/office/powerpoint/2010/main" val="1389396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247650" y="1676400"/>
            <a:ext cx="9163048" cy="5257800"/>
          </a:xfrm>
        </p:spPr>
        <p:txBody>
          <a:bodyPr>
            <a:noAutofit/>
          </a:bodyPr>
          <a:lstStyle/>
          <a:p>
            <a:pPr algn="l"/>
            <a:r>
              <a:rPr lang="en-US" sz="3200" dirty="0">
                <a:solidFill>
                  <a:srgbClr val="FF0000"/>
                </a:solidFill>
                <a:latin typeface="Calibri" charset="0"/>
                <a:cs typeface="Calibri" charset="0"/>
              </a:rPr>
              <a:t/>
            </a:r>
            <a:br>
              <a:rPr lang="en-US" sz="3200" dirty="0">
                <a:solidFill>
                  <a:srgbClr val="FF0000"/>
                </a:solidFill>
                <a:latin typeface="Calibri" charset="0"/>
                <a:cs typeface="Calibri" charset="0"/>
              </a:rPr>
            </a:br>
            <a:r>
              <a:rPr lang="en-US" sz="2000" dirty="0">
                <a:solidFill>
                  <a:srgbClr val="404040"/>
                </a:solidFill>
                <a:latin typeface="Calibri" charset="0"/>
                <a:cs typeface="Calibri" charset="0"/>
              </a:rPr>
              <a:t/>
            </a:r>
            <a:br>
              <a:rPr lang="en-US" sz="2000" dirty="0">
                <a:solidFill>
                  <a:srgbClr val="404040"/>
                </a:solidFill>
                <a:latin typeface="Calibri" charset="0"/>
                <a:cs typeface="Calibri" charset="0"/>
              </a:rPr>
            </a:br>
            <a:r>
              <a:rPr lang="en-US" sz="2000" dirty="0" smtClean="0">
                <a:solidFill>
                  <a:srgbClr val="404040"/>
                </a:solidFill>
                <a:latin typeface="Calibri" charset="0"/>
                <a:cs typeface="Calibri" charset="0"/>
              </a:rPr>
              <a:t>		</a:t>
            </a:r>
            <a:r>
              <a:rPr lang="en-US" sz="2800" dirty="0" smtClean="0">
                <a:solidFill>
                  <a:srgbClr val="B547FF"/>
                </a:solidFill>
                <a:latin typeface="Arial Black"/>
                <a:cs typeface="Arial Black"/>
              </a:rPr>
              <a:t>1. Build from strengths </a:t>
            </a:r>
            <a:br>
              <a:rPr lang="en-US" sz="2800" dirty="0" smtClean="0">
                <a:solidFill>
                  <a:srgbClr val="B547FF"/>
                </a:solidFill>
                <a:latin typeface="Arial Black"/>
                <a:cs typeface="Arial Black"/>
              </a:rPr>
            </a:br>
            <a:r>
              <a:rPr lang="en-US" sz="2800" dirty="0">
                <a:solidFill>
                  <a:srgbClr val="B547FF"/>
                </a:solidFill>
                <a:latin typeface="Arial Black"/>
                <a:cs typeface="Arial Black"/>
              </a:rPr>
              <a:t>	</a:t>
            </a:r>
            <a:r>
              <a:rPr lang="en-US" sz="2800" dirty="0" smtClean="0">
                <a:solidFill>
                  <a:srgbClr val="B547FF"/>
                </a:solidFill>
                <a:latin typeface="Arial Black"/>
                <a:cs typeface="Arial Black"/>
              </a:rPr>
              <a:t>	</a:t>
            </a:r>
            <a:r>
              <a:rPr lang="en-US" sz="2800" b="1" dirty="0" smtClean="0">
                <a:cs typeface="Arial Black"/>
              </a:rPr>
              <a:t>	appreciative inquiry approach</a:t>
            </a:r>
            <a:br>
              <a:rPr lang="en-US" sz="2800" b="1" dirty="0" smtClean="0">
                <a:cs typeface="Arial Black"/>
              </a:rPr>
            </a:br>
            <a:r>
              <a:rPr lang="en-US" sz="2800" dirty="0" smtClean="0">
                <a:solidFill>
                  <a:srgbClr val="B547FF"/>
                </a:solidFill>
                <a:latin typeface="Arial Black"/>
                <a:cs typeface="Arial Black"/>
              </a:rPr>
              <a:t/>
            </a:r>
            <a:br>
              <a:rPr lang="en-US" sz="2800" dirty="0" smtClean="0">
                <a:solidFill>
                  <a:srgbClr val="B547FF"/>
                </a:solidFill>
                <a:latin typeface="Arial Black"/>
                <a:cs typeface="Arial Black"/>
              </a:rPr>
            </a:br>
            <a:r>
              <a:rPr lang="en-US" sz="2800" dirty="0">
                <a:solidFill>
                  <a:srgbClr val="B547FF"/>
                </a:solidFill>
                <a:latin typeface="Arial Black"/>
                <a:cs typeface="Arial Black"/>
              </a:rPr>
              <a:t>	</a:t>
            </a:r>
            <a:r>
              <a:rPr lang="en-US" sz="2800" dirty="0" smtClean="0">
                <a:solidFill>
                  <a:srgbClr val="B547FF"/>
                </a:solidFill>
                <a:latin typeface="Arial Black"/>
                <a:cs typeface="Arial Black"/>
              </a:rPr>
              <a:t>	2. </a:t>
            </a:r>
            <a:r>
              <a:rPr lang="en-US" sz="2800" b="1" dirty="0" smtClean="0">
                <a:solidFill>
                  <a:srgbClr val="B547FF"/>
                </a:solidFill>
                <a:latin typeface="Arial Black"/>
                <a:cs typeface="Arial Black"/>
              </a:rPr>
              <a:t>Use your assets	</a:t>
            </a:r>
            <a:br>
              <a:rPr lang="en-US" sz="2800" b="1" dirty="0" smtClean="0">
                <a:solidFill>
                  <a:srgbClr val="B547FF"/>
                </a:solidFill>
                <a:latin typeface="Arial Black"/>
                <a:cs typeface="Arial Black"/>
              </a:rPr>
            </a:br>
            <a:r>
              <a:rPr lang="en-US" sz="2800" b="1" dirty="0">
                <a:solidFill>
                  <a:srgbClr val="B547FF"/>
                </a:solidFill>
                <a:latin typeface="Arial Black"/>
                <a:cs typeface="Arial Black"/>
              </a:rPr>
              <a:t>	</a:t>
            </a:r>
            <a:r>
              <a:rPr lang="en-US" sz="2800" b="1" dirty="0" smtClean="0">
                <a:solidFill>
                  <a:srgbClr val="B547FF"/>
                </a:solidFill>
                <a:latin typeface="Arial Black"/>
                <a:cs typeface="Arial Black"/>
              </a:rPr>
              <a:t>		</a:t>
            </a:r>
            <a:r>
              <a:rPr lang="en-US" sz="2800" b="1" dirty="0" smtClean="0">
                <a:cs typeface="Arial Black"/>
              </a:rPr>
              <a:t>‘if we use what we have, </a:t>
            </a:r>
            <a:br>
              <a:rPr lang="en-US" sz="2800" b="1" dirty="0" smtClean="0">
                <a:cs typeface="Arial Black"/>
              </a:rPr>
            </a:br>
            <a:r>
              <a:rPr lang="en-US" sz="2800" b="1" dirty="0">
                <a:cs typeface="Arial Black"/>
              </a:rPr>
              <a:t>	</a:t>
            </a:r>
            <a:r>
              <a:rPr lang="en-US" sz="2800" b="1" dirty="0" smtClean="0">
                <a:cs typeface="Arial Black"/>
              </a:rPr>
              <a:t>		we have what we need’</a:t>
            </a:r>
            <a:br>
              <a:rPr lang="en-US" sz="2800" b="1" dirty="0" smtClean="0">
                <a:cs typeface="Arial Black"/>
              </a:rPr>
            </a:br>
            <a:r>
              <a:rPr lang="en-US" sz="2800" b="1" dirty="0" smtClean="0">
                <a:cs typeface="Arial Black"/>
              </a:rPr>
              <a:t/>
            </a:r>
            <a:br>
              <a:rPr lang="en-US" sz="2800" b="1" dirty="0" smtClean="0">
                <a:cs typeface="Arial Black"/>
              </a:rPr>
            </a:br>
            <a:r>
              <a:rPr lang="en-US" sz="2800" b="1" dirty="0" smtClean="0">
                <a:cs typeface="Arial Black"/>
              </a:rPr>
              <a:t> </a:t>
            </a:r>
            <a:r>
              <a:rPr lang="en-US" sz="2800" b="1" dirty="0">
                <a:solidFill>
                  <a:srgbClr val="B547FF"/>
                </a:solidFill>
                <a:latin typeface="Arial Black"/>
                <a:cs typeface="Arial Black"/>
              </a:rPr>
              <a:t>	</a:t>
            </a:r>
            <a:r>
              <a:rPr lang="en-US" sz="2800" b="1" dirty="0" smtClean="0">
                <a:solidFill>
                  <a:srgbClr val="B547FF"/>
                </a:solidFill>
                <a:latin typeface="Arial Black"/>
                <a:cs typeface="Arial Black"/>
              </a:rPr>
              <a:t>	3. Do what matters</a:t>
            </a:r>
            <a:br>
              <a:rPr lang="en-US" sz="2800" b="1" dirty="0" smtClean="0">
                <a:solidFill>
                  <a:srgbClr val="B547FF"/>
                </a:solidFill>
                <a:latin typeface="Arial Black"/>
                <a:cs typeface="Arial Black"/>
              </a:rPr>
            </a:br>
            <a:r>
              <a:rPr lang="en-US" sz="2800" b="1" dirty="0">
                <a:solidFill>
                  <a:srgbClr val="B547FF"/>
                </a:solidFill>
                <a:latin typeface="Arial Black"/>
                <a:cs typeface="Arial Black"/>
              </a:rPr>
              <a:t>	</a:t>
            </a:r>
            <a:r>
              <a:rPr lang="en-US" sz="2800" b="1" dirty="0" smtClean="0">
                <a:solidFill>
                  <a:srgbClr val="B547FF"/>
                </a:solidFill>
                <a:latin typeface="Arial Black"/>
                <a:cs typeface="Arial Black"/>
              </a:rPr>
              <a:t>		</a:t>
            </a:r>
            <a:r>
              <a:rPr lang="en-US" sz="2800" b="1" dirty="0" smtClean="0">
                <a:cs typeface="Arial Black"/>
              </a:rPr>
              <a:t>from outputs to personal outcomes</a:t>
            </a:r>
            <a:r>
              <a:rPr lang="en-US" sz="2800" b="1" dirty="0" smtClean="0">
                <a:solidFill>
                  <a:srgbClr val="B547FF"/>
                </a:solidFill>
                <a:latin typeface="Arial Black"/>
                <a:cs typeface="Arial Black"/>
              </a:rPr>
              <a:t>	</a:t>
            </a:r>
            <a:r>
              <a:rPr lang="en-US" sz="3100" b="1" dirty="0" smtClean="0">
                <a:solidFill>
                  <a:srgbClr val="404040"/>
                </a:solidFill>
                <a:cs typeface="Arial Black"/>
              </a:rPr>
              <a:t/>
            </a:r>
            <a:br>
              <a:rPr lang="en-US" sz="3100" b="1" dirty="0" smtClean="0">
                <a:solidFill>
                  <a:srgbClr val="404040"/>
                </a:solidFill>
                <a:cs typeface="Arial Black"/>
              </a:rPr>
            </a:br>
            <a:r>
              <a:rPr lang="en-US" sz="3100" b="1" dirty="0" smtClean="0">
                <a:solidFill>
                  <a:srgbClr val="404040"/>
                </a:solidFill>
                <a:latin typeface="Calibri" charset="0"/>
                <a:cs typeface="Calibri" charset="0"/>
              </a:rPr>
              <a:t/>
            </a:r>
            <a:br>
              <a:rPr lang="en-US" sz="3100" b="1" dirty="0" smtClean="0">
                <a:solidFill>
                  <a:srgbClr val="404040"/>
                </a:solidFill>
                <a:latin typeface="Calibri" charset="0"/>
                <a:cs typeface="Calibri" charset="0"/>
              </a:rPr>
            </a:b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3" name="Oval Callout 2"/>
          <p:cNvSpPr/>
          <p:nvPr/>
        </p:nvSpPr>
        <p:spPr>
          <a:xfrm>
            <a:off x="452247" y="243056"/>
            <a:ext cx="4057042" cy="1510323"/>
          </a:xfrm>
          <a:prstGeom prst="wedgeEllipseCallout">
            <a:avLst>
              <a:gd name="adj1" fmla="val 43434"/>
              <a:gd name="adj2" fmla="val 69899"/>
            </a:avLst>
          </a:prstGeom>
          <a:solidFill>
            <a:srgbClr val="FF6600"/>
          </a:solidFill>
          <a:ln>
            <a:solidFill>
              <a:srgbClr val="C44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rgbClr val="FF6600"/>
              </a:solidFill>
              <a:latin typeface="Arial Black"/>
              <a:cs typeface="Arial Black"/>
            </a:endParaRPr>
          </a:p>
        </p:txBody>
      </p:sp>
      <p:sp>
        <p:nvSpPr>
          <p:cNvPr id="4" name="Rectangle 3"/>
          <p:cNvSpPr/>
          <p:nvPr/>
        </p:nvSpPr>
        <p:spPr>
          <a:xfrm>
            <a:off x="330200" y="547303"/>
            <a:ext cx="4299661" cy="1569660"/>
          </a:xfrm>
          <a:prstGeom prst="rect">
            <a:avLst/>
          </a:prstGeom>
        </p:spPr>
        <p:txBody>
          <a:bodyPr wrap="square">
            <a:spAutoFit/>
          </a:bodyPr>
          <a:lstStyle/>
          <a:p>
            <a:pPr algn="ctr"/>
            <a:r>
              <a:rPr lang="en-US" sz="3200" b="1" dirty="0" smtClean="0">
                <a:solidFill>
                  <a:schemeClr val="bg1"/>
                </a:solidFill>
                <a:latin typeface="Arial Black"/>
                <a:cs typeface="Arial Black"/>
              </a:rPr>
              <a:t>Co-production: how?</a:t>
            </a:r>
            <a:r>
              <a:rPr lang="en-US" sz="3200" b="1" dirty="0">
                <a:solidFill>
                  <a:schemeClr val="bg1"/>
                </a:solidFill>
                <a:latin typeface="Arial Black"/>
                <a:cs typeface="Arial Black"/>
              </a:rPr>
              <a:t/>
            </a:r>
            <a:br>
              <a:rPr lang="en-US" sz="3200" b="1" dirty="0">
                <a:solidFill>
                  <a:schemeClr val="bg1"/>
                </a:solidFill>
                <a:latin typeface="Arial Black"/>
                <a:cs typeface="Arial Black"/>
              </a:rPr>
            </a:br>
            <a:endParaRPr lang="en-US" sz="3200" dirty="0"/>
          </a:p>
        </p:txBody>
      </p:sp>
    </p:spTree>
    <p:extLst>
      <p:ext uri="{BB962C8B-B14F-4D97-AF65-F5344CB8AC3E}">
        <p14:creationId xmlns:p14="http://schemas.microsoft.com/office/powerpoint/2010/main" val="2290071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681791" y="4999161"/>
            <a:ext cx="7513936" cy="1682750"/>
          </a:xfrm>
        </p:spPr>
        <p:txBody>
          <a:bodyPr>
            <a:normAutofit fontScale="90000"/>
          </a:bodyPr>
          <a:lstStyle/>
          <a:p>
            <a:pPr algn="l" eaLnBrk="1" hangingPunct="1">
              <a:lnSpc>
                <a:spcPct val="120000"/>
              </a:lnSpc>
            </a:pPr>
            <a:r>
              <a:rPr lang="en-US" sz="3200" b="1" dirty="0">
                <a:cs typeface="Arial Black"/>
              </a:rPr>
              <a:t>W</a:t>
            </a:r>
            <a:r>
              <a:rPr lang="en-US" sz="3200" b="1" dirty="0" smtClean="0">
                <a:cs typeface="Arial Black"/>
              </a:rPr>
              <a:t>hat do we already know?</a:t>
            </a:r>
            <a:br>
              <a:rPr lang="en-US" sz="3200" b="1" dirty="0" smtClean="0">
                <a:cs typeface="Arial Black"/>
              </a:rPr>
            </a:br>
            <a:r>
              <a:rPr lang="en-US" sz="3200" b="1" dirty="0" smtClean="0">
                <a:cs typeface="Arial Black"/>
              </a:rPr>
              <a:t>What do we already do well?</a:t>
            </a:r>
            <a:br>
              <a:rPr lang="en-US" sz="3200" b="1" dirty="0" smtClean="0">
                <a:cs typeface="Arial Black"/>
              </a:rPr>
            </a:br>
            <a:r>
              <a:rPr lang="en-US" sz="3200" b="1" dirty="0">
                <a:cs typeface="Arial Black"/>
              </a:rPr>
              <a:t>H</a:t>
            </a:r>
            <a:r>
              <a:rPr lang="en-US" sz="3200" b="1" dirty="0" smtClean="0">
                <a:cs typeface="Arial Black"/>
              </a:rPr>
              <a:t>ow can we do more of it?</a:t>
            </a:r>
            <a:r>
              <a:rPr lang="en-US" sz="3200" b="1" dirty="0" smtClean="0">
                <a:solidFill>
                  <a:srgbClr val="FF0000"/>
                </a:solidFill>
                <a:latin typeface="Arial Black"/>
                <a:cs typeface="Arial Black"/>
              </a:rPr>
              <a:t>			</a:t>
            </a:r>
            <a:br>
              <a:rPr lang="en-US" sz="3200" b="1" dirty="0" smtClean="0">
                <a:solidFill>
                  <a:srgbClr val="FF0000"/>
                </a:solidFill>
                <a:latin typeface="Arial Black"/>
                <a:cs typeface="Arial Black"/>
              </a:rPr>
            </a:br>
            <a:r>
              <a:rPr lang="en-US" sz="3200" b="1" dirty="0" smtClean="0">
                <a:solidFill>
                  <a:srgbClr val="FF0000"/>
                </a:solidFill>
                <a:latin typeface="Arial Black"/>
                <a:cs typeface="Arial Black"/>
              </a:rPr>
              <a:t>		</a:t>
            </a:r>
            <a:endParaRPr lang="en-US" sz="2300" dirty="0">
              <a:solidFill>
                <a:srgbClr val="82C910"/>
              </a:solidFill>
              <a:latin typeface="+mj-lt"/>
              <a:cs typeface="Calibri" charset="0"/>
            </a:endParaRPr>
          </a:p>
        </p:txBody>
      </p:sp>
      <p:sp>
        <p:nvSpPr>
          <p:cNvPr id="2" name="Rectangle 1"/>
          <p:cNvSpPr/>
          <p:nvPr/>
        </p:nvSpPr>
        <p:spPr>
          <a:xfrm>
            <a:off x="622176" y="422528"/>
            <a:ext cx="8507224" cy="1138773"/>
          </a:xfrm>
          <a:prstGeom prst="rect">
            <a:avLst/>
          </a:prstGeom>
        </p:spPr>
        <p:txBody>
          <a:bodyPr wrap="square">
            <a:spAutoFit/>
          </a:bodyPr>
          <a:lstStyle/>
          <a:p>
            <a:r>
              <a:rPr lang="en-US" sz="3600" b="1" dirty="0" smtClean="0">
                <a:solidFill>
                  <a:srgbClr val="8458FF"/>
                </a:solidFill>
                <a:latin typeface="Arial Black" charset="0"/>
                <a:cs typeface="Arial Black" charset="0"/>
              </a:rPr>
              <a:t>1. Build from strengths</a:t>
            </a:r>
          </a:p>
          <a:p>
            <a:r>
              <a:rPr lang="en-US" sz="3200" b="1" dirty="0" smtClean="0">
                <a:solidFill>
                  <a:srgbClr val="B547FF"/>
                </a:solidFill>
                <a:cs typeface="Arial Black"/>
              </a:rPr>
              <a:t>       an </a:t>
            </a:r>
            <a:r>
              <a:rPr lang="en-US" sz="3200" b="1" dirty="0">
                <a:solidFill>
                  <a:srgbClr val="B547FF"/>
                </a:solidFill>
                <a:cs typeface="Arial Black"/>
              </a:rPr>
              <a:t>appreciative inquiry approach</a:t>
            </a:r>
            <a:endParaRPr lang="en-US" sz="3200" dirty="0">
              <a:solidFill>
                <a:srgbClr val="B547FF"/>
              </a:solidFill>
            </a:endParaRPr>
          </a:p>
        </p:txBody>
      </p:sp>
      <p:sp>
        <p:nvSpPr>
          <p:cNvPr id="5" name="TextBox 4"/>
          <p:cNvSpPr txBox="1"/>
          <p:nvPr/>
        </p:nvSpPr>
        <p:spPr>
          <a:xfrm rot="5400000">
            <a:off x="7744737" y="2935911"/>
            <a:ext cx="3136095" cy="338554"/>
          </a:xfrm>
          <a:prstGeom prst="rect">
            <a:avLst/>
          </a:prstGeom>
          <a:noFill/>
        </p:spPr>
        <p:txBody>
          <a:bodyPr wrap="none" rtlCol="0">
            <a:spAutoFit/>
          </a:bodyPr>
          <a:lstStyle/>
          <a:p>
            <a:r>
              <a:rPr lang="en-US" sz="1600" dirty="0" err="1" smtClean="0"/>
              <a:t>Glyncoch</a:t>
            </a:r>
            <a:r>
              <a:rPr lang="en-US" sz="1600" dirty="0" smtClean="0"/>
              <a:t> Community Regeneration</a:t>
            </a:r>
            <a:endParaRPr lang="en-US" sz="1600" dirty="0"/>
          </a:p>
        </p:txBody>
      </p:sp>
      <p:pic>
        <p:nvPicPr>
          <p:cNvPr id="6" name="Picture 5" descr="Screen Shot 2014-03-24 at 21.01.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4726" y="1994340"/>
            <a:ext cx="4820676" cy="259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45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76" y="228601"/>
            <a:ext cx="8573551" cy="1828193"/>
          </a:xfrm>
          <a:prstGeom prst="rect">
            <a:avLst/>
          </a:prstGeom>
        </p:spPr>
        <p:txBody>
          <a:bodyPr wrap="square">
            <a:spAutoFit/>
          </a:bodyPr>
          <a:lstStyle/>
          <a:p>
            <a:pPr>
              <a:lnSpc>
                <a:spcPct val="120000"/>
              </a:lnSpc>
            </a:pPr>
            <a:r>
              <a:rPr lang="en-US" sz="3600" b="1" dirty="0" smtClean="0">
                <a:solidFill>
                  <a:srgbClr val="8458FF"/>
                </a:solidFill>
                <a:latin typeface="Arial Black" charset="0"/>
                <a:cs typeface="Arial Black" charset="0"/>
              </a:rPr>
              <a:t>2. Use your assets</a:t>
            </a:r>
          </a:p>
          <a:p>
            <a:pPr>
              <a:lnSpc>
                <a:spcPct val="120000"/>
              </a:lnSpc>
            </a:pPr>
            <a:r>
              <a:rPr lang="en-US" sz="2800" b="1" dirty="0" smtClean="0">
                <a:solidFill>
                  <a:srgbClr val="B547FF"/>
                </a:solidFill>
                <a:cs typeface="Arial Black"/>
              </a:rPr>
              <a:t>if we use what we have, we have what we need</a:t>
            </a:r>
            <a:endParaRPr lang="en-US" sz="2800" dirty="0">
              <a:solidFill>
                <a:srgbClr val="B547FF"/>
              </a:solidFill>
            </a:endParaRPr>
          </a:p>
          <a:p>
            <a:endParaRPr lang="en-US" sz="3600" dirty="0"/>
          </a:p>
        </p:txBody>
      </p:sp>
      <p:pic>
        <p:nvPicPr>
          <p:cNvPr id="5" name="Picture 4" descr="Screen Shot 2016-01-23 at 14.5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24" y="1905000"/>
            <a:ext cx="5493576" cy="3043970"/>
          </a:xfrm>
          <a:prstGeom prst="rect">
            <a:avLst/>
          </a:prstGeom>
          <a:ln>
            <a:solidFill>
              <a:srgbClr val="FF6600"/>
            </a:solidFill>
          </a:ln>
        </p:spPr>
      </p:pic>
      <p:sp>
        <p:nvSpPr>
          <p:cNvPr id="8" name="Title 1"/>
          <p:cNvSpPr>
            <a:spLocks noGrp="1"/>
          </p:cNvSpPr>
          <p:nvPr>
            <p:ph type="ctrTitle"/>
          </p:nvPr>
        </p:nvSpPr>
        <p:spPr>
          <a:xfrm>
            <a:off x="6185676" y="4343400"/>
            <a:ext cx="3720324" cy="1682750"/>
          </a:xfrm>
        </p:spPr>
        <p:txBody>
          <a:bodyPr>
            <a:normAutofit fontScale="90000"/>
          </a:bodyPr>
          <a:lstStyle/>
          <a:p>
            <a:pPr algn="l" eaLnBrk="1" hangingPunct="1">
              <a:lnSpc>
                <a:spcPct val="140000"/>
              </a:lnSpc>
            </a:pPr>
            <a:r>
              <a:rPr lang="en-US" sz="3100" b="1" dirty="0" smtClean="0">
                <a:solidFill>
                  <a:srgbClr val="FF6600"/>
                </a:solidFill>
                <a:latin typeface="Arial Black"/>
                <a:cs typeface="Arial Black"/>
              </a:rPr>
              <a:t>map them</a:t>
            </a:r>
            <a:br>
              <a:rPr lang="en-US" sz="3100" b="1" dirty="0" smtClean="0">
                <a:solidFill>
                  <a:srgbClr val="FF6600"/>
                </a:solidFill>
                <a:latin typeface="Arial Black"/>
                <a:cs typeface="Arial Black"/>
              </a:rPr>
            </a:br>
            <a:r>
              <a:rPr lang="en-US" sz="3100" b="1" dirty="0" smtClean="0">
                <a:solidFill>
                  <a:srgbClr val="FF6600"/>
                </a:solidFill>
                <a:latin typeface="Arial Black"/>
                <a:cs typeface="Arial Black"/>
              </a:rPr>
              <a:t>value</a:t>
            </a:r>
            <a:r>
              <a:rPr lang="en-US" sz="3100" b="1" dirty="0">
                <a:solidFill>
                  <a:srgbClr val="FF6600"/>
                </a:solidFill>
                <a:latin typeface="Arial Black"/>
                <a:cs typeface="Arial Black"/>
              </a:rPr>
              <a:t> </a:t>
            </a:r>
            <a:r>
              <a:rPr lang="en-US" sz="3100" b="1" dirty="0" smtClean="0">
                <a:solidFill>
                  <a:srgbClr val="FF6600"/>
                </a:solidFill>
                <a:latin typeface="Arial Black"/>
                <a:cs typeface="Arial Black"/>
              </a:rPr>
              <a:t>them nurture</a:t>
            </a:r>
            <a:r>
              <a:rPr lang="en-US" sz="3100" b="1" dirty="0">
                <a:solidFill>
                  <a:srgbClr val="FF6600"/>
                </a:solidFill>
                <a:latin typeface="Arial Black"/>
                <a:cs typeface="Arial Black"/>
              </a:rPr>
              <a:t> </a:t>
            </a:r>
            <a:r>
              <a:rPr lang="en-US" sz="3100" b="1" dirty="0" smtClean="0">
                <a:solidFill>
                  <a:srgbClr val="FF6600"/>
                </a:solidFill>
                <a:latin typeface="Arial Black"/>
                <a:cs typeface="Arial Black"/>
              </a:rPr>
              <a:t>them </a:t>
            </a:r>
            <a:br>
              <a:rPr lang="en-US" sz="3100" b="1" dirty="0" smtClean="0">
                <a:solidFill>
                  <a:srgbClr val="FF6600"/>
                </a:solidFill>
                <a:latin typeface="Arial Black"/>
                <a:cs typeface="Arial Black"/>
              </a:rPr>
            </a:br>
            <a:r>
              <a:rPr lang="en-US" sz="3100" b="1" dirty="0" smtClean="0">
                <a:solidFill>
                  <a:srgbClr val="FF6600"/>
                </a:solidFill>
                <a:latin typeface="Arial Black"/>
                <a:cs typeface="Arial Black"/>
              </a:rPr>
              <a:t>use them!</a:t>
            </a:r>
            <a:r>
              <a:rPr lang="en-US" sz="3100" b="1" dirty="0" smtClean="0">
                <a:solidFill>
                  <a:srgbClr val="FF0000"/>
                </a:solidFill>
                <a:latin typeface="Arial Black"/>
                <a:cs typeface="Arial Black"/>
              </a:rPr>
              <a:t>	</a:t>
            </a:r>
            <a:r>
              <a:rPr lang="en-US" sz="3200" b="1" dirty="0" smtClean="0">
                <a:solidFill>
                  <a:srgbClr val="FF0000"/>
                </a:solidFill>
                <a:latin typeface="Arial Black"/>
                <a:cs typeface="Arial Black"/>
              </a:rPr>
              <a:t>	</a:t>
            </a:r>
            <a:br>
              <a:rPr lang="en-US" sz="3200" b="1" dirty="0" smtClean="0">
                <a:solidFill>
                  <a:srgbClr val="FF0000"/>
                </a:solidFill>
                <a:latin typeface="Arial Black"/>
                <a:cs typeface="Arial Black"/>
              </a:rPr>
            </a:br>
            <a:r>
              <a:rPr lang="en-US" sz="3200" b="1" dirty="0" smtClean="0">
                <a:solidFill>
                  <a:srgbClr val="FF0000"/>
                </a:solidFill>
                <a:latin typeface="Arial Black"/>
                <a:cs typeface="Arial Black"/>
              </a:rPr>
              <a:t>		</a:t>
            </a:r>
            <a:endParaRPr lang="en-US" sz="2300" dirty="0">
              <a:solidFill>
                <a:srgbClr val="82C910"/>
              </a:solidFill>
              <a:latin typeface="+mj-lt"/>
              <a:cs typeface="Calibri" charset="0"/>
            </a:endParaRPr>
          </a:p>
        </p:txBody>
      </p:sp>
      <p:sp>
        <p:nvSpPr>
          <p:cNvPr id="9" name="TextBox 8"/>
          <p:cNvSpPr txBox="1">
            <a:spLocks noChangeArrowheads="1"/>
          </p:cNvSpPr>
          <p:nvPr/>
        </p:nvSpPr>
        <p:spPr bwMode="auto">
          <a:xfrm>
            <a:off x="228600" y="5115580"/>
            <a:ext cx="306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400" dirty="0" smtClean="0"/>
              <a:t>Monmouth Community Connectors</a:t>
            </a:r>
          </a:p>
          <a:p>
            <a:pPr eaLnBrk="1" hangingPunct="1"/>
            <a:endParaRPr lang="en-US" sz="1400" dirty="0"/>
          </a:p>
        </p:txBody>
      </p:sp>
    </p:spTree>
    <p:extLst>
      <p:ext uri="{BB962C8B-B14F-4D97-AF65-F5344CB8AC3E}">
        <p14:creationId xmlns:p14="http://schemas.microsoft.com/office/powerpoint/2010/main" val="3002459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1-23 at 15.28.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0397">
            <a:off x="4899152" y="1339621"/>
            <a:ext cx="4216814" cy="2480301"/>
          </a:xfrm>
          <a:prstGeom prst="rect">
            <a:avLst/>
          </a:prstGeom>
          <a:ln>
            <a:solidFill>
              <a:srgbClr val="3366FF"/>
            </a:solidFill>
          </a:ln>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052" t="19561" r="27730" b="40509"/>
          <a:stretch/>
        </p:blipFill>
        <p:spPr bwMode="auto">
          <a:xfrm>
            <a:off x="165100" y="1199340"/>
            <a:ext cx="5213589" cy="2845504"/>
          </a:xfrm>
          <a:prstGeom prst="rect">
            <a:avLst/>
          </a:prstGeom>
          <a:noFill/>
          <a:ln w="952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152530" y="228601"/>
            <a:ext cx="7220070" cy="646331"/>
          </a:xfrm>
          <a:prstGeom prst="rect">
            <a:avLst/>
          </a:prstGeom>
        </p:spPr>
        <p:txBody>
          <a:bodyPr wrap="square">
            <a:spAutoFit/>
          </a:bodyPr>
          <a:lstStyle/>
          <a:p>
            <a:r>
              <a:rPr lang="en-US" sz="3600" b="1" dirty="0" smtClean="0">
                <a:solidFill>
                  <a:srgbClr val="8458FF"/>
                </a:solidFill>
                <a:latin typeface="Arial Black" charset="0"/>
                <a:cs typeface="Arial Black" charset="0"/>
              </a:rPr>
              <a:t>Mapping our assets</a:t>
            </a:r>
          </a:p>
        </p:txBody>
      </p:sp>
      <p:pic>
        <p:nvPicPr>
          <p:cNvPr id="4" name="Picture 3" descr="Screen Shot 2016-01-23 at 15.26.3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99439">
            <a:off x="438677" y="3300007"/>
            <a:ext cx="3733818" cy="2681958"/>
          </a:xfrm>
          <a:prstGeom prst="rect">
            <a:avLst/>
          </a:prstGeom>
          <a:ln>
            <a:solidFill>
              <a:schemeClr val="bg1"/>
            </a:solidFill>
          </a:ln>
        </p:spPr>
      </p:pic>
      <p:sp>
        <p:nvSpPr>
          <p:cNvPr id="8" name="Rectangle 7"/>
          <p:cNvSpPr/>
          <p:nvPr/>
        </p:nvSpPr>
        <p:spPr>
          <a:xfrm>
            <a:off x="4457700" y="4267200"/>
            <a:ext cx="5310539" cy="2423740"/>
          </a:xfrm>
          <a:prstGeom prst="rect">
            <a:avLst/>
          </a:prstGeom>
        </p:spPr>
        <p:txBody>
          <a:bodyPr wrap="square">
            <a:spAutoFit/>
          </a:bodyPr>
          <a:lstStyle/>
          <a:p>
            <a:pPr marL="342900" indent="-342900">
              <a:lnSpc>
                <a:spcPct val="110000"/>
              </a:lnSpc>
              <a:buFont typeface="Arial"/>
              <a:buChar char="•"/>
            </a:pPr>
            <a:r>
              <a:rPr lang="en-US" sz="2400" b="1" dirty="0" smtClean="0">
                <a:cs typeface="Arial Black"/>
              </a:rPr>
              <a:t>people (head, hand, heart)</a:t>
            </a:r>
          </a:p>
          <a:p>
            <a:pPr marL="342900" indent="-342900">
              <a:lnSpc>
                <a:spcPct val="110000"/>
              </a:lnSpc>
              <a:buFont typeface="Arial"/>
              <a:buChar char="•"/>
            </a:pPr>
            <a:r>
              <a:rPr lang="en-US" sz="2400" b="1" dirty="0" smtClean="0">
                <a:cs typeface="Arial Black"/>
              </a:rPr>
              <a:t>networks (personal, professional)</a:t>
            </a:r>
          </a:p>
          <a:p>
            <a:pPr marL="342900" indent="-342900">
              <a:lnSpc>
                <a:spcPct val="110000"/>
              </a:lnSpc>
              <a:buFont typeface="Arial"/>
              <a:buChar char="•"/>
            </a:pPr>
            <a:r>
              <a:rPr lang="en-US" sz="2400" b="1" dirty="0">
                <a:cs typeface="Arial Black"/>
              </a:rPr>
              <a:t>groups &amp; </a:t>
            </a:r>
            <a:r>
              <a:rPr lang="en-US" sz="2400" b="1" dirty="0" smtClean="0">
                <a:cs typeface="Arial Black"/>
              </a:rPr>
              <a:t>activities</a:t>
            </a:r>
          </a:p>
          <a:p>
            <a:pPr marL="342900" indent="-342900">
              <a:lnSpc>
                <a:spcPct val="110000"/>
              </a:lnSpc>
              <a:buFont typeface="Arial"/>
              <a:buChar char="•"/>
            </a:pPr>
            <a:r>
              <a:rPr lang="en-US" sz="2400" b="1" dirty="0" smtClean="0">
                <a:cs typeface="Arial Black"/>
              </a:rPr>
              <a:t>places </a:t>
            </a:r>
            <a:r>
              <a:rPr lang="en-US" sz="2400" b="1" dirty="0">
                <a:cs typeface="Arial Black"/>
              </a:rPr>
              <a:t>&amp; </a:t>
            </a:r>
            <a:r>
              <a:rPr lang="en-US" sz="2400" b="1" dirty="0" smtClean="0">
                <a:cs typeface="Arial Black"/>
              </a:rPr>
              <a:t>spaces</a:t>
            </a:r>
          </a:p>
          <a:p>
            <a:pPr marL="342900" indent="-342900">
              <a:lnSpc>
                <a:spcPct val="110000"/>
              </a:lnSpc>
              <a:buFont typeface="Arial"/>
              <a:buChar char="•"/>
            </a:pPr>
            <a:r>
              <a:rPr lang="en-US" sz="2400" b="1" dirty="0" smtClean="0">
                <a:cs typeface="Arial Black"/>
              </a:rPr>
              <a:t>resources </a:t>
            </a:r>
            <a:r>
              <a:rPr lang="en-US" sz="2400" b="1" dirty="0">
                <a:cs typeface="Arial Black"/>
              </a:rPr>
              <a:t>(including transport)</a:t>
            </a:r>
            <a:r>
              <a:rPr lang="en-US" sz="2400" dirty="0">
                <a:cs typeface="Arial Black"/>
              </a:rPr>
              <a:t/>
            </a:r>
            <a:br>
              <a:rPr lang="en-US" sz="2400" dirty="0">
                <a:cs typeface="Arial Black"/>
              </a:rPr>
            </a:br>
            <a:endParaRPr lang="en-US" dirty="0"/>
          </a:p>
        </p:txBody>
      </p:sp>
    </p:spTree>
    <p:extLst>
      <p:ext uri="{BB962C8B-B14F-4D97-AF65-F5344CB8AC3E}">
        <p14:creationId xmlns:p14="http://schemas.microsoft.com/office/powerpoint/2010/main" val="2717599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76" y="422528"/>
            <a:ext cx="8507224" cy="1138773"/>
          </a:xfrm>
          <a:prstGeom prst="rect">
            <a:avLst/>
          </a:prstGeom>
        </p:spPr>
        <p:txBody>
          <a:bodyPr wrap="square">
            <a:spAutoFit/>
          </a:bodyPr>
          <a:lstStyle/>
          <a:p>
            <a:r>
              <a:rPr lang="en-US" sz="3600" b="1" dirty="0" smtClean="0">
                <a:solidFill>
                  <a:srgbClr val="8458FF"/>
                </a:solidFill>
                <a:latin typeface="Arial Black" charset="0"/>
                <a:cs typeface="Arial Black" charset="0"/>
              </a:rPr>
              <a:t>3. Do what matters</a:t>
            </a:r>
          </a:p>
          <a:p>
            <a:r>
              <a:rPr lang="en-US" sz="3200" b="1" dirty="0" smtClean="0">
                <a:solidFill>
                  <a:srgbClr val="B547FF"/>
                </a:solidFill>
                <a:cs typeface="Arial Black"/>
              </a:rPr>
              <a:t>       from outputs to personal outcomes</a:t>
            </a:r>
            <a:endParaRPr lang="en-US" sz="3200" dirty="0">
              <a:solidFill>
                <a:srgbClr val="B547FF"/>
              </a:solidFill>
            </a:endParaRPr>
          </a:p>
        </p:txBody>
      </p:sp>
      <p:pic>
        <p:nvPicPr>
          <p:cNvPr id="7" name="Picture 6" descr="Screen Shot 2016-01-23 at 22.20.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93" y="2046053"/>
            <a:ext cx="8763645" cy="2521628"/>
          </a:xfrm>
          <a:prstGeom prst="rect">
            <a:avLst/>
          </a:prstGeom>
          <a:ln>
            <a:solidFill>
              <a:srgbClr val="0000FF"/>
            </a:solidFill>
          </a:ln>
        </p:spPr>
      </p:pic>
      <p:sp>
        <p:nvSpPr>
          <p:cNvPr id="8" name="TextBox 7"/>
          <p:cNvSpPr txBox="1"/>
          <p:nvPr/>
        </p:nvSpPr>
        <p:spPr>
          <a:xfrm>
            <a:off x="742950" y="4724400"/>
            <a:ext cx="8750300" cy="2462212"/>
          </a:xfrm>
          <a:prstGeom prst="rect">
            <a:avLst/>
          </a:prstGeom>
          <a:noFill/>
        </p:spPr>
        <p:txBody>
          <a:bodyPr wrap="square" rtlCol="0">
            <a:spAutoFit/>
          </a:bodyPr>
          <a:lstStyle/>
          <a:p>
            <a:pPr>
              <a:lnSpc>
                <a:spcPct val="130000"/>
              </a:lnSpc>
              <a:defRPr/>
            </a:pPr>
            <a:r>
              <a:rPr lang="en-US" sz="2800" b="1" dirty="0" smtClean="0">
                <a:solidFill>
                  <a:srgbClr val="0000FF"/>
                </a:solidFill>
                <a:cs typeface="Arial"/>
              </a:rPr>
              <a:t>outputs</a:t>
            </a:r>
            <a:r>
              <a:rPr lang="en-US" sz="2800" dirty="0" smtClean="0">
                <a:solidFill>
                  <a:srgbClr val="0000FF"/>
                </a:solidFill>
                <a:cs typeface="Arial"/>
              </a:rPr>
              <a:t> </a:t>
            </a:r>
            <a:r>
              <a:rPr lang="en-US" sz="2800" dirty="0">
                <a:solidFill>
                  <a:srgbClr val="0000FF"/>
                </a:solidFill>
                <a:cs typeface="Arial"/>
              </a:rPr>
              <a:t>- </a:t>
            </a:r>
            <a:r>
              <a:rPr lang="en-US" sz="2800" i="1" dirty="0">
                <a:solidFill>
                  <a:srgbClr val="0000FF"/>
                </a:solidFill>
                <a:cs typeface="Arial"/>
              </a:rPr>
              <a:t>what the system does	</a:t>
            </a:r>
            <a:endParaRPr lang="en-US" sz="2800" i="1" dirty="0" smtClean="0">
              <a:solidFill>
                <a:srgbClr val="0000FF"/>
              </a:solidFill>
              <a:cs typeface="Arial"/>
            </a:endParaRPr>
          </a:p>
          <a:p>
            <a:pPr>
              <a:lnSpc>
                <a:spcPct val="130000"/>
              </a:lnSpc>
              <a:defRPr/>
            </a:pPr>
            <a:r>
              <a:rPr lang="en-US" sz="2800" b="1" dirty="0" smtClean="0">
                <a:solidFill>
                  <a:srgbClr val="0000FF"/>
                </a:solidFill>
                <a:cs typeface="Arial"/>
              </a:rPr>
              <a:t>outcomes</a:t>
            </a:r>
            <a:r>
              <a:rPr lang="en-US" sz="2800" dirty="0" smtClean="0">
                <a:solidFill>
                  <a:srgbClr val="0000FF"/>
                </a:solidFill>
                <a:cs typeface="Arial"/>
              </a:rPr>
              <a:t> </a:t>
            </a:r>
            <a:r>
              <a:rPr lang="en-US" sz="2800" dirty="0">
                <a:solidFill>
                  <a:srgbClr val="0000FF"/>
                </a:solidFill>
                <a:cs typeface="Arial"/>
              </a:rPr>
              <a:t>- </a:t>
            </a:r>
            <a:r>
              <a:rPr lang="en-US" sz="2800" i="1" dirty="0">
                <a:solidFill>
                  <a:srgbClr val="0000FF"/>
                </a:solidFill>
                <a:cs typeface="Arial"/>
              </a:rPr>
              <a:t>the effect it </a:t>
            </a:r>
            <a:r>
              <a:rPr lang="en-US" sz="2800" i="1" dirty="0" smtClean="0">
                <a:solidFill>
                  <a:srgbClr val="0000FF"/>
                </a:solidFill>
                <a:cs typeface="Arial"/>
              </a:rPr>
              <a:t>has</a:t>
            </a:r>
            <a:r>
              <a:rPr lang="en-US" sz="2800" i="1" dirty="0">
                <a:solidFill>
                  <a:srgbClr val="0000FF"/>
                </a:solidFill>
                <a:cs typeface="Arial"/>
              </a:rPr>
              <a:t> </a:t>
            </a:r>
            <a:r>
              <a:rPr lang="en-US" sz="2800" i="1" dirty="0" smtClean="0">
                <a:solidFill>
                  <a:srgbClr val="0000FF"/>
                </a:solidFill>
                <a:cs typeface="Arial"/>
              </a:rPr>
              <a:t>/ the difference it makes</a:t>
            </a:r>
          </a:p>
          <a:p>
            <a:pPr>
              <a:lnSpc>
                <a:spcPct val="130000"/>
              </a:lnSpc>
              <a:defRPr/>
            </a:pPr>
            <a:r>
              <a:rPr lang="en-US" sz="2800" b="1" dirty="0" smtClean="0">
                <a:solidFill>
                  <a:srgbClr val="0000FF"/>
                </a:solidFill>
                <a:cs typeface="Arial"/>
              </a:rPr>
              <a:t>personal outcomes – </a:t>
            </a:r>
            <a:r>
              <a:rPr lang="en-US" sz="2800" i="1" dirty="0" smtClean="0">
                <a:solidFill>
                  <a:srgbClr val="0000FF"/>
                </a:solidFill>
                <a:cs typeface="Arial"/>
              </a:rPr>
              <a:t>who decides?</a:t>
            </a:r>
            <a:r>
              <a:rPr lang="en-US" sz="2800" i="1" dirty="0">
                <a:cs typeface="Arial"/>
              </a:rPr>
              <a:t>	</a:t>
            </a:r>
            <a:endParaRPr lang="en-US" sz="2800" dirty="0">
              <a:cs typeface="Arial"/>
            </a:endParaRPr>
          </a:p>
          <a:p>
            <a:pPr>
              <a:lnSpc>
                <a:spcPct val="60000"/>
              </a:lnSpc>
              <a:defRPr/>
            </a:pPr>
            <a:r>
              <a:rPr lang="en-US" sz="2800" dirty="0">
                <a:cs typeface="Arial"/>
              </a:rPr>
              <a:t>		</a:t>
            </a:r>
            <a:endParaRPr lang="en-US" sz="2800" dirty="0" smtClean="0">
              <a:cs typeface="Arial"/>
            </a:endParaRPr>
          </a:p>
          <a:p>
            <a:pPr>
              <a:defRPr/>
            </a:pPr>
            <a:endParaRPr lang="en-GB" sz="2800" b="1" dirty="0">
              <a:solidFill>
                <a:srgbClr val="3366FF"/>
              </a:solidFill>
              <a:cs typeface="Arial"/>
            </a:endParaRPr>
          </a:p>
        </p:txBody>
      </p:sp>
      <p:sp>
        <p:nvSpPr>
          <p:cNvPr id="6" name="TextBox 5"/>
          <p:cNvSpPr txBox="1"/>
          <p:nvPr/>
        </p:nvSpPr>
        <p:spPr>
          <a:xfrm rot="5400000">
            <a:off x="8927510" y="3605276"/>
            <a:ext cx="1313629" cy="338554"/>
          </a:xfrm>
          <a:prstGeom prst="rect">
            <a:avLst/>
          </a:prstGeom>
          <a:noFill/>
        </p:spPr>
        <p:txBody>
          <a:bodyPr wrap="none" rtlCol="0">
            <a:spAutoFit/>
          </a:bodyPr>
          <a:lstStyle/>
          <a:p>
            <a:r>
              <a:rPr lang="en-US" sz="1600" dirty="0" smtClean="0"/>
              <a:t>Talking Points</a:t>
            </a:r>
            <a:endParaRPr lang="en-US" sz="1600" dirty="0"/>
          </a:p>
        </p:txBody>
      </p:sp>
    </p:spTree>
    <p:extLst>
      <p:ext uri="{BB962C8B-B14F-4D97-AF65-F5344CB8AC3E}">
        <p14:creationId xmlns:p14="http://schemas.microsoft.com/office/powerpoint/2010/main" val="2214178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9377" y="348392"/>
            <a:ext cx="9099075" cy="1605429"/>
          </a:xfrm>
        </p:spPr>
        <p:txBody>
          <a:bodyPr rtlCol="0">
            <a:noAutofit/>
          </a:bodyPr>
          <a:lstStyle/>
          <a:p>
            <a:pPr algn="l" eaLnBrk="1" fontAlgn="auto" hangingPunct="1">
              <a:spcAft>
                <a:spcPts val="0"/>
              </a:spcAft>
              <a:buFont typeface="Arial"/>
              <a:buNone/>
              <a:defRPr/>
            </a:pPr>
            <a:r>
              <a:rPr lang="en-US" sz="2800" b="1" dirty="0" smtClean="0">
                <a:solidFill>
                  <a:srgbClr val="8458FF"/>
                </a:solidFill>
                <a:latin typeface="Arial Black"/>
                <a:ea typeface="+mn-ea"/>
                <a:cs typeface="Arial Black"/>
              </a:rPr>
              <a:t>who has the power? / who’s the expert?</a:t>
            </a:r>
          </a:p>
          <a:p>
            <a:pPr algn="l" eaLnBrk="1" fontAlgn="auto" hangingPunct="1">
              <a:spcAft>
                <a:spcPts val="0"/>
              </a:spcAft>
              <a:buFont typeface="Arial"/>
              <a:buNone/>
              <a:defRPr/>
            </a:pPr>
            <a:endParaRPr lang="en-US" sz="2400" dirty="0" smtClean="0">
              <a:solidFill>
                <a:srgbClr val="000000"/>
              </a:solidFill>
              <a:cs typeface="Verdana"/>
            </a:endParaRPr>
          </a:p>
          <a:p>
            <a:pPr algn="l" eaLnBrk="1" fontAlgn="auto" hangingPunct="1">
              <a:spcAft>
                <a:spcPts val="0"/>
              </a:spcAft>
              <a:buFont typeface="Arial"/>
              <a:buNone/>
              <a:defRPr/>
            </a:pPr>
            <a:endParaRPr lang="en-US" sz="2400" dirty="0">
              <a:solidFill>
                <a:srgbClr val="000000"/>
              </a:solidFill>
              <a:cs typeface="Verdana"/>
            </a:endParaRPr>
          </a:p>
          <a:p>
            <a:pPr algn="l" eaLnBrk="1" hangingPunct="1">
              <a:defRPr/>
            </a:pPr>
            <a:endParaRPr lang="en-US"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3059575927"/>
              </p:ext>
            </p:extLst>
          </p:nvPr>
        </p:nvGraphicFramePr>
        <p:xfrm>
          <a:off x="117224" y="1178813"/>
          <a:ext cx="9657750" cy="5618719"/>
        </p:xfrm>
        <a:graphic>
          <a:graphicData uri="http://schemas.openxmlformats.org/drawingml/2006/table">
            <a:tbl>
              <a:tblPr firstRow="1" bandRow="1">
                <a:tableStyleId>{69C7853C-536D-4A76-A0AE-DD22124D55A5}</a:tableStyleId>
              </a:tblPr>
              <a:tblGrid>
                <a:gridCol w="3219250"/>
                <a:gridCol w="3219250"/>
                <a:gridCol w="3219250"/>
              </a:tblGrid>
              <a:tr h="1314748">
                <a:tc>
                  <a:txBody>
                    <a:bodyPr/>
                    <a:lstStyle/>
                    <a:p>
                      <a:endParaRPr lang="en-US" sz="20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Arial"/>
                          <a:ea typeface="+mn-ea"/>
                          <a:cs typeface="Arial"/>
                        </a:rPr>
                        <a:t>assessment model	</a:t>
                      </a:r>
                      <a:r>
                        <a:rPr lang="en-US" sz="2000" dirty="0" smtClean="0">
                          <a:solidFill>
                            <a:srgbClr val="000000"/>
                          </a:solidFill>
                          <a:latin typeface="Arial"/>
                          <a:ea typeface="+mn-ea"/>
                          <a:cs typeface="Arial"/>
                        </a:rPr>
                        <a:t>		</a:t>
                      </a:r>
                      <a:endParaRPr lang="en-US" sz="2000" dirty="0">
                        <a:latin typeface="Arial"/>
                        <a:cs typeface="Arial"/>
                      </a:endParaRPr>
                    </a:p>
                  </a:txBody>
                  <a:tcPr marL="99060" marR="99060"/>
                </a:tc>
                <a:tc>
                  <a:txBody>
                    <a:bodyPr/>
                    <a:lstStyle/>
                    <a:p>
                      <a:endParaRPr lang="en-US" sz="2000" dirty="0" smtClean="0">
                        <a:latin typeface="Arial"/>
                        <a:cs typeface="Arial"/>
                      </a:endParaRPr>
                    </a:p>
                    <a:p>
                      <a:r>
                        <a:rPr lang="en-US" sz="2400" dirty="0" smtClean="0">
                          <a:solidFill>
                            <a:srgbClr val="000000"/>
                          </a:solidFill>
                          <a:latin typeface="Arial"/>
                          <a:ea typeface="+mn-ea"/>
                          <a:cs typeface="Arial"/>
                        </a:rPr>
                        <a:t>who's the expert? </a:t>
                      </a:r>
                      <a:endParaRPr lang="en-US" sz="2400" dirty="0">
                        <a:latin typeface="Arial"/>
                        <a:cs typeface="Arial"/>
                      </a:endParaRPr>
                    </a:p>
                  </a:txBody>
                  <a:tcPr marL="99060" marR="99060"/>
                </a:tc>
                <a:tc>
                  <a:txBody>
                    <a:bodyPr/>
                    <a:lstStyle/>
                    <a:p>
                      <a:endParaRPr lang="en-US" sz="20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Arial"/>
                          <a:ea typeface="+mn-ea"/>
                          <a:cs typeface="Arial"/>
                        </a:rPr>
                        <a:t>service response</a:t>
                      </a:r>
                    </a:p>
                    <a:p>
                      <a:endParaRPr lang="en-US" sz="2000" dirty="0">
                        <a:latin typeface="Arial"/>
                        <a:cs typeface="Arial"/>
                      </a:endParaRPr>
                    </a:p>
                  </a:txBody>
                  <a:tcPr marL="99060" marR="99060"/>
                </a:tc>
              </a:tr>
              <a:tr h="1314748">
                <a:tc>
                  <a:txBody>
                    <a:bodyPr/>
                    <a:lstStyle/>
                    <a:p>
                      <a:endParaRPr lang="en-US" dirty="0" smtClean="0">
                        <a:latin typeface="Arial"/>
                        <a:cs typeface="Arial"/>
                      </a:endParaRPr>
                    </a:p>
                    <a:p>
                      <a:r>
                        <a:rPr lang="en-US" sz="2400" b="1" dirty="0" smtClean="0">
                          <a:latin typeface="Arial"/>
                          <a:cs typeface="Arial"/>
                        </a:rPr>
                        <a:t>procedural model</a:t>
                      </a:r>
                      <a:endParaRPr lang="en-US" sz="2400" b="1" dirty="0">
                        <a:latin typeface="Arial"/>
                        <a:cs typeface="Arial"/>
                      </a:endParaRPr>
                    </a:p>
                  </a:txBody>
                  <a:tcPr marL="99060" marR="99060"/>
                </a:tc>
                <a:tc>
                  <a:txBody>
                    <a:bodyPr/>
                    <a:lstStyle/>
                    <a:p>
                      <a:r>
                        <a:rPr lang="en-US" sz="2000" dirty="0" smtClean="0">
                          <a:latin typeface="Arial"/>
                          <a:cs typeface="Arial"/>
                        </a:rPr>
                        <a:t>the agency + its associated processes </a:t>
                      </a:r>
                    </a:p>
                    <a:p>
                      <a:r>
                        <a:rPr lang="en-US" sz="2000" dirty="0" smtClean="0">
                          <a:latin typeface="Arial"/>
                          <a:cs typeface="Arial"/>
                        </a:rPr>
                        <a:t>&amp; forms</a:t>
                      </a:r>
                      <a:endParaRPr lang="en-US" sz="2000" dirty="0">
                        <a:latin typeface="Arial"/>
                        <a:cs typeface="Arial"/>
                      </a:endParaRPr>
                    </a:p>
                  </a:txBody>
                  <a:tcPr marL="99060" marR="99060"/>
                </a:tc>
                <a:tc>
                  <a:txBody>
                    <a:bodyPr/>
                    <a:lstStyle/>
                    <a:p>
                      <a:r>
                        <a:rPr lang="en-US" sz="2000" dirty="0" smtClean="0">
                          <a:latin typeface="Arial"/>
                          <a:cs typeface="Arial"/>
                        </a:rPr>
                        <a:t>allocated:</a:t>
                      </a:r>
                      <a:r>
                        <a:rPr lang="en-US" sz="2000" baseline="0" dirty="0" smtClean="0">
                          <a:latin typeface="Arial"/>
                          <a:cs typeface="Arial"/>
                        </a:rPr>
                        <a:t> </a:t>
                      </a:r>
                      <a:r>
                        <a:rPr lang="en-US" sz="2000" dirty="0" smtClean="0">
                          <a:latin typeface="Arial"/>
                          <a:cs typeface="Arial"/>
                        </a:rPr>
                        <a:t>little opportunity for innovation or flexibility</a:t>
                      </a:r>
                      <a:endParaRPr lang="en-US" sz="2000" dirty="0">
                        <a:latin typeface="Arial"/>
                        <a:cs typeface="Arial"/>
                      </a:endParaRPr>
                    </a:p>
                  </a:txBody>
                  <a:tcPr marL="99060" marR="99060"/>
                </a:tc>
              </a:tr>
              <a:tr h="1314748">
                <a:tc>
                  <a:txBody>
                    <a:bodyPr/>
                    <a:lstStyle/>
                    <a:p>
                      <a:endParaRPr lang="en-US" dirty="0" smtClean="0">
                        <a:latin typeface="Arial"/>
                        <a:cs typeface="Arial"/>
                      </a:endParaRPr>
                    </a:p>
                    <a:p>
                      <a:r>
                        <a:rPr lang="en-US" sz="2400" b="1" dirty="0" smtClean="0">
                          <a:latin typeface="Arial"/>
                          <a:cs typeface="Arial"/>
                        </a:rPr>
                        <a:t>questioning model</a:t>
                      </a:r>
                      <a:endParaRPr lang="en-US" sz="2400" b="1" dirty="0">
                        <a:latin typeface="Arial"/>
                        <a:cs typeface="Arial"/>
                      </a:endParaRPr>
                    </a:p>
                  </a:txBody>
                  <a:tcPr marL="99060" marR="99060"/>
                </a:tc>
                <a:tc>
                  <a:txBody>
                    <a:bodyPr/>
                    <a:lstStyle/>
                    <a:p>
                      <a:endParaRPr lang="en-US" dirty="0" smtClean="0">
                        <a:latin typeface="Arial"/>
                        <a:cs typeface="Arial"/>
                      </a:endParaRPr>
                    </a:p>
                    <a:p>
                      <a:r>
                        <a:rPr lang="en-US" sz="2000" dirty="0" smtClean="0">
                          <a:latin typeface="Arial"/>
                          <a:cs typeface="Arial"/>
                        </a:rPr>
                        <a:t>the professional</a:t>
                      </a:r>
                      <a:endParaRPr lang="en-US" sz="2000" dirty="0">
                        <a:latin typeface="Arial"/>
                        <a:cs typeface="Arial"/>
                      </a:endParaRPr>
                    </a:p>
                  </a:txBody>
                  <a:tcPr marL="99060" marR="99060"/>
                </a:tc>
                <a:tc>
                  <a:txBody>
                    <a:bodyPr/>
                    <a:lstStyle/>
                    <a:p>
                      <a:endParaRPr lang="en-US" dirty="0" smtClean="0">
                        <a:latin typeface="Arial"/>
                        <a:cs typeface="Arial"/>
                      </a:endParaRPr>
                    </a:p>
                    <a:p>
                      <a:r>
                        <a:rPr lang="en-US" sz="2000" dirty="0" smtClean="0">
                          <a:latin typeface="Arial"/>
                          <a:cs typeface="Arial"/>
                        </a:rPr>
                        <a:t>imparted as from expert to novice</a:t>
                      </a:r>
                      <a:endParaRPr lang="en-US" sz="2000" dirty="0">
                        <a:latin typeface="Arial"/>
                        <a:cs typeface="Arial"/>
                      </a:endParaRPr>
                    </a:p>
                  </a:txBody>
                  <a:tcPr marL="99060" marR="99060"/>
                </a:tc>
              </a:tr>
              <a:tr h="1674475">
                <a:tc>
                  <a:txBody>
                    <a:bodyPr/>
                    <a:lstStyle/>
                    <a:p>
                      <a:endParaRPr lang="en-US" dirty="0" smtClean="0">
                        <a:latin typeface="Arial"/>
                        <a:cs typeface="Arial"/>
                      </a:endParaRPr>
                    </a:p>
                    <a:p>
                      <a:r>
                        <a:rPr lang="en-US" sz="2400" b="1" dirty="0" smtClean="0">
                          <a:latin typeface="Arial"/>
                          <a:cs typeface="Arial"/>
                        </a:rPr>
                        <a:t>exchange model</a:t>
                      </a:r>
                    </a:p>
                    <a:p>
                      <a:endParaRPr lang="en-US" dirty="0">
                        <a:latin typeface="Arial"/>
                        <a:cs typeface="Arial"/>
                      </a:endParaRPr>
                    </a:p>
                  </a:txBody>
                  <a:tcPr marL="99060" marR="99060"/>
                </a:tc>
                <a:tc>
                  <a:txBody>
                    <a:bodyPr/>
                    <a:lstStyle/>
                    <a:p>
                      <a:endParaRPr lang="en-US" dirty="0" smtClean="0">
                        <a:latin typeface="Arial"/>
                        <a:cs typeface="Arial"/>
                      </a:endParaRPr>
                    </a:p>
                    <a:p>
                      <a:r>
                        <a:rPr lang="en-US" sz="2000" dirty="0" smtClean="0">
                          <a:latin typeface="Arial"/>
                          <a:cs typeface="Arial"/>
                        </a:rPr>
                        <a:t>everyone is an expert, but in different ways</a:t>
                      </a:r>
                      <a:endParaRPr lang="en-US" sz="2000" dirty="0">
                        <a:latin typeface="Arial"/>
                        <a:cs typeface="Arial"/>
                      </a:endParaRPr>
                    </a:p>
                  </a:txBody>
                  <a:tcPr marL="99060" marR="99060"/>
                </a:tc>
                <a:tc>
                  <a:txBody>
                    <a:bodyPr/>
                    <a:lstStyle/>
                    <a:p>
                      <a:r>
                        <a:rPr lang="en-US" sz="2000" dirty="0" smtClean="0">
                          <a:latin typeface="Arial"/>
                          <a:cs typeface="Arial"/>
                        </a:rPr>
                        <a:t>negotiated between partners – opportunities for reciprocity and innovation</a:t>
                      </a:r>
                      <a:endParaRPr lang="en-US" sz="2000" dirty="0">
                        <a:latin typeface="Arial"/>
                        <a:cs typeface="Arial"/>
                      </a:endParaRPr>
                    </a:p>
                  </a:txBody>
                  <a:tcPr marL="99060" marR="99060"/>
                </a:tc>
              </a:tr>
            </a:tbl>
          </a:graphicData>
        </a:graphic>
      </p:graphicFrame>
    </p:spTree>
    <p:extLst>
      <p:ext uri="{BB962C8B-B14F-4D97-AF65-F5344CB8AC3E}">
        <p14:creationId xmlns:p14="http://schemas.microsoft.com/office/powerpoint/2010/main" val="336676176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8548" y="152400"/>
            <a:ext cx="9632553" cy="819150"/>
          </a:xfrm>
        </p:spPr>
        <p:txBody>
          <a:bodyPr rtlCol="0">
            <a:noAutofit/>
          </a:bodyPr>
          <a:lstStyle/>
          <a:p>
            <a:pPr algn="l" eaLnBrk="1" fontAlgn="auto" hangingPunct="1">
              <a:spcAft>
                <a:spcPts val="0"/>
              </a:spcAft>
              <a:buFont typeface="Arial"/>
              <a:buNone/>
              <a:defRPr/>
            </a:pPr>
            <a:r>
              <a:rPr lang="en-US" sz="2800" b="1" dirty="0" smtClean="0">
                <a:solidFill>
                  <a:srgbClr val="FF0000"/>
                </a:solidFill>
                <a:latin typeface="+mj-lt"/>
                <a:cs typeface="Arial Black"/>
              </a:rPr>
              <a:t>personal &gt; project &gt; </a:t>
            </a:r>
            <a:r>
              <a:rPr lang="en-US" sz="2800" b="1" dirty="0" err="1" smtClean="0">
                <a:solidFill>
                  <a:srgbClr val="FF0000"/>
                </a:solidFill>
                <a:latin typeface="+mj-lt"/>
                <a:cs typeface="Arial Black"/>
              </a:rPr>
              <a:t>organisational</a:t>
            </a:r>
            <a:r>
              <a:rPr lang="en-US" sz="2800" b="1" dirty="0" smtClean="0">
                <a:solidFill>
                  <a:srgbClr val="FF0000"/>
                </a:solidFill>
                <a:latin typeface="+mj-lt"/>
                <a:cs typeface="Arial Black"/>
              </a:rPr>
              <a:t> &gt; national outcomes</a:t>
            </a:r>
            <a:endParaRPr lang="en-US" sz="2800" b="1" dirty="0">
              <a:solidFill>
                <a:srgbClr val="FF0000"/>
              </a:solidFill>
              <a:latin typeface="+mj-lt"/>
              <a:cs typeface="Arial Black"/>
            </a:endParaRPr>
          </a:p>
          <a:p>
            <a:pPr algn="l" eaLnBrk="1" hangingPunct="1">
              <a:defRPr/>
            </a:pPr>
            <a:endParaRPr lang="en-US"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1595633065"/>
              </p:ext>
            </p:extLst>
          </p:nvPr>
        </p:nvGraphicFramePr>
        <p:xfrm>
          <a:off x="670212" y="1015873"/>
          <a:ext cx="8669457" cy="5642091"/>
        </p:xfrm>
        <a:graphic>
          <a:graphicData uri="http://schemas.openxmlformats.org/drawingml/2006/table">
            <a:tbl>
              <a:tblPr firstRow="1" bandRow="1">
                <a:tableStyleId>{EB344D84-9AFB-497E-A393-DC336BA19D2E}</a:tableStyleId>
              </a:tblPr>
              <a:tblGrid>
                <a:gridCol w="3500735"/>
                <a:gridCol w="5168722"/>
              </a:tblGrid>
              <a:tr h="688264">
                <a:tc>
                  <a:txBody>
                    <a:bodyPr/>
                    <a:lstStyle/>
                    <a:p>
                      <a:r>
                        <a:rPr lang="en-US" sz="2400" dirty="0" smtClean="0"/>
                        <a:t>outcome level</a:t>
                      </a:r>
                      <a:endParaRPr lang="en-US" sz="2400" dirty="0"/>
                    </a:p>
                  </a:txBody>
                  <a:tcPr marL="99060" marR="99060" marT="45716" marB="45716"/>
                </a:tc>
                <a:tc>
                  <a:txBody>
                    <a:bodyPr/>
                    <a:lstStyle/>
                    <a:p>
                      <a:r>
                        <a:rPr lang="en-US" sz="2400" dirty="0" smtClean="0"/>
                        <a:t>example</a:t>
                      </a:r>
                      <a:endParaRPr lang="en-US" sz="2400" dirty="0"/>
                    </a:p>
                  </a:txBody>
                  <a:tcPr marL="99060" marR="99060" marT="45716" marB="45716"/>
                </a:tc>
              </a:tr>
              <a:tr h="1065684">
                <a:tc>
                  <a:txBody>
                    <a:bodyPr/>
                    <a:lstStyle/>
                    <a:p>
                      <a:r>
                        <a:rPr lang="en-US" sz="2400" b="1" i="1" dirty="0" smtClean="0"/>
                        <a:t>individual / personal</a:t>
                      </a:r>
                      <a:endParaRPr lang="en-US" sz="2400" b="1" i="1" dirty="0"/>
                    </a:p>
                  </a:txBody>
                  <a:tcPr marL="99060" marR="99060" marT="45716" marB="45716"/>
                </a:tc>
                <a:tc>
                  <a:txBody>
                    <a:bodyPr/>
                    <a:lstStyle/>
                    <a:p>
                      <a:r>
                        <a:rPr lang="en-US" sz="2400" i="1" dirty="0" smtClean="0"/>
                        <a:t>'I want to be able to get back to the bowling club with my mates.'</a:t>
                      </a:r>
                      <a:endParaRPr lang="en-US" sz="2400" i="1" dirty="0"/>
                    </a:p>
                  </a:txBody>
                  <a:tcPr marL="99060" marR="99060" marT="45716" marB="45716"/>
                </a:tc>
              </a:tr>
              <a:tr h="1065684">
                <a:tc>
                  <a:txBody>
                    <a:bodyPr/>
                    <a:lstStyle/>
                    <a:p>
                      <a:r>
                        <a:rPr lang="en-US" sz="2400" b="1" dirty="0" smtClean="0"/>
                        <a:t>service/project</a:t>
                      </a:r>
                      <a:endParaRPr lang="en-US" sz="2400" b="1" dirty="0"/>
                    </a:p>
                  </a:txBody>
                  <a:tcPr marL="99060" marR="99060" marT="45716" marB="45716"/>
                </a:tc>
                <a:tc>
                  <a:txBody>
                    <a:bodyPr/>
                    <a:lstStyle/>
                    <a:p>
                      <a:r>
                        <a:rPr lang="en-US" sz="2400" dirty="0" smtClean="0"/>
                        <a:t>We work with older people to improve their ability to get out and about.</a:t>
                      </a:r>
                      <a:endParaRPr lang="en-US" sz="2400" dirty="0"/>
                    </a:p>
                  </a:txBody>
                  <a:tcPr marL="99060" marR="99060" marT="45716" marB="45716"/>
                </a:tc>
              </a:tr>
              <a:tr h="1196418">
                <a:tc>
                  <a:txBody>
                    <a:bodyPr/>
                    <a:lstStyle/>
                    <a:p>
                      <a:r>
                        <a:rPr lang="en-US" sz="2400" b="1" dirty="0" err="1" smtClean="0"/>
                        <a:t>organisational</a:t>
                      </a:r>
                      <a:endParaRPr lang="en-US" sz="2400" b="1" dirty="0"/>
                    </a:p>
                  </a:txBody>
                  <a:tcPr marL="99060" marR="99060" marT="45716" marB="45716"/>
                </a:tc>
                <a:tc>
                  <a:txBody>
                    <a:bodyPr/>
                    <a:lstStyle/>
                    <a:p>
                      <a:r>
                        <a:rPr lang="en-US" sz="2400" dirty="0" smtClean="0"/>
                        <a:t>We will</a:t>
                      </a:r>
                      <a:r>
                        <a:rPr lang="en-US" sz="2400" baseline="0" dirty="0" smtClean="0"/>
                        <a:t> </a:t>
                      </a:r>
                      <a:r>
                        <a:rPr lang="en-US" sz="2400" dirty="0" smtClean="0"/>
                        <a:t>improve the social inclusion of the older people we work with.</a:t>
                      </a:r>
                      <a:endParaRPr lang="en-US" sz="2400" dirty="0"/>
                    </a:p>
                  </a:txBody>
                  <a:tcPr marL="99060" marR="99060" marT="45716" marB="45716"/>
                </a:tc>
              </a:tr>
              <a:tr h="1626041">
                <a:tc>
                  <a:txBody>
                    <a:bodyPr/>
                    <a:lstStyle/>
                    <a:p>
                      <a:r>
                        <a:rPr lang="en-US" sz="2400" b="1" dirty="0" smtClean="0"/>
                        <a:t>national</a:t>
                      </a:r>
                      <a:endParaRPr lang="en-US" sz="2400" b="1" dirty="0"/>
                    </a:p>
                  </a:txBody>
                  <a:tcPr marL="99060" marR="99060" marT="45716" marB="45716"/>
                </a:tc>
                <a:tc>
                  <a:txBody>
                    <a:bodyPr/>
                    <a:lstStyle/>
                    <a:p>
                      <a:r>
                        <a:rPr lang="en-US" sz="2400" dirty="0" smtClean="0"/>
                        <a:t>We live longer, healthier lives. People are able to maintain independence as they get older and access support as they need it.</a:t>
                      </a:r>
                      <a:endParaRPr lang="en-US" sz="2400" dirty="0"/>
                    </a:p>
                  </a:txBody>
                  <a:tcPr marL="99060" marR="99060" marT="45716" marB="45716"/>
                </a:tc>
              </a:tr>
            </a:tbl>
          </a:graphicData>
        </a:graphic>
      </p:graphicFrame>
    </p:spTree>
    <p:extLst>
      <p:ext uri="{BB962C8B-B14F-4D97-AF65-F5344CB8AC3E}">
        <p14:creationId xmlns:p14="http://schemas.microsoft.com/office/powerpoint/2010/main" val="175798563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22837" y="711200"/>
            <a:ext cx="9583163" cy="5022850"/>
          </a:xfrm>
        </p:spPr>
        <p:txBody>
          <a:bodyPr>
            <a:noAutofit/>
          </a:bodyPr>
          <a:lstStyle/>
          <a:p>
            <a:pPr algn="l" eaLnBrk="1" hangingPunct="1"/>
            <a:r>
              <a:rPr lang="en-US" sz="2800" b="1" dirty="0" smtClean="0">
                <a:solidFill>
                  <a:srgbClr val="FF0000"/>
                </a:solidFill>
                <a:latin typeface="Arial Black" charset="0"/>
                <a:cs typeface="Arial Black" charset="0"/>
              </a:rPr>
              <a:t>Scotland: Talking Points Framework</a:t>
            </a:r>
          </a:p>
          <a:p>
            <a:pPr algn="l" eaLnBrk="1" hangingPunct="1"/>
            <a:r>
              <a:rPr lang="en-US" sz="2800" b="1" dirty="0">
                <a:solidFill>
                  <a:srgbClr val="FF0000"/>
                </a:solidFill>
                <a:latin typeface="Arial Black" charset="0"/>
                <a:cs typeface="Arial Black" charset="0"/>
              </a:rPr>
              <a:t>health &amp; social </a:t>
            </a:r>
            <a:r>
              <a:rPr lang="en-US" sz="2800" b="1" dirty="0" smtClean="0">
                <a:solidFill>
                  <a:srgbClr val="FF0000"/>
                </a:solidFill>
                <a:latin typeface="Arial Black" charset="0"/>
                <a:cs typeface="Arial Black" charset="0"/>
              </a:rPr>
              <a:t>care: assessment model</a:t>
            </a:r>
          </a:p>
          <a:p>
            <a:pPr algn="l" eaLnBrk="1" hangingPunct="1"/>
            <a:endParaRPr lang="en-US" sz="2000" b="1" dirty="0">
              <a:solidFill>
                <a:srgbClr val="FF6600"/>
              </a:solidFill>
              <a:latin typeface="Arial"/>
              <a:cs typeface="Arial"/>
            </a:endParaRPr>
          </a:p>
          <a:p>
            <a:pPr algn="l" eaLnBrk="1" hangingPunct="1"/>
            <a:r>
              <a:rPr lang="en-US" sz="2400" b="1" dirty="0">
                <a:solidFill>
                  <a:srgbClr val="7634A2"/>
                </a:solidFill>
                <a:latin typeface="+mj-lt"/>
                <a:cs typeface="Arial"/>
              </a:rPr>
              <a:t>Quality of life	</a:t>
            </a:r>
            <a:r>
              <a:rPr lang="en-US" sz="2400" b="1" dirty="0" smtClean="0">
                <a:solidFill>
                  <a:srgbClr val="7634A2"/>
                </a:solidFill>
                <a:latin typeface="+mj-lt"/>
                <a:cs typeface="Arial"/>
              </a:rPr>
              <a:t>	Process</a:t>
            </a:r>
            <a:r>
              <a:rPr lang="en-US" sz="2400" b="1" dirty="0">
                <a:solidFill>
                  <a:srgbClr val="7634A2"/>
                </a:solidFill>
                <a:latin typeface="+mj-lt"/>
                <a:cs typeface="Arial"/>
              </a:rPr>
              <a:t>		</a:t>
            </a:r>
            <a:r>
              <a:rPr lang="en-US" sz="2400" b="1" dirty="0" smtClean="0">
                <a:solidFill>
                  <a:srgbClr val="7634A2"/>
                </a:solidFill>
                <a:latin typeface="+mj-lt"/>
                <a:cs typeface="Arial"/>
              </a:rPr>
              <a:t>Change</a:t>
            </a:r>
            <a:endParaRPr lang="en-US" sz="2400" b="1" dirty="0">
              <a:solidFill>
                <a:srgbClr val="7634A2"/>
              </a:solidFill>
              <a:latin typeface="+mj-lt"/>
              <a:cs typeface="Arial"/>
            </a:endParaRPr>
          </a:p>
          <a:p>
            <a:pPr algn="l" eaLnBrk="1" hangingPunct="1">
              <a:lnSpc>
                <a:spcPct val="140000"/>
              </a:lnSpc>
            </a:pPr>
            <a:r>
              <a:rPr lang="en-US" sz="2000" dirty="0">
                <a:solidFill>
                  <a:schemeClr val="tx1"/>
                </a:solidFill>
                <a:latin typeface="+mj-lt"/>
                <a:cs typeface="Arial"/>
              </a:rPr>
              <a:t>feeling safe		</a:t>
            </a:r>
            <a:r>
              <a:rPr lang="en-US" sz="2000" dirty="0" smtClean="0">
                <a:solidFill>
                  <a:schemeClr val="tx1"/>
                </a:solidFill>
                <a:latin typeface="+mj-lt"/>
                <a:cs typeface="Arial"/>
              </a:rPr>
              <a:t>listened </a:t>
            </a:r>
            <a:r>
              <a:rPr lang="en-US" sz="2000" dirty="0">
                <a:solidFill>
                  <a:schemeClr val="tx1"/>
                </a:solidFill>
                <a:latin typeface="+mj-lt"/>
                <a:cs typeface="Arial"/>
              </a:rPr>
              <a:t>to		</a:t>
            </a:r>
            <a:r>
              <a:rPr lang="en-US" sz="2000" dirty="0" smtClean="0">
                <a:solidFill>
                  <a:schemeClr val="tx1"/>
                </a:solidFill>
                <a:latin typeface="+mj-lt"/>
                <a:cs typeface="Arial"/>
              </a:rPr>
              <a:t>improved </a:t>
            </a:r>
            <a:r>
              <a:rPr lang="en-US" sz="2000" dirty="0">
                <a:solidFill>
                  <a:schemeClr val="tx1"/>
                </a:solidFill>
                <a:latin typeface="+mj-lt"/>
                <a:cs typeface="Arial"/>
              </a:rPr>
              <a:t>confidence</a:t>
            </a:r>
          </a:p>
          <a:p>
            <a:pPr algn="l" eaLnBrk="1" hangingPunct="1">
              <a:lnSpc>
                <a:spcPct val="140000"/>
              </a:lnSpc>
            </a:pPr>
            <a:r>
              <a:rPr lang="en-US" sz="2000" dirty="0">
                <a:solidFill>
                  <a:schemeClr val="tx1"/>
                </a:solidFill>
                <a:latin typeface="+mj-lt"/>
                <a:cs typeface="Arial"/>
              </a:rPr>
              <a:t>having things to do	</a:t>
            </a:r>
            <a:r>
              <a:rPr lang="en-US" sz="2000" dirty="0" smtClean="0">
                <a:solidFill>
                  <a:schemeClr val="tx1"/>
                </a:solidFill>
                <a:latin typeface="+mj-lt"/>
                <a:cs typeface="Arial"/>
              </a:rPr>
              <a:t>having </a:t>
            </a:r>
            <a:r>
              <a:rPr lang="en-US" sz="2000" dirty="0">
                <a:solidFill>
                  <a:schemeClr val="tx1"/>
                </a:solidFill>
                <a:latin typeface="+mj-lt"/>
                <a:cs typeface="Arial"/>
              </a:rPr>
              <a:t>a say		</a:t>
            </a:r>
            <a:r>
              <a:rPr lang="en-US" sz="2000" dirty="0" smtClean="0">
                <a:solidFill>
                  <a:schemeClr val="tx1"/>
                </a:solidFill>
                <a:latin typeface="+mj-lt"/>
                <a:cs typeface="Arial"/>
              </a:rPr>
              <a:t>improved </a:t>
            </a:r>
            <a:r>
              <a:rPr lang="en-US" sz="2000" dirty="0">
                <a:solidFill>
                  <a:schemeClr val="tx1"/>
                </a:solidFill>
                <a:latin typeface="+mj-lt"/>
                <a:cs typeface="Arial"/>
              </a:rPr>
              <a:t>skills</a:t>
            </a:r>
          </a:p>
          <a:p>
            <a:pPr algn="l" eaLnBrk="1" hangingPunct="1">
              <a:lnSpc>
                <a:spcPct val="140000"/>
              </a:lnSpc>
            </a:pPr>
            <a:r>
              <a:rPr lang="en-US" sz="2000" dirty="0">
                <a:solidFill>
                  <a:schemeClr val="tx1"/>
                </a:solidFill>
                <a:latin typeface="+mj-lt"/>
                <a:cs typeface="Arial"/>
              </a:rPr>
              <a:t>seeing people		</a:t>
            </a:r>
            <a:r>
              <a:rPr lang="en-US" sz="2000" dirty="0" smtClean="0">
                <a:solidFill>
                  <a:schemeClr val="tx1"/>
                </a:solidFill>
                <a:latin typeface="+mj-lt"/>
                <a:cs typeface="Arial"/>
              </a:rPr>
              <a:t>treated </a:t>
            </a:r>
            <a:r>
              <a:rPr lang="en-US" sz="2000" dirty="0">
                <a:solidFill>
                  <a:schemeClr val="tx1"/>
                </a:solidFill>
                <a:latin typeface="+mj-lt"/>
                <a:cs typeface="Arial"/>
              </a:rPr>
              <a:t>with respect	</a:t>
            </a:r>
            <a:r>
              <a:rPr lang="en-US" sz="2000" dirty="0" smtClean="0">
                <a:solidFill>
                  <a:schemeClr val="tx1"/>
                </a:solidFill>
                <a:latin typeface="+mj-lt"/>
                <a:cs typeface="Arial"/>
              </a:rPr>
              <a:t>improved </a:t>
            </a:r>
            <a:r>
              <a:rPr lang="en-US" sz="2000" dirty="0">
                <a:solidFill>
                  <a:schemeClr val="tx1"/>
                </a:solidFill>
                <a:latin typeface="+mj-lt"/>
                <a:cs typeface="Arial"/>
              </a:rPr>
              <a:t>mobility</a:t>
            </a:r>
          </a:p>
          <a:p>
            <a:pPr algn="l" eaLnBrk="1" hangingPunct="1">
              <a:lnSpc>
                <a:spcPct val="140000"/>
              </a:lnSpc>
            </a:pPr>
            <a:r>
              <a:rPr lang="en-US" sz="2000" dirty="0" smtClean="0">
                <a:solidFill>
                  <a:schemeClr val="tx1"/>
                </a:solidFill>
                <a:latin typeface="+mj-lt"/>
                <a:cs typeface="Arial"/>
              </a:rPr>
              <a:t>feeling well		treated </a:t>
            </a:r>
            <a:r>
              <a:rPr lang="en-US" sz="2000" dirty="0">
                <a:solidFill>
                  <a:schemeClr val="tx1"/>
                </a:solidFill>
                <a:latin typeface="+mj-lt"/>
                <a:cs typeface="Arial"/>
              </a:rPr>
              <a:t>as an individual	</a:t>
            </a:r>
            <a:r>
              <a:rPr lang="en-US" sz="2000" dirty="0" smtClean="0">
                <a:solidFill>
                  <a:schemeClr val="tx1"/>
                </a:solidFill>
                <a:latin typeface="+mj-lt"/>
                <a:cs typeface="Arial"/>
              </a:rPr>
              <a:t>reduced </a:t>
            </a:r>
            <a:r>
              <a:rPr lang="en-US" sz="2000" dirty="0">
                <a:solidFill>
                  <a:schemeClr val="tx1"/>
                </a:solidFill>
                <a:latin typeface="+mj-lt"/>
                <a:cs typeface="Arial"/>
              </a:rPr>
              <a:t>symptoms</a:t>
            </a:r>
          </a:p>
          <a:p>
            <a:pPr algn="l" eaLnBrk="1" hangingPunct="1">
              <a:lnSpc>
                <a:spcPct val="140000"/>
              </a:lnSpc>
            </a:pPr>
            <a:r>
              <a:rPr lang="en-US" sz="2000" dirty="0">
                <a:solidFill>
                  <a:schemeClr val="tx1"/>
                </a:solidFill>
                <a:latin typeface="+mj-lt"/>
                <a:cs typeface="Arial"/>
              </a:rPr>
              <a:t>living </a:t>
            </a:r>
            <a:r>
              <a:rPr lang="en-US" sz="2000" dirty="0" smtClean="0">
                <a:solidFill>
                  <a:schemeClr val="tx1"/>
                </a:solidFill>
                <a:latin typeface="+mj-lt"/>
                <a:cs typeface="Arial"/>
              </a:rPr>
              <a:t>where </a:t>
            </a:r>
            <a:r>
              <a:rPr lang="en-US" sz="2000" dirty="0">
                <a:solidFill>
                  <a:schemeClr val="tx1"/>
                </a:solidFill>
                <a:latin typeface="+mj-lt"/>
                <a:cs typeface="Arial"/>
              </a:rPr>
              <a:t>you </a:t>
            </a:r>
            <a:r>
              <a:rPr lang="en-US" sz="2000" dirty="0" smtClean="0">
                <a:solidFill>
                  <a:schemeClr val="tx1"/>
                </a:solidFill>
                <a:latin typeface="+mj-lt"/>
                <a:cs typeface="Arial"/>
              </a:rPr>
              <a:t>want  	being </a:t>
            </a:r>
            <a:r>
              <a:rPr lang="en-US" sz="2000" dirty="0">
                <a:solidFill>
                  <a:schemeClr val="tx1"/>
                </a:solidFill>
                <a:latin typeface="+mj-lt"/>
                <a:cs typeface="Arial"/>
              </a:rPr>
              <a:t>responded to	</a:t>
            </a:r>
            <a:r>
              <a:rPr lang="en-US" sz="2000" dirty="0" smtClean="0">
                <a:solidFill>
                  <a:schemeClr val="tx1"/>
                </a:solidFill>
                <a:latin typeface="+mj-lt"/>
                <a:cs typeface="Arial"/>
              </a:rPr>
              <a:t>improved wellbeing</a:t>
            </a:r>
          </a:p>
          <a:p>
            <a:pPr algn="l" eaLnBrk="1" hangingPunct="1"/>
            <a:r>
              <a:rPr lang="en-US" sz="2000" dirty="0" smtClean="0">
                <a:solidFill>
                  <a:schemeClr val="tx1"/>
                </a:solidFill>
                <a:latin typeface="+mj-lt"/>
                <a:cs typeface="Arial"/>
              </a:rPr>
              <a:t>&amp; as you want</a:t>
            </a:r>
            <a:endParaRPr lang="en-US" sz="2000" dirty="0">
              <a:solidFill>
                <a:schemeClr val="tx1"/>
              </a:solidFill>
              <a:latin typeface="+mj-lt"/>
              <a:cs typeface="Arial"/>
            </a:endParaRPr>
          </a:p>
          <a:p>
            <a:pPr algn="l" eaLnBrk="1" hangingPunct="1">
              <a:lnSpc>
                <a:spcPct val="140000"/>
              </a:lnSpc>
            </a:pPr>
            <a:endParaRPr lang="en-US" sz="2000" dirty="0" smtClean="0">
              <a:solidFill>
                <a:schemeClr val="tx1"/>
              </a:solidFill>
              <a:latin typeface="Arial"/>
              <a:cs typeface="Arial"/>
            </a:endParaRPr>
          </a:p>
        </p:txBody>
      </p:sp>
    </p:spTree>
    <p:extLst>
      <p:ext uri="{BB962C8B-B14F-4D97-AF65-F5344CB8AC3E}">
        <p14:creationId xmlns:p14="http://schemas.microsoft.com/office/powerpoint/2010/main" val="343376055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
          <p:cNvSpPr txBox="1">
            <a:spLocks noChangeArrowheads="1"/>
          </p:cNvSpPr>
          <p:nvPr/>
        </p:nvSpPr>
        <p:spPr bwMode="auto">
          <a:xfrm>
            <a:off x="457200" y="457200"/>
            <a:ext cx="9448800" cy="5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8458FF"/>
                </a:solidFill>
                <a:latin typeface="Arial Black" charset="0"/>
                <a:cs typeface="Arial Black" charset="0"/>
              </a:rPr>
              <a:t>National Outcomes Framework</a:t>
            </a:r>
          </a:p>
          <a:p>
            <a:pPr eaLnBrk="1" hangingPunct="1"/>
            <a:endParaRPr lang="en-US" b="1" dirty="0">
              <a:solidFill>
                <a:srgbClr val="82C910"/>
              </a:solidFill>
              <a:cs typeface="Arial Black" charset="0"/>
            </a:endParaRPr>
          </a:p>
          <a:p>
            <a:pPr eaLnBrk="1" hangingPunct="1">
              <a:lnSpc>
                <a:spcPct val="140000"/>
              </a:lnSpc>
            </a:pPr>
            <a:r>
              <a:rPr lang="en-US" sz="2800" i="1" dirty="0">
                <a:cs typeface="Calibri" charset="0"/>
              </a:rPr>
              <a:t>	</a:t>
            </a:r>
            <a:r>
              <a:rPr lang="en-US" sz="2800" b="1" i="1" dirty="0">
                <a:cs typeface="Calibri" charset="0"/>
              </a:rPr>
              <a:t>I'm listened to and supported</a:t>
            </a:r>
          </a:p>
          <a:p>
            <a:pPr eaLnBrk="1" hangingPunct="1">
              <a:lnSpc>
                <a:spcPct val="140000"/>
              </a:lnSpc>
            </a:pPr>
            <a:r>
              <a:rPr lang="en-US" sz="2800" b="1" i="1" dirty="0">
                <a:cs typeface="Calibri" charset="0"/>
              </a:rPr>
              <a:t>	People value my opinion &amp; choices</a:t>
            </a:r>
          </a:p>
          <a:p>
            <a:pPr eaLnBrk="1" hangingPunct="1">
              <a:lnSpc>
                <a:spcPct val="140000"/>
              </a:lnSpc>
            </a:pPr>
            <a:r>
              <a:rPr lang="en-US" sz="2800" b="1" i="1" dirty="0">
                <a:cs typeface="Calibri" charset="0"/>
              </a:rPr>
              <a:t>	I feel confident &amp; respected</a:t>
            </a:r>
          </a:p>
          <a:p>
            <a:pPr eaLnBrk="1" hangingPunct="1">
              <a:lnSpc>
                <a:spcPct val="140000"/>
              </a:lnSpc>
            </a:pPr>
            <a:r>
              <a:rPr lang="en-US" sz="2800" b="1" i="1" dirty="0">
                <a:cs typeface="Calibri" charset="0"/>
              </a:rPr>
              <a:t>	I'm empowered to make my own decisions</a:t>
            </a:r>
          </a:p>
          <a:p>
            <a:pPr eaLnBrk="1" hangingPunct="1">
              <a:lnSpc>
                <a:spcPct val="140000"/>
              </a:lnSpc>
            </a:pPr>
            <a:r>
              <a:rPr lang="en-US" sz="2800" b="1" i="1" dirty="0">
                <a:cs typeface="Calibri" charset="0"/>
              </a:rPr>
              <a:t>	I have opportunities &amp; choices</a:t>
            </a:r>
          </a:p>
          <a:p>
            <a:pPr eaLnBrk="1" hangingPunct="1">
              <a:lnSpc>
                <a:spcPct val="140000"/>
              </a:lnSpc>
            </a:pPr>
            <a:r>
              <a:rPr lang="en-US" sz="2800" b="1" i="1" dirty="0">
                <a:cs typeface="Calibri" charset="0"/>
              </a:rPr>
              <a:t>	I have good relationships and a good social </a:t>
            </a:r>
            <a:r>
              <a:rPr lang="en-US" sz="2800" b="1" i="1" dirty="0" smtClean="0">
                <a:cs typeface="Calibri" charset="0"/>
              </a:rPr>
              <a:t>life</a:t>
            </a:r>
            <a:endParaRPr lang="en-US" sz="2800" b="1" i="1" dirty="0">
              <a:cs typeface="Calibri" charset="0"/>
            </a:endParaRPr>
          </a:p>
          <a:p>
            <a:pPr eaLnBrk="1" hangingPunct="1">
              <a:lnSpc>
                <a:spcPct val="140000"/>
              </a:lnSpc>
            </a:pPr>
            <a:r>
              <a:rPr lang="en-US" sz="2800" b="1" i="1" dirty="0">
                <a:cs typeface="Calibri" charset="0"/>
              </a:rPr>
              <a:t>	I can learn &amp; develop my full potential</a:t>
            </a:r>
          </a:p>
          <a:p>
            <a:pPr eaLnBrk="1" hangingPunct="1">
              <a:lnSpc>
                <a:spcPct val="140000"/>
              </a:lnSpc>
            </a:pPr>
            <a:r>
              <a:rPr lang="en-US" sz="2800" b="1" i="1" dirty="0">
                <a:cs typeface="Calibri" charset="0"/>
              </a:rPr>
              <a:t>	</a:t>
            </a:r>
            <a:r>
              <a:rPr lang="en-US" sz="2800" b="1" i="1" dirty="0">
                <a:solidFill>
                  <a:srgbClr val="FF0000"/>
                </a:solidFill>
                <a:cs typeface="Calibri" charset="0"/>
              </a:rPr>
              <a:t>I can make a difference &amp; contribute to my community</a:t>
            </a:r>
          </a:p>
          <a:p>
            <a:pPr eaLnBrk="1" hangingPunct="1"/>
            <a:endParaRPr lang="en-US" sz="1800" dirty="0"/>
          </a:p>
        </p:txBody>
      </p:sp>
    </p:spTree>
    <p:extLst>
      <p:ext uri="{BB962C8B-B14F-4D97-AF65-F5344CB8AC3E}">
        <p14:creationId xmlns:p14="http://schemas.microsoft.com/office/powerpoint/2010/main" val="25577974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8250" y="1375308"/>
            <a:ext cx="8420100" cy="5112169"/>
          </a:xfrm>
          <a:prstGeom prst="rect">
            <a:avLst/>
          </a:prstGeom>
          <a:noFill/>
        </p:spPr>
        <p:txBody>
          <a:bodyPr wrap="square" rtlCol="0">
            <a:spAutoFit/>
          </a:bodyPr>
          <a:lstStyle/>
          <a:p>
            <a:pPr>
              <a:lnSpc>
                <a:spcPct val="130000"/>
              </a:lnSpc>
            </a:pPr>
            <a:r>
              <a:rPr lang="en-GB" sz="3200" b="1" i="1" dirty="0" smtClean="0"/>
              <a:t>‘provides </a:t>
            </a:r>
            <a:r>
              <a:rPr lang="en-GB" sz="3200" b="1" i="1" dirty="0"/>
              <a:t>care to infants, children, teenagers, families, seniors.</a:t>
            </a:r>
            <a:endParaRPr lang="en-GB" sz="3200" b="1" dirty="0"/>
          </a:p>
          <a:p>
            <a:pPr>
              <a:lnSpc>
                <a:spcPct val="130000"/>
              </a:lnSpc>
            </a:pPr>
            <a:r>
              <a:rPr lang="en-GB" sz="3200" b="1" i="1" dirty="0"/>
              <a:t>It provides safe, vibrant neighbourhoods, community, democracy, civil society.</a:t>
            </a:r>
            <a:endParaRPr lang="en-GB" sz="3200" b="1" dirty="0"/>
          </a:p>
          <a:p>
            <a:pPr>
              <a:lnSpc>
                <a:spcPct val="130000"/>
              </a:lnSpc>
            </a:pPr>
            <a:r>
              <a:rPr lang="en-GB" sz="3200" b="1" i="1" dirty="0"/>
              <a:t>It produces love and caring and coming </a:t>
            </a:r>
            <a:r>
              <a:rPr lang="en-GB" sz="3200" b="1" i="1" dirty="0" smtClean="0"/>
              <a:t>to </a:t>
            </a:r>
          </a:p>
          <a:p>
            <a:pPr>
              <a:lnSpc>
                <a:spcPct val="130000"/>
              </a:lnSpc>
            </a:pPr>
            <a:r>
              <a:rPr lang="en-GB" sz="3200" b="1" i="1" dirty="0" smtClean="0"/>
              <a:t>each </a:t>
            </a:r>
            <a:r>
              <a:rPr lang="en-GB" sz="3200" b="1" i="1" dirty="0"/>
              <a:t>other’s rescue and </a:t>
            </a:r>
            <a:r>
              <a:rPr lang="en-GB" sz="3200" b="1" i="1" dirty="0" smtClean="0"/>
              <a:t>sharing.					That's all</a:t>
            </a:r>
            <a:r>
              <a:rPr lang="en-US" sz="3200" b="1" i="1" dirty="0" smtClean="0"/>
              <a:t>…’</a:t>
            </a:r>
          </a:p>
          <a:p>
            <a:pPr>
              <a:lnSpc>
                <a:spcPct val="130000"/>
              </a:lnSpc>
            </a:pPr>
            <a:r>
              <a:rPr lang="en-US" sz="2800" i="1" dirty="0"/>
              <a:t>	</a:t>
            </a:r>
            <a:r>
              <a:rPr lang="en-US" sz="2800" i="1" dirty="0" smtClean="0"/>
              <a:t>				</a:t>
            </a:r>
            <a:r>
              <a:rPr lang="en-US" sz="2400" dirty="0" smtClean="0"/>
              <a:t>Edgar Cahn</a:t>
            </a:r>
            <a:endParaRPr lang="en-GB" sz="2800" i="1" dirty="0"/>
          </a:p>
        </p:txBody>
      </p:sp>
      <p:sp>
        <p:nvSpPr>
          <p:cNvPr id="7" name="TextBox 6"/>
          <p:cNvSpPr txBox="1"/>
          <p:nvPr/>
        </p:nvSpPr>
        <p:spPr>
          <a:xfrm>
            <a:off x="742950" y="609600"/>
            <a:ext cx="7842250" cy="646331"/>
          </a:xfrm>
          <a:prstGeom prst="rect">
            <a:avLst/>
          </a:prstGeom>
          <a:noFill/>
        </p:spPr>
        <p:txBody>
          <a:bodyPr wrap="square" rtlCol="0">
            <a:spAutoFit/>
          </a:bodyPr>
          <a:lstStyle/>
          <a:p>
            <a:r>
              <a:rPr lang="en-US" sz="3600" b="1" dirty="0" smtClean="0">
                <a:solidFill>
                  <a:srgbClr val="FF0000"/>
                </a:solidFill>
                <a:latin typeface="Arial Black"/>
                <a:cs typeface="Arial Black"/>
              </a:rPr>
              <a:t>the core economy</a:t>
            </a:r>
            <a:endParaRPr lang="en-US" sz="3600" dirty="0">
              <a:solidFill>
                <a:srgbClr val="FF0000"/>
              </a:solidFill>
            </a:endParaRPr>
          </a:p>
        </p:txBody>
      </p:sp>
    </p:spTree>
    <p:extLst>
      <p:ext uri="{BB962C8B-B14F-4D97-AF65-F5344CB8AC3E}">
        <p14:creationId xmlns:p14="http://schemas.microsoft.com/office/powerpoint/2010/main" val="907212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692751" y="4164870"/>
            <a:ext cx="8741702" cy="271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b="1" i="1" dirty="0" smtClean="0">
                <a:latin typeface="Arial" charset="0"/>
                <a:cs typeface="Arial" charset="0"/>
              </a:rPr>
              <a:t>"good places to live, love, dream, laugh, learn </a:t>
            </a:r>
          </a:p>
          <a:p>
            <a:pPr eaLnBrk="1" hangingPunct="1">
              <a:lnSpc>
                <a:spcPct val="120000"/>
              </a:lnSpc>
            </a:pPr>
            <a:r>
              <a:rPr lang="en-US" b="1" i="1" dirty="0" smtClean="0">
                <a:latin typeface="Arial" charset="0"/>
                <a:cs typeface="Arial" charset="0"/>
              </a:rPr>
              <a:t>and connect with others…a true community"</a:t>
            </a:r>
          </a:p>
          <a:p>
            <a:pPr eaLnBrk="1" hangingPunct="1">
              <a:lnSpc>
                <a:spcPct val="80000"/>
              </a:lnSpc>
            </a:pPr>
            <a:endParaRPr lang="en-US" b="1" i="1" dirty="0">
              <a:latin typeface="Arial" charset="0"/>
              <a:cs typeface="Arial" charset="0"/>
            </a:endParaRPr>
          </a:p>
          <a:p>
            <a:pPr eaLnBrk="1" hangingPunct="1">
              <a:lnSpc>
                <a:spcPct val="120000"/>
              </a:lnSpc>
            </a:pPr>
            <a:r>
              <a:rPr lang="en-US" b="1" dirty="0" smtClean="0">
                <a:solidFill>
                  <a:srgbClr val="FF0000"/>
                </a:solidFill>
                <a:latin typeface="Arial" charset="0"/>
                <a:cs typeface="Arial" charset="0"/>
              </a:rPr>
              <a:t>		security . continuity . belonging . </a:t>
            </a:r>
          </a:p>
          <a:p>
            <a:pPr eaLnBrk="1" hangingPunct="1">
              <a:lnSpc>
                <a:spcPct val="120000"/>
              </a:lnSpc>
            </a:pPr>
            <a:r>
              <a:rPr lang="en-US" b="1" dirty="0" smtClean="0">
                <a:solidFill>
                  <a:srgbClr val="FF0000"/>
                </a:solidFill>
                <a:latin typeface="Arial" charset="0"/>
                <a:cs typeface="Arial" charset="0"/>
              </a:rPr>
              <a:t>		purpose . fulfilment . significance</a:t>
            </a:r>
            <a:endParaRPr lang="en-US" b="1" dirty="0">
              <a:solidFill>
                <a:srgbClr val="FF0000"/>
              </a:solidFill>
              <a:latin typeface="Arial" charset="0"/>
              <a:cs typeface="Arial" charset="0"/>
            </a:endParaRPr>
          </a:p>
          <a:p>
            <a:pPr eaLnBrk="1" hangingPunct="1"/>
            <a:endParaRPr lang="en-US" sz="1800" dirty="0"/>
          </a:p>
          <a:p>
            <a:pPr eaLnBrk="1" hangingPunct="1"/>
            <a:endParaRPr lang="en-US" sz="1800" dirty="0"/>
          </a:p>
        </p:txBody>
      </p:sp>
      <p:sp>
        <p:nvSpPr>
          <p:cNvPr id="32771" name="TextBox 5"/>
          <p:cNvSpPr txBox="1">
            <a:spLocks noChangeArrowheads="1"/>
          </p:cNvSpPr>
          <p:nvPr/>
        </p:nvSpPr>
        <p:spPr bwMode="auto">
          <a:xfrm>
            <a:off x="6082000" y="726348"/>
            <a:ext cx="48611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solidFill>
                  <a:srgbClr val="FF0000"/>
                </a:solidFill>
                <a:latin typeface="Arial Black" charset="0"/>
                <a:cs typeface="Arial Black" charset="0"/>
              </a:rPr>
              <a:t>Gwalia Homes</a:t>
            </a:r>
          </a:p>
          <a:p>
            <a:pPr eaLnBrk="1" hangingPunct="1"/>
            <a:r>
              <a:rPr lang="en-US" sz="2800" dirty="0" smtClean="0">
                <a:solidFill>
                  <a:srgbClr val="FF0000"/>
                </a:solidFill>
                <a:latin typeface="Arial Black" charset="0"/>
                <a:cs typeface="Arial Black" charset="0"/>
              </a:rPr>
              <a:t>&amp; JRF</a:t>
            </a:r>
          </a:p>
          <a:p>
            <a:pPr eaLnBrk="1" hangingPunct="1"/>
            <a:endParaRPr lang="en-US" sz="2800" i="1" dirty="0" smtClean="0">
              <a:solidFill>
                <a:srgbClr val="FF0000"/>
              </a:solidFill>
              <a:latin typeface="Arial Black" charset="0"/>
              <a:cs typeface="Arial Black" charset="0"/>
            </a:endParaRPr>
          </a:p>
          <a:p>
            <a:pPr eaLnBrk="1" hangingPunct="1"/>
            <a:r>
              <a:rPr lang="en-US" sz="1800" i="1" dirty="0" smtClean="0">
                <a:latin typeface="+mj-lt"/>
                <a:cs typeface="Arial Black" charset="0"/>
              </a:rPr>
              <a:t>(Developing </a:t>
            </a:r>
          </a:p>
          <a:p>
            <a:pPr eaLnBrk="1" hangingPunct="1"/>
            <a:r>
              <a:rPr lang="en-US" sz="1800" i="1" dirty="0" smtClean="0">
                <a:latin typeface="+mj-lt"/>
                <a:cs typeface="Arial Black" charset="0"/>
              </a:rPr>
              <a:t>Evidence Enriched Practice)</a:t>
            </a:r>
            <a:endParaRPr lang="en-US" sz="1800" i="1" dirty="0">
              <a:latin typeface="+mj-lt"/>
              <a:cs typeface="Arial Black"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0097" y="368169"/>
            <a:ext cx="5052795" cy="3481589"/>
          </a:xfrm>
          <a:prstGeom prst="rect">
            <a:avLst/>
          </a:prstGeom>
          <a:noFill/>
          <a:ln>
            <a:solidFill>
              <a:srgbClr val="FF0000"/>
            </a:solidFill>
          </a:ln>
        </p:spPr>
      </p:pic>
    </p:spTree>
    <p:extLst>
      <p:ext uri="{BB962C8B-B14F-4D97-AF65-F5344CB8AC3E}">
        <p14:creationId xmlns:p14="http://schemas.microsoft.com/office/powerpoint/2010/main" val="1510793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8 at 11.31.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7086600" cy="221797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143000"/>
            <a:ext cx="9220200" cy="707886"/>
          </a:xfrm>
          <a:prstGeom prst="rect">
            <a:avLst/>
          </a:prstGeom>
        </p:spPr>
        <p:txBody>
          <a:bodyPr wrap="square">
            <a:spAutoFit/>
          </a:bodyPr>
          <a:lstStyle/>
          <a:p>
            <a:pPr algn="ctr"/>
            <a:r>
              <a:rPr lang="en-US" sz="4000" dirty="0" smtClean="0">
                <a:solidFill>
                  <a:srgbClr val="FF0000"/>
                </a:solidFill>
                <a:latin typeface="Arial Black" charset="0"/>
                <a:ea typeface="Arial Black" charset="0"/>
                <a:cs typeface="Arial Black" charset="0"/>
              </a:rPr>
              <a:t>Do it together – from the start!</a:t>
            </a:r>
            <a:endParaRPr lang="en-US" sz="4000" dirty="0">
              <a:solidFill>
                <a:srgbClr val="FF0000"/>
              </a:solidFill>
            </a:endParaRPr>
          </a:p>
        </p:txBody>
      </p:sp>
      <p:sp>
        <p:nvSpPr>
          <p:cNvPr id="6" name="TextBox 5"/>
          <p:cNvSpPr txBox="1"/>
          <p:nvPr/>
        </p:nvSpPr>
        <p:spPr>
          <a:xfrm>
            <a:off x="8817149" y="6299774"/>
            <a:ext cx="707851" cy="369332"/>
          </a:xfrm>
          <a:prstGeom prst="rect">
            <a:avLst/>
          </a:prstGeom>
          <a:noFill/>
        </p:spPr>
        <p:txBody>
          <a:bodyPr wrap="square" rtlCol="0">
            <a:spAutoFit/>
          </a:bodyPr>
          <a:lstStyle/>
          <a:p>
            <a:r>
              <a:rPr lang="en-US" dirty="0" smtClean="0"/>
              <a:t>2.40</a:t>
            </a:r>
            <a:endParaRPr lang="en-US" dirty="0"/>
          </a:p>
        </p:txBody>
      </p:sp>
    </p:spTree>
    <p:extLst>
      <p:ext uri="{BB962C8B-B14F-4D97-AF65-F5344CB8AC3E}">
        <p14:creationId xmlns:p14="http://schemas.microsoft.com/office/powerpoint/2010/main" val="1809468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853819" y="560540"/>
            <a:ext cx="8066087" cy="1682750"/>
          </a:xfrm>
        </p:spPr>
        <p:txBody>
          <a:bodyPr>
            <a:normAutofit fontScale="90000"/>
          </a:bodyPr>
          <a:lstStyle/>
          <a:p>
            <a:pPr algn="l" eaLnBrk="1" hangingPunct="1">
              <a:lnSpc>
                <a:spcPct val="120000"/>
              </a:lnSpc>
            </a:pPr>
            <a:r>
              <a:rPr lang="en-US" sz="3600" b="1" dirty="0">
                <a:solidFill>
                  <a:srgbClr val="FF0000"/>
                </a:solidFill>
                <a:latin typeface="Arial Black" charset="0"/>
                <a:cs typeface="Arial Black" charset="0"/>
              </a:rPr>
              <a:t>C</a:t>
            </a:r>
            <a:r>
              <a:rPr lang="en-US" sz="3600" b="1" dirty="0" smtClean="0">
                <a:solidFill>
                  <a:srgbClr val="FF0000"/>
                </a:solidFill>
                <a:latin typeface="Arial Black" charset="0"/>
                <a:cs typeface="Arial Black" charset="0"/>
              </a:rPr>
              <a:t>o-production </a:t>
            </a:r>
            <a:r>
              <a:rPr lang="en-US" sz="3600" b="1" dirty="0">
                <a:solidFill>
                  <a:srgbClr val="FF0000"/>
                </a:solidFill>
                <a:latin typeface="Arial Black" charset="0"/>
                <a:cs typeface="Arial Black" charset="0"/>
              </a:rPr>
              <a:t>will…</a:t>
            </a:r>
            <a:br>
              <a:rPr lang="en-US" sz="3600" b="1" dirty="0">
                <a:solidFill>
                  <a:srgbClr val="FF0000"/>
                </a:solidFill>
                <a:latin typeface="Arial Black" charset="0"/>
                <a:cs typeface="Arial Black" charset="0"/>
              </a:rPr>
            </a:br>
            <a:r>
              <a:rPr lang="en-US" sz="3600" b="1" dirty="0">
                <a:solidFill>
                  <a:srgbClr val="FF0000"/>
                </a:solidFill>
                <a:latin typeface="Arial Black" charset="0"/>
                <a:cs typeface="Arial Black" charset="0"/>
              </a:rPr>
              <a:t>							</a:t>
            </a:r>
            <a:r>
              <a:rPr lang="en-US" sz="2600" dirty="0">
                <a:solidFill>
                  <a:srgbClr val="82C910"/>
                </a:solidFill>
                <a:latin typeface="Calibri" charset="0"/>
                <a:cs typeface="Calibri" charset="0"/>
              </a:rPr>
              <a:t/>
            </a:r>
            <a:br>
              <a:rPr lang="en-US" sz="2600" dirty="0">
                <a:solidFill>
                  <a:srgbClr val="82C910"/>
                </a:solidFill>
                <a:latin typeface="Calibri" charset="0"/>
                <a:cs typeface="Calibri" charset="0"/>
              </a:rPr>
            </a:br>
            <a:endParaRPr lang="en-US" sz="2300" dirty="0">
              <a:solidFill>
                <a:srgbClr val="82C910"/>
              </a:solidFill>
              <a:latin typeface="Calibri" charset="0"/>
              <a:cs typeface="Calibri" charset="0"/>
            </a:endParaRPr>
          </a:p>
        </p:txBody>
      </p:sp>
      <p:sp>
        <p:nvSpPr>
          <p:cNvPr id="2" name="Rectangle 1"/>
          <p:cNvSpPr/>
          <p:nvPr/>
        </p:nvSpPr>
        <p:spPr>
          <a:xfrm>
            <a:off x="853819" y="1219200"/>
            <a:ext cx="8066087" cy="3373231"/>
          </a:xfrm>
          <a:prstGeom prst="rect">
            <a:avLst/>
          </a:prstGeom>
        </p:spPr>
        <p:txBody>
          <a:bodyPr wrap="square">
            <a:spAutoFit/>
          </a:bodyPr>
          <a:lstStyle/>
          <a:p>
            <a:pPr>
              <a:lnSpc>
                <a:spcPct val="130000"/>
              </a:lnSpc>
            </a:pPr>
            <a:r>
              <a:rPr lang="en-US" sz="3200" b="1" i="1" dirty="0" smtClean="0"/>
              <a:t>‘restore </a:t>
            </a:r>
            <a:r>
              <a:rPr lang="en-US" sz="3200" b="1" i="1" dirty="0"/>
              <a:t>warm humanity as the driving force for public services, </a:t>
            </a:r>
            <a:r>
              <a:rPr lang="en-US" sz="3200" b="1" i="1" dirty="0" smtClean="0"/>
              <a:t>rather </a:t>
            </a:r>
            <a:r>
              <a:rPr lang="en-US" sz="3200" b="1" i="1" dirty="0"/>
              <a:t>than compliance with increasingly </a:t>
            </a:r>
            <a:r>
              <a:rPr lang="en-US" sz="3200" b="1" i="1" dirty="0" err="1"/>
              <a:t>centralised</a:t>
            </a:r>
            <a:r>
              <a:rPr lang="en-US" sz="3200" b="1" i="1" dirty="0"/>
              <a:t> and </a:t>
            </a:r>
            <a:endParaRPr lang="en-US" sz="3200" b="1" i="1" dirty="0" smtClean="0"/>
          </a:p>
          <a:p>
            <a:pPr>
              <a:lnSpc>
                <a:spcPct val="130000"/>
              </a:lnSpc>
            </a:pPr>
            <a:r>
              <a:rPr lang="en-US" sz="3200" b="1" i="1" dirty="0" smtClean="0"/>
              <a:t>de-</a:t>
            </a:r>
            <a:r>
              <a:rPr lang="en-US" sz="3200" b="1" i="1" dirty="0" err="1" smtClean="0"/>
              <a:t>personalised</a:t>
            </a:r>
            <a:r>
              <a:rPr lang="en-US" sz="3200" b="1" i="1" dirty="0" smtClean="0"/>
              <a:t> </a:t>
            </a:r>
            <a:r>
              <a:rPr lang="en-US" sz="3200" b="1" i="1" dirty="0"/>
              <a:t>processes and </a:t>
            </a:r>
            <a:r>
              <a:rPr lang="en-US" sz="3200" b="1" i="1" dirty="0" smtClean="0"/>
              <a:t>systems’</a:t>
            </a:r>
            <a:r>
              <a:rPr lang="en-GB" sz="3200" dirty="0" smtClean="0"/>
              <a:t> </a:t>
            </a:r>
            <a:r>
              <a:rPr lang="en-GB" sz="3200" dirty="0"/>
              <a:t>	</a:t>
            </a:r>
            <a:r>
              <a:rPr lang="en-GB" sz="3600" dirty="0"/>
              <a:t>				</a:t>
            </a:r>
            <a:r>
              <a:rPr lang="en-GB" sz="2000" dirty="0" smtClean="0"/>
              <a:t>Nick </a:t>
            </a:r>
            <a:r>
              <a:rPr lang="en-GB" sz="2000" dirty="0"/>
              <a:t>Andrews, Swansea University</a:t>
            </a:r>
            <a:endParaRPr lang="en-US" sz="2000" dirty="0"/>
          </a:p>
        </p:txBody>
      </p:sp>
      <p:sp>
        <p:nvSpPr>
          <p:cNvPr id="4" name="Rectangle 3"/>
          <p:cNvSpPr/>
          <p:nvPr/>
        </p:nvSpPr>
        <p:spPr>
          <a:xfrm>
            <a:off x="853819" y="4800600"/>
            <a:ext cx="8007350" cy="2677656"/>
          </a:xfrm>
          <a:prstGeom prst="rect">
            <a:avLst/>
          </a:prstGeom>
        </p:spPr>
        <p:txBody>
          <a:bodyPr wrap="square">
            <a:spAutoFit/>
          </a:bodyPr>
          <a:lstStyle/>
          <a:p>
            <a:pPr algn="ctr">
              <a:lnSpc>
                <a:spcPct val="120000"/>
              </a:lnSpc>
            </a:pPr>
            <a:r>
              <a:rPr lang="en-US" sz="4400" b="1" dirty="0" smtClean="0">
                <a:solidFill>
                  <a:srgbClr val="30B42D"/>
                </a:solidFill>
                <a:latin typeface="Arial Black"/>
                <a:cs typeface="Arial Black"/>
              </a:rPr>
              <a:t>thank you!</a:t>
            </a:r>
          </a:p>
          <a:p>
            <a:pPr algn="ctr">
              <a:lnSpc>
                <a:spcPct val="130000"/>
              </a:lnSpc>
            </a:pPr>
            <a:r>
              <a:rPr lang="en-US" sz="2400" b="1" dirty="0">
                <a:solidFill>
                  <a:srgbClr val="FF0000"/>
                </a:solidFill>
              </a:rPr>
              <a:t>Ruth Dineen | Noreen </a:t>
            </a:r>
            <a:r>
              <a:rPr lang="en-US" sz="2400" b="1" dirty="0" err="1">
                <a:solidFill>
                  <a:srgbClr val="FF0000"/>
                </a:solidFill>
              </a:rPr>
              <a:t>Blanluet</a:t>
            </a:r>
            <a:endParaRPr lang="en-US" sz="2400" b="1" dirty="0">
              <a:solidFill>
                <a:srgbClr val="FF0000"/>
              </a:solidFill>
            </a:endParaRPr>
          </a:p>
          <a:p>
            <a:pPr algn="ctr">
              <a:lnSpc>
                <a:spcPct val="130000"/>
              </a:lnSpc>
            </a:pPr>
            <a:r>
              <a:rPr lang="en-US" sz="2400" dirty="0">
                <a:solidFill>
                  <a:schemeClr val="tx1">
                    <a:lumMod val="95000"/>
                    <a:lumOff val="5000"/>
                  </a:schemeClr>
                </a:solidFill>
                <a:hlinkClick r:id="rId3"/>
              </a:rPr>
              <a:t>ruth@coproductionwales.com</a:t>
            </a:r>
            <a:r>
              <a:rPr lang="en-US" sz="2400" dirty="0">
                <a:solidFill>
                  <a:schemeClr val="tx1">
                    <a:lumMod val="95000"/>
                    <a:lumOff val="5000"/>
                  </a:schemeClr>
                </a:solidFill>
              </a:rPr>
              <a:t> &amp; </a:t>
            </a:r>
            <a:r>
              <a:rPr lang="en-US" sz="2400" dirty="0">
                <a:solidFill>
                  <a:schemeClr val="tx1">
                    <a:lumMod val="95000"/>
                    <a:lumOff val="5000"/>
                  </a:schemeClr>
                </a:solidFill>
                <a:hlinkClick r:id="rId4"/>
              </a:rPr>
              <a:t>hello@noreenblanluet.co.uk</a:t>
            </a:r>
            <a:endParaRPr lang="en-US" sz="2400" dirty="0">
              <a:solidFill>
                <a:schemeClr val="tx1">
                  <a:lumMod val="95000"/>
                  <a:lumOff val="5000"/>
                </a:schemeClr>
              </a:solidFill>
            </a:endParaRPr>
          </a:p>
          <a:p>
            <a:pPr algn="ctr">
              <a:lnSpc>
                <a:spcPct val="120000"/>
              </a:lnSpc>
            </a:pPr>
            <a:endParaRPr lang="en-US" sz="4400" dirty="0">
              <a:solidFill>
                <a:srgbClr val="FF0000"/>
              </a:solidFill>
            </a:endParaRPr>
          </a:p>
        </p:txBody>
      </p:sp>
    </p:spTree>
    <p:extLst>
      <p:ext uri="{BB962C8B-B14F-4D97-AF65-F5344CB8AC3E}">
        <p14:creationId xmlns:p14="http://schemas.microsoft.com/office/powerpoint/2010/main" val="1082261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971" y="228603"/>
            <a:ext cx="8827691" cy="1690687"/>
          </a:xfrm>
        </p:spPr>
        <p:txBody>
          <a:bodyPr rtlCol="0">
            <a:normAutofit/>
          </a:bodyPr>
          <a:lstStyle/>
          <a:p>
            <a:pPr algn="l">
              <a:defRPr/>
            </a:pPr>
            <a:r>
              <a:rPr lang="en-US" sz="3600" b="1" dirty="0">
                <a:solidFill>
                  <a:srgbClr val="FF0000"/>
                </a:solidFill>
                <a:latin typeface="Arial Black"/>
                <a:cs typeface="Arial Black"/>
              </a:rPr>
              <a:t>Co-production principles</a:t>
            </a:r>
            <a:endParaRPr lang="en-US" sz="3600" b="1" dirty="0" smtClean="0">
              <a:solidFill>
                <a:srgbClr val="FF0000"/>
              </a:solidFill>
              <a:latin typeface="Arial Black"/>
              <a:cs typeface="Arial Black"/>
            </a:endParaRPr>
          </a:p>
        </p:txBody>
      </p:sp>
      <p:sp>
        <p:nvSpPr>
          <p:cNvPr id="9" name="Subtitle 2"/>
          <p:cNvSpPr txBox="1">
            <a:spLocks/>
          </p:cNvSpPr>
          <p:nvPr/>
        </p:nvSpPr>
        <p:spPr bwMode="auto">
          <a:xfrm>
            <a:off x="1568450" y="1752600"/>
            <a:ext cx="83375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spcBef>
                <a:spcPct val="20000"/>
              </a:spcBef>
              <a:buFont typeface="Arial" charset="0"/>
              <a:buNone/>
            </a:pPr>
            <a:r>
              <a:rPr lang="en-US" sz="3200" b="1" dirty="0">
                <a:cs typeface="Calibri" charset="0"/>
              </a:rPr>
              <a:t>value participants as equals and </a:t>
            </a:r>
            <a:r>
              <a:rPr lang="en-US" sz="3200" b="1" dirty="0" smtClean="0">
                <a:cs typeface="Calibri" charset="0"/>
              </a:rPr>
              <a:t>assets</a:t>
            </a:r>
          </a:p>
          <a:p>
            <a:pPr eaLnBrk="1" hangingPunct="1">
              <a:lnSpc>
                <a:spcPct val="120000"/>
              </a:lnSpc>
              <a:spcBef>
                <a:spcPct val="20000"/>
              </a:spcBef>
              <a:buFont typeface="Arial" charset="0"/>
              <a:buNone/>
            </a:pPr>
            <a:r>
              <a:rPr lang="en-US" sz="3200" b="1" dirty="0" smtClean="0">
                <a:cs typeface="Calibri" charset="0"/>
              </a:rPr>
              <a:t>build on strengths</a:t>
            </a:r>
          </a:p>
          <a:p>
            <a:pPr eaLnBrk="1" hangingPunct="1">
              <a:lnSpc>
                <a:spcPct val="120000"/>
              </a:lnSpc>
              <a:spcBef>
                <a:spcPct val="20000"/>
              </a:spcBef>
            </a:pPr>
            <a:r>
              <a:rPr lang="en-US" sz="3200" b="1" dirty="0">
                <a:cs typeface="Calibri" charset="0"/>
              </a:rPr>
              <a:t>develop peer-support </a:t>
            </a:r>
            <a:r>
              <a:rPr lang="en-US" sz="3200" b="1" dirty="0" smtClean="0">
                <a:cs typeface="Calibri" charset="0"/>
              </a:rPr>
              <a:t>networks</a:t>
            </a:r>
          </a:p>
          <a:p>
            <a:pPr eaLnBrk="1" hangingPunct="1">
              <a:lnSpc>
                <a:spcPct val="120000"/>
              </a:lnSpc>
              <a:spcBef>
                <a:spcPct val="20000"/>
              </a:spcBef>
            </a:pPr>
            <a:r>
              <a:rPr lang="en-US" sz="3200" b="1" dirty="0">
                <a:cs typeface="Calibri" charset="0"/>
              </a:rPr>
              <a:t>personal outcomes </a:t>
            </a:r>
            <a:r>
              <a:rPr lang="en-US" sz="3200" b="1" dirty="0" smtClean="0">
                <a:cs typeface="Calibri" charset="0"/>
              </a:rPr>
              <a:t>focus</a:t>
            </a:r>
          </a:p>
          <a:p>
            <a:pPr eaLnBrk="1" hangingPunct="1">
              <a:lnSpc>
                <a:spcPct val="120000"/>
              </a:lnSpc>
              <a:spcBef>
                <a:spcPct val="20000"/>
              </a:spcBef>
            </a:pPr>
            <a:r>
              <a:rPr lang="en-US" sz="3200" b="1" dirty="0">
                <a:cs typeface="Calibri" charset="0"/>
              </a:rPr>
              <a:t>relationships of trust &amp; </a:t>
            </a:r>
            <a:r>
              <a:rPr lang="en-US" sz="3200" b="1" dirty="0" smtClean="0">
                <a:cs typeface="Calibri" charset="0"/>
              </a:rPr>
              <a:t>reciprocity</a:t>
            </a:r>
          </a:p>
          <a:p>
            <a:pPr eaLnBrk="1" hangingPunct="1">
              <a:lnSpc>
                <a:spcPct val="120000"/>
              </a:lnSpc>
              <a:spcBef>
                <a:spcPct val="20000"/>
              </a:spcBef>
            </a:pPr>
            <a:r>
              <a:rPr lang="en-US" sz="3200" b="1" dirty="0" smtClean="0">
                <a:solidFill>
                  <a:srgbClr val="FF6600"/>
                </a:solidFill>
                <a:cs typeface="Calibri"/>
              </a:rPr>
              <a:t>facilitation </a:t>
            </a:r>
            <a:r>
              <a:rPr lang="en-US" sz="3200" b="1" dirty="0">
                <a:solidFill>
                  <a:srgbClr val="FF6600"/>
                </a:solidFill>
                <a:cs typeface="Calibri"/>
              </a:rPr>
              <a:t>not delivery </a:t>
            </a:r>
            <a:endParaRPr lang="en-US" sz="3200" b="1" dirty="0">
              <a:solidFill>
                <a:srgbClr val="FF6600"/>
              </a:solidFill>
              <a:cs typeface="Calibri" charset="0"/>
            </a:endParaRPr>
          </a:p>
          <a:p>
            <a:pPr eaLnBrk="1" hangingPunct="1">
              <a:spcBef>
                <a:spcPct val="20000"/>
              </a:spcBef>
            </a:pPr>
            <a:endParaRPr lang="en-US" sz="3200" b="1" dirty="0">
              <a:cs typeface="Calibri" charset="0"/>
            </a:endParaRPr>
          </a:p>
          <a:p>
            <a:pPr eaLnBrk="1" hangingPunct="1">
              <a:spcBef>
                <a:spcPct val="20000"/>
              </a:spcBef>
            </a:pPr>
            <a:endParaRPr lang="en-US" sz="3200" b="1" dirty="0">
              <a:cs typeface="Calibri" charset="0"/>
            </a:endParaRPr>
          </a:p>
          <a:p>
            <a:pPr eaLnBrk="1" hangingPunct="1">
              <a:spcBef>
                <a:spcPct val="20000"/>
              </a:spcBef>
              <a:buFont typeface="Arial" charset="0"/>
              <a:buNone/>
            </a:pPr>
            <a:endParaRPr lang="en-US" sz="3200" b="1" dirty="0">
              <a:solidFill>
                <a:srgbClr val="404040"/>
              </a:solidFill>
              <a:cs typeface="Calibri" charset="0"/>
            </a:endParaRPr>
          </a:p>
        </p:txBody>
      </p:sp>
    </p:spTree>
    <p:extLst>
      <p:ext uri="{BB962C8B-B14F-4D97-AF65-F5344CB8AC3E}">
        <p14:creationId xmlns:p14="http://schemas.microsoft.com/office/powerpoint/2010/main" val="4212823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577850" y="609600"/>
            <a:ext cx="74295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dirty="0" smtClean="0">
                <a:solidFill>
                  <a:srgbClr val="FF0000"/>
                </a:solidFill>
                <a:latin typeface="Arial Black" charset="0"/>
                <a:cs typeface="Arial Black" charset="0"/>
              </a:rPr>
              <a:t>Co-production aims</a:t>
            </a:r>
            <a:endParaRPr lang="en-US" sz="3600" dirty="0">
              <a:solidFill>
                <a:srgbClr val="FF0000"/>
              </a:solidFill>
              <a:latin typeface="Arial Black" charset="0"/>
              <a:cs typeface="Arial Black" charset="0"/>
            </a:endParaRPr>
          </a:p>
        </p:txBody>
      </p:sp>
      <p:sp>
        <p:nvSpPr>
          <p:cNvPr id="2" name="TextBox 1"/>
          <p:cNvSpPr txBox="1">
            <a:spLocks noChangeArrowheads="1"/>
          </p:cNvSpPr>
          <p:nvPr/>
        </p:nvSpPr>
        <p:spPr bwMode="auto">
          <a:xfrm>
            <a:off x="545175" y="1759846"/>
            <a:ext cx="601298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dirty="0" smtClean="0">
                <a:latin typeface="+mj-lt"/>
                <a:cs typeface="Arial Black" charset="0"/>
              </a:rPr>
              <a:t>vibrant &amp; confident </a:t>
            </a:r>
            <a:r>
              <a:rPr lang="en-US" sz="3200" b="1" dirty="0">
                <a:latin typeface="+mj-lt"/>
                <a:cs typeface="Arial Black" charset="0"/>
              </a:rPr>
              <a:t>core </a:t>
            </a:r>
            <a:r>
              <a:rPr lang="en-US" sz="3200" b="1" dirty="0" smtClean="0">
                <a:latin typeface="+mj-lt"/>
                <a:cs typeface="Arial Black" charset="0"/>
              </a:rPr>
              <a:t>economy</a:t>
            </a:r>
            <a:endParaRPr lang="en-US" sz="3200" dirty="0">
              <a:latin typeface="+mj-lt"/>
              <a:cs typeface="Arial Black" charset="0"/>
            </a:endParaRPr>
          </a:p>
        </p:txBody>
      </p:sp>
      <p:sp>
        <p:nvSpPr>
          <p:cNvPr id="4" name="TextBox 3"/>
          <p:cNvSpPr txBox="1">
            <a:spLocks noChangeArrowheads="1"/>
          </p:cNvSpPr>
          <p:nvPr/>
        </p:nvSpPr>
        <p:spPr bwMode="auto">
          <a:xfrm>
            <a:off x="572616" y="2590800"/>
            <a:ext cx="646903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dirty="0" smtClean="0">
                <a:latin typeface="+mj-lt"/>
                <a:cs typeface="Arial Black" charset="0"/>
              </a:rPr>
              <a:t>shared power</a:t>
            </a:r>
            <a:r>
              <a:rPr lang="en-US" sz="3200" b="1" dirty="0" smtClean="0">
                <a:solidFill>
                  <a:srgbClr val="FF0000"/>
                </a:solidFill>
                <a:latin typeface="+mj-lt"/>
                <a:cs typeface="Arial Black" charset="0"/>
              </a:rPr>
              <a:t> </a:t>
            </a:r>
            <a:r>
              <a:rPr lang="en-US" sz="3200" b="1" dirty="0" smtClean="0">
                <a:latin typeface="+mj-lt"/>
                <a:cs typeface="Arial Black" charset="0"/>
              </a:rPr>
              <a:t>|</a:t>
            </a:r>
            <a:r>
              <a:rPr lang="en-US" sz="3200" b="1" dirty="0" smtClean="0">
                <a:solidFill>
                  <a:srgbClr val="FF0000"/>
                </a:solidFill>
                <a:latin typeface="+mj-lt"/>
                <a:cs typeface="Arial Black" charset="0"/>
              </a:rPr>
              <a:t> </a:t>
            </a:r>
            <a:r>
              <a:rPr lang="en-US" sz="3200" b="1" dirty="0" smtClean="0">
                <a:latin typeface="+mj-lt"/>
                <a:cs typeface="Arial Black" charset="0"/>
              </a:rPr>
              <a:t>shared responsibility</a:t>
            </a:r>
            <a:endParaRPr lang="en-US" sz="3200" b="1" dirty="0">
              <a:latin typeface="+mj-lt"/>
              <a:cs typeface="Arial Black" charset="0"/>
            </a:endParaRPr>
          </a:p>
        </p:txBody>
      </p:sp>
      <p:sp>
        <p:nvSpPr>
          <p:cNvPr id="5" name="TextBox 4"/>
          <p:cNvSpPr txBox="1">
            <a:spLocks noChangeArrowheads="1"/>
          </p:cNvSpPr>
          <p:nvPr/>
        </p:nvSpPr>
        <p:spPr bwMode="auto">
          <a:xfrm>
            <a:off x="545175" y="3791189"/>
            <a:ext cx="3946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000" b="1" dirty="0">
                <a:solidFill>
                  <a:srgbClr val="FF6600"/>
                </a:solidFill>
                <a:latin typeface="Arial Black" charset="0"/>
                <a:cs typeface="Arial Black" charset="0"/>
              </a:rPr>
              <a:t>social justice</a:t>
            </a:r>
          </a:p>
        </p:txBody>
      </p:sp>
      <p:sp>
        <p:nvSpPr>
          <p:cNvPr id="6" name="TextBox 3"/>
          <p:cNvSpPr txBox="1">
            <a:spLocks noChangeArrowheads="1"/>
          </p:cNvSpPr>
          <p:nvPr/>
        </p:nvSpPr>
        <p:spPr bwMode="auto">
          <a:xfrm>
            <a:off x="3572961" y="6324601"/>
            <a:ext cx="1654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err="1" smtClean="0"/>
              <a:t>Powys</a:t>
            </a:r>
            <a:r>
              <a:rPr lang="en-US" sz="1400" dirty="0" smtClean="0"/>
              <a:t> Young </a:t>
            </a:r>
            <a:r>
              <a:rPr lang="en-US" sz="1400" dirty="0" err="1" smtClean="0"/>
              <a:t>Carers</a:t>
            </a:r>
            <a:endParaRPr lang="en-US" sz="1400" dirty="0"/>
          </a:p>
        </p:txBody>
      </p:sp>
      <p:pic>
        <p:nvPicPr>
          <p:cNvPr id="7" name="Picture 6" descr="Powys TC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3379" y="4099618"/>
            <a:ext cx="4284971" cy="2529782"/>
          </a:xfrm>
          <a:prstGeom prst="rect">
            <a:avLst/>
          </a:prstGeom>
          <a:ln>
            <a:solidFill>
              <a:srgbClr val="3366FF"/>
            </a:solidFill>
          </a:ln>
        </p:spPr>
      </p:pic>
    </p:spTree>
    <p:extLst>
      <p:ext uri="{BB962C8B-B14F-4D97-AF65-F5344CB8AC3E}">
        <p14:creationId xmlns:p14="http://schemas.microsoft.com/office/powerpoint/2010/main" val="305136469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828800" y="4565650"/>
            <a:ext cx="6858000" cy="1682750"/>
          </a:xfrm>
        </p:spPr>
        <p:txBody>
          <a:bodyPr>
            <a:normAutofit fontScale="90000"/>
          </a:bodyPr>
          <a:lstStyle/>
          <a:p>
            <a:pPr eaLnBrk="1" hangingPunct="1">
              <a:lnSpc>
                <a:spcPct val="150000"/>
              </a:lnSpc>
            </a:pPr>
            <a:r>
              <a:rPr lang="en-US" sz="4900" dirty="0">
                <a:solidFill>
                  <a:srgbClr val="FF0000"/>
                </a:solidFill>
                <a:latin typeface="Arial Black"/>
                <a:cs typeface="Arial Black"/>
              </a:rPr>
              <a:t>w</a:t>
            </a:r>
            <a:r>
              <a:rPr lang="en-US" sz="4900" dirty="0" smtClean="0">
                <a:solidFill>
                  <a:srgbClr val="FF0000"/>
                </a:solidFill>
                <a:latin typeface="Arial Black"/>
                <a:cs typeface="Arial Black"/>
              </a:rPr>
              <a:t>hat co-pro isn’t</a:t>
            </a:r>
            <a:r>
              <a:rPr lang="is-IS" sz="4900" dirty="0" smtClean="0">
                <a:solidFill>
                  <a:srgbClr val="FF0000"/>
                </a:solidFill>
                <a:latin typeface="Arial Black"/>
                <a:cs typeface="Arial Black"/>
              </a:rPr>
              <a:t>…</a:t>
            </a:r>
            <a:r>
              <a:rPr lang="en-US" sz="3600" b="1" dirty="0" smtClean="0">
                <a:solidFill>
                  <a:srgbClr val="B547FF"/>
                </a:solidFill>
                <a:latin typeface="Arial Black"/>
                <a:cs typeface="Arial Black"/>
              </a:rPr>
              <a:t>	</a:t>
            </a:r>
            <a:r>
              <a:rPr lang="en-US" sz="3600" b="1" dirty="0">
                <a:solidFill>
                  <a:srgbClr val="B547FF"/>
                </a:solidFill>
                <a:latin typeface="Arial Black"/>
                <a:cs typeface="Arial Black"/>
              </a:rPr>
              <a:t/>
            </a:r>
            <a:br>
              <a:rPr lang="en-US" sz="3600" b="1" dirty="0">
                <a:solidFill>
                  <a:srgbClr val="B547FF"/>
                </a:solidFill>
                <a:latin typeface="Arial Black"/>
                <a:cs typeface="Arial Black"/>
              </a:rPr>
            </a:br>
            <a:r>
              <a:rPr lang="en-US" sz="3600" b="1" dirty="0" smtClean="0">
                <a:solidFill>
                  <a:srgbClr val="B547FF"/>
                </a:solidFill>
                <a:latin typeface="Arial Black"/>
                <a:cs typeface="Arial Black"/>
              </a:rPr>
              <a:t>	</a:t>
            </a:r>
            <a:r>
              <a:rPr lang="en-US" b="1" dirty="0" smtClean="0">
                <a:solidFill>
                  <a:srgbClr val="C448FF"/>
                </a:solidFill>
                <a:latin typeface="+mn-lt"/>
                <a:cs typeface="Arial Black"/>
              </a:rPr>
              <a:t>[assumption alert]</a:t>
            </a:r>
            <a:r>
              <a:rPr lang="en-US" sz="3200" b="1" dirty="0" smtClean="0">
                <a:solidFill>
                  <a:srgbClr val="FF0000"/>
                </a:solidFill>
                <a:latin typeface="Arial Black"/>
                <a:cs typeface="Arial Black"/>
              </a:rPr>
              <a:t>				</a:t>
            </a:r>
            <a:br>
              <a:rPr lang="en-US" sz="3200" b="1" dirty="0" smtClean="0">
                <a:solidFill>
                  <a:srgbClr val="FF0000"/>
                </a:solidFill>
                <a:latin typeface="Arial Black"/>
                <a:cs typeface="Arial Black"/>
              </a:rPr>
            </a:br>
            <a:r>
              <a:rPr lang="en-US" sz="3200" b="1" dirty="0" smtClean="0">
                <a:solidFill>
                  <a:srgbClr val="FF0000"/>
                </a:solidFill>
                <a:latin typeface="Arial Black"/>
                <a:cs typeface="Arial Black"/>
              </a:rPr>
              <a:t>		</a:t>
            </a:r>
            <a:endParaRPr lang="en-US" sz="2300" dirty="0">
              <a:solidFill>
                <a:srgbClr val="82C910"/>
              </a:solidFill>
              <a:latin typeface="+mj-lt"/>
              <a:cs typeface="Calibri" charset="0"/>
            </a:endParaRPr>
          </a:p>
        </p:txBody>
      </p:sp>
      <p:pic>
        <p:nvPicPr>
          <p:cNvPr id="3" name="Picture 2" descr="Screen Shot 2013-11-08 at 11.31.5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765" y="609600"/>
            <a:ext cx="8753240" cy="273959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89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95300" y="173039"/>
            <a:ext cx="8915400" cy="1143000"/>
          </a:xfrm>
        </p:spPr>
        <p:txBody>
          <a:bodyPr>
            <a:normAutofit/>
          </a:bodyPr>
          <a:lstStyle/>
          <a:p>
            <a:pPr algn="l"/>
            <a:r>
              <a:rPr lang="en-US" sz="3200" b="1" dirty="0" smtClean="0">
                <a:solidFill>
                  <a:srgbClr val="FF0000"/>
                </a:solidFill>
                <a:latin typeface="Arial Black" charset="0"/>
                <a:cs typeface="Arial Black" charset="0"/>
              </a:rPr>
              <a:t>We’re already doing it…</a:t>
            </a:r>
            <a:endParaRPr lang="en-US" sz="3200" b="1" dirty="0">
              <a:solidFill>
                <a:srgbClr val="FF0000"/>
              </a:solidFill>
              <a:latin typeface="Calibri" charset="0"/>
            </a:endParaRPr>
          </a:p>
        </p:txBody>
      </p:sp>
      <p:sp>
        <p:nvSpPr>
          <p:cNvPr id="4" name="Content Placeholder 2"/>
          <p:cNvSpPr txBox="1">
            <a:spLocks/>
          </p:cNvSpPr>
          <p:nvPr/>
        </p:nvSpPr>
        <p:spPr bwMode="auto">
          <a:xfrm>
            <a:off x="1073150" y="3048000"/>
            <a:ext cx="8915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lnSpc>
                <a:spcPct val="90000"/>
              </a:lnSpc>
              <a:spcBef>
                <a:spcPct val="20000"/>
              </a:spcBef>
              <a:buFont typeface="Arial" charset="0"/>
              <a:buNone/>
              <a:defRPr/>
            </a:pPr>
            <a:r>
              <a:rPr lang="en-US" sz="3200" b="1" dirty="0" smtClean="0">
                <a:solidFill>
                  <a:srgbClr val="8458FF"/>
                </a:solidFill>
                <a:latin typeface="+mj-lt"/>
                <a:cs typeface="Arial Black"/>
              </a:rPr>
              <a:t>intermediate</a:t>
            </a:r>
            <a:r>
              <a:rPr lang="en-US" sz="2800" dirty="0" smtClean="0">
                <a:solidFill>
                  <a:srgbClr val="8458FF"/>
                </a:solidFill>
                <a:latin typeface="Arial Black"/>
                <a:cs typeface="Arial Black"/>
              </a:rPr>
              <a:t> </a:t>
            </a:r>
          </a:p>
          <a:p>
            <a:pPr marL="457200" indent="-457200" defTabSz="914400" eaLnBrk="1" hangingPunct="1">
              <a:lnSpc>
                <a:spcPct val="90000"/>
              </a:lnSpc>
              <a:spcBef>
                <a:spcPct val="20000"/>
              </a:spcBef>
              <a:buFont typeface="Arial"/>
              <a:buChar char="•"/>
              <a:defRPr/>
            </a:pPr>
            <a:r>
              <a:rPr lang="en-GB" sz="2800" i="1" dirty="0" smtClean="0"/>
              <a:t>recognises what service users can offer services</a:t>
            </a:r>
          </a:p>
          <a:p>
            <a:pPr marL="457200" indent="-457200" defTabSz="914400" eaLnBrk="1" hangingPunct="1">
              <a:lnSpc>
                <a:spcPct val="90000"/>
              </a:lnSpc>
              <a:spcBef>
                <a:spcPct val="20000"/>
              </a:spcBef>
              <a:buFont typeface="Arial"/>
              <a:buChar char="•"/>
              <a:defRPr/>
            </a:pPr>
            <a:r>
              <a:rPr lang="en-GB" sz="2800" i="1" dirty="0" smtClean="0"/>
              <a:t>power imbalance remains in place</a:t>
            </a:r>
          </a:p>
        </p:txBody>
      </p:sp>
      <p:sp>
        <p:nvSpPr>
          <p:cNvPr id="7" name="Content Placeholder 2"/>
          <p:cNvSpPr txBox="1">
            <a:spLocks/>
          </p:cNvSpPr>
          <p:nvPr/>
        </p:nvSpPr>
        <p:spPr bwMode="auto">
          <a:xfrm>
            <a:off x="1073150" y="4576459"/>
            <a:ext cx="8915400" cy="212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lnSpc>
                <a:spcPct val="90000"/>
              </a:lnSpc>
              <a:spcBef>
                <a:spcPct val="20000"/>
              </a:spcBef>
              <a:buFont typeface="Arial" charset="0"/>
              <a:buNone/>
              <a:defRPr/>
            </a:pPr>
            <a:r>
              <a:rPr lang="en-US" sz="3200" b="1" dirty="0" smtClean="0">
                <a:solidFill>
                  <a:srgbClr val="FF6600"/>
                </a:solidFill>
                <a:latin typeface="+mj-lt"/>
                <a:cs typeface="Arial Black"/>
              </a:rPr>
              <a:t>transformative</a:t>
            </a:r>
            <a:r>
              <a:rPr lang="en-US" sz="2800" dirty="0" smtClean="0">
                <a:solidFill>
                  <a:srgbClr val="000000"/>
                </a:solidFill>
                <a:latin typeface="Arial Black"/>
                <a:cs typeface="Arial Black"/>
              </a:rPr>
              <a:t> </a:t>
            </a:r>
          </a:p>
          <a:p>
            <a:pPr marL="457200" indent="-457200" defTabSz="914400" eaLnBrk="1" hangingPunct="1">
              <a:lnSpc>
                <a:spcPct val="90000"/>
              </a:lnSpc>
              <a:spcBef>
                <a:spcPct val="20000"/>
              </a:spcBef>
              <a:buFont typeface="Arial"/>
              <a:buChar char="•"/>
              <a:defRPr/>
            </a:pPr>
            <a:r>
              <a:rPr lang="en-GB" sz="2800" i="1" dirty="0" smtClean="0"/>
              <a:t>citizens are equal partners in all aspects of          commissioning, design, delivery, evaluation</a:t>
            </a:r>
          </a:p>
          <a:p>
            <a:pPr marL="457200" indent="-457200" defTabSz="914400" eaLnBrk="1" hangingPunct="1">
              <a:lnSpc>
                <a:spcPct val="90000"/>
              </a:lnSpc>
              <a:spcBef>
                <a:spcPct val="20000"/>
              </a:spcBef>
              <a:buFont typeface="Arial"/>
              <a:buChar char="•"/>
              <a:defRPr/>
            </a:pPr>
            <a:r>
              <a:rPr lang="en-GB" sz="2800" i="1" dirty="0" smtClean="0"/>
              <a:t>transforms power and control</a:t>
            </a:r>
          </a:p>
        </p:txBody>
      </p:sp>
      <p:sp>
        <p:nvSpPr>
          <p:cNvPr id="9" name="Content Placeholder 2"/>
          <p:cNvSpPr txBox="1">
            <a:spLocks/>
          </p:cNvSpPr>
          <p:nvPr/>
        </p:nvSpPr>
        <p:spPr bwMode="auto">
          <a:xfrm>
            <a:off x="1073150" y="1676401"/>
            <a:ext cx="8915400" cy="161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nSpc>
                <a:spcPct val="90000"/>
              </a:lnSpc>
              <a:defRPr/>
            </a:pPr>
            <a:r>
              <a:rPr lang="en-US" sz="3200" b="1" dirty="0" smtClean="0">
                <a:latin typeface="+mj-lt"/>
                <a:cs typeface="Arial Black"/>
              </a:rPr>
              <a:t>basic</a:t>
            </a:r>
            <a:r>
              <a:rPr lang="en-US" sz="2800" i="1" dirty="0" smtClean="0">
                <a:latin typeface="Arial Black"/>
                <a:cs typeface="Arial Black"/>
              </a:rPr>
              <a:t> </a:t>
            </a:r>
          </a:p>
          <a:p>
            <a:pPr marL="457200" indent="-457200">
              <a:lnSpc>
                <a:spcPct val="90000"/>
              </a:lnSpc>
              <a:buFont typeface="Arial"/>
              <a:buChar char="•"/>
              <a:defRPr/>
            </a:pPr>
            <a:r>
              <a:rPr lang="en-GB" sz="2800" i="1" dirty="0" smtClean="0"/>
              <a:t>acknowledges people's action is essential </a:t>
            </a:r>
          </a:p>
          <a:p>
            <a:pPr>
              <a:lnSpc>
                <a:spcPct val="90000"/>
              </a:lnSpc>
              <a:defRPr/>
            </a:pPr>
            <a:r>
              <a:rPr lang="en-GB" sz="2800" i="1" dirty="0"/>
              <a:t> </a:t>
            </a:r>
            <a:r>
              <a:rPr lang="en-GB" sz="2800" i="1" dirty="0" smtClean="0"/>
              <a:t>     to the desired outcome</a:t>
            </a:r>
          </a:p>
          <a:p>
            <a:pPr>
              <a:lnSpc>
                <a:spcPct val="90000"/>
              </a:lnSpc>
              <a:defRPr/>
            </a:pPr>
            <a:endParaRPr lang="en-GB" sz="2800" i="1" dirty="0" smtClean="0"/>
          </a:p>
        </p:txBody>
      </p:sp>
      <p:sp>
        <p:nvSpPr>
          <p:cNvPr id="6" name="Title 1"/>
          <p:cNvSpPr txBox="1">
            <a:spLocks/>
          </p:cNvSpPr>
          <p:nvPr/>
        </p:nvSpPr>
        <p:spPr>
          <a:xfrm>
            <a:off x="495300" y="762000"/>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cs typeface="Arial Black" charset="0"/>
              </a:rPr>
              <a:t>Levels of co-production</a:t>
            </a:r>
            <a:endParaRPr lang="en-US" sz="3200" b="1" dirty="0"/>
          </a:p>
        </p:txBody>
      </p:sp>
      <p:sp>
        <p:nvSpPr>
          <p:cNvPr id="8" name="TextBox 3"/>
          <p:cNvSpPr txBox="1">
            <a:spLocks noChangeArrowheads="1"/>
          </p:cNvSpPr>
          <p:nvPr/>
        </p:nvSpPr>
        <p:spPr bwMode="auto">
          <a:xfrm>
            <a:off x="7772400" y="6321623"/>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smtClean="0"/>
              <a:t>Needham &amp; </a:t>
            </a:r>
            <a:r>
              <a:rPr lang="en-US" sz="1400" dirty="0" err="1" smtClean="0"/>
              <a:t>Carr</a:t>
            </a:r>
            <a:r>
              <a:rPr lang="en-US" sz="1400" dirty="0" smtClean="0"/>
              <a:t>, 2009</a:t>
            </a:r>
            <a:endParaRPr lang="en-US" sz="1400" dirty="0"/>
          </a:p>
        </p:txBody>
      </p:sp>
    </p:spTree>
    <p:extLst>
      <p:ext uri="{BB962C8B-B14F-4D97-AF65-F5344CB8AC3E}">
        <p14:creationId xmlns:p14="http://schemas.microsoft.com/office/powerpoint/2010/main" val="364422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solidFill>
                  <a:srgbClr val="FF0000"/>
                </a:solidFill>
                <a:latin typeface="Arial Black" charset="0"/>
                <a:cs typeface="Arial Black" charset="0"/>
              </a:rPr>
              <a:t>It’s just about saving money…</a:t>
            </a:r>
            <a:endParaRPr lang="en-US" sz="3600" b="1" dirty="0">
              <a:solidFill>
                <a:srgbClr val="FF0000"/>
              </a:solidFill>
            </a:endParaRPr>
          </a:p>
        </p:txBody>
      </p:sp>
      <p:sp>
        <p:nvSpPr>
          <p:cNvPr id="3" name="Content Placeholder 2"/>
          <p:cNvSpPr>
            <a:spLocks noGrp="1"/>
          </p:cNvSpPr>
          <p:nvPr>
            <p:ph idx="1"/>
          </p:nvPr>
        </p:nvSpPr>
        <p:spPr>
          <a:xfrm>
            <a:off x="908050" y="1600202"/>
            <a:ext cx="8915400" cy="4952999"/>
          </a:xfrm>
        </p:spPr>
        <p:txBody>
          <a:bodyPr>
            <a:normAutofit lnSpcReduction="10000"/>
          </a:bodyPr>
          <a:lstStyle/>
          <a:p>
            <a:pPr marL="0" indent="0">
              <a:lnSpc>
                <a:spcPct val="110000"/>
              </a:lnSpc>
              <a:buNone/>
            </a:pPr>
            <a:r>
              <a:rPr lang="en-US" b="1" dirty="0" smtClean="0">
                <a:solidFill>
                  <a:srgbClr val="0000FF"/>
                </a:solidFill>
              </a:rPr>
              <a:t>The cuts scenario</a:t>
            </a:r>
          </a:p>
          <a:p>
            <a:pPr>
              <a:lnSpc>
                <a:spcPct val="110000"/>
              </a:lnSpc>
            </a:pPr>
            <a:r>
              <a:rPr lang="en-US" dirty="0" smtClean="0"/>
              <a:t>Substitutive </a:t>
            </a:r>
            <a:r>
              <a:rPr lang="en-US" dirty="0"/>
              <a:t>co-production: public </a:t>
            </a:r>
            <a:r>
              <a:rPr lang="en-US" dirty="0" smtClean="0"/>
              <a:t>sector </a:t>
            </a:r>
            <a:r>
              <a:rPr lang="en-US" dirty="0"/>
              <a:t>inputs are replaced with inputs that come from users and/or </a:t>
            </a:r>
            <a:r>
              <a:rPr lang="en-US" dirty="0" smtClean="0"/>
              <a:t>communities</a:t>
            </a:r>
          </a:p>
          <a:p>
            <a:pPr marL="0" indent="0">
              <a:lnSpc>
                <a:spcPct val="110000"/>
              </a:lnSpc>
              <a:buNone/>
            </a:pPr>
            <a:endParaRPr lang="en-US" dirty="0" smtClean="0"/>
          </a:p>
          <a:p>
            <a:pPr marL="0" indent="0">
              <a:lnSpc>
                <a:spcPct val="110000"/>
              </a:lnSpc>
              <a:buNone/>
            </a:pPr>
            <a:r>
              <a:rPr lang="en-US" b="1" dirty="0" smtClean="0">
                <a:solidFill>
                  <a:srgbClr val="0000FF"/>
                </a:solidFill>
              </a:rPr>
              <a:t>The transformation scenario</a:t>
            </a:r>
          </a:p>
          <a:p>
            <a:pPr>
              <a:lnSpc>
                <a:spcPct val="110000"/>
              </a:lnSpc>
            </a:pPr>
            <a:r>
              <a:rPr lang="en-US" dirty="0" smtClean="0"/>
              <a:t>Additive co-production: public sector resources are combined with individual and community resources</a:t>
            </a:r>
            <a:endParaRPr lang="en-US" dirty="0"/>
          </a:p>
        </p:txBody>
      </p:sp>
      <p:sp>
        <p:nvSpPr>
          <p:cNvPr id="4" name="TextBox 3"/>
          <p:cNvSpPr txBox="1">
            <a:spLocks noChangeArrowheads="1"/>
          </p:cNvSpPr>
          <p:nvPr/>
        </p:nvSpPr>
        <p:spPr bwMode="auto">
          <a:xfrm>
            <a:off x="7445208" y="6399312"/>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smtClean="0"/>
              <a:t>New </a:t>
            </a:r>
            <a:r>
              <a:rPr lang="en-US" sz="1400" smtClean="0"/>
              <a:t>Economics Foundation</a:t>
            </a:r>
            <a:endParaRPr lang="en-US" sz="1400" dirty="0"/>
          </a:p>
        </p:txBody>
      </p:sp>
    </p:spTree>
    <p:extLst>
      <p:ext uri="{BB962C8B-B14F-4D97-AF65-F5344CB8AC3E}">
        <p14:creationId xmlns:p14="http://schemas.microsoft.com/office/powerpoint/2010/main" val="254630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8451</TotalTime>
  <Words>3239</Words>
  <Application>Microsoft Office PowerPoint</Application>
  <PresentationFormat>A4 Paper (210x297 mm)</PresentationFormat>
  <Paragraphs>487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Co-production in health &amp; social care: what, why, how</vt:lpstr>
      <vt:lpstr>  an asset-based approach to public services which enables citizens and professionals to  share power &amp; work together  in equal and reciprocal relationships     </vt:lpstr>
      <vt:lpstr>the core economy</vt:lpstr>
      <vt:lpstr>PowerPoint Presentation</vt:lpstr>
      <vt:lpstr>Co-production principles</vt:lpstr>
      <vt:lpstr>PowerPoint Presentation</vt:lpstr>
      <vt:lpstr>what co-pro isn’t…   [assumption alert]       </vt:lpstr>
      <vt:lpstr>We’re already doing it…</vt:lpstr>
      <vt:lpstr>It’s just about saving money…</vt:lpstr>
      <vt:lpstr>It’s just another word for… consultation / collaboration / partnerships</vt:lpstr>
      <vt:lpstr>It’s just another word for… engagement / participation </vt:lpstr>
      <vt:lpstr>decreasing budgets fewer staff increasing demand</vt:lpstr>
      <vt:lpstr>the bigger problem…</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Co-production - impact</vt:lpstr>
      <vt:lpstr>PowerPoint Presentation</vt:lpstr>
      <vt:lpstr>PowerPoint Presentation</vt:lpstr>
      <vt:lpstr>PowerPoint Presentation</vt:lpstr>
      <vt:lpstr>PowerPoint Presentation</vt:lpstr>
      <vt:lpstr>PowerPoint Presentation</vt:lpstr>
      <vt:lpstr>    1. Build from strengths     appreciative inquiry approach    2. Use your assets     ‘if we use what we have,     we have what we need’     3. Do what matters    from outputs to personal outcomes    </vt:lpstr>
      <vt:lpstr>What do we already know? What do we already do well? How can we do more of it?      </vt:lpstr>
      <vt:lpstr>map them value them nurture them  use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Co-production will…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Lucie Stephens</dc:creator>
  <cp:lastModifiedBy>Rachel Pitman</cp:lastModifiedBy>
  <cp:revision>822</cp:revision>
  <cp:lastPrinted>2017-01-03T14:10:11Z</cp:lastPrinted>
  <dcterms:created xsi:type="dcterms:W3CDTF">2013-10-28T14:03:42Z</dcterms:created>
  <dcterms:modified xsi:type="dcterms:W3CDTF">2017-02-03T15:08:21Z</dcterms:modified>
</cp:coreProperties>
</file>