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2" r:id="rId2"/>
    <p:sldId id="274" r:id="rId3"/>
    <p:sldId id="275" r:id="rId4"/>
    <p:sldId id="276" r:id="rId5"/>
    <p:sldId id="277" r:id="rId6"/>
    <p:sldId id="278" r:id="rId7"/>
    <p:sldId id="314" r:id="rId8"/>
    <p:sldId id="280" r:id="rId9"/>
    <p:sldId id="281" r:id="rId10"/>
    <p:sldId id="282" r:id="rId11"/>
    <p:sldId id="283" r:id="rId12"/>
    <p:sldId id="284" r:id="rId13"/>
    <p:sldId id="285" r:id="rId14"/>
    <p:sldId id="336" r:id="rId15"/>
    <p:sldId id="286" r:id="rId16"/>
    <p:sldId id="287" r:id="rId17"/>
    <p:sldId id="288" r:id="rId18"/>
    <p:sldId id="289" r:id="rId19"/>
    <p:sldId id="290" r:id="rId20"/>
    <p:sldId id="291" r:id="rId21"/>
    <p:sldId id="304" r:id="rId22"/>
    <p:sldId id="293" r:id="rId23"/>
    <p:sldId id="328" r:id="rId24"/>
    <p:sldId id="295" r:id="rId25"/>
    <p:sldId id="296" r:id="rId26"/>
    <p:sldId id="297" r:id="rId27"/>
    <p:sldId id="298" r:id="rId28"/>
    <p:sldId id="299" r:id="rId29"/>
    <p:sldId id="300" r:id="rId30"/>
    <p:sldId id="301" r:id="rId31"/>
    <p:sldId id="321" r:id="rId32"/>
    <p:sldId id="329" r:id="rId33"/>
    <p:sldId id="330" r:id="rId34"/>
    <p:sldId id="305" r:id="rId35"/>
    <p:sldId id="306" r:id="rId36"/>
    <p:sldId id="307" r:id="rId37"/>
    <p:sldId id="331" r:id="rId38"/>
    <p:sldId id="311" r:id="rId39"/>
    <p:sldId id="312" r:id="rId40"/>
    <p:sldId id="332" r:id="rId41"/>
    <p:sldId id="333" r:id="rId42"/>
    <p:sldId id="334" r:id="rId43"/>
    <p:sldId id="308" r:id="rId44"/>
    <p:sldId id="309" r:id="rId45"/>
    <p:sldId id="310" r:id="rId46"/>
    <p:sldId id="335" r:id="rId47"/>
    <p:sldId id="303"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86D"/>
    <a:srgbClr val="D5E0C4"/>
    <a:srgbClr val="C0504D"/>
    <a:srgbClr val="85C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57589" autoAdjust="0"/>
  </p:normalViewPr>
  <p:slideViewPr>
    <p:cSldViewPr>
      <p:cViewPr>
        <p:scale>
          <a:sx n="53" d="100"/>
          <a:sy n="53" d="100"/>
        </p:scale>
        <p:origin x="-13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8" d="100"/>
          <a:sy n="68" d="100"/>
        </p:scale>
        <p:origin x="19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3E386-5C49-4D71-AFA5-8DCC332F9229}" type="doc">
      <dgm:prSet loTypeId="urn:microsoft.com/office/officeart/2005/8/layout/vList3" loCatId="list" qsTypeId="urn:microsoft.com/office/officeart/2005/8/quickstyle/simple1#1" qsCatId="simple" csTypeId="urn:microsoft.com/office/officeart/2005/8/colors/colorful1#1" csCatId="colorful" phldr="1"/>
      <dgm:spPr/>
      <dgm:t>
        <a:bodyPr/>
        <a:lstStyle/>
        <a:p>
          <a:endParaRPr lang="en-GB"/>
        </a:p>
      </dgm:t>
    </dgm:pt>
    <dgm:pt modelId="{78093B0C-C96B-40E0-A91E-F58774C37A59}">
      <dgm:prSet/>
      <dgm:spPr/>
      <dgm:t>
        <a:bodyPr/>
        <a:lstStyle/>
        <a:p>
          <a:pPr rtl="0"/>
          <a:r>
            <a:rPr lang="en-GB" dirty="0"/>
            <a:t>Retaining independence wherever practicable</a:t>
          </a:r>
        </a:p>
      </dgm:t>
    </dgm:pt>
    <dgm:pt modelId="{A6AAE74B-353B-40DD-B804-CEE7AC1EA8B9}" type="parTrans" cxnId="{2DEA8498-6CDB-433F-8C6E-65DC8F025FD5}">
      <dgm:prSet/>
      <dgm:spPr/>
      <dgm:t>
        <a:bodyPr/>
        <a:lstStyle/>
        <a:p>
          <a:endParaRPr lang="en-GB"/>
        </a:p>
      </dgm:t>
    </dgm:pt>
    <dgm:pt modelId="{DB8F283F-F695-4963-A624-8DF7EA486D30}" type="sibTrans" cxnId="{2DEA8498-6CDB-433F-8C6E-65DC8F025FD5}">
      <dgm:prSet/>
      <dgm:spPr/>
      <dgm:t>
        <a:bodyPr/>
        <a:lstStyle/>
        <a:p>
          <a:endParaRPr lang="en-GB"/>
        </a:p>
      </dgm:t>
    </dgm:pt>
    <dgm:pt modelId="{8EFCD762-54D2-4929-B9F7-5FD70D310E9F}">
      <dgm:prSet/>
      <dgm:spPr/>
      <dgm:t>
        <a:bodyPr/>
        <a:lstStyle/>
        <a:p>
          <a:pPr rtl="0"/>
          <a:r>
            <a:rPr lang="en-GB" dirty="0"/>
            <a:t>Involved in </a:t>
          </a:r>
          <a:r>
            <a:rPr lang="en-GB" dirty="0" smtClean="0"/>
            <a:t>planning and </a:t>
          </a:r>
          <a:r>
            <a:rPr lang="en-GB" dirty="0"/>
            <a:t>development of their care</a:t>
          </a:r>
        </a:p>
      </dgm:t>
    </dgm:pt>
    <dgm:pt modelId="{EE6656A5-3C11-42C6-8289-25B11C5024F8}" type="parTrans" cxnId="{A977A19F-5795-42A5-A4E0-C4567C6DB594}">
      <dgm:prSet/>
      <dgm:spPr/>
      <dgm:t>
        <a:bodyPr/>
        <a:lstStyle/>
        <a:p>
          <a:endParaRPr lang="en-GB"/>
        </a:p>
      </dgm:t>
    </dgm:pt>
    <dgm:pt modelId="{F3C98659-7FF9-4446-BCE0-7589BDF107C6}" type="sibTrans" cxnId="{A977A19F-5795-42A5-A4E0-C4567C6DB594}">
      <dgm:prSet/>
      <dgm:spPr/>
      <dgm:t>
        <a:bodyPr/>
        <a:lstStyle/>
        <a:p>
          <a:endParaRPr lang="en-GB"/>
        </a:p>
      </dgm:t>
    </dgm:pt>
    <dgm:pt modelId="{26D9FF4C-34D2-42BB-A4F6-53C22D01767E}">
      <dgm:prSet/>
      <dgm:spPr/>
      <dgm:t>
        <a:bodyPr/>
        <a:lstStyle/>
        <a:p>
          <a:pPr rtl="0"/>
          <a:r>
            <a:rPr lang="en-GB" dirty="0"/>
            <a:t>Practitioners must respect the diverse needs and values of patients</a:t>
          </a:r>
        </a:p>
      </dgm:t>
    </dgm:pt>
    <dgm:pt modelId="{96CA8474-A72D-4A73-9473-55EC697C0437}" type="parTrans" cxnId="{4E5E613D-06A7-4296-9351-F268ABCB2F0B}">
      <dgm:prSet/>
      <dgm:spPr/>
      <dgm:t>
        <a:bodyPr/>
        <a:lstStyle/>
        <a:p>
          <a:endParaRPr lang="en-GB"/>
        </a:p>
      </dgm:t>
    </dgm:pt>
    <dgm:pt modelId="{CECDC5BC-9690-4AF8-91E7-70AFA84EB871}" type="sibTrans" cxnId="{4E5E613D-06A7-4296-9351-F268ABCB2F0B}">
      <dgm:prSet/>
      <dgm:spPr/>
      <dgm:t>
        <a:bodyPr/>
        <a:lstStyle/>
        <a:p>
          <a:endParaRPr lang="en-GB"/>
        </a:p>
      </dgm:t>
    </dgm:pt>
    <dgm:pt modelId="{AC8148EE-F05D-463B-8437-9D672EFB79A9}">
      <dgm:prSet/>
      <dgm:spPr/>
      <dgm:t>
        <a:bodyPr/>
        <a:lstStyle/>
        <a:p>
          <a:pPr rtl="0"/>
          <a:r>
            <a:rPr lang="en-GB" dirty="0"/>
            <a:t>The views and needs of family and carers must be taken into account</a:t>
          </a:r>
        </a:p>
      </dgm:t>
    </dgm:pt>
    <dgm:pt modelId="{4F2B395B-0D87-4298-BFE1-74AA37230670}" type="parTrans" cxnId="{2D2852D3-A2FF-4843-A83B-A7CA230C0226}">
      <dgm:prSet/>
      <dgm:spPr/>
      <dgm:t>
        <a:bodyPr/>
        <a:lstStyle/>
        <a:p>
          <a:endParaRPr lang="en-GB"/>
        </a:p>
      </dgm:t>
    </dgm:pt>
    <dgm:pt modelId="{A8FC2896-C633-4EF7-B79C-F26E3D3BF235}" type="sibTrans" cxnId="{2D2852D3-A2FF-4843-A83B-A7CA230C0226}">
      <dgm:prSet/>
      <dgm:spPr/>
      <dgm:t>
        <a:bodyPr/>
        <a:lstStyle/>
        <a:p>
          <a:endParaRPr lang="en-GB"/>
        </a:p>
      </dgm:t>
    </dgm:pt>
    <dgm:pt modelId="{1F30A5CE-0D02-425A-8A69-7BDA2D40056C}">
      <dgm:prSet/>
      <dgm:spPr>
        <a:solidFill>
          <a:srgbClr val="C0504D"/>
        </a:solidFill>
      </dgm:spPr>
      <dgm:t>
        <a:bodyPr/>
        <a:lstStyle/>
        <a:p>
          <a:pPr rtl="0"/>
          <a:r>
            <a:rPr lang="en-GB" dirty="0"/>
            <a:t>Patient’s </a:t>
          </a:r>
          <a:r>
            <a:rPr lang="en-GB" dirty="0" smtClean="0"/>
            <a:t>well-being </a:t>
          </a:r>
          <a:r>
            <a:rPr lang="en-GB" dirty="0"/>
            <a:t>and safety at the heart of </a:t>
          </a:r>
          <a:r>
            <a:rPr lang="en-GB" dirty="0" smtClean="0"/>
            <a:t/>
          </a:r>
          <a:br>
            <a:rPr lang="en-GB" dirty="0" smtClean="0"/>
          </a:br>
          <a:r>
            <a:rPr lang="en-GB" dirty="0" smtClean="0"/>
            <a:t>decision </a:t>
          </a:r>
          <a:r>
            <a:rPr lang="en-GB" dirty="0"/>
            <a:t>making</a:t>
          </a:r>
        </a:p>
      </dgm:t>
    </dgm:pt>
    <dgm:pt modelId="{38F9E025-0487-427A-B48D-50DBCB9874CC}" type="sibTrans" cxnId="{3F39E85A-10C0-4E15-AA35-0C7746735334}">
      <dgm:prSet/>
      <dgm:spPr/>
      <dgm:t>
        <a:bodyPr/>
        <a:lstStyle/>
        <a:p>
          <a:endParaRPr lang="en-GB"/>
        </a:p>
      </dgm:t>
    </dgm:pt>
    <dgm:pt modelId="{EDE7C192-40EF-4FE4-BCFD-4CA6F07961FC}" type="parTrans" cxnId="{3F39E85A-10C0-4E15-AA35-0C7746735334}">
      <dgm:prSet/>
      <dgm:spPr/>
      <dgm:t>
        <a:bodyPr/>
        <a:lstStyle/>
        <a:p>
          <a:endParaRPr lang="en-GB"/>
        </a:p>
      </dgm:t>
    </dgm:pt>
    <dgm:pt modelId="{DB73678C-9662-43FF-9D7E-39099D3F09CE}" type="pres">
      <dgm:prSet presAssocID="{0C63E386-5C49-4D71-AFA5-8DCC332F9229}" presName="linearFlow" presStyleCnt="0">
        <dgm:presLayoutVars>
          <dgm:dir/>
          <dgm:resizeHandles val="exact"/>
        </dgm:presLayoutVars>
      </dgm:prSet>
      <dgm:spPr/>
      <dgm:t>
        <a:bodyPr/>
        <a:lstStyle/>
        <a:p>
          <a:endParaRPr lang="en-GB"/>
        </a:p>
      </dgm:t>
    </dgm:pt>
    <dgm:pt modelId="{DE590043-7EA1-42C0-887E-2D189EED2E51}" type="pres">
      <dgm:prSet presAssocID="{1F30A5CE-0D02-425A-8A69-7BDA2D40056C}" presName="composite" presStyleCnt="0"/>
      <dgm:spPr/>
    </dgm:pt>
    <dgm:pt modelId="{12F0C92F-9A18-4E40-AFEE-FC64156BB45A}" type="pres">
      <dgm:prSet presAssocID="{1F30A5CE-0D02-425A-8A69-7BDA2D40056C}" presName="imgShp" presStyleLbl="fgImgPlace1" presStyleIdx="0" presStyleCnt="5"/>
      <dgm:spPr>
        <a:blipFill rotWithShape="0">
          <a:blip xmlns:r="http://schemas.openxmlformats.org/officeDocument/2006/relationships" r:embed="rId1"/>
          <a:stretch>
            <a:fillRect/>
          </a:stretch>
        </a:blipFill>
      </dgm:spPr>
    </dgm:pt>
    <dgm:pt modelId="{B9AF9FFC-86E1-49D8-A219-1078B9A13946}" type="pres">
      <dgm:prSet presAssocID="{1F30A5CE-0D02-425A-8A69-7BDA2D40056C}" presName="txShp" presStyleLbl="node1" presStyleIdx="0" presStyleCnt="5">
        <dgm:presLayoutVars>
          <dgm:bulletEnabled val="1"/>
        </dgm:presLayoutVars>
      </dgm:prSet>
      <dgm:spPr/>
      <dgm:t>
        <a:bodyPr/>
        <a:lstStyle/>
        <a:p>
          <a:endParaRPr lang="en-GB"/>
        </a:p>
      </dgm:t>
    </dgm:pt>
    <dgm:pt modelId="{3FF454A8-AF56-423B-B742-E830A33A2322}" type="pres">
      <dgm:prSet presAssocID="{38F9E025-0487-427A-B48D-50DBCB9874CC}" presName="spacing" presStyleCnt="0"/>
      <dgm:spPr/>
    </dgm:pt>
    <dgm:pt modelId="{81320C6E-56DD-421E-9BD2-3F3CE80C100C}" type="pres">
      <dgm:prSet presAssocID="{78093B0C-C96B-40E0-A91E-F58774C37A59}" presName="composite" presStyleCnt="0"/>
      <dgm:spPr/>
    </dgm:pt>
    <dgm:pt modelId="{D6347556-09F8-4BE5-B967-765767B82372}" type="pres">
      <dgm:prSet presAssocID="{78093B0C-C96B-40E0-A91E-F58774C37A59}" presName="imgShp" presStyleLbl="fgImgPlace1" presStyleIdx="1" presStyleCnt="5"/>
      <dgm:spPr>
        <a:blipFill rotWithShape="0">
          <a:blip xmlns:r="http://schemas.openxmlformats.org/officeDocument/2006/relationships" r:embed="rId2"/>
          <a:stretch>
            <a:fillRect/>
          </a:stretch>
        </a:blipFill>
      </dgm:spPr>
    </dgm:pt>
    <dgm:pt modelId="{5395A8BC-4784-4334-A1FC-458C370EF4CA}" type="pres">
      <dgm:prSet presAssocID="{78093B0C-C96B-40E0-A91E-F58774C37A59}" presName="txShp" presStyleLbl="node1" presStyleIdx="1" presStyleCnt="5">
        <dgm:presLayoutVars>
          <dgm:bulletEnabled val="1"/>
        </dgm:presLayoutVars>
      </dgm:prSet>
      <dgm:spPr/>
      <dgm:t>
        <a:bodyPr/>
        <a:lstStyle/>
        <a:p>
          <a:endParaRPr lang="en-GB"/>
        </a:p>
      </dgm:t>
    </dgm:pt>
    <dgm:pt modelId="{673E2FF2-CDAF-4275-A65E-245F728D205D}" type="pres">
      <dgm:prSet presAssocID="{DB8F283F-F695-4963-A624-8DF7EA486D30}" presName="spacing" presStyleCnt="0"/>
      <dgm:spPr/>
    </dgm:pt>
    <dgm:pt modelId="{8627755A-AA18-49C9-B799-F7F6ADFEFCBF}" type="pres">
      <dgm:prSet presAssocID="{8EFCD762-54D2-4929-B9F7-5FD70D310E9F}" presName="composite" presStyleCnt="0"/>
      <dgm:spPr/>
    </dgm:pt>
    <dgm:pt modelId="{C4229E73-4F7F-4D05-936D-3B55FD307F60}" type="pres">
      <dgm:prSet presAssocID="{8EFCD762-54D2-4929-B9F7-5FD70D310E9F}" presName="imgShp" presStyleLbl="fgImgPlace1" presStyleIdx="2" presStyleCnt="5"/>
      <dgm:spPr>
        <a:blipFill rotWithShape="0">
          <a:blip xmlns:r="http://schemas.openxmlformats.org/officeDocument/2006/relationships" r:embed="rId3"/>
          <a:stretch>
            <a:fillRect/>
          </a:stretch>
        </a:blipFill>
      </dgm:spPr>
    </dgm:pt>
    <dgm:pt modelId="{1C21BDB4-119E-4E41-8070-403B350BF032}" type="pres">
      <dgm:prSet presAssocID="{8EFCD762-54D2-4929-B9F7-5FD70D310E9F}" presName="txShp" presStyleLbl="node1" presStyleIdx="2" presStyleCnt="5">
        <dgm:presLayoutVars>
          <dgm:bulletEnabled val="1"/>
        </dgm:presLayoutVars>
      </dgm:prSet>
      <dgm:spPr/>
      <dgm:t>
        <a:bodyPr/>
        <a:lstStyle/>
        <a:p>
          <a:endParaRPr lang="en-GB"/>
        </a:p>
      </dgm:t>
    </dgm:pt>
    <dgm:pt modelId="{AA428677-F35B-4BA4-BA2C-C74B09B61235}" type="pres">
      <dgm:prSet presAssocID="{F3C98659-7FF9-4446-BCE0-7589BDF107C6}" presName="spacing" presStyleCnt="0"/>
      <dgm:spPr/>
    </dgm:pt>
    <dgm:pt modelId="{1C45C351-ADB3-42A6-9F7F-2357C2B0ABE3}" type="pres">
      <dgm:prSet presAssocID="{26D9FF4C-34D2-42BB-A4F6-53C22D01767E}" presName="composite" presStyleCnt="0"/>
      <dgm:spPr/>
    </dgm:pt>
    <dgm:pt modelId="{933275AE-BDAC-469F-8524-1DE86DF55CD3}" type="pres">
      <dgm:prSet presAssocID="{26D9FF4C-34D2-42BB-A4F6-53C22D01767E}" presName="imgShp" presStyleLbl="fgImgPlace1" presStyleIdx="3" presStyleCnt="5"/>
      <dgm:spPr>
        <a:blipFill rotWithShape="0">
          <a:blip xmlns:r="http://schemas.openxmlformats.org/officeDocument/2006/relationships" r:embed="rId4"/>
          <a:stretch>
            <a:fillRect/>
          </a:stretch>
        </a:blipFill>
      </dgm:spPr>
    </dgm:pt>
    <dgm:pt modelId="{5F5AAC3E-AAF3-404E-95A0-FEFAADB5A479}" type="pres">
      <dgm:prSet presAssocID="{26D9FF4C-34D2-42BB-A4F6-53C22D01767E}" presName="txShp" presStyleLbl="node1" presStyleIdx="3" presStyleCnt="5">
        <dgm:presLayoutVars>
          <dgm:bulletEnabled val="1"/>
        </dgm:presLayoutVars>
      </dgm:prSet>
      <dgm:spPr/>
      <dgm:t>
        <a:bodyPr/>
        <a:lstStyle/>
        <a:p>
          <a:endParaRPr lang="en-GB"/>
        </a:p>
      </dgm:t>
    </dgm:pt>
    <dgm:pt modelId="{8652EAA2-C3B9-4E09-B486-356B9CF1C61E}" type="pres">
      <dgm:prSet presAssocID="{CECDC5BC-9690-4AF8-91E7-70AFA84EB871}" presName="spacing" presStyleCnt="0"/>
      <dgm:spPr/>
    </dgm:pt>
    <dgm:pt modelId="{E90191A8-DA57-4CC5-A979-CD6F44B27186}" type="pres">
      <dgm:prSet presAssocID="{AC8148EE-F05D-463B-8437-9D672EFB79A9}" presName="composite" presStyleCnt="0"/>
      <dgm:spPr/>
    </dgm:pt>
    <dgm:pt modelId="{EFBFF0B9-C233-44DA-8B27-F43C762388D6}" type="pres">
      <dgm:prSet presAssocID="{AC8148EE-F05D-463B-8437-9D672EFB79A9}" presName="imgShp" presStyleLbl="fgImgPlace1" presStyleIdx="4" presStyleCnt="5"/>
      <dgm:spPr>
        <a:blipFill rotWithShape="0">
          <a:blip xmlns:r="http://schemas.openxmlformats.org/officeDocument/2006/relationships" r:embed="rId5"/>
          <a:stretch>
            <a:fillRect/>
          </a:stretch>
        </a:blipFill>
      </dgm:spPr>
    </dgm:pt>
    <dgm:pt modelId="{951AC716-7BD5-4859-8B7B-B51BEE2D0109}" type="pres">
      <dgm:prSet presAssocID="{AC8148EE-F05D-463B-8437-9D672EFB79A9}" presName="txShp" presStyleLbl="node1" presStyleIdx="4" presStyleCnt="5">
        <dgm:presLayoutVars>
          <dgm:bulletEnabled val="1"/>
        </dgm:presLayoutVars>
      </dgm:prSet>
      <dgm:spPr/>
      <dgm:t>
        <a:bodyPr/>
        <a:lstStyle/>
        <a:p>
          <a:endParaRPr lang="en-GB"/>
        </a:p>
      </dgm:t>
    </dgm:pt>
  </dgm:ptLst>
  <dgm:cxnLst>
    <dgm:cxn modelId="{4E5E613D-06A7-4296-9351-F268ABCB2F0B}" srcId="{0C63E386-5C49-4D71-AFA5-8DCC332F9229}" destId="{26D9FF4C-34D2-42BB-A4F6-53C22D01767E}" srcOrd="3" destOrd="0" parTransId="{96CA8474-A72D-4A73-9473-55EC697C0437}" sibTransId="{CECDC5BC-9690-4AF8-91E7-70AFA84EB871}"/>
    <dgm:cxn modelId="{BD91AEAB-CC4D-452F-8A02-F6E147E99C68}" type="presOf" srcId="{AC8148EE-F05D-463B-8437-9D672EFB79A9}" destId="{951AC716-7BD5-4859-8B7B-B51BEE2D0109}" srcOrd="0" destOrd="0" presId="urn:microsoft.com/office/officeart/2005/8/layout/vList3"/>
    <dgm:cxn modelId="{4DF9CD7E-1C09-4F5E-81F4-6E6BBF13B91B}" type="presOf" srcId="{1F30A5CE-0D02-425A-8A69-7BDA2D40056C}" destId="{B9AF9FFC-86E1-49D8-A219-1078B9A13946}" srcOrd="0" destOrd="0" presId="urn:microsoft.com/office/officeart/2005/8/layout/vList3"/>
    <dgm:cxn modelId="{2D2852D3-A2FF-4843-A83B-A7CA230C0226}" srcId="{0C63E386-5C49-4D71-AFA5-8DCC332F9229}" destId="{AC8148EE-F05D-463B-8437-9D672EFB79A9}" srcOrd="4" destOrd="0" parTransId="{4F2B395B-0D87-4298-BFE1-74AA37230670}" sibTransId="{A8FC2896-C633-4EF7-B79C-F26E3D3BF235}"/>
    <dgm:cxn modelId="{BAF75D97-1B98-4901-8F10-80DB0AA97787}" type="presOf" srcId="{78093B0C-C96B-40E0-A91E-F58774C37A59}" destId="{5395A8BC-4784-4334-A1FC-458C370EF4CA}" srcOrd="0" destOrd="0" presId="urn:microsoft.com/office/officeart/2005/8/layout/vList3"/>
    <dgm:cxn modelId="{98B4F974-5F6E-40F5-BEEC-5F739B1A985A}" type="presOf" srcId="{0C63E386-5C49-4D71-AFA5-8DCC332F9229}" destId="{DB73678C-9662-43FF-9D7E-39099D3F09CE}" srcOrd="0" destOrd="0" presId="urn:microsoft.com/office/officeart/2005/8/layout/vList3"/>
    <dgm:cxn modelId="{9782BF9A-18B1-48B4-B090-A2BCE719835E}" type="presOf" srcId="{26D9FF4C-34D2-42BB-A4F6-53C22D01767E}" destId="{5F5AAC3E-AAF3-404E-95A0-FEFAADB5A479}" srcOrd="0" destOrd="0" presId="urn:microsoft.com/office/officeart/2005/8/layout/vList3"/>
    <dgm:cxn modelId="{C20CC930-8D4E-4865-A9B9-F1B17FAE4433}" type="presOf" srcId="{8EFCD762-54D2-4929-B9F7-5FD70D310E9F}" destId="{1C21BDB4-119E-4E41-8070-403B350BF032}" srcOrd="0" destOrd="0" presId="urn:microsoft.com/office/officeart/2005/8/layout/vList3"/>
    <dgm:cxn modelId="{2DEA8498-6CDB-433F-8C6E-65DC8F025FD5}" srcId="{0C63E386-5C49-4D71-AFA5-8DCC332F9229}" destId="{78093B0C-C96B-40E0-A91E-F58774C37A59}" srcOrd="1" destOrd="0" parTransId="{A6AAE74B-353B-40DD-B804-CEE7AC1EA8B9}" sibTransId="{DB8F283F-F695-4963-A624-8DF7EA486D30}"/>
    <dgm:cxn modelId="{A977A19F-5795-42A5-A4E0-C4567C6DB594}" srcId="{0C63E386-5C49-4D71-AFA5-8DCC332F9229}" destId="{8EFCD762-54D2-4929-B9F7-5FD70D310E9F}" srcOrd="2" destOrd="0" parTransId="{EE6656A5-3C11-42C6-8289-25B11C5024F8}" sibTransId="{F3C98659-7FF9-4446-BCE0-7589BDF107C6}"/>
    <dgm:cxn modelId="{3F39E85A-10C0-4E15-AA35-0C7746735334}" srcId="{0C63E386-5C49-4D71-AFA5-8DCC332F9229}" destId="{1F30A5CE-0D02-425A-8A69-7BDA2D40056C}" srcOrd="0" destOrd="0" parTransId="{EDE7C192-40EF-4FE4-BCFD-4CA6F07961FC}" sibTransId="{38F9E025-0487-427A-B48D-50DBCB9874CC}"/>
    <dgm:cxn modelId="{94C6BF9C-9EEC-4159-B950-A9391A3F35D1}" type="presParOf" srcId="{DB73678C-9662-43FF-9D7E-39099D3F09CE}" destId="{DE590043-7EA1-42C0-887E-2D189EED2E51}" srcOrd="0" destOrd="0" presId="urn:microsoft.com/office/officeart/2005/8/layout/vList3"/>
    <dgm:cxn modelId="{EF64DB42-B0E7-473E-A0FA-19820565B919}" type="presParOf" srcId="{DE590043-7EA1-42C0-887E-2D189EED2E51}" destId="{12F0C92F-9A18-4E40-AFEE-FC64156BB45A}" srcOrd="0" destOrd="0" presId="urn:microsoft.com/office/officeart/2005/8/layout/vList3"/>
    <dgm:cxn modelId="{C04D0F52-3CB8-4226-BB44-CD67D79BC49F}" type="presParOf" srcId="{DE590043-7EA1-42C0-887E-2D189EED2E51}" destId="{B9AF9FFC-86E1-49D8-A219-1078B9A13946}" srcOrd="1" destOrd="0" presId="urn:microsoft.com/office/officeart/2005/8/layout/vList3"/>
    <dgm:cxn modelId="{19FAE205-6515-4595-9A7E-9344AFF0EDA9}" type="presParOf" srcId="{DB73678C-9662-43FF-9D7E-39099D3F09CE}" destId="{3FF454A8-AF56-423B-B742-E830A33A2322}" srcOrd="1" destOrd="0" presId="urn:microsoft.com/office/officeart/2005/8/layout/vList3"/>
    <dgm:cxn modelId="{A97DD180-BFD6-49B5-BACD-88595EDBEDA5}" type="presParOf" srcId="{DB73678C-9662-43FF-9D7E-39099D3F09CE}" destId="{81320C6E-56DD-421E-9BD2-3F3CE80C100C}" srcOrd="2" destOrd="0" presId="urn:microsoft.com/office/officeart/2005/8/layout/vList3"/>
    <dgm:cxn modelId="{AD58AF74-3F55-493D-9D4D-FDEB1D8CDF03}" type="presParOf" srcId="{81320C6E-56DD-421E-9BD2-3F3CE80C100C}" destId="{D6347556-09F8-4BE5-B967-765767B82372}" srcOrd="0" destOrd="0" presId="urn:microsoft.com/office/officeart/2005/8/layout/vList3"/>
    <dgm:cxn modelId="{35F87601-F57C-47C4-8550-E8894E5B27D6}" type="presParOf" srcId="{81320C6E-56DD-421E-9BD2-3F3CE80C100C}" destId="{5395A8BC-4784-4334-A1FC-458C370EF4CA}" srcOrd="1" destOrd="0" presId="urn:microsoft.com/office/officeart/2005/8/layout/vList3"/>
    <dgm:cxn modelId="{62F6ED6B-0AA8-4F8A-81E9-7FBFEB467F5C}" type="presParOf" srcId="{DB73678C-9662-43FF-9D7E-39099D3F09CE}" destId="{673E2FF2-CDAF-4275-A65E-245F728D205D}" srcOrd="3" destOrd="0" presId="urn:microsoft.com/office/officeart/2005/8/layout/vList3"/>
    <dgm:cxn modelId="{380D2D96-17BC-4EC4-86B1-B61DE431E830}" type="presParOf" srcId="{DB73678C-9662-43FF-9D7E-39099D3F09CE}" destId="{8627755A-AA18-49C9-B799-F7F6ADFEFCBF}" srcOrd="4" destOrd="0" presId="urn:microsoft.com/office/officeart/2005/8/layout/vList3"/>
    <dgm:cxn modelId="{384B6564-607B-468D-AD5A-4F99D542EA76}" type="presParOf" srcId="{8627755A-AA18-49C9-B799-F7F6ADFEFCBF}" destId="{C4229E73-4F7F-4D05-936D-3B55FD307F60}" srcOrd="0" destOrd="0" presId="urn:microsoft.com/office/officeart/2005/8/layout/vList3"/>
    <dgm:cxn modelId="{9417883A-CA2D-4139-A0C4-F067C9429C43}" type="presParOf" srcId="{8627755A-AA18-49C9-B799-F7F6ADFEFCBF}" destId="{1C21BDB4-119E-4E41-8070-403B350BF032}" srcOrd="1" destOrd="0" presId="urn:microsoft.com/office/officeart/2005/8/layout/vList3"/>
    <dgm:cxn modelId="{AB8872B1-3906-4875-99B7-3F15E2E81EBB}" type="presParOf" srcId="{DB73678C-9662-43FF-9D7E-39099D3F09CE}" destId="{AA428677-F35B-4BA4-BA2C-C74B09B61235}" srcOrd="5" destOrd="0" presId="urn:microsoft.com/office/officeart/2005/8/layout/vList3"/>
    <dgm:cxn modelId="{AF1961F5-30C7-4BDC-BC8B-975528781411}" type="presParOf" srcId="{DB73678C-9662-43FF-9D7E-39099D3F09CE}" destId="{1C45C351-ADB3-42A6-9F7F-2357C2B0ABE3}" srcOrd="6" destOrd="0" presId="urn:microsoft.com/office/officeart/2005/8/layout/vList3"/>
    <dgm:cxn modelId="{A5A1F999-DCD3-48D4-82FC-ED9E16BF0853}" type="presParOf" srcId="{1C45C351-ADB3-42A6-9F7F-2357C2B0ABE3}" destId="{933275AE-BDAC-469F-8524-1DE86DF55CD3}" srcOrd="0" destOrd="0" presId="urn:microsoft.com/office/officeart/2005/8/layout/vList3"/>
    <dgm:cxn modelId="{E0524A56-0A14-4586-90C9-13F79051A51E}" type="presParOf" srcId="{1C45C351-ADB3-42A6-9F7F-2357C2B0ABE3}" destId="{5F5AAC3E-AAF3-404E-95A0-FEFAADB5A479}" srcOrd="1" destOrd="0" presId="urn:microsoft.com/office/officeart/2005/8/layout/vList3"/>
    <dgm:cxn modelId="{633DAA64-C51D-494D-A699-BF398620C3F5}" type="presParOf" srcId="{DB73678C-9662-43FF-9D7E-39099D3F09CE}" destId="{8652EAA2-C3B9-4E09-B486-356B9CF1C61E}" srcOrd="7" destOrd="0" presId="urn:microsoft.com/office/officeart/2005/8/layout/vList3"/>
    <dgm:cxn modelId="{D90C0CCB-192D-43AB-B4A0-E48BEB682579}" type="presParOf" srcId="{DB73678C-9662-43FF-9D7E-39099D3F09CE}" destId="{E90191A8-DA57-4CC5-A979-CD6F44B27186}" srcOrd="8" destOrd="0" presId="urn:microsoft.com/office/officeart/2005/8/layout/vList3"/>
    <dgm:cxn modelId="{5A922481-D4FA-48A2-B8E8-C3EBD8C7C23C}" type="presParOf" srcId="{E90191A8-DA57-4CC5-A979-CD6F44B27186}" destId="{EFBFF0B9-C233-44DA-8B27-F43C762388D6}" srcOrd="0" destOrd="0" presId="urn:microsoft.com/office/officeart/2005/8/layout/vList3"/>
    <dgm:cxn modelId="{B3D6D0D4-7738-4E35-A1E2-7ED6ED6787F5}" type="presParOf" srcId="{E90191A8-DA57-4CC5-A979-CD6F44B27186}" destId="{951AC716-7BD5-4859-8B7B-B51BEE2D010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139B3-6EF9-4DED-B727-6A986DE7AFD5}" type="doc">
      <dgm:prSet loTypeId="urn:microsoft.com/office/officeart/2005/8/layout/vList3" loCatId="list" qsTypeId="urn:microsoft.com/office/officeart/2005/8/quickstyle/simple1#2" qsCatId="simple" csTypeId="urn:microsoft.com/office/officeart/2005/8/colors/colorful1#2" csCatId="colorful" phldr="1"/>
      <dgm:spPr/>
      <dgm:t>
        <a:bodyPr/>
        <a:lstStyle/>
        <a:p>
          <a:endParaRPr lang="en-GB"/>
        </a:p>
      </dgm:t>
    </dgm:pt>
    <dgm:pt modelId="{BA62B4ED-5D81-4DDE-9994-2491322D7F23}">
      <dgm:prSet/>
      <dgm:spPr/>
      <dgm:t>
        <a:bodyPr/>
        <a:lstStyle/>
        <a:p>
          <a:pPr rtl="0"/>
          <a:r>
            <a:rPr lang="en-GB" dirty="0"/>
            <a:t>A person subject to detention under the Act must be provided with appropriate treatment</a:t>
          </a:r>
        </a:p>
      </dgm:t>
    </dgm:pt>
    <dgm:pt modelId="{C2257690-7F22-4F38-A2F3-F0A1322C78BF}" type="parTrans" cxnId="{03A82A36-8A85-476B-8F5F-553547A3AA17}">
      <dgm:prSet/>
      <dgm:spPr/>
      <dgm:t>
        <a:bodyPr/>
        <a:lstStyle/>
        <a:p>
          <a:endParaRPr lang="en-GB"/>
        </a:p>
      </dgm:t>
    </dgm:pt>
    <dgm:pt modelId="{EA8E4EBA-23ED-47A2-81E3-BB1C2B898927}" type="sibTrans" cxnId="{03A82A36-8A85-476B-8F5F-553547A3AA17}">
      <dgm:prSet/>
      <dgm:spPr/>
      <dgm:t>
        <a:bodyPr/>
        <a:lstStyle/>
        <a:p>
          <a:endParaRPr lang="en-GB"/>
        </a:p>
      </dgm:t>
    </dgm:pt>
    <dgm:pt modelId="{983DE950-F04F-498C-9A41-F381524E11E9}">
      <dgm:prSet/>
      <dgm:spPr/>
      <dgm:t>
        <a:bodyPr/>
        <a:lstStyle/>
        <a:p>
          <a:pPr rtl="0"/>
          <a:r>
            <a:rPr lang="en-GB" dirty="0"/>
            <a:t>Health, social care and other agencies must work together to provide services that are </a:t>
          </a:r>
          <a:r>
            <a:rPr lang="en-GB" dirty="0" smtClean="0"/>
            <a:t>effective, </a:t>
          </a:r>
          <a:r>
            <a:rPr lang="en-GB" dirty="0"/>
            <a:t>accessible and of a high quality</a:t>
          </a:r>
        </a:p>
      </dgm:t>
    </dgm:pt>
    <dgm:pt modelId="{636B8543-C991-4734-A60B-C6AE67A26126}" type="parTrans" cxnId="{F9CE95B8-2F96-4F61-9D5D-44264244045D}">
      <dgm:prSet/>
      <dgm:spPr/>
      <dgm:t>
        <a:bodyPr/>
        <a:lstStyle/>
        <a:p>
          <a:endParaRPr lang="en-GB"/>
        </a:p>
      </dgm:t>
    </dgm:pt>
    <dgm:pt modelId="{F5D85986-7750-48A2-B75F-7E2DEDA34B68}" type="sibTrans" cxnId="{F9CE95B8-2F96-4F61-9D5D-44264244045D}">
      <dgm:prSet/>
      <dgm:spPr/>
      <dgm:t>
        <a:bodyPr/>
        <a:lstStyle/>
        <a:p>
          <a:endParaRPr lang="en-GB"/>
        </a:p>
      </dgm:t>
    </dgm:pt>
    <dgm:pt modelId="{DA2895FD-1FBE-415F-A48D-563B68386098}">
      <dgm:prSet/>
      <dgm:spPr/>
      <dgm:t>
        <a:bodyPr/>
        <a:lstStyle/>
        <a:p>
          <a:pPr rtl="0"/>
          <a:r>
            <a:rPr lang="en-GB" dirty="0"/>
            <a:t>Staff should have sufficient skills , information and knowledge of the Act to support patients</a:t>
          </a:r>
        </a:p>
      </dgm:t>
    </dgm:pt>
    <dgm:pt modelId="{0B87C314-A849-4CB7-B5B9-868EE09630F7}" type="parTrans" cxnId="{66C8181C-7FA1-4282-A0BF-DBE148D91D64}">
      <dgm:prSet/>
      <dgm:spPr/>
      <dgm:t>
        <a:bodyPr/>
        <a:lstStyle/>
        <a:p>
          <a:endParaRPr lang="en-GB"/>
        </a:p>
      </dgm:t>
    </dgm:pt>
    <dgm:pt modelId="{8580D272-1097-4584-81E9-C6F6E0A287DF}" type="sibTrans" cxnId="{66C8181C-7FA1-4282-A0BF-DBE148D91D64}">
      <dgm:prSet/>
      <dgm:spPr/>
      <dgm:t>
        <a:bodyPr/>
        <a:lstStyle/>
        <a:p>
          <a:endParaRPr lang="en-GB"/>
        </a:p>
      </dgm:t>
    </dgm:pt>
    <dgm:pt modelId="{112D3BF8-29B4-49A2-83D7-83087ABB5928}">
      <dgm:prSet/>
      <dgm:spPr/>
      <dgm:t>
        <a:bodyPr/>
        <a:lstStyle/>
        <a:p>
          <a:pPr rtl="0"/>
          <a:r>
            <a:rPr lang="en-GB" dirty="0"/>
            <a:t>There should be clear mechanisms for </a:t>
          </a:r>
          <a:r>
            <a:rPr lang="en-GB" dirty="0" smtClean="0"/>
            <a:t/>
          </a:r>
          <a:br>
            <a:rPr lang="en-GB" dirty="0" smtClean="0"/>
          </a:br>
          <a:r>
            <a:rPr lang="en-GB" dirty="0" smtClean="0"/>
            <a:t>accessing </a:t>
          </a:r>
          <a:r>
            <a:rPr lang="en-GB" dirty="0"/>
            <a:t>specialist support for those with additional needs</a:t>
          </a:r>
        </a:p>
      </dgm:t>
    </dgm:pt>
    <dgm:pt modelId="{F8B713BA-9FFB-48FC-8B19-5AB1B1A0F0BB}" type="parTrans" cxnId="{7F349334-8D12-4E30-AF12-B902D1407713}">
      <dgm:prSet/>
      <dgm:spPr/>
      <dgm:t>
        <a:bodyPr/>
        <a:lstStyle/>
        <a:p>
          <a:endParaRPr lang="en-GB"/>
        </a:p>
      </dgm:t>
    </dgm:pt>
    <dgm:pt modelId="{DD9FCBCD-48A2-4B62-96F6-7533C8DF8778}" type="sibTrans" cxnId="{7F349334-8D12-4E30-AF12-B902D1407713}">
      <dgm:prSet/>
      <dgm:spPr/>
      <dgm:t>
        <a:bodyPr/>
        <a:lstStyle/>
        <a:p>
          <a:endParaRPr lang="en-GB"/>
        </a:p>
      </dgm:t>
    </dgm:pt>
    <dgm:pt modelId="{529479F5-7136-4397-98A3-5E8BF914DCE5}" type="pres">
      <dgm:prSet presAssocID="{AE9139B3-6EF9-4DED-B727-6A986DE7AFD5}" presName="linearFlow" presStyleCnt="0">
        <dgm:presLayoutVars>
          <dgm:dir/>
          <dgm:resizeHandles val="exact"/>
        </dgm:presLayoutVars>
      </dgm:prSet>
      <dgm:spPr/>
      <dgm:t>
        <a:bodyPr/>
        <a:lstStyle/>
        <a:p>
          <a:endParaRPr lang="en-GB"/>
        </a:p>
      </dgm:t>
    </dgm:pt>
    <dgm:pt modelId="{E26486D4-4CB3-4C11-9F71-7A40E84F50C6}" type="pres">
      <dgm:prSet presAssocID="{BA62B4ED-5D81-4DDE-9994-2491322D7F23}" presName="composite" presStyleCnt="0"/>
      <dgm:spPr/>
    </dgm:pt>
    <dgm:pt modelId="{C27E169B-9018-4906-A6CA-BACADB17F18E}" type="pres">
      <dgm:prSet presAssocID="{BA62B4ED-5D81-4DDE-9994-2491322D7F23}" presName="imgShp" presStyleLbl="fgImgPlace1" presStyleIdx="0" presStyleCnt="4"/>
      <dgm:spPr>
        <a:blipFill rotWithShape="0">
          <a:blip xmlns:r="http://schemas.openxmlformats.org/officeDocument/2006/relationships" r:embed="rId1"/>
          <a:stretch>
            <a:fillRect/>
          </a:stretch>
        </a:blipFill>
      </dgm:spPr>
    </dgm:pt>
    <dgm:pt modelId="{E977A626-9C67-446B-9319-7F9C0FC2549C}" type="pres">
      <dgm:prSet presAssocID="{BA62B4ED-5D81-4DDE-9994-2491322D7F23}" presName="txShp" presStyleLbl="node1" presStyleIdx="0" presStyleCnt="4">
        <dgm:presLayoutVars>
          <dgm:bulletEnabled val="1"/>
        </dgm:presLayoutVars>
      </dgm:prSet>
      <dgm:spPr/>
      <dgm:t>
        <a:bodyPr/>
        <a:lstStyle/>
        <a:p>
          <a:endParaRPr lang="en-GB"/>
        </a:p>
      </dgm:t>
    </dgm:pt>
    <dgm:pt modelId="{32038422-D56C-4B9C-8797-A5E7243893DB}" type="pres">
      <dgm:prSet presAssocID="{EA8E4EBA-23ED-47A2-81E3-BB1C2B898927}" presName="spacing" presStyleCnt="0"/>
      <dgm:spPr/>
    </dgm:pt>
    <dgm:pt modelId="{BB87A653-B650-40B7-9F64-7E4603BAF1E1}" type="pres">
      <dgm:prSet presAssocID="{983DE950-F04F-498C-9A41-F381524E11E9}" presName="composite" presStyleCnt="0"/>
      <dgm:spPr/>
    </dgm:pt>
    <dgm:pt modelId="{8AFFF72F-9C62-4C6B-A580-B9C22E847B3D}" type="pres">
      <dgm:prSet presAssocID="{983DE950-F04F-498C-9A41-F381524E11E9}" presName="imgShp" presStyleLbl="fgImgPlace1" presStyleIdx="1" presStyleCnt="4"/>
      <dgm:spPr>
        <a:blipFill rotWithShape="0">
          <a:blip xmlns:r="http://schemas.openxmlformats.org/officeDocument/2006/relationships" r:embed="rId2"/>
          <a:stretch>
            <a:fillRect/>
          </a:stretch>
        </a:blipFill>
      </dgm:spPr>
    </dgm:pt>
    <dgm:pt modelId="{D9D94A43-38B2-446F-93A9-FE530E25EEED}" type="pres">
      <dgm:prSet presAssocID="{983DE950-F04F-498C-9A41-F381524E11E9}" presName="txShp" presStyleLbl="node1" presStyleIdx="1" presStyleCnt="4">
        <dgm:presLayoutVars>
          <dgm:bulletEnabled val="1"/>
        </dgm:presLayoutVars>
      </dgm:prSet>
      <dgm:spPr/>
      <dgm:t>
        <a:bodyPr/>
        <a:lstStyle/>
        <a:p>
          <a:endParaRPr lang="en-GB"/>
        </a:p>
      </dgm:t>
    </dgm:pt>
    <dgm:pt modelId="{6BAFC70F-C414-438D-BF80-ABE03851F4CF}" type="pres">
      <dgm:prSet presAssocID="{F5D85986-7750-48A2-B75F-7E2DEDA34B68}" presName="spacing" presStyleCnt="0"/>
      <dgm:spPr/>
    </dgm:pt>
    <dgm:pt modelId="{8B0DA140-5510-48CD-B7F2-D6EBE28BDC17}" type="pres">
      <dgm:prSet presAssocID="{DA2895FD-1FBE-415F-A48D-563B68386098}" presName="composite" presStyleCnt="0"/>
      <dgm:spPr/>
    </dgm:pt>
    <dgm:pt modelId="{237CE07C-EA97-456B-9713-068E182D6A5D}" type="pres">
      <dgm:prSet presAssocID="{DA2895FD-1FBE-415F-A48D-563B68386098}" presName="imgShp" presStyleLbl="fgImgPlace1" presStyleIdx="2" presStyleCnt="4"/>
      <dgm:spPr>
        <a:blipFill rotWithShape="0">
          <a:blip xmlns:r="http://schemas.openxmlformats.org/officeDocument/2006/relationships" r:embed="rId3"/>
          <a:stretch>
            <a:fillRect/>
          </a:stretch>
        </a:blipFill>
      </dgm:spPr>
    </dgm:pt>
    <dgm:pt modelId="{28C5D0DB-140A-4DC4-B8FB-EAB93D2B4440}" type="pres">
      <dgm:prSet presAssocID="{DA2895FD-1FBE-415F-A48D-563B68386098}" presName="txShp" presStyleLbl="node1" presStyleIdx="2" presStyleCnt="4">
        <dgm:presLayoutVars>
          <dgm:bulletEnabled val="1"/>
        </dgm:presLayoutVars>
      </dgm:prSet>
      <dgm:spPr/>
      <dgm:t>
        <a:bodyPr/>
        <a:lstStyle/>
        <a:p>
          <a:endParaRPr lang="en-GB"/>
        </a:p>
      </dgm:t>
    </dgm:pt>
    <dgm:pt modelId="{7F3CAE76-C915-485F-BE00-9A1E89B2DF12}" type="pres">
      <dgm:prSet presAssocID="{8580D272-1097-4584-81E9-C6F6E0A287DF}" presName="spacing" presStyleCnt="0"/>
      <dgm:spPr/>
    </dgm:pt>
    <dgm:pt modelId="{9F65B04C-17BD-4C39-9912-E675C57D495F}" type="pres">
      <dgm:prSet presAssocID="{112D3BF8-29B4-49A2-83D7-83087ABB5928}" presName="composite" presStyleCnt="0"/>
      <dgm:spPr/>
    </dgm:pt>
    <dgm:pt modelId="{969F58FA-E274-4908-9A74-933AEFFC35DD}" type="pres">
      <dgm:prSet presAssocID="{112D3BF8-29B4-49A2-83D7-83087ABB5928}" presName="imgShp" presStyleLbl="fgImgPlace1" presStyleIdx="3" presStyleCnt="4"/>
      <dgm:spPr>
        <a:blipFill rotWithShape="0">
          <a:blip xmlns:r="http://schemas.openxmlformats.org/officeDocument/2006/relationships" r:embed="rId4"/>
          <a:stretch>
            <a:fillRect/>
          </a:stretch>
        </a:blipFill>
      </dgm:spPr>
    </dgm:pt>
    <dgm:pt modelId="{B36D5180-D86D-4D43-9684-63FF7CD8E4C1}" type="pres">
      <dgm:prSet presAssocID="{112D3BF8-29B4-49A2-83D7-83087ABB5928}" presName="txShp" presStyleLbl="node1" presStyleIdx="3" presStyleCnt="4">
        <dgm:presLayoutVars>
          <dgm:bulletEnabled val="1"/>
        </dgm:presLayoutVars>
      </dgm:prSet>
      <dgm:spPr/>
      <dgm:t>
        <a:bodyPr/>
        <a:lstStyle/>
        <a:p>
          <a:endParaRPr lang="en-GB"/>
        </a:p>
      </dgm:t>
    </dgm:pt>
  </dgm:ptLst>
  <dgm:cxnLst>
    <dgm:cxn modelId="{8475B7D2-0ED7-4B1C-A733-241345B24E49}" type="presOf" srcId="{112D3BF8-29B4-49A2-83D7-83087ABB5928}" destId="{B36D5180-D86D-4D43-9684-63FF7CD8E4C1}" srcOrd="0" destOrd="0" presId="urn:microsoft.com/office/officeart/2005/8/layout/vList3"/>
    <dgm:cxn modelId="{F9CE95B8-2F96-4F61-9D5D-44264244045D}" srcId="{AE9139B3-6EF9-4DED-B727-6A986DE7AFD5}" destId="{983DE950-F04F-498C-9A41-F381524E11E9}" srcOrd="1" destOrd="0" parTransId="{636B8543-C991-4734-A60B-C6AE67A26126}" sibTransId="{F5D85986-7750-48A2-B75F-7E2DEDA34B68}"/>
    <dgm:cxn modelId="{66C8181C-7FA1-4282-A0BF-DBE148D91D64}" srcId="{AE9139B3-6EF9-4DED-B727-6A986DE7AFD5}" destId="{DA2895FD-1FBE-415F-A48D-563B68386098}" srcOrd="2" destOrd="0" parTransId="{0B87C314-A849-4CB7-B5B9-868EE09630F7}" sibTransId="{8580D272-1097-4584-81E9-C6F6E0A287DF}"/>
    <dgm:cxn modelId="{9294D29C-72F1-4F69-AF4C-235FEF890741}" type="presOf" srcId="{AE9139B3-6EF9-4DED-B727-6A986DE7AFD5}" destId="{529479F5-7136-4397-98A3-5E8BF914DCE5}" srcOrd="0" destOrd="0" presId="urn:microsoft.com/office/officeart/2005/8/layout/vList3"/>
    <dgm:cxn modelId="{03A82A36-8A85-476B-8F5F-553547A3AA17}" srcId="{AE9139B3-6EF9-4DED-B727-6A986DE7AFD5}" destId="{BA62B4ED-5D81-4DDE-9994-2491322D7F23}" srcOrd="0" destOrd="0" parTransId="{C2257690-7F22-4F38-A2F3-F0A1322C78BF}" sibTransId="{EA8E4EBA-23ED-47A2-81E3-BB1C2B898927}"/>
    <dgm:cxn modelId="{35C573D5-818B-4F67-A3E6-CFA15962D5EC}" type="presOf" srcId="{983DE950-F04F-498C-9A41-F381524E11E9}" destId="{D9D94A43-38B2-446F-93A9-FE530E25EEED}" srcOrd="0" destOrd="0" presId="urn:microsoft.com/office/officeart/2005/8/layout/vList3"/>
    <dgm:cxn modelId="{7F349334-8D12-4E30-AF12-B902D1407713}" srcId="{AE9139B3-6EF9-4DED-B727-6A986DE7AFD5}" destId="{112D3BF8-29B4-49A2-83D7-83087ABB5928}" srcOrd="3" destOrd="0" parTransId="{F8B713BA-9FFB-48FC-8B19-5AB1B1A0F0BB}" sibTransId="{DD9FCBCD-48A2-4B62-96F6-7533C8DF8778}"/>
    <dgm:cxn modelId="{4DB13BEA-F051-45BB-A062-23B572E46CB9}" type="presOf" srcId="{DA2895FD-1FBE-415F-A48D-563B68386098}" destId="{28C5D0DB-140A-4DC4-B8FB-EAB93D2B4440}" srcOrd="0" destOrd="0" presId="urn:microsoft.com/office/officeart/2005/8/layout/vList3"/>
    <dgm:cxn modelId="{3849A4B9-5DF8-4E94-BCE4-E77D842D89FE}" type="presOf" srcId="{BA62B4ED-5D81-4DDE-9994-2491322D7F23}" destId="{E977A626-9C67-446B-9319-7F9C0FC2549C}" srcOrd="0" destOrd="0" presId="urn:microsoft.com/office/officeart/2005/8/layout/vList3"/>
    <dgm:cxn modelId="{6B508EFC-B9B9-4B38-B665-046E9786527D}" type="presParOf" srcId="{529479F5-7136-4397-98A3-5E8BF914DCE5}" destId="{E26486D4-4CB3-4C11-9F71-7A40E84F50C6}" srcOrd="0" destOrd="0" presId="urn:microsoft.com/office/officeart/2005/8/layout/vList3"/>
    <dgm:cxn modelId="{5BF60178-059C-427B-9E26-F627AF59E0F8}" type="presParOf" srcId="{E26486D4-4CB3-4C11-9F71-7A40E84F50C6}" destId="{C27E169B-9018-4906-A6CA-BACADB17F18E}" srcOrd="0" destOrd="0" presId="urn:microsoft.com/office/officeart/2005/8/layout/vList3"/>
    <dgm:cxn modelId="{2CFBABDE-0DF4-4643-9637-328764A90309}" type="presParOf" srcId="{E26486D4-4CB3-4C11-9F71-7A40E84F50C6}" destId="{E977A626-9C67-446B-9319-7F9C0FC2549C}" srcOrd="1" destOrd="0" presId="urn:microsoft.com/office/officeart/2005/8/layout/vList3"/>
    <dgm:cxn modelId="{C62CBB84-8854-450E-9FB4-53EDAAA562AB}" type="presParOf" srcId="{529479F5-7136-4397-98A3-5E8BF914DCE5}" destId="{32038422-D56C-4B9C-8797-A5E7243893DB}" srcOrd="1" destOrd="0" presId="urn:microsoft.com/office/officeart/2005/8/layout/vList3"/>
    <dgm:cxn modelId="{6A074AC3-2BBE-4F7A-8166-06EE629C7570}" type="presParOf" srcId="{529479F5-7136-4397-98A3-5E8BF914DCE5}" destId="{BB87A653-B650-40B7-9F64-7E4603BAF1E1}" srcOrd="2" destOrd="0" presId="urn:microsoft.com/office/officeart/2005/8/layout/vList3"/>
    <dgm:cxn modelId="{8A682897-459D-411A-A264-5CE03D137942}" type="presParOf" srcId="{BB87A653-B650-40B7-9F64-7E4603BAF1E1}" destId="{8AFFF72F-9C62-4C6B-A580-B9C22E847B3D}" srcOrd="0" destOrd="0" presId="urn:microsoft.com/office/officeart/2005/8/layout/vList3"/>
    <dgm:cxn modelId="{F806F5EB-2A23-4EF5-AF2F-5236AB531AD4}" type="presParOf" srcId="{BB87A653-B650-40B7-9F64-7E4603BAF1E1}" destId="{D9D94A43-38B2-446F-93A9-FE530E25EEED}" srcOrd="1" destOrd="0" presId="urn:microsoft.com/office/officeart/2005/8/layout/vList3"/>
    <dgm:cxn modelId="{A23E73EC-30CE-4193-9E53-03400858385A}" type="presParOf" srcId="{529479F5-7136-4397-98A3-5E8BF914DCE5}" destId="{6BAFC70F-C414-438D-BF80-ABE03851F4CF}" srcOrd="3" destOrd="0" presId="urn:microsoft.com/office/officeart/2005/8/layout/vList3"/>
    <dgm:cxn modelId="{4DD4B8D9-CA0E-4A6E-A093-A9DBEEC902EF}" type="presParOf" srcId="{529479F5-7136-4397-98A3-5E8BF914DCE5}" destId="{8B0DA140-5510-48CD-B7F2-D6EBE28BDC17}" srcOrd="4" destOrd="0" presId="urn:microsoft.com/office/officeart/2005/8/layout/vList3"/>
    <dgm:cxn modelId="{7CB3DBC1-43FA-49F7-9B38-0494588EEBE7}" type="presParOf" srcId="{8B0DA140-5510-48CD-B7F2-D6EBE28BDC17}" destId="{237CE07C-EA97-456B-9713-068E182D6A5D}" srcOrd="0" destOrd="0" presId="urn:microsoft.com/office/officeart/2005/8/layout/vList3"/>
    <dgm:cxn modelId="{7B095385-E9FB-44CF-98DC-997AA742251B}" type="presParOf" srcId="{8B0DA140-5510-48CD-B7F2-D6EBE28BDC17}" destId="{28C5D0DB-140A-4DC4-B8FB-EAB93D2B4440}" srcOrd="1" destOrd="0" presId="urn:microsoft.com/office/officeart/2005/8/layout/vList3"/>
    <dgm:cxn modelId="{B111CC65-BF53-4CD8-AF52-393CF6EA636B}" type="presParOf" srcId="{529479F5-7136-4397-98A3-5E8BF914DCE5}" destId="{7F3CAE76-C915-485F-BE00-9A1E89B2DF12}" srcOrd="5" destOrd="0" presId="urn:microsoft.com/office/officeart/2005/8/layout/vList3"/>
    <dgm:cxn modelId="{38AB8246-6643-4644-9831-9085DEC67C30}" type="presParOf" srcId="{529479F5-7136-4397-98A3-5E8BF914DCE5}" destId="{9F65B04C-17BD-4C39-9912-E675C57D495F}" srcOrd="6" destOrd="0" presId="urn:microsoft.com/office/officeart/2005/8/layout/vList3"/>
    <dgm:cxn modelId="{8F567A8F-D78C-48AD-B472-467B05FC7B98}" type="presParOf" srcId="{9F65B04C-17BD-4C39-9912-E675C57D495F}" destId="{969F58FA-E274-4908-9A74-933AEFFC35DD}" srcOrd="0" destOrd="0" presId="urn:microsoft.com/office/officeart/2005/8/layout/vList3"/>
    <dgm:cxn modelId="{872A37FE-D094-4685-99B6-1984379830AF}" type="presParOf" srcId="{9F65B04C-17BD-4C39-9912-E675C57D495F}" destId="{B36D5180-D86D-4D43-9684-63FF7CD8E4C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DF646-A42B-4528-95C9-997ED0F34764}" type="doc">
      <dgm:prSet loTypeId="urn:microsoft.com/office/officeart/2005/8/layout/vList2" loCatId="list" qsTypeId="urn:microsoft.com/office/officeart/2005/8/quickstyle/simple1#3" qsCatId="simple" csTypeId="urn:microsoft.com/office/officeart/2005/8/colors/colorful5" csCatId="colorful"/>
      <dgm:spPr/>
      <dgm:t>
        <a:bodyPr/>
        <a:lstStyle/>
        <a:p>
          <a:endParaRPr lang="en-GB"/>
        </a:p>
      </dgm:t>
    </dgm:pt>
    <dgm:pt modelId="{23941BF5-F013-4B51-AE78-BF97495B9AB7}">
      <dgm:prSet/>
      <dgm:spPr/>
      <dgm:t>
        <a:bodyPr/>
        <a:lstStyle/>
        <a:p>
          <a:pPr rtl="0"/>
          <a:r>
            <a:rPr lang="en-GB" dirty="0"/>
            <a:t>The Measure is a piece of law made by the Welsh Government – it is primary legislation</a:t>
          </a:r>
        </a:p>
      </dgm:t>
    </dgm:pt>
    <dgm:pt modelId="{5A73DEA2-8817-46EC-9ADA-F85877B0CB29}" type="parTrans" cxnId="{28431645-E4A0-4E1D-90D7-4BEB5FA73B9E}">
      <dgm:prSet/>
      <dgm:spPr/>
      <dgm:t>
        <a:bodyPr/>
        <a:lstStyle/>
        <a:p>
          <a:endParaRPr lang="en-GB"/>
        </a:p>
      </dgm:t>
    </dgm:pt>
    <dgm:pt modelId="{F89B254A-6DEA-4E31-AD9F-41E97C1F183F}" type="sibTrans" cxnId="{28431645-E4A0-4E1D-90D7-4BEB5FA73B9E}">
      <dgm:prSet/>
      <dgm:spPr/>
      <dgm:t>
        <a:bodyPr/>
        <a:lstStyle/>
        <a:p>
          <a:endParaRPr lang="en-GB"/>
        </a:p>
      </dgm:t>
    </dgm:pt>
    <dgm:pt modelId="{94F7C1A8-C3B5-4E7A-A62A-528279B99B1A}">
      <dgm:prSet/>
      <dgm:spPr/>
      <dgm:t>
        <a:bodyPr/>
        <a:lstStyle/>
        <a:p>
          <a:pPr rtl="0"/>
          <a:r>
            <a:rPr lang="en-GB" dirty="0"/>
            <a:t>The Measure made legislative changes to the assessment and care and treatment planning for people with mental health conditions</a:t>
          </a:r>
        </a:p>
      </dgm:t>
    </dgm:pt>
    <dgm:pt modelId="{3581D924-1AF1-4EDD-9095-9F4B59CCBF27}" type="parTrans" cxnId="{8B8FF1AA-3FF7-41EB-9C99-2B2991502ED2}">
      <dgm:prSet/>
      <dgm:spPr/>
      <dgm:t>
        <a:bodyPr/>
        <a:lstStyle/>
        <a:p>
          <a:endParaRPr lang="en-GB"/>
        </a:p>
      </dgm:t>
    </dgm:pt>
    <dgm:pt modelId="{24B1478B-B24D-41FA-AA6D-A7F4DD114F9C}" type="sibTrans" cxnId="{8B8FF1AA-3FF7-41EB-9C99-2B2991502ED2}">
      <dgm:prSet/>
      <dgm:spPr/>
      <dgm:t>
        <a:bodyPr/>
        <a:lstStyle/>
        <a:p>
          <a:endParaRPr lang="en-GB"/>
        </a:p>
      </dgm:t>
    </dgm:pt>
    <dgm:pt modelId="{33E22643-947A-4FC5-B2BF-2FF23BC7AF85}" type="pres">
      <dgm:prSet presAssocID="{113DF646-A42B-4528-95C9-997ED0F34764}" presName="linear" presStyleCnt="0">
        <dgm:presLayoutVars>
          <dgm:animLvl val="lvl"/>
          <dgm:resizeHandles val="exact"/>
        </dgm:presLayoutVars>
      </dgm:prSet>
      <dgm:spPr/>
      <dgm:t>
        <a:bodyPr/>
        <a:lstStyle/>
        <a:p>
          <a:endParaRPr lang="en-GB"/>
        </a:p>
      </dgm:t>
    </dgm:pt>
    <dgm:pt modelId="{12D21006-4B8A-4191-8D51-725539DE45FF}" type="pres">
      <dgm:prSet presAssocID="{23941BF5-F013-4B51-AE78-BF97495B9AB7}" presName="parentText" presStyleLbl="node1" presStyleIdx="0" presStyleCnt="2">
        <dgm:presLayoutVars>
          <dgm:chMax val="0"/>
          <dgm:bulletEnabled val="1"/>
        </dgm:presLayoutVars>
      </dgm:prSet>
      <dgm:spPr/>
      <dgm:t>
        <a:bodyPr/>
        <a:lstStyle/>
        <a:p>
          <a:endParaRPr lang="en-GB"/>
        </a:p>
      </dgm:t>
    </dgm:pt>
    <dgm:pt modelId="{C5436512-90AB-4589-9426-E4F9FECCB51F}" type="pres">
      <dgm:prSet presAssocID="{F89B254A-6DEA-4E31-AD9F-41E97C1F183F}" presName="spacer" presStyleCnt="0"/>
      <dgm:spPr/>
    </dgm:pt>
    <dgm:pt modelId="{CBAAFA43-513D-4770-9F3E-71F73C2898E6}" type="pres">
      <dgm:prSet presAssocID="{94F7C1A8-C3B5-4E7A-A62A-528279B99B1A}" presName="parentText" presStyleLbl="node1" presStyleIdx="1" presStyleCnt="2">
        <dgm:presLayoutVars>
          <dgm:chMax val="0"/>
          <dgm:bulletEnabled val="1"/>
        </dgm:presLayoutVars>
      </dgm:prSet>
      <dgm:spPr/>
      <dgm:t>
        <a:bodyPr/>
        <a:lstStyle/>
        <a:p>
          <a:endParaRPr lang="en-GB"/>
        </a:p>
      </dgm:t>
    </dgm:pt>
  </dgm:ptLst>
  <dgm:cxnLst>
    <dgm:cxn modelId="{38B50D37-8485-4CF0-935D-E2B8385D5D7F}" type="presOf" srcId="{113DF646-A42B-4528-95C9-997ED0F34764}" destId="{33E22643-947A-4FC5-B2BF-2FF23BC7AF85}" srcOrd="0" destOrd="0" presId="urn:microsoft.com/office/officeart/2005/8/layout/vList2"/>
    <dgm:cxn modelId="{28431645-E4A0-4E1D-90D7-4BEB5FA73B9E}" srcId="{113DF646-A42B-4528-95C9-997ED0F34764}" destId="{23941BF5-F013-4B51-AE78-BF97495B9AB7}" srcOrd="0" destOrd="0" parTransId="{5A73DEA2-8817-46EC-9ADA-F85877B0CB29}" sibTransId="{F89B254A-6DEA-4E31-AD9F-41E97C1F183F}"/>
    <dgm:cxn modelId="{39149A5F-DA42-44A6-8070-594C16221FE4}" type="presOf" srcId="{94F7C1A8-C3B5-4E7A-A62A-528279B99B1A}" destId="{CBAAFA43-513D-4770-9F3E-71F73C2898E6}" srcOrd="0" destOrd="0" presId="urn:microsoft.com/office/officeart/2005/8/layout/vList2"/>
    <dgm:cxn modelId="{24733882-F725-400C-BAF1-FD0B550CECB6}" type="presOf" srcId="{23941BF5-F013-4B51-AE78-BF97495B9AB7}" destId="{12D21006-4B8A-4191-8D51-725539DE45FF}" srcOrd="0" destOrd="0" presId="urn:microsoft.com/office/officeart/2005/8/layout/vList2"/>
    <dgm:cxn modelId="{8B8FF1AA-3FF7-41EB-9C99-2B2991502ED2}" srcId="{113DF646-A42B-4528-95C9-997ED0F34764}" destId="{94F7C1A8-C3B5-4E7A-A62A-528279B99B1A}" srcOrd="1" destOrd="0" parTransId="{3581D924-1AF1-4EDD-9095-9F4B59CCBF27}" sibTransId="{24B1478B-B24D-41FA-AA6D-A7F4DD114F9C}"/>
    <dgm:cxn modelId="{0E3F2AC9-5CF7-4A7A-A5CB-8499A30C10AC}" type="presParOf" srcId="{33E22643-947A-4FC5-B2BF-2FF23BC7AF85}" destId="{12D21006-4B8A-4191-8D51-725539DE45FF}" srcOrd="0" destOrd="0" presId="urn:microsoft.com/office/officeart/2005/8/layout/vList2"/>
    <dgm:cxn modelId="{8402766C-DACA-4CBE-BFDE-3AEC199CA2D2}" type="presParOf" srcId="{33E22643-947A-4FC5-B2BF-2FF23BC7AF85}" destId="{C5436512-90AB-4589-9426-E4F9FECCB51F}" srcOrd="1" destOrd="0" presId="urn:microsoft.com/office/officeart/2005/8/layout/vList2"/>
    <dgm:cxn modelId="{0E3A7E36-C6A9-4220-B14E-DC0800EF5BFB}" type="presParOf" srcId="{33E22643-947A-4FC5-B2BF-2FF23BC7AF85}" destId="{CBAAFA43-513D-4770-9F3E-71F73C2898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1150F3-FEC9-4275-8CF9-12564C0FE65B}" type="doc">
      <dgm:prSet loTypeId="urn:microsoft.com/office/officeart/2005/8/layout/vList2" loCatId="list" qsTypeId="urn:microsoft.com/office/officeart/2005/8/quickstyle/simple1#4" qsCatId="simple" csTypeId="urn:microsoft.com/office/officeart/2005/8/colors/colorful1#3" csCatId="colorful" phldr="1"/>
      <dgm:spPr/>
      <dgm:t>
        <a:bodyPr/>
        <a:lstStyle/>
        <a:p>
          <a:endParaRPr lang="en-GB"/>
        </a:p>
      </dgm:t>
    </dgm:pt>
    <dgm:pt modelId="{DD6C6706-3A73-41D7-90C5-9A0B298A381D}">
      <dgm:prSet/>
      <dgm:spPr/>
      <dgm:t>
        <a:bodyPr/>
        <a:lstStyle/>
        <a:p>
          <a:pPr rtl="0"/>
          <a:r>
            <a:rPr lang="en-GB" dirty="0"/>
            <a:t>Part </a:t>
          </a:r>
          <a:r>
            <a:rPr lang="en-GB" dirty="0" smtClean="0"/>
            <a:t>1 – </a:t>
          </a:r>
          <a:r>
            <a:rPr lang="en-GB" dirty="0"/>
            <a:t>Local primary mental health support services</a:t>
          </a:r>
        </a:p>
      </dgm:t>
    </dgm:pt>
    <dgm:pt modelId="{91DA0EFB-4476-41FA-AD7E-806D018B3100}" type="parTrans" cxnId="{F2F8CFD1-9D43-442F-96F4-9A9E916AD762}">
      <dgm:prSet/>
      <dgm:spPr/>
      <dgm:t>
        <a:bodyPr/>
        <a:lstStyle/>
        <a:p>
          <a:endParaRPr lang="en-GB"/>
        </a:p>
      </dgm:t>
    </dgm:pt>
    <dgm:pt modelId="{7AAEEFBD-D40F-43D2-BAE8-2F9C52C8A26B}" type="sibTrans" cxnId="{F2F8CFD1-9D43-442F-96F4-9A9E916AD762}">
      <dgm:prSet/>
      <dgm:spPr/>
      <dgm:t>
        <a:bodyPr/>
        <a:lstStyle/>
        <a:p>
          <a:endParaRPr lang="en-GB"/>
        </a:p>
      </dgm:t>
    </dgm:pt>
    <dgm:pt modelId="{C5F5411E-0583-4434-A01F-18A707699484}">
      <dgm:prSet/>
      <dgm:spPr/>
      <dgm:t>
        <a:bodyPr/>
        <a:lstStyle/>
        <a:p>
          <a:pPr rtl="0"/>
          <a:r>
            <a:rPr lang="en-GB" dirty="0"/>
            <a:t>Part 2 </a:t>
          </a:r>
          <a:r>
            <a:rPr lang="en-GB" dirty="0" smtClean="0"/>
            <a:t>– Co-ordination </a:t>
          </a:r>
          <a:r>
            <a:rPr lang="en-GB" dirty="0"/>
            <a:t>of care and treatment planning for secondary mental health </a:t>
          </a:r>
          <a:r>
            <a:rPr lang="en-GB" dirty="0" smtClean="0"/>
            <a:t/>
          </a:r>
          <a:br>
            <a:rPr lang="en-GB" dirty="0" smtClean="0"/>
          </a:br>
          <a:r>
            <a:rPr lang="en-GB" dirty="0" smtClean="0"/>
            <a:t>	service 	users</a:t>
          </a:r>
          <a:endParaRPr lang="en-GB" dirty="0"/>
        </a:p>
      </dgm:t>
    </dgm:pt>
    <dgm:pt modelId="{432499B9-606A-489D-B212-29589DB92335}" type="parTrans" cxnId="{CCE46FF9-E243-46F1-891B-1DC12D86B8A4}">
      <dgm:prSet/>
      <dgm:spPr/>
      <dgm:t>
        <a:bodyPr/>
        <a:lstStyle/>
        <a:p>
          <a:endParaRPr lang="en-GB"/>
        </a:p>
      </dgm:t>
    </dgm:pt>
    <dgm:pt modelId="{650E038F-5689-4A6A-A500-DD07FD93C83E}" type="sibTrans" cxnId="{CCE46FF9-E243-46F1-891B-1DC12D86B8A4}">
      <dgm:prSet/>
      <dgm:spPr/>
      <dgm:t>
        <a:bodyPr/>
        <a:lstStyle/>
        <a:p>
          <a:endParaRPr lang="en-GB"/>
        </a:p>
      </dgm:t>
    </dgm:pt>
    <dgm:pt modelId="{29C2CF18-58D6-4466-AED8-C57C6D8CF55B}">
      <dgm:prSet/>
      <dgm:spPr/>
      <dgm:t>
        <a:bodyPr/>
        <a:lstStyle/>
        <a:p>
          <a:pPr rtl="0"/>
          <a:r>
            <a:rPr lang="en-GB" dirty="0"/>
            <a:t>Part 3 </a:t>
          </a:r>
          <a:r>
            <a:rPr lang="en-GB" dirty="0" smtClean="0"/>
            <a:t>– </a:t>
          </a:r>
          <a:r>
            <a:rPr lang="en-GB" dirty="0"/>
            <a:t>Assessments of former users of secondary mental health services</a:t>
          </a:r>
        </a:p>
      </dgm:t>
    </dgm:pt>
    <dgm:pt modelId="{2FAA7237-8E70-4255-97B1-9BF65CC0236A}" type="parTrans" cxnId="{4C93820D-2621-4D1A-9542-14A858E282B2}">
      <dgm:prSet/>
      <dgm:spPr/>
      <dgm:t>
        <a:bodyPr/>
        <a:lstStyle/>
        <a:p>
          <a:endParaRPr lang="en-GB"/>
        </a:p>
      </dgm:t>
    </dgm:pt>
    <dgm:pt modelId="{31C2C260-9974-4C74-9768-EF97FDC0DDCE}" type="sibTrans" cxnId="{4C93820D-2621-4D1A-9542-14A858E282B2}">
      <dgm:prSet/>
      <dgm:spPr/>
      <dgm:t>
        <a:bodyPr/>
        <a:lstStyle/>
        <a:p>
          <a:endParaRPr lang="en-GB"/>
        </a:p>
      </dgm:t>
    </dgm:pt>
    <dgm:pt modelId="{95100384-CC9C-4EEF-8BC5-8E3373C835A6}">
      <dgm:prSet/>
      <dgm:spPr/>
      <dgm:t>
        <a:bodyPr/>
        <a:lstStyle/>
        <a:p>
          <a:pPr rtl="0"/>
          <a:r>
            <a:rPr lang="en-GB" dirty="0"/>
            <a:t>Part 4 </a:t>
          </a:r>
          <a:r>
            <a:rPr lang="en-GB" dirty="0" smtClean="0"/>
            <a:t>– </a:t>
          </a:r>
          <a:r>
            <a:rPr lang="en-GB" dirty="0"/>
            <a:t>Mental Health Advocacy </a:t>
          </a:r>
        </a:p>
      </dgm:t>
    </dgm:pt>
    <dgm:pt modelId="{E9C4559A-E522-4A39-BC77-7B4F192D7331}" type="parTrans" cxnId="{382FCAD5-0AE6-403A-BA40-5B6AD11AF9C4}">
      <dgm:prSet/>
      <dgm:spPr/>
      <dgm:t>
        <a:bodyPr/>
        <a:lstStyle/>
        <a:p>
          <a:endParaRPr lang="en-GB"/>
        </a:p>
      </dgm:t>
    </dgm:pt>
    <dgm:pt modelId="{B3FD5C34-5386-43FC-B2AD-8CC3345B5E2D}" type="sibTrans" cxnId="{382FCAD5-0AE6-403A-BA40-5B6AD11AF9C4}">
      <dgm:prSet/>
      <dgm:spPr/>
      <dgm:t>
        <a:bodyPr/>
        <a:lstStyle/>
        <a:p>
          <a:endParaRPr lang="en-GB"/>
        </a:p>
      </dgm:t>
    </dgm:pt>
    <dgm:pt modelId="{06A6FB17-D9FE-47A9-9E8A-1478F090453E}">
      <dgm:prSet/>
      <dgm:spPr/>
      <dgm:t>
        <a:bodyPr/>
        <a:lstStyle/>
        <a:p>
          <a:pPr rtl="0"/>
          <a:r>
            <a:rPr lang="en-GB" dirty="0"/>
            <a:t>Part 5 – General</a:t>
          </a:r>
        </a:p>
      </dgm:t>
    </dgm:pt>
    <dgm:pt modelId="{54175C4A-6FB6-45B8-8198-4DE789E0F220}" type="parTrans" cxnId="{FA6F310E-F452-4563-8516-AA65729223DC}">
      <dgm:prSet/>
      <dgm:spPr/>
      <dgm:t>
        <a:bodyPr/>
        <a:lstStyle/>
        <a:p>
          <a:endParaRPr lang="en-GB"/>
        </a:p>
      </dgm:t>
    </dgm:pt>
    <dgm:pt modelId="{3F78E487-DD53-49DB-B3A7-675D2308A961}" type="sibTrans" cxnId="{FA6F310E-F452-4563-8516-AA65729223DC}">
      <dgm:prSet/>
      <dgm:spPr/>
      <dgm:t>
        <a:bodyPr/>
        <a:lstStyle/>
        <a:p>
          <a:endParaRPr lang="en-GB"/>
        </a:p>
      </dgm:t>
    </dgm:pt>
    <dgm:pt modelId="{2F997EBC-FD56-41ED-9399-5A0576F9666E}">
      <dgm:prSet/>
      <dgm:spPr/>
      <dgm:t>
        <a:bodyPr/>
        <a:lstStyle/>
        <a:p>
          <a:pPr rtl="0"/>
          <a:r>
            <a:rPr lang="en-GB" dirty="0"/>
            <a:t>Part 6 – Miscellaneous and supplemental </a:t>
          </a:r>
        </a:p>
      </dgm:t>
    </dgm:pt>
    <dgm:pt modelId="{9CD6082F-3FEC-41F9-85AD-DF2226B04348}" type="parTrans" cxnId="{8ADF1D90-3371-444A-9E94-042DA49E2ED6}">
      <dgm:prSet/>
      <dgm:spPr/>
      <dgm:t>
        <a:bodyPr/>
        <a:lstStyle/>
        <a:p>
          <a:endParaRPr lang="en-GB"/>
        </a:p>
      </dgm:t>
    </dgm:pt>
    <dgm:pt modelId="{6C89DD46-1348-48E1-9CB0-9C2DC8C13994}" type="sibTrans" cxnId="{8ADF1D90-3371-444A-9E94-042DA49E2ED6}">
      <dgm:prSet/>
      <dgm:spPr/>
      <dgm:t>
        <a:bodyPr/>
        <a:lstStyle/>
        <a:p>
          <a:endParaRPr lang="en-GB"/>
        </a:p>
      </dgm:t>
    </dgm:pt>
    <dgm:pt modelId="{5553FBFA-4B50-4508-94C0-22A58CF14613}" type="pres">
      <dgm:prSet presAssocID="{2D1150F3-FEC9-4275-8CF9-12564C0FE65B}" presName="linear" presStyleCnt="0">
        <dgm:presLayoutVars>
          <dgm:animLvl val="lvl"/>
          <dgm:resizeHandles val="exact"/>
        </dgm:presLayoutVars>
      </dgm:prSet>
      <dgm:spPr/>
      <dgm:t>
        <a:bodyPr/>
        <a:lstStyle/>
        <a:p>
          <a:endParaRPr lang="en-GB"/>
        </a:p>
      </dgm:t>
    </dgm:pt>
    <dgm:pt modelId="{002CE44E-B51F-44F0-90B9-81EAFA9715B1}" type="pres">
      <dgm:prSet presAssocID="{DD6C6706-3A73-41D7-90C5-9A0B298A381D}" presName="parentText" presStyleLbl="node1" presStyleIdx="0" presStyleCnt="6">
        <dgm:presLayoutVars>
          <dgm:chMax val="0"/>
          <dgm:bulletEnabled val="1"/>
        </dgm:presLayoutVars>
      </dgm:prSet>
      <dgm:spPr/>
      <dgm:t>
        <a:bodyPr/>
        <a:lstStyle/>
        <a:p>
          <a:endParaRPr lang="en-GB"/>
        </a:p>
      </dgm:t>
    </dgm:pt>
    <dgm:pt modelId="{504978F1-141A-4F65-99A7-301D96EB4AE8}" type="pres">
      <dgm:prSet presAssocID="{7AAEEFBD-D40F-43D2-BAE8-2F9C52C8A26B}" presName="spacer" presStyleCnt="0"/>
      <dgm:spPr/>
    </dgm:pt>
    <dgm:pt modelId="{323FD968-042C-4702-9307-E4FCA127B804}" type="pres">
      <dgm:prSet presAssocID="{C5F5411E-0583-4434-A01F-18A707699484}" presName="parentText" presStyleLbl="node1" presStyleIdx="1" presStyleCnt="6">
        <dgm:presLayoutVars>
          <dgm:chMax val="0"/>
          <dgm:bulletEnabled val="1"/>
        </dgm:presLayoutVars>
      </dgm:prSet>
      <dgm:spPr/>
      <dgm:t>
        <a:bodyPr/>
        <a:lstStyle/>
        <a:p>
          <a:endParaRPr lang="en-GB"/>
        </a:p>
      </dgm:t>
    </dgm:pt>
    <dgm:pt modelId="{8A02192F-F891-45AA-92AA-D45161341020}" type="pres">
      <dgm:prSet presAssocID="{650E038F-5689-4A6A-A500-DD07FD93C83E}" presName="spacer" presStyleCnt="0"/>
      <dgm:spPr/>
    </dgm:pt>
    <dgm:pt modelId="{CBF46254-71F2-4D01-8590-6ED5D43D4E16}" type="pres">
      <dgm:prSet presAssocID="{29C2CF18-58D6-4466-AED8-C57C6D8CF55B}" presName="parentText" presStyleLbl="node1" presStyleIdx="2" presStyleCnt="6">
        <dgm:presLayoutVars>
          <dgm:chMax val="0"/>
          <dgm:bulletEnabled val="1"/>
        </dgm:presLayoutVars>
      </dgm:prSet>
      <dgm:spPr/>
      <dgm:t>
        <a:bodyPr/>
        <a:lstStyle/>
        <a:p>
          <a:endParaRPr lang="en-GB"/>
        </a:p>
      </dgm:t>
    </dgm:pt>
    <dgm:pt modelId="{63771AED-5A91-4ADC-9D94-F7634750999F}" type="pres">
      <dgm:prSet presAssocID="{31C2C260-9974-4C74-9768-EF97FDC0DDCE}" presName="spacer" presStyleCnt="0"/>
      <dgm:spPr/>
    </dgm:pt>
    <dgm:pt modelId="{B4949197-3E5A-4285-9A54-3AE0E66DFDE5}" type="pres">
      <dgm:prSet presAssocID="{95100384-CC9C-4EEF-8BC5-8E3373C835A6}" presName="parentText" presStyleLbl="node1" presStyleIdx="3" presStyleCnt="6">
        <dgm:presLayoutVars>
          <dgm:chMax val="0"/>
          <dgm:bulletEnabled val="1"/>
        </dgm:presLayoutVars>
      </dgm:prSet>
      <dgm:spPr/>
      <dgm:t>
        <a:bodyPr/>
        <a:lstStyle/>
        <a:p>
          <a:endParaRPr lang="en-GB"/>
        </a:p>
      </dgm:t>
    </dgm:pt>
    <dgm:pt modelId="{D1FC4BC7-4782-41F1-9342-EB4332AEF51C}" type="pres">
      <dgm:prSet presAssocID="{B3FD5C34-5386-43FC-B2AD-8CC3345B5E2D}" presName="spacer" presStyleCnt="0"/>
      <dgm:spPr/>
    </dgm:pt>
    <dgm:pt modelId="{A73F9F0B-AE36-4B5F-855C-93C12EA73103}" type="pres">
      <dgm:prSet presAssocID="{06A6FB17-D9FE-47A9-9E8A-1478F090453E}" presName="parentText" presStyleLbl="node1" presStyleIdx="4" presStyleCnt="6">
        <dgm:presLayoutVars>
          <dgm:chMax val="0"/>
          <dgm:bulletEnabled val="1"/>
        </dgm:presLayoutVars>
      </dgm:prSet>
      <dgm:spPr/>
      <dgm:t>
        <a:bodyPr/>
        <a:lstStyle/>
        <a:p>
          <a:endParaRPr lang="en-GB"/>
        </a:p>
      </dgm:t>
    </dgm:pt>
    <dgm:pt modelId="{AC8FF205-C5F6-4A75-B591-0155FBD73EB5}" type="pres">
      <dgm:prSet presAssocID="{3F78E487-DD53-49DB-B3A7-675D2308A961}" presName="spacer" presStyleCnt="0"/>
      <dgm:spPr/>
    </dgm:pt>
    <dgm:pt modelId="{51C1E5D8-0520-4B66-A561-6BFCFC8E63BD}" type="pres">
      <dgm:prSet presAssocID="{2F997EBC-FD56-41ED-9399-5A0576F9666E}" presName="parentText" presStyleLbl="node1" presStyleIdx="5" presStyleCnt="6">
        <dgm:presLayoutVars>
          <dgm:chMax val="0"/>
          <dgm:bulletEnabled val="1"/>
        </dgm:presLayoutVars>
      </dgm:prSet>
      <dgm:spPr/>
      <dgm:t>
        <a:bodyPr/>
        <a:lstStyle/>
        <a:p>
          <a:endParaRPr lang="en-GB"/>
        </a:p>
      </dgm:t>
    </dgm:pt>
  </dgm:ptLst>
  <dgm:cxnLst>
    <dgm:cxn modelId="{8ADF1D90-3371-444A-9E94-042DA49E2ED6}" srcId="{2D1150F3-FEC9-4275-8CF9-12564C0FE65B}" destId="{2F997EBC-FD56-41ED-9399-5A0576F9666E}" srcOrd="5" destOrd="0" parTransId="{9CD6082F-3FEC-41F9-85AD-DF2226B04348}" sibTransId="{6C89DD46-1348-48E1-9CB0-9C2DC8C13994}"/>
    <dgm:cxn modelId="{C028634B-BB37-4CF2-98B3-717ED778F1B7}" type="presOf" srcId="{C5F5411E-0583-4434-A01F-18A707699484}" destId="{323FD968-042C-4702-9307-E4FCA127B804}" srcOrd="0" destOrd="0" presId="urn:microsoft.com/office/officeart/2005/8/layout/vList2"/>
    <dgm:cxn modelId="{F2F8CFD1-9D43-442F-96F4-9A9E916AD762}" srcId="{2D1150F3-FEC9-4275-8CF9-12564C0FE65B}" destId="{DD6C6706-3A73-41D7-90C5-9A0B298A381D}" srcOrd="0" destOrd="0" parTransId="{91DA0EFB-4476-41FA-AD7E-806D018B3100}" sibTransId="{7AAEEFBD-D40F-43D2-BAE8-2F9C52C8A26B}"/>
    <dgm:cxn modelId="{B6051C85-55B3-4FDC-84B2-22A6DFDBF084}" type="presOf" srcId="{29C2CF18-58D6-4466-AED8-C57C6D8CF55B}" destId="{CBF46254-71F2-4D01-8590-6ED5D43D4E16}" srcOrd="0" destOrd="0" presId="urn:microsoft.com/office/officeart/2005/8/layout/vList2"/>
    <dgm:cxn modelId="{7F9DD4B9-BA81-4FD3-BD2B-F760A8E2CFAE}" type="presOf" srcId="{2F997EBC-FD56-41ED-9399-5A0576F9666E}" destId="{51C1E5D8-0520-4B66-A561-6BFCFC8E63BD}" srcOrd="0" destOrd="0" presId="urn:microsoft.com/office/officeart/2005/8/layout/vList2"/>
    <dgm:cxn modelId="{382FCAD5-0AE6-403A-BA40-5B6AD11AF9C4}" srcId="{2D1150F3-FEC9-4275-8CF9-12564C0FE65B}" destId="{95100384-CC9C-4EEF-8BC5-8E3373C835A6}" srcOrd="3" destOrd="0" parTransId="{E9C4559A-E522-4A39-BC77-7B4F192D7331}" sibTransId="{B3FD5C34-5386-43FC-B2AD-8CC3345B5E2D}"/>
    <dgm:cxn modelId="{F7EC2B1B-0B9A-4D07-A0A3-1951488C9CA1}" type="presOf" srcId="{2D1150F3-FEC9-4275-8CF9-12564C0FE65B}" destId="{5553FBFA-4B50-4508-94C0-22A58CF14613}" srcOrd="0" destOrd="0" presId="urn:microsoft.com/office/officeart/2005/8/layout/vList2"/>
    <dgm:cxn modelId="{0FC320A2-791C-438C-B41E-88E201A9F4B8}" type="presOf" srcId="{DD6C6706-3A73-41D7-90C5-9A0B298A381D}" destId="{002CE44E-B51F-44F0-90B9-81EAFA9715B1}" srcOrd="0" destOrd="0" presId="urn:microsoft.com/office/officeart/2005/8/layout/vList2"/>
    <dgm:cxn modelId="{4C93820D-2621-4D1A-9542-14A858E282B2}" srcId="{2D1150F3-FEC9-4275-8CF9-12564C0FE65B}" destId="{29C2CF18-58D6-4466-AED8-C57C6D8CF55B}" srcOrd="2" destOrd="0" parTransId="{2FAA7237-8E70-4255-97B1-9BF65CC0236A}" sibTransId="{31C2C260-9974-4C74-9768-EF97FDC0DDCE}"/>
    <dgm:cxn modelId="{FA6F310E-F452-4563-8516-AA65729223DC}" srcId="{2D1150F3-FEC9-4275-8CF9-12564C0FE65B}" destId="{06A6FB17-D9FE-47A9-9E8A-1478F090453E}" srcOrd="4" destOrd="0" parTransId="{54175C4A-6FB6-45B8-8198-4DE789E0F220}" sibTransId="{3F78E487-DD53-49DB-B3A7-675D2308A961}"/>
    <dgm:cxn modelId="{DB1C3718-CFA5-466F-99C2-FCEBB7C4C2A7}" type="presOf" srcId="{95100384-CC9C-4EEF-8BC5-8E3373C835A6}" destId="{B4949197-3E5A-4285-9A54-3AE0E66DFDE5}" srcOrd="0" destOrd="0" presId="urn:microsoft.com/office/officeart/2005/8/layout/vList2"/>
    <dgm:cxn modelId="{CCE46FF9-E243-46F1-891B-1DC12D86B8A4}" srcId="{2D1150F3-FEC9-4275-8CF9-12564C0FE65B}" destId="{C5F5411E-0583-4434-A01F-18A707699484}" srcOrd="1" destOrd="0" parTransId="{432499B9-606A-489D-B212-29589DB92335}" sibTransId="{650E038F-5689-4A6A-A500-DD07FD93C83E}"/>
    <dgm:cxn modelId="{73014567-604F-425C-9A67-9342EC538323}" type="presOf" srcId="{06A6FB17-D9FE-47A9-9E8A-1478F090453E}" destId="{A73F9F0B-AE36-4B5F-855C-93C12EA73103}" srcOrd="0" destOrd="0" presId="urn:microsoft.com/office/officeart/2005/8/layout/vList2"/>
    <dgm:cxn modelId="{D682B67E-CB9C-4B5D-A4D2-D0B4D9348D12}" type="presParOf" srcId="{5553FBFA-4B50-4508-94C0-22A58CF14613}" destId="{002CE44E-B51F-44F0-90B9-81EAFA9715B1}" srcOrd="0" destOrd="0" presId="urn:microsoft.com/office/officeart/2005/8/layout/vList2"/>
    <dgm:cxn modelId="{BFADED2E-CA9E-4510-8F1B-9ED53D21EAB3}" type="presParOf" srcId="{5553FBFA-4B50-4508-94C0-22A58CF14613}" destId="{504978F1-141A-4F65-99A7-301D96EB4AE8}" srcOrd="1" destOrd="0" presId="urn:microsoft.com/office/officeart/2005/8/layout/vList2"/>
    <dgm:cxn modelId="{8F6AD11B-065F-4886-89EC-50FEC36C1F48}" type="presParOf" srcId="{5553FBFA-4B50-4508-94C0-22A58CF14613}" destId="{323FD968-042C-4702-9307-E4FCA127B804}" srcOrd="2" destOrd="0" presId="urn:microsoft.com/office/officeart/2005/8/layout/vList2"/>
    <dgm:cxn modelId="{83A635AE-5B6E-4EEF-BE31-3A761F5DBA72}" type="presParOf" srcId="{5553FBFA-4B50-4508-94C0-22A58CF14613}" destId="{8A02192F-F891-45AA-92AA-D45161341020}" srcOrd="3" destOrd="0" presId="urn:microsoft.com/office/officeart/2005/8/layout/vList2"/>
    <dgm:cxn modelId="{8BB298FA-FABE-4DD7-93D4-7A7689F4CAE9}" type="presParOf" srcId="{5553FBFA-4B50-4508-94C0-22A58CF14613}" destId="{CBF46254-71F2-4D01-8590-6ED5D43D4E16}" srcOrd="4" destOrd="0" presId="urn:microsoft.com/office/officeart/2005/8/layout/vList2"/>
    <dgm:cxn modelId="{2CCA4500-D5D7-4669-87CB-7C0ED49CE62B}" type="presParOf" srcId="{5553FBFA-4B50-4508-94C0-22A58CF14613}" destId="{63771AED-5A91-4ADC-9D94-F7634750999F}" srcOrd="5" destOrd="0" presId="urn:microsoft.com/office/officeart/2005/8/layout/vList2"/>
    <dgm:cxn modelId="{9B4799D6-9B63-4338-BFA4-6C752938962A}" type="presParOf" srcId="{5553FBFA-4B50-4508-94C0-22A58CF14613}" destId="{B4949197-3E5A-4285-9A54-3AE0E66DFDE5}" srcOrd="6" destOrd="0" presId="urn:microsoft.com/office/officeart/2005/8/layout/vList2"/>
    <dgm:cxn modelId="{063D6096-08CD-44D9-8641-3F92A368EDCA}" type="presParOf" srcId="{5553FBFA-4B50-4508-94C0-22A58CF14613}" destId="{D1FC4BC7-4782-41F1-9342-EB4332AEF51C}" srcOrd="7" destOrd="0" presId="urn:microsoft.com/office/officeart/2005/8/layout/vList2"/>
    <dgm:cxn modelId="{2AD2A587-7B2C-42C9-98F7-BBF1C1AD9FAF}" type="presParOf" srcId="{5553FBFA-4B50-4508-94C0-22A58CF14613}" destId="{A73F9F0B-AE36-4B5F-855C-93C12EA73103}" srcOrd="8" destOrd="0" presId="urn:microsoft.com/office/officeart/2005/8/layout/vList2"/>
    <dgm:cxn modelId="{7FF355B3-A7D0-48C6-A598-8C7EA1F81F86}" type="presParOf" srcId="{5553FBFA-4B50-4508-94C0-22A58CF14613}" destId="{AC8FF205-C5F6-4A75-B591-0155FBD73EB5}" srcOrd="9" destOrd="0" presId="urn:microsoft.com/office/officeart/2005/8/layout/vList2"/>
    <dgm:cxn modelId="{79C5DD33-A498-47C4-B234-84C230E99782}" type="presParOf" srcId="{5553FBFA-4B50-4508-94C0-22A58CF14613}" destId="{51C1E5D8-0520-4B66-A561-6BFCFC8E63B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F9FFC-86E1-49D8-A219-1078B9A13946}">
      <dsp:nvSpPr>
        <dsp:cNvPr id="0" name=""/>
        <dsp:cNvSpPr/>
      </dsp:nvSpPr>
      <dsp:spPr>
        <a:xfrm rot="10800000">
          <a:off x="1789991" y="2142"/>
          <a:ext cx="6368747" cy="743333"/>
        </a:xfrm>
        <a:prstGeom prst="homePlate">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89" tIns="76200" rIns="142240" bIns="76200" numCol="1" spcCol="1270" anchor="ctr" anchorCtr="0">
          <a:noAutofit/>
        </a:bodyPr>
        <a:lstStyle/>
        <a:p>
          <a:pPr lvl="0" algn="ctr" defTabSz="889000" rtl="0">
            <a:lnSpc>
              <a:spcPct val="90000"/>
            </a:lnSpc>
            <a:spcBef>
              <a:spcPct val="0"/>
            </a:spcBef>
            <a:spcAft>
              <a:spcPct val="35000"/>
            </a:spcAft>
          </a:pPr>
          <a:r>
            <a:rPr lang="en-GB" sz="2000" kern="1200" dirty="0"/>
            <a:t>Patient’s </a:t>
          </a:r>
          <a:r>
            <a:rPr lang="en-GB" sz="2000" kern="1200" dirty="0" smtClean="0"/>
            <a:t>well-being </a:t>
          </a:r>
          <a:r>
            <a:rPr lang="en-GB" sz="2000" kern="1200" dirty="0"/>
            <a:t>and safety at the heart of </a:t>
          </a:r>
          <a:r>
            <a:rPr lang="en-GB" sz="2000" kern="1200" dirty="0" smtClean="0"/>
            <a:t/>
          </a:r>
          <a:br>
            <a:rPr lang="en-GB" sz="2000" kern="1200" dirty="0" smtClean="0"/>
          </a:br>
          <a:r>
            <a:rPr lang="en-GB" sz="2000" kern="1200" dirty="0" smtClean="0"/>
            <a:t>decision </a:t>
          </a:r>
          <a:r>
            <a:rPr lang="en-GB" sz="2000" kern="1200" dirty="0"/>
            <a:t>making</a:t>
          </a:r>
        </a:p>
      </dsp:txBody>
      <dsp:txXfrm rot="10800000">
        <a:off x="1975824" y="2142"/>
        <a:ext cx="6182914" cy="743333"/>
      </dsp:txXfrm>
    </dsp:sp>
    <dsp:sp modelId="{12F0C92F-9A18-4E40-AFEE-FC64156BB45A}">
      <dsp:nvSpPr>
        <dsp:cNvPr id="0" name=""/>
        <dsp:cNvSpPr/>
      </dsp:nvSpPr>
      <dsp:spPr>
        <a:xfrm>
          <a:off x="1418324" y="2142"/>
          <a:ext cx="743333" cy="74333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5A8BC-4784-4334-A1FC-458C370EF4CA}">
      <dsp:nvSpPr>
        <dsp:cNvPr id="0" name=""/>
        <dsp:cNvSpPr/>
      </dsp:nvSpPr>
      <dsp:spPr>
        <a:xfrm rot="10800000">
          <a:off x="1789991" y="967365"/>
          <a:ext cx="6368747" cy="74333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89" tIns="76200" rIns="142240" bIns="76200" numCol="1" spcCol="1270" anchor="ctr" anchorCtr="0">
          <a:noAutofit/>
        </a:bodyPr>
        <a:lstStyle/>
        <a:p>
          <a:pPr lvl="0" algn="ctr" defTabSz="889000" rtl="0">
            <a:lnSpc>
              <a:spcPct val="90000"/>
            </a:lnSpc>
            <a:spcBef>
              <a:spcPct val="0"/>
            </a:spcBef>
            <a:spcAft>
              <a:spcPct val="35000"/>
            </a:spcAft>
          </a:pPr>
          <a:r>
            <a:rPr lang="en-GB" sz="2000" kern="1200" dirty="0"/>
            <a:t>Retaining independence wherever practicable</a:t>
          </a:r>
        </a:p>
      </dsp:txBody>
      <dsp:txXfrm rot="10800000">
        <a:off x="1975824" y="967365"/>
        <a:ext cx="6182914" cy="743333"/>
      </dsp:txXfrm>
    </dsp:sp>
    <dsp:sp modelId="{D6347556-09F8-4BE5-B967-765767B82372}">
      <dsp:nvSpPr>
        <dsp:cNvPr id="0" name=""/>
        <dsp:cNvSpPr/>
      </dsp:nvSpPr>
      <dsp:spPr>
        <a:xfrm>
          <a:off x="1418324" y="967365"/>
          <a:ext cx="743333" cy="74333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21BDB4-119E-4E41-8070-403B350BF032}">
      <dsp:nvSpPr>
        <dsp:cNvPr id="0" name=""/>
        <dsp:cNvSpPr/>
      </dsp:nvSpPr>
      <dsp:spPr>
        <a:xfrm rot="10800000">
          <a:off x="1789991" y="1932589"/>
          <a:ext cx="6368747" cy="74333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89" tIns="76200" rIns="142240" bIns="76200" numCol="1" spcCol="1270" anchor="ctr" anchorCtr="0">
          <a:noAutofit/>
        </a:bodyPr>
        <a:lstStyle/>
        <a:p>
          <a:pPr lvl="0" algn="ctr" defTabSz="889000" rtl="0">
            <a:lnSpc>
              <a:spcPct val="90000"/>
            </a:lnSpc>
            <a:spcBef>
              <a:spcPct val="0"/>
            </a:spcBef>
            <a:spcAft>
              <a:spcPct val="35000"/>
            </a:spcAft>
          </a:pPr>
          <a:r>
            <a:rPr lang="en-GB" sz="2000" kern="1200" dirty="0"/>
            <a:t>Involved in </a:t>
          </a:r>
          <a:r>
            <a:rPr lang="en-GB" sz="2000" kern="1200" dirty="0" smtClean="0"/>
            <a:t>planning and </a:t>
          </a:r>
          <a:r>
            <a:rPr lang="en-GB" sz="2000" kern="1200" dirty="0"/>
            <a:t>development of their care</a:t>
          </a:r>
        </a:p>
      </dsp:txBody>
      <dsp:txXfrm rot="10800000">
        <a:off x="1975824" y="1932589"/>
        <a:ext cx="6182914" cy="743333"/>
      </dsp:txXfrm>
    </dsp:sp>
    <dsp:sp modelId="{C4229E73-4F7F-4D05-936D-3B55FD307F60}">
      <dsp:nvSpPr>
        <dsp:cNvPr id="0" name=""/>
        <dsp:cNvSpPr/>
      </dsp:nvSpPr>
      <dsp:spPr>
        <a:xfrm>
          <a:off x="1418324" y="1932589"/>
          <a:ext cx="743333" cy="74333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AAC3E-AAF3-404E-95A0-FEFAADB5A479}">
      <dsp:nvSpPr>
        <dsp:cNvPr id="0" name=""/>
        <dsp:cNvSpPr/>
      </dsp:nvSpPr>
      <dsp:spPr>
        <a:xfrm rot="10800000">
          <a:off x="1789991" y="2897813"/>
          <a:ext cx="6368747" cy="743333"/>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89" tIns="76200" rIns="142240" bIns="76200" numCol="1" spcCol="1270" anchor="ctr" anchorCtr="0">
          <a:noAutofit/>
        </a:bodyPr>
        <a:lstStyle/>
        <a:p>
          <a:pPr lvl="0" algn="ctr" defTabSz="889000" rtl="0">
            <a:lnSpc>
              <a:spcPct val="90000"/>
            </a:lnSpc>
            <a:spcBef>
              <a:spcPct val="0"/>
            </a:spcBef>
            <a:spcAft>
              <a:spcPct val="35000"/>
            </a:spcAft>
          </a:pPr>
          <a:r>
            <a:rPr lang="en-GB" sz="2000" kern="1200" dirty="0"/>
            <a:t>Practitioners must respect the diverse needs and values of patients</a:t>
          </a:r>
        </a:p>
      </dsp:txBody>
      <dsp:txXfrm rot="10800000">
        <a:off x="1975824" y="2897813"/>
        <a:ext cx="6182914" cy="743333"/>
      </dsp:txXfrm>
    </dsp:sp>
    <dsp:sp modelId="{933275AE-BDAC-469F-8524-1DE86DF55CD3}">
      <dsp:nvSpPr>
        <dsp:cNvPr id="0" name=""/>
        <dsp:cNvSpPr/>
      </dsp:nvSpPr>
      <dsp:spPr>
        <a:xfrm>
          <a:off x="1418324" y="2897813"/>
          <a:ext cx="743333" cy="743333"/>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AC716-7BD5-4859-8B7B-B51BEE2D0109}">
      <dsp:nvSpPr>
        <dsp:cNvPr id="0" name=""/>
        <dsp:cNvSpPr/>
      </dsp:nvSpPr>
      <dsp:spPr>
        <a:xfrm rot="10800000">
          <a:off x="1789991" y="3863036"/>
          <a:ext cx="6368747" cy="743333"/>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789" tIns="76200" rIns="142240" bIns="76200" numCol="1" spcCol="1270" anchor="ctr" anchorCtr="0">
          <a:noAutofit/>
        </a:bodyPr>
        <a:lstStyle/>
        <a:p>
          <a:pPr lvl="0" algn="ctr" defTabSz="889000" rtl="0">
            <a:lnSpc>
              <a:spcPct val="90000"/>
            </a:lnSpc>
            <a:spcBef>
              <a:spcPct val="0"/>
            </a:spcBef>
            <a:spcAft>
              <a:spcPct val="35000"/>
            </a:spcAft>
          </a:pPr>
          <a:r>
            <a:rPr lang="en-GB" sz="2000" kern="1200" dirty="0"/>
            <a:t>The views and needs of family and carers must be taken into account</a:t>
          </a:r>
        </a:p>
      </dsp:txBody>
      <dsp:txXfrm rot="10800000">
        <a:off x="1975824" y="3863036"/>
        <a:ext cx="6182914" cy="743333"/>
      </dsp:txXfrm>
    </dsp:sp>
    <dsp:sp modelId="{EFBFF0B9-C233-44DA-8B27-F43C762388D6}">
      <dsp:nvSpPr>
        <dsp:cNvPr id="0" name=""/>
        <dsp:cNvSpPr/>
      </dsp:nvSpPr>
      <dsp:spPr>
        <a:xfrm>
          <a:off x="1418324" y="3863036"/>
          <a:ext cx="743333" cy="74333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7A626-9C67-446B-9319-7F9C0FC2549C}">
      <dsp:nvSpPr>
        <dsp:cNvPr id="0" name=""/>
        <dsp:cNvSpPr/>
      </dsp:nvSpPr>
      <dsp:spPr>
        <a:xfrm rot="10800000">
          <a:off x="1637880" y="2500"/>
          <a:ext cx="5554697" cy="9550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55" tIns="72390" rIns="135128" bIns="72390" numCol="1" spcCol="1270" anchor="ctr" anchorCtr="0">
          <a:noAutofit/>
        </a:bodyPr>
        <a:lstStyle/>
        <a:p>
          <a:pPr lvl="0" algn="ctr" defTabSz="844550" rtl="0">
            <a:lnSpc>
              <a:spcPct val="90000"/>
            </a:lnSpc>
            <a:spcBef>
              <a:spcPct val="0"/>
            </a:spcBef>
            <a:spcAft>
              <a:spcPct val="35000"/>
            </a:spcAft>
          </a:pPr>
          <a:r>
            <a:rPr lang="en-GB" sz="1900" kern="1200" dirty="0"/>
            <a:t>A person subject to detention under the Act must be provided with appropriate treatment</a:t>
          </a:r>
        </a:p>
      </dsp:txBody>
      <dsp:txXfrm rot="10800000">
        <a:off x="1876645" y="2500"/>
        <a:ext cx="5315932" cy="955060"/>
      </dsp:txXfrm>
    </dsp:sp>
    <dsp:sp modelId="{C27E169B-9018-4906-A6CA-BACADB17F18E}">
      <dsp:nvSpPr>
        <dsp:cNvPr id="0" name=""/>
        <dsp:cNvSpPr/>
      </dsp:nvSpPr>
      <dsp:spPr>
        <a:xfrm>
          <a:off x="1160350" y="2500"/>
          <a:ext cx="955060" cy="95506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94A43-38B2-446F-93A9-FE530E25EEED}">
      <dsp:nvSpPr>
        <dsp:cNvPr id="0" name=""/>
        <dsp:cNvSpPr/>
      </dsp:nvSpPr>
      <dsp:spPr>
        <a:xfrm rot="10800000">
          <a:off x="1637880" y="1242653"/>
          <a:ext cx="5554697" cy="95506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55" tIns="72390" rIns="135128" bIns="72390" numCol="1" spcCol="1270" anchor="ctr" anchorCtr="0">
          <a:noAutofit/>
        </a:bodyPr>
        <a:lstStyle/>
        <a:p>
          <a:pPr lvl="0" algn="ctr" defTabSz="844550" rtl="0">
            <a:lnSpc>
              <a:spcPct val="90000"/>
            </a:lnSpc>
            <a:spcBef>
              <a:spcPct val="0"/>
            </a:spcBef>
            <a:spcAft>
              <a:spcPct val="35000"/>
            </a:spcAft>
          </a:pPr>
          <a:r>
            <a:rPr lang="en-GB" sz="1900" kern="1200" dirty="0"/>
            <a:t>Health, social care and other agencies must work together to provide services that are </a:t>
          </a:r>
          <a:r>
            <a:rPr lang="en-GB" sz="1900" kern="1200" dirty="0" smtClean="0"/>
            <a:t>effective, </a:t>
          </a:r>
          <a:r>
            <a:rPr lang="en-GB" sz="1900" kern="1200" dirty="0"/>
            <a:t>accessible and of a high quality</a:t>
          </a:r>
        </a:p>
      </dsp:txBody>
      <dsp:txXfrm rot="10800000">
        <a:off x="1876645" y="1242653"/>
        <a:ext cx="5315932" cy="955060"/>
      </dsp:txXfrm>
    </dsp:sp>
    <dsp:sp modelId="{8AFFF72F-9C62-4C6B-A580-B9C22E847B3D}">
      <dsp:nvSpPr>
        <dsp:cNvPr id="0" name=""/>
        <dsp:cNvSpPr/>
      </dsp:nvSpPr>
      <dsp:spPr>
        <a:xfrm>
          <a:off x="1160350" y="1242653"/>
          <a:ext cx="955060" cy="95506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C5D0DB-140A-4DC4-B8FB-EAB93D2B4440}">
      <dsp:nvSpPr>
        <dsp:cNvPr id="0" name=""/>
        <dsp:cNvSpPr/>
      </dsp:nvSpPr>
      <dsp:spPr>
        <a:xfrm rot="10800000">
          <a:off x="1637880" y="2482806"/>
          <a:ext cx="5554697" cy="95506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55" tIns="72390" rIns="135128" bIns="72390" numCol="1" spcCol="1270" anchor="ctr" anchorCtr="0">
          <a:noAutofit/>
        </a:bodyPr>
        <a:lstStyle/>
        <a:p>
          <a:pPr lvl="0" algn="ctr" defTabSz="844550" rtl="0">
            <a:lnSpc>
              <a:spcPct val="90000"/>
            </a:lnSpc>
            <a:spcBef>
              <a:spcPct val="0"/>
            </a:spcBef>
            <a:spcAft>
              <a:spcPct val="35000"/>
            </a:spcAft>
          </a:pPr>
          <a:r>
            <a:rPr lang="en-GB" sz="1900" kern="1200" dirty="0"/>
            <a:t>Staff should have sufficient skills , information and knowledge of the Act to support patients</a:t>
          </a:r>
        </a:p>
      </dsp:txBody>
      <dsp:txXfrm rot="10800000">
        <a:off x="1876645" y="2482806"/>
        <a:ext cx="5315932" cy="955060"/>
      </dsp:txXfrm>
    </dsp:sp>
    <dsp:sp modelId="{237CE07C-EA97-456B-9713-068E182D6A5D}">
      <dsp:nvSpPr>
        <dsp:cNvPr id="0" name=""/>
        <dsp:cNvSpPr/>
      </dsp:nvSpPr>
      <dsp:spPr>
        <a:xfrm>
          <a:off x="1160350" y="2482806"/>
          <a:ext cx="955060" cy="95506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6D5180-D86D-4D43-9684-63FF7CD8E4C1}">
      <dsp:nvSpPr>
        <dsp:cNvPr id="0" name=""/>
        <dsp:cNvSpPr/>
      </dsp:nvSpPr>
      <dsp:spPr>
        <a:xfrm rot="10800000">
          <a:off x="1637880" y="3722959"/>
          <a:ext cx="5554697" cy="95506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55" tIns="72390" rIns="135128" bIns="72390" numCol="1" spcCol="1270" anchor="ctr" anchorCtr="0">
          <a:noAutofit/>
        </a:bodyPr>
        <a:lstStyle/>
        <a:p>
          <a:pPr lvl="0" algn="ctr" defTabSz="844550" rtl="0">
            <a:lnSpc>
              <a:spcPct val="90000"/>
            </a:lnSpc>
            <a:spcBef>
              <a:spcPct val="0"/>
            </a:spcBef>
            <a:spcAft>
              <a:spcPct val="35000"/>
            </a:spcAft>
          </a:pPr>
          <a:r>
            <a:rPr lang="en-GB" sz="1900" kern="1200" dirty="0"/>
            <a:t>There should be clear mechanisms for </a:t>
          </a:r>
          <a:r>
            <a:rPr lang="en-GB" sz="1900" kern="1200" dirty="0" smtClean="0"/>
            <a:t/>
          </a:r>
          <a:br>
            <a:rPr lang="en-GB" sz="1900" kern="1200" dirty="0" smtClean="0"/>
          </a:br>
          <a:r>
            <a:rPr lang="en-GB" sz="1900" kern="1200" dirty="0" smtClean="0"/>
            <a:t>accessing </a:t>
          </a:r>
          <a:r>
            <a:rPr lang="en-GB" sz="1900" kern="1200" dirty="0"/>
            <a:t>specialist support for those with additional needs</a:t>
          </a:r>
        </a:p>
      </dsp:txBody>
      <dsp:txXfrm rot="10800000">
        <a:off x="1876645" y="3722959"/>
        <a:ext cx="5315932" cy="955060"/>
      </dsp:txXfrm>
    </dsp:sp>
    <dsp:sp modelId="{969F58FA-E274-4908-9A74-933AEFFC35DD}">
      <dsp:nvSpPr>
        <dsp:cNvPr id="0" name=""/>
        <dsp:cNvSpPr/>
      </dsp:nvSpPr>
      <dsp:spPr>
        <a:xfrm>
          <a:off x="1160350" y="3722959"/>
          <a:ext cx="955060" cy="95506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21006-4B8A-4191-8D51-725539DE45FF}">
      <dsp:nvSpPr>
        <dsp:cNvPr id="0" name=""/>
        <dsp:cNvSpPr/>
      </dsp:nvSpPr>
      <dsp:spPr>
        <a:xfrm>
          <a:off x="0" y="369420"/>
          <a:ext cx="8229600" cy="18460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dirty="0"/>
            <a:t>The Measure is a piece of law made by the Welsh Government – it is primary legislation</a:t>
          </a:r>
        </a:p>
      </dsp:txBody>
      <dsp:txXfrm>
        <a:off x="90116" y="459536"/>
        <a:ext cx="8049368" cy="1665808"/>
      </dsp:txXfrm>
    </dsp:sp>
    <dsp:sp modelId="{CBAAFA43-513D-4770-9F3E-71F73C2898E6}">
      <dsp:nvSpPr>
        <dsp:cNvPr id="0" name=""/>
        <dsp:cNvSpPr/>
      </dsp:nvSpPr>
      <dsp:spPr>
        <a:xfrm>
          <a:off x="0" y="2310501"/>
          <a:ext cx="8229600" cy="18460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dirty="0"/>
            <a:t>The Measure made legislative changes to the assessment and care and treatment planning for people with mental health conditions</a:t>
          </a:r>
        </a:p>
      </dsp:txBody>
      <dsp:txXfrm>
        <a:off x="90116" y="2400617"/>
        <a:ext cx="8049368" cy="1665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CE44E-B51F-44F0-90B9-81EAFA9715B1}">
      <dsp:nvSpPr>
        <dsp:cNvPr id="0" name=""/>
        <dsp:cNvSpPr/>
      </dsp:nvSpPr>
      <dsp:spPr>
        <a:xfrm>
          <a:off x="0" y="114598"/>
          <a:ext cx="8229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a:t>Part </a:t>
          </a:r>
          <a:r>
            <a:rPr lang="en-GB" sz="1700" kern="1200" dirty="0" smtClean="0"/>
            <a:t>1 – </a:t>
          </a:r>
          <a:r>
            <a:rPr lang="en-GB" sz="1700" kern="1200" dirty="0"/>
            <a:t>Local primary mental health support services</a:t>
          </a:r>
        </a:p>
      </dsp:txBody>
      <dsp:txXfrm>
        <a:off x="32967" y="147565"/>
        <a:ext cx="8163666" cy="609393"/>
      </dsp:txXfrm>
    </dsp:sp>
    <dsp:sp modelId="{323FD968-042C-4702-9307-E4FCA127B804}">
      <dsp:nvSpPr>
        <dsp:cNvPr id="0" name=""/>
        <dsp:cNvSpPr/>
      </dsp:nvSpPr>
      <dsp:spPr>
        <a:xfrm>
          <a:off x="0" y="838886"/>
          <a:ext cx="8229600" cy="675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a:t>Part 2 </a:t>
          </a:r>
          <a:r>
            <a:rPr lang="en-GB" sz="1700" kern="1200" dirty="0" smtClean="0"/>
            <a:t>– Co-ordination </a:t>
          </a:r>
          <a:r>
            <a:rPr lang="en-GB" sz="1700" kern="1200" dirty="0"/>
            <a:t>of care and treatment planning for secondary mental health </a:t>
          </a:r>
          <a:r>
            <a:rPr lang="en-GB" sz="1700" kern="1200" dirty="0" smtClean="0"/>
            <a:t/>
          </a:r>
          <a:br>
            <a:rPr lang="en-GB" sz="1700" kern="1200" dirty="0" smtClean="0"/>
          </a:br>
          <a:r>
            <a:rPr lang="en-GB" sz="1700" kern="1200" dirty="0" smtClean="0"/>
            <a:t>	service 	users</a:t>
          </a:r>
          <a:endParaRPr lang="en-GB" sz="1700" kern="1200" dirty="0"/>
        </a:p>
      </dsp:txBody>
      <dsp:txXfrm>
        <a:off x="32967" y="871853"/>
        <a:ext cx="8163666" cy="609393"/>
      </dsp:txXfrm>
    </dsp:sp>
    <dsp:sp modelId="{CBF46254-71F2-4D01-8590-6ED5D43D4E16}">
      <dsp:nvSpPr>
        <dsp:cNvPr id="0" name=""/>
        <dsp:cNvSpPr/>
      </dsp:nvSpPr>
      <dsp:spPr>
        <a:xfrm>
          <a:off x="0" y="1563173"/>
          <a:ext cx="8229600" cy="6753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a:t>Part 3 </a:t>
          </a:r>
          <a:r>
            <a:rPr lang="en-GB" sz="1700" kern="1200" dirty="0" smtClean="0"/>
            <a:t>– </a:t>
          </a:r>
          <a:r>
            <a:rPr lang="en-GB" sz="1700" kern="1200" dirty="0"/>
            <a:t>Assessments of former users of secondary mental health services</a:t>
          </a:r>
        </a:p>
      </dsp:txBody>
      <dsp:txXfrm>
        <a:off x="32967" y="1596140"/>
        <a:ext cx="8163666" cy="609393"/>
      </dsp:txXfrm>
    </dsp:sp>
    <dsp:sp modelId="{B4949197-3E5A-4285-9A54-3AE0E66DFDE5}">
      <dsp:nvSpPr>
        <dsp:cNvPr id="0" name=""/>
        <dsp:cNvSpPr/>
      </dsp:nvSpPr>
      <dsp:spPr>
        <a:xfrm>
          <a:off x="0" y="2287461"/>
          <a:ext cx="8229600" cy="67532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a:t>Part 4 </a:t>
          </a:r>
          <a:r>
            <a:rPr lang="en-GB" sz="1700" kern="1200" dirty="0" smtClean="0"/>
            <a:t>– </a:t>
          </a:r>
          <a:r>
            <a:rPr lang="en-GB" sz="1700" kern="1200" dirty="0"/>
            <a:t>Mental Health Advocacy </a:t>
          </a:r>
        </a:p>
      </dsp:txBody>
      <dsp:txXfrm>
        <a:off x="32967" y="2320428"/>
        <a:ext cx="8163666" cy="609393"/>
      </dsp:txXfrm>
    </dsp:sp>
    <dsp:sp modelId="{A73F9F0B-AE36-4B5F-855C-93C12EA73103}">
      <dsp:nvSpPr>
        <dsp:cNvPr id="0" name=""/>
        <dsp:cNvSpPr/>
      </dsp:nvSpPr>
      <dsp:spPr>
        <a:xfrm>
          <a:off x="0" y="3011749"/>
          <a:ext cx="8229600" cy="67532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a:t>Part 5 – General</a:t>
          </a:r>
        </a:p>
      </dsp:txBody>
      <dsp:txXfrm>
        <a:off x="32967" y="3044716"/>
        <a:ext cx="8163666" cy="609393"/>
      </dsp:txXfrm>
    </dsp:sp>
    <dsp:sp modelId="{51C1E5D8-0520-4B66-A561-6BFCFC8E63BD}">
      <dsp:nvSpPr>
        <dsp:cNvPr id="0" name=""/>
        <dsp:cNvSpPr/>
      </dsp:nvSpPr>
      <dsp:spPr>
        <a:xfrm>
          <a:off x="0" y="3736036"/>
          <a:ext cx="82296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dirty="0"/>
            <a:t>Part 6 – Miscellaneous and supplemental </a:t>
          </a:r>
        </a:p>
      </dsp:txBody>
      <dsp:txXfrm>
        <a:off x="32967" y="3769003"/>
        <a:ext cx="8163666" cy="60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DD11D6B-BA4B-405D-945A-A3F49D3802A8}" type="datetimeFigureOut">
              <a:rPr lang="en-GB"/>
              <a:pPr>
                <a:defRPr/>
              </a:pPr>
              <a:t>29/04/2016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3DA6DB5-B0CE-41AC-9043-262B652158F6}" type="slidenum">
              <a:rPr lang="en-GB" altLang="en-US"/>
              <a:pPr/>
              <a:t>‹#›</a:t>
            </a:fld>
            <a:endParaRPr lang="en-GB" altLang="en-US"/>
          </a:p>
        </p:txBody>
      </p:sp>
    </p:spTree>
    <p:extLst>
      <p:ext uri="{BB962C8B-B14F-4D97-AF65-F5344CB8AC3E}">
        <p14:creationId xmlns:p14="http://schemas.microsoft.com/office/powerpoint/2010/main" val="14959869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B896F5-89FF-4B53-BE85-03F6C3D4E31F}" type="slidenum">
              <a:rPr lang="en-GB" altLang="en-US"/>
              <a:pPr/>
              <a:t>1</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t>Remind participants that the carer no longer needs to be providing </a:t>
            </a:r>
            <a:r>
              <a:rPr lang="en-GB" altLang="en-US" dirty="0" smtClean="0"/>
              <a:t>“a </a:t>
            </a:r>
            <a:r>
              <a:rPr lang="en-GB" altLang="en-US" dirty="0"/>
              <a:t>substantial amount of care on a regular </a:t>
            </a:r>
            <a:r>
              <a:rPr lang="en-GB" altLang="en-US" dirty="0" smtClean="0"/>
              <a:t>basis” </a:t>
            </a:r>
            <a:r>
              <a:rPr lang="en-GB" altLang="en-US" dirty="0"/>
              <a:t>as previous legislation </a:t>
            </a:r>
            <a:r>
              <a:rPr lang="en-GB" altLang="en-US" dirty="0" smtClean="0"/>
              <a:t>required.</a:t>
            </a:r>
          </a:p>
          <a:p>
            <a:pPr>
              <a:spcBef>
                <a:spcPct val="0"/>
              </a:spcBef>
            </a:pPr>
            <a:endParaRPr lang="en-GB" altLang="en-US" dirty="0"/>
          </a:p>
          <a:p>
            <a:pPr>
              <a:spcBef>
                <a:spcPct val="0"/>
              </a:spcBef>
            </a:pPr>
            <a:r>
              <a:rPr lang="en-GB" altLang="en-US" dirty="0"/>
              <a:t>Emphasise to participants that a local authority must offer an assessment to any carer where it appears to that authority that the carer may have needs for </a:t>
            </a:r>
            <a:r>
              <a:rPr lang="en-GB" altLang="en-US" dirty="0" smtClean="0"/>
              <a:t>support.</a:t>
            </a:r>
          </a:p>
          <a:p>
            <a:pPr>
              <a:spcBef>
                <a:spcPct val="0"/>
              </a:spcBef>
            </a:pPr>
            <a:endParaRPr lang="en-GB" altLang="en-US" dirty="0"/>
          </a:p>
          <a:p>
            <a:pPr>
              <a:spcBef>
                <a:spcPct val="0"/>
              </a:spcBef>
            </a:pPr>
            <a:r>
              <a:rPr lang="en-GB" altLang="en-US" dirty="0"/>
              <a:t>Tell participants </a:t>
            </a:r>
            <a:r>
              <a:rPr lang="en-GB" altLang="en-US" dirty="0" smtClean="0"/>
              <a:t>that </a:t>
            </a:r>
            <a:r>
              <a:rPr lang="en-GB" altLang="en-US" dirty="0"/>
              <a:t>examples of where a carer (for someone with a mental health problem) may have needs for support will be explored later in this </a:t>
            </a:r>
            <a:r>
              <a:rPr lang="en-GB" altLang="en-US" dirty="0" smtClean="0"/>
              <a:t>workshop.</a:t>
            </a:r>
            <a:endParaRPr lang="en-GB" altLang="en-US" dirty="0"/>
          </a:p>
          <a:p>
            <a:pPr>
              <a:spcBef>
                <a:spcPct val="0"/>
              </a:spcBef>
            </a:pPr>
            <a:r>
              <a:rPr lang="en-GB" altLang="en-US" b="1" dirty="0">
                <a:latin typeface="Arial" panose="020B0604020202020204" pitchFamily="34" charset="0"/>
                <a:cs typeface="Arial" panose="020B0604020202020204" pitchFamily="34" charset="0"/>
              </a:rPr>
              <a:t> 	</a:t>
            </a:r>
          </a:p>
          <a:p>
            <a:pPr>
              <a:spcBef>
                <a:spcPct val="0"/>
              </a:spcBef>
            </a:pPr>
            <a:endParaRPr lang="en-GB" altLang="en-US" dirty="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CC79BFE-518A-44B4-8672-A3FBAB62E892}" type="slidenum">
              <a:rPr lang="en-GB" altLang="en-US"/>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t>In determining whether the provision of support will assist the carer to meet their personal </a:t>
            </a:r>
            <a:r>
              <a:rPr lang="en-GB" altLang="en-US" dirty="0" smtClean="0"/>
              <a:t>outcome, </a:t>
            </a:r>
            <a:r>
              <a:rPr lang="en-GB" altLang="en-US" dirty="0"/>
              <a:t>the local authority must take account of the well-being outcomes statements that underpin the definition of </a:t>
            </a:r>
            <a:r>
              <a:rPr lang="en-GB" altLang="en-US" dirty="0" smtClean="0"/>
              <a:t>well-being </a:t>
            </a:r>
            <a:r>
              <a:rPr lang="en-GB" altLang="en-US" dirty="0"/>
              <a:t>under each aspect of well-being – </a:t>
            </a:r>
            <a:r>
              <a:rPr lang="en-GB" sz="1200" kern="1200" dirty="0" smtClean="0">
                <a:solidFill>
                  <a:schemeClr val="tx1"/>
                </a:solidFill>
                <a:effectLst/>
                <a:latin typeface="+mn-lt"/>
                <a:ea typeface="+mn-ea"/>
                <a:cs typeface="+mn-cs"/>
              </a:rPr>
              <a:t>see the facilitator </a:t>
            </a:r>
            <a:r>
              <a:rPr lang="en-GB" sz="1200" kern="1200" dirty="0">
                <a:solidFill>
                  <a:schemeClr val="tx1"/>
                </a:solidFill>
                <a:effectLst/>
                <a:latin typeface="+mn-lt"/>
                <a:ea typeface="+mn-ea"/>
                <a:cs typeface="+mn-cs"/>
              </a:rPr>
              <a:t>notes for slide </a:t>
            </a:r>
            <a:r>
              <a:rPr lang="en-GB" sz="1200" kern="1200" dirty="0" smtClean="0">
                <a:solidFill>
                  <a:schemeClr val="tx1"/>
                </a:solidFill>
                <a:effectLst/>
                <a:latin typeface="+mn-lt"/>
                <a:ea typeface="+mn-ea"/>
                <a:cs typeface="+mn-cs"/>
              </a:rPr>
              <a:t>8.</a:t>
            </a:r>
            <a:endParaRPr lang="en-GB" altLang="en-US" dirty="0"/>
          </a:p>
          <a:p>
            <a:pPr>
              <a:spcBef>
                <a:spcPct val="0"/>
              </a:spcBef>
            </a:pPr>
            <a:r>
              <a:rPr lang="en-GB" altLang="en-US" dirty="0"/>
              <a:t> </a:t>
            </a:r>
          </a:p>
          <a:p>
            <a:pPr>
              <a:spcBef>
                <a:spcPct val="0"/>
              </a:spcBef>
            </a:pPr>
            <a:r>
              <a:rPr lang="en-GB" altLang="en-US" dirty="0"/>
              <a:t>The entitlement to a direct payment has not changed as a result of this Act, and is subject to a financial </a:t>
            </a:r>
            <a:r>
              <a:rPr lang="en-GB" altLang="en-US" dirty="0" smtClean="0"/>
              <a:t>assessment.</a:t>
            </a:r>
            <a:endParaRPr lang="en-GB" altLang="en-US" dirty="0"/>
          </a:p>
          <a:p>
            <a:pPr>
              <a:spcBef>
                <a:spcPct val="0"/>
              </a:spcBef>
            </a:pPr>
            <a:r>
              <a:rPr lang="en-GB" altLang="en-US" dirty="0"/>
              <a:t> </a:t>
            </a:r>
          </a:p>
          <a:p>
            <a:pPr>
              <a:spcBef>
                <a:spcPct val="0"/>
              </a:spcBef>
            </a:pPr>
            <a:r>
              <a:rPr lang="en-GB" altLang="en-US" dirty="0"/>
              <a:t>The regulations and </a:t>
            </a:r>
            <a:r>
              <a:rPr lang="en-GB" altLang="en-US" dirty="0" smtClean="0"/>
              <a:t>codes </a:t>
            </a:r>
            <a:r>
              <a:rPr lang="en-GB" altLang="en-US" dirty="0"/>
              <a:t>of practice promote direct payments and make them easier for carers to access and </a:t>
            </a:r>
            <a:r>
              <a:rPr lang="en-GB" altLang="en-US" dirty="0" smtClean="0"/>
              <a:t>use.</a:t>
            </a:r>
            <a:endParaRPr lang="en-GB" altLang="en-US" dirty="0"/>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endParaRPr lang="en-GB" alt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F9B461-DFF5-43D4-92F7-1B106F8693AF}" type="slidenum">
              <a:rPr lang="en-GB" altLang="en-US"/>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CEC8D5-779F-4BFE-A09F-564AC3BCB70F}" type="slidenum">
              <a:rPr lang="en-GB" altLang="en-US"/>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t>Explain to participants that you are now going to </a:t>
            </a:r>
            <a:r>
              <a:rPr lang="en-GB" altLang="en-US" dirty="0" smtClean="0"/>
              <a:t>show them </a:t>
            </a:r>
            <a:r>
              <a:rPr lang="en-GB" altLang="en-US" dirty="0"/>
              <a:t>some </a:t>
            </a:r>
            <a:r>
              <a:rPr lang="en-GB" altLang="en-US" dirty="0" smtClean="0"/>
              <a:t>videos </a:t>
            </a:r>
            <a:r>
              <a:rPr lang="en-GB" altLang="en-US" dirty="0"/>
              <a:t>of carers talking about their experiences. Ask </a:t>
            </a:r>
            <a:r>
              <a:rPr lang="en-GB" altLang="en-US" dirty="0" smtClean="0"/>
              <a:t>them </a:t>
            </a:r>
            <a:r>
              <a:rPr lang="en-GB" altLang="en-US" dirty="0"/>
              <a:t>to think about how the Act may </a:t>
            </a:r>
            <a:r>
              <a:rPr lang="en-GB" altLang="en-US" dirty="0" smtClean="0"/>
              <a:t>address </a:t>
            </a:r>
            <a:r>
              <a:rPr lang="en-GB" altLang="en-US" dirty="0"/>
              <a:t>any of the issues </a:t>
            </a:r>
            <a:r>
              <a:rPr lang="en-GB" altLang="en-US" dirty="0" smtClean="0"/>
              <a:t>raised </a:t>
            </a:r>
            <a:r>
              <a:rPr lang="en-GB" altLang="en-US" dirty="0"/>
              <a:t>in the </a:t>
            </a:r>
            <a:r>
              <a:rPr lang="en-GB" altLang="en-US" dirty="0" smtClean="0"/>
              <a:t>clips. </a:t>
            </a:r>
            <a:endParaRPr lang="en-GB" altLang="en-US" dirty="0"/>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endParaRPr lang="en-GB" altLang="en-US"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57A779F-3EAB-4AE8-88D1-EFD7EF67E3A0}" type="slidenum">
              <a:rPr lang="en-GB" altLang="en-US"/>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If the </a:t>
            </a:r>
            <a:r>
              <a:rPr lang="en-GB" altLang="en-US" dirty="0"/>
              <a:t>embedded videos do not play, click on the hyperlinks to open the </a:t>
            </a:r>
            <a:r>
              <a:rPr lang="en-GB" altLang="en-US" dirty="0" smtClean="0"/>
              <a:t>videos in YouTube.</a:t>
            </a:r>
            <a:endParaRPr lang="en-GB" altLang="en-US" dirty="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142C03-A876-41A5-B6D2-5995A51CB220}" type="slidenum">
              <a:rPr lang="en-GB" altLang="en-US"/>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t>Remind participants that this part of the workshop is specifically about carers of people with mental health </a:t>
            </a:r>
            <a:r>
              <a:rPr lang="en-GB" altLang="en-US" dirty="0" smtClean="0"/>
              <a:t>conditions. Generate </a:t>
            </a:r>
            <a:r>
              <a:rPr lang="en-GB" altLang="en-US" dirty="0"/>
              <a:t>discussion on some of the key issues identified within the video </a:t>
            </a:r>
            <a:r>
              <a:rPr lang="en-GB" altLang="en-US" dirty="0" smtClean="0"/>
              <a:t>clips. Summarise </a:t>
            </a:r>
            <a:r>
              <a:rPr lang="en-GB" altLang="en-US" dirty="0"/>
              <a:t>the main issues and concerns identified and write </a:t>
            </a:r>
            <a:r>
              <a:rPr lang="en-GB" altLang="en-US" dirty="0" smtClean="0"/>
              <a:t>on a flip chart.</a:t>
            </a:r>
          </a:p>
          <a:p>
            <a:pPr>
              <a:spcBef>
                <a:spcPct val="0"/>
              </a:spcBef>
            </a:pPr>
            <a:endParaRPr lang="en-GB" altLang="en-US" dirty="0"/>
          </a:p>
          <a:p>
            <a:pPr>
              <a:spcBef>
                <a:spcPct val="0"/>
              </a:spcBef>
            </a:pPr>
            <a:r>
              <a:rPr lang="en-GB" altLang="en-US" dirty="0"/>
              <a:t>Following </a:t>
            </a:r>
            <a:r>
              <a:rPr lang="en-GB" altLang="en-US" dirty="0" smtClean="0"/>
              <a:t>a group </a:t>
            </a:r>
            <a:r>
              <a:rPr lang="en-GB" altLang="en-US" dirty="0"/>
              <a:t>discussion</a:t>
            </a:r>
            <a:r>
              <a:rPr lang="en-GB" altLang="en-US" b="1" dirty="0"/>
              <a:t> </a:t>
            </a:r>
            <a:r>
              <a:rPr lang="en-GB" altLang="en-US" b="0" dirty="0"/>
              <a:t>give </a:t>
            </a:r>
            <a:r>
              <a:rPr lang="en-GB" altLang="en-US" b="0" dirty="0" smtClean="0"/>
              <a:t>out</a:t>
            </a:r>
            <a:r>
              <a:rPr lang="en-GB" altLang="en-US" b="0" baseline="0" dirty="0" smtClean="0"/>
              <a:t> </a:t>
            </a:r>
            <a:r>
              <a:rPr lang="en-GB" altLang="en-US" b="1" dirty="0" smtClean="0"/>
              <a:t>handout (2)</a:t>
            </a:r>
            <a:r>
              <a:rPr lang="en-GB" altLang="en-US" b="0" dirty="0" smtClean="0"/>
              <a:t>:</a:t>
            </a:r>
            <a:r>
              <a:rPr lang="en-GB" altLang="en-US" b="1" dirty="0" smtClean="0"/>
              <a:t> </a:t>
            </a:r>
            <a:r>
              <a:rPr lang="en-GB" altLang="en-US" b="0" i="0" dirty="0"/>
              <a:t>Briefing </a:t>
            </a:r>
            <a:r>
              <a:rPr lang="en-GB" altLang="en-US" b="0" i="0" dirty="0" smtClean="0"/>
              <a:t>paper – Caring </a:t>
            </a:r>
            <a:r>
              <a:rPr lang="en-GB" altLang="en-US" b="0" i="0" dirty="0"/>
              <a:t>for People with a Serious Mental </a:t>
            </a:r>
            <a:r>
              <a:rPr lang="en-GB" altLang="en-US" b="0" i="0" dirty="0" smtClean="0"/>
              <a:t>Illness.</a:t>
            </a:r>
            <a:endParaRPr lang="en-GB" altLang="en-US" b="0" i="0" dirty="0"/>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endParaRPr lang="en-GB" altLang="en-US" dirty="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B74C844-59BE-4014-A73F-0901F8E25E85}" type="slidenum">
              <a:rPr lang="en-GB" altLang="en-US"/>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buFont typeface="Arial" pitchFamily="34" charset="0"/>
              <a:buNone/>
              <a:defRPr/>
            </a:pPr>
            <a:r>
              <a:rPr lang="en-GB" b="1" dirty="0">
                <a:latin typeface="Arial" pitchFamily="34" charset="0"/>
                <a:cs typeface="Arial" pitchFamily="34" charset="0"/>
              </a:rPr>
              <a:t>Facilitator Notes:</a:t>
            </a:r>
          </a:p>
          <a:p>
            <a:pPr fontAlgn="auto">
              <a:spcBef>
                <a:spcPts val="0"/>
              </a:spcBef>
              <a:spcAft>
                <a:spcPts val="0"/>
              </a:spcAft>
              <a:defRPr/>
            </a:pPr>
            <a:r>
              <a:rPr lang="en-GB" dirty="0" smtClean="0"/>
              <a:t>Give </a:t>
            </a:r>
            <a:r>
              <a:rPr lang="en-GB" dirty="0"/>
              <a:t>participants </a:t>
            </a:r>
            <a:r>
              <a:rPr lang="en-GB" b="1" dirty="0"/>
              <a:t>handout (3</a:t>
            </a:r>
            <a:r>
              <a:rPr lang="en-GB" b="1" dirty="0" smtClean="0"/>
              <a:t>)</a:t>
            </a:r>
            <a:r>
              <a:rPr lang="en-GB" dirty="0" smtClean="0"/>
              <a:t>:</a:t>
            </a:r>
            <a:r>
              <a:rPr lang="en-GB" baseline="0" dirty="0" smtClean="0"/>
              <a:t> </a:t>
            </a:r>
            <a:r>
              <a:rPr lang="en-GB" dirty="0" smtClean="0"/>
              <a:t>The top </a:t>
            </a:r>
            <a:r>
              <a:rPr lang="en-GB" dirty="0"/>
              <a:t>25 priorities identified by carers in a </a:t>
            </a:r>
            <a:r>
              <a:rPr lang="en-GB" dirty="0" err="1"/>
              <a:t>Hafal</a:t>
            </a:r>
            <a:r>
              <a:rPr lang="en-GB" dirty="0"/>
              <a:t> </a:t>
            </a:r>
            <a:r>
              <a:rPr lang="en-GB" dirty="0" smtClean="0"/>
              <a:t>survey.</a:t>
            </a:r>
          </a:p>
          <a:p>
            <a:pPr fontAlgn="auto">
              <a:spcBef>
                <a:spcPts val="0"/>
              </a:spcBef>
              <a:spcAft>
                <a:spcPts val="0"/>
              </a:spcAft>
              <a:defRPr/>
            </a:pPr>
            <a:r>
              <a:rPr lang="en-GB" dirty="0" smtClean="0"/>
              <a:t> </a:t>
            </a:r>
            <a:endParaRPr lang="en-GB" dirty="0"/>
          </a:p>
          <a:p>
            <a:pPr fontAlgn="auto">
              <a:spcBef>
                <a:spcPts val="0"/>
              </a:spcBef>
              <a:spcAft>
                <a:spcPts val="0"/>
              </a:spcAft>
              <a:defRPr/>
            </a:pPr>
            <a:r>
              <a:rPr lang="en-GB" dirty="0"/>
              <a:t>The types of training and support </a:t>
            </a:r>
            <a:r>
              <a:rPr lang="en-GB" dirty="0" smtClean="0"/>
              <a:t>carers </a:t>
            </a:r>
            <a:r>
              <a:rPr lang="en-GB" dirty="0"/>
              <a:t>mention </a:t>
            </a:r>
            <a:r>
              <a:rPr lang="en-GB" dirty="0" smtClean="0"/>
              <a:t>include: </a:t>
            </a:r>
            <a:r>
              <a:rPr lang="en-GB" dirty="0"/>
              <a:t>confidence building, learning about coping skills, rights and responsibilities, </a:t>
            </a:r>
            <a:r>
              <a:rPr lang="en-GB" dirty="0" smtClean="0"/>
              <a:t>and how </a:t>
            </a:r>
            <a:r>
              <a:rPr lang="en-GB" dirty="0"/>
              <a:t>and where to access advice and </a:t>
            </a:r>
            <a:r>
              <a:rPr lang="en-GB" dirty="0" smtClean="0"/>
              <a:t>support. </a:t>
            </a:r>
            <a:endParaRPr lang="en-GB" dirty="0"/>
          </a:p>
          <a:p>
            <a:pPr fontAlgn="auto">
              <a:spcBef>
                <a:spcPts val="0"/>
              </a:spcBef>
              <a:spcAft>
                <a:spcPts val="0"/>
              </a:spcAft>
              <a:defRPr/>
            </a:pPr>
            <a:r>
              <a:rPr lang="en-GB" b="1" dirty="0"/>
              <a:t> </a:t>
            </a:r>
            <a:endParaRPr lang="en-GB" dirty="0"/>
          </a:p>
          <a:p>
            <a:pPr fontAlgn="auto">
              <a:spcBef>
                <a:spcPts val="0"/>
              </a:spcBef>
              <a:spcAft>
                <a:spcPts val="0"/>
              </a:spcAft>
              <a:defRPr/>
            </a:pPr>
            <a:r>
              <a:rPr lang="en-GB" dirty="0"/>
              <a:t>Inform </a:t>
            </a:r>
            <a:r>
              <a:rPr lang="en-GB" dirty="0" smtClean="0"/>
              <a:t>the participants </a:t>
            </a:r>
            <a:r>
              <a:rPr lang="en-GB" dirty="0"/>
              <a:t>that only a sample of the key issues has been included in this slide. </a:t>
            </a:r>
            <a:endParaRPr lang="en-GB" dirty="0" smtClean="0"/>
          </a:p>
          <a:p>
            <a:pPr fontAlgn="auto">
              <a:spcBef>
                <a:spcPts val="0"/>
              </a:spcBef>
              <a:spcAft>
                <a:spcPts val="0"/>
              </a:spcAft>
              <a:defRPr/>
            </a:pPr>
            <a:endParaRPr lang="en-GB" dirty="0"/>
          </a:p>
          <a:p>
            <a:pPr fontAlgn="auto">
              <a:spcBef>
                <a:spcPts val="0"/>
              </a:spcBef>
              <a:spcAft>
                <a:spcPts val="0"/>
              </a:spcAft>
              <a:defRPr/>
            </a:pPr>
            <a:r>
              <a:rPr lang="en-GB" dirty="0"/>
              <a:t>Many more of the key issues are highlighted in the briefing/discussion paper handed out, and </a:t>
            </a:r>
            <a:r>
              <a:rPr lang="en-GB" dirty="0" smtClean="0"/>
              <a:t>include:</a:t>
            </a:r>
            <a:endParaRPr lang="en-GB" dirty="0"/>
          </a:p>
          <a:p>
            <a:pPr marL="628650" lvl="1" indent="-171450" fontAlgn="auto">
              <a:spcBef>
                <a:spcPts val="0"/>
              </a:spcBef>
              <a:spcAft>
                <a:spcPts val="0"/>
              </a:spcAft>
              <a:buFont typeface="Arial" panose="020B0604020202020204" pitchFamily="34" charset="0"/>
              <a:buChar char="•"/>
              <a:defRPr/>
            </a:pPr>
            <a:r>
              <a:rPr lang="en-GB" dirty="0" smtClean="0"/>
              <a:t>Generally </a:t>
            </a:r>
            <a:r>
              <a:rPr lang="en-GB" dirty="0"/>
              <a:t>carers of people living with a serious mental illness would prefer to receive services that directly engage with the person they are caring for, and do not draw such a distinction between their own needs as carers and the needs of </a:t>
            </a:r>
            <a:r>
              <a:rPr lang="en-GB" dirty="0" smtClean="0"/>
              <a:t>the people </a:t>
            </a:r>
            <a:r>
              <a:rPr lang="en-GB" dirty="0"/>
              <a:t>being cared for </a:t>
            </a:r>
          </a:p>
          <a:p>
            <a:pPr marL="628650" lvl="1" indent="-171450" fontAlgn="auto">
              <a:spcBef>
                <a:spcPts val="0"/>
              </a:spcBef>
              <a:spcAft>
                <a:spcPts val="0"/>
              </a:spcAft>
              <a:buFont typeface="Arial" panose="020B0604020202020204" pitchFamily="34" charset="0"/>
              <a:buChar char="•"/>
              <a:defRPr/>
            </a:pPr>
            <a:r>
              <a:rPr lang="en-GB" dirty="0"/>
              <a:t>It is particularly important to ensure that an assessment of a </a:t>
            </a:r>
            <a:r>
              <a:rPr lang="en-GB" dirty="0" smtClean="0"/>
              <a:t>carer’s </a:t>
            </a:r>
            <a:r>
              <a:rPr lang="en-GB" dirty="0"/>
              <a:t>needs is completed as early as possible to ensure information, advice, support and assistance is easily available to help prevent the deterioration in their loved one’s condition and help prevent potential admission to hospital  </a:t>
            </a:r>
          </a:p>
          <a:p>
            <a:pPr marL="628650" lvl="1" indent="-171450" fontAlgn="auto">
              <a:spcBef>
                <a:spcPts val="0"/>
              </a:spcBef>
              <a:spcAft>
                <a:spcPts val="0"/>
              </a:spcAft>
              <a:buFont typeface="Arial" panose="020B0604020202020204" pitchFamily="34" charset="0"/>
              <a:buChar char="•"/>
              <a:defRPr/>
            </a:pPr>
            <a:r>
              <a:rPr lang="en-GB" dirty="0"/>
              <a:t>Many carers of people living with a serious mental illness feel they are not given sufficient and/or appropriate information regarding the care and treatment of their loved one with professionals often citing ‘confidentiality’ as the reason</a:t>
            </a:r>
          </a:p>
          <a:p>
            <a:pPr marL="628650" lvl="1" indent="-171450" fontAlgn="auto">
              <a:spcBef>
                <a:spcPts val="0"/>
              </a:spcBef>
              <a:spcAft>
                <a:spcPts val="0"/>
              </a:spcAft>
              <a:buFont typeface="Arial" panose="020B0604020202020204" pitchFamily="34" charset="0"/>
              <a:buChar char="•"/>
              <a:defRPr/>
            </a:pPr>
            <a:r>
              <a:rPr lang="en-GB" dirty="0"/>
              <a:t>Carers of people with a serious mental illness often feel excluded or ignored by health and social care professionals from the care and treatment provided by statutory services. This is particularly so when a carer or family identify to professionals that the person is exhibiting relapse indicator symptoms  </a:t>
            </a:r>
          </a:p>
          <a:p>
            <a:pPr marL="628650" lvl="1" indent="-171450" fontAlgn="auto">
              <a:spcBef>
                <a:spcPts val="0"/>
              </a:spcBef>
              <a:spcAft>
                <a:spcPts val="0"/>
              </a:spcAft>
              <a:buFont typeface="Arial" panose="020B0604020202020204" pitchFamily="34" charset="0"/>
              <a:buChar char="•"/>
              <a:defRPr/>
            </a:pPr>
            <a:r>
              <a:rPr lang="en-GB" dirty="0"/>
              <a:t>Many carers and families  want to have better information on a particular type of mental illness, and to have further learning opportunities to develop skills for dealing with a </a:t>
            </a:r>
            <a:r>
              <a:rPr lang="en-GB" dirty="0" smtClean="0"/>
              <a:t>person’s </a:t>
            </a:r>
            <a:r>
              <a:rPr lang="en-GB" dirty="0"/>
              <a:t>symptoms and not just be contacted when a crisis develops</a:t>
            </a:r>
          </a:p>
          <a:p>
            <a:pPr marL="628650" lvl="1" indent="-171450" fontAlgn="auto">
              <a:spcBef>
                <a:spcPts val="0"/>
              </a:spcBef>
              <a:spcAft>
                <a:spcPts val="0"/>
              </a:spcAft>
              <a:buFont typeface="Arial" panose="020B0604020202020204" pitchFamily="34" charset="0"/>
              <a:buChar char="•"/>
              <a:defRPr/>
            </a:pPr>
            <a:r>
              <a:rPr lang="en-GB" dirty="0"/>
              <a:t>Carers </a:t>
            </a:r>
            <a:r>
              <a:rPr lang="en-GB" dirty="0" smtClean="0"/>
              <a:t>often </a:t>
            </a:r>
            <a:r>
              <a:rPr lang="en-GB" dirty="0"/>
              <a:t>talk about how they feel they are not involved enough in the care and treatment of the person they are caring for </a:t>
            </a:r>
            <a:r>
              <a:rPr lang="en-GB" dirty="0" smtClean="0"/>
              <a:t>while </a:t>
            </a:r>
            <a:r>
              <a:rPr lang="en-GB" dirty="0"/>
              <a:t>they are in hospital; </a:t>
            </a:r>
            <a:r>
              <a:rPr lang="en-GB" dirty="0" smtClean="0"/>
              <a:t>often </a:t>
            </a:r>
            <a:r>
              <a:rPr lang="en-GB" dirty="0"/>
              <a:t>feeling ignored and excluded</a:t>
            </a:r>
          </a:p>
          <a:p>
            <a:pPr marL="628650" lvl="1" indent="-171450" fontAlgn="auto">
              <a:spcBef>
                <a:spcPts val="0"/>
              </a:spcBef>
              <a:spcAft>
                <a:spcPts val="0"/>
              </a:spcAft>
              <a:buFont typeface="Arial" panose="020B0604020202020204" pitchFamily="34" charset="0"/>
              <a:buChar char="•"/>
              <a:defRPr/>
            </a:pPr>
            <a:r>
              <a:rPr lang="en-GB" dirty="0"/>
              <a:t>Carers often feel a lack of discussion or communication with them when a person is going to be discharged from hospital. This includes no communication/discussion on the discharge process itself and any potential consequences or risks involving the discharge from hospital</a:t>
            </a:r>
          </a:p>
          <a:p>
            <a:pPr marL="628650" lvl="1" indent="-171450" fontAlgn="auto">
              <a:spcBef>
                <a:spcPts val="0"/>
              </a:spcBef>
              <a:spcAft>
                <a:spcPts val="0"/>
              </a:spcAft>
              <a:buFont typeface="Arial" panose="020B0604020202020204" pitchFamily="34" charset="0"/>
              <a:buChar char="•"/>
              <a:defRPr/>
            </a:pPr>
            <a:r>
              <a:rPr lang="en-GB" dirty="0"/>
              <a:t>The symptoms experienced by a person with a serious mental illness may be episodic, which means for much of the time the person may be well. It is usually the carer or family who will spot the signs that the person may be becoming unwell and in need of professional support, care and treatment </a:t>
            </a:r>
          </a:p>
          <a:p>
            <a:pPr lvl="1" fontAlgn="auto">
              <a:spcBef>
                <a:spcPts val="0"/>
              </a:spcBef>
              <a:spcAft>
                <a:spcPts val="0"/>
              </a:spcAft>
              <a:buFont typeface="Arial" pitchFamily="34" charset="0"/>
              <a:buNone/>
              <a:defRPr/>
            </a:pPr>
            <a:endParaRPr lang="en-GB" b="1" dirty="0">
              <a:latin typeface="Arial" pitchFamily="34" charset="0"/>
              <a:cs typeface="Arial" pitchFamily="34" charset="0"/>
            </a:endParaRPr>
          </a:p>
          <a:p>
            <a:pPr lvl="1" fontAlgn="auto">
              <a:spcBef>
                <a:spcPts val="0"/>
              </a:spcBef>
              <a:spcAft>
                <a:spcPts val="0"/>
              </a:spcAft>
              <a:defRPr/>
            </a:pPr>
            <a:endParaRPr lang="en-GB" dirty="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E3AC45-618B-4763-963B-9DEF33B2BA00}" type="slidenum">
              <a:rPr lang="en-GB" altLang="en-US"/>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 </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smtClean="0"/>
              <a:t>Invite the participants to </a:t>
            </a:r>
            <a:r>
              <a:rPr lang="en-GB" altLang="en-US" dirty="0"/>
              <a:t>consider the issues </a:t>
            </a:r>
            <a:r>
              <a:rPr lang="en-GB" altLang="en-US" dirty="0" smtClean="0"/>
              <a:t>raised </a:t>
            </a:r>
            <a:r>
              <a:rPr lang="en-GB" altLang="en-US" dirty="0"/>
              <a:t>in the briefing/discussion paper, the table showing the 25 main </a:t>
            </a:r>
            <a:r>
              <a:rPr lang="en-GB" altLang="en-US" dirty="0" smtClean="0"/>
              <a:t>priorities </a:t>
            </a:r>
            <a:r>
              <a:rPr lang="en-GB" altLang="en-US" dirty="0"/>
              <a:t>and the flip chart that highlights some of the issues raised in the </a:t>
            </a:r>
            <a:r>
              <a:rPr lang="en-GB" altLang="en-US" dirty="0" smtClean="0"/>
              <a:t>videos, </a:t>
            </a:r>
            <a:r>
              <a:rPr lang="en-GB" altLang="en-US" dirty="0"/>
              <a:t>and to </a:t>
            </a:r>
            <a:r>
              <a:rPr lang="en-GB" altLang="en-US" dirty="0" smtClean="0"/>
              <a:t>explore </a:t>
            </a:r>
            <a:r>
              <a:rPr lang="en-GB" altLang="en-US" dirty="0"/>
              <a:t>how they can be related to and addressed by the </a:t>
            </a:r>
            <a:r>
              <a:rPr lang="en-GB" altLang="en-US" dirty="0" smtClean="0"/>
              <a:t>Act.</a:t>
            </a:r>
            <a:endParaRPr lang="en-GB" altLang="en-US" dirty="0"/>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endParaRPr lang="en-GB" altLang="en-US" dirty="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881986-6155-4E7C-A009-994442859A08}" type="slidenum">
              <a:rPr lang="en-GB" altLang="en-US"/>
              <a:pPr/>
              <a:t>17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 </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t>The next few slides </a:t>
            </a:r>
            <a:r>
              <a:rPr lang="en-GB" altLang="en-US" dirty="0" smtClean="0"/>
              <a:t>detail </a:t>
            </a:r>
            <a:r>
              <a:rPr lang="en-GB" altLang="en-US" dirty="0"/>
              <a:t>specific parts of the Act and </a:t>
            </a:r>
            <a:r>
              <a:rPr lang="en-GB" altLang="en-US" dirty="0" smtClean="0"/>
              <a:t>set </a:t>
            </a:r>
            <a:r>
              <a:rPr lang="en-GB" altLang="en-US" dirty="0"/>
              <a:t>out how these may be able to address some of the issues and concerns raised. </a:t>
            </a:r>
          </a:p>
          <a:p>
            <a:pPr>
              <a:spcBef>
                <a:spcPct val="0"/>
              </a:spcBef>
            </a:pPr>
            <a:r>
              <a:rPr lang="en-GB" altLang="en-US" b="1" dirty="0">
                <a:latin typeface="Arial" panose="020B0604020202020204" pitchFamily="34" charset="0"/>
                <a:cs typeface="Arial" panose="020B0604020202020204" pitchFamily="34" charset="0"/>
              </a:rPr>
              <a:t> </a:t>
            </a:r>
          </a:p>
          <a:p>
            <a:pPr>
              <a:spcBef>
                <a:spcPct val="0"/>
              </a:spcBef>
            </a:pPr>
            <a:endParaRPr lang="en-GB" altLang="en-US" dirty="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D6879FB-04D4-4A1C-AB83-8CA143892963}" type="slidenum">
              <a:rPr lang="en-GB" altLang="en-US"/>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 </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t>Integrated Medium Term Plans (IMTPs) are developed by health boards, trusts and NHS support organisations. They are the key organisational planning </a:t>
            </a:r>
            <a:r>
              <a:rPr lang="en-GB" altLang="en-US" dirty="0" smtClean="0"/>
              <a:t>documents </a:t>
            </a:r>
            <a:r>
              <a:rPr lang="en-GB" altLang="en-US" dirty="0"/>
              <a:t>and are rolling </a:t>
            </a:r>
            <a:r>
              <a:rPr lang="en-GB" altLang="en-US" dirty="0" smtClean="0"/>
              <a:t>three-year </a:t>
            </a:r>
            <a:r>
              <a:rPr lang="en-GB" altLang="en-US" dirty="0"/>
              <a:t>plans that are </a:t>
            </a:r>
            <a:r>
              <a:rPr lang="en-GB" altLang="en-US" dirty="0" smtClean="0"/>
              <a:t>refreshed, </a:t>
            </a:r>
            <a:r>
              <a:rPr lang="en-GB" altLang="en-US" dirty="0"/>
              <a:t>or rewritten, on an annual rolling basis. </a:t>
            </a:r>
            <a:r>
              <a:rPr lang="en-GB" altLang="en-US" dirty="0" smtClean="0"/>
              <a:t/>
            </a:r>
            <a:br>
              <a:rPr lang="en-GB" altLang="en-US" dirty="0" smtClean="0"/>
            </a:br>
            <a:r>
              <a:rPr lang="en-GB" altLang="en-US" dirty="0" smtClean="0"/>
              <a:t>A </a:t>
            </a:r>
            <a:r>
              <a:rPr lang="en-GB" altLang="en-US" dirty="0"/>
              <a:t>part of each </a:t>
            </a:r>
            <a:r>
              <a:rPr lang="en-GB" altLang="en-US" dirty="0" smtClean="0"/>
              <a:t>organisation’s </a:t>
            </a:r>
            <a:r>
              <a:rPr lang="en-GB" altLang="en-US" dirty="0"/>
              <a:t>IMTP must set out how resources will be used to address needs relating to </a:t>
            </a:r>
            <a:r>
              <a:rPr lang="en-GB" altLang="en-US" dirty="0" smtClean="0"/>
              <a:t>the health </a:t>
            </a:r>
            <a:r>
              <a:rPr lang="en-GB" altLang="en-US" dirty="0"/>
              <a:t>and well-being of carers and improve health outcomes. They provide an opportunity to set out what early intervention services or initiatives, as well as a range of other services, are available within the local area for </a:t>
            </a:r>
            <a:r>
              <a:rPr lang="en-GB" altLang="en-US" dirty="0" smtClean="0"/>
              <a:t>carers.</a:t>
            </a:r>
            <a:endParaRPr lang="en-GB" altLang="en-US" dirty="0"/>
          </a:p>
          <a:p>
            <a:pPr>
              <a:spcBef>
                <a:spcPct val="0"/>
              </a:spcBef>
            </a:pPr>
            <a:r>
              <a:rPr lang="en-GB" altLang="en-US" b="1" dirty="0">
                <a:latin typeface="Arial" panose="020B0604020202020204" pitchFamily="34" charset="0"/>
                <a:cs typeface="Arial" panose="020B0604020202020204" pitchFamily="34" charset="0"/>
              </a:rPr>
              <a:t>  </a:t>
            </a:r>
          </a:p>
          <a:p>
            <a:pPr>
              <a:spcBef>
                <a:spcPct val="0"/>
              </a:spcBef>
            </a:pPr>
            <a:endParaRPr lang="en-GB" altLang="en-US" dirty="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2103B4-12B6-4100-844E-696D375864D7}" type="slidenum">
              <a:rPr lang="en-GB" altLang="en-US"/>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Let participants know that for the rest of the workshop the Social Services and Well-being (Wales) Act will just be referred to as the </a:t>
            </a:r>
            <a:r>
              <a:rPr lang="en-GB" altLang="en-US" dirty="0" smtClean="0"/>
              <a:t>Act.</a:t>
            </a:r>
            <a:endParaRPr lang="en-GB" alt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5AE893-8583-4A5D-8272-F2E779CB18BA}" type="slidenum">
              <a:rPr lang="en-GB" altLang="en-US"/>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 </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smtClean="0"/>
              <a:t>Give out </a:t>
            </a:r>
            <a:r>
              <a:rPr lang="en-GB" altLang="en-US" b="1" dirty="0"/>
              <a:t>handout (4)</a:t>
            </a:r>
            <a:r>
              <a:rPr lang="en-GB" altLang="en-US" dirty="0"/>
              <a:t>: What a local authority must do in carrying out a needs assessment for </a:t>
            </a:r>
            <a:r>
              <a:rPr lang="en-GB" altLang="en-US" dirty="0" smtClean="0"/>
              <a:t>carers.</a:t>
            </a:r>
            <a:endParaRPr lang="en-GB" altLang="en-US" dirty="0"/>
          </a:p>
          <a:p>
            <a:pPr>
              <a:spcBef>
                <a:spcPct val="0"/>
              </a:spcBef>
            </a:pPr>
            <a:r>
              <a:rPr lang="en-GB" altLang="en-US" dirty="0"/>
              <a:t> </a:t>
            </a:r>
          </a:p>
          <a:p>
            <a:pPr>
              <a:spcBef>
                <a:spcPct val="0"/>
              </a:spcBef>
            </a:pPr>
            <a:r>
              <a:rPr lang="en-GB" altLang="en-US" dirty="0"/>
              <a:t>A local authority must:</a:t>
            </a:r>
          </a:p>
          <a:p>
            <a:pPr marL="628650" lvl="1" indent="-171450">
              <a:spcBef>
                <a:spcPct val="0"/>
              </a:spcBef>
              <a:buFont typeface="Arial" panose="020B0604020202020204" pitchFamily="34" charset="0"/>
              <a:buChar char="•"/>
            </a:pPr>
            <a:r>
              <a:rPr lang="en-GB" altLang="en-US" dirty="0"/>
              <a:t>Assess the extent to which the </a:t>
            </a:r>
            <a:r>
              <a:rPr lang="en-GB" altLang="en-US" dirty="0" smtClean="0"/>
              <a:t>carer </a:t>
            </a:r>
            <a:r>
              <a:rPr lang="en-GB" altLang="en-US" dirty="0"/>
              <a:t>is able, and will continue to be able, to provide care for the person for whom the carer </a:t>
            </a:r>
            <a:r>
              <a:rPr lang="en-GB" altLang="en-US" dirty="0" smtClean="0"/>
              <a:t>provides, </a:t>
            </a:r>
            <a:r>
              <a:rPr lang="en-GB" altLang="en-US" dirty="0"/>
              <a:t>or intends to </a:t>
            </a:r>
            <a:r>
              <a:rPr lang="en-GB" altLang="en-US" dirty="0" smtClean="0"/>
              <a:t>provide, </a:t>
            </a:r>
            <a:r>
              <a:rPr lang="en-GB" altLang="en-US" dirty="0"/>
              <a:t>care</a:t>
            </a:r>
          </a:p>
          <a:p>
            <a:pPr marL="628650" lvl="1" indent="-171450">
              <a:spcBef>
                <a:spcPct val="0"/>
              </a:spcBef>
              <a:buFont typeface="Arial" panose="020B0604020202020204" pitchFamily="34" charset="0"/>
              <a:buChar char="•"/>
            </a:pPr>
            <a:r>
              <a:rPr lang="en-GB" altLang="en-US" dirty="0"/>
              <a:t>Assess the extent to which the carer is willing, and will continue to be willing, to do so</a:t>
            </a:r>
          </a:p>
          <a:p>
            <a:pPr marL="628650" lvl="1" indent="-171450">
              <a:spcBef>
                <a:spcPct val="0"/>
              </a:spcBef>
              <a:buFont typeface="Arial" panose="020B0604020202020204" pitchFamily="34" charset="0"/>
              <a:buChar char="•"/>
            </a:pPr>
            <a:r>
              <a:rPr lang="en-GB" altLang="en-US" dirty="0"/>
              <a:t>For a carer who is an adult, seek to identify the outcomes </a:t>
            </a:r>
            <a:r>
              <a:rPr lang="en-GB" altLang="en-US" dirty="0" smtClean="0"/>
              <a:t>the </a:t>
            </a:r>
            <a:r>
              <a:rPr lang="en-GB" altLang="en-US" dirty="0"/>
              <a:t>carer wishes to achieve</a:t>
            </a:r>
          </a:p>
          <a:p>
            <a:pPr marL="628650" lvl="1" indent="-171450">
              <a:spcBef>
                <a:spcPct val="0"/>
              </a:spcBef>
              <a:buFont typeface="Arial" panose="020B0604020202020204" pitchFamily="34" charset="0"/>
              <a:buChar char="•"/>
            </a:pPr>
            <a:r>
              <a:rPr lang="en-GB" altLang="en-US" dirty="0"/>
              <a:t>For a carer who is a child, seek to identify the outcomes </a:t>
            </a:r>
            <a:r>
              <a:rPr lang="en-GB" altLang="en-US" dirty="0" smtClean="0"/>
              <a:t>the </a:t>
            </a:r>
            <a:r>
              <a:rPr lang="en-GB" altLang="en-US" dirty="0"/>
              <a:t>carer wishes to achieve, to the extent it considers appropriate having regard to the carer’s age and understanding, and the wishes of those with parental responsibility for the carer with regard to promoting their well-being </a:t>
            </a:r>
          </a:p>
          <a:p>
            <a:pPr lvl="1">
              <a:spcBef>
                <a:spcPct val="0"/>
              </a:spcBef>
            </a:pPr>
            <a:endParaRPr lang="en-GB" altLang="en-US" dirty="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DC8F12B-FBCA-4873-94AB-9FB8332380CE}" type="slidenum">
              <a:rPr lang="en-GB" altLang="en-US"/>
              <a:pPr/>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95DE36-7FCD-4E39-AF2C-5384B58C5789}" type="slidenum">
              <a:rPr lang="en-GB" altLang="en-US"/>
              <a:pPr/>
              <a:t>21</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8CCFFA-EBBB-49D5-8E5F-C38977BC8B75}" type="slidenum">
              <a:rPr lang="en-GB" altLang="en-US"/>
              <a:pPr/>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 </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t>Explain to participants that most of what is included in the next few slides has already been identified and discussed within the workshop, and represents a summary of the key points in the Act that </a:t>
            </a:r>
            <a:r>
              <a:rPr lang="en-GB" altLang="en-US" dirty="0" smtClean="0"/>
              <a:t>relate </a:t>
            </a:r>
            <a:r>
              <a:rPr lang="en-GB" altLang="en-US" dirty="0"/>
              <a:t>to carers. </a:t>
            </a:r>
            <a:r>
              <a:rPr lang="en-GB" altLang="en-US" dirty="0" smtClean="0"/>
              <a:t>The </a:t>
            </a:r>
            <a:r>
              <a:rPr lang="en-GB" altLang="en-US" dirty="0"/>
              <a:t>next </a:t>
            </a:r>
            <a:r>
              <a:rPr lang="en-GB" altLang="en-US" dirty="0" smtClean="0"/>
              <a:t>six </a:t>
            </a:r>
            <a:r>
              <a:rPr lang="en-GB" altLang="en-US" dirty="0"/>
              <a:t>slides summarise and confirm much of what has been learnt and discussed so far.   </a:t>
            </a:r>
          </a:p>
          <a:p>
            <a:pPr>
              <a:spcBef>
                <a:spcPct val="0"/>
              </a:spcBef>
            </a:pPr>
            <a:r>
              <a:rPr lang="en-GB" altLang="en-US" dirty="0"/>
              <a:t> </a:t>
            </a:r>
          </a:p>
          <a:p>
            <a:pPr>
              <a:spcBef>
                <a:spcPct val="0"/>
              </a:spcBef>
            </a:pPr>
            <a:endParaRPr lang="en-GB" altLang="en-US" dirty="0"/>
          </a:p>
          <a:p>
            <a:pPr>
              <a:spcBef>
                <a:spcPct val="0"/>
              </a:spcBef>
            </a:pPr>
            <a:endParaRPr lang="en-GB" altLang="en-US" dirty="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37B64D-7C45-4082-AF1F-08D0F9553450}" type="slidenum">
              <a:rPr lang="en-GB" altLang="en-US"/>
              <a:pPr/>
              <a:t>23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E1BB56-E698-49B2-83BA-0A7E09324465}" type="slidenum">
              <a:rPr lang="en-GB" altLang="en-US"/>
              <a:pPr/>
              <a:t>24</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D3F4FB-E0E1-473D-91D2-E08B78E97DEB}" type="slidenum">
              <a:rPr lang="en-GB" altLang="en-US"/>
              <a:pPr/>
              <a:t>25</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E0C9FB-9D4B-46C5-8ED4-84F97203488F}" type="slidenum">
              <a:rPr lang="en-GB" altLang="en-US"/>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34534C-9A4B-4E89-B1AB-7F9A24E34483}" type="slidenum">
              <a:rPr lang="en-GB" altLang="en-US"/>
              <a:pPr/>
              <a:t>27</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373137-ED5D-4FDC-908E-77D4D4BD124A}" type="slidenum">
              <a:rPr lang="en-GB" altLang="en-US"/>
              <a:pPr/>
              <a:t>28</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981075" y="6111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B62FBB-0013-43E5-9357-633B83BF1E0E}" type="slidenum">
              <a:rPr lang="en-GB" altLang="en-US"/>
              <a:pPr/>
              <a:t>29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Explain to participants that it might be useful to take notes during the film that will be shown – which lasts about 12 minutes – to help with the group discussion that will follow. The main aim of the discussion is to see how the Act may help </a:t>
            </a:r>
            <a:r>
              <a:rPr lang="en-GB" altLang="en-US" dirty="0" smtClean="0"/>
              <a:t>address </a:t>
            </a:r>
            <a:r>
              <a:rPr lang="en-GB" altLang="en-US" dirty="0"/>
              <a:t>some of the issues and concerns that carers </a:t>
            </a:r>
            <a:r>
              <a:rPr lang="en-GB" altLang="en-US" dirty="0" smtClean="0"/>
              <a:t>have.</a:t>
            </a:r>
            <a:endParaRPr lang="en-GB" alt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919DDD9-D743-4156-8582-EE0F18C8737D}" type="slidenum">
              <a:rPr lang="en-GB" altLang="en-US"/>
              <a:pPr/>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 </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Explain to participants that this final part of the workshop will link the Act with two major pieces of mental health legislation in Wales:</a:t>
            </a:r>
          </a:p>
          <a:p>
            <a:pPr marL="628650" lvl="1" indent="-171450">
              <a:spcBef>
                <a:spcPct val="0"/>
              </a:spcBef>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The </a:t>
            </a:r>
            <a:r>
              <a:rPr lang="en-GB" altLang="en-US" dirty="0">
                <a:latin typeface="Arial" panose="020B0604020202020204" pitchFamily="34" charset="0"/>
                <a:cs typeface="Arial" panose="020B0604020202020204" pitchFamily="34" charset="0"/>
              </a:rPr>
              <a:t>Mental Health Act 1983</a:t>
            </a:r>
          </a:p>
          <a:p>
            <a:pPr marL="628650" lvl="1" indent="-171450">
              <a:spcBef>
                <a:spcPct val="0"/>
              </a:spcBef>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The </a:t>
            </a:r>
            <a:r>
              <a:rPr lang="en-GB" altLang="en-US" dirty="0">
                <a:latin typeface="Arial" panose="020B0604020202020204" pitchFamily="34" charset="0"/>
                <a:cs typeface="Arial" panose="020B0604020202020204" pitchFamily="34" charset="0"/>
              </a:rPr>
              <a:t>Mental Health (Wales) Measure 2010</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endParaRPr lang="en-GB" altLang="en-US" dirty="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FB2F27-6AAE-4DA0-A47D-4BE02E09E6EB}" type="slidenum">
              <a:rPr lang="en-GB" altLang="en-US"/>
              <a:pPr/>
              <a:t>30</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079BD4-88B8-4344-96B3-7188F9F411AD}" type="slidenum">
              <a:rPr lang="en-GB" altLang="en-US"/>
              <a:pPr/>
              <a:t>31</a:t>
            </a:fld>
            <a:endParaRPr lang="en-GB" altLang="en-US"/>
          </a:p>
        </p:txBody>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Facilitator Notes:</a:t>
            </a:r>
          </a:p>
          <a:p>
            <a:pPr>
              <a:spcBef>
                <a:spcPct val="0"/>
              </a:spcBef>
            </a:pPr>
            <a:endParaRPr lang="en-GB" altLang="en-US" dirty="0"/>
          </a:p>
          <a:p>
            <a:pPr>
              <a:spcBef>
                <a:spcPct val="0"/>
              </a:spcBef>
            </a:pPr>
            <a:r>
              <a:rPr lang="en-GB" altLang="en-US" dirty="0"/>
              <a:t>A revised Mental Health Act Code of Practice for Wales is being developed and </a:t>
            </a:r>
            <a:r>
              <a:rPr lang="en-GB" altLang="en-US" dirty="0" smtClean="0"/>
              <a:t>is due </a:t>
            </a:r>
            <a:r>
              <a:rPr lang="en-GB" altLang="en-US" dirty="0"/>
              <a:t>to be </a:t>
            </a:r>
            <a:r>
              <a:rPr lang="en-GB" altLang="en-US" dirty="0" smtClean="0"/>
              <a:t>issued </a:t>
            </a:r>
            <a:r>
              <a:rPr lang="en-GB" altLang="en-US" dirty="0"/>
              <a:t>after these learning materials are published. Participants should become familiar with this revised code of practice. </a:t>
            </a:r>
            <a:endParaRPr lang="en-GB" altLang="en-US"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Facilitator Notes:</a:t>
            </a:r>
          </a:p>
          <a:p>
            <a:pPr>
              <a:spcBef>
                <a:spcPct val="0"/>
              </a:spcBef>
            </a:pPr>
            <a:endParaRPr lang="en-GB" altLang="en-US" dirty="0"/>
          </a:p>
          <a:p>
            <a:pPr>
              <a:spcBef>
                <a:spcPct val="0"/>
              </a:spcBef>
            </a:pPr>
            <a:r>
              <a:rPr lang="en-GB" altLang="en-US" dirty="0"/>
              <a:t>A revised Mental Health Act Code of Practice for Wales is being developed and </a:t>
            </a:r>
            <a:r>
              <a:rPr lang="en-GB" altLang="en-US" dirty="0" smtClean="0"/>
              <a:t>is due </a:t>
            </a:r>
            <a:r>
              <a:rPr lang="en-GB" altLang="en-US" dirty="0"/>
              <a:t>to be </a:t>
            </a:r>
            <a:r>
              <a:rPr lang="en-GB" altLang="en-US" dirty="0" smtClean="0"/>
              <a:t>issued </a:t>
            </a:r>
            <a:r>
              <a:rPr lang="en-GB" altLang="en-US" dirty="0"/>
              <a:t>after these learning materials are published. Participants should become familiar with this revised code of </a:t>
            </a:r>
            <a:r>
              <a:rPr lang="en-GB" altLang="en-US" dirty="0" smtClean="0"/>
              <a:t>practice</a:t>
            </a:r>
            <a:r>
              <a:rPr lang="en-GB" altLang="en-US" dirty="0"/>
              <a:t>. </a:t>
            </a:r>
            <a:endParaRPr lang="en-GB" altLang="en-US" b="1" dirty="0"/>
          </a:p>
          <a:p>
            <a:pPr>
              <a:spcBef>
                <a:spcPct val="0"/>
              </a:spcBef>
            </a:pPr>
            <a:endParaRPr lang="en-GB" altLang="en-US" dirty="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F22F4B-4FEC-4A35-ACF4-3580A7E0FDEB}" type="slidenum">
              <a:rPr lang="en-GB" altLang="en-US"/>
              <a:pPr/>
              <a:t>32</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B6437A-FA66-451A-B84A-FE506E648772}" type="slidenum">
              <a:rPr lang="en-GB" altLang="en-US"/>
              <a:pPr/>
              <a:t>33</a:t>
            </a:fld>
            <a:endParaRPr lang="en-GB" altLang="en-US"/>
          </a:p>
        </p:txBody>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Facilitator Notes:</a:t>
            </a:r>
          </a:p>
          <a:p>
            <a:pPr>
              <a:spcBef>
                <a:spcPct val="0"/>
              </a:spcBef>
            </a:pPr>
            <a:endParaRPr lang="en-GB" altLang="en-US" dirty="0"/>
          </a:p>
          <a:p>
            <a:pPr>
              <a:spcBef>
                <a:spcPct val="0"/>
              </a:spcBef>
            </a:pPr>
            <a:r>
              <a:rPr lang="en-GB" altLang="en-US" dirty="0" smtClean="0"/>
              <a:t>A revised Mental Health Act Code of Practice for Wales is being developed and is due to be issued after these learning materials are published. </a:t>
            </a:r>
            <a:r>
              <a:rPr lang="en-GB" altLang="en-US" smtClean="0"/>
              <a:t>Participants should become familiar with this revised code of practice. </a:t>
            </a:r>
            <a:endParaRPr lang="en-GB" altLang="en-US" b="1" smtClean="0"/>
          </a:p>
          <a:p>
            <a:pPr>
              <a:spcBef>
                <a:spcPct val="0"/>
              </a:spcBef>
            </a:pPr>
            <a:endParaRPr lang="en-GB"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C61881-39D5-4C7F-938B-D67E552C1D82}" type="slidenum">
              <a:rPr lang="en-GB" altLang="en-US"/>
              <a:pPr/>
              <a:t>34</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777C9C-41FD-4FB9-8660-ACC3E3A2E18F}" type="slidenum">
              <a:rPr lang="en-GB" altLang="en-US"/>
              <a:pPr/>
              <a:t>35</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6A70F6-911E-40B6-9B48-A6991E37924A}" type="slidenum">
              <a:rPr lang="en-GB" altLang="en-US"/>
              <a:pPr/>
              <a:t>36</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Refer participants to </a:t>
            </a:r>
            <a:r>
              <a:rPr lang="en-GB" altLang="en-US" dirty="0" smtClean="0"/>
              <a:t>Chapter </a:t>
            </a:r>
            <a:r>
              <a:rPr lang="en-GB" altLang="en-US" dirty="0"/>
              <a:t>5 of the Mental Health Act 1983 Code of Practice for </a:t>
            </a:r>
            <a:r>
              <a:rPr lang="en-GB" altLang="en-US" dirty="0" smtClean="0"/>
              <a:t>Wales, </a:t>
            </a:r>
            <a:r>
              <a:rPr lang="en-GB" altLang="en-US" dirty="0"/>
              <a:t>which gives full details on the role of the ‘Nearest Relative’. </a:t>
            </a:r>
            <a:r>
              <a:rPr lang="en-GB" sz="1200" kern="1200" dirty="0">
                <a:solidFill>
                  <a:schemeClr val="tx1"/>
                </a:solidFill>
                <a:effectLst/>
                <a:latin typeface="+mn-lt"/>
                <a:ea typeface="+mn-ea"/>
                <a:cs typeface="+mn-cs"/>
              </a:rPr>
              <a:t>Please note that a revised Code of Practice for Wales is due to be published in </a:t>
            </a:r>
            <a:r>
              <a:rPr lang="en-GB" sz="1200" kern="1200" dirty="0" smtClean="0">
                <a:solidFill>
                  <a:schemeClr val="tx1"/>
                </a:solidFill>
                <a:effectLst/>
                <a:latin typeface="+mn-lt"/>
                <a:ea typeface="+mn-ea"/>
                <a:cs typeface="+mn-cs"/>
              </a:rPr>
              <a:t>2016.</a:t>
            </a:r>
            <a:endParaRPr lang="en-GB" altLang="en-US" dirty="0"/>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BED22DA-29F9-47F7-A46F-0F3FE4604D0C}" type="slidenum">
              <a:rPr lang="en-GB" altLang="en-US"/>
              <a:pPr/>
              <a:t>37</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C4DD2F-7985-4F33-8B39-302180422BDE}" type="slidenum">
              <a:rPr lang="en-GB" altLang="en-US"/>
              <a:pPr/>
              <a:t>38</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51A7650-4435-4C4A-9533-74EBDC6B45EA}" type="slidenum">
              <a:rPr lang="en-GB" altLang="en-US"/>
              <a:pPr/>
              <a:t>39</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Explain to participants that this final part of the workshop will summarise parts 1 and 2 of this workshop before going on to show what rights carers have under </a:t>
            </a:r>
            <a:r>
              <a:rPr lang="en-GB" altLang="en-US" dirty="0" smtClean="0"/>
              <a:t>two </a:t>
            </a:r>
            <a:r>
              <a:rPr lang="en-GB" altLang="en-US" dirty="0"/>
              <a:t>major pieces of mental health legislation – the Mental Health Act </a:t>
            </a:r>
            <a:r>
              <a:rPr lang="en-GB" altLang="en-US" dirty="0" smtClean="0"/>
              <a:t>1983, </a:t>
            </a:r>
            <a:r>
              <a:rPr lang="en-GB" altLang="en-US" dirty="0"/>
              <a:t>which applies across England and Wales, and the Mental Health (Wales) Measure </a:t>
            </a:r>
            <a:r>
              <a:rPr lang="en-GB" altLang="en-US" dirty="0" smtClean="0"/>
              <a:t>2010, </a:t>
            </a:r>
            <a:r>
              <a:rPr lang="en-GB" altLang="en-US" dirty="0"/>
              <a:t>which applies to Wales only.  </a:t>
            </a:r>
          </a:p>
          <a:p>
            <a:pPr>
              <a:spcBef>
                <a:spcPct val="0"/>
              </a:spcBef>
            </a:pPr>
            <a:endParaRPr lang="en-GB" altLang="en-US" dirty="0"/>
          </a:p>
          <a:p>
            <a:pPr>
              <a:spcBef>
                <a:spcPct val="0"/>
              </a:spcBef>
            </a:pPr>
            <a:r>
              <a:rPr lang="en-GB" altLang="en-US" dirty="0"/>
              <a:t>Where there are references to </a:t>
            </a:r>
            <a:r>
              <a:rPr lang="en-GB" altLang="en-US" dirty="0" smtClean="0"/>
              <a:t>“carers</a:t>
            </a:r>
            <a:r>
              <a:rPr lang="en-GB" altLang="en-US" dirty="0"/>
              <a:t>’ </a:t>
            </a:r>
            <a:r>
              <a:rPr lang="en-GB" altLang="en-US" dirty="0" smtClean="0"/>
              <a:t>rights” </a:t>
            </a:r>
            <a:r>
              <a:rPr lang="en-GB" altLang="en-US" dirty="0"/>
              <a:t>this reflects </a:t>
            </a:r>
            <a:r>
              <a:rPr lang="en-GB" altLang="en-US" dirty="0" smtClean="0"/>
              <a:t>there </a:t>
            </a:r>
            <a:r>
              <a:rPr lang="en-GB" altLang="en-US" dirty="0"/>
              <a:t>is a statutory duty under legislation. </a:t>
            </a:r>
            <a:r>
              <a:rPr lang="en-GB" altLang="en-US" dirty="0" smtClean="0"/>
              <a:t>Explain that </a:t>
            </a:r>
            <a:r>
              <a:rPr lang="en-GB" altLang="en-US" dirty="0"/>
              <a:t>although the Mental Capacity Act 2005 is not covered in this </a:t>
            </a:r>
            <a:r>
              <a:rPr lang="en-GB" altLang="en-US" dirty="0" smtClean="0"/>
              <a:t>workshop, </a:t>
            </a:r>
            <a:r>
              <a:rPr lang="en-GB" altLang="en-US" dirty="0"/>
              <a:t>participants should also familiarise themselves with this important piece of legislation.  </a:t>
            </a:r>
          </a:p>
          <a:p>
            <a:pPr>
              <a:spcBef>
                <a:spcPct val="0"/>
              </a:spcBef>
            </a:pPr>
            <a:endParaRPr lang="en-GB" altLang="en-US" dirty="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67173A-B15A-49CD-BBB8-B29E62F95556}" type="slidenum">
              <a:rPr lang="en-GB" altLang="en-US"/>
              <a:pPr/>
              <a:t>4</a:t>
            </a:fld>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11E485-BE1F-4FDD-ADE0-FA0A7BEBF2DF}" type="slidenum">
              <a:rPr lang="en-GB" altLang="en-US"/>
              <a:pPr/>
              <a:t>40</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E2B440-1625-45FB-9AED-EE37182E1CFD}" type="slidenum">
              <a:rPr lang="en-GB" altLang="en-US"/>
              <a:pPr/>
              <a:t>41</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FC5183-C687-4085-8DD9-2864D2D0406F}" type="slidenum">
              <a:rPr lang="en-GB" altLang="en-US"/>
              <a:pPr/>
              <a:t>42</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Refer participants to paragraphs 97 to 100  of the Part 4 Code of Practice (Meeting Needs) for the Social Services and Well-being (Wales) Act 2014. This states that:</a:t>
            </a:r>
          </a:p>
          <a:p>
            <a:pPr>
              <a:spcBef>
                <a:spcPct val="0"/>
              </a:spcBef>
            </a:pPr>
            <a:endParaRPr lang="en-GB" altLang="en-US" dirty="0"/>
          </a:p>
          <a:p>
            <a:pPr>
              <a:spcBef>
                <a:spcPct val="0"/>
              </a:spcBef>
            </a:pPr>
            <a:r>
              <a:rPr lang="en-GB" altLang="en-US" dirty="0"/>
              <a:t>Para. 97: </a:t>
            </a:r>
            <a:r>
              <a:rPr lang="en-GB" altLang="en-US" dirty="0" smtClean="0"/>
              <a:t>“The </a:t>
            </a:r>
            <a:r>
              <a:rPr lang="en-GB" altLang="en-US" dirty="0"/>
              <a:t>process of preparing, reviewing or revising a care and support plan may link in with the preparation, review or revision of plans by other bodies for the person in question. Local authorities may co-ordinate the preparation and review of plans where another body is preparing a relevant plan at the same time</a:t>
            </a:r>
            <a:r>
              <a:rPr lang="en-GB" altLang="en-US" dirty="0" smtClean="0"/>
              <a:t>.” </a:t>
            </a:r>
            <a:endParaRPr lang="en-GB" altLang="en-US" dirty="0"/>
          </a:p>
          <a:p>
            <a:pPr>
              <a:spcBef>
                <a:spcPct val="0"/>
              </a:spcBef>
            </a:pPr>
            <a:endParaRPr lang="en-GB" altLang="en-US" dirty="0"/>
          </a:p>
          <a:p>
            <a:pPr>
              <a:spcBef>
                <a:spcPct val="0"/>
              </a:spcBef>
            </a:pPr>
            <a:r>
              <a:rPr lang="en-GB" altLang="en-US" dirty="0"/>
              <a:t>Para. 98: </a:t>
            </a:r>
            <a:r>
              <a:rPr lang="en-GB" altLang="en-US" dirty="0" smtClean="0"/>
              <a:t>“Where </a:t>
            </a:r>
            <a:r>
              <a:rPr lang="en-GB" altLang="en-US" dirty="0"/>
              <a:t>there are overlapping duties to prepare plans that are nationally or legally prescribed (for example a Care and Treatment Plan prescribed under the Mental Health (Wales) Measure </a:t>
            </a:r>
            <a:r>
              <a:rPr lang="en-GB" altLang="en-US" dirty="0" smtClean="0"/>
              <a:t>2010... </a:t>
            </a:r>
            <a:r>
              <a:rPr lang="en-GB" altLang="en-US" dirty="0"/>
              <a:t>and there is a plan that meets the requirements of a care and support plan; the preparation, delivery and review of that plan can be regarded as the way for the local authority to meet its duties to prepare, deliver and review a care and support plan</a:t>
            </a:r>
            <a:r>
              <a:rPr lang="en-GB" altLang="en-US" dirty="0" smtClean="0"/>
              <a:t>.”    </a:t>
            </a:r>
            <a:endParaRPr lang="en-GB" altLang="en-US" dirty="0"/>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339189A-775C-46FB-BEB9-F6623F971597}" type="slidenum">
              <a:rPr lang="en-GB" altLang="en-US"/>
              <a:pPr/>
              <a:t>43</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5BCB6A-9565-435B-A189-25A4BE124A04}" type="slidenum">
              <a:rPr lang="en-GB" altLang="en-US"/>
              <a:pPr/>
              <a:t>44</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2FDB272-E6F0-4580-8C07-378CB93D76F5}" type="slidenum">
              <a:rPr lang="en-GB" altLang="en-US"/>
              <a:pPr/>
              <a:t>45</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704E23-5A67-4A3C-8E88-214BEC06D312}" type="slidenum">
              <a:rPr lang="en-GB" altLang="en-US"/>
              <a:pPr/>
              <a:t>46</a:t>
            </a:fld>
            <a:endParaRPr lang="en-GB" alt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42C97C-E131-41B2-98E5-67101E1CD866}" type="slidenum">
              <a:rPr lang="en-GB" altLang="en-US"/>
              <a:pPr/>
              <a:t>47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The main part of this presentation relates to how the Act can help better support carers of people with mental health conditions, but this group of carers also have rights under both the Mental Health Act 1983 and the Mental Health (Wales) Measure </a:t>
            </a:r>
            <a:r>
              <a:rPr lang="en-GB" altLang="en-US" dirty="0" smtClean="0"/>
              <a:t>2010.</a:t>
            </a:r>
            <a:endParaRPr lang="en-GB"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A9B180-CCE9-40E5-9CEE-F155F8135BE2}" type="slidenum">
              <a:rPr lang="en-GB" altLang="en-US"/>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a:t>
            </a:r>
            <a:endParaRPr lang="en-GB" altLang="en-US" dirty="0"/>
          </a:p>
          <a:p>
            <a:pPr>
              <a:spcBef>
                <a:spcPct val="0"/>
              </a:spcBef>
            </a:pPr>
            <a:endParaRPr lang="en-GB" altLang="en-US" dirty="0"/>
          </a:p>
          <a:p>
            <a:pPr>
              <a:spcBef>
                <a:spcPct val="0"/>
              </a:spcBef>
            </a:pPr>
            <a:r>
              <a:rPr lang="en-GB" altLang="en-US" dirty="0"/>
              <a:t>2. e.g. definition of a </a:t>
            </a:r>
            <a:r>
              <a:rPr lang="en-GB" altLang="en-US" dirty="0" smtClean="0"/>
              <a:t>carer.</a:t>
            </a:r>
            <a:endParaRPr lang="en-GB" altLang="en-US" dirty="0"/>
          </a:p>
          <a:p>
            <a:pPr>
              <a:spcBef>
                <a:spcPct val="0"/>
              </a:spcBef>
            </a:pPr>
            <a:r>
              <a:rPr lang="en-GB" altLang="en-US" dirty="0"/>
              <a:t>3. e.g. changes to the arrangements for </a:t>
            </a:r>
            <a:r>
              <a:rPr lang="en-GB" altLang="en-US" dirty="0" smtClean="0"/>
              <a:t>carers’ assessments.</a:t>
            </a:r>
            <a:endParaRPr lang="en-GB" alt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F87B334-9DB1-4789-8D72-4C9C73D736D9}" type="slidenum">
              <a:rPr lang="en-GB" altLang="en-US"/>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latin typeface="Arial" panose="020B0604020202020204" pitchFamily="34" charset="0"/>
                <a:cs typeface="Arial" panose="020B0604020202020204" pitchFamily="34" charset="0"/>
              </a:rPr>
              <a:t>Facilitator Notes:	</a:t>
            </a: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Let </a:t>
            </a:r>
            <a:r>
              <a:rPr lang="en-GB" altLang="en-US" dirty="0" smtClean="0">
                <a:latin typeface="Arial" panose="020B0604020202020204" pitchFamily="34" charset="0"/>
                <a:cs typeface="Arial" panose="020B0604020202020204" pitchFamily="34" charset="0"/>
              </a:rPr>
              <a:t>the participants </a:t>
            </a:r>
            <a:r>
              <a:rPr lang="en-GB" altLang="en-US" dirty="0">
                <a:latin typeface="Arial" panose="020B0604020202020204" pitchFamily="34" charset="0"/>
                <a:cs typeface="Arial" panose="020B0604020202020204" pitchFamily="34" charset="0"/>
              </a:rPr>
              <a:t>know </a:t>
            </a:r>
            <a:r>
              <a:rPr lang="en-GB" altLang="en-US" dirty="0" smtClean="0">
                <a:latin typeface="Arial" panose="020B0604020202020204" pitchFamily="34" charset="0"/>
                <a:cs typeface="Arial" panose="020B0604020202020204" pitchFamily="34" charset="0"/>
              </a:rPr>
              <a:t>you </a:t>
            </a:r>
            <a:r>
              <a:rPr lang="en-GB" altLang="en-US" dirty="0">
                <a:latin typeface="Arial" panose="020B0604020202020204" pitchFamily="34" charset="0"/>
                <a:cs typeface="Arial" panose="020B0604020202020204" pitchFamily="34" charset="0"/>
              </a:rPr>
              <a:t>will not be going through every part of the Act, but will be focusing on the key parts that relate to carers – mainly Parts 1, 2, 3 and </a:t>
            </a:r>
            <a:r>
              <a:rPr lang="en-GB" altLang="en-US" dirty="0" smtClean="0">
                <a:latin typeface="Arial" panose="020B0604020202020204" pitchFamily="34" charset="0"/>
                <a:cs typeface="Arial" panose="020B0604020202020204" pitchFamily="34" charset="0"/>
              </a:rPr>
              <a:t>4. After </a:t>
            </a:r>
            <a:r>
              <a:rPr lang="en-GB" altLang="en-US" dirty="0">
                <a:latin typeface="Arial" panose="020B0604020202020204" pitchFamily="34" charset="0"/>
                <a:cs typeface="Arial" panose="020B0604020202020204" pitchFamily="34" charset="0"/>
              </a:rPr>
              <a:t>summarising the key provisions and aspects of the Act that specifically relate to carers, you will be focusing on the specific needs of carers of people with mental health problems and discussing how the Act can help support </a:t>
            </a:r>
            <a:r>
              <a:rPr lang="en-GB" altLang="en-US" dirty="0" smtClean="0">
                <a:latin typeface="Arial" panose="020B0604020202020204" pitchFamily="34" charset="0"/>
                <a:cs typeface="Arial" panose="020B0604020202020204" pitchFamily="34" charset="0"/>
              </a:rPr>
              <a:t>them.</a:t>
            </a:r>
          </a:p>
          <a:p>
            <a:pPr>
              <a:spcBef>
                <a:spcPct val="0"/>
              </a:spcBef>
            </a:pPr>
            <a:endParaRPr lang="en-GB" altLang="en-US"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Although the focus of this training is on carers, the provisions within the Act apply equally to people who need care and support. One of the strengths of the Act is that carers have equal rights to those who need care and </a:t>
            </a:r>
            <a:r>
              <a:rPr lang="en-GB" altLang="en-US" dirty="0" smtClean="0">
                <a:latin typeface="Arial" panose="020B0604020202020204" pitchFamily="34" charset="0"/>
                <a:cs typeface="Arial" panose="020B0604020202020204" pitchFamily="34" charset="0"/>
              </a:rPr>
              <a:t>support.</a:t>
            </a:r>
          </a:p>
          <a:p>
            <a:pPr>
              <a:spcBef>
                <a:spcPct val="0"/>
              </a:spcBef>
            </a:pPr>
            <a:r>
              <a:rPr lang="en-GB" altLang="en-US" dirty="0" smtClean="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a:p>
            <a:pPr>
              <a:spcBef>
                <a:spcPct val="0"/>
              </a:spcBef>
            </a:pPr>
            <a:r>
              <a:rPr lang="en-GB" altLang="en-US" dirty="0">
                <a:latin typeface="Arial" panose="020B0604020202020204" pitchFamily="34" charset="0"/>
                <a:cs typeface="Arial" panose="020B0604020202020204" pitchFamily="34" charset="0"/>
              </a:rPr>
              <a:t>Inform participants </a:t>
            </a:r>
            <a:r>
              <a:rPr lang="en-GB" altLang="en-US" dirty="0" smtClean="0">
                <a:latin typeface="Arial" panose="020B0604020202020204" pitchFamily="34" charset="0"/>
                <a:cs typeface="Arial" panose="020B0604020202020204" pitchFamily="34" charset="0"/>
              </a:rPr>
              <a:t>further </a:t>
            </a:r>
            <a:r>
              <a:rPr lang="en-GB" altLang="en-US" dirty="0">
                <a:latin typeface="Arial" panose="020B0604020202020204" pitchFamily="34" charset="0"/>
                <a:cs typeface="Arial" panose="020B0604020202020204" pitchFamily="34" charset="0"/>
              </a:rPr>
              <a:t>training </a:t>
            </a:r>
            <a:r>
              <a:rPr lang="en-GB" altLang="en-US" dirty="0" smtClean="0">
                <a:latin typeface="Arial" panose="020B0604020202020204" pitchFamily="34" charset="0"/>
                <a:cs typeface="Arial" panose="020B0604020202020204" pitchFamily="34" charset="0"/>
              </a:rPr>
              <a:t>is available </a:t>
            </a:r>
            <a:r>
              <a:rPr lang="en-GB" altLang="en-US" dirty="0">
                <a:latin typeface="Arial" panose="020B0604020202020204" pitchFamily="34" charset="0"/>
                <a:cs typeface="Arial" panose="020B0604020202020204" pitchFamily="34" charset="0"/>
              </a:rPr>
              <a:t>that </a:t>
            </a:r>
            <a:r>
              <a:rPr lang="en-GB" altLang="en-US" dirty="0" smtClean="0">
                <a:latin typeface="Arial" panose="020B0604020202020204" pitchFamily="34" charset="0"/>
                <a:cs typeface="Arial" panose="020B0604020202020204" pitchFamily="34" charset="0"/>
              </a:rPr>
              <a:t>covers, </a:t>
            </a:r>
            <a:r>
              <a:rPr lang="en-GB" altLang="en-US" dirty="0">
                <a:latin typeface="Arial" panose="020B0604020202020204" pitchFamily="34" charset="0"/>
                <a:cs typeface="Arial" panose="020B0604020202020204" pitchFamily="34" charset="0"/>
              </a:rPr>
              <a:t>in much greater </a:t>
            </a:r>
            <a:r>
              <a:rPr lang="en-GB" altLang="en-US" dirty="0" smtClean="0">
                <a:latin typeface="Arial" panose="020B0604020202020204" pitchFamily="34" charset="0"/>
                <a:cs typeface="Arial" panose="020B0604020202020204" pitchFamily="34" charset="0"/>
              </a:rPr>
              <a:t>detail, </a:t>
            </a:r>
            <a:r>
              <a:rPr lang="en-GB" altLang="en-US" dirty="0">
                <a:latin typeface="Arial" panose="020B0604020202020204" pitchFamily="34" charset="0"/>
                <a:cs typeface="Arial" panose="020B0604020202020204" pitchFamily="34" charset="0"/>
              </a:rPr>
              <a:t>every part of the Act, and signpost </a:t>
            </a:r>
            <a:r>
              <a:rPr lang="en-GB" altLang="en-US" dirty="0" smtClean="0">
                <a:latin typeface="Arial" panose="020B0604020202020204" pitchFamily="34" charset="0"/>
                <a:cs typeface="Arial" panose="020B0604020202020204" pitchFamily="34" charset="0"/>
              </a:rPr>
              <a:t>them to where this is.</a:t>
            </a:r>
            <a:endParaRPr lang="en-GB" altLang="en-US" dirty="0">
              <a:latin typeface="Arial" panose="020B0604020202020204" pitchFamily="34" charset="0"/>
              <a:cs typeface="Arial" panose="020B0604020202020204" pitchFamily="34" charset="0"/>
            </a:endParaRPr>
          </a:p>
          <a:p>
            <a:pPr>
              <a:spcBef>
                <a:spcPct val="0"/>
              </a:spcBef>
            </a:pPr>
            <a:endParaRPr lang="en-GB" altLang="en-US" b="1" dirty="0">
              <a:latin typeface="Arial" panose="020B0604020202020204" pitchFamily="34" charset="0"/>
              <a:cs typeface="Arial" panose="020B0604020202020204" pitchFamily="34" charset="0"/>
            </a:endParaRPr>
          </a:p>
          <a:p>
            <a:pPr>
              <a:spcBef>
                <a:spcPct val="0"/>
              </a:spcBef>
            </a:pPr>
            <a:endParaRPr lang="en-GB" altLang="en-US" dirty="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7C6CE1-7668-4229-864C-59BED9902929}" type="slidenum">
              <a:rPr lang="en-GB" altLang="en-US"/>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buFont typeface="Arial" pitchFamily="34" charset="0"/>
              <a:buNone/>
              <a:defRPr/>
            </a:pPr>
            <a:r>
              <a:rPr lang="en-GB" b="1" dirty="0">
                <a:latin typeface="Arial" pitchFamily="34" charset="0"/>
                <a:cs typeface="Arial" pitchFamily="34" charset="0"/>
              </a:rPr>
              <a:t>Facilitator Notes:	</a:t>
            </a:r>
          </a:p>
          <a:p>
            <a:pPr fontAlgn="auto">
              <a:spcBef>
                <a:spcPts val="0"/>
              </a:spcBef>
              <a:spcAft>
                <a:spcPts val="0"/>
              </a:spcAft>
              <a:buFont typeface="Arial" pitchFamily="34" charset="0"/>
              <a:buNone/>
              <a:defRPr/>
            </a:pPr>
            <a:endParaRPr lang="en-GB" b="1" dirty="0">
              <a:latin typeface="Arial" pitchFamily="34" charset="0"/>
              <a:cs typeface="Arial" pitchFamily="34" charset="0"/>
            </a:endParaRPr>
          </a:p>
          <a:p>
            <a:pPr fontAlgn="auto">
              <a:spcBef>
                <a:spcPts val="0"/>
              </a:spcBef>
              <a:spcAft>
                <a:spcPts val="0"/>
              </a:spcAft>
              <a:defRPr/>
            </a:pPr>
            <a:r>
              <a:rPr lang="en-GB" dirty="0" smtClean="0"/>
              <a:t>The new </a:t>
            </a:r>
            <a:r>
              <a:rPr lang="en-GB" dirty="0"/>
              <a:t>definition of carers removes the previous requirement that carers must </a:t>
            </a:r>
            <a:r>
              <a:rPr lang="en-GB" dirty="0" smtClean="0"/>
              <a:t>provide </a:t>
            </a:r>
            <a:r>
              <a:rPr lang="en-GB" dirty="0"/>
              <a:t>“a substantial amount of care on a regular basis</a:t>
            </a:r>
            <a:r>
              <a:rPr lang="en-GB" dirty="0" smtClean="0"/>
              <a:t>”.</a:t>
            </a:r>
            <a:endParaRPr lang="en-GB" dirty="0"/>
          </a:p>
          <a:p>
            <a:pPr fontAlgn="auto">
              <a:spcBef>
                <a:spcPts val="0"/>
              </a:spcBef>
              <a:spcAft>
                <a:spcPts val="0"/>
              </a:spcAft>
              <a:defRPr/>
            </a:pPr>
            <a:r>
              <a:rPr lang="en-GB" dirty="0"/>
              <a:t> </a:t>
            </a:r>
          </a:p>
          <a:p>
            <a:pPr fontAlgn="auto">
              <a:spcBef>
                <a:spcPts val="0"/>
              </a:spcBef>
              <a:spcAft>
                <a:spcPts val="0"/>
              </a:spcAft>
              <a:defRPr/>
            </a:pPr>
            <a:r>
              <a:rPr lang="en-GB" b="1" dirty="0"/>
              <a:t>Meaning of </a:t>
            </a:r>
            <a:r>
              <a:rPr lang="en-GB" b="1" dirty="0" smtClean="0"/>
              <a:t>“well-being”</a:t>
            </a:r>
            <a:endParaRPr lang="en-GB" b="1" dirty="0"/>
          </a:p>
          <a:p>
            <a:pPr fontAlgn="auto">
              <a:spcBef>
                <a:spcPts val="0"/>
              </a:spcBef>
              <a:spcAft>
                <a:spcPts val="0"/>
              </a:spcAft>
              <a:defRPr/>
            </a:pPr>
            <a:r>
              <a:rPr lang="en-GB" dirty="0" smtClean="0"/>
              <a:t>“Well-being”, </a:t>
            </a:r>
            <a:r>
              <a:rPr lang="en-GB" dirty="0"/>
              <a:t>in relation to a person, means well-being in relation to any of the </a:t>
            </a:r>
            <a:r>
              <a:rPr lang="en-GB" dirty="0" smtClean="0"/>
              <a:t>following:</a:t>
            </a:r>
            <a:endParaRPr lang="en-GB" dirty="0"/>
          </a:p>
          <a:p>
            <a:pPr marL="628650" lvl="1" indent="-171450" fontAlgn="auto">
              <a:spcBef>
                <a:spcPts val="0"/>
              </a:spcBef>
              <a:spcAft>
                <a:spcPts val="0"/>
              </a:spcAft>
              <a:buFont typeface="Arial" panose="020B0604020202020204" pitchFamily="34" charset="0"/>
              <a:buChar char="•"/>
              <a:defRPr/>
            </a:pPr>
            <a:r>
              <a:rPr lang="en-GB" dirty="0"/>
              <a:t>Physical and mental </a:t>
            </a:r>
            <a:r>
              <a:rPr lang="en-GB" dirty="0" smtClean="0"/>
              <a:t>health, </a:t>
            </a:r>
            <a:r>
              <a:rPr lang="en-GB" dirty="0"/>
              <a:t>and emotional well-being</a:t>
            </a:r>
          </a:p>
          <a:p>
            <a:pPr marL="628650" lvl="1" indent="-171450" fontAlgn="auto">
              <a:spcBef>
                <a:spcPts val="0"/>
              </a:spcBef>
              <a:spcAft>
                <a:spcPts val="0"/>
              </a:spcAft>
              <a:buFont typeface="Arial" panose="020B0604020202020204" pitchFamily="34" charset="0"/>
              <a:buChar char="•"/>
              <a:defRPr/>
            </a:pPr>
            <a:r>
              <a:rPr lang="en-GB" dirty="0"/>
              <a:t>Protection from abuse and neglect</a:t>
            </a:r>
          </a:p>
          <a:p>
            <a:pPr marL="628650" lvl="1" indent="-171450" fontAlgn="auto">
              <a:spcBef>
                <a:spcPts val="0"/>
              </a:spcBef>
              <a:spcAft>
                <a:spcPts val="0"/>
              </a:spcAft>
              <a:buFont typeface="Arial" panose="020B0604020202020204" pitchFamily="34" charset="0"/>
              <a:buChar char="•"/>
              <a:defRPr/>
            </a:pPr>
            <a:r>
              <a:rPr lang="en-GB" dirty="0"/>
              <a:t>Education, training and recreation</a:t>
            </a:r>
          </a:p>
          <a:p>
            <a:pPr marL="628650" lvl="1" indent="-171450" fontAlgn="auto">
              <a:spcBef>
                <a:spcPts val="0"/>
              </a:spcBef>
              <a:spcAft>
                <a:spcPts val="0"/>
              </a:spcAft>
              <a:buFont typeface="Arial" panose="020B0604020202020204" pitchFamily="34" charset="0"/>
              <a:buChar char="•"/>
              <a:defRPr/>
            </a:pPr>
            <a:r>
              <a:rPr lang="en-GB" dirty="0"/>
              <a:t>Domestic, family and personal relationships</a:t>
            </a:r>
          </a:p>
          <a:p>
            <a:pPr marL="628650" lvl="1" indent="-171450" fontAlgn="auto">
              <a:spcBef>
                <a:spcPts val="0"/>
              </a:spcBef>
              <a:spcAft>
                <a:spcPts val="0"/>
              </a:spcAft>
              <a:buFont typeface="Arial" panose="020B0604020202020204" pitchFamily="34" charset="0"/>
              <a:buChar char="•"/>
              <a:defRPr/>
            </a:pPr>
            <a:r>
              <a:rPr lang="en-GB" dirty="0"/>
              <a:t>Contribution made to society</a:t>
            </a:r>
          </a:p>
          <a:p>
            <a:pPr marL="628650" lvl="1" indent="-171450" fontAlgn="auto">
              <a:spcBef>
                <a:spcPts val="0"/>
              </a:spcBef>
              <a:spcAft>
                <a:spcPts val="0"/>
              </a:spcAft>
              <a:buFont typeface="Arial" panose="020B0604020202020204" pitchFamily="34" charset="0"/>
              <a:buChar char="•"/>
              <a:defRPr/>
            </a:pPr>
            <a:r>
              <a:rPr lang="en-GB" dirty="0"/>
              <a:t>Securing rights and entitlements</a:t>
            </a:r>
          </a:p>
          <a:p>
            <a:pPr marL="628650" lvl="1" indent="-171450" fontAlgn="auto">
              <a:spcBef>
                <a:spcPts val="0"/>
              </a:spcBef>
              <a:spcAft>
                <a:spcPts val="0"/>
              </a:spcAft>
              <a:buFont typeface="Arial" panose="020B0604020202020204" pitchFamily="34" charset="0"/>
              <a:buChar char="•"/>
              <a:defRPr/>
            </a:pPr>
            <a:r>
              <a:rPr lang="en-GB" dirty="0"/>
              <a:t>Social and economic well-being</a:t>
            </a:r>
          </a:p>
          <a:p>
            <a:pPr marL="628650" lvl="1" indent="-171450" fontAlgn="auto">
              <a:spcBef>
                <a:spcPts val="0"/>
              </a:spcBef>
              <a:spcAft>
                <a:spcPts val="0"/>
              </a:spcAft>
              <a:buFont typeface="Arial" panose="020B0604020202020204" pitchFamily="34" charset="0"/>
              <a:buChar char="•"/>
              <a:defRPr/>
            </a:pPr>
            <a:r>
              <a:rPr lang="en-GB" dirty="0"/>
              <a:t>Suitability of living accommodation</a:t>
            </a:r>
          </a:p>
          <a:p>
            <a:pPr fontAlgn="auto">
              <a:spcBef>
                <a:spcPts val="0"/>
              </a:spcBef>
              <a:spcAft>
                <a:spcPts val="0"/>
              </a:spcAft>
              <a:defRPr/>
            </a:pPr>
            <a:r>
              <a:rPr lang="en-GB" dirty="0"/>
              <a:t> </a:t>
            </a:r>
          </a:p>
          <a:p>
            <a:pPr fontAlgn="auto">
              <a:spcBef>
                <a:spcPts val="0"/>
              </a:spcBef>
              <a:spcAft>
                <a:spcPts val="0"/>
              </a:spcAft>
              <a:defRPr/>
            </a:pPr>
            <a:r>
              <a:rPr lang="en-GB" dirty="0"/>
              <a:t>In relation to a child, </a:t>
            </a:r>
            <a:r>
              <a:rPr lang="en-GB" dirty="0" smtClean="0"/>
              <a:t>“well-being” </a:t>
            </a:r>
            <a:r>
              <a:rPr lang="en-GB" dirty="0"/>
              <a:t>also </a:t>
            </a:r>
            <a:r>
              <a:rPr lang="en-GB" dirty="0" smtClean="0"/>
              <a:t>includes: </a:t>
            </a:r>
            <a:endParaRPr lang="en-GB" dirty="0"/>
          </a:p>
          <a:p>
            <a:pPr marL="628650" lvl="1" indent="-171450" fontAlgn="auto">
              <a:spcBef>
                <a:spcPts val="0"/>
              </a:spcBef>
              <a:spcAft>
                <a:spcPts val="0"/>
              </a:spcAft>
              <a:buFont typeface="Arial" panose="020B0604020202020204" pitchFamily="34" charset="0"/>
              <a:buChar char="•"/>
              <a:defRPr/>
            </a:pPr>
            <a:r>
              <a:rPr lang="en-GB" dirty="0"/>
              <a:t>Physical, intellectual, emotional, social and behavioural development</a:t>
            </a:r>
          </a:p>
          <a:p>
            <a:pPr marL="628650" lvl="1" indent="-171450" fontAlgn="auto">
              <a:spcBef>
                <a:spcPts val="0"/>
              </a:spcBef>
              <a:spcAft>
                <a:spcPts val="0"/>
              </a:spcAft>
              <a:buFont typeface="Arial" panose="020B0604020202020204" pitchFamily="34" charset="0"/>
              <a:buChar char="•"/>
              <a:defRPr/>
            </a:pPr>
            <a:r>
              <a:rPr lang="en-GB" dirty="0" smtClean="0"/>
              <a:t>“Welfare” </a:t>
            </a:r>
            <a:r>
              <a:rPr lang="en-GB" dirty="0"/>
              <a:t>as that word is interpreted for the purposes of the Children Act 1989</a:t>
            </a:r>
          </a:p>
          <a:p>
            <a:pPr fontAlgn="auto">
              <a:spcBef>
                <a:spcPts val="0"/>
              </a:spcBef>
              <a:spcAft>
                <a:spcPts val="0"/>
              </a:spcAft>
              <a:defRPr/>
            </a:pPr>
            <a:r>
              <a:rPr lang="en-GB" dirty="0"/>
              <a:t> </a:t>
            </a:r>
          </a:p>
          <a:p>
            <a:pPr fontAlgn="auto">
              <a:spcBef>
                <a:spcPts val="0"/>
              </a:spcBef>
              <a:spcAft>
                <a:spcPts val="0"/>
              </a:spcAft>
              <a:defRPr/>
            </a:pPr>
            <a:r>
              <a:rPr lang="en-GB" dirty="0"/>
              <a:t>In relation to an adult, </a:t>
            </a:r>
            <a:r>
              <a:rPr lang="en-GB" dirty="0" smtClean="0"/>
              <a:t>“well-being” </a:t>
            </a:r>
            <a:r>
              <a:rPr lang="en-GB" dirty="0"/>
              <a:t>also </a:t>
            </a:r>
            <a:r>
              <a:rPr lang="en-GB" dirty="0" smtClean="0"/>
              <a:t>includes: </a:t>
            </a:r>
            <a:endParaRPr lang="en-GB" dirty="0"/>
          </a:p>
          <a:p>
            <a:pPr marL="628650" lvl="1" indent="-171450" fontAlgn="auto">
              <a:spcBef>
                <a:spcPts val="0"/>
              </a:spcBef>
              <a:spcAft>
                <a:spcPts val="0"/>
              </a:spcAft>
              <a:buFont typeface="Arial" panose="020B0604020202020204" pitchFamily="34" charset="0"/>
              <a:buChar char="•"/>
              <a:defRPr/>
            </a:pPr>
            <a:r>
              <a:rPr lang="en-GB" dirty="0"/>
              <a:t>Control over </a:t>
            </a:r>
            <a:r>
              <a:rPr lang="en-GB" dirty="0" smtClean="0"/>
              <a:t>day-to-day </a:t>
            </a:r>
            <a:r>
              <a:rPr lang="en-GB" dirty="0"/>
              <a:t>life</a:t>
            </a:r>
          </a:p>
          <a:p>
            <a:pPr marL="628650" lvl="1" indent="-171450" fontAlgn="auto">
              <a:spcBef>
                <a:spcPts val="0"/>
              </a:spcBef>
              <a:spcAft>
                <a:spcPts val="0"/>
              </a:spcAft>
              <a:buFont typeface="Arial" panose="020B0604020202020204" pitchFamily="34" charset="0"/>
              <a:buChar char="•"/>
              <a:defRPr/>
            </a:pPr>
            <a:r>
              <a:rPr lang="en-GB" dirty="0"/>
              <a:t>Participation in </a:t>
            </a:r>
            <a:r>
              <a:rPr lang="en-GB" dirty="0" smtClean="0"/>
              <a:t>work </a:t>
            </a:r>
            <a:endParaRPr lang="en-GB" dirty="0"/>
          </a:p>
          <a:p>
            <a:pPr fontAlgn="auto">
              <a:spcBef>
                <a:spcPts val="0"/>
              </a:spcBef>
              <a:spcAft>
                <a:spcPts val="0"/>
              </a:spcAft>
              <a:buFont typeface="Arial" pitchFamily="34" charset="0"/>
              <a:buNone/>
              <a:defRPr/>
            </a:pPr>
            <a:endParaRPr lang="en-GB" b="1" dirty="0">
              <a:latin typeface="Arial" pitchFamily="34" charset="0"/>
              <a:cs typeface="Arial" pitchFamily="34" charset="0"/>
            </a:endParaRPr>
          </a:p>
          <a:p>
            <a:pPr fontAlgn="auto">
              <a:spcBef>
                <a:spcPts val="0"/>
              </a:spcBef>
              <a:spcAft>
                <a:spcPts val="0"/>
              </a:spcAft>
              <a:defRPr/>
            </a:pPr>
            <a:endParaRPr lang="en-GB" dirty="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E1849B-3AA5-447E-A8CC-E4CBE3364CC5}" type="slidenum">
              <a:rPr lang="en-GB" altLang="en-US"/>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buFont typeface="Arial" pitchFamily="34" charset="0"/>
              <a:buNone/>
              <a:defRPr/>
            </a:pPr>
            <a:r>
              <a:rPr lang="en-GB" b="1" dirty="0">
                <a:latin typeface="Arial" pitchFamily="34" charset="0"/>
                <a:cs typeface="Arial" pitchFamily="34" charset="0"/>
              </a:rPr>
              <a:t>Facilitator Notes:	</a:t>
            </a:r>
          </a:p>
          <a:p>
            <a:pPr fontAlgn="auto">
              <a:spcBef>
                <a:spcPts val="0"/>
              </a:spcBef>
              <a:spcAft>
                <a:spcPts val="0"/>
              </a:spcAft>
              <a:buFont typeface="Arial" pitchFamily="34" charset="0"/>
              <a:buNone/>
              <a:defRPr/>
            </a:pPr>
            <a:endParaRPr lang="en-GB" b="1" dirty="0">
              <a:latin typeface="Arial" pitchFamily="34" charset="0"/>
              <a:cs typeface="Arial" pitchFamily="34" charset="0"/>
            </a:endParaRPr>
          </a:p>
          <a:p>
            <a:pPr fontAlgn="auto">
              <a:spcBef>
                <a:spcPts val="0"/>
              </a:spcBef>
              <a:spcAft>
                <a:spcPts val="0"/>
              </a:spcAft>
              <a:defRPr/>
            </a:pPr>
            <a:r>
              <a:rPr lang="en-GB" b="1" dirty="0"/>
              <a:t>Overarching duties</a:t>
            </a:r>
            <a:endParaRPr lang="en-GB" dirty="0"/>
          </a:p>
          <a:p>
            <a:pPr fontAlgn="auto">
              <a:spcBef>
                <a:spcPts val="0"/>
              </a:spcBef>
              <a:spcAft>
                <a:spcPts val="0"/>
              </a:spcAft>
              <a:defRPr/>
            </a:pPr>
            <a:r>
              <a:rPr lang="en-GB" dirty="0"/>
              <a:t>The overarching duty applies to a person exercising functions under this </a:t>
            </a:r>
            <a:r>
              <a:rPr lang="en-GB" dirty="0" smtClean="0"/>
              <a:t>Act.</a:t>
            </a:r>
            <a:r>
              <a:rPr lang="en-GB" dirty="0"/>
              <a:t>	</a:t>
            </a:r>
          </a:p>
          <a:p>
            <a:pPr fontAlgn="auto">
              <a:spcBef>
                <a:spcPts val="0"/>
              </a:spcBef>
              <a:spcAft>
                <a:spcPts val="0"/>
              </a:spcAft>
              <a:defRPr/>
            </a:pPr>
            <a:r>
              <a:rPr lang="en-GB" dirty="0"/>
              <a:t>The Act requires that persons exercising functions under the Act (in relation to an adult carer</a:t>
            </a:r>
            <a:r>
              <a:rPr lang="en-GB" dirty="0" smtClean="0"/>
              <a:t>): “Must </a:t>
            </a:r>
            <a:r>
              <a:rPr lang="en-GB" dirty="0"/>
              <a:t>have due regard to the United Nations Principles for Older </a:t>
            </a:r>
            <a:r>
              <a:rPr lang="en-GB" dirty="0" smtClean="0"/>
              <a:t>Persons” – </a:t>
            </a:r>
            <a:r>
              <a:rPr lang="en-GB" b="1" dirty="0"/>
              <a:t>Give </a:t>
            </a:r>
            <a:r>
              <a:rPr lang="en-GB" b="1" dirty="0" smtClean="0"/>
              <a:t>out </a:t>
            </a:r>
            <a:r>
              <a:rPr lang="en-GB" b="1" dirty="0"/>
              <a:t>handout (1</a:t>
            </a:r>
            <a:r>
              <a:rPr lang="en-GB" b="1" dirty="0" smtClean="0"/>
              <a:t>)</a:t>
            </a:r>
            <a:r>
              <a:rPr lang="en-GB" b="0" dirty="0" smtClean="0"/>
              <a:t>.</a:t>
            </a:r>
            <a:endParaRPr lang="en-GB" b="0" dirty="0"/>
          </a:p>
          <a:p>
            <a:pPr fontAlgn="auto">
              <a:spcBef>
                <a:spcPts val="0"/>
              </a:spcBef>
              <a:spcAft>
                <a:spcPts val="0"/>
              </a:spcAft>
              <a:defRPr/>
            </a:pPr>
            <a:r>
              <a:rPr lang="en-GB" b="1" dirty="0"/>
              <a:t> </a:t>
            </a:r>
            <a:endParaRPr lang="en-GB" dirty="0"/>
          </a:p>
          <a:p>
            <a:pPr fontAlgn="auto">
              <a:spcBef>
                <a:spcPts val="0"/>
              </a:spcBef>
              <a:spcAft>
                <a:spcPts val="0"/>
              </a:spcAft>
              <a:defRPr/>
            </a:pPr>
            <a:r>
              <a:rPr lang="en-GB" b="1" dirty="0"/>
              <a:t>Well-being outcomes</a:t>
            </a:r>
            <a:endParaRPr lang="en-GB" dirty="0"/>
          </a:p>
          <a:p>
            <a:pPr fontAlgn="auto">
              <a:spcBef>
                <a:spcPts val="0"/>
              </a:spcBef>
              <a:spcAft>
                <a:spcPts val="0"/>
              </a:spcAft>
              <a:defRPr/>
            </a:pPr>
            <a:r>
              <a:rPr lang="en-GB" dirty="0"/>
              <a:t>The statement must specify the outcomes that are to be achieved, in terms of the well-being of carers, by means of:</a:t>
            </a:r>
          </a:p>
          <a:p>
            <a:pPr marL="628650" lvl="1" indent="-171450" fontAlgn="auto">
              <a:spcBef>
                <a:spcPts val="0"/>
              </a:spcBef>
              <a:spcAft>
                <a:spcPts val="0"/>
              </a:spcAft>
              <a:buFont typeface="Arial" panose="020B0604020202020204" pitchFamily="34" charset="0"/>
              <a:buChar char="•"/>
              <a:defRPr/>
            </a:pPr>
            <a:r>
              <a:rPr lang="en-GB" dirty="0"/>
              <a:t>Support provided by local authorities under this Act</a:t>
            </a:r>
          </a:p>
          <a:p>
            <a:pPr marL="628650" lvl="1" indent="-171450" fontAlgn="auto">
              <a:spcBef>
                <a:spcPts val="0"/>
              </a:spcBef>
              <a:spcAft>
                <a:spcPts val="0"/>
              </a:spcAft>
              <a:buFont typeface="Arial" panose="020B0604020202020204" pitchFamily="34" charset="0"/>
              <a:buChar char="•"/>
              <a:defRPr/>
            </a:pPr>
            <a:r>
              <a:rPr lang="en-GB" dirty="0"/>
              <a:t>Support provided by </a:t>
            </a:r>
            <a:r>
              <a:rPr lang="en-GB" dirty="0" smtClean="0"/>
              <a:t>others, </a:t>
            </a:r>
            <a:r>
              <a:rPr lang="en-GB" dirty="0"/>
              <a:t>which is of a kind that could be </a:t>
            </a:r>
            <a:r>
              <a:rPr lang="en-GB" dirty="0" smtClean="0"/>
              <a:t>provided </a:t>
            </a:r>
            <a:r>
              <a:rPr lang="en-GB" dirty="0"/>
              <a:t>by local authorities under this Act</a:t>
            </a:r>
          </a:p>
          <a:p>
            <a:pPr marL="628650" lvl="1" indent="-171450" fontAlgn="auto">
              <a:spcBef>
                <a:spcPts val="0"/>
              </a:spcBef>
              <a:spcAft>
                <a:spcPts val="0"/>
              </a:spcAft>
              <a:buFont typeface="Arial" panose="020B0604020202020204" pitchFamily="34" charset="0"/>
              <a:buChar char="•"/>
              <a:defRPr/>
            </a:pPr>
            <a:r>
              <a:rPr lang="en-GB" dirty="0"/>
              <a:t>The statement must also specify measures by reference to which the achievement of those outcomes is to be assessed</a:t>
            </a:r>
          </a:p>
          <a:p>
            <a:pPr fontAlgn="auto">
              <a:spcBef>
                <a:spcPts val="0"/>
              </a:spcBef>
              <a:spcAft>
                <a:spcPts val="0"/>
              </a:spcAft>
              <a:defRPr/>
            </a:pPr>
            <a:r>
              <a:rPr lang="en-GB" dirty="0"/>
              <a:t> </a:t>
            </a:r>
          </a:p>
          <a:p>
            <a:pPr fontAlgn="auto">
              <a:spcBef>
                <a:spcPts val="0"/>
              </a:spcBef>
              <a:spcAft>
                <a:spcPts val="0"/>
              </a:spcAft>
              <a:defRPr/>
            </a:pPr>
            <a:r>
              <a:rPr lang="en-GB" b="1" dirty="0"/>
              <a:t>Population Assessment</a:t>
            </a:r>
            <a:endParaRPr lang="en-GB" dirty="0"/>
          </a:p>
          <a:p>
            <a:pPr fontAlgn="auto">
              <a:spcBef>
                <a:spcPts val="0"/>
              </a:spcBef>
              <a:spcAft>
                <a:spcPts val="0"/>
              </a:spcAft>
              <a:defRPr/>
            </a:pPr>
            <a:r>
              <a:rPr lang="en-GB" dirty="0"/>
              <a:t>A local authority and </a:t>
            </a:r>
            <a:r>
              <a:rPr lang="en-GB" dirty="0" smtClean="0"/>
              <a:t>every local health</a:t>
            </a:r>
            <a:r>
              <a:rPr lang="en-GB" baseline="0" dirty="0" smtClean="0"/>
              <a:t> board whose</a:t>
            </a:r>
            <a:r>
              <a:rPr lang="en-GB" dirty="0" smtClean="0"/>
              <a:t> area </a:t>
            </a:r>
            <a:r>
              <a:rPr lang="en-GB" dirty="0"/>
              <a:t>lies within </a:t>
            </a:r>
            <a:r>
              <a:rPr lang="en-GB" dirty="0" smtClean="0"/>
              <a:t>that </a:t>
            </a:r>
            <a:r>
              <a:rPr lang="en-GB" dirty="0"/>
              <a:t>of the local authority must jointly </a:t>
            </a:r>
            <a:r>
              <a:rPr lang="en-GB" dirty="0" smtClean="0"/>
              <a:t>assess:</a:t>
            </a:r>
            <a:endParaRPr lang="en-GB" dirty="0"/>
          </a:p>
          <a:p>
            <a:pPr marL="628650" lvl="1" indent="-171450" fontAlgn="auto">
              <a:spcBef>
                <a:spcPts val="0"/>
              </a:spcBef>
              <a:spcAft>
                <a:spcPts val="0"/>
              </a:spcAft>
              <a:buFont typeface="Arial" panose="020B0604020202020204" pitchFamily="34" charset="0"/>
              <a:buChar char="•"/>
              <a:defRPr/>
            </a:pPr>
            <a:r>
              <a:rPr lang="en-GB" dirty="0"/>
              <a:t>The extent to which there are carers in the local authority’s area who need support</a:t>
            </a:r>
          </a:p>
          <a:p>
            <a:pPr marL="628650" lvl="1" indent="-171450" fontAlgn="auto">
              <a:spcBef>
                <a:spcPts val="0"/>
              </a:spcBef>
              <a:spcAft>
                <a:spcPts val="0"/>
              </a:spcAft>
              <a:buFont typeface="Arial" panose="020B0604020202020204" pitchFamily="34" charset="0"/>
              <a:buChar char="•"/>
              <a:defRPr/>
            </a:pPr>
            <a:r>
              <a:rPr lang="en-GB" dirty="0"/>
              <a:t>The extent to which there are carers whose needs for support are not being met (by the authority, the </a:t>
            </a:r>
            <a:r>
              <a:rPr lang="en-GB" dirty="0" smtClean="0"/>
              <a:t>local</a:t>
            </a:r>
            <a:r>
              <a:rPr lang="en-GB" baseline="0" dirty="0" smtClean="0"/>
              <a:t> health board</a:t>
            </a:r>
            <a:r>
              <a:rPr lang="en-GB" dirty="0" smtClean="0"/>
              <a:t> </a:t>
            </a:r>
            <a:r>
              <a:rPr lang="en-GB" dirty="0"/>
              <a:t>or otherwise)  </a:t>
            </a:r>
          </a:p>
          <a:p>
            <a:pPr marL="628650" lvl="1" indent="-171450" fontAlgn="auto">
              <a:spcBef>
                <a:spcPts val="0"/>
              </a:spcBef>
              <a:spcAft>
                <a:spcPts val="0"/>
              </a:spcAft>
              <a:buFont typeface="Arial" panose="020B0604020202020204" pitchFamily="34" charset="0"/>
              <a:buChar char="•"/>
              <a:defRPr/>
            </a:pPr>
            <a:r>
              <a:rPr lang="en-GB" dirty="0"/>
              <a:t>The range and level of services required to meet the support needs of carers</a:t>
            </a:r>
          </a:p>
          <a:p>
            <a:pPr marL="628650" lvl="1" indent="-171450" fontAlgn="auto">
              <a:spcBef>
                <a:spcPts val="0"/>
              </a:spcBef>
              <a:spcAft>
                <a:spcPts val="0"/>
              </a:spcAft>
              <a:buFont typeface="Arial" panose="020B0604020202020204" pitchFamily="34" charset="0"/>
              <a:buChar char="•"/>
              <a:defRPr/>
            </a:pPr>
            <a:r>
              <a:rPr lang="en-GB" dirty="0"/>
              <a:t>The range and level of preventative services that are available</a:t>
            </a:r>
          </a:p>
          <a:p>
            <a:pPr marL="628650" lvl="1" indent="-171450" fontAlgn="auto">
              <a:spcBef>
                <a:spcPts val="0"/>
              </a:spcBef>
              <a:spcAft>
                <a:spcPts val="0"/>
              </a:spcAft>
              <a:buFont typeface="Arial" panose="020B0604020202020204" pitchFamily="34" charset="0"/>
              <a:buChar char="•"/>
              <a:defRPr/>
            </a:pPr>
            <a:r>
              <a:rPr lang="en-GB" dirty="0"/>
              <a:t>How these services will be delivered through the medium of </a:t>
            </a:r>
            <a:r>
              <a:rPr lang="en-GB" dirty="0" smtClean="0"/>
              <a:t>Welsh</a:t>
            </a:r>
            <a:endParaRPr lang="en-GB" dirty="0"/>
          </a:p>
          <a:p>
            <a:pPr fontAlgn="auto">
              <a:spcBef>
                <a:spcPts val="0"/>
              </a:spcBef>
              <a:spcAft>
                <a:spcPts val="0"/>
              </a:spcAft>
              <a:defRPr/>
            </a:pPr>
            <a:endParaRPr lang="en-GB" dirty="0"/>
          </a:p>
          <a:p>
            <a:pPr fontAlgn="auto">
              <a:spcBef>
                <a:spcPts val="0"/>
              </a:spcBef>
              <a:spcAft>
                <a:spcPts val="0"/>
              </a:spcAft>
              <a:defRPr/>
            </a:pPr>
            <a:r>
              <a:rPr lang="en-GB" b="1" dirty="0"/>
              <a:t>Provision of information, advice and assistance</a:t>
            </a:r>
            <a:endParaRPr lang="en-GB" dirty="0"/>
          </a:p>
          <a:p>
            <a:pPr fontAlgn="auto">
              <a:spcBef>
                <a:spcPts val="0"/>
              </a:spcBef>
              <a:spcAft>
                <a:spcPts val="0"/>
              </a:spcAft>
              <a:defRPr/>
            </a:pPr>
            <a:r>
              <a:rPr lang="en-GB" dirty="0"/>
              <a:t>A local authority must provide:</a:t>
            </a:r>
          </a:p>
          <a:p>
            <a:pPr marL="628650" lvl="1" indent="-171450" fontAlgn="auto">
              <a:spcBef>
                <a:spcPts val="0"/>
              </a:spcBef>
              <a:spcAft>
                <a:spcPts val="0"/>
              </a:spcAft>
              <a:buFont typeface="Arial" panose="020B0604020202020204" pitchFamily="34" charset="0"/>
              <a:buChar char="•"/>
              <a:defRPr/>
            </a:pPr>
            <a:r>
              <a:rPr lang="en-GB" dirty="0"/>
              <a:t>Information on support that is available and that is accurate and </a:t>
            </a:r>
            <a:r>
              <a:rPr lang="en-GB" dirty="0" smtClean="0"/>
              <a:t>up-to-date</a:t>
            </a:r>
            <a:endParaRPr lang="en-GB" dirty="0"/>
          </a:p>
          <a:p>
            <a:pPr marL="628650" lvl="1" indent="-171450" fontAlgn="auto">
              <a:spcBef>
                <a:spcPts val="0"/>
              </a:spcBef>
              <a:spcAft>
                <a:spcPts val="0"/>
              </a:spcAft>
              <a:buFont typeface="Arial" panose="020B0604020202020204" pitchFamily="34" charset="0"/>
              <a:buChar char="•"/>
              <a:defRPr/>
            </a:pPr>
            <a:r>
              <a:rPr lang="en-GB" dirty="0"/>
              <a:t>Advice on support for carers that is appropriate to the individual following a proportionate assessment </a:t>
            </a:r>
          </a:p>
          <a:p>
            <a:pPr marL="628650" lvl="1" indent="-171450" fontAlgn="auto">
              <a:spcBef>
                <a:spcPts val="0"/>
              </a:spcBef>
              <a:spcAft>
                <a:spcPts val="0"/>
              </a:spcAft>
              <a:buFont typeface="Arial" panose="020B0604020202020204" pitchFamily="34" charset="0"/>
              <a:buChar char="•"/>
              <a:defRPr/>
            </a:pPr>
            <a:r>
              <a:rPr lang="en-GB" dirty="0"/>
              <a:t>Advice which is comprehensive, </a:t>
            </a:r>
            <a:r>
              <a:rPr lang="en-GB" dirty="0" smtClean="0"/>
              <a:t>impartial </a:t>
            </a:r>
            <a:r>
              <a:rPr lang="en-GB" dirty="0"/>
              <a:t>and in the best interests of the individual</a:t>
            </a:r>
          </a:p>
          <a:p>
            <a:pPr fontAlgn="auto">
              <a:spcBef>
                <a:spcPts val="0"/>
              </a:spcBef>
              <a:spcAft>
                <a:spcPts val="0"/>
              </a:spcAft>
              <a:defRPr/>
            </a:pPr>
            <a:endParaRPr lang="en-GB" dirty="0"/>
          </a:p>
          <a:p>
            <a:pPr fontAlgn="auto">
              <a:spcBef>
                <a:spcPts val="0"/>
              </a:spcBef>
              <a:spcAft>
                <a:spcPts val="0"/>
              </a:spcAft>
              <a:defRPr/>
            </a:pPr>
            <a:r>
              <a:rPr lang="en-GB" dirty="0"/>
              <a:t> </a:t>
            </a:r>
          </a:p>
          <a:p>
            <a:pPr fontAlgn="auto">
              <a:spcBef>
                <a:spcPts val="0"/>
              </a:spcBef>
              <a:spcAft>
                <a:spcPts val="0"/>
              </a:spcAft>
              <a:buFont typeface="Arial" pitchFamily="34" charset="0"/>
              <a:buNone/>
              <a:defRPr/>
            </a:pPr>
            <a:endParaRPr lang="en-GB" b="1" dirty="0">
              <a:latin typeface="Arial" pitchFamily="34" charset="0"/>
              <a:cs typeface="Arial" pitchFamily="34" charset="0"/>
            </a:endParaRPr>
          </a:p>
          <a:p>
            <a:pPr fontAlgn="auto">
              <a:spcBef>
                <a:spcPts val="0"/>
              </a:spcBef>
              <a:spcAft>
                <a:spcPts val="0"/>
              </a:spcAft>
              <a:defRPr/>
            </a:pPr>
            <a:endParaRPr lang="en-GB"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A62C7D-067F-4429-8B63-7F932861327D}" type="slidenum">
              <a:rPr lang="en-GB" altLang="en-US"/>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023BF0B-F880-4862-9D30-8E97BD4B81BB}" type="datetimeFigureOut">
              <a:rPr lang="en-GB"/>
              <a:pPr>
                <a:defRPr/>
              </a:pPr>
              <a:t>29/04/2016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B4D699B-B8F1-41BE-BFD4-3A84166A2F4C}" type="slidenum">
              <a:rPr lang="en-GB" altLang="en-US"/>
              <a:pPr/>
              <a:t>‹#›</a:t>
            </a:fld>
            <a:endParaRPr lang="en-GB" altLang="en-US"/>
          </a:p>
        </p:txBody>
      </p:sp>
    </p:spTree>
    <p:extLst>
      <p:ext uri="{BB962C8B-B14F-4D97-AF65-F5344CB8AC3E}">
        <p14:creationId xmlns:p14="http://schemas.microsoft.com/office/powerpoint/2010/main" val="320208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58C8A8D-2662-4085-AA30-4B689BDF7115}" type="datetimeFigureOut">
              <a:rPr lang="en-GB"/>
              <a:pPr>
                <a:defRPr/>
              </a:pPr>
              <a:t>29/04/2016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88F6E81-D67E-453E-BD5A-FDFEBABCEB20}" type="slidenum">
              <a:rPr lang="en-GB" altLang="en-US"/>
              <a:pPr/>
              <a:t>‹#›</a:t>
            </a:fld>
            <a:endParaRPr lang="en-GB" altLang="en-US"/>
          </a:p>
        </p:txBody>
      </p:sp>
    </p:spTree>
    <p:extLst>
      <p:ext uri="{BB962C8B-B14F-4D97-AF65-F5344CB8AC3E}">
        <p14:creationId xmlns:p14="http://schemas.microsoft.com/office/powerpoint/2010/main" val="6687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D3769E6-6F46-4263-8CFC-2E7A5AF58CCE}" type="datetimeFigureOut">
              <a:rPr lang="en-GB"/>
              <a:pPr>
                <a:defRPr/>
              </a:pPr>
              <a:t>29/04/2016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B8AB10F6-5990-4AD7-B8D1-1AB2F022182F}" type="slidenum">
              <a:rPr lang="en-GB" altLang="en-US"/>
              <a:pPr/>
              <a:t>‹#›</a:t>
            </a:fld>
            <a:endParaRPr lang="en-GB" altLang="en-US"/>
          </a:p>
        </p:txBody>
      </p:sp>
    </p:spTree>
    <p:extLst>
      <p:ext uri="{BB962C8B-B14F-4D97-AF65-F5344CB8AC3E}">
        <p14:creationId xmlns:p14="http://schemas.microsoft.com/office/powerpoint/2010/main" val="355425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F7A0381-FDEA-499C-95CB-15E247ECC161}" type="datetimeFigureOut">
              <a:rPr lang="en-GB"/>
              <a:pPr>
                <a:defRPr/>
              </a:pPr>
              <a:t>29/04/2016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4EB4C8E-4B12-4BF1-80C1-0BF61D0309DC}" type="slidenum">
              <a:rPr lang="en-GB" altLang="en-US"/>
              <a:pPr/>
              <a:t>‹#›</a:t>
            </a:fld>
            <a:endParaRPr lang="en-GB" altLang="en-US"/>
          </a:p>
        </p:txBody>
      </p:sp>
    </p:spTree>
    <p:extLst>
      <p:ext uri="{BB962C8B-B14F-4D97-AF65-F5344CB8AC3E}">
        <p14:creationId xmlns:p14="http://schemas.microsoft.com/office/powerpoint/2010/main" val="254253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466A71-78E3-44E4-BEFC-06919D323DB4}" type="datetimeFigureOut">
              <a:rPr lang="en-GB"/>
              <a:pPr>
                <a:defRPr/>
              </a:pPr>
              <a:t>29/04/2016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D775CA5-AE90-4FE9-8BA2-4E62AFC031FA}" type="slidenum">
              <a:rPr lang="en-GB" altLang="en-US"/>
              <a:pPr/>
              <a:t>‹#›</a:t>
            </a:fld>
            <a:endParaRPr lang="en-GB" altLang="en-US"/>
          </a:p>
        </p:txBody>
      </p:sp>
    </p:spTree>
    <p:extLst>
      <p:ext uri="{BB962C8B-B14F-4D97-AF65-F5344CB8AC3E}">
        <p14:creationId xmlns:p14="http://schemas.microsoft.com/office/powerpoint/2010/main" val="2028939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5330FD-C108-4CC8-A411-731FAE962CA9}" type="datetimeFigureOut">
              <a:rPr lang="en-GB"/>
              <a:pPr>
                <a:defRPr/>
              </a:pPr>
              <a:t>29/04/2016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B81B80F-EDAA-480F-A980-6F0658B8E82D}" type="slidenum">
              <a:rPr lang="en-GB" altLang="en-US"/>
              <a:pPr/>
              <a:t>‹#›</a:t>
            </a:fld>
            <a:endParaRPr lang="en-GB" altLang="en-US"/>
          </a:p>
        </p:txBody>
      </p:sp>
    </p:spTree>
    <p:extLst>
      <p:ext uri="{BB962C8B-B14F-4D97-AF65-F5344CB8AC3E}">
        <p14:creationId xmlns:p14="http://schemas.microsoft.com/office/powerpoint/2010/main" val="220158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E4EB11-C678-464A-BC0D-6F824F0895E5}" type="datetimeFigureOut">
              <a:rPr lang="en-GB"/>
              <a:pPr>
                <a:defRPr/>
              </a:pPr>
              <a:t>29/04/2016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130E06A-9000-4C08-9DF7-A35FB0F43A13}" type="slidenum">
              <a:rPr lang="en-GB" altLang="en-US"/>
              <a:pPr/>
              <a:t>‹#›</a:t>
            </a:fld>
            <a:endParaRPr lang="en-GB" altLang="en-US"/>
          </a:p>
        </p:txBody>
      </p:sp>
    </p:spTree>
    <p:extLst>
      <p:ext uri="{BB962C8B-B14F-4D97-AF65-F5344CB8AC3E}">
        <p14:creationId xmlns:p14="http://schemas.microsoft.com/office/powerpoint/2010/main" val="323797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9586F3E-8A86-4FEA-9D83-6A26B4942B9B}" type="datetimeFigureOut">
              <a:rPr lang="en-GB"/>
              <a:pPr>
                <a:defRPr/>
              </a:pPr>
              <a:t>29/04/2016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E8C0D97-8454-45EB-9B27-E2F7E81223D4}" type="slidenum">
              <a:rPr lang="en-GB" altLang="en-US"/>
              <a:pPr/>
              <a:t>‹#›</a:t>
            </a:fld>
            <a:endParaRPr lang="en-GB" altLang="en-US"/>
          </a:p>
        </p:txBody>
      </p:sp>
    </p:spTree>
    <p:extLst>
      <p:ext uri="{BB962C8B-B14F-4D97-AF65-F5344CB8AC3E}">
        <p14:creationId xmlns:p14="http://schemas.microsoft.com/office/powerpoint/2010/main" val="1383838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06824DA-6554-4820-BBA9-4ADB1FC351BF}" type="datetimeFigureOut">
              <a:rPr lang="en-GB"/>
              <a:pPr>
                <a:defRPr/>
              </a:pPr>
              <a:t>29/04/2016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805BCCB-FDFF-4B00-807C-49199209C141}" type="slidenum">
              <a:rPr lang="en-GB" altLang="en-US"/>
              <a:pPr/>
              <a:t>‹#›</a:t>
            </a:fld>
            <a:endParaRPr lang="en-GB" altLang="en-US"/>
          </a:p>
        </p:txBody>
      </p:sp>
    </p:spTree>
    <p:extLst>
      <p:ext uri="{BB962C8B-B14F-4D97-AF65-F5344CB8AC3E}">
        <p14:creationId xmlns:p14="http://schemas.microsoft.com/office/powerpoint/2010/main" val="426925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788" y="292100"/>
            <a:ext cx="2143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14"/>
          <p:cNvCxnSpPr/>
          <p:nvPr userDrawn="1"/>
        </p:nvCxnSpPr>
        <p:spPr>
          <a:xfrm>
            <a:off x="684213" y="2638425"/>
            <a:ext cx="7775575"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pic>
        <p:nvPicPr>
          <p:cNvPr id="5" name="Picture 7" descr="CCW LOGO.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404813"/>
            <a:ext cx="24812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rcRect t="6122" b="5711"/>
          <a:stretch>
            <a:fillRect/>
          </a:stretch>
        </p:blipFill>
        <p:spPr bwMode="auto">
          <a:xfrm>
            <a:off x="2224088" y="2781300"/>
            <a:ext cx="46958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81577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t="6122" b="5711"/>
          <a:stretch>
            <a:fillRect/>
          </a:stretch>
        </p:blipFill>
        <p:spPr bwMode="auto">
          <a:xfrm>
            <a:off x="7596188" y="260350"/>
            <a:ext cx="14081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468313" y="1268413"/>
            <a:ext cx="7127875"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67544" y="260648"/>
            <a:ext cx="7128792" cy="998984"/>
          </a:xfrm>
        </p:spPr>
        <p:txBody>
          <a:bodyPr anchor="b">
            <a:noAutofit/>
          </a:bodyPr>
          <a:lstStyle>
            <a:lvl1pPr algn="l">
              <a:defRPr sz="3200" b="1">
                <a:solidFill>
                  <a:srgbClr val="34B555"/>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12776"/>
            <a:ext cx="8229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a:latin typeface="Arial" panose="020B0604020202020204" pitchFamily="34" charset="0"/>
                <a:cs typeface="Arial" panose="020B0604020202020204" pitchFamily="34" charset="0"/>
              </a:defRPr>
            </a:lvl4pPr>
            <a:lvl5pPr>
              <a:buClr>
                <a:srgbClr val="34B555"/>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0"/>
          </p:nvPr>
        </p:nvSpPr>
        <p:spPr>
          <a:xfrm>
            <a:off x="3492500" y="6308725"/>
            <a:ext cx="2133600" cy="365125"/>
          </a:xfrm>
        </p:spPr>
        <p:txBody>
          <a:bodyPr/>
          <a:lstStyle>
            <a:lvl1pPr algn="ctr">
              <a:defRPr sz="1100">
                <a:latin typeface="Arial" panose="020B0604020202020204" pitchFamily="34" charset="0"/>
              </a:defRPr>
            </a:lvl1pPr>
          </a:lstStyle>
          <a:p>
            <a:fld id="{FB083966-ABB0-4825-B009-ECB37379F4E8}" type="slidenum">
              <a:rPr lang="en-GB" altLang="en-US"/>
              <a:pPr/>
              <a:t>‹#›</a:t>
            </a:fld>
            <a:endParaRPr lang="en-GB" altLang="en-US"/>
          </a:p>
        </p:txBody>
      </p:sp>
    </p:spTree>
    <p:extLst>
      <p:ext uri="{BB962C8B-B14F-4D97-AF65-F5344CB8AC3E}">
        <p14:creationId xmlns:p14="http://schemas.microsoft.com/office/powerpoint/2010/main" val="421784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3" name="Straight Connector 12"/>
          <p:cNvCxnSpPr/>
          <p:nvPr userDrawn="1"/>
        </p:nvCxnSpPr>
        <p:spPr>
          <a:xfrm>
            <a:off x="684213" y="2638425"/>
            <a:ext cx="7775575"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t="6122" b="5711"/>
          <a:stretch>
            <a:fillRect/>
          </a:stretch>
        </p:blipFill>
        <p:spPr bwMode="auto">
          <a:xfrm>
            <a:off x="2224088" y="2781300"/>
            <a:ext cx="46958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055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t="6122" b="5711"/>
          <a:stretch>
            <a:fillRect/>
          </a:stretch>
        </p:blipFill>
        <p:spPr bwMode="auto">
          <a:xfrm>
            <a:off x="7596188" y="260350"/>
            <a:ext cx="14081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3"/>
          <p:cNvCxnSpPr/>
          <p:nvPr userDrawn="1"/>
        </p:nvCxnSpPr>
        <p:spPr>
          <a:xfrm>
            <a:off x="468313" y="1268413"/>
            <a:ext cx="7127875" cy="0"/>
          </a:xfrm>
          <a:prstGeom prst="line">
            <a:avLst/>
          </a:prstGeom>
          <a:ln>
            <a:solidFill>
              <a:srgbClr val="34B555"/>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4788"/>
            <a:ext cx="4038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sz="2000">
                <a:latin typeface="Arial" panose="020B0604020202020204" pitchFamily="34" charset="0"/>
                <a:cs typeface="Arial" panose="020B0604020202020204" pitchFamily="34" charset="0"/>
              </a:defRPr>
            </a:lvl4pPr>
            <a:lvl5pPr>
              <a:buClr>
                <a:srgbClr val="34B555"/>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84788"/>
            <a:ext cx="4038600" cy="4525963"/>
          </a:xfrm>
        </p:spPr>
        <p:txBody>
          <a:bodyPr/>
          <a:lstStyle>
            <a:lvl1pPr>
              <a:buClr>
                <a:srgbClr val="34B555"/>
              </a:buClr>
              <a:defRPr sz="2400">
                <a:latin typeface="Arial" panose="020B0604020202020204" pitchFamily="34" charset="0"/>
                <a:cs typeface="Arial" panose="020B0604020202020204" pitchFamily="34" charset="0"/>
              </a:defRPr>
            </a:lvl1pPr>
            <a:lvl2pPr>
              <a:buClr>
                <a:srgbClr val="34B555"/>
              </a:buClr>
              <a:defRPr sz="2000">
                <a:latin typeface="Arial" panose="020B0604020202020204" pitchFamily="34" charset="0"/>
                <a:cs typeface="Arial" panose="020B0604020202020204" pitchFamily="34" charset="0"/>
              </a:defRPr>
            </a:lvl2pPr>
            <a:lvl3pPr>
              <a:buClr>
                <a:srgbClr val="34B555"/>
              </a:buClr>
              <a:defRPr sz="2000">
                <a:latin typeface="Arial" panose="020B0604020202020204" pitchFamily="34" charset="0"/>
                <a:cs typeface="Arial" panose="020B0604020202020204" pitchFamily="34" charset="0"/>
              </a:defRPr>
            </a:lvl3pPr>
            <a:lvl4pPr>
              <a:buClr>
                <a:srgbClr val="34B555"/>
              </a:buClr>
              <a:defRPr sz="2000">
                <a:latin typeface="Arial" panose="020B0604020202020204" pitchFamily="34" charset="0"/>
                <a:cs typeface="Arial" panose="020B0604020202020204" pitchFamily="34" charset="0"/>
              </a:defRPr>
            </a:lvl4pPr>
            <a:lvl5pPr>
              <a:buClr>
                <a:srgbClr val="34B555"/>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p:cNvSpPr>
            <a:spLocks noGrp="1"/>
          </p:cNvSpPr>
          <p:nvPr>
            <p:ph type="title"/>
          </p:nvPr>
        </p:nvSpPr>
        <p:spPr>
          <a:xfrm>
            <a:off x="467544" y="260648"/>
            <a:ext cx="7128792" cy="998984"/>
          </a:xfrm>
        </p:spPr>
        <p:txBody>
          <a:bodyPr anchor="b">
            <a:noAutofit/>
          </a:bodyPr>
          <a:lstStyle>
            <a:lvl1pPr algn="l">
              <a:defRPr sz="3200" b="1">
                <a:solidFill>
                  <a:srgbClr val="34B555"/>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7" name="Slide Number Placeholder 5"/>
          <p:cNvSpPr>
            <a:spLocks noGrp="1"/>
          </p:cNvSpPr>
          <p:nvPr>
            <p:ph type="sldNum" sz="quarter" idx="10"/>
          </p:nvPr>
        </p:nvSpPr>
        <p:spPr>
          <a:xfrm>
            <a:off x="3492500" y="6308725"/>
            <a:ext cx="2133600" cy="365125"/>
          </a:xfrm>
        </p:spPr>
        <p:txBody>
          <a:bodyPr/>
          <a:lstStyle>
            <a:lvl1pPr algn="ctr">
              <a:defRPr sz="1100">
                <a:latin typeface="Arial" panose="020B0604020202020204" pitchFamily="34" charset="0"/>
              </a:defRPr>
            </a:lvl1pPr>
          </a:lstStyle>
          <a:p>
            <a:fld id="{2717B9FC-08AC-4201-8020-112E5B01B1C4}" type="slidenum">
              <a:rPr lang="en-GB" altLang="en-US"/>
              <a:pPr/>
              <a:t>‹#›</a:t>
            </a:fld>
            <a:endParaRPr lang="en-GB" altLang="en-US"/>
          </a:p>
        </p:txBody>
      </p:sp>
    </p:spTree>
    <p:extLst>
      <p:ext uri="{BB962C8B-B14F-4D97-AF65-F5344CB8AC3E}">
        <p14:creationId xmlns:p14="http://schemas.microsoft.com/office/powerpoint/2010/main" val="409010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492500" y="6308725"/>
            <a:ext cx="2133600" cy="365125"/>
          </a:xfrm>
        </p:spPr>
        <p:txBody>
          <a:bodyPr/>
          <a:lstStyle>
            <a:lvl1pPr algn="ctr">
              <a:defRPr sz="1100">
                <a:latin typeface="Arial" panose="020B0604020202020204" pitchFamily="34" charset="0"/>
              </a:defRPr>
            </a:lvl1pPr>
          </a:lstStyle>
          <a:p>
            <a:fld id="{8191129E-32BE-433F-BBB0-3F5FD1FACA21}" type="slidenum">
              <a:rPr lang="en-GB" altLang="en-US"/>
              <a:pPr/>
              <a:t>‹#›</a:t>
            </a:fld>
            <a:endParaRPr lang="en-GB" altLang="en-US"/>
          </a:p>
        </p:txBody>
      </p:sp>
    </p:spTree>
    <p:extLst>
      <p:ext uri="{BB962C8B-B14F-4D97-AF65-F5344CB8AC3E}">
        <p14:creationId xmlns:p14="http://schemas.microsoft.com/office/powerpoint/2010/main" val="240564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F2037F66-7635-45A6-A49D-B7EE6D592285}" type="datetimeFigureOut">
              <a:rPr lang="en-GB"/>
              <a:pPr>
                <a:defRPr/>
              </a:pPr>
              <a:t>29/04/2016</a:t>
            </a:fld>
            <a:endParaRPr lang="en-GB"/>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FD34D4F-BDA9-4064-ADAB-08C7C0EBE760}" type="slidenum">
              <a:rPr lang="en-GB" altLang="en-US"/>
              <a:pPr/>
              <a:t>‹#›</a:t>
            </a:fld>
            <a:endParaRPr lang="en-GB" altLang="en-US"/>
          </a:p>
        </p:txBody>
      </p:sp>
    </p:spTree>
    <p:extLst>
      <p:ext uri="{BB962C8B-B14F-4D97-AF65-F5344CB8AC3E}">
        <p14:creationId xmlns:p14="http://schemas.microsoft.com/office/powerpoint/2010/main" val="419588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6375B30-AB4D-42C7-A782-98C779E4B3B7}" type="datetimeFigureOut">
              <a:rPr lang="en-GB"/>
              <a:pPr>
                <a:defRPr/>
              </a:pPr>
              <a:t>29/04/2016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F9F4945-126A-4F82-B840-B8DD9D298EC1}" type="slidenum">
              <a:rPr lang="en-GB" altLang="en-US"/>
              <a:pPr/>
              <a:t>‹#›</a:t>
            </a:fld>
            <a:endParaRPr lang="en-GB" altLang="en-US"/>
          </a:p>
        </p:txBody>
      </p:sp>
    </p:spTree>
    <p:extLst>
      <p:ext uri="{BB962C8B-B14F-4D97-AF65-F5344CB8AC3E}">
        <p14:creationId xmlns:p14="http://schemas.microsoft.com/office/powerpoint/2010/main" val="331718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470226F-FAD4-45A2-9678-30C734BC5FD7}" type="datetimeFigureOut">
              <a:rPr lang="en-GB"/>
              <a:pPr>
                <a:defRPr/>
              </a:pPr>
              <a:t>29/04/2016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ADB65B1-26F2-4C21-B545-5C837ED51D7E}" type="slidenum">
              <a:rPr lang="en-GB" altLang="en-US"/>
              <a:pPr/>
              <a:t>‹#›</a:t>
            </a:fld>
            <a:endParaRPr lang="en-GB" altLang="en-US"/>
          </a:p>
        </p:txBody>
      </p:sp>
    </p:spTree>
    <p:extLst>
      <p:ext uri="{BB962C8B-B14F-4D97-AF65-F5344CB8AC3E}">
        <p14:creationId xmlns:p14="http://schemas.microsoft.com/office/powerpoint/2010/main" val="211880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0B35DFA-336E-451F-B887-687E899B2BD7}" type="datetimeFigureOut">
              <a:rPr lang="en-GB"/>
              <a:pPr>
                <a:defRPr/>
              </a:pPr>
              <a:t>29/04/2016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FB087C4-300A-4CB6-BCFA-241309DA561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68" r:id="rId4"/>
    <p:sldLayoutId id="2147483669" r:id="rId5"/>
    <p:sldLayoutId id="2147483670" r:id="rId6"/>
    <p:sldLayoutId id="2147483671"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rs5Q30LfpwI" TargetMode="External"/><Relationship Id="rId3" Type="http://schemas.openxmlformats.org/officeDocument/2006/relationships/slideLayout" Target="../slideLayouts/slideLayout3.xml"/><Relationship Id="rId7" Type="http://schemas.openxmlformats.org/officeDocument/2006/relationships/hyperlink" Target="https://www.youtube.com/watch?v=nPu95Mx4324" TargetMode="External"/><Relationship Id="rId2" Type="http://schemas.openxmlformats.org/officeDocument/2006/relationships/video" Target="https://www.youtube.com/embed/rs5Q30LfpwI" TargetMode="External"/><Relationship Id="rId1" Type="http://schemas.openxmlformats.org/officeDocument/2006/relationships/video" Target="https://www.youtube.com/embed/nPu95Mx4324"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carersuk.org/wale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hafal.org/services/carers/" TargetMode="External"/><Relationship Id="rId5" Type="http://schemas.openxmlformats.org/officeDocument/2006/relationships/hyperlink" Target="http://www.carersuk.org/help-and-advice/get-resources/carers-rights-guide?gclid=CL2844alncsCFaoy0wodhyoMyQ" TargetMode="External"/><Relationship Id="rId4" Type="http://schemas.openxmlformats.org/officeDocument/2006/relationships/hyperlink" Target="https://www.carers.org/wale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0" y="1052513"/>
            <a:ext cx="8818563" cy="1439862"/>
          </a:xfrm>
        </p:spPr>
        <p:txBody>
          <a:bodyPr/>
          <a:lstStyle/>
          <a:p>
            <a:r>
              <a:rPr lang="en-GB" altLang="en-US" sz="3000" dirty="0">
                <a:solidFill>
                  <a:srgbClr val="26686D"/>
                </a:solidFill>
              </a:rPr>
              <a:t>Social Services and </a:t>
            </a:r>
            <a:r>
              <a:rPr lang="en-GB" altLang="en-US" sz="3000" dirty="0" smtClean="0">
                <a:solidFill>
                  <a:srgbClr val="26686D"/>
                </a:solidFill>
              </a:rPr>
              <a:t>Well-being </a:t>
            </a:r>
            <a:r>
              <a:rPr lang="en-GB" altLang="en-US" sz="3000" dirty="0">
                <a:solidFill>
                  <a:srgbClr val="26686D"/>
                </a:solidFill>
              </a:rPr>
              <a:t>(Wales) Act</a:t>
            </a:r>
            <a:br>
              <a:rPr lang="en-GB" altLang="en-US" sz="3000" dirty="0">
                <a:solidFill>
                  <a:srgbClr val="26686D"/>
                </a:solidFill>
              </a:rPr>
            </a:br>
            <a:r>
              <a:rPr lang="en-GB" altLang="en-US" sz="1200" dirty="0">
                <a:solidFill>
                  <a:srgbClr val="26686D"/>
                </a:solidFill>
              </a:rPr>
              <a:t> </a:t>
            </a:r>
            <a:r>
              <a:rPr lang="en-GB" altLang="en-US" sz="3000" dirty="0">
                <a:solidFill>
                  <a:srgbClr val="26686D"/>
                </a:solidFill>
              </a:rPr>
              <a:t/>
            </a:r>
            <a:br>
              <a:rPr lang="en-GB" altLang="en-US" sz="3000" dirty="0">
                <a:solidFill>
                  <a:srgbClr val="26686D"/>
                </a:solidFill>
              </a:rPr>
            </a:br>
            <a:r>
              <a:rPr lang="en-GB" altLang="en-US" sz="2400" dirty="0">
                <a:solidFill>
                  <a:srgbClr val="26686D"/>
                </a:solidFill>
              </a:rPr>
              <a:t>Carers of People with Mental Health Conditions</a:t>
            </a:r>
          </a:p>
        </p:txBody>
      </p:sp>
      <p:pic>
        <p:nvPicPr>
          <p:cNvPr id="20482" name="Picture 2" descr="Hafal Hi Res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0350"/>
            <a:ext cx="19621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68313" y="260350"/>
            <a:ext cx="7127875" cy="998538"/>
          </a:xfrm>
        </p:spPr>
        <p:txBody>
          <a:bodyPr/>
          <a:lstStyle/>
          <a:p>
            <a:r>
              <a:rPr lang="en-GB" altLang="en-US" dirty="0"/>
              <a:t>Part 3 of the Act: </a:t>
            </a:r>
            <a:r>
              <a:rPr lang="en-GB" altLang="en-US" dirty="0" smtClean="0"/>
              <a:t/>
            </a:r>
            <a:br>
              <a:rPr lang="en-GB" altLang="en-US" dirty="0" smtClean="0"/>
            </a:br>
            <a:r>
              <a:rPr lang="en-GB" altLang="en-US" dirty="0" smtClean="0"/>
              <a:t>Assessing </a:t>
            </a:r>
            <a:r>
              <a:rPr lang="en-GB" altLang="en-US" dirty="0"/>
              <a:t>the Needs of Individuals</a:t>
            </a:r>
          </a:p>
        </p:txBody>
      </p:sp>
      <p:sp>
        <p:nvSpPr>
          <p:cNvPr id="3" name="Content Placeholder 2"/>
          <p:cNvSpPr>
            <a:spLocks noGrp="1"/>
          </p:cNvSpPr>
          <p:nvPr>
            <p:ph idx="1"/>
          </p:nvPr>
        </p:nvSpPr>
        <p:spPr>
          <a:xfrm>
            <a:off x="468313" y="1989138"/>
            <a:ext cx="8229600" cy="3897312"/>
          </a:xfrm>
        </p:spPr>
        <p:txBody>
          <a:bodyPr rtlCol="0">
            <a:normAutofit lnSpcReduction="10000"/>
          </a:bodyPr>
          <a:lstStyle/>
          <a:p>
            <a:pPr fontAlgn="auto">
              <a:spcAft>
                <a:spcPts val="600"/>
              </a:spcAft>
              <a:defRPr/>
            </a:pPr>
            <a:r>
              <a:rPr lang="en-GB" dirty="0">
                <a:solidFill>
                  <a:srgbClr val="26686D"/>
                </a:solidFill>
              </a:rPr>
              <a:t>The Act creates a duty for local authorities to undertake a carer’s assessment where it appears that the carer </a:t>
            </a:r>
            <a:r>
              <a:rPr lang="en-GB" dirty="0" smtClean="0">
                <a:solidFill>
                  <a:srgbClr val="26686D"/>
                </a:solidFill>
              </a:rPr>
              <a:t/>
            </a:r>
            <a:br>
              <a:rPr lang="en-GB" dirty="0" smtClean="0">
                <a:solidFill>
                  <a:srgbClr val="26686D"/>
                </a:solidFill>
              </a:rPr>
            </a:br>
            <a:r>
              <a:rPr lang="en-GB" dirty="0" smtClean="0">
                <a:solidFill>
                  <a:srgbClr val="26686D"/>
                </a:solidFill>
              </a:rPr>
              <a:t>has </a:t>
            </a:r>
            <a:r>
              <a:rPr lang="en-GB" dirty="0">
                <a:solidFill>
                  <a:srgbClr val="26686D"/>
                </a:solidFill>
              </a:rPr>
              <a:t>needs for support</a:t>
            </a:r>
          </a:p>
          <a:p>
            <a:pPr fontAlgn="auto">
              <a:spcAft>
                <a:spcPts val="600"/>
              </a:spcAft>
              <a:defRPr/>
            </a:pPr>
            <a:r>
              <a:rPr lang="en-GB" dirty="0">
                <a:solidFill>
                  <a:srgbClr val="26686D"/>
                </a:solidFill>
              </a:rPr>
              <a:t>The Act requires assessments to be proportionate to ensure more energy is focused on delivering support</a:t>
            </a:r>
          </a:p>
          <a:p>
            <a:pPr fontAlgn="auto">
              <a:spcAft>
                <a:spcPts val="600"/>
              </a:spcAft>
              <a:defRPr/>
            </a:pPr>
            <a:r>
              <a:rPr lang="en-GB" dirty="0">
                <a:solidFill>
                  <a:srgbClr val="26686D"/>
                </a:solidFill>
              </a:rPr>
              <a:t>Carers will be assessed as to whether they have </a:t>
            </a:r>
            <a:r>
              <a:rPr lang="en-GB" dirty="0" smtClean="0">
                <a:solidFill>
                  <a:srgbClr val="26686D"/>
                </a:solidFill>
              </a:rPr>
              <a:t/>
            </a:r>
            <a:br>
              <a:rPr lang="en-GB" dirty="0" smtClean="0">
                <a:solidFill>
                  <a:srgbClr val="26686D"/>
                </a:solidFill>
              </a:rPr>
            </a:br>
            <a:r>
              <a:rPr lang="en-GB" dirty="0" smtClean="0">
                <a:solidFill>
                  <a:srgbClr val="26686D"/>
                </a:solidFill>
              </a:rPr>
              <a:t>‘</a:t>
            </a:r>
            <a:r>
              <a:rPr lang="en-GB" dirty="0">
                <a:solidFill>
                  <a:srgbClr val="26686D"/>
                </a:solidFill>
              </a:rPr>
              <a:t>an eligible need’ for support against eligibility criteria</a:t>
            </a:r>
          </a:p>
          <a:p>
            <a:pPr fontAlgn="auto">
              <a:spcAft>
                <a:spcPts val="0"/>
              </a:spcAft>
              <a:defRPr/>
            </a:pPr>
            <a:r>
              <a:rPr lang="en-GB" dirty="0">
                <a:solidFill>
                  <a:srgbClr val="26686D"/>
                </a:solidFill>
              </a:rPr>
              <a:t>Local authorities must assess the extent to which the carer is able (and will continue to be able</a:t>
            </a:r>
            <a:r>
              <a:rPr lang="en-GB" dirty="0" smtClean="0">
                <a:solidFill>
                  <a:srgbClr val="26686D"/>
                </a:solidFill>
              </a:rPr>
              <a:t>) </a:t>
            </a:r>
            <a:r>
              <a:rPr lang="en-GB" dirty="0">
                <a:solidFill>
                  <a:srgbClr val="26686D"/>
                </a:solidFill>
              </a:rPr>
              <a:t>to provide care for the person </a:t>
            </a:r>
            <a:r>
              <a:rPr lang="en-GB" dirty="0" smtClean="0">
                <a:solidFill>
                  <a:srgbClr val="26686D"/>
                </a:solidFill>
              </a:rPr>
              <a:t>they’re </a:t>
            </a:r>
            <a:r>
              <a:rPr lang="en-GB" dirty="0">
                <a:solidFill>
                  <a:srgbClr val="26686D"/>
                </a:solidFill>
              </a:rPr>
              <a:t>caring </a:t>
            </a:r>
            <a:r>
              <a:rPr lang="en-GB" dirty="0" smtClean="0">
                <a:solidFill>
                  <a:srgbClr val="26686D"/>
                </a:solidFill>
              </a:rPr>
              <a:t>for</a:t>
            </a:r>
            <a:endParaRPr lang="en-GB" dirty="0">
              <a:solidFill>
                <a:srgbClr val="26686D"/>
              </a:solidFill>
            </a:endParaRPr>
          </a:p>
          <a:p>
            <a:pPr fontAlgn="auto">
              <a:spcAft>
                <a:spcPts val="0"/>
              </a:spcAft>
              <a:defRPr/>
            </a:pPr>
            <a:endParaRPr lang="en-GB" dirty="0"/>
          </a:p>
        </p:txBody>
      </p:sp>
      <p:sp>
        <p:nvSpPr>
          <p:cNvPr id="5" name="Rectangle 4"/>
          <p:cNvSpPr/>
          <p:nvPr/>
        </p:nvSpPr>
        <p:spPr>
          <a:xfrm>
            <a:off x="468313" y="1916113"/>
            <a:ext cx="8351837" cy="4105275"/>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68313" y="260350"/>
            <a:ext cx="7127875" cy="998538"/>
          </a:xfrm>
        </p:spPr>
        <p:txBody>
          <a:bodyPr/>
          <a:lstStyle/>
          <a:p>
            <a:r>
              <a:rPr lang="en-GB" altLang="en-US" dirty="0"/>
              <a:t>Part 4 of the Act: </a:t>
            </a:r>
            <a:r>
              <a:rPr lang="en-GB" altLang="en-US" dirty="0" smtClean="0"/>
              <a:t>Meeting </a:t>
            </a:r>
            <a:r>
              <a:rPr lang="en-GB" altLang="en-US" dirty="0"/>
              <a:t>Needs (and Direct Payments)</a:t>
            </a:r>
          </a:p>
        </p:txBody>
      </p:sp>
      <p:sp>
        <p:nvSpPr>
          <p:cNvPr id="3" name="Content Placeholder 2"/>
          <p:cNvSpPr>
            <a:spLocks noGrp="1"/>
          </p:cNvSpPr>
          <p:nvPr>
            <p:ph idx="1"/>
          </p:nvPr>
        </p:nvSpPr>
        <p:spPr>
          <a:xfrm>
            <a:off x="468313" y="1628775"/>
            <a:ext cx="8229600" cy="4525963"/>
          </a:xfrm>
        </p:spPr>
        <p:txBody>
          <a:bodyPr/>
          <a:lstStyle/>
          <a:p>
            <a:pPr>
              <a:spcAft>
                <a:spcPts val="600"/>
              </a:spcAft>
            </a:pPr>
            <a:r>
              <a:rPr lang="en-GB" altLang="en-US" dirty="0">
                <a:solidFill>
                  <a:srgbClr val="26686D"/>
                </a:solidFill>
              </a:rPr>
              <a:t>A local authority must determine whether the provision </a:t>
            </a:r>
            <a:r>
              <a:rPr lang="en-GB" altLang="en-US" dirty="0" smtClean="0">
                <a:solidFill>
                  <a:srgbClr val="26686D"/>
                </a:solidFill>
              </a:rPr>
              <a:t/>
            </a:r>
            <a:br>
              <a:rPr lang="en-GB" altLang="en-US" dirty="0" smtClean="0">
                <a:solidFill>
                  <a:srgbClr val="26686D"/>
                </a:solidFill>
              </a:rPr>
            </a:br>
            <a:r>
              <a:rPr lang="en-GB" altLang="en-US" dirty="0" smtClean="0">
                <a:solidFill>
                  <a:srgbClr val="26686D"/>
                </a:solidFill>
              </a:rPr>
              <a:t>of </a:t>
            </a:r>
            <a:r>
              <a:rPr lang="en-GB" altLang="en-US" dirty="0">
                <a:solidFill>
                  <a:srgbClr val="26686D"/>
                </a:solidFill>
              </a:rPr>
              <a:t>support will assist the carer to meet their personal outcomes </a:t>
            </a:r>
          </a:p>
          <a:p>
            <a:pPr>
              <a:spcAft>
                <a:spcPts val="600"/>
              </a:spcAft>
            </a:pPr>
            <a:r>
              <a:rPr lang="en-GB" altLang="en-US" dirty="0">
                <a:solidFill>
                  <a:srgbClr val="26686D"/>
                </a:solidFill>
              </a:rPr>
              <a:t>If carer </a:t>
            </a:r>
            <a:r>
              <a:rPr lang="en-GB" altLang="en-US" dirty="0" smtClean="0">
                <a:solidFill>
                  <a:srgbClr val="26686D"/>
                </a:solidFill>
              </a:rPr>
              <a:t>is assessed </a:t>
            </a:r>
            <a:r>
              <a:rPr lang="en-GB" altLang="en-US" dirty="0">
                <a:solidFill>
                  <a:srgbClr val="26686D"/>
                </a:solidFill>
              </a:rPr>
              <a:t>and confirmed as having </a:t>
            </a:r>
            <a:r>
              <a:rPr lang="en-GB" altLang="en-US" dirty="0" smtClean="0">
                <a:solidFill>
                  <a:srgbClr val="26686D"/>
                </a:solidFill>
              </a:rPr>
              <a:t>“an </a:t>
            </a:r>
            <a:r>
              <a:rPr lang="en-GB" altLang="en-US" dirty="0">
                <a:solidFill>
                  <a:srgbClr val="26686D"/>
                </a:solidFill>
              </a:rPr>
              <a:t>eligible </a:t>
            </a:r>
            <a:r>
              <a:rPr lang="en-GB" altLang="en-US" dirty="0" smtClean="0">
                <a:solidFill>
                  <a:srgbClr val="26686D"/>
                </a:solidFill>
              </a:rPr>
              <a:t>need” </a:t>
            </a:r>
            <a:r>
              <a:rPr lang="en-GB" altLang="en-US" dirty="0">
                <a:solidFill>
                  <a:srgbClr val="26686D"/>
                </a:solidFill>
              </a:rPr>
              <a:t>for support the local authority will put in place a support plan </a:t>
            </a:r>
          </a:p>
          <a:p>
            <a:r>
              <a:rPr lang="en-GB" altLang="en-US" dirty="0">
                <a:solidFill>
                  <a:srgbClr val="26686D"/>
                </a:solidFill>
              </a:rPr>
              <a:t>Carers assessed as having an eligible need for support will be entitled to receive direct payments to arrange their own support</a:t>
            </a:r>
          </a:p>
          <a:p>
            <a:endParaRPr lang="en-GB" altLang="en-US" dirty="0"/>
          </a:p>
        </p:txBody>
      </p:sp>
      <p:sp>
        <p:nvSpPr>
          <p:cNvPr id="5" name="Rectangle 4"/>
          <p:cNvSpPr/>
          <p:nvPr/>
        </p:nvSpPr>
        <p:spPr>
          <a:xfrm>
            <a:off x="468313" y="1557338"/>
            <a:ext cx="8135937" cy="3959225"/>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685800" y="1341438"/>
            <a:ext cx="7772400" cy="1295400"/>
          </a:xfrm>
        </p:spPr>
        <p:txBody>
          <a:bodyPr/>
          <a:lstStyle/>
          <a:p>
            <a:r>
              <a:rPr lang="en-GB" altLang="en-US"/>
              <a:t>BREAK</a:t>
            </a:r>
          </a:p>
        </p:txBody>
      </p:sp>
      <p:pic>
        <p:nvPicPr>
          <p:cNvPr id="43010" name="Picture 2" descr="Hafal Hi Res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0350"/>
            <a:ext cx="19621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1438"/>
            <a:ext cx="7772400" cy="1295400"/>
          </a:xfrm>
        </p:spPr>
        <p:txBody>
          <a:bodyPr rtlCol="0">
            <a:normAutofit fontScale="90000"/>
          </a:bodyPr>
          <a:lstStyle/>
          <a:p>
            <a:pPr fontAlgn="auto">
              <a:spcAft>
                <a:spcPts val="0"/>
              </a:spcAft>
              <a:defRPr/>
            </a:pPr>
            <a:r>
              <a:rPr lang="en-GB" dirty="0">
                <a:solidFill>
                  <a:srgbClr val="26686D"/>
                </a:solidFill>
                <a:latin typeface="Arial"/>
                <a:cs typeface="Arial"/>
              </a:rPr>
              <a:t>Mental health and some of the issues that impact </a:t>
            </a:r>
            <a:r>
              <a:rPr lang="en-GB" dirty="0" smtClean="0">
                <a:solidFill>
                  <a:srgbClr val="26686D"/>
                </a:solidFill>
                <a:latin typeface="Arial"/>
                <a:cs typeface="Arial"/>
              </a:rPr>
              <a:t>carers </a:t>
            </a:r>
            <a:r>
              <a:rPr lang="en-GB" dirty="0">
                <a:solidFill>
                  <a:srgbClr val="26686D"/>
                </a:solidFill>
                <a:latin typeface="Arial"/>
                <a:cs typeface="Arial"/>
              </a:rPr>
              <a:t>of people with mental health conditions</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68313" y="260350"/>
            <a:ext cx="7127875" cy="998538"/>
          </a:xfrm>
        </p:spPr>
        <p:txBody>
          <a:bodyPr/>
          <a:lstStyle/>
          <a:p>
            <a:r>
              <a:rPr lang="en-GB" altLang="en-US" dirty="0"/>
              <a:t>Video </a:t>
            </a:r>
            <a:r>
              <a:rPr lang="en-GB" altLang="en-US" dirty="0" smtClean="0"/>
              <a:t>resources</a:t>
            </a:r>
            <a:endParaRPr lang="en-GB" altLang="en-US" dirty="0"/>
          </a:p>
        </p:txBody>
      </p:sp>
      <p:pic>
        <p:nvPicPr>
          <p:cNvPr id="4" name="nPu95Mx4324"/>
          <p:cNvPicPr>
            <a:picLocks noGrp="1" noRot="1" noChangeAspect="1"/>
          </p:cNvPicPr>
          <p:nvPr>
            <p:ph idx="1"/>
            <a:videoFile r:link="rId1"/>
          </p:nvPr>
        </p:nvPicPr>
        <p:blipFill>
          <a:blip r:embed="rId5"/>
          <a:stretch>
            <a:fillRect/>
          </a:stretch>
        </p:blipFill>
        <p:spPr>
          <a:xfrm>
            <a:off x="4225925" y="1949450"/>
            <a:ext cx="3716338" cy="2106613"/>
          </a:xfrm>
          <a:effectLst>
            <a:outerShdw blurRad="190500" algn="tl" rotWithShape="0">
              <a:srgbClr val="000000">
                <a:alpha val="70000"/>
              </a:srgbClr>
            </a:outerShdw>
          </a:effectLst>
        </p:spPr>
      </p:pic>
      <p:sp>
        <p:nvSpPr>
          <p:cNvPr id="47107" name="TextBox 4"/>
          <p:cNvSpPr txBox="1">
            <a:spLocks noChangeArrowheads="1"/>
          </p:cNvSpPr>
          <p:nvPr/>
        </p:nvSpPr>
        <p:spPr bwMode="auto">
          <a:xfrm>
            <a:off x="539750" y="1412875"/>
            <a:ext cx="82089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a:solidFill>
                  <a:srgbClr val="85C441"/>
                </a:solidFill>
                <a:latin typeface="Arial" panose="020B0604020202020204" pitchFamily="34" charset="0"/>
              </a:rPr>
              <a:t>Watch the following carers discuss their lives:</a:t>
            </a:r>
          </a:p>
        </p:txBody>
      </p:sp>
      <p:sp>
        <p:nvSpPr>
          <p:cNvPr id="47108" name="Rectangle 5"/>
          <p:cNvSpPr>
            <a:spLocks noChangeArrowheads="1"/>
          </p:cNvSpPr>
          <p:nvPr/>
        </p:nvSpPr>
        <p:spPr bwMode="auto">
          <a:xfrm>
            <a:off x="611560" y="2463800"/>
            <a:ext cx="2520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3600" dirty="0">
                <a:solidFill>
                  <a:srgbClr val="26686D"/>
                </a:solidFill>
              </a:rPr>
              <a:t>Frank </a:t>
            </a:r>
            <a:r>
              <a:rPr lang="en-GB" altLang="en-US" sz="3600" dirty="0" smtClean="0">
                <a:solidFill>
                  <a:srgbClr val="26686D"/>
                </a:solidFill>
              </a:rPr>
              <a:t>– </a:t>
            </a:r>
            <a:endParaRPr lang="en-GB" altLang="en-US" sz="3600" dirty="0">
              <a:solidFill>
                <a:srgbClr val="26686D"/>
              </a:solidFill>
            </a:endParaRPr>
          </a:p>
        </p:txBody>
      </p:sp>
      <p:pic>
        <p:nvPicPr>
          <p:cNvPr id="7" name="rs5Q30LfpwI"/>
          <p:cNvPicPr>
            <a:picLocks noRot="1" noChangeAspect="1"/>
          </p:cNvPicPr>
          <p:nvPr>
            <a:videoFile r:link="rId2"/>
          </p:nvPr>
        </p:nvPicPr>
        <p:blipFill>
          <a:blip r:embed="rId6"/>
          <a:stretch>
            <a:fillRect/>
          </a:stretch>
        </p:blipFill>
        <p:spPr>
          <a:xfrm>
            <a:off x="4213225" y="4408488"/>
            <a:ext cx="3741738" cy="2106612"/>
          </a:xfrm>
          <a:prstGeom prst="rect">
            <a:avLst/>
          </a:prstGeom>
          <a:ln>
            <a:noFill/>
          </a:ln>
          <a:effectLst>
            <a:outerShdw blurRad="190500" algn="tl" rotWithShape="0">
              <a:srgbClr val="000000">
                <a:alpha val="70000"/>
              </a:srgbClr>
            </a:outerShdw>
          </a:effectLst>
        </p:spPr>
      </p:pic>
      <p:sp>
        <p:nvSpPr>
          <p:cNvPr id="47110" name="Rectangle 7"/>
          <p:cNvSpPr>
            <a:spLocks noChangeArrowheads="1"/>
          </p:cNvSpPr>
          <p:nvPr/>
        </p:nvSpPr>
        <p:spPr bwMode="auto">
          <a:xfrm>
            <a:off x="395536" y="4652963"/>
            <a:ext cx="28082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sz="3200" dirty="0">
                <a:solidFill>
                  <a:srgbClr val="26686D"/>
                </a:solidFill>
              </a:rPr>
              <a:t>Janice, Pam and Evelyn </a:t>
            </a:r>
            <a:r>
              <a:rPr lang="en-GB" altLang="en-US" sz="3200" dirty="0" smtClean="0">
                <a:solidFill>
                  <a:srgbClr val="26686D"/>
                </a:solidFill>
              </a:rPr>
              <a:t>– </a:t>
            </a:r>
            <a:endParaRPr lang="en-GB" altLang="en-US" sz="3200" dirty="0">
              <a:solidFill>
                <a:srgbClr val="26686D"/>
              </a:solidFill>
            </a:endParaRPr>
          </a:p>
        </p:txBody>
      </p:sp>
      <p:sp>
        <p:nvSpPr>
          <p:cNvPr id="47111" name="TextBox 2"/>
          <p:cNvSpPr txBox="1">
            <a:spLocks noChangeArrowheads="1"/>
          </p:cNvSpPr>
          <p:nvPr/>
        </p:nvSpPr>
        <p:spPr bwMode="auto">
          <a:xfrm>
            <a:off x="669925" y="3111500"/>
            <a:ext cx="2246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b="1" dirty="0"/>
              <a:t>Click </a:t>
            </a:r>
            <a:r>
              <a:rPr lang="en-GB" altLang="en-US" b="1" dirty="0">
                <a:hlinkClick r:id="rId7"/>
              </a:rPr>
              <a:t>here </a:t>
            </a:r>
            <a:r>
              <a:rPr lang="en-GB" altLang="en-US" b="1" dirty="0"/>
              <a:t>to open in </a:t>
            </a:r>
            <a:r>
              <a:rPr lang="en-GB" altLang="en-US" b="1" dirty="0" smtClean="0"/>
              <a:t>YouTube</a:t>
            </a:r>
            <a:endParaRPr lang="en-GB" altLang="en-US" b="1" dirty="0"/>
          </a:p>
        </p:txBody>
      </p:sp>
      <p:sp>
        <p:nvSpPr>
          <p:cNvPr id="47112" name="TextBox 8"/>
          <p:cNvSpPr txBox="1">
            <a:spLocks noChangeArrowheads="1"/>
          </p:cNvSpPr>
          <p:nvPr/>
        </p:nvSpPr>
        <p:spPr bwMode="auto">
          <a:xfrm>
            <a:off x="696913" y="5632450"/>
            <a:ext cx="2246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GB" altLang="en-US" b="1" dirty="0"/>
              <a:t>Click </a:t>
            </a:r>
            <a:r>
              <a:rPr lang="en-GB" altLang="en-US" b="1" dirty="0">
                <a:hlinkClick r:id="rId8"/>
              </a:rPr>
              <a:t>here</a:t>
            </a:r>
            <a:r>
              <a:rPr lang="en-GB" altLang="en-US" b="1" dirty="0"/>
              <a:t> to open in </a:t>
            </a:r>
            <a:r>
              <a:rPr lang="en-GB" altLang="en-US" b="1" dirty="0" smtClean="0"/>
              <a:t>YouTube</a:t>
            </a:r>
            <a:endParaRPr lang="en-GB" alt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68313" y="260350"/>
            <a:ext cx="7127875" cy="998538"/>
          </a:xfrm>
        </p:spPr>
        <p:txBody>
          <a:bodyPr/>
          <a:lstStyle/>
          <a:p>
            <a:r>
              <a:rPr lang="en-GB" altLang="en-US"/>
              <a:t>Discussion</a:t>
            </a:r>
          </a:p>
        </p:txBody>
      </p:sp>
      <p:sp>
        <p:nvSpPr>
          <p:cNvPr id="49154" name="Content Placeholder 2"/>
          <p:cNvSpPr>
            <a:spLocks noGrp="1"/>
          </p:cNvSpPr>
          <p:nvPr>
            <p:ph idx="1"/>
          </p:nvPr>
        </p:nvSpPr>
        <p:spPr>
          <a:xfrm>
            <a:off x="468313" y="2997200"/>
            <a:ext cx="8229600" cy="1655763"/>
          </a:xfrm>
        </p:spPr>
        <p:txBody>
          <a:bodyPr/>
          <a:lstStyle/>
          <a:p>
            <a:r>
              <a:rPr lang="en-GB" altLang="en-US" sz="3000" dirty="0">
                <a:solidFill>
                  <a:srgbClr val="26686D"/>
                </a:solidFill>
              </a:rPr>
              <a:t>What are some of the main issues and concerns </a:t>
            </a:r>
            <a:r>
              <a:rPr lang="en-GB" altLang="en-US" sz="3000" dirty="0" smtClean="0">
                <a:solidFill>
                  <a:srgbClr val="26686D"/>
                </a:solidFill>
              </a:rPr>
              <a:t>raised </a:t>
            </a:r>
            <a:r>
              <a:rPr lang="en-GB" altLang="en-US" sz="3000" dirty="0">
                <a:solidFill>
                  <a:srgbClr val="26686D"/>
                </a:solidFill>
              </a:rPr>
              <a:t>in the </a:t>
            </a:r>
            <a:r>
              <a:rPr lang="en-GB" altLang="en-US" sz="3000" dirty="0" smtClean="0">
                <a:solidFill>
                  <a:srgbClr val="26686D"/>
                </a:solidFill>
              </a:rPr>
              <a:t>videos?</a:t>
            </a:r>
            <a:endParaRPr lang="en-GB" altLang="en-US" sz="3000" dirty="0">
              <a:solidFill>
                <a:srgbClr val="26686D"/>
              </a:solidFill>
            </a:endParaRPr>
          </a:p>
          <a:p>
            <a:endParaRPr lang="en-GB" altLang="en-US" dirty="0"/>
          </a:p>
        </p:txBody>
      </p:sp>
      <p:sp>
        <p:nvSpPr>
          <p:cNvPr id="4" name="Rectangle 3"/>
          <p:cNvSpPr/>
          <p:nvPr/>
        </p:nvSpPr>
        <p:spPr>
          <a:xfrm>
            <a:off x="395288" y="2781300"/>
            <a:ext cx="8280400" cy="165576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68313" y="260350"/>
            <a:ext cx="7127875" cy="998538"/>
          </a:xfrm>
        </p:spPr>
        <p:txBody>
          <a:bodyPr/>
          <a:lstStyle/>
          <a:p>
            <a:r>
              <a:rPr lang="en-GB" altLang="en-US"/>
              <a:t>Priorities</a:t>
            </a:r>
          </a:p>
        </p:txBody>
      </p:sp>
      <p:sp>
        <p:nvSpPr>
          <p:cNvPr id="3" name="Content Placeholder 2"/>
          <p:cNvSpPr>
            <a:spLocks noGrp="1"/>
          </p:cNvSpPr>
          <p:nvPr>
            <p:ph idx="1"/>
          </p:nvPr>
        </p:nvSpPr>
        <p:spPr>
          <a:xfrm>
            <a:off x="457200" y="2492375"/>
            <a:ext cx="8229600" cy="4105275"/>
          </a:xfrm>
        </p:spPr>
        <p:txBody>
          <a:bodyPr/>
          <a:lstStyle/>
          <a:p>
            <a:pPr marL="533400" lvl="1" indent="-266700">
              <a:spcAft>
                <a:spcPts val="600"/>
              </a:spcAft>
              <a:buFont typeface="Arial" panose="020B0604020202020204" pitchFamily="34" charset="0"/>
              <a:buChar char="•"/>
            </a:pPr>
            <a:r>
              <a:rPr lang="en-GB" altLang="en-US" sz="2400" dirty="0">
                <a:solidFill>
                  <a:srgbClr val="26686D"/>
                </a:solidFill>
              </a:rPr>
              <a:t>Prefer to receive services that directly engage with the person cared for</a:t>
            </a:r>
          </a:p>
          <a:p>
            <a:pPr marL="533400" lvl="1" indent="-266700">
              <a:spcAft>
                <a:spcPts val="600"/>
              </a:spcAft>
              <a:buFont typeface="Arial" panose="020B0604020202020204" pitchFamily="34" charset="0"/>
              <a:buChar char="•"/>
            </a:pPr>
            <a:r>
              <a:rPr lang="en-GB" altLang="en-US" sz="2400" dirty="0">
                <a:solidFill>
                  <a:srgbClr val="26686D"/>
                </a:solidFill>
              </a:rPr>
              <a:t>Feel ignored and left to cope alone</a:t>
            </a:r>
          </a:p>
          <a:p>
            <a:pPr marL="533400" lvl="1" indent="-266700">
              <a:spcAft>
                <a:spcPts val="600"/>
              </a:spcAft>
              <a:buFont typeface="Arial" panose="020B0604020202020204" pitchFamily="34" charset="0"/>
              <a:buChar char="•"/>
            </a:pPr>
            <a:r>
              <a:rPr lang="en-GB" altLang="en-US" sz="2400" dirty="0">
                <a:solidFill>
                  <a:srgbClr val="26686D"/>
                </a:solidFill>
              </a:rPr>
              <a:t>Are not given sufficient or appropriate information regarding the care and treatment of the person they care for</a:t>
            </a:r>
          </a:p>
          <a:p>
            <a:pPr marL="533400" lvl="1" indent="-266700">
              <a:buFont typeface="Arial" panose="020B0604020202020204" pitchFamily="34" charset="0"/>
              <a:buChar char="•"/>
            </a:pPr>
            <a:r>
              <a:rPr lang="en-GB" altLang="en-US" sz="2400" dirty="0">
                <a:solidFill>
                  <a:srgbClr val="26686D"/>
                </a:solidFill>
              </a:rPr>
              <a:t>Need training and support to better help them cope</a:t>
            </a:r>
          </a:p>
          <a:p>
            <a:endParaRPr lang="en-GB" altLang="en-US" dirty="0"/>
          </a:p>
        </p:txBody>
      </p:sp>
      <p:sp>
        <p:nvSpPr>
          <p:cNvPr id="51203" name="TextBox 3"/>
          <p:cNvSpPr txBox="1">
            <a:spLocks noChangeArrowheads="1"/>
          </p:cNvSpPr>
          <p:nvPr/>
        </p:nvSpPr>
        <p:spPr bwMode="auto">
          <a:xfrm>
            <a:off x="539750" y="1412875"/>
            <a:ext cx="8208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a:solidFill>
                  <a:srgbClr val="85C441"/>
                </a:solidFill>
                <a:latin typeface="Arial" panose="020B0604020202020204" pitchFamily="34" charset="0"/>
              </a:rPr>
              <a:t>Many carers of people </a:t>
            </a:r>
            <a:r>
              <a:rPr lang="en-GB" altLang="en-US" sz="2600" b="1" dirty="0" smtClean="0">
                <a:solidFill>
                  <a:srgbClr val="85C441"/>
                </a:solidFill>
                <a:latin typeface="Arial" panose="020B0604020202020204" pitchFamily="34" charset="0"/>
              </a:rPr>
              <a:t>with </a:t>
            </a:r>
            <a:r>
              <a:rPr lang="en-GB" altLang="en-US" sz="2600" b="1" dirty="0">
                <a:solidFill>
                  <a:srgbClr val="85C441"/>
                </a:solidFill>
                <a:latin typeface="Arial" panose="020B0604020202020204" pitchFamily="34" charset="0"/>
              </a:rPr>
              <a:t>a mental health condition say </a:t>
            </a:r>
            <a:r>
              <a:rPr lang="en-GB" altLang="en-US" sz="2600" b="1" dirty="0" smtClean="0">
                <a:solidFill>
                  <a:srgbClr val="85C441"/>
                </a:solidFill>
                <a:latin typeface="Arial" panose="020B0604020202020204" pitchFamily="34" charset="0"/>
              </a:rPr>
              <a:t>they</a:t>
            </a:r>
            <a:r>
              <a:rPr lang="en-GB" altLang="en-US" sz="2600" b="1" dirty="0">
                <a:solidFill>
                  <a:srgbClr val="85C441"/>
                </a:solidFill>
                <a:latin typeface="Arial" panose="020B0604020202020204" pitchFamily="34" charset="0"/>
              </a:rPr>
              <a:t>:</a:t>
            </a:r>
          </a:p>
        </p:txBody>
      </p:sp>
      <p:sp>
        <p:nvSpPr>
          <p:cNvPr id="6" name="Rectangle 5"/>
          <p:cNvSpPr/>
          <p:nvPr/>
        </p:nvSpPr>
        <p:spPr>
          <a:xfrm>
            <a:off x="684213" y="2420938"/>
            <a:ext cx="7848600" cy="3455987"/>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68313" y="260350"/>
            <a:ext cx="7127875" cy="998538"/>
          </a:xfrm>
        </p:spPr>
        <p:txBody>
          <a:bodyPr/>
          <a:lstStyle/>
          <a:p>
            <a:r>
              <a:rPr lang="en-GB" altLang="en-US"/>
              <a:t>Discussion</a:t>
            </a:r>
          </a:p>
        </p:txBody>
      </p:sp>
      <p:sp>
        <p:nvSpPr>
          <p:cNvPr id="53250" name="Content Placeholder 2"/>
          <p:cNvSpPr>
            <a:spLocks noGrp="1"/>
          </p:cNvSpPr>
          <p:nvPr>
            <p:ph idx="1"/>
          </p:nvPr>
        </p:nvSpPr>
        <p:spPr>
          <a:xfrm>
            <a:off x="468313" y="2997200"/>
            <a:ext cx="8229600" cy="1655763"/>
          </a:xfrm>
        </p:spPr>
        <p:txBody>
          <a:bodyPr/>
          <a:lstStyle/>
          <a:p>
            <a:r>
              <a:rPr lang="en-GB" altLang="en-US" sz="3000" dirty="0">
                <a:solidFill>
                  <a:srgbClr val="26686D"/>
                </a:solidFill>
              </a:rPr>
              <a:t>How can the Act practically address these concerns and issues?</a:t>
            </a:r>
          </a:p>
          <a:p>
            <a:endParaRPr lang="en-GB" altLang="en-US" dirty="0"/>
          </a:p>
        </p:txBody>
      </p:sp>
      <p:sp>
        <p:nvSpPr>
          <p:cNvPr id="9" name="Rectangle 8"/>
          <p:cNvSpPr/>
          <p:nvPr/>
        </p:nvSpPr>
        <p:spPr>
          <a:xfrm>
            <a:off x="323850" y="2781300"/>
            <a:ext cx="8280400" cy="151130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68313" y="260350"/>
            <a:ext cx="7127875" cy="998538"/>
          </a:xfrm>
        </p:spPr>
        <p:txBody>
          <a:bodyPr/>
          <a:lstStyle/>
          <a:p>
            <a:r>
              <a:rPr lang="en-GB" altLang="en-US" dirty="0"/>
              <a:t>Impact of the </a:t>
            </a:r>
            <a:r>
              <a:rPr lang="en-GB" altLang="en-US" dirty="0" smtClean="0"/>
              <a:t>Act</a:t>
            </a:r>
            <a:endParaRPr lang="en-GB" altLang="en-US" dirty="0"/>
          </a:p>
        </p:txBody>
      </p:sp>
      <p:sp>
        <p:nvSpPr>
          <p:cNvPr id="55298" name="TextBox 4"/>
          <p:cNvSpPr txBox="1">
            <a:spLocks noChangeArrowheads="1"/>
          </p:cNvSpPr>
          <p:nvPr/>
        </p:nvSpPr>
        <p:spPr bwMode="auto">
          <a:xfrm>
            <a:off x="539750" y="1412875"/>
            <a:ext cx="82089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a:solidFill>
                  <a:srgbClr val="85C441"/>
                </a:solidFill>
                <a:latin typeface="Arial" panose="020B0604020202020204" pitchFamily="34" charset="0"/>
              </a:rPr>
              <a:t>The next few slides will go onto </a:t>
            </a:r>
            <a:r>
              <a:rPr lang="en-GB" altLang="en-US" sz="2600" b="1" dirty="0" smtClean="0">
                <a:solidFill>
                  <a:srgbClr val="85C441"/>
                </a:solidFill>
                <a:latin typeface="Arial" panose="020B0604020202020204" pitchFamily="34" charset="0"/>
              </a:rPr>
              <a:t>list</a:t>
            </a:r>
            <a:r>
              <a:rPr lang="en-GB" altLang="en-US" sz="2600" b="1" dirty="0">
                <a:solidFill>
                  <a:srgbClr val="85C441"/>
                </a:solidFill>
                <a:latin typeface="Arial" panose="020B0604020202020204" pitchFamily="34" charset="0"/>
              </a:rPr>
              <a:t>:</a:t>
            </a:r>
          </a:p>
        </p:txBody>
      </p:sp>
      <p:grpSp>
        <p:nvGrpSpPr>
          <p:cNvPr id="8" name="Group 7"/>
          <p:cNvGrpSpPr>
            <a:grpSpLocks/>
          </p:cNvGrpSpPr>
          <p:nvPr/>
        </p:nvGrpSpPr>
        <p:grpSpPr bwMode="auto">
          <a:xfrm>
            <a:off x="2700338" y="2133600"/>
            <a:ext cx="3455987" cy="1582738"/>
            <a:chOff x="0" y="591343"/>
            <a:chExt cx="2571749" cy="1543050"/>
          </a:xfrm>
        </p:grpSpPr>
        <p:sp>
          <p:nvSpPr>
            <p:cNvPr id="9" name="Rectangle 8"/>
            <p:cNvSpPr/>
            <p:nvPr/>
          </p:nvSpPr>
          <p:spPr>
            <a:xfrm>
              <a:off x="0" y="591343"/>
              <a:ext cx="2571749" cy="1543050"/>
            </a:xfrm>
            <a:prstGeom prst="rect">
              <a:avLst/>
            </a:prstGeom>
            <a:solidFill>
              <a:srgbClr val="36B555"/>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0" name="Rectangle 9"/>
            <p:cNvSpPr/>
            <p:nvPr/>
          </p:nvSpPr>
          <p:spPr>
            <a:xfrm>
              <a:off x="0"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200" dirty="0">
                  <a:latin typeface="Arial"/>
                  <a:cs typeface="Arial"/>
                </a:rPr>
                <a:t>The </a:t>
              </a:r>
              <a:r>
                <a:rPr lang="cy-GB" sz="2200" dirty="0" err="1" smtClean="0">
                  <a:latin typeface="Arial"/>
                  <a:cs typeface="Arial"/>
                </a:rPr>
                <a:t>impact</a:t>
              </a:r>
              <a:r>
                <a:rPr lang="cy-GB" sz="2200" dirty="0" smtClean="0">
                  <a:latin typeface="Arial"/>
                  <a:cs typeface="Arial"/>
                </a:rPr>
                <a:t> </a:t>
              </a:r>
              <a:r>
                <a:rPr lang="cy-GB" sz="2200" dirty="0">
                  <a:latin typeface="Arial"/>
                  <a:cs typeface="Arial"/>
                </a:rPr>
                <a:t>of the Act</a:t>
              </a:r>
            </a:p>
          </p:txBody>
        </p:sp>
      </p:grpSp>
      <p:grpSp>
        <p:nvGrpSpPr>
          <p:cNvPr id="11" name="Group 10"/>
          <p:cNvGrpSpPr>
            <a:grpSpLocks/>
          </p:cNvGrpSpPr>
          <p:nvPr/>
        </p:nvGrpSpPr>
        <p:grpSpPr bwMode="auto">
          <a:xfrm>
            <a:off x="539750" y="4005263"/>
            <a:ext cx="3527425" cy="1655762"/>
            <a:chOff x="2828925" y="591343"/>
            <a:chExt cx="2571749" cy="1543050"/>
          </a:xfrm>
        </p:grpSpPr>
        <p:sp>
          <p:nvSpPr>
            <p:cNvPr id="12" name="Rectangle 11"/>
            <p:cNvSpPr/>
            <p:nvPr/>
          </p:nvSpPr>
          <p:spPr>
            <a:xfrm>
              <a:off x="2828925" y="591343"/>
              <a:ext cx="2571749" cy="1543050"/>
            </a:xfrm>
            <a:prstGeom prst="rect">
              <a:avLst/>
            </a:prstGeom>
            <a:solidFill>
              <a:srgbClr val="5DB6C9"/>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3" name="Rectangle 12"/>
            <p:cNvSpPr/>
            <p:nvPr/>
          </p:nvSpPr>
          <p:spPr>
            <a:xfrm>
              <a:off x="2828925"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How it can address concerns, issues and needs</a:t>
              </a:r>
              <a:endParaRPr lang="en-GB" sz="2400" dirty="0">
                <a:latin typeface="Arial"/>
                <a:cs typeface="Arial"/>
              </a:endParaRPr>
            </a:p>
          </p:txBody>
        </p:sp>
      </p:grpSp>
      <p:grpSp>
        <p:nvGrpSpPr>
          <p:cNvPr id="14" name="Group 13"/>
          <p:cNvGrpSpPr>
            <a:grpSpLocks/>
          </p:cNvGrpSpPr>
          <p:nvPr/>
        </p:nvGrpSpPr>
        <p:grpSpPr bwMode="auto">
          <a:xfrm>
            <a:off x="4859338" y="4005263"/>
            <a:ext cx="3529012" cy="1655762"/>
            <a:chOff x="0" y="2391569"/>
            <a:chExt cx="2571749" cy="1543050"/>
          </a:xfrm>
        </p:grpSpPr>
        <p:sp>
          <p:nvSpPr>
            <p:cNvPr id="15" name="Rectangle 14"/>
            <p:cNvSpPr/>
            <p:nvPr/>
          </p:nvSpPr>
          <p:spPr>
            <a:xfrm>
              <a:off x="0" y="2391569"/>
              <a:ext cx="2571749" cy="1543050"/>
            </a:xfrm>
            <a:prstGeom prst="rect">
              <a:avLst/>
            </a:prstGeom>
            <a:solidFill>
              <a:srgbClr val="C50067"/>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6" name="Rectangle 15"/>
            <p:cNvSpPr/>
            <p:nvPr/>
          </p:nvSpPr>
          <p:spPr>
            <a:xfrm>
              <a:off x="0" y="2391569"/>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How it relates to carers of people with mental health conditions</a:t>
              </a:r>
              <a:endParaRPr lang="en-GB" sz="2400" dirty="0">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68313" y="260350"/>
            <a:ext cx="7127875" cy="998538"/>
          </a:xfrm>
        </p:spPr>
        <p:txBody>
          <a:bodyPr/>
          <a:lstStyle/>
          <a:p>
            <a:r>
              <a:rPr lang="en-GB" altLang="en-US" dirty="0"/>
              <a:t>Part 2 of the </a:t>
            </a:r>
            <a:r>
              <a:rPr lang="en-GB" altLang="en-US" dirty="0" smtClean="0"/>
              <a:t>Act: </a:t>
            </a:r>
            <a:r>
              <a:rPr lang="en-GB" altLang="en-US" dirty="0"/>
              <a:t>Population Needs Assessment for </a:t>
            </a:r>
            <a:r>
              <a:rPr lang="en-GB" altLang="en-US" dirty="0" smtClean="0"/>
              <a:t>carers</a:t>
            </a:r>
            <a:endParaRPr lang="en-GB" altLang="en-US" dirty="0"/>
          </a:p>
        </p:txBody>
      </p:sp>
      <p:sp>
        <p:nvSpPr>
          <p:cNvPr id="3" name="Content Placeholder 2"/>
          <p:cNvSpPr>
            <a:spLocks noGrp="1"/>
          </p:cNvSpPr>
          <p:nvPr>
            <p:ph idx="1"/>
          </p:nvPr>
        </p:nvSpPr>
        <p:spPr>
          <a:xfrm>
            <a:off x="468313" y="1844675"/>
            <a:ext cx="8229600" cy="3960813"/>
          </a:xfrm>
        </p:spPr>
        <p:txBody>
          <a:bodyPr/>
          <a:lstStyle/>
          <a:p>
            <a:pPr>
              <a:spcAft>
                <a:spcPts val="600"/>
              </a:spcAft>
            </a:pPr>
            <a:r>
              <a:rPr lang="en-GB" altLang="en-US" dirty="0">
                <a:solidFill>
                  <a:srgbClr val="26686D"/>
                </a:solidFill>
              </a:rPr>
              <a:t>Will drive change and focus on preventative approaches</a:t>
            </a:r>
          </a:p>
          <a:p>
            <a:pPr>
              <a:spcAft>
                <a:spcPts val="600"/>
              </a:spcAft>
            </a:pPr>
            <a:r>
              <a:rPr lang="en-GB" altLang="en-US" dirty="0">
                <a:solidFill>
                  <a:srgbClr val="26686D"/>
                </a:solidFill>
              </a:rPr>
              <a:t>Health and well-being needs identified in Integrated Medium Term Plans produced by </a:t>
            </a:r>
            <a:r>
              <a:rPr lang="en-GB" altLang="en-US" dirty="0" smtClean="0">
                <a:solidFill>
                  <a:srgbClr val="26686D"/>
                </a:solidFill>
              </a:rPr>
              <a:t>local health </a:t>
            </a:r>
            <a:r>
              <a:rPr lang="en-GB" altLang="en-US" dirty="0">
                <a:solidFill>
                  <a:srgbClr val="26686D"/>
                </a:solidFill>
              </a:rPr>
              <a:t>boards </a:t>
            </a:r>
          </a:p>
          <a:p>
            <a:pPr>
              <a:spcAft>
                <a:spcPts val="600"/>
              </a:spcAft>
            </a:pPr>
            <a:r>
              <a:rPr lang="en-GB" altLang="en-US" dirty="0">
                <a:solidFill>
                  <a:srgbClr val="26686D"/>
                </a:solidFill>
              </a:rPr>
              <a:t>Targeted early intervention for vulnerable and </a:t>
            </a:r>
            <a:r>
              <a:rPr lang="en-GB" altLang="en-US" dirty="0" smtClean="0">
                <a:solidFill>
                  <a:srgbClr val="26686D"/>
                </a:solidFill>
              </a:rPr>
              <a:t>high-risk </a:t>
            </a:r>
            <a:r>
              <a:rPr lang="en-GB" altLang="en-US" dirty="0">
                <a:solidFill>
                  <a:srgbClr val="26686D"/>
                </a:solidFill>
              </a:rPr>
              <a:t>groups</a:t>
            </a:r>
          </a:p>
          <a:p>
            <a:r>
              <a:rPr lang="en-GB" altLang="en-US" dirty="0">
                <a:solidFill>
                  <a:srgbClr val="26686D"/>
                </a:solidFill>
              </a:rPr>
              <a:t>Opportunity to set out plans for targeted early intervention for vulnerable and </a:t>
            </a:r>
            <a:r>
              <a:rPr lang="en-GB" altLang="en-US" dirty="0" smtClean="0">
                <a:solidFill>
                  <a:srgbClr val="26686D"/>
                </a:solidFill>
              </a:rPr>
              <a:t>high-risk </a:t>
            </a:r>
            <a:r>
              <a:rPr lang="en-GB" altLang="en-US" dirty="0">
                <a:solidFill>
                  <a:srgbClr val="26686D"/>
                </a:solidFill>
              </a:rPr>
              <a:t>groups</a:t>
            </a:r>
          </a:p>
          <a:p>
            <a:endParaRPr lang="en-GB" altLang="en-US" dirty="0"/>
          </a:p>
        </p:txBody>
      </p:sp>
      <p:sp>
        <p:nvSpPr>
          <p:cNvPr id="5" name="Rectangle 4"/>
          <p:cNvSpPr/>
          <p:nvPr/>
        </p:nvSpPr>
        <p:spPr>
          <a:xfrm>
            <a:off x="468313" y="1773238"/>
            <a:ext cx="8135937" cy="3743325"/>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68313" y="260350"/>
            <a:ext cx="7127875" cy="998538"/>
          </a:xfrm>
        </p:spPr>
        <p:txBody>
          <a:bodyPr/>
          <a:lstStyle/>
          <a:p>
            <a:r>
              <a:rPr lang="en-GB" altLang="en-US" dirty="0">
                <a:solidFill>
                  <a:srgbClr val="85C441"/>
                </a:solidFill>
              </a:rPr>
              <a:t>First part of this workshop </a:t>
            </a:r>
            <a:r>
              <a:rPr lang="en-GB" altLang="en-US" dirty="0" smtClean="0">
                <a:solidFill>
                  <a:srgbClr val="85C441"/>
                </a:solidFill>
              </a:rPr>
              <a:t/>
            </a:r>
            <a:br>
              <a:rPr lang="en-GB" altLang="en-US" dirty="0" smtClean="0">
                <a:solidFill>
                  <a:srgbClr val="85C441"/>
                </a:solidFill>
              </a:rPr>
            </a:br>
            <a:r>
              <a:rPr lang="en-GB" altLang="en-US" dirty="0" smtClean="0">
                <a:solidFill>
                  <a:srgbClr val="85C441"/>
                </a:solidFill>
              </a:rPr>
              <a:t>will </a:t>
            </a:r>
            <a:r>
              <a:rPr lang="en-GB" altLang="en-US" dirty="0">
                <a:solidFill>
                  <a:srgbClr val="85C441"/>
                </a:solidFill>
              </a:rPr>
              <a:t>cover:</a:t>
            </a:r>
          </a:p>
        </p:txBody>
      </p:sp>
      <p:sp>
        <p:nvSpPr>
          <p:cNvPr id="3" name="Content Placeholder 2"/>
          <p:cNvSpPr>
            <a:spLocks noGrp="1"/>
          </p:cNvSpPr>
          <p:nvPr>
            <p:ph idx="1"/>
          </p:nvPr>
        </p:nvSpPr>
        <p:spPr>
          <a:xfrm>
            <a:off x="395288" y="1844675"/>
            <a:ext cx="8229600" cy="2952750"/>
          </a:xfrm>
        </p:spPr>
        <p:txBody>
          <a:bodyPr rtlCol="0">
            <a:normAutofit lnSpcReduction="10000"/>
          </a:bodyPr>
          <a:lstStyle/>
          <a:p>
            <a:pPr lvl="1" fontAlgn="auto">
              <a:lnSpc>
                <a:spcPct val="150000"/>
              </a:lnSpc>
              <a:spcAft>
                <a:spcPts val="600"/>
              </a:spcAft>
              <a:buFont typeface="Arial" panose="020B0604020202020204" pitchFamily="34" charset="0"/>
              <a:buChar char="•"/>
              <a:defRPr/>
            </a:pPr>
            <a:r>
              <a:rPr lang="en-GB" sz="2400" dirty="0">
                <a:solidFill>
                  <a:srgbClr val="26686D"/>
                </a:solidFill>
              </a:rPr>
              <a:t>Aims and </a:t>
            </a:r>
            <a:r>
              <a:rPr lang="en-GB" sz="2400" dirty="0" smtClean="0">
                <a:solidFill>
                  <a:srgbClr val="26686D"/>
                </a:solidFill>
              </a:rPr>
              <a:t>outcomes</a:t>
            </a:r>
            <a:endParaRPr lang="en-GB" sz="2400" dirty="0">
              <a:solidFill>
                <a:srgbClr val="26686D"/>
              </a:solidFill>
            </a:endParaRPr>
          </a:p>
          <a:p>
            <a:pPr lvl="1" fontAlgn="auto">
              <a:lnSpc>
                <a:spcPct val="150000"/>
              </a:lnSpc>
              <a:spcAft>
                <a:spcPts val="600"/>
              </a:spcAft>
              <a:buFont typeface="Arial" panose="020B0604020202020204" pitchFamily="34" charset="0"/>
              <a:buChar char="•"/>
              <a:defRPr/>
            </a:pPr>
            <a:r>
              <a:rPr lang="en-GB" sz="2400" dirty="0">
                <a:solidFill>
                  <a:srgbClr val="26686D"/>
                </a:solidFill>
              </a:rPr>
              <a:t>An overview of the Social Services and Well-being (Wales) Act – from now on referred to as the Act</a:t>
            </a:r>
          </a:p>
          <a:p>
            <a:pPr lvl="1" fontAlgn="auto">
              <a:lnSpc>
                <a:spcPct val="150000"/>
              </a:lnSpc>
              <a:spcAft>
                <a:spcPts val="0"/>
              </a:spcAft>
              <a:buFont typeface="Arial" panose="020B0604020202020204" pitchFamily="34" charset="0"/>
              <a:buChar char="•"/>
              <a:defRPr/>
            </a:pPr>
            <a:r>
              <a:rPr lang="en-GB" sz="2400" dirty="0">
                <a:solidFill>
                  <a:srgbClr val="26686D"/>
                </a:solidFill>
              </a:rPr>
              <a:t>Main provisions and aspects of the Act that relate </a:t>
            </a:r>
            <a:r>
              <a:rPr lang="en-GB" sz="2400" dirty="0" smtClean="0">
                <a:solidFill>
                  <a:srgbClr val="26686D"/>
                </a:solidFill>
              </a:rPr>
              <a:t/>
            </a:r>
            <a:br>
              <a:rPr lang="en-GB" sz="2400" dirty="0" smtClean="0">
                <a:solidFill>
                  <a:srgbClr val="26686D"/>
                </a:solidFill>
              </a:rPr>
            </a:br>
            <a:r>
              <a:rPr lang="en-GB" sz="2400" dirty="0" smtClean="0">
                <a:solidFill>
                  <a:srgbClr val="26686D"/>
                </a:solidFill>
              </a:rPr>
              <a:t>to </a:t>
            </a:r>
            <a:r>
              <a:rPr lang="en-GB" sz="2400" dirty="0">
                <a:solidFill>
                  <a:srgbClr val="26686D"/>
                </a:solidFill>
              </a:rPr>
              <a:t>carers</a:t>
            </a:r>
          </a:p>
          <a:p>
            <a:pPr lvl="1" fontAlgn="auto">
              <a:lnSpc>
                <a:spcPct val="150000"/>
              </a:lnSpc>
              <a:spcAft>
                <a:spcPts val="0"/>
              </a:spcAft>
              <a:buFont typeface="Arial" panose="020B0604020202020204" pitchFamily="34" charset="0"/>
              <a:buChar char="•"/>
              <a:defRPr/>
            </a:pPr>
            <a:endParaRPr lang="en-GB" sz="2400" dirty="0">
              <a:solidFill>
                <a:srgbClr val="26686D"/>
              </a:solidFill>
            </a:endParaRPr>
          </a:p>
          <a:p>
            <a:pPr fontAlgn="auto">
              <a:spcAft>
                <a:spcPts val="0"/>
              </a:spcAft>
              <a:defRPr/>
            </a:pPr>
            <a:endParaRPr lang="en-GB" dirty="0"/>
          </a:p>
        </p:txBody>
      </p:sp>
      <p:sp>
        <p:nvSpPr>
          <p:cNvPr id="5" name="Rectangle 4"/>
          <p:cNvSpPr/>
          <p:nvPr/>
        </p:nvSpPr>
        <p:spPr>
          <a:xfrm>
            <a:off x="714375" y="1857375"/>
            <a:ext cx="7632700" cy="3000375"/>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68313" y="260350"/>
            <a:ext cx="7127875" cy="998538"/>
          </a:xfrm>
        </p:spPr>
        <p:txBody>
          <a:bodyPr/>
          <a:lstStyle/>
          <a:p>
            <a:r>
              <a:rPr lang="en-GB" altLang="en-US" dirty="0"/>
              <a:t>Part 3 of the </a:t>
            </a:r>
            <a:r>
              <a:rPr lang="en-GB" altLang="en-US" dirty="0" smtClean="0"/>
              <a:t>Act: </a:t>
            </a:r>
            <a:br>
              <a:rPr lang="en-GB" altLang="en-US" dirty="0" smtClean="0"/>
            </a:br>
            <a:r>
              <a:rPr lang="en-GB" altLang="en-US" dirty="0" smtClean="0"/>
              <a:t>Individual carer’s assessment</a:t>
            </a:r>
            <a:endParaRPr lang="en-GB" altLang="en-US" dirty="0"/>
          </a:p>
        </p:txBody>
      </p:sp>
      <p:sp>
        <p:nvSpPr>
          <p:cNvPr id="3" name="Content Placeholder 2"/>
          <p:cNvSpPr>
            <a:spLocks noGrp="1"/>
          </p:cNvSpPr>
          <p:nvPr>
            <p:ph idx="1"/>
          </p:nvPr>
        </p:nvSpPr>
        <p:spPr>
          <a:xfrm>
            <a:off x="468313" y="1773238"/>
            <a:ext cx="8229600" cy="4176712"/>
          </a:xfrm>
        </p:spPr>
        <p:txBody>
          <a:bodyPr/>
          <a:lstStyle/>
          <a:p>
            <a:pPr>
              <a:spcAft>
                <a:spcPts val="600"/>
              </a:spcAft>
            </a:pPr>
            <a:r>
              <a:rPr lang="en-GB" altLang="en-US" dirty="0">
                <a:solidFill>
                  <a:srgbClr val="26686D"/>
                </a:solidFill>
              </a:rPr>
              <a:t>Should be proportionate to the individual’s needs </a:t>
            </a:r>
          </a:p>
          <a:p>
            <a:pPr>
              <a:spcAft>
                <a:spcPts val="600"/>
              </a:spcAft>
            </a:pPr>
            <a:r>
              <a:rPr lang="en-GB" altLang="en-US" dirty="0">
                <a:solidFill>
                  <a:srgbClr val="26686D"/>
                </a:solidFill>
              </a:rPr>
              <a:t>May include how the carer will be supported in their caring role in addition to any direct support they may need for their own health and well-being</a:t>
            </a:r>
          </a:p>
          <a:p>
            <a:r>
              <a:rPr lang="en-GB" altLang="en-US" dirty="0">
                <a:solidFill>
                  <a:srgbClr val="26686D"/>
                </a:solidFill>
              </a:rPr>
              <a:t>May set out how professionals will engage with carers/families on a regular basis about the care and treatment of the person they care for, and the process/protocol for doing so  </a:t>
            </a:r>
          </a:p>
          <a:p>
            <a:endParaRPr lang="en-GB" altLang="en-US" dirty="0"/>
          </a:p>
        </p:txBody>
      </p:sp>
      <p:sp>
        <p:nvSpPr>
          <p:cNvPr id="5" name="Rectangle 4"/>
          <p:cNvSpPr/>
          <p:nvPr/>
        </p:nvSpPr>
        <p:spPr>
          <a:xfrm>
            <a:off x="468313" y="1700213"/>
            <a:ext cx="7848600" cy="381635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68313" y="260350"/>
            <a:ext cx="7127875" cy="998538"/>
          </a:xfrm>
        </p:spPr>
        <p:txBody>
          <a:bodyPr/>
          <a:lstStyle/>
          <a:p>
            <a:r>
              <a:rPr lang="en-GB" altLang="en-US" dirty="0"/>
              <a:t>Part 4 of the </a:t>
            </a:r>
            <a:r>
              <a:rPr lang="en-GB" altLang="en-US" dirty="0" smtClean="0"/>
              <a:t>Act: </a:t>
            </a:r>
            <a:br>
              <a:rPr lang="en-GB" altLang="en-US" dirty="0" smtClean="0"/>
            </a:br>
            <a:r>
              <a:rPr lang="en-GB" altLang="en-US" dirty="0" smtClean="0"/>
              <a:t>Support plans </a:t>
            </a:r>
            <a:r>
              <a:rPr lang="en-GB" altLang="en-US" dirty="0"/>
              <a:t>for </a:t>
            </a:r>
            <a:r>
              <a:rPr lang="en-GB" altLang="en-US" dirty="0" smtClean="0"/>
              <a:t>carers</a:t>
            </a:r>
            <a:endParaRPr lang="en-GB" altLang="en-US" dirty="0"/>
          </a:p>
        </p:txBody>
      </p:sp>
      <p:sp>
        <p:nvSpPr>
          <p:cNvPr id="3" name="Content Placeholder 2"/>
          <p:cNvSpPr>
            <a:spLocks noGrp="1"/>
          </p:cNvSpPr>
          <p:nvPr>
            <p:ph idx="1"/>
          </p:nvPr>
        </p:nvSpPr>
        <p:spPr>
          <a:xfrm>
            <a:off x="457200" y="1412875"/>
            <a:ext cx="8229600" cy="863600"/>
          </a:xfrm>
        </p:spPr>
        <p:txBody>
          <a:bodyPr rtlCol="0">
            <a:normAutofit/>
          </a:bodyPr>
          <a:lstStyle/>
          <a:p>
            <a:pPr marL="0" indent="0" fontAlgn="auto">
              <a:spcAft>
                <a:spcPts val="600"/>
              </a:spcAft>
              <a:buFont typeface="Arial" panose="020B0604020202020204" pitchFamily="34" charset="0"/>
              <a:buNone/>
              <a:defRPr/>
            </a:pPr>
            <a:r>
              <a:rPr lang="en-GB" sz="2200" dirty="0">
                <a:solidFill>
                  <a:srgbClr val="26686D"/>
                </a:solidFill>
              </a:rPr>
              <a:t>What could be included in </a:t>
            </a:r>
            <a:r>
              <a:rPr lang="en-GB" sz="2200" dirty="0" smtClean="0">
                <a:solidFill>
                  <a:srgbClr val="26686D"/>
                </a:solidFill>
              </a:rPr>
              <a:t>support plans </a:t>
            </a:r>
            <a:r>
              <a:rPr lang="en-GB" sz="2200" dirty="0">
                <a:solidFill>
                  <a:srgbClr val="26686D"/>
                </a:solidFill>
              </a:rPr>
              <a:t>for carers of people with mental health conditions:</a:t>
            </a:r>
          </a:p>
          <a:p>
            <a:pPr fontAlgn="auto">
              <a:spcAft>
                <a:spcPts val="0"/>
              </a:spcAft>
              <a:buFont typeface="Arial" panose="020B0604020202020204" pitchFamily="34" charset="0"/>
              <a:buNone/>
              <a:defRPr/>
            </a:pPr>
            <a:endParaRPr lang="en-GB" dirty="0"/>
          </a:p>
          <a:p>
            <a:pPr fontAlgn="auto">
              <a:spcAft>
                <a:spcPts val="0"/>
              </a:spcAft>
              <a:defRPr/>
            </a:pPr>
            <a:endParaRPr lang="en-GB" dirty="0"/>
          </a:p>
        </p:txBody>
      </p:sp>
      <p:sp>
        <p:nvSpPr>
          <p:cNvPr id="4" name="TextBox 3"/>
          <p:cNvSpPr txBox="1">
            <a:spLocks noChangeArrowheads="1"/>
          </p:cNvSpPr>
          <p:nvPr/>
        </p:nvSpPr>
        <p:spPr bwMode="auto">
          <a:xfrm>
            <a:off x="468313" y="2205038"/>
            <a:ext cx="43910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901700" algn="l"/>
              </a:tabLst>
              <a:defRPr>
                <a:solidFill>
                  <a:schemeClr val="tx1"/>
                </a:solidFill>
                <a:latin typeface="Calibri" panose="020F0502020204030204" pitchFamily="34" charset="0"/>
                <a:cs typeface="Arial" panose="020B0604020202020204" pitchFamily="34" charset="0"/>
              </a:defRPr>
            </a:lvl1pPr>
            <a:lvl2pPr marL="742950" indent="-285750">
              <a:tabLst>
                <a:tab pos="901700" algn="l"/>
              </a:tabLst>
              <a:defRPr>
                <a:solidFill>
                  <a:schemeClr val="tx1"/>
                </a:solidFill>
                <a:latin typeface="Calibri" panose="020F0502020204030204" pitchFamily="34" charset="0"/>
                <a:cs typeface="Arial" panose="020B0604020202020204" pitchFamily="34" charset="0"/>
              </a:defRPr>
            </a:lvl2pPr>
            <a:lvl3pPr marL="808038" indent="-357188">
              <a:tabLst>
                <a:tab pos="901700" algn="l"/>
              </a:tabLst>
              <a:defRPr>
                <a:solidFill>
                  <a:schemeClr val="tx1"/>
                </a:solidFill>
                <a:latin typeface="Calibri" panose="020F0502020204030204" pitchFamily="34" charset="0"/>
                <a:cs typeface="Arial" panose="020B0604020202020204" pitchFamily="34" charset="0"/>
              </a:defRPr>
            </a:lvl3pPr>
            <a:lvl4pPr marL="1600200" indent="-228600">
              <a:tabLst>
                <a:tab pos="901700" algn="l"/>
              </a:tabLst>
              <a:defRPr>
                <a:solidFill>
                  <a:schemeClr val="tx1"/>
                </a:solidFill>
                <a:latin typeface="Calibri" panose="020F0502020204030204" pitchFamily="34" charset="0"/>
                <a:cs typeface="Arial" panose="020B0604020202020204" pitchFamily="34" charset="0"/>
              </a:defRPr>
            </a:lvl4pPr>
            <a:lvl5pPr marL="2057400" indent="-228600">
              <a:tabLst>
                <a:tab pos="901700" algn="l"/>
              </a:tabLst>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9pPr>
          </a:lstStyle>
          <a:p>
            <a:pPr lvl="2">
              <a:spcBef>
                <a:spcPct val="20000"/>
              </a:spcBef>
              <a:spcAft>
                <a:spcPts val="600"/>
              </a:spcAft>
              <a:buClr>
                <a:srgbClr val="34B555"/>
              </a:buClr>
              <a:buFont typeface="Arial" panose="020B0604020202020204" pitchFamily="34" charset="0"/>
              <a:buChar char="•"/>
            </a:pPr>
            <a:r>
              <a:rPr lang="en-GB" altLang="en-US" sz="2100">
                <a:solidFill>
                  <a:srgbClr val="26686D"/>
                </a:solidFill>
                <a:latin typeface="Arial" panose="020B0604020202020204" pitchFamily="34" charset="0"/>
              </a:rPr>
              <a:t>Breaks for carers (respite)</a:t>
            </a:r>
          </a:p>
          <a:p>
            <a:endParaRPr lang="en-GB" altLang="en-US"/>
          </a:p>
        </p:txBody>
      </p:sp>
      <p:grpSp>
        <p:nvGrpSpPr>
          <p:cNvPr id="5" name="Group 4"/>
          <p:cNvGrpSpPr>
            <a:grpSpLocks/>
          </p:cNvGrpSpPr>
          <p:nvPr/>
        </p:nvGrpSpPr>
        <p:grpSpPr bwMode="auto">
          <a:xfrm>
            <a:off x="3276600" y="4868863"/>
            <a:ext cx="2663825" cy="1439862"/>
            <a:chOff x="0" y="591343"/>
            <a:chExt cx="2571749" cy="1543050"/>
          </a:xfrm>
        </p:grpSpPr>
        <p:sp>
          <p:nvSpPr>
            <p:cNvPr id="6" name="Rectangle 5"/>
            <p:cNvSpPr/>
            <p:nvPr/>
          </p:nvSpPr>
          <p:spPr>
            <a:xfrm>
              <a:off x="0" y="591343"/>
              <a:ext cx="2571749" cy="1543050"/>
            </a:xfrm>
            <a:prstGeom prst="rect">
              <a:avLst/>
            </a:prstGeom>
            <a:solidFill>
              <a:srgbClr val="36B555"/>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 name="Rectangle 6"/>
            <p:cNvSpPr/>
            <p:nvPr/>
          </p:nvSpPr>
          <p:spPr>
            <a:xfrm>
              <a:off x="0"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200" dirty="0">
                  <a:latin typeface="Arial"/>
                  <a:cs typeface="Arial"/>
                </a:rPr>
                <a:t>Types of mental health conditions</a:t>
              </a:r>
              <a:endParaRPr lang="en-GB" sz="2200" dirty="0">
                <a:latin typeface="Arial"/>
                <a:cs typeface="Arial"/>
              </a:endParaRPr>
            </a:p>
          </p:txBody>
        </p:sp>
      </p:grpSp>
      <p:grpSp>
        <p:nvGrpSpPr>
          <p:cNvPr id="8" name="Group 7"/>
          <p:cNvGrpSpPr>
            <a:grpSpLocks/>
          </p:cNvGrpSpPr>
          <p:nvPr/>
        </p:nvGrpSpPr>
        <p:grpSpPr bwMode="auto">
          <a:xfrm>
            <a:off x="3276600" y="3068638"/>
            <a:ext cx="2663825" cy="1439862"/>
            <a:chOff x="2828925" y="591343"/>
            <a:chExt cx="2571749" cy="1543050"/>
          </a:xfrm>
        </p:grpSpPr>
        <p:sp>
          <p:nvSpPr>
            <p:cNvPr id="9" name="Rectangle 8"/>
            <p:cNvSpPr/>
            <p:nvPr/>
          </p:nvSpPr>
          <p:spPr>
            <a:xfrm>
              <a:off x="2828925" y="591343"/>
              <a:ext cx="2571749" cy="1543050"/>
            </a:xfrm>
            <a:prstGeom prst="rect">
              <a:avLst/>
            </a:prstGeom>
            <a:solidFill>
              <a:srgbClr val="5DB6C9"/>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0" name="Rectangle 9"/>
            <p:cNvSpPr/>
            <p:nvPr/>
          </p:nvSpPr>
          <p:spPr>
            <a:xfrm>
              <a:off x="2828925"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How to engage with health and social care professionals</a:t>
              </a:r>
              <a:endParaRPr lang="en-GB" sz="2400" dirty="0">
                <a:latin typeface="Arial"/>
                <a:cs typeface="Arial"/>
              </a:endParaRPr>
            </a:p>
          </p:txBody>
        </p:sp>
      </p:grpSp>
      <p:grpSp>
        <p:nvGrpSpPr>
          <p:cNvPr id="11" name="Group 10"/>
          <p:cNvGrpSpPr>
            <a:grpSpLocks/>
          </p:cNvGrpSpPr>
          <p:nvPr/>
        </p:nvGrpSpPr>
        <p:grpSpPr bwMode="auto">
          <a:xfrm>
            <a:off x="6300788" y="4868863"/>
            <a:ext cx="2663825" cy="1439862"/>
            <a:chOff x="5657849" y="591343"/>
            <a:chExt cx="2571749" cy="1543050"/>
          </a:xfrm>
        </p:grpSpPr>
        <p:sp>
          <p:nvSpPr>
            <p:cNvPr id="12" name="Rectangle 11"/>
            <p:cNvSpPr/>
            <p:nvPr/>
          </p:nvSpPr>
          <p:spPr>
            <a:xfrm>
              <a:off x="5657849" y="591343"/>
              <a:ext cx="2571749" cy="1543050"/>
            </a:xfrm>
            <a:prstGeom prst="rect">
              <a:avLst/>
            </a:prstGeom>
            <a:solidFill>
              <a:srgbClr val="D47C30"/>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3" name="Rectangle 12"/>
            <p:cNvSpPr/>
            <p:nvPr/>
          </p:nvSpPr>
          <p:spPr>
            <a:xfrm>
              <a:off x="5657849"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Mental health medication and side effects</a:t>
              </a:r>
              <a:endParaRPr lang="en-GB" sz="2400" dirty="0">
                <a:latin typeface="Arial"/>
                <a:cs typeface="Arial"/>
              </a:endParaRPr>
            </a:p>
          </p:txBody>
        </p:sp>
      </p:grpSp>
      <p:grpSp>
        <p:nvGrpSpPr>
          <p:cNvPr id="14" name="Group 13"/>
          <p:cNvGrpSpPr>
            <a:grpSpLocks/>
          </p:cNvGrpSpPr>
          <p:nvPr/>
        </p:nvGrpSpPr>
        <p:grpSpPr bwMode="auto">
          <a:xfrm>
            <a:off x="250825" y="4868863"/>
            <a:ext cx="2665413" cy="1439862"/>
            <a:chOff x="2828925" y="2391569"/>
            <a:chExt cx="2571749" cy="1543050"/>
          </a:xfrm>
        </p:grpSpPr>
        <p:sp>
          <p:nvSpPr>
            <p:cNvPr id="15" name="Rectangle 14"/>
            <p:cNvSpPr/>
            <p:nvPr/>
          </p:nvSpPr>
          <p:spPr>
            <a:xfrm>
              <a:off x="2828925" y="2391569"/>
              <a:ext cx="2571749" cy="1543050"/>
            </a:xfrm>
            <a:prstGeom prst="rect">
              <a:avLst/>
            </a:prstGeom>
            <a:solidFill>
              <a:srgbClr val="E9B73C"/>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6" name="Rectangle 15"/>
            <p:cNvSpPr/>
            <p:nvPr/>
          </p:nvSpPr>
          <p:spPr>
            <a:xfrm>
              <a:off x="2828925" y="2391569"/>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Other types of talking therapies</a:t>
              </a:r>
              <a:endParaRPr lang="en-GB" sz="2400" dirty="0">
                <a:latin typeface="Arial"/>
                <a:cs typeface="Arial"/>
              </a:endParaRPr>
            </a:p>
          </p:txBody>
        </p:sp>
      </p:grpSp>
      <p:grpSp>
        <p:nvGrpSpPr>
          <p:cNvPr id="17" name="Group 16"/>
          <p:cNvGrpSpPr>
            <a:grpSpLocks/>
          </p:cNvGrpSpPr>
          <p:nvPr/>
        </p:nvGrpSpPr>
        <p:grpSpPr bwMode="auto">
          <a:xfrm>
            <a:off x="250825" y="3141663"/>
            <a:ext cx="2665413" cy="1439862"/>
            <a:chOff x="0" y="2391569"/>
            <a:chExt cx="2571749" cy="1543050"/>
          </a:xfrm>
        </p:grpSpPr>
        <p:sp>
          <p:nvSpPr>
            <p:cNvPr id="18" name="Rectangle 17"/>
            <p:cNvSpPr/>
            <p:nvPr/>
          </p:nvSpPr>
          <p:spPr>
            <a:xfrm>
              <a:off x="0" y="2391569"/>
              <a:ext cx="2571749" cy="1543050"/>
            </a:xfrm>
            <a:prstGeom prst="rect">
              <a:avLst/>
            </a:prstGeom>
            <a:solidFill>
              <a:srgbClr val="C50067"/>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Rectangle 18"/>
            <p:cNvSpPr/>
            <p:nvPr/>
          </p:nvSpPr>
          <p:spPr>
            <a:xfrm>
              <a:off x="0" y="2391569"/>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Confidence building</a:t>
              </a:r>
              <a:endParaRPr lang="en-GB" sz="2400" dirty="0">
                <a:latin typeface="Arial"/>
                <a:cs typeface="Arial"/>
              </a:endParaRPr>
            </a:p>
          </p:txBody>
        </p:sp>
      </p:grpSp>
      <p:grpSp>
        <p:nvGrpSpPr>
          <p:cNvPr id="20" name="Group 19"/>
          <p:cNvGrpSpPr>
            <a:grpSpLocks/>
          </p:cNvGrpSpPr>
          <p:nvPr/>
        </p:nvGrpSpPr>
        <p:grpSpPr bwMode="auto">
          <a:xfrm>
            <a:off x="6300788" y="3068638"/>
            <a:ext cx="2663825" cy="1439862"/>
            <a:chOff x="2828925" y="2391569"/>
            <a:chExt cx="2571749" cy="1543050"/>
          </a:xfrm>
        </p:grpSpPr>
        <p:sp>
          <p:nvSpPr>
            <p:cNvPr id="21" name="Rectangle 20"/>
            <p:cNvSpPr/>
            <p:nvPr/>
          </p:nvSpPr>
          <p:spPr>
            <a:xfrm>
              <a:off x="2828925" y="2391569"/>
              <a:ext cx="2571749" cy="1543050"/>
            </a:xfrm>
            <a:prstGeom prst="rect">
              <a:avLst/>
            </a:prstGeom>
            <a:solidFill>
              <a:srgbClr val="E9B73C"/>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2" name="Rectangle 21"/>
            <p:cNvSpPr/>
            <p:nvPr/>
          </p:nvSpPr>
          <p:spPr>
            <a:xfrm>
              <a:off x="2828925" y="2391569"/>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err="1">
                  <a:latin typeface="Arial"/>
                  <a:cs typeface="Arial"/>
                </a:rPr>
                <a:t>Family</a:t>
              </a:r>
              <a:r>
                <a:rPr lang="cy-GB" sz="2400" dirty="0">
                  <a:latin typeface="Arial"/>
                  <a:cs typeface="Arial"/>
                </a:rPr>
                <a:t> </a:t>
              </a:r>
              <a:r>
                <a:rPr lang="cy-GB" sz="2400" dirty="0" err="1" smtClean="0">
                  <a:latin typeface="Arial"/>
                  <a:cs typeface="Arial"/>
                </a:rPr>
                <a:t>therapy</a:t>
              </a:r>
              <a:r>
                <a:rPr lang="cy-GB" sz="2400" dirty="0" smtClean="0">
                  <a:latin typeface="Arial"/>
                  <a:cs typeface="Arial"/>
                </a:rPr>
                <a:t> </a:t>
              </a:r>
              <a:r>
                <a:rPr lang="cy-GB" sz="2400" dirty="0">
                  <a:latin typeface="Arial"/>
                  <a:cs typeface="Arial"/>
                </a:rPr>
                <a:t>services</a:t>
              </a:r>
              <a:endParaRPr lang="en-GB" sz="2400" dirty="0">
                <a:latin typeface="Arial"/>
                <a:cs typeface="Arial"/>
              </a:endParaRPr>
            </a:p>
          </p:txBody>
        </p:sp>
      </p:grpSp>
      <p:sp>
        <p:nvSpPr>
          <p:cNvPr id="23" name="TextBox 22"/>
          <p:cNvSpPr txBox="1">
            <a:spLocks noChangeArrowheads="1"/>
          </p:cNvSpPr>
          <p:nvPr/>
        </p:nvSpPr>
        <p:spPr bwMode="auto">
          <a:xfrm>
            <a:off x="468313" y="2492375"/>
            <a:ext cx="38877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901700" algn="l"/>
              </a:tabLst>
              <a:defRPr>
                <a:solidFill>
                  <a:schemeClr val="tx1"/>
                </a:solidFill>
                <a:latin typeface="Calibri" panose="020F0502020204030204" pitchFamily="34" charset="0"/>
                <a:cs typeface="Arial" panose="020B0604020202020204" pitchFamily="34" charset="0"/>
              </a:defRPr>
            </a:lvl1pPr>
            <a:lvl2pPr marL="742950" indent="-285750">
              <a:tabLst>
                <a:tab pos="901700" algn="l"/>
              </a:tabLst>
              <a:defRPr>
                <a:solidFill>
                  <a:schemeClr val="tx1"/>
                </a:solidFill>
                <a:latin typeface="Calibri" panose="020F0502020204030204" pitchFamily="34" charset="0"/>
                <a:cs typeface="Arial" panose="020B0604020202020204" pitchFamily="34" charset="0"/>
              </a:defRPr>
            </a:lvl2pPr>
            <a:lvl3pPr marL="808038" indent="-357188">
              <a:tabLst>
                <a:tab pos="901700" algn="l"/>
              </a:tabLst>
              <a:defRPr>
                <a:solidFill>
                  <a:schemeClr val="tx1"/>
                </a:solidFill>
                <a:latin typeface="Calibri" panose="020F0502020204030204" pitchFamily="34" charset="0"/>
                <a:cs typeface="Arial" panose="020B0604020202020204" pitchFamily="34" charset="0"/>
              </a:defRPr>
            </a:lvl3pPr>
            <a:lvl4pPr marL="1600200" indent="-228600">
              <a:tabLst>
                <a:tab pos="901700" algn="l"/>
              </a:tabLst>
              <a:defRPr>
                <a:solidFill>
                  <a:schemeClr val="tx1"/>
                </a:solidFill>
                <a:latin typeface="Calibri" panose="020F0502020204030204" pitchFamily="34" charset="0"/>
                <a:cs typeface="Arial" panose="020B0604020202020204" pitchFamily="34" charset="0"/>
              </a:defRPr>
            </a:lvl4pPr>
            <a:lvl5pPr marL="2057400" indent="-228600">
              <a:tabLst>
                <a:tab pos="901700" algn="l"/>
              </a:tabLst>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tabLst>
                <a:tab pos="901700" algn="l"/>
              </a:tabLst>
              <a:defRPr>
                <a:solidFill>
                  <a:schemeClr val="tx1"/>
                </a:solidFill>
                <a:latin typeface="Calibri" panose="020F0502020204030204" pitchFamily="34" charset="0"/>
                <a:cs typeface="Arial" panose="020B0604020202020204" pitchFamily="34" charset="0"/>
              </a:defRPr>
            </a:lvl9pPr>
          </a:lstStyle>
          <a:p>
            <a:pPr lvl="2">
              <a:spcBef>
                <a:spcPct val="20000"/>
              </a:spcBef>
              <a:buClr>
                <a:srgbClr val="34B555"/>
              </a:buClr>
              <a:buFont typeface="Arial" panose="020B0604020202020204" pitchFamily="34" charset="0"/>
              <a:buChar char="•"/>
            </a:pPr>
            <a:r>
              <a:rPr lang="en-GB" altLang="en-US" sz="2100" dirty="0">
                <a:solidFill>
                  <a:srgbClr val="26686D"/>
                </a:solidFill>
                <a:latin typeface="Arial" panose="020B0604020202020204" pitchFamily="34" charset="0"/>
              </a:rPr>
              <a:t>Training for </a:t>
            </a:r>
            <a:r>
              <a:rPr lang="en-GB" altLang="en-US" sz="2100" dirty="0" smtClean="0">
                <a:solidFill>
                  <a:srgbClr val="26686D"/>
                </a:solidFill>
                <a:latin typeface="Arial" panose="020B0604020202020204" pitchFamily="34" charset="0"/>
              </a:rPr>
              <a:t>carers, </a:t>
            </a:r>
            <a:r>
              <a:rPr lang="en-GB" altLang="en-US" sz="2100" dirty="0">
                <a:solidFill>
                  <a:srgbClr val="26686D"/>
                </a:solidFill>
                <a:latin typeface="Arial" panose="020B0604020202020204" pitchFamily="34" charset="0"/>
              </a:rPr>
              <a:t>e.g.</a:t>
            </a: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slide(fromBottom)">
                                      <p:cBhvr>
                                        <p:cTn id="17" dur="500"/>
                                        <p:tgtEl>
                                          <p:spTgt spid="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a:xfrm>
            <a:off x="685800" y="1341438"/>
            <a:ext cx="7772400" cy="1295400"/>
          </a:xfrm>
        </p:spPr>
        <p:txBody>
          <a:bodyPr/>
          <a:lstStyle/>
          <a:p>
            <a:r>
              <a:rPr lang="en-GB" altLang="en-US"/>
              <a:t>BREAK</a:t>
            </a:r>
          </a:p>
        </p:txBody>
      </p:sp>
      <p:pic>
        <p:nvPicPr>
          <p:cNvPr id="63490" name="Picture 5" descr="Hafal Hi Res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0350"/>
            <a:ext cx="19621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628775"/>
            <a:ext cx="7772400" cy="1295400"/>
          </a:xfrm>
        </p:spPr>
        <p:txBody>
          <a:bodyPr rtlCol="0">
            <a:normAutofit fontScale="90000"/>
          </a:bodyPr>
          <a:lstStyle/>
          <a:p>
            <a:pPr fontAlgn="auto">
              <a:spcAft>
                <a:spcPts val="0"/>
              </a:spcAft>
              <a:defRPr/>
            </a:pPr>
            <a:r>
              <a:rPr lang="en-GB" dirty="0"/>
              <a:t>Summary of main rights and entitlements for carers under the Act, and duties on statutory services</a:t>
            </a:r>
            <a:br>
              <a:rPr lang="en-GB" dirty="0"/>
            </a:b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68313" y="260350"/>
            <a:ext cx="7127875" cy="998538"/>
          </a:xfrm>
        </p:spPr>
        <p:txBody>
          <a:bodyPr/>
          <a:lstStyle/>
          <a:p>
            <a:r>
              <a:rPr lang="en-GB" altLang="en-US"/>
              <a:t>Part 2 of the Act</a:t>
            </a:r>
          </a:p>
        </p:txBody>
      </p:sp>
      <p:sp>
        <p:nvSpPr>
          <p:cNvPr id="3" name="Content Placeholder 2"/>
          <p:cNvSpPr>
            <a:spLocks noGrp="1"/>
          </p:cNvSpPr>
          <p:nvPr>
            <p:ph idx="1"/>
          </p:nvPr>
        </p:nvSpPr>
        <p:spPr>
          <a:xfrm>
            <a:off x="457200" y="1989138"/>
            <a:ext cx="8229600" cy="4392612"/>
          </a:xfrm>
        </p:spPr>
        <p:txBody>
          <a:bodyPr rtlCol="0">
            <a:normAutofit/>
          </a:bodyPr>
          <a:lstStyle/>
          <a:p>
            <a:pPr lvl="1" fontAlgn="auto">
              <a:spcAft>
                <a:spcPts val="600"/>
              </a:spcAft>
              <a:buFont typeface="Arial" panose="020B0604020202020204" pitchFamily="34" charset="0"/>
              <a:buChar char="•"/>
              <a:defRPr/>
            </a:pPr>
            <a:r>
              <a:rPr lang="en-GB" sz="2400" dirty="0">
                <a:solidFill>
                  <a:srgbClr val="26686D"/>
                </a:solidFill>
              </a:rPr>
              <a:t>Carers who need support must have their well-being </a:t>
            </a:r>
            <a:r>
              <a:rPr lang="en-GB" sz="2400" dirty="0" smtClean="0">
                <a:solidFill>
                  <a:srgbClr val="26686D"/>
                </a:solidFill>
              </a:rPr>
              <a:t>promoted</a:t>
            </a:r>
            <a:endParaRPr lang="en-GB" sz="2400" dirty="0">
              <a:solidFill>
                <a:srgbClr val="26686D"/>
              </a:solidFill>
            </a:endParaRPr>
          </a:p>
          <a:p>
            <a:pPr lvl="1" fontAlgn="auto">
              <a:spcAft>
                <a:spcPts val="600"/>
              </a:spcAft>
              <a:buFont typeface="Arial" panose="020B0604020202020204" pitchFamily="34" charset="0"/>
              <a:buChar char="•"/>
              <a:defRPr/>
            </a:pPr>
            <a:r>
              <a:rPr lang="en-GB" sz="2400" dirty="0" smtClean="0">
                <a:solidFill>
                  <a:srgbClr val="26686D"/>
                </a:solidFill>
              </a:rPr>
              <a:t>Carers’ </a:t>
            </a:r>
            <a:r>
              <a:rPr lang="en-GB" sz="2400" dirty="0">
                <a:solidFill>
                  <a:srgbClr val="26686D"/>
                </a:solidFill>
              </a:rPr>
              <a:t>views, wishes and feelings must be listened to (in so far as is reasonably practicable)</a:t>
            </a:r>
          </a:p>
          <a:p>
            <a:pPr lvl="1" fontAlgn="auto">
              <a:spcAft>
                <a:spcPts val="600"/>
              </a:spcAft>
              <a:buFont typeface="Arial" panose="020B0604020202020204" pitchFamily="34" charset="0"/>
              <a:buChar char="•"/>
              <a:defRPr/>
            </a:pPr>
            <a:r>
              <a:rPr lang="en-GB" sz="2400" dirty="0" smtClean="0">
                <a:solidFill>
                  <a:srgbClr val="26686D"/>
                </a:solidFill>
              </a:rPr>
              <a:t>Carers </a:t>
            </a:r>
            <a:r>
              <a:rPr lang="en-GB" sz="2400" dirty="0">
                <a:solidFill>
                  <a:srgbClr val="26686D"/>
                </a:solidFill>
              </a:rPr>
              <a:t>must be respected and treated with dignity</a:t>
            </a:r>
          </a:p>
          <a:p>
            <a:pPr lvl="1" fontAlgn="auto">
              <a:spcAft>
                <a:spcPts val="0"/>
              </a:spcAft>
              <a:buFont typeface="Arial" panose="020B0604020202020204" pitchFamily="34" charset="0"/>
              <a:buChar char="•"/>
              <a:defRPr/>
            </a:pPr>
            <a:r>
              <a:rPr lang="en-GB" sz="2400" dirty="0" smtClean="0">
                <a:solidFill>
                  <a:srgbClr val="26686D"/>
                </a:solidFill>
              </a:rPr>
              <a:t>Carers </a:t>
            </a:r>
            <a:r>
              <a:rPr lang="en-GB" sz="2400" dirty="0">
                <a:solidFill>
                  <a:srgbClr val="26686D"/>
                </a:solidFill>
              </a:rPr>
              <a:t>must receive appropriate support to enable them to participate in decisions that affect them</a:t>
            </a:r>
          </a:p>
          <a:p>
            <a:pPr fontAlgn="auto">
              <a:spcAft>
                <a:spcPts val="0"/>
              </a:spcAft>
              <a:defRPr/>
            </a:pPr>
            <a:endParaRPr lang="en-GB" dirty="0"/>
          </a:p>
        </p:txBody>
      </p:sp>
      <p:sp>
        <p:nvSpPr>
          <p:cNvPr id="67587" name="TextBox 3"/>
          <p:cNvSpPr txBox="1">
            <a:spLocks noChangeArrowheads="1"/>
          </p:cNvSpPr>
          <p:nvPr/>
        </p:nvSpPr>
        <p:spPr bwMode="auto">
          <a:xfrm>
            <a:off x="539750" y="1412875"/>
            <a:ext cx="7345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a:solidFill>
                  <a:srgbClr val="85C441"/>
                </a:solidFill>
                <a:latin typeface="Arial" panose="020B0604020202020204" pitchFamily="34" charset="0"/>
              </a:rPr>
              <a:t>States that:</a:t>
            </a:r>
          </a:p>
        </p:txBody>
      </p:sp>
      <p:sp>
        <p:nvSpPr>
          <p:cNvPr id="6" name="Rectangle 5"/>
          <p:cNvSpPr/>
          <p:nvPr/>
        </p:nvSpPr>
        <p:spPr>
          <a:xfrm>
            <a:off x="827088" y="1989138"/>
            <a:ext cx="7848600" cy="4392612"/>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68313" y="260350"/>
            <a:ext cx="7127875" cy="998538"/>
          </a:xfrm>
        </p:spPr>
        <p:txBody>
          <a:bodyPr/>
          <a:lstStyle/>
          <a:p>
            <a:r>
              <a:rPr lang="en-GB" altLang="en-US" dirty="0"/>
              <a:t>Part 2 of the </a:t>
            </a:r>
            <a:r>
              <a:rPr lang="en-GB" altLang="en-US" dirty="0" smtClean="0"/>
              <a:t>Act: </a:t>
            </a:r>
            <a:r>
              <a:rPr lang="en-GB" altLang="en-US" dirty="0"/>
              <a:t>Duties</a:t>
            </a:r>
          </a:p>
        </p:txBody>
      </p:sp>
      <p:sp>
        <p:nvSpPr>
          <p:cNvPr id="3" name="Content Placeholder 2"/>
          <p:cNvSpPr>
            <a:spLocks noGrp="1"/>
          </p:cNvSpPr>
          <p:nvPr>
            <p:ph idx="1"/>
          </p:nvPr>
        </p:nvSpPr>
        <p:spPr>
          <a:xfrm>
            <a:off x="457200" y="2133600"/>
            <a:ext cx="8229600" cy="4319588"/>
          </a:xfrm>
        </p:spPr>
        <p:txBody>
          <a:bodyPr/>
          <a:lstStyle/>
          <a:p>
            <a:pPr lvl="1">
              <a:buFont typeface="Arial" panose="020B0604020202020204" pitchFamily="34" charset="0"/>
              <a:buChar char="•"/>
            </a:pPr>
            <a:r>
              <a:rPr lang="en-GB" altLang="en-US" sz="2400" dirty="0">
                <a:solidFill>
                  <a:srgbClr val="26686D"/>
                </a:solidFill>
              </a:rPr>
              <a:t>A statement of the well-being outcomes to be achieved by carers who need support must be issued by Welsh Ministers</a:t>
            </a:r>
          </a:p>
          <a:p>
            <a:pPr lvl="1">
              <a:buFont typeface="Arial" panose="020B0604020202020204" pitchFamily="34" charset="0"/>
              <a:buChar char="•"/>
            </a:pPr>
            <a:r>
              <a:rPr lang="en-GB" altLang="en-US" sz="2400" dirty="0">
                <a:solidFill>
                  <a:srgbClr val="26686D"/>
                </a:solidFill>
              </a:rPr>
              <a:t>Local authorities and </a:t>
            </a:r>
            <a:r>
              <a:rPr lang="en-GB" altLang="en-US" sz="2400" dirty="0" smtClean="0">
                <a:solidFill>
                  <a:srgbClr val="26686D"/>
                </a:solidFill>
              </a:rPr>
              <a:t>local health boards </a:t>
            </a:r>
            <a:r>
              <a:rPr lang="en-GB" altLang="en-US" sz="2400" dirty="0">
                <a:solidFill>
                  <a:srgbClr val="26686D"/>
                </a:solidFill>
              </a:rPr>
              <a:t>must jointly assess the extent to which there are carers who need support</a:t>
            </a:r>
          </a:p>
          <a:p>
            <a:pPr lvl="1">
              <a:buFont typeface="Arial" panose="020B0604020202020204" pitchFamily="34" charset="0"/>
              <a:buChar char="•"/>
            </a:pPr>
            <a:r>
              <a:rPr lang="en-GB" altLang="en-US" sz="2400" dirty="0">
                <a:solidFill>
                  <a:srgbClr val="26686D"/>
                </a:solidFill>
              </a:rPr>
              <a:t>Local authorities must provide a service to give carers:</a:t>
            </a:r>
          </a:p>
          <a:p>
            <a:pPr lvl="2">
              <a:buFont typeface="Wingdings" panose="05000000000000000000" pitchFamily="2" charset="2"/>
              <a:buChar char="Ø"/>
            </a:pPr>
            <a:r>
              <a:rPr lang="en-GB" altLang="en-US" sz="2400" dirty="0">
                <a:solidFill>
                  <a:srgbClr val="26686D"/>
                </a:solidFill>
              </a:rPr>
              <a:t>Information and advice relating to care and support</a:t>
            </a:r>
          </a:p>
          <a:p>
            <a:pPr lvl="2">
              <a:buFont typeface="Wingdings" panose="05000000000000000000" pitchFamily="2" charset="2"/>
              <a:buChar char="Ø"/>
            </a:pPr>
            <a:r>
              <a:rPr lang="en-GB" altLang="en-US" sz="2400" dirty="0">
                <a:solidFill>
                  <a:srgbClr val="26686D"/>
                </a:solidFill>
              </a:rPr>
              <a:t>Assistance in accessing care and support</a:t>
            </a:r>
          </a:p>
          <a:p>
            <a:endParaRPr lang="en-GB" altLang="en-US" dirty="0"/>
          </a:p>
        </p:txBody>
      </p:sp>
      <p:sp>
        <p:nvSpPr>
          <p:cNvPr id="69635" name="TextBox 3"/>
          <p:cNvSpPr txBox="1">
            <a:spLocks noChangeArrowheads="1"/>
          </p:cNvSpPr>
          <p:nvPr/>
        </p:nvSpPr>
        <p:spPr bwMode="auto">
          <a:xfrm>
            <a:off x="539750" y="1412875"/>
            <a:ext cx="7345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a:solidFill>
                  <a:srgbClr val="85C441"/>
                </a:solidFill>
                <a:latin typeface="Arial" panose="020B0604020202020204" pitchFamily="34" charset="0"/>
              </a:rPr>
              <a:t>Places these duties on statutory services:</a:t>
            </a:r>
          </a:p>
        </p:txBody>
      </p:sp>
      <p:sp>
        <p:nvSpPr>
          <p:cNvPr id="6" name="Rectangle 5"/>
          <p:cNvSpPr/>
          <p:nvPr/>
        </p:nvSpPr>
        <p:spPr>
          <a:xfrm>
            <a:off x="857250" y="2071688"/>
            <a:ext cx="7777163" cy="4175125"/>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68313" y="260350"/>
            <a:ext cx="7127875" cy="998538"/>
          </a:xfrm>
        </p:spPr>
        <p:txBody>
          <a:bodyPr/>
          <a:lstStyle/>
          <a:p>
            <a:r>
              <a:rPr lang="en-GB" altLang="en-US"/>
              <a:t>Part 3 of the Act</a:t>
            </a:r>
          </a:p>
        </p:txBody>
      </p:sp>
      <p:sp>
        <p:nvSpPr>
          <p:cNvPr id="3" name="Content Placeholder 2"/>
          <p:cNvSpPr>
            <a:spLocks noGrp="1"/>
          </p:cNvSpPr>
          <p:nvPr>
            <p:ph idx="1"/>
          </p:nvPr>
        </p:nvSpPr>
        <p:spPr>
          <a:xfrm>
            <a:off x="468313" y="2924175"/>
            <a:ext cx="8229600" cy="1009650"/>
          </a:xfrm>
        </p:spPr>
        <p:txBody>
          <a:bodyPr/>
          <a:lstStyle/>
          <a:p>
            <a:pPr lvl="1">
              <a:spcAft>
                <a:spcPts val="600"/>
              </a:spcAft>
              <a:buFont typeface="Arial" panose="020B0604020202020204" pitchFamily="34" charset="0"/>
              <a:buChar char="•"/>
            </a:pPr>
            <a:r>
              <a:rPr lang="en-GB" altLang="en-US" sz="2400" dirty="0">
                <a:solidFill>
                  <a:srgbClr val="26686D"/>
                </a:solidFill>
              </a:rPr>
              <a:t>Where it appears that a carer may have needs </a:t>
            </a:r>
            <a:r>
              <a:rPr lang="en-GB" altLang="en-US" sz="2400" dirty="0" smtClean="0">
                <a:solidFill>
                  <a:srgbClr val="26686D"/>
                </a:solidFill>
              </a:rPr>
              <a:t/>
            </a:r>
            <a:br>
              <a:rPr lang="en-GB" altLang="en-US" sz="2400" dirty="0" smtClean="0">
                <a:solidFill>
                  <a:srgbClr val="26686D"/>
                </a:solidFill>
              </a:rPr>
            </a:br>
            <a:r>
              <a:rPr lang="en-GB" altLang="en-US" sz="2400" dirty="0" smtClean="0">
                <a:solidFill>
                  <a:srgbClr val="26686D"/>
                </a:solidFill>
              </a:rPr>
              <a:t>for </a:t>
            </a:r>
            <a:r>
              <a:rPr lang="en-GB" altLang="en-US" sz="2400" dirty="0">
                <a:solidFill>
                  <a:srgbClr val="26686D"/>
                </a:solidFill>
              </a:rPr>
              <a:t>support</a:t>
            </a:r>
          </a:p>
          <a:p>
            <a:pPr lvl="1">
              <a:buFont typeface="Arial" panose="020B0604020202020204" pitchFamily="34" charset="0"/>
              <a:buNone/>
            </a:pPr>
            <a:endParaRPr lang="en-GB" altLang="en-US" sz="2400" dirty="0">
              <a:solidFill>
                <a:srgbClr val="26686D"/>
              </a:solidFill>
            </a:endParaRPr>
          </a:p>
          <a:p>
            <a:endParaRPr lang="en-GB" altLang="en-US" dirty="0"/>
          </a:p>
        </p:txBody>
      </p:sp>
      <p:sp>
        <p:nvSpPr>
          <p:cNvPr id="71683" name="TextBox 3"/>
          <p:cNvSpPr txBox="1">
            <a:spLocks noChangeArrowheads="1"/>
          </p:cNvSpPr>
          <p:nvPr/>
        </p:nvSpPr>
        <p:spPr bwMode="auto">
          <a:xfrm>
            <a:off x="539750" y="1412875"/>
            <a:ext cx="73453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a:solidFill>
                  <a:srgbClr val="85C441"/>
                </a:solidFill>
                <a:latin typeface="Arial" panose="020B0604020202020204" pitchFamily="34" charset="0"/>
              </a:rPr>
              <a:t>Places a duty on local authorities to assess the needs of a carer for support:</a:t>
            </a:r>
          </a:p>
        </p:txBody>
      </p:sp>
      <p:sp>
        <p:nvSpPr>
          <p:cNvPr id="5" name="Content Placeholder 2"/>
          <p:cNvSpPr txBox="1">
            <a:spLocks/>
          </p:cNvSpPr>
          <p:nvPr/>
        </p:nvSpPr>
        <p:spPr bwMode="auto">
          <a:xfrm>
            <a:off x="468313" y="4437063"/>
            <a:ext cx="8229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spcBef>
                <a:spcPct val="20000"/>
              </a:spcBef>
              <a:buClr>
                <a:srgbClr val="34B555"/>
              </a:buClr>
              <a:buFont typeface="Arial" panose="020B0604020202020204" pitchFamily="34" charset="0"/>
              <a:buChar char="•"/>
            </a:pPr>
            <a:r>
              <a:rPr lang="en-GB" altLang="en-US" sz="2400" dirty="0">
                <a:solidFill>
                  <a:srgbClr val="26686D"/>
                </a:solidFill>
                <a:latin typeface="Arial" panose="020B0604020202020204" pitchFamily="34" charset="0"/>
              </a:rPr>
              <a:t>If they do have needs for support </a:t>
            </a:r>
            <a:r>
              <a:rPr lang="en-GB" altLang="en-US" sz="2400" dirty="0" smtClean="0">
                <a:solidFill>
                  <a:srgbClr val="26686D"/>
                </a:solidFill>
                <a:latin typeface="Arial" panose="020B0604020202020204" pitchFamily="34" charset="0"/>
              </a:rPr>
              <a:t>– </a:t>
            </a:r>
            <a:r>
              <a:rPr lang="en-GB" altLang="en-US" sz="2400" dirty="0">
                <a:solidFill>
                  <a:srgbClr val="26686D"/>
                </a:solidFill>
                <a:latin typeface="Arial" panose="020B0604020202020204" pitchFamily="34" charset="0"/>
              </a:rPr>
              <a:t>establish what those needs are, or are likely to be in the future</a:t>
            </a:r>
          </a:p>
          <a:p>
            <a:pPr>
              <a:spcBef>
                <a:spcPct val="20000"/>
              </a:spcBef>
              <a:buClr>
                <a:srgbClr val="34B555"/>
              </a:buClr>
              <a:buFont typeface="Arial" panose="020B0604020202020204" pitchFamily="34" charset="0"/>
              <a:buChar char="•"/>
            </a:pPr>
            <a:endParaRPr lang="en-GB" altLang="en-US" sz="2400" dirty="0">
              <a:latin typeface="Arial" panose="020B0604020202020204" pitchFamily="34" charset="0"/>
            </a:endParaRPr>
          </a:p>
        </p:txBody>
      </p:sp>
      <p:sp>
        <p:nvSpPr>
          <p:cNvPr id="6" name="Rectangle 5"/>
          <p:cNvSpPr/>
          <p:nvPr/>
        </p:nvSpPr>
        <p:spPr>
          <a:xfrm>
            <a:off x="827088" y="2924175"/>
            <a:ext cx="7416800" cy="865188"/>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827088" y="4365625"/>
            <a:ext cx="7416800" cy="100806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68313" y="260350"/>
            <a:ext cx="7127875" cy="998538"/>
          </a:xfrm>
        </p:spPr>
        <p:txBody>
          <a:bodyPr/>
          <a:lstStyle/>
          <a:p>
            <a:r>
              <a:rPr lang="en-GB" altLang="en-US" dirty="0" smtClean="0"/>
              <a:t>Carers’ needs assessments</a:t>
            </a:r>
            <a:endParaRPr lang="en-GB" altLang="en-US" dirty="0"/>
          </a:p>
        </p:txBody>
      </p:sp>
      <p:sp>
        <p:nvSpPr>
          <p:cNvPr id="3" name="Content Placeholder 2"/>
          <p:cNvSpPr>
            <a:spLocks noGrp="1"/>
          </p:cNvSpPr>
          <p:nvPr>
            <p:ph idx="1"/>
          </p:nvPr>
        </p:nvSpPr>
        <p:spPr>
          <a:xfrm>
            <a:off x="684213" y="2332038"/>
            <a:ext cx="8064500" cy="4525962"/>
          </a:xfrm>
        </p:spPr>
        <p:txBody>
          <a:bodyPr rtlCol="0">
            <a:normAutofit lnSpcReduction="10000"/>
          </a:bodyPr>
          <a:lstStyle/>
          <a:p>
            <a:pPr fontAlgn="auto">
              <a:spcAft>
                <a:spcPts val="600"/>
              </a:spcAft>
              <a:defRPr/>
            </a:pPr>
            <a:r>
              <a:rPr lang="en-GB" dirty="0">
                <a:solidFill>
                  <a:srgbClr val="26686D"/>
                </a:solidFill>
              </a:rPr>
              <a:t>Assess the extent to which the carer is able, and will continue to be able, to provide care for the person being cared for</a:t>
            </a:r>
          </a:p>
          <a:p>
            <a:pPr fontAlgn="auto">
              <a:spcAft>
                <a:spcPts val="600"/>
              </a:spcAft>
              <a:defRPr/>
            </a:pPr>
            <a:r>
              <a:rPr lang="en-GB" dirty="0">
                <a:solidFill>
                  <a:srgbClr val="26686D"/>
                </a:solidFill>
              </a:rPr>
              <a:t>Assess the extent to which the carer is willing, and will continue to be willing, to do so</a:t>
            </a:r>
          </a:p>
          <a:p>
            <a:pPr fontAlgn="auto">
              <a:spcAft>
                <a:spcPts val="600"/>
              </a:spcAft>
              <a:defRPr/>
            </a:pPr>
            <a:r>
              <a:rPr lang="en-GB" dirty="0">
                <a:solidFill>
                  <a:srgbClr val="26686D"/>
                </a:solidFill>
              </a:rPr>
              <a:t>Seek to identify the outcomes that an adult carer wishes to achieve</a:t>
            </a:r>
          </a:p>
          <a:p>
            <a:pPr fontAlgn="auto">
              <a:spcAft>
                <a:spcPts val="0"/>
              </a:spcAft>
              <a:defRPr/>
            </a:pPr>
            <a:r>
              <a:rPr lang="en-GB" dirty="0">
                <a:solidFill>
                  <a:srgbClr val="26686D"/>
                </a:solidFill>
              </a:rPr>
              <a:t>Assess whether, and if so to what extent, the provision of support, preventative </a:t>
            </a:r>
            <a:r>
              <a:rPr lang="en-GB" dirty="0" smtClean="0">
                <a:solidFill>
                  <a:srgbClr val="26686D"/>
                </a:solidFill>
              </a:rPr>
              <a:t>services, </a:t>
            </a:r>
            <a:r>
              <a:rPr lang="en-GB" dirty="0">
                <a:solidFill>
                  <a:srgbClr val="26686D"/>
                </a:solidFill>
              </a:rPr>
              <a:t>or information, advice or assistance could contribute to achieving those outcomes or meet identified needs</a:t>
            </a:r>
          </a:p>
          <a:p>
            <a:pPr fontAlgn="auto">
              <a:spcAft>
                <a:spcPts val="0"/>
              </a:spcAft>
              <a:buFont typeface="Arial" panose="020B0604020202020204" pitchFamily="34" charset="0"/>
              <a:buNone/>
              <a:defRPr/>
            </a:pPr>
            <a:endParaRPr lang="en-GB" dirty="0"/>
          </a:p>
        </p:txBody>
      </p:sp>
      <p:sp>
        <p:nvSpPr>
          <p:cNvPr id="73731" name="TextBox 3"/>
          <p:cNvSpPr txBox="1">
            <a:spLocks noChangeArrowheads="1"/>
          </p:cNvSpPr>
          <p:nvPr/>
        </p:nvSpPr>
        <p:spPr bwMode="auto">
          <a:xfrm>
            <a:off x="539750" y="1412875"/>
            <a:ext cx="73453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a:solidFill>
                  <a:srgbClr val="85C441"/>
                </a:solidFill>
                <a:latin typeface="Arial" panose="020B0604020202020204" pitchFamily="34" charset="0"/>
              </a:rPr>
              <a:t>In carrying out a needs assessment a local authority must:</a:t>
            </a:r>
          </a:p>
        </p:txBody>
      </p:sp>
      <p:sp>
        <p:nvSpPr>
          <p:cNvPr id="7" name="Rectangle 6"/>
          <p:cNvSpPr/>
          <p:nvPr/>
        </p:nvSpPr>
        <p:spPr>
          <a:xfrm>
            <a:off x="611188" y="2276475"/>
            <a:ext cx="7921625" cy="424815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plus(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68313" y="260350"/>
            <a:ext cx="7127875" cy="998538"/>
          </a:xfrm>
        </p:spPr>
        <p:txBody>
          <a:bodyPr/>
          <a:lstStyle/>
          <a:p>
            <a:r>
              <a:rPr lang="en-GB" altLang="en-US" dirty="0" smtClean="0"/>
              <a:t>Carers’ needs </a:t>
            </a:r>
            <a:r>
              <a:rPr lang="en-GB" altLang="en-US" dirty="0"/>
              <a:t>a</a:t>
            </a:r>
            <a:r>
              <a:rPr lang="en-GB" altLang="en-US" dirty="0" smtClean="0"/>
              <a:t>ssessments </a:t>
            </a:r>
            <a:endParaRPr lang="en-GB" altLang="en-US" dirty="0"/>
          </a:p>
        </p:txBody>
      </p:sp>
      <p:sp>
        <p:nvSpPr>
          <p:cNvPr id="3" name="Content Placeholder 2"/>
          <p:cNvSpPr>
            <a:spLocks noGrp="1"/>
          </p:cNvSpPr>
          <p:nvPr>
            <p:ph idx="1"/>
          </p:nvPr>
        </p:nvSpPr>
        <p:spPr>
          <a:xfrm>
            <a:off x="457200" y="2428875"/>
            <a:ext cx="8291264" cy="3509963"/>
          </a:xfrm>
        </p:spPr>
        <p:txBody>
          <a:bodyPr/>
          <a:lstStyle/>
          <a:p>
            <a:pPr lvl="1">
              <a:spcAft>
                <a:spcPts val="600"/>
              </a:spcAft>
              <a:buFont typeface="Arial" panose="020B0604020202020204" pitchFamily="34" charset="0"/>
              <a:buChar char="•"/>
            </a:pPr>
            <a:r>
              <a:rPr lang="en-GB" altLang="en-US" sz="2400" dirty="0">
                <a:solidFill>
                  <a:srgbClr val="26686D"/>
                </a:solidFill>
              </a:rPr>
              <a:t>Whether the carer works or wishes to do so</a:t>
            </a:r>
          </a:p>
          <a:p>
            <a:pPr lvl="1">
              <a:spcAft>
                <a:spcPts val="600"/>
              </a:spcAft>
              <a:buFont typeface="Arial" panose="020B0604020202020204" pitchFamily="34" charset="0"/>
              <a:buChar char="•"/>
            </a:pPr>
            <a:r>
              <a:rPr lang="en-GB" altLang="en-US" sz="2400" dirty="0">
                <a:solidFill>
                  <a:srgbClr val="26686D"/>
                </a:solidFill>
              </a:rPr>
              <a:t>Whether the carer is participating </a:t>
            </a:r>
            <a:r>
              <a:rPr lang="en-GB" altLang="en-US" sz="2400" dirty="0" smtClean="0">
                <a:solidFill>
                  <a:srgbClr val="26686D"/>
                </a:solidFill>
              </a:rPr>
              <a:t>in, </a:t>
            </a:r>
            <a:r>
              <a:rPr lang="en-GB" altLang="en-US" sz="2400" dirty="0">
                <a:solidFill>
                  <a:srgbClr val="26686D"/>
                </a:solidFill>
              </a:rPr>
              <a:t>or wishes to participate </a:t>
            </a:r>
            <a:r>
              <a:rPr lang="en-GB" altLang="en-US" sz="2400" dirty="0" smtClean="0">
                <a:solidFill>
                  <a:srgbClr val="26686D"/>
                </a:solidFill>
              </a:rPr>
              <a:t>in, </a:t>
            </a:r>
            <a:r>
              <a:rPr lang="en-GB" altLang="en-US" sz="2400" dirty="0">
                <a:solidFill>
                  <a:srgbClr val="26686D"/>
                </a:solidFill>
              </a:rPr>
              <a:t>education, training or any leisure activity</a:t>
            </a:r>
          </a:p>
          <a:p>
            <a:pPr lvl="1">
              <a:buFont typeface="Arial" panose="020B0604020202020204" pitchFamily="34" charset="0"/>
              <a:buChar char="•"/>
            </a:pPr>
            <a:r>
              <a:rPr lang="en-GB" altLang="en-US" sz="2400" dirty="0">
                <a:solidFill>
                  <a:srgbClr val="26686D"/>
                </a:solidFill>
              </a:rPr>
              <a:t>In the case of a carer who is a </a:t>
            </a:r>
            <a:r>
              <a:rPr lang="en-GB" altLang="en-US" sz="2400" dirty="0" smtClean="0">
                <a:solidFill>
                  <a:srgbClr val="26686D"/>
                </a:solidFill>
              </a:rPr>
              <a:t>child: </a:t>
            </a:r>
          </a:p>
          <a:p>
            <a:pPr marL="1314450" lvl="2" indent="-514350">
              <a:buFont typeface="Calibri" panose="020F0502020204030204" pitchFamily="34" charset="0"/>
              <a:buAutoNum type="romanLcPeriod"/>
            </a:pPr>
            <a:r>
              <a:rPr lang="en-GB" altLang="en-US" sz="2400" dirty="0" smtClean="0">
                <a:solidFill>
                  <a:srgbClr val="26686D"/>
                </a:solidFill>
              </a:rPr>
              <a:t>The development needs of the child, and</a:t>
            </a:r>
          </a:p>
          <a:p>
            <a:pPr marL="1314450" lvl="2" indent="-514350">
              <a:buFont typeface="Calibri" panose="020F0502020204030204" pitchFamily="34" charset="0"/>
              <a:buAutoNum type="romanLcPeriod"/>
            </a:pPr>
            <a:r>
              <a:rPr lang="en-GB" altLang="en-US" sz="2400" dirty="0" smtClean="0">
                <a:solidFill>
                  <a:srgbClr val="26686D"/>
                </a:solidFill>
              </a:rPr>
              <a:t>Whether </a:t>
            </a:r>
            <a:r>
              <a:rPr lang="en-GB" altLang="en-US" sz="2400" dirty="0">
                <a:solidFill>
                  <a:srgbClr val="26686D"/>
                </a:solidFill>
              </a:rPr>
              <a:t>it is appropriate for the child to provide the care (or any care) in light of those needs</a:t>
            </a:r>
          </a:p>
          <a:p>
            <a:endParaRPr lang="en-GB" altLang="en-US" dirty="0"/>
          </a:p>
        </p:txBody>
      </p:sp>
      <p:sp>
        <p:nvSpPr>
          <p:cNvPr id="75779" name="TextBox 3"/>
          <p:cNvSpPr txBox="1">
            <a:spLocks noChangeArrowheads="1"/>
          </p:cNvSpPr>
          <p:nvPr/>
        </p:nvSpPr>
        <p:spPr bwMode="auto">
          <a:xfrm>
            <a:off x="539750" y="1412875"/>
            <a:ext cx="73453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a:solidFill>
                  <a:srgbClr val="85C441"/>
                </a:solidFill>
                <a:latin typeface="Arial" panose="020B0604020202020204" pitchFamily="34" charset="0"/>
              </a:rPr>
              <a:t>In carrying out a needs </a:t>
            </a:r>
            <a:r>
              <a:rPr lang="en-GB" altLang="en-US" sz="2600" b="1" dirty="0" smtClean="0">
                <a:solidFill>
                  <a:srgbClr val="85C441"/>
                </a:solidFill>
                <a:latin typeface="Arial" panose="020B0604020202020204" pitchFamily="34" charset="0"/>
              </a:rPr>
              <a:t>assessment, </a:t>
            </a:r>
            <a:r>
              <a:rPr lang="en-GB" altLang="en-US" sz="2600" b="1" dirty="0">
                <a:solidFill>
                  <a:srgbClr val="85C441"/>
                </a:solidFill>
                <a:latin typeface="Arial" panose="020B0604020202020204" pitchFamily="34" charset="0"/>
              </a:rPr>
              <a:t>a local authority must have regard to:</a:t>
            </a:r>
          </a:p>
        </p:txBody>
      </p:sp>
      <p:sp>
        <p:nvSpPr>
          <p:cNvPr id="6" name="Rectangle 5"/>
          <p:cNvSpPr/>
          <p:nvPr/>
        </p:nvSpPr>
        <p:spPr>
          <a:xfrm>
            <a:off x="857250" y="2357438"/>
            <a:ext cx="7777163" cy="342900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68313" y="260350"/>
            <a:ext cx="7127875" cy="998538"/>
          </a:xfrm>
        </p:spPr>
        <p:txBody>
          <a:bodyPr/>
          <a:lstStyle/>
          <a:p>
            <a:r>
              <a:rPr lang="en-GB" altLang="en-US" dirty="0"/>
              <a:t>Part 4 of the </a:t>
            </a:r>
            <a:r>
              <a:rPr lang="en-GB" altLang="en-US" dirty="0" smtClean="0"/>
              <a:t>Act:</a:t>
            </a:r>
            <a:br>
              <a:rPr lang="en-GB" altLang="en-US" dirty="0" smtClean="0"/>
            </a:br>
            <a:r>
              <a:rPr lang="en-GB" altLang="en-US" dirty="0" smtClean="0"/>
              <a:t>Meeting carers’ needs</a:t>
            </a:r>
            <a:endParaRPr lang="en-GB" altLang="en-US" dirty="0"/>
          </a:p>
        </p:txBody>
      </p:sp>
      <p:sp>
        <p:nvSpPr>
          <p:cNvPr id="3" name="Content Placeholder 2"/>
          <p:cNvSpPr>
            <a:spLocks noGrp="1"/>
          </p:cNvSpPr>
          <p:nvPr>
            <p:ph idx="1"/>
          </p:nvPr>
        </p:nvSpPr>
        <p:spPr>
          <a:xfrm>
            <a:off x="468313" y="1557338"/>
            <a:ext cx="8229600" cy="3959225"/>
          </a:xfrm>
        </p:spPr>
        <p:txBody>
          <a:bodyPr/>
          <a:lstStyle/>
          <a:p>
            <a:pPr>
              <a:spcAft>
                <a:spcPts val="600"/>
              </a:spcAft>
            </a:pPr>
            <a:r>
              <a:rPr lang="en-GB" altLang="en-US" dirty="0">
                <a:solidFill>
                  <a:srgbClr val="26686D"/>
                </a:solidFill>
              </a:rPr>
              <a:t>Must determine whether the provision of support will assist the carer to meet their personal outcomes </a:t>
            </a:r>
          </a:p>
          <a:p>
            <a:pPr>
              <a:spcAft>
                <a:spcPts val="600"/>
              </a:spcAft>
            </a:pPr>
            <a:r>
              <a:rPr lang="en-GB" altLang="en-US" dirty="0" smtClean="0">
                <a:solidFill>
                  <a:srgbClr val="26686D"/>
                </a:solidFill>
              </a:rPr>
              <a:t>If  </a:t>
            </a:r>
            <a:r>
              <a:rPr lang="en-GB" altLang="en-US" dirty="0">
                <a:solidFill>
                  <a:srgbClr val="26686D"/>
                </a:solidFill>
              </a:rPr>
              <a:t>the carer has ‘an eligible need’ for </a:t>
            </a:r>
            <a:r>
              <a:rPr lang="en-GB" altLang="en-US" dirty="0" smtClean="0">
                <a:solidFill>
                  <a:srgbClr val="26686D"/>
                </a:solidFill>
              </a:rPr>
              <a:t>support, </a:t>
            </a:r>
            <a:r>
              <a:rPr lang="en-GB" altLang="en-US" dirty="0">
                <a:solidFill>
                  <a:srgbClr val="26686D"/>
                </a:solidFill>
              </a:rPr>
              <a:t>a support plan will be put in place </a:t>
            </a:r>
          </a:p>
          <a:p>
            <a:r>
              <a:rPr lang="en-GB" altLang="en-US" dirty="0" smtClean="0">
                <a:solidFill>
                  <a:srgbClr val="26686D"/>
                </a:solidFill>
              </a:rPr>
              <a:t>Entitled </a:t>
            </a:r>
            <a:r>
              <a:rPr lang="en-GB" altLang="en-US" dirty="0">
                <a:solidFill>
                  <a:srgbClr val="26686D"/>
                </a:solidFill>
              </a:rPr>
              <a:t>to receive direct payments to arrange </a:t>
            </a:r>
            <a:r>
              <a:rPr lang="en-GB" altLang="en-US" dirty="0" smtClean="0">
                <a:solidFill>
                  <a:srgbClr val="26686D"/>
                </a:solidFill>
              </a:rPr>
              <a:t>their </a:t>
            </a:r>
            <a:br>
              <a:rPr lang="en-GB" altLang="en-US" dirty="0" smtClean="0">
                <a:solidFill>
                  <a:srgbClr val="26686D"/>
                </a:solidFill>
              </a:rPr>
            </a:br>
            <a:r>
              <a:rPr lang="en-GB" altLang="en-US" dirty="0" smtClean="0">
                <a:solidFill>
                  <a:srgbClr val="26686D"/>
                </a:solidFill>
              </a:rPr>
              <a:t>own </a:t>
            </a:r>
            <a:r>
              <a:rPr lang="en-GB" altLang="en-US" dirty="0">
                <a:solidFill>
                  <a:srgbClr val="26686D"/>
                </a:solidFill>
              </a:rPr>
              <a:t>support</a:t>
            </a:r>
          </a:p>
          <a:p>
            <a:endParaRPr lang="en-GB" altLang="en-US" dirty="0"/>
          </a:p>
        </p:txBody>
      </p:sp>
      <p:sp>
        <p:nvSpPr>
          <p:cNvPr id="4" name="Rectangle 3"/>
          <p:cNvSpPr/>
          <p:nvPr/>
        </p:nvSpPr>
        <p:spPr>
          <a:xfrm>
            <a:off x="323850" y="1484313"/>
            <a:ext cx="8351838" cy="403225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8313" y="260350"/>
            <a:ext cx="7127875" cy="998538"/>
          </a:xfrm>
        </p:spPr>
        <p:txBody>
          <a:bodyPr/>
          <a:lstStyle/>
          <a:p>
            <a:r>
              <a:rPr lang="en-GB" altLang="en-US" dirty="0"/>
              <a:t>Second part of this workshop </a:t>
            </a:r>
            <a:r>
              <a:rPr lang="en-GB" altLang="en-US" dirty="0" smtClean="0"/>
              <a:t/>
            </a:r>
            <a:br>
              <a:rPr lang="en-GB" altLang="en-US" dirty="0" smtClean="0"/>
            </a:br>
            <a:r>
              <a:rPr lang="en-GB" altLang="en-US" dirty="0" smtClean="0"/>
              <a:t>will </a:t>
            </a:r>
            <a:r>
              <a:rPr lang="en-GB" altLang="en-US" dirty="0"/>
              <a:t>cover:</a:t>
            </a:r>
          </a:p>
        </p:txBody>
      </p:sp>
      <p:sp>
        <p:nvSpPr>
          <p:cNvPr id="3" name="Content Placeholder 2"/>
          <p:cNvSpPr>
            <a:spLocks noGrp="1"/>
          </p:cNvSpPr>
          <p:nvPr>
            <p:ph idx="1"/>
          </p:nvPr>
        </p:nvSpPr>
        <p:spPr>
          <a:xfrm>
            <a:off x="323850" y="1773238"/>
            <a:ext cx="8229600" cy="4176712"/>
          </a:xfrm>
        </p:spPr>
        <p:txBody>
          <a:bodyPr/>
          <a:lstStyle/>
          <a:p>
            <a:pPr lvl="1">
              <a:spcAft>
                <a:spcPts val="600"/>
              </a:spcAft>
              <a:buFont typeface="Arial" panose="020B0604020202020204" pitchFamily="34" charset="0"/>
              <a:buChar char="•"/>
            </a:pPr>
            <a:r>
              <a:rPr lang="en-GB" altLang="en-US" sz="2400" dirty="0">
                <a:solidFill>
                  <a:srgbClr val="26686D"/>
                </a:solidFill>
              </a:rPr>
              <a:t>Some of the issues that impact on carers of people with mental health conditions</a:t>
            </a:r>
          </a:p>
          <a:p>
            <a:pPr lvl="1">
              <a:spcAft>
                <a:spcPts val="600"/>
              </a:spcAft>
              <a:buFont typeface="Arial" panose="020B0604020202020204" pitchFamily="34" charset="0"/>
              <a:buChar char="•"/>
            </a:pPr>
            <a:r>
              <a:rPr lang="en-GB" altLang="en-US" sz="2400" dirty="0">
                <a:solidFill>
                  <a:srgbClr val="26686D"/>
                </a:solidFill>
              </a:rPr>
              <a:t>The impact of the Act and how it relates to carers of people with mental health conditions</a:t>
            </a:r>
          </a:p>
          <a:p>
            <a:pPr lvl="1">
              <a:spcAft>
                <a:spcPts val="600"/>
              </a:spcAft>
              <a:buFont typeface="Arial" panose="020B0604020202020204" pitchFamily="34" charset="0"/>
              <a:buChar char="•"/>
            </a:pPr>
            <a:r>
              <a:rPr lang="en-GB" altLang="en-US" sz="2400" dirty="0">
                <a:solidFill>
                  <a:srgbClr val="26686D"/>
                </a:solidFill>
              </a:rPr>
              <a:t>Includes a short film of carers talking about their experiences</a:t>
            </a:r>
          </a:p>
          <a:p>
            <a:pPr lvl="1">
              <a:buFont typeface="Arial" panose="020B0604020202020204" pitchFamily="34" charset="0"/>
              <a:buChar char="•"/>
            </a:pPr>
            <a:r>
              <a:rPr lang="en-GB" altLang="en-US" sz="2400" dirty="0">
                <a:solidFill>
                  <a:srgbClr val="26686D"/>
                </a:solidFill>
              </a:rPr>
              <a:t>Includes a group discussion about the film and how the Act may help address some of the issues and concerns raised</a:t>
            </a:r>
          </a:p>
          <a:p>
            <a:endParaRPr lang="en-GB" altLang="en-US" dirty="0"/>
          </a:p>
        </p:txBody>
      </p:sp>
      <p:sp>
        <p:nvSpPr>
          <p:cNvPr id="5" name="Rectangle 4"/>
          <p:cNvSpPr/>
          <p:nvPr/>
        </p:nvSpPr>
        <p:spPr>
          <a:xfrm>
            <a:off x="684213" y="1700213"/>
            <a:ext cx="7775575" cy="4105275"/>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68313" y="260350"/>
            <a:ext cx="7127875" cy="998538"/>
          </a:xfrm>
        </p:spPr>
        <p:txBody>
          <a:bodyPr/>
          <a:lstStyle/>
          <a:p>
            <a:r>
              <a:rPr lang="en-GB" altLang="en-US" dirty="0"/>
              <a:t>Links to </a:t>
            </a:r>
            <a:r>
              <a:rPr lang="en-GB" altLang="en-US" dirty="0" smtClean="0"/>
              <a:t>mental health legislation</a:t>
            </a:r>
            <a:endParaRPr lang="en-GB" altLang="en-US" dirty="0"/>
          </a:p>
        </p:txBody>
      </p:sp>
      <p:sp>
        <p:nvSpPr>
          <p:cNvPr id="5" name="Content Placeholder 5"/>
          <p:cNvSpPr txBox="1">
            <a:spLocks/>
          </p:cNvSpPr>
          <p:nvPr/>
        </p:nvSpPr>
        <p:spPr bwMode="auto">
          <a:xfrm>
            <a:off x="539750" y="2565400"/>
            <a:ext cx="8064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2286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2" algn="ctr">
              <a:spcBef>
                <a:spcPct val="20000"/>
              </a:spcBef>
              <a:spcAft>
                <a:spcPts val="600"/>
              </a:spcAft>
              <a:buClr>
                <a:srgbClr val="34B555"/>
              </a:buClr>
            </a:pPr>
            <a:r>
              <a:rPr lang="en-GB" altLang="en-US" sz="3000" dirty="0" smtClean="0">
                <a:solidFill>
                  <a:srgbClr val="26686D"/>
                </a:solidFill>
                <a:latin typeface="Arial" panose="020B0604020202020204" pitchFamily="34" charset="0"/>
              </a:rPr>
              <a:t>The Mental </a:t>
            </a:r>
            <a:r>
              <a:rPr lang="en-GB" altLang="en-US" sz="3000" dirty="0">
                <a:solidFill>
                  <a:srgbClr val="26686D"/>
                </a:solidFill>
                <a:latin typeface="Arial" panose="020B0604020202020204" pitchFamily="34" charset="0"/>
              </a:rPr>
              <a:t>Health Act 1983</a:t>
            </a:r>
          </a:p>
          <a:p>
            <a:pPr algn="ctr">
              <a:spcBef>
                <a:spcPct val="20000"/>
              </a:spcBef>
              <a:buClr>
                <a:srgbClr val="34B555"/>
              </a:buClr>
            </a:pPr>
            <a:endParaRPr lang="en-GB" altLang="en-US" sz="3000" b="1" dirty="0">
              <a:latin typeface="Arial" panose="020B0604020202020204" pitchFamily="34" charset="0"/>
            </a:endParaRPr>
          </a:p>
        </p:txBody>
      </p:sp>
      <p:sp>
        <p:nvSpPr>
          <p:cNvPr id="6" name="Content Placeholder 5"/>
          <p:cNvSpPr txBox="1">
            <a:spLocks/>
          </p:cNvSpPr>
          <p:nvPr/>
        </p:nvSpPr>
        <p:spPr bwMode="auto">
          <a:xfrm>
            <a:off x="539750" y="4076700"/>
            <a:ext cx="806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2286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2" algn="ctr">
              <a:spcBef>
                <a:spcPct val="20000"/>
              </a:spcBef>
              <a:buClr>
                <a:srgbClr val="34B555"/>
              </a:buClr>
            </a:pPr>
            <a:r>
              <a:rPr lang="en-GB" altLang="en-US" sz="3000" dirty="0" smtClean="0">
                <a:solidFill>
                  <a:srgbClr val="26686D"/>
                </a:solidFill>
                <a:latin typeface="Arial" panose="020B0604020202020204" pitchFamily="34" charset="0"/>
              </a:rPr>
              <a:t>The Mental </a:t>
            </a:r>
            <a:r>
              <a:rPr lang="en-GB" altLang="en-US" sz="3000" dirty="0">
                <a:solidFill>
                  <a:srgbClr val="26686D"/>
                </a:solidFill>
                <a:latin typeface="Arial" panose="020B0604020202020204" pitchFamily="34" charset="0"/>
              </a:rPr>
              <a:t>Health (Wales) Measure 2010</a:t>
            </a:r>
          </a:p>
          <a:p>
            <a:pPr algn="ctr">
              <a:spcBef>
                <a:spcPct val="20000"/>
              </a:spcBef>
              <a:buClr>
                <a:srgbClr val="34B555"/>
              </a:buClr>
              <a:buFont typeface="Arial" panose="020B0604020202020204" pitchFamily="34" charset="0"/>
              <a:buChar char="•"/>
            </a:pPr>
            <a:endParaRPr lang="en-GB" altLang="en-US" sz="3000" b="1" dirty="0">
              <a:latin typeface="Arial" panose="020B0604020202020204" pitchFamily="34" charset="0"/>
            </a:endParaRPr>
          </a:p>
        </p:txBody>
      </p:sp>
      <p:sp>
        <p:nvSpPr>
          <p:cNvPr id="9" name="Rectangle 8"/>
          <p:cNvSpPr/>
          <p:nvPr/>
        </p:nvSpPr>
        <p:spPr>
          <a:xfrm>
            <a:off x="539750" y="2349500"/>
            <a:ext cx="7848600" cy="107950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ectangle 9"/>
          <p:cNvSpPr/>
          <p:nvPr/>
        </p:nvSpPr>
        <p:spPr>
          <a:xfrm>
            <a:off x="539750" y="3860800"/>
            <a:ext cx="7848600" cy="1081088"/>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878" name="TextBox 6"/>
          <p:cNvSpPr txBox="1">
            <a:spLocks noChangeArrowheads="1"/>
          </p:cNvSpPr>
          <p:nvPr/>
        </p:nvSpPr>
        <p:spPr bwMode="auto">
          <a:xfrm>
            <a:off x="539750" y="1484313"/>
            <a:ext cx="7345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smtClean="0">
                <a:solidFill>
                  <a:srgbClr val="85C441"/>
                </a:solidFill>
                <a:latin typeface="Arial" panose="020B0604020202020204" pitchFamily="34" charset="0"/>
              </a:rPr>
              <a:t>Carers </a:t>
            </a:r>
            <a:r>
              <a:rPr lang="en-GB" altLang="en-US" sz="2600" b="1" dirty="0">
                <a:solidFill>
                  <a:srgbClr val="85C441"/>
                </a:solidFill>
                <a:latin typeface="Arial" panose="020B0604020202020204" pitchFamily="34" charset="0"/>
              </a:rPr>
              <a:t>may have rights </a:t>
            </a:r>
            <a:r>
              <a:rPr lang="en-GB" altLang="en-US" sz="2600" b="1" dirty="0" smtClean="0">
                <a:solidFill>
                  <a:srgbClr val="85C441"/>
                </a:solidFill>
                <a:latin typeface="Arial" panose="020B0604020202020204" pitchFamily="34" charset="0"/>
              </a:rPr>
              <a:t>under:</a:t>
            </a:r>
            <a:endParaRPr lang="en-GB" altLang="en-US" sz="2600" b="1" dirty="0">
              <a:solidFill>
                <a:srgbClr val="85C44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68313" y="260350"/>
            <a:ext cx="7127875" cy="998538"/>
          </a:xfrm>
        </p:spPr>
        <p:txBody>
          <a:bodyPr/>
          <a:lstStyle/>
          <a:p>
            <a:r>
              <a:rPr lang="en-GB" altLang="en-US"/>
              <a:t>Mental Health Act 1983</a:t>
            </a:r>
          </a:p>
        </p:txBody>
      </p:sp>
      <p:sp>
        <p:nvSpPr>
          <p:cNvPr id="81922" name="TextBox 6"/>
          <p:cNvSpPr txBox="1">
            <a:spLocks noChangeArrowheads="1"/>
          </p:cNvSpPr>
          <p:nvPr/>
        </p:nvSpPr>
        <p:spPr bwMode="auto">
          <a:xfrm>
            <a:off x="539750" y="1484313"/>
            <a:ext cx="7345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a:solidFill>
                  <a:srgbClr val="85C441"/>
                </a:solidFill>
                <a:latin typeface="Arial" panose="020B0604020202020204" pitchFamily="34" charset="0"/>
              </a:rPr>
              <a:t>The purpose of the </a:t>
            </a:r>
            <a:r>
              <a:rPr lang="en-GB" altLang="en-US" sz="2600" b="1" dirty="0" smtClean="0">
                <a:solidFill>
                  <a:srgbClr val="85C441"/>
                </a:solidFill>
                <a:latin typeface="Arial" panose="020B0604020202020204" pitchFamily="34" charset="0"/>
              </a:rPr>
              <a:t>legislation</a:t>
            </a:r>
            <a:r>
              <a:rPr lang="en-GB" altLang="en-US" sz="2600" b="1" dirty="0">
                <a:solidFill>
                  <a:srgbClr val="85C441"/>
                </a:solidFill>
                <a:latin typeface="Arial" panose="020B0604020202020204" pitchFamily="34" charset="0"/>
              </a:rPr>
              <a:t>:</a:t>
            </a:r>
          </a:p>
        </p:txBody>
      </p:sp>
      <p:sp>
        <p:nvSpPr>
          <p:cNvPr id="10" name="Content Placeholder 2"/>
          <p:cNvSpPr>
            <a:spLocks noGrp="1"/>
          </p:cNvSpPr>
          <p:nvPr>
            <p:ph idx="1"/>
          </p:nvPr>
        </p:nvSpPr>
        <p:spPr>
          <a:xfrm>
            <a:off x="611188" y="2060575"/>
            <a:ext cx="8229600" cy="3889375"/>
          </a:xfrm>
        </p:spPr>
        <p:txBody>
          <a:bodyPr rtlCol="0">
            <a:normAutofit/>
          </a:bodyPr>
          <a:lstStyle/>
          <a:p>
            <a:pPr fontAlgn="auto">
              <a:spcAft>
                <a:spcPts val="600"/>
              </a:spcAft>
              <a:defRPr/>
            </a:pPr>
            <a:r>
              <a:rPr lang="en-GB" dirty="0" smtClean="0">
                <a:solidFill>
                  <a:srgbClr val="26686D"/>
                </a:solidFill>
              </a:rPr>
              <a:t>The main </a:t>
            </a:r>
            <a:r>
              <a:rPr lang="en-GB" dirty="0">
                <a:solidFill>
                  <a:srgbClr val="26686D"/>
                </a:solidFill>
              </a:rPr>
              <a:t>purpose is to ensure that people with serious mental disorders can be treated irrespective of their consent where it is necessary to prevent them harming themselves or </a:t>
            </a:r>
            <a:r>
              <a:rPr lang="en-GB" dirty="0" smtClean="0">
                <a:solidFill>
                  <a:srgbClr val="26686D"/>
                </a:solidFill>
              </a:rPr>
              <a:t>others</a:t>
            </a:r>
            <a:endParaRPr lang="en-GB" dirty="0">
              <a:solidFill>
                <a:srgbClr val="26686D"/>
              </a:solidFill>
            </a:endParaRPr>
          </a:p>
          <a:p>
            <a:pPr fontAlgn="auto">
              <a:spcAft>
                <a:spcPts val="600"/>
              </a:spcAft>
              <a:defRPr/>
            </a:pPr>
            <a:r>
              <a:rPr lang="en-GB" dirty="0" smtClean="0">
                <a:solidFill>
                  <a:srgbClr val="26686D"/>
                </a:solidFill>
              </a:rPr>
              <a:t>Reception</a:t>
            </a:r>
            <a:r>
              <a:rPr lang="en-GB" dirty="0">
                <a:solidFill>
                  <a:srgbClr val="26686D"/>
                </a:solidFill>
              </a:rPr>
              <a:t>, care and treatment of mentally disordered </a:t>
            </a:r>
            <a:r>
              <a:rPr lang="en-GB" dirty="0" smtClean="0">
                <a:solidFill>
                  <a:srgbClr val="26686D"/>
                </a:solidFill>
              </a:rPr>
              <a:t>people</a:t>
            </a:r>
            <a:endParaRPr lang="en-GB" dirty="0">
              <a:solidFill>
                <a:srgbClr val="26686D"/>
              </a:solidFill>
            </a:endParaRPr>
          </a:p>
          <a:p>
            <a:pPr fontAlgn="auto">
              <a:spcAft>
                <a:spcPts val="600"/>
              </a:spcAft>
              <a:defRPr/>
            </a:pPr>
            <a:r>
              <a:rPr lang="en-GB" dirty="0" smtClean="0">
                <a:solidFill>
                  <a:srgbClr val="26686D"/>
                </a:solidFill>
              </a:rPr>
              <a:t>Sets </a:t>
            </a:r>
            <a:r>
              <a:rPr lang="en-GB" dirty="0">
                <a:solidFill>
                  <a:srgbClr val="26686D"/>
                </a:solidFill>
              </a:rPr>
              <a:t>out the process and safeguards for </a:t>
            </a:r>
            <a:r>
              <a:rPr lang="en-GB" dirty="0" smtClean="0">
                <a:solidFill>
                  <a:srgbClr val="26686D"/>
                </a:solidFill>
              </a:rPr>
              <a:t>patients</a:t>
            </a:r>
            <a:endParaRPr lang="en-GB" dirty="0">
              <a:solidFill>
                <a:srgbClr val="26686D"/>
              </a:solidFill>
            </a:endParaRPr>
          </a:p>
          <a:p>
            <a:pPr fontAlgn="auto">
              <a:spcAft>
                <a:spcPts val="600"/>
              </a:spcAft>
              <a:buFont typeface="Arial" panose="020B0604020202020204" pitchFamily="34" charset="0"/>
              <a:buNone/>
              <a:defRPr/>
            </a:pPr>
            <a:endParaRPr lang="en-GB" dirty="0">
              <a:solidFill>
                <a:srgbClr val="26686D"/>
              </a:solidFill>
            </a:endParaRPr>
          </a:p>
          <a:p>
            <a:pPr fontAlgn="auto">
              <a:spcAft>
                <a:spcPts val="0"/>
              </a:spcAft>
              <a:buFont typeface="Arial" panose="020B0604020202020204" pitchFamily="34" charset="0"/>
              <a:buNone/>
              <a:defRPr/>
            </a:pPr>
            <a:endParaRPr lang="en-GB" dirty="0"/>
          </a:p>
        </p:txBody>
      </p:sp>
      <p:sp>
        <p:nvSpPr>
          <p:cNvPr id="11" name="Rectangle 10"/>
          <p:cNvSpPr/>
          <p:nvPr/>
        </p:nvSpPr>
        <p:spPr>
          <a:xfrm>
            <a:off x="395288" y="1989138"/>
            <a:ext cx="8353425" cy="403225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slide(fromBottom)">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lide(fromBottom)">
                                      <p:cBhvr>
                                        <p:cTn id="17" dur="5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plus(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68313" y="260350"/>
            <a:ext cx="7127875" cy="998538"/>
          </a:xfrm>
        </p:spPr>
        <p:txBody>
          <a:bodyPr/>
          <a:lstStyle/>
          <a:p>
            <a:r>
              <a:rPr lang="en-GB" altLang="en-US" dirty="0"/>
              <a:t>Guiding </a:t>
            </a:r>
            <a:r>
              <a:rPr lang="en-GB" altLang="en-US" dirty="0" smtClean="0"/>
              <a:t>principles</a:t>
            </a:r>
            <a:endParaRPr lang="en-GB"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01421712"/>
              </p:ext>
            </p:extLst>
          </p:nvPr>
        </p:nvGraphicFramePr>
        <p:xfrm>
          <a:off x="-252536" y="1988840"/>
          <a:ext cx="957706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3971" name="TextBox 4"/>
          <p:cNvSpPr txBox="1">
            <a:spLocks noChangeArrowheads="1"/>
          </p:cNvSpPr>
          <p:nvPr/>
        </p:nvSpPr>
        <p:spPr bwMode="auto">
          <a:xfrm>
            <a:off x="-36512" y="1341438"/>
            <a:ext cx="101171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200" b="1" dirty="0">
                <a:solidFill>
                  <a:srgbClr val="85C441"/>
                </a:solidFill>
                <a:latin typeface="Arial" panose="020B0604020202020204" pitchFamily="34" charset="0"/>
              </a:rPr>
              <a:t>These </a:t>
            </a:r>
            <a:r>
              <a:rPr lang="en-GB" altLang="en-US" sz="2200" b="1" dirty="0" smtClean="0">
                <a:solidFill>
                  <a:srgbClr val="85C441"/>
                </a:solidFill>
                <a:latin typeface="Arial" panose="020B0604020202020204" pitchFamily="34" charset="0"/>
              </a:rPr>
              <a:t>two </a:t>
            </a:r>
            <a:r>
              <a:rPr lang="en-GB" altLang="en-US" sz="2200" b="1" dirty="0">
                <a:solidFill>
                  <a:srgbClr val="85C441"/>
                </a:solidFill>
                <a:latin typeface="Arial" panose="020B0604020202020204" pitchFamily="34" charset="0"/>
              </a:rPr>
              <a:t>pages will detail the guiding principles of the legislation: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2F0C92F-9A18-4E40-AFEE-FC64156BB45A}"/>
                                            </p:graphicEl>
                                          </p:spTgt>
                                        </p:tgtEl>
                                        <p:attrNameLst>
                                          <p:attrName>style.visibility</p:attrName>
                                        </p:attrNameLst>
                                      </p:cBhvr>
                                      <p:to>
                                        <p:strVal val="visible"/>
                                      </p:to>
                                    </p:set>
                                    <p:animEffect transition="in" filter="fade">
                                      <p:cBhvr>
                                        <p:cTn id="7" dur="2000"/>
                                        <p:tgtEl>
                                          <p:spTgt spid="7">
                                            <p:graphicEl>
                                              <a:dgm id="{12F0C92F-9A18-4E40-AFEE-FC64156BB45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B9AF9FFC-86E1-49D8-A219-1078B9A13946}"/>
                                            </p:graphicEl>
                                          </p:spTgt>
                                        </p:tgtEl>
                                        <p:attrNameLst>
                                          <p:attrName>style.visibility</p:attrName>
                                        </p:attrNameLst>
                                      </p:cBhvr>
                                      <p:to>
                                        <p:strVal val="visible"/>
                                      </p:to>
                                    </p:set>
                                    <p:animEffect transition="in" filter="fade">
                                      <p:cBhvr>
                                        <p:cTn id="10" dur="2000"/>
                                        <p:tgtEl>
                                          <p:spTgt spid="7">
                                            <p:graphicEl>
                                              <a:dgm id="{B9AF9FFC-86E1-49D8-A219-1078B9A1394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D6347556-09F8-4BE5-B967-765767B82372}"/>
                                            </p:graphicEl>
                                          </p:spTgt>
                                        </p:tgtEl>
                                        <p:attrNameLst>
                                          <p:attrName>style.visibility</p:attrName>
                                        </p:attrNameLst>
                                      </p:cBhvr>
                                      <p:to>
                                        <p:strVal val="visible"/>
                                      </p:to>
                                    </p:set>
                                    <p:animEffect transition="in" filter="fade">
                                      <p:cBhvr>
                                        <p:cTn id="15" dur="2000"/>
                                        <p:tgtEl>
                                          <p:spTgt spid="7">
                                            <p:graphicEl>
                                              <a:dgm id="{D6347556-09F8-4BE5-B967-765767B8237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5395A8BC-4784-4334-A1FC-458C370EF4CA}"/>
                                            </p:graphicEl>
                                          </p:spTgt>
                                        </p:tgtEl>
                                        <p:attrNameLst>
                                          <p:attrName>style.visibility</p:attrName>
                                        </p:attrNameLst>
                                      </p:cBhvr>
                                      <p:to>
                                        <p:strVal val="visible"/>
                                      </p:to>
                                    </p:set>
                                    <p:animEffect transition="in" filter="fade">
                                      <p:cBhvr>
                                        <p:cTn id="18" dur="2000"/>
                                        <p:tgtEl>
                                          <p:spTgt spid="7">
                                            <p:graphicEl>
                                              <a:dgm id="{5395A8BC-4784-4334-A1FC-458C370EF4C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C4229E73-4F7F-4D05-936D-3B55FD307F60}"/>
                                            </p:graphicEl>
                                          </p:spTgt>
                                        </p:tgtEl>
                                        <p:attrNameLst>
                                          <p:attrName>style.visibility</p:attrName>
                                        </p:attrNameLst>
                                      </p:cBhvr>
                                      <p:to>
                                        <p:strVal val="visible"/>
                                      </p:to>
                                    </p:set>
                                    <p:animEffect transition="in" filter="fade">
                                      <p:cBhvr>
                                        <p:cTn id="23" dur="2000"/>
                                        <p:tgtEl>
                                          <p:spTgt spid="7">
                                            <p:graphicEl>
                                              <a:dgm id="{C4229E73-4F7F-4D05-936D-3B55FD307F6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1C21BDB4-119E-4E41-8070-403B350BF032}"/>
                                            </p:graphicEl>
                                          </p:spTgt>
                                        </p:tgtEl>
                                        <p:attrNameLst>
                                          <p:attrName>style.visibility</p:attrName>
                                        </p:attrNameLst>
                                      </p:cBhvr>
                                      <p:to>
                                        <p:strVal val="visible"/>
                                      </p:to>
                                    </p:set>
                                    <p:animEffect transition="in" filter="fade">
                                      <p:cBhvr>
                                        <p:cTn id="26" dur="2000"/>
                                        <p:tgtEl>
                                          <p:spTgt spid="7">
                                            <p:graphicEl>
                                              <a:dgm id="{1C21BDB4-119E-4E41-8070-403B350BF03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933275AE-BDAC-469F-8524-1DE86DF55CD3}"/>
                                            </p:graphicEl>
                                          </p:spTgt>
                                        </p:tgtEl>
                                        <p:attrNameLst>
                                          <p:attrName>style.visibility</p:attrName>
                                        </p:attrNameLst>
                                      </p:cBhvr>
                                      <p:to>
                                        <p:strVal val="visible"/>
                                      </p:to>
                                    </p:set>
                                    <p:animEffect transition="in" filter="fade">
                                      <p:cBhvr>
                                        <p:cTn id="31" dur="2000"/>
                                        <p:tgtEl>
                                          <p:spTgt spid="7">
                                            <p:graphicEl>
                                              <a:dgm id="{933275AE-BDAC-469F-8524-1DE86DF55CD3}"/>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5F5AAC3E-AAF3-404E-95A0-FEFAADB5A479}"/>
                                            </p:graphicEl>
                                          </p:spTgt>
                                        </p:tgtEl>
                                        <p:attrNameLst>
                                          <p:attrName>style.visibility</p:attrName>
                                        </p:attrNameLst>
                                      </p:cBhvr>
                                      <p:to>
                                        <p:strVal val="visible"/>
                                      </p:to>
                                    </p:set>
                                    <p:animEffect transition="in" filter="fade">
                                      <p:cBhvr>
                                        <p:cTn id="34" dur="2000"/>
                                        <p:tgtEl>
                                          <p:spTgt spid="7">
                                            <p:graphicEl>
                                              <a:dgm id="{5F5AAC3E-AAF3-404E-95A0-FEFAADB5A47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graphicEl>
                                              <a:dgm id="{EFBFF0B9-C233-44DA-8B27-F43C762388D6}"/>
                                            </p:graphicEl>
                                          </p:spTgt>
                                        </p:tgtEl>
                                        <p:attrNameLst>
                                          <p:attrName>style.visibility</p:attrName>
                                        </p:attrNameLst>
                                      </p:cBhvr>
                                      <p:to>
                                        <p:strVal val="visible"/>
                                      </p:to>
                                    </p:set>
                                    <p:animEffect transition="in" filter="fade">
                                      <p:cBhvr>
                                        <p:cTn id="39" dur="2000"/>
                                        <p:tgtEl>
                                          <p:spTgt spid="7">
                                            <p:graphicEl>
                                              <a:dgm id="{EFBFF0B9-C233-44DA-8B27-F43C762388D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graphicEl>
                                              <a:dgm id="{951AC716-7BD5-4859-8B7B-B51BEE2D0109}"/>
                                            </p:graphicEl>
                                          </p:spTgt>
                                        </p:tgtEl>
                                        <p:attrNameLst>
                                          <p:attrName>style.visibility</p:attrName>
                                        </p:attrNameLst>
                                      </p:cBhvr>
                                      <p:to>
                                        <p:strVal val="visible"/>
                                      </p:to>
                                    </p:set>
                                    <p:animEffect transition="in" filter="fade">
                                      <p:cBhvr>
                                        <p:cTn id="42" dur="2000"/>
                                        <p:tgtEl>
                                          <p:spTgt spid="7">
                                            <p:graphicEl>
                                              <a:dgm id="{951AC716-7BD5-4859-8B7B-B51BEE2D01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68313" y="260350"/>
            <a:ext cx="7127875" cy="998538"/>
          </a:xfrm>
        </p:spPr>
        <p:txBody>
          <a:bodyPr/>
          <a:lstStyle/>
          <a:p>
            <a:r>
              <a:rPr lang="en-GB" altLang="en-US" dirty="0"/>
              <a:t>Guiding </a:t>
            </a:r>
            <a:r>
              <a:rPr lang="en-GB" altLang="en-US" dirty="0" smtClean="0"/>
              <a:t>principles (cont</a:t>
            </a:r>
            <a:r>
              <a:rPr lang="en-GB" altLang="en-US"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9791056"/>
              </p:ext>
            </p:extLst>
          </p:nvPr>
        </p:nvGraphicFramePr>
        <p:xfrm>
          <a:off x="467544" y="1484784"/>
          <a:ext cx="835292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27E169B-9018-4906-A6CA-BACADB17F18E}"/>
                                            </p:graphicEl>
                                          </p:spTgt>
                                        </p:tgtEl>
                                        <p:attrNameLst>
                                          <p:attrName>style.visibility</p:attrName>
                                        </p:attrNameLst>
                                      </p:cBhvr>
                                      <p:to>
                                        <p:strVal val="visible"/>
                                      </p:to>
                                    </p:set>
                                    <p:animEffect transition="in" filter="fade">
                                      <p:cBhvr>
                                        <p:cTn id="7" dur="2000"/>
                                        <p:tgtEl>
                                          <p:spTgt spid="6">
                                            <p:graphicEl>
                                              <a:dgm id="{C27E169B-9018-4906-A6CA-BACADB17F18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977A626-9C67-446B-9319-7F9C0FC2549C}"/>
                                            </p:graphicEl>
                                          </p:spTgt>
                                        </p:tgtEl>
                                        <p:attrNameLst>
                                          <p:attrName>style.visibility</p:attrName>
                                        </p:attrNameLst>
                                      </p:cBhvr>
                                      <p:to>
                                        <p:strVal val="visible"/>
                                      </p:to>
                                    </p:set>
                                    <p:animEffect transition="in" filter="fade">
                                      <p:cBhvr>
                                        <p:cTn id="10" dur="2000"/>
                                        <p:tgtEl>
                                          <p:spTgt spid="6">
                                            <p:graphicEl>
                                              <a:dgm id="{E977A626-9C67-446B-9319-7F9C0FC2549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8AFFF72F-9C62-4C6B-A580-B9C22E847B3D}"/>
                                            </p:graphicEl>
                                          </p:spTgt>
                                        </p:tgtEl>
                                        <p:attrNameLst>
                                          <p:attrName>style.visibility</p:attrName>
                                        </p:attrNameLst>
                                      </p:cBhvr>
                                      <p:to>
                                        <p:strVal val="visible"/>
                                      </p:to>
                                    </p:set>
                                    <p:animEffect transition="in" filter="fade">
                                      <p:cBhvr>
                                        <p:cTn id="15" dur="2000"/>
                                        <p:tgtEl>
                                          <p:spTgt spid="6">
                                            <p:graphicEl>
                                              <a:dgm id="{8AFFF72F-9C62-4C6B-A580-B9C22E847B3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D9D94A43-38B2-446F-93A9-FE530E25EEED}"/>
                                            </p:graphicEl>
                                          </p:spTgt>
                                        </p:tgtEl>
                                        <p:attrNameLst>
                                          <p:attrName>style.visibility</p:attrName>
                                        </p:attrNameLst>
                                      </p:cBhvr>
                                      <p:to>
                                        <p:strVal val="visible"/>
                                      </p:to>
                                    </p:set>
                                    <p:animEffect transition="in" filter="fade">
                                      <p:cBhvr>
                                        <p:cTn id="18" dur="2000"/>
                                        <p:tgtEl>
                                          <p:spTgt spid="6">
                                            <p:graphicEl>
                                              <a:dgm id="{D9D94A43-38B2-446F-93A9-FE530E25EEE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237CE07C-EA97-456B-9713-068E182D6A5D}"/>
                                            </p:graphicEl>
                                          </p:spTgt>
                                        </p:tgtEl>
                                        <p:attrNameLst>
                                          <p:attrName>style.visibility</p:attrName>
                                        </p:attrNameLst>
                                      </p:cBhvr>
                                      <p:to>
                                        <p:strVal val="visible"/>
                                      </p:to>
                                    </p:set>
                                    <p:animEffect transition="in" filter="fade">
                                      <p:cBhvr>
                                        <p:cTn id="23" dur="2000"/>
                                        <p:tgtEl>
                                          <p:spTgt spid="6">
                                            <p:graphicEl>
                                              <a:dgm id="{237CE07C-EA97-456B-9713-068E182D6A5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28C5D0DB-140A-4DC4-B8FB-EAB93D2B4440}"/>
                                            </p:graphicEl>
                                          </p:spTgt>
                                        </p:tgtEl>
                                        <p:attrNameLst>
                                          <p:attrName>style.visibility</p:attrName>
                                        </p:attrNameLst>
                                      </p:cBhvr>
                                      <p:to>
                                        <p:strVal val="visible"/>
                                      </p:to>
                                    </p:set>
                                    <p:animEffect transition="in" filter="fade">
                                      <p:cBhvr>
                                        <p:cTn id="26" dur="2000"/>
                                        <p:tgtEl>
                                          <p:spTgt spid="6">
                                            <p:graphicEl>
                                              <a:dgm id="{28C5D0DB-140A-4DC4-B8FB-EAB93D2B444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969F58FA-E274-4908-9A74-933AEFFC35DD}"/>
                                            </p:graphicEl>
                                          </p:spTgt>
                                        </p:tgtEl>
                                        <p:attrNameLst>
                                          <p:attrName>style.visibility</p:attrName>
                                        </p:attrNameLst>
                                      </p:cBhvr>
                                      <p:to>
                                        <p:strVal val="visible"/>
                                      </p:to>
                                    </p:set>
                                    <p:animEffect transition="in" filter="fade">
                                      <p:cBhvr>
                                        <p:cTn id="31" dur="2000"/>
                                        <p:tgtEl>
                                          <p:spTgt spid="6">
                                            <p:graphicEl>
                                              <a:dgm id="{969F58FA-E274-4908-9A74-933AEFFC35D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B36D5180-D86D-4D43-9684-63FF7CD8E4C1}"/>
                                            </p:graphicEl>
                                          </p:spTgt>
                                        </p:tgtEl>
                                        <p:attrNameLst>
                                          <p:attrName>style.visibility</p:attrName>
                                        </p:attrNameLst>
                                      </p:cBhvr>
                                      <p:to>
                                        <p:strVal val="visible"/>
                                      </p:to>
                                    </p:set>
                                    <p:animEffect transition="in" filter="fade">
                                      <p:cBhvr>
                                        <p:cTn id="34" dur="2000"/>
                                        <p:tgtEl>
                                          <p:spTgt spid="6">
                                            <p:graphicEl>
                                              <a:dgm id="{B36D5180-D86D-4D43-9684-63FF7CD8E4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68313" y="260350"/>
            <a:ext cx="7127875" cy="998538"/>
          </a:xfrm>
        </p:spPr>
        <p:txBody>
          <a:bodyPr/>
          <a:lstStyle/>
          <a:p>
            <a:r>
              <a:rPr lang="en-GB" altLang="en-US" dirty="0"/>
              <a:t>Mental Health Act 1983</a:t>
            </a:r>
          </a:p>
        </p:txBody>
      </p:sp>
      <p:sp>
        <p:nvSpPr>
          <p:cNvPr id="3" name="Content Placeholder 2"/>
          <p:cNvSpPr>
            <a:spLocks noGrp="1"/>
          </p:cNvSpPr>
          <p:nvPr>
            <p:ph idx="1"/>
          </p:nvPr>
        </p:nvSpPr>
        <p:spPr>
          <a:xfrm>
            <a:off x="468313" y="3716338"/>
            <a:ext cx="8229600" cy="1873250"/>
          </a:xfrm>
        </p:spPr>
        <p:txBody>
          <a:bodyPr rtlCol="0">
            <a:normAutofit lnSpcReduction="10000"/>
          </a:bodyPr>
          <a:lstStyle/>
          <a:p>
            <a:pPr fontAlgn="auto">
              <a:spcAft>
                <a:spcPts val="0"/>
              </a:spcAft>
              <a:defRPr/>
            </a:pPr>
            <a:r>
              <a:rPr lang="en-GB" dirty="0">
                <a:solidFill>
                  <a:srgbClr val="26686D"/>
                </a:solidFill>
              </a:rPr>
              <a:t>The </a:t>
            </a:r>
            <a:r>
              <a:rPr lang="en-GB" dirty="0" smtClean="0">
                <a:solidFill>
                  <a:srgbClr val="26686D"/>
                </a:solidFill>
              </a:rPr>
              <a:t>‘Nearest Relative</a:t>
            </a:r>
            <a:r>
              <a:rPr lang="en-GB" dirty="0">
                <a:solidFill>
                  <a:srgbClr val="26686D"/>
                </a:solidFill>
              </a:rPr>
              <a:t>’ may have a significant role in caring for the patient but does not have </a:t>
            </a:r>
            <a:r>
              <a:rPr lang="en-GB" dirty="0" smtClean="0">
                <a:solidFill>
                  <a:srgbClr val="26686D"/>
                </a:solidFill>
              </a:rPr>
              <a:t>to be a </a:t>
            </a:r>
            <a:r>
              <a:rPr lang="en-GB" dirty="0">
                <a:solidFill>
                  <a:srgbClr val="26686D"/>
                </a:solidFill>
              </a:rPr>
              <a:t>carer or next of </a:t>
            </a:r>
            <a:r>
              <a:rPr lang="en-GB" dirty="0" smtClean="0">
                <a:solidFill>
                  <a:srgbClr val="26686D"/>
                </a:solidFill>
              </a:rPr>
              <a:t>kin</a:t>
            </a:r>
            <a:endParaRPr lang="en-GB" dirty="0">
              <a:solidFill>
                <a:srgbClr val="26686D"/>
              </a:solidFill>
            </a:endParaRPr>
          </a:p>
          <a:p>
            <a:pPr fontAlgn="auto">
              <a:spcAft>
                <a:spcPts val="0"/>
              </a:spcAft>
              <a:defRPr/>
            </a:pPr>
            <a:r>
              <a:rPr lang="en-GB" dirty="0" smtClean="0">
                <a:solidFill>
                  <a:srgbClr val="26686D"/>
                </a:solidFill>
              </a:rPr>
              <a:t>A </a:t>
            </a:r>
            <a:r>
              <a:rPr lang="en-GB" dirty="0">
                <a:solidFill>
                  <a:srgbClr val="26686D"/>
                </a:solidFill>
              </a:rPr>
              <a:t>patient's ‘Nearest Relative’ has an important role under the Mental Health Act as being a safeguard for </a:t>
            </a:r>
            <a:r>
              <a:rPr lang="en-GB" dirty="0" smtClean="0">
                <a:solidFill>
                  <a:srgbClr val="26686D"/>
                </a:solidFill>
              </a:rPr>
              <a:t>them</a:t>
            </a:r>
            <a:endParaRPr lang="en-GB" dirty="0">
              <a:solidFill>
                <a:srgbClr val="26686D"/>
              </a:solidFill>
            </a:endParaRPr>
          </a:p>
          <a:p>
            <a:pPr fontAlgn="auto">
              <a:spcAft>
                <a:spcPts val="0"/>
              </a:spcAft>
              <a:buFont typeface="Arial" panose="020B0604020202020204" pitchFamily="34" charset="0"/>
              <a:buNone/>
              <a:defRPr/>
            </a:pPr>
            <a:endParaRPr lang="en-GB" dirty="0"/>
          </a:p>
          <a:p>
            <a:pPr fontAlgn="auto">
              <a:spcAft>
                <a:spcPts val="0"/>
              </a:spcAft>
              <a:buFont typeface="Arial" panose="020B0604020202020204" pitchFamily="34" charset="0"/>
              <a:buNone/>
              <a:defRPr/>
            </a:pPr>
            <a:endParaRPr lang="en-GB" dirty="0"/>
          </a:p>
        </p:txBody>
      </p:sp>
      <p:sp>
        <p:nvSpPr>
          <p:cNvPr id="88067" name="TextBox 3"/>
          <p:cNvSpPr txBox="1">
            <a:spLocks noChangeArrowheads="1"/>
          </p:cNvSpPr>
          <p:nvPr/>
        </p:nvSpPr>
        <p:spPr bwMode="auto">
          <a:xfrm>
            <a:off x="395288" y="1412875"/>
            <a:ext cx="73453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a:solidFill>
                  <a:srgbClr val="85C441"/>
                </a:solidFill>
                <a:latin typeface="Arial" panose="020B0604020202020204" pitchFamily="34" charset="0"/>
              </a:rPr>
              <a:t>Nearest Relative</a:t>
            </a:r>
          </a:p>
        </p:txBody>
      </p:sp>
      <p:sp>
        <p:nvSpPr>
          <p:cNvPr id="8" name="TextBox 7"/>
          <p:cNvSpPr txBox="1">
            <a:spLocks noChangeArrowheads="1"/>
          </p:cNvSpPr>
          <p:nvPr/>
        </p:nvSpPr>
        <p:spPr bwMode="auto">
          <a:xfrm>
            <a:off x="395288" y="2060575"/>
            <a:ext cx="82089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400" dirty="0">
                <a:solidFill>
                  <a:srgbClr val="26686D"/>
                </a:solidFill>
                <a:latin typeface="Arial" panose="020B0604020202020204" pitchFamily="34" charset="0"/>
              </a:rPr>
              <a:t>The term ‘Nearest Relative’ is used frequently in mental health legislation to refer to the person closest to a patient who is, or is being assessed with a view to being, detained under the Mental Health </a:t>
            </a:r>
            <a:r>
              <a:rPr lang="en-GB" altLang="en-US" sz="2400" dirty="0" smtClean="0">
                <a:solidFill>
                  <a:srgbClr val="26686D"/>
                </a:solidFill>
                <a:latin typeface="Arial" panose="020B0604020202020204" pitchFamily="34" charset="0"/>
              </a:rPr>
              <a:t>Act </a:t>
            </a:r>
            <a:endParaRPr lang="en-GB" altLang="en-US" sz="2400" dirty="0">
              <a:solidFill>
                <a:srgbClr val="26686D"/>
              </a:solidFill>
              <a:latin typeface="Arial" panose="020B0604020202020204" pitchFamily="34" charset="0"/>
            </a:endParaRPr>
          </a:p>
          <a:p>
            <a:endParaRPr lang="en-GB" altLang="en-US" dirty="0"/>
          </a:p>
        </p:txBody>
      </p:sp>
      <p:sp>
        <p:nvSpPr>
          <p:cNvPr id="9" name="Rectangle 8"/>
          <p:cNvSpPr/>
          <p:nvPr/>
        </p:nvSpPr>
        <p:spPr>
          <a:xfrm>
            <a:off x="323850" y="1989138"/>
            <a:ext cx="8351838" cy="3887787"/>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68313" y="260350"/>
            <a:ext cx="7127875" cy="998538"/>
          </a:xfrm>
        </p:spPr>
        <p:txBody>
          <a:bodyPr/>
          <a:lstStyle/>
          <a:p>
            <a:r>
              <a:rPr lang="en-GB" altLang="en-US"/>
              <a:t>Mental Health Act 1983 </a:t>
            </a:r>
          </a:p>
        </p:txBody>
      </p:sp>
      <p:sp>
        <p:nvSpPr>
          <p:cNvPr id="3" name="Content Placeholder 2"/>
          <p:cNvSpPr>
            <a:spLocks noGrp="1"/>
          </p:cNvSpPr>
          <p:nvPr>
            <p:ph idx="1"/>
          </p:nvPr>
        </p:nvSpPr>
        <p:spPr>
          <a:xfrm>
            <a:off x="179388" y="1412875"/>
            <a:ext cx="8713787" cy="1872109"/>
          </a:xfrm>
        </p:spPr>
        <p:txBody>
          <a:bodyPr/>
          <a:lstStyle/>
          <a:p>
            <a:r>
              <a:rPr lang="en-GB" altLang="en-US" dirty="0">
                <a:solidFill>
                  <a:srgbClr val="26686D"/>
                </a:solidFill>
              </a:rPr>
              <a:t>A patient's ‘Nearest Relative’ is not necessarily their carer or their next of </a:t>
            </a:r>
            <a:r>
              <a:rPr lang="en-GB" altLang="en-US" dirty="0" smtClean="0">
                <a:solidFill>
                  <a:srgbClr val="26686D"/>
                </a:solidFill>
              </a:rPr>
              <a:t>kin</a:t>
            </a:r>
            <a:endParaRPr lang="en-GB" altLang="en-US" dirty="0"/>
          </a:p>
          <a:p>
            <a:r>
              <a:rPr lang="en-GB" altLang="en-US" dirty="0">
                <a:solidFill>
                  <a:srgbClr val="26686D"/>
                </a:solidFill>
              </a:rPr>
              <a:t>Who acts as a ‘Nearest Relative’ is set out in Section 26 of the Mental Health Act </a:t>
            </a:r>
            <a:r>
              <a:rPr lang="en-GB" altLang="en-US" dirty="0" smtClean="0">
                <a:solidFill>
                  <a:srgbClr val="26686D"/>
                </a:solidFill>
              </a:rPr>
              <a:t>– </a:t>
            </a:r>
            <a:r>
              <a:rPr lang="en-GB" altLang="en-US" dirty="0">
                <a:solidFill>
                  <a:srgbClr val="26686D"/>
                </a:solidFill>
              </a:rPr>
              <a:t>it is normally the person highest in the following list:</a:t>
            </a:r>
          </a:p>
          <a:p>
            <a:pPr lvl="1">
              <a:buFont typeface="Arial" panose="020B0604020202020204" pitchFamily="34" charset="0"/>
              <a:buNone/>
            </a:pPr>
            <a:endParaRPr lang="en-GB" altLang="en-US" dirty="0"/>
          </a:p>
          <a:p>
            <a:pPr lvl="1">
              <a:buFont typeface="Arial" panose="020B0604020202020204" pitchFamily="34" charset="0"/>
              <a:buNone/>
            </a:pPr>
            <a:endParaRPr lang="en-GB" altLang="en-US" dirty="0"/>
          </a:p>
          <a:p>
            <a:pPr lvl="1">
              <a:buFont typeface="Arial" panose="020B0604020202020204" pitchFamily="34" charset="0"/>
              <a:buNone/>
            </a:pPr>
            <a:endParaRPr lang="en-GB" altLang="en-US" dirty="0"/>
          </a:p>
          <a:p>
            <a:pPr lvl="1">
              <a:buFont typeface="Arial" panose="020B0604020202020204" pitchFamily="34" charset="0"/>
              <a:buNone/>
            </a:pPr>
            <a:endParaRPr lang="en-GB" altLang="en-US" dirty="0"/>
          </a:p>
          <a:p>
            <a:pPr lvl="1">
              <a:buFont typeface="Arial" panose="020B0604020202020204" pitchFamily="34" charset="0"/>
              <a:buNone/>
            </a:pPr>
            <a:endParaRPr lang="en-GB" altLang="en-US" dirty="0"/>
          </a:p>
          <a:p>
            <a:pPr lvl="1">
              <a:buFont typeface="Arial" panose="020B0604020202020204" pitchFamily="34" charset="0"/>
              <a:buNone/>
            </a:pPr>
            <a:endParaRPr lang="en-GB" altLang="en-US" dirty="0"/>
          </a:p>
          <a:p>
            <a:pPr>
              <a:buFont typeface="Arial" panose="020B0604020202020204" pitchFamily="34" charset="0"/>
              <a:buNone/>
            </a:pPr>
            <a:endParaRPr lang="en-GB" altLang="en-US" dirty="0"/>
          </a:p>
        </p:txBody>
      </p:sp>
      <p:sp>
        <p:nvSpPr>
          <p:cNvPr id="5" name="TextBox 4"/>
          <p:cNvSpPr txBox="1"/>
          <p:nvPr/>
        </p:nvSpPr>
        <p:spPr>
          <a:xfrm>
            <a:off x="0" y="5749925"/>
            <a:ext cx="9144000" cy="1108075"/>
          </a:xfrm>
          <a:prstGeom prst="rect">
            <a:avLst/>
          </a:prstGeom>
          <a:noFill/>
        </p:spPr>
        <p:txBody>
          <a:bodyPr>
            <a:spAutoFit/>
          </a:bodyPr>
          <a:lstStyle/>
          <a:p>
            <a:pPr marL="549275" indent="-366713" fontAlgn="auto">
              <a:spcBef>
                <a:spcPct val="20000"/>
              </a:spcBef>
              <a:spcAft>
                <a:spcPts val="0"/>
              </a:spcAft>
              <a:buClr>
                <a:srgbClr val="34B555"/>
              </a:buClr>
              <a:buFont typeface="Arial" pitchFamily="34" charset="0"/>
              <a:buChar char="•"/>
              <a:defRPr/>
            </a:pPr>
            <a:r>
              <a:rPr lang="en-GB" sz="2400" dirty="0">
                <a:solidFill>
                  <a:srgbClr val="26686D"/>
                </a:solidFill>
              </a:rPr>
              <a:t>Where there are two potential contenders at the same level, </a:t>
            </a:r>
            <a:r>
              <a:rPr lang="en-GB" sz="2400" dirty="0" smtClean="0">
                <a:solidFill>
                  <a:srgbClr val="26686D"/>
                </a:solidFill>
              </a:rPr>
              <a:t/>
            </a:r>
            <a:br>
              <a:rPr lang="en-GB" sz="2400" dirty="0" smtClean="0">
                <a:solidFill>
                  <a:srgbClr val="26686D"/>
                </a:solidFill>
              </a:rPr>
            </a:br>
            <a:r>
              <a:rPr lang="en-GB" sz="2400" dirty="0" smtClean="0">
                <a:solidFill>
                  <a:srgbClr val="26686D"/>
                </a:solidFill>
              </a:rPr>
              <a:t>it </a:t>
            </a:r>
            <a:r>
              <a:rPr lang="en-GB" sz="2400" dirty="0">
                <a:solidFill>
                  <a:srgbClr val="26686D"/>
                </a:solidFill>
              </a:rPr>
              <a:t>will be the elder of the two (irrespective of gender)</a:t>
            </a:r>
          </a:p>
          <a:p>
            <a:pPr fontAlgn="auto">
              <a:spcBef>
                <a:spcPts val="0"/>
              </a:spcBef>
              <a:spcAft>
                <a:spcPts val="0"/>
              </a:spcAft>
              <a:defRPr/>
            </a:pPr>
            <a:endParaRPr lang="en-GB" dirty="0">
              <a:latin typeface="+mn-lt"/>
              <a:cs typeface="+mn-cs"/>
            </a:endParaRPr>
          </a:p>
        </p:txBody>
      </p:sp>
      <p:grpSp>
        <p:nvGrpSpPr>
          <p:cNvPr id="12" name="Group 11"/>
          <p:cNvGrpSpPr>
            <a:grpSpLocks/>
          </p:cNvGrpSpPr>
          <p:nvPr/>
        </p:nvGrpSpPr>
        <p:grpSpPr bwMode="auto">
          <a:xfrm>
            <a:off x="250825" y="3429000"/>
            <a:ext cx="1944688" cy="936625"/>
            <a:chOff x="0" y="591343"/>
            <a:chExt cx="2571749" cy="1543050"/>
          </a:xfrm>
        </p:grpSpPr>
        <p:sp>
          <p:nvSpPr>
            <p:cNvPr id="13" name="Rectangle 12"/>
            <p:cNvSpPr/>
            <p:nvPr/>
          </p:nvSpPr>
          <p:spPr>
            <a:xfrm>
              <a:off x="0" y="591343"/>
              <a:ext cx="2571749" cy="1543050"/>
            </a:xfrm>
            <a:prstGeom prst="rect">
              <a:avLst/>
            </a:prstGeom>
            <a:solidFill>
              <a:srgbClr val="36B555"/>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4" name="Rectangle 13"/>
            <p:cNvSpPr/>
            <p:nvPr/>
          </p:nvSpPr>
          <p:spPr>
            <a:xfrm>
              <a:off x="0"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200" dirty="0">
                  <a:latin typeface="Arial"/>
                  <a:cs typeface="Arial"/>
                </a:rPr>
                <a:t>Husband, wife or civil partner</a:t>
              </a:r>
              <a:endParaRPr lang="en-GB" sz="2200" dirty="0">
                <a:latin typeface="Arial"/>
                <a:cs typeface="Arial"/>
              </a:endParaRPr>
            </a:p>
          </p:txBody>
        </p:sp>
      </p:grpSp>
      <p:grpSp>
        <p:nvGrpSpPr>
          <p:cNvPr id="15" name="Group 14"/>
          <p:cNvGrpSpPr>
            <a:grpSpLocks/>
          </p:cNvGrpSpPr>
          <p:nvPr/>
        </p:nvGrpSpPr>
        <p:grpSpPr bwMode="auto">
          <a:xfrm>
            <a:off x="2339975" y="3429000"/>
            <a:ext cx="1944688" cy="936625"/>
            <a:chOff x="2828925" y="591343"/>
            <a:chExt cx="2571749" cy="1543050"/>
          </a:xfrm>
        </p:grpSpPr>
        <p:sp>
          <p:nvSpPr>
            <p:cNvPr id="16" name="Rectangle 15"/>
            <p:cNvSpPr/>
            <p:nvPr/>
          </p:nvSpPr>
          <p:spPr>
            <a:xfrm>
              <a:off x="2828925" y="591343"/>
              <a:ext cx="2571749" cy="1543050"/>
            </a:xfrm>
            <a:prstGeom prst="rect">
              <a:avLst/>
            </a:prstGeom>
            <a:solidFill>
              <a:srgbClr val="5DB6C9"/>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2828925"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Son or daughter</a:t>
              </a:r>
              <a:endParaRPr lang="en-GB" sz="2400" dirty="0">
                <a:latin typeface="Arial"/>
                <a:cs typeface="Arial"/>
              </a:endParaRPr>
            </a:p>
          </p:txBody>
        </p:sp>
      </p:grpSp>
      <p:grpSp>
        <p:nvGrpSpPr>
          <p:cNvPr id="18" name="Group 17"/>
          <p:cNvGrpSpPr>
            <a:grpSpLocks/>
          </p:cNvGrpSpPr>
          <p:nvPr/>
        </p:nvGrpSpPr>
        <p:grpSpPr bwMode="auto">
          <a:xfrm>
            <a:off x="3276600" y="4508500"/>
            <a:ext cx="2303463" cy="1152525"/>
            <a:chOff x="5657849" y="591343"/>
            <a:chExt cx="2571749" cy="1543050"/>
          </a:xfrm>
        </p:grpSpPr>
        <p:sp>
          <p:nvSpPr>
            <p:cNvPr id="25" name="Rectangle 24"/>
            <p:cNvSpPr/>
            <p:nvPr/>
          </p:nvSpPr>
          <p:spPr>
            <a:xfrm>
              <a:off x="5657849" y="591343"/>
              <a:ext cx="2571749" cy="1543050"/>
            </a:xfrm>
            <a:prstGeom prst="rect">
              <a:avLst/>
            </a:prstGeom>
            <a:solidFill>
              <a:srgbClr val="D47C30"/>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6" name="Rectangle 25"/>
            <p:cNvSpPr/>
            <p:nvPr/>
          </p:nvSpPr>
          <p:spPr>
            <a:xfrm>
              <a:off x="5657849"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Uncle or aunt</a:t>
              </a:r>
              <a:endParaRPr lang="en-GB" sz="2400" dirty="0">
                <a:latin typeface="Arial"/>
                <a:cs typeface="Arial"/>
              </a:endParaRPr>
            </a:p>
          </p:txBody>
        </p:sp>
      </p:grpSp>
      <p:grpSp>
        <p:nvGrpSpPr>
          <p:cNvPr id="20" name="Group 19"/>
          <p:cNvGrpSpPr>
            <a:grpSpLocks/>
          </p:cNvGrpSpPr>
          <p:nvPr/>
        </p:nvGrpSpPr>
        <p:grpSpPr bwMode="auto">
          <a:xfrm>
            <a:off x="611188" y="4508500"/>
            <a:ext cx="2089150" cy="1152525"/>
            <a:chOff x="2828925" y="2391569"/>
            <a:chExt cx="2571749" cy="1543050"/>
          </a:xfrm>
        </p:grpSpPr>
        <p:sp>
          <p:nvSpPr>
            <p:cNvPr id="21" name="Rectangle 20"/>
            <p:cNvSpPr/>
            <p:nvPr/>
          </p:nvSpPr>
          <p:spPr>
            <a:xfrm>
              <a:off x="2828925" y="2391569"/>
              <a:ext cx="2571749" cy="1543050"/>
            </a:xfrm>
            <a:prstGeom prst="rect">
              <a:avLst/>
            </a:prstGeom>
            <a:solidFill>
              <a:srgbClr val="E9B73C"/>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2" name="Rectangle 21"/>
            <p:cNvSpPr/>
            <p:nvPr/>
          </p:nvSpPr>
          <p:spPr>
            <a:xfrm>
              <a:off x="2828925" y="2391569"/>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Grandfather or grandmother</a:t>
              </a:r>
              <a:endParaRPr lang="en-GB" sz="2400" dirty="0">
                <a:latin typeface="Arial"/>
                <a:cs typeface="Arial"/>
              </a:endParaRPr>
            </a:p>
          </p:txBody>
        </p:sp>
      </p:grpSp>
      <p:grpSp>
        <p:nvGrpSpPr>
          <p:cNvPr id="27" name="Group 26"/>
          <p:cNvGrpSpPr>
            <a:grpSpLocks/>
          </p:cNvGrpSpPr>
          <p:nvPr/>
        </p:nvGrpSpPr>
        <p:grpSpPr bwMode="auto">
          <a:xfrm>
            <a:off x="4572000" y="3429000"/>
            <a:ext cx="1944688" cy="936625"/>
            <a:chOff x="0" y="2391569"/>
            <a:chExt cx="2571749" cy="1543050"/>
          </a:xfrm>
        </p:grpSpPr>
        <p:sp>
          <p:nvSpPr>
            <p:cNvPr id="28" name="Rectangle 27"/>
            <p:cNvSpPr/>
            <p:nvPr/>
          </p:nvSpPr>
          <p:spPr>
            <a:xfrm>
              <a:off x="0" y="2391569"/>
              <a:ext cx="2571749" cy="1543050"/>
            </a:xfrm>
            <a:prstGeom prst="rect">
              <a:avLst/>
            </a:prstGeom>
            <a:solidFill>
              <a:srgbClr val="C50067"/>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9" name="Rectangle 28"/>
            <p:cNvSpPr/>
            <p:nvPr/>
          </p:nvSpPr>
          <p:spPr>
            <a:xfrm>
              <a:off x="0" y="2391569"/>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Father or mother</a:t>
              </a:r>
              <a:endParaRPr lang="en-GB" sz="2400" dirty="0">
                <a:latin typeface="Arial"/>
                <a:cs typeface="Arial"/>
              </a:endParaRPr>
            </a:p>
          </p:txBody>
        </p:sp>
      </p:grpSp>
      <p:grpSp>
        <p:nvGrpSpPr>
          <p:cNvPr id="30" name="Group 29"/>
          <p:cNvGrpSpPr>
            <a:grpSpLocks/>
          </p:cNvGrpSpPr>
          <p:nvPr/>
        </p:nvGrpSpPr>
        <p:grpSpPr bwMode="auto">
          <a:xfrm>
            <a:off x="6732588" y="3429000"/>
            <a:ext cx="1943100" cy="936625"/>
            <a:chOff x="2828925" y="2391569"/>
            <a:chExt cx="2571749" cy="1543050"/>
          </a:xfrm>
        </p:grpSpPr>
        <p:sp>
          <p:nvSpPr>
            <p:cNvPr id="31" name="Rectangle 30"/>
            <p:cNvSpPr/>
            <p:nvPr/>
          </p:nvSpPr>
          <p:spPr>
            <a:xfrm>
              <a:off x="2828925" y="2391569"/>
              <a:ext cx="2571749" cy="1543050"/>
            </a:xfrm>
            <a:prstGeom prst="rect">
              <a:avLst/>
            </a:prstGeom>
            <a:solidFill>
              <a:srgbClr val="E9B73C"/>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2" name="Rectangle 31"/>
            <p:cNvSpPr/>
            <p:nvPr/>
          </p:nvSpPr>
          <p:spPr>
            <a:xfrm>
              <a:off x="2828925" y="2391569"/>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a:latin typeface="Arial"/>
                  <a:cs typeface="Arial"/>
                </a:rPr>
                <a:t>Brother or sister</a:t>
              </a:r>
              <a:endParaRPr lang="en-GB" sz="2400" dirty="0">
                <a:latin typeface="Arial"/>
                <a:cs typeface="Arial"/>
              </a:endParaRPr>
            </a:p>
          </p:txBody>
        </p:sp>
      </p:grpSp>
      <p:grpSp>
        <p:nvGrpSpPr>
          <p:cNvPr id="33" name="Group 32"/>
          <p:cNvGrpSpPr>
            <a:grpSpLocks/>
          </p:cNvGrpSpPr>
          <p:nvPr/>
        </p:nvGrpSpPr>
        <p:grpSpPr bwMode="auto">
          <a:xfrm>
            <a:off x="6084888" y="4508500"/>
            <a:ext cx="2303462" cy="1152525"/>
            <a:chOff x="0" y="591343"/>
            <a:chExt cx="2571749" cy="1543050"/>
          </a:xfrm>
        </p:grpSpPr>
        <p:sp>
          <p:nvSpPr>
            <p:cNvPr id="34" name="Rectangle 33"/>
            <p:cNvSpPr/>
            <p:nvPr/>
          </p:nvSpPr>
          <p:spPr>
            <a:xfrm>
              <a:off x="0" y="591343"/>
              <a:ext cx="2571749" cy="1543050"/>
            </a:xfrm>
            <a:prstGeom prst="rect">
              <a:avLst/>
            </a:prstGeom>
            <a:solidFill>
              <a:srgbClr val="36B555"/>
            </a:solidFill>
            <a:ln w="15875" cap="flat" cmpd="sng" algn="ctr">
              <a:noFill/>
              <a:prstDash val="solid"/>
              <a:round/>
              <a:headEnd type="none" w="med" len="med"/>
              <a:tailEnd type="none" w="med" len="med"/>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5" name="Rectangle 34"/>
            <p:cNvSpPr/>
            <p:nvPr/>
          </p:nvSpPr>
          <p:spPr>
            <a:xfrm>
              <a:off x="0" y="591343"/>
              <a:ext cx="2571749" cy="154305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fontAlgn="auto">
                <a:lnSpc>
                  <a:spcPct val="90000"/>
                </a:lnSpc>
                <a:spcAft>
                  <a:spcPct val="35000"/>
                </a:spcAft>
                <a:defRPr/>
              </a:pPr>
              <a:r>
                <a:rPr lang="cy-GB" sz="2400" dirty="0" err="1">
                  <a:latin typeface="Arial"/>
                  <a:cs typeface="Arial"/>
                </a:rPr>
                <a:t>Nephew</a:t>
              </a:r>
              <a:r>
                <a:rPr lang="cy-GB" sz="2400" dirty="0">
                  <a:latin typeface="Arial"/>
                  <a:cs typeface="Arial"/>
                </a:rPr>
                <a:t> </a:t>
              </a:r>
              <a:r>
                <a:rPr lang="cy-GB" sz="2400" dirty="0" smtClean="0">
                  <a:latin typeface="Arial"/>
                  <a:cs typeface="Arial"/>
                </a:rPr>
                <a:t/>
              </a:r>
              <a:br>
                <a:rPr lang="cy-GB" sz="2400" dirty="0" smtClean="0">
                  <a:latin typeface="Arial"/>
                  <a:cs typeface="Arial"/>
                </a:rPr>
              </a:br>
              <a:r>
                <a:rPr lang="cy-GB" sz="2400" dirty="0" err="1" smtClean="0">
                  <a:latin typeface="Arial"/>
                  <a:cs typeface="Arial"/>
                </a:rPr>
                <a:t>or</a:t>
              </a:r>
              <a:r>
                <a:rPr lang="cy-GB" sz="2400" dirty="0" smtClean="0">
                  <a:latin typeface="Arial"/>
                  <a:cs typeface="Arial"/>
                </a:rPr>
                <a:t> </a:t>
              </a:r>
              <a:r>
                <a:rPr lang="cy-GB" sz="2400" dirty="0" err="1">
                  <a:latin typeface="Arial"/>
                  <a:cs typeface="Arial"/>
                </a:rPr>
                <a:t>n</a:t>
              </a:r>
              <a:r>
                <a:rPr lang="cy-GB" sz="2400" dirty="0" err="1" smtClean="0">
                  <a:latin typeface="Arial"/>
                  <a:cs typeface="Arial"/>
                </a:rPr>
                <a:t>iece</a:t>
              </a:r>
              <a:endParaRPr lang="en-GB" sz="2400" dirty="0">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slide(fromBottom)">
                                      <p:cBhvr>
                                        <p:cTn id="5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68313" y="260350"/>
            <a:ext cx="7127875" cy="998538"/>
          </a:xfrm>
        </p:spPr>
        <p:txBody>
          <a:bodyPr/>
          <a:lstStyle/>
          <a:p>
            <a:r>
              <a:rPr lang="en-GB" altLang="en-US"/>
              <a:t>Mental Health Act 1983 </a:t>
            </a:r>
          </a:p>
        </p:txBody>
      </p:sp>
      <p:sp>
        <p:nvSpPr>
          <p:cNvPr id="3" name="Content Placeholder 2"/>
          <p:cNvSpPr>
            <a:spLocks noGrp="1"/>
          </p:cNvSpPr>
          <p:nvPr>
            <p:ph idx="1"/>
          </p:nvPr>
        </p:nvSpPr>
        <p:spPr>
          <a:xfrm>
            <a:off x="468313" y="1557338"/>
            <a:ext cx="8229600" cy="4525962"/>
          </a:xfrm>
        </p:spPr>
        <p:txBody>
          <a:bodyPr rtlCol="0">
            <a:normAutofit/>
          </a:bodyPr>
          <a:lstStyle/>
          <a:p>
            <a:pPr marL="0" indent="0" fontAlgn="auto">
              <a:spcAft>
                <a:spcPts val="0"/>
              </a:spcAft>
              <a:buFont typeface="Arial" panose="020B0604020202020204" pitchFamily="34" charset="0"/>
              <a:buNone/>
              <a:defRPr/>
            </a:pPr>
            <a:r>
              <a:rPr lang="en-GB" dirty="0">
                <a:solidFill>
                  <a:srgbClr val="26686D"/>
                </a:solidFill>
              </a:rPr>
              <a:t>The ‘Nearest Relative’ has an important role and has certain legal rights under the Mental Health Act:</a:t>
            </a:r>
          </a:p>
          <a:p>
            <a:pPr fontAlgn="auto">
              <a:spcAft>
                <a:spcPts val="0"/>
              </a:spcAft>
              <a:defRPr/>
            </a:pPr>
            <a:r>
              <a:rPr lang="en-GB" dirty="0" smtClean="0">
                <a:solidFill>
                  <a:srgbClr val="26686D"/>
                </a:solidFill>
              </a:rPr>
              <a:t>The </a:t>
            </a:r>
            <a:r>
              <a:rPr lang="en-GB" dirty="0">
                <a:solidFill>
                  <a:srgbClr val="26686D"/>
                </a:solidFill>
              </a:rPr>
              <a:t>‘Nearest Relative’ should be informed about, consulted on, and be able to contribute </a:t>
            </a:r>
            <a:r>
              <a:rPr lang="en-GB" dirty="0" smtClean="0">
                <a:solidFill>
                  <a:srgbClr val="26686D"/>
                </a:solidFill>
              </a:rPr>
              <a:t>to, </a:t>
            </a:r>
            <a:r>
              <a:rPr lang="en-GB" dirty="0">
                <a:solidFill>
                  <a:srgbClr val="26686D"/>
                </a:solidFill>
              </a:rPr>
              <a:t>a range of </a:t>
            </a:r>
            <a:r>
              <a:rPr lang="en-GB" dirty="0" smtClean="0">
                <a:solidFill>
                  <a:srgbClr val="26686D"/>
                </a:solidFill>
              </a:rPr>
              <a:t/>
            </a:r>
            <a:br>
              <a:rPr lang="en-GB" dirty="0" smtClean="0">
                <a:solidFill>
                  <a:srgbClr val="26686D"/>
                </a:solidFill>
              </a:rPr>
            </a:br>
            <a:r>
              <a:rPr lang="en-GB" dirty="0" smtClean="0">
                <a:solidFill>
                  <a:srgbClr val="26686D"/>
                </a:solidFill>
              </a:rPr>
              <a:t>key </a:t>
            </a:r>
            <a:r>
              <a:rPr lang="en-GB" dirty="0">
                <a:solidFill>
                  <a:srgbClr val="26686D"/>
                </a:solidFill>
              </a:rPr>
              <a:t>decisions about the patient's care and </a:t>
            </a:r>
            <a:r>
              <a:rPr lang="en-GB" dirty="0" smtClean="0">
                <a:solidFill>
                  <a:srgbClr val="26686D"/>
                </a:solidFill>
              </a:rPr>
              <a:t>treatment</a:t>
            </a:r>
            <a:endParaRPr lang="en-GB" dirty="0">
              <a:solidFill>
                <a:srgbClr val="26686D"/>
              </a:solidFill>
            </a:endParaRPr>
          </a:p>
          <a:p>
            <a:pPr fontAlgn="auto">
              <a:spcAft>
                <a:spcPts val="0"/>
              </a:spcAft>
              <a:defRPr/>
            </a:pPr>
            <a:r>
              <a:rPr lang="en-GB" dirty="0" smtClean="0">
                <a:solidFill>
                  <a:srgbClr val="26686D"/>
                </a:solidFill>
              </a:rPr>
              <a:t>They </a:t>
            </a:r>
            <a:r>
              <a:rPr lang="en-GB" dirty="0">
                <a:solidFill>
                  <a:srgbClr val="26686D"/>
                </a:solidFill>
              </a:rPr>
              <a:t>also have a number of very specific legal roles specified in the Act concerning a patient’s admission, assessment, detention and discharge from hospital</a:t>
            </a:r>
          </a:p>
          <a:p>
            <a:pPr fontAlgn="auto">
              <a:spcAft>
                <a:spcPts val="0"/>
              </a:spcAft>
              <a:defRPr/>
            </a:pPr>
            <a:endParaRPr lang="en-GB" dirty="0"/>
          </a:p>
        </p:txBody>
      </p:sp>
      <p:sp>
        <p:nvSpPr>
          <p:cNvPr id="4" name="Rectangle 3"/>
          <p:cNvSpPr/>
          <p:nvPr/>
        </p:nvSpPr>
        <p:spPr>
          <a:xfrm>
            <a:off x="395288" y="1341438"/>
            <a:ext cx="8353425" cy="4608512"/>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68313" y="260350"/>
            <a:ext cx="7127875" cy="998538"/>
          </a:xfrm>
        </p:spPr>
        <p:txBody>
          <a:bodyPr/>
          <a:lstStyle/>
          <a:p>
            <a:r>
              <a:rPr lang="en-GB" altLang="en-US"/>
              <a:t>Mental Health Act 1983</a:t>
            </a:r>
          </a:p>
        </p:txBody>
      </p:sp>
      <p:sp>
        <p:nvSpPr>
          <p:cNvPr id="3" name="Content Placeholder 2"/>
          <p:cNvSpPr>
            <a:spLocks noGrp="1"/>
          </p:cNvSpPr>
          <p:nvPr>
            <p:ph idx="1"/>
          </p:nvPr>
        </p:nvSpPr>
        <p:spPr>
          <a:xfrm>
            <a:off x="468313" y="1989138"/>
            <a:ext cx="8229600" cy="4525962"/>
          </a:xfrm>
        </p:spPr>
        <p:txBody>
          <a:bodyPr rtlCol="0">
            <a:normAutofit/>
          </a:bodyPr>
          <a:lstStyle/>
          <a:p>
            <a:pPr fontAlgn="auto">
              <a:spcAft>
                <a:spcPts val="0"/>
              </a:spcAft>
              <a:defRPr/>
            </a:pPr>
            <a:r>
              <a:rPr lang="en-GB" dirty="0">
                <a:solidFill>
                  <a:srgbClr val="26686D"/>
                </a:solidFill>
              </a:rPr>
              <a:t>The role of the nearest relative under the Act is an important safeguard for </a:t>
            </a:r>
            <a:r>
              <a:rPr lang="en-GB" dirty="0" smtClean="0">
                <a:solidFill>
                  <a:srgbClr val="26686D"/>
                </a:solidFill>
              </a:rPr>
              <a:t>patients</a:t>
            </a:r>
            <a:endParaRPr lang="en-GB" dirty="0">
              <a:solidFill>
                <a:srgbClr val="26686D"/>
              </a:solidFill>
            </a:endParaRPr>
          </a:p>
          <a:p>
            <a:pPr fontAlgn="auto">
              <a:spcAft>
                <a:spcPts val="0"/>
              </a:spcAft>
              <a:defRPr/>
            </a:pPr>
            <a:r>
              <a:rPr lang="en-GB" dirty="0">
                <a:solidFill>
                  <a:srgbClr val="26686D"/>
                </a:solidFill>
              </a:rPr>
              <a:t>Section 26 of the Act defines ‘relative’ and who can act in the </a:t>
            </a:r>
            <a:r>
              <a:rPr lang="en-GB" dirty="0" smtClean="0">
                <a:solidFill>
                  <a:srgbClr val="26686D"/>
                </a:solidFill>
              </a:rPr>
              <a:t>role</a:t>
            </a:r>
            <a:endParaRPr lang="en-GB" dirty="0">
              <a:solidFill>
                <a:srgbClr val="26686D"/>
              </a:solidFill>
            </a:endParaRPr>
          </a:p>
          <a:p>
            <a:pPr fontAlgn="auto">
              <a:spcAft>
                <a:spcPts val="0"/>
              </a:spcAft>
              <a:defRPr/>
            </a:pPr>
            <a:r>
              <a:rPr lang="en-GB" dirty="0">
                <a:solidFill>
                  <a:srgbClr val="26686D"/>
                </a:solidFill>
              </a:rPr>
              <a:t>The functions exercised by the ‘Nearest Relative’ may alter according to which part of the Act a patient is </a:t>
            </a:r>
            <a:r>
              <a:rPr lang="en-GB" dirty="0" smtClean="0">
                <a:solidFill>
                  <a:srgbClr val="26686D"/>
                </a:solidFill>
              </a:rPr>
              <a:t>detained</a:t>
            </a:r>
            <a:endParaRPr lang="en-GB" dirty="0">
              <a:solidFill>
                <a:srgbClr val="26686D"/>
              </a:solidFill>
            </a:endParaRPr>
          </a:p>
          <a:p>
            <a:pPr fontAlgn="auto">
              <a:spcAft>
                <a:spcPts val="0"/>
              </a:spcAft>
              <a:defRPr/>
            </a:pPr>
            <a:r>
              <a:rPr lang="en-GB" dirty="0">
                <a:solidFill>
                  <a:srgbClr val="26686D"/>
                </a:solidFill>
              </a:rPr>
              <a:t>An application for admission for treatment cannot be made without consultation with the ‘Nearest Relative’</a:t>
            </a:r>
          </a:p>
          <a:p>
            <a:pPr fontAlgn="auto">
              <a:spcAft>
                <a:spcPts val="0"/>
              </a:spcAft>
              <a:buFont typeface="Arial" panose="020B0604020202020204" pitchFamily="34" charset="0"/>
              <a:buNone/>
              <a:defRPr/>
            </a:pPr>
            <a:endParaRPr lang="en-GB" dirty="0">
              <a:solidFill>
                <a:srgbClr val="26686D"/>
              </a:solidFill>
            </a:endParaRPr>
          </a:p>
        </p:txBody>
      </p:sp>
      <p:sp>
        <p:nvSpPr>
          <p:cNvPr id="94211" name="TextBox 3"/>
          <p:cNvSpPr txBox="1">
            <a:spLocks noChangeArrowheads="1"/>
          </p:cNvSpPr>
          <p:nvPr/>
        </p:nvSpPr>
        <p:spPr bwMode="auto">
          <a:xfrm>
            <a:off x="395288" y="1412875"/>
            <a:ext cx="73453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a:solidFill>
                  <a:srgbClr val="85C441"/>
                </a:solidFill>
                <a:latin typeface="Arial" panose="020B0604020202020204" pitchFamily="34" charset="0"/>
              </a:rPr>
              <a:t>The role of the ‘Nearest Relative’</a:t>
            </a:r>
          </a:p>
        </p:txBody>
      </p:sp>
      <p:sp>
        <p:nvSpPr>
          <p:cNvPr id="5" name="Rectangle 4"/>
          <p:cNvSpPr/>
          <p:nvPr/>
        </p:nvSpPr>
        <p:spPr>
          <a:xfrm>
            <a:off x="395288" y="1916113"/>
            <a:ext cx="8353425" cy="4608512"/>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68313" y="1052513"/>
            <a:ext cx="7127875" cy="576262"/>
          </a:xfrm>
        </p:spPr>
        <p:txBody>
          <a:bodyPr/>
          <a:lstStyle/>
          <a:p>
            <a:r>
              <a:rPr lang="en-GB" altLang="en-US"/>
              <a:t>Carers and the Mental Health Act</a:t>
            </a:r>
            <a:br>
              <a:rPr lang="en-GB" altLang="en-US"/>
            </a:br>
            <a:endParaRPr lang="en-GB" altLang="en-US"/>
          </a:p>
        </p:txBody>
      </p:sp>
      <p:sp>
        <p:nvSpPr>
          <p:cNvPr id="3" name="Content Placeholder 2"/>
          <p:cNvSpPr>
            <a:spLocks noGrp="1"/>
          </p:cNvSpPr>
          <p:nvPr>
            <p:ph idx="1"/>
          </p:nvPr>
        </p:nvSpPr>
        <p:spPr>
          <a:xfrm>
            <a:off x="179388" y="1844675"/>
            <a:ext cx="8713787" cy="3295650"/>
          </a:xfrm>
        </p:spPr>
        <p:txBody>
          <a:bodyPr/>
          <a:lstStyle/>
          <a:p>
            <a:pPr marL="742950" indent="-285750"/>
            <a:r>
              <a:rPr lang="en-GB" altLang="en-US" dirty="0">
                <a:solidFill>
                  <a:srgbClr val="26686D"/>
                </a:solidFill>
              </a:rPr>
              <a:t>Unlike the ‘Nearest Relative’, carers have no formal or specific rights or roles given to them </a:t>
            </a:r>
            <a:r>
              <a:rPr lang="en-GB" altLang="en-US" dirty="0" smtClean="0">
                <a:solidFill>
                  <a:srgbClr val="26686D"/>
                </a:solidFill>
              </a:rPr>
              <a:t>under </a:t>
            </a:r>
            <a:r>
              <a:rPr lang="en-GB" altLang="en-US" dirty="0">
                <a:solidFill>
                  <a:srgbClr val="26686D"/>
                </a:solidFill>
              </a:rPr>
              <a:t>the Mental Health </a:t>
            </a:r>
            <a:r>
              <a:rPr lang="en-GB" altLang="en-US" dirty="0" smtClean="0">
                <a:solidFill>
                  <a:srgbClr val="26686D"/>
                </a:solidFill>
              </a:rPr>
              <a:t>Act</a:t>
            </a:r>
            <a:endParaRPr lang="en-GB" altLang="en-US" dirty="0">
              <a:solidFill>
                <a:srgbClr val="26686D"/>
              </a:solidFill>
            </a:endParaRPr>
          </a:p>
          <a:p>
            <a:pPr marL="742950" indent="-285750"/>
            <a:r>
              <a:rPr lang="en-GB" altLang="en-US" dirty="0">
                <a:solidFill>
                  <a:srgbClr val="26686D"/>
                </a:solidFill>
              </a:rPr>
              <a:t>However, the importance of carers is recognised in the Mental Health Act Code of Practice for </a:t>
            </a:r>
            <a:r>
              <a:rPr lang="en-GB" altLang="en-US" dirty="0" smtClean="0">
                <a:solidFill>
                  <a:srgbClr val="26686D"/>
                </a:solidFill>
              </a:rPr>
              <a:t>Wales</a:t>
            </a:r>
            <a:endParaRPr lang="en-GB" altLang="en-US" dirty="0">
              <a:solidFill>
                <a:srgbClr val="26686D"/>
              </a:solidFill>
            </a:endParaRPr>
          </a:p>
          <a:p>
            <a:pPr marL="742950" indent="-285750">
              <a:buFont typeface="Arial" panose="020B0604020202020204" pitchFamily="34" charset="0"/>
              <a:buNone/>
            </a:pPr>
            <a:endParaRPr lang="en-GB" altLang="en-US" dirty="0">
              <a:solidFill>
                <a:srgbClr val="26686D"/>
              </a:solidFill>
            </a:endParaRPr>
          </a:p>
          <a:p>
            <a:pPr lvl="1">
              <a:buFont typeface="Arial" panose="020B0604020202020204" pitchFamily="34" charset="0"/>
              <a:buNone/>
            </a:pPr>
            <a:endParaRPr lang="en-GB" altLang="en-US" dirty="0"/>
          </a:p>
          <a:p>
            <a:pPr lvl="1">
              <a:buFont typeface="Arial" panose="020B0604020202020204" pitchFamily="34" charset="0"/>
              <a:buNone/>
            </a:pPr>
            <a:endParaRPr lang="en-GB" altLang="en-US" dirty="0"/>
          </a:p>
          <a:p>
            <a:pPr marL="742950" indent="-285750"/>
            <a:endParaRPr lang="en-GB" altLang="en-US" dirty="0"/>
          </a:p>
        </p:txBody>
      </p:sp>
      <p:sp>
        <p:nvSpPr>
          <p:cNvPr id="4" name="Rectangle 3"/>
          <p:cNvSpPr/>
          <p:nvPr/>
        </p:nvSpPr>
        <p:spPr>
          <a:xfrm>
            <a:off x="468313" y="1700213"/>
            <a:ext cx="8207375" cy="3313112"/>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68313" y="260350"/>
            <a:ext cx="7488237" cy="998538"/>
          </a:xfrm>
        </p:spPr>
        <p:txBody>
          <a:bodyPr/>
          <a:lstStyle/>
          <a:p>
            <a:r>
              <a:rPr lang="en-GB" altLang="en-US" sz="3000"/>
              <a:t>The Mental Health Act Code of Practice</a:t>
            </a:r>
          </a:p>
        </p:txBody>
      </p:sp>
      <p:sp>
        <p:nvSpPr>
          <p:cNvPr id="3" name="Content Placeholder 2"/>
          <p:cNvSpPr>
            <a:spLocks noGrp="1"/>
          </p:cNvSpPr>
          <p:nvPr>
            <p:ph idx="1"/>
          </p:nvPr>
        </p:nvSpPr>
        <p:spPr>
          <a:xfrm>
            <a:off x="468313" y="1557338"/>
            <a:ext cx="8229600" cy="4535487"/>
          </a:xfrm>
        </p:spPr>
        <p:txBody>
          <a:bodyPr/>
          <a:lstStyle/>
          <a:p>
            <a:pPr marL="360363" lvl="1" indent="-269875">
              <a:buFont typeface="Arial" panose="020B0604020202020204" pitchFamily="34" charset="0"/>
              <a:buChar char="•"/>
            </a:pPr>
            <a:r>
              <a:rPr lang="en-GB" altLang="en-US" sz="2400" dirty="0">
                <a:solidFill>
                  <a:srgbClr val="26686D"/>
                </a:solidFill>
              </a:rPr>
              <a:t>Provides guidance on how professionals should communicate and involve carers in decision making around the </a:t>
            </a:r>
            <a:r>
              <a:rPr lang="en-GB" altLang="en-US" sz="2400" dirty="0" smtClean="0">
                <a:solidFill>
                  <a:srgbClr val="26686D"/>
                </a:solidFill>
              </a:rPr>
              <a:t>patient</a:t>
            </a:r>
            <a:endParaRPr lang="en-GB" altLang="en-US" sz="2400" dirty="0">
              <a:solidFill>
                <a:srgbClr val="26686D"/>
              </a:solidFill>
            </a:endParaRPr>
          </a:p>
          <a:p>
            <a:pPr marL="360363" lvl="1" indent="-269875">
              <a:buFont typeface="Arial" panose="020B0604020202020204" pitchFamily="34" charset="0"/>
              <a:buChar char="•"/>
            </a:pPr>
            <a:r>
              <a:rPr lang="en-GB" altLang="en-US" sz="2400" dirty="0">
                <a:solidFill>
                  <a:srgbClr val="26686D"/>
                </a:solidFill>
              </a:rPr>
              <a:t>Provides guidance on how carers should be informed about, contribute </a:t>
            </a:r>
            <a:r>
              <a:rPr lang="en-GB" altLang="en-US" sz="2400" dirty="0" smtClean="0">
                <a:solidFill>
                  <a:srgbClr val="26686D"/>
                </a:solidFill>
              </a:rPr>
              <a:t>to, </a:t>
            </a:r>
            <a:r>
              <a:rPr lang="en-GB" altLang="en-US" sz="2400" dirty="0">
                <a:solidFill>
                  <a:srgbClr val="26686D"/>
                </a:solidFill>
              </a:rPr>
              <a:t>and be involved </a:t>
            </a:r>
            <a:r>
              <a:rPr lang="en-GB" altLang="en-US" sz="2400" dirty="0" smtClean="0">
                <a:solidFill>
                  <a:srgbClr val="26686D"/>
                </a:solidFill>
              </a:rPr>
              <a:t>in, </a:t>
            </a:r>
            <a:r>
              <a:rPr lang="en-GB" altLang="en-US" sz="2400" dirty="0">
                <a:solidFill>
                  <a:srgbClr val="26686D"/>
                </a:solidFill>
              </a:rPr>
              <a:t>the patient's assessment, care planning, treatment, discharge and </a:t>
            </a:r>
            <a:r>
              <a:rPr lang="en-GB" altLang="en-US" sz="2400" dirty="0" smtClean="0">
                <a:solidFill>
                  <a:srgbClr val="26686D"/>
                </a:solidFill>
              </a:rPr>
              <a:t>aftercare</a:t>
            </a:r>
            <a:endParaRPr lang="en-GB" altLang="en-US" sz="2400" dirty="0">
              <a:solidFill>
                <a:srgbClr val="26686D"/>
              </a:solidFill>
            </a:endParaRPr>
          </a:p>
          <a:p>
            <a:pPr marL="360363" lvl="1" indent="-269875">
              <a:buFont typeface="Arial" panose="020B0604020202020204" pitchFamily="34" charset="0"/>
              <a:buChar char="•"/>
            </a:pPr>
            <a:r>
              <a:rPr lang="en-GB" altLang="en-US" sz="2400" dirty="0">
                <a:solidFill>
                  <a:srgbClr val="26686D"/>
                </a:solidFill>
              </a:rPr>
              <a:t>Stresses the need for professionals to have regard to </a:t>
            </a:r>
            <a:r>
              <a:rPr lang="en-GB" altLang="en-US" sz="2400" dirty="0" smtClean="0">
                <a:solidFill>
                  <a:srgbClr val="26686D"/>
                </a:solidFill>
              </a:rPr>
              <a:t/>
            </a:r>
            <a:br>
              <a:rPr lang="en-GB" altLang="en-US" sz="2400" dirty="0" smtClean="0">
                <a:solidFill>
                  <a:srgbClr val="26686D"/>
                </a:solidFill>
              </a:rPr>
            </a:br>
            <a:r>
              <a:rPr lang="en-GB" altLang="en-US" sz="2400" dirty="0" smtClean="0">
                <a:solidFill>
                  <a:srgbClr val="26686D"/>
                </a:solidFill>
              </a:rPr>
              <a:t>the </a:t>
            </a:r>
            <a:r>
              <a:rPr lang="en-GB" altLang="en-US" sz="2400" dirty="0">
                <a:solidFill>
                  <a:srgbClr val="26686D"/>
                </a:solidFill>
              </a:rPr>
              <a:t>needs of carers when undertaking their caring role, including their need for information, training or support, and </a:t>
            </a:r>
            <a:r>
              <a:rPr lang="en-GB" altLang="en-US" sz="2400" dirty="0" smtClean="0">
                <a:solidFill>
                  <a:srgbClr val="26686D"/>
                </a:solidFill>
              </a:rPr>
              <a:t>regard </a:t>
            </a:r>
            <a:r>
              <a:rPr lang="en-GB" altLang="en-US" sz="2400" dirty="0">
                <a:solidFill>
                  <a:srgbClr val="26686D"/>
                </a:solidFill>
              </a:rPr>
              <a:t>to the risks and pressures they may face</a:t>
            </a:r>
          </a:p>
          <a:p>
            <a:pPr marL="360363" lvl="1" indent="-269875">
              <a:buFont typeface="Arial" panose="020B0604020202020204" pitchFamily="34" charset="0"/>
              <a:buChar char="•"/>
            </a:pPr>
            <a:endParaRPr lang="en-GB" altLang="en-US" b="1" dirty="0">
              <a:solidFill>
                <a:srgbClr val="26686D"/>
              </a:solidFill>
            </a:endParaRPr>
          </a:p>
          <a:p>
            <a:pPr marL="360363" lvl="1" indent="-269875">
              <a:buFont typeface="Arial" panose="020B0604020202020204" pitchFamily="34" charset="0"/>
              <a:buChar char="•"/>
            </a:pPr>
            <a:endParaRPr lang="en-GB" altLang="en-US" dirty="0">
              <a:solidFill>
                <a:srgbClr val="26686D"/>
              </a:solidFill>
            </a:endParaRPr>
          </a:p>
          <a:p>
            <a:pPr marL="0" indent="0">
              <a:buFont typeface="Arial" panose="020B0604020202020204" pitchFamily="34" charset="0"/>
              <a:buNone/>
            </a:pPr>
            <a:endParaRPr lang="en-GB" altLang="en-US" dirty="0"/>
          </a:p>
        </p:txBody>
      </p:sp>
      <p:sp>
        <p:nvSpPr>
          <p:cNvPr id="4" name="Rectangle 3"/>
          <p:cNvSpPr/>
          <p:nvPr/>
        </p:nvSpPr>
        <p:spPr>
          <a:xfrm>
            <a:off x="323850" y="1412875"/>
            <a:ext cx="8351838" cy="482441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68313" y="260350"/>
            <a:ext cx="7127875" cy="998538"/>
          </a:xfrm>
        </p:spPr>
        <p:txBody>
          <a:bodyPr/>
          <a:lstStyle/>
          <a:p>
            <a:r>
              <a:rPr lang="en-GB" altLang="en-US" dirty="0"/>
              <a:t>Third part of this workshop </a:t>
            </a:r>
            <a:r>
              <a:rPr lang="en-GB" altLang="en-US" dirty="0" smtClean="0"/>
              <a:t/>
            </a:r>
            <a:br>
              <a:rPr lang="en-GB" altLang="en-US" dirty="0" smtClean="0"/>
            </a:br>
            <a:r>
              <a:rPr lang="en-GB" altLang="en-US" dirty="0" smtClean="0"/>
              <a:t>will </a:t>
            </a:r>
            <a:r>
              <a:rPr lang="en-GB" altLang="en-US" dirty="0"/>
              <a:t>cover:</a:t>
            </a:r>
          </a:p>
        </p:txBody>
      </p:sp>
      <p:sp>
        <p:nvSpPr>
          <p:cNvPr id="3" name="Content Placeholder 2"/>
          <p:cNvSpPr>
            <a:spLocks noGrp="1"/>
          </p:cNvSpPr>
          <p:nvPr>
            <p:ph idx="1"/>
          </p:nvPr>
        </p:nvSpPr>
        <p:spPr>
          <a:xfrm>
            <a:off x="395288" y="1989138"/>
            <a:ext cx="8229600" cy="3024187"/>
          </a:xfrm>
        </p:spPr>
        <p:txBody>
          <a:bodyPr/>
          <a:lstStyle/>
          <a:p>
            <a:pPr lvl="1">
              <a:spcAft>
                <a:spcPts val="600"/>
              </a:spcAft>
              <a:buFont typeface="Arial" panose="020B0604020202020204" pitchFamily="34" charset="0"/>
              <a:buChar char="•"/>
            </a:pPr>
            <a:r>
              <a:rPr lang="en-GB" altLang="en-US" sz="2400">
                <a:solidFill>
                  <a:srgbClr val="26686D"/>
                </a:solidFill>
              </a:rPr>
              <a:t>Carers’ rights under the Act – with a main focus on assessments for carers of people with mental health conditions</a:t>
            </a:r>
          </a:p>
          <a:p>
            <a:pPr lvl="1">
              <a:spcAft>
                <a:spcPts val="600"/>
              </a:spcAft>
              <a:buFont typeface="Arial" panose="020B0604020202020204" pitchFamily="34" charset="0"/>
              <a:buChar char="•"/>
            </a:pPr>
            <a:r>
              <a:rPr lang="en-GB" altLang="en-US" sz="2400">
                <a:solidFill>
                  <a:srgbClr val="26686D"/>
                </a:solidFill>
              </a:rPr>
              <a:t>Carers’ rights under the Mental Health Act 1983</a:t>
            </a:r>
          </a:p>
          <a:p>
            <a:pPr lvl="1">
              <a:buFont typeface="Arial" panose="020B0604020202020204" pitchFamily="34" charset="0"/>
              <a:buChar char="•"/>
            </a:pPr>
            <a:r>
              <a:rPr lang="en-GB" altLang="en-US" sz="2400">
                <a:solidFill>
                  <a:srgbClr val="26686D"/>
                </a:solidFill>
              </a:rPr>
              <a:t>Carers’ rights under the Mental Health (Wales) Measure 2010</a:t>
            </a:r>
          </a:p>
          <a:p>
            <a:endParaRPr lang="en-GB" altLang="en-US"/>
          </a:p>
        </p:txBody>
      </p:sp>
      <p:sp>
        <p:nvSpPr>
          <p:cNvPr id="5" name="Rectangle 4"/>
          <p:cNvSpPr/>
          <p:nvPr/>
        </p:nvSpPr>
        <p:spPr>
          <a:xfrm>
            <a:off x="755650" y="1844675"/>
            <a:ext cx="7632700" cy="3455988"/>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79388" y="260350"/>
            <a:ext cx="9217025" cy="998538"/>
          </a:xfrm>
        </p:spPr>
        <p:txBody>
          <a:bodyPr/>
          <a:lstStyle/>
          <a:p>
            <a:r>
              <a:rPr lang="en-GB" altLang="en-US" sz="3000"/>
              <a:t>The Mental Health (Wales) Measure 2010</a:t>
            </a:r>
          </a:p>
        </p:txBody>
      </p:sp>
      <p:graphicFrame>
        <p:nvGraphicFramePr>
          <p:cNvPr id="5" name="Content Placeholder 4"/>
          <p:cNvGraphicFramePr>
            <a:graphicFrameLocks noGrp="1"/>
          </p:cNvGraphicFramePr>
          <p:nvPr>
            <p:ph idx="1"/>
          </p:nvPr>
        </p:nvGraphicFramePr>
        <p:xfrm>
          <a:off x="457200" y="141277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2D21006-4B8A-4191-8D51-725539DE45FF}"/>
                                            </p:graphicEl>
                                          </p:spTgt>
                                        </p:tgtEl>
                                        <p:attrNameLst>
                                          <p:attrName>style.visibility</p:attrName>
                                        </p:attrNameLst>
                                      </p:cBhvr>
                                      <p:to>
                                        <p:strVal val="visible"/>
                                      </p:to>
                                    </p:set>
                                    <p:animEffect transition="in" filter="fade">
                                      <p:cBhvr>
                                        <p:cTn id="7" dur="2000"/>
                                        <p:tgtEl>
                                          <p:spTgt spid="5">
                                            <p:graphicEl>
                                              <a:dgm id="{12D21006-4B8A-4191-8D51-725539DE45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BAAFA43-513D-4770-9F3E-71F73C2898E6}"/>
                                            </p:graphicEl>
                                          </p:spTgt>
                                        </p:tgtEl>
                                        <p:attrNameLst>
                                          <p:attrName>style.visibility</p:attrName>
                                        </p:attrNameLst>
                                      </p:cBhvr>
                                      <p:to>
                                        <p:strVal val="visible"/>
                                      </p:to>
                                    </p:set>
                                    <p:animEffect transition="in" filter="fade">
                                      <p:cBhvr>
                                        <p:cTn id="12" dur="2000"/>
                                        <p:tgtEl>
                                          <p:spTgt spid="5">
                                            <p:graphicEl>
                                              <a:dgm id="{CBAAFA43-513D-4770-9F3E-71F73C2898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68313" y="260350"/>
            <a:ext cx="7127875" cy="998538"/>
          </a:xfrm>
        </p:spPr>
        <p:txBody>
          <a:bodyPr/>
          <a:lstStyle/>
          <a:p>
            <a:r>
              <a:rPr lang="en-GB" altLang="en-US"/>
              <a:t>Overview of the Measure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9459329"/>
              </p:ext>
            </p:extLst>
          </p:nvPr>
        </p:nvGraphicFramePr>
        <p:xfrm>
          <a:off x="467544" y="191683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3" name="TextBox 3"/>
          <p:cNvSpPr txBox="1">
            <a:spLocks noChangeArrowheads="1"/>
          </p:cNvSpPr>
          <p:nvPr/>
        </p:nvSpPr>
        <p:spPr bwMode="auto">
          <a:xfrm>
            <a:off x="395288" y="1412875"/>
            <a:ext cx="73453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a:solidFill>
                  <a:srgbClr val="85C441"/>
                </a:solidFill>
                <a:latin typeface="Arial" panose="020B0604020202020204" pitchFamily="34" charset="0"/>
              </a:rPr>
              <a:t>The Measure is divided into </a:t>
            </a:r>
            <a:r>
              <a:rPr lang="en-GB" altLang="en-US" sz="2600" b="1" dirty="0" smtClean="0">
                <a:solidFill>
                  <a:srgbClr val="85C441"/>
                </a:solidFill>
                <a:latin typeface="Arial" panose="020B0604020202020204" pitchFamily="34" charset="0"/>
              </a:rPr>
              <a:t>six parts:</a:t>
            </a:r>
            <a:endParaRPr lang="en-GB" altLang="en-US" sz="2600" b="1" dirty="0">
              <a:solidFill>
                <a:srgbClr val="85C44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02CE44E-B51F-44F0-90B9-81EAFA9715B1}"/>
                                            </p:graphicEl>
                                          </p:spTgt>
                                        </p:tgtEl>
                                        <p:attrNameLst>
                                          <p:attrName>style.visibility</p:attrName>
                                        </p:attrNameLst>
                                      </p:cBhvr>
                                      <p:to>
                                        <p:strVal val="visible"/>
                                      </p:to>
                                    </p:set>
                                    <p:animEffect transition="in" filter="fade">
                                      <p:cBhvr>
                                        <p:cTn id="7" dur="2000"/>
                                        <p:tgtEl>
                                          <p:spTgt spid="7">
                                            <p:graphicEl>
                                              <a:dgm id="{002CE44E-B51F-44F0-90B9-81EAFA9715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23FD968-042C-4702-9307-E4FCA127B804}"/>
                                            </p:graphicEl>
                                          </p:spTgt>
                                        </p:tgtEl>
                                        <p:attrNameLst>
                                          <p:attrName>style.visibility</p:attrName>
                                        </p:attrNameLst>
                                      </p:cBhvr>
                                      <p:to>
                                        <p:strVal val="visible"/>
                                      </p:to>
                                    </p:set>
                                    <p:animEffect transition="in" filter="fade">
                                      <p:cBhvr>
                                        <p:cTn id="12" dur="2000"/>
                                        <p:tgtEl>
                                          <p:spTgt spid="7">
                                            <p:graphicEl>
                                              <a:dgm id="{323FD968-042C-4702-9307-E4FCA127B80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CBF46254-71F2-4D01-8590-6ED5D43D4E16}"/>
                                            </p:graphicEl>
                                          </p:spTgt>
                                        </p:tgtEl>
                                        <p:attrNameLst>
                                          <p:attrName>style.visibility</p:attrName>
                                        </p:attrNameLst>
                                      </p:cBhvr>
                                      <p:to>
                                        <p:strVal val="visible"/>
                                      </p:to>
                                    </p:set>
                                    <p:animEffect transition="in" filter="fade">
                                      <p:cBhvr>
                                        <p:cTn id="17" dur="2000"/>
                                        <p:tgtEl>
                                          <p:spTgt spid="7">
                                            <p:graphicEl>
                                              <a:dgm id="{CBF46254-71F2-4D01-8590-6ED5D43D4E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B4949197-3E5A-4285-9A54-3AE0E66DFDE5}"/>
                                            </p:graphicEl>
                                          </p:spTgt>
                                        </p:tgtEl>
                                        <p:attrNameLst>
                                          <p:attrName>style.visibility</p:attrName>
                                        </p:attrNameLst>
                                      </p:cBhvr>
                                      <p:to>
                                        <p:strVal val="visible"/>
                                      </p:to>
                                    </p:set>
                                    <p:animEffect transition="in" filter="fade">
                                      <p:cBhvr>
                                        <p:cTn id="22" dur="2000"/>
                                        <p:tgtEl>
                                          <p:spTgt spid="7">
                                            <p:graphicEl>
                                              <a:dgm id="{B4949197-3E5A-4285-9A54-3AE0E66DFDE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A73F9F0B-AE36-4B5F-855C-93C12EA73103}"/>
                                            </p:graphicEl>
                                          </p:spTgt>
                                        </p:tgtEl>
                                        <p:attrNameLst>
                                          <p:attrName>style.visibility</p:attrName>
                                        </p:attrNameLst>
                                      </p:cBhvr>
                                      <p:to>
                                        <p:strVal val="visible"/>
                                      </p:to>
                                    </p:set>
                                    <p:animEffect transition="in" filter="fade">
                                      <p:cBhvr>
                                        <p:cTn id="27" dur="2000"/>
                                        <p:tgtEl>
                                          <p:spTgt spid="7">
                                            <p:graphicEl>
                                              <a:dgm id="{A73F9F0B-AE36-4B5F-855C-93C12EA731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1C1E5D8-0520-4B66-A561-6BFCFC8E63BD}"/>
                                            </p:graphicEl>
                                          </p:spTgt>
                                        </p:tgtEl>
                                        <p:attrNameLst>
                                          <p:attrName>style.visibility</p:attrName>
                                        </p:attrNameLst>
                                      </p:cBhvr>
                                      <p:to>
                                        <p:strVal val="visible"/>
                                      </p:to>
                                    </p:set>
                                    <p:animEffect transition="in" filter="fade">
                                      <p:cBhvr>
                                        <p:cTn id="32" dur="2000"/>
                                        <p:tgtEl>
                                          <p:spTgt spid="7">
                                            <p:graphicEl>
                                              <a:dgm id="{51C1E5D8-0520-4B66-A561-6BFCFC8E63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68313" y="260350"/>
            <a:ext cx="7343775" cy="998538"/>
          </a:xfrm>
        </p:spPr>
        <p:txBody>
          <a:bodyPr/>
          <a:lstStyle/>
          <a:p>
            <a:r>
              <a:rPr lang="en-GB" altLang="en-US" sz="2300" dirty="0"/>
              <a:t>Part </a:t>
            </a:r>
            <a:r>
              <a:rPr lang="en-GB" altLang="en-US" sz="2300" dirty="0" smtClean="0"/>
              <a:t>2: Co-ordination </a:t>
            </a:r>
            <a:r>
              <a:rPr lang="en-GB" altLang="en-US" sz="2300" dirty="0"/>
              <a:t>of care and treatment planning for secondary mental health service users </a:t>
            </a:r>
          </a:p>
        </p:txBody>
      </p:sp>
      <p:sp>
        <p:nvSpPr>
          <p:cNvPr id="4" name="Rectangle 3"/>
          <p:cNvSpPr>
            <a:spLocks noGrp="1" noChangeArrowheads="1"/>
          </p:cNvSpPr>
          <p:nvPr>
            <p:ph idx="1"/>
          </p:nvPr>
        </p:nvSpPr>
        <p:spPr>
          <a:xfrm>
            <a:off x="468313" y="1557338"/>
            <a:ext cx="8229600" cy="4525962"/>
          </a:xfrm>
        </p:spPr>
        <p:txBody>
          <a:bodyPr rtlCol="0">
            <a:normAutofit lnSpcReduction="10000"/>
          </a:bodyPr>
          <a:lstStyle/>
          <a:p>
            <a:pPr fontAlgn="auto">
              <a:lnSpc>
                <a:spcPct val="90000"/>
              </a:lnSpc>
              <a:spcBef>
                <a:spcPts val="600"/>
              </a:spcBef>
              <a:spcAft>
                <a:spcPts val="1200"/>
              </a:spcAft>
              <a:defRPr/>
            </a:pPr>
            <a:r>
              <a:rPr lang="en-GB" dirty="0">
                <a:solidFill>
                  <a:srgbClr val="26686D"/>
                </a:solidFill>
              </a:rPr>
              <a:t>Mental health service providers have a duty to appoint </a:t>
            </a:r>
            <a:r>
              <a:rPr lang="en-GB" dirty="0" smtClean="0">
                <a:solidFill>
                  <a:srgbClr val="26686D"/>
                </a:solidFill>
              </a:rPr>
              <a:t/>
            </a:r>
            <a:br>
              <a:rPr lang="en-GB" dirty="0" smtClean="0">
                <a:solidFill>
                  <a:srgbClr val="26686D"/>
                </a:solidFill>
              </a:rPr>
            </a:br>
            <a:r>
              <a:rPr lang="en-GB" dirty="0" smtClean="0">
                <a:solidFill>
                  <a:srgbClr val="26686D"/>
                </a:solidFill>
              </a:rPr>
              <a:t>a </a:t>
            </a:r>
            <a:r>
              <a:rPr lang="en-GB" dirty="0">
                <a:solidFill>
                  <a:srgbClr val="26686D"/>
                </a:solidFill>
              </a:rPr>
              <a:t>care </a:t>
            </a:r>
            <a:r>
              <a:rPr lang="en-GB" dirty="0" smtClean="0">
                <a:solidFill>
                  <a:srgbClr val="26686D"/>
                </a:solidFill>
              </a:rPr>
              <a:t>co-ordinator </a:t>
            </a:r>
            <a:r>
              <a:rPr lang="en-GB" dirty="0">
                <a:solidFill>
                  <a:srgbClr val="26686D"/>
                </a:solidFill>
              </a:rPr>
              <a:t>for a relevant patient as soon as is reasonably </a:t>
            </a:r>
            <a:r>
              <a:rPr lang="en-GB" dirty="0" smtClean="0">
                <a:solidFill>
                  <a:srgbClr val="26686D"/>
                </a:solidFill>
              </a:rPr>
              <a:t>practicable</a:t>
            </a:r>
            <a:endParaRPr lang="en-GB" dirty="0">
              <a:solidFill>
                <a:srgbClr val="26686D"/>
              </a:solidFill>
            </a:endParaRPr>
          </a:p>
          <a:p>
            <a:pPr fontAlgn="auto">
              <a:lnSpc>
                <a:spcPct val="90000"/>
              </a:lnSpc>
              <a:spcAft>
                <a:spcPts val="1200"/>
              </a:spcAft>
              <a:defRPr/>
            </a:pPr>
            <a:r>
              <a:rPr lang="en-GB" dirty="0">
                <a:solidFill>
                  <a:srgbClr val="26686D"/>
                </a:solidFill>
              </a:rPr>
              <a:t>Relevant patients are those who are currently receiving </a:t>
            </a:r>
            <a:r>
              <a:rPr lang="en-GB" dirty="0" smtClean="0">
                <a:solidFill>
                  <a:srgbClr val="26686D"/>
                </a:solidFill>
              </a:rPr>
              <a:t/>
            </a:r>
            <a:br>
              <a:rPr lang="en-GB" dirty="0" smtClean="0">
                <a:solidFill>
                  <a:srgbClr val="26686D"/>
                </a:solidFill>
              </a:rPr>
            </a:br>
            <a:r>
              <a:rPr lang="en-GB" dirty="0" smtClean="0">
                <a:solidFill>
                  <a:srgbClr val="26686D"/>
                </a:solidFill>
              </a:rPr>
              <a:t>a </a:t>
            </a:r>
            <a:r>
              <a:rPr lang="en-GB" dirty="0">
                <a:solidFill>
                  <a:srgbClr val="26686D"/>
                </a:solidFill>
              </a:rPr>
              <a:t>secondary mental health </a:t>
            </a:r>
            <a:r>
              <a:rPr lang="en-GB" dirty="0" smtClean="0">
                <a:solidFill>
                  <a:srgbClr val="26686D"/>
                </a:solidFill>
              </a:rPr>
              <a:t>service, </a:t>
            </a:r>
            <a:r>
              <a:rPr lang="en-GB" dirty="0">
                <a:solidFill>
                  <a:srgbClr val="26686D"/>
                </a:solidFill>
              </a:rPr>
              <a:t>irrespective of age</a:t>
            </a:r>
          </a:p>
          <a:p>
            <a:pPr fontAlgn="auto">
              <a:lnSpc>
                <a:spcPct val="90000"/>
              </a:lnSpc>
              <a:spcAft>
                <a:spcPts val="1200"/>
              </a:spcAft>
              <a:defRPr/>
            </a:pPr>
            <a:r>
              <a:rPr lang="en-GB" dirty="0">
                <a:solidFill>
                  <a:srgbClr val="26686D"/>
                </a:solidFill>
              </a:rPr>
              <a:t>Service providers should ensure that services for an individual are </a:t>
            </a:r>
            <a:r>
              <a:rPr lang="en-GB" dirty="0" smtClean="0">
                <a:solidFill>
                  <a:srgbClr val="26686D"/>
                </a:solidFill>
              </a:rPr>
              <a:t>co-ordinated</a:t>
            </a:r>
            <a:endParaRPr lang="en-GB" dirty="0">
              <a:solidFill>
                <a:srgbClr val="26686D"/>
              </a:solidFill>
            </a:endParaRPr>
          </a:p>
          <a:p>
            <a:pPr fontAlgn="auto">
              <a:lnSpc>
                <a:spcPct val="90000"/>
              </a:lnSpc>
              <a:spcAft>
                <a:spcPts val="1200"/>
              </a:spcAft>
              <a:defRPr/>
            </a:pPr>
            <a:r>
              <a:rPr lang="en-GB" dirty="0">
                <a:solidFill>
                  <a:srgbClr val="26686D"/>
                </a:solidFill>
              </a:rPr>
              <a:t>Care </a:t>
            </a:r>
            <a:r>
              <a:rPr lang="en-GB" dirty="0" smtClean="0">
                <a:solidFill>
                  <a:srgbClr val="26686D"/>
                </a:solidFill>
              </a:rPr>
              <a:t>co-ordinators </a:t>
            </a:r>
            <a:r>
              <a:rPr lang="en-GB" dirty="0">
                <a:solidFill>
                  <a:srgbClr val="26686D"/>
                </a:solidFill>
              </a:rPr>
              <a:t>will agree outcomes and  record a care and treatment plan for achieving those </a:t>
            </a:r>
            <a:r>
              <a:rPr lang="en-GB" dirty="0" smtClean="0">
                <a:solidFill>
                  <a:srgbClr val="26686D"/>
                </a:solidFill>
              </a:rPr>
              <a:t>outcomes</a:t>
            </a:r>
            <a:endParaRPr lang="en-GB" dirty="0">
              <a:solidFill>
                <a:srgbClr val="26686D"/>
              </a:solidFill>
            </a:endParaRPr>
          </a:p>
          <a:p>
            <a:pPr fontAlgn="auto">
              <a:lnSpc>
                <a:spcPct val="90000"/>
              </a:lnSpc>
              <a:spcAft>
                <a:spcPts val="0"/>
              </a:spcAft>
              <a:defRPr/>
            </a:pPr>
            <a:r>
              <a:rPr lang="en-GB" dirty="0">
                <a:solidFill>
                  <a:srgbClr val="26686D"/>
                </a:solidFill>
              </a:rPr>
              <a:t>Further regulations stipulate the frequency of reviews and </a:t>
            </a:r>
            <a:r>
              <a:rPr lang="en-GB" dirty="0" smtClean="0">
                <a:solidFill>
                  <a:srgbClr val="26686D"/>
                </a:solidFill>
              </a:rPr>
              <a:t>the person care co-ordinators </a:t>
            </a:r>
            <a:r>
              <a:rPr lang="en-GB" dirty="0">
                <a:solidFill>
                  <a:srgbClr val="26686D"/>
                </a:solidFill>
              </a:rPr>
              <a:t>must consult  and provide  with copies of  the care and treatment plan</a:t>
            </a:r>
          </a:p>
        </p:txBody>
      </p:sp>
      <p:sp>
        <p:nvSpPr>
          <p:cNvPr id="5" name="Rectangle 4"/>
          <p:cNvSpPr/>
          <p:nvPr/>
        </p:nvSpPr>
        <p:spPr>
          <a:xfrm>
            <a:off x="395288" y="1412875"/>
            <a:ext cx="8353425" cy="482441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Bottom)">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plus(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68313" y="260350"/>
            <a:ext cx="7343775" cy="998538"/>
          </a:xfrm>
        </p:spPr>
        <p:txBody>
          <a:bodyPr/>
          <a:lstStyle/>
          <a:p>
            <a:r>
              <a:rPr lang="en-GB" altLang="en-US"/>
              <a:t>Mental Health (Wales) Measure 2010</a:t>
            </a:r>
          </a:p>
        </p:txBody>
      </p:sp>
      <p:sp>
        <p:nvSpPr>
          <p:cNvPr id="106498" name="TextBox 4"/>
          <p:cNvSpPr txBox="1">
            <a:spLocks noChangeArrowheads="1"/>
          </p:cNvSpPr>
          <p:nvPr/>
        </p:nvSpPr>
        <p:spPr bwMode="auto">
          <a:xfrm>
            <a:off x="539750" y="1412875"/>
            <a:ext cx="82089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dirty="0">
                <a:solidFill>
                  <a:srgbClr val="85C441"/>
                </a:solidFill>
                <a:latin typeface="Arial" panose="020B0604020202020204" pitchFamily="34" charset="0"/>
              </a:rPr>
              <a:t>The Measure places a duty upon the Care </a:t>
            </a:r>
            <a:r>
              <a:rPr lang="en-GB" altLang="en-US" sz="2600" b="1" dirty="0" smtClean="0">
                <a:solidFill>
                  <a:srgbClr val="85C441"/>
                </a:solidFill>
                <a:latin typeface="Arial" panose="020B0604020202020204" pitchFamily="34" charset="0"/>
              </a:rPr>
              <a:t/>
            </a:r>
            <a:br>
              <a:rPr lang="en-GB" altLang="en-US" sz="2600" b="1" dirty="0" smtClean="0">
                <a:solidFill>
                  <a:srgbClr val="85C441"/>
                </a:solidFill>
                <a:latin typeface="Arial" panose="020B0604020202020204" pitchFamily="34" charset="0"/>
              </a:rPr>
            </a:br>
            <a:r>
              <a:rPr lang="en-GB" altLang="en-US" sz="2600" b="1" dirty="0" smtClean="0">
                <a:solidFill>
                  <a:srgbClr val="85C441"/>
                </a:solidFill>
                <a:latin typeface="Arial" panose="020B0604020202020204" pitchFamily="34" charset="0"/>
              </a:rPr>
              <a:t>Co-ordinator </a:t>
            </a:r>
            <a:r>
              <a:rPr lang="en-GB" altLang="en-US" sz="2600" b="1" dirty="0">
                <a:solidFill>
                  <a:srgbClr val="85C441"/>
                </a:solidFill>
                <a:latin typeface="Arial" panose="020B0604020202020204" pitchFamily="34" charset="0"/>
              </a:rPr>
              <a:t>to collaborate with the person receiving mental health services, with a view to:</a:t>
            </a:r>
          </a:p>
        </p:txBody>
      </p:sp>
      <p:sp>
        <p:nvSpPr>
          <p:cNvPr id="6" name="TextBox 5"/>
          <p:cNvSpPr txBox="1"/>
          <p:nvPr/>
        </p:nvSpPr>
        <p:spPr>
          <a:xfrm>
            <a:off x="250825" y="2997200"/>
            <a:ext cx="8642350" cy="2677656"/>
          </a:xfrm>
          <a:prstGeom prst="rect">
            <a:avLst/>
          </a:prstGeom>
          <a:noFill/>
        </p:spPr>
        <p:txBody>
          <a:bodyPr>
            <a:spAutoFit/>
          </a:bodyPr>
          <a:lstStyle/>
          <a:p>
            <a:pPr marL="981075" indent="-531813" fontAlgn="auto">
              <a:spcBef>
                <a:spcPts val="0"/>
              </a:spcBef>
              <a:spcAft>
                <a:spcPts val="0"/>
              </a:spcAft>
              <a:buFontTx/>
              <a:buAutoNum type="alphaLcParenR"/>
              <a:defRPr/>
            </a:pPr>
            <a:r>
              <a:rPr lang="en-GB" sz="2800" dirty="0">
                <a:solidFill>
                  <a:srgbClr val="26686D"/>
                </a:solidFill>
              </a:rPr>
              <a:t>agreeing the outcomes </a:t>
            </a:r>
            <a:r>
              <a:rPr lang="en-GB" sz="2800" dirty="0" smtClean="0">
                <a:solidFill>
                  <a:srgbClr val="26686D"/>
                </a:solidFill>
              </a:rPr>
              <a:t>that </a:t>
            </a:r>
            <a:r>
              <a:rPr lang="en-GB" sz="2800" dirty="0">
                <a:solidFill>
                  <a:srgbClr val="26686D"/>
                </a:solidFill>
              </a:rPr>
              <a:t>the provision </a:t>
            </a:r>
            <a:r>
              <a:rPr lang="en-GB" sz="2800" dirty="0" smtClean="0">
                <a:solidFill>
                  <a:srgbClr val="26686D"/>
                </a:solidFill>
              </a:rPr>
              <a:t/>
            </a:r>
            <a:br>
              <a:rPr lang="en-GB" sz="2800" dirty="0" smtClean="0">
                <a:solidFill>
                  <a:srgbClr val="26686D"/>
                </a:solidFill>
              </a:rPr>
            </a:br>
            <a:r>
              <a:rPr lang="en-GB" sz="2800" dirty="0" smtClean="0">
                <a:solidFill>
                  <a:srgbClr val="26686D"/>
                </a:solidFill>
              </a:rPr>
              <a:t>of </a:t>
            </a:r>
            <a:r>
              <a:rPr lang="en-GB" sz="2800" dirty="0">
                <a:solidFill>
                  <a:srgbClr val="26686D"/>
                </a:solidFill>
              </a:rPr>
              <a:t>mental health services are designed to </a:t>
            </a:r>
            <a:r>
              <a:rPr lang="en-GB" sz="2800" dirty="0" smtClean="0">
                <a:solidFill>
                  <a:srgbClr val="26686D"/>
                </a:solidFill>
              </a:rPr>
              <a:t>achieve</a:t>
            </a:r>
            <a:endParaRPr lang="en-GB" sz="2800" dirty="0">
              <a:solidFill>
                <a:srgbClr val="26686D"/>
              </a:solidFill>
            </a:endParaRPr>
          </a:p>
          <a:p>
            <a:pPr marL="981075" lvl="1" indent="-523875" fontAlgn="auto">
              <a:spcBef>
                <a:spcPts val="0"/>
              </a:spcBef>
              <a:spcAft>
                <a:spcPts val="0"/>
              </a:spcAft>
              <a:defRPr/>
            </a:pPr>
            <a:r>
              <a:rPr lang="en-GB" sz="2800" dirty="0">
                <a:solidFill>
                  <a:srgbClr val="26686D"/>
                </a:solidFill>
              </a:rPr>
              <a:t>b) 	agreeing a </a:t>
            </a:r>
            <a:r>
              <a:rPr lang="en-GB" sz="2800" dirty="0" smtClean="0">
                <a:solidFill>
                  <a:srgbClr val="26686D"/>
                </a:solidFill>
              </a:rPr>
              <a:t>care </a:t>
            </a:r>
            <a:r>
              <a:rPr lang="en-GB" sz="2800" dirty="0">
                <a:solidFill>
                  <a:srgbClr val="26686D"/>
                </a:solidFill>
              </a:rPr>
              <a:t>and t</a:t>
            </a:r>
            <a:r>
              <a:rPr lang="en-GB" sz="2800" dirty="0" smtClean="0">
                <a:solidFill>
                  <a:srgbClr val="26686D"/>
                </a:solidFill>
              </a:rPr>
              <a:t>reatment </a:t>
            </a:r>
            <a:r>
              <a:rPr lang="en-GB" sz="2800" dirty="0">
                <a:solidFill>
                  <a:srgbClr val="26686D"/>
                </a:solidFill>
              </a:rPr>
              <a:t>p</a:t>
            </a:r>
            <a:r>
              <a:rPr lang="en-GB" sz="2800" dirty="0" smtClean="0">
                <a:solidFill>
                  <a:srgbClr val="26686D"/>
                </a:solidFill>
              </a:rPr>
              <a:t>lan</a:t>
            </a:r>
            <a:endParaRPr lang="en-GB" sz="2800" dirty="0">
              <a:solidFill>
                <a:srgbClr val="26686D"/>
              </a:solidFill>
            </a:endParaRPr>
          </a:p>
          <a:p>
            <a:pPr marL="981075" lvl="1" indent="-523875" fontAlgn="auto">
              <a:spcBef>
                <a:spcPts val="0"/>
              </a:spcBef>
              <a:spcAft>
                <a:spcPts val="0"/>
              </a:spcAft>
              <a:tabLst>
                <a:tab pos="1430338" algn="l"/>
              </a:tabLst>
              <a:defRPr/>
            </a:pPr>
            <a:r>
              <a:rPr lang="en-GB" sz="2800" dirty="0" smtClean="0">
                <a:solidFill>
                  <a:srgbClr val="26686D"/>
                </a:solidFill>
              </a:rPr>
              <a:t>c</a:t>
            </a:r>
            <a:r>
              <a:rPr lang="en-GB" sz="2800" dirty="0">
                <a:solidFill>
                  <a:srgbClr val="26686D"/>
                </a:solidFill>
              </a:rPr>
              <a:t>) 	reviewing and, if necessary, revising the plan</a:t>
            </a:r>
          </a:p>
          <a:p>
            <a:pPr fontAlgn="auto">
              <a:spcBef>
                <a:spcPts val="0"/>
              </a:spcBef>
              <a:spcAft>
                <a:spcPts val="0"/>
              </a:spcAft>
              <a:defRPr/>
            </a:pPr>
            <a:endParaRPr lang="en-GB" sz="2800" dirty="0">
              <a:solidFill>
                <a:srgbClr val="26686D"/>
              </a:solidFill>
            </a:endParaRPr>
          </a:p>
        </p:txBody>
      </p:sp>
      <p:sp>
        <p:nvSpPr>
          <p:cNvPr id="7" name="Rectangle 6"/>
          <p:cNvSpPr/>
          <p:nvPr/>
        </p:nvSpPr>
        <p:spPr>
          <a:xfrm>
            <a:off x="468313" y="2781300"/>
            <a:ext cx="8207375" cy="3311525"/>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68313" y="260350"/>
            <a:ext cx="7127875" cy="998538"/>
          </a:xfrm>
        </p:spPr>
        <p:txBody>
          <a:bodyPr/>
          <a:lstStyle/>
          <a:p>
            <a:r>
              <a:rPr lang="en-GB" altLang="en-US" dirty="0"/>
              <a:t>Mental Health (Wales) </a:t>
            </a:r>
            <a:r>
              <a:rPr lang="en-GB" altLang="en-US" dirty="0" smtClean="0"/>
              <a:t>Measure </a:t>
            </a:r>
            <a:r>
              <a:rPr lang="en-GB" altLang="en-US" dirty="0"/>
              <a:t>2010</a:t>
            </a:r>
          </a:p>
        </p:txBody>
      </p:sp>
      <p:sp>
        <p:nvSpPr>
          <p:cNvPr id="4" name="Content Placeholder 2"/>
          <p:cNvSpPr>
            <a:spLocks noGrp="1"/>
          </p:cNvSpPr>
          <p:nvPr>
            <p:ph idx="1"/>
          </p:nvPr>
        </p:nvSpPr>
        <p:spPr>
          <a:xfrm>
            <a:off x="468313" y="1557338"/>
            <a:ext cx="8229600" cy="4525962"/>
          </a:xfrm>
        </p:spPr>
        <p:txBody>
          <a:bodyPr/>
          <a:lstStyle/>
          <a:p>
            <a:r>
              <a:rPr lang="en-GB" altLang="en-US" dirty="0">
                <a:solidFill>
                  <a:srgbClr val="26686D"/>
                </a:solidFill>
              </a:rPr>
              <a:t>The regulations for </a:t>
            </a:r>
            <a:r>
              <a:rPr lang="en-GB" altLang="en-US" dirty="0" smtClean="0">
                <a:solidFill>
                  <a:srgbClr val="26686D"/>
                </a:solidFill>
              </a:rPr>
              <a:t>Part </a:t>
            </a:r>
            <a:r>
              <a:rPr lang="en-GB" altLang="en-US" dirty="0">
                <a:solidFill>
                  <a:srgbClr val="26686D"/>
                </a:solidFill>
              </a:rPr>
              <a:t>2 of the Measure require care </a:t>
            </a:r>
            <a:r>
              <a:rPr lang="en-GB" altLang="en-US" dirty="0" smtClean="0">
                <a:solidFill>
                  <a:srgbClr val="26686D"/>
                </a:solidFill>
              </a:rPr>
              <a:t>co-ordinators </a:t>
            </a:r>
            <a:r>
              <a:rPr lang="en-GB" altLang="en-US" dirty="0">
                <a:solidFill>
                  <a:srgbClr val="26686D"/>
                </a:solidFill>
              </a:rPr>
              <a:t>to take all practicable steps to consult </a:t>
            </a:r>
            <a:r>
              <a:rPr lang="en-GB" altLang="en-US" dirty="0" smtClean="0">
                <a:solidFill>
                  <a:srgbClr val="26686D"/>
                </a:solidFill>
              </a:rPr>
              <a:t/>
            </a:r>
            <a:br>
              <a:rPr lang="en-GB" altLang="en-US" dirty="0" smtClean="0">
                <a:solidFill>
                  <a:srgbClr val="26686D"/>
                </a:solidFill>
              </a:rPr>
            </a:br>
            <a:r>
              <a:rPr lang="en-GB" altLang="en-US" dirty="0" smtClean="0">
                <a:solidFill>
                  <a:srgbClr val="26686D"/>
                </a:solidFill>
              </a:rPr>
              <a:t>with </a:t>
            </a:r>
            <a:r>
              <a:rPr lang="en-GB" altLang="en-US" dirty="0">
                <a:solidFill>
                  <a:srgbClr val="26686D"/>
                </a:solidFill>
              </a:rPr>
              <a:t>parents and any carer(s) who may have a caring relationship with the person receiving mental health services during the preparation or review of the care </a:t>
            </a:r>
            <a:r>
              <a:rPr lang="en-GB" altLang="en-US" dirty="0" smtClean="0">
                <a:solidFill>
                  <a:srgbClr val="26686D"/>
                </a:solidFill>
              </a:rPr>
              <a:t/>
            </a:r>
            <a:br>
              <a:rPr lang="en-GB" altLang="en-US" dirty="0" smtClean="0">
                <a:solidFill>
                  <a:srgbClr val="26686D"/>
                </a:solidFill>
              </a:rPr>
            </a:br>
            <a:r>
              <a:rPr lang="en-GB" altLang="en-US" dirty="0" smtClean="0">
                <a:solidFill>
                  <a:srgbClr val="26686D"/>
                </a:solidFill>
              </a:rPr>
              <a:t>and </a:t>
            </a:r>
            <a:r>
              <a:rPr lang="en-GB" altLang="en-US" dirty="0">
                <a:solidFill>
                  <a:srgbClr val="26686D"/>
                </a:solidFill>
              </a:rPr>
              <a:t>treatment plan </a:t>
            </a:r>
          </a:p>
          <a:p>
            <a:r>
              <a:rPr lang="en-GB" altLang="en-US" dirty="0" smtClean="0">
                <a:solidFill>
                  <a:srgbClr val="26686D"/>
                </a:solidFill>
              </a:rPr>
              <a:t>Before </a:t>
            </a:r>
            <a:r>
              <a:rPr lang="en-GB" altLang="en-US" dirty="0">
                <a:solidFill>
                  <a:srgbClr val="26686D"/>
                </a:solidFill>
              </a:rPr>
              <a:t>any such consultation takes place, the care </a:t>
            </a:r>
            <a:r>
              <a:rPr lang="en-GB" altLang="en-US" dirty="0" smtClean="0">
                <a:solidFill>
                  <a:srgbClr val="26686D"/>
                </a:solidFill>
              </a:rPr>
              <a:t/>
            </a:r>
            <a:br>
              <a:rPr lang="en-GB" altLang="en-US" dirty="0" smtClean="0">
                <a:solidFill>
                  <a:srgbClr val="26686D"/>
                </a:solidFill>
              </a:rPr>
            </a:br>
            <a:r>
              <a:rPr lang="en-GB" altLang="en-US" dirty="0" smtClean="0">
                <a:solidFill>
                  <a:srgbClr val="26686D"/>
                </a:solidFill>
              </a:rPr>
              <a:t>co-ordinator </a:t>
            </a:r>
            <a:r>
              <a:rPr lang="en-GB" altLang="en-US" dirty="0">
                <a:solidFill>
                  <a:srgbClr val="26686D"/>
                </a:solidFill>
              </a:rPr>
              <a:t>is required to take account of the views </a:t>
            </a:r>
            <a:r>
              <a:rPr lang="en-GB" altLang="en-US" dirty="0" smtClean="0">
                <a:solidFill>
                  <a:srgbClr val="26686D"/>
                </a:solidFill>
              </a:rPr>
              <a:t/>
            </a:r>
            <a:br>
              <a:rPr lang="en-GB" altLang="en-US" dirty="0" smtClean="0">
                <a:solidFill>
                  <a:srgbClr val="26686D"/>
                </a:solidFill>
              </a:rPr>
            </a:br>
            <a:r>
              <a:rPr lang="en-GB" altLang="en-US" dirty="0" smtClean="0">
                <a:solidFill>
                  <a:srgbClr val="26686D"/>
                </a:solidFill>
              </a:rPr>
              <a:t>of </a:t>
            </a:r>
            <a:r>
              <a:rPr lang="en-GB" altLang="en-US" dirty="0">
                <a:solidFill>
                  <a:srgbClr val="26686D"/>
                </a:solidFill>
              </a:rPr>
              <a:t>the person receiving mental health services as to whether the parent or carer should be consulted with</a:t>
            </a:r>
          </a:p>
          <a:p>
            <a:endParaRPr lang="en-GB" altLang="en-US" dirty="0">
              <a:solidFill>
                <a:srgbClr val="26686D"/>
              </a:solidFill>
            </a:endParaRPr>
          </a:p>
          <a:p>
            <a:endParaRPr lang="en-GB" altLang="en-US" dirty="0">
              <a:solidFill>
                <a:srgbClr val="26686D"/>
              </a:solidFill>
            </a:endParaRPr>
          </a:p>
          <a:p>
            <a:endParaRPr lang="en-GB" altLang="en-US" dirty="0">
              <a:solidFill>
                <a:srgbClr val="26686D"/>
              </a:solidFill>
            </a:endParaRPr>
          </a:p>
          <a:p>
            <a:endParaRPr lang="en-GB" altLang="en-US" dirty="0">
              <a:solidFill>
                <a:srgbClr val="26686D"/>
              </a:solidFill>
            </a:endParaRPr>
          </a:p>
        </p:txBody>
      </p:sp>
      <p:sp>
        <p:nvSpPr>
          <p:cNvPr id="5" name="Rectangle 4"/>
          <p:cNvSpPr/>
          <p:nvPr/>
        </p:nvSpPr>
        <p:spPr>
          <a:xfrm>
            <a:off x="395288" y="1412875"/>
            <a:ext cx="8353425" cy="482441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68313" y="260350"/>
            <a:ext cx="7127875" cy="998538"/>
          </a:xfrm>
        </p:spPr>
        <p:txBody>
          <a:bodyPr/>
          <a:lstStyle/>
          <a:p>
            <a:r>
              <a:rPr lang="en-GB" altLang="en-US"/>
              <a:t>Mental Health (Wales) Measure 2010</a:t>
            </a:r>
          </a:p>
        </p:txBody>
      </p:sp>
      <p:sp>
        <p:nvSpPr>
          <p:cNvPr id="4" name="Content Placeholder 2"/>
          <p:cNvSpPr>
            <a:spLocks noGrp="1"/>
          </p:cNvSpPr>
          <p:nvPr>
            <p:ph idx="1"/>
          </p:nvPr>
        </p:nvSpPr>
        <p:spPr>
          <a:xfrm>
            <a:off x="468313" y="1557338"/>
            <a:ext cx="8229600" cy="4525962"/>
          </a:xfrm>
        </p:spPr>
        <p:txBody>
          <a:bodyPr rtlCol="0">
            <a:normAutofit/>
          </a:bodyPr>
          <a:lstStyle/>
          <a:p>
            <a:pPr fontAlgn="auto">
              <a:spcAft>
                <a:spcPts val="0"/>
              </a:spcAft>
              <a:defRPr/>
            </a:pPr>
            <a:r>
              <a:rPr lang="en-GB" dirty="0">
                <a:solidFill>
                  <a:srgbClr val="26686D"/>
                </a:solidFill>
              </a:rPr>
              <a:t>The person receiving mental health services may wish </a:t>
            </a:r>
            <a:r>
              <a:rPr lang="en-GB" dirty="0" smtClean="0">
                <a:solidFill>
                  <a:srgbClr val="26686D"/>
                </a:solidFill>
              </a:rPr>
              <a:t/>
            </a:r>
            <a:br>
              <a:rPr lang="en-GB" dirty="0" smtClean="0">
                <a:solidFill>
                  <a:srgbClr val="26686D"/>
                </a:solidFill>
              </a:rPr>
            </a:br>
            <a:r>
              <a:rPr lang="en-GB" dirty="0" smtClean="0">
                <a:solidFill>
                  <a:srgbClr val="26686D"/>
                </a:solidFill>
              </a:rPr>
              <a:t>to </a:t>
            </a:r>
            <a:r>
              <a:rPr lang="en-GB" dirty="0">
                <a:solidFill>
                  <a:srgbClr val="26686D"/>
                </a:solidFill>
              </a:rPr>
              <a:t>nominate family, friends and/or carers to support </a:t>
            </a:r>
            <a:r>
              <a:rPr lang="en-GB" dirty="0" smtClean="0">
                <a:solidFill>
                  <a:srgbClr val="26686D"/>
                </a:solidFill>
              </a:rPr>
              <a:t/>
            </a:r>
            <a:br>
              <a:rPr lang="en-GB" dirty="0" smtClean="0">
                <a:solidFill>
                  <a:srgbClr val="26686D"/>
                </a:solidFill>
              </a:rPr>
            </a:br>
            <a:r>
              <a:rPr lang="en-GB" dirty="0" smtClean="0">
                <a:solidFill>
                  <a:srgbClr val="26686D"/>
                </a:solidFill>
              </a:rPr>
              <a:t>the </a:t>
            </a:r>
            <a:r>
              <a:rPr lang="en-GB" dirty="0">
                <a:solidFill>
                  <a:srgbClr val="26686D"/>
                </a:solidFill>
              </a:rPr>
              <a:t>delivery of the </a:t>
            </a:r>
            <a:r>
              <a:rPr lang="en-GB" dirty="0" smtClean="0">
                <a:solidFill>
                  <a:srgbClr val="26686D"/>
                </a:solidFill>
              </a:rPr>
              <a:t>care </a:t>
            </a:r>
            <a:r>
              <a:rPr lang="en-GB" dirty="0">
                <a:solidFill>
                  <a:srgbClr val="26686D"/>
                </a:solidFill>
              </a:rPr>
              <a:t>and </a:t>
            </a:r>
            <a:r>
              <a:rPr lang="en-GB" dirty="0" smtClean="0">
                <a:solidFill>
                  <a:srgbClr val="26686D"/>
                </a:solidFill>
              </a:rPr>
              <a:t>treatment plan</a:t>
            </a:r>
            <a:r>
              <a:rPr lang="en-GB" dirty="0">
                <a:solidFill>
                  <a:srgbClr val="26686D"/>
                </a:solidFill>
              </a:rPr>
              <a:t>; these supporters can play a major role in providing practical assistance in the delivery of the </a:t>
            </a:r>
            <a:r>
              <a:rPr lang="en-GB" dirty="0" smtClean="0">
                <a:solidFill>
                  <a:srgbClr val="26686D"/>
                </a:solidFill>
              </a:rPr>
              <a:t>care </a:t>
            </a:r>
            <a:r>
              <a:rPr lang="en-GB" dirty="0">
                <a:solidFill>
                  <a:srgbClr val="26686D"/>
                </a:solidFill>
              </a:rPr>
              <a:t>and </a:t>
            </a:r>
            <a:r>
              <a:rPr lang="en-GB" dirty="0" smtClean="0">
                <a:solidFill>
                  <a:srgbClr val="26686D"/>
                </a:solidFill>
              </a:rPr>
              <a:t>treatment plan</a:t>
            </a:r>
            <a:endParaRPr lang="en-GB" dirty="0">
              <a:solidFill>
                <a:srgbClr val="26686D"/>
              </a:solidFill>
            </a:endParaRPr>
          </a:p>
          <a:p>
            <a:pPr fontAlgn="auto">
              <a:spcAft>
                <a:spcPts val="0"/>
              </a:spcAft>
              <a:defRPr/>
            </a:pPr>
            <a:r>
              <a:rPr lang="en-GB" dirty="0">
                <a:solidFill>
                  <a:srgbClr val="26686D"/>
                </a:solidFill>
              </a:rPr>
              <a:t>The Measure acknowledges that </a:t>
            </a:r>
            <a:r>
              <a:rPr lang="en-GB" dirty="0" smtClean="0">
                <a:solidFill>
                  <a:srgbClr val="26686D"/>
                </a:solidFill>
              </a:rPr>
              <a:t>carers </a:t>
            </a:r>
            <a:r>
              <a:rPr lang="en-GB" dirty="0">
                <a:solidFill>
                  <a:srgbClr val="26686D"/>
                </a:solidFill>
              </a:rPr>
              <a:t>play a key role in supporting a person receiving mental health services, and where it is decided that consultation, or sharing copies of the care plan with parents or carers should </a:t>
            </a:r>
            <a:r>
              <a:rPr lang="en-GB" dirty="0" smtClean="0">
                <a:solidFill>
                  <a:srgbClr val="26686D"/>
                </a:solidFill>
              </a:rPr>
              <a:t/>
            </a:r>
            <a:br>
              <a:rPr lang="en-GB" dirty="0" smtClean="0">
                <a:solidFill>
                  <a:srgbClr val="26686D"/>
                </a:solidFill>
              </a:rPr>
            </a:br>
            <a:r>
              <a:rPr lang="en-GB" dirty="0" smtClean="0">
                <a:solidFill>
                  <a:srgbClr val="26686D"/>
                </a:solidFill>
              </a:rPr>
              <a:t>not </a:t>
            </a:r>
            <a:r>
              <a:rPr lang="en-GB" dirty="0">
                <a:solidFill>
                  <a:srgbClr val="26686D"/>
                </a:solidFill>
              </a:rPr>
              <a:t>take place, it is good practice to record the reasons for this decision </a:t>
            </a:r>
          </a:p>
        </p:txBody>
      </p:sp>
      <p:sp>
        <p:nvSpPr>
          <p:cNvPr id="5" name="Rectangle 4"/>
          <p:cNvSpPr/>
          <p:nvPr/>
        </p:nvSpPr>
        <p:spPr>
          <a:xfrm>
            <a:off x="395288" y="1412875"/>
            <a:ext cx="8353425" cy="482441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68313" y="260350"/>
            <a:ext cx="7127875" cy="998538"/>
          </a:xfrm>
        </p:spPr>
        <p:txBody>
          <a:bodyPr/>
          <a:lstStyle/>
          <a:p>
            <a:pPr algn="ctr"/>
            <a:r>
              <a:rPr lang="en-GB" altLang="en-US"/>
              <a:t>Carers</a:t>
            </a:r>
          </a:p>
        </p:txBody>
      </p:sp>
      <p:sp>
        <p:nvSpPr>
          <p:cNvPr id="112642" name="Content Placeholder 2"/>
          <p:cNvSpPr>
            <a:spLocks noGrp="1"/>
          </p:cNvSpPr>
          <p:nvPr>
            <p:ph idx="1"/>
          </p:nvPr>
        </p:nvSpPr>
        <p:spPr>
          <a:xfrm>
            <a:off x="457200" y="1412875"/>
            <a:ext cx="8229600" cy="4525963"/>
          </a:xfrm>
        </p:spPr>
        <p:txBody>
          <a:bodyPr/>
          <a:lstStyle/>
          <a:p>
            <a:pPr>
              <a:spcAft>
                <a:spcPts val="600"/>
              </a:spcAft>
            </a:pPr>
            <a:r>
              <a:rPr lang="en-GB" altLang="en-US" dirty="0">
                <a:solidFill>
                  <a:srgbClr val="26686D"/>
                </a:solidFill>
              </a:rPr>
              <a:t>For further information about third sector services for carers please see the following websites:</a:t>
            </a:r>
          </a:p>
          <a:p>
            <a:pPr>
              <a:spcAft>
                <a:spcPts val="600"/>
              </a:spcAft>
            </a:pPr>
            <a:r>
              <a:rPr lang="en-GB" altLang="en-US" dirty="0">
                <a:hlinkClick r:id="rId3"/>
              </a:rPr>
              <a:t>http://www.carersuk.org/wales</a:t>
            </a:r>
            <a:endParaRPr lang="en-GB" altLang="en-US" dirty="0"/>
          </a:p>
          <a:p>
            <a:pPr>
              <a:spcAft>
                <a:spcPts val="600"/>
              </a:spcAft>
            </a:pPr>
            <a:r>
              <a:rPr lang="en-GB" altLang="en-US" dirty="0">
                <a:hlinkClick r:id="rId4"/>
              </a:rPr>
              <a:t>https://www.carers.org/wales</a:t>
            </a:r>
            <a:endParaRPr lang="en-GB" altLang="en-US" dirty="0"/>
          </a:p>
          <a:p>
            <a:pPr>
              <a:spcAft>
                <a:spcPts val="600"/>
              </a:spcAft>
            </a:pPr>
            <a:r>
              <a:rPr lang="en-GB" altLang="en-US" dirty="0">
                <a:hlinkClick r:id="rId5"/>
              </a:rPr>
              <a:t>http://www.carersuk.org/help-and-advice/get-resources/carers-rights-guide?gclid=CL2844alncsCFaoy0wodhyoMyQ</a:t>
            </a:r>
            <a:endParaRPr lang="en-GB" altLang="en-US" dirty="0"/>
          </a:p>
          <a:p>
            <a:r>
              <a:rPr lang="en-GB" altLang="en-US" dirty="0">
                <a:hlinkClick r:id="rId6"/>
              </a:rPr>
              <a:t>http://www.hafal.org/services/carers/</a:t>
            </a:r>
            <a:endParaRPr lang="en-GB" altLang="en-US" dirty="0"/>
          </a:p>
          <a:p>
            <a:endParaRPr lang="en-GB" altLang="en-US" dirty="0"/>
          </a:p>
          <a:p>
            <a:endParaRPr lang="en-GB" altLang="en-US" dirty="0"/>
          </a:p>
          <a:p>
            <a:endParaRPr lang="en-GB" altLang="en-US" dirty="0"/>
          </a:p>
          <a:p>
            <a:pPr lvl="1"/>
            <a:endParaRPr lang="en-GB"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ichard\Desktop\Russell\Learning Centre\Care Council for Wales\GIOTA Logo HiRes (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12875"/>
            <a:ext cx="456247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Richard\Desktop\Russell\Learning Centre\Care Council for Wales\GIOTA Logo HiRes (W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1412875"/>
            <a:ext cx="456247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from="(-#ppt_w/2)" to="(#ppt_x)" calcmode="lin" valueType="num">
                                      <p:cBhvr>
                                        <p:cTn id="15" dur="600" fill="hold">
                                          <p:stCondLst>
                                            <p:cond delay="0"/>
                                          </p:stCondLst>
                                        </p:cTn>
                                        <p:tgtEl>
                                          <p:spTgt spid="2"/>
                                        </p:tgtEl>
                                        <p:attrNameLst>
                                          <p:attrName>ppt_x</p:attrName>
                                        </p:attrNameLst>
                                      </p:cBhvr>
                                    </p:anim>
                                    <p:anim from="0" to="-1.0" calcmode="lin" valueType="num">
                                      <p:cBhvr>
                                        <p:cTn id="16" dur="200" decel="50000" autoRev="1" fill="hold">
                                          <p:stCondLst>
                                            <p:cond delay="600"/>
                                          </p:stCondLst>
                                        </p:cTn>
                                        <p:tgtEl>
                                          <p:spTgt spid="2"/>
                                        </p:tgtEl>
                                        <p:attrNameLst>
                                          <p:attrName>xshear</p:attrName>
                                        </p:attrNameLst>
                                      </p:cBhvr>
                                    </p:anim>
                                    <p:animScale>
                                      <p:cBhvr>
                                        <p:cTn id="17" dur="200" decel="100000" autoRev="1" fill="hold">
                                          <p:stCondLst>
                                            <p:cond delay="600"/>
                                          </p:stCondLst>
                                        </p:cTn>
                                        <p:tgtEl>
                                          <p:spTgt spid="2"/>
                                        </p:tgtEl>
                                      </p:cBhvr>
                                      <p:from x="100000" y="100000"/>
                                      <p:to x="80000" y="100000"/>
                                    </p:animScale>
                                    <p:anim by="(#ppt_h/3+#ppt_w*0.1)" calcmode="lin" valueType="num">
                                      <p:cBhvr additive="sum">
                                        <p:cTn id="18"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68313" y="260350"/>
            <a:ext cx="7127875" cy="998538"/>
          </a:xfrm>
        </p:spPr>
        <p:txBody>
          <a:bodyPr/>
          <a:lstStyle/>
          <a:p>
            <a:r>
              <a:rPr lang="en-GB" altLang="en-US"/>
              <a:t>Aims</a:t>
            </a:r>
          </a:p>
        </p:txBody>
      </p:sp>
      <p:sp>
        <p:nvSpPr>
          <p:cNvPr id="3" name="Content Placeholder 2"/>
          <p:cNvSpPr>
            <a:spLocks noGrp="1"/>
          </p:cNvSpPr>
          <p:nvPr>
            <p:ph idx="1"/>
          </p:nvPr>
        </p:nvSpPr>
        <p:spPr>
          <a:xfrm>
            <a:off x="468313" y="1773238"/>
            <a:ext cx="8229600" cy="3887787"/>
          </a:xfrm>
        </p:spPr>
        <p:txBody>
          <a:bodyPr/>
          <a:lstStyle/>
          <a:p>
            <a:pPr>
              <a:spcAft>
                <a:spcPts val="1200"/>
              </a:spcAft>
            </a:pPr>
            <a:r>
              <a:rPr lang="en-GB" altLang="en-US">
                <a:solidFill>
                  <a:srgbClr val="26686D"/>
                </a:solidFill>
              </a:rPr>
              <a:t>To help statutory and third sector staff better understand the implications of the Social Services and Well-being  (Wales) Act (the Act) with regard to carers of people with mental health conditions</a:t>
            </a:r>
          </a:p>
          <a:p>
            <a:pPr>
              <a:spcAft>
                <a:spcPts val="1200"/>
              </a:spcAft>
            </a:pPr>
            <a:r>
              <a:rPr lang="en-GB" altLang="en-US">
                <a:solidFill>
                  <a:srgbClr val="26686D"/>
                </a:solidFill>
              </a:rPr>
              <a:t>To help statutory and third sector staff better understand carers’ rights and entitlements under the Act</a:t>
            </a:r>
          </a:p>
          <a:p>
            <a:r>
              <a:rPr lang="en-GB" altLang="en-US">
                <a:solidFill>
                  <a:srgbClr val="26686D"/>
                </a:solidFill>
              </a:rPr>
              <a:t>To help statutory and third sector staff understand carers’ rights under mental health legislation</a:t>
            </a:r>
          </a:p>
          <a:p>
            <a:pPr>
              <a:lnSpc>
                <a:spcPct val="150000"/>
              </a:lnSpc>
            </a:pPr>
            <a:endParaRPr lang="en-GB" altLang="en-US"/>
          </a:p>
        </p:txBody>
      </p:sp>
      <p:sp>
        <p:nvSpPr>
          <p:cNvPr id="6" name="Rectangle 5"/>
          <p:cNvSpPr/>
          <p:nvPr/>
        </p:nvSpPr>
        <p:spPr>
          <a:xfrm>
            <a:off x="395288" y="1557338"/>
            <a:ext cx="8393112" cy="403225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68313" y="260350"/>
            <a:ext cx="7127875" cy="998538"/>
          </a:xfrm>
        </p:spPr>
        <p:txBody>
          <a:bodyPr/>
          <a:lstStyle/>
          <a:p>
            <a:r>
              <a:rPr lang="en-GB" altLang="en-US"/>
              <a:t>Outcomes</a:t>
            </a:r>
          </a:p>
        </p:txBody>
      </p:sp>
      <p:sp>
        <p:nvSpPr>
          <p:cNvPr id="3" name="Content Placeholder 2"/>
          <p:cNvSpPr>
            <a:spLocks noGrp="1"/>
          </p:cNvSpPr>
          <p:nvPr>
            <p:ph idx="1"/>
          </p:nvPr>
        </p:nvSpPr>
        <p:spPr>
          <a:xfrm>
            <a:off x="323850" y="2492375"/>
            <a:ext cx="8624888" cy="3457575"/>
          </a:xfrm>
        </p:spPr>
        <p:txBody>
          <a:bodyPr rtlCol="0">
            <a:normAutofit/>
          </a:bodyPr>
          <a:lstStyle/>
          <a:p>
            <a:pPr marL="457200" indent="-457200" fontAlgn="auto">
              <a:spcAft>
                <a:spcPts val="600"/>
              </a:spcAft>
              <a:buFont typeface="+mj-lt"/>
              <a:buAutoNum type="arabicPeriod"/>
              <a:defRPr/>
            </a:pPr>
            <a:r>
              <a:rPr lang="en-GB" dirty="0">
                <a:solidFill>
                  <a:srgbClr val="26686D"/>
                </a:solidFill>
              </a:rPr>
              <a:t>Better understand the impact of the Act</a:t>
            </a:r>
          </a:p>
          <a:p>
            <a:pPr marL="457200" indent="-457200" fontAlgn="auto">
              <a:spcAft>
                <a:spcPts val="600"/>
              </a:spcAft>
              <a:buFont typeface="+mj-lt"/>
              <a:buAutoNum type="arabicPeriod"/>
              <a:defRPr/>
            </a:pPr>
            <a:r>
              <a:rPr lang="en-GB" dirty="0">
                <a:solidFill>
                  <a:srgbClr val="26686D"/>
                </a:solidFill>
              </a:rPr>
              <a:t>Understand how the Act changes the legal status of carers </a:t>
            </a:r>
          </a:p>
          <a:p>
            <a:pPr marL="457200" indent="-457200" fontAlgn="auto">
              <a:spcAft>
                <a:spcPts val="600"/>
              </a:spcAft>
              <a:buFont typeface="+mj-lt"/>
              <a:buAutoNum type="arabicPeriod"/>
              <a:defRPr/>
            </a:pPr>
            <a:r>
              <a:rPr lang="en-GB" dirty="0">
                <a:solidFill>
                  <a:srgbClr val="26686D"/>
                </a:solidFill>
              </a:rPr>
              <a:t>Understand what the rights of carers are </a:t>
            </a:r>
          </a:p>
          <a:p>
            <a:pPr marL="457200" indent="-457200" fontAlgn="auto">
              <a:spcAft>
                <a:spcPts val="600"/>
              </a:spcAft>
              <a:buFont typeface="+mj-lt"/>
              <a:buAutoNum type="arabicPeriod"/>
              <a:defRPr/>
            </a:pPr>
            <a:r>
              <a:rPr lang="en-GB" dirty="0">
                <a:solidFill>
                  <a:srgbClr val="26686D"/>
                </a:solidFill>
              </a:rPr>
              <a:t>Understand </a:t>
            </a:r>
            <a:r>
              <a:rPr lang="en-GB" dirty="0" smtClean="0">
                <a:solidFill>
                  <a:srgbClr val="26686D"/>
                </a:solidFill>
              </a:rPr>
              <a:t>the rights </a:t>
            </a:r>
            <a:r>
              <a:rPr lang="en-GB" dirty="0">
                <a:solidFill>
                  <a:srgbClr val="26686D"/>
                </a:solidFill>
              </a:rPr>
              <a:t>of carers under the Mental Health Act (1983) and the Mental Health (Wales) Measure 2010</a:t>
            </a:r>
          </a:p>
          <a:p>
            <a:pPr marL="457200" indent="-457200" fontAlgn="auto">
              <a:spcAft>
                <a:spcPts val="0"/>
              </a:spcAft>
              <a:buFont typeface="+mj-lt"/>
              <a:buAutoNum type="arabicPeriod"/>
              <a:defRPr/>
            </a:pPr>
            <a:r>
              <a:rPr lang="en-GB" dirty="0">
                <a:solidFill>
                  <a:srgbClr val="26686D"/>
                </a:solidFill>
              </a:rPr>
              <a:t>Know where to signpost mental health carers to for further information and services </a:t>
            </a:r>
            <a:r>
              <a:rPr lang="en-GB" dirty="0" smtClean="0">
                <a:solidFill>
                  <a:srgbClr val="26686D"/>
                </a:solidFill>
              </a:rPr>
              <a:t>relating </a:t>
            </a:r>
            <a:r>
              <a:rPr lang="en-GB" dirty="0">
                <a:solidFill>
                  <a:srgbClr val="26686D"/>
                </a:solidFill>
              </a:rPr>
              <a:t>to the Act</a:t>
            </a:r>
          </a:p>
          <a:p>
            <a:pPr fontAlgn="auto">
              <a:lnSpc>
                <a:spcPct val="150000"/>
              </a:lnSpc>
              <a:spcAft>
                <a:spcPts val="0"/>
              </a:spcAft>
              <a:buFont typeface="Arial" panose="020B0604020202020204" pitchFamily="34" charset="0"/>
              <a:buNone/>
              <a:defRPr/>
            </a:pPr>
            <a:endParaRPr lang="en-GB" dirty="0"/>
          </a:p>
        </p:txBody>
      </p:sp>
      <p:sp>
        <p:nvSpPr>
          <p:cNvPr id="30723" name="TextBox 3"/>
          <p:cNvSpPr txBox="1">
            <a:spLocks noChangeArrowheads="1"/>
          </p:cNvSpPr>
          <p:nvPr/>
        </p:nvSpPr>
        <p:spPr bwMode="auto">
          <a:xfrm>
            <a:off x="539750" y="1412875"/>
            <a:ext cx="8208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2600" b="1">
                <a:solidFill>
                  <a:srgbClr val="85C441"/>
                </a:solidFill>
                <a:latin typeface="Arial" panose="020B0604020202020204" pitchFamily="34" charset="0"/>
              </a:rPr>
              <a:t>In relation to carers of people with mental health conditions participants will:</a:t>
            </a:r>
          </a:p>
        </p:txBody>
      </p:sp>
      <p:sp>
        <p:nvSpPr>
          <p:cNvPr id="6" name="Rectangle 5"/>
          <p:cNvSpPr/>
          <p:nvPr/>
        </p:nvSpPr>
        <p:spPr>
          <a:xfrm>
            <a:off x="250825" y="2276475"/>
            <a:ext cx="8569325" cy="403225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68313" y="260350"/>
            <a:ext cx="7127875" cy="998538"/>
          </a:xfrm>
        </p:spPr>
        <p:txBody>
          <a:bodyPr/>
          <a:lstStyle/>
          <a:p>
            <a:r>
              <a:rPr lang="en-GB" altLang="en-US"/>
              <a:t>Overview of the Act</a:t>
            </a:r>
          </a:p>
        </p:txBody>
      </p:sp>
      <p:sp>
        <p:nvSpPr>
          <p:cNvPr id="3" name="Content Placeholder 2"/>
          <p:cNvSpPr>
            <a:spLocks noGrp="1"/>
          </p:cNvSpPr>
          <p:nvPr>
            <p:ph idx="1"/>
          </p:nvPr>
        </p:nvSpPr>
        <p:spPr>
          <a:xfrm>
            <a:off x="457200" y="1412875"/>
            <a:ext cx="8229600" cy="4525963"/>
          </a:xfrm>
        </p:spPr>
        <p:txBody>
          <a:bodyPr rtlCol="0">
            <a:normAutofit fontScale="92500"/>
          </a:bodyPr>
          <a:lstStyle/>
          <a:p>
            <a:pPr fontAlgn="auto">
              <a:spcAft>
                <a:spcPts val="0"/>
              </a:spcAft>
              <a:buFont typeface="Arial" panose="020B0604020202020204" pitchFamily="34" charset="0"/>
              <a:buNone/>
              <a:defRPr/>
            </a:pPr>
            <a:r>
              <a:rPr lang="en-GB" dirty="0">
                <a:solidFill>
                  <a:srgbClr val="26686D"/>
                </a:solidFill>
              </a:rPr>
              <a:t>Part 1: </a:t>
            </a:r>
            <a:r>
              <a:rPr lang="en-GB" dirty="0" smtClean="0">
                <a:solidFill>
                  <a:srgbClr val="26686D"/>
                </a:solidFill>
              </a:rPr>
              <a:t>Introduction</a:t>
            </a:r>
            <a:r>
              <a:rPr lang="en-GB" dirty="0">
                <a:solidFill>
                  <a:srgbClr val="26686D"/>
                </a:solidFill>
              </a:rPr>
              <a:t>			</a:t>
            </a:r>
          </a:p>
          <a:p>
            <a:pPr fontAlgn="auto">
              <a:spcAft>
                <a:spcPts val="0"/>
              </a:spcAft>
              <a:buFont typeface="Arial" panose="020B0604020202020204" pitchFamily="34" charset="0"/>
              <a:buNone/>
              <a:defRPr/>
            </a:pPr>
            <a:r>
              <a:rPr lang="en-GB" dirty="0">
                <a:solidFill>
                  <a:srgbClr val="26686D"/>
                </a:solidFill>
              </a:rPr>
              <a:t>Part 2: </a:t>
            </a:r>
            <a:r>
              <a:rPr lang="en-GB" dirty="0" smtClean="0">
                <a:solidFill>
                  <a:srgbClr val="26686D"/>
                </a:solidFill>
              </a:rPr>
              <a:t>General </a:t>
            </a:r>
            <a:r>
              <a:rPr lang="en-GB" dirty="0">
                <a:solidFill>
                  <a:srgbClr val="26686D"/>
                </a:solidFill>
              </a:rPr>
              <a:t>Functions			</a:t>
            </a:r>
          </a:p>
          <a:p>
            <a:pPr fontAlgn="auto">
              <a:spcAft>
                <a:spcPts val="0"/>
              </a:spcAft>
              <a:buFont typeface="Arial" panose="020B0604020202020204" pitchFamily="34" charset="0"/>
              <a:buNone/>
              <a:defRPr/>
            </a:pPr>
            <a:r>
              <a:rPr lang="en-GB" dirty="0">
                <a:solidFill>
                  <a:srgbClr val="26686D"/>
                </a:solidFill>
              </a:rPr>
              <a:t>Part 3: </a:t>
            </a:r>
            <a:r>
              <a:rPr lang="en-GB" dirty="0" smtClean="0">
                <a:solidFill>
                  <a:srgbClr val="26686D"/>
                </a:solidFill>
              </a:rPr>
              <a:t>Assessing </a:t>
            </a:r>
            <a:r>
              <a:rPr lang="en-GB" dirty="0">
                <a:solidFill>
                  <a:srgbClr val="26686D"/>
                </a:solidFill>
              </a:rPr>
              <a:t>the Needs of Individuals</a:t>
            </a:r>
          </a:p>
          <a:p>
            <a:pPr fontAlgn="auto">
              <a:spcAft>
                <a:spcPts val="0"/>
              </a:spcAft>
              <a:buFont typeface="Arial" panose="020B0604020202020204" pitchFamily="34" charset="0"/>
              <a:buNone/>
              <a:defRPr/>
            </a:pPr>
            <a:r>
              <a:rPr lang="en-GB" dirty="0">
                <a:solidFill>
                  <a:srgbClr val="26686D"/>
                </a:solidFill>
              </a:rPr>
              <a:t>Part 4: Meeting Needs			</a:t>
            </a:r>
          </a:p>
          <a:p>
            <a:pPr fontAlgn="auto">
              <a:spcAft>
                <a:spcPts val="0"/>
              </a:spcAft>
              <a:buFont typeface="Arial" panose="020B0604020202020204" pitchFamily="34" charset="0"/>
              <a:buNone/>
              <a:defRPr/>
            </a:pPr>
            <a:r>
              <a:rPr lang="en-GB" dirty="0">
                <a:solidFill>
                  <a:srgbClr val="26686D"/>
                </a:solidFill>
              </a:rPr>
              <a:t>Part 5: Charging and Financial Assessment</a:t>
            </a:r>
          </a:p>
          <a:p>
            <a:pPr fontAlgn="auto">
              <a:spcAft>
                <a:spcPts val="0"/>
              </a:spcAft>
              <a:buFont typeface="Arial" panose="020B0604020202020204" pitchFamily="34" charset="0"/>
              <a:buNone/>
              <a:defRPr/>
            </a:pPr>
            <a:r>
              <a:rPr lang="en-GB" dirty="0">
                <a:solidFill>
                  <a:srgbClr val="26686D"/>
                </a:solidFill>
              </a:rPr>
              <a:t>Part 6: Looked After and Accommodated Children</a:t>
            </a:r>
          </a:p>
          <a:p>
            <a:pPr fontAlgn="auto">
              <a:spcAft>
                <a:spcPts val="0"/>
              </a:spcAft>
              <a:buFont typeface="Arial" panose="020B0604020202020204" pitchFamily="34" charset="0"/>
              <a:buNone/>
              <a:defRPr/>
            </a:pPr>
            <a:r>
              <a:rPr lang="en-GB" dirty="0">
                <a:solidFill>
                  <a:srgbClr val="26686D"/>
                </a:solidFill>
              </a:rPr>
              <a:t>Part 7: Safeguarding</a:t>
            </a:r>
          </a:p>
          <a:p>
            <a:pPr fontAlgn="auto">
              <a:spcAft>
                <a:spcPts val="0"/>
              </a:spcAft>
              <a:buFont typeface="Arial" panose="020B0604020202020204" pitchFamily="34" charset="0"/>
              <a:buNone/>
              <a:defRPr/>
            </a:pPr>
            <a:r>
              <a:rPr lang="en-GB" dirty="0">
                <a:solidFill>
                  <a:srgbClr val="26686D"/>
                </a:solidFill>
              </a:rPr>
              <a:t>Part 8: Social Services Functions</a:t>
            </a:r>
          </a:p>
          <a:p>
            <a:pPr fontAlgn="auto">
              <a:spcAft>
                <a:spcPts val="0"/>
              </a:spcAft>
              <a:buFont typeface="Arial" panose="020B0604020202020204" pitchFamily="34" charset="0"/>
              <a:buNone/>
              <a:defRPr/>
            </a:pPr>
            <a:r>
              <a:rPr lang="en-GB" dirty="0">
                <a:solidFill>
                  <a:srgbClr val="26686D"/>
                </a:solidFill>
              </a:rPr>
              <a:t>Part 9: Co-operation and Partnership</a:t>
            </a:r>
          </a:p>
          <a:p>
            <a:pPr fontAlgn="auto">
              <a:spcAft>
                <a:spcPts val="0"/>
              </a:spcAft>
              <a:buFont typeface="Arial" panose="020B0604020202020204" pitchFamily="34" charset="0"/>
              <a:buNone/>
              <a:defRPr/>
            </a:pPr>
            <a:r>
              <a:rPr lang="en-GB" dirty="0">
                <a:solidFill>
                  <a:srgbClr val="26686D"/>
                </a:solidFill>
              </a:rPr>
              <a:t>Part 10: Complaints, Representations and Advocacy Services</a:t>
            </a:r>
          </a:p>
          <a:p>
            <a:pPr fontAlgn="auto">
              <a:spcAft>
                <a:spcPts val="0"/>
              </a:spcAft>
              <a:buFont typeface="Arial" panose="020B0604020202020204" pitchFamily="34" charset="0"/>
              <a:buNone/>
              <a:defRPr/>
            </a:pPr>
            <a:r>
              <a:rPr lang="en-GB" dirty="0">
                <a:solidFill>
                  <a:srgbClr val="26686D"/>
                </a:solidFill>
              </a:rPr>
              <a:t>Part 11: Miscellaneous and General</a:t>
            </a:r>
          </a:p>
          <a:p>
            <a:pPr fontAlgn="auto">
              <a:spcAft>
                <a:spcPts val="0"/>
              </a:spcAft>
              <a:buFont typeface="Arial" panose="020B0604020202020204" pitchFamily="34" charset="0"/>
              <a:buNone/>
              <a:defRPr/>
            </a:pPr>
            <a:endParaRPr lang="en-GB" dirty="0"/>
          </a:p>
        </p:txBody>
      </p:sp>
      <p:sp>
        <p:nvSpPr>
          <p:cNvPr id="4" name="Rectangle 3"/>
          <p:cNvSpPr/>
          <p:nvPr/>
        </p:nvSpPr>
        <p:spPr>
          <a:xfrm>
            <a:off x="323850" y="1412875"/>
            <a:ext cx="8064500" cy="482441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68313" y="260350"/>
            <a:ext cx="7127875" cy="998538"/>
          </a:xfrm>
        </p:spPr>
        <p:txBody>
          <a:bodyPr/>
          <a:lstStyle/>
          <a:p>
            <a:r>
              <a:rPr lang="en-GB" altLang="en-US"/>
              <a:t>Part 1 of the Act: Introduction</a:t>
            </a:r>
          </a:p>
        </p:txBody>
      </p:sp>
      <p:sp>
        <p:nvSpPr>
          <p:cNvPr id="3" name="Content Placeholder 2"/>
          <p:cNvSpPr>
            <a:spLocks noGrp="1"/>
          </p:cNvSpPr>
          <p:nvPr>
            <p:ph idx="1"/>
          </p:nvPr>
        </p:nvSpPr>
        <p:spPr>
          <a:xfrm>
            <a:off x="468313" y="2060575"/>
            <a:ext cx="8229600" cy="1439863"/>
          </a:xfrm>
        </p:spPr>
        <p:txBody>
          <a:bodyPr/>
          <a:lstStyle/>
          <a:p>
            <a:pPr>
              <a:spcAft>
                <a:spcPts val="600"/>
              </a:spcAft>
            </a:pPr>
            <a:r>
              <a:rPr lang="en-GB" altLang="en-US" dirty="0">
                <a:solidFill>
                  <a:srgbClr val="26686D"/>
                </a:solidFill>
              </a:rPr>
              <a:t>Makes provision for improving the well-being outcomes for carers who need support – and defines the meaning of ‘well-being’</a:t>
            </a:r>
          </a:p>
          <a:p>
            <a:pPr>
              <a:buFont typeface="Arial" panose="020B0604020202020204" pitchFamily="34" charset="0"/>
              <a:buNone/>
            </a:pPr>
            <a:endParaRPr lang="en-GB" altLang="en-US" dirty="0"/>
          </a:p>
        </p:txBody>
      </p:sp>
      <p:sp>
        <p:nvSpPr>
          <p:cNvPr id="4" name="Content Placeholder 2"/>
          <p:cNvSpPr txBox="1">
            <a:spLocks/>
          </p:cNvSpPr>
          <p:nvPr/>
        </p:nvSpPr>
        <p:spPr bwMode="auto">
          <a:xfrm>
            <a:off x="539750" y="4221163"/>
            <a:ext cx="8229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Clr>
                <a:srgbClr val="34B555"/>
              </a:buClr>
              <a:buFont typeface="Arial" panose="020B0604020202020204" pitchFamily="34" charset="0"/>
              <a:buChar char="•"/>
            </a:pPr>
            <a:r>
              <a:rPr lang="en-GB" altLang="en-US" sz="2400" dirty="0">
                <a:solidFill>
                  <a:srgbClr val="26686D"/>
                </a:solidFill>
                <a:latin typeface="Arial" panose="020B0604020202020204" pitchFamily="34" charset="0"/>
              </a:rPr>
              <a:t>Defines a carer </a:t>
            </a:r>
            <a:r>
              <a:rPr lang="en-GB" altLang="en-US" sz="2400" dirty="0" smtClean="0">
                <a:solidFill>
                  <a:srgbClr val="26686D"/>
                </a:solidFill>
                <a:latin typeface="Arial" panose="020B0604020202020204" pitchFamily="34" charset="0"/>
              </a:rPr>
              <a:t>as: “a </a:t>
            </a:r>
            <a:r>
              <a:rPr lang="en-GB" altLang="en-US" sz="2400" dirty="0">
                <a:solidFill>
                  <a:srgbClr val="26686D"/>
                </a:solidFill>
                <a:latin typeface="Arial" panose="020B0604020202020204" pitchFamily="34" charset="0"/>
              </a:rPr>
              <a:t>person who </a:t>
            </a:r>
            <a:r>
              <a:rPr lang="en-GB" altLang="en-US" sz="2400" dirty="0" smtClean="0">
                <a:solidFill>
                  <a:srgbClr val="26686D"/>
                </a:solidFill>
                <a:latin typeface="Arial" panose="020B0604020202020204" pitchFamily="34" charset="0"/>
              </a:rPr>
              <a:t>provides, </a:t>
            </a:r>
            <a:r>
              <a:rPr lang="en-GB" altLang="en-US" sz="2400" dirty="0">
                <a:solidFill>
                  <a:srgbClr val="26686D"/>
                </a:solidFill>
                <a:latin typeface="Arial" panose="020B0604020202020204" pitchFamily="34" charset="0"/>
              </a:rPr>
              <a:t>or intends </a:t>
            </a:r>
            <a:r>
              <a:rPr lang="en-GB" altLang="en-US" sz="2400" dirty="0" smtClean="0">
                <a:solidFill>
                  <a:srgbClr val="26686D"/>
                </a:solidFill>
                <a:latin typeface="Arial" panose="020B0604020202020204" pitchFamily="34" charset="0"/>
              </a:rPr>
              <a:t/>
            </a:r>
            <a:br>
              <a:rPr lang="en-GB" altLang="en-US" sz="2400" dirty="0" smtClean="0">
                <a:solidFill>
                  <a:srgbClr val="26686D"/>
                </a:solidFill>
                <a:latin typeface="Arial" panose="020B0604020202020204" pitchFamily="34" charset="0"/>
              </a:rPr>
            </a:br>
            <a:r>
              <a:rPr lang="en-GB" altLang="en-US" sz="2400" dirty="0" smtClean="0">
                <a:solidFill>
                  <a:srgbClr val="26686D"/>
                </a:solidFill>
                <a:latin typeface="Arial" panose="020B0604020202020204" pitchFamily="34" charset="0"/>
              </a:rPr>
              <a:t>to provide, </a:t>
            </a:r>
            <a:r>
              <a:rPr lang="en-GB" altLang="en-US" sz="2400" dirty="0">
                <a:solidFill>
                  <a:srgbClr val="26686D"/>
                </a:solidFill>
                <a:latin typeface="Arial" panose="020B0604020202020204" pitchFamily="34" charset="0"/>
              </a:rPr>
              <a:t>care for an adult or disabled </a:t>
            </a:r>
            <a:r>
              <a:rPr lang="en-GB" altLang="en-US" sz="2400" dirty="0" smtClean="0">
                <a:solidFill>
                  <a:srgbClr val="26686D"/>
                </a:solidFill>
                <a:latin typeface="Arial" panose="020B0604020202020204" pitchFamily="34" charset="0"/>
              </a:rPr>
              <a:t>child”</a:t>
            </a:r>
            <a:endParaRPr lang="en-GB" altLang="en-US" sz="2400" dirty="0">
              <a:solidFill>
                <a:srgbClr val="26686D"/>
              </a:solidFill>
              <a:latin typeface="Arial" panose="020B0604020202020204" pitchFamily="34" charset="0"/>
            </a:endParaRPr>
          </a:p>
          <a:p>
            <a:pPr>
              <a:spcBef>
                <a:spcPct val="20000"/>
              </a:spcBef>
              <a:buClr>
                <a:srgbClr val="34B555"/>
              </a:buClr>
              <a:buFont typeface="Arial" panose="020B0604020202020204" pitchFamily="34" charset="0"/>
              <a:buChar char="•"/>
            </a:pPr>
            <a:endParaRPr lang="en-GB" altLang="en-US" sz="2400" dirty="0">
              <a:latin typeface="Arial" panose="020B0604020202020204" pitchFamily="34" charset="0"/>
            </a:endParaRPr>
          </a:p>
        </p:txBody>
      </p:sp>
      <p:sp>
        <p:nvSpPr>
          <p:cNvPr id="5" name="Rectangle 4"/>
          <p:cNvSpPr/>
          <p:nvPr/>
        </p:nvSpPr>
        <p:spPr>
          <a:xfrm>
            <a:off x="395288" y="1844675"/>
            <a:ext cx="8208962" cy="1655763"/>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395288" y="4005263"/>
            <a:ext cx="8208962" cy="1655762"/>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lide(fromBottom)">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68313" y="260350"/>
            <a:ext cx="7127875" cy="998538"/>
          </a:xfrm>
        </p:spPr>
        <p:txBody>
          <a:bodyPr/>
          <a:lstStyle/>
          <a:p>
            <a:r>
              <a:rPr lang="en-GB" altLang="en-US"/>
              <a:t>Part 2 of the Act: General Functions</a:t>
            </a:r>
          </a:p>
        </p:txBody>
      </p:sp>
      <p:sp>
        <p:nvSpPr>
          <p:cNvPr id="3" name="Content Placeholder 2"/>
          <p:cNvSpPr>
            <a:spLocks noGrp="1"/>
          </p:cNvSpPr>
          <p:nvPr>
            <p:ph idx="1"/>
          </p:nvPr>
        </p:nvSpPr>
        <p:spPr>
          <a:xfrm>
            <a:off x="468313" y="1412875"/>
            <a:ext cx="8229600" cy="5184775"/>
          </a:xfrm>
        </p:spPr>
        <p:txBody>
          <a:bodyPr rtlCol="0">
            <a:normAutofit fontScale="92500" lnSpcReduction="10000"/>
          </a:bodyPr>
          <a:lstStyle/>
          <a:p>
            <a:pPr fontAlgn="auto">
              <a:spcAft>
                <a:spcPts val="600"/>
              </a:spcAft>
              <a:defRPr/>
            </a:pPr>
            <a:r>
              <a:rPr lang="en-GB" dirty="0">
                <a:solidFill>
                  <a:srgbClr val="26686D"/>
                </a:solidFill>
              </a:rPr>
              <a:t>Overarching duties </a:t>
            </a:r>
            <a:r>
              <a:rPr lang="en-GB" dirty="0" smtClean="0">
                <a:solidFill>
                  <a:srgbClr val="26686D"/>
                </a:solidFill>
              </a:rPr>
              <a:t>– </a:t>
            </a:r>
            <a:r>
              <a:rPr lang="en-GB" dirty="0">
                <a:solidFill>
                  <a:srgbClr val="26686D"/>
                </a:solidFill>
              </a:rPr>
              <a:t>General duty to promote the well-being of a carer who has, or may have, needs for support </a:t>
            </a:r>
          </a:p>
          <a:p>
            <a:pPr fontAlgn="auto">
              <a:spcAft>
                <a:spcPts val="600"/>
              </a:spcAft>
              <a:defRPr/>
            </a:pPr>
            <a:r>
              <a:rPr lang="en-GB" dirty="0">
                <a:solidFill>
                  <a:srgbClr val="26686D"/>
                </a:solidFill>
              </a:rPr>
              <a:t>Well-being outcomes </a:t>
            </a:r>
            <a:r>
              <a:rPr lang="en-GB" dirty="0" smtClean="0">
                <a:solidFill>
                  <a:srgbClr val="26686D"/>
                </a:solidFill>
              </a:rPr>
              <a:t>– </a:t>
            </a:r>
            <a:r>
              <a:rPr lang="en-GB" dirty="0">
                <a:solidFill>
                  <a:srgbClr val="26686D"/>
                </a:solidFill>
              </a:rPr>
              <a:t>Welsh Ministers must issue a statement relating to the well-being of carers in Wales who need support</a:t>
            </a:r>
          </a:p>
          <a:p>
            <a:pPr fontAlgn="auto">
              <a:spcAft>
                <a:spcPts val="0"/>
              </a:spcAft>
              <a:defRPr/>
            </a:pPr>
            <a:r>
              <a:rPr lang="en-GB" dirty="0">
                <a:solidFill>
                  <a:srgbClr val="26686D"/>
                </a:solidFill>
              </a:rPr>
              <a:t>Population Assessment – Local authorities and </a:t>
            </a:r>
            <a:r>
              <a:rPr lang="en-GB" dirty="0" smtClean="0">
                <a:solidFill>
                  <a:srgbClr val="26686D"/>
                </a:solidFill>
              </a:rPr>
              <a:t>local health boards </a:t>
            </a:r>
            <a:r>
              <a:rPr lang="en-GB" dirty="0">
                <a:solidFill>
                  <a:srgbClr val="26686D"/>
                </a:solidFill>
              </a:rPr>
              <a:t>must jointly carry out an assessment of support needs of carers</a:t>
            </a:r>
          </a:p>
          <a:p>
            <a:pPr fontAlgn="auto">
              <a:spcAft>
                <a:spcPts val="600"/>
              </a:spcAft>
              <a:defRPr/>
            </a:pPr>
            <a:r>
              <a:rPr lang="en-GB" dirty="0">
                <a:solidFill>
                  <a:srgbClr val="26686D"/>
                </a:solidFill>
              </a:rPr>
              <a:t>Preventative services – A local authority must provide or arrange for the provision of a range and level of preventative services </a:t>
            </a:r>
          </a:p>
          <a:p>
            <a:pPr fontAlgn="auto">
              <a:spcAft>
                <a:spcPts val="0"/>
              </a:spcAft>
              <a:defRPr/>
            </a:pPr>
            <a:r>
              <a:rPr lang="en-GB" dirty="0">
                <a:solidFill>
                  <a:srgbClr val="26686D"/>
                </a:solidFill>
              </a:rPr>
              <a:t>Provision of information, advice and assistance – A local authority must secure the provision of a service for providing carers with information, advice and assistance relating to accessing support </a:t>
            </a:r>
          </a:p>
          <a:p>
            <a:pPr fontAlgn="auto">
              <a:spcAft>
                <a:spcPts val="0"/>
              </a:spcAft>
              <a:defRPr/>
            </a:pPr>
            <a:endParaRPr lang="en-GB" dirty="0">
              <a:solidFill>
                <a:srgbClr val="26686D"/>
              </a:solidFill>
            </a:endParaRPr>
          </a:p>
        </p:txBody>
      </p:sp>
      <p:sp>
        <p:nvSpPr>
          <p:cNvPr id="7" name="Rectangle 6"/>
          <p:cNvSpPr/>
          <p:nvPr/>
        </p:nvSpPr>
        <p:spPr>
          <a:xfrm>
            <a:off x="468313" y="1412875"/>
            <a:ext cx="8135937" cy="5111750"/>
          </a:xfrm>
          <a:prstGeom prst="rect">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plus(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2264</TotalTime>
  <Words>3423</Words>
  <Application>Microsoft Office PowerPoint</Application>
  <PresentationFormat>On-screen Show (4:3)</PresentationFormat>
  <Paragraphs>431</Paragraphs>
  <Slides>47</Slides>
  <Notes>47</Notes>
  <HiddenSlides>0</HiddenSlides>
  <MMClips>2</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Social Services and Well-being (Wales) Act   Carers of People with Mental Health Conditions</vt:lpstr>
      <vt:lpstr>First part of this workshop  will cover:</vt:lpstr>
      <vt:lpstr>Second part of this workshop  will cover:</vt:lpstr>
      <vt:lpstr>Third part of this workshop  will cover:</vt:lpstr>
      <vt:lpstr>Aims</vt:lpstr>
      <vt:lpstr>Outcomes</vt:lpstr>
      <vt:lpstr>Overview of the Act</vt:lpstr>
      <vt:lpstr>Part 1 of the Act: Introduction</vt:lpstr>
      <vt:lpstr>Part 2 of the Act: General Functions</vt:lpstr>
      <vt:lpstr>Part 3 of the Act:  Assessing the Needs of Individuals</vt:lpstr>
      <vt:lpstr>Part 4 of the Act: Meeting Needs (and Direct Payments)</vt:lpstr>
      <vt:lpstr>BREAK</vt:lpstr>
      <vt:lpstr>Mental health and some of the issues that impact carers of people with mental health conditions</vt:lpstr>
      <vt:lpstr>Video resources</vt:lpstr>
      <vt:lpstr>Discussion</vt:lpstr>
      <vt:lpstr>Priorities</vt:lpstr>
      <vt:lpstr>Discussion</vt:lpstr>
      <vt:lpstr>Impact of the Act</vt:lpstr>
      <vt:lpstr>Part 2 of the Act: Population Needs Assessment for carers</vt:lpstr>
      <vt:lpstr>Part 3 of the Act:  Individual carer’s assessment</vt:lpstr>
      <vt:lpstr>Part 4 of the Act:  Support plans for carers</vt:lpstr>
      <vt:lpstr>BREAK</vt:lpstr>
      <vt:lpstr>Summary of main rights and entitlements for carers under the Act, and duties on statutory services </vt:lpstr>
      <vt:lpstr>Part 2 of the Act</vt:lpstr>
      <vt:lpstr>Part 2 of the Act: Duties</vt:lpstr>
      <vt:lpstr>Part 3 of the Act</vt:lpstr>
      <vt:lpstr>Carers’ needs assessments</vt:lpstr>
      <vt:lpstr>Carers’ needs assessments </vt:lpstr>
      <vt:lpstr>Part 4 of the Act: Meeting carers’ needs</vt:lpstr>
      <vt:lpstr>Links to mental health legislation</vt:lpstr>
      <vt:lpstr>Mental Health Act 1983</vt:lpstr>
      <vt:lpstr>Guiding principles</vt:lpstr>
      <vt:lpstr>Guiding principles (cont.)</vt:lpstr>
      <vt:lpstr>Mental Health Act 1983</vt:lpstr>
      <vt:lpstr>Mental Health Act 1983 </vt:lpstr>
      <vt:lpstr>Mental Health Act 1983 </vt:lpstr>
      <vt:lpstr>Mental Health Act 1983</vt:lpstr>
      <vt:lpstr>Carers and the Mental Health Act </vt:lpstr>
      <vt:lpstr>The Mental Health Act Code of Practice</vt:lpstr>
      <vt:lpstr>The Mental Health (Wales) Measure 2010</vt:lpstr>
      <vt:lpstr>Overview of the Measure</vt:lpstr>
      <vt:lpstr>Part 2: Co-ordination of care and treatment planning for secondary mental health service users </vt:lpstr>
      <vt:lpstr>Mental Health (Wales) Measure 2010</vt:lpstr>
      <vt:lpstr>Mental Health (Wales) Measure 2010</vt:lpstr>
      <vt:lpstr>Mental Health (Wales) Measure 2010</vt:lpstr>
      <vt:lpstr>Carers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Carers Learning Material</dc:title>
  <dc:creator>Jack Martin</dc:creator>
  <cp:lastModifiedBy>Bethan Price</cp:lastModifiedBy>
  <cp:revision>153</cp:revision>
  <dcterms:created xsi:type="dcterms:W3CDTF">2016-01-26T10:40:04Z</dcterms:created>
  <dcterms:modified xsi:type="dcterms:W3CDTF">2016-04-29T09:08:29Z</dcterms:modified>
</cp:coreProperties>
</file>