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44"/>
  </p:notesMasterIdLst>
  <p:sldIdLst>
    <p:sldId id="256" r:id="rId3"/>
    <p:sldId id="316" r:id="rId4"/>
    <p:sldId id="258" r:id="rId5"/>
    <p:sldId id="259" r:id="rId6"/>
    <p:sldId id="260" r:id="rId7"/>
    <p:sldId id="261" r:id="rId8"/>
    <p:sldId id="263" r:id="rId9"/>
    <p:sldId id="304" r:id="rId10"/>
    <p:sldId id="282" r:id="rId11"/>
    <p:sldId id="284" r:id="rId12"/>
    <p:sldId id="285" r:id="rId13"/>
    <p:sldId id="290" r:id="rId14"/>
    <p:sldId id="286" r:id="rId15"/>
    <p:sldId id="287" r:id="rId16"/>
    <p:sldId id="288" r:id="rId17"/>
    <p:sldId id="315" r:id="rId18"/>
    <p:sldId id="311" r:id="rId19"/>
    <p:sldId id="265" r:id="rId20"/>
    <p:sldId id="267" r:id="rId21"/>
    <p:sldId id="266" r:id="rId22"/>
    <p:sldId id="268" r:id="rId23"/>
    <p:sldId id="270" r:id="rId24"/>
    <p:sldId id="313" r:id="rId25"/>
    <p:sldId id="275" r:id="rId26"/>
    <p:sldId id="318" r:id="rId27"/>
    <p:sldId id="276" r:id="rId28"/>
    <p:sldId id="277" r:id="rId29"/>
    <p:sldId id="320" r:id="rId30"/>
    <p:sldId id="278" r:id="rId31"/>
    <p:sldId id="279" r:id="rId32"/>
    <p:sldId id="306" r:id="rId33"/>
    <p:sldId id="314" r:id="rId34"/>
    <p:sldId id="291" r:id="rId35"/>
    <p:sldId id="293" r:id="rId36"/>
    <p:sldId id="307" r:id="rId37"/>
    <p:sldId id="310" r:id="rId38"/>
    <p:sldId id="298" r:id="rId39"/>
    <p:sldId id="321" r:id="rId40"/>
    <p:sldId id="299" r:id="rId41"/>
    <p:sldId id="322" r:id="rId42"/>
    <p:sldId id="317"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ekiexo@gmail.com" initials="k" lastIdx="1" clrIdx="0">
    <p:extLst/>
  </p:cmAuthor>
  <p:cmAuthor id="2" name="kiekiexo@gmail.com" initials="k [2]" lastIdx="1" clrIdx="1">
    <p:extLst/>
  </p:cmAuthor>
  <p:cmAuthor id="3" name="colleym" initials="c" lastIdx="5"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9709" autoAdjust="0"/>
    <p:restoredTop sz="76607"/>
  </p:normalViewPr>
  <p:slideViewPr>
    <p:cSldViewPr snapToGrid="0" snapToObjects="1">
      <p:cViewPr>
        <p:scale>
          <a:sx n="67" d="100"/>
          <a:sy n="67" d="100"/>
        </p:scale>
        <p:origin x="-7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958B2A-1A7B-9A4F-8808-C3C50BA4E7BB}" type="datetimeFigureOut">
              <a:rPr lang="en-US" smtClean="0"/>
              <a:t>4/6/2016</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E57D45-5FD8-5945-A322-C143E8118E14}" type="slidenum">
              <a:rPr lang="en-US" smtClean="0"/>
              <a:t>‹#›</a:t>
            </a:fld>
            <a:endParaRPr lang="en-US" dirty="0"/>
          </a:p>
        </p:txBody>
      </p:sp>
    </p:spTree>
    <p:extLst>
      <p:ext uri="{BB962C8B-B14F-4D97-AF65-F5344CB8AC3E}">
        <p14:creationId xmlns:p14="http://schemas.microsoft.com/office/powerpoint/2010/main" val="1541689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1</a:t>
            </a:fld>
            <a:endParaRPr lang="en-US" dirty="0"/>
          </a:p>
        </p:txBody>
      </p:sp>
    </p:spTree>
    <p:extLst>
      <p:ext uri="{BB962C8B-B14F-4D97-AF65-F5344CB8AC3E}">
        <p14:creationId xmlns:p14="http://schemas.microsoft.com/office/powerpoint/2010/main" val="41350016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Act Part 2, Section 15. </a:t>
            </a:r>
            <a:r>
              <a:rPr lang="en-GB" b="1" baseline="0" dirty="0" smtClean="0"/>
              <a:t>Preventative services  </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Part 2 Code of Practice, Chapter 3 covers preventative services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r>
              <a:rPr lang="en-GB" altLang="en-US" dirty="0" smtClean="0"/>
              <a:t>Prevention is at the heart of the Welsh Government’s programme of change for social services. People should be involved in designing and operating services at all levels, from individual to population. Local authorities must seek to empower people to produce innovative solutions for delaying, preventing and meeting the need for care and support through local networks and communities. </a:t>
            </a:r>
          </a:p>
          <a:p>
            <a:endParaRPr lang="en-GB" altLang="en-US" dirty="0" smtClean="0"/>
          </a:p>
          <a:p>
            <a:r>
              <a:rPr lang="en-GB" altLang="en-US" dirty="0" smtClean="0"/>
              <a:t>161. While local authorities may choose to provide some types of preventative services themselves, others may be more effectively provided or arranged in partnership with other local partners including the third sector. </a:t>
            </a:r>
          </a:p>
          <a:p>
            <a:endParaRPr lang="en-GB" altLang="en-US" dirty="0" smtClean="0"/>
          </a:p>
          <a:p>
            <a:r>
              <a:rPr lang="en-GB" altLang="en-US" dirty="0" smtClean="0"/>
              <a:t>188. Carers have a key role in the preventative service approach within a local authority area. Carers themselves provide a form of preventative service. </a:t>
            </a:r>
          </a:p>
          <a:p>
            <a:endParaRPr lang="en-GB" altLang="en-US" dirty="0" smtClean="0"/>
          </a:p>
          <a:p>
            <a:r>
              <a:rPr lang="en-GB" altLang="en-US" dirty="0" smtClean="0"/>
              <a:t>189. Local authorities should therefore help ensure that carers are able to live their own lives as independently as possible. This includes being aware of carers’ own health and well-being needs and outcomes, and the services available locally to support those needs and outcomes, in order to support and maintain the carers preventative role in respect of care and support of others.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 </a:t>
            </a:r>
          </a:p>
          <a:p>
            <a:endParaRPr lang="en-GB" altLang="en-US" b="0" dirty="0" smtClean="0"/>
          </a:p>
          <a:p>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14</a:t>
            </a:fld>
            <a:endParaRPr lang="en-US" dirty="0"/>
          </a:p>
        </p:txBody>
      </p:sp>
    </p:spTree>
    <p:extLst>
      <p:ext uri="{BB962C8B-B14F-4D97-AF65-F5344CB8AC3E}">
        <p14:creationId xmlns:p14="http://schemas.microsoft.com/office/powerpoint/2010/main" val="23923546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Act Part 2, Section 16. </a:t>
            </a:r>
            <a:r>
              <a:rPr lang="en-GB" b="1" baseline="0" dirty="0" smtClean="0"/>
              <a:t>Promoting social enterprises, co-operatives, user-led services and the third sector  </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Part 2, Code of Practice, Chapter 4 covers social enterprises, co-ops and the third sector</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r>
              <a:rPr lang="en-GB" altLang="en-US" dirty="0" smtClean="0"/>
              <a:t>205. The local authority </a:t>
            </a:r>
            <a:r>
              <a:rPr lang="en-GB" altLang="en-US" b="1" dirty="0" smtClean="0"/>
              <a:t>must </a:t>
            </a:r>
            <a:r>
              <a:rPr lang="en-GB" altLang="en-US" dirty="0" smtClean="0"/>
              <a:t>promote the involvement of people for whom these care and support or preventative services are to be provided, in the design and operation of that provision. </a:t>
            </a:r>
          </a:p>
          <a:p>
            <a:endParaRPr lang="en-GB"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p:txBody>
      </p:sp>
      <p:sp>
        <p:nvSpPr>
          <p:cNvPr id="4" name="Slide Number Placeholder 3"/>
          <p:cNvSpPr>
            <a:spLocks noGrp="1"/>
          </p:cNvSpPr>
          <p:nvPr>
            <p:ph type="sldNum" sz="quarter" idx="10"/>
          </p:nvPr>
        </p:nvSpPr>
        <p:spPr/>
        <p:txBody>
          <a:bodyPr/>
          <a:lstStyle/>
          <a:p>
            <a:fld id="{09E57D45-5FD8-5945-A322-C143E8118E14}" type="slidenum">
              <a:rPr lang="en-US" smtClean="0"/>
              <a:t>15</a:t>
            </a:fld>
            <a:endParaRPr lang="en-US" dirty="0"/>
          </a:p>
        </p:txBody>
      </p:sp>
    </p:spTree>
    <p:extLst>
      <p:ext uri="{BB962C8B-B14F-4D97-AF65-F5344CB8AC3E}">
        <p14:creationId xmlns:p14="http://schemas.microsoft.com/office/powerpoint/2010/main" val="23923546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Act</a:t>
            </a:r>
            <a:r>
              <a:rPr lang="en-GB" baseline="0" dirty="0" smtClean="0"/>
              <a:t> </a:t>
            </a:r>
            <a:r>
              <a:rPr lang="en-GB" dirty="0" smtClean="0"/>
              <a:t>Part 3 covers </a:t>
            </a:r>
            <a:r>
              <a:rPr lang="en-GB" b="1" dirty="0" smtClean="0"/>
              <a:t>Assessing the Needs of Individuals </a:t>
            </a:r>
            <a:r>
              <a:rPr lang="en-GB" b="1" baseline="0" dirty="0" smtClean="0"/>
              <a:t> </a:t>
            </a:r>
          </a:p>
          <a:p>
            <a:endParaRPr lang="en-GB" b="1" baseline="0" dirty="0" smtClean="0"/>
          </a:p>
          <a:p>
            <a:r>
              <a:rPr lang="en-GB" b="0" baseline="0" dirty="0" smtClean="0"/>
              <a:t>The Regulations for Part 3 </a:t>
            </a:r>
            <a:r>
              <a:rPr lang="en-GB" b="0" dirty="0" smtClean="0"/>
              <a:t>Assessing the Needs of Individuals ar</a:t>
            </a:r>
            <a:r>
              <a:rPr lang="en-GB" b="0" baseline="0" dirty="0" smtClean="0"/>
              <a:t>e available here   http://www.ccwales.org.uk/regulations-and-codes/   </a:t>
            </a:r>
          </a:p>
          <a:p>
            <a:endParaRPr lang="en-GB"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Part 3 Code of Practice on </a:t>
            </a:r>
            <a:r>
              <a:rPr lang="en-GB" b="0" dirty="0" smtClean="0"/>
              <a:t>Assessing the Needs of Individuals </a:t>
            </a:r>
            <a:r>
              <a:rPr lang="en-GB" baseline="0" dirty="0" smtClean="0"/>
              <a:t>is available here http://gov.wales/docs/dhss/publications/151218part3en.pdf </a:t>
            </a:r>
            <a:endParaRPr lang="en-US" b="1" dirty="0" smtClean="0"/>
          </a:p>
          <a:p>
            <a:endParaRPr lang="en-US" dirty="0" smtClean="0"/>
          </a:p>
          <a:p>
            <a:r>
              <a:rPr lang="en-US" dirty="0" smtClean="0"/>
              <a:t>The common principles are outlined in full</a:t>
            </a:r>
            <a:r>
              <a:rPr lang="en-US" baseline="0" dirty="0" smtClean="0"/>
              <a:t> </a:t>
            </a:r>
            <a:r>
              <a:rPr lang="en-US" dirty="0" smtClean="0"/>
              <a:t>in paragraph 53 of the Code of Practice. </a:t>
            </a:r>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17</a:t>
            </a:fld>
            <a:endParaRPr lang="en-US" dirty="0"/>
          </a:p>
        </p:txBody>
      </p:sp>
    </p:spTree>
    <p:extLst>
      <p:ext uri="{BB962C8B-B14F-4D97-AF65-F5344CB8AC3E}">
        <p14:creationId xmlns:p14="http://schemas.microsoft.com/office/powerpoint/2010/main" val="16768577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n.b. </a:t>
            </a:r>
            <a:r>
              <a:rPr lang="en-US" b="0" dirty="0" smtClean="0"/>
              <a:t>Carers</a:t>
            </a:r>
            <a:r>
              <a:rPr lang="en-US" b="0" baseline="0" dirty="0" smtClean="0"/>
              <a:t>’ assessments cannot be seen in isolation from an appropriate assessment of the person they look after. </a:t>
            </a:r>
          </a:p>
          <a:p>
            <a:endParaRPr lang="en-US" b="0" baseline="0" dirty="0" smtClean="0"/>
          </a:p>
          <a:p>
            <a:r>
              <a:rPr lang="en-US" b="0" baseline="0" dirty="0" smtClean="0"/>
              <a:t>This presentation refers primarily to Carers’ Assessments BUT to support carers it is vital that the person they care for receives relevant care and support under the Act – which will often (although not always) require an appropriate assessment of their needs</a:t>
            </a:r>
            <a:endParaRPr lang="en-US" b="1" dirty="0"/>
          </a:p>
        </p:txBody>
      </p:sp>
      <p:sp>
        <p:nvSpPr>
          <p:cNvPr id="4" name="Slide Number Placeholder 3"/>
          <p:cNvSpPr>
            <a:spLocks noGrp="1"/>
          </p:cNvSpPr>
          <p:nvPr>
            <p:ph type="sldNum" sz="quarter" idx="10"/>
          </p:nvPr>
        </p:nvSpPr>
        <p:spPr/>
        <p:txBody>
          <a:bodyPr/>
          <a:lstStyle/>
          <a:p>
            <a:fld id="{09E57D45-5FD8-5945-A322-C143E8118E14}" type="slidenum">
              <a:rPr lang="en-US" smtClean="0"/>
              <a:t>18</a:t>
            </a:fld>
            <a:endParaRPr lang="en-US" dirty="0"/>
          </a:p>
        </p:txBody>
      </p:sp>
    </p:spTree>
    <p:extLst>
      <p:ext uri="{BB962C8B-B14F-4D97-AF65-F5344CB8AC3E}">
        <p14:creationId xmlns:p14="http://schemas.microsoft.com/office/powerpoint/2010/main" val="17864859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19</a:t>
            </a:fld>
            <a:endParaRPr lang="en-US" dirty="0"/>
          </a:p>
        </p:txBody>
      </p:sp>
    </p:spTree>
    <p:extLst>
      <p:ext uri="{BB962C8B-B14F-4D97-AF65-F5344CB8AC3E}">
        <p14:creationId xmlns:p14="http://schemas.microsoft.com/office/powerpoint/2010/main" val="6778133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Pt 1 This</a:t>
            </a:r>
            <a:r>
              <a:rPr lang="en-US" baseline="0" dirty="0" smtClean="0"/>
              <a:t> requirement is outlined in paragraph 15 of the Code of Practice for Part 3. This relates to the well-being outcomes described in Part 2 of the Act which includes reference to education, training and recreational activities.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Pt 2 </a:t>
            </a:r>
            <a:r>
              <a:rPr lang="en-US" dirty="0" smtClean="0"/>
              <a:t>This</a:t>
            </a:r>
            <a:r>
              <a:rPr lang="en-US" baseline="0" dirty="0" smtClean="0"/>
              <a:t> requirement is outlined in paragraph 23 of the Code of Practice for Part 3. </a:t>
            </a:r>
            <a:endParaRPr lang="en-US" dirty="0" smtClean="0"/>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21</a:t>
            </a:fld>
            <a:endParaRPr lang="en-US" dirty="0"/>
          </a:p>
        </p:txBody>
      </p:sp>
    </p:spTree>
    <p:extLst>
      <p:ext uri="{BB962C8B-B14F-4D97-AF65-F5344CB8AC3E}">
        <p14:creationId xmlns:p14="http://schemas.microsoft.com/office/powerpoint/2010/main" val="756511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requirement is outlined in paragraph 37 of the Code of Practice for Part 3. The Code of Practice does make allowance. </a:t>
            </a:r>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22</a:t>
            </a:fld>
            <a:endParaRPr lang="en-US" dirty="0"/>
          </a:p>
        </p:txBody>
      </p:sp>
    </p:spTree>
    <p:extLst>
      <p:ext uri="{BB962C8B-B14F-4D97-AF65-F5344CB8AC3E}">
        <p14:creationId xmlns:p14="http://schemas.microsoft.com/office/powerpoint/2010/main" val="1083483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23</a:t>
            </a:fld>
            <a:endParaRPr lang="en-US" dirty="0"/>
          </a:p>
        </p:txBody>
      </p:sp>
    </p:spTree>
    <p:extLst>
      <p:ext uri="{BB962C8B-B14F-4D97-AF65-F5344CB8AC3E}">
        <p14:creationId xmlns:p14="http://schemas.microsoft.com/office/powerpoint/2010/main" val="29278009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24</a:t>
            </a:fld>
            <a:endParaRPr lang="en-US" dirty="0"/>
          </a:p>
        </p:txBody>
      </p:sp>
    </p:spTree>
    <p:extLst>
      <p:ext uri="{BB962C8B-B14F-4D97-AF65-F5344CB8AC3E}">
        <p14:creationId xmlns:p14="http://schemas.microsoft.com/office/powerpoint/2010/main" val="16768577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Act</a:t>
            </a:r>
            <a:r>
              <a:rPr lang="en-GB" baseline="0" dirty="0" smtClean="0"/>
              <a:t> </a:t>
            </a:r>
            <a:r>
              <a:rPr lang="en-GB" dirty="0" smtClean="0"/>
              <a:t>Part 4 covers </a:t>
            </a:r>
            <a:r>
              <a:rPr lang="en-GB" b="1" dirty="0" smtClean="0"/>
              <a:t>Meeting Needs </a:t>
            </a:r>
            <a:endParaRPr lang="en-GB" b="1" baseline="0" dirty="0" smtClean="0"/>
          </a:p>
          <a:p>
            <a:endParaRPr lang="en-GB" b="1" baseline="0" dirty="0" smtClean="0"/>
          </a:p>
          <a:p>
            <a:r>
              <a:rPr lang="en-GB" b="0" baseline="0" dirty="0" smtClean="0"/>
              <a:t>The Regulations for Part 4 Meeting Needs </a:t>
            </a:r>
            <a:r>
              <a:rPr lang="en-GB" b="0" dirty="0" smtClean="0"/>
              <a:t>ar</a:t>
            </a:r>
            <a:r>
              <a:rPr lang="en-GB" b="0" baseline="0" dirty="0" smtClean="0"/>
              <a:t>e available here http://www.ccwales.org.uk/regulations-and-codes/   </a:t>
            </a:r>
          </a:p>
          <a:p>
            <a:endParaRPr lang="en-GB"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Part 4 Code of Practice on Meeting Needs is available here http://gov.wales/docs/phhs/publications/160106pt4en.pdf</a:t>
            </a:r>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25</a:t>
            </a:fld>
            <a:endParaRPr lang="en-US" dirty="0"/>
          </a:p>
        </p:txBody>
      </p:sp>
    </p:spTree>
    <p:extLst>
      <p:ext uri="{BB962C8B-B14F-4D97-AF65-F5344CB8AC3E}">
        <p14:creationId xmlns:p14="http://schemas.microsoft.com/office/powerpoint/2010/main" val="1676857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at least 370,000 carers in Wales but in all likelihood this number is much higher. Among</a:t>
            </a:r>
            <a:r>
              <a:rPr lang="en-US" baseline="0" dirty="0" smtClean="0"/>
              <a:t> young carers alone, research suggests the true figure may be four-times higher than that reported in the census (https://www.carers.org/news/bbc-research-shows-hidden-army-young-carers-could-be-four-times-high-official-figures) </a:t>
            </a:r>
          </a:p>
          <a:p>
            <a:endParaRPr lang="en-US" baseline="0" dirty="0" smtClean="0"/>
          </a:p>
          <a:p>
            <a:r>
              <a:rPr lang="en-US" baseline="0" dirty="0" smtClean="0"/>
              <a:t>According to the 2011 census, Neath Port Talbot has the highest proportion of carers in the UK (http://www.ons.gov.uk/ons/rel/census/2011-census-analysis/provision-of-unpaid-care-in-england-and-wales--2011/art-provision-of-unpaid-care.html#tab-Key-Points) </a:t>
            </a:r>
          </a:p>
          <a:p>
            <a:endParaRPr lang="en-US" baseline="0" dirty="0" smtClean="0"/>
          </a:p>
        </p:txBody>
      </p:sp>
      <p:sp>
        <p:nvSpPr>
          <p:cNvPr id="4" name="Slide Number Placeholder 3"/>
          <p:cNvSpPr>
            <a:spLocks noGrp="1"/>
          </p:cNvSpPr>
          <p:nvPr>
            <p:ph type="sldNum" sz="quarter" idx="10"/>
          </p:nvPr>
        </p:nvSpPr>
        <p:spPr/>
        <p:txBody>
          <a:bodyPr/>
          <a:lstStyle/>
          <a:p>
            <a:fld id="{09E57D45-5FD8-5945-A322-C143E8118E14}" type="slidenum">
              <a:rPr lang="en-US" smtClean="0"/>
              <a:t>3</a:t>
            </a:fld>
            <a:endParaRPr lang="en-US" dirty="0"/>
          </a:p>
        </p:txBody>
      </p:sp>
    </p:spTree>
    <p:extLst>
      <p:ext uri="{BB962C8B-B14F-4D97-AF65-F5344CB8AC3E}">
        <p14:creationId xmlns:p14="http://schemas.microsoft.com/office/powerpoint/2010/main" val="19484073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sz="1200" dirty="0" smtClean="0"/>
              <a:t>The local authority has a duty to determine whether any assessed needs meet the eligibility criteria and what can be done to meet those needs and how personal outcomes will be achieved.</a:t>
            </a:r>
          </a:p>
          <a:p>
            <a:pPr marL="0" indent="0">
              <a:buNone/>
            </a:pPr>
            <a:endParaRPr lang="en-GB" sz="1200" dirty="0" smtClean="0"/>
          </a:p>
          <a:p>
            <a:pPr marL="0" indent="0">
              <a:buNone/>
            </a:pPr>
            <a:r>
              <a:rPr lang="en-GB" sz="1200" dirty="0" smtClean="0"/>
              <a:t>In making a determination of eligibility the local authority MUST ensure the carer is involved (they can invite someone of their choice to support them).</a:t>
            </a:r>
          </a:p>
          <a:p>
            <a:pPr marL="0" indent="0">
              <a:buNone/>
            </a:pPr>
            <a:endParaRPr lang="en-GB" sz="1200" dirty="0" smtClean="0"/>
          </a:p>
          <a:p>
            <a:pPr marL="0" indent="0">
              <a:buNone/>
            </a:pPr>
            <a:r>
              <a:rPr lang="en-GB" sz="1200" dirty="0" smtClean="0"/>
              <a:t>A local authority must ensure that a carer is involved as a full partner in assessing to what extent they are able to meet their personal outcomes</a:t>
            </a:r>
          </a:p>
          <a:p>
            <a:pPr marL="0" indent="0">
              <a:buNone/>
            </a:pPr>
            <a:endParaRPr lang="en-GB" sz="1200" dirty="0" smtClean="0"/>
          </a:p>
          <a:p>
            <a:pPr marL="0" indent="0">
              <a:buNone/>
            </a:pPr>
            <a:r>
              <a:rPr lang="en-GB" sz="1200" dirty="0" smtClean="0"/>
              <a:t>It must ensure that the ability of a carer to provide care is sustainable and that they comply with the general duty to promote their well-being, including supporting them to access community-based services through information, advice and assistance.</a:t>
            </a:r>
          </a:p>
          <a:p>
            <a:pPr marL="0" indent="0">
              <a:buNone/>
            </a:pPr>
            <a:endParaRPr lang="en-GB" sz="1200" dirty="0" smtClean="0"/>
          </a:p>
          <a:p>
            <a:pPr marL="0" indent="0">
              <a:buNone/>
            </a:pPr>
            <a:r>
              <a:rPr lang="en-GB" sz="1200" dirty="0" smtClean="0"/>
              <a:t>When/if assessing the disabled person, the local authority must identify all the presenting needs of the disabled person, including those that would be deemed eligible if the carer was not meeting these needs.</a:t>
            </a:r>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26</a:t>
            </a:fld>
            <a:endParaRPr lang="en-US" dirty="0"/>
          </a:p>
        </p:txBody>
      </p:sp>
    </p:spTree>
    <p:extLst>
      <p:ext uri="{BB962C8B-B14F-4D97-AF65-F5344CB8AC3E}">
        <p14:creationId xmlns:p14="http://schemas.microsoft.com/office/powerpoint/2010/main" val="16768577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The eligibility criteria must not be used as a tool to require carers to demonstrate they have exhausted every other possible avenue of support before becoming eligible for local authority assistance.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The practitioner </a:t>
            </a:r>
            <a:r>
              <a:rPr lang="en-GB" sz="1200" b="1" dirty="0" smtClean="0"/>
              <a:t>must</a:t>
            </a:r>
            <a:r>
              <a:rPr lang="en-GB" sz="1200" dirty="0" smtClean="0"/>
              <a:t> record how the personal outcomes will be achieved on the assessment and eligibility tool.  This also applies to any needs met through other services and the provision of information, advice and assistance.</a:t>
            </a:r>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27</a:t>
            </a:fld>
            <a:endParaRPr lang="en-US" dirty="0"/>
          </a:p>
        </p:txBody>
      </p:sp>
    </p:spTree>
    <p:extLst>
      <p:ext uri="{BB962C8B-B14F-4D97-AF65-F5344CB8AC3E}">
        <p14:creationId xmlns:p14="http://schemas.microsoft.com/office/powerpoint/2010/main" val="16768577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The eligibility criteria must not be used as a tool to require carers to demonstrate they have exhausted every other possible avenue of support before becoming eligible for local authority assistance.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The practitioner </a:t>
            </a:r>
            <a:r>
              <a:rPr lang="en-GB" sz="1200" b="1" dirty="0" smtClean="0"/>
              <a:t>must</a:t>
            </a:r>
            <a:r>
              <a:rPr lang="en-GB" sz="1200" dirty="0" smtClean="0"/>
              <a:t> record how the personal outcomes will be achieved on the assessment and eligibility tool.  This also applies to any needs met through other services and the provision of information, advice and assistance.</a:t>
            </a:r>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28</a:t>
            </a:fld>
            <a:endParaRPr lang="en-US" dirty="0"/>
          </a:p>
        </p:txBody>
      </p:sp>
    </p:spTree>
    <p:extLst>
      <p:ext uri="{BB962C8B-B14F-4D97-AF65-F5344CB8AC3E}">
        <p14:creationId xmlns:p14="http://schemas.microsoft.com/office/powerpoint/2010/main" val="19377260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The support plan must be developed in partnership with the carer and ensure there is an agreed understanding of how needs will be met and the carers personal outcomes achieved.</a:t>
            </a:r>
          </a:p>
          <a:p>
            <a:endParaRPr lang="en-GB" sz="1200" dirty="0" smtClean="0"/>
          </a:p>
          <a:p>
            <a:r>
              <a:rPr lang="en-GB" sz="1200" dirty="0" smtClean="0"/>
              <a:t>It will be the role of the co-ordinator to monitor the delivery of services and support where it is agreed that this will be required.</a:t>
            </a:r>
          </a:p>
          <a:p>
            <a:endParaRPr lang="en-GB" sz="1200" dirty="0" smtClean="0"/>
          </a:p>
          <a:p>
            <a:r>
              <a:rPr lang="en-GB" sz="1200" dirty="0" smtClean="0"/>
              <a:t>The local authority must give a copy of the support plan to the carer:</a:t>
            </a:r>
          </a:p>
          <a:p>
            <a:r>
              <a:rPr lang="en-GB" sz="1200" dirty="0" smtClean="0"/>
              <a:t>A support plan can be managed through the use of Direct Payments</a:t>
            </a:r>
          </a:p>
          <a:p>
            <a:r>
              <a:rPr lang="en-GB" sz="1200" dirty="0" smtClean="0"/>
              <a:t>A support plan must contain a clear date for review which must not exceed 12 months</a:t>
            </a:r>
          </a:p>
          <a:p>
            <a:r>
              <a:rPr lang="en-GB" sz="1200" dirty="0" smtClean="0"/>
              <a:t>A support plan must not be closed without review</a:t>
            </a:r>
          </a:p>
          <a:p>
            <a:endParaRPr lang="en-GB" sz="1200" dirty="0" smtClean="0"/>
          </a:p>
          <a:p>
            <a:r>
              <a:rPr lang="en-GB" sz="1200" dirty="0" smtClean="0"/>
              <a:t>Even if a carer has a support plan they must continue to be supported to access the information, advice and assistance service, and the community and preventative services.</a:t>
            </a:r>
          </a:p>
          <a:p>
            <a:endParaRPr lang="en-GB" sz="1200" dirty="0" smtClean="0"/>
          </a:p>
          <a:p>
            <a:r>
              <a:rPr lang="en-GB" sz="1200" dirty="0" smtClean="0"/>
              <a:t>The local authority must have in place arrangements to review or re-assess promptly whenever it appears that the current plan is not meeting need. If a carer is no longer willing or able to provide support to the disabled person, the disabled persons plan will also need to be re-assessed promptly and if they are eligible their needs met through other services.</a:t>
            </a:r>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29</a:t>
            </a:fld>
            <a:endParaRPr lang="en-US" dirty="0"/>
          </a:p>
        </p:txBody>
      </p:sp>
    </p:spTree>
    <p:extLst>
      <p:ext uri="{BB962C8B-B14F-4D97-AF65-F5344CB8AC3E}">
        <p14:creationId xmlns:p14="http://schemas.microsoft.com/office/powerpoint/2010/main" val="16768577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Regulatory changes within the Act enhances the ability for direct payments to be used in innovative and creative ways as a means to enable people to achieve their personal well-being outcomes giving individuals the ability to maintain their independence, greater choice and a stronger voice in how to meet their individual support needs.</a:t>
            </a:r>
          </a:p>
          <a:p>
            <a:endParaRPr lang="en-GB" sz="1200" dirty="0" smtClean="0"/>
          </a:p>
          <a:p>
            <a:r>
              <a:rPr lang="en-GB" sz="1200" dirty="0" smtClean="0"/>
              <a:t>The new provisions are designed to make using direct payments more person centred, flexible and less bureaucratic.</a:t>
            </a:r>
          </a:p>
          <a:p>
            <a:endParaRPr lang="en-GB" sz="1200" dirty="0" smtClean="0"/>
          </a:p>
          <a:p>
            <a:r>
              <a:rPr lang="en-GB" sz="1200" dirty="0" smtClean="0"/>
              <a:t>Direct payments MUST be made available in all cases where they enable personal outcomes to be achieved.  Practitioners must be innovative and creative working in partnership with carers and others to enable the carer to achieve the outcomes that matter to them.</a:t>
            </a:r>
          </a:p>
          <a:p>
            <a:pPr marL="0" indent="0">
              <a:buNone/>
            </a:pPr>
            <a:endParaRPr lang="en-GB" sz="1200" dirty="0" smtClean="0"/>
          </a:p>
          <a:p>
            <a:r>
              <a:rPr lang="en-GB" sz="1200" dirty="0" smtClean="0"/>
              <a:t>The local authority cannot refuse a direct payment purely because the carer is apprehensive about managing one or they are unable to manage the payment.  </a:t>
            </a:r>
          </a:p>
          <a:p>
            <a:endParaRPr lang="en-GB" sz="1200" dirty="0" smtClean="0"/>
          </a:p>
          <a:p>
            <a:r>
              <a:rPr lang="en-GB" sz="1200" dirty="0" smtClean="0"/>
              <a:t>Direct payments MUST only be refused where after extensive exploration they would not secure the well-being outcomes required.</a:t>
            </a:r>
          </a:p>
          <a:p>
            <a:endParaRPr lang="en-GB" sz="1200" dirty="0" smtClean="0"/>
          </a:p>
          <a:p>
            <a:r>
              <a:rPr lang="en-GB" sz="1200" dirty="0" smtClean="0"/>
              <a:t>A review from making a first payment will be at six months and take place every 12 months thereafter unless deemed necessary by the local authority, the recipient or their suitable person.</a:t>
            </a:r>
          </a:p>
          <a:p>
            <a:pPr marL="0" indent="0">
              <a:buNone/>
            </a:pPr>
            <a:endParaRPr lang="en-GB" sz="1200" dirty="0" smtClean="0"/>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30</a:t>
            </a:fld>
            <a:endParaRPr lang="en-US" dirty="0"/>
          </a:p>
        </p:txBody>
      </p:sp>
    </p:spTree>
    <p:extLst>
      <p:ext uri="{BB962C8B-B14F-4D97-AF65-F5344CB8AC3E}">
        <p14:creationId xmlns:p14="http://schemas.microsoft.com/office/powerpoint/2010/main" val="16768577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The local authority cannot refuse a direct payment purely because the carer is apprehensive about managing one or they are unable to manage the payment.  </a:t>
            </a:r>
          </a:p>
          <a:p>
            <a:endParaRPr lang="en-GB" sz="1200" dirty="0" smtClean="0"/>
          </a:p>
          <a:p>
            <a:r>
              <a:rPr lang="en-GB" sz="1200" dirty="0" smtClean="0"/>
              <a:t>Direct payments MUST only be refused where after extensive exploration they would not secure the well-being outcomes required</a:t>
            </a:r>
          </a:p>
          <a:p>
            <a:endParaRPr lang="en-GB" sz="1200" dirty="0" smtClean="0"/>
          </a:p>
          <a:p>
            <a:r>
              <a:rPr lang="en-GB" sz="1200" dirty="0" smtClean="0"/>
              <a:t>A review from making a first payment will be at six months and take place every 12 months thereafter unless deemed necessary by the local authority, the recipient or their suitable person</a:t>
            </a:r>
          </a:p>
          <a:p>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31</a:t>
            </a:fld>
            <a:endParaRPr lang="en-US" dirty="0"/>
          </a:p>
        </p:txBody>
      </p:sp>
    </p:spTree>
    <p:extLst>
      <p:ext uri="{BB962C8B-B14F-4D97-AF65-F5344CB8AC3E}">
        <p14:creationId xmlns:p14="http://schemas.microsoft.com/office/powerpoint/2010/main" val="5791952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Act</a:t>
            </a:r>
            <a:r>
              <a:rPr lang="en-GB" baseline="0" dirty="0" smtClean="0"/>
              <a:t> </a:t>
            </a:r>
            <a:r>
              <a:rPr lang="en-GB" dirty="0" smtClean="0"/>
              <a:t>Part 5 covers </a:t>
            </a:r>
            <a:r>
              <a:rPr lang="en-GB" sz="1200" b="1" i="0" kern="1200" dirty="0" smtClean="0">
                <a:solidFill>
                  <a:schemeClr val="tx1"/>
                </a:solidFill>
                <a:effectLst/>
                <a:latin typeface="+mn-lt"/>
                <a:ea typeface="+mn-ea"/>
                <a:cs typeface="+mn-cs"/>
              </a:rPr>
              <a:t>Charging and Financial Assessment</a:t>
            </a:r>
            <a:r>
              <a:rPr lang="en-GB" b="1" dirty="0" smtClean="0"/>
              <a:t> </a:t>
            </a:r>
            <a:endParaRPr lang="en-GB" b="1" baseline="0" dirty="0" smtClean="0"/>
          </a:p>
          <a:p>
            <a:endParaRPr lang="en-GB"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0" baseline="0" dirty="0" smtClean="0"/>
              <a:t>The Regulations for Part 5 </a:t>
            </a:r>
            <a:r>
              <a:rPr lang="en-GB" sz="1200" b="0" i="0" kern="1200" dirty="0" smtClean="0">
                <a:solidFill>
                  <a:schemeClr val="tx1"/>
                </a:solidFill>
                <a:effectLst/>
                <a:latin typeface="+mn-lt"/>
                <a:ea typeface="+mn-ea"/>
                <a:cs typeface="+mn-cs"/>
              </a:rPr>
              <a:t>Charging and Financial Assessment </a:t>
            </a:r>
            <a:r>
              <a:rPr lang="en-GB" b="0" dirty="0" smtClean="0"/>
              <a:t>ar</a:t>
            </a:r>
            <a:r>
              <a:rPr lang="en-GB" b="0" baseline="0" dirty="0" smtClean="0"/>
              <a:t>e available here   http://www.ccwales.org.uk/regulations-and-codes/   </a:t>
            </a:r>
          </a:p>
          <a:p>
            <a:endParaRPr lang="en-GB"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Part 5 Code of Practice on </a:t>
            </a:r>
            <a:r>
              <a:rPr lang="en-GB" sz="1200" b="0" i="0" kern="1200" dirty="0" smtClean="0">
                <a:solidFill>
                  <a:schemeClr val="tx1"/>
                </a:solidFill>
                <a:effectLst/>
                <a:latin typeface="+mn-lt"/>
                <a:ea typeface="+mn-ea"/>
                <a:cs typeface="+mn-cs"/>
              </a:rPr>
              <a:t>Charging and Financial Assessment </a:t>
            </a:r>
            <a:r>
              <a:rPr lang="en-GB" baseline="0" dirty="0" smtClean="0"/>
              <a:t>is available here http://gov.wales/docs/phhs/publications/160106pt45en.pdf</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Local authorities, when exercising their social services functions, MUST act in accordance with the requirements contained in the Code. Section 147 (departure from requirements in the codes) DOES NOT apply to any requirements contained in this Code. Reference in the Code and annexes to 'care and support' should be construed to include reference to 'support for carers'</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33</a:t>
            </a:fld>
            <a:endParaRPr lang="en-US" dirty="0"/>
          </a:p>
        </p:txBody>
      </p:sp>
    </p:spTree>
    <p:extLst>
      <p:ext uri="{BB962C8B-B14F-4D97-AF65-F5344CB8AC3E}">
        <p14:creationId xmlns:p14="http://schemas.microsoft.com/office/powerpoint/2010/main" val="39132060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When deciding whether to charge, and in determining what an appropriate charge is, a local authority MUST consider how it wishes to express the way it values carers within its local community as partners in care, and recognise the significant contribution carers make.</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Carers help to maintain the health and well-being of the person for whom they care, support that person's independence and enable them to stay in their homes for longer.  Carers meet the person's eligible needs that the local authority would otherwise be required to meet, which is why local authorities MUST consider carefully the likely impact that charges may have of the carer's willingness to continue to provide care.</a:t>
            </a:r>
          </a:p>
          <a:p>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34</a:t>
            </a:fld>
            <a:endParaRPr lang="en-US" dirty="0"/>
          </a:p>
        </p:txBody>
      </p:sp>
    </p:spTree>
    <p:extLst>
      <p:ext uri="{BB962C8B-B14F-4D97-AF65-F5344CB8AC3E}">
        <p14:creationId xmlns:p14="http://schemas.microsoft.com/office/powerpoint/2010/main" val="1939991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When deciding whether to charge, and in determining what an appropriate charge is, a local authority MUST consider how it wishes to express the way it values carers within its local community as partners in care, and recognise the significant contribution carers make.</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Carers help to maintain the health and well-being of the person for whom they care, support that person's independence and enable them to stay in their homes for longer. Carers meet the person's eligible needs that the local authority would otherwise be required to meet which is why local authorities MUST consider carefully the likely impact that charges may have of the carer's willingness to continue to provide care.</a:t>
            </a:r>
          </a:p>
          <a:p>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35</a:t>
            </a:fld>
            <a:endParaRPr lang="en-US" dirty="0"/>
          </a:p>
        </p:txBody>
      </p:sp>
    </p:spTree>
    <p:extLst>
      <p:ext uri="{BB962C8B-B14F-4D97-AF65-F5344CB8AC3E}">
        <p14:creationId xmlns:p14="http://schemas.microsoft.com/office/powerpoint/2010/main" val="1997032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Act</a:t>
            </a:r>
            <a:r>
              <a:rPr lang="en-GB" baseline="0" dirty="0" smtClean="0"/>
              <a:t> </a:t>
            </a:r>
            <a:r>
              <a:rPr lang="en-GB" dirty="0" smtClean="0"/>
              <a:t>Part 10 covers </a:t>
            </a:r>
            <a:r>
              <a:rPr lang="en-GB" b="1" dirty="0" smtClean="0"/>
              <a:t>Complaints, Representations and Advocacy Services </a:t>
            </a:r>
            <a:endParaRPr lang="en-GB" b="1" baseline="0" dirty="0" smtClean="0"/>
          </a:p>
          <a:p>
            <a:endParaRPr lang="en-GB"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Welsh Government has the power to make regulations but</a:t>
            </a:r>
            <a:r>
              <a:rPr lang="en-GB" baseline="0" dirty="0" smtClean="0"/>
              <a:t> t</a:t>
            </a:r>
            <a:r>
              <a:rPr lang="en-GB" b="0" baseline="0" dirty="0" smtClean="0"/>
              <a:t>here are currently no regulations on complaints.</a:t>
            </a:r>
          </a:p>
          <a:p>
            <a:endParaRPr lang="en-GB"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Part 10 Code of Practice on Advocacy is available here http://gov.wales/docs/dhss/publications/151218part10en.pdf</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37</a:t>
            </a:fld>
            <a:endParaRPr lang="en-US" dirty="0"/>
          </a:p>
        </p:txBody>
      </p:sp>
    </p:spTree>
    <p:extLst>
      <p:ext uri="{BB962C8B-B14F-4D97-AF65-F5344CB8AC3E}">
        <p14:creationId xmlns:p14="http://schemas.microsoft.com/office/powerpoint/2010/main" val="2603938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5</a:t>
            </a:fld>
            <a:endParaRPr lang="en-US" dirty="0"/>
          </a:p>
        </p:txBody>
      </p:sp>
    </p:spTree>
    <p:extLst>
      <p:ext uri="{BB962C8B-B14F-4D97-AF65-F5344CB8AC3E}">
        <p14:creationId xmlns:p14="http://schemas.microsoft.com/office/powerpoint/2010/main" val="18269009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39</a:t>
            </a:fld>
            <a:endParaRPr lang="en-US" dirty="0"/>
          </a:p>
        </p:txBody>
      </p:sp>
    </p:spTree>
    <p:extLst>
      <p:ext uri="{BB962C8B-B14F-4D97-AF65-F5344CB8AC3E}">
        <p14:creationId xmlns:p14="http://schemas.microsoft.com/office/powerpoint/2010/main" val="331218036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40</a:t>
            </a:fld>
            <a:endParaRPr lang="en-US" dirty="0"/>
          </a:p>
        </p:txBody>
      </p:sp>
    </p:spTree>
    <p:extLst>
      <p:ext uri="{BB962C8B-B14F-4D97-AF65-F5344CB8AC3E}">
        <p14:creationId xmlns:p14="http://schemas.microsoft.com/office/powerpoint/2010/main" val="33121803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41</a:t>
            </a:fld>
            <a:endParaRPr lang="en-US" dirty="0"/>
          </a:p>
        </p:txBody>
      </p:sp>
    </p:spTree>
    <p:extLst>
      <p:ext uri="{BB962C8B-B14F-4D97-AF65-F5344CB8AC3E}">
        <p14:creationId xmlns:p14="http://schemas.microsoft.com/office/powerpoint/2010/main" val="1547338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new definition of a carer is</a:t>
            </a:r>
            <a:r>
              <a:rPr lang="en-US" baseline="0" dirty="0" smtClean="0"/>
              <a:t> significant as it widens the group of people eligible for carers’ assessments and support plans. </a:t>
            </a:r>
            <a:endParaRPr lang="en-US" dirty="0"/>
          </a:p>
        </p:txBody>
      </p:sp>
      <p:sp>
        <p:nvSpPr>
          <p:cNvPr id="4" name="Slide Number Placeholder 3"/>
          <p:cNvSpPr>
            <a:spLocks noGrp="1"/>
          </p:cNvSpPr>
          <p:nvPr>
            <p:ph type="sldNum" sz="quarter" idx="10"/>
          </p:nvPr>
        </p:nvSpPr>
        <p:spPr/>
        <p:txBody>
          <a:bodyPr/>
          <a:lstStyle/>
          <a:p>
            <a:fld id="{09E57D45-5FD8-5945-A322-C143E8118E14}" type="slidenum">
              <a:rPr lang="en-US" smtClean="0"/>
              <a:t>6</a:t>
            </a:fld>
            <a:endParaRPr lang="en-US" dirty="0"/>
          </a:p>
        </p:txBody>
      </p:sp>
    </p:spTree>
    <p:extLst>
      <p:ext uri="{BB962C8B-B14F-4D97-AF65-F5344CB8AC3E}">
        <p14:creationId xmlns:p14="http://schemas.microsoft.com/office/powerpoint/2010/main" val="17469646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Act</a:t>
            </a:r>
            <a:r>
              <a:rPr lang="en-GB" baseline="0" dirty="0" smtClean="0"/>
              <a:t> </a:t>
            </a:r>
            <a:r>
              <a:rPr lang="en-GB" dirty="0" smtClean="0"/>
              <a:t>Part 2, Sections</a:t>
            </a:r>
            <a:r>
              <a:rPr lang="en-GB" baseline="0" dirty="0" smtClean="0"/>
              <a:t> 5-18 covers </a:t>
            </a:r>
            <a:r>
              <a:rPr lang="en-GB" b="1" dirty="0" smtClean="0"/>
              <a:t>General</a:t>
            </a:r>
            <a:r>
              <a:rPr lang="en-GB" b="1" baseline="0" dirty="0" smtClean="0"/>
              <a:t> Functions</a:t>
            </a:r>
          </a:p>
          <a:p>
            <a:endParaRPr lang="en-GB" b="1" baseline="0" dirty="0" smtClean="0"/>
          </a:p>
          <a:p>
            <a:r>
              <a:rPr lang="en-GB" b="0" baseline="0" dirty="0" smtClean="0"/>
              <a:t>The Regulations for Part 2 General Functions are available here http://www.ccwales.org.uk/regulations-and-codes/   </a:t>
            </a:r>
          </a:p>
          <a:p>
            <a:r>
              <a:rPr lang="en-GB" b="0" baseline="0" dirty="0" smtClean="0"/>
              <a:t>(Population assessments; Partnership arrangements; Social enterprises, co-operatives and the third sector)</a:t>
            </a:r>
          </a:p>
          <a:p>
            <a:endParaRPr lang="en-GB" b="1" baseline="0" dirty="0" smtClean="0"/>
          </a:p>
          <a:p>
            <a:r>
              <a:rPr lang="en-GB" baseline="0" dirty="0" smtClean="0"/>
              <a:t>Part 2 General Function Code of Practice is available here http://gov.wales/docs/dhss/publications/151218part2en.pdf</a:t>
            </a:r>
          </a:p>
          <a:p>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9</a:t>
            </a:fld>
            <a:endParaRPr lang="en-US" dirty="0"/>
          </a:p>
        </p:txBody>
      </p:sp>
    </p:spTree>
    <p:extLst>
      <p:ext uri="{BB962C8B-B14F-4D97-AF65-F5344CB8AC3E}">
        <p14:creationId xmlns:p14="http://schemas.microsoft.com/office/powerpoint/2010/main" val="36167192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Part 2 Code of Practice, Chapter 1 covers well-being and overarching duties </a:t>
            </a:r>
          </a:p>
          <a:p>
            <a:pPr marL="0" marR="0" indent="0" algn="l" defTabSz="914400" rtl="0" eaLnBrk="1" fontAlgn="auto" latinLnBrk="0" hangingPunct="1">
              <a:lnSpc>
                <a:spcPct val="100000"/>
              </a:lnSpc>
              <a:spcBef>
                <a:spcPts val="0"/>
              </a:spcBef>
              <a:spcAft>
                <a:spcPts val="0"/>
              </a:spcAft>
              <a:buClrTx/>
              <a:buSzTx/>
              <a:buFontTx/>
              <a:buNone/>
              <a:tabLst/>
              <a:defRPr/>
            </a:pPr>
            <a:r>
              <a:rPr lang="en-GB" altLang="en-US" b="1" baseline="0" dirty="0" smtClean="0"/>
              <a:t>n.b. </a:t>
            </a:r>
            <a:r>
              <a:rPr lang="en-GB" altLang="en-US" baseline="0" dirty="0" smtClean="0"/>
              <a:t>para </a:t>
            </a:r>
            <a:r>
              <a:rPr lang="en-GB" altLang="en-US" dirty="0" smtClean="0"/>
              <a:t>54. A person exercising functions under the Act in relation to an individual must comply with the </a:t>
            </a:r>
            <a:r>
              <a:rPr lang="en-GB" altLang="en-US" b="1" dirty="0" smtClean="0"/>
              <a:t>overarching duties</a:t>
            </a:r>
            <a:r>
              <a:rPr lang="en-GB" altLang="en-US" b="0" dirty="0" smtClean="0"/>
              <a:t>.</a:t>
            </a:r>
            <a:r>
              <a:rPr lang="en-GB" altLang="en-US" baseline="0" dirty="0" smtClean="0"/>
              <a:t> </a:t>
            </a:r>
            <a:endParaRPr lang="en-GB" altLang="en-US" dirty="0" smtClean="0"/>
          </a:p>
          <a:p>
            <a:endParaRPr lang="en-GB" dirty="0" smtClean="0"/>
          </a:p>
          <a:p>
            <a:r>
              <a:rPr lang="en-GB" dirty="0" smtClean="0"/>
              <a:t>Act Part 2 Section 7.</a:t>
            </a:r>
            <a:r>
              <a:rPr lang="en-GB" baseline="0" dirty="0" smtClean="0"/>
              <a:t> </a:t>
            </a:r>
            <a:r>
              <a:rPr lang="en-GB" b="1" baseline="0" dirty="0" smtClean="0"/>
              <a:t>UN Principles and Convention – </a:t>
            </a:r>
            <a:r>
              <a:rPr lang="en-GB" dirty="0" smtClean="0"/>
              <a:t>a person exercising</a:t>
            </a:r>
            <a:r>
              <a:rPr lang="en-GB" baseline="0" dirty="0" smtClean="0"/>
              <a:t> functions in relation to adults under the Act must have due regard to the UN Principles for Older Persons 1991 and for a child to the UN Convention on the Rights of the Child 1989.</a:t>
            </a:r>
          </a:p>
          <a:p>
            <a:endParaRPr lang="en-GB" dirty="0" smtClean="0"/>
          </a:p>
          <a:p>
            <a:r>
              <a:rPr lang="en-GB" altLang="en-US" dirty="0" smtClean="0"/>
              <a:t>For many Welsh speakers, language is an integral element of achieving their care, and securing rights and entitlements will be about being able to use their own language to communicate and participate in their care as equal partners. The Welsh Government’s Action on Independent Living Framework expresses the rights of disabled people to participate fully in all aspects of life and is available at: </a:t>
            </a:r>
          </a:p>
          <a:p>
            <a:r>
              <a:rPr lang="en-GB" altLang="en-US" dirty="0" smtClean="0"/>
              <a:t>http://gov.wales/topics/people-and-communities/equality-diversity/rightsequality/disability/framework-for-action/?lang=en</a:t>
            </a:r>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10</a:t>
            </a:fld>
            <a:endParaRPr lang="en-US" dirty="0"/>
          </a:p>
        </p:txBody>
      </p:sp>
    </p:spTree>
    <p:extLst>
      <p:ext uri="{BB962C8B-B14F-4D97-AF65-F5344CB8AC3E}">
        <p14:creationId xmlns:p14="http://schemas.microsoft.com/office/powerpoint/2010/main" val="23923546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smtClean="0"/>
              <a:t>Act Part 2,</a:t>
            </a:r>
            <a:r>
              <a:rPr lang="en-GB" altLang="en-US" baseline="0" dirty="0" smtClean="0"/>
              <a:t> Section 8. Welsh Ministers must issue a statement relating to the well-being of (a) people in Wales who need care and support and (b) </a:t>
            </a:r>
            <a:r>
              <a:rPr lang="en-GB" altLang="en-US" baseline="0" dirty="0" smtClean="0">
                <a:solidFill>
                  <a:srgbClr val="FF0000"/>
                </a:solidFill>
              </a:rPr>
              <a:t>carers</a:t>
            </a:r>
            <a:r>
              <a:rPr lang="en-GB" altLang="en-US" baseline="0" dirty="0" smtClean="0"/>
              <a:t> in Wales who need support. </a:t>
            </a:r>
          </a:p>
          <a:p>
            <a:r>
              <a:rPr lang="en-GB" altLang="en-US" baseline="0" dirty="0" smtClean="0"/>
              <a:t>Welsh Government’s </a:t>
            </a:r>
            <a:r>
              <a:rPr lang="en-GB" altLang="en-US" b="1" baseline="0" dirty="0" smtClean="0"/>
              <a:t>Well-being Statement </a:t>
            </a:r>
            <a:r>
              <a:rPr lang="en-GB" altLang="en-US" baseline="0" dirty="0" smtClean="0"/>
              <a:t>is available here      http://gov.wales/topics/health/publications/socialcare/strategies/statement/?lang=en</a:t>
            </a:r>
          </a:p>
          <a:p>
            <a:endParaRPr lang="en-GB" alt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altLang="en-US" b="1" baseline="0" dirty="0" smtClean="0"/>
              <a:t>n.b. </a:t>
            </a:r>
            <a:r>
              <a:rPr lang="en-GB" altLang="en-US" sz="1200" dirty="0" smtClean="0">
                <a:latin typeface="Arial" charset="0"/>
                <a:cs typeface="Arial" charset="0"/>
              </a:rPr>
              <a:t>Well-being will be at the heart of the </a:t>
            </a:r>
            <a:r>
              <a:rPr lang="en-GB" altLang="en-US" sz="1200" b="1" dirty="0" smtClean="0">
                <a:latin typeface="Arial" charset="0"/>
                <a:cs typeface="Arial" charset="0"/>
              </a:rPr>
              <a:t>assessment process</a:t>
            </a:r>
            <a:r>
              <a:rPr lang="en-GB" altLang="en-US" sz="1200" dirty="0" smtClean="0">
                <a:latin typeface="Arial" charset="0"/>
                <a:cs typeface="Arial" charset="0"/>
              </a:rPr>
              <a:t>. Any person exercising functions under the Act must seek to promote the well-being of people who need care and support, </a:t>
            </a:r>
            <a:r>
              <a:rPr lang="en-GB" altLang="en-US" sz="1200" dirty="0" smtClean="0">
                <a:solidFill>
                  <a:srgbClr val="C00000"/>
                </a:solidFill>
                <a:latin typeface="Arial" charset="0"/>
                <a:cs typeface="Arial" charset="0"/>
              </a:rPr>
              <a:t>and carers </a:t>
            </a:r>
            <a:r>
              <a:rPr lang="en-GB" altLang="en-US" sz="1200" dirty="0" smtClean="0">
                <a:latin typeface="Arial" charset="0"/>
                <a:cs typeface="Arial" charset="0"/>
              </a:rPr>
              <a:t>who need support. </a:t>
            </a:r>
          </a:p>
          <a:p>
            <a:endParaRPr lang="en-GB" altLang="en-US" b="0" dirty="0" smtClean="0"/>
          </a:p>
          <a:p>
            <a:r>
              <a:rPr lang="en-GB" altLang="en-US" dirty="0" smtClean="0"/>
              <a:t>In all circumstances, local authorities must work openly and transparently in a genuine partnership with people to promote people’s well-being and be flexible in the approach to securing those aspects of well-being that are more important to a person. Promoting people’s well-being </a:t>
            </a:r>
            <a:r>
              <a:rPr lang="en-GB" altLang="en-US" b="1" dirty="0" smtClean="0"/>
              <a:t>must </a:t>
            </a:r>
            <a:r>
              <a:rPr lang="en-GB" altLang="en-US" dirty="0" smtClean="0"/>
              <a:t>include a focus on delaying and preventing the need for care and support to stop people’s needs from escalating. </a:t>
            </a:r>
          </a:p>
          <a:p>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11</a:t>
            </a:fld>
            <a:endParaRPr lang="en-US" dirty="0"/>
          </a:p>
        </p:txBody>
      </p:sp>
    </p:spTree>
    <p:extLst>
      <p:ext uri="{BB962C8B-B14F-4D97-AF65-F5344CB8AC3E}">
        <p14:creationId xmlns:p14="http://schemas.microsoft.com/office/powerpoint/2010/main" val="23923546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smtClean="0"/>
              <a:t>Act Part 2,</a:t>
            </a:r>
            <a:r>
              <a:rPr lang="en-GB" altLang="en-US" baseline="0" dirty="0" smtClean="0"/>
              <a:t> Section 8. Welsh Ministers must issue a statement relating to the well-being of (a) people in Wales who need care and support and (b) </a:t>
            </a:r>
            <a:r>
              <a:rPr lang="en-GB" altLang="en-US" baseline="0" dirty="0" smtClean="0">
                <a:solidFill>
                  <a:srgbClr val="FF0000"/>
                </a:solidFill>
              </a:rPr>
              <a:t>carers</a:t>
            </a:r>
            <a:r>
              <a:rPr lang="en-GB" altLang="en-US" baseline="0" dirty="0" smtClean="0"/>
              <a:t> in Wales who need support. </a:t>
            </a:r>
          </a:p>
          <a:p>
            <a:r>
              <a:rPr lang="en-GB" altLang="en-US" baseline="0" dirty="0" smtClean="0"/>
              <a:t>Welsh Government’s </a:t>
            </a:r>
            <a:r>
              <a:rPr lang="en-GB" altLang="en-US" b="1" baseline="0" dirty="0" smtClean="0"/>
              <a:t>outcomes statement </a:t>
            </a:r>
            <a:r>
              <a:rPr lang="en-GB" altLang="en-US" b="0" baseline="0" dirty="0" smtClean="0"/>
              <a:t>is available here http://gov.wales/topics/health/socialcare/well-being/?lang=en</a:t>
            </a:r>
          </a:p>
          <a:p>
            <a:endParaRPr lang="en-GB" altLang="en-US" b="0" baseline="0" dirty="0" smtClean="0"/>
          </a:p>
          <a:p>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12</a:t>
            </a:fld>
            <a:endParaRPr lang="en-US" dirty="0"/>
          </a:p>
        </p:txBody>
      </p:sp>
    </p:spTree>
    <p:extLst>
      <p:ext uri="{BB962C8B-B14F-4D97-AF65-F5344CB8AC3E}">
        <p14:creationId xmlns:p14="http://schemas.microsoft.com/office/powerpoint/2010/main" val="3397987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Act Part 2, Section 14. </a:t>
            </a:r>
            <a:r>
              <a:rPr lang="en-GB" b="1" baseline="0" dirty="0" smtClean="0"/>
              <a:t>Assessment of needs for care and support, support for carers and preventative services  </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Part 2 Code of Practice, Chapter 2 covers population assessments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r>
              <a:rPr lang="en-GB" altLang="en-US" dirty="0" smtClean="0"/>
              <a:t>99. Local authorities and local health boards must jointly assess: </a:t>
            </a:r>
          </a:p>
          <a:p>
            <a:r>
              <a:rPr lang="en-GB" altLang="en-US" dirty="0" smtClean="0"/>
              <a:t> the extent to which there are people in the area of assessment who need care and support </a:t>
            </a:r>
          </a:p>
          <a:p>
            <a:r>
              <a:rPr lang="en-GB" altLang="en-US" dirty="0" smtClean="0"/>
              <a:t> the extent to which there are carers in the area of assessment who need support </a:t>
            </a:r>
          </a:p>
          <a:p>
            <a:r>
              <a:rPr lang="en-GB" altLang="en-US" dirty="0" smtClean="0"/>
              <a:t> the extent to which there are people whose needs for care and support (or, in the case of carers, support) are not being met. </a:t>
            </a:r>
          </a:p>
          <a:p>
            <a:endParaRPr lang="en-GB" altLang="en-US" dirty="0" smtClean="0"/>
          </a:p>
          <a:p>
            <a:r>
              <a:rPr lang="en-GB" altLang="en-US" dirty="0" smtClean="0"/>
              <a:t>132. People must be engaged in the process of identifying the range and level of services necessary. </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 </a:t>
            </a:r>
          </a:p>
          <a:p>
            <a:endParaRPr lang="en-GB" altLang="en-US" b="0" dirty="0" smtClean="0"/>
          </a:p>
          <a:p>
            <a:endParaRPr lang="en-GB" dirty="0"/>
          </a:p>
        </p:txBody>
      </p:sp>
      <p:sp>
        <p:nvSpPr>
          <p:cNvPr id="4" name="Slide Number Placeholder 3"/>
          <p:cNvSpPr>
            <a:spLocks noGrp="1"/>
          </p:cNvSpPr>
          <p:nvPr>
            <p:ph type="sldNum" sz="quarter" idx="10"/>
          </p:nvPr>
        </p:nvSpPr>
        <p:spPr/>
        <p:txBody>
          <a:bodyPr/>
          <a:lstStyle/>
          <a:p>
            <a:fld id="{09E57D45-5FD8-5945-A322-C143E8118E14}" type="slidenum">
              <a:rPr lang="en-US" smtClean="0"/>
              <a:t>13</a:t>
            </a:fld>
            <a:endParaRPr lang="en-US" dirty="0"/>
          </a:p>
        </p:txBody>
      </p:sp>
    </p:spTree>
    <p:extLst>
      <p:ext uri="{BB962C8B-B14F-4D97-AF65-F5344CB8AC3E}">
        <p14:creationId xmlns:p14="http://schemas.microsoft.com/office/powerpoint/2010/main" val="2392354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image" Target="../media/image1.tiff"/><Relationship Id="rId1" Type="http://schemas.openxmlformats.org/officeDocument/2006/relationships/slideMaster" Target="../slideMasters/slideMaster1.xml"/><Relationship Id="rId4" Type="http://schemas.openxmlformats.org/officeDocument/2006/relationships/image" Target="../media/image2.tiff"/></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smtClean="0"/>
              <a:t>Click to edit Master subtitle style</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201920559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E208675-769A-6545-A3FA-69A4A8C856C5}" type="datetimeFigureOut">
              <a:rPr lang="en-US" smtClean="0"/>
              <a:t>4/6/2016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727902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E208675-769A-6545-A3FA-69A4A8C856C5}" type="datetimeFigureOut">
              <a:rPr lang="en-US" smtClean="0"/>
              <a:t>4/6/2016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17833548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728CDD0-F019-4809-97B7-D7B81C30F50B}" type="datetimeFigureOut">
              <a:rPr lang="en-GB" smtClean="0"/>
              <a:t>06/04/2016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2383A37-F903-41F7-9EFC-F7A66504F2E2}" type="slidenum">
              <a:rPr lang="en-GB" smtClean="0"/>
              <a:t>‹#›</a:t>
            </a:fld>
            <a:endParaRPr lang="en-GB" dirty="0"/>
          </a:p>
        </p:txBody>
      </p:sp>
    </p:spTree>
    <p:extLst>
      <p:ext uri="{BB962C8B-B14F-4D97-AF65-F5344CB8AC3E}">
        <p14:creationId xmlns:p14="http://schemas.microsoft.com/office/powerpoint/2010/main" val="2992343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728CDD0-F019-4809-97B7-D7B81C30F50B}" type="datetimeFigureOut">
              <a:rPr lang="en-GB" smtClean="0"/>
              <a:t>06/04/2016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2383A37-F903-41F7-9EFC-F7A66504F2E2}" type="slidenum">
              <a:rPr lang="en-GB" smtClean="0"/>
              <a:t>‹#›</a:t>
            </a:fld>
            <a:endParaRPr lang="en-GB" dirty="0"/>
          </a:p>
        </p:txBody>
      </p:sp>
    </p:spTree>
    <p:extLst>
      <p:ext uri="{BB962C8B-B14F-4D97-AF65-F5344CB8AC3E}">
        <p14:creationId xmlns:p14="http://schemas.microsoft.com/office/powerpoint/2010/main" val="29986541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28CDD0-F019-4809-97B7-D7B81C30F50B}" type="datetimeFigureOut">
              <a:rPr lang="en-GB" smtClean="0"/>
              <a:t>06/04/2016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2383A37-F903-41F7-9EFC-F7A66504F2E2}" type="slidenum">
              <a:rPr lang="en-GB" smtClean="0"/>
              <a:t>‹#›</a:t>
            </a:fld>
            <a:endParaRPr lang="en-GB" dirty="0"/>
          </a:p>
        </p:txBody>
      </p:sp>
    </p:spTree>
    <p:extLst>
      <p:ext uri="{BB962C8B-B14F-4D97-AF65-F5344CB8AC3E}">
        <p14:creationId xmlns:p14="http://schemas.microsoft.com/office/powerpoint/2010/main" val="17732220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728CDD0-F019-4809-97B7-D7B81C30F50B}" type="datetimeFigureOut">
              <a:rPr lang="en-GB" smtClean="0"/>
              <a:t>06/04/2016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2383A37-F903-41F7-9EFC-F7A66504F2E2}" type="slidenum">
              <a:rPr lang="en-GB" smtClean="0"/>
              <a:t>‹#›</a:t>
            </a:fld>
            <a:endParaRPr lang="en-GB" dirty="0"/>
          </a:p>
        </p:txBody>
      </p:sp>
    </p:spTree>
    <p:extLst>
      <p:ext uri="{BB962C8B-B14F-4D97-AF65-F5344CB8AC3E}">
        <p14:creationId xmlns:p14="http://schemas.microsoft.com/office/powerpoint/2010/main" val="39081978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728CDD0-F019-4809-97B7-D7B81C30F50B}" type="datetimeFigureOut">
              <a:rPr lang="en-GB" smtClean="0"/>
              <a:t>06/04/2016</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2383A37-F903-41F7-9EFC-F7A66504F2E2}" type="slidenum">
              <a:rPr lang="en-GB" smtClean="0"/>
              <a:t>‹#›</a:t>
            </a:fld>
            <a:endParaRPr lang="en-GB" dirty="0"/>
          </a:p>
        </p:txBody>
      </p:sp>
    </p:spTree>
    <p:extLst>
      <p:ext uri="{BB962C8B-B14F-4D97-AF65-F5344CB8AC3E}">
        <p14:creationId xmlns:p14="http://schemas.microsoft.com/office/powerpoint/2010/main" val="527807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728CDD0-F019-4809-97B7-D7B81C30F50B}" type="datetimeFigureOut">
              <a:rPr lang="en-GB" smtClean="0"/>
              <a:t>06/04/2016</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2383A37-F903-41F7-9EFC-F7A66504F2E2}" type="slidenum">
              <a:rPr lang="en-GB" smtClean="0"/>
              <a:t>‹#›</a:t>
            </a:fld>
            <a:endParaRPr lang="en-GB" dirty="0"/>
          </a:p>
        </p:txBody>
      </p:sp>
    </p:spTree>
    <p:extLst>
      <p:ext uri="{BB962C8B-B14F-4D97-AF65-F5344CB8AC3E}">
        <p14:creationId xmlns:p14="http://schemas.microsoft.com/office/powerpoint/2010/main" val="14273988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28CDD0-F019-4809-97B7-D7B81C30F50B}" type="datetimeFigureOut">
              <a:rPr lang="en-GB" smtClean="0"/>
              <a:t>06/04/2016</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2383A37-F903-41F7-9EFC-F7A66504F2E2}" type="slidenum">
              <a:rPr lang="en-GB" smtClean="0"/>
              <a:t>‹#›</a:t>
            </a:fld>
            <a:endParaRPr lang="en-GB" dirty="0"/>
          </a:p>
        </p:txBody>
      </p:sp>
    </p:spTree>
    <p:extLst>
      <p:ext uri="{BB962C8B-B14F-4D97-AF65-F5344CB8AC3E}">
        <p14:creationId xmlns:p14="http://schemas.microsoft.com/office/powerpoint/2010/main" val="31474131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28CDD0-F019-4809-97B7-D7B81C30F50B}" type="datetimeFigureOut">
              <a:rPr lang="en-GB" smtClean="0"/>
              <a:t>06/04/2016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2383A37-F903-41F7-9EFC-F7A66504F2E2}" type="slidenum">
              <a:rPr lang="en-GB" smtClean="0"/>
              <a:t>‹#›</a:t>
            </a:fld>
            <a:endParaRPr lang="en-GB" dirty="0"/>
          </a:p>
        </p:txBody>
      </p:sp>
    </p:spTree>
    <p:extLst>
      <p:ext uri="{BB962C8B-B14F-4D97-AF65-F5344CB8AC3E}">
        <p14:creationId xmlns:p14="http://schemas.microsoft.com/office/powerpoint/2010/main" val="1265408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a:xfrm>
            <a:off x="838200" y="1825625"/>
            <a:ext cx="10515600" cy="3430657"/>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E208675-769A-6545-A3FA-69A4A8C856C5}" type="datetimeFigureOut">
              <a:rPr lang="en-US" smtClean="0"/>
              <a:t>4/6/2016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C96366-560D-4846-94ED-894DE8A815EA}" type="slidenum">
              <a:rPr lang="en-US" smtClean="0"/>
              <a:t>‹#›</a:t>
            </a:fld>
            <a:endParaRPr lang="en-US" dirty="0"/>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72462" y="5260975"/>
            <a:ext cx="1679238" cy="1460500"/>
          </a:xfrm>
          <a:prstGeom prst="rect">
            <a:avLst/>
          </a:prstGeom>
        </p:spPr>
      </p:pic>
      <p:pic>
        <p:nvPicPr>
          <p:cNvPr id="9" name="Picture 8"/>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051700" y="5260975"/>
            <a:ext cx="1679239" cy="1460500"/>
          </a:xfrm>
          <a:prstGeom prst="rect">
            <a:avLst/>
          </a:prstGeom>
        </p:spPr>
      </p:pic>
      <p:pic>
        <p:nvPicPr>
          <p:cNvPr id="10" name="Picture 9"/>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3581400" y="5884311"/>
            <a:ext cx="1762216" cy="764692"/>
          </a:xfrm>
          <a:prstGeom prst="rect">
            <a:avLst/>
          </a:prstGeom>
        </p:spPr>
      </p:pic>
    </p:spTree>
    <p:extLst>
      <p:ext uri="{BB962C8B-B14F-4D97-AF65-F5344CB8AC3E}">
        <p14:creationId xmlns:p14="http://schemas.microsoft.com/office/powerpoint/2010/main" val="8803870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28CDD0-F019-4809-97B7-D7B81C30F50B}" type="datetimeFigureOut">
              <a:rPr lang="en-GB" smtClean="0"/>
              <a:t>06/04/2016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2383A37-F903-41F7-9EFC-F7A66504F2E2}" type="slidenum">
              <a:rPr lang="en-GB" smtClean="0"/>
              <a:t>‹#›</a:t>
            </a:fld>
            <a:endParaRPr lang="en-GB" dirty="0"/>
          </a:p>
        </p:txBody>
      </p:sp>
    </p:spTree>
    <p:extLst>
      <p:ext uri="{BB962C8B-B14F-4D97-AF65-F5344CB8AC3E}">
        <p14:creationId xmlns:p14="http://schemas.microsoft.com/office/powerpoint/2010/main" val="21230960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728CDD0-F019-4809-97B7-D7B81C30F50B}" type="datetimeFigureOut">
              <a:rPr lang="en-GB" smtClean="0"/>
              <a:t>06/04/2016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2383A37-F903-41F7-9EFC-F7A66504F2E2}" type="slidenum">
              <a:rPr lang="en-GB" smtClean="0"/>
              <a:t>‹#›</a:t>
            </a:fld>
            <a:endParaRPr lang="en-GB" dirty="0"/>
          </a:p>
        </p:txBody>
      </p:sp>
    </p:spTree>
    <p:extLst>
      <p:ext uri="{BB962C8B-B14F-4D97-AF65-F5344CB8AC3E}">
        <p14:creationId xmlns:p14="http://schemas.microsoft.com/office/powerpoint/2010/main" val="1393422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728CDD0-F019-4809-97B7-D7B81C30F50B}" type="datetimeFigureOut">
              <a:rPr lang="en-GB" smtClean="0"/>
              <a:t>06/04/2016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2383A37-F903-41F7-9EFC-F7A66504F2E2}" type="slidenum">
              <a:rPr lang="en-GB" smtClean="0"/>
              <a:t>‹#›</a:t>
            </a:fld>
            <a:endParaRPr lang="en-GB" dirty="0"/>
          </a:p>
        </p:txBody>
      </p:sp>
    </p:spTree>
    <p:extLst>
      <p:ext uri="{BB962C8B-B14F-4D97-AF65-F5344CB8AC3E}">
        <p14:creationId xmlns:p14="http://schemas.microsoft.com/office/powerpoint/2010/main" val="2154450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6E208675-769A-6545-A3FA-69A4A8C856C5}" type="datetimeFigureOut">
              <a:rPr lang="en-US" smtClean="0"/>
              <a:t>4/6/2016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815310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3" name="Content Placeholder 2"/>
          <p:cNvSpPr>
            <a:spLocks noGrp="1"/>
          </p:cNvSpPr>
          <p:nvPr>
            <p:ph sz="half" idx="1" hasCustomPrompt="1"/>
          </p:nvPr>
        </p:nvSpPr>
        <p:spPr>
          <a:xfrm>
            <a:off x="838200" y="1825625"/>
            <a:ext cx="5181600" cy="3435350"/>
          </a:xfrm>
        </p:spPr>
        <p:txBody>
          <a:bodyPr/>
          <a:lstStyle/>
          <a:p>
            <a:pPr lvl="0"/>
            <a:r>
              <a:rPr lang="en-GB" dirty="0" smtClean="0"/>
              <a:t>Welsh here</a:t>
            </a:r>
            <a:endParaRPr lang="en-US" dirty="0"/>
          </a:p>
        </p:txBody>
      </p:sp>
      <p:sp>
        <p:nvSpPr>
          <p:cNvPr id="4" name="Content Placeholder 3"/>
          <p:cNvSpPr>
            <a:spLocks noGrp="1"/>
          </p:cNvSpPr>
          <p:nvPr>
            <p:ph sz="half" idx="2" hasCustomPrompt="1"/>
          </p:nvPr>
        </p:nvSpPr>
        <p:spPr>
          <a:xfrm>
            <a:off x="6172200" y="1825625"/>
            <a:ext cx="5181600" cy="3435350"/>
          </a:xfrm>
        </p:spPr>
        <p:txBody>
          <a:bodyPr/>
          <a:lstStyle/>
          <a:p>
            <a:pPr lvl="0"/>
            <a:r>
              <a:rPr lang="en-GB" dirty="0" smtClean="0"/>
              <a:t>English here</a:t>
            </a:r>
          </a:p>
          <a:p>
            <a:pPr lvl="0"/>
            <a:endParaRPr lang="en-US" dirty="0"/>
          </a:p>
        </p:txBody>
      </p:sp>
      <p:sp>
        <p:nvSpPr>
          <p:cNvPr id="5" name="Date Placeholder 4"/>
          <p:cNvSpPr>
            <a:spLocks noGrp="1"/>
          </p:cNvSpPr>
          <p:nvPr>
            <p:ph type="dt" sz="half" idx="10"/>
          </p:nvPr>
        </p:nvSpPr>
        <p:spPr/>
        <p:txBody>
          <a:bodyPr/>
          <a:lstStyle/>
          <a:p>
            <a:fld id="{6E208675-769A-6545-A3FA-69A4A8C856C5}" type="datetimeFigureOut">
              <a:rPr lang="en-US" smtClean="0"/>
              <a:t>4/6/2016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1970678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7" name="Date Placeholder 6"/>
          <p:cNvSpPr>
            <a:spLocks noGrp="1"/>
          </p:cNvSpPr>
          <p:nvPr>
            <p:ph type="dt" sz="half" idx="10"/>
          </p:nvPr>
        </p:nvSpPr>
        <p:spPr/>
        <p:txBody>
          <a:bodyPr/>
          <a:lstStyle/>
          <a:p>
            <a:fld id="{6E208675-769A-6545-A3FA-69A4A8C856C5}" type="datetimeFigureOut">
              <a:rPr lang="en-US" smtClean="0"/>
              <a:t>4/6/2016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555446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6E208675-769A-6545-A3FA-69A4A8C856C5}" type="datetimeFigureOut">
              <a:rPr lang="en-US" smtClean="0"/>
              <a:t>4/6/2016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281760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208675-769A-6545-A3FA-69A4A8C856C5}" type="datetimeFigureOut">
              <a:rPr lang="en-US" smtClean="0"/>
              <a:t>4/6/2016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352223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E208675-769A-6545-A3FA-69A4A8C856C5}" type="datetimeFigureOut">
              <a:rPr lang="en-US" smtClean="0"/>
              <a:t>4/6/2016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1349097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E208675-769A-6545-A3FA-69A4A8C856C5}" type="datetimeFigureOut">
              <a:rPr lang="en-US" smtClean="0"/>
              <a:t>4/6/2016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C96366-560D-4846-94ED-894DE8A815EA}" type="slidenum">
              <a:rPr lang="en-US" smtClean="0"/>
              <a:t>‹#›</a:t>
            </a:fld>
            <a:endParaRPr lang="en-US" dirty="0"/>
          </a:p>
        </p:txBody>
      </p:sp>
    </p:spTree>
    <p:extLst>
      <p:ext uri="{BB962C8B-B14F-4D97-AF65-F5344CB8AC3E}">
        <p14:creationId xmlns:p14="http://schemas.microsoft.com/office/powerpoint/2010/main" val="1143102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ccwales.org.uk/getting-in-on-the-act-hub/" TargetMode="External"/><Relationship Id="rId18" Type="http://schemas.openxmlformats.org/officeDocument/2006/relationships/image" Target="../media/image3.tif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hyperlink" Target="http://www.carerstrust.wales/" TargetMode="External"/><Relationship Id="rId2" Type="http://schemas.openxmlformats.org/officeDocument/2006/relationships/slideLayout" Target="../slideLayouts/slideLayout2.xml"/><Relationship Id="rId16" Type="http://schemas.openxmlformats.org/officeDocument/2006/relationships/image" Target="../media/image2.tif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www.carersuk.org/wales"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tif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862012" y="1813474"/>
            <a:ext cx="10515600" cy="4351338"/>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208675-769A-6545-A3FA-69A4A8C856C5}" type="datetimeFigureOut">
              <a:rPr lang="en-US" smtClean="0"/>
              <a:t>4/6/2016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C96366-560D-4846-94ED-894DE8A815EA}" type="slidenum">
              <a:rPr lang="en-US" smtClean="0"/>
              <a:t>‹#›</a:t>
            </a:fld>
            <a:endParaRPr lang="en-US" dirty="0"/>
          </a:p>
        </p:txBody>
      </p:sp>
      <p:pic>
        <p:nvPicPr>
          <p:cNvPr id="10" name="Picture 9">
            <a:hlinkClick r:id="rId13"/>
          </p:cNvPr>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566737" y="4917415"/>
            <a:ext cx="1987017" cy="1728188"/>
          </a:xfrm>
          <a:prstGeom prst="rect">
            <a:avLst/>
          </a:prstGeom>
        </p:spPr>
      </p:pic>
      <p:pic>
        <p:nvPicPr>
          <p:cNvPr id="13" name="Picture 12">
            <a:hlinkClick r:id="rId15"/>
          </p:cNvPr>
          <p:cNvPicPr>
            <a:picLocks noChangeAspect="1"/>
          </p:cNvPicPr>
          <p:nvPr userDrawn="1"/>
        </p:nvPicPr>
        <p:blipFill>
          <a:blip r:embed="rId16" cstate="screen">
            <a:extLst>
              <a:ext uri="{28A0092B-C50C-407E-A947-70E740481C1C}">
                <a14:useLocalDpi xmlns:a14="http://schemas.microsoft.com/office/drawing/2010/main"/>
              </a:ext>
            </a:extLst>
          </a:blip>
          <a:stretch>
            <a:fillRect/>
          </a:stretch>
        </p:blipFill>
        <p:spPr>
          <a:xfrm>
            <a:off x="4589688" y="5531545"/>
            <a:ext cx="2198916" cy="954193"/>
          </a:xfrm>
          <a:prstGeom prst="rect">
            <a:avLst/>
          </a:prstGeom>
        </p:spPr>
      </p:pic>
      <p:pic>
        <p:nvPicPr>
          <p:cNvPr id="15" name="Picture 14">
            <a:hlinkClick r:id="rId17"/>
          </p:cNvPr>
          <p:cNvPicPr>
            <a:picLocks noChangeAspect="1"/>
          </p:cNvPicPr>
          <p:nvPr userDrawn="1"/>
        </p:nvPicPr>
        <p:blipFill>
          <a:blip r:embed="rId18" cstate="screen">
            <a:extLst>
              <a:ext uri="{28A0092B-C50C-407E-A947-70E740481C1C}">
                <a14:useLocalDpi xmlns:a14="http://schemas.microsoft.com/office/drawing/2010/main"/>
              </a:ext>
            </a:extLst>
          </a:blip>
          <a:stretch>
            <a:fillRect/>
          </a:stretch>
        </p:blipFill>
        <p:spPr>
          <a:xfrm>
            <a:off x="8995002" y="5246173"/>
            <a:ext cx="2234325" cy="1300409"/>
          </a:xfrm>
          <a:prstGeom prst="rect">
            <a:avLst/>
          </a:prstGeom>
        </p:spPr>
      </p:pic>
    </p:spTree>
    <p:extLst>
      <p:ext uri="{BB962C8B-B14F-4D97-AF65-F5344CB8AC3E}">
        <p14:creationId xmlns:p14="http://schemas.microsoft.com/office/powerpoint/2010/main" val="1854747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28CDD0-F019-4809-97B7-D7B81C30F50B}" type="datetimeFigureOut">
              <a:rPr lang="en-GB" smtClean="0"/>
              <a:t>06/04/2016</a:t>
            </a:fld>
            <a:endParaRPr lang="en-GB" dirty="0"/>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383A37-F903-41F7-9EFC-F7A66504F2E2}" type="slidenum">
              <a:rPr lang="en-GB" smtClean="0"/>
              <a:t>‹#›</a:t>
            </a:fld>
            <a:endParaRPr lang="en-GB" dirty="0"/>
          </a:p>
        </p:txBody>
      </p:sp>
    </p:spTree>
    <p:extLst>
      <p:ext uri="{BB962C8B-B14F-4D97-AF65-F5344CB8AC3E}">
        <p14:creationId xmlns:p14="http://schemas.microsoft.com/office/powerpoint/2010/main" val="3436067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800" dirty="0" smtClean="0"/>
              <a:t>Supporting carers and delivering upon new duties in the </a:t>
            </a:r>
            <a:br>
              <a:rPr lang="en-US" sz="4800" dirty="0" smtClean="0"/>
            </a:br>
            <a:r>
              <a:rPr lang="en-US" sz="4800" b="1" dirty="0" smtClean="0"/>
              <a:t>Social</a:t>
            </a:r>
            <a:r>
              <a:rPr lang="en-US" sz="4800" dirty="0" smtClean="0"/>
              <a:t> </a:t>
            </a:r>
            <a:r>
              <a:rPr lang="en-US" sz="4800" b="1" dirty="0" smtClean="0"/>
              <a:t>Services and Well-being (Wales) Act 2014</a:t>
            </a:r>
            <a:endParaRPr lang="en-US" sz="4800" b="1" dirty="0"/>
          </a:p>
        </p:txBody>
      </p:sp>
      <p:sp>
        <p:nvSpPr>
          <p:cNvPr id="3" name="Subtitle 2"/>
          <p:cNvSpPr>
            <a:spLocks noGrp="1"/>
          </p:cNvSpPr>
          <p:nvPr>
            <p:ph type="subTitle" idx="1"/>
          </p:nvPr>
        </p:nvSpPr>
        <p:spPr/>
        <p:txBody>
          <a:bodyPr/>
          <a:lstStyle/>
          <a:p>
            <a:r>
              <a:rPr lang="en-US" dirty="0" smtClean="0"/>
              <a:t>A training resource</a:t>
            </a:r>
            <a:endParaRPr lang="en-US" dirty="0"/>
          </a:p>
        </p:txBody>
      </p:sp>
    </p:spTree>
    <p:extLst>
      <p:ext uri="{BB962C8B-B14F-4D97-AF65-F5344CB8AC3E}">
        <p14:creationId xmlns:p14="http://schemas.microsoft.com/office/powerpoint/2010/main" val="1042775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fontScale="90000"/>
          </a:bodyPr>
          <a:lstStyle/>
          <a:p>
            <a:r>
              <a:rPr lang="en-US" altLang="en-US" dirty="0"/>
              <a:t/>
            </a:r>
            <a:br>
              <a:rPr lang="en-US" altLang="en-US" dirty="0"/>
            </a:br>
            <a:r>
              <a:rPr lang="en-US" altLang="en-US" dirty="0" smtClean="0"/>
              <a:t>Part 2 : </a:t>
            </a:r>
            <a:r>
              <a:rPr lang="en-GB" altLang="en-US" sz="4900" dirty="0" smtClean="0"/>
              <a:t>Well-being </a:t>
            </a:r>
            <a:r>
              <a:rPr lang="en-GB" altLang="en-US" sz="4900" dirty="0"/>
              <a:t>and overarching duties</a:t>
            </a:r>
            <a:r>
              <a:rPr lang="en-GB" altLang="en-US" dirty="0">
                <a:latin typeface="Arial" charset="0"/>
                <a:cs typeface="Arial" charset="0"/>
              </a:rPr>
              <a:t/>
            </a:r>
            <a:br>
              <a:rPr lang="en-GB" altLang="en-US" dirty="0">
                <a:latin typeface="Arial" charset="0"/>
                <a:cs typeface="Arial" charset="0"/>
              </a:rPr>
            </a:br>
            <a:endParaRPr lang="en-US" dirty="0"/>
          </a:p>
        </p:txBody>
      </p:sp>
      <p:sp>
        <p:nvSpPr>
          <p:cNvPr id="4" name="Content Placeholder 3"/>
          <p:cNvSpPr>
            <a:spLocks noGrp="1"/>
          </p:cNvSpPr>
          <p:nvPr>
            <p:ph sz="half" idx="2"/>
          </p:nvPr>
        </p:nvSpPr>
        <p:spPr>
          <a:xfrm>
            <a:off x="2514600" y="1483859"/>
            <a:ext cx="6999514" cy="3853316"/>
          </a:xfrm>
        </p:spPr>
        <p:txBody>
          <a:bodyPr>
            <a:normAutofit fontScale="92500" lnSpcReduction="20000"/>
          </a:bodyPr>
          <a:lstStyle/>
          <a:p>
            <a:pPr marL="0" indent="0">
              <a:spcBef>
                <a:spcPts val="200"/>
              </a:spcBef>
              <a:buNone/>
            </a:pPr>
            <a:r>
              <a:rPr lang="en-GB" altLang="en-US" sz="3000" b="1" dirty="0">
                <a:cs typeface="Arial" charset="0"/>
              </a:rPr>
              <a:t>Staff must </a:t>
            </a:r>
            <a:r>
              <a:rPr lang="en-GB" altLang="en-US" sz="2200" dirty="0">
                <a:cs typeface="Arial" charset="0"/>
              </a:rPr>
              <a:t/>
            </a:r>
            <a:br>
              <a:rPr lang="en-GB" altLang="en-US" sz="2200" dirty="0">
                <a:cs typeface="Arial" charset="0"/>
              </a:rPr>
            </a:br>
            <a:endParaRPr lang="en-GB" altLang="en-US" sz="2200" dirty="0" smtClean="0">
              <a:cs typeface="Arial" charset="0"/>
            </a:endParaRPr>
          </a:p>
          <a:p>
            <a:pPr marL="0" indent="0">
              <a:spcBef>
                <a:spcPts val="200"/>
              </a:spcBef>
              <a:buNone/>
            </a:pPr>
            <a:r>
              <a:rPr lang="en-GB" altLang="en-US" sz="2200" dirty="0">
                <a:cs typeface="Arial" charset="0"/>
              </a:rPr>
              <a:t/>
            </a:r>
            <a:br>
              <a:rPr lang="en-GB" altLang="en-US" sz="2200" dirty="0">
                <a:cs typeface="Arial" charset="0"/>
              </a:rPr>
            </a:br>
            <a:r>
              <a:rPr lang="en-GB" altLang="en-US" sz="2200" dirty="0">
                <a:cs typeface="Arial" charset="0"/>
              </a:rPr>
              <a:t>• </a:t>
            </a:r>
            <a:r>
              <a:rPr lang="en-GB" altLang="en-US" sz="3000" dirty="0">
                <a:cs typeface="Arial" charset="0"/>
              </a:rPr>
              <a:t>Promote the well-being of </a:t>
            </a:r>
            <a:r>
              <a:rPr lang="en-GB" altLang="en-US" sz="3000" dirty="0" smtClean="0">
                <a:cs typeface="Arial" charset="0"/>
              </a:rPr>
              <a:t>people who </a:t>
            </a:r>
            <a:r>
              <a:rPr lang="en-GB" altLang="en-US" sz="3000" dirty="0">
                <a:cs typeface="Arial" charset="0"/>
              </a:rPr>
              <a:t>need </a:t>
            </a:r>
            <a:r>
              <a:rPr lang="en-GB" altLang="en-US" sz="3000" dirty="0" smtClean="0">
                <a:cs typeface="Arial" charset="0"/>
              </a:rPr>
              <a:t>  </a:t>
            </a:r>
          </a:p>
          <a:p>
            <a:pPr marL="0" indent="0">
              <a:spcBef>
                <a:spcPts val="200"/>
              </a:spcBef>
              <a:buNone/>
            </a:pPr>
            <a:r>
              <a:rPr lang="en-GB" altLang="en-US" sz="3000" dirty="0">
                <a:cs typeface="Arial" charset="0"/>
              </a:rPr>
              <a:t> </a:t>
            </a:r>
            <a:r>
              <a:rPr lang="en-GB" altLang="en-US" sz="3000" dirty="0" smtClean="0">
                <a:cs typeface="Arial" charset="0"/>
              </a:rPr>
              <a:t> care and </a:t>
            </a:r>
            <a:r>
              <a:rPr lang="en-GB" altLang="en-US" sz="3000" dirty="0">
                <a:cs typeface="Arial" charset="0"/>
              </a:rPr>
              <a:t>support </a:t>
            </a:r>
            <a:r>
              <a:rPr lang="en-GB" altLang="en-US" sz="3000" b="1" dirty="0">
                <a:solidFill>
                  <a:srgbClr val="C00000"/>
                </a:solidFill>
                <a:cs typeface="Arial" charset="0"/>
              </a:rPr>
              <a:t>and carers </a:t>
            </a:r>
            <a:r>
              <a:rPr lang="en-GB" altLang="en-US" sz="3000" dirty="0" smtClean="0">
                <a:cs typeface="Arial" charset="0"/>
              </a:rPr>
              <a:t>who </a:t>
            </a:r>
            <a:r>
              <a:rPr lang="en-GB" altLang="en-US" sz="3000" dirty="0">
                <a:cs typeface="Arial" charset="0"/>
              </a:rPr>
              <a:t>need </a:t>
            </a:r>
            <a:endParaRPr lang="en-GB" altLang="en-US" sz="3000" dirty="0" smtClean="0">
              <a:cs typeface="Arial" charset="0"/>
            </a:endParaRPr>
          </a:p>
          <a:p>
            <a:pPr marL="0" indent="0">
              <a:spcBef>
                <a:spcPts val="200"/>
              </a:spcBef>
              <a:buNone/>
            </a:pPr>
            <a:r>
              <a:rPr lang="en-GB" altLang="en-US" sz="3000" dirty="0">
                <a:cs typeface="Arial" charset="0"/>
              </a:rPr>
              <a:t> </a:t>
            </a:r>
            <a:r>
              <a:rPr lang="en-GB" altLang="en-US" sz="3000" dirty="0" smtClean="0">
                <a:cs typeface="Arial" charset="0"/>
              </a:rPr>
              <a:t> support </a:t>
            </a:r>
            <a:r>
              <a:rPr lang="en-GB" altLang="en-US" sz="2200" dirty="0">
                <a:cs typeface="Arial" charset="0"/>
              </a:rPr>
              <a:t/>
            </a:r>
            <a:br>
              <a:rPr lang="en-GB" altLang="en-US" sz="2200" dirty="0">
                <a:cs typeface="Arial" charset="0"/>
              </a:rPr>
            </a:br>
            <a:r>
              <a:rPr lang="en-GB" altLang="en-US" sz="2200" dirty="0">
                <a:cs typeface="Arial" charset="0"/>
              </a:rPr>
              <a:t/>
            </a:r>
            <a:br>
              <a:rPr lang="en-GB" altLang="en-US" sz="2200" dirty="0">
                <a:cs typeface="Arial" charset="0"/>
              </a:rPr>
            </a:br>
            <a:r>
              <a:rPr lang="en-GB" altLang="en-US" sz="2200" dirty="0">
                <a:cs typeface="Arial" charset="0"/>
              </a:rPr>
              <a:t>• </a:t>
            </a:r>
            <a:r>
              <a:rPr lang="en-GB" altLang="en-US" sz="3000" dirty="0">
                <a:cs typeface="Arial" charset="0"/>
              </a:rPr>
              <a:t>Seek out the person’s wishes and </a:t>
            </a:r>
            <a:r>
              <a:rPr lang="en-GB" altLang="en-US" sz="3000" dirty="0" smtClean="0">
                <a:cs typeface="Arial" charset="0"/>
              </a:rPr>
              <a:t>feelings </a:t>
            </a:r>
            <a:r>
              <a:rPr lang="en-GB" altLang="en-US" sz="2200" dirty="0">
                <a:cs typeface="Arial" charset="0"/>
              </a:rPr>
              <a:t/>
            </a:r>
            <a:br>
              <a:rPr lang="en-GB" altLang="en-US" sz="2200" dirty="0">
                <a:cs typeface="Arial" charset="0"/>
              </a:rPr>
            </a:br>
            <a:r>
              <a:rPr lang="en-GB" altLang="en-US" sz="2200" dirty="0">
                <a:cs typeface="Arial" charset="0"/>
              </a:rPr>
              <a:t/>
            </a:r>
            <a:br>
              <a:rPr lang="en-GB" altLang="en-US" sz="2200" dirty="0">
                <a:cs typeface="Arial" charset="0"/>
              </a:rPr>
            </a:br>
            <a:r>
              <a:rPr lang="en-GB" altLang="en-US" sz="2200" dirty="0">
                <a:cs typeface="Arial" charset="0"/>
              </a:rPr>
              <a:t>• </a:t>
            </a:r>
            <a:r>
              <a:rPr lang="en-GB" altLang="en-US" sz="3000" dirty="0">
                <a:cs typeface="Arial" charset="0"/>
              </a:rPr>
              <a:t>Respect their dignity </a:t>
            </a:r>
            <a:r>
              <a:rPr lang="en-GB" altLang="en-US" sz="2200" dirty="0">
                <a:cs typeface="Arial" charset="0"/>
              </a:rPr>
              <a:t/>
            </a:r>
            <a:br>
              <a:rPr lang="en-GB" altLang="en-US" sz="2200" dirty="0">
                <a:cs typeface="Arial" charset="0"/>
              </a:rPr>
            </a:br>
            <a:r>
              <a:rPr lang="en-GB" altLang="en-US" sz="2200" dirty="0">
                <a:cs typeface="Arial" charset="0"/>
              </a:rPr>
              <a:t/>
            </a:r>
            <a:br>
              <a:rPr lang="en-GB" altLang="en-US" sz="2200" dirty="0">
                <a:cs typeface="Arial" charset="0"/>
              </a:rPr>
            </a:br>
            <a:r>
              <a:rPr lang="en-GB" altLang="en-US" sz="2200" dirty="0">
                <a:cs typeface="Arial" charset="0"/>
              </a:rPr>
              <a:t>• </a:t>
            </a:r>
            <a:r>
              <a:rPr lang="en-GB" altLang="en-US" sz="3000" dirty="0">
                <a:cs typeface="Arial" charset="0"/>
              </a:rPr>
              <a:t>Take into account their culture, </a:t>
            </a:r>
            <a:r>
              <a:rPr lang="en-GB" altLang="en-US" sz="3000" dirty="0" smtClean="0">
                <a:cs typeface="Arial" charset="0"/>
              </a:rPr>
              <a:t>beliefs and </a:t>
            </a:r>
          </a:p>
          <a:p>
            <a:pPr marL="0" indent="0">
              <a:spcBef>
                <a:spcPts val="200"/>
              </a:spcBef>
              <a:buNone/>
            </a:pPr>
            <a:r>
              <a:rPr lang="en-GB" altLang="en-US" sz="3000" dirty="0">
                <a:cs typeface="Arial" charset="0"/>
              </a:rPr>
              <a:t> </a:t>
            </a:r>
            <a:r>
              <a:rPr lang="en-GB" altLang="en-US" sz="3000" dirty="0" smtClean="0">
                <a:cs typeface="Arial" charset="0"/>
              </a:rPr>
              <a:t>  other characteristics</a:t>
            </a:r>
            <a:endParaRPr lang="en-US" sz="3000" dirty="0"/>
          </a:p>
        </p:txBody>
      </p:sp>
    </p:spTree>
    <p:extLst>
      <p:ext uri="{BB962C8B-B14F-4D97-AF65-F5344CB8AC3E}">
        <p14:creationId xmlns:p14="http://schemas.microsoft.com/office/powerpoint/2010/main" val="38357462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fontScale="90000"/>
          </a:bodyPr>
          <a:lstStyle/>
          <a:p>
            <a:r>
              <a:rPr lang="en-US" altLang="en-US" dirty="0"/>
              <a:t/>
            </a:r>
            <a:br>
              <a:rPr lang="en-US" altLang="en-US" dirty="0"/>
            </a:br>
            <a:r>
              <a:rPr lang="en-US" altLang="en-US" dirty="0" smtClean="0"/>
              <a:t>Part 2 : </a:t>
            </a:r>
            <a:r>
              <a:rPr lang="en-GB" altLang="en-US" sz="4900" dirty="0" smtClean="0"/>
              <a:t>Well-being </a:t>
            </a:r>
            <a:r>
              <a:rPr lang="en-GB" altLang="en-US" sz="4900" dirty="0"/>
              <a:t>and </a:t>
            </a:r>
            <a:r>
              <a:rPr lang="en-GB" altLang="en-US" sz="4900" dirty="0" smtClean="0"/>
              <a:t>outcomes</a:t>
            </a:r>
            <a:br>
              <a:rPr lang="en-GB" altLang="en-US" sz="4900" dirty="0" smtClean="0"/>
            </a:br>
            <a:endParaRPr lang="en-US" dirty="0"/>
          </a:p>
        </p:txBody>
      </p:sp>
      <p:sp>
        <p:nvSpPr>
          <p:cNvPr id="4" name="Content Placeholder 3"/>
          <p:cNvSpPr>
            <a:spLocks noGrp="1"/>
          </p:cNvSpPr>
          <p:nvPr>
            <p:ph sz="half" idx="2"/>
          </p:nvPr>
        </p:nvSpPr>
        <p:spPr>
          <a:xfrm>
            <a:off x="2427514" y="1325563"/>
            <a:ext cx="6477000" cy="4041094"/>
          </a:xfrm>
        </p:spPr>
        <p:txBody>
          <a:bodyPr>
            <a:normAutofit fontScale="55000" lnSpcReduction="20000"/>
          </a:bodyPr>
          <a:lstStyle/>
          <a:p>
            <a:pPr marL="0" indent="0">
              <a:buClr>
                <a:srgbClr val="FF0000"/>
              </a:buClr>
              <a:buNone/>
            </a:pPr>
            <a:r>
              <a:rPr lang="en-GB" altLang="en-US" sz="5100" b="1" dirty="0" smtClean="0">
                <a:cs typeface="Arial" charset="0"/>
              </a:rPr>
              <a:t>Meaning of well-being </a:t>
            </a:r>
          </a:p>
          <a:p>
            <a:pPr marL="0" indent="0">
              <a:buClr>
                <a:srgbClr val="FF0000"/>
              </a:buClr>
              <a:buNone/>
            </a:pPr>
            <a:endParaRPr lang="en-GB" altLang="en-US" sz="1800" b="1" i="1" dirty="0" smtClean="0">
              <a:cs typeface="Arial" charset="0"/>
            </a:endParaRPr>
          </a:p>
          <a:p>
            <a:pPr marL="457200" lvl="1" indent="0">
              <a:buClr>
                <a:srgbClr val="FF0000"/>
              </a:buClr>
              <a:buNone/>
            </a:pPr>
            <a:endParaRPr lang="en-GB" altLang="en-US" sz="1200" i="1" dirty="0" smtClean="0">
              <a:cs typeface="Arial" charset="0"/>
            </a:endParaRPr>
          </a:p>
          <a:p>
            <a:pPr>
              <a:buFont typeface="Arial" charset="0"/>
              <a:buChar char="•"/>
            </a:pPr>
            <a:r>
              <a:rPr lang="en-GB" altLang="en-US" sz="5100" dirty="0" smtClean="0">
                <a:cs typeface="Arial" charset="0"/>
              </a:rPr>
              <a:t>Physical</a:t>
            </a:r>
            <a:r>
              <a:rPr lang="en-GB" altLang="en-US" sz="5100" dirty="0">
                <a:cs typeface="Arial" charset="0"/>
              </a:rPr>
              <a:t>,</a:t>
            </a:r>
            <a:r>
              <a:rPr lang="en-GB" altLang="en-US" sz="5100" dirty="0" smtClean="0">
                <a:cs typeface="Arial" charset="0"/>
              </a:rPr>
              <a:t> mental, </a:t>
            </a:r>
            <a:r>
              <a:rPr lang="en-GB" altLang="en-US" sz="5100" dirty="0">
                <a:cs typeface="Arial" charset="0"/>
              </a:rPr>
              <a:t>emotional </a:t>
            </a:r>
            <a:r>
              <a:rPr lang="en-GB" altLang="en-US" sz="5100" dirty="0" smtClean="0">
                <a:cs typeface="Arial" charset="0"/>
              </a:rPr>
              <a:t>well-being</a:t>
            </a:r>
          </a:p>
          <a:p>
            <a:pPr marL="457200" lvl="1" indent="0">
              <a:buNone/>
            </a:pPr>
            <a:endParaRPr lang="en-GB" altLang="en-US" sz="1600" dirty="0" smtClean="0">
              <a:cs typeface="Arial" charset="0"/>
            </a:endParaRPr>
          </a:p>
          <a:p>
            <a:pPr>
              <a:buFont typeface="Arial" charset="0"/>
              <a:buChar char="•"/>
            </a:pPr>
            <a:r>
              <a:rPr lang="en-GB" altLang="en-US" sz="5100" dirty="0" smtClean="0">
                <a:cs typeface="Arial" charset="0"/>
              </a:rPr>
              <a:t>Protection </a:t>
            </a:r>
            <a:r>
              <a:rPr lang="en-GB" altLang="en-US" sz="5100" dirty="0">
                <a:cs typeface="Arial" charset="0"/>
              </a:rPr>
              <a:t>from abuse and neglect </a:t>
            </a:r>
            <a:endParaRPr lang="en-GB" altLang="en-US" sz="5100" dirty="0" smtClean="0">
              <a:cs typeface="Arial" charset="0"/>
            </a:endParaRPr>
          </a:p>
          <a:p>
            <a:pPr marL="457200" lvl="1" indent="0">
              <a:buNone/>
            </a:pPr>
            <a:endParaRPr lang="en-GB" altLang="en-US" sz="1600" dirty="0">
              <a:cs typeface="Arial" charset="0"/>
            </a:endParaRPr>
          </a:p>
          <a:p>
            <a:pPr>
              <a:buFont typeface="Arial" charset="0"/>
              <a:buChar char="•"/>
            </a:pPr>
            <a:r>
              <a:rPr lang="en-GB" altLang="en-US" sz="5100" dirty="0" smtClean="0">
                <a:cs typeface="Arial" charset="0"/>
              </a:rPr>
              <a:t>Education, training, recreation</a:t>
            </a:r>
          </a:p>
          <a:p>
            <a:pPr marL="457200" lvl="1" indent="0">
              <a:buNone/>
            </a:pPr>
            <a:endParaRPr lang="en-GB" altLang="en-US" sz="1600" dirty="0">
              <a:cs typeface="Arial" charset="0"/>
            </a:endParaRPr>
          </a:p>
          <a:p>
            <a:pPr>
              <a:spcBef>
                <a:spcPts val="200"/>
              </a:spcBef>
              <a:buFont typeface="Arial" charset="0"/>
              <a:buChar char="•"/>
            </a:pPr>
            <a:r>
              <a:rPr lang="en-GB" altLang="en-US" sz="5100" dirty="0" smtClean="0">
                <a:cs typeface="Arial" charset="0"/>
              </a:rPr>
              <a:t>Domestic, </a:t>
            </a:r>
            <a:r>
              <a:rPr lang="en-GB" altLang="en-US" sz="5100" dirty="0">
                <a:cs typeface="Arial" charset="0"/>
              </a:rPr>
              <a:t>family and personal </a:t>
            </a:r>
          </a:p>
          <a:p>
            <a:pPr marL="0" indent="0">
              <a:spcBef>
                <a:spcPts val="200"/>
              </a:spcBef>
              <a:buNone/>
            </a:pPr>
            <a:r>
              <a:rPr lang="en-GB" altLang="en-US" sz="5100" dirty="0" smtClean="0">
                <a:cs typeface="Arial" charset="0"/>
              </a:rPr>
              <a:t>   relationships</a:t>
            </a:r>
          </a:p>
          <a:p>
            <a:pPr marL="457200" lvl="1" indent="0">
              <a:buNone/>
            </a:pPr>
            <a:endParaRPr lang="en-GB" altLang="en-US" sz="1600" dirty="0">
              <a:cs typeface="Arial" charset="0"/>
            </a:endParaRPr>
          </a:p>
          <a:p>
            <a:pPr>
              <a:buFont typeface="Arial" charset="0"/>
              <a:buChar char="•"/>
            </a:pPr>
            <a:r>
              <a:rPr lang="en-GB" altLang="en-US" sz="5100" dirty="0">
                <a:cs typeface="Arial" charset="0"/>
              </a:rPr>
              <a:t>Contribution made to society</a:t>
            </a:r>
          </a:p>
          <a:p>
            <a:pPr marL="0" indent="0">
              <a:buNone/>
            </a:pPr>
            <a:endParaRPr lang="en-US" dirty="0"/>
          </a:p>
        </p:txBody>
      </p:sp>
    </p:spTree>
    <p:extLst>
      <p:ext uri="{BB962C8B-B14F-4D97-AF65-F5344CB8AC3E}">
        <p14:creationId xmlns:p14="http://schemas.microsoft.com/office/powerpoint/2010/main" val="18649552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fontScale="90000"/>
          </a:bodyPr>
          <a:lstStyle/>
          <a:p>
            <a:r>
              <a:rPr lang="en-US" altLang="en-US" dirty="0"/>
              <a:t/>
            </a:r>
            <a:br>
              <a:rPr lang="en-US" altLang="en-US" dirty="0"/>
            </a:br>
            <a:r>
              <a:rPr lang="en-US" altLang="en-US" dirty="0" smtClean="0"/>
              <a:t>Part 2 : </a:t>
            </a:r>
            <a:r>
              <a:rPr lang="en-GB" altLang="en-US" sz="4900" dirty="0" smtClean="0"/>
              <a:t>Well-being </a:t>
            </a:r>
            <a:r>
              <a:rPr lang="en-GB" altLang="en-US" sz="4900" dirty="0"/>
              <a:t>and </a:t>
            </a:r>
            <a:r>
              <a:rPr lang="en-GB" altLang="en-US" sz="4900" dirty="0" smtClean="0"/>
              <a:t>outcomes</a:t>
            </a:r>
            <a:br>
              <a:rPr lang="en-GB" altLang="en-US" sz="4900" dirty="0" smtClean="0"/>
            </a:br>
            <a:endParaRPr lang="en-US" dirty="0"/>
          </a:p>
        </p:txBody>
      </p:sp>
      <p:sp>
        <p:nvSpPr>
          <p:cNvPr id="4" name="Content Placeholder 3"/>
          <p:cNvSpPr>
            <a:spLocks noGrp="1"/>
          </p:cNvSpPr>
          <p:nvPr>
            <p:ph sz="half" idx="2"/>
          </p:nvPr>
        </p:nvSpPr>
        <p:spPr>
          <a:xfrm>
            <a:off x="2536371" y="1308100"/>
            <a:ext cx="7119258" cy="4073751"/>
          </a:xfrm>
        </p:spPr>
        <p:txBody>
          <a:bodyPr>
            <a:normAutofit fontScale="25000" lnSpcReduction="20000"/>
          </a:bodyPr>
          <a:lstStyle/>
          <a:p>
            <a:pPr marL="0" indent="0">
              <a:buClr>
                <a:srgbClr val="FF0000"/>
              </a:buClr>
              <a:buNone/>
            </a:pPr>
            <a:r>
              <a:rPr lang="en-GB" altLang="en-US" sz="11200" b="1" dirty="0" smtClean="0">
                <a:cs typeface="Arial" charset="0"/>
              </a:rPr>
              <a:t>Meaning of well-being</a:t>
            </a:r>
          </a:p>
          <a:p>
            <a:pPr marL="0" indent="0">
              <a:buClr>
                <a:srgbClr val="FF0000"/>
              </a:buClr>
              <a:buNone/>
            </a:pPr>
            <a:endParaRPr lang="en-GB" altLang="en-US" sz="3200" i="1" dirty="0" smtClean="0">
              <a:cs typeface="Arial" charset="0"/>
            </a:endParaRPr>
          </a:p>
          <a:p>
            <a:pPr>
              <a:buFont typeface="Arial" charset="0"/>
              <a:buChar char="•"/>
            </a:pPr>
            <a:r>
              <a:rPr lang="en-GB" altLang="en-US" sz="11200" dirty="0" smtClean="0">
                <a:cs typeface="Arial" charset="0"/>
              </a:rPr>
              <a:t>Securing </a:t>
            </a:r>
            <a:r>
              <a:rPr lang="en-GB" altLang="en-US" sz="11200" dirty="0">
                <a:cs typeface="Arial" charset="0"/>
              </a:rPr>
              <a:t>rights and </a:t>
            </a:r>
            <a:r>
              <a:rPr lang="en-GB" altLang="en-US" sz="11200" dirty="0" smtClean="0">
                <a:cs typeface="Arial" charset="0"/>
              </a:rPr>
              <a:t>entitlements</a:t>
            </a:r>
          </a:p>
          <a:p>
            <a:pPr marL="0" indent="0">
              <a:buNone/>
            </a:pPr>
            <a:endParaRPr lang="en-GB" altLang="en-US" sz="3600" dirty="0" smtClean="0">
              <a:cs typeface="Arial" charset="0"/>
            </a:endParaRPr>
          </a:p>
          <a:p>
            <a:pPr>
              <a:buFont typeface="Arial" charset="0"/>
              <a:buChar char="•"/>
            </a:pPr>
            <a:r>
              <a:rPr lang="en-GB" altLang="en-US" sz="11200" dirty="0" smtClean="0">
                <a:cs typeface="Arial" charset="0"/>
              </a:rPr>
              <a:t>Social </a:t>
            </a:r>
            <a:r>
              <a:rPr lang="en-GB" altLang="en-US" sz="11200" dirty="0">
                <a:cs typeface="Arial" charset="0"/>
              </a:rPr>
              <a:t>and economic well-being and suitability of living accommodation </a:t>
            </a:r>
            <a:endParaRPr lang="en-GB" altLang="en-US" sz="11200" dirty="0" smtClean="0">
              <a:cs typeface="Arial" charset="0"/>
            </a:endParaRPr>
          </a:p>
          <a:p>
            <a:pPr marL="0" indent="0">
              <a:buNone/>
            </a:pPr>
            <a:endParaRPr lang="en-GB" altLang="en-US" sz="3600" dirty="0" smtClean="0">
              <a:cs typeface="Arial" charset="0"/>
            </a:endParaRPr>
          </a:p>
          <a:p>
            <a:pPr>
              <a:buFont typeface="Arial" charset="0"/>
              <a:buChar char="•"/>
            </a:pPr>
            <a:r>
              <a:rPr lang="en-GB" altLang="en-US" sz="11200" dirty="0" smtClean="0">
                <a:cs typeface="Arial" charset="0"/>
              </a:rPr>
              <a:t>For </a:t>
            </a:r>
            <a:r>
              <a:rPr lang="en-GB" altLang="en-US" sz="11200" dirty="0">
                <a:cs typeface="Arial" charset="0"/>
              </a:rPr>
              <a:t>adults, it also </a:t>
            </a:r>
            <a:r>
              <a:rPr lang="en-GB" altLang="en-US" sz="11200" b="1" dirty="0">
                <a:cs typeface="Arial" charset="0"/>
              </a:rPr>
              <a:t>includes</a:t>
            </a:r>
            <a:r>
              <a:rPr lang="en-GB" altLang="en-US" sz="11200" dirty="0">
                <a:cs typeface="Arial" charset="0"/>
              </a:rPr>
              <a:t> control over day to day life and participation in </a:t>
            </a:r>
            <a:r>
              <a:rPr lang="en-GB" altLang="en-US" sz="11200" dirty="0" smtClean="0">
                <a:cs typeface="Arial" charset="0"/>
              </a:rPr>
              <a:t>work</a:t>
            </a:r>
          </a:p>
          <a:p>
            <a:pPr marL="0" indent="0">
              <a:buNone/>
            </a:pPr>
            <a:endParaRPr lang="en-GB" altLang="en-US" sz="3600" dirty="0" smtClean="0">
              <a:cs typeface="Arial" charset="0"/>
            </a:endParaRPr>
          </a:p>
          <a:p>
            <a:pPr>
              <a:buFont typeface="Arial" charset="0"/>
              <a:buChar char="•"/>
            </a:pPr>
            <a:r>
              <a:rPr lang="en-GB" altLang="en-US" sz="11200" dirty="0" smtClean="0">
                <a:cs typeface="Arial" charset="0"/>
              </a:rPr>
              <a:t>For a child, it includes physical, intellectual, emotional, social and behavioural development and welfare </a:t>
            </a:r>
            <a:endParaRPr lang="en-GB" altLang="en-US" sz="11200" dirty="0">
              <a:cs typeface="Arial" charset="0"/>
            </a:endParaRPr>
          </a:p>
          <a:p>
            <a:pPr marL="0" indent="0">
              <a:buNone/>
            </a:pPr>
            <a:endParaRPr lang="en-US" dirty="0"/>
          </a:p>
        </p:txBody>
      </p:sp>
    </p:spTree>
    <p:extLst>
      <p:ext uri="{BB962C8B-B14F-4D97-AF65-F5344CB8AC3E}">
        <p14:creationId xmlns:p14="http://schemas.microsoft.com/office/powerpoint/2010/main" val="6151202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fontScale="90000"/>
          </a:bodyPr>
          <a:lstStyle/>
          <a:p>
            <a:r>
              <a:rPr lang="en-US" altLang="en-US" dirty="0"/>
              <a:t/>
            </a:r>
            <a:br>
              <a:rPr lang="en-US" altLang="en-US" dirty="0"/>
            </a:br>
            <a:r>
              <a:rPr lang="en-US" altLang="en-US" dirty="0" smtClean="0"/>
              <a:t>Part 2 : Population assessments</a:t>
            </a:r>
            <a:r>
              <a:rPr lang="en-GB" altLang="en-US" sz="4900" dirty="0" smtClean="0"/>
              <a:t/>
            </a:r>
            <a:br>
              <a:rPr lang="en-GB" altLang="en-US" sz="4900" dirty="0" smtClean="0"/>
            </a:br>
            <a:endParaRPr lang="en-US" dirty="0"/>
          </a:p>
        </p:txBody>
      </p:sp>
      <p:sp>
        <p:nvSpPr>
          <p:cNvPr id="4" name="Content Placeholder 3"/>
          <p:cNvSpPr>
            <a:spLocks noGrp="1"/>
          </p:cNvSpPr>
          <p:nvPr>
            <p:ph sz="half" idx="2"/>
          </p:nvPr>
        </p:nvSpPr>
        <p:spPr>
          <a:xfrm>
            <a:off x="2322285" y="1488167"/>
            <a:ext cx="7039429" cy="3769633"/>
          </a:xfrm>
        </p:spPr>
        <p:txBody>
          <a:bodyPr>
            <a:noAutofit/>
          </a:bodyPr>
          <a:lstStyle/>
          <a:p>
            <a:r>
              <a:rPr lang="en-GB" altLang="en-US" dirty="0" smtClean="0">
                <a:cs typeface="Arial" charset="0"/>
              </a:rPr>
              <a:t>New </a:t>
            </a:r>
            <a:r>
              <a:rPr lang="en-GB" altLang="en-US" dirty="0">
                <a:cs typeface="Arial" charset="0"/>
              </a:rPr>
              <a:t>duty </a:t>
            </a:r>
            <a:r>
              <a:rPr lang="en-GB" altLang="en-US" dirty="0" smtClean="0">
                <a:cs typeface="Arial" charset="0"/>
              </a:rPr>
              <a:t>on local authorities and local health boards to </a:t>
            </a:r>
            <a:r>
              <a:rPr lang="en-GB" altLang="en-US" dirty="0">
                <a:cs typeface="Arial" charset="0"/>
              </a:rPr>
              <a:t>assess the need for care and </a:t>
            </a:r>
            <a:r>
              <a:rPr lang="en-GB" altLang="en-US" dirty="0" smtClean="0">
                <a:cs typeface="Arial" charset="0"/>
              </a:rPr>
              <a:t>support </a:t>
            </a:r>
            <a:r>
              <a:rPr lang="en-GB" altLang="en-US" dirty="0">
                <a:cs typeface="Arial" charset="0"/>
              </a:rPr>
              <a:t>in their area </a:t>
            </a:r>
            <a:r>
              <a:rPr lang="en-GB" altLang="en-US" dirty="0" smtClean="0">
                <a:cs typeface="Arial" charset="0"/>
              </a:rPr>
              <a:t>including </a:t>
            </a:r>
            <a:r>
              <a:rPr lang="en-GB" altLang="en-US" b="1" dirty="0" smtClean="0">
                <a:solidFill>
                  <a:srgbClr val="C00000"/>
                </a:solidFill>
                <a:cs typeface="Arial" charset="0"/>
              </a:rPr>
              <a:t>carers</a:t>
            </a:r>
            <a:r>
              <a:rPr lang="en-GB" altLang="en-US" dirty="0" smtClean="0">
                <a:cs typeface="Arial" charset="0"/>
              </a:rPr>
              <a:t> </a:t>
            </a:r>
            <a:endParaRPr lang="en-GB" altLang="en-US" i="1" dirty="0" smtClean="0">
              <a:cs typeface="Arial" charset="0"/>
            </a:endParaRPr>
          </a:p>
          <a:p>
            <a:r>
              <a:rPr lang="en-GB" dirty="0" smtClean="0">
                <a:cs typeface="Arial" panose="020B0604020202020204" pitchFamily="34" charset="0"/>
              </a:rPr>
              <a:t>Local authorities and local health boards must produce an evidence base outlining carers’ needs including range and level of services required to meet need</a:t>
            </a:r>
          </a:p>
          <a:p>
            <a:r>
              <a:rPr lang="en-GB" altLang="en-US" dirty="0" smtClean="0">
                <a:cs typeface="Arial" charset="0"/>
              </a:rPr>
              <a:t>Must then publish </a:t>
            </a:r>
            <a:r>
              <a:rPr lang="en-GB" altLang="en-US" dirty="0">
                <a:cs typeface="Arial" charset="0"/>
              </a:rPr>
              <a:t>a </a:t>
            </a:r>
            <a:r>
              <a:rPr lang="en-GB" altLang="en-US" b="1" dirty="0">
                <a:solidFill>
                  <a:srgbClr val="C00000"/>
                </a:solidFill>
                <a:cs typeface="Arial" charset="0"/>
              </a:rPr>
              <a:t>population plan for carers</a:t>
            </a:r>
            <a:r>
              <a:rPr lang="en-GB" altLang="en-US" dirty="0">
                <a:solidFill>
                  <a:srgbClr val="C00000"/>
                </a:solidFill>
                <a:cs typeface="Arial" charset="0"/>
              </a:rPr>
              <a:t> </a:t>
            </a:r>
            <a:r>
              <a:rPr lang="en-GB" altLang="en-US" dirty="0">
                <a:cs typeface="Arial" charset="0"/>
              </a:rPr>
              <a:t>and report to the Minister </a:t>
            </a:r>
            <a:endParaRPr lang="en-US" dirty="0" smtClean="0"/>
          </a:p>
        </p:txBody>
      </p:sp>
    </p:spTree>
    <p:extLst>
      <p:ext uri="{BB962C8B-B14F-4D97-AF65-F5344CB8AC3E}">
        <p14:creationId xmlns:p14="http://schemas.microsoft.com/office/powerpoint/2010/main" val="12288716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989"/>
            <a:ext cx="10515600" cy="1325563"/>
          </a:xfrm>
        </p:spPr>
        <p:txBody>
          <a:bodyPr>
            <a:normAutofit fontScale="90000"/>
          </a:bodyPr>
          <a:lstStyle/>
          <a:p>
            <a:r>
              <a:rPr lang="en-US" altLang="en-US" dirty="0"/>
              <a:t/>
            </a:r>
            <a:br>
              <a:rPr lang="en-US" altLang="en-US" dirty="0"/>
            </a:br>
            <a:r>
              <a:rPr lang="en-US" altLang="en-US" dirty="0" smtClean="0"/>
              <a:t>Part 2 : Preventative services</a:t>
            </a:r>
            <a:r>
              <a:rPr lang="en-GB" altLang="en-US" sz="4900" dirty="0" smtClean="0"/>
              <a:t/>
            </a:r>
            <a:br>
              <a:rPr lang="en-GB" altLang="en-US" sz="4900" dirty="0" smtClean="0"/>
            </a:br>
            <a:endParaRPr lang="en-US" dirty="0"/>
          </a:p>
        </p:txBody>
      </p:sp>
      <p:sp>
        <p:nvSpPr>
          <p:cNvPr id="4" name="Content Placeholder 3"/>
          <p:cNvSpPr>
            <a:spLocks noGrp="1"/>
          </p:cNvSpPr>
          <p:nvPr>
            <p:ph sz="half" idx="2"/>
          </p:nvPr>
        </p:nvSpPr>
        <p:spPr>
          <a:xfrm>
            <a:off x="2351313" y="1586138"/>
            <a:ext cx="6531429" cy="3943803"/>
          </a:xfrm>
        </p:spPr>
        <p:txBody>
          <a:bodyPr>
            <a:normAutofit/>
          </a:bodyPr>
          <a:lstStyle/>
          <a:p>
            <a:pPr marL="0" indent="0">
              <a:buFontTx/>
              <a:buNone/>
              <a:defRPr/>
            </a:pPr>
            <a:r>
              <a:rPr lang="en-GB" altLang="en-US" b="1" dirty="0">
                <a:cs typeface="Arial" charset="0"/>
              </a:rPr>
              <a:t>Duty to provide a range of preventative services </a:t>
            </a:r>
            <a:endParaRPr lang="en-GB" altLang="en-US" b="1" dirty="0" smtClean="0">
              <a:cs typeface="Arial" charset="0"/>
            </a:endParaRPr>
          </a:p>
          <a:p>
            <a:pPr marL="0" indent="0">
              <a:buFontTx/>
              <a:buNone/>
              <a:defRPr/>
            </a:pPr>
            <a:endParaRPr lang="en-GB" altLang="en-US" sz="1050" dirty="0">
              <a:cs typeface="Arial" charset="0"/>
            </a:endParaRPr>
          </a:p>
          <a:p>
            <a:pPr marL="0" indent="0">
              <a:buFontTx/>
              <a:buNone/>
              <a:defRPr/>
            </a:pPr>
            <a:r>
              <a:rPr lang="en-GB" dirty="0">
                <a:cs typeface="Arial" panose="020B0604020202020204" pitchFamily="34" charset="0"/>
              </a:rPr>
              <a:t>The range and level of preventative services must seek to promote the well-being of people who need care and support and </a:t>
            </a:r>
            <a:r>
              <a:rPr lang="en-GB" b="1" dirty="0">
                <a:solidFill>
                  <a:srgbClr val="C00000"/>
                </a:solidFill>
                <a:cs typeface="Arial" charset="0"/>
              </a:rPr>
              <a:t>carers</a:t>
            </a:r>
            <a:r>
              <a:rPr lang="en-GB" dirty="0">
                <a:solidFill>
                  <a:srgbClr val="C00000"/>
                </a:solidFill>
                <a:cs typeface="Arial" charset="0"/>
              </a:rPr>
              <a:t> </a:t>
            </a:r>
            <a:r>
              <a:rPr lang="en-GB" dirty="0">
                <a:cs typeface="Arial" panose="020B0604020202020204" pitchFamily="34" charset="0"/>
              </a:rPr>
              <a:t>who need support </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1201567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fontScale="90000"/>
          </a:bodyPr>
          <a:lstStyle/>
          <a:p>
            <a:r>
              <a:rPr lang="en-US" altLang="en-US" dirty="0"/>
              <a:t/>
            </a:r>
            <a:br>
              <a:rPr lang="en-US" altLang="en-US" dirty="0"/>
            </a:br>
            <a:r>
              <a:rPr lang="en-US" altLang="en-US" dirty="0" smtClean="0"/>
              <a:t>Part 2 : Social enterprises, co-operatives and the third sector</a:t>
            </a:r>
            <a:endParaRPr lang="en-US" dirty="0"/>
          </a:p>
        </p:txBody>
      </p:sp>
      <p:sp>
        <p:nvSpPr>
          <p:cNvPr id="4" name="Content Placeholder 3"/>
          <p:cNvSpPr>
            <a:spLocks noGrp="1"/>
          </p:cNvSpPr>
          <p:nvPr>
            <p:ph sz="half" idx="2"/>
          </p:nvPr>
        </p:nvSpPr>
        <p:spPr>
          <a:xfrm>
            <a:off x="2405741" y="1833335"/>
            <a:ext cx="6836229" cy="3707493"/>
          </a:xfrm>
        </p:spPr>
        <p:txBody>
          <a:bodyPr>
            <a:normAutofit fontScale="62500" lnSpcReduction="20000"/>
          </a:bodyPr>
          <a:lstStyle/>
          <a:p>
            <a:pPr marL="0" indent="0">
              <a:buNone/>
            </a:pPr>
            <a:r>
              <a:rPr lang="en-GB" altLang="en-US" sz="4500" b="1" dirty="0">
                <a:cs typeface="Arial" charset="0"/>
              </a:rPr>
              <a:t>Duty to promote social enterprises, </a:t>
            </a:r>
            <a:r>
              <a:rPr lang="en-GB" altLang="en-US" sz="4500" b="1" dirty="0" smtClean="0">
                <a:cs typeface="Arial" charset="0"/>
              </a:rPr>
              <a:t/>
            </a:r>
            <a:br>
              <a:rPr lang="en-GB" altLang="en-US" sz="4500" b="1" dirty="0" smtClean="0">
                <a:cs typeface="Arial" charset="0"/>
              </a:rPr>
            </a:br>
            <a:r>
              <a:rPr lang="en-GB" altLang="en-US" sz="4500" b="1" dirty="0" smtClean="0">
                <a:cs typeface="Arial" charset="0"/>
              </a:rPr>
              <a:t>co-operatives </a:t>
            </a:r>
            <a:r>
              <a:rPr lang="en-GB" altLang="en-US" sz="4500" b="1" dirty="0">
                <a:cs typeface="Arial" charset="0"/>
              </a:rPr>
              <a:t>and </a:t>
            </a:r>
            <a:r>
              <a:rPr lang="en-GB" altLang="en-US" sz="4500" b="1" dirty="0" smtClean="0">
                <a:cs typeface="Arial" charset="0"/>
              </a:rPr>
              <a:t>the third </a:t>
            </a:r>
            <a:r>
              <a:rPr lang="en-GB" altLang="en-US" sz="4500" b="1" dirty="0">
                <a:cs typeface="Arial" charset="0"/>
              </a:rPr>
              <a:t>sector </a:t>
            </a:r>
            <a:endParaRPr lang="en-GB" altLang="en-US" sz="4500" b="1" i="1" dirty="0">
              <a:cs typeface="Arial" charset="0"/>
            </a:endParaRPr>
          </a:p>
          <a:p>
            <a:pPr marL="0" indent="0">
              <a:buNone/>
            </a:pPr>
            <a:endParaRPr lang="en-GB" altLang="en-US" sz="2100" b="1" i="1" dirty="0" smtClean="0">
              <a:cs typeface="Arial" charset="0"/>
            </a:endParaRPr>
          </a:p>
          <a:p>
            <a:r>
              <a:rPr lang="en-GB" altLang="en-US" sz="4500" dirty="0" smtClean="0">
                <a:cs typeface="Arial" charset="0"/>
              </a:rPr>
              <a:t>Local </a:t>
            </a:r>
            <a:r>
              <a:rPr lang="en-GB" altLang="en-US" sz="4500" dirty="0">
                <a:cs typeface="Arial" charset="0"/>
              </a:rPr>
              <a:t>authorities </a:t>
            </a:r>
            <a:r>
              <a:rPr lang="en-GB" altLang="en-US" sz="4500" b="1" dirty="0">
                <a:cs typeface="Arial" charset="0"/>
              </a:rPr>
              <a:t>must </a:t>
            </a:r>
            <a:r>
              <a:rPr lang="en-GB" altLang="en-US" sz="4500" dirty="0">
                <a:cs typeface="Arial" charset="0"/>
              </a:rPr>
              <a:t>take a proactive approach to plan and deliver models that will meet the </a:t>
            </a:r>
            <a:r>
              <a:rPr lang="en-GB" altLang="en-US" sz="4500" dirty="0" smtClean="0">
                <a:cs typeface="Arial" charset="0"/>
              </a:rPr>
              <a:t>well-being </a:t>
            </a:r>
            <a:r>
              <a:rPr lang="en-GB" altLang="en-US" sz="4500" dirty="0">
                <a:cs typeface="Arial" charset="0"/>
              </a:rPr>
              <a:t>needs of all people </a:t>
            </a:r>
            <a:r>
              <a:rPr lang="en-GB" altLang="en-US" sz="4500" dirty="0" smtClean="0">
                <a:cs typeface="Arial" charset="0"/>
              </a:rPr>
              <a:t>including </a:t>
            </a:r>
            <a:r>
              <a:rPr lang="en-GB" altLang="en-US" sz="4500" b="1" dirty="0" smtClean="0">
                <a:solidFill>
                  <a:srgbClr val="C00000"/>
                </a:solidFill>
                <a:cs typeface="Arial" charset="0"/>
              </a:rPr>
              <a:t>carers</a:t>
            </a:r>
            <a:endParaRPr lang="en-GB" altLang="en-US" sz="4500" dirty="0" smtClean="0">
              <a:cs typeface="Arial" charset="0"/>
            </a:endParaRPr>
          </a:p>
          <a:p>
            <a:endParaRPr lang="en-GB" altLang="en-US" sz="600" dirty="0" smtClean="0">
              <a:cs typeface="Arial" charset="0"/>
            </a:endParaRPr>
          </a:p>
          <a:p>
            <a:r>
              <a:rPr lang="en-GB" altLang="en-US" sz="4500" dirty="0" smtClean="0">
                <a:cs typeface="Arial" charset="0"/>
              </a:rPr>
              <a:t>Intended </a:t>
            </a:r>
            <a:r>
              <a:rPr lang="en-GB" altLang="en-US" sz="4500" dirty="0">
                <a:cs typeface="Arial" charset="0"/>
              </a:rPr>
              <a:t>to grow the range of </a:t>
            </a:r>
            <a:r>
              <a:rPr lang="en-GB" altLang="en-US" sz="4500" dirty="0" smtClean="0">
                <a:cs typeface="Arial" charset="0"/>
              </a:rPr>
              <a:t>not-for-profit </a:t>
            </a:r>
            <a:r>
              <a:rPr lang="en-GB" altLang="en-US" sz="4500" dirty="0">
                <a:cs typeface="Arial" charset="0"/>
              </a:rPr>
              <a:t>models in the social care sector, in particular local user-led </a:t>
            </a:r>
            <a:r>
              <a:rPr lang="en-GB" altLang="en-US" sz="4500" dirty="0" smtClean="0">
                <a:cs typeface="Arial" charset="0"/>
              </a:rPr>
              <a:t>organisations</a:t>
            </a:r>
            <a:endParaRPr lang="en-GB" altLang="en-US" sz="4500" dirty="0">
              <a:cs typeface="Arial" charset="0"/>
            </a:endParaRPr>
          </a:p>
          <a:p>
            <a:pPr marL="0" indent="0">
              <a:buNone/>
            </a:pPr>
            <a:endParaRPr lang="en-US" b="1" dirty="0" smtClean="0"/>
          </a:p>
          <a:p>
            <a:pPr marL="0" indent="0">
              <a:buNone/>
            </a:pPr>
            <a:endParaRPr lang="en-US" dirty="0"/>
          </a:p>
        </p:txBody>
      </p:sp>
    </p:spTree>
    <p:extLst>
      <p:ext uri="{BB962C8B-B14F-4D97-AF65-F5344CB8AC3E}">
        <p14:creationId xmlns:p14="http://schemas.microsoft.com/office/powerpoint/2010/main" val="15361115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7455" y="1824225"/>
            <a:ext cx="10515600" cy="2852737"/>
          </a:xfrm>
        </p:spPr>
        <p:txBody>
          <a:bodyPr/>
          <a:lstStyle/>
          <a:p>
            <a:r>
              <a:rPr lang="en-GB" dirty="0" smtClean="0"/>
              <a:t>Part 3</a:t>
            </a:r>
            <a:endParaRPr lang="en-GB" dirty="0"/>
          </a:p>
        </p:txBody>
      </p:sp>
      <p:sp>
        <p:nvSpPr>
          <p:cNvPr id="6" name="Text Placeholder 5"/>
          <p:cNvSpPr>
            <a:spLocks noGrp="1"/>
          </p:cNvSpPr>
          <p:nvPr>
            <p:ph type="body" idx="1"/>
          </p:nvPr>
        </p:nvSpPr>
        <p:spPr>
          <a:xfrm>
            <a:off x="7237639" y="598377"/>
            <a:ext cx="4095206" cy="3832110"/>
          </a:xfrm>
        </p:spPr>
        <p:txBody>
          <a:bodyPr>
            <a:normAutofit lnSpcReduction="10000"/>
          </a:bodyPr>
          <a:lstStyle/>
          <a:p>
            <a:r>
              <a:rPr lang="en-GB" sz="2600" i="1" dirty="0" smtClean="0"/>
              <a:t>“</a:t>
            </a:r>
            <a:r>
              <a:rPr lang="en-GB" sz="2600" i="1" dirty="0"/>
              <a:t>I get three days of day centre but I can only get mam there once a </a:t>
            </a:r>
            <a:r>
              <a:rPr lang="en-GB" sz="2600" i="1" dirty="0" smtClean="0"/>
              <a:t>week”</a:t>
            </a:r>
          </a:p>
          <a:p>
            <a:endParaRPr lang="en-GB" sz="2600" i="1" dirty="0"/>
          </a:p>
          <a:p>
            <a:r>
              <a:rPr lang="en-GB" sz="2600" i="1" dirty="0" smtClean="0"/>
              <a:t>“</a:t>
            </a:r>
            <a:r>
              <a:rPr lang="en-GB" sz="2600" i="1" dirty="0"/>
              <a:t>All we want is regular visits from care workers and our morning call to be at 8am instead of 6.40am</a:t>
            </a:r>
            <a:r>
              <a:rPr lang="en-GB" sz="2600" i="1" dirty="0" smtClean="0"/>
              <a:t>”</a:t>
            </a:r>
          </a:p>
          <a:p>
            <a:endParaRPr lang="en-GB" sz="2600" i="1" dirty="0" smtClean="0"/>
          </a:p>
          <a:p>
            <a:r>
              <a:rPr lang="en-GB" sz="2600" b="1" i="1" dirty="0"/>
              <a:t>Carer</a:t>
            </a:r>
          </a:p>
          <a:p>
            <a:endParaRPr lang="en-GB" sz="3200" i="1" dirty="0"/>
          </a:p>
          <a:p>
            <a:endParaRPr lang="en-GB" sz="2800" i="1" dirty="0"/>
          </a:p>
        </p:txBody>
      </p:sp>
    </p:spTree>
    <p:extLst>
      <p:ext uri="{BB962C8B-B14F-4D97-AF65-F5344CB8AC3E}">
        <p14:creationId xmlns:p14="http://schemas.microsoft.com/office/powerpoint/2010/main" val="27211010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t>Common Principles of Assessment</a:t>
            </a:r>
            <a:endParaRPr lang="en-US" dirty="0"/>
          </a:p>
        </p:txBody>
      </p:sp>
      <p:sp>
        <p:nvSpPr>
          <p:cNvPr id="4" name="Content Placeholder 3"/>
          <p:cNvSpPr>
            <a:spLocks noGrp="1"/>
          </p:cNvSpPr>
          <p:nvPr>
            <p:ph sz="half" idx="2"/>
          </p:nvPr>
        </p:nvSpPr>
        <p:spPr>
          <a:xfrm>
            <a:off x="2634343" y="1488167"/>
            <a:ext cx="6455228" cy="4020003"/>
          </a:xfrm>
        </p:spPr>
        <p:txBody>
          <a:bodyPr>
            <a:normAutofit/>
          </a:bodyPr>
          <a:lstStyle/>
          <a:p>
            <a:pPr marL="0" indent="0">
              <a:buNone/>
            </a:pPr>
            <a:r>
              <a:rPr lang="en-US" dirty="0"/>
              <a:t>T</a:t>
            </a:r>
            <a:r>
              <a:rPr lang="en-US" dirty="0" smtClean="0"/>
              <a:t>he common principles for assessment include:</a:t>
            </a:r>
          </a:p>
          <a:p>
            <a:pPr marL="0" indent="0">
              <a:buNone/>
            </a:pPr>
            <a:endParaRPr lang="en-US" sz="1000" dirty="0" smtClean="0"/>
          </a:p>
          <a:p>
            <a:r>
              <a:rPr lang="en-US" dirty="0" smtClean="0"/>
              <a:t>That the role played by </a:t>
            </a:r>
            <a:r>
              <a:rPr lang="en-US" b="1" dirty="0" smtClean="0">
                <a:solidFill>
                  <a:srgbClr val="C00000"/>
                </a:solidFill>
              </a:rPr>
              <a:t>unpaid carers</a:t>
            </a:r>
            <a:r>
              <a:rPr lang="en-US" dirty="0" smtClean="0"/>
              <a:t>, parents, partners and other family members in an individual’s care and support is recognised, and these are appropriately supported and recorded</a:t>
            </a:r>
            <a:endParaRPr lang="en-US" dirty="0"/>
          </a:p>
        </p:txBody>
      </p:sp>
    </p:spTree>
    <p:extLst>
      <p:ext uri="{BB962C8B-B14F-4D97-AF65-F5344CB8AC3E}">
        <p14:creationId xmlns:p14="http://schemas.microsoft.com/office/powerpoint/2010/main" val="26822658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0"/>
            <a:ext cx="10515600" cy="1325563"/>
          </a:xfrm>
        </p:spPr>
        <p:txBody>
          <a:bodyPr/>
          <a:lstStyle/>
          <a:p>
            <a:r>
              <a:rPr lang="en-US" dirty="0" smtClean="0"/>
              <a:t>The Duty to Assess (Carers)</a:t>
            </a:r>
            <a:endParaRPr lang="en-US" dirty="0"/>
          </a:p>
        </p:txBody>
      </p:sp>
      <p:sp>
        <p:nvSpPr>
          <p:cNvPr id="7" name="Content Placeholder 6"/>
          <p:cNvSpPr>
            <a:spLocks noGrp="1"/>
          </p:cNvSpPr>
          <p:nvPr>
            <p:ph sz="half" idx="2"/>
          </p:nvPr>
        </p:nvSpPr>
        <p:spPr>
          <a:xfrm>
            <a:off x="2732313" y="1477281"/>
            <a:ext cx="6564087" cy="3954689"/>
          </a:xfrm>
        </p:spPr>
        <p:txBody>
          <a:bodyPr>
            <a:normAutofit/>
          </a:bodyPr>
          <a:lstStyle/>
          <a:p>
            <a:pPr marL="0" indent="0">
              <a:buNone/>
            </a:pPr>
            <a:r>
              <a:rPr lang="en-US" dirty="0" smtClean="0"/>
              <a:t>A </a:t>
            </a:r>
            <a:r>
              <a:rPr lang="en-US" dirty="0"/>
              <a:t>local authority </a:t>
            </a:r>
            <a:r>
              <a:rPr lang="en-US" b="1" dirty="0"/>
              <a:t>must</a:t>
            </a:r>
            <a:r>
              <a:rPr lang="en-US" dirty="0"/>
              <a:t> offer an assessment to</a:t>
            </a:r>
            <a:r>
              <a:rPr lang="en-US" dirty="0" smtClean="0"/>
              <a:t>:</a:t>
            </a:r>
          </a:p>
          <a:p>
            <a:pPr marL="0" indent="0">
              <a:buNone/>
            </a:pPr>
            <a:endParaRPr lang="en-US" sz="1000" dirty="0"/>
          </a:p>
          <a:p>
            <a:r>
              <a:rPr lang="en-US" dirty="0"/>
              <a:t>Any </a:t>
            </a:r>
            <a:r>
              <a:rPr lang="en-US" b="1" dirty="0">
                <a:solidFill>
                  <a:srgbClr val="C00000"/>
                </a:solidFill>
              </a:rPr>
              <a:t>carer </a:t>
            </a:r>
            <a:r>
              <a:rPr lang="en-US" dirty="0"/>
              <a:t>where it appears to the authority that the carer may have needs for </a:t>
            </a:r>
            <a:r>
              <a:rPr lang="en-US" dirty="0" smtClean="0"/>
              <a:t>support</a:t>
            </a:r>
          </a:p>
          <a:p>
            <a:r>
              <a:rPr lang="en-US" dirty="0" smtClean="0"/>
              <a:t>This is an important change, as previously a carer could only request an assessment</a:t>
            </a:r>
            <a:endParaRPr lang="en-US" dirty="0"/>
          </a:p>
          <a:p>
            <a:pPr marL="0" indent="0">
              <a:buNone/>
            </a:pPr>
            <a:endParaRPr lang="en-US" dirty="0"/>
          </a:p>
        </p:txBody>
      </p:sp>
    </p:spTree>
    <p:extLst>
      <p:ext uri="{BB962C8B-B14F-4D97-AF65-F5344CB8AC3E}">
        <p14:creationId xmlns:p14="http://schemas.microsoft.com/office/powerpoint/2010/main" val="798328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0"/>
            <a:ext cx="10515600" cy="1325563"/>
          </a:xfrm>
        </p:spPr>
        <p:txBody>
          <a:bodyPr/>
          <a:lstStyle/>
          <a:p>
            <a:r>
              <a:rPr lang="en-US" dirty="0" smtClean="0"/>
              <a:t>The Duty to Assess (Carers)</a:t>
            </a:r>
            <a:endParaRPr lang="en-US" dirty="0"/>
          </a:p>
        </p:txBody>
      </p:sp>
      <p:sp>
        <p:nvSpPr>
          <p:cNvPr id="7" name="Content Placeholder 6"/>
          <p:cNvSpPr>
            <a:spLocks noGrp="1"/>
          </p:cNvSpPr>
          <p:nvPr>
            <p:ph sz="half" idx="2"/>
          </p:nvPr>
        </p:nvSpPr>
        <p:spPr>
          <a:xfrm>
            <a:off x="2427514" y="1488167"/>
            <a:ext cx="6945085" cy="4020003"/>
          </a:xfrm>
        </p:spPr>
        <p:txBody>
          <a:bodyPr>
            <a:normAutofit/>
          </a:bodyPr>
          <a:lstStyle/>
          <a:p>
            <a:pPr marL="0" indent="0">
              <a:buNone/>
            </a:pPr>
            <a:r>
              <a:rPr lang="en-US" dirty="0" smtClean="0"/>
              <a:t>The </a:t>
            </a:r>
            <a:r>
              <a:rPr lang="en-US" dirty="0"/>
              <a:t>duty is triggered if it appears to the local authority that a </a:t>
            </a:r>
            <a:r>
              <a:rPr lang="en-US" b="1" dirty="0">
                <a:solidFill>
                  <a:srgbClr val="C00000"/>
                </a:solidFill>
              </a:rPr>
              <a:t>carer</a:t>
            </a:r>
            <a:r>
              <a:rPr lang="en-US" dirty="0"/>
              <a:t> may have needs for </a:t>
            </a:r>
            <a:r>
              <a:rPr lang="en-US" dirty="0" smtClean="0"/>
              <a:t>support</a:t>
            </a:r>
          </a:p>
          <a:p>
            <a:pPr marL="0" indent="0">
              <a:buNone/>
            </a:pPr>
            <a:r>
              <a:rPr lang="en-US" dirty="0" smtClean="0"/>
              <a:t>The </a:t>
            </a:r>
            <a:r>
              <a:rPr lang="en-US" dirty="0"/>
              <a:t>duty to assess applies regardless of the authority’s view of the level of support the carer needs or the financial resources he or she has or the financial resources of the person needing </a:t>
            </a:r>
            <a:r>
              <a:rPr lang="en-US" dirty="0" smtClean="0"/>
              <a:t>care</a:t>
            </a:r>
            <a:endParaRPr lang="en-US" b="1" dirty="0"/>
          </a:p>
        </p:txBody>
      </p:sp>
    </p:spTree>
    <p:extLst>
      <p:ext uri="{BB962C8B-B14F-4D97-AF65-F5344CB8AC3E}">
        <p14:creationId xmlns:p14="http://schemas.microsoft.com/office/powerpoint/2010/main" val="2270589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09120" y="2088902"/>
            <a:ext cx="10515600" cy="2852737"/>
          </a:xfrm>
        </p:spPr>
        <p:txBody>
          <a:bodyPr/>
          <a:lstStyle/>
          <a:p>
            <a:r>
              <a:rPr lang="en-GB" dirty="0" smtClean="0"/>
              <a:t>Introduction</a:t>
            </a:r>
            <a:endParaRPr lang="en-GB" dirty="0"/>
          </a:p>
        </p:txBody>
      </p:sp>
      <p:sp>
        <p:nvSpPr>
          <p:cNvPr id="6" name="Text Placeholder 5"/>
          <p:cNvSpPr>
            <a:spLocks noGrp="1"/>
          </p:cNvSpPr>
          <p:nvPr>
            <p:ph type="body" idx="1"/>
          </p:nvPr>
        </p:nvSpPr>
        <p:spPr>
          <a:xfrm>
            <a:off x="7407730" y="581449"/>
            <a:ext cx="4222632" cy="4360190"/>
          </a:xfrm>
        </p:spPr>
        <p:txBody>
          <a:bodyPr>
            <a:normAutofit fontScale="77500" lnSpcReduction="20000"/>
          </a:bodyPr>
          <a:lstStyle/>
          <a:p>
            <a:r>
              <a:rPr lang="en-GB" sz="2800" dirty="0" smtClean="0"/>
              <a:t>“</a:t>
            </a:r>
            <a:r>
              <a:rPr lang="en-GB" sz="3300" i="1" dirty="0" smtClean="0"/>
              <a:t>98</a:t>
            </a:r>
            <a:r>
              <a:rPr lang="en-GB" sz="3300" i="1" dirty="0"/>
              <a:t>% of social support is provided free of charge by unpaid family </a:t>
            </a:r>
            <a:r>
              <a:rPr lang="en-GB" sz="3300" i="1" dirty="0" smtClean="0"/>
              <a:t>carers</a:t>
            </a:r>
          </a:p>
          <a:p>
            <a:r>
              <a:rPr lang="en-GB" sz="3300" i="1" dirty="0" smtClean="0"/>
              <a:t>It </a:t>
            </a:r>
            <a:r>
              <a:rPr lang="en-GB" sz="3300" i="1" dirty="0"/>
              <a:t>should follow from this </a:t>
            </a:r>
            <a:r>
              <a:rPr lang="en-GB" sz="3300" i="1" dirty="0" smtClean="0"/>
              <a:t>that</a:t>
            </a:r>
            <a:r>
              <a:rPr lang="en-GB" sz="3300" i="1" dirty="0"/>
              <a:t>, instead of carers seeking to talk to local authorities, local authorities should be trying to talk </a:t>
            </a:r>
            <a:r>
              <a:rPr lang="en-GB" sz="3300" i="1" dirty="0" smtClean="0"/>
              <a:t>to us </a:t>
            </a:r>
            <a:r>
              <a:rPr lang="en-GB" sz="3300" i="1" dirty="0"/>
              <a:t>to work out how we are going to sustainably meet the support requirements of the current and future population</a:t>
            </a:r>
            <a:r>
              <a:rPr lang="en-GB" sz="2800" dirty="0" smtClean="0"/>
              <a:t>”</a:t>
            </a:r>
          </a:p>
          <a:p>
            <a:endParaRPr lang="en-GB" sz="1400" b="1" i="1" dirty="0" smtClean="0"/>
          </a:p>
          <a:p>
            <a:r>
              <a:rPr lang="en-GB" sz="2800" b="1" i="1" dirty="0" smtClean="0"/>
              <a:t>Carer</a:t>
            </a:r>
            <a:endParaRPr lang="en-GB" sz="2800" b="1" i="1" dirty="0"/>
          </a:p>
        </p:txBody>
      </p:sp>
    </p:spTree>
    <p:extLst>
      <p:ext uri="{BB962C8B-B14F-4D97-AF65-F5344CB8AC3E}">
        <p14:creationId xmlns:p14="http://schemas.microsoft.com/office/powerpoint/2010/main" val="22035222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t>The Duty to Assess (Carers)</a:t>
            </a:r>
            <a:endParaRPr lang="en-US" dirty="0"/>
          </a:p>
        </p:txBody>
      </p:sp>
      <p:sp>
        <p:nvSpPr>
          <p:cNvPr id="5" name="Content Placeholder 4"/>
          <p:cNvSpPr>
            <a:spLocks noGrp="1"/>
          </p:cNvSpPr>
          <p:nvPr>
            <p:ph sz="half" idx="2"/>
          </p:nvPr>
        </p:nvSpPr>
        <p:spPr>
          <a:xfrm>
            <a:off x="2242457" y="1509938"/>
            <a:ext cx="6999514" cy="3900261"/>
          </a:xfrm>
        </p:spPr>
        <p:txBody>
          <a:bodyPr>
            <a:normAutofit fontScale="85000" lnSpcReduction="10000"/>
          </a:bodyPr>
          <a:lstStyle/>
          <a:p>
            <a:pPr marL="0" indent="0">
              <a:buNone/>
            </a:pPr>
            <a:r>
              <a:rPr lang="en-US" sz="3300" dirty="0"/>
              <a:t>An assessment of a carer</a:t>
            </a:r>
            <a:r>
              <a:rPr lang="en-US" sz="3300" b="1" dirty="0"/>
              <a:t> must </a:t>
            </a:r>
            <a:r>
              <a:rPr lang="en-US" sz="3300" dirty="0"/>
              <a:t>include</a:t>
            </a:r>
            <a:r>
              <a:rPr lang="en-US" sz="3300" dirty="0" smtClean="0"/>
              <a:t>:</a:t>
            </a:r>
          </a:p>
          <a:p>
            <a:pPr marL="0" indent="0">
              <a:buNone/>
            </a:pPr>
            <a:endParaRPr lang="en-US" sz="1300" dirty="0"/>
          </a:p>
          <a:p>
            <a:r>
              <a:rPr lang="en-US" sz="3300" dirty="0"/>
              <a:t>The extent to which the </a:t>
            </a:r>
            <a:r>
              <a:rPr lang="en-US" sz="3300" b="1" dirty="0">
                <a:solidFill>
                  <a:srgbClr val="C00000"/>
                </a:solidFill>
              </a:rPr>
              <a:t>carer is able and willing to provide the care </a:t>
            </a:r>
            <a:r>
              <a:rPr lang="en-US" sz="3300" dirty="0"/>
              <a:t>and to continue to provide the care </a:t>
            </a:r>
          </a:p>
          <a:p>
            <a:pPr>
              <a:spcBef>
                <a:spcPts val="1200"/>
              </a:spcBef>
            </a:pPr>
            <a:r>
              <a:rPr lang="en-US" sz="3300" dirty="0"/>
              <a:t>The outcomes the carer wishes to achieve</a:t>
            </a:r>
          </a:p>
          <a:p>
            <a:pPr>
              <a:spcBef>
                <a:spcPts val="1200"/>
              </a:spcBef>
            </a:pPr>
            <a:r>
              <a:rPr lang="en-US" sz="3300" dirty="0"/>
              <a:t>The local authority must involve the carer and where feasible the person for whom the carer provides or intends to provide care in the assessment</a:t>
            </a:r>
          </a:p>
        </p:txBody>
      </p:sp>
    </p:spTree>
    <p:extLst>
      <p:ext uri="{BB962C8B-B14F-4D97-AF65-F5344CB8AC3E}">
        <p14:creationId xmlns:p14="http://schemas.microsoft.com/office/powerpoint/2010/main" val="4952292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896"/>
            <a:ext cx="10515600" cy="1325563"/>
          </a:xfrm>
        </p:spPr>
        <p:txBody>
          <a:bodyPr/>
          <a:lstStyle/>
          <a:p>
            <a:r>
              <a:rPr lang="en-US" dirty="0" smtClean="0"/>
              <a:t>The Duty to Assess (Carers)</a:t>
            </a:r>
            <a:endParaRPr lang="en-US" dirty="0"/>
          </a:p>
        </p:txBody>
      </p:sp>
      <p:sp>
        <p:nvSpPr>
          <p:cNvPr id="5" name="Content Placeholder 4"/>
          <p:cNvSpPr>
            <a:spLocks noGrp="1"/>
          </p:cNvSpPr>
          <p:nvPr>
            <p:ph sz="half" idx="2"/>
          </p:nvPr>
        </p:nvSpPr>
        <p:spPr>
          <a:xfrm>
            <a:off x="2296885" y="1553481"/>
            <a:ext cx="7511143" cy="3834947"/>
          </a:xfrm>
        </p:spPr>
        <p:txBody>
          <a:bodyPr>
            <a:normAutofit/>
          </a:bodyPr>
          <a:lstStyle/>
          <a:p>
            <a:pPr marL="0" indent="0">
              <a:buNone/>
            </a:pPr>
            <a:r>
              <a:rPr lang="en-US" dirty="0"/>
              <a:t>An assessment of a carer </a:t>
            </a:r>
            <a:r>
              <a:rPr lang="en-US" dirty="0" smtClean="0"/>
              <a:t>must also have regard to:</a:t>
            </a:r>
          </a:p>
          <a:p>
            <a:pPr marL="0" indent="0">
              <a:buNone/>
            </a:pPr>
            <a:endParaRPr lang="en-US" sz="1000" dirty="0" smtClean="0"/>
          </a:p>
          <a:p>
            <a:r>
              <a:rPr lang="en-US" dirty="0" smtClean="0"/>
              <a:t>Whether the </a:t>
            </a:r>
            <a:r>
              <a:rPr lang="en-US" b="1" dirty="0" smtClean="0">
                <a:solidFill>
                  <a:srgbClr val="C00000"/>
                </a:solidFill>
              </a:rPr>
              <a:t>carer wishes to work </a:t>
            </a:r>
            <a:r>
              <a:rPr lang="en-US" dirty="0" smtClean="0"/>
              <a:t>and whether they are participating or wish to participate in education, training, or leisure </a:t>
            </a:r>
            <a:r>
              <a:rPr lang="en-US" dirty="0"/>
              <a:t>activities </a:t>
            </a:r>
            <a:endParaRPr lang="en-US" dirty="0" smtClean="0"/>
          </a:p>
          <a:p>
            <a:pPr>
              <a:spcBef>
                <a:spcPts val="1800"/>
              </a:spcBef>
            </a:pPr>
            <a:r>
              <a:rPr lang="en-US" dirty="0" smtClean="0"/>
              <a:t>An </a:t>
            </a:r>
            <a:r>
              <a:rPr lang="en-US" dirty="0"/>
              <a:t>individual must feel that they are an equal partner in their relationship with professionals</a:t>
            </a:r>
          </a:p>
          <a:p>
            <a:pPr marL="0" indent="0">
              <a:buNone/>
            </a:pPr>
            <a:endParaRPr lang="en-US" dirty="0"/>
          </a:p>
        </p:txBody>
      </p:sp>
    </p:spTree>
    <p:extLst>
      <p:ext uri="{BB962C8B-B14F-4D97-AF65-F5344CB8AC3E}">
        <p14:creationId xmlns:p14="http://schemas.microsoft.com/office/powerpoint/2010/main" val="1138847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t>Combining Assessments</a:t>
            </a:r>
            <a:endParaRPr lang="en-US" dirty="0"/>
          </a:p>
        </p:txBody>
      </p:sp>
      <p:sp>
        <p:nvSpPr>
          <p:cNvPr id="5" name="Content Placeholder 4"/>
          <p:cNvSpPr>
            <a:spLocks noGrp="1"/>
          </p:cNvSpPr>
          <p:nvPr>
            <p:ph sz="half" idx="2"/>
          </p:nvPr>
        </p:nvSpPr>
        <p:spPr>
          <a:xfrm>
            <a:off x="2405742" y="1694997"/>
            <a:ext cx="6270171" cy="3435350"/>
          </a:xfrm>
        </p:spPr>
        <p:txBody>
          <a:bodyPr>
            <a:normAutofit/>
          </a:bodyPr>
          <a:lstStyle/>
          <a:p>
            <a:r>
              <a:rPr lang="en-US" dirty="0" smtClean="0"/>
              <a:t>A local authority may combine a person’s needs assessment with the needs assessment of his or her carer </a:t>
            </a:r>
            <a:br>
              <a:rPr lang="en-US" dirty="0" smtClean="0"/>
            </a:br>
            <a:r>
              <a:rPr lang="en-US" dirty="0" smtClean="0"/>
              <a:t>if it considers it would be beneficial to do so</a:t>
            </a:r>
            <a:r>
              <a:rPr lang="is-IS" dirty="0" smtClean="0"/>
              <a:t>…</a:t>
            </a:r>
          </a:p>
          <a:p>
            <a:pPr marL="0" indent="0">
              <a:lnSpc>
                <a:spcPct val="100000"/>
              </a:lnSpc>
              <a:buNone/>
            </a:pPr>
            <a:r>
              <a:rPr lang="is-IS" b="1" dirty="0" smtClean="0"/>
              <a:t>   </a:t>
            </a:r>
            <a:r>
              <a:rPr lang="is-IS" b="1" dirty="0"/>
              <a:t>However, the local authority may only  </a:t>
            </a:r>
          </a:p>
          <a:p>
            <a:pPr marL="0" indent="0">
              <a:lnSpc>
                <a:spcPct val="100000"/>
              </a:lnSpc>
              <a:spcBef>
                <a:spcPts val="0"/>
              </a:spcBef>
              <a:buNone/>
            </a:pPr>
            <a:r>
              <a:rPr lang="is-IS" b="1" dirty="0"/>
              <a:t>   do so if valid consent is given</a:t>
            </a:r>
            <a:endParaRPr lang="en-US" b="1" dirty="0"/>
          </a:p>
        </p:txBody>
      </p:sp>
    </p:spTree>
    <p:extLst>
      <p:ext uri="{BB962C8B-B14F-4D97-AF65-F5344CB8AC3E}">
        <p14:creationId xmlns:p14="http://schemas.microsoft.com/office/powerpoint/2010/main" val="6605937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1850" y="1808765"/>
            <a:ext cx="10515600" cy="2852737"/>
          </a:xfrm>
        </p:spPr>
        <p:txBody>
          <a:bodyPr/>
          <a:lstStyle/>
          <a:p>
            <a:r>
              <a:rPr lang="en-GB" dirty="0" smtClean="0"/>
              <a:t>Part 4</a:t>
            </a:r>
            <a:endParaRPr lang="en-GB" dirty="0"/>
          </a:p>
        </p:txBody>
      </p:sp>
      <p:sp>
        <p:nvSpPr>
          <p:cNvPr id="6" name="Text Placeholder 5"/>
          <p:cNvSpPr>
            <a:spLocks noGrp="1"/>
          </p:cNvSpPr>
          <p:nvPr>
            <p:ph type="body" idx="1"/>
          </p:nvPr>
        </p:nvSpPr>
        <p:spPr>
          <a:xfrm>
            <a:off x="7420293" y="412297"/>
            <a:ext cx="3812177" cy="4093029"/>
          </a:xfrm>
        </p:spPr>
        <p:txBody>
          <a:bodyPr>
            <a:normAutofit fontScale="92500" lnSpcReduction="20000"/>
          </a:bodyPr>
          <a:lstStyle/>
          <a:p>
            <a:r>
              <a:rPr lang="en-GB" sz="2800" dirty="0" smtClean="0"/>
              <a:t>“</a:t>
            </a:r>
            <a:r>
              <a:rPr lang="en-GB" sz="2800" i="1" dirty="0"/>
              <a:t>One of the hardest things for parent-carers on top of the obvious difficulties of caring for a child with disabilities is not having their own identity or meeting their own needs. We always come bottom of the list. Carers support services meet these </a:t>
            </a:r>
            <a:r>
              <a:rPr lang="en-GB" sz="2800" i="1" dirty="0" smtClean="0"/>
              <a:t>needs</a:t>
            </a:r>
            <a:r>
              <a:rPr lang="en-GB" sz="2800" dirty="0" smtClean="0"/>
              <a:t>”</a:t>
            </a:r>
            <a:endParaRPr lang="en-GB" sz="2800" i="1" dirty="0"/>
          </a:p>
          <a:p>
            <a:endParaRPr lang="en-GB" sz="2800" b="1" i="1" dirty="0" smtClean="0"/>
          </a:p>
          <a:p>
            <a:endParaRPr lang="en-GB" sz="2800" b="1" i="1" dirty="0" smtClean="0"/>
          </a:p>
          <a:p>
            <a:r>
              <a:rPr lang="en-GB" sz="2800" b="1" i="1" dirty="0" smtClean="0"/>
              <a:t>Carer</a:t>
            </a:r>
          </a:p>
          <a:p>
            <a:endParaRPr lang="en-GB" sz="2800" dirty="0"/>
          </a:p>
        </p:txBody>
      </p:sp>
    </p:spTree>
    <p:extLst>
      <p:ext uri="{BB962C8B-B14F-4D97-AF65-F5344CB8AC3E}">
        <p14:creationId xmlns:p14="http://schemas.microsoft.com/office/powerpoint/2010/main" val="1253864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GB" b="1" dirty="0"/>
              <a:t>Part 4 </a:t>
            </a:r>
            <a:endParaRPr lang="en-US" b="1" dirty="0"/>
          </a:p>
        </p:txBody>
      </p:sp>
      <p:sp>
        <p:nvSpPr>
          <p:cNvPr id="4" name="Content Placeholder 3"/>
          <p:cNvSpPr>
            <a:spLocks noGrp="1"/>
          </p:cNvSpPr>
          <p:nvPr>
            <p:ph sz="half" idx="2"/>
          </p:nvPr>
        </p:nvSpPr>
        <p:spPr>
          <a:xfrm>
            <a:off x="2579914" y="1520825"/>
            <a:ext cx="5181600" cy="3435350"/>
          </a:xfrm>
        </p:spPr>
        <p:txBody>
          <a:bodyPr>
            <a:normAutofit/>
          </a:bodyPr>
          <a:lstStyle/>
          <a:p>
            <a:pPr marL="0" indent="0">
              <a:buNone/>
            </a:pPr>
            <a:r>
              <a:rPr lang="en-GB" b="1" dirty="0"/>
              <a:t>C</a:t>
            </a:r>
            <a:r>
              <a:rPr lang="en-GB" b="1" dirty="0" smtClean="0"/>
              <a:t>overs:</a:t>
            </a:r>
          </a:p>
          <a:p>
            <a:pPr marL="0" indent="0">
              <a:buNone/>
            </a:pPr>
            <a:endParaRPr lang="en-GB" sz="1000" b="1" dirty="0"/>
          </a:p>
          <a:p>
            <a:r>
              <a:rPr lang="en-GB" dirty="0" smtClean="0"/>
              <a:t>Eligibility</a:t>
            </a:r>
            <a:endParaRPr lang="en-GB" dirty="0"/>
          </a:p>
          <a:p>
            <a:r>
              <a:rPr lang="en-GB" dirty="0"/>
              <a:t>Care and support planning (including reviews, overlapping duties, portability)</a:t>
            </a:r>
          </a:p>
          <a:p>
            <a:r>
              <a:rPr lang="en-GB" dirty="0"/>
              <a:t>Direct payments</a:t>
            </a:r>
          </a:p>
          <a:p>
            <a:endParaRPr lang="en-US" dirty="0"/>
          </a:p>
        </p:txBody>
      </p:sp>
    </p:spTree>
    <p:extLst>
      <p:ext uri="{BB962C8B-B14F-4D97-AF65-F5344CB8AC3E}">
        <p14:creationId xmlns:p14="http://schemas.microsoft.com/office/powerpoint/2010/main" val="13951607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GB" dirty="0"/>
              <a:t>Part 4 – Meeting </a:t>
            </a:r>
            <a:r>
              <a:rPr lang="en-GB" dirty="0" smtClean="0"/>
              <a:t>Needs</a:t>
            </a:r>
            <a:endParaRPr lang="en-US" dirty="0"/>
          </a:p>
        </p:txBody>
      </p:sp>
      <p:sp>
        <p:nvSpPr>
          <p:cNvPr id="4" name="Content Placeholder 3"/>
          <p:cNvSpPr>
            <a:spLocks noGrp="1"/>
          </p:cNvSpPr>
          <p:nvPr>
            <p:ph sz="half" idx="2"/>
          </p:nvPr>
        </p:nvSpPr>
        <p:spPr>
          <a:xfrm>
            <a:off x="2438399" y="1466397"/>
            <a:ext cx="6291943" cy="3595460"/>
          </a:xfrm>
        </p:spPr>
        <p:txBody>
          <a:bodyPr>
            <a:normAutofit/>
          </a:bodyPr>
          <a:lstStyle/>
          <a:p>
            <a:pPr marL="0" indent="0">
              <a:buNone/>
            </a:pPr>
            <a:endParaRPr lang="en-GB" dirty="0" smtClean="0"/>
          </a:p>
          <a:p>
            <a:pPr marL="457200" indent="-457200">
              <a:buFont typeface="Arial" panose="020B0604020202020204" pitchFamily="34" charset="0"/>
              <a:buChar char="•"/>
            </a:pPr>
            <a:r>
              <a:rPr lang="en-GB" dirty="0" smtClean="0"/>
              <a:t>A </a:t>
            </a:r>
            <a:r>
              <a:rPr lang="en-GB" b="1" dirty="0">
                <a:solidFill>
                  <a:srgbClr val="C00000"/>
                </a:solidFill>
              </a:rPr>
              <a:t>carer</a:t>
            </a:r>
            <a:r>
              <a:rPr lang="en-GB" dirty="0"/>
              <a:t> has an enforceable right to support from the </a:t>
            </a:r>
            <a:r>
              <a:rPr lang="en-GB" dirty="0" smtClean="0"/>
              <a:t>local authority where </a:t>
            </a:r>
            <a:r>
              <a:rPr lang="en-GB" dirty="0"/>
              <a:t>a carer meets the eligibility </a:t>
            </a:r>
            <a:r>
              <a:rPr lang="en-GB" dirty="0" smtClean="0"/>
              <a:t>criteria</a:t>
            </a:r>
          </a:p>
          <a:p>
            <a:pPr marL="457200" indent="-457200">
              <a:buFont typeface="Arial" panose="020B0604020202020204" pitchFamily="34" charset="0"/>
              <a:buChar char="•"/>
            </a:pPr>
            <a:r>
              <a:rPr lang="en-GB" dirty="0" smtClean="0"/>
              <a:t>The authority then has a </a:t>
            </a:r>
            <a:r>
              <a:rPr lang="en-GB" dirty="0"/>
              <a:t>legal duty to arrange </a:t>
            </a:r>
            <a:r>
              <a:rPr lang="en-GB" dirty="0" smtClean="0"/>
              <a:t>support via a support plan</a:t>
            </a:r>
            <a:endParaRPr lang="en-GB" dirty="0"/>
          </a:p>
          <a:p>
            <a:pPr marL="0" indent="0">
              <a:buNone/>
            </a:pPr>
            <a:endParaRPr lang="en-US" dirty="0"/>
          </a:p>
        </p:txBody>
      </p:sp>
    </p:spTree>
    <p:extLst>
      <p:ext uri="{BB962C8B-B14F-4D97-AF65-F5344CB8AC3E}">
        <p14:creationId xmlns:p14="http://schemas.microsoft.com/office/powerpoint/2010/main" val="7047175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989"/>
            <a:ext cx="10515600" cy="1325563"/>
          </a:xfrm>
        </p:spPr>
        <p:txBody>
          <a:bodyPr/>
          <a:lstStyle/>
          <a:p>
            <a:r>
              <a:rPr lang="en-GB" dirty="0"/>
              <a:t>Part 4 – Eligibility criteria </a:t>
            </a:r>
            <a:endParaRPr lang="en-US" dirty="0"/>
          </a:p>
        </p:txBody>
      </p:sp>
      <p:sp>
        <p:nvSpPr>
          <p:cNvPr id="4" name="Content Placeholder 3"/>
          <p:cNvSpPr>
            <a:spLocks noGrp="1"/>
          </p:cNvSpPr>
          <p:nvPr>
            <p:ph sz="half" idx="2"/>
          </p:nvPr>
        </p:nvSpPr>
        <p:spPr>
          <a:xfrm>
            <a:off x="2296885" y="1597024"/>
            <a:ext cx="7053943" cy="3889375"/>
          </a:xfrm>
        </p:spPr>
        <p:txBody>
          <a:bodyPr>
            <a:normAutofit/>
          </a:bodyPr>
          <a:lstStyle/>
          <a:p>
            <a:r>
              <a:rPr lang="en-GB" dirty="0"/>
              <a:t>A local authority </a:t>
            </a:r>
            <a:r>
              <a:rPr lang="en-GB" b="1" dirty="0" smtClean="0"/>
              <a:t>must </a:t>
            </a:r>
            <a:r>
              <a:rPr lang="en-GB" dirty="0" smtClean="0"/>
              <a:t>carry </a:t>
            </a:r>
            <a:r>
              <a:rPr lang="en-GB" dirty="0"/>
              <a:t>out an assessment if it appears that a </a:t>
            </a:r>
            <a:r>
              <a:rPr lang="en-GB" b="1" dirty="0">
                <a:solidFill>
                  <a:srgbClr val="C00000"/>
                </a:solidFill>
              </a:rPr>
              <a:t>carer</a:t>
            </a:r>
            <a:r>
              <a:rPr lang="en-GB" dirty="0"/>
              <a:t> has a need for </a:t>
            </a:r>
            <a:r>
              <a:rPr lang="en-GB" dirty="0" smtClean="0"/>
              <a:t>support</a:t>
            </a:r>
            <a:endParaRPr lang="en-GB" dirty="0"/>
          </a:p>
          <a:p>
            <a:r>
              <a:rPr lang="en-GB" dirty="0" smtClean="0"/>
              <a:t>The </a:t>
            </a:r>
            <a:r>
              <a:rPr lang="en-GB" dirty="0"/>
              <a:t>determination of eligibility flows from the </a:t>
            </a:r>
            <a:r>
              <a:rPr lang="en-GB" dirty="0" smtClean="0"/>
              <a:t>assessment process</a:t>
            </a:r>
          </a:p>
          <a:p>
            <a:r>
              <a:rPr lang="en-GB" dirty="0" smtClean="0"/>
              <a:t>Due </a:t>
            </a:r>
            <a:r>
              <a:rPr lang="en-GB" dirty="0"/>
              <a:t>regard must be paid to a </a:t>
            </a:r>
            <a:r>
              <a:rPr lang="en-GB" dirty="0" smtClean="0"/>
              <a:t>carers’ </a:t>
            </a:r>
            <a:br>
              <a:rPr lang="en-GB" dirty="0" smtClean="0"/>
            </a:br>
            <a:r>
              <a:rPr lang="en-GB" dirty="0" smtClean="0"/>
              <a:t>well-being </a:t>
            </a:r>
            <a:r>
              <a:rPr lang="en-GB" dirty="0"/>
              <a:t>and the personal outcomes they wish to </a:t>
            </a:r>
            <a:r>
              <a:rPr lang="en-GB" dirty="0" smtClean="0"/>
              <a:t>achieve</a:t>
            </a:r>
            <a:endParaRPr lang="en-GB" dirty="0"/>
          </a:p>
          <a:p>
            <a:endParaRPr lang="en-US" dirty="0"/>
          </a:p>
        </p:txBody>
      </p:sp>
    </p:spTree>
    <p:extLst>
      <p:ext uri="{BB962C8B-B14F-4D97-AF65-F5344CB8AC3E}">
        <p14:creationId xmlns:p14="http://schemas.microsoft.com/office/powerpoint/2010/main" val="13951607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782"/>
            <a:ext cx="10515600" cy="1325563"/>
          </a:xfrm>
        </p:spPr>
        <p:txBody>
          <a:bodyPr/>
          <a:lstStyle/>
          <a:p>
            <a:r>
              <a:rPr lang="en-GB" dirty="0"/>
              <a:t>Part 4 – </a:t>
            </a:r>
            <a:r>
              <a:rPr lang="en-GB" dirty="0" smtClean="0"/>
              <a:t>Eligibility criteria</a:t>
            </a:r>
            <a:endParaRPr lang="en-US" dirty="0"/>
          </a:p>
        </p:txBody>
      </p:sp>
      <p:sp>
        <p:nvSpPr>
          <p:cNvPr id="4" name="Content Placeholder 3"/>
          <p:cNvSpPr>
            <a:spLocks noGrp="1"/>
          </p:cNvSpPr>
          <p:nvPr>
            <p:ph sz="half" idx="2"/>
          </p:nvPr>
        </p:nvSpPr>
        <p:spPr>
          <a:xfrm>
            <a:off x="2114550" y="1160915"/>
            <a:ext cx="7965621" cy="4554085"/>
          </a:xfrm>
        </p:spPr>
        <p:txBody>
          <a:bodyPr>
            <a:normAutofit fontScale="55000" lnSpcReduction="20000"/>
          </a:bodyPr>
          <a:lstStyle/>
          <a:p>
            <a:pPr marL="0" indent="0">
              <a:buNone/>
            </a:pPr>
            <a:r>
              <a:rPr lang="en-GB" sz="4400" b="1" dirty="0" smtClean="0"/>
              <a:t>A </a:t>
            </a:r>
            <a:r>
              <a:rPr lang="en-GB" sz="4400" b="1" dirty="0" smtClean="0">
                <a:solidFill>
                  <a:srgbClr val="C00000"/>
                </a:solidFill>
              </a:rPr>
              <a:t>carer’s</a:t>
            </a:r>
            <a:r>
              <a:rPr lang="en-GB" sz="4400" b="1" dirty="0" smtClean="0"/>
              <a:t> needs </a:t>
            </a:r>
            <a:r>
              <a:rPr lang="en-GB" sz="4400" b="1" dirty="0"/>
              <a:t>meet eligibility criteria </a:t>
            </a:r>
            <a:r>
              <a:rPr lang="en-GB" sz="4400" b="1" dirty="0" smtClean="0"/>
              <a:t>for support if:</a:t>
            </a:r>
            <a:endParaRPr lang="en-GB" sz="4400" b="1" dirty="0"/>
          </a:p>
          <a:p>
            <a:pPr marL="0" indent="0">
              <a:lnSpc>
                <a:spcPct val="120000"/>
              </a:lnSpc>
              <a:buNone/>
            </a:pPr>
            <a:r>
              <a:rPr lang="en-GB" sz="4200" dirty="0" smtClean="0"/>
              <a:t>a</a:t>
            </a:r>
            <a:r>
              <a:rPr lang="en-GB" sz="4200" dirty="0"/>
              <a:t>) the need arises as a result of providing care </a:t>
            </a:r>
            <a:r>
              <a:rPr lang="en-GB" sz="4200" dirty="0" smtClean="0"/>
              <a:t>for either an adult or child</a:t>
            </a:r>
          </a:p>
          <a:p>
            <a:pPr marL="0" indent="0">
              <a:buNone/>
            </a:pPr>
            <a:r>
              <a:rPr lang="en-GB" sz="4200" dirty="0" smtClean="0"/>
              <a:t>b</a:t>
            </a:r>
            <a:r>
              <a:rPr lang="en-GB" sz="4200" dirty="0"/>
              <a:t>) </a:t>
            </a:r>
            <a:r>
              <a:rPr lang="en-GB" sz="4200" dirty="0" smtClean="0"/>
              <a:t>the carer </a:t>
            </a:r>
            <a:r>
              <a:rPr lang="en-GB" sz="4200" dirty="0"/>
              <a:t>cannot meet the need </a:t>
            </a:r>
            <a:r>
              <a:rPr lang="en-GB" sz="4200" dirty="0" smtClean="0"/>
              <a:t>whether</a:t>
            </a:r>
          </a:p>
          <a:p>
            <a:pPr marL="0" indent="0">
              <a:buNone/>
            </a:pPr>
            <a:r>
              <a:rPr lang="en-GB" sz="4200" dirty="0" smtClean="0"/>
              <a:t>	i)   alone</a:t>
            </a:r>
          </a:p>
          <a:p>
            <a:pPr marL="0" indent="0">
              <a:buNone/>
            </a:pPr>
            <a:r>
              <a:rPr lang="en-GB" sz="4200" dirty="0" smtClean="0"/>
              <a:t>	ii</a:t>
            </a:r>
            <a:r>
              <a:rPr lang="en-GB" sz="4200" dirty="0"/>
              <a:t>) </a:t>
            </a:r>
            <a:r>
              <a:rPr lang="en-GB" sz="4200" dirty="0" smtClean="0"/>
              <a:t> with </a:t>
            </a:r>
            <a:r>
              <a:rPr lang="en-GB" sz="4200" dirty="0"/>
              <a:t>the support of </a:t>
            </a:r>
            <a:r>
              <a:rPr lang="en-GB" sz="4200" dirty="0" smtClean="0"/>
              <a:t>others </a:t>
            </a:r>
            <a:r>
              <a:rPr lang="en-GB" sz="4200" dirty="0"/>
              <a:t>who are </a:t>
            </a:r>
            <a:r>
              <a:rPr lang="en-GB" sz="4200" dirty="0" smtClean="0"/>
              <a:t>willing to </a:t>
            </a:r>
            <a:r>
              <a:rPr lang="en-GB" sz="4200" dirty="0"/>
              <a:t>provide </a:t>
            </a:r>
            <a:r>
              <a:rPr lang="en-GB" sz="4200" dirty="0" smtClean="0"/>
              <a:t>  </a:t>
            </a:r>
          </a:p>
          <a:p>
            <a:pPr marL="0" indent="0">
              <a:buNone/>
            </a:pPr>
            <a:r>
              <a:rPr lang="en-GB" sz="4200" dirty="0"/>
              <a:t> </a:t>
            </a:r>
            <a:r>
              <a:rPr lang="en-GB" sz="4200" dirty="0" smtClean="0"/>
              <a:t>                  that support, </a:t>
            </a:r>
            <a:r>
              <a:rPr lang="en-GB" sz="4200" dirty="0"/>
              <a:t>or</a:t>
            </a:r>
          </a:p>
          <a:p>
            <a:pPr marL="0" indent="0">
              <a:buNone/>
            </a:pPr>
            <a:r>
              <a:rPr lang="en-GB" sz="4200" dirty="0" smtClean="0"/>
              <a:t>	iii</a:t>
            </a:r>
            <a:r>
              <a:rPr lang="en-GB" sz="4200" dirty="0"/>
              <a:t>) with the assistance of services in the </a:t>
            </a:r>
            <a:r>
              <a:rPr lang="en-GB" sz="4200" dirty="0" smtClean="0"/>
              <a:t>community </a:t>
            </a:r>
            <a:r>
              <a:rPr lang="en-GB" sz="4200" dirty="0"/>
              <a:t>to </a:t>
            </a:r>
            <a:endParaRPr lang="en-GB" sz="4200" dirty="0" smtClean="0"/>
          </a:p>
          <a:p>
            <a:pPr marL="0" indent="0">
              <a:buNone/>
            </a:pPr>
            <a:r>
              <a:rPr lang="en-GB" sz="4200" dirty="0"/>
              <a:t> </a:t>
            </a:r>
            <a:r>
              <a:rPr lang="en-GB" sz="4200" dirty="0" smtClean="0"/>
              <a:t>                  which </a:t>
            </a:r>
            <a:r>
              <a:rPr lang="en-GB" sz="4200" dirty="0"/>
              <a:t>the carer </a:t>
            </a:r>
            <a:r>
              <a:rPr lang="en-GB" sz="4200" dirty="0" smtClean="0"/>
              <a:t>has access, and</a:t>
            </a:r>
            <a:endParaRPr lang="en-GB" sz="4200" dirty="0"/>
          </a:p>
          <a:p>
            <a:pPr marL="0" indent="0">
              <a:buNone/>
            </a:pPr>
            <a:r>
              <a:rPr lang="en-GB" sz="4200" dirty="0"/>
              <a:t>c</a:t>
            </a:r>
            <a:r>
              <a:rPr lang="en-GB" sz="4200" dirty="0" smtClean="0"/>
              <a:t>) </a:t>
            </a:r>
            <a:r>
              <a:rPr lang="en-GB" sz="4200" dirty="0"/>
              <a:t>t</a:t>
            </a:r>
            <a:r>
              <a:rPr lang="en-GB" sz="4200" dirty="0" smtClean="0"/>
              <a:t>he carer </a:t>
            </a:r>
            <a:r>
              <a:rPr lang="en-GB" sz="4200" dirty="0"/>
              <a:t>is unlikely to achieve one or more of their </a:t>
            </a:r>
            <a:r>
              <a:rPr lang="en-GB" sz="4200" dirty="0" smtClean="0"/>
              <a:t>personal </a:t>
            </a:r>
          </a:p>
          <a:p>
            <a:pPr marL="0" indent="0">
              <a:spcBef>
                <a:spcPts val="600"/>
              </a:spcBef>
              <a:buNone/>
            </a:pPr>
            <a:r>
              <a:rPr lang="en-GB" sz="4200" dirty="0" smtClean="0"/>
              <a:t>outcomes </a:t>
            </a:r>
            <a:r>
              <a:rPr lang="en-GB" sz="4200" dirty="0"/>
              <a:t>which relate to the specified outcomes in Part 3 of </a:t>
            </a:r>
            <a:endParaRPr lang="en-GB" sz="4200" dirty="0" smtClean="0"/>
          </a:p>
          <a:p>
            <a:pPr marL="0" indent="0">
              <a:spcBef>
                <a:spcPts val="600"/>
              </a:spcBef>
              <a:buNone/>
            </a:pPr>
            <a:r>
              <a:rPr lang="en-GB" sz="4200" dirty="0" smtClean="0"/>
              <a:t>the Act</a:t>
            </a:r>
            <a:endParaRPr lang="en-US" sz="4200" dirty="0"/>
          </a:p>
        </p:txBody>
      </p:sp>
    </p:spTree>
    <p:extLst>
      <p:ext uri="{BB962C8B-B14F-4D97-AF65-F5344CB8AC3E}">
        <p14:creationId xmlns:p14="http://schemas.microsoft.com/office/powerpoint/2010/main" val="13951607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896"/>
            <a:ext cx="10515600" cy="1325563"/>
          </a:xfrm>
        </p:spPr>
        <p:txBody>
          <a:bodyPr/>
          <a:lstStyle/>
          <a:p>
            <a:r>
              <a:rPr lang="en-GB" dirty="0"/>
              <a:t>Part 4 – </a:t>
            </a:r>
            <a:r>
              <a:rPr lang="en-GB" dirty="0" smtClean="0"/>
              <a:t>Eligibility criteria</a:t>
            </a:r>
            <a:endParaRPr lang="en-US" dirty="0"/>
          </a:p>
        </p:txBody>
      </p:sp>
      <p:sp>
        <p:nvSpPr>
          <p:cNvPr id="4" name="Content Placeholder 3"/>
          <p:cNvSpPr>
            <a:spLocks noGrp="1"/>
          </p:cNvSpPr>
          <p:nvPr>
            <p:ph sz="half" idx="2"/>
          </p:nvPr>
        </p:nvSpPr>
        <p:spPr>
          <a:xfrm>
            <a:off x="2643188" y="1671638"/>
            <a:ext cx="6381069" cy="3586162"/>
          </a:xfrm>
        </p:spPr>
        <p:txBody>
          <a:bodyPr>
            <a:normAutofit/>
          </a:bodyPr>
          <a:lstStyle/>
          <a:p>
            <a:pPr marL="0" indent="0">
              <a:buNone/>
            </a:pPr>
            <a:r>
              <a:rPr lang="en-GB" dirty="0" smtClean="0"/>
              <a:t>It is important to separate the needs of a </a:t>
            </a:r>
            <a:r>
              <a:rPr lang="en-GB" b="1" dirty="0" smtClean="0">
                <a:solidFill>
                  <a:srgbClr val="C00000"/>
                </a:solidFill>
              </a:rPr>
              <a:t>carer </a:t>
            </a:r>
            <a:r>
              <a:rPr lang="en-GB" dirty="0" smtClean="0"/>
              <a:t>from those of the person they care for.</a:t>
            </a:r>
          </a:p>
          <a:p>
            <a:pPr marL="0" indent="0">
              <a:buNone/>
            </a:pPr>
            <a:r>
              <a:rPr lang="en-GB" dirty="0" smtClean="0"/>
              <a:t>Therefore, when assessing the eligibility of an individual with care and support needs, the local authority </a:t>
            </a:r>
            <a:r>
              <a:rPr lang="en-GB" b="1" dirty="0" smtClean="0">
                <a:solidFill>
                  <a:srgbClr val="C00000"/>
                </a:solidFill>
              </a:rPr>
              <a:t>must</a:t>
            </a:r>
            <a:r>
              <a:rPr lang="en-GB" dirty="0" smtClean="0"/>
              <a:t> discuss with the carer (take into account and record) what care they are able and willing to provide</a:t>
            </a:r>
          </a:p>
        </p:txBody>
      </p:sp>
    </p:spTree>
    <p:extLst>
      <p:ext uri="{BB962C8B-B14F-4D97-AF65-F5344CB8AC3E}">
        <p14:creationId xmlns:p14="http://schemas.microsoft.com/office/powerpoint/2010/main" val="10839233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896"/>
            <a:ext cx="10515600" cy="1325563"/>
          </a:xfrm>
        </p:spPr>
        <p:txBody>
          <a:bodyPr/>
          <a:lstStyle/>
          <a:p>
            <a:r>
              <a:rPr lang="en-GB" dirty="0"/>
              <a:t>Part 4 – </a:t>
            </a:r>
            <a:r>
              <a:rPr lang="en-GB" dirty="0" smtClean="0"/>
              <a:t>Support plans for carers</a:t>
            </a:r>
            <a:endParaRPr lang="en-US" dirty="0"/>
          </a:p>
        </p:txBody>
      </p:sp>
      <p:sp>
        <p:nvSpPr>
          <p:cNvPr id="4" name="Content Placeholder 3"/>
          <p:cNvSpPr>
            <a:spLocks noGrp="1"/>
          </p:cNvSpPr>
          <p:nvPr>
            <p:ph sz="half" idx="2"/>
          </p:nvPr>
        </p:nvSpPr>
        <p:spPr>
          <a:xfrm>
            <a:off x="2329542" y="1553481"/>
            <a:ext cx="7892143" cy="3911148"/>
          </a:xfrm>
        </p:spPr>
        <p:txBody>
          <a:bodyPr>
            <a:normAutofit/>
          </a:bodyPr>
          <a:lstStyle/>
          <a:p>
            <a:r>
              <a:rPr lang="en-GB" dirty="0"/>
              <a:t>The local authority has a duty to prepare and keep under review a support plan for a </a:t>
            </a:r>
            <a:r>
              <a:rPr lang="en-GB" b="1" dirty="0">
                <a:solidFill>
                  <a:srgbClr val="C00000"/>
                </a:solidFill>
              </a:rPr>
              <a:t>carer</a:t>
            </a:r>
            <a:r>
              <a:rPr lang="en-GB" dirty="0"/>
              <a:t> who has been assessed as having eligible needs</a:t>
            </a:r>
          </a:p>
          <a:p>
            <a:pPr>
              <a:spcBef>
                <a:spcPts val="1800"/>
              </a:spcBef>
            </a:pPr>
            <a:r>
              <a:rPr lang="en-GB" dirty="0"/>
              <a:t>The local authority can meet the </a:t>
            </a:r>
            <a:r>
              <a:rPr lang="en-GB" dirty="0" smtClean="0"/>
              <a:t>carer’s </a:t>
            </a:r>
            <a:r>
              <a:rPr lang="en-GB" dirty="0"/>
              <a:t>support needs by providing care and support in a </a:t>
            </a:r>
            <a:r>
              <a:rPr lang="en-GB" dirty="0" smtClean="0"/>
              <a:t>plan for the person they care for</a:t>
            </a:r>
            <a:endParaRPr lang="en-GB" dirty="0">
              <a:solidFill>
                <a:srgbClr val="C00000"/>
              </a:solidFill>
            </a:endParaRPr>
          </a:p>
          <a:p>
            <a:pPr>
              <a:spcBef>
                <a:spcPts val="1800"/>
              </a:spcBef>
            </a:pPr>
            <a:r>
              <a:rPr lang="en-GB" dirty="0"/>
              <a:t>There must be a named individual to co-ordinate, prepare, review and deliver the </a:t>
            </a:r>
            <a:r>
              <a:rPr lang="en-GB" dirty="0" smtClean="0"/>
              <a:t>plan</a:t>
            </a:r>
            <a:endParaRPr lang="en-GB" dirty="0"/>
          </a:p>
          <a:p>
            <a:endParaRPr lang="en-US" dirty="0"/>
          </a:p>
        </p:txBody>
      </p:sp>
    </p:spTree>
    <p:extLst>
      <p:ext uri="{BB962C8B-B14F-4D97-AF65-F5344CB8AC3E}">
        <p14:creationId xmlns:p14="http://schemas.microsoft.com/office/powerpoint/2010/main" val="13951607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888"/>
            <a:ext cx="10515600" cy="1325563"/>
          </a:xfrm>
        </p:spPr>
        <p:txBody>
          <a:bodyPr/>
          <a:lstStyle/>
          <a:p>
            <a:r>
              <a:rPr lang="en-US" dirty="0" smtClean="0"/>
              <a:t>Carers in Wales</a:t>
            </a:r>
            <a:endParaRPr lang="en-US" dirty="0"/>
          </a:p>
        </p:txBody>
      </p:sp>
      <p:sp>
        <p:nvSpPr>
          <p:cNvPr id="4" name="Content Placeholder 3"/>
          <p:cNvSpPr>
            <a:spLocks noGrp="1"/>
          </p:cNvSpPr>
          <p:nvPr>
            <p:ph sz="half" idx="2"/>
          </p:nvPr>
        </p:nvSpPr>
        <p:spPr>
          <a:xfrm>
            <a:off x="2569028" y="1676399"/>
            <a:ext cx="7010401" cy="3559630"/>
          </a:xfrm>
        </p:spPr>
        <p:txBody>
          <a:bodyPr>
            <a:normAutofit lnSpcReduction="10000"/>
          </a:bodyPr>
          <a:lstStyle/>
          <a:p>
            <a:r>
              <a:rPr lang="en-US" dirty="0" smtClean="0"/>
              <a:t>There were more than 370,000 </a:t>
            </a:r>
            <a:r>
              <a:rPr lang="en-US" dirty="0"/>
              <a:t>carers in Wales at the last </a:t>
            </a:r>
            <a:r>
              <a:rPr lang="en-US" dirty="0" smtClean="0"/>
              <a:t>census in 2011. </a:t>
            </a:r>
            <a:r>
              <a:rPr lang="en-US" dirty="0"/>
              <a:t>This figure </a:t>
            </a:r>
            <a:r>
              <a:rPr lang="en-US" dirty="0" smtClean="0"/>
              <a:t>will now be much higher</a:t>
            </a:r>
            <a:endParaRPr lang="en-US" dirty="0"/>
          </a:p>
          <a:p>
            <a:r>
              <a:rPr lang="en-US" dirty="0"/>
              <a:t>Carers contribute 96% of care in </a:t>
            </a:r>
            <a:r>
              <a:rPr lang="en-US" dirty="0" smtClean="0"/>
              <a:t>the </a:t>
            </a:r>
            <a:r>
              <a:rPr lang="en-US" dirty="0"/>
              <a:t>community in Wales, a contribution worth £</a:t>
            </a:r>
            <a:r>
              <a:rPr lang="en-US" dirty="0" smtClean="0"/>
              <a:t>8.1 billion </a:t>
            </a:r>
            <a:r>
              <a:rPr lang="en-US" dirty="0"/>
              <a:t>every </a:t>
            </a:r>
            <a:r>
              <a:rPr lang="en-US" dirty="0" smtClean="0"/>
              <a:t>year</a:t>
            </a:r>
            <a:endParaRPr lang="en-US" dirty="0"/>
          </a:p>
          <a:p>
            <a:r>
              <a:rPr lang="en-US" dirty="0"/>
              <a:t>Wales has highest proportion of older carers and the highest proportion of young carers in the UK</a:t>
            </a:r>
          </a:p>
          <a:p>
            <a:endParaRPr lang="en-US" dirty="0"/>
          </a:p>
        </p:txBody>
      </p:sp>
    </p:spTree>
    <p:extLst>
      <p:ext uri="{BB962C8B-B14F-4D97-AF65-F5344CB8AC3E}">
        <p14:creationId xmlns:p14="http://schemas.microsoft.com/office/powerpoint/2010/main" val="8328553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GB" dirty="0"/>
              <a:t>Part 4 – </a:t>
            </a:r>
            <a:r>
              <a:rPr lang="en-GB" dirty="0" smtClean="0"/>
              <a:t>Direct Payments</a:t>
            </a:r>
            <a:endParaRPr lang="en-US" dirty="0"/>
          </a:p>
        </p:txBody>
      </p:sp>
      <p:sp>
        <p:nvSpPr>
          <p:cNvPr id="4" name="Content Placeholder 3"/>
          <p:cNvSpPr>
            <a:spLocks noGrp="1"/>
          </p:cNvSpPr>
          <p:nvPr>
            <p:ph sz="half" idx="2"/>
          </p:nvPr>
        </p:nvSpPr>
        <p:spPr>
          <a:xfrm>
            <a:off x="2296886" y="1480230"/>
            <a:ext cx="6975702" cy="3906157"/>
          </a:xfrm>
        </p:spPr>
        <p:txBody>
          <a:bodyPr>
            <a:normAutofit lnSpcReduction="10000"/>
          </a:bodyPr>
          <a:lstStyle/>
          <a:p>
            <a:r>
              <a:rPr lang="en-GB" dirty="0" smtClean="0"/>
              <a:t>Direct </a:t>
            </a:r>
            <a:r>
              <a:rPr lang="en-GB" dirty="0"/>
              <a:t>payments must be seen as an integral part of the care planning process and no longer viewed as a secondary consideration to meet a </a:t>
            </a:r>
            <a:r>
              <a:rPr lang="en-GB" dirty="0" smtClean="0"/>
              <a:t>carer’s needs </a:t>
            </a:r>
            <a:r>
              <a:rPr lang="en-GB" dirty="0"/>
              <a:t>for </a:t>
            </a:r>
            <a:r>
              <a:rPr lang="en-GB" dirty="0" smtClean="0"/>
              <a:t>support</a:t>
            </a:r>
            <a:r>
              <a:rPr lang="en-GB" dirty="0"/>
              <a:t> </a:t>
            </a:r>
            <a:endParaRPr lang="en-GB" dirty="0" smtClean="0"/>
          </a:p>
          <a:p>
            <a:pPr marL="0" indent="0">
              <a:buNone/>
            </a:pPr>
            <a:endParaRPr lang="en-GB" sz="1000" dirty="0"/>
          </a:p>
          <a:p>
            <a:r>
              <a:rPr lang="en-GB" dirty="0" smtClean="0"/>
              <a:t>A </a:t>
            </a:r>
            <a:r>
              <a:rPr lang="en-GB" dirty="0"/>
              <a:t>local authority </a:t>
            </a:r>
            <a:r>
              <a:rPr lang="en-GB" b="1" dirty="0"/>
              <a:t>must</a:t>
            </a:r>
            <a:r>
              <a:rPr lang="en-GB" dirty="0"/>
              <a:t> provide appropriate information and support to enable a </a:t>
            </a:r>
            <a:r>
              <a:rPr lang="en-GB" b="1" dirty="0">
                <a:solidFill>
                  <a:srgbClr val="C00000"/>
                </a:solidFill>
              </a:rPr>
              <a:t>carer</a:t>
            </a:r>
            <a:r>
              <a:rPr lang="en-GB" dirty="0"/>
              <a:t> to decide whether they wish to receive a direct payment for any support to which they are deemed to have an eligible need</a:t>
            </a:r>
          </a:p>
          <a:p>
            <a:pPr marL="0" indent="0">
              <a:buNone/>
            </a:pPr>
            <a:endParaRPr lang="en-GB" dirty="0"/>
          </a:p>
        </p:txBody>
      </p:sp>
    </p:spTree>
    <p:extLst>
      <p:ext uri="{BB962C8B-B14F-4D97-AF65-F5344CB8AC3E}">
        <p14:creationId xmlns:p14="http://schemas.microsoft.com/office/powerpoint/2010/main" val="13951607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GB" dirty="0"/>
              <a:t>Part 4 – </a:t>
            </a:r>
            <a:r>
              <a:rPr lang="en-GB" dirty="0" smtClean="0"/>
              <a:t>Direct Payments</a:t>
            </a:r>
            <a:endParaRPr lang="en-US" dirty="0"/>
          </a:p>
        </p:txBody>
      </p:sp>
      <p:sp>
        <p:nvSpPr>
          <p:cNvPr id="4" name="Content Placeholder 3"/>
          <p:cNvSpPr>
            <a:spLocks noGrp="1"/>
          </p:cNvSpPr>
          <p:nvPr>
            <p:ph sz="half" idx="2"/>
          </p:nvPr>
        </p:nvSpPr>
        <p:spPr>
          <a:xfrm>
            <a:off x="2394857" y="1629681"/>
            <a:ext cx="6487886" cy="3660775"/>
          </a:xfrm>
        </p:spPr>
        <p:txBody>
          <a:bodyPr>
            <a:normAutofit lnSpcReduction="10000"/>
          </a:bodyPr>
          <a:lstStyle/>
          <a:p>
            <a:r>
              <a:rPr lang="en-GB" dirty="0"/>
              <a:t>Direct payments give the carer eligible for support the autonomy to determine exactly the services that are right for them </a:t>
            </a:r>
            <a:endParaRPr lang="en-GB" dirty="0" smtClean="0"/>
          </a:p>
          <a:p>
            <a:r>
              <a:rPr lang="en-GB" dirty="0" smtClean="0"/>
              <a:t>The </a:t>
            </a:r>
            <a:r>
              <a:rPr lang="en-GB" dirty="0"/>
              <a:t>local authority </a:t>
            </a:r>
            <a:r>
              <a:rPr lang="en-GB" b="1" dirty="0" smtClean="0"/>
              <a:t>must</a:t>
            </a:r>
            <a:r>
              <a:rPr lang="en-GB" dirty="0" smtClean="0"/>
              <a:t> </a:t>
            </a:r>
            <a:r>
              <a:rPr lang="en-GB" dirty="0"/>
              <a:t>make direct payments available where a </a:t>
            </a:r>
            <a:r>
              <a:rPr lang="en-GB" b="1" dirty="0">
                <a:solidFill>
                  <a:srgbClr val="C00000"/>
                </a:solidFill>
              </a:rPr>
              <a:t>carer </a:t>
            </a:r>
            <a:r>
              <a:rPr lang="en-GB" dirty="0"/>
              <a:t>expresses a wish to receive them and where they enable a carer to achieve their personal outcomes and meet their eligible support needs</a:t>
            </a:r>
          </a:p>
        </p:txBody>
      </p:sp>
    </p:spTree>
    <p:extLst>
      <p:ext uri="{BB962C8B-B14F-4D97-AF65-F5344CB8AC3E}">
        <p14:creationId xmlns:p14="http://schemas.microsoft.com/office/powerpoint/2010/main" val="32532528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1850" y="1450135"/>
            <a:ext cx="10515600" cy="2852737"/>
          </a:xfrm>
        </p:spPr>
        <p:txBody>
          <a:bodyPr/>
          <a:lstStyle/>
          <a:p>
            <a:r>
              <a:rPr lang="en-GB" dirty="0" smtClean="0"/>
              <a:t>Part </a:t>
            </a:r>
            <a:r>
              <a:rPr lang="en-GB" dirty="0"/>
              <a:t>5</a:t>
            </a:r>
          </a:p>
        </p:txBody>
      </p:sp>
      <p:sp>
        <p:nvSpPr>
          <p:cNvPr id="6" name="Text Placeholder 5"/>
          <p:cNvSpPr>
            <a:spLocks noGrp="1"/>
          </p:cNvSpPr>
          <p:nvPr>
            <p:ph type="body" idx="1"/>
          </p:nvPr>
        </p:nvSpPr>
        <p:spPr>
          <a:xfrm>
            <a:off x="7023644" y="598377"/>
            <a:ext cx="4095206" cy="3704496"/>
          </a:xfrm>
        </p:spPr>
        <p:txBody>
          <a:bodyPr>
            <a:normAutofit lnSpcReduction="10000"/>
          </a:bodyPr>
          <a:lstStyle/>
          <a:p>
            <a:r>
              <a:rPr lang="en-GB" sz="2600" dirty="0"/>
              <a:t>“</a:t>
            </a:r>
            <a:r>
              <a:rPr lang="en-GB" sz="2600" i="1" dirty="0"/>
              <a:t>Paying for additional care is expensive and has reduced my ability to finance my own old age, whatever my health</a:t>
            </a:r>
            <a:r>
              <a:rPr lang="en-GB" sz="2600" dirty="0" smtClean="0"/>
              <a:t>”</a:t>
            </a:r>
          </a:p>
          <a:p>
            <a:endParaRPr lang="en-GB" sz="2600" dirty="0" smtClean="0"/>
          </a:p>
          <a:p>
            <a:endParaRPr lang="en-GB" sz="2600" dirty="0"/>
          </a:p>
          <a:p>
            <a:endParaRPr lang="en-GB" sz="2600" dirty="0"/>
          </a:p>
          <a:p>
            <a:r>
              <a:rPr lang="en-GB" sz="2600" b="1" i="1" dirty="0"/>
              <a:t>Carer</a:t>
            </a:r>
            <a:endParaRPr lang="en-GB" sz="2600" dirty="0"/>
          </a:p>
        </p:txBody>
      </p:sp>
    </p:spTree>
    <p:extLst>
      <p:ext uri="{BB962C8B-B14F-4D97-AF65-F5344CB8AC3E}">
        <p14:creationId xmlns:p14="http://schemas.microsoft.com/office/powerpoint/2010/main" val="329620474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fontScale="90000"/>
          </a:bodyPr>
          <a:lstStyle/>
          <a:p>
            <a:r>
              <a:rPr lang="en-GB" dirty="0"/>
              <a:t>Part 4 and 5 Charging and </a:t>
            </a:r>
            <a:r>
              <a:rPr lang="en-GB" dirty="0" smtClean="0"/>
              <a:t>Financial Assessment</a:t>
            </a:r>
            <a:r>
              <a:rPr lang="en-GB" dirty="0"/>
              <a:t/>
            </a:r>
            <a:br>
              <a:rPr lang="en-GB" dirty="0"/>
            </a:br>
            <a:endParaRPr lang="en-GB" dirty="0"/>
          </a:p>
        </p:txBody>
      </p:sp>
      <p:sp>
        <p:nvSpPr>
          <p:cNvPr id="4" name="Content Placeholder 3"/>
          <p:cNvSpPr>
            <a:spLocks noGrp="1"/>
          </p:cNvSpPr>
          <p:nvPr>
            <p:ph sz="half" idx="2"/>
          </p:nvPr>
        </p:nvSpPr>
        <p:spPr>
          <a:xfrm>
            <a:off x="2264229" y="1325563"/>
            <a:ext cx="6542314" cy="4041775"/>
          </a:xfrm>
        </p:spPr>
        <p:txBody>
          <a:bodyPr>
            <a:normAutofit lnSpcReduction="10000"/>
          </a:bodyPr>
          <a:lstStyle/>
          <a:p>
            <a:pPr marL="0" indent="0">
              <a:buNone/>
            </a:pPr>
            <a:r>
              <a:rPr lang="en-GB" sz="3000" dirty="0" smtClean="0"/>
              <a:t>Existing service users will be charged under existing arrangements until care plans are reviewed or updated</a:t>
            </a:r>
          </a:p>
          <a:p>
            <a:pPr marL="0" indent="0">
              <a:buNone/>
            </a:pPr>
            <a:r>
              <a:rPr lang="en-GB" sz="3000" dirty="0" smtClean="0"/>
              <a:t>Local authorities can not charge :</a:t>
            </a:r>
          </a:p>
          <a:p>
            <a:pPr marL="0" indent="0">
              <a:buNone/>
            </a:pPr>
            <a:endParaRPr lang="en-GB" sz="1100" dirty="0" smtClean="0"/>
          </a:p>
          <a:p>
            <a:pPr lvl="1"/>
            <a:r>
              <a:rPr lang="en-GB" sz="2800" dirty="0" smtClean="0"/>
              <a:t>a parent or guardian for care and support that their child receives under Part 4 of the Act</a:t>
            </a:r>
          </a:p>
          <a:p>
            <a:pPr lvl="1"/>
            <a:r>
              <a:rPr lang="en-GB" sz="2800" dirty="0" smtClean="0"/>
              <a:t>for support to a </a:t>
            </a:r>
            <a:r>
              <a:rPr lang="en-GB" sz="2800" b="1" dirty="0" smtClean="0">
                <a:solidFill>
                  <a:srgbClr val="C00000"/>
                </a:solidFill>
              </a:rPr>
              <a:t>child</a:t>
            </a:r>
            <a:r>
              <a:rPr lang="en-GB" sz="2800" dirty="0" smtClean="0"/>
              <a:t> who is a </a:t>
            </a:r>
            <a:r>
              <a:rPr lang="en-GB" sz="2800" b="1" dirty="0" smtClean="0">
                <a:solidFill>
                  <a:srgbClr val="C00000"/>
                </a:solidFill>
              </a:rPr>
              <a:t>carer</a:t>
            </a:r>
            <a:r>
              <a:rPr lang="en-GB" sz="2800" dirty="0" smtClean="0"/>
              <a:t> (under 18 years of age)</a:t>
            </a:r>
          </a:p>
          <a:p>
            <a:endParaRPr lang="en-GB" dirty="0"/>
          </a:p>
        </p:txBody>
      </p:sp>
    </p:spTree>
    <p:extLst>
      <p:ext uri="{BB962C8B-B14F-4D97-AF65-F5344CB8AC3E}">
        <p14:creationId xmlns:p14="http://schemas.microsoft.com/office/powerpoint/2010/main" val="2444862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5057"/>
            <a:ext cx="10515600" cy="1325563"/>
          </a:xfrm>
        </p:spPr>
        <p:txBody>
          <a:bodyPr/>
          <a:lstStyle/>
          <a:p>
            <a:r>
              <a:rPr lang="en-GB" dirty="0"/>
              <a:t>Charging for support to adult carers</a:t>
            </a:r>
            <a:br>
              <a:rPr lang="en-GB" dirty="0"/>
            </a:br>
            <a:endParaRPr lang="en-GB" dirty="0"/>
          </a:p>
        </p:txBody>
      </p:sp>
      <p:sp>
        <p:nvSpPr>
          <p:cNvPr id="4" name="Content Placeholder 3"/>
          <p:cNvSpPr>
            <a:spLocks noGrp="1"/>
          </p:cNvSpPr>
          <p:nvPr>
            <p:ph sz="half" idx="2"/>
          </p:nvPr>
        </p:nvSpPr>
        <p:spPr>
          <a:xfrm>
            <a:off x="2177142" y="1412648"/>
            <a:ext cx="6977744" cy="4171723"/>
          </a:xfrm>
        </p:spPr>
        <p:txBody>
          <a:bodyPr>
            <a:normAutofit lnSpcReduction="10000"/>
          </a:bodyPr>
          <a:lstStyle/>
          <a:p>
            <a:pPr marL="0" indent="0">
              <a:buNone/>
            </a:pPr>
            <a:r>
              <a:rPr lang="en-GB" dirty="0"/>
              <a:t>Where an adult </a:t>
            </a:r>
            <a:r>
              <a:rPr lang="en-GB" dirty="0" smtClean="0"/>
              <a:t>carer (18+) has </a:t>
            </a:r>
            <a:r>
              <a:rPr lang="en-GB" dirty="0"/>
              <a:t>eligible support needs, the local authority has a duty, or in some cases a power, to arrange support to meet their needs</a:t>
            </a:r>
          </a:p>
          <a:p>
            <a:pPr lvl="0"/>
            <a:r>
              <a:rPr lang="en-GB" dirty="0"/>
              <a:t>A local authority </a:t>
            </a:r>
            <a:r>
              <a:rPr lang="en-GB" b="1" dirty="0" smtClean="0"/>
              <a:t>must not </a:t>
            </a:r>
            <a:r>
              <a:rPr lang="en-GB" dirty="0" smtClean="0"/>
              <a:t>charge </a:t>
            </a:r>
            <a:r>
              <a:rPr lang="en-GB" dirty="0"/>
              <a:t>an </a:t>
            </a:r>
            <a:r>
              <a:rPr lang="en-GB" b="1" dirty="0">
                <a:solidFill>
                  <a:srgbClr val="C00000"/>
                </a:solidFill>
              </a:rPr>
              <a:t>adult carer </a:t>
            </a:r>
            <a:r>
              <a:rPr lang="en-GB" dirty="0"/>
              <a:t>for care and support provided directly to the person for whom they care</a:t>
            </a:r>
          </a:p>
          <a:p>
            <a:pPr lvl="0"/>
            <a:r>
              <a:rPr lang="en-GB" dirty="0"/>
              <a:t>In addition, local authorities </a:t>
            </a:r>
            <a:r>
              <a:rPr lang="en-GB" b="1" dirty="0" smtClean="0"/>
              <a:t>are not required</a:t>
            </a:r>
            <a:r>
              <a:rPr lang="en-GB" dirty="0" smtClean="0"/>
              <a:t> </a:t>
            </a:r>
            <a:r>
              <a:rPr lang="en-GB" dirty="0"/>
              <a:t>to charge an adult carer for support and in many cases it would be a false economy to do </a:t>
            </a:r>
            <a:r>
              <a:rPr lang="en-GB" dirty="0" smtClean="0"/>
              <a:t>so</a:t>
            </a:r>
            <a:endParaRPr lang="en-GB" dirty="0"/>
          </a:p>
        </p:txBody>
      </p:sp>
    </p:spTree>
    <p:extLst>
      <p:ext uri="{BB962C8B-B14F-4D97-AF65-F5344CB8AC3E}">
        <p14:creationId xmlns:p14="http://schemas.microsoft.com/office/powerpoint/2010/main" val="2510373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1839"/>
            <a:ext cx="10515600" cy="1325563"/>
          </a:xfrm>
        </p:spPr>
        <p:txBody>
          <a:bodyPr/>
          <a:lstStyle/>
          <a:p>
            <a:r>
              <a:rPr lang="en-GB" dirty="0"/>
              <a:t>Charging for support to adult carers</a:t>
            </a:r>
            <a:br>
              <a:rPr lang="en-GB" dirty="0"/>
            </a:br>
            <a:endParaRPr lang="en-GB" dirty="0"/>
          </a:p>
        </p:txBody>
      </p:sp>
      <p:sp>
        <p:nvSpPr>
          <p:cNvPr id="4" name="Content Placeholder 3"/>
          <p:cNvSpPr>
            <a:spLocks noGrp="1"/>
          </p:cNvSpPr>
          <p:nvPr>
            <p:ph sz="half" idx="2"/>
          </p:nvPr>
        </p:nvSpPr>
        <p:spPr>
          <a:xfrm>
            <a:off x="2340428" y="1527402"/>
            <a:ext cx="6814458" cy="3882798"/>
          </a:xfrm>
        </p:spPr>
        <p:txBody>
          <a:bodyPr>
            <a:normAutofit fontScale="85000" lnSpcReduction="20000"/>
          </a:bodyPr>
          <a:lstStyle/>
          <a:p>
            <a:r>
              <a:rPr lang="en-GB" dirty="0" smtClean="0"/>
              <a:t>Local </a:t>
            </a:r>
            <a:r>
              <a:rPr lang="en-GB" dirty="0"/>
              <a:t>authorities </a:t>
            </a:r>
            <a:r>
              <a:rPr lang="en-GB" b="1" dirty="0" smtClean="0">
                <a:solidFill>
                  <a:srgbClr val="C00000"/>
                </a:solidFill>
              </a:rPr>
              <a:t>must</a:t>
            </a:r>
            <a:r>
              <a:rPr lang="en-GB" dirty="0" smtClean="0"/>
              <a:t> consider </a:t>
            </a:r>
            <a:r>
              <a:rPr lang="en-GB" dirty="0"/>
              <a:t>the likely impact of any charges, particularly their willingness and ability to continue their caring </a:t>
            </a:r>
            <a:r>
              <a:rPr lang="en-GB" dirty="0" smtClean="0"/>
              <a:t>responsibilities</a:t>
            </a:r>
          </a:p>
          <a:p>
            <a:pPr marL="0" indent="0">
              <a:buNone/>
            </a:pPr>
            <a:endParaRPr lang="en-GB" sz="300" dirty="0"/>
          </a:p>
          <a:p>
            <a:r>
              <a:rPr lang="en-GB" dirty="0"/>
              <a:t>Local authorities </a:t>
            </a:r>
            <a:r>
              <a:rPr lang="en-GB" b="1" dirty="0">
                <a:solidFill>
                  <a:srgbClr val="C00000"/>
                </a:solidFill>
              </a:rPr>
              <a:t>must </a:t>
            </a:r>
            <a:r>
              <a:rPr lang="en-GB" dirty="0" smtClean="0"/>
              <a:t>ensure </a:t>
            </a:r>
            <a:r>
              <a:rPr lang="en-GB" dirty="0"/>
              <a:t>that any charges do not negatively impact on a carer's ability to look after their own health and well-being and to care effectively and </a:t>
            </a:r>
            <a:r>
              <a:rPr lang="en-GB" dirty="0" smtClean="0"/>
              <a:t>safely</a:t>
            </a:r>
          </a:p>
          <a:p>
            <a:pPr marL="0" indent="0">
              <a:buNone/>
            </a:pPr>
            <a:endParaRPr lang="en-GB" sz="300" dirty="0"/>
          </a:p>
          <a:p>
            <a:r>
              <a:rPr lang="en-GB" dirty="0"/>
              <a:t>In considering whether to charge or seek a contribution, local authorities </a:t>
            </a:r>
            <a:r>
              <a:rPr lang="en-GB" b="1" dirty="0">
                <a:solidFill>
                  <a:srgbClr val="C00000"/>
                </a:solidFill>
              </a:rPr>
              <a:t>must </a:t>
            </a:r>
            <a:r>
              <a:rPr lang="en-GB" dirty="0" smtClean="0"/>
              <a:t>consider </a:t>
            </a:r>
            <a:r>
              <a:rPr lang="en-GB" dirty="0"/>
              <a:t>the level of the charge it proposes </a:t>
            </a:r>
            <a:r>
              <a:rPr lang="en-GB" dirty="0" smtClean="0"/>
              <a:t>and </a:t>
            </a:r>
            <a:r>
              <a:rPr lang="en-GB" dirty="0"/>
              <a:t>the impact this will have on the carer's ability to undertake their caring </a:t>
            </a:r>
            <a:r>
              <a:rPr lang="en-GB" dirty="0" smtClean="0"/>
              <a:t>role</a:t>
            </a:r>
            <a:endParaRPr lang="en-GB" dirty="0"/>
          </a:p>
        </p:txBody>
      </p:sp>
    </p:spTree>
    <p:extLst>
      <p:ext uri="{BB962C8B-B14F-4D97-AF65-F5344CB8AC3E}">
        <p14:creationId xmlns:p14="http://schemas.microsoft.com/office/powerpoint/2010/main" val="7894608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10</a:t>
            </a:r>
            <a:endParaRPr lang="en-US" dirty="0"/>
          </a:p>
        </p:txBody>
      </p:sp>
      <p:sp>
        <p:nvSpPr>
          <p:cNvPr id="3" name="Text Placeholder 5"/>
          <p:cNvSpPr>
            <a:spLocks noGrp="1"/>
          </p:cNvSpPr>
          <p:nvPr>
            <p:ph type="body" idx="1"/>
          </p:nvPr>
        </p:nvSpPr>
        <p:spPr>
          <a:xfrm>
            <a:off x="7023644" y="598377"/>
            <a:ext cx="4095206" cy="3704496"/>
          </a:xfrm>
        </p:spPr>
        <p:txBody>
          <a:bodyPr>
            <a:noAutofit/>
          </a:bodyPr>
          <a:lstStyle/>
          <a:p>
            <a:endParaRPr lang="en-GB" sz="2800" i="1" dirty="0" smtClean="0"/>
          </a:p>
          <a:p>
            <a:r>
              <a:rPr lang="en-GB" sz="2800" i="1" dirty="0" smtClean="0"/>
              <a:t>“I feel like I can’t complain”</a:t>
            </a:r>
          </a:p>
          <a:p>
            <a:endParaRPr lang="en-GB" sz="2800" dirty="0" smtClean="0"/>
          </a:p>
          <a:p>
            <a:endParaRPr lang="en-GB" sz="2800" i="1" dirty="0" smtClean="0"/>
          </a:p>
          <a:p>
            <a:endParaRPr lang="en-GB" sz="2800" i="1" dirty="0"/>
          </a:p>
          <a:p>
            <a:endParaRPr lang="en-GB" sz="2800" i="1" dirty="0" smtClean="0"/>
          </a:p>
          <a:p>
            <a:r>
              <a:rPr lang="en-GB" sz="2800" i="1" dirty="0" smtClean="0"/>
              <a:t>Carer</a:t>
            </a:r>
            <a:endParaRPr lang="en-GB" sz="2800" dirty="0"/>
          </a:p>
        </p:txBody>
      </p:sp>
    </p:spTree>
    <p:extLst>
      <p:ext uri="{BB962C8B-B14F-4D97-AF65-F5344CB8AC3E}">
        <p14:creationId xmlns:p14="http://schemas.microsoft.com/office/powerpoint/2010/main" val="6752845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853"/>
            <a:ext cx="10515600" cy="1325563"/>
          </a:xfrm>
        </p:spPr>
        <p:txBody>
          <a:bodyPr/>
          <a:lstStyle/>
          <a:p>
            <a:r>
              <a:rPr lang="en-GB" dirty="0" smtClean="0"/>
              <a:t>Part 10 – Complaints, Representations and Advocacy Services</a:t>
            </a:r>
            <a:endParaRPr lang="en-GB" dirty="0"/>
          </a:p>
        </p:txBody>
      </p:sp>
      <p:sp>
        <p:nvSpPr>
          <p:cNvPr id="4" name="Content Placeholder 3"/>
          <p:cNvSpPr>
            <a:spLocks noGrp="1"/>
          </p:cNvSpPr>
          <p:nvPr>
            <p:ph sz="half" idx="2"/>
          </p:nvPr>
        </p:nvSpPr>
        <p:spPr>
          <a:xfrm>
            <a:off x="2503714" y="1844221"/>
            <a:ext cx="6954611" cy="3435350"/>
          </a:xfrm>
        </p:spPr>
        <p:txBody>
          <a:bodyPr>
            <a:normAutofit/>
          </a:bodyPr>
          <a:lstStyle/>
          <a:p>
            <a:r>
              <a:rPr lang="en-GB" dirty="0" smtClean="0"/>
              <a:t>Part 10 Complaints and advocacy is as relevant to </a:t>
            </a:r>
            <a:r>
              <a:rPr lang="en-GB" b="1" dirty="0" smtClean="0">
                <a:solidFill>
                  <a:srgbClr val="C00000"/>
                </a:solidFill>
              </a:rPr>
              <a:t>carers</a:t>
            </a:r>
            <a:r>
              <a:rPr lang="en-GB" dirty="0" smtClean="0"/>
              <a:t> as the people they care for</a:t>
            </a:r>
          </a:p>
          <a:p>
            <a:r>
              <a:rPr lang="en-GB" dirty="0" smtClean="0"/>
              <a:t>Current complaints procedures apply – local resolution, formal investigation, Ombudsman for Wales </a:t>
            </a:r>
          </a:p>
          <a:p>
            <a:r>
              <a:rPr lang="en-GB" dirty="0" smtClean="0"/>
              <a:t>There is nothing in the new Act to allow for appeals should a person be dissatisfied with the outcome of the complaint</a:t>
            </a:r>
            <a:endParaRPr lang="en-GB" dirty="0"/>
          </a:p>
        </p:txBody>
      </p:sp>
    </p:spTree>
    <p:extLst>
      <p:ext uri="{BB962C8B-B14F-4D97-AF65-F5344CB8AC3E}">
        <p14:creationId xmlns:p14="http://schemas.microsoft.com/office/powerpoint/2010/main" val="207935913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1850" y="1450135"/>
            <a:ext cx="10515600" cy="2852737"/>
          </a:xfrm>
        </p:spPr>
        <p:txBody>
          <a:bodyPr/>
          <a:lstStyle/>
          <a:p>
            <a:r>
              <a:rPr lang="en-GB" dirty="0" smtClean="0"/>
              <a:t>Summary </a:t>
            </a:r>
            <a:endParaRPr lang="en-GB" dirty="0"/>
          </a:p>
        </p:txBody>
      </p:sp>
      <p:sp>
        <p:nvSpPr>
          <p:cNvPr id="6" name="Text Placeholder 5"/>
          <p:cNvSpPr>
            <a:spLocks noGrp="1"/>
          </p:cNvSpPr>
          <p:nvPr>
            <p:ph type="body" idx="1"/>
          </p:nvPr>
        </p:nvSpPr>
        <p:spPr>
          <a:xfrm>
            <a:off x="7437982" y="598376"/>
            <a:ext cx="4095206" cy="3704496"/>
          </a:xfrm>
        </p:spPr>
        <p:txBody>
          <a:bodyPr>
            <a:normAutofit/>
          </a:bodyPr>
          <a:lstStyle/>
          <a:p>
            <a:r>
              <a:rPr lang="en-GB" sz="2600" i="1" dirty="0" smtClean="0"/>
              <a:t>“</a:t>
            </a:r>
            <a:r>
              <a:rPr lang="en-GB" sz="2600" i="1" dirty="0"/>
              <a:t>How are we going to ensure that carers are being reached and supported in the community? Without proper systems in place to support carers many are left </a:t>
            </a:r>
            <a:r>
              <a:rPr lang="en-GB" sz="2600" i="1" dirty="0" smtClean="0"/>
              <a:t>isolated </a:t>
            </a:r>
            <a:r>
              <a:rPr lang="en-GB" sz="2600" i="1" dirty="0"/>
              <a:t>and </a:t>
            </a:r>
            <a:r>
              <a:rPr lang="en-GB" sz="2600" i="1" dirty="0" smtClean="0"/>
              <a:t>alone”</a:t>
            </a:r>
          </a:p>
          <a:p>
            <a:endParaRPr lang="en-GB" sz="2600" i="1" dirty="0" smtClean="0"/>
          </a:p>
          <a:p>
            <a:r>
              <a:rPr lang="en-GB" sz="2600" i="1" dirty="0" smtClean="0"/>
              <a:t>Carer</a:t>
            </a:r>
            <a:endParaRPr lang="en-GB" sz="2600" i="1" dirty="0"/>
          </a:p>
        </p:txBody>
      </p:sp>
    </p:spTree>
    <p:extLst>
      <p:ext uri="{BB962C8B-B14F-4D97-AF65-F5344CB8AC3E}">
        <p14:creationId xmlns:p14="http://schemas.microsoft.com/office/powerpoint/2010/main" val="208285944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8296"/>
            <a:ext cx="10515600" cy="1325563"/>
          </a:xfrm>
        </p:spPr>
        <p:txBody>
          <a:bodyPr/>
          <a:lstStyle/>
          <a:p>
            <a:r>
              <a:rPr lang="en-GB" dirty="0" smtClean="0"/>
              <a:t>Summary</a:t>
            </a:r>
            <a:endParaRPr lang="en-GB" dirty="0"/>
          </a:p>
        </p:txBody>
      </p:sp>
      <p:sp>
        <p:nvSpPr>
          <p:cNvPr id="4" name="Content Placeholder 3"/>
          <p:cNvSpPr>
            <a:spLocks noGrp="1"/>
          </p:cNvSpPr>
          <p:nvPr>
            <p:ph sz="half" idx="2"/>
          </p:nvPr>
        </p:nvSpPr>
        <p:spPr>
          <a:xfrm>
            <a:off x="2677885" y="1498600"/>
            <a:ext cx="6291943" cy="3830638"/>
          </a:xfrm>
        </p:spPr>
        <p:txBody>
          <a:bodyPr>
            <a:normAutofit/>
          </a:bodyPr>
          <a:lstStyle/>
          <a:p>
            <a:pPr marL="0" indent="0">
              <a:buNone/>
            </a:pPr>
            <a:r>
              <a:rPr lang="en-US" dirty="0"/>
              <a:t>The Act includes significant changes for </a:t>
            </a:r>
            <a:r>
              <a:rPr lang="en-US" b="1" dirty="0">
                <a:solidFill>
                  <a:srgbClr val="C00000"/>
                </a:solidFill>
              </a:rPr>
              <a:t>carers</a:t>
            </a:r>
            <a:r>
              <a:rPr lang="en-US" dirty="0"/>
              <a:t> including new rights and </a:t>
            </a:r>
            <a:r>
              <a:rPr lang="en-US" dirty="0" smtClean="0"/>
              <a:t>duties </a:t>
            </a:r>
            <a:br>
              <a:rPr lang="en-US" dirty="0" smtClean="0"/>
            </a:br>
            <a:r>
              <a:rPr lang="en-US" dirty="0" smtClean="0"/>
              <a:t>on </a:t>
            </a:r>
            <a:r>
              <a:rPr lang="en-US" dirty="0"/>
              <a:t>local </a:t>
            </a:r>
            <a:r>
              <a:rPr lang="en-US" dirty="0" smtClean="0"/>
              <a:t>authorities</a:t>
            </a:r>
          </a:p>
          <a:p>
            <a:r>
              <a:rPr lang="en-US" dirty="0" smtClean="0"/>
              <a:t>A new broader definition of a carer</a:t>
            </a:r>
          </a:p>
          <a:p>
            <a:r>
              <a:rPr lang="en-US" dirty="0" smtClean="0"/>
              <a:t>A duty to offer carers their own needs assessment </a:t>
            </a:r>
          </a:p>
          <a:p>
            <a:r>
              <a:rPr lang="en-US" dirty="0" smtClean="0"/>
              <a:t>A legal duty to meet the eligible needs of carers following assessment</a:t>
            </a:r>
          </a:p>
          <a:p>
            <a:endParaRPr lang="en-US" sz="3000" dirty="0" smtClean="0"/>
          </a:p>
          <a:p>
            <a:endParaRPr lang="en-US" sz="3000" dirty="0"/>
          </a:p>
          <a:p>
            <a:pPr marL="0" indent="0">
              <a:buNone/>
            </a:pPr>
            <a:endParaRPr lang="en-GB" dirty="0" smtClean="0"/>
          </a:p>
        </p:txBody>
      </p:sp>
    </p:spTree>
    <p:extLst>
      <p:ext uri="{BB962C8B-B14F-4D97-AF65-F5344CB8AC3E}">
        <p14:creationId xmlns:p14="http://schemas.microsoft.com/office/powerpoint/2010/main" val="21424922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0068"/>
            <a:ext cx="10515600" cy="1325563"/>
          </a:xfrm>
        </p:spPr>
        <p:txBody>
          <a:bodyPr/>
          <a:lstStyle/>
          <a:p>
            <a:r>
              <a:rPr lang="en-US" dirty="0" smtClean="0"/>
              <a:t>Social Services and Well-being (Wales) Act 2014</a:t>
            </a:r>
            <a:endParaRPr lang="en-US" dirty="0"/>
          </a:p>
        </p:txBody>
      </p:sp>
      <p:sp>
        <p:nvSpPr>
          <p:cNvPr id="5" name="Content Placeholder 4"/>
          <p:cNvSpPr>
            <a:spLocks noGrp="1"/>
          </p:cNvSpPr>
          <p:nvPr>
            <p:ph sz="half" idx="2"/>
          </p:nvPr>
        </p:nvSpPr>
        <p:spPr>
          <a:xfrm>
            <a:off x="2645228" y="1690688"/>
            <a:ext cx="6662058" cy="3570287"/>
          </a:xfrm>
        </p:spPr>
        <p:txBody>
          <a:bodyPr>
            <a:normAutofit/>
          </a:bodyPr>
          <a:lstStyle/>
          <a:p>
            <a:r>
              <a:rPr lang="en-US" dirty="0" smtClean="0"/>
              <a:t>The Social Services and Well-being (Wales) Act </a:t>
            </a:r>
            <a:r>
              <a:rPr lang="en-US" smtClean="0"/>
              <a:t>2014 </a:t>
            </a:r>
            <a:r>
              <a:rPr lang="en-US" smtClean="0"/>
              <a:t>came </a:t>
            </a:r>
            <a:r>
              <a:rPr lang="en-US" dirty="0" smtClean="0"/>
              <a:t>into force in April 2016 and is intended to transform the way social services are delivered</a:t>
            </a:r>
          </a:p>
          <a:p>
            <a:pPr marL="0" indent="0">
              <a:buNone/>
            </a:pPr>
            <a:endParaRPr lang="en-US" sz="1000" dirty="0" smtClean="0"/>
          </a:p>
          <a:p>
            <a:r>
              <a:rPr lang="en-US" dirty="0" smtClean="0"/>
              <a:t>The Act includes significant changes for carers including new rights and new duties on local authorities</a:t>
            </a:r>
            <a:endParaRPr lang="en-US" dirty="0"/>
          </a:p>
        </p:txBody>
      </p:sp>
    </p:spTree>
    <p:extLst>
      <p:ext uri="{BB962C8B-B14F-4D97-AF65-F5344CB8AC3E}">
        <p14:creationId xmlns:p14="http://schemas.microsoft.com/office/powerpoint/2010/main" val="213839312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8296"/>
            <a:ext cx="10515600" cy="1325563"/>
          </a:xfrm>
        </p:spPr>
        <p:txBody>
          <a:bodyPr/>
          <a:lstStyle/>
          <a:p>
            <a:r>
              <a:rPr lang="en-GB" dirty="0" smtClean="0"/>
              <a:t>Summary</a:t>
            </a:r>
            <a:endParaRPr lang="en-GB" dirty="0"/>
          </a:p>
        </p:txBody>
      </p:sp>
      <p:sp>
        <p:nvSpPr>
          <p:cNvPr id="4" name="Content Placeholder 3"/>
          <p:cNvSpPr>
            <a:spLocks noGrp="1"/>
          </p:cNvSpPr>
          <p:nvPr>
            <p:ph sz="half" idx="2"/>
          </p:nvPr>
        </p:nvSpPr>
        <p:spPr>
          <a:xfrm>
            <a:off x="2677885" y="1498600"/>
            <a:ext cx="6291943" cy="3435350"/>
          </a:xfrm>
        </p:spPr>
        <p:txBody>
          <a:bodyPr>
            <a:normAutofit/>
          </a:bodyPr>
          <a:lstStyle/>
          <a:p>
            <a:pPr marL="0" indent="0">
              <a:buNone/>
            </a:pPr>
            <a:r>
              <a:rPr lang="en-US" b="1" dirty="0" smtClean="0">
                <a:solidFill>
                  <a:srgbClr val="C00000"/>
                </a:solidFill>
              </a:rPr>
              <a:t>Carers</a:t>
            </a:r>
            <a:r>
              <a:rPr lang="en-US" dirty="0" smtClean="0"/>
              <a:t> </a:t>
            </a:r>
            <a:r>
              <a:rPr lang="en-US" dirty="0"/>
              <a:t>are at the heart of the new </a:t>
            </a:r>
            <a:r>
              <a:rPr lang="en-US" dirty="0" smtClean="0"/>
              <a:t>Act,  providing a significant opportunity to support them as full partners </a:t>
            </a:r>
          </a:p>
          <a:p>
            <a:pPr marL="0" indent="0">
              <a:buNone/>
            </a:pPr>
            <a:endParaRPr lang="en-US" sz="1000" dirty="0" smtClean="0"/>
          </a:p>
          <a:p>
            <a:pPr marL="0" indent="0">
              <a:buNone/>
            </a:pPr>
            <a:r>
              <a:rPr lang="en-US" dirty="0" smtClean="0"/>
              <a:t>Carers </a:t>
            </a:r>
            <a:r>
              <a:rPr lang="en-US" dirty="0"/>
              <a:t>contribute 96% of care in the community in Wales, looking after their </a:t>
            </a:r>
            <a:r>
              <a:rPr lang="en-US" dirty="0" smtClean="0"/>
              <a:t>well-being </a:t>
            </a:r>
            <a:r>
              <a:rPr lang="en-US" dirty="0"/>
              <a:t>will be vital to delivering sustainable social services</a:t>
            </a:r>
          </a:p>
          <a:p>
            <a:pPr marL="0" indent="0">
              <a:buNone/>
            </a:pPr>
            <a:endParaRPr lang="en-US" dirty="0"/>
          </a:p>
          <a:p>
            <a:pPr marL="0" indent="0">
              <a:buNone/>
            </a:pPr>
            <a:endParaRPr lang="en-US" sz="3000" dirty="0" smtClean="0"/>
          </a:p>
          <a:p>
            <a:endParaRPr lang="en-US" sz="3000" dirty="0"/>
          </a:p>
          <a:p>
            <a:pPr marL="0" indent="0">
              <a:buNone/>
            </a:pPr>
            <a:endParaRPr lang="en-GB" dirty="0" smtClean="0"/>
          </a:p>
        </p:txBody>
      </p:sp>
    </p:spTree>
    <p:extLst>
      <p:ext uri="{BB962C8B-B14F-4D97-AF65-F5344CB8AC3E}">
        <p14:creationId xmlns:p14="http://schemas.microsoft.com/office/powerpoint/2010/main" val="129360372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800" dirty="0" smtClean="0"/>
              <a:t>Supporting carers and delivering upon new duties in the </a:t>
            </a:r>
            <a:br>
              <a:rPr lang="en-US" sz="4800" dirty="0" smtClean="0"/>
            </a:br>
            <a:r>
              <a:rPr lang="en-US" sz="4800" b="1" dirty="0" smtClean="0"/>
              <a:t>Social</a:t>
            </a:r>
            <a:r>
              <a:rPr lang="en-US" sz="4800" dirty="0" smtClean="0"/>
              <a:t> </a:t>
            </a:r>
            <a:r>
              <a:rPr lang="en-US" sz="4800" b="1" dirty="0" smtClean="0"/>
              <a:t>Services and Well-being (Wales) Act 2014</a:t>
            </a:r>
            <a:endParaRPr lang="en-US" sz="4800" b="1" dirty="0"/>
          </a:p>
        </p:txBody>
      </p:sp>
      <p:sp>
        <p:nvSpPr>
          <p:cNvPr id="3" name="Subtitle 2"/>
          <p:cNvSpPr>
            <a:spLocks noGrp="1"/>
          </p:cNvSpPr>
          <p:nvPr>
            <p:ph type="subTitle" idx="1"/>
          </p:nvPr>
        </p:nvSpPr>
        <p:spPr/>
        <p:txBody>
          <a:bodyPr/>
          <a:lstStyle/>
          <a:p>
            <a:r>
              <a:rPr lang="en-US" dirty="0" smtClean="0"/>
              <a:t>A training resource</a:t>
            </a:r>
          </a:p>
          <a:p>
            <a:endParaRPr lang="en-US" dirty="0"/>
          </a:p>
          <a:p>
            <a:r>
              <a:rPr lang="en-US" sz="3600" b="1" dirty="0" smtClean="0"/>
              <a:t>THANK YOU</a:t>
            </a:r>
            <a:endParaRPr lang="en-US" sz="3600" b="1" dirty="0"/>
          </a:p>
        </p:txBody>
      </p:sp>
    </p:spTree>
    <p:extLst>
      <p:ext uri="{BB962C8B-B14F-4D97-AF65-F5344CB8AC3E}">
        <p14:creationId xmlns:p14="http://schemas.microsoft.com/office/powerpoint/2010/main" val="34521471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1"/>
            <a:ext cx="10515600" cy="1325563"/>
          </a:xfrm>
        </p:spPr>
        <p:txBody>
          <a:bodyPr/>
          <a:lstStyle/>
          <a:p>
            <a:r>
              <a:rPr lang="en-US" dirty="0" smtClean="0"/>
              <a:t>Repeals</a:t>
            </a:r>
            <a:endParaRPr lang="en-US" dirty="0"/>
          </a:p>
        </p:txBody>
      </p:sp>
      <p:sp>
        <p:nvSpPr>
          <p:cNvPr id="4" name="Content Placeholder 3"/>
          <p:cNvSpPr>
            <a:spLocks noGrp="1"/>
          </p:cNvSpPr>
          <p:nvPr>
            <p:ph sz="half" idx="2"/>
          </p:nvPr>
        </p:nvSpPr>
        <p:spPr>
          <a:xfrm>
            <a:off x="2721427" y="1541691"/>
            <a:ext cx="6988630" cy="3763055"/>
          </a:xfrm>
        </p:spPr>
        <p:txBody>
          <a:bodyPr>
            <a:normAutofit fontScale="32500" lnSpcReduction="20000"/>
          </a:bodyPr>
          <a:lstStyle/>
          <a:p>
            <a:pPr marL="0" indent="0">
              <a:buClr>
                <a:srgbClr val="FF0000"/>
              </a:buClr>
              <a:buFontTx/>
              <a:buNone/>
              <a:defRPr/>
            </a:pPr>
            <a:r>
              <a:rPr lang="en-GB" sz="8600" b="1" dirty="0">
                <a:cs typeface="Arial" panose="020B0604020202020204" pitchFamily="34" charset="0"/>
              </a:rPr>
              <a:t>The Act repeals the majority of existing community care legislation including:</a:t>
            </a:r>
          </a:p>
          <a:p>
            <a:pPr marL="0" indent="0">
              <a:buClr>
                <a:srgbClr val="FF0000"/>
              </a:buClr>
              <a:buFontTx/>
              <a:buNone/>
              <a:defRPr/>
            </a:pPr>
            <a:endParaRPr lang="en-GB" dirty="0" smtClean="0">
              <a:cs typeface="Arial" panose="020B0604020202020204" pitchFamily="34" charset="0"/>
            </a:endParaRPr>
          </a:p>
          <a:p>
            <a:pPr marL="0" indent="0">
              <a:buClr>
                <a:srgbClr val="FF0000"/>
              </a:buClr>
              <a:buFontTx/>
              <a:buNone/>
              <a:defRPr/>
            </a:pPr>
            <a:endParaRPr lang="en-GB" dirty="0">
              <a:cs typeface="Arial" panose="020B0604020202020204" pitchFamily="34" charset="0"/>
            </a:endParaRPr>
          </a:p>
          <a:p>
            <a:pPr>
              <a:buFont typeface="Arial" panose="020B0604020202020204" pitchFamily="34" charset="0"/>
              <a:buChar char="•"/>
              <a:defRPr/>
            </a:pPr>
            <a:r>
              <a:rPr lang="en-GB" sz="8300" dirty="0">
                <a:cs typeface="Arial" panose="020B0604020202020204" pitchFamily="34" charset="0"/>
              </a:rPr>
              <a:t>The Carers (Recognition and Services) Act </a:t>
            </a:r>
            <a:r>
              <a:rPr lang="en-GB" sz="8300" dirty="0" smtClean="0">
                <a:cs typeface="Arial" panose="020B0604020202020204" pitchFamily="34" charset="0"/>
              </a:rPr>
              <a:t>1995</a:t>
            </a:r>
          </a:p>
          <a:p>
            <a:pPr marL="0" indent="0">
              <a:buNone/>
              <a:defRPr/>
            </a:pPr>
            <a:endParaRPr lang="en-GB" sz="1500" dirty="0">
              <a:cs typeface="Arial" panose="020B0604020202020204" pitchFamily="34" charset="0"/>
            </a:endParaRPr>
          </a:p>
          <a:p>
            <a:pPr>
              <a:buFont typeface="Arial" panose="020B0604020202020204" pitchFamily="34" charset="0"/>
              <a:buChar char="•"/>
              <a:defRPr/>
            </a:pPr>
            <a:r>
              <a:rPr lang="en-GB" sz="8300" dirty="0" smtClean="0">
                <a:cs typeface="Arial" panose="020B0604020202020204" pitchFamily="34" charset="0"/>
              </a:rPr>
              <a:t>The </a:t>
            </a:r>
            <a:r>
              <a:rPr lang="en-GB" sz="8300" dirty="0">
                <a:cs typeface="Arial" panose="020B0604020202020204" pitchFamily="34" charset="0"/>
              </a:rPr>
              <a:t>Carers and Disabled Children Act </a:t>
            </a:r>
            <a:r>
              <a:rPr lang="en-GB" sz="8300" dirty="0" smtClean="0">
                <a:cs typeface="Arial" panose="020B0604020202020204" pitchFamily="34" charset="0"/>
              </a:rPr>
              <a:t>2000</a:t>
            </a:r>
          </a:p>
          <a:p>
            <a:pPr marL="0" indent="0">
              <a:buNone/>
              <a:defRPr/>
            </a:pPr>
            <a:endParaRPr lang="en-GB" sz="1500" dirty="0">
              <a:cs typeface="Arial" panose="020B0604020202020204" pitchFamily="34" charset="0"/>
            </a:endParaRPr>
          </a:p>
          <a:p>
            <a:pPr>
              <a:buFont typeface="Arial" panose="020B0604020202020204" pitchFamily="34" charset="0"/>
              <a:buChar char="•"/>
              <a:defRPr/>
            </a:pPr>
            <a:r>
              <a:rPr lang="en-GB" sz="8300" dirty="0" smtClean="0">
                <a:cs typeface="Arial" panose="020B0604020202020204" pitchFamily="34" charset="0"/>
              </a:rPr>
              <a:t>The </a:t>
            </a:r>
            <a:r>
              <a:rPr lang="en-GB" sz="8300" dirty="0">
                <a:cs typeface="Arial" panose="020B0604020202020204" pitchFamily="34" charset="0"/>
              </a:rPr>
              <a:t>Carers (Equal Opportunities) Act </a:t>
            </a:r>
            <a:r>
              <a:rPr lang="en-GB" sz="8300" dirty="0" smtClean="0">
                <a:cs typeface="Arial" panose="020B0604020202020204" pitchFamily="34" charset="0"/>
              </a:rPr>
              <a:t>2004</a:t>
            </a:r>
          </a:p>
          <a:p>
            <a:pPr marL="0" indent="0">
              <a:buNone/>
              <a:defRPr/>
            </a:pPr>
            <a:endParaRPr lang="en-GB" sz="1500" dirty="0">
              <a:cs typeface="Arial" panose="020B0604020202020204" pitchFamily="34" charset="0"/>
            </a:endParaRPr>
          </a:p>
          <a:p>
            <a:pPr>
              <a:buFont typeface="Arial" panose="020B0604020202020204" pitchFamily="34" charset="0"/>
              <a:buChar char="•"/>
              <a:defRPr/>
            </a:pPr>
            <a:r>
              <a:rPr lang="en-GB" sz="8300" dirty="0" smtClean="0">
                <a:cs typeface="Arial" panose="020B0604020202020204" pitchFamily="34" charset="0"/>
              </a:rPr>
              <a:t>The </a:t>
            </a:r>
            <a:r>
              <a:rPr lang="en-GB" sz="8300" dirty="0">
                <a:cs typeface="Arial" panose="020B0604020202020204" pitchFamily="34" charset="0"/>
              </a:rPr>
              <a:t>Carers Strategies (Wales) Measure 2010</a:t>
            </a:r>
            <a:endParaRPr lang="en-GB" sz="8300" dirty="0"/>
          </a:p>
          <a:p>
            <a:pPr marL="0" indent="0">
              <a:buFontTx/>
              <a:buNone/>
              <a:defRPr/>
            </a:pPr>
            <a:endParaRPr lang="en-GB"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6877776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725"/>
            <a:ext cx="10515600" cy="1325563"/>
          </a:xfrm>
        </p:spPr>
        <p:txBody>
          <a:bodyPr/>
          <a:lstStyle/>
          <a:p>
            <a:r>
              <a:rPr lang="en-US" dirty="0" smtClean="0"/>
              <a:t>Social Services and Well-being (Wales) Act 2014</a:t>
            </a:r>
            <a:endParaRPr lang="en-US" dirty="0"/>
          </a:p>
        </p:txBody>
      </p:sp>
      <p:sp>
        <p:nvSpPr>
          <p:cNvPr id="5" name="Content Placeholder 4"/>
          <p:cNvSpPr>
            <a:spLocks noGrp="1"/>
          </p:cNvSpPr>
          <p:nvPr>
            <p:ph sz="half" idx="2"/>
          </p:nvPr>
        </p:nvSpPr>
        <p:spPr>
          <a:xfrm>
            <a:off x="2667000" y="1729693"/>
            <a:ext cx="6727372" cy="3824061"/>
          </a:xfrm>
        </p:spPr>
        <p:txBody>
          <a:bodyPr>
            <a:normAutofit fontScale="85000" lnSpcReduction="20000"/>
          </a:bodyPr>
          <a:lstStyle/>
          <a:p>
            <a:pPr marL="0" indent="0">
              <a:buFontTx/>
              <a:buNone/>
            </a:pPr>
            <a:r>
              <a:rPr lang="en-GB" altLang="en-US" sz="3400" b="1" dirty="0">
                <a:cs typeface="Arial" panose="020B0604020202020204" pitchFamily="34" charset="0"/>
              </a:rPr>
              <a:t>New definition of a carer </a:t>
            </a:r>
            <a:endParaRPr lang="en-GB" altLang="en-US" sz="3400" b="1" dirty="0" smtClean="0">
              <a:cs typeface="Arial" panose="020B0604020202020204" pitchFamily="34" charset="0"/>
            </a:endParaRPr>
          </a:p>
          <a:p>
            <a:pPr marL="0" indent="0">
              <a:buFontTx/>
              <a:buNone/>
            </a:pPr>
            <a:endParaRPr lang="en-GB" altLang="en-US" sz="1300" i="1" dirty="0">
              <a:cs typeface="Arial" panose="020B0604020202020204" pitchFamily="34" charset="0"/>
            </a:endParaRPr>
          </a:p>
          <a:p>
            <a:pPr marL="0" indent="0">
              <a:buFontTx/>
              <a:buNone/>
            </a:pPr>
            <a:r>
              <a:rPr lang="en-GB" altLang="en-US" sz="3400" dirty="0">
                <a:cs typeface="Arial" panose="020B0604020202020204" pitchFamily="34" charset="0"/>
              </a:rPr>
              <a:t>The new Act provides a new definition of a </a:t>
            </a:r>
            <a:r>
              <a:rPr lang="en-GB" altLang="en-US" sz="3400" b="1" dirty="0" smtClean="0">
                <a:solidFill>
                  <a:srgbClr val="C00000"/>
                </a:solidFill>
                <a:cs typeface="Arial" panose="020B0604020202020204" pitchFamily="34" charset="0"/>
              </a:rPr>
              <a:t>carer</a:t>
            </a:r>
            <a:r>
              <a:rPr lang="en-GB" altLang="en-US" sz="3400" dirty="0" smtClean="0">
                <a:cs typeface="Arial" panose="020B0604020202020204" pitchFamily="34" charset="0"/>
              </a:rPr>
              <a:t> as</a:t>
            </a:r>
          </a:p>
          <a:p>
            <a:pPr marL="0" indent="0">
              <a:buFontTx/>
              <a:buNone/>
            </a:pPr>
            <a:endParaRPr lang="en-GB" altLang="en-US" sz="600" dirty="0">
              <a:cs typeface="Arial" panose="020B0604020202020204" pitchFamily="34" charset="0"/>
            </a:endParaRPr>
          </a:p>
          <a:p>
            <a:pPr marL="0" indent="0">
              <a:buFontTx/>
              <a:buNone/>
            </a:pPr>
            <a:r>
              <a:rPr lang="en-GB" altLang="en-US" sz="3400" i="1" dirty="0" smtClean="0">
                <a:cs typeface="Arial" panose="020B0604020202020204" pitchFamily="34" charset="0"/>
              </a:rPr>
              <a:t>“</a:t>
            </a:r>
            <a:r>
              <a:rPr lang="en-GB" altLang="en-US" sz="3400" i="1" dirty="0">
                <a:cs typeface="Arial" panose="020B0604020202020204" pitchFamily="34" charset="0"/>
              </a:rPr>
              <a:t>a person who provides or intends to provide care for an adult or disabled child</a:t>
            </a:r>
            <a:r>
              <a:rPr lang="en-GB" altLang="en-US" sz="3400" i="1" dirty="0" smtClean="0">
                <a:cs typeface="Arial" panose="020B0604020202020204" pitchFamily="34" charset="0"/>
              </a:rPr>
              <a:t>”</a:t>
            </a:r>
          </a:p>
          <a:p>
            <a:pPr marL="0" indent="0">
              <a:buFontTx/>
              <a:buNone/>
            </a:pPr>
            <a:endParaRPr lang="en-GB" altLang="en-US" sz="600" i="1" dirty="0">
              <a:cs typeface="Arial" panose="020B0604020202020204" pitchFamily="34" charset="0"/>
            </a:endParaRPr>
          </a:p>
          <a:p>
            <a:pPr marL="0" indent="0">
              <a:buFontTx/>
              <a:buNone/>
            </a:pPr>
            <a:r>
              <a:rPr lang="en-GB" altLang="en-US" sz="3400" dirty="0" smtClean="0">
                <a:cs typeface="Arial" panose="020B0604020202020204" pitchFamily="34" charset="0"/>
              </a:rPr>
              <a:t>This </a:t>
            </a:r>
            <a:r>
              <a:rPr lang="en-GB" altLang="en-US" sz="3400" dirty="0">
                <a:cs typeface="Arial" panose="020B0604020202020204" pitchFamily="34" charset="0"/>
              </a:rPr>
              <a:t>removes the requirement that carers must be providing “a substantial amount of care on a regular basis</a:t>
            </a:r>
            <a:r>
              <a:rPr lang="en-GB" altLang="en-US" sz="3400" dirty="0" smtClean="0">
                <a:cs typeface="Arial" panose="020B0604020202020204" pitchFamily="34" charset="0"/>
              </a:rPr>
              <a:t>”</a:t>
            </a:r>
            <a:endParaRPr lang="en-GB" altLang="en-US" sz="3400" dirty="0">
              <a:cs typeface="Arial" panose="020B0604020202020204" pitchFamily="34" charset="0"/>
            </a:endParaRPr>
          </a:p>
          <a:p>
            <a:pPr marL="0" indent="0">
              <a:buClr>
                <a:srgbClr val="FF0000"/>
              </a:buClr>
              <a:buFontTx/>
              <a:buNone/>
            </a:pPr>
            <a:endParaRPr lang="en-GB" altLang="en-US" dirty="0"/>
          </a:p>
          <a:p>
            <a:pPr marL="0" indent="0">
              <a:buNone/>
            </a:pPr>
            <a:endParaRPr lang="en-US" dirty="0"/>
          </a:p>
        </p:txBody>
      </p:sp>
    </p:spTree>
    <p:extLst>
      <p:ext uri="{BB962C8B-B14F-4D97-AF65-F5344CB8AC3E}">
        <p14:creationId xmlns:p14="http://schemas.microsoft.com/office/powerpoint/2010/main" val="756519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1"/>
            <a:ext cx="10515600" cy="1325563"/>
          </a:xfrm>
        </p:spPr>
        <p:txBody>
          <a:bodyPr/>
          <a:lstStyle/>
          <a:p>
            <a:r>
              <a:rPr lang="en-US" dirty="0" smtClean="0"/>
              <a:t>Duty to support carers</a:t>
            </a:r>
            <a:endParaRPr lang="en-US" dirty="0"/>
          </a:p>
        </p:txBody>
      </p:sp>
      <p:sp>
        <p:nvSpPr>
          <p:cNvPr id="4" name="Content Placeholder 3"/>
          <p:cNvSpPr>
            <a:spLocks noGrp="1"/>
          </p:cNvSpPr>
          <p:nvPr>
            <p:ph sz="half" idx="2"/>
          </p:nvPr>
        </p:nvSpPr>
        <p:spPr>
          <a:xfrm>
            <a:off x="2623456" y="1618796"/>
            <a:ext cx="6879772" cy="3780518"/>
          </a:xfrm>
        </p:spPr>
        <p:txBody>
          <a:bodyPr>
            <a:normAutofit/>
          </a:bodyPr>
          <a:lstStyle/>
          <a:p>
            <a:pPr marL="0" indent="0">
              <a:buFontTx/>
              <a:buNone/>
              <a:defRPr/>
            </a:pPr>
            <a:r>
              <a:rPr lang="en-GB" dirty="0">
                <a:cs typeface="Arial" panose="020B0604020202020204" pitchFamily="34" charset="0"/>
              </a:rPr>
              <a:t>If a local authority determines that a </a:t>
            </a:r>
            <a:r>
              <a:rPr lang="en-GB" b="1" dirty="0" smtClean="0">
                <a:solidFill>
                  <a:srgbClr val="C00000"/>
                </a:solidFill>
                <a:cs typeface="Arial" panose="020B0604020202020204" pitchFamily="34" charset="0"/>
              </a:rPr>
              <a:t>carer’s</a:t>
            </a:r>
            <a:r>
              <a:rPr lang="en-GB" dirty="0" smtClean="0">
                <a:cs typeface="Arial" panose="020B0604020202020204" pitchFamily="34" charset="0"/>
              </a:rPr>
              <a:t> </a:t>
            </a:r>
            <a:r>
              <a:rPr lang="en-GB" b="1" dirty="0">
                <a:solidFill>
                  <a:srgbClr val="C00000"/>
                </a:solidFill>
                <a:cs typeface="Arial" panose="020B0604020202020204" pitchFamily="34" charset="0"/>
              </a:rPr>
              <a:t>needs</a:t>
            </a:r>
            <a:r>
              <a:rPr lang="en-GB" dirty="0">
                <a:cs typeface="Arial" panose="020B0604020202020204" pitchFamily="34" charset="0"/>
              </a:rPr>
              <a:t> meet the eligibility criteria then the authority must:</a:t>
            </a:r>
          </a:p>
          <a:p>
            <a:pPr>
              <a:defRPr/>
            </a:pPr>
            <a:r>
              <a:rPr lang="en-GB" dirty="0" smtClean="0">
                <a:cs typeface="Arial" panose="020B0604020202020204" pitchFamily="34" charset="0"/>
              </a:rPr>
              <a:t>consider </a:t>
            </a:r>
            <a:r>
              <a:rPr lang="en-GB" dirty="0">
                <a:cs typeface="Arial" panose="020B0604020202020204" pitchFamily="34" charset="0"/>
              </a:rPr>
              <a:t>what could be done to meet those </a:t>
            </a:r>
            <a:r>
              <a:rPr lang="en-GB" dirty="0" smtClean="0">
                <a:cs typeface="Arial" panose="020B0604020202020204" pitchFamily="34" charset="0"/>
              </a:rPr>
              <a:t>needs</a:t>
            </a:r>
            <a:endParaRPr lang="en-GB" dirty="0">
              <a:cs typeface="Arial" panose="020B0604020202020204" pitchFamily="34" charset="0"/>
            </a:endParaRPr>
          </a:p>
          <a:p>
            <a:pPr>
              <a:defRPr/>
            </a:pPr>
            <a:r>
              <a:rPr lang="en-GB" dirty="0">
                <a:cs typeface="Arial" panose="020B0604020202020204" pitchFamily="34" charset="0"/>
              </a:rPr>
              <a:t>consider whether it would impose a charge for doing those things, and if so, determine the amount of that </a:t>
            </a:r>
            <a:r>
              <a:rPr lang="en-GB" dirty="0" smtClean="0">
                <a:cs typeface="Arial" panose="020B0604020202020204" pitchFamily="34" charset="0"/>
              </a:rPr>
              <a:t>charge</a:t>
            </a:r>
            <a:endParaRPr lang="en-GB" dirty="0">
              <a:cs typeface="Arial" panose="020B0604020202020204" pitchFamily="34" charset="0"/>
            </a:endParaRPr>
          </a:p>
          <a:p>
            <a:pPr marL="0" indent="0">
              <a:buFontTx/>
              <a:buNone/>
              <a:defRPr/>
            </a:pPr>
            <a:endParaRPr lang="en-GB"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6847934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48970" y="1782480"/>
            <a:ext cx="10515600" cy="2852737"/>
          </a:xfrm>
        </p:spPr>
        <p:txBody>
          <a:bodyPr/>
          <a:lstStyle/>
          <a:p>
            <a:r>
              <a:rPr lang="en-GB" dirty="0" smtClean="0"/>
              <a:t>Part 2</a:t>
            </a:r>
            <a:endParaRPr lang="en-GB" dirty="0"/>
          </a:p>
        </p:txBody>
      </p:sp>
      <p:sp>
        <p:nvSpPr>
          <p:cNvPr id="6" name="Text Placeholder 5"/>
          <p:cNvSpPr>
            <a:spLocks noGrp="1"/>
          </p:cNvSpPr>
          <p:nvPr>
            <p:ph type="body" idx="1"/>
          </p:nvPr>
        </p:nvSpPr>
        <p:spPr>
          <a:xfrm>
            <a:off x="7236958" y="598376"/>
            <a:ext cx="4138749" cy="3875653"/>
          </a:xfrm>
        </p:spPr>
        <p:txBody>
          <a:bodyPr>
            <a:normAutofit fontScale="92500" lnSpcReduction="10000"/>
          </a:bodyPr>
          <a:lstStyle/>
          <a:p>
            <a:r>
              <a:rPr lang="en-GB" sz="2800" i="1" dirty="0" smtClean="0"/>
              <a:t>“Carers </a:t>
            </a:r>
            <a:r>
              <a:rPr lang="en-GB" sz="2800" i="1" dirty="0"/>
              <a:t>should be offered information as soon as they start </a:t>
            </a:r>
            <a:r>
              <a:rPr lang="en-GB" sz="2800" i="1" dirty="0" smtClean="0"/>
              <a:t>caring; </a:t>
            </a:r>
            <a:r>
              <a:rPr lang="en-GB" sz="2800" i="1" dirty="0"/>
              <a:t>from hospitals, GPs and social workers. They should be aware of their options and </a:t>
            </a:r>
            <a:r>
              <a:rPr lang="en-GB" sz="2800" i="1" dirty="0" smtClean="0"/>
              <a:t>rights, to </a:t>
            </a:r>
            <a:r>
              <a:rPr lang="en-GB" sz="2800" i="1" dirty="0"/>
              <a:t>enable them to continue to care for their loved ones at </a:t>
            </a:r>
            <a:r>
              <a:rPr lang="en-GB" sz="2800" i="1" dirty="0" smtClean="0"/>
              <a:t>home”</a:t>
            </a:r>
          </a:p>
          <a:p>
            <a:endParaRPr lang="en-GB" sz="2800" i="1" dirty="0"/>
          </a:p>
          <a:p>
            <a:r>
              <a:rPr lang="en-GB" sz="2800" b="1" i="1" dirty="0"/>
              <a:t>Carer</a:t>
            </a:r>
          </a:p>
          <a:p>
            <a:endParaRPr lang="en-GB" sz="2800" i="1" dirty="0" smtClean="0"/>
          </a:p>
          <a:p>
            <a:endParaRPr lang="en-GB" sz="2800" dirty="0"/>
          </a:p>
        </p:txBody>
      </p:sp>
    </p:spTree>
    <p:extLst>
      <p:ext uri="{BB962C8B-B14F-4D97-AF65-F5344CB8AC3E}">
        <p14:creationId xmlns:p14="http://schemas.microsoft.com/office/powerpoint/2010/main" val="30280880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0068"/>
            <a:ext cx="10515600" cy="1325563"/>
          </a:xfrm>
        </p:spPr>
        <p:txBody>
          <a:bodyPr/>
          <a:lstStyle/>
          <a:p>
            <a:r>
              <a:rPr lang="en-US" dirty="0" smtClean="0"/>
              <a:t>Part 2 : General Functions </a:t>
            </a:r>
            <a:endParaRPr lang="en-US" dirty="0"/>
          </a:p>
        </p:txBody>
      </p:sp>
      <p:sp>
        <p:nvSpPr>
          <p:cNvPr id="4" name="Content Placeholder 3"/>
          <p:cNvSpPr>
            <a:spLocks noGrp="1"/>
          </p:cNvSpPr>
          <p:nvPr>
            <p:ph sz="half" idx="2"/>
          </p:nvPr>
        </p:nvSpPr>
        <p:spPr>
          <a:xfrm>
            <a:off x="2677885" y="1505631"/>
            <a:ext cx="6335485" cy="3784826"/>
          </a:xfrm>
        </p:spPr>
        <p:txBody>
          <a:bodyPr>
            <a:normAutofit fontScale="85000" lnSpcReduction="20000"/>
          </a:bodyPr>
          <a:lstStyle/>
          <a:p>
            <a:pPr marL="0" indent="0">
              <a:buNone/>
              <a:defRPr/>
            </a:pPr>
            <a:r>
              <a:rPr lang="en-GB" altLang="en-US" sz="3300" b="1" dirty="0" smtClean="0">
                <a:cs typeface="Arial" charset="0"/>
              </a:rPr>
              <a:t>Covers:</a:t>
            </a:r>
          </a:p>
          <a:p>
            <a:pPr marL="0" indent="0">
              <a:buNone/>
              <a:defRPr/>
            </a:pPr>
            <a:endParaRPr lang="en-GB" altLang="en-US" sz="600" dirty="0" smtClean="0">
              <a:cs typeface="Arial" charset="0"/>
            </a:endParaRPr>
          </a:p>
          <a:p>
            <a:pPr>
              <a:buFont typeface="Arial" panose="020B0604020202020204" pitchFamily="34" charset="0"/>
              <a:buChar char="•"/>
              <a:defRPr/>
            </a:pPr>
            <a:r>
              <a:rPr lang="en-GB" altLang="en-US" sz="3300" dirty="0" smtClean="0">
                <a:cs typeface="Arial" charset="0"/>
              </a:rPr>
              <a:t>Well-being </a:t>
            </a:r>
            <a:r>
              <a:rPr lang="en-GB" altLang="en-US" sz="3300" dirty="0">
                <a:cs typeface="Arial" charset="0"/>
              </a:rPr>
              <a:t>and overarching </a:t>
            </a:r>
            <a:r>
              <a:rPr lang="en-GB" altLang="en-US" sz="3300" dirty="0" smtClean="0">
                <a:cs typeface="Arial" charset="0"/>
              </a:rPr>
              <a:t>duties</a:t>
            </a:r>
          </a:p>
          <a:p>
            <a:pPr>
              <a:buFont typeface="Arial" panose="020B0604020202020204" pitchFamily="34" charset="0"/>
              <a:buChar char="•"/>
              <a:defRPr/>
            </a:pPr>
            <a:r>
              <a:rPr lang="en-GB" altLang="en-US" sz="3300" dirty="0" smtClean="0">
                <a:cs typeface="Arial" charset="0"/>
              </a:rPr>
              <a:t>Population assessments</a:t>
            </a:r>
          </a:p>
          <a:p>
            <a:pPr>
              <a:buFont typeface="Arial" panose="020B0604020202020204" pitchFamily="34" charset="0"/>
              <a:buChar char="•"/>
              <a:defRPr/>
            </a:pPr>
            <a:r>
              <a:rPr lang="en-GB" altLang="en-US" sz="3300" dirty="0" smtClean="0">
                <a:cs typeface="Arial" charset="0"/>
              </a:rPr>
              <a:t>Preventative services</a:t>
            </a:r>
          </a:p>
          <a:p>
            <a:pPr>
              <a:buFont typeface="Arial" panose="020B0604020202020204" pitchFamily="34" charset="0"/>
              <a:buChar char="•"/>
              <a:defRPr/>
            </a:pPr>
            <a:r>
              <a:rPr lang="en-GB" altLang="en-US" sz="3300" dirty="0" smtClean="0">
                <a:cs typeface="Arial" charset="0"/>
              </a:rPr>
              <a:t>Social enterprises</a:t>
            </a:r>
          </a:p>
          <a:p>
            <a:pPr>
              <a:buFont typeface="Arial" panose="020B0604020202020204" pitchFamily="34" charset="0"/>
              <a:buChar char="•"/>
              <a:defRPr/>
            </a:pPr>
            <a:r>
              <a:rPr lang="en-GB" altLang="en-US" sz="3300" dirty="0" smtClean="0">
                <a:cs typeface="Arial" charset="0"/>
              </a:rPr>
              <a:t>Provision </a:t>
            </a:r>
            <a:r>
              <a:rPr lang="en-GB" altLang="en-US" sz="3300" dirty="0">
                <a:cs typeface="Arial" charset="0"/>
              </a:rPr>
              <a:t>of information, advice and </a:t>
            </a:r>
            <a:r>
              <a:rPr lang="en-GB" altLang="en-US" sz="3300" dirty="0" smtClean="0">
                <a:cs typeface="Arial" charset="0"/>
              </a:rPr>
              <a:t>assistance</a:t>
            </a:r>
          </a:p>
          <a:p>
            <a:pPr>
              <a:buFont typeface="Arial" panose="020B0604020202020204" pitchFamily="34" charset="0"/>
              <a:buChar char="•"/>
              <a:defRPr/>
            </a:pPr>
            <a:r>
              <a:rPr lang="en-GB" altLang="en-US" sz="3300" dirty="0" smtClean="0">
                <a:cs typeface="Arial" charset="0"/>
              </a:rPr>
              <a:t>Register </a:t>
            </a:r>
            <a:r>
              <a:rPr lang="en-GB" altLang="en-US" sz="3300" dirty="0">
                <a:cs typeface="Arial" charset="0"/>
              </a:rPr>
              <a:t>of sight-impaired, hearing impaired and other disabled people</a:t>
            </a:r>
            <a:endParaRPr lang="en-GB" sz="3300" dirty="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5647573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11143</TotalTime>
  <Words>4014</Words>
  <Application>Microsoft Office PowerPoint</Application>
  <PresentationFormat>Custom</PresentationFormat>
  <Paragraphs>392</Paragraphs>
  <Slides>41</Slides>
  <Notes>32</Notes>
  <HiddenSlides>0</HiddenSlides>
  <MMClips>0</MMClips>
  <ScaleCrop>false</ScaleCrop>
  <HeadingPairs>
    <vt:vector size="4" baseType="variant">
      <vt:variant>
        <vt:lpstr>Theme</vt:lpstr>
      </vt:variant>
      <vt:variant>
        <vt:i4>2</vt:i4>
      </vt:variant>
      <vt:variant>
        <vt:lpstr>Slide Titles</vt:lpstr>
      </vt:variant>
      <vt:variant>
        <vt:i4>41</vt:i4>
      </vt:variant>
    </vt:vector>
  </HeadingPairs>
  <TitlesOfParts>
    <vt:vector size="43" baseType="lpstr">
      <vt:lpstr>Office Theme</vt:lpstr>
      <vt:lpstr>Custom Design</vt:lpstr>
      <vt:lpstr>Supporting carers and delivering upon new duties in the  Social Services and Well-being (Wales) Act 2014</vt:lpstr>
      <vt:lpstr>Introduction</vt:lpstr>
      <vt:lpstr>Carers in Wales</vt:lpstr>
      <vt:lpstr>Social Services and Well-being (Wales) Act 2014</vt:lpstr>
      <vt:lpstr>Repeals</vt:lpstr>
      <vt:lpstr>Social Services and Well-being (Wales) Act 2014</vt:lpstr>
      <vt:lpstr>Duty to support carers</vt:lpstr>
      <vt:lpstr>Part 2</vt:lpstr>
      <vt:lpstr>Part 2 : General Functions </vt:lpstr>
      <vt:lpstr> Part 2 : Well-being and overarching duties </vt:lpstr>
      <vt:lpstr> Part 2 : Well-being and outcomes </vt:lpstr>
      <vt:lpstr> Part 2 : Well-being and outcomes </vt:lpstr>
      <vt:lpstr> Part 2 : Population assessments </vt:lpstr>
      <vt:lpstr> Part 2 : Preventative services </vt:lpstr>
      <vt:lpstr> Part 2 : Social enterprises, co-operatives and the third sector</vt:lpstr>
      <vt:lpstr>Part 3</vt:lpstr>
      <vt:lpstr>Common Principles of Assessment</vt:lpstr>
      <vt:lpstr>The Duty to Assess (Carers)</vt:lpstr>
      <vt:lpstr>The Duty to Assess (Carers)</vt:lpstr>
      <vt:lpstr>The Duty to Assess (Carers)</vt:lpstr>
      <vt:lpstr>The Duty to Assess (Carers)</vt:lpstr>
      <vt:lpstr>Combining Assessments</vt:lpstr>
      <vt:lpstr>Part 4</vt:lpstr>
      <vt:lpstr>Part 4 </vt:lpstr>
      <vt:lpstr>Part 4 – Meeting Needs</vt:lpstr>
      <vt:lpstr>Part 4 – Eligibility criteria </vt:lpstr>
      <vt:lpstr>Part 4 – Eligibility criteria</vt:lpstr>
      <vt:lpstr>Part 4 – Eligibility criteria</vt:lpstr>
      <vt:lpstr>Part 4 – Support plans for carers</vt:lpstr>
      <vt:lpstr>Part 4 – Direct Payments</vt:lpstr>
      <vt:lpstr>Part 4 – Direct Payments</vt:lpstr>
      <vt:lpstr>Part 5</vt:lpstr>
      <vt:lpstr>Part 4 and 5 Charging and Financial Assessment </vt:lpstr>
      <vt:lpstr>Charging for support to adult carers </vt:lpstr>
      <vt:lpstr>Charging for support to adult carers </vt:lpstr>
      <vt:lpstr>Part 10</vt:lpstr>
      <vt:lpstr>Part 10 – Complaints, Representations and Advocacy Services</vt:lpstr>
      <vt:lpstr>Summary </vt:lpstr>
      <vt:lpstr>Summary</vt:lpstr>
      <vt:lpstr>Summary</vt:lpstr>
      <vt:lpstr>Supporting carers and delivering upon new duties in the  Social Services and Well-being (Wales) Act 2014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kiekiexo@gmail.com</dc:creator>
  <cp:lastModifiedBy>Bethan Price</cp:lastModifiedBy>
  <cp:revision>154</cp:revision>
  <dcterms:created xsi:type="dcterms:W3CDTF">2015-12-09T12:31:41Z</dcterms:created>
  <dcterms:modified xsi:type="dcterms:W3CDTF">2016-04-06T10:30:40Z</dcterms:modified>
</cp:coreProperties>
</file>