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9"/>
  </p:notesMasterIdLst>
  <p:handoutMasterIdLst>
    <p:handoutMasterId r:id="rId40"/>
  </p:handoutMasterIdLst>
  <p:sldIdLst>
    <p:sldId id="287" r:id="rId2"/>
    <p:sldId id="258" r:id="rId3"/>
    <p:sldId id="281" r:id="rId4"/>
    <p:sldId id="280" r:id="rId5"/>
    <p:sldId id="284" r:id="rId6"/>
    <p:sldId id="262" r:id="rId7"/>
    <p:sldId id="275" r:id="rId8"/>
    <p:sldId id="266" r:id="rId9"/>
    <p:sldId id="282" r:id="rId10"/>
    <p:sldId id="285" r:id="rId11"/>
    <p:sldId id="265" r:id="rId12"/>
    <p:sldId id="277" r:id="rId13"/>
    <p:sldId id="267" r:id="rId14"/>
    <p:sldId id="286" r:id="rId15"/>
    <p:sldId id="268" r:id="rId16"/>
    <p:sldId id="276" r:id="rId17"/>
    <p:sldId id="288" r:id="rId18"/>
    <p:sldId id="289" r:id="rId19"/>
    <p:sldId id="26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4"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536"/>
    <a:srgbClr val="ED1E87"/>
    <a:srgbClr val="5CC9E3"/>
    <a:srgbClr val="36B555"/>
    <a:srgbClr val="595959"/>
    <a:srgbClr val="85C441"/>
    <a:srgbClr val="EF9526"/>
    <a:srgbClr val="E9DCF8"/>
    <a:srgbClr val="6D32D6"/>
    <a:srgbClr val="D8BC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0144" autoAdjust="0"/>
  </p:normalViewPr>
  <p:slideViewPr>
    <p:cSldViewPr snapToGrid="0">
      <p:cViewPr varScale="1">
        <p:scale>
          <a:sx n="73" d="100"/>
          <a:sy n="73" d="100"/>
        </p:scale>
        <p:origin x="-1494" y="-9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61" d="100"/>
          <a:sy n="61" d="100"/>
        </p:scale>
        <p:origin x="-3245"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189" cy="497285"/>
          </a:xfrm>
          <a:prstGeom prst="rect">
            <a:avLst/>
          </a:prstGeom>
        </p:spPr>
        <p:txBody>
          <a:bodyPr vert="horz" lIns="91504" tIns="45752" rIns="91504" bIns="45752" rtlCol="0"/>
          <a:lstStyle>
            <a:lvl1pPr algn="l">
              <a:defRPr sz="1200"/>
            </a:lvl1pPr>
          </a:lstStyle>
          <a:p>
            <a:endParaRPr lang="en-GB"/>
          </a:p>
        </p:txBody>
      </p:sp>
      <p:sp>
        <p:nvSpPr>
          <p:cNvPr id="3" name="Date Placeholder 2"/>
          <p:cNvSpPr>
            <a:spLocks noGrp="1"/>
          </p:cNvSpPr>
          <p:nvPr>
            <p:ph type="dt" sz="quarter" idx="1"/>
          </p:nvPr>
        </p:nvSpPr>
        <p:spPr>
          <a:xfrm>
            <a:off x="3849900" y="1"/>
            <a:ext cx="2946189" cy="497285"/>
          </a:xfrm>
          <a:prstGeom prst="rect">
            <a:avLst/>
          </a:prstGeom>
        </p:spPr>
        <p:txBody>
          <a:bodyPr vert="horz" lIns="91504" tIns="45752" rIns="91504" bIns="45752" rtlCol="0"/>
          <a:lstStyle>
            <a:lvl1pPr algn="r">
              <a:defRPr sz="1200"/>
            </a:lvl1pPr>
          </a:lstStyle>
          <a:p>
            <a:fld id="{97632211-014B-4494-BE29-13DB8277A1A8}" type="datetimeFigureOut">
              <a:rPr lang="en-GB" smtClean="0"/>
              <a:t>23/10/2017</a:t>
            </a:fld>
            <a:endParaRPr lang="en-GB"/>
          </a:p>
        </p:txBody>
      </p:sp>
      <p:sp>
        <p:nvSpPr>
          <p:cNvPr id="4" name="Footer Placeholder 3"/>
          <p:cNvSpPr>
            <a:spLocks noGrp="1"/>
          </p:cNvSpPr>
          <p:nvPr>
            <p:ph type="ftr" sz="quarter" idx="2"/>
          </p:nvPr>
        </p:nvSpPr>
        <p:spPr>
          <a:xfrm>
            <a:off x="2" y="9429354"/>
            <a:ext cx="2946189" cy="497284"/>
          </a:xfrm>
          <a:prstGeom prst="rect">
            <a:avLst/>
          </a:prstGeom>
        </p:spPr>
        <p:txBody>
          <a:bodyPr vert="horz" lIns="91504" tIns="45752" rIns="91504" bIns="45752" rtlCol="0" anchor="b"/>
          <a:lstStyle>
            <a:lvl1pPr algn="l">
              <a:defRPr sz="1200"/>
            </a:lvl1pPr>
          </a:lstStyle>
          <a:p>
            <a:endParaRPr lang="en-GB"/>
          </a:p>
        </p:txBody>
      </p:sp>
      <p:sp>
        <p:nvSpPr>
          <p:cNvPr id="5" name="Slide Number Placeholder 4"/>
          <p:cNvSpPr>
            <a:spLocks noGrp="1"/>
          </p:cNvSpPr>
          <p:nvPr>
            <p:ph type="sldNum" sz="quarter" idx="3"/>
          </p:nvPr>
        </p:nvSpPr>
        <p:spPr>
          <a:xfrm>
            <a:off x="3849900" y="9429354"/>
            <a:ext cx="2946189" cy="497284"/>
          </a:xfrm>
          <a:prstGeom prst="rect">
            <a:avLst/>
          </a:prstGeom>
        </p:spPr>
        <p:txBody>
          <a:bodyPr vert="horz" lIns="91504" tIns="45752" rIns="91504" bIns="45752" rtlCol="0" anchor="b"/>
          <a:lstStyle>
            <a:lvl1pPr algn="r">
              <a:defRPr sz="1200"/>
            </a:lvl1pPr>
          </a:lstStyle>
          <a:p>
            <a:fld id="{E325B3A6-AB18-49CC-9F55-7D99F89FD2C6}" type="slidenum">
              <a:rPr lang="en-GB" smtClean="0"/>
              <a:t>‹#›</a:t>
            </a:fld>
            <a:endParaRPr lang="en-GB"/>
          </a:p>
        </p:txBody>
      </p:sp>
    </p:spTree>
    <p:extLst>
      <p:ext uri="{BB962C8B-B14F-4D97-AF65-F5344CB8AC3E}">
        <p14:creationId xmlns:p14="http://schemas.microsoft.com/office/powerpoint/2010/main" val="9173138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504" tIns="45752" rIns="91504" bIns="45752" rtlCol="0"/>
          <a:lstStyle>
            <a:lvl1pPr algn="l">
              <a:defRPr sz="1200"/>
            </a:lvl1pPr>
          </a:lstStyle>
          <a:p>
            <a:endParaRPr lang="en-GB"/>
          </a:p>
        </p:txBody>
      </p:sp>
      <p:sp>
        <p:nvSpPr>
          <p:cNvPr id="3" name="Date Placeholder 2"/>
          <p:cNvSpPr>
            <a:spLocks noGrp="1"/>
          </p:cNvSpPr>
          <p:nvPr>
            <p:ph type="dt" idx="1"/>
          </p:nvPr>
        </p:nvSpPr>
        <p:spPr>
          <a:xfrm>
            <a:off x="3850445" y="0"/>
            <a:ext cx="2945659" cy="498056"/>
          </a:xfrm>
          <a:prstGeom prst="rect">
            <a:avLst/>
          </a:prstGeom>
        </p:spPr>
        <p:txBody>
          <a:bodyPr vert="horz" lIns="91504" tIns="45752" rIns="91504" bIns="45752" rtlCol="0"/>
          <a:lstStyle>
            <a:lvl1pPr algn="r">
              <a:defRPr sz="1200"/>
            </a:lvl1pPr>
          </a:lstStyle>
          <a:p>
            <a:fld id="{C6BE52C9-690B-4620-A9C6-A2FADF2D31F4}" type="datetimeFigureOut">
              <a:rPr lang="en-GB" smtClean="0"/>
              <a:t>23/10/2017</a:t>
            </a:fld>
            <a:endParaRPr lang="en-GB"/>
          </a:p>
        </p:txBody>
      </p:sp>
      <p:sp>
        <p:nvSpPr>
          <p:cNvPr id="4" name="Slide Image Placeholder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504" tIns="45752" rIns="91504" bIns="45752" rtlCol="0" anchor="ctr"/>
          <a:lstStyle/>
          <a:p>
            <a:endParaRPr lang="en-GB"/>
          </a:p>
        </p:txBody>
      </p:sp>
      <p:sp>
        <p:nvSpPr>
          <p:cNvPr id="5" name="Notes Placeholder 4"/>
          <p:cNvSpPr>
            <a:spLocks noGrp="1"/>
          </p:cNvSpPr>
          <p:nvPr>
            <p:ph type="body" sz="quarter" idx="3"/>
          </p:nvPr>
        </p:nvSpPr>
        <p:spPr>
          <a:xfrm>
            <a:off x="679768" y="4777194"/>
            <a:ext cx="5438140" cy="3908613"/>
          </a:xfrm>
          <a:prstGeom prst="rect">
            <a:avLst/>
          </a:prstGeom>
        </p:spPr>
        <p:txBody>
          <a:bodyPr vert="horz" lIns="91504" tIns="45752" rIns="91504" bIns="457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504" tIns="45752" rIns="91504" bIns="45752"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4"/>
            <a:ext cx="2945659" cy="498054"/>
          </a:xfrm>
          <a:prstGeom prst="rect">
            <a:avLst/>
          </a:prstGeom>
        </p:spPr>
        <p:txBody>
          <a:bodyPr vert="horz" lIns="91504" tIns="45752" rIns="91504" bIns="45752" rtlCol="0" anchor="b"/>
          <a:lstStyle>
            <a:lvl1pPr algn="r">
              <a:defRPr sz="1200"/>
            </a:lvl1pPr>
          </a:lstStyle>
          <a:p>
            <a:fld id="{6A4AAAC3-7B93-4108-9BB7-94A250CD2D89}" type="slidenum">
              <a:rPr lang="en-GB" smtClean="0"/>
              <a:t>‹#›</a:t>
            </a:fld>
            <a:endParaRPr lang="en-GB"/>
          </a:p>
        </p:txBody>
      </p:sp>
    </p:spTree>
    <p:extLst>
      <p:ext uri="{BB962C8B-B14F-4D97-AF65-F5344CB8AC3E}">
        <p14:creationId xmlns:p14="http://schemas.microsoft.com/office/powerpoint/2010/main" val="17295659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4AAAC3-7B93-4108-9BB7-94A250CD2D89}" type="slidenum">
              <a:rPr lang="en-GB" smtClean="0"/>
              <a:t>1</a:t>
            </a:fld>
            <a:endParaRPr lang="en-GB"/>
          </a:p>
        </p:txBody>
      </p:sp>
    </p:spTree>
    <p:extLst>
      <p:ext uri="{BB962C8B-B14F-4D97-AF65-F5344CB8AC3E}">
        <p14:creationId xmlns:p14="http://schemas.microsoft.com/office/powerpoint/2010/main" val="418495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765175"/>
            <a:ext cx="4467225" cy="3351213"/>
          </a:xfrm>
        </p:spPr>
      </p:sp>
      <p:sp>
        <p:nvSpPr>
          <p:cNvPr id="3" name="Notes Placeholder 2"/>
          <p:cNvSpPr>
            <a:spLocks noGrp="1"/>
          </p:cNvSpPr>
          <p:nvPr>
            <p:ph type="body" idx="1"/>
          </p:nvPr>
        </p:nvSpPr>
        <p:spPr>
          <a:xfrm>
            <a:off x="450937" y="4777194"/>
            <a:ext cx="5949863" cy="3908613"/>
          </a:xfrm>
        </p:spPr>
        <p:txBody>
          <a:bodyPr/>
          <a:lstStyle/>
          <a:p>
            <a:r>
              <a:rPr lang="en-GB" sz="1200" kern="1200" dirty="0" smtClean="0">
                <a:solidFill>
                  <a:schemeClr val="tx1"/>
                </a:solidFill>
                <a:effectLst/>
                <a:latin typeface="+mn-lt"/>
                <a:ea typeface="+mn-ea"/>
                <a:cs typeface="+mn-cs"/>
              </a:rPr>
              <a:t>Checking out that generally people think these are the key elements and valuing other contributions to the list.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10</a:t>
            </a:fld>
            <a:endParaRPr lang="en-GB"/>
          </a:p>
        </p:txBody>
      </p:sp>
    </p:spTree>
    <p:extLst>
      <p:ext uri="{BB962C8B-B14F-4D97-AF65-F5344CB8AC3E}">
        <p14:creationId xmlns:p14="http://schemas.microsoft.com/office/powerpoint/2010/main" val="279335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439738"/>
            <a:ext cx="4467225" cy="3351212"/>
          </a:xfrm>
        </p:spPr>
      </p:sp>
      <p:sp>
        <p:nvSpPr>
          <p:cNvPr id="3" name="Notes Placeholder 2"/>
          <p:cNvSpPr>
            <a:spLocks noGrp="1"/>
          </p:cNvSpPr>
          <p:nvPr>
            <p:ph type="body" idx="1"/>
          </p:nvPr>
        </p:nvSpPr>
        <p:spPr>
          <a:xfrm>
            <a:off x="400833" y="4045261"/>
            <a:ext cx="6025019" cy="5447951"/>
          </a:xfrm>
        </p:spPr>
        <p:txBody>
          <a:bodyPr/>
          <a:lstStyle/>
          <a:p>
            <a:pPr defTabSz="915040">
              <a:defRPr/>
            </a:pPr>
            <a:r>
              <a:rPr lang="en-GB" sz="1200" i="0" baseline="0" dirty="0" smtClean="0">
                <a:solidFill>
                  <a:schemeClr val="tx1"/>
                </a:solidFill>
                <a:latin typeface="Arial" panose="020B0604020202020204" pitchFamily="34" charset="0"/>
                <a:cs typeface="Arial" panose="020B0604020202020204" pitchFamily="34" charset="0"/>
              </a:rPr>
              <a:t>.</a:t>
            </a:r>
            <a:endParaRPr lang="en-GB" sz="1200" b="0"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11</a:t>
            </a:fld>
            <a:endParaRPr lang="en-GB"/>
          </a:p>
        </p:txBody>
      </p:sp>
    </p:spTree>
    <p:extLst>
      <p:ext uri="{BB962C8B-B14F-4D97-AF65-F5344CB8AC3E}">
        <p14:creationId xmlns:p14="http://schemas.microsoft.com/office/powerpoint/2010/main" val="306733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977900"/>
            <a:ext cx="4467225" cy="3351213"/>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Is this something people can understand / sign up to?</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example, people may initially think they know what they want because nobody has given them the time to properly think things through and reflect on their own needs and / or behaviour. Often people don’t know that they might have options.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12</a:t>
            </a:fld>
            <a:endParaRPr lang="en-GB"/>
          </a:p>
        </p:txBody>
      </p:sp>
    </p:spTree>
    <p:extLst>
      <p:ext uri="{BB962C8B-B14F-4D97-AF65-F5344CB8AC3E}">
        <p14:creationId xmlns:p14="http://schemas.microsoft.com/office/powerpoint/2010/main" val="141592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954088"/>
            <a:ext cx="4467225" cy="3351212"/>
          </a:xfrm>
        </p:spPr>
      </p:sp>
      <p:sp>
        <p:nvSpPr>
          <p:cNvPr id="3" name="Notes Placeholder 2"/>
          <p:cNvSpPr>
            <a:spLocks noGrp="1"/>
          </p:cNvSpPr>
          <p:nvPr>
            <p:ph type="body" idx="1"/>
          </p:nvPr>
        </p:nvSpPr>
        <p:spPr>
          <a:xfrm>
            <a:off x="288099" y="4796702"/>
            <a:ext cx="6292428" cy="4964493"/>
          </a:xfrm>
        </p:spPr>
        <p:txBody>
          <a:bodyPr/>
          <a:lstStyle/>
          <a:p>
            <a:r>
              <a:rPr lang="en-GB" sz="1200" kern="1200" dirty="0" smtClean="0">
                <a:solidFill>
                  <a:schemeClr val="tx1"/>
                </a:solidFill>
                <a:effectLst/>
                <a:latin typeface="+mn-lt"/>
                <a:ea typeface="+mn-ea"/>
                <a:cs typeface="+mn-cs"/>
              </a:rPr>
              <a:t>What sort of comments do you hear each other making about some of the things you feel you have to put up with?  For example, that person only phones to complain.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Bring out those scenarios that breed (understandable) negative thoughts.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Prompts to use:</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They are always ringing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They start by shouting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They won’t listen or take up solutions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They expect me to fix the problem</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They want the same service as the neighbour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They use me to off load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 keep having to say the same thing over again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Other organisations expect too much</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Professionals think I can just jump and deliver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They are still calling at five to five</a:t>
            </a:r>
          </a:p>
          <a:p>
            <a:r>
              <a:rPr lang="en-US" sz="1200" u="sng" kern="1200" dirty="0" smtClean="0">
                <a:solidFill>
                  <a:schemeClr val="tx1"/>
                </a:solidFill>
                <a:effectLst/>
                <a:latin typeface="+mn-lt"/>
                <a:ea typeface="+mn-ea"/>
                <a:cs typeface="+mn-cs"/>
              </a:rPr>
              <a:t/>
            </a:r>
            <a:br>
              <a:rPr lang="en-US" sz="1200" u="sng" kern="1200" dirty="0" smtClean="0">
                <a:solidFill>
                  <a:schemeClr val="tx1"/>
                </a:solidFill>
                <a:effectLst/>
                <a:latin typeface="+mn-lt"/>
                <a:ea typeface="+mn-ea"/>
                <a:cs typeface="+mn-cs"/>
              </a:rPr>
            </a:br>
            <a:endParaRPr lang="en-GB" sz="1000" dirty="0"/>
          </a:p>
        </p:txBody>
      </p:sp>
      <p:sp>
        <p:nvSpPr>
          <p:cNvPr id="4" name="Slide Number Placeholder 3"/>
          <p:cNvSpPr>
            <a:spLocks noGrp="1"/>
          </p:cNvSpPr>
          <p:nvPr>
            <p:ph type="sldNum" sz="quarter" idx="10"/>
          </p:nvPr>
        </p:nvSpPr>
        <p:spPr/>
        <p:txBody>
          <a:bodyPr/>
          <a:lstStyle/>
          <a:p>
            <a:fld id="{6A4AAAC3-7B93-4108-9BB7-94A250CD2D89}" type="slidenum">
              <a:rPr lang="en-GB" smtClean="0"/>
              <a:t>13</a:t>
            </a:fld>
            <a:endParaRPr lang="en-GB"/>
          </a:p>
        </p:txBody>
      </p:sp>
    </p:spTree>
    <p:extLst>
      <p:ext uri="{BB962C8B-B14F-4D97-AF65-F5344CB8AC3E}">
        <p14:creationId xmlns:p14="http://schemas.microsoft.com/office/powerpoint/2010/main" val="154638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314325"/>
            <a:ext cx="4467225" cy="3351213"/>
          </a:xfrm>
        </p:spPr>
      </p:sp>
      <p:sp>
        <p:nvSpPr>
          <p:cNvPr id="3" name="Notes Placeholder 2"/>
          <p:cNvSpPr>
            <a:spLocks noGrp="1"/>
          </p:cNvSpPr>
          <p:nvPr>
            <p:ph type="body" idx="1"/>
          </p:nvPr>
        </p:nvSpPr>
        <p:spPr>
          <a:xfrm>
            <a:off x="160501" y="4007688"/>
            <a:ext cx="6420026" cy="5498047"/>
          </a:xfrm>
        </p:spPr>
        <p:txBody>
          <a:bodyPr/>
          <a:lstStyle/>
          <a:p>
            <a:pPr marL="0" indent="0">
              <a:buNone/>
            </a:pPr>
            <a:r>
              <a:rPr lang="en-GB" sz="1100" dirty="0" smtClean="0"/>
              <a:t>So, how do you use conversation skills to mange the challenges?</a:t>
            </a:r>
          </a:p>
          <a:p>
            <a:pPr marL="230109" indent="-230109">
              <a:buAutoNum type="arabicPeriod"/>
            </a:pPr>
            <a:endParaRPr lang="en-GB" sz="1100" dirty="0" smtClean="0"/>
          </a:p>
          <a:p>
            <a:pPr marL="230109" indent="-230109">
              <a:buAutoNum type="arabicPeriod"/>
            </a:pPr>
            <a:r>
              <a:rPr lang="en-GB" sz="1100" dirty="0" smtClean="0"/>
              <a:t>Try not to jump to conclusions</a:t>
            </a:r>
            <a:r>
              <a:rPr lang="en-GB" sz="1100" baseline="0" dirty="0" smtClean="0"/>
              <a:t> about individuals, for example, because they are anxious or colleagues might have already dealt with them and found them difficult. </a:t>
            </a:r>
          </a:p>
          <a:p>
            <a:pPr marL="230109" indent="-230109">
              <a:buAutoNum type="arabicPeriod"/>
            </a:pPr>
            <a:r>
              <a:rPr lang="en-GB" sz="1100" baseline="0" dirty="0" smtClean="0"/>
              <a:t>Often people are repeat callers. In these cases we often see the presenting behaviour rather than the person we’re talking to. Admittedly often difficult but we cant get into a competition or a power battle. </a:t>
            </a:r>
          </a:p>
          <a:p>
            <a:pPr marL="230109" indent="-230109">
              <a:buAutoNum type="arabicPeriod"/>
            </a:pPr>
            <a:r>
              <a:rPr lang="en-GB" sz="1100" baseline="0" dirty="0" smtClean="0"/>
              <a:t>Reflect back to people how well they have managed situations previously if possible and what it is that seems to matter most to them.</a:t>
            </a:r>
          </a:p>
          <a:p>
            <a:endParaRPr lang="en-GB" sz="1100" baseline="0" dirty="0" smtClean="0"/>
          </a:p>
          <a:p>
            <a:r>
              <a:rPr lang="en-GB" sz="1100" baseline="0" dirty="0" smtClean="0"/>
              <a:t>We try to get a complete (holistic) picture of the individual and what their support networks look like before focusing in on a solution. </a:t>
            </a:r>
          </a:p>
          <a:p>
            <a:pPr marL="230109" indent="-230109">
              <a:buAutoNum type="arabicPeriod" startAt="5"/>
            </a:pPr>
            <a:endParaRPr lang="en-GB" sz="1100" baseline="0" dirty="0" smtClean="0"/>
          </a:p>
          <a:p>
            <a:r>
              <a:rPr lang="en-GB" sz="1100" baseline="0" dirty="0" smtClean="0"/>
              <a:t>We tend to think that the worker is the one learning by asking questions and receiving information.</a:t>
            </a:r>
          </a:p>
          <a:p>
            <a:r>
              <a:rPr lang="en-GB" sz="1100" baseline="0" dirty="0" smtClean="0"/>
              <a:t>But a skilful worker can help the individual learn about themselves at the same time i.e. 2 people are learning.</a:t>
            </a:r>
          </a:p>
        </p:txBody>
      </p:sp>
      <p:sp>
        <p:nvSpPr>
          <p:cNvPr id="4" name="Slide Number Placeholder 3"/>
          <p:cNvSpPr>
            <a:spLocks noGrp="1"/>
          </p:cNvSpPr>
          <p:nvPr>
            <p:ph type="sldNum" sz="quarter" idx="10"/>
          </p:nvPr>
        </p:nvSpPr>
        <p:spPr/>
        <p:txBody>
          <a:bodyPr/>
          <a:lstStyle/>
          <a:p>
            <a:fld id="{6A4AAAC3-7B93-4108-9BB7-94A250CD2D89}" type="slidenum">
              <a:rPr lang="en-GB" smtClean="0"/>
              <a:t>14</a:t>
            </a:fld>
            <a:endParaRPr lang="en-GB"/>
          </a:p>
        </p:txBody>
      </p:sp>
    </p:spTree>
    <p:extLst>
      <p:ext uri="{BB962C8B-B14F-4D97-AF65-F5344CB8AC3E}">
        <p14:creationId xmlns:p14="http://schemas.microsoft.com/office/powerpoint/2010/main" val="154638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252413"/>
            <a:ext cx="4467225" cy="3351212"/>
          </a:xfrm>
        </p:spPr>
      </p:sp>
      <p:sp>
        <p:nvSpPr>
          <p:cNvPr id="3" name="Notes Placeholder 2"/>
          <p:cNvSpPr>
            <a:spLocks noGrp="1"/>
          </p:cNvSpPr>
          <p:nvPr>
            <p:ph type="body" idx="1"/>
          </p:nvPr>
        </p:nvSpPr>
        <p:spPr>
          <a:xfrm>
            <a:off x="415415" y="3819828"/>
            <a:ext cx="6174555" cy="5836196"/>
          </a:xfrm>
        </p:spPr>
        <p:txBody>
          <a:bodyPr>
            <a:noAutofit/>
          </a:bodyPr>
          <a:lstStyle/>
          <a:p>
            <a:r>
              <a:rPr lang="en-US" sz="1200" kern="1200" dirty="0" smtClean="0">
                <a:solidFill>
                  <a:schemeClr val="tx1"/>
                </a:solidFill>
                <a:effectLst/>
                <a:latin typeface="+mn-lt"/>
                <a:ea typeface="+mn-ea"/>
                <a:cs typeface="+mn-cs"/>
              </a:rPr>
              <a:t>Ask people to take a brief moment to think of something they really want to change and that they often think about doing. Reinforce that there’s no point making it up! So allow a minute and then check everybody’s got something.</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them to make a commitment now to seriously do something about their issue this weekend.</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Imagine we have come back together in a week’s time.  How many of us do you think will not have been able to keep their promise?</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Why might that be?  A bad day, other priorities, put off for another week? </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needed is an understanding that as humans when placed under pressure to respond to another person’s direction or suggestions we are highly unlikely to follow through.</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NB So in our heads the issue becomes less important, because we are less confident we can do something about it and we are not </a:t>
            </a:r>
            <a:r>
              <a:rPr lang="en-GB" sz="1200" kern="1200" dirty="0" smtClean="0">
                <a:solidFill>
                  <a:schemeClr val="tx1"/>
                </a:solidFill>
                <a:effectLst/>
                <a:latin typeface="+mn-lt"/>
                <a:ea typeface="+mn-ea"/>
                <a:cs typeface="+mn-cs"/>
              </a:rPr>
              <a:t>ready</a:t>
            </a:r>
            <a:r>
              <a:rPr lang="en-US" sz="1200" kern="1200" dirty="0" smtClean="0">
                <a:solidFill>
                  <a:schemeClr val="tx1"/>
                </a:solidFill>
                <a:effectLst/>
                <a:latin typeface="+mn-lt"/>
                <a:ea typeface="+mn-ea"/>
                <a:cs typeface="+mn-cs"/>
              </a:rPr>
              <a:t> to change. We do this even though its still really important to make or address the change of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needed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15</a:t>
            </a:fld>
            <a:endParaRPr lang="en-GB"/>
          </a:p>
        </p:txBody>
      </p:sp>
    </p:spTree>
    <p:extLst>
      <p:ext uri="{BB962C8B-B14F-4D97-AF65-F5344CB8AC3E}">
        <p14:creationId xmlns:p14="http://schemas.microsoft.com/office/powerpoint/2010/main" val="2200691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Research show us that when we empathise with someone - not sympathise or make judgements - but empathise - people are more likely to tell us the truth about what is really happening. We may not agree with them, but being careful not to express a judgemental response is very important and will give us the information we need to help them (starts to address the issue of avoiding hidden harm).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16</a:t>
            </a:fld>
            <a:endParaRPr lang="en-GB"/>
          </a:p>
        </p:txBody>
      </p:sp>
    </p:spTree>
    <p:extLst>
      <p:ext uri="{BB962C8B-B14F-4D97-AF65-F5344CB8AC3E}">
        <p14:creationId xmlns:p14="http://schemas.microsoft.com/office/powerpoint/2010/main" val="61569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Making a commitment is about being there for the person. It means giving them your full attention and letting them know that you are listening properly to their concerns. (</a:t>
            </a:r>
            <a:r>
              <a:rPr lang="en-GB" sz="1200" i="1" kern="1200" dirty="0" smtClean="0">
                <a:solidFill>
                  <a:schemeClr val="tx1"/>
                </a:solidFill>
                <a:effectLst/>
                <a:latin typeface="+mn-lt"/>
                <a:ea typeface="+mn-ea"/>
                <a:cs typeface="+mn-cs"/>
              </a:rPr>
              <a:t>How to address this issue of supporting the frontline who have spent time responding to particularly challenging callers or visitors is for managers of the service to agree with officers)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Helping people believe more in their abilities – respecting their situation and that they know themselves best.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Ask participants to think about the ‘Try to avoid’ bullet point – do people feel this is how this service is currently structured?  Is this what we do in our own lives?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17</a:t>
            </a:fld>
            <a:endParaRPr lang="en-GB"/>
          </a:p>
        </p:txBody>
      </p:sp>
    </p:spTree>
    <p:extLst>
      <p:ext uri="{BB962C8B-B14F-4D97-AF65-F5344CB8AC3E}">
        <p14:creationId xmlns:p14="http://schemas.microsoft.com/office/powerpoint/2010/main" val="615696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to summarise and lead us into the next part of our session:- </a:t>
            </a:r>
          </a:p>
          <a:p>
            <a:r>
              <a:rPr lang="en-GB" sz="1200" kern="1200" dirty="0" smtClean="0">
                <a:solidFill>
                  <a:schemeClr val="tx1"/>
                </a:solidFill>
                <a:effectLst/>
                <a:latin typeface="+mn-lt"/>
                <a:ea typeface="+mn-ea"/>
                <a:cs typeface="+mn-cs"/>
              </a:rPr>
              <a:t>It would be fair to say we can think of these as the 5 stages to a good conversation.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Section 4, we’ll look at each of these stages in some detail. </a:t>
            </a:r>
          </a:p>
          <a:p>
            <a:r>
              <a:rPr lang="en-GB" sz="1200" i="1" kern="1200" dirty="0" smtClean="0">
                <a:solidFill>
                  <a:schemeClr val="tx1"/>
                </a:solidFill>
                <a:effectLst/>
                <a:latin typeface="+mn-lt"/>
                <a:ea typeface="+mn-ea"/>
                <a:cs typeface="+mn-cs"/>
              </a:rPr>
              <a:t>NB: This would be a good time to build in a comfort break.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18</a:t>
            </a:fld>
            <a:endParaRPr lang="en-GB"/>
          </a:p>
        </p:txBody>
      </p:sp>
    </p:spTree>
    <p:extLst>
      <p:ext uri="{BB962C8B-B14F-4D97-AF65-F5344CB8AC3E}">
        <p14:creationId xmlns:p14="http://schemas.microsoft.com/office/powerpoint/2010/main" val="615696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19</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90563"/>
            <a:ext cx="4467225" cy="3351212"/>
          </a:xfrm>
        </p:spPr>
      </p:sp>
      <p:sp>
        <p:nvSpPr>
          <p:cNvPr id="3" name="Notes Placeholder 2"/>
          <p:cNvSpPr>
            <a:spLocks noGrp="1"/>
          </p:cNvSpPr>
          <p:nvPr>
            <p:ph type="body" idx="1"/>
          </p:nvPr>
        </p:nvSpPr>
        <p:spPr>
          <a:xfrm>
            <a:off x="275573" y="4777194"/>
            <a:ext cx="6300591" cy="3908613"/>
          </a:xfrm>
        </p:spPr>
        <p:txBody>
          <a:bodyPr/>
          <a:lstStyle/>
          <a:p>
            <a:r>
              <a:rPr lang="en-GB" sz="1100" dirty="0" smtClean="0"/>
              <a:t>Introduce the aim and objectives</a:t>
            </a:r>
            <a:r>
              <a:rPr lang="en-GB" sz="1100" baseline="0" dirty="0" smtClean="0"/>
              <a:t> for this session. Where appropriate, mention you will be drawing on a session already held with their managers. </a:t>
            </a:r>
          </a:p>
          <a:p>
            <a:endParaRPr lang="en-GB" sz="1100" baseline="0" dirty="0" smtClean="0"/>
          </a:p>
          <a:p>
            <a:r>
              <a:rPr lang="en-GB" sz="1100" baseline="0" dirty="0" smtClean="0"/>
              <a:t>These are the aims and objectives – the desired result (outcome) is better conversations with people using the IAA service.</a:t>
            </a:r>
            <a:endParaRPr lang="en-GB" sz="1100" dirty="0" smtClean="0"/>
          </a:p>
          <a:p>
            <a:endParaRPr lang="en-GB" sz="1100" dirty="0" smtClean="0"/>
          </a:p>
          <a:p>
            <a:r>
              <a:rPr lang="en-GB" sz="1100" dirty="0" smtClean="0"/>
              <a:t>Work in pairs to identify what is your hope is from this session?</a:t>
            </a:r>
          </a:p>
          <a:p>
            <a:endParaRPr lang="en-GB" sz="1100" dirty="0" smtClean="0"/>
          </a:p>
          <a:p>
            <a:r>
              <a:rPr lang="en-GB" sz="1100" dirty="0" smtClean="0"/>
              <a:t>Participant - introduce</a:t>
            </a:r>
            <a:r>
              <a:rPr lang="en-GB" sz="1100" baseline="0" dirty="0" smtClean="0"/>
              <a:t> self and tell group what your hope is from the session.</a:t>
            </a:r>
          </a:p>
          <a:p>
            <a:endParaRPr lang="en-GB" sz="1100" baseline="0" dirty="0" smtClean="0"/>
          </a:p>
          <a:p>
            <a:r>
              <a:rPr lang="en-GB" sz="1100" baseline="0" dirty="0" smtClean="0"/>
              <a:t>Or, use another warm up exercise suitable for participants attending the session.</a:t>
            </a:r>
            <a:endParaRPr lang="en-GB" sz="1100"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2</a:t>
            </a:fld>
            <a:endParaRPr lang="en-GB" dirty="0"/>
          </a:p>
        </p:txBody>
      </p:sp>
    </p:spTree>
    <p:extLst>
      <p:ext uri="{BB962C8B-B14F-4D97-AF65-F5344CB8AC3E}">
        <p14:creationId xmlns:p14="http://schemas.microsoft.com/office/powerpoint/2010/main" val="354275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to recap after the break, these are the 5 stages to a good conversation.  Appropriate reflection (which we will be talking about in more detail) runs through all the stages when necessary. </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A4AAAC3-7B93-4108-9BB7-94A250CD2D89}" type="slidenum">
              <a:rPr lang="en-GB" smtClean="0"/>
              <a:t>20</a:t>
            </a:fld>
            <a:endParaRPr lang="en-GB"/>
          </a:p>
        </p:txBody>
      </p:sp>
    </p:spTree>
    <p:extLst>
      <p:ext uri="{BB962C8B-B14F-4D97-AF65-F5344CB8AC3E}">
        <p14:creationId xmlns:p14="http://schemas.microsoft.com/office/powerpoint/2010/main" val="615696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We need to understand and appreciate the value and strength of ‘open’ questions. (Check understanding of ‘open question’).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What are the benefits of open questions?</a:t>
            </a:r>
          </a:p>
          <a:p>
            <a:r>
              <a:rPr lang="en-GB" sz="1200" kern="1200" dirty="0" smtClean="0">
                <a:solidFill>
                  <a:schemeClr val="tx1"/>
                </a:solidFill>
                <a:effectLst/>
                <a:latin typeface="+mn-lt"/>
                <a:ea typeface="+mn-ea"/>
                <a:cs typeface="+mn-cs"/>
              </a:rPr>
              <a:t>Can you give examples of the types of open questions you ask as part of your job?</a:t>
            </a:r>
          </a:p>
          <a:p>
            <a:r>
              <a:rPr lang="en-GB" sz="1200" kern="1200" dirty="0" smtClean="0">
                <a:solidFill>
                  <a:schemeClr val="tx1"/>
                </a:solidFill>
                <a:effectLst/>
                <a:latin typeface="+mn-lt"/>
                <a:ea typeface="+mn-ea"/>
                <a:cs typeface="+mn-cs"/>
              </a:rPr>
              <a:t>How might you start the conversation for example?</a:t>
            </a:r>
          </a:p>
          <a:p>
            <a:r>
              <a:rPr lang="en-GB" sz="1200" kern="1200" dirty="0" smtClean="0">
                <a:solidFill>
                  <a:schemeClr val="tx1"/>
                </a:solidFill>
                <a:effectLst/>
                <a:latin typeface="+mn-lt"/>
                <a:ea typeface="+mn-ea"/>
                <a:cs typeface="+mn-cs"/>
              </a:rPr>
              <a:t>How might you respond to someone giving you some troubling information?</a:t>
            </a:r>
          </a:p>
          <a:p>
            <a:r>
              <a:rPr lang="en-GB" sz="1200" kern="1200" dirty="0" smtClean="0">
                <a:solidFill>
                  <a:schemeClr val="tx1"/>
                </a:solidFill>
                <a:effectLst/>
                <a:latin typeface="+mn-lt"/>
                <a:ea typeface="+mn-ea"/>
                <a:cs typeface="+mn-cs"/>
              </a:rPr>
              <a:t> </a:t>
            </a:r>
          </a:p>
          <a:p>
            <a:r>
              <a:rPr lang="en-GB" sz="1200" b="1" i="1" kern="1200" dirty="0" smtClean="0">
                <a:solidFill>
                  <a:schemeClr val="tx1"/>
                </a:solidFill>
                <a:effectLst/>
                <a:latin typeface="+mn-lt"/>
                <a:ea typeface="+mn-ea"/>
                <a:cs typeface="+mn-cs"/>
              </a:rPr>
              <a:t>Facilitator will need: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Sheets of plain A4 paper and a couple of felt pens to draw with for half the participants.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Exercise: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pairs – one person asks questions of their partner which allows them to draw their house and garden.</a:t>
            </a:r>
          </a:p>
          <a:p>
            <a:r>
              <a:rPr lang="en-GB" sz="1200" kern="1200" dirty="0" smtClean="0">
                <a:solidFill>
                  <a:schemeClr val="tx1"/>
                </a:solidFill>
                <a:effectLst/>
                <a:latin typeface="+mn-lt"/>
                <a:ea typeface="+mn-ea"/>
                <a:cs typeface="+mn-cs"/>
              </a:rPr>
              <a:t>Person describing should not go beyond the question they’ve been asked.  </a:t>
            </a:r>
          </a:p>
          <a:p>
            <a:r>
              <a:rPr lang="en-GB" sz="1200" kern="1200" dirty="0" smtClean="0">
                <a:solidFill>
                  <a:schemeClr val="tx1"/>
                </a:solidFill>
                <a:effectLst/>
                <a:latin typeface="+mn-lt"/>
                <a:ea typeface="+mn-ea"/>
                <a:cs typeface="+mn-cs"/>
              </a:rPr>
              <a:t>You can have 6 questions. </a:t>
            </a:r>
          </a:p>
          <a:p>
            <a:r>
              <a:rPr lang="en-GB" sz="1200" kern="1200" dirty="0" smtClean="0">
                <a:solidFill>
                  <a:schemeClr val="tx1"/>
                </a:solidFill>
                <a:effectLst/>
                <a:latin typeface="+mn-lt"/>
                <a:ea typeface="+mn-ea"/>
                <a:cs typeface="+mn-cs"/>
              </a:rPr>
              <a:t> </a:t>
            </a:r>
          </a:p>
          <a:p>
            <a:r>
              <a:rPr lang="en-GB" sz="1200" b="1" i="1" kern="1200" dirty="0" smtClean="0">
                <a:solidFill>
                  <a:schemeClr val="tx1"/>
                </a:solidFill>
                <a:effectLst/>
                <a:latin typeface="+mn-lt"/>
                <a:ea typeface="+mn-ea"/>
                <a:cs typeface="+mn-cs"/>
              </a:rPr>
              <a:t>Learning point.</a:t>
            </a:r>
            <a:r>
              <a:rPr lang="en-GB" sz="1200" kern="1200" dirty="0" smtClean="0">
                <a:solidFill>
                  <a:schemeClr val="tx1"/>
                </a:solidFill>
                <a:effectLst/>
                <a:latin typeface="+mn-lt"/>
                <a:ea typeface="+mn-ea"/>
                <a:cs typeface="+mn-cs"/>
              </a:rPr>
              <a:t>  ‘How many floors does your house have?’ (closed question) v ‘How would you describe your house and garden?’ (open question)</a:t>
            </a:r>
          </a:p>
          <a:p>
            <a:r>
              <a:rPr lang="en-GB" sz="1200" kern="1200" dirty="0" smtClean="0">
                <a:solidFill>
                  <a:schemeClr val="tx1"/>
                </a:solidFill>
                <a:effectLst/>
                <a:latin typeface="+mn-lt"/>
                <a:ea typeface="+mn-ea"/>
                <a:cs typeface="+mn-cs"/>
              </a:rPr>
              <a:t>The more open the question, the more information you are likely to get.  You can concentrate on listening.</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21</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Short</a:t>
            </a:r>
            <a:r>
              <a:rPr lang="en-GB" sz="1200" kern="1200" dirty="0" smtClean="0">
                <a:solidFill>
                  <a:schemeClr val="tx1"/>
                </a:solidFill>
                <a:effectLst/>
                <a:latin typeface="+mn-lt"/>
                <a:ea typeface="+mn-ea"/>
                <a:cs typeface="+mn-cs"/>
              </a:rPr>
              <a:t> is the key word. Try to avoid replaying everything that’s been said. As you grow in confidence, your intuition will become fine tuned. </a:t>
            </a: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22</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Good reflective statements help both people in a conversation clarify what’s been said.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Reflecting something back to someone helps you check you’ve understood their concern </a:t>
            </a:r>
            <a:r>
              <a:rPr lang="en-GB" sz="1200" b="1" kern="1200" dirty="0" smtClean="0">
                <a:solidFill>
                  <a:schemeClr val="tx1"/>
                </a:solidFill>
                <a:effectLst/>
                <a:latin typeface="+mn-lt"/>
                <a:ea typeface="+mn-ea"/>
                <a:cs typeface="+mn-cs"/>
              </a:rPr>
              <a:t>and helps them clarify for themselves what matters most to them.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pairs take 5 mins each in turn.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Describe something that’s going on for you in your life that’s a niggling issue for you and that you think you might like to find a way of moving forward. </a:t>
            </a:r>
          </a:p>
          <a:p>
            <a:r>
              <a:rPr lang="en-GB" sz="1200" kern="1200" dirty="0" smtClean="0">
                <a:solidFill>
                  <a:schemeClr val="tx1"/>
                </a:solidFill>
                <a:effectLst/>
                <a:latin typeface="+mn-lt"/>
                <a:ea typeface="+mn-ea"/>
                <a:cs typeface="+mn-cs"/>
              </a:rPr>
              <a:t>Your partner to respond by reflecting back what they hear is being said. </a:t>
            </a:r>
          </a:p>
          <a:p>
            <a:pPr lvl="0"/>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you think s / he means?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you think s / he feels?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are their values and drivers?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What’s it like to be her / him?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Take brief feedback from the exercise. How did it feel?</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Remember reflecting and paraphrasing are not about asking more questions – keep it short and focussed in a way that will be understood by the person who’s spoken to you.</a:t>
            </a:r>
          </a:p>
          <a:p>
            <a:r>
              <a:rPr lang="en-GB" sz="1200" i="1" kern="1200" dirty="0" smtClean="0">
                <a:solidFill>
                  <a:schemeClr val="tx1"/>
                </a:solidFill>
                <a:effectLst/>
                <a:latin typeface="+mn-lt"/>
                <a:ea typeface="+mn-ea"/>
                <a:cs typeface="+mn-cs"/>
              </a:rPr>
              <a:t>This is your professional intuition at work. Your understanding should deepen as the conversation progresses.</a:t>
            </a:r>
            <a:endParaRPr lang="en-GB" sz="1200" kern="1200" dirty="0" smtClean="0">
              <a:solidFill>
                <a:schemeClr val="tx1"/>
              </a:solidFill>
              <a:effectLst/>
              <a:latin typeface="+mn-lt"/>
              <a:ea typeface="+mn-ea"/>
              <a:cs typeface="+mn-cs"/>
            </a:endParaRP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23</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We all have natural and understandable ways of dealing with difficult feelings and situations.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Reflection can help us uncover the meaning of what is being said – often not expressed clearly as sometimes we are not sure what we mean.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are not saying that you therefore have to be a passive recipient of anything anybody wants to say to you…</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Why might somebody be angry?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Is their anger legitimate?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might you try to bring them down a little?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we understand why people might be behaving in the way they do, we might start to have more empathy and patience. </a:t>
            </a: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24</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Exercise – instructions as given on the slide.</a:t>
            </a:r>
          </a:p>
          <a:p>
            <a:r>
              <a:rPr lang="en-GB" sz="1200" kern="1200" dirty="0" smtClean="0">
                <a:solidFill>
                  <a:schemeClr val="tx1"/>
                </a:solidFill>
                <a:effectLst/>
                <a:latin typeface="+mn-lt"/>
                <a:ea typeface="+mn-ea"/>
                <a:cs typeface="+mn-cs"/>
              </a:rPr>
              <a:t>Everybody needs to get a turn to reflect.</a:t>
            </a:r>
          </a:p>
          <a:p>
            <a:r>
              <a:rPr lang="en-GB" sz="1200" kern="1200" dirty="0" smtClean="0">
                <a:solidFill>
                  <a:schemeClr val="tx1"/>
                </a:solidFill>
                <a:effectLst/>
                <a:latin typeface="+mn-lt"/>
                <a:ea typeface="+mn-ea"/>
                <a:cs typeface="+mn-cs"/>
              </a:rPr>
              <a:t>Before starting, use next slide to help explain the exercise and to give some prompts.</a:t>
            </a: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25</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dirty="0" smtClean="0"/>
              <a:t>Exercise – instructions as given on the slide. Remind participants they are not giving advice</a:t>
            </a:r>
            <a:r>
              <a:rPr lang="en-GB" baseline="0" dirty="0" smtClean="0"/>
              <a:t> or making judgemental statements.</a:t>
            </a:r>
            <a:endParaRPr lang="en-GB" dirty="0" smtClean="0"/>
          </a:p>
          <a:p>
            <a:endParaRPr lang="en-GB" dirty="0" smtClean="0"/>
          </a:p>
          <a:p>
            <a:r>
              <a:rPr lang="en-GB" dirty="0" smtClean="0"/>
              <a:t>Take feedback:-</a:t>
            </a:r>
            <a:r>
              <a:rPr lang="en-GB" baseline="0" dirty="0" smtClean="0"/>
              <a:t> </a:t>
            </a:r>
          </a:p>
          <a:p>
            <a:endParaRPr lang="en-GB" baseline="0" dirty="0" smtClean="0"/>
          </a:p>
          <a:p>
            <a:pPr marL="171450" indent="-171450">
              <a:buFont typeface="Arial" panose="020B0604020202020204" pitchFamily="34" charset="0"/>
              <a:buChar char="•"/>
            </a:pPr>
            <a:r>
              <a:rPr lang="en-GB" baseline="0" dirty="0" smtClean="0"/>
              <a:t>start with the </a:t>
            </a:r>
            <a:r>
              <a:rPr lang="en-GB" b="1" baseline="0" dirty="0" smtClean="0"/>
              <a:t>speaker</a:t>
            </a:r>
            <a:r>
              <a:rPr lang="en-GB" baseline="0" dirty="0" smtClean="0"/>
              <a:t> – how did it feel having somebody reflect back what they thought you’d said;</a:t>
            </a:r>
          </a:p>
          <a:p>
            <a:r>
              <a:rPr lang="en-GB" baseline="0" dirty="0" smtClean="0"/>
              <a:t>If annoying – why? If helpful – why?</a:t>
            </a:r>
          </a:p>
          <a:p>
            <a:endParaRPr lang="en-GB" baseline="0" dirty="0" smtClean="0"/>
          </a:p>
          <a:p>
            <a:pPr marL="171450" indent="-171450">
              <a:buFont typeface="Arial" panose="020B0604020202020204" pitchFamily="34" charset="0"/>
              <a:buChar char="•"/>
            </a:pPr>
            <a:r>
              <a:rPr lang="en-GB" b="1" baseline="0" dirty="0" smtClean="0"/>
              <a:t>Listener</a:t>
            </a:r>
            <a:r>
              <a:rPr lang="en-GB" baseline="0" dirty="0" smtClean="0"/>
              <a:t> -  how did you find that exercise? What felt useful and what was more of a challenge? </a:t>
            </a:r>
          </a:p>
          <a:p>
            <a:endParaRPr lang="en-GB" baseline="0" dirty="0" smtClean="0"/>
          </a:p>
          <a:p>
            <a:pPr marL="171450" indent="-171450">
              <a:buFont typeface="Arial" panose="020B0604020202020204" pitchFamily="34" charset="0"/>
              <a:buChar char="•"/>
            </a:pPr>
            <a:r>
              <a:rPr lang="en-GB" b="1" baseline="0" dirty="0" smtClean="0"/>
              <a:t>Observer</a:t>
            </a:r>
            <a:r>
              <a:rPr lang="en-GB" baseline="0" dirty="0" smtClean="0"/>
              <a:t> – what did you notice about the relationship between the 2 people. What seemed to work well? What if anything caused tension / frustration?</a:t>
            </a: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26</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dirty="0" smtClean="0"/>
              <a:t>Recap on elements covered so far.</a:t>
            </a:r>
          </a:p>
          <a:p>
            <a:endParaRPr lang="en-GB" dirty="0" smtClean="0"/>
          </a:p>
          <a:p>
            <a:r>
              <a:rPr lang="en-GB" dirty="0" smtClean="0"/>
              <a:t>Why questions are open questions – but can come across as aggressive</a:t>
            </a:r>
            <a:r>
              <a:rPr lang="en-GB" baseline="0" dirty="0" smtClean="0"/>
              <a:t> and are best avoided.</a:t>
            </a:r>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27</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Recap on whether people felt they had good open questions they used earlier on in the session? Repeat them if so.</a:t>
            </a:r>
          </a:p>
          <a:p>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28</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Welsh Government particularly expects well-being to be responded to by all professionals. But particularly by police, service providers, education, housing health and social services.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need to be much clearer about what we would like others to consider and what our on-going role might be, even if it’s a matter of providing better information before making a referral.</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effectLst/>
                <a:latin typeface="+mn-lt"/>
                <a:ea typeface="+mn-ea"/>
                <a:cs typeface="+mn-cs"/>
              </a:rPr>
              <a:t>Where relevant, these questions would significantly help when taking referrals from other professionals.</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Remember to reflect and summarise </a:t>
            </a:r>
            <a:r>
              <a:rPr lang="en-GB" sz="1200" b="1" kern="1200" dirty="0" smtClean="0">
                <a:solidFill>
                  <a:schemeClr val="tx1"/>
                </a:solidFill>
                <a:effectLst/>
                <a:latin typeface="+mn-lt"/>
                <a:ea typeface="+mn-ea"/>
                <a:cs typeface="+mn-cs"/>
              </a:rPr>
              <a:t>after each response </a:t>
            </a:r>
            <a:r>
              <a:rPr lang="en-GB" sz="1200" kern="1200" dirty="0" smtClean="0">
                <a:solidFill>
                  <a:schemeClr val="tx1"/>
                </a:solidFill>
                <a:effectLst/>
                <a:latin typeface="+mn-lt"/>
                <a:ea typeface="+mn-ea"/>
                <a:cs typeface="+mn-cs"/>
              </a:rPr>
              <a:t>– keeping your own response short and focused and trying not to sound as though you’re reading from a script.</a:t>
            </a:r>
          </a:p>
          <a:p>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29</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752475"/>
            <a:ext cx="4467225" cy="3351213"/>
          </a:xfrm>
        </p:spPr>
      </p:sp>
      <p:sp>
        <p:nvSpPr>
          <p:cNvPr id="3" name="Notes Placeholder 2"/>
          <p:cNvSpPr>
            <a:spLocks noGrp="1"/>
          </p:cNvSpPr>
          <p:nvPr>
            <p:ph type="body" idx="1"/>
          </p:nvPr>
        </p:nvSpPr>
        <p:spPr>
          <a:xfrm>
            <a:off x="413359" y="4777194"/>
            <a:ext cx="6200383" cy="3908613"/>
          </a:xfrm>
        </p:spPr>
        <p:txBody>
          <a:bodyPr>
            <a:normAutofit/>
          </a:bodyPr>
          <a:lstStyle/>
          <a:p>
            <a:r>
              <a:rPr lang="en-GB" sz="1100" kern="1200" dirty="0" smtClean="0">
                <a:solidFill>
                  <a:schemeClr val="tx1"/>
                </a:solidFill>
                <a:effectLst/>
                <a:latin typeface="+mn-lt"/>
                <a:ea typeface="+mn-ea"/>
                <a:cs typeface="+mn-cs"/>
              </a:rPr>
              <a:t>Staff in IAA are responding to a wide range of requests from the public. They respond to people who are often in times of stress and challenge. They play a crucial role in delivering Part 2 of the Social Services and Well-being (Wales) Act.</a:t>
            </a:r>
          </a:p>
          <a:p>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Staff are responding to a wide range of requests, there is increasing demand and limited time. How do we help staff to maximise the potential for each conversation which results in the member of the public or professional enquirer, feeling clearer about the most important issue for them and clearer about their course of action? </a:t>
            </a:r>
          </a:p>
          <a:p>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Whether we have 5 minutes or 5 hours, skilled listening is vital, skilled staff enables people to clarify their thinking and express what matters most to them.</a:t>
            </a:r>
          </a:p>
          <a:p>
            <a:endParaRPr lang="en-GB" sz="11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45C96A1-8090-4854-B4D1-E9A088A3A9BA}" type="slidenum">
              <a:rPr lang="en-GB" smtClean="0"/>
              <a:pPr/>
              <a:t>3</a:t>
            </a:fld>
            <a:endParaRPr lang="en-GB" dirty="0"/>
          </a:p>
        </p:txBody>
      </p:sp>
    </p:spTree>
    <p:extLst>
      <p:ext uri="{BB962C8B-B14F-4D97-AF65-F5344CB8AC3E}">
        <p14:creationId xmlns:p14="http://schemas.microsoft.com/office/powerpoint/2010/main" val="3372427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People generally understand that you need to ask them questions. The information exchange is the heart of the conversation, but where you started the discussion will influence the information you get and need. It should have focused on what was at the heart of the matter for the person.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 asking for the information that the service </a:t>
            </a:r>
            <a:r>
              <a:rPr lang="en-GB" sz="1200" kern="1200" dirty="0" smtClean="0">
                <a:solidFill>
                  <a:schemeClr val="tx1"/>
                </a:solidFill>
                <a:effectLst/>
                <a:latin typeface="+mn-lt"/>
                <a:ea typeface="+mn-ea"/>
                <a:cs typeface="+mn-cs"/>
              </a:rPr>
              <a:t>and / or </a:t>
            </a:r>
            <a:r>
              <a:rPr lang="en-GB" sz="1200" kern="1200" dirty="0" smtClean="0">
                <a:solidFill>
                  <a:schemeClr val="tx1"/>
                </a:solidFill>
                <a:effectLst/>
                <a:latin typeface="+mn-lt"/>
                <a:ea typeface="+mn-ea"/>
                <a:cs typeface="+mn-cs"/>
              </a:rPr>
              <a:t>system need without having tried to get (when needed) a good holistic picture, can sound as though we’re reading from a script. And as we all know – it can be extremely annoying and raises levels of irritation.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way we ask the question is really important. Give people time to answer properly before moving on. </a:t>
            </a:r>
          </a:p>
          <a:p>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30</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You’ll need to summarise the information you’ve heard. Think about how you focus down what you’ve heard to the key issues.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Remember to reflect and capture what the individual said is important to them. </a:t>
            </a:r>
          </a:p>
          <a:p>
            <a:r>
              <a:rPr lang="en-GB" sz="1200" kern="1200" dirty="0" smtClean="0">
                <a:solidFill>
                  <a:schemeClr val="tx1"/>
                </a:solidFill>
                <a:effectLst/>
                <a:latin typeface="+mn-lt"/>
                <a:ea typeface="+mn-ea"/>
                <a:cs typeface="+mn-cs"/>
              </a:rPr>
              <a:t>Wherever possible give positive feedback; acknowledge how difficult a situation they might have been dealing with and what they’ve managed well.</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Often people need to go away and think or do something as a result of your conversation with them. </a:t>
            </a:r>
          </a:p>
          <a:p>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31</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This is what you might feedback to the daughter.</a:t>
            </a:r>
          </a:p>
          <a:p>
            <a:r>
              <a:rPr lang="en-GB" sz="1200" kern="1200" dirty="0" smtClean="0">
                <a:solidFill>
                  <a:schemeClr val="tx1"/>
                </a:solidFill>
                <a:effectLst/>
                <a:latin typeface="+mn-lt"/>
                <a:ea typeface="+mn-ea"/>
                <a:cs typeface="+mn-cs"/>
              </a:rPr>
              <a:t>Does that sound reasonable? </a:t>
            </a:r>
          </a:p>
          <a:p>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32</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Here is an example list of things you will have agreed between you. </a:t>
            </a:r>
          </a:p>
          <a:p>
            <a:r>
              <a:rPr lang="en-GB" sz="1200" kern="1200" dirty="0" smtClean="0">
                <a:solidFill>
                  <a:schemeClr val="tx1"/>
                </a:solidFill>
                <a:effectLst/>
                <a:latin typeface="+mn-lt"/>
                <a:ea typeface="+mn-ea"/>
                <a:cs typeface="+mn-cs"/>
              </a:rPr>
              <a:t>What mechanism do you currently use to check you’ve got what you need?</a:t>
            </a:r>
          </a:p>
          <a:p>
            <a:r>
              <a:rPr lang="en-GB" sz="1200" kern="1200" dirty="0" smtClean="0">
                <a:solidFill>
                  <a:schemeClr val="tx1"/>
                </a:solidFill>
                <a:effectLst/>
                <a:latin typeface="+mn-lt"/>
                <a:ea typeface="+mn-ea"/>
                <a:cs typeface="+mn-cs"/>
              </a:rPr>
              <a:t>What might you record on your system? </a:t>
            </a:r>
          </a:p>
          <a:p>
            <a:r>
              <a:rPr lang="en-GB" sz="1200" kern="1200" dirty="0" smtClean="0">
                <a:solidFill>
                  <a:schemeClr val="tx1"/>
                </a:solidFill>
                <a:effectLst/>
                <a:latin typeface="+mn-lt"/>
                <a:ea typeface="+mn-ea"/>
                <a:cs typeface="+mn-cs"/>
              </a:rPr>
              <a:t>Does your current system allow you to record the type of content we’d covered today? </a:t>
            </a:r>
          </a:p>
          <a:p>
            <a:r>
              <a:rPr lang="en-GB" sz="1200" kern="1200" dirty="0" smtClean="0">
                <a:solidFill>
                  <a:schemeClr val="tx1"/>
                </a:solidFill>
                <a:effectLst/>
                <a:latin typeface="+mn-lt"/>
                <a:ea typeface="+mn-ea"/>
                <a:cs typeface="+mn-cs"/>
              </a:rPr>
              <a:t>What changes would you like to see by those able to influence systems and forms?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33</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baseline="0" dirty="0" smtClean="0"/>
              <a:t>Ask participants how they manage and share their responses to strong emotions or difficult behaviour.</a:t>
            </a:r>
          </a:p>
          <a:p>
            <a:endParaRPr lang="en-GB" baseline="0" dirty="0" smtClean="0"/>
          </a:p>
          <a:p>
            <a:r>
              <a:rPr lang="en-GB" baseline="0" dirty="0" smtClean="0"/>
              <a:t>What works well? Are there particular phrases that they find themselves using?</a:t>
            </a:r>
          </a:p>
          <a:p>
            <a:endParaRPr lang="en-GB" baseline="0" dirty="0" smtClean="0"/>
          </a:p>
          <a:p>
            <a:r>
              <a:rPr lang="en-GB" baseline="0" dirty="0" smtClean="0"/>
              <a:t>When do you know you’ve lost control of the conversation? What might the individual have done and/or what might you have done?</a:t>
            </a:r>
          </a:p>
          <a:p>
            <a:endParaRPr lang="en-GB" baseline="0" dirty="0" smtClean="0"/>
          </a:p>
          <a:p>
            <a:r>
              <a:rPr lang="en-GB" baseline="0" dirty="0" smtClean="0"/>
              <a:t>How do you know when you’ve ‘blown’ the conversation? Is it about needing to win or a defence mechanism (both very much human nature)? </a:t>
            </a:r>
          </a:p>
          <a:p>
            <a:endParaRPr lang="en-GB" baseline="0" dirty="0" smtClean="0"/>
          </a:p>
          <a:p>
            <a:r>
              <a:rPr lang="en-GB" baseline="0" dirty="0" smtClean="0"/>
              <a:t>Tips</a:t>
            </a:r>
          </a:p>
          <a:p>
            <a:pPr>
              <a:buFont typeface="Wingdings" panose="05000000000000000000" pitchFamily="2" charset="2"/>
              <a:buChar char="§"/>
              <a:defRPr/>
            </a:pPr>
            <a:r>
              <a:rPr lang="en-GB" dirty="0" smtClean="0">
                <a:latin typeface="Calibri" panose="020F0502020204030204" pitchFamily="34" charset="0"/>
              </a:rPr>
              <a:t>Resist hitting it head on or taking it personally</a:t>
            </a:r>
          </a:p>
          <a:p>
            <a:pPr>
              <a:buFont typeface="Wingdings" panose="05000000000000000000" pitchFamily="2" charset="2"/>
              <a:buChar char="§"/>
              <a:defRPr/>
            </a:pPr>
            <a:endParaRPr lang="en-GB" dirty="0" smtClean="0">
              <a:latin typeface="Calibri" panose="020F0502020204030204" pitchFamily="34" charset="0"/>
            </a:endParaRPr>
          </a:p>
          <a:p>
            <a:pPr>
              <a:buFont typeface="Wingdings" panose="05000000000000000000" pitchFamily="2" charset="2"/>
              <a:buChar char="§"/>
              <a:defRPr/>
            </a:pPr>
            <a:r>
              <a:rPr lang="en-GB" dirty="0" smtClean="0">
                <a:latin typeface="Calibri" panose="020F0502020204030204" pitchFamily="34" charset="0"/>
              </a:rPr>
              <a:t>Acknowledge the feelings behind the words e.g. anxiety, frustration, fear etc.</a:t>
            </a:r>
          </a:p>
          <a:p>
            <a:pPr>
              <a:buFont typeface="Wingdings" panose="05000000000000000000" pitchFamily="2" charset="2"/>
              <a:buChar char="§"/>
              <a:defRPr/>
            </a:pPr>
            <a:endParaRPr lang="en-GB" dirty="0" smtClean="0">
              <a:latin typeface="Calibri" panose="020F0502020204030204" pitchFamily="34" charset="0"/>
            </a:endParaRPr>
          </a:p>
          <a:p>
            <a:pPr>
              <a:buFont typeface="Wingdings" panose="05000000000000000000" pitchFamily="2" charset="2"/>
              <a:buChar char="§"/>
              <a:defRPr/>
            </a:pPr>
            <a:r>
              <a:rPr lang="en-GB" dirty="0" smtClean="0">
                <a:latin typeface="Calibri" panose="020F0502020204030204" pitchFamily="34" charset="0"/>
              </a:rPr>
              <a:t>Empathise, Accept, Reflect and Explore</a:t>
            </a:r>
          </a:p>
          <a:p>
            <a:pPr>
              <a:buFont typeface="Wingdings" panose="05000000000000000000" pitchFamily="2" charset="2"/>
              <a:buChar char="§"/>
              <a:defRPr/>
            </a:pPr>
            <a:endParaRPr lang="en-GB" dirty="0" smtClean="0">
              <a:latin typeface="Calibri" panose="020F0502020204030204" pitchFamily="34" charset="0"/>
            </a:endParaRPr>
          </a:p>
          <a:p>
            <a:pPr>
              <a:buFont typeface="Wingdings" panose="05000000000000000000" pitchFamily="2" charset="2"/>
              <a:buChar char="§"/>
              <a:defRPr/>
            </a:pPr>
            <a:r>
              <a:rPr lang="en-GB" dirty="0" smtClean="0">
                <a:latin typeface="Calibri" panose="020F0502020204030204" pitchFamily="34" charset="0"/>
              </a:rPr>
              <a:t>Shift to strengths based conversation</a:t>
            </a:r>
          </a:p>
          <a:p>
            <a:pPr>
              <a:buFont typeface="Wingdings" panose="05000000000000000000" pitchFamily="2" charset="2"/>
              <a:buChar char="§"/>
              <a:defRPr/>
            </a:pPr>
            <a:endParaRPr lang="en-GB" dirty="0" smtClean="0">
              <a:latin typeface="Calibri" panose="020F0502020204030204" pitchFamily="34" charset="0"/>
            </a:endParaRPr>
          </a:p>
          <a:p>
            <a:pPr>
              <a:buFont typeface="Wingdings" panose="05000000000000000000" pitchFamily="2" charset="2"/>
              <a:buChar char="§"/>
              <a:defRPr/>
            </a:pPr>
            <a:r>
              <a:rPr lang="en-GB" dirty="0" smtClean="0">
                <a:latin typeface="Calibri" panose="020F0502020204030204" pitchFamily="34" charset="0"/>
              </a:rPr>
              <a:t>Emphasise personal choice and control</a:t>
            </a:r>
          </a:p>
          <a:p>
            <a:pPr>
              <a:buFont typeface="Wingdings" panose="05000000000000000000" pitchFamily="2" charset="2"/>
              <a:buChar char="§"/>
              <a:defRPr/>
            </a:pPr>
            <a:endParaRPr lang="en-GB" dirty="0" smtClean="0">
              <a:latin typeface="Calibri" panose="020F0502020204030204" pitchFamily="34" charset="0"/>
            </a:endParaRPr>
          </a:p>
          <a:p>
            <a:pPr>
              <a:buFont typeface="Wingdings" panose="05000000000000000000" pitchFamily="2" charset="2"/>
              <a:buChar char="§"/>
              <a:defRPr/>
            </a:pPr>
            <a:r>
              <a:rPr lang="en-GB" dirty="0" smtClean="0">
                <a:latin typeface="Calibri" panose="020F0502020204030204" pitchFamily="34" charset="0"/>
              </a:rPr>
              <a:t>Avoid arguments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34</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To bring all the stages together, use case scenarios handout 3.</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Remember that you need to be reflecting and making positive noises throughout when you can.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Sometimes you might find it pertinent to change the order of the stages or the caller may naturally focus in immediately on an area or issue.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Remember as well that you have an individual style which you probably don’t need to change and which helps you be as comfortable as a style in your conversations with people.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35</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Start with </a:t>
            </a:r>
            <a:r>
              <a:rPr lang="en-GB" sz="1200" b="1" i="1" kern="1200" dirty="0" smtClean="0">
                <a:solidFill>
                  <a:schemeClr val="tx1"/>
                </a:solidFill>
                <a:effectLst/>
                <a:latin typeface="+mn-lt"/>
                <a:ea typeface="+mn-ea"/>
                <a:cs typeface="+mn-cs"/>
              </a:rPr>
              <a:t>individual</a:t>
            </a:r>
            <a:r>
              <a:rPr lang="en-GB" sz="1200" kern="1200" dirty="0" smtClean="0">
                <a:solidFill>
                  <a:schemeClr val="tx1"/>
                </a:solidFill>
                <a:effectLst/>
                <a:latin typeface="+mn-lt"/>
                <a:ea typeface="+mn-ea"/>
                <a:cs typeface="+mn-cs"/>
              </a:rPr>
              <a:t> – how did it feel? Anything that jarred?</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Worker </a:t>
            </a:r>
            <a:r>
              <a:rPr lang="en-GB" sz="1200" kern="1200" dirty="0" smtClean="0">
                <a:solidFill>
                  <a:schemeClr val="tx1"/>
                </a:solidFill>
                <a:effectLst/>
                <a:latin typeface="+mn-lt"/>
                <a:ea typeface="+mn-ea"/>
                <a:cs typeface="+mn-cs"/>
              </a:rPr>
              <a:t>– how did it feel? Are there any aspects that you feel are trickier than others? Do you feel yourself falling into old approaches at particular times?</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Observer</a:t>
            </a:r>
            <a:r>
              <a:rPr lang="en-GB" sz="1200" kern="1200" dirty="0" smtClean="0">
                <a:solidFill>
                  <a:schemeClr val="tx1"/>
                </a:solidFill>
                <a:effectLst/>
                <a:latin typeface="+mn-lt"/>
                <a:ea typeface="+mn-ea"/>
                <a:cs typeface="+mn-cs"/>
              </a:rPr>
              <a:t> – general points – but most of the feedback should be about what they observed happening AND whether the worker missed any significant feelings or information.</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36</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en-GB" sz="1200" kern="1200" dirty="0" smtClean="0">
                <a:solidFill>
                  <a:schemeClr val="tx1"/>
                </a:solidFill>
                <a:effectLst/>
                <a:latin typeface="+mn-lt"/>
                <a:ea typeface="+mn-ea"/>
                <a:cs typeface="+mn-cs"/>
              </a:rPr>
              <a:t>Brief reflection on whether participants achieved the objectives and their hopes for the session. </a:t>
            </a:r>
          </a:p>
          <a:p>
            <a:r>
              <a:rPr lang="en-GB" sz="1200" kern="1200" dirty="0" smtClean="0">
                <a:solidFill>
                  <a:schemeClr val="tx1"/>
                </a:solidFill>
                <a:effectLst/>
                <a:latin typeface="+mn-lt"/>
                <a:ea typeface="+mn-ea"/>
                <a:cs typeface="+mn-cs"/>
              </a:rPr>
              <a:t>Agree the next steps using the slide as a prompt.</a:t>
            </a:r>
          </a:p>
          <a:p>
            <a:r>
              <a:rPr lang="en-GB" sz="1200" kern="1200" dirty="0" smtClean="0">
                <a:solidFill>
                  <a:schemeClr val="tx1"/>
                </a:solidFill>
                <a:effectLst/>
                <a:latin typeface="+mn-lt"/>
                <a:ea typeface="+mn-ea"/>
                <a:cs typeface="+mn-cs"/>
              </a:rPr>
              <a:t>Evaluate the session.</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37</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77875"/>
            <a:ext cx="4467225" cy="3351213"/>
          </a:xfrm>
        </p:spPr>
      </p:sp>
      <p:sp>
        <p:nvSpPr>
          <p:cNvPr id="3" name="Notes Placeholder 2"/>
          <p:cNvSpPr>
            <a:spLocks noGrp="1"/>
          </p:cNvSpPr>
          <p:nvPr>
            <p:ph type="body" idx="1"/>
          </p:nvPr>
        </p:nvSpPr>
        <p:spPr>
          <a:xfrm>
            <a:off x="288099" y="4777194"/>
            <a:ext cx="6175331" cy="3908613"/>
          </a:xfrm>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Social Services and Well-being (Wales) Act 2014 sees the individual placed at the heart of its ambition for social care in Wales. We need to build peoples’ resilience to more successfully manage changing and often challenging circumstances and issues.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Research and evidence shows us that too much support (scaffolding around a person) reduces their ability to manage instances of risk and creates an often unnecessary dependence…especially if we want the agreed fix to be sustainable.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need to work with people to help them understand their priorities and what matters most to them before we respond with an offer or simply say ‘I’m sorry, we can’t help you’.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do this from a strengths based conversation rather than a deficit based one.  Building on and acknowledging what people do or could do for themselves or with support from family, friends or community.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Similarly if we have fewer services to offer people, we need them to have had a ‘good conversation’ with us; a conversation which allows for reflection and analysis on their part with someone who empathised with their circumstances/issues. This in itself is a valuable service.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Changing demographics particularly an aging population and cuts to welfare benefits for families and young adults, mean more pressure and reduced capacity.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need to give people no more and no less than they need to maintain or regain as much independence as possible.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4</a:t>
            </a:fld>
            <a:endParaRPr lang="en-GB" dirty="0"/>
          </a:p>
        </p:txBody>
      </p:sp>
    </p:spTree>
    <p:extLst>
      <p:ext uri="{BB962C8B-B14F-4D97-AF65-F5344CB8AC3E}">
        <p14:creationId xmlns:p14="http://schemas.microsoft.com/office/powerpoint/2010/main" val="194030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276225"/>
            <a:ext cx="4467225" cy="3351213"/>
          </a:xfrm>
        </p:spPr>
      </p:sp>
      <p:sp>
        <p:nvSpPr>
          <p:cNvPr id="3" name="Notes Placeholder 2"/>
          <p:cNvSpPr>
            <a:spLocks noGrp="1"/>
          </p:cNvSpPr>
          <p:nvPr>
            <p:ph type="body" idx="1"/>
          </p:nvPr>
        </p:nvSpPr>
        <p:spPr>
          <a:xfrm>
            <a:off x="162838" y="3782255"/>
            <a:ext cx="6463431" cy="5999009"/>
          </a:xfrm>
        </p:spPr>
        <p:txBody>
          <a:bodyPr/>
          <a:lstStyle/>
          <a:p>
            <a:r>
              <a:rPr lang="en-GB" sz="1200" kern="1200" smtClean="0">
                <a:solidFill>
                  <a:schemeClr val="tx1"/>
                </a:solidFill>
                <a:effectLst/>
                <a:latin typeface="+mn-lt"/>
                <a:ea typeface="+mn-ea"/>
                <a:cs typeface="+mn-cs"/>
              </a:rPr>
              <a:t>Mark </a:t>
            </a:r>
            <a:r>
              <a:rPr lang="en-GB" sz="1200" kern="1200" dirty="0" err="1" smtClean="0">
                <a:solidFill>
                  <a:schemeClr val="tx1"/>
                </a:solidFill>
                <a:effectLst/>
                <a:latin typeface="+mn-lt"/>
                <a:ea typeface="+mn-ea"/>
                <a:cs typeface="+mn-cs"/>
              </a:rPr>
              <a:t>Drakeford</a:t>
            </a:r>
            <a:r>
              <a:rPr lang="en-GB" sz="1200" kern="1200" dirty="0" smtClean="0">
                <a:solidFill>
                  <a:schemeClr val="tx1"/>
                </a:solidFill>
                <a:effectLst/>
                <a:latin typeface="+mn-lt"/>
                <a:ea typeface="+mn-ea"/>
                <a:cs typeface="+mn-cs"/>
              </a:rPr>
              <a:t> was the Minister for Health and Social Care.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Social Services Improvement Agency worked with local authorities to create a short film to show this shift in approach and culture as defined by the Act.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Let’s take 5 minutes to watch it.</a:t>
            </a:r>
            <a:r>
              <a:rPr lang="en-GB" sz="1200" b="1" kern="1200" dirty="0" smtClean="0">
                <a:solidFill>
                  <a:schemeClr val="tx1"/>
                </a:solidFill>
                <a:effectLst/>
                <a:latin typeface="+mn-lt"/>
                <a:ea typeface="+mn-ea"/>
                <a:cs typeface="+mn-cs"/>
              </a:rPr>
              <a:t> right click on link, open hyperlink.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Take any comments participants might want to make in relation to their work.</a:t>
            </a:r>
          </a:p>
          <a:p>
            <a:endParaRPr lang="en-GB" sz="1050" dirty="0"/>
          </a:p>
        </p:txBody>
      </p:sp>
      <p:sp>
        <p:nvSpPr>
          <p:cNvPr id="4" name="Slide Number Placeholder 3"/>
          <p:cNvSpPr>
            <a:spLocks noGrp="1"/>
          </p:cNvSpPr>
          <p:nvPr>
            <p:ph type="sldNum" sz="quarter" idx="10"/>
          </p:nvPr>
        </p:nvSpPr>
        <p:spPr/>
        <p:txBody>
          <a:bodyPr/>
          <a:lstStyle/>
          <a:p>
            <a:fld id="{6A4AAAC3-7B93-4108-9BB7-94A250CD2D89}" type="slidenum">
              <a:rPr lang="en-GB" smtClean="0"/>
              <a:t>5</a:t>
            </a:fld>
            <a:endParaRPr lang="en-GB" dirty="0"/>
          </a:p>
        </p:txBody>
      </p:sp>
    </p:spTree>
    <p:extLst>
      <p:ext uri="{BB962C8B-B14F-4D97-AF65-F5344CB8AC3E}">
        <p14:creationId xmlns:p14="http://schemas.microsoft.com/office/powerpoint/2010/main" val="117729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815975"/>
            <a:ext cx="4467225" cy="3351213"/>
          </a:xfrm>
        </p:spPr>
      </p:sp>
      <p:sp>
        <p:nvSpPr>
          <p:cNvPr id="3" name="Notes Placeholder 2"/>
          <p:cNvSpPr>
            <a:spLocks noGrp="1"/>
          </p:cNvSpPr>
          <p:nvPr>
            <p:ph type="body" idx="1"/>
          </p:nvPr>
        </p:nvSpPr>
        <p:spPr>
          <a:xfrm>
            <a:off x="313151" y="4777194"/>
            <a:ext cx="6125227" cy="3908613"/>
          </a:xfrm>
        </p:spPr>
        <p:txBody>
          <a:bodyPr/>
          <a:lstStyle/>
          <a:p>
            <a:r>
              <a:rPr lang="en-GB" sz="1200" kern="1200" dirty="0" smtClean="0">
                <a:solidFill>
                  <a:schemeClr val="tx1"/>
                </a:solidFill>
                <a:effectLst/>
                <a:latin typeface="+mn-lt"/>
                <a:ea typeface="+mn-ea"/>
                <a:cs typeface="+mn-cs"/>
              </a:rPr>
              <a:t>The content of this slide is to be populated with the local vision for the service - ideally the managers’ session would precede the delivery of this session enabling the content of this slide to be populated.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Everyone in the organisation needs to know where they are heading on this service and why. </a:t>
            </a: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6</a:t>
            </a:fld>
            <a:endParaRPr lang="en-GB" dirty="0"/>
          </a:p>
        </p:txBody>
      </p:sp>
    </p:spTree>
    <p:extLst>
      <p:ext uri="{BB962C8B-B14F-4D97-AF65-F5344CB8AC3E}">
        <p14:creationId xmlns:p14="http://schemas.microsoft.com/office/powerpoint/2010/main" val="33846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815975"/>
            <a:ext cx="4467225" cy="3351213"/>
          </a:xfrm>
        </p:spPr>
      </p:sp>
      <p:sp>
        <p:nvSpPr>
          <p:cNvPr id="3" name="Notes Placeholder 2"/>
          <p:cNvSpPr>
            <a:spLocks noGrp="1"/>
          </p:cNvSpPr>
          <p:nvPr>
            <p:ph type="body" idx="1"/>
          </p:nvPr>
        </p:nvSpPr>
        <p:spPr>
          <a:xfrm>
            <a:off x="463463" y="4458553"/>
            <a:ext cx="5874707" cy="4227254"/>
          </a:xfrm>
        </p:spPr>
        <p:txBody>
          <a:bodyPr/>
          <a:lstStyle/>
          <a:p>
            <a:endParaRPr lang="en-GB"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7</a:t>
            </a:fld>
            <a:endParaRPr lang="en-GB" dirty="0"/>
          </a:p>
        </p:txBody>
      </p:sp>
    </p:spTree>
    <p:extLst>
      <p:ext uri="{BB962C8B-B14F-4D97-AF65-F5344CB8AC3E}">
        <p14:creationId xmlns:p14="http://schemas.microsoft.com/office/powerpoint/2010/main" val="378607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903288"/>
            <a:ext cx="4467225" cy="3351212"/>
          </a:xfrm>
        </p:spPr>
      </p:sp>
      <p:sp>
        <p:nvSpPr>
          <p:cNvPr id="3" name="Notes Placeholder 2"/>
          <p:cNvSpPr>
            <a:spLocks noGrp="1"/>
          </p:cNvSpPr>
          <p:nvPr>
            <p:ph type="body" idx="1"/>
          </p:nvPr>
        </p:nvSpPr>
        <p:spPr>
          <a:xfrm>
            <a:off x="425886" y="4777194"/>
            <a:ext cx="6012493" cy="3908613"/>
          </a:xfrm>
        </p:spPr>
        <p:txBody>
          <a:bodyPr/>
          <a:lstStyle/>
          <a:p>
            <a:r>
              <a:rPr lang="en-GB" sz="1200" kern="1200" dirty="0" smtClean="0">
                <a:solidFill>
                  <a:schemeClr val="tx1"/>
                </a:solidFill>
                <a:effectLst/>
                <a:latin typeface="+mn-lt"/>
                <a:ea typeface="+mn-ea"/>
                <a:cs typeface="+mn-cs"/>
              </a:rPr>
              <a:t>Whole group exercise – take feedback, acknowledging participants’ expressed or unexpressed desires to do well for themselves and the individuals using the service. Open up the conversation by inviting others to comment or build on what has been said.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activity handout number 1 – Examples of success and what we have done well.</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 / or use activity handout 2 – Vicky and </a:t>
            </a:r>
            <a:r>
              <a:rPr lang="en-GB" sz="1200" kern="1200" dirty="0" err="1" smtClean="0">
                <a:solidFill>
                  <a:schemeClr val="tx1"/>
                </a:solidFill>
                <a:effectLst/>
                <a:latin typeface="+mn-lt"/>
                <a:ea typeface="+mn-ea"/>
                <a:cs typeface="+mn-cs"/>
              </a:rPr>
              <a:t>Adil</a:t>
            </a: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8</a:t>
            </a:fld>
            <a:endParaRPr lang="en-GB"/>
          </a:p>
        </p:txBody>
      </p:sp>
    </p:spTree>
    <p:extLst>
      <p:ext uri="{BB962C8B-B14F-4D97-AF65-F5344CB8AC3E}">
        <p14:creationId xmlns:p14="http://schemas.microsoft.com/office/powerpoint/2010/main" val="84197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990600"/>
            <a:ext cx="4467225" cy="3351213"/>
          </a:xfrm>
        </p:spPr>
      </p:sp>
      <p:sp>
        <p:nvSpPr>
          <p:cNvPr id="3" name="Notes Placeholder 2"/>
          <p:cNvSpPr>
            <a:spLocks noGrp="1"/>
          </p:cNvSpPr>
          <p:nvPr>
            <p:ph type="body" idx="1"/>
          </p:nvPr>
        </p:nvSpPr>
        <p:spPr>
          <a:xfrm>
            <a:off x="463464" y="4777194"/>
            <a:ext cx="5962389" cy="3908613"/>
          </a:xfrm>
        </p:spPr>
        <p:txBody>
          <a:bodyPr/>
          <a:lstStyle/>
          <a:p>
            <a:r>
              <a:rPr lang="en-GB" sz="1200" kern="1200" dirty="0" smtClean="0">
                <a:solidFill>
                  <a:schemeClr val="tx1"/>
                </a:solidFill>
                <a:effectLst/>
                <a:latin typeface="+mn-lt"/>
                <a:ea typeface="+mn-ea"/>
                <a:cs typeface="+mn-cs"/>
              </a:rPr>
              <a:t>Explore this question in the light of experience.  Take general comments and move on to next slide to precis.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9</a:t>
            </a:fld>
            <a:endParaRPr lang="en-GB"/>
          </a:p>
        </p:txBody>
      </p:sp>
    </p:spTree>
    <p:extLst>
      <p:ext uri="{BB962C8B-B14F-4D97-AF65-F5344CB8AC3E}">
        <p14:creationId xmlns:p14="http://schemas.microsoft.com/office/powerpoint/2010/main" val="1274893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23/10/2017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0061" y="128584"/>
            <a:ext cx="1509343" cy="1312735"/>
          </a:xfrm>
          <a:prstGeom prst="rect">
            <a:avLst/>
          </a:prstGeom>
        </p:spPr>
      </p:pic>
    </p:spTree>
    <p:extLst>
      <p:ext uri="{BB962C8B-B14F-4D97-AF65-F5344CB8AC3E}">
        <p14:creationId xmlns:p14="http://schemas.microsoft.com/office/powerpoint/2010/main" val="2056209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23/10/2017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172718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23/10/2017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92887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23/10/2017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83758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08C7B-1239-4495-AAF3-DECEF8F7E6B0}" type="datetimeFigureOut">
              <a:rPr lang="en-GB" smtClean="0"/>
              <a:t>23/10/2017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175370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708C7B-1239-4495-AAF3-DECEF8F7E6B0}" type="datetimeFigureOut">
              <a:rPr lang="en-GB" smtClean="0"/>
              <a:t>23/10/2017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202080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708C7B-1239-4495-AAF3-DECEF8F7E6B0}" type="datetimeFigureOut">
              <a:rPr lang="en-GB" smtClean="0"/>
              <a:t>23/10/2017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271305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708C7B-1239-4495-AAF3-DECEF8F7E6B0}" type="datetimeFigureOut">
              <a:rPr lang="en-GB" smtClean="0"/>
              <a:t>23/10/2017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425492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08C7B-1239-4495-AAF3-DECEF8F7E6B0}" type="datetimeFigureOut">
              <a:rPr lang="en-GB" smtClean="0"/>
              <a:t>23/10/2017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23188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08C7B-1239-4495-AAF3-DECEF8F7E6B0}" type="datetimeFigureOut">
              <a:rPr lang="en-GB" smtClean="0"/>
              <a:t>23/10/2017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98327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08C7B-1239-4495-AAF3-DECEF8F7E6B0}" type="datetimeFigureOut">
              <a:rPr lang="en-GB" smtClean="0"/>
              <a:t>23/10/2017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96422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08C7B-1239-4495-AAF3-DECEF8F7E6B0}" type="datetimeFigureOut">
              <a:rPr lang="en-GB" smtClean="0"/>
              <a:t>23/10/2017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61284-FB72-4304-82E1-1D561C73B366}" type="slidenum">
              <a:rPr lang="en-GB" smtClean="0"/>
              <a:t>‹#›</a:t>
            </a:fld>
            <a:endParaRPr lang="en-GB"/>
          </a:p>
        </p:txBody>
      </p:sp>
    </p:spTree>
    <p:extLst>
      <p:ext uri="{BB962C8B-B14F-4D97-AF65-F5344CB8AC3E}">
        <p14:creationId xmlns:p14="http://schemas.microsoft.com/office/powerpoint/2010/main" val="22432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5.pdf"/><Relationship Id="rId10" Type="http://schemas.openxmlformats.org/officeDocument/2006/relationships/image" Target="../media/image5.jpe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df"/><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df"/><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14.xml"/><Relationship Id="rId1" Type="http://schemas.openxmlformats.org/officeDocument/2006/relationships/slideLayout" Target="../slideLayouts/slideLayout1.xml"/><Relationship Id="rId11" Type="http://schemas.openxmlformats.org/officeDocument/2006/relationships/image" Target="../media/image3.png"/><Relationship Id="rId10" Type="http://schemas.openxmlformats.org/officeDocument/2006/relationships/image" Target="../media/image5.pdf"/><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1.pdf"/><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df"/><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7.xml"/><Relationship Id="rId1" Type="http://schemas.openxmlformats.org/officeDocument/2006/relationships/slideLayout" Target="../slideLayouts/slideLayout1.xml"/><Relationship Id="rId10" Type="http://schemas.openxmlformats.org/officeDocument/2006/relationships/image" Target="../media/image3.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df"/><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df"/><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5.xml"/><Relationship Id="rId1" Type="http://schemas.openxmlformats.org/officeDocument/2006/relationships/slideLayout" Target="../slideLayouts/slideLayout1.xml"/><Relationship Id="rId10" Type="http://schemas.openxmlformats.org/officeDocument/2006/relationships/hyperlink" Target="https://www.youtube.com/watch?v=a2KiTnsv5ZM&amp;feature=youtu.be" TargetMode="External"/><Relationship Id="rId4" Type="http://schemas.openxmlformats.org/officeDocument/2006/relationships/image" Target="../media/image3.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df"/><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92298"/>
            <a:ext cx="9144000" cy="954107"/>
          </a:xfrm>
          <a:prstGeom prst="rect">
            <a:avLst/>
          </a:prstGeom>
        </p:spPr>
        <p:txBody>
          <a:bodyPr wrap="square">
            <a:spAutoFit/>
          </a:bodyPr>
          <a:lstStyle/>
          <a:p>
            <a:pPr algn="ctr"/>
            <a:r>
              <a:rPr lang="en-GB" sz="2800" dirty="0">
                <a:solidFill>
                  <a:srgbClr val="595959"/>
                </a:solidFill>
                <a:latin typeface="Arial"/>
                <a:ea typeface="+mj-ea"/>
                <a:cs typeface="Arial"/>
              </a:rPr>
              <a:t>Social Services and Well-being </a:t>
            </a:r>
            <a:br>
              <a:rPr lang="en-GB" sz="2800" dirty="0">
                <a:solidFill>
                  <a:srgbClr val="595959"/>
                </a:solidFill>
                <a:latin typeface="Arial"/>
                <a:ea typeface="+mj-ea"/>
                <a:cs typeface="Arial"/>
              </a:rPr>
            </a:br>
            <a:r>
              <a:rPr lang="en-GB" sz="2800" dirty="0">
                <a:solidFill>
                  <a:srgbClr val="595959"/>
                </a:solidFill>
                <a:latin typeface="Arial"/>
                <a:ea typeface="+mj-ea"/>
                <a:cs typeface="Arial"/>
              </a:rPr>
              <a:t>(Wales) Act 2014 </a:t>
            </a:r>
          </a:p>
        </p:txBody>
      </p:sp>
      <p:sp>
        <p:nvSpPr>
          <p:cNvPr id="5" name="Rectangle 4"/>
          <p:cNvSpPr/>
          <p:nvPr/>
        </p:nvSpPr>
        <p:spPr>
          <a:xfrm>
            <a:off x="0" y="2743686"/>
            <a:ext cx="9143999" cy="2616101"/>
          </a:xfrm>
          <a:prstGeom prst="rect">
            <a:avLst/>
          </a:prstGeom>
        </p:spPr>
        <p:txBody>
          <a:bodyPr wrap="square">
            <a:spAutoFit/>
          </a:bodyPr>
          <a:lstStyle/>
          <a:p>
            <a:pPr algn="ctr"/>
            <a:r>
              <a:rPr lang="en-GB" sz="4000" dirty="0">
                <a:solidFill>
                  <a:srgbClr val="595959"/>
                </a:solidFill>
                <a:latin typeface="Calibri" panose="020F0502020204030204" pitchFamily="34" charset="0"/>
              </a:rPr>
              <a:t>‘Better  Conversations’ in Information, Advice and Assistance </a:t>
            </a:r>
            <a:r>
              <a:rPr lang="en-GB" sz="4000" dirty="0" smtClean="0">
                <a:solidFill>
                  <a:srgbClr val="595959"/>
                </a:solidFill>
                <a:latin typeface="Calibri" panose="020F0502020204030204" pitchFamily="34" charset="0"/>
              </a:rPr>
              <a:t>Services</a:t>
            </a:r>
            <a:endParaRPr lang="en-GB" sz="2800" dirty="0">
              <a:solidFill>
                <a:srgbClr val="595959"/>
              </a:solidFill>
              <a:latin typeface="Arial"/>
              <a:ea typeface="+mj-ea"/>
              <a:cs typeface="Arial"/>
            </a:endParaRPr>
          </a:p>
          <a:p>
            <a:pPr algn="ctr"/>
            <a:endParaRPr lang="en-GB" sz="2800" b="1" dirty="0" smtClean="0">
              <a:solidFill>
                <a:srgbClr val="595959"/>
              </a:solidFill>
            </a:endParaRPr>
          </a:p>
          <a:p>
            <a:pPr algn="ctr"/>
            <a:r>
              <a:rPr lang="en-GB" sz="2800" b="1" dirty="0" smtClean="0">
                <a:solidFill>
                  <a:srgbClr val="595959"/>
                </a:solidFill>
              </a:rPr>
              <a:t>Skills </a:t>
            </a:r>
            <a:r>
              <a:rPr lang="en-GB" sz="2800" b="1" dirty="0">
                <a:solidFill>
                  <a:srgbClr val="595959"/>
                </a:solidFill>
              </a:rPr>
              <a:t>based resource pack</a:t>
            </a:r>
          </a:p>
          <a:p>
            <a:pPr algn="ctr"/>
            <a:endParaRPr lang="en-GB" sz="2800" dirty="0">
              <a:solidFill>
                <a:srgbClr val="595959"/>
              </a:solidFill>
              <a:latin typeface="Arial"/>
              <a:ea typeface="+mj-ea"/>
              <a:cs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12" y="33029"/>
            <a:ext cx="1357313" cy="1180508"/>
          </a:xfrm>
          <a:prstGeom prst="rect">
            <a:avLst/>
          </a:prstGeom>
        </p:spPr>
      </p:pic>
      <p:cxnSp>
        <p:nvCxnSpPr>
          <p:cNvPr id="7" name="Straight Connector 6"/>
          <p:cNvCxnSpPr/>
          <p:nvPr/>
        </p:nvCxnSpPr>
        <p:spPr>
          <a:xfrm>
            <a:off x="1166816" y="2638384"/>
            <a:ext cx="6553200" cy="1588"/>
          </a:xfrm>
          <a:prstGeom prst="line">
            <a:avLst/>
          </a:prstGeom>
          <a:ln>
            <a:solidFill>
              <a:srgbClr val="FF00A0"/>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1645257"/>
            <a:ext cx="1937346" cy="5227031"/>
          </a:xfrm>
          <a:prstGeom prst="rect">
            <a:avLst/>
          </a:prstGeom>
        </p:spPr>
      </p:pic>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6514" y="227488"/>
            <a:ext cx="2485072" cy="834873"/>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7346" y="198258"/>
            <a:ext cx="4271950" cy="850049"/>
          </a:xfrm>
          <a:prstGeom prst="rect">
            <a:avLst/>
          </a:prstGeom>
        </p:spPr>
      </p:pic>
    </p:spTree>
    <p:extLst>
      <p:ext uri="{BB962C8B-B14F-4D97-AF65-F5344CB8AC3E}">
        <p14:creationId xmlns:p14="http://schemas.microsoft.com/office/powerpoint/2010/main" val="93982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826335" y="1252983"/>
            <a:ext cx="7356397" cy="35855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defTabSz="914377">
              <a:buClr>
                <a:srgbClr val="5CC9E3"/>
              </a:buClr>
              <a:buFont typeface="Arial" panose="020B0604020202020204" pitchFamily="34" charset="0"/>
              <a:buChar char="•"/>
            </a:pPr>
            <a:endParaRPr lang="en-GB" altLang="en-US" sz="2400" b="1" dirty="0">
              <a:ea typeface="Calibri" panose="020F0502020204030204" pitchFamily="34" charset="0"/>
              <a:cs typeface="Arial" panose="020B0604020202020204" pitchFamily="34" charset="0"/>
            </a:endParaRPr>
          </a:p>
          <a:p>
            <a:pPr marL="285750" indent="-285750">
              <a:buClr>
                <a:srgbClr val="5CC9E3"/>
              </a:buClr>
              <a:buFont typeface="Arial" panose="020B0604020202020204" pitchFamily="34" charset="0"/>
              <a:buChar char="•"/>
            </a:pPr>
            <a:r>
              <a:rPr lang="en-GB" sz="2400" dirty="0" smtClean="0"/>
              <a:t>Showing </a:t>
            </a:r>
            <a:r>
              <a:rPr lang="en-GB" sz="2400" dirty="0"/>
              <a:t>that you are listening</a:t>
            </a:r>
          </a:p>
          <a:p>
            <a:pPr marL="285750" indent="-285750">
              <a:buClr>
                <a:srgbClr val="5CC9E3"/>
              </a:buClr>
              <a:buFont typeface="Arial" panose="020B0604020202020204" pitchFamily="34" charset="0"/>
              <a:buChar char="•"/>
            </a:pPr>
            <a:r>
              <a:rPr lang="en-GB" sz="2400" dirty="0" smtClean="0"/>
              <a:t>Expressing </a:t>
            </a:r>
            <a:r>
              <a:rPr lang="en-GB" sz="2400" dirty="0"/>
              <a:t>empathy and warmth</a:t>
            </a:r>
          </a:p>
          <a:p>
            <a:pPr marL="285750" indent="-285750">
              <a:buClr>
                <a:srgbClr val="5CC9E3"/>
              </a:buClr>
              <a:buFont typeface="Arial" panose="020B0604020202020204" pitchFamily="34" charset="0"/>
              <a:buChar char="•"/>
            </a:pPr>
            <a:r>
              <a:rPr lang="en-GB" sz="2400" dirty="0" smtClean="0"/>
              <a:t>Asking </a:t>
            </a:r>
            <a:r>
              <a:rPr lang="en-GB" sz="2400" dirty="0"/>
              <a:t>the right questions so there is clarity about concerns</a:t>
            </a:r>
          </a:p>
          <a:p>
            <a:pPr marL="285750" indent="-285750">
              <a:buClr>
                <a:srgbClr val="5CC9E3"/>
              </a:buClr>
              <a:buFont typeface="Arial" panose="020B0604020202020204" pitchFamily="34" charset="0"/>
              <a:buChar char="•"/>
            </a:pPr>
            <a:r>
              <a:rPr lang="en-GB" sz="2400" dirty="0" smtClean="0"/>
              <a:t>Showing </a:t>
            </a:r>
            <a:r>
              <a:rPr lang="en-GB" sz="2400" dirty="0"/>
              <a:t>support by recognition of individuals’ strengths</a:t>
            </a:r>
          </a:p>
          <a:p>
            <a:pPr marL="285750" indent="-285750">
              <a:buClr>
                <a:srgbClr val="5CC9E3"/>
              </a:buClr>
              <a:buFont typeface="Arial" panose="020B0604020202020204" pitchFamily="34" charset="0"/>
              <a:buChar char="•"/>
            </a:pPr>
            <a:r>
              <a:rPr lang="en-GB" sz="2400" dirty="0" smtClean="0"/>
              <a:t>Showing </a:t>
            </a:r>
            <a:r>
              <a:rPr lang="en-GB" sz="2400" dirty="0"/>
              <a:t>patience</a:t>
            </a:r>
          </a:p>
          <a:p>
            <a:pPr marL="285750" indent="-285750">
              <a:buClr>
                <a:srgbClr val="5CC9E3"/>
              </a:buClr>
              <a:buFont typeface="Arial" panose="020B0604020202020204" pitchFamily="34" charset="0"/>
              <a:buChar char="•"/>
            </a:pPr>
            <a:r>
              <a:rPr lang="en-GB" sz="2400" dirty="0" smtClean="0"/>
              <a:t>Appearing </a:t>
            </a:r>
            <a:r>
              <a:rPr lang="en-GB" sz="2400" dirty="0"/>
              <a:t>knowledgeable and effective </a:t>
            </a:r>
          </a:p>
          <a:p>
            <a:pPr marL="171450" indent="-171450" defTabSz="914377">
              <a:buClr>
                <a:srgbClr val="ED1E87"/>
              </a:buClr>
              <a:buFont typeface="Arial" panose="020B0604020202020204" pitchFamily="34" charset="0"/>
              <a:buChar char="•"/>
            </a:pPr>
            <a:endParaRPr lang="en-GB" altLang="en-US" sz="1100" b="1" dirty="0">
              <a:ea typeface="Calibri" panose="020F0502020204030204" pitchFamily="34" charset="0"/>
              <a:cs typeface="Arial" panose="020B0604020202020204" pitchFamily="34" charset="0"/>
            </a:endParaRPr>
          </a:p>
        </p:txBody>
      </p:sp>
      <p:cxnSp>
        <p:nvCxnSpPr>
          <p:cNvPr id="5" name="Straight Arrow Connector 4"/>
          <p:cNvCxnSpPr/>
          <p:nvPr/>
        </p:nvCxnSpPr>
        <p:spPr>
          <a:xfrm>
            <a:off x="3602635" y="361539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561703" y="0"/>
            <a:ext cx="9144000" cy="10838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b="1" dirty="0">
                <a:solidFill>
                  <a:srgbClr val="5CC9E3"/>
                </a:solidFill>
                <a:latin typeface="Arial" panose="020B0604020202020204" pitchFamily="34" charset="0"/>
                <a:cs typeface="Arial" panose="020B0604020202020204" pitchFamily="34" charset="0"/>
              </a:rPr>
              <a:t>Key elements of </a:t>
            </a:r>
            <a:endParaRPr lang="en-US" sz="4200" b="1" dirty="0" smtClean="0">
              <a:solidFill>
                <a:srgbClr val="5CC9E3"/>
              </a:solidFill>
              <a:latin typeface="Arial" panose="020B0604020202020204" pitchFamily="34" charset="0"/>
              <a:cs typeface="Arial" panose="020B0604020202020204" pitchFamily="34" charset="0"/>
            </a:endParaRPr>
          </a:p>
          <a:p>
            <a:r>
              <a:rPr lang="en-US" sz="4200" b="1" dirty="0" smtClean="0">
                <a:solidFill>
                  <a:srgbClr val="5CC9E3"/>
                </a:solidFill>
                <a:latin typeface="Arial" panose="020B0604020202020204" pitchFamily="34" charset="0"/>
                <a:cs typeface="Arial" panose="020B0604020202020204" pitchFamily="34" charset="0"/>
              </a:rPr>
              <a:t>communication</a:t>
            </a:r>
            <a:endParaRPr lang="en-GB" sz="4200" b="1" dirty="0">
              <a:solidFill>
                <a:srgbClr val="5CC9E3"/>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2686050"/>
            <a:ext cx="1551587" cy="4186238"/>
          </a:xfrm>
          <a:prstGeom prst="rect">
            <a:avLst/>
          </a:prstGeom>
        </p:spPr>
      </p:pic>
      <p:pic>
        <p:nvPicPr>
          <p:cNvPr id="19" name="Picture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20413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3602635" y="361539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0" y="2047500"/>
            <a:ext cx="9144000" cy="10614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200" b="1" u="sng" dirty="0" smtClean="0">
                <a:solidFill>
                  <a:srgbClr val="ED1E87"/>
                </a:solidFill>
                <a:latin typeface="Arial"/>
                <a:cs typeface="Arial"/>
              </a:rPr>
              <a:t>Section 3</a:t>
            </a:r>
          </a:p>
          <a:p>
            <a:endParaRPr lang="en-GB" sz="4200" b="1" u="sng" dirty="0">
              <a:solidFill>
                <a:srgbClr val="ED1E87"/>
              </a:solidFill>
              <a:latin typeface="Arial"/>
              <a:cs typeface="Arial"/>
            </a:endParaRPr>
          </a:p>
          <a:p>
            <a:endParaRPr lang="en-GB" sz="4200" b="1" u="sng" dirty="0" smtClean="0">
              <a:solidFill>
                <a:srgbClr val="ED1E87"/>
              </a:solidFill>
              <a:latin typeface="Arial"/>
              <a:cs typeface="Arial"/>
            </a:endParaRPr>
          </a:p>
        </p:txBody>
      </p:sp>
      <p:pic>
        <p:nvPicPr>
          <p:cNvPr id="16" name="Picture 1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800350"/>
            <a:ext cx="1509221" cy="4071937"/>
          </a:xfrm>
          <a:prstGeom prst="rect">
            <a:avLst/>
          </a:prstGeom>
        </p:spPr>
      </p:pic>
      <p:pic>
        <p:nvPicPr>
          <p:cNvPr id="17" name="Picture 1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2" name="Rectangle 1"/>
          <p:cNvSpPr/>
          <p:nvPr/>
        </p:nvSpPr>
        <p:spPr>
          <a:xfrm>
            <a:off x="2559094" y="2800350"/>
            <a:ext cx="5199017" cy="892552"/>
          </a:xfrm>
          <a:prstGeom prst="rect">
            <a:avLst/>
          </a:prstGeom>
        </p:spPr>
        <p:txBody>
          <a:bodyPr wrap="square">
            <a:spAutoFit/>
          </a:bodyPr>
          <a:lstStyle/>
          <a:p>
            <a:r>
              <a:rPr lang="en-GB" sz="5200" b="1" dirty="0">
                <a:solidFill>
                  <a:srgbClr val="ED1E87"/>
                </a:solidFill>
                <a:latin typeface="Arial"/>
                <a:cs typeface="Arial"/>
              </a:rPr>
              <a:t>Starting well</a:t>
            </a:r>
          </a:p>
        </p:txBody>
      </p:sp>
    </p:spTree>
    <p:extLst>
      <p:ext uri="{BB962C8B-B14F-4D97-AF65-F5344CB8AC3E}">
        <p14:creationId xmlns:p14="http://schemas.microsoft.com/office/powerpoint/2010/main" val="3787451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773" y="22286"/>
            <a:ext cx="1410780" cy="1227011"/>
          </a:xfrm>
          <a:prstGeom prst="rect">
            <a:avLst/>
          </a:prstGeom>
        </p:spPr>
      </p:pic>
      <p:sp>
        <p:nvSpPr>
          <p:cNvPr id="5" name="Title 1"/>
          <p:cNvSpPr txBox="1">
            <a:spLocks/>
          </p:cNvSpPr>
          <p:nvPr/>
        </p:nvSpPr>
        <p:spPr>
          <a:xfrm>
            <a:off x="0" y="-372937"/>
            <a:ext cx="9144000" cy="16738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00" b="1" dirty="0" smtClean="0">
                <a:solidFill>
                  <a:srgbClr val="ED1E87"/>
                </a:solidFill>
                <a:latin typeface="Arial"/>
                <a:cs typeface="Arial"/>
              </a:rPr>
              <a:t>The importance of first </a:t>
            </a:r>
          </a:p>
          <a:p>
            <a:r>
              <a:rPr lang="en-GB" sz="4200" b="1" dirty="0" smtClean="0">
                <a:solidFill>
                  <a:srgbClr val="ED1E87"/>
                </a:solidFill>
                <a:latin typeface="Arial"/>
                <a:cs typeface="Arial"/>
              </a:rPr>
              <a:t>contact</a:t>
            </a:r>
            <a:endParaRPr lang="en-GB" sz="4200" b="1" dirty="0">
              <a:solidFill>
                <a:srgbClr val="ED1E87"/>
              </a:solidFill>
              <a:latin typeface="Arial"/>
              <a:cs typeface="Arial"/>
            </a:endParaRPr>
          </a:p>
        </p:txBody>
      </p:sp>
      <p:sp>
        <p:nvSpPr>
          <p:cNvPr id="8" name="Rectangle 1"/>
          <p:cNvSpPr>
            <a:spLocks noChangeArrowheads="1"/>
          </p:cNvSpPr>
          <p:nvPr/>
        </p:nvSpPr>
        <p:spPr bwMode="auto">
          <a:xfrm>
            <a:off x="1161312" y="1121543"/>
            <a:ext cx="7449548" cy="4601260"/>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ED1E87"/>
              </a:solidFill>
              <a:latin typeface="Arial"/>
              <a:cs typeface="Arial"/>
            </a:endParaRP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People </a:t>
            </a:r>
            <a:r>
              <a:rPr lang="en-GB" sz="2400" dirty="0">
                <a:latin typeface="Arial" panose="020B0604020202020204" pitchFamily="34" charset="0"/>
                <a:cs typeface="Arial" panose="020B0604020202020204" pitchFamily="34" charset="0"/>
              </a:rPr>
              <a:t>are calling at a time of stress and </a:t>
            </a:r>
            <a:r>
              <a:rPr lang="en-GB" sz="2400" dirty="0" smtClean="0">
                <a:latin typeface="Arial" panose="020B0604020202020204" pitchFamily="34" charset="0"/>
                <a:cs typeface="Arial" panose="020B0604020202020204" pitchFamily="34" charset="0"/>
              </a:rPr>
              <a:t>challenge.</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They </a:t>
            </a:r>
            <a:r>
              <a:rPr lang="en-GB" sz="2400" dirty="0">
                <a:latin typeface="Arial" panose="020B0604020202020204" pitchFamily="34" charset="0"/>
                <a:cs typeface="Arial" panose="020B0604020202020204" pitchFamily="34" charset="0"/>
              </a:rPr>
              <a:t>may feel they are very clear about what they need and </a:t>
            </a:r>
            <a:r>
              <a:rPr lang="en-GB" sz="2400" dirty="0" smtClean="0">
                <a:latin typeface="Arial" panose="020B0604020202020204" pitchFamily="34" charset="0"/>
                <a:cs typeface="Arial" panose="020B0604020202020204" pitchFamily="34" charset="0"/>
              </a:rPr>
              <a:t>why.</a:t>
            </a:r>
          </a:p>
          <a:p>
            <a:pPr marL="342900" indent="-342900">
              <a:buClr>
                <a:srgbClr val="ED1E87"/>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But</a:t>
            </a:r>
          </a:p>
          <a:p>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They </a:t>
            </a:r>
            <a:r>
              <a:rPr lang="en-GB" sz="2400" dirty="0">
                <a:latin typeface="Arial" panose="020B0604020202020204" pitchFamily="34" charset="0"/>
                <a:cs typeface="Arial" panose="020B0604020202020204" pitchFamily="34" charset="0"/>
              </a:rPr>
              <a:t>may </a:t>
            </a:r>
            <a:r>
              <a:rPr lang="en-GB" sz="2400" dirty="0" smtClean="0">
                <a:latin typeface="Arial" panose="020B0604020202020204" pitchFamily="34" charset="0"/>
                <a:cs typeface="Arial" panose="020B0604020202020204" pitchFamily="34" charset="0"/>
              </a:rPr>
              <a:t>be </a:t>
            </a:r>
            <a:r>
              <a:rPr lang="en-GB" sz="2400" dirty="0">
                <a:latin typeface="Arial" panose="020B0604020202020204" pitchFamily="34" charset="0"/>
                <a:cs typeface="Arial" panose="020B0604020202020204" pitchFamily="34" charset="0"/>
              </a:rPr>
              <a:t>confused, anxious, frightened, frustrated, </a:t>
            </a:r>
            <a:r>
              <a:rPr lang="en-GB" sz="2400" dirty="0" smtClean="0">
                <a:latin typeface="Arial" panose="020B0604020202020204" pitchFamily="34" charset="0"/>
                <a:cs typeface="Arial" panose="020B0604020202020204" pitchFamily="34" charset="0"/>
              </a:rPr>
              <a:t>angry.</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They </a:t>
            </a:r>
            <a:r>
              <a:rPr lang="en-GB" sz="2400" dirty="0">
                <a:latin typeface="Arial" panose="020B0604020202020204" pitchFamily="34" charset="0"/>
                <a:cs typeface="Arial" panose="020B0604020202020204" pitchFamily="34" charset="0"/>
              </a:rPr>
              <a:t>need time to reflect, hear themselves talk and hear themselves become </a:t>
            </a:r>
            <a:r>
              <a:rPr lang="en-GB" sz="2400" dirty="0" smtClean="0">
                <a:latin typeface="Arial" panose="020B0604020202020204" pitchFamily="34" charset="0"/>
                <a:cs typeface="Arial" panose="020B0604020202020204" pitchFamily="34" charset="0"/>
              </a:rPr>
              <a:t>clearer. </a:t>
            </a:r>
            <a:endParaRPr lang="en-GB" sz="2400" dirty="0">
              <a:latin typeface="Arial" panose="020B0604020202020204" pitchFamily="34" charset="0"/>
              <a:cs typeface="Arial" panose="020B0604020202020204" pitchFamily="34" charset="0"/>
            </a:endParaRPr>
          </a:p>
          <a:p>
            <a:pPr marL="450850" defTabSz="914377" eaLnBrk="0" fontAlgn="base" hangingPunct="0">
              <a:spcBef>
                <a:spcPct val="0"/>
              </a:spcBef>
              <a:spcAft>
                <a:spcPct val="0"/>
              </a:spcAft>
            </a:pPr>
            <a:endParaRPr lang="en-GB" altLang="en-US" sz="2400" b="1" dirty="0" smtClean="0">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2037143"/>
            <a:ext cx="1937346" cy="5227031"/>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1542682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83347" y="2300816"/>
            <a:ext cx="7167708"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What sort of comments do you hear each other making about some of the things you feel you have to put up with? </a:t>
            </a:r>
          </a:p>
        </p:txBody>
      </p:sp>
      <p:sp>
        <p:nvSpPr>
          <p:cNvPr id="7" name="Title 1"/>
          <p:cNvSpPr txBox="1">
            <a:spLocks/>
          </p:cNvSpPr>
          <p:nvPr/>
        </p:nvSpPr>
        <p:spPr>
          <a:xfrm>
            <a:off x="0" y="296328"/>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200" b="1" dirty="0" smtClean="0">
                <a:solidFill>
                  <a:srgbClr val="ED1E87"/>
                </a:solidFill>
                <a:latin typeface="Arial"/>
                <a:cs typeface="Arial"/>
              </a:rPr>
              <a:t>Examples of negative </a:t>
            </a:r>
          </a:p>
          <a:p>
            <a:pPr>
              <a:lnSpc>
                <a:spcPct val="100000"/>
              </a:lnSpc>
            </a:pPr>
            <a:r>
              <a:rPr lang="en-GB" sz="4200" b="1" dirty="0" smtClean="0">
                <a:solidFill>
                  <a:srgbClr val="ED1E87"/>
                </a:solidFill>
                <a:latin typeface="Arial"/>
                <a:cs typeface="Arial"/>
              </a:rPr>
              <a:t>thinking</a:t>
            </a:r>
          </a:p>
        </p:txBody>
      </p:sp>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645257"/>
            <a:ext cx="1937346" cy="5227031"/>
          </a:xfrm>
          <a:prstGeom prst="rect">
            <a:avLst/>
          </a:prstGeom>
        </p:spPr>
      </p:pic>
      <p:pic>
        <p:nvPicPr>
          <p:cNvPr id="14" name="Picture 1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3193322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3692" y="-343753"/>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200" b="1" dirty="0" smtClean="0">
                <a:solidFill>
                  <a:srgbClr val="ED1E87"/>
                </a:solidFill>
                <a:latin typeface="Arial"/>
                <a:cs typeface="Arial"/>
              </a:rPr>
              <a:t>Focusing your skills</a:t>
            </a:r>
            <a:endParaRPr lang="en-GB" sz="4200" b="1" dirty="0">
              <a:solidFill>
                <a:srgbClr val="ED1E87"/>
              </a:solidFill>
              <a:latin typeface="Arial"/>
              <a:cs typeface="Arial"/>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661982" y="4548551"/>
            <a:ext cx="1643062" cy="3338285"/>
          </a:xfrm>
          <a:prstGeom prst="rect">
            <a:avLst/>
          </a:prstGeom>
        </p:spPr>
      </p:pic>
      <p:sp>
        <p:nvSpPr>
          <p:cNvPr id="8" name="Rectangle 1"/>
          <p:cNvSpPr>
            <a:spLocks noChangeArrowheads="1"/>
          </p:cNvSpPr>
          <p:nvPr/>
        </p:nvSpPr>
        <p:spPr bwMode="auto">
          <a:xfrm>
            <a:off x="872922" y="916862"/>
            <a:ext cx="7449548" cy="5616922"/>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285750" indent="-285750">
              <a:buClr>
                <a:srgbClr val="ED1E87"/>
              </a:buClr>
              <a:buFont typeface="Arial" panose="020B0604020202020204" pitchFamily="34" charset="0"/>
              <a:buChar char="•"/>
            </a:pPr>
            <a:r>
              <a:rPr lang="en-GB" sz="1900" dirty="0" smtClean="0">
                <a:latin typeface="Arial" panose="020B0604020202020204" pitchFamily="34" charset="0"/>
                <a:cs typeface="Arial" panose="020B0604020202020204" pitchFamily="34" charset="0"/>
              </a:rPr>
              <a:t>Listening </a:t>
            </a:r>
            <a:r>
              <a:rPr lang="en-GB" sz="1900" dirty="0">
                <a:latin typeface="Arial" panose="020B0604020202020204" pitchFamily="34" charset="0"/>
                <a:cs typeface="Arial" panose="020B0604020202020204" pitchFamily="34" charset="0"/>
              </a:rPr>
              <a:t>and expressing empathy</a:t>
            </a:r>
          </a:p>
          <a:p>
            <a:pPr marL="285750" indent="-285750">
              <a:buClr>
                <a:srgbClr val="ED1E87"/>
              </a:buClr>
              <a:buFont typeface="Arial" panose="020B0604020202020204" pitchFamily="34" charset="0"/>
              <a:buChar char="•"/>
            </a:pPr>
            <a:r>
              <a:rPr lang="en-GB" sz="1900" dirty="0" smtClean="0">
                <a:latin typeface="Arial" panose="020B0604020202020204" pitchFamily="34" charset="0"/>
                <a:cs typeface="Arial" panose="020B0604020202020204" pitchFamily="34" charset="0"/>
              </a:rPr>
              <a:t>Exploring </a:t>
            </a:r>
            <a:r>
              <a:rPr lang="en-GB" sz="1900" dirty="0">
                <a:latin typeface="Arial" panose="020B0604020202020204" pitchFamily="34" charset="0"/>
                <a:cs typeface="Arial" panose="020B0604020202020204" pitchFamily="34" charset="0"/>
              </a:rPr>
              <a:t>concerns and aspirations</a:t>
            </a:r>
          </a:p>
          <a:p>
            <a:pPr marL="285750" indent="-285750">
              <a:buClr>
                <a:srgbClr val="ED1E87"/>
              </a:buClr>
              <a:buFont typeface="Arial" panose="020B0604020202020204" pitchFamily="34" charset="0"/>
              <a:buChar char="•"/>
            </a:pPr>
            <a:r>
              <a:rPr lang="en-GB" sz="1900" dirty="0" smtClean="0">
                <a:latin typeface="Arial" panose="020B0604020202020204" pitchFamily="34" charset="0"/>
                <a:cs typeface="Arial" panose="020B0604020202020204" pitchFamily="34" charset="0"/>
              </a:rPr>
              <a:t>Expecting </a:t>
            </a:r>
            <a:r>
              <a:rPr lang="en-GB" sz="1900" dirty="0">
                <a:latin typeface="Arial" panose="020B0604020202020204" pitchFamily="34" charset="0"/>
                <a:cs typeface="Arial" panose="020B0604020202020204" pitchFamily="34" charset="0"/>
              </a:rPr>
              <a:t>natural defensiveness</a:t>
            </a:r>
          </a:p>
          <a:p>
            <a:pPr marL="285750" indent="-285750">
              <a:buClr>
                <a:srgbClr val="ED1E87"/>
              </a:buClr>
              <a:buFont typeface="Arial" panose="020B0604020202020204" pitchFamily="34" charset="0"/>
              <a:buChar char="•"/>
            </a:pPr>
            <a:r>
              <a:rPr lang="en-GB" sz="1900" dirty="0" smtClean="0">
                <a:latin typeface="Arial" panose="020B0604020202020204" pitchFamily="34" charset="0"/>
                <a:cs typeface="Arial" panose="020B0604020202020204" pitchFamily="34" charset="0"/>
              </a:rPr>
              <a:t>Helping </a:t>
            </a:r>
            <a:r>
              <a:rPr lang="en-GB" sz="1900" dirty="0">
                <a:latin typeface="Arial" panose="020B0604020202020204" pitchFamily="34" charset="0"/>
                <a:cs typeface="Arial" panose="020B0604020202020204" pitchFamily="34" charset="0"/>
              </a:rPr>
              <a:t>people understand and value their strengths </a:t>
            </a:r>
          </a:p>
          <a:p>
            <a:pPr marL="285750" indent="-285750">
              <a:buClr>
                <a:srgbClr val="ED1E87"/>
              </a:buClr>
              <a:buFont typeface="Arial" panose="020B0604020202020204" pitchFamily="34" charset="0"/>
              <a:buChar char="•"/>
            </a:pPr>
            <a:r>
              <a:rPr lang="en-GB" sz="1900" dirty="0" smtClean="0">
                <a:latin typeface="Arial" panose="020B0604020202020204" pitchFamily="34" charset="0"/>
                <a:cs typeface="Arial" panose="020B0604020202020204" pitchFamily="34" charset="0"/>
              </a:rPr>
              <a:t>Avoiding </a:t>
            </a:r>
            <a:r>
              <a:rPr lang="en-GB" sz="1900" dirty="0">
                <a:latin typeface="Arial" panose="020B0604020202020204" pitchFamily="34" charset="0"/>
                <a:cs typeface="Arial" panose="020B0604020202020204" pitchFamily="34" charset="0"/>
              </a:rPr>
              <a:t>arguments and confrontation</a:t>
            </a:r>
          </a:p>
          <a:p>
            <a:pPr marL="285750" indent="-285750">
              <a:buClr>
                <a:srgbClr val="ED1E87"/>
              </a:buClr>
              <a:buFont typeface="Arial" panose="020B0604020202020204" pitchFamily="34" charset="0"/>
              <a:buChar char="•"/>
            </a:pPr>
            <a:endParaRPr lang="en-GB" sz="1900" dirty="0">
              <a:latin typeface="Arial" panose="020B0604020202020204" pitchFamily="34" charset="0"/>
              <a:cs typeface="Arial" panose="020B0604020202020204" pitchFamily="34" charset="0"/>
            </a:endParaRPr>
          </a:p>
          <a:p>
            <a:pPr>
              <a:buClr>
                <a:srgbClr val="ED1E87"/>
              </a:buClr>
            </a:pPr>
            <a:r>
              <a:rPr lang="en-GB" sz="1900" dirty="0">
                <a:latin typeface="Arial" panose="020B0604020202020204" pitchFamily="34" charset="0"/>
                <a:cs typeface="Arial" panose="020B0604020202020204" pitchFamily="34" charset="0"/>
              </a:rPr>
              <a:t>Enables you to:</a:t>
            </a:r>
          </a:p>
          <a:p>
            <a:pPr marL="285750" indent="-285750">
              <a:buClr>
                <a:srgbClr val="ED1E87"/>
              </a:buClr>
              <a:buFont typeface="Arial" panose="020B0604020202020204" pitchFamily="34" charset="0"/>
              <a:buChar char="•"/>
            </a:pPr>
            <a:endParaRPr lang="en-GB" sz="1900" dirty="0">
              <a:latin typeface="Arial" panose="020B0604020202020204" pitchFamily="34" charset="0"/>
              <a:cs typeface="Arial" panose="020B0604020202020204" pitchFamily="34" charset="0"/>
            </a:endParaRPr>
          </a:p>
          <a:p>
            <a:pPr marL="285750" indent="-285750">
              <a:buClr>
                <a:srgbClr val="ED1E87"/>
              </a:buClr>
              <a:buFont typeface="Arial" panose="020B0604020202020204" pitchFamily="34" charset="0"/>
              <a:buChar char="•"/>
            </a:pPr>
            <a:r>
              <a:rPr lang="en-GB" sz="1900" dirty="0" smtClean="0">
                <a:latin typeface="Arial" panose="020B0604020202020204" pitchFamily="34" charset="0"/>
                <a:cs typeface="Arial" panose="020B0604020202020204" pitchFamily="34" charset="0"/>
              </a:rPr>
              <a:t>Notice </a:t>
            </a:r>
            <a:r>
              <a:rPr lang="en-GB" sz="1900" dirty="0">
                <a:latin typeface="Arial" panose="020B0604020202020204" pitchFamily="34" charset="0"/>
                <a:cs typeface="Arial" panose="020B0604020202020204" pitchFamily="34" charset="0"/>
              </a:rPr>
              <a:t>people for the problems they face, not just the problems they cause</a:t>
            </a:r>
          </a:p>
          <a:p>
            <a:pPr marL="285750" indent="-285750">
              <a:buClr>
                <a:srgbClr val="ED1E87"/>
              </a:buClr>
              <a:buFont typeface="Arial" panose="020B0604020202020204" pitchFamily="34" charset="0"/>
              <a:buChar char="•"/>
            </a:pPr>
            <a:r>
              <a:rPr lang="en-GB" sz="1900" dirty="0" smtClean="0">
                <a:latin typeface="Arial" panose="020B0604020202020204" pitchFamily="34" charset="0"/>
                <a:cs typeface="Arial" panose="020B0604020202020204" pitchFamily="34" charset="0"/>
              </a:rPr>
              <a:t>Notice </a:t>
            </a:r>
            <a:r>
              <a:rPr lang="en-GB" sz="1900" dirty="0">
                <a:latin typeface="Arial" panose="020B0604020202020204" pitchFamily="34" charset="0"/>
                <a:cs typeface="Arial" panose="020B0604020202020204" pitchFamily="34" charset="0"/>
              </a:rPr>
              <a:t>peoples abilities to alter their own course and to offset their own risk and concerns</a:t>
            </a:r>
          </a:p>
          <a:p>
            <a:pPr marL="285750" indent="-285750">
              <a:buClr>
                <a:srgbClr val="ED1E87"/>
              </a:buClr>
              <a:buFont typeface="Arial" panose="020B0604020202020204" pitchFamily="34" charset="0"/>
              <a:buChar char="•"/>
            </a:pPr>
            <a:r>
              <a:rPr lang="en-GB" sz="1900" dirty="0" smtClean="0">
                <a:latin typeface="Arial" panose="020B0604020202020204" pitchFamily="34" charset="0"/>
                <a:cs typeface="Arial" panose="020B0604020202020204" pitchFamily="34" charset="0"/>
              </a:rPr>
              <a:t>Focus </a:t>
            </a:r>
            <a:r>
              <a:rPr lang="en-GB" sz="1900" dirty="0">
                <a:latin typeface="Arial" panose="020B0604020202020204" pitchFamily="34" charset="0"/>
                <a:cs typeface="Arial" panose="020B0604020202020204" pitchFamily="34" charset="0"/>
              </a:rPr>
              <a:t>on their hopes and aspirations </a:t>
            </a:r>
          </a:p>
          <a:p>
            <a:pPr marL="285750" indent="-285750">
              <a:buClr>
                <a:srgbClr val="ED1E87"/>
              </a:buClr>
              <a:buFont typeface="Arial" panose="020B0604020202020204" pitchFamily="34" charset="0"/>
              <a:buChar char="•"/>
            </a:pPr>
            <a:r>
              <a:rPr lang="en-GB" sz="1900" dirty="0" smtClean="0">
                <a:latin typeface="Arial" panose="020B0604020202020204" pitchFamily="34" charset="0"/>
                <a:cs typeface="Arial" panose="020B0604020202020204" pitchFamily="34" charset="0"/>
              </a:rPr>
              <a:t>Notice </a:t>
            </a:r>
            <a:r>
              <a:rPr lang="en-GB" sz="1900" dirty="0">
                <a:latin typeface="Arial" panose="020B0604020202020204" pitchFamily="34" charset="0"/>
                <a:cs typeface="Arial" panose="020B0604020202020204" pitchFamily="34" charset="0"/>
              </a:rPr>
              <a:t>the strengths of </a:t>
            </a:r>
            <a:r>
              <a:rPr lang="en-GB" sz="1900" dirty="0" smtClean="0">
                <a:latin typeface="Arial" panose="020B0604020202020204" pitchFamily="34" charset="0"/>
                <a:cs typeface="Arial" panose="020B0604020202020204" pitchFamily="34" charset="0"/>
              </a:rPr>
              <a:t>families / groups / units </a:t>
            </a:r>
            <a:r>
              <a:rPr lang="en-GB" sz="1900" dirty="0">
                <a:latin typeface="Arial" panose="020B0604020202020204" pitchFamily="34" charset="0"/>
                <a:cs typeface="Arial" panose="020B0604020202020204" pitchFamily="34" charset="0"/>
              </a:rPr>
              <a:t>and support what's important to them, building on their </a:t>
            </a:r>
            <a:r>
              <a:rPr lang="en-GB" sz="1900" dirty="0" smtClean="0">
                <a:latin typeface="Arial" panose="020B0604020202020204" pitchFamily="34" charset="0"/>
                <a:cs typeface="Arial" panose="020B0604020202020204" pitchFamily="34" charset="0"/>
              </a:rPr>
              <a:t>resilience</a:t>
            </a:r>
          </a:p>
          <a:p>
            <a:pPr marL="342900" indent="-342900">
              <a:buClr>
                <a:srgbClr val="ED1E87"/>
              </a:buClr>
              <a:buFont typeface="Arial" panose="020B0604020202020204" pitchFamily="34" charset="0"/>
              <a:buChar char="•"/>
            </a:pPr>
            <a:r>
              <a:rPr lang="en-GB" sz="2000" dirty="0">
                <a:latin typeface="Arial" panose="020B0604020202020204" pitchFamily="34" charset="0"/>
                <a:cs typeface="Arial" panose="020B0604020202020204" pitchFamily="34" charset="0"/>
              </a:rPr>
              <a:t>Make better decisions (with the individual) based on the right information </a:t>
            </a:r>
          </a:p>
          <a:p>
            <a:pPr marL="342900" indent="-342900">
              <a:buClr>
                <a:srgbClr val="ED1E87"/>
              </a:buClr>
              <a:buFont typeface="Arial" panose="020B0604020202020204" pitchFamily="34" charset="0"/>
              <a:buChar char="•"/>
            </a:pPr>
            <a:r>
              <a:rPr lang="en-GB" sz="2000" dirty="0" smtClean="0">
                <a:latin typeface="Arial" panose="020B0604020202020204" pitchFamily="34" charset="0"/>
                <a:cs typeface="Arial" panose="020B0604020202020204" pitchFamily="34" charset="0"/>
              </a:rPr>
              <a:t>Signpost </a:t>
            </a:r>
            <a:r>
              <a:rPr lang="en-GB" sz="2000" dirty="0">
                <a:latin typeface="Arial" panose="020B0604020202020204" pitchFamily="34" charset="0"/>
                <a:cs typeface="Arial" panose="020B0604020202020204" pitchFamily="34" charset="0"/>
              </a:rPr>
              <a:t>if needs be to most appropriate services  </a:t>
            </a:r>
          </a:p>
          <a:p>
            <a:pPr marL="285750" indent="-285750">
              <a:buClr>
                <a:srgbClr val="ED1E87"/>
              </a:buClr>
              <a:buFont typeface="Arial" panose="020B0604020202020204" pitchFamily="34" charset="0"/>
              <a:buChar char="•"/>
            </a:pPr>
            <a:endParaRPr lang="en-GB" sz="1900" dirty="0">
              <a:latin typeface="Arial" panose="020B0604020202020204" pitchFamily="34" charset="0"/>
              <a:cs typeface="Arial" panose="020B0604020202020204" pitchFamily="34" charset="0"/>
            </a:endParaRPr>
          </a:p>
        </p:txBody>
      </p:sp>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113553" y="3521924"/>
            <a:ext cx="1414463" cy="3816272"/>
          </a:xfrm>
          <a:prstGeom prst="rect">
            <a:avLst/>
          </a:prstGeom>
        </p:spPr>
      </p:pic>
    </p:spTree>
    <p:extLst>
      <p:ext uri="{BB962C8B-B14F-4D97-AF65-F5344CB8AC3E}">
        <p14:creationId xmlns:p14="http://schemas.microsoft.com/office/powerpoint/2010/main" val="2897582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1165" y="22007"/>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5200" b="1" dirty="0" smtClean="0">
                <a:solidFill>
                  <a:srgbClr val="ED1E87"/>
                </a:solidFill>
                <a:latin typeface="Arial"/>
                <a:cs typeface="Arial"/>
              </a:rPr>
              <a:t>Imagine</a:t>
            </a:r>
          </a:p>
        </p:txBody>
      </p:sp>
      <p:sp>
        <p:nvSpPr>
          <p:cNvPr id="10" name="Rectangle 1"/>
          <p:cNvSpPr>
            <a:spLocks noChangeArrowheads="1"/>
          </p:cNvSpPr>
          <p:nvPr/>
        </p:nvSpPr>
        <p:spPr bwMode="auto">
          <a:xfrm>
            <a:off x="1104410" y="1359954"/>
            <a:ext cx="7449548" cy="4601260"/>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a:p>
            <a:r>
              <a:rPr lang="en-GB" sz="2400" dirty="0">
                <a:latin typeface="Arial" panose="020B0604020202020204" pitchFamily="34" charset="0"/>
                <a:cs typeface="Arial" panose="020B0604020202020204" pitchFamily="34" charset="0"/>
              </a:rPr>
              <a:t>Something you feel you need to </a:t>
            </a:r>
            <a:r>
              <a:rPr lang="en-GB" sz="2400" dirty="0" smtClean="0">
                <a:latin typeface="Arial" panose="020B0604020202020204" pitchFamily="34" charset="0"/>
                <a:cs typeface="Arial" panose="020B0604020202020204" pitchFamily="34" charset="0"/>
              </a:rPr>
              <a:t>tackle…</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Work / life </a:t>
            </a:r>
            <a:r>
              <a:rPr lang="en-GB" sz="2400" dirty="0">
                <a:latin typeface="Arial" panose="020B0604020202020204" pitchFamily="34" charset="0"/>
                <a:cs typeface="Arial" panose="020B0604020202020204" pitchFamily="34" charset="0"/>
              </a:rPr>
              <a:t>balance</a:t>
            </a: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Eating </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Exercise</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Parenting</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Supporting </a:t>
            </a:r>
            <a:r>
              <a:rPr lang="en-GB" sz="2400" dirty="0">
                <a:latin typeface="Arial" panose="020B0604020202020204" pitchFamily="34" charset="0"/>
                <a:cs typeface="Arial" panose="020B0604020202020204" pitchFamily="34" charset="0"/>
              </a:rPr>
              <a:t>elderly parents</a:t>
            </a: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Drink </a:t>
            </a:r>
            <a:r>
              <a:rPr lang="en-GB" sz="2400" dirty="0">
                <a:latin typeface="Arial" panose="020B0604020202020204" pitchFamily="34" charset="0"/>
                <a:cs typeface="Arial" panose="020B0604020202020204" pitchFamily="34" charset="0"/>
              </a:rPr>
              <a:t>less wine</a:t>
            </a: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Make a commitment to act now!</a:t>
            </a:r>
          </a:p>
          <a:p>
            <a:pPr>
              <a:buClr>
                <a:srgbClr val="FDC536"/>
              </a:buClr>
            </a:pP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endParaRPr lang="en-GB" sz="24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2533418"/>
            <a:ext cx="1608158" cy="4338870"/>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Tree>
    <p:extLst>
      <p:ext uri="{BB962C8B-B14F-4D97-AF65-F5344CB8AC3E}">
        <p14:creationId xmlns:p14="http://schemas.microsoft.com/office/powerpoint/2010/main" val="3306299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1005214" y="1821824"/>
            <a:ext cx="7449548" cy="2600712"/>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Individuals </a:t>
            </a:r>
            <a:r>
              <a:rPr lang="en-GB" sz="2400" b="1" dirty="0" smtClean="0">
                <a:latin typeface="Arial" panose="020B0604020202020204" pitchFamily="34" charset="0"/>
                <a:cs typeface="Arial" panose="020B0604020202020204" pitchFamily="34" charset="0"/>
              </a:rPr>
              <a:t>NOT</a:t>
            </a:r>
            <a:r>
              <a:rPr lang="en-GB" sz="2400" dirty="0" smtClean="0">
                <a:latin typeface="Arial" panose="020B0604020202020204" pitchFamily="34" charset="0"/>
                <a:cs typeface="Arial" panose="020B0604020202020204" pitchFamily="34" charset="0"/>
              </a:rPr>
              <a:t> information make decisions and keep people safe.</a:t>
            </a:r>
          </a:p>
          <a:p>
            <a:pPr marL="342900" indent="-342900">
              <a:buClr>
                <a:srgbClr val="ED1E87"/>
              </a:buClr>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If we do decide to act, unless we have made the decision and commitment ourselves we may be unlikely to keep it going.</a:t>
            </a:r>
          </a:p>
          <a:p>
            <a:pPr marL="342900" indent="-342900">
              <a:buClr>
                <a:srgbClr val="FDC536"/>
              </a:buClr>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p:txBody>
      </p:sp>
      <p:sp>
        <p:nvSpPr>
          <p:cNvPr id="9" name="Title 1"/>
          <p:cNvSpPr txBox="1">
            <a:spLocks/>
          </p:cNvSpPr>
          <p:nvPr/>
        </p:nvSpPr>
        <p:spPr>
          <a:xfrm>
            <a:off x="-21165" y="159044"/>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200" b="1" dirty="0" smtClean="0">
                <a:solidFill>
                  <a:srgbClr val="ED1E87"/>
                </a:solidFill>
                <a:latin typeface="Arial"/>
                <a:cs typeface="Arial"/>
              </a:rPr>
              <a:t>Experiencing behaviour </a:t>
            </a:r>
          </a:p>
          <a:p>
            <a:pPr>
              <a:lnSpc>
                <a:spcPct val="100000"/>
              </a:lnSpc>
            </a:pPr>
            <a:r>
              <a:rPr lang="en-GB" sz="4200" b="1" dirty="0" smtClean="0">
                <a:solidFill>
                  <a:srgbClr val="ED1E87"/>
                </a:solidFill>
                <a:latin typeface="Arial"/>
                <a:cs typeface="Arial"/>
              </a:rPr>
              <a:t>change</a:t>
            </a: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533418"/>
            <a:ext cx="1608158" cy="4338870"/>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Tree>
    <p:extLst>
      <p:ext uri="{BB962C8B-B14F-4D97-AF65-F5344CB8AC3E}">
        <p14:creationId xmlns:p14="http://schemas.microsoft.com/office/powerpoint/2010/main" val="3513333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95485" y="2290"/>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200" b="1" dirty="0" smtClean="0">
                <a:solidFill>
                  <a:srgbClr val="ED1E87"/>
                </a:solidFill>
                <a:latin typeface="Arial"/>
                <a:cs typeface="Arial"/>
              </a:rPr>
              <a:t>Managing the conversation</a:t>
            </a:r>
          </a:p>
        </p:txBody>
      </p:sp>
      <p:sp>
        <p:nvSpPr>
          <p:cNvPr id="11" name="Rectangle 1"/>
          <p:cNvSpPr>
            <a:spLocks noChangeArrowheads="1"/>
          </p:cNvSpPr>
          <p:nvPr/>
        </p:nvSpPr>
        <p:spPr bwMode="auto">
          <a:xfrm>
            <a:off x="1122780" y="1008016"/>
            <a:ext cx="7449548" cy="4970591"/>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a:p>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You</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Make </a:t>
            </a:r>
            <a:r>
              <a:rPr lang="en-GB" sz="2400" dirty="0">
                <a:latin typeface="Arial" panose="020B0604020202020204" pitchFamily="34" charset="0"/>
                <a:cs typeface="Arial" panose="020B0604020202020204" pitchFamily="34" charset="0"/>
              </a:rPr>
              <a:t>a commitment to listen</a:t>
            </a: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Stay </a:t>
            </a:r>
            <a:r>
              <a:rPr lang="en-GB" sz="2400" dirty="0">
                <a:latin typeface="Arial" panose="020B0604020202020204" pitchFamily="34" charset="0"/>
                <a:cs typeface="Arial" panose="020B0604020202020204" pitchFamily="34" charset="0"/>
              </a:rPr>
              <a:t>calm and purposeful</a:t>
            </a: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Stay </a:t>
            </a:r>
            <a:r>
              <a:rPr lang="en-GB" sz="2400" dirty="0">
                <a:latin typeface="Arial" panose="020B0604020202020204" pitchFamily="34" charset="0"/>
                <a:cs typeface="Arial" panose="020B0604020202020204" pitchFamily="34" charset="0"/>
              </a:rPr>
              <a:t>focussed on the most important issues</a:t>
            </a: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Acknowledge </a:t>
            </a:r>
            <a:r>
              <a:rPr lang="en-GB" sz="2400" dirty="0">
                <a:latin typeface="Arial" panose="020B0604020202020204" pitchFamily="34" charset="0"/>
                <a:cs typeface="Arial" panose="020B0604020202020204" pitchFamily="34" charset="0"/>
              </a:rPr>
              <a:t>the challenge</a:t>
            </a: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Build </a:t>
            </a:r>
            <a:r>
              <a:rPr lang="en-GB" sz="2400" dirty="0">
                <a:latin typeface="Arial" panose="020B0604020202020204" pitchFamily="34" charset="0"/>
                <a:cs typeface="Arial" panose="020B0604020202020204" pitchFamily="34" charset="0"/>
              </a:rPr>
              <a:t>on the strengths</a:t>
            </a: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Explore </a:t>
            </a:r>
            <a:r>
              <a:rPr lang="en-GB" sz="2400" dirty="0">
                <a:latin typeface="Arial" panose="020B0604020202020204" pitchFamily="34" charset="0"/>
                <a:cs typeface="Arial" panose="020B0604020202020204" pitchFamily="34" charset="0"/>
              </a:rPr>
              <a:t>individual’s hopes and aspirations </a:t>
            </a: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Respect </a:t>
            </a:r>
            <a:r>
              <a:rPr lang="en-GB" sz="2400" dirty="0">
                <a:latin typeface="Arial" panose="020B0604020202020204" pitchFamily="34" charset="0"/>
                <a:cs typeface="Arial" panose="020B0604020202020204" pitchFamily="34" charset="0"/>
              </a:rPr>
              <a:t>individual’s skills, knowledge and expertise</a:t>
            </a: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And you try to avoid</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Rescuing</a:t>
            </a:r>
            <a:r>
              <a:rPr lang="en-GB" sz="2400" dirty="0">
                <a:latin typeface="Arial" panose="020B0604020202020204" pitchFamily="34" charset="0"/>
                <a:cs typeface="Arial" panose="020B0604020202020204" pitchFamily="34" charset="0"/>
              </a:rPr>
              <a:t>, advising, telling or ‘doing to’ rather than ‘with’</a:t>
            </a:r>
            <a:endParaRPr lang="en-GB" sz="14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588653"/>
            <a:ext cx="1336146" cy="2714710"/>
          </a:xfrm>
          <a:prstGeom prst="rect">
            <a:avLst/>
          </a:prstGeom>
        </p:spPr>
      </p:pic>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10"/>
              <a:stretch>
                <a:fillRect/>
              </a:stretch>
            </p:blipFill>
          </mc:Fallback>
        </mc:AlternateContent>
        <p:spPr>
          <a:xfrm>
            <a:off x="0" y="2533418"/>
            <a:ext cx="1608158" cy="4338870"/>
          </a:xfrm>
          <a:prstGeom prst="rect">
            <a:avLst/>
          </a:prstGeom>
        </p:spPr>
      </p:pic>
    </p:spTree>
    <p:extLst>
      <p:ext uri="{BB962C8B-B14F-4D97-AF65-F5344CB8AC3E}">
        <p14:creationId xmlns:p14="http://schemas.microsoft.com/office/powerpoint/2010/main" val="1730069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1005214" y="2006489"/>
            <a:ext cx="7449548" cy="2231380"/>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a:p>
            <a:pPr marL="457200" indent="-457200">
              <a:buClr>
                <a:srgbClr val="ED1E87"/>
              </a:buClr>
              <a:buFont typeface="+mj-lt"/>
              <a:buAutoNum type="arabicPeriod"/>
            </a:pPr>
            <a:r>
              <a:rPr lang="en-GB" sz="2400" dirty="0" smtClean="0">
                <a:latin typeface="Arial" panose="020B0604020202020204" pitchFamily="34" charset="0"/>
                <a:cs typeface="Arial" panose="020B0604020202020204" pitchFamily="34" charset="0"/>
              </a:rPr>
              <a:t>Open </a:t>
            </a:r>
            <a:r>
              <a:rPr lang="en-GB" sz="2400" dirty="0">
                <a:latin typeface="Arial" panose="020B0604020202020204" pitchFamily="34" charset="0"/>
                <a:cs typeface="Arial" panose="020B0604020202020204" pitchFamily="34" charset="0"/>
              </a:rPr>
              <a:t>engaging questions</a:t>
            </a:r>
          </a:p>
          <a:p>
            <a:pPr marL="457200" indent="-457200">
              <a:buClr>
                <a:srgbClr val="ED1E87"/>
              </a:buClr>
              <a:buFont typeface="+mj-lt"/>
              <a:buAutoNum type="arabicPeriod"/>
            </a:pPr>
            <a:r>
              <a:rPr lang="en-GB" sz="2400" dirty="0" smtClean="0">
                <a:latin typeface="Arial" panose="020B0604020202020204" pitchFamily="34" charset="0"/>
                <a:cs typeface="Arial" panose="020B0604020202020204" pitchFamily="34" charset="0"/>
              </a:rPr>
              <a:t>Active </a:t>
            </a:r>
            <a:r>
              <a:rPr lang="en-GB" sz="2400" dirty="0">
                <a:latin typeface="Arial" panose="020B0604020202020204" pitchFamily="34" charset="0"/>
                <a:cs typeface="Arial" panose="020B0604020202020204" pitchFamily="34" charset="0"/>
              </a:rPr>
              <a:t>listening</a:t>
            </a:r>
          </a:p>
          <a:p>
            <a:pPr marL="457200" indent="-457200">
              <a:buClr>
                <a:srgbClr val="ED1E87"/>
              </a:buClr>
              <a:buFont typeface="+mj-lt"/>
              <a:buAutoNum type="arabicPeriod"/>
            </a:pPr>
            <a:r>
              <a:rPr lang="en-GB" sz="2400" dirty="0" smtClean="0">
                <a:latin typeface="Arial" panose="020B0604020202020204" pitchFamily="34" charset="0"/>
                <a:cs typeface="Arial" panose="020B0604020202020204" pitchFamily="34" charset="0"/>
              </a:rPr>
              <a:t>Open </a:t>
            </a:r>
            <a:r>
              <a:rPr lang="en-GB" sz="2400" dirty="0">
                <a:latin typeface="Arial" panose="020B0604020202020204" pitchFamily="34" charset="0"/>
                <a:cs typeface="Arial" panose="020B0604020202020204" pitchFamily="34" charset="0"/>
              </a:rPr>
              <a:t>exploratory questions</a:t>
            </a:r>
          </a:p>
          <a:p>
            <a:pPr marL="457200" indent="-457200">
              <a:buClr>
                <a:srgbClr val="ED1E87"/>
              </a:buClr>
              <a:buFont typeface="+mj-lt"/>
              <a:buAutoNum type="arabicPeriod"/>
            </a:pPr>
            <a:r>
              <a:rPr lang="en-GB" sz="2400" dirty="0" smtClean="0">
                <a:latin typeface="Arial" panose="020B0604020202020204" pitchFamily="34" charset="0"/>
                <a:cs typeface="Arial" panose="020B0604020202020204" pitchFamily="34" charset="0"/>
              </a:rPr>
              <a:t>Information </a:t>
            </a:r>
            <a:r>
              <a:rPr lang="en-GB" sz="2400" dirty="0">
                <a:latin typeface="Arial" panose="020B0604020202020204" pitchFamily="34" charset="0"/>
                <a:cs typeface="Arial" panose="020B0604020202020204" pitchFamily="34" charset="0"/>
              </a:rPr>
              <a:t>exchange</a:t>
            </a:r>
          </a:p>
          <a:p>
            <a:pPr marL="457200" indent="-457200">
              <a:buClr>
                <a:srgbClr val="ED1E87"/>
              </a:buClr>
              <a:buFont typeface="+mj-lt"/>
              <a:buAutoNum type="arabicPeriod"/>
            </a:pPr>
            <a:r>
              <a:rPr lang="en-GB" sz="2400" dirty="0" smtClean="0">
                <a:latin typeface="Arial" panose="020B0604020202020204" pitchFamily="34" charset="0"/>
                <a:cs typeface="Arial" panose="020B0604020202020204" pitchFamily="34" charset="0"/>
              </a:rPr>
              <a:t>Summary </a:t>
            </a:r>
            <a:r>
              <a:rPr lang="en-GB" sz="2400" dirty="0">
                <a:latin typeface="Arial" panose="020B0604020202020204" pitchFamily="34" charset="0"/>
                <a:cs typeface="Arial" panose="020B0604020202020204" pitchFamily="34" charset="0"/>
              </a:rPr>
              <a:t>and actions </a:t>
            </a:r>
          </a:p>
          <a:p>
            <a:pPr marL="342900" indent="-342900">
              <a:buClr>
                <a:srgbClr val="FDC536"/>
              </a:buClr>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p:txBody>
      </p:sp>
      <p:sp>
        <p:nvSpPr>
          <p:cNvPr id="9" name="Title 1"/>
          <p:cNvSpPr txBox="1">
            <a:spLocks/>
          </p:cNvSpPr>
          <p:nvPr/>
        </p:nvSpPr>
        <p:spPr>
          <a:xfrm>
            <a:off x="-21165" y="159044"/>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200" b="1" dirty="0" smtClean="0">
                <a:solidFill>
                  <a:srgbClr val="ED1E87"/>
                </a:solidFill>
                <a:latin typeface="Arial"/>
                <a:cs typeface="Arial"/>
              </a:rPr>
              <a:t>5 stages to a good </a:t>
            </a:r>
          </a:p>
          <a:p>
            <a:pPr>
              <a:lnSpc>
                <a:spcPct val="100000"/>
              </a:lnSpc>
            </a:pPr>
            <a:r>
              <a:rPr lang="en-GB" sz="4200" b="1" dirty="0" smtClean="0">
                <a:solidFill>
                  <a:srgbClr val="ED1E87"/>
                </a:solidFill>
                <a:latin typeface="Arial"/>
                <a:cs typeface="Arial"/>
              </a:rPr>
              <a:t>conversation</a:t>
            </a: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533418"/>
            <a:ext cx="1608158" cy="4338870"/>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Tree>
    <p:extLst>
      <p:ext uri="{BB962C8B-B14F-4D97-AF65-F5344CB8AC3E}">
        <p14:creationId xmlns:p14="http://schemas.microsoft.com/office/powerpoint/2010/main" val="1825736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4447"/>
            <a:ext cx="9144000" cy="892552"/>
          </a:xfrm>
          <a:prstGeom prst="rect">
            <a:avLst/>
          </a:prstGeom>
          <a:noFill/>
        </p:spPr>
        <p:txBody>
          <a:bodyPr wrap="square" rtlCol="0">
            <a:spAutoFit/>
          </a:bodyPr>
          <a:lstStyle/>
          <a:p>
            <a:pPr algn="ctr"/>
            <a:r>
              <a:rPr lang="en-US" sz="5200" b="1" u="sng" dirty="0">
                <a:solidFill>
                  <a:srgbClr val="FDC536"/>
                </a:solidFill>
                <a:latin typeface="Arial" panose="020B0604020202020204" pitchFamily="34" charset="0"/>
                <a:cs typeface="Arial" panose="020B0604020202020204" pitchFamily="34" charset="0"/>
              </a:rPr>
              <a:t>Section 4</a:t>
            </a:r>
            <a:endParaRPr lang="en-GB" sz="5200" b="1" u="sng" dirty="0">
              <a:solidFill>
                <a:srgbClr val="FDC536"/>
              </a:solidFill>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33418"/>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
        <p:nvSpPr>
          <p:cNvPr id="3" name="Rectangle 2"/>
          <p:cNvSpPr/>
          <p:nvPr/>
        </p:nvSpPr>
        <p:spPr>
          <a:xfrm>
            <a:off x="1234916" y="2520356"/>
            <a:ext cx="6674167" cy="892552"/>
          </a:xfrm>
          <a:prstGeom prst="rect">
            <a:avLst/>
          </a:prstGeom>
        </p:spPr>
        <p:txBody>
          <a:bodyPr wrap="square">
            <a:spAutoFit/>
          </a:bodyPr>
          <a:lstStyle/>
          <a:p>
            <a:r>
              <a:rPr lang="en-US" sz="5200" b="1" dirty="0">
                <a:solidFill>
                  <a:srgbClr val="FDC536"/>
                </a:solidFill>
                <a:latin typeface="Arial" panose="020B0604020202020204" pitchFamily="34" charset="0"/>
                <a:cs typeface="Arial" panose="020B0604020202020204" pitchFamily="34" charset="0"/>
              </a:rPr>
              <a:t>Good conversations </a:t>
            </a:r>
            <a:endParaRPr lang="en-GB" sz="5200" b="1" dirty="0">
              <a:solidFill>
                <a:srgbClr val="FDC5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698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9" y="248293"/>
            <a:ext cx="9144000" cy="900875"/>
          </a:xfrm>
        </p:spPr>
        <p:txBody>
          <a:bodyPr>
            <a:normAutofit/>
          </a:bodyPr>
          <a:lstStyle/>
          <a:p>
            <a:r>
              <a:rPr lang="en-GB" sz="4200" b="1" dirty="0" smtClean="0">
                <a:solidFill>
                  <a:srgbClr val="36B555"/>
                </a:solidFill>
                <a:latin typeface="Arial"/>
                <a:cs typeface="Arial"/>
              </a:rPr>
              <a:t>Aim and objectives</a:t>
            </a:r>
            <a:endParaRPr lang="en-GB" sz="4200" b="1" dirty="0">
              <a:solidFill>
                <a:srgbClr val="36B555"/>
              </a:solidFill>
              <a:latin typeface="Arial"/>
              <a:cs typeface="Arial"/>
            </a:endParaRPr>
          </a:p>
        </p:txBody>
      </p:sp>
      <p:sp>
        <p:nvSpPr>
          <p:cNvPr id="6" name="Rectangle 1"/>
          <p:cNvSpPr>
            <a:spLocks noChangeArrowheads="1"/>
          </p:cNvSpPr>
          <p:nvPr/>
        </p:nvSpPr>
        <p:spPr bwMode="auto">
          <a:xfrm>
            <a:off x="752976" y="1486560"/>
            <a:ext cx="8056931"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r>
              <a:rPr lang="en-US" sz="2400" b="1" dirty="0">
                <a:solidFill>
                  <a:srgbClr val="36B555"/>
                </a:solidFill>
                <a:latin typeface="Arial" panose="020B0604020202020204" pitchFamily="34" charset="0"/>
                <a:cs typeface="Arial" panose="020B0604020202020204" pitchFamily="34" charset="0"/>
              </a:rPr>
              <a:t>Aim</a:t>
            </a:r>
            <a:endParaRPr lang="en-GB" sz="2400" b="1" dirty="0">
              <a:solidFill>
                <a:srgbClr val="36B555"/>
              </a:solidFill>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To </a:t>
            </a:r>
            <a:r>
              <a:rPr lang="en-GB" sz="2400" dirty="0">
                <a:latin typeface="Arial" panose="020B0604020202020204" pitchFamily="34" charset="0"/>
                <a:cs typeface="Arial" panose="020B0604020202020204" pitchFamily="34" charset="0"/>
              </a:rPr>
              <a:t>support better conversations</a:t>
            </a:r>
          </a:p>
          <a:p>
            <a:r>
              <a:rPr lang="en-US"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en-US" sz="2400" b="1" dirty="0">
                <a:solidFill>
                  <a:srgbClr val="36B555"/>
                </a:solidFill>
                <a:latin typeface="Arial" panose="020B0604020202020204" pitchFamily="34" charset="0"/>
                <a:cs typeface="Arial" panose="020B0604020202020204" pitchFamily="34" charset="0"/>
              </a:rPr>
              <a:t>Objectives</a:t>
            </a:r>
            <a:endParaRPr lang="en-GB" sz="2400" b="1" dirty="0">
              <a:solidFill>
                <a:srgbClr val="36B555"/>
              </a:solidFill>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Know </a:t>
            </a:r>
            <a:r>
              <a:rPr lang="en-GB" sz="2400" dirty="0">
                <a:latin typeface="Arial" panose="020B0604020202020204" pitchFamily="34" charset="0"/>
                <a:cs typeface="Arial" panose="020B0604020202020204" pitchFamily="34" charset="0"/>
              </a:rPr>
              <a:t>why effective conversation skills are essential to this service </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Explore </a:t>
            </a:r>
            <a:r>
              <a:rPr lang="en-GB" sz="2400" dirty="0">
                <a:latin typeface="Arial" panose="020B0604020202020204" pitchFamily="34" charset="0"/>
                <a:cs typeface="Arial" panose="020B0604020202020204" pitchFamily="34" charset="0"/>
              </a:rPr>
              <a:t>the essential conversation skills</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Discuss </a:t>
            </a:r>
            <a:r>
              <a:rPr lang="en-GB" sz="2400" dirty="0">
                <a:latin typeface="Arial" panose="020B0604020202020204" pitchFamily="34" charset="0"/>
                <a:cs typeface="Arial" panose="020B0604020202020204" pitchFamily="34" charset="0"/>
              </a:rPr>
              <a:t>and try out the results you can get using effective conversations </a:t>
            </a:r>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243197"/>
            <a:ext cx="1937346" cy="5227031"/>
          </a:xfrm>
          <a:prstGeom prst="rect">
            <a:avLst/>
          </a:prstGeom>
        </p:spPr>
      </p:pic>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3861814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1005214" y="2006489"/>
            <a:ext cx="7449548" cy="2231380"/>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a:p>
            <a:pPr marL="457200" indent="-457200">
              <a:buClr>
                <a:srgbClr val="EF9526"/>
              </a:buClr>
              <a:buFont typeface="+mj-lt"/>
              <a:buAutoNum type="arabicPeriod"/>
            </a:pPr>
            <a:r>
              <a:rPr lang="en-GB" sz="2400" dirty="0" smtClean="0">
                <a:latin typeface="Arial" panose="020B0604020202020204" pitchFamily="34" charset="0"/>
                <a:cs typeface="Arial" panose="020B0604020202020204" pitchFamily="34" charset="0"/>
              </a:rPr>
              <a:t>Open </a:t>
            </a:r>
            <a:r>
              <a:rPr lang="en-GB" sz="2400" dirty="0">
                <a:latin typeface="Arial" panose="020B0604020202020204" pitchFamily="34" charset="0"/>
                <a:cs typeface="Arial" panose="020B0604020202020204" pitchFamily="34" charset="0"/>
              </a:rPr>
              <a:t>engaging questions</a:t>
            </a:r>
          </a:p>
          <a:p>
            <a:pPr marL="457200" indent="-457200">
              <a:buClr>
                <a:srgbClr val="EF9526"/>
              </a:buClr>
              <a:buFont typeface="+mj-lt"/>
              <a:buAutoNum type="arabicPeriod"/>
            </a:pPr>
            <a:r>
              <a:rPr lang="en-GB" sz="2400" dirty="0" smtClean="0">
                <a:latin typeface="Arial" panose="020B0604020202020204" pitchFamily="34" charset="0"/>
                <a:cs typeface="Arial" panose="020B0604020202020204" pitchFamily="34" charset="0"/>
              </a:rPr>
              <a:t>Active </a:t>
            </a:r>
            <a:r>
              <a:rPr lang="en-GB" sz="2400" dirty="0">
                <a:latin typeface="Arial" panose="020B0604020202020204" pitchFamily="34" charset="0"/>
                <a:cs typeface="Arial" panose="020B0604020202020204" pitchFamily="34" charset="0"/>
              </a:rPr>
              <a:t>listening</a:t>
            </a:r>
          </a:p>
          <a:p>
            <a:pPr marL="457200" indent="-457200">
              <a:buClr>
                <a:srgbClr val="EF9526"/>
              </a:buClr>
              <a:buFont typeface="+mj-lt"/>
              <a:buAutoNum type="arabicPeriod"/>
            </a:pPr>
            <a:r>
              <a:rPr lang="en-GB" sz="2400" dirty="0" smtClean="0">
                <a:latin typeface="Arial" panose="020B0604020202020204" pitchFamily="34" charset="0"/>
                <a:cs typeface="Arial" panose="020B0604020202020204" pitchFamily="34" charset="0"/>
              </a:rPr>
              <a:t>Open </a:t>
            </a:r>
            <a:r>
              <a:rPr lang="en-GB" sz="2400" dirty="0">
                <a:latin typeface="Arial" panose="020B0604020202020204" pitchFamily="34" charset="0"/>
                <a:cs typeface="Arial" panose="020B0604020202020204" pitchFamily="34" charset="0"/>
              </a:rPr>
              <a:t>exploratory questions</a:t>
            </a:r>
          </a:p>
          <a:p>
            <a:pPr marL="457200" indent="-457200">
              <a:buClr>
                <a:srgbClr val="EF9526"/>
              </a:buClr>
              <a:buFont typeface="+mj-lt"/>
              <a:buAutoNum type="arabicPeriod"/>
            </a:pPr>
            <a:r>
              <a:rPr lang="en-GB" sz="2400" dirty="0" smtClean="0">
                <a:latin typeface="Arial" panose="020B0604020202020204" pitchFamily="34" charset="0"/>
                <a:cs typeface="Arial" panose="020B0604020202020204" pitchFamily="34" charset="0"/>
              </a:rPr>
              <a:t>Information </a:t>
            </a:r>
            <a:r>
              <a:rPr lang="en-GB" sz="2400" dirty="0">
                <a:latin typeface="Arial" panose="020B0604020202020204" pitchFamily="34" charset="0"/>
                <a:cs typeface="Arial" panose="020B0604020202020204" pitchFamily="34" charset="0"/>
              </a:rPr>
              <a:t>exchange</a:t>
            </a:r>
          </a:p>
          <a:p>
            <a:pPr marL="457200" indent="-457200">
              <a:buClr>
                <a:srgbClr val="EF9526"/>
              </a:buClr>
              <a:buFont typeface="+mj-lt"/>
              <a:buAutoNum type="arabicPeriod"/>
            </a:pPr>
            <a:r>
              <a:rPr lang="en-GB" sz="2400" dirty="0" smtClean="0">
                <a:latin typeface="Arial" panose="020B0604020202020204" pitchFamily="34" charset="0"/>
                <a:cs typeface="Arial" panose="020B0604020202020204" pitchFamily="34" charset="0"/>
              </a:rPr>
              <a:t>Summary </a:t>
            </a:r>
            <a:r>
              <a:rPr lang="en-GB" sz="2400" dirty="0">
                <a:latin typeface="Arial" panose="020B0604020202020204" pitchFamily="34" charset="0"/>
                <a:cs typeface="Arial" panose="020B0604020202020204" pitchFamily="34" charset="0"/>
              </a:rPr>
              <a:t>and actions </a:t>
            </a:r>
          </a:p>
          <a:p>
            <a:pPr marL="342900" indent="-342900">
              <a:buClr>
                <a:srgbClr val="FDC536"/>
              </a:buClr>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p:txBody>
      </p:sp>
      <p:sp>
        <p:nvSpPr>
          <p:cNvPr id="9" name="Title 1"/>
          <p:cNvSpPr txBox="1">
            <a:spLocks/>
          </p:cNvSpPr>
          <p:nvPr/>
        </p:nvSpPr>
        <p:spPr>
          <a:xfrm>
            <a:off x="-21165" y="159044"/>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200" b="1" dirty="0" smtClean="0">
                <a:solidFill>
                  <a:srgbClr val="FDC536"/>
                </a:solidFill>
                <a:latin typeface="Arial"/>
                <a:cs typeface="Arial"/>
              </a:rPr>
              <a:t>5 stages to a good </a:t>
            </a:r>
          </a:p>
          <a:p>
            <a:pPr>
              <a:lnSpc>
                <a:spcPct val="100000"/>
              </a:lnSpc>
            </a:pPr>
            <a:r>
              <a:rPr lang="en-GB" sz="4200" b="1" dirty="0" smtClean="0">
                <a:solidFill>
                  <a:srgbClr val="FDC536"/>
                </a:solidFill>
                <a:latin typeface="Arial"/>
                <a:cs typeface="Arial"/>
              </a:rPr>
              <a:t>conversation</a:t>
            </a: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533418"/>
            <a:ext cx="1608158" cy="4338870"/>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Tree>
    <p:extLst>
      <p:ext uri="{BB962C8B-B14F-4D97-AF65-F5344CB8AC3E}">
        <p14:creationId xmlns:p14="http://schemas.microsoft.com/office/powerpoint/2010/main" val="414264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5" y="164184"/>
            <a:ext cx="9144000" cy="1754326"/>
          </a:xfrm>
          <a:prstGeom prst="rect">
            <a:avLst/>
          </a:prstGeom>
          <a:noFill/>
        </p:spPr>
        <p:txBody>
          <a:bodyPr wrap="square" rtlCol="0">
            <a:spAutoFit/>
          </a:bodyPr>
          <a:lstStyle/>
          <a:p>
            <a:pPr algn="ctr"/>
            <a:r>
              <a:rPr lang="en-US" sz="5200" b="1" dirty="0">
                <a:solidFill>
                  <a:srgbClr val="FDC536"/>
                </a:solidFill>
              </a:rPr>
              <a:t>Stage 1 Open, </a:t>
            </a:r>
            <a:r>
              <a:rPr lang="en-US" sz="5200" b="1" dirty="0" smtClean="0">
                <a:solidFill>
                  <a:srgbClr val="FDC536"/>
                </a:solidFill>
              </a:rPr>
              <a:t>engaging</a:t>
            </a:r>
          </a:p>
          <a:p>
            <a:pPr algn="ctr"/>
            <a:r>
              <a:rPr lang="en-US" sz="5200" b="1" dirty="0" smtClean="0">
                <a:solidFill>
                  <a:srgbClr val="FDC536"/>
                </a:solidFill>
              </a:rPr>
              <a:t> </a:t>
            </a:r>
            <a:r>
              <a:rPr lang="en-US" sz="5200" b="1" dirty="0">
                <a:solidFill>
                  <a:srgbClr val="FDC536"/>
                </a:solidFill>
              </a:rPr>
              <a:t>(not leading) questions</a:t>
            </a:r>
            <a:endParaRPr lang="en-GB" sz="5200" b="1" dirty="0">
              <a:solidFill>
                <a:srgbClr val="FDC536"/>
              </a:solidFill>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33418"/>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
        <p:nvSpPr>
          <p:cNvPr id="3" name="Rectangle 2"/>
          <p:cNvSpPr/>
          <p:nvPr/>
        </p:nvSpPr>
        <p:spPr>
          <a:xfrm>
            <a:off x="1959428" y="2520356"/>
            <a:ext cx="5827259" cy="1938992"/>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For example:- </a:t>
            </a:r>
          </a:p>
          <a:p>
            <a:r>
              <a:rPr lang="en-GB" sz="2400" dirty="0">
                <a:latin typeface="Arial" panose="020B0604020202020204" pitchFamily="34" charset="0"/>
                <a:cs typeface="Arial" panose="020B0604020202020204" pitchFamily="34" charset="0"/>
              </a:rPr>
              <a:t> “Tell me a bit about what’s happening?”</a:t>
            </a: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Rather than </a:t>
            </a:r>
            <a:r>
              <a:rPr lang="en-GB" sz="2400" b="1" dirty="0">
                <a:latin typeface="Arial" panose="020B0604020202020204" pitchFamily="34" charset="0"/>
                <a:cs typeface="Arial" panose="020B0604020202020204" pitchFamily="34" charset="0"/>
              </a:rPr>
              <a:t>leading </a:t>
            </a:r>
            <a:r>
              <a:rPr lang="en-GB" sz="2400" dirty="0">
                <a:latin typeface="Arial" panose="020B0604020202020204" pitchFamily="34" charset="0"/>
                <a:cs typeface="Arial" panose="020B0604020202020204" pitchFamily="34" charset="0"/>
              </a:rPr>
              <a:t>them:-</a:t>
            </a:r>
          </a:p>
          <a:p>
            <a:r>
              <a:rPr lang="en-GB" sz="2400" dirty="0">
                <a:latin typeface="Arial" panose="020B0604020202020204" pitchFamily="34" charset="0"/>
                <a:cs typeface="Arial" panose="020B0604020202020204" pitchFamily="34" charset="0"/>
              </a:rPr>
              <a:t>“What’s the problem and how can I help?”</a:t>
            </a:r>
          </a:p>
        </p:txBody>
      </p:sp>
    </p:spTree>
    <p:extLst>
      <p:ext uri="{BB962C8B-B14F-4D97-AF65-F5344CB8AC3E}">
        <p14:creationId xmlns:p14="http://schemas.microsoft.com/office/powerpoint/2010/main" val="1006406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5" y="425441"/>
            <a:ext cx="9144000" cy="738664"/>
          </a:xfrm>
          <a:prstGeom prst="rect">
            <a:avLst/>
          </a:prstGeom>
          <a:noFill/>
        </p:spPr>
        <p:txBody>
          <a:bodyPr wrap="square" rtlCol="0">
            <a:spAutoFit/>
          </a:bodyPr>
          <a:lstStyle/>
          <a:p>
            <a:pPr algn="ctr">
              <a:lnSpc>
                <a:spcPct val="100000"/>
              </a:lnSpc>
            </a:pPr>
            <a:r>
              <a:rPr lang="en-GB" sz="4200" b="1" dirty="0" smtClean="0">
                <a:solidFill>
                  <a:srgbClr val="FDC536"/>
                </a:solidFill>
                <a:latin typeface="Arial"/>
                <a:cs typeface="Arial"/>
              </a:rPr>
              <a:t>Stage 2 Active listening</a:t>
            </a:r>
            <a:endParaRPr lang="en-GB" sz="4200" b="1" dirty="0">
              <a:solidFill>
                <a:srgbClr val="FDC536"/>
              </a:solidFill>
              <a:latin typeface="Arial"/>
              <a:cs typeface="Arial"/>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33418"/>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
        <p:nvSpPr>
          <p:cNvPr id="3" name="Rectangle 2"/>
          <p:cNvSpPr/>
          <p:nvPr/>
        </p:nvSpPr>
        <p:spPr>
          <a:xfrm>
            <a:off x="1959428" y="2520356"/>
            <a:ext cx="5827259"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477329" y="2331967"/>
            <a:ext cx="6309360" cy="1938992"/>
          </a:xfrm>
          <a:prstGeom prst="rect">
            <a:avLst/>
          </a:prstGeom>
        </p:spPr>
        <p:txBody>
          <a:bodyPr wrap="square">
            <a:spAutoFit/>
          </a:bodyPr>
          <a:lstStyle/>
          <a:p>
            <a:pPr marL="342900" indent="-342900">
              <a:buClr>
                <a:srgbClr val="FDC536"/>
              </a:buClr>
              <a:buFont typeface="Arial" panose="020B0604020202020204" pitchFamily="34" charset="0"/>
              <a:buChar char="•"/>
            </a:pPr>
            <a:r>
              <a:rPr lang="en-GB" sz="2400" dirty="0">
                <a:latin typeface="Arial" panose="020B0604020202020204" pitchFamily="34" charset="0"/>
                <a:cs typeface="Arial" panose="020B0604020202020204" pitchFamily="34" charset="0"/>
              </a:rPr>
              <a:t>Respond by letting people know that you are listening and </a:t>
            </a:r>
            <a:r>
              <a:rPr lang="en-GB" sz="2400" dirty="0" smtClean="0">
                <a:latin typeface="Arial" panose="020B0604020202020204" pitchFamily="34" charset="0"/>
                <a:cs typeface="Arial" panose="020B0604020202020204" pitchFamily="34" charset="0"/>
              </a:rPr>
              <a:t>understanding.</a:t>
            </a: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400" dirty="0">
                <a:latin typeface="Arial" panose="020B0604020202020204" pitchFamily="34" charset="0"/>
                <a:cs typeface="Arial" panose="020B0604020202020204" pitchFamily="34" charset="0"/>
              </a:rPr>
              <a:t>Respond with short reflective statements that get to the heart of the </a:t>
            </a:r>
            <a:r>
              <a:rPr lang="en-GB" sz="2400" dirty="0" smtClean="0">
                <a:latin typeface="Arial" panose="020B0604020202020204" pitchFamily="34" charset="0"/>
                <a:cs typeface="Arial" panose="020B0604020202020204" pitchFamily="34" charset="0"/>
              </a:rPr>
              <a:t>matter.</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236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5" y="425441"/>
            <a:ext cx="9144000" cy="738664"/>
          </a:xfrm>
          <a:prstGeom prst="rect">
            <a:avLst/>
          </a:prstGeom>
          <a:noFill/>
        </p:spPr>
        <p:txBody>
          <a:bodyPr wrap="square" rtlCol="0">
            <a:spAutoFit/>
          </a:bodyPr>
          <a:lstStyle/>
          <a:p>
            <a:pPr algn="ctr">
              <a:lnSpc>
                <a:spcPct val="100000"/>
              </a:lnSpc>
            </a:pPr>
            <a:r>
              <a:rPr lang="en-GB" sz="4200" b="1" dirty="0" smtClean="0">
                <a:solidFill>
                  <a:srgbClr val="FDC536"/>
                </a:solidFill>
                <a:latin typeface="Arial"/>
                <a:cs typeface="Arial"/>
              </a:rPr>
              <a:t>The power of reflection</a:t>
            </a:r>
            <a:endParaRPr lang="en-GB" sz="4200" b="1" dirty="0">
              <a:solidFill>
                <a:srgbClr val="FDC536"/>
              </a:solidFill>
              <a:latin typeface="Arial"/>
              <a:cs typeface="Arial"/>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33418"/>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
        <p:nvSpPr>
          <p:cNvPr id="3" name="Rectangle 2"/>
          <p:cNvSpPr/>
          <p:nvPr/>
        </p:nvSpPr>
        <p:spPr>
          <a:xfrm>
            <a:off x="1959428" y="2520356"/>
            <a:ext cx="5827259"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188719" y="1313064"/>
            <a:ext cx="7266041" cy="5047536"/>
          </a:xfrm>
          <a:prstGeom prst="rect">
            <a:avLst/>
          </a:prstGeom>
        </p:spPr>
        <p:txBody>
          <a:bodyPr wrap="square">
            <a:spAutoFit/>
          </a:bodyPr>
          <a:lstStyle/>
          <a:p>
            <a:pPr marL="342900" indent="-342900">
              <a:buClr>
                <a:srgbClr val="FDC536"/>
              </a:buClr>
              <a:buFont typeface="Arial" panose="020B0604020202020204" pitchFamily="34" charset="0"/>
              <a:buChar char="•"/>
            </a:pPr>
            <a:r>
              <a:rPr lang="en-US" sz="2300" dirty="0" smtClean="0">
                <a:latin typeface="Arial" panose="020B0604020202020204" pitchFamily="34" charset="0"/>
                <a:cs typeface="Arial" panose="020B0604020202020204" pitchFamily="34" charset="0"/>
              </a:rPr>
              <a:t>If</a:t>
            </a:r>
            <a:r>
              <a:rPr lang="en-GB" sz="2300" dirty="0" smtClean="0">
                <a:latin typeface="Arial" panose="020B0604020202020204" pitchFamily="34" charset="0"/>
                <a:cs typeface="Arial" panose="020B0604020202020204" pitchFamily="34" charset="0"/>
              </a:rPr>
              <a:t> </a:t>
            </a:r>
            <a:r>
              <a:rPr lang="en-GB" sz="2300" dirty="0">
                <a:latin typeface="Arial" panose="020B0604020202020204" pitchFamily="34" charset="0"/>
                <a:cs typeface="Arial" panose="020B0604020202020204" pitchFamily="34" charset="0"/>
              </a:rPr>
              <a:t>you are reflecting, you are </a:t>
            </a:r>
            <a:r>
              <a:rPr lang="en-GB" sz="2300" dirty="0" smtClean="0">
                <a:latin typeface="Arial" panose="020B0604020202020204" pitchFamily="34" charset="0"/>
                <a:cs typeface="Arial" panose="020B0604020202020204" pitchFamily="34" charset="0"/>
              </a:rPr>
              <a:t>focusing </a:t>
            </a:r>
            <a:r>
              <a:rPr lang="en-GB" sz="2300" dirty="0">
                <a:latin typeface="Arial" panose="020B0604020202020204" pitchFamily="34" charset="0"/>
                <a:cs typeface="Arial" panose="020B0604020202020204" pitchFamily="34" charset="0"/>
              </a:rPr>
              <a:t>on an individual’s world, their thoughts, their dilemmas</a:t>
            </a:r>
          </a:p>
          <a:p>
            <a:r>
              <a:rPr lang="en-GB" sz="2300" dirty="0">
                <a:latin typeface="Arial" panose="020B0604020202020204" pitchFamily="34" charset="0"/>
                <a:cs typeface="Arial" panose="020B0604020202020204" pitchFamily="34" charset="0"/>
              </a:rPr>
              <a:t> </a:t>
            </a:r>
          </a:p>
          <a:p>
            <a:r>
              <a:rPr lang="en-GB" sz="2300" dirty="0">
                <a:latin typeface="Arial" panose="020B0604020202020204" pitchFamily="34" charset="0"/>
                <a:cs typeface="Arial" panose="020B0604020202020204" pitchFamily="34" charset="0"/>
              </a:rPr>
              <a:t> </a:t>
            </a:r>
            <a:r>
              <a:rPr lang="en-GB" sz="2300" dirty="0" smtClean="0">
                <a:latin typeface="Arial" panose="020B0604020202020204" pitchFamily="34" charset="0"/>
                <a:cs typeface="Arial" panose="020B0604020202020204" pitchFamily="34" charset="0"/>
              </a:rPr>
              <a:t>   as </a:t>
            </a:r>
            <a:r>
              <a:rPr lang="en-GB" sz="2300" dirty="0">
                <a:latin typeface="Arial" panose="020B0604020202020204" pitchFamily="34" charset="0"/>
                <a:cs typeface="Arial" panose="020B0604020202020204" pitchFamily="34" charset="0"/>
              </a:rPr>
              <a:t>opposed to</a:t>
            </a:r>
            <a:r>
              <a:rPr lang="en-GB" sz="2300" dirty="0" smtClean="0">
                <a:latin typeface="Arial" panose="020B0604020202020204" pitchFamily="34" charset="0"/>
                <a:cs typeface="Arial" panose="020B0604020202020204" pitchFamily="34" charset="0"/>
              </a:rPr>
              <a:t>…</a:t>
            </a:r>
            <a:endParaRPr lang="en-GB" sz="2300" dirty="0">
              <a:latin typeface="Arial" panose="020B0604020202020204" pitchFamily="34" charset="0"/>
              <a:cs typeface="Arial" panose="020B0604020202020204" pitchFamily="34" charset="0"/>
            </a:endParaRPr>
          </a:p>
          <a:p>
            <a:r>
              <a:rPr lang="en-GB" sz="2300" dirty="0">
                <a:latin typeface="Arial" panose="020B0604020202020204" pitchFamily="34" charset="0"/>
                <a:cs typeface="Arial" panose="020B0604020202020204" pitchFamily="34" charset="0"/>
              </a:rPr>
              <a:t> </a:t>
            </a:r>
          </a:p>
          <a:p>
            <a:pPr marL="342900" indent="-342900">
              <a:buClr>
                <a:srgbClr val="FDC536"/>
              </a:buClr>
              <a:buFont typeface="Arial" panose="020B0604020202020204" pitchFamily="34" charset="0"/>
              <a:buChar char="•"/>
            </a:pPr>
            <a:r>
              <a:rPr lang="en-US" sz="2300" dirty="0" smtClean="0">
                <a:latin typeface="Arial" panose="020B0604020202020204" pitchFamily="34" charset="0"/>
                <a:cs typeface="Arial" panose="020B0604020202020204" pitchFamily="34" charset="0"/>
              </a:rPr>
              <a:t>Solely</a:t>
            </a:r>
            <a:r>
              <a:rPr lang="en-GB" sz="2300" dirty="0" smtClean="0">
                <a:latin typeface="Arial" panose="020B0604020202020204" pitchFamily="34" charset="0"/>
                <a:cs typeface="Arial" panose="020B0604020202020204" pitchFamily="34" charset="0"/>
              </a:rPr>
              <a:t> </a:t>
            </a:r>
            <a:r>
              <a:rPr lang="en-GB" sz="2300" dirty="0">
                <a:latin typeface="Arial" panose="020B0604020202020204" pitchFamily="34" charset="0"/>
                <a:cs typeface="Arial" panose="020B0604020202020204" pitchFamily="34" charset="0"/>
              </a:rPr>
              <a:t>asking questions needed by the system which may or may not be relevant or </a:t>
            </a:r>
            <a:r>
              <a:rPr lang="en-GB" sz="2300" dirty="0" smtClean="0">
                <a:latin typeface="Arial" panose="020B0604020202020204" pitchFamily="34" charset="0"/>
                <a:cs typeface="Arial" panose="020B0604020202020204" pitchFamily="34" charset="0"/>
              </a:rPr>
              <a:t>meaningful</a:t>
            </a:r>
          </a:p>
          <a:p>
            <a:endParaRPr lang="en-GB" sz="2300" dirty="0">
              <a:latin typeface="Arial" panose="020B0604020202020204" pitchFamily="34" charset="0"/>
              <a:cs typeface="Arial" panose="020B0604020202020204" pitchFamily="34" charset="0"/>
            </a:endParaRPr>
          </a:p>
          <a:p>
            <a:r>
              <a:rPr lang="en-GB" sz="2300" dirty="0">
                <a:latin typeface="Arial" panose="020B0604020202020204" pitchFamily="34" charset="0"/>
                <a:cs typeface="Arial" panose="020B0604020202020204" pitchFamily="34" charset="0"/>
              </a:rPr>
              <a:t>    </a:t>
            </a:r>
            <a:r>
              <a:rPr lang="en-GB" sz="2300" dirty="0" smtClean="0">
                <a:latin typeface="Arial" panose="020B0604020202020204" pitchFamily="34" charset="0"/>
                <a:cs typeface="Arial" panose="020B0604020202020204" pitchFamily="34" charset="0"/>
              </a:rPr>
              <a:t>or </a:t>
            </a:r>
          </a:p>
          <a:p>
            <a:endParaRPr lang="en-GB" sz="23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300" dirty="0" smtClean="0">
                <a:latin typeface="Arial" panose="020B0604020202020204" pitchFamily="34" charset="0"/>
                <a:cs typeface="Arial" panose="020B0604020202020204" pitchFamily="34" charset="0"/>
              </a:rPr>
              <a:t>Making </a:t>
            </a:r>
            <a:r>
              <a:rPr lang="en-GB" sz="2300" dirty="0">
                <a:latin typeface="Arial" panose="020B0604020202020204" pitchFamily="34" charset="0"/>
                <a:cs typeface="Arial" panose="020B0604020202020204" pitchFamily="34" charset="0"/>
              </a:rPr>
              <a:t>suggestions or offering advice too soon</a:t>
            </a:r>
          </a:p>
          <a:p>
            <a:r>
              <a:rPr lang="en-GB" sz="2300" b="1" i="1" dirty="0">
                <a:latin typeface="Arial" panose="020B0604020202020204" pitchFamily="34" charset="0"/>
                <a:cs typeface="Arial" panose="020B0604020202020204" pitchFamily="34" charset="0"/>
              </a:rPr>
              <a:t> </a:t>
            </a:r>
            <a:endParaRPr lang="en-GB" sz="2300" dirty="0">
              <a:latin typeface="Arial" panose="020B0604020202020204" pitchFamily="34" charset="0"/>
              <a:cs typeface="Arial" panose="020B0604020202020204" pitchFamily="34" charset="0"/>
            </a:endParaRPr>
          </a:p>
          <a:p>
            <a:r>
              <a:rPr lang="en-GB" sz="2300" b="1" i="1" dirty="0">
                <a:latin typeface="Arial" panose="020B0604020202020204" pitchFamily="34" charset="0"/>
                <a:cs typeface="Arial" panose="020B0604020202020204" pitchFamily="34" charset="0"/>
              </a:rPr>
              <a:t>Remember - reflective statements are your vehicle for your intuitive understanding</a:t>
            </a:r>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998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5" y="177316"/>
            <a:ext cx="9144000" cy="1200329"/>
          </a:xfrm>
          <a:prstGeom prst="rect">
            <a:avLst/>
          </a:prstGeom>
          <a:noFill/>
        </p:spPr>
        <p:txBody>
          <a:bodyPr wrap="square" rtlCol="0">
            <a:spAutoFit/>
          </a:bodyPr>
          <a:lstStyle/>
          <a:p>
            <a:pPr algn="ctr">
              <a:lnSpc>
                <a:spcPct val="100000"/>
              </a:lnSpc>
            </a:pPr>
            <a:r>
              <a:rPr lang="en-GB" altLang="en-US" sz="3600" b="1" dirty="0" smtClean="0">
                <a:solidFill>
                  <a:srgbClr val="FDC536"/>
                </a:solidFill>
                <a:latin typeface="Arial" panose="020B0604020202020204" pitchFamily="34" charset="0"/>
                <a:cs typeface="Arial" panose="020B0604020202020204" pitchFamily="34" charset="0"/>
              </a:rPr>
              <a:t>Skilled staff work with the feelings</a:t>
            </a:r>
          </a:p>
          <a:p>
            <a:pPr algn="ctr">
              <a:lnSpc>
                <a:spcPct val="100000"/>
              </a:lnSpc>
            </a:pPr>
            <a:r>
              <a:rPr lang="en-GB" altLang="en-US" sz="3600" b="1" dirty="0">
                <a:solidFill>
                  <a:srgbClr val="FDC536"/>
                </a:solidFill>
                <a:latin typeface="Arial" panose="020B0604020202020204" pitchFamily="34" charset="0"/>
                <a:cs typeface="Arial" panose="020B0604020202020204" pitchFamily="34" charset="0"/>
              </a:rPr>
              <a:t>t</a:t>
            </a:r>
            <a:r>
              <a:rPr lang="en-GB" altLang="en-US" sz="3600" b="1" dirty="0" smtClean="0">
                <a:solidFill>
                  <a:srgbClr val="FDC536"/>
                </a:solidFill>
                <a:latin typeface="Arial" panose="020B0604020202020204" pitchFamily="34" charset="0"/>
                <a:cs typeface="Arial" panose="020B0604020202020204" pitchFamily="34" charset="0"/>
              </a:rPr>
              <a:t>hat can lie behind behaviour</a:t>
            </a:r>
            <a:endParaRPr lang="en-GB" sz="36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71132" y="2650984"/>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275144"/>
            <a:ext cx="1336146" cy="2714710"/>
          </a:xfrm>
          <a:prstGeom prst="rect">
            <a:avLst/>
          </a:prstGeom>
        </p:spPr>
      </p:pic>
      <p:sp>
        <p:nvSpPr>
          <p:cNvPr id="3" name="Rectangle 2"/>
          <p:cNvSpPr/>
          <p:nvPr/>
        </p:nvSpPr>
        <p:spPr>
          <a:xfrm>
            <a:off x="1959428" y="2520356"/>
            <a:ext cx="5827259"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188719" y="1313064"/>
            <a:ext cx="7266041" cy="446276"/>
          </a:xfrm>
          <a:prstGeom prst="rect">
            <a:avLst/>
          </a:prstGeom>
        </p:spPr>
        <p:txBody>
          <a:bodyPr wrap="square">
            <a:spAutoFit/>
          </a:bodyPr>
          <a:lstStyle/>
          <a:p>
            <a:pPr marL="342900" indent="-342900">
              <a:buClr>
                <a:srgbClr val="FDC536"/>
              </a:buClr>
              <a:buFont typeface="Arial" panose="020B0604020202020204" pitchFamily="34" charset="0"/>
              <a:buChar char="•"/>
            </a:pPr>
            <a:endParaRPr lang="en-GB" sz="23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00185021"/>
              </p:ext>
            </p:extLst>
          </p:nvPr>
        </p:nvGraphicFramePr>
        <p:xfrm>
          <a:off x="1110341" y="1759340"/>
          <a:ext cx="6858000" cy="3728130"/>
        </p:xfrm>
        <a:graphic>
          <a:graphicData uri="http://schemas.openxmlformats.org/drawingml/2006/table">
            <a:tbl>
              <a:tblPr firstRow="1" bandRow="1">
                <a:tableStyleId>{17292A2E-F333-43FB-9621-5CBBE7FDCDCB}</a:tableStyleId>
              </a:tblPr>
              <a:tblGrid>
                <a:gridCol w="3429000"/>
                <a:gridCol w="3429000"/>
              </a:tblGrid>
              <a:tr h="532590">
                <a:tc>
                  <a:txBody>
                    <a:bodyPr/>
                    <a:lstStyle/>
                    <a:p>
                      <a:pPr marL="247650" algn="l">
                        <a:lnSpc>
                          <a:spcPct val="115000"/>
                        </a:lnSpc>
                        <a:spcAft>
                          <a:spcPts val="600"/>
                        </a:spcAft>
                      </a:pPr>
                      <a:r>
                        <a:rPr lang="en-GB" sz="1600" dirty="0">
                          <a:solidFill>
                            <a:schemeClr val="tx1"/>
                          </a:solidFill>
                          <a:effectLst/>
                          <a:latin typeface="Arial" panose="020B0604020202020204" pitchFamily="34" charset="0"/>
                          <a:cs typeface="Arial" panose="020B0604020202020204" pitchFamily="34" charset="0"/>
                        </a:rPr>
                        <a:t>Because a person feels</a:t>
                      </a:r>
                      <a:endParaRPr lang="en-GB" sz="1100" dirty="0">
                        <a:solidFill>
                          <a:schemeClr val="tx1"/>
                        </a:solidFill>
                        <a:effectLst/>
                        <a:latin typeface="Arial" panose="020B0604020202020204" pitchFamily="34" charset="0"/>
                        <a:ea typeface="Cambria"/>
                        <a:cs typeface="Arial" panose="020B0604020202020204" pitchFamily="34" charset="0"/>
                      </a:endParaRPr>
                    </a:p>
                  </a:txBody>
                  <a:tcPr/>
                </a:tc>
                <a:tc>
                  <a:txBody>
                    <a:bodyPr/>
                    <a:lstStyle/>
                    <a:p>
                      <a:pPr marL="247650" algn="l">
                        <a:lnSpc>
                          <a:spcPct val="115000"/>
                        </a:lnSpc>
                        <a:spcAft>
                          <a:spcPts val="600"/>
                        </a:spcAft>
                      </a:pPr>
                      <a:r>
                        <a:rPr lang="en-GB" sz="1600" dirty="0">
                          <a:solidFill>
                            <a:schemeClr val="tx1"/>
                          </a:solidFill>
                          <a:effectLst/>
                          <a:latin typeface="Arial" panose="020B0604020202020204" pitchFamily="34" charset="0"/>
                          <a:cs typeface="Arial" panose="020B0604020202020204" pitchFamily="34" charset="0"/>
                        </a:rPr>
                        <a:t>They may (behaviour)</a:t>
                      </a:r>
                      <a:endParaRPr lang="en-GB" sz="1100" dirty="0">
                        <a:solidFill>
                          <a:schemeClr val="tx1"/>
                        </a:solidFill>
                        <a:effectLst/>
                        <a:latin typeface="Arial" panose="020B0604020202020204" pitchFamily="34" charset="0"/>
                        <a:ea typeface="Cambria"/>
                        <a:cs typeface="Arial" panose="020B0604020202020204" pitchFamily="34" charset="0"/>
                      </a:endParaRPr>
                    </a:p>
                  </a:txBody>
                  <a:tcPr/>
                </a:tc>
              </a:tr>
              <a:tr h="532590">
                <a:tc>
                  <a:txBody>
                    <a:bodyPr/>
                    <a:lstStyle/>
                    <a:p>
                      <a:pPr marL="247650" algn="l">
                        <a:lnSpc>
                          <a:spcPct val="115000"/>
                        </a:lnSpc>
                        <a:spcAft>
                          <a:spcPts val="600"/>
                        </a:spcAft>
                      </a:pPr>
                      <a:r>
                        <a:rPr lang="en-GB" sz="1600">
                          <a:effectLst/>
                          <a:latin typeface="Arial" panose="020B0604020202020204" pitchFamily="34" charset="0"/>
                          <a:cs typeface="Arial" panose="020B0604020202020204" pitchFamily="34" charset="0"/>
                        </a:rPr>
                        <a:t>Shame</a:t>
                      </a:r>
                      <a:endParaRPr lang="en-GB" sz="1100">
                        <a:effectLst/>
                        <a:latin typeface="Arial" panose="020B0604020202020204" pitchFamily="34" charset="0"/>
                        <a:ea typeface="Cambria"/>
                        <a:cs typeface="Arial" panose="020B0604020202020204" pitchFamily="34" charset="0"/>
                      </a:endParaRPr>
                    </a:p>
                  </a:txBody>
                  <a:tcPr/>
                </a:tc>
                <a:tc>
                  <a:txBody>
                    <a:bodyPr/>
                    <a:lstStyle/>
                    <a:p>
                      <a:pPr marL="247650" algn="l">
                        <a:lnSpc>
                          <a:spcPct val="115000"/>
                        </a:lnSpc>
                        <a:spcAft>
                          <a:spcPts val="600"/>
                        </a:spcAft>
                      </a:pPr>
                      <a:r>
                        <a:rPr lang="en-GB" sz="1600">
                          <a:effectLst/>
                          <a:latin typeface="Arial" panose="020B0604020202020204" pitchFamily="34" charset="0"/>
                          <a:cs typeface="Arial" panose="020B0604020202020204" pitchFamily="34" charset="0"/>
                        </a:rPr>
                        <a:t>Refuse to cooperate</a:t>
                      </a:r>
                      <a:endParaRPr lang="en-GB" sz="1100">
                        <a:effectLst/>
                        <a:latin typeface="Arial" panose="020B0604020202020204" pitchFamily="34" charset="0"/>
                        <a:ea typeface="Cambria"/>
                        <a:cs typeface="Arial" panose="020B0604020202020204" pitchFamily="34" charset="0"/>
                      </a:endParaRPr>
                    </a:p>
                  </a:txBody>
                  <a:tcPr/>
                </a:tc>
              </a:tr>
              <a:tr h="532590">
                <a:tc>
                  <a:txBody>
                    <a:bodyPr/>
                    <a:lstStyle/>
                    <a:p>
                      <a:pPr marL="247650" algn="l">
                        <a:lnSpc>
                          <a:spcPct val="115000"/>
                        </a:lnSpc>
                        <a:spcAft>
                          <a:spcPts val="600"/>
                        </a:spcAft>
                      </a:pPr>
                      <a:r>
                        <a:rPr lang="en-GB" sz="1600">
                          <a:effectLst/>
                          <a:latin typeface="Arial" panose="020B0604020202020204" pitchFamily="34" charset="0"/>
                          <a:cs typeface="Arial" panose="020B0604020202020204" pitchFamily="34" charset="0"/>
                        </a:rPr>
                        <a:t>Guilt </a:t>
                      </a:r>
                      <a:endParaRPr lang="en-GB" sz="1100">
                        <a:effectLst/>
                        <a:latin typeface="Arial" panose="020B0604020202020204" pitchFamily="34" charset="0"/>
                        <a:ea typeface="Cambria"/>
                        <a:cs typeface="Arial" panose="020B0604020202020204" pitchFamily="34" charset="0"/>
                      </a:endParaRPr>
                    </a:p>
                  </a:txBody>
                  <a:tcPr/>
                </a:tc>
                <a:tc>
                  <a:txBody>
                    <a:bodyPr/>
                    <a:lstStyle/>
                    <a:p>
                      <a:pPr marL="247650" algn="l">
                        <a:lnSpc>
                          <a:spcPct val="115000"/>
                        </a:lnSpc>
                        <a:spcAft>
                          <a:spcPts val="600"/>
                        </a:spcAft>
                      </a:pPr>
                      <a:r>
                        <a:rPr lang="en-GB" sz="1600" dirty="0">
                          <a:effectLst/>
                          <a:latin typeface="Arial" panose="020B0604020202020204" pitchFamily="34" charset="0"/>
                          <a:cs typeface="Arial" panose="020B0604020202020204" pitchFamily="34" charset="0"/>
                        </a:rPr>
                        <a:t>Avoid appointments</a:t>
                      </a:r>
                      <a:endParaRPr lang="en-GB" sz="1100" dirty="0">
                        <a:effectLst/>
                        <a:latin typeface="Arial" panose="020B0604020202020204" pitchFamily="34" charset="0"/>
                        <a:ea typeface="Cambria"/>
                        <a:cs typeface="Arial" panose="020B0604020202020204" pitchFamily="34" charset="0"/>
                      </a:endParaRPr>
                    </a:p>
                  </a:txBody>
                  <a:tcPr/>
                </a:tc>
              </a:tr>
              <a:tr h="532590">
                <a:tc>
                  <a:txBody>
                    <a:bodyPr/>
                    <a:lstStyle/>
                    <a:p>
                      <a:pPr marL="247650" algn="l">
                        <a:lnSpc>
                          <a:spcPct val="115000"/>
                        </a:lnSpc>
                        <a:spcAft>
                          <a:spcPts val="600"/>
                        </a:spcAft>
                      </a:pPr>
                      <a:r>
                        <a:rPr lang="en-GB" sz="1600">
                          <a:effectLst/>
                          <a:latin typeface="Arial" panose="020B0604020202020204" pitchFamily="34" charset="0"/>
                          <a:cs typeface="Arial" panose="020B0604020202020204" pitchFamily="34" charset="0"/>
                        </a:rPr>
                        <a:t>Fear of judgement </a:t>
                      </a:r>
                      <a:endParaRPr lang="en-GB" sz="1100">
                        <a:effectLst/>
                        <a:latin typeface="Arial" panose="020B0604020202020204" pitchFamily="34" charset="0"/>
                        <a:ea typeface="Cambria"/>
                        <a:cs typeface="Arial" panose="020B0604020202020204" pitchFamily="34" charset="0"/>
                      </a:endParaRPr>
                    </a:p>
                  </a:txBody>
                  <a:tcPr/>
                </a:tc>
                <a:tc>
                  <a:txBody>
                    <a:bodyPr/>
                    <a:lstStyle/>
                    <a:p>
                      <a:pPr marL="247650" algn="l">
                        <a:lnSpc>
                          <a:spcPct val="115000"/>
                        </a:lnSpc>
                        <a:spcAft>
                          <a:spcPts val="600"/>
                        </a:spcAft>
                      </a:pPr>
                      <a:r>
                        <a:rPr lang="en-GB" sz="1600">
                          <a:effectLst/>
                          <a:latin typeface="Arial" panose="020B0604020202020204" pitchFamily="34" charset="0"/>
                          <a:cs typeface="Arial" panose="020B0604020202020204" pitchFamily="34" charset="0"/>
                        </a:rPr>
                        <a:t>Minimise the problems</a:t>
                      </a:r>
                      <a:endParaRPr lang="en-GB" sz="1100">
                        <a:effectLst/>
                        <a:latin typeface="Arial" panose="020B0604020202020204" pitchFamily="34" charset="0"/>
                        <a:ea typeface="Cambria"/>
                        <a:cs typeface="Arial" panose="020B0604020202020204" pitchFamily="34" charset="0"/>
                      </a:endParaRPr>
                    </a:p>
                  </a:txBody>
                  <a:tcPr/>
                </a:tc>
              </a:tr>
              <a:tr h="532590">
                <a:tc>
                  <a:txBody>
                    <a:bodyPr/>
                    <a:lstStyle/>
                    <a:p>
                      <a:pPr marL="247650" algn="l">
                        <a:lnSpc>
                          <a:spcPct val="115000"/>
                        </a:lnSpc>
                        <a:spcAft>
                          <a:spcPts val="600"/>
                        </a:spcAft>
                      </a:pPr>
                      <a:r>
                        <a:rPr lang="en-GB" sz="1600" dirty="0">
                          <a:effectLst/>
                          <a:latin typeface="Arial" panose="020B0604020202020204" pitchFamily="34" charset="0"/>
                          <a:cs typeface="Arial" panose="020B0604020202020204" pitchFamily="34" charset="0"/>
                        </a:rPr>
                        <a:t>Fear of consequences</a:t>
                      </a:r>
                      <a:endParaRPr lang="en-GB" sz="1100" dirty="0">
                        <a:effectLst/>
                        <a:latin typeface="Arial" panose="020B0604020202020204" pitchFamily="34" charset="0"/>
                        <a:ea typeface="Cambria"/>
                        <a:cs typeface="Arial" panose="020B0604020202020204" pitchFamily="34" charset="0"/>
                      </a:endParaRPr>
                    </a:p>
                  </a:txBody>
                  <a:tcPr/>
                </a:tc>
                <a:tc>
                  <a:txBody>
                    <a:bodyPr/>
                    <a:lstStyle/>
                    <a:p>
                      <a:pPr marL="247650" algn="l">
                        <a:lnSpc>
                          <a:spcPct val="115000"/>
                        </a:lnSpc>
                        <a:spcAft>
                          <a:spcPts val="600"/>
                        </a:spcAft>
                      </a:pPr>
                      <a:r>
                        <a:rPr lang="en-GB" sz="1600" dirty="0">
                          <a:effectLst/>
                          <a:latin typeface="Arial" panose="020B0604020202020204" pitchFamily="34" charset="0"/>
                          <a:cs typeface="Arial" panose="020B0604020202020204" pitchFamily="34" charset="0"/>
                        </a:rPr>
                        <a:t>Make things up</a:t>
                      </a:r>
                      <a:endParaRPr lang="en-GB" sz="1100" dirty="0">
                        <a:effectLst/>
                        <a:latin typeface="Arial" panose="020B0604020202020204" pitchFamily="34" charset="0"/>
                        <a:ea typeface="Cambria"/>
                        <a:cs typeface="Arial" panose="020B0604020202020204" pitchFamily="34" charset="0"/>
                      </a:endParaRPr>
                    </a:p>
                  </a:txBody>
                  <a:tcPr/>
                </a:tc>
              </a:tr>
              <a:tr h="532590">
                <a:tc>
                  <a:txBody>
                    <a:bodyPr/>
                    <a:lstStyle/>
                    <a:p>
                      <a:pPr marL="247650" algn="l">
                        <a:lnSpc>
                          <a:spcPct val="115000"/>
                        </a:lnSpc>
                        <a:spcAft>
                          <a:spcPts val="600"/>
                        </a:spcAft>
                      </a:pPr>
                      <a:r>
                        <a:rPr lang="en-GB" sz="1600" dirty="0">
                          <a:effectLst/>
                          <a:latin typeface="Arial" panose="020B0604020202020204" pitchFamily="34" charset="0"/>
                          <a:cs typeface="Arial" panose="020B0604020202020204" pitchFamily="34" charset="0"/>
                        </a:rPr>
                        <a:t>Fear of </a:t>
                      </a:r>
                      <a:r>
                        <a:rPr lang="en-GB" sz="1600" dirty="0" smtClean="0">
                          <a:effectLst/>
                          <a:latin typeface="Arial" panose="020B0604020202020204" pitchFamily="34" charset="0"/>
                          <a:cs typeface="Arial" panose="020B0604020202020204" pitchFamily="34" charset="0"/>
                        </a:rPr>
                        <a:t>vulnerability </a:t>
                      </a:r>
                      <a:endParaRPr lang="en-GB" sz="1100" dirty="0">
                        <a:effectLst/>
                        <a:latin typeface="Arial" panose="020B0604020202020204" pitchFamily="34" charset="0"/>
                        <a:ea typeface="Cambria"/>
                        <a:cs typeface="Arial" panose="020B0604020202020204" pitchFamily="34" charset="0"/>
                      </a:endParaRPr>
                    </a:p>
                  </a:txBody>
                  <a:tcPr/>
                </a:tc>
                <a:tc>
                  <a:txBody>
                    <a:bodyPr/>
                    <a:lstStyle/>
                    <a:p>
                      <a:pPr marL="247650" algn="l">
                        <a:lnSpc>
                          <a:spcPct val="115000"/>
                        </a:lnSpc>
                        <a:spcAft>
                          <a:spcPts val="600"/>
                        </a:spcAft>
                      </a:pPr>
                      <a:r>
                        <a:rPr lang="en-GB" sz="1600">
                          <a:effectLst/>
                          <a:latin typeface="Arial" panose="020B0604020202020204" pitchFamily="34" charset="0"/>
                          <a:cs typeface="Arial" panose="020B0604020202020204" pitchFamily="34" charset="0"/>
                        </a:rPr>
                        <a:t>Argue</a:t>
                      </a:r>
                      <a:endParaRPr lang="en-GB" sz="1100">
                        <a:effectLst/>
                        <a:latin typeface="Arial" panose="020B0604020202020204" pitchFamily="34" charset="0"/>
                        <a:ea typeface="Cambria"/>
                        <a:cs typeface="Arial" panose="020B0604020202020204" pitchFamily="34" charset="0"/>
                      </a:endParaRPr>
                    </a:p>
                  </a:txBody>
                  <a:tcPr/>
                </a:tc>
              </a:tr>
              <a:tr h="532590">
                <a:tc>
                  <a:txBody>
                    <a:bodyPr/>
                    <a:lstStyle/>
                    <a:p>
                      <a:pPr marL="247650" algn="l">
                        <a:lnSpc>
                          <a:spcPct val="115000"/>
                        </a:lnSpc>
                        <a:spcAft>
                          <a:spcPts val="600"/>
                        </a:spcAft>
                      </a:pPr>
                      <a:r>
                        <a:rPr lang="en-GB" sz="1600" dirty="0">
                          <a:effectLst/>
                          <a:latin typeface="Arial" panose="020B0604020202020204" pitchFamily="34" charset="0"/>
                          <a:cs typeface="Arial" panose="020B0604020202020204" pitchFamily="34" charset="0"/>
                        </a:rPr>
                        <a:t>Panic</a:t>
                      </a:r>
                      <a:endParaRPr lang="en-GB" sz="1100" dirty="0">
                        <a:effectLst/>
                        <a:latin typeface="Arial" panose="020B0604020202020204" pitchFamily="34" charset="0"/>
                        <a:ea typeface="Cambria"/>
                        <a:cs typeface="Arial" panose="020B0604020202020204" pitchFamily="34" charset="0"/>
                      </a:endParaRPr>
                    </a:p>
                  </a:txBody>
                  <a:tcPr/>
                </a:tc>
                <a:tc>
                  <a:txBody>
                    <a:bodyPr/>
                    <a:lstStyle/>
                    <a:p>
                      <a:pPr marL="247650" algn="l">
                        <a:lnSpc>
                          <a:spcPct val="115000"/>
                        </a:lnSpc>
                        <a:spcAft>
                          <a:spcPts val="600"/>
                        </a:spcAft>
                      </a:pPr>
                      <a:r>
                        <a:rPr lang="en-GB" sz="1600" dirty="0">
                          <a:effectLst/>
                          <a:latin typeface="Arial" panose="020B0604020202020204" pitchFamily="34" charset="0"/>
                          <a:cs typeface="Arial" panose="020B0604020202020204" pitchFamily="34" charset="0"/>
                        </a:rPr>
                        <a:t>Passive agreement</a:t>
                      </a:r>
                      <a:endParaRPr lang="en-GB" sz="1100" dirty="0">
                        <a:effectLst/>
                        <a:latin typeface="Arial" panose="020B0604020202020204" pitchFamily="34" charset="0"/>
                        <a:ea typeface="Cambria"/>
                        <a:cs typeface="Arial" panose="020B0604020202020204" pitchFamily="34" charset="0"/>
                      </a:endParaRPr>
                    </a:p>
                  </a:txBody>
                  <a:tcPr/>
                </a:tc>
              </a:tr>
            </a:tbl>
          </a:graphicData>
        </a:graphic>
      </p:graphicFrame>
    </p:spTree>
    <p:extLst>
      <p:ext uri="{BB962C8B-B14F-4D97-AF65-F5344CB8AC3E}">
        <p14:creationId xmlns:p14="http://schemas.microsoft.com/office/powerpoint/2010/main" val="1450782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5" y="405916"/>
            <a:ext cx="9144000" cy="738664"/>
          </a:xfrm>
          <a:prstGeom prst="rect">
            <a:avLst/>
          </a:prstGeom>
          <a:noFill/>
        </p:spPr>
        <p:txBody>
          <a:bodyPr wrap="square" rtlCol="0">
            <a:spAutoFit/>
          </a:bodyPr>
          <a:lstStyle/>
          <a:p>
            <a:pPr algn="ctr">
              <a:lnSpc>
                <a:spcPct val="100000"/>
              </a:lnSpc>
            </a:pPr>
            <a:r>
              <a:rPr lang="en-US" sz="4200" b="1" dirty="0">
                <a:solidFill>
                  <a:srgbClr val="FDC536"/>
                </a:solidFill>
                <a:latin typeface="Arial" panose="020B0604020202020204" pitchFamily="34" charset="0"/>
                <a:cs typeface="Arial" panose="020B0604020202020204" pitchFamily="34" charset="0"/>
              </a:rPr>
              <a:t>Practice reflective statements</a:t>
            </a:r>
            <a:endParaRPr lang="en-GB" sz="42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71132" y="2650984"/>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275144"/>
            <a:ext cx="1336146" cy="2714710"/>
          </a:xfrm>
          <a:prstGeom prst="rect">
            <a:avLst/>
          </a:prstGeom>
        </p:spPr>
      </p:pic>
      <p:sp>
        <p:nvSpPr>
          <p:cNvPr id="3" name="Rectangle 2"/>
          <p:cNvSpPr/>
          <p:nvPr/>
        </p:nvSpPr>
        <p:spPr>
          <a:xfrm>
            <a:off x="1188719" y="1894114"/>
            <a:ext cx="6727372" cy="3785652"/>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In </a:t>
            </a:r>
            <a:r>
              <a:rPr lang="en-GB" sz="2400" b="1" dirty="0" smtClean="0">
                <a:latin typeface="Arial" panose="020B0604020202020204" pitchFamily="34" charset="0"/>
                <a:cs typeface="Arial" panose="020B0604020202020204" pitchFamily="34" charset="0"/>
              </a:rPr>
              <a:t>3’s</a:t>
            </a:r>
          </a:p>
          <a:p>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One</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person be the speaker talking about an issue that concerns you</a:t>
            </a:r>
          </a:p>
          <a:p>
            <a:pPr marL="342900" indent="-342900">
              <a:buClr>
                <a:srgbClr val="FDC536"/>
              </a:buClr>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Second</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person keep time and facilitate a shared discussion after 5 minutes</a:t>
            </a:r>
          </a:p>
          <a:p>
            <a:pPr marL="342900" indent="-342900">
              <a:buClr>
                <a:srgbClr val="FDC536"/>
              </a:buClr>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Third </a:t>
            </a:r>
            <a:r>
              <a:rPr lang="en-GB" sz="2400" dirty="0">
                <a:latin typeface="Arial" panose="020B0604020202020204" pitchFamily="34" charset="0"/>
                <a:cs typeface="Arial" panose="020B0604020202020204" pitchFamily="34" charset="0"/>
              </a:rPr>
              <a:t>person listen and reflect on the speakers situation, wondering:- </a:t>
            </a:r>
          </a:p>
          <a:p>
            <a:pPr marL="342900" indent="-342900">
              <a:buClr>
                <a:srgbClr val="FDC536"/>
              </a:buClr>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What's </a:t>
            </a:r>
            <a:r>
              <a:rPr lang="en-GB" sz="2400" b="1" dirty="0">
                <a:latin typeface="Arial" panose="020B0604020202020204" pitchFamily="34" charset="0"/>
                <a:cs typeface="Arial" panose="020B0604020202020204" pitchFamily="34" charset="0"/>
              </a:rPr>
              <a:t>important to </a:t>
            </a:r>
            <a:r>
              <a:rPr lang="en-GB" sz="2400" b="1" dirty="0" smtClean="0">
                <a:latin typeface="Arial" panose="020B0604020202020204" pitchFamily="34" charset="0"/>
                <a:cs typeface="Arial" panose="020B0604020202020204" pitchFamily="34" charset="0"/>
              </a:rPr>
              <a:t>her / him</a:t>
            </a:r>
            <a:r>
              <a:rPr lang="en-GB" sz="2400" dirty="0" smtClean="0">
                <a:latin typeface="Arial" panose="020B0604020202020204" pitchFamily="34" charset="0"/>
                <a:cs typeface="Arial" panose="020B0604020202020204" pitchFamily="34" charset="0"/>
              </a:rPr>
              <a:t> </a:t>
            </a:r>
            <a:r>
              <a:rPr lang="en-GB" sz="2400" i="1" dirty="0" smtClean="0">
                <a:latin typeface="Arial" panose="020B0604020202020204" pitchFamily="34" charset="0"/>
                <a:cs typeface="Arial" panose="020B0604020202020204" pitchFamily="34" charset="0"/>
              </a:rPr>
              <a:t>(e.g</a:t>
            </a:r>
            <a:r>
              <a:rPr lang="en-GB" sz="2400" i="1" dirty="0">
                <a:latin typeface="Arial" panose="020B0604020202020204" pitchFamily="34" charset="0"/>
                <a:cs typeface="Arial" panose="020B0604020202020204" pitchFamily="34" charset="0"/>
              </a:rPr>
              <a:t>. you are trying to help your mum stay at home)</a:t>
            </a:r>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188719" y="1313064"/>
            <a:ext cx="7266041" cy="446276"/>
          </a:xfrm>
          <a:prstGeom prst="rect">
            <a:avLst/>
          </a:prstGeom>
        </p:spPr>
        <p:txBody>
          <a:bodyPr wrap="square">
            <a:spAutoFit/>
          </a:bodyPr>
          <a:lstStyle/>
          <a:p>
            <a:pPr marL="342900" indent="-342900">
              <a:buClr>
                <a:srgbClr val="FDC536"/>
              </a:buClr>
              <a:buFont typeface="Arial" panose="020B0604020202020204" pitchFamily="34" charset="0"/>
              <a:buChar char="•"/>
            </a:pPr>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522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611" y="0"/>
            <a:ext cx="9144000" cy="1384995"/>
          </a:xfrm>
          <a:prstGeom prst="rect">
            <a:avLst/>
          </a:prstGeom>
          <a:noFill/>
        </p:spPr>
        <p:txBody>
          <a:bodyPr wrap="square" rtlCol="0">
            <a:spAutoFit/>
          </a:bodyPr>
          <a:lstStyle/>
          <a:p>
            <a:pPr algn="ctr">
              <a:lnSpc>
                <a:spcPct val="100000"/>
              </a:lnSpc>
            </a:pPr>
            <a:r>
              <a:rPr lang="en-GB" altLang="en-US" sz="4200" b="1" dirty="0" smtClean="0">
                <a:solidFill>
                  <a:srgbClr val="FDC536"/>
                </a:solidFill>
                <a:latin typeface="Arial" panose="020B0604020202020204" pitchFamily="34" charset="0"/>
                <a:cs typeface="Arial" panose="020B0604020202020204" pitchFamily="34" charset="0"/>
              </a:rPr>
              <a:t>Practice reflective </a:t>
            </a:r>
          </a:p>
          <a:p>
            <a:pPr algn="ctr">
              <a:lnSpc>
                <a:spcPct val="100000"/>
              </a:lnSpc>
            </a:pPr>
            <a:r>
              <a:rPr lang="en-GB" altLang="en-US" sz="4200" b="1" dirty="0" smtClean="0">
                <a:solidFill>
                  <a:srgbClr val="FDC536"/>
                </a:solidFill>
                <a:latin typeface="Arial" panose="020B0604020202020204" pitchFamily="34" charset="0"/>
                <a:cs typeface="Arial" panose="020B0604020202020204" pitchFamily="34" charset="0"/>
              </a:rPr>
              <a:t>statements</a:t>
            </a:r>
            <a:endParaRPr lang="en-GB" sz="42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71132" y="2650984"/>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275144"/>
            <a:ext cx="1336146" cy="2714710"/>
          </a:xfrm>
          <a:prstGeom prst="rect">
            <a:avLst/>
          </a:prstGeom>
        </p:spPr>
      </p:pic>
      <p:sp>
        <p:nvSpPr>
          <p:cNvPr id="3" name="Rectangle 2"/>
          <p:cNvSpPr/>
          <p:nvPr/>
        </p:nvSpPr>
        <p:spPr>
          <a:xfrm>
            <a:off x="940526" y="1894114"/>
            <a:ext cx="7367451" cy="3416320"/>
          </a:xfrm>
          <a:prstGeom prst="rect">
            <a:avLst/>
          </a:prstGeom>
        </p:spPr>
        <p:txBody>
          <a:bodyPr wrap="square">
            <a:spAutoFit/>
          </a:bodyPr>
          <a:lstStyle/>
          <a:p>
            <a:pPr marL="342900" indent="-342900">
              <a:buClr>
                <a:srgbClr val="FDC536"/>
              </a:buClr>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What </a:t>
            </a:r>
            <a:r>
              <a:rPr lang="en-GB" sz="2400" b="1" dirty="0">
                <a:latin typeface="Arial" panose="020B0604020202020204" pitchFamily="34" charset="0"/>
                <a:cs typeface="Arial" panose="020B0604020202020204" pitchFamily="34" charset="0"/>
              </a:rPr>
              <a:t>feelings may be behind the words?</a:t>
            </a:r>
            <a:r>
              <a:rPr lang="en-GB" sz="2400" dirty="0">
                <a:latin typeface="Arial" panose="020B0604020202020204" pitchFamily="34" charset="0"/>
                <a:cs typeface="Arial" panose="020B0604020202020204" pitchFamily="34" charset="0"/>
              </a:rPr>
              <a:t> </a:t>
            </a:r>
            <a:r>
              <a:rPr lang="en-GB" sz="2400" b="1" i="1" dirty="0">
                <a:latin typeface="Arial" panose="020B0604020202020204" pitchFamily="34" charset="0"/>
                <a:cs typeface="Arial" panose="020B0604020202020204" pitchFamily="34" charset="0"/>
              </a:rPr>
              <a:t>(</a:t>
            </a:r>
            <a:r>
              <a:rPr lang="en-GB" sz="2400" i="1" dirty="0">
                <a:latin typeface="Arial" panose="020B0604020202020204" pitchFamily="34" charset="0"/>
                <a:cs typeface="Arial" panose="020B0604020202020204" pitchFamily="34" charset="0"/>
              </a:rPr>
              <a:t>E.g. you are really worried, this has never happened before</a:t>
            </a:r>
            <a:r>
              <a:rPr lang="en-GB" sz="2400" b="1" i="1" dirty="0">
                <a:latin typeface="Arial" panose="020B0604020202020204" pitchFamily="34" charset="0"/>
                <a:cs typeface="Arial" panose="020B0604020202020204" pitchFamily="34" charset="0"/>
              </a:rPr>
              <a:t>)</a:t>
            </a:r>
            <a:r>
              <a:rPr lang="en-GB" sz="2400" i="1"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What </a:t>
            </a:r>
            <a:r>
              <a:rPr lang="en-GB" sz="2400" b="1" dirty="0">
                <a:latin typeface="Arial" panose="020B0604020202020204" pitchFamily="34" charset="0"/>
                <a:cs typeface="Arial" panose="020B0604020202020204" pitchFamily="34" charset="0"/>
              </a:rPr>
              <a:t>have I noticed about the challenge </a:t>
            </a:r>
            <a:r>
              <a:rPr lang="en-GB" sz="2400" b="1" dirty="0" smtClean="0">
                <a:latin typeface="Arial" panose="020B0604020202020204" pitchFamily="34" charset="0"/>
                <a:cs typeface="Arial" panose="020B0604020202020204" pitchFamily="34" charset="0"/>
              </a:rPr>
              <a:t>s / he </a:t>
            </a:r>
            <a:r>
              <a:rPr lang="en-GB" sz="2400" b="1" dirty="0">
                <a:latin typeface="Arial" panose="020B0604020202020204" pitchFamily="34" charset="0"/>
                <a:cs typeface="Arial" panose="020B0604020202020204" pitchFamily="34" charset="0"/>
              </a:rPr>
              <a:t>faces</a:t>
            </a:r>
            <a:r>
              <a:rPr lang="en-GB" sz="2400" b="1" i="1" dirty="0">
                <a:latin typeface="Arial" panose="020B0604020202020204" pitchFamily="34" charset="0"/>
                <a:cs typeface="Arial" panose="020B0604020202020204" pitchFamily="34" charset="0"/>
              </a:rPr>
              <a:t>? (</a:t>
            </a:r>
            <a:r>
              <a:rPr lang="en-GB" sz="2400" i="1" dirty="0">
                <a:latin typeface="Arial" panose="020B0604020202020204" pitchFamily="34" charset="0"/>
                <a:cs typeface="Arial" panose="020B0604020202020204" pitchFamily="34" charset="0"/>
              </a:rPr>
              <a:t>It’s hard for you with so many conflicting responsibilities</a:t>
            </a:r>
            <a:r>
              <a:rPr lang="en-GB" sz="2400" b="1" i="1"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What </a:t>
            </a:r>
            <a:r>
              <a:rPr lang="en-GB" sz="2400" b="1" dirty="0">
                <a:latin typeface="Arial" panose="020B0604020202020204" pitchFamily="34" charset="0"/>
                <a:cs typeface="Arial" panose="020B0604020202020204" pitchFamily="34" charset="0"/>
              </a:rPr>
              <a:t>have I noticed about </a:t>
            </a:r>
            <a:r>
              <a:rPr lang="en-GB" sz="2400" b="1" dirty="0" smtClean="0">
                <a:latin typeface="Arial" panose="020B0604020202020204" pitchFamily="34" charset="0"/>
                <a:cs typeface="Arial" panose="020B0604020202020204" pitchFamily="34" charset="0"/>
              </a:rPr>
              <a:t>her / his strengths / values</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You</a:t>
            </a:r>
            <a:r>
              <a:rPr lang="en-GB" sz="2400" i="1" dirty="0">
                <a:latin typeface="Arial" panose="020B0604020202020204" pitchFamily="34" charset="0"/>
                <a:cs typeface="Arial" panose="020B0604020202020204" pitchFamily="34" charset="0"/>
              </a:rPr>
              <a:t> want the best for your mum and are going the extra mile</a:t>
            </a:r>
            <a:r>
              <a:rPr lang="en-GB" sz="2400" b="1" i="1"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188719" y="1313064"/>
            <a:ext cx="7266041" cy="446276"/>
          </a:xfrm>
          <a:prstGeom prst="rect">
            <a:avLst/>
          </a:prstGeom>
        </p:spPr>
        <p:txBody>
          <a:bodyPr wrap="square">
            <a:spAutoFit/>
          </a:bodyPr>
          <a:lstStyle/>
          <a:p>
            <a:pPr marL="342900" indent="-342900">
              <a:buClr>
                <a:srgbClr val="FDC536"/>
              </a:buClr>
              <a:buFont typeface="Arial" panose="020B0604020202020204" pitchFamily="34" charset="0"/>
              <a:buChar char="•"/>
            </a:pPr>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402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71132" y="2650984"/>
            <a:ext cx="1608158" cy="4338870"/>
          </a:xfrm>
          <a:prstGeom prst="rect">
            <a:avLst/>
          </a:prstGeom>
        </p:spPr>
      </p:pic>
      <p:sp>
        <p:nvSpPr>
          <p:cNvPr id="2" name="TextBox 1"/>
          <p:cNvSpPr txBox="1"/>
          <p:nvPr/>
        </p:nvSpPr>
        <p:spPr>
          <a:xfrm>
            <a:off x="-668073" y="0"/>
            <a:ext cx="9144000" cy="1384995"/>
          </a:xfrm>
          <a:prstGeom prst="rect">
            <a:avLst/>
          </a:prstGeom>
          <a:noFill/>
        </p:spPr>
        <p:txBody>
          <a:bodyPr wrap="square" rtlCol="0">
            <a:spAutoFit/>
          </a:bodyPr>
          <a:lstStyle/>
          <a:p>
            <a:pPr algn="ctr">
              <a:lnSpc>
                <a:spcPct val="100000"/>
              </a:lnSpc>
            </a:pPr>
            <a:r>
              <a:rPr lang="en-GB" altLang="en-US" sz="4200" b="1" dirty="0" smtClean="0">
                <a:solidFill>
                  <a:srgbClr val="FDC536"/>
                </a:solidFill>
                <a:latin typeface="Arial" panose="020B0604020202020204" pitchFamily="34" charset="0"/>
                <a:cs typeface="Arial" panose="020B0604020202020204" pitchFamily="34" charset="0"/>
              </a:rPr>
              <a:t>Stage 3</a:t>
            </a:r>
          </a:p>
          <a:p>
            <a:pPr algn="ctr">
              <a:lnSpc>
                <a:spcPct val="100000"/>
              </a:lnSpc>
            </a:pPr>
            <a:r>
              <a:rPr lang="en-GB" altLang="en-US" sz="4200" b="1" dirty="0" smtClean="0">
                <a:solidFill>
                  <a:srgbClr val="FDC536"/>
                </a:solidFill>
                <a:latin typeface="Arial" panose="020B0604020202020204" pitchFamily="34" charset="0"/>
                <a:cs typeface="Arial" panose="020B0604020202020204" pitchFamily="34" charset="0"/>
              </a:rPr>
              <a:t> Asking exploratory questions</a:t>
            </a:r>
            <a:endParaRPr lang="en-GB" sz="4200" b="1" dirty="0">
              <a:solidFill>
                <a:srgbClr val="FDC536"/>
              </a:solidFill>
              <a:latin typeface="Arial" panose="020B0604020202020204" pitchFamily="34" charset="0"/>
              <a:cs typeface="Arial" panose="020B0604020202020204" pitchFamily="34" charset="0"/>
            </a:endParaRPr>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275144"/>
            <a:ext cx="1336146" cy="2714710"/>
          </a:xfrm>
          <a:prstGeom prst="rect">
            <a:avLst/>
          </a:prstGeom>
        </p:spPr>
      </p:pic>
      <p:sp>
        <p:nvSpPr>
          <p:cNvPr id="3" name="Rectangle 2"/>
          <p:cNvSpPr/>
          <p:nvPr/>
        </p:nvSpPr>
        <p:spPr>
          <a:xfrm>
            <a:off x="1972492" y="2231649"/>
            <a:ext cx="7367451" cy="1938992"/>
          </a:xfrm>
          <a:prstGeom prst="rect">
            <a:avLst/>
          </a:prstGeom>
        </p:spPr>
        <p:txBody>
          <a:bodyPr wrap="square">
            <a:spAutoFit/>
          </a:bodyPr>
          <a:lstStyle/>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Open</a:t>
            </a:r>
            <a:r>
              <a:rPr lang="en-GB" sz="2400" dirty="0">
                <a:latin typeface="Arial" panose="020B0604020202020204" pitchFamily="34" charset="0"/>
                <a:cs typeface="Arial" panose="020B0604020202020204" pitchFamily="34" charset="0"/>
              </a:rPr>
              <a:t>, not </a:t>
            </a:r>
            <a:r>
              <a:rPr lang="en-GB" sz="2400" dirty="0" smtClean="0">
                <a:latin typeface="Arial" panose="020B0604020202020204" pitchFamily="34" charset="0"/>
                <a:cs typeface="Arial" panose="020B0604020202020204" pitchFamily="34" charset="0"/>
              </a:rPr>
              <a:t>closed</a:t>
            </a: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Simple</a:t>
            </a:r>
            <a:r>
              <a:rPr lang="en-GB" sz="2400" dirty="0">
                <a:latin typeface="Arial" panose="020B0604020202020204" pitchFamily="34" charset="0"/>
                <a:cs typeface="Arial" panose="020B0604020202020204" pitchFamily="34" charset="0"/>
              </a:rPr>
              <a:t>, not multiple</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Not </a:t>
            </a:r>
            <a:r>
              <a:rPr lang="en-GB" sz="2400" dirty="0">
                <a:latin typeface="Arial" panose="020B0604020202020204" pitchFamily="34" charset="0"/>
                <a:cs typeface="Arial" panose="020B0604020202020204" pitchFamily="34" charset="0"/>
              </a:rPr>
              <a:t>leading</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Avoid </a:t>
            </a:r>
            <a:r>
              <a:rPr lang="en-GB" sz="2400" dirty="0">
                <a:latin typeface="Arial" panose="020B0604020202020204" pitchFamily="34" charset="0"/>
                <a:cs typeface="Arial" panose="020B0604020202020204" pitchFamily="34" charset="0"/>
              </a:rPr>
              <a:t>‘Why’</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Key </a:t>
            </a:r>
            <a:r>
              <a:rPr lang="en-GB" sz="24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688551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611" y="0"/>
            <a:ext cx="9144000" cy="1384995"/>
          </a:xfrm>
          <a:prstGeom prst="rect">
            <a:avLst/>
          </a:prstGeom>
          <a:noFill/>
        </p:spPr>
        <p:txBody>
          <a:bodyPr wrap="square" rtlCol="0">
            <a:spAutoFit/>
          </a:bodyPr>
          <a:lstStyle/>
          <a:p>
            <a:pPr algn="ctr">
              <a:lnSpc>
                <a:spcPct val="100000"/>
              </a:lnSpc>
            </a:pPr>
            <a:r>
              <a:rPr lang="en-GB" altLang="en-US" sz="4200" b="1" dirty="0" smtClean="0">
                <a:solidFill>
                  <a:srgbClr val="FDC536"/>
                </a:solidFill>
                <a:latin typeface="Arial" panose="020B0604020202020204" pitchFamily="34" charset="0"/>
                <a:cs typeface="Arial" panose="020B0604020202020204" pitchFamily="34" charset="0"/>
              </a:rPr>
              <a:t>Open exploratory questions (finding out what matters)</a:t>
            </a:r>
            <a:endParaRPr lang="en-GB" sz="42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71132" y="2650984"/>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275144"/>
            <a:ext cx="1336146" cy="2714710"/>
          </a:xfrm>
          <a:prstGeom prst="rect">
            <a:avLst/>
          </a:prstGeom>
        </p:spPr>
      </p:pic>
      <p:sp>
        <p:nvSpPr>
          <p:cNvPr id="3" name="Rectangle 2"/>
          <p:cNvSpPr/>
          <p:nvPr/>
        </p:nvSpPr>
        <p:spPr>
          <a:xfrm>
            <a:off x="1108476" y="2229549"/>
            <a:ext cx="7367451" cy="2677656"/>
          </a:xfrm>
          <a:prstGeom prst="rect">
            <a:avLst/>
          </a:prstGeom>
        </p:spPr>
        <p:txBody>
          <a:bodyPr wrap="square">
            <a:spAutoFit/>
          </a:bodyPr>
          <a:lstStyle/>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concerns you most?</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would worry you if nothing </a:t>
            </a:r>
            <a:r>
              <a:rPr lang="en-GB" sz="2400" dirty="0" smtClean="0">
                <a:latin typeface="Arial" panose="020B0604020202020204" pitchFamily="34" charset="0"/>
                <a:cs typeface="Arial" panose="020B0604020202020204" pitchFamily="34" charset="0"/>
              </a:rPr>
              <a:t>changed?</a:t>
            </a: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have you noticed when things are a bit better?</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do you hope for if things can </a:t>
            </a:r>
            <a:r>
              <a:rPr lang="en-GB" sz="2400" dirty="0" smtClean="0">
                <a:latin typeface="Arial" panose="020B0604020202020204" pitchFamily="34" charset="0"/>
                <a:cs typeface="Arial" panose="020B0604020202020204" pitchFamily="34" charset="0"/>
              </a:rPr>
              <a:t>improve?</a:t>
            </a: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would be happening to make you a little less </a:t>
            </a:r>
            <a:r>
              <a:rPr lang="en-GB" sz="2400" dirty="0" smtClean="0">
                <a:latin typeface="Arial" panose="020B0604020202020204" pitchFamily="34" charset="0"/>
                <a:cs typeface="Arial" panose="020B0604020202020204" pitchFamily="34" charset="0"/>
              </a:rPr>
              <a:t>concerned?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817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611" y="26126"/>
            <a:ext cx="9144000" cy="1231106"/>
          </a:xfrm>
          <a:prstGeom prst="rect">
            <a:avLst/>
          </a:prstGeom>
          <a:noFill/>
        </p:spPr>
        <p:txBody>
          <a:bodyPr wrap="square" rtlCol="0">
            <a:spAutoFit/>
          </a:bodyPr>
          <a:lstStyle/>
          <a:p>
            <a:pPr algn="ctr">
              <a:lnSpc>
                <a:spcPct val="100000"/>
              </a:lnSpc>
            </a:pPr>
            <a:r>
              <a:rPr lang="en-GB" altLang="en-US" sz="3700" b="1" dirty="0" smtClean="0">
                <a:solidFill>
                  <a:srgbClr val="FDC536"/>
                </a:solidFill>
                <a:latin typeface="Arial" panose="020B0604020202020204" pitchFamily="34" charset="0"/>
                <a:cs typeface="Arial" panose="020B0604020202020204" pitchFamily="34" charset="0"/>
              </a:rPr>
              <a:t>Engaging with other professionals when they want to refer to you</a:t>
            </a:r>
            <a:endParaRPr lang="en-GB" sz="37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10320" y="2820801"/>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917316" y="4444961"/>
            <a:ext cx="1336146" cy="2714710"/>
          </a:xfrm>
          <a:prstGeom prst="rect">
            <a:avLst/>
          </a:prstGeom>
        </p:spPr>
      </p:pic>
      <p:sp>
        <p:nvSpPr>
          <p:cNvPr id="3" name="Rectangle 2"/>
          <p:cNvSpPr/>
          <p:nvPr/>
        </p:nvSpPr>
        <p:spPr>
          <a:xfrm>
            <a:off x="951722" y="1445778"/>
            <a:ext cx="7367451" cy="4524315"/>
          </a:xfrm>
          <a:prstGeom prst="rect">
            <a:avLst/>
          </a:prstGeom>
        </p:spPr>
        <p:txBody>
          <a:bodyPr wrap="square">
            <a:spAutoFit/>
          </a:bodyPr>
          <a:lstStyle/>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Can </a:t>
            </a:r>
            <a:r>
              <a:rPr lang="en-GB" sz="2400" dirty="0">
                <a:latin typeface="Arial" panose="020B0604020202020204" pitchFamily="34" charset="0"/>
                <a:cs typeface="Arial" panose="020B0604020202020204" pitchFamily="34" charset="0"/>
              </a:rPr>
              <a:t>I check a few things out with you so I’m clear about what you might need from us?</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is it specifically about their situation that concerns you?</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have you noticed about the family when things are going well? </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would be happening in 3 months’ time if things were improved? </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might you specifically want from us to help them achieve this?</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would your role continue to be and how shall we keep in touch?</a:t>
            </a:r>
          </a:p>
        </p:txBody>
      </p:sp>
    </p:spTree>
    <p:extLst>
      <p:ext uri="{BB962C8B-B14F-4D97-AF65-F5344CB8AC3E}">
        <p14:creationId xmlns:p14="http://schemas.microsoft.com/office/powerpoint/2010/main" val="2119408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110238" y="1812934"/>
            <a:ext cx="7733511" cy="4484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Clr>
                <a:srgbClr val="36B555"/>
              </a:buCl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Responding </a:t>
            </a:r>
            <a:r>
              <a:rPr lang="en-GB" sz="2400" dirty="0">
                <a:solidFill>
                  <a:schemeClr val="tx1"/>
                </a:solidFill>
                <a:latin typeface="Arial" panose="020B0604020202020204" pitchFamily="34" charset="0"/>
                <a:cs typeface="Arial" panose="020B0604020202020204" pitchFamily="34" charset="0"/>
              </a:rPr>
              <a:t>to a wide range of requests</a:t>
            </a:r>
          </a:p>
          <a:p>
            <a:pPr marL="342900" indent="-342900">
              <a:buClr>
                <a:srgbClr val="36B555"/>
              </a:buCl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Increasing </a:t>
            </a:r>
            <a:r>
              <a:rPr lang="en-GB" sz="2400" dirty="0">
                <a:solidFill>
                  <a:schemeClr val="tx1"/>
                </a:solidFill>
                <a:latin typeface="Arial" panose="020B0604020202020204" pitchFamily="34" charset="0"/>
                <a:cs typeface="Arial" panose="020B0604020202020204" pitchFamily="34" charset="0"/>
              </a:rPr>
              <a:t>demand and limited time</a:t>
            </a:r>
          </a:p>
          <a:p>
            <a:pPr marL="342900" indent="-342900">
              <a:buClr>
                <a:srgbClr val="36B555"/>
              </a:buCl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Having </a:t>
            </a:r>
            <a:r>
              <a:rPr lang="en-GB" sz="2400" dirty="0">
                <a:solidFill>
                  <a:schemeClr val="tx1"/>
                </a:solidFill>
                <a:latin typeface="Arial" panose="020B0604020202020204" pitchFamily="34" charset="0"/>
                <a:cs typeface="Arial" panose="020B0604020202020204" pitchFamily="34" charset="0"/>
              </a:rPr>
              <a:t>to identify what matters most to </a:t>
            </a:r>
            <a:r>
              <a:rPr lang="en-GB" sz="2400" dirty="0" smtClean="0">
                <a:solidFill>
                  <a:schemeClr val="tx1"/>
                </a:solidFill>
                <a:latin typeface="Arial" panose="020B0604020202020204" pitchFamily="34" charset="0"/>
                <a:cs typeface="Arial" panose="020B0604020202020204" pitchFamily="34" charset="0"/>
              </a:rPr>
              <a:t>the individual </a:t>
            </a:r>
            <a:r>
              <a:rPr lang="en-GB" sz="2400" dirty="0">
                <a:solidFill>
                  <a:schemeClr val="tx1"/>
                </a:solidFill>
                <a:latin typeface="Arial" panose="020B0604020202020204" pitchFamily="34" charset="0"/>
                <a:cs typeface="Arial" panose="020B0604020202020204" pitchFamily="34" charset="0"/>
              </a:rPr>
              <a:t>within the context of the social care intervention</a:t>
            </a:r>
          </a:p>
          <a:p>
            <a:pPr marL="342900" indent="-342900">
              <a:buClr>
                <a:srgbClr val="36B555"/>
              </a:buCl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Giving </a:t>
            </a:r>
            <a:r>
              <a:rPr lang="en-GB" sz="2400" dirty="0">
                <a:solidFill>
                  <a:schemeClr val="tx1"/>
                </a:solidFill>
                <a:latin typeface="Arial" panose="020B0604020202020204" pitchFamily="34" charset="0"/>
                <a:cs typeface="Arial" panose="020B0604020202020204" pitchFamily="34" charset="0"/>
              </a:rPr>
              <a:t>the right response</a:t>
            </a:r>
          </a:p>
          <a:p>
            <a:pPr marL="342900" indent="-342900">
              <a:buClr>
                <a:srgbClr val="36B555"/>
              </a:buCl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Feeling </a:t>
            </a:r>
            <a:r>
              <a:rPr lang="en-GB" sz="2400" dirty="0">
                <a:solidFill>
                  <a:schemeClr val="tx1"/>
                </a:solidFill>
                <a:latin typeface="Arial" panose="020B0604020202020204" pitchFamily="34" charset="0"/>
                <a:cs typeface="Arial" panose="020B0604020202020204" pitchFamily="34" charset="0"/>
              </a:rPr>
              <a:t>safe</a:t>
            </a:r>
          </a:p>
          <a:p>
            <a:pPr marL="342900" indent="-342900">
              <a:buClr>
                <a:srgbClr val="36B555"/>
              </a:buCl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Feeling good about how well you do your job</a:t>
            </a:r>
          </a:p>
          <a:p>
            <a:pPr marL="342900" indent="-342900">
              <a:buClr>
                <a:srgbClr val="36B555"/>
              </a:buCl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Providing </a:t>
            </a:r>
            <a:r>
              <a:rPr lang="en-GB" sz="2400" dirty="0">
                <a:solidFill>
                  <a:schemeClr val="tx1"/>
                </a:solidFill>
                <a:latin typeface="Arial" panose="020B0604020202020204" pitchFamily="34" charset="0"/>
                <a:cs typeface="Arial" panose="020B0604020202020204" pitchFamily="34" charset="0"/>
              </a:rPr>
              <a:t>IAA face to face or via the phone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638" y="0"/>
            <a:ext cx="1646362" cy="1431906"/>
          </a:xfrm>
          <a:prstGeom prst="rect">
            <a:avLst/>
          </a:prstGeom>
        </p:spPr>
      </p:pic>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1645257"/>
            <a:ext cx="1937346" cy="5227031"/>
          </a:xfrm>
          <a:prstGeom prst="rect">
            <a:avLst/>
          </a:prstGeom>
        </p:spPr>
      </p:pic>
      <p:sp>
        <p:nvSpPr>
          <p:cNvPr id="23" name="Title 1"/>
          <p:cNvSpPr txBox="1">
            <a:spLocks/>
          </p:cNvSpPr>
          <p:nvPr/>
        </p:nvSpPr>
        <p:spPr>
          <a:xfrm>
            <a:off x="-474696" y="265515"/>
            <a:ext cx="9144000" cy="9008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36B555"/>
                </a:solidFill>
                <a:latin typeface="Arial" panose="020B0604020202020204" pitchFamily="34" charset="0"/>
                <a:cs typeface="Arial" panose="020B0604020202020204" pitchFamily="34" charset="0"/>
              </a:rPr>
              <a:t>Context for Information, Advice </a:t>
            </a:r>
            <a:endParaRPr lang="en-GB" sz="4000" b="1" dirty="0" smtClean="0">
              <a:solidFill>
                <a:srgbClr val="36B555"/>
              </a:solidFill>
              <a:latin typeface="Arial" panose="020B0604020202020204" pitchFamily="34" charset="0"/>
              <a:cs typeface="Arial" panose="020B0604020202020204" pitchFamily="34" charset="0"/>
            </a:endParaRPr>
          </a:p>
          <a:p>
            <a:pPr algn="ctr"/>
            <a:r>
              <a:rPr lang="en-GB" sz="4000" b="1" dirty="0" smtClean="0">
                <a:solidFill>
                  <a:srgbClr val="36B555"/>
                </a:solidFill>
                <a:latin typeface="Arial" panose="020B0604020202020204" pitchFamily="34" charset="0"/>
                <a:cs typeface="Arial" panose="020B0604020202020204" pitchFamily="34" charset="0"/>
              </a:rPr>
              <a:t>and </a:t>
            </a:r>
            <a:r>
              <a:rPr lang="en-GB" sz="4000" b="1" dirty="0">
                <a:solidFill>
                  <a:srgbClr val="36B555"/>
                </a:solidFill>
                <a:latin typeface="Arial" panose="020B0604020202020204" pitchFamily="34" charset="0"/>
                <a:cs typeface="Arial" panose="020B0604020202020204" pitchFamily="34" charset="0"/>
              </a:rPr>
              <a:t>Assistance</a:t>
            </a:r>
          </a:p>
        </p:txBody>
      </p:sp>
      <p:pic>
        <p:nvPicPr>
          <p:cNvPr id="11" name="Picture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3288819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114" y="0"/>
            <a:ext cx="9144000" cy="1384995"/>
          </a:xfrm>
          <a:prstGeom prst="rect">
            <a:avLst/>
          </a:prstGeom>
          <a:noFill/>
        </p:spPr>
        <p:txBody>
          <a:bodyPr wrap="square" rtlCol="0">
            <a:spAutoFit/>
          </a:bodyPr>
          <a:lstStyle/>
          <a:p>
            <a:pPr algn="ctr">
              <a:lnSpc>
                <a:spcPct val="100000"/>
              </a:lnSpc>
            </a:pPr>
            <a:r>
              <a:rPr lang="en-GB" altLang="en-US" sz="4200" b="1" dirty="0" smtClean="0">
                <a:solidFill>
                  <a:srgbClr val="FDC536"/>
                </a:solidFill>
                <a:latin typeface="Arial" panose="020B0604020202020204" pitchFamily="34" charset="0"/>
                <a:cs typeface="Arial" panose="020B0604020202020204" pitchFamily="34" charset="0"/>
              </a:rPr>
              <a:t>Stage 4 </a:t>
            </a:r>
          </a:p>
          <a:p>
            <a:pPr algn="ctr">
              <a:lnSpc>
                <a:spcPct val="100000"/>
              </a:lnSpc>
            </a:pPr>
            <a:r>
              <a:rPr lang="en-GB" altLang="en-US" sz="4200" b="1" dirty="0" smtClean="0">
                <a:solidFill>
                  <a:srgbClr val="FDC536"/>
                </a:solidFill>
                <a:latin typeface="Arial" panose="020B0604020202020204" pitchFamily="34" charset="0"/>
                <a:cs typeface="Arial" panose="020B0604020202020204" pitchFamily="34" charset="0"/>
              </a:rPr>
              <a:t>The information exchange</a:t>
            </a:r>
            <a:endParaRPr lang="en-GB" sz="42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3" name="Rectangle 2"/>
          <p:cNvSpPr/>
          <p:nvPr/>
        </p:nvSpPr>
        <p:spPr>
          <a:xfrm>
            <a:off x="951722" y="2525503"/>
            <a:ext cx="7367451" cy="2308324"/>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For example:-</a:t>
            </a:r>
          </a:p>
          <a:p>
            <a:r>
              <a:rPr lang="en-GB" sz="2400" dirty="0">
                <a:latin typeface="Arial" panose="020B0604020202020204" pitchFamily="34" charset="0"/>
                <a:cs typeface="Arial" panose="020B0604020202020204" pitchFamily="34" charset="0"/>
              </a:rPr>
              <a:t> </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Would </a:t>
            </a:r>
            <a:r>
              <a:rPr lang="en-GB" sz="2400" dirty="0">
                <a:latin typeface="Arial" panose="020B0604020202020204" pitchFamily="34" charset="0"/>
                <a:cs typeface="Arial" panose="020B0604020202020204" pitchFamily="34" charset="0"/>
              </a:rPr>
              <a:t>you like me to give you a bit more information?</a:t>
            </a:r>
          </a:p>
          <a:p>
            <a:pPr marL="342900" indent="-342900">
              <a:buClr>
                <a:srgbClr val="FDC53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Could </a:t>
            </a:r>
            <a:r>
              <a:rPr lang="en-GB" sz="2400" dirty="0">
                <a:latin typeface="Arial" panose="020B0604020202020204" pitchFamily="34" charset="0"/>
                <a:cs typeface="Arial" panose="020B0604020202020204" pitchFamily="34" charset="0"/>
              </a:rPr>
              <a:t>I ask you for a little more information?</a:t>
            </a:r>
          </a:p>
        </p:txBody>
      </p:sp>
    </p:spTree>
    <p:extLst>
      <p:ext uri="{BB962C8B-B14F-4D97-AF65-F5344CB8AC3E}">
        <p14:creationId xmlns:p14="http://schemas.microsoft.com/office/powerpoint/2010/main" val="2420261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114" y="0"/>
            <a:ext cx="9144000" cy="1384995"/>
          </a:xfrm>
          <a:prstGeom prst="rect">
            <a:avLst/>
          </a:prstGeom>
          <a:noFill/>
        </p:spPr>
        <p:txBody>
          <a:bodyPr wrap="square" rtlCol="0">
            <a:spAutoFit/>
          </a:bodyPr>
          <a:lstStyle/>
          <a:p>
            <a:pPr algn="ctr">
              <a:lnSpc>
                <a:spcPct val="100000"/>
              </a:lnSpc>
            </a:pPr>
            <a:r>
              <a:rPr lang="en-GB" altLang="en-US" sz="4200" b="1" dirty="0" smtClean="0">
                <a:solidFill>
                  <a:srgbClr val="FDC536"/>
                </a:solidFill>
                <a:latin typeface="Arial" panose="020B0604020202020204" pitchFamily="34" charset="0"/>
                <a:cs typeface="Arial" panose="020B0604020202020204" pitchFamily="34" charset="0"/>
              </a:rPr>
              <a:t>Stage 5 </a:t>
            </a:r>
          </a:p>
          <a:p>
            <a:pPr algn="ctr">
              <a:lnSpc>
                <a:spcPct val="100000"/>
              </a:lnSpc>
            </a:pPr>
            <a:r>
              <a:rPr lang="en-GB" altLang="en-US" sz="4200" b="1" dirty="0" smtClean="0">
                <a:solidFill>
                  <a:srgbClr val="FDC536"/>
                </a:solidFill>
                <a:latin typeface="Arial" panose="020B0604020202020204" pitchFamily="34" charset="0"/>
                <a:cs typeface="Arial" panose="020B0604020202020204" pitchFamily="34" charset="0"/>
              </a:rPr>
              <a:t>Summary and actions</a:t>
            </a:r>
            <a:endParaRPr lang="en-GB" sz="42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3" name="Rectangle 2"/>
          <p:cNvSpPr/>
          <p:nvPr/>
        </p:nvSpPr>
        <p:spPr>
          <a:xfrm>
            <a:off x="951722" y="2525503"/>
            <a:ext cx="7367451" cy="1938992"/>
          </a:xfrm>
          <a:prstGeom prst="rect">
            <a:avLst/>
          </a:prstGeom>
        </p:spPr>
        <p:txBody>
          <a:bodyPr wrap="square">
            <a:spAutoFit/>
          </a:bodyPr>
          <a:lstStyle/>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A </a:t>
            </a:r>
            <a:r>
              <a:rPr lang="en-GB" sz="2400" dirty="0">
                <a:latin typeface="Arial" panose="020B0604020202020204" pitchFamily="34" charset="0"/>
                <a:cs typeface="Arial" panose="020B0604020202020204" pitchFamily="34" charset="0"/>
              </a:rPr>
              <a:t>focus on key issues</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are the strengths / skills and motivators you have noticed?</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actions have they decided to take?</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Empowering </a:t>
            </a:r>
            <a:r>
              <a:rPr lang="en-GB" sz="2400" dirty="0">
                <a:latin typeface="Arial" panose="020B0604020202020204" pitchFamily="34" charset="0"/>
                <a:cs typeface="Arial" panose="020B0604020202020204" pitchFamily="34" charset="0"/>
              </a:rPr>
              <a:t>summaries</a:t>
            </a:r>
          </a:p>
        </p:txBody>
      </p:sp>
    </p:spTree>
    <p:extLst>
      <p:ext uri="{BB962C8B-B14F-4D97-AF65-F5344CB8AC3E}">
        <p14:creationId xmlns:p14="http://schemas.microsoft.com/office/powerpoint/2010/main" val="3209045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073" y="0"/>
            <a:ext cx="9144000" cy="1938992"/>
          </a:xfrm>
          <a:prstGeom prst="rect">
            <a:avLst/>
          </a:prstGeom>
          <a:noFill/>
        </p:spPr>
        <p:txBody>
          <a:bodyPr wrap="square" rtlCol="0">
            <a:spAutoFit/>
          </a:bodyPr>
          <a:lstStyle/>
          <a:p>
            <a:pPr algn="ctr">
              <a:lnSpc>
                <a:spcPct val="100000"/>
              </a:lnSpc>
            </a:pPr>
            <a:r>
              <a:rPr lang="en-GB" altLang="en-US" sz="4000" b="1" dirty="0" smtClean="0">
                <a:solidFill>
                  <a:srgbClr val="FDC536"/>
                </a:solidFill>
                <a:latin typeface="Arial" panose="020B0604020202020204" pitchFamily="34" charset="0"/>
                <a:cs typeface="Arial" panose="020B0604020202020204" pitchFamily="34" charset="0"/>
              </a:rPr>
              <a:t>Summary example from a conversation with a concerned daughter</a:t>
            </a:r>
            <a:endParaRPr lang="en-GB" sz="40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463018" y="2676514"/>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58238" y="4515126"/>
            <a:ext cx="1336146" cy="2714710"/>
          </a:xfrm>
          <a:prstGeom prst="rect">
            <a:avLst/>
          </a:prstGeom>
        </p:spPr>
      </p:pic>
      <p:sp>
        <p:nvSpPr>
          <p:cNvPr id="3" name="Rectangle 2"/>
          <p:cNvSpPr/>
          <p:nvPr/>
        </p:nvSpPr>
        <p:spPr>
          <a:xfrm>
            <a:off x="951721" y="1938992"/>
            <a:ext cx="7695890" cy="4339650"/>
          </a:xfrm>
          <a:prstGeom prst="rect">
            <a:avLst/>
          </a:prstGeom>
        </p:spPr>
        <p:txBody>
          <a:bodyPr wrap="square">
            <a:spAutoFit/>
          </a:bodyPr>
          <a:lstStyle/>
          <a:p>
            <a:r>
              <a:rPr lang="en-GB" sz="2300" b="1" i="1" dirty="0">
                <a:latin typeface="Arial" panose="020B0604020202020204" pitchFamily="34" charset="0"/>
                <a:cs typeface="Arial" panose="020B0604020202020204" pitchFamily="34" charset="0"/>
              </a:rPr>
              <a:t>“</a:t>
            </a:r>
            <a:r>
              <a:rPr lang="en-GB" sz="2300" i="1" dirty="0">
                <a:latin typeface="Arial" panose="020B0604020202020204" pitchFamily="34" charset="0"/>
                <a:cs typeface="Arial" panose="020B0604020202020204" pitchFamily="34" charset="0"/>
              </a:rPr>
              <a:t>You are very concerned that your mum may be missing meals in the day as it is painful for her to prepare food.</a:t>
            </a:r>
            <a:endParaRPr lang="en-GB" sz="2300" dirty="0">
              <a:latin typeface="Arial" panose="020B0604020202020204" pitchFamily="34" charset="0"/>
              <a:cs typeface="Arial" panose="020B0604020202020204" pitchFamily="34" charset="0"/>
            </a:endParaRPr>
          </a:p>
          <a:p>
            <a:r>
              <a:rPr lang="en-GB" sz="2300" i="1" dirty="0">
                <a:latin typeface="Arial" panose="020B0604020202020204" pitchFamily="34" charset="0"/>
                <a:cs typeface="Arial" panose="020B0604020202020204" pitchFamily="34" charset="0"/>
              </a:rPr>
              <a:t>Her friends or a neighbour calls in 3 times a week and you call on the weekend but there are some times when she is alone. </a:t>
            </a:r>
            <a:endParaRPr lang="en-GB" sz="2300" dirty="0">
              <a:latin typeface="Arial" panose="020B0604020202020204" pitchFamily="34" charset="0"/>
              <a:cs typeface="Arial" panose="020B0604020202020204" pitchFamily="34" charset="0"/>
            </a:endParaRPr>
          </a:p>
          <a:p>
            <a:r>
              <a:rPr lang="en-GB" sz="2300" i="1" dirty="0">
                <a:latin typeface="Arial" panose="020B0604020202020204" pitchFamily="34" charset="0"/>
                <a:cs typeface="Arial" panose="020B0604020202020204" pitchFamily="34" charset="0"/>
              </a:rPr>
              <a:t>You would like to consider options with your mum about how she might cope on these days.</a:t>
            </a:r>
            <a:endParaRPr lang="en-GB" sz="2300" dirty="0">
              <a:latin typeface="Arial" panose="020B0604020202020204" pitchFamily="34" charset="0"/>
              <a:cs typeface="Arial" panose="020B0604020202020204" pitchFamily="34" charset="0"/>
            </a:endParaRPr>
          </a:p>
          <a:p>
            <a:r>
              <a:rPr lang="en-GB" sz="2300" i="1" dirty="0">
                <a:latin typeface="Arial" panose="020B0604020202020204" pitchFamily="34" charset="0"/>
                <a:cs typeface="Arial" panose="020B0604020202020204" pitchFamily="34" charset="0"/>
              </a:rPr>
              <a:t>This is a new and strange situation for you and your mum who is a strong and independent woman.”</a:t>
            </a:r>
            <a:endParaRPr lang="en-GB" sz="2300" dirty="0">
              <a:latin typeface="Arial" panose="020B0604020202020204" pitchFamily="34" charset="0"/>
              <a:cs typeface="Arial" panose="020B0604020202020204" pitchFamily="34" charset="0"/>
            </a:endParaRPr>
          </a:p>
          <a:p>
            <a:r>
              <a:rPr lang="en-GB" sz="2300" dirty="0">
                <a:latin typeface="Arial" panose="020B0604020202020204" pitchFamily="34" charset="0"/>
                <a:cs typeface="Arial" panose="020B0604020202020204" pitchFamily="34" charset="0"/>
              </a:rPr>
              <a:t> </a:t>
            </a:r>
          </a:p>
          <a:p>
            <a:r>
              <a:rPr lang="en-GB" sz="2300" b="1" i="1" dirty="0">
                <a:latin typeface="Arial" panose="020B0604020202020204" pitchFamily="34" charset="0"/>
                <a:cs typeface="Arial" panose="020B0604020202020204" pitchFamily="34" charset="0"/>
              </a:rPr>
              <a:t>Question for worker and daughter:</a:t>
            </a:r>
            <a:endParaRPr lang="en-GB" sz="2300" dirty="0">
              <a:latin typeface="Arial" panose="020B0604020202020204" pitchFamily="34" charset="0"/>
              <a:cs typeface="Arial" panose="020B0604020202020204" pitchFamily="34" charset="0"/>
            </a:endParaRPr>
          </a:p>
          <a:p>
            <a:r>
              <a:rPr lang="en-GB" sz="2300" i="1" dirty="0">
                <a:latin typeface="Arial" panose="020B0604020202020204" pitchFamily="34" charset="0"/>
                <a:cs typeface="Arial" panose="020B0604020202020204" pitchFamily="34" charset="0"/>
              </a:rPr>
              <a:t>“What are your thoughts about next steps?”</a:t>
            </a:r>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859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633" y="0"/>
            <a:ext cx="9144000" cy="1846659"/>
          </a:xfrm>
          <a:prstGeom prst="rect">
            <a:avLst/>
          </a:prstGeom>
          <a:noFill/>
        </p:spPr>
        <p:txBody>
          <a:bodyPr wrap="square" rtlCol="0">
            <a:spAutoFit/>
          </a:bodyPr>
          <a:lstStyle/>
          <a:p>
            <a:pPr algn="ctr">
              <a:lnSpc>
                <a:spcPct val="100000"/>
              </a:lnSpc>
            </a:pPr>
            <a:r>
              <a:rPr lang="en-US" sz="3800" b="1" dirty="0">
                <a:solidFill>
                  <a:srgbClr val="FDC536"/>
                </a:solidFill>
                <a:latin typeface="Arial" panose="020B0604020202020204" pitchFamily="34" charset="0"/>
                <a:cs typeface="Arial" panose="020B0604020202020204" pitchFamily="34" charset="0"/>
              </a:rPr>
              <a:t>Thinking about what action(s) you both might want from your discussion…</a:t>
            </a:r>
            <a:endParaRPr lang="en-GB" sz="38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58070" y="2897953"/>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998194" y="4626616"/>
            <a:ext cx="1336146" cy="2714710"/>
          </a:xfrm>
          <a:prstGeom prst="rect">
            <a:avLst/>
          </a:prstGeom>
        </p:spPr>
      </p:pic>
      <p:sp>
        <p:nvSpPr>
          <p:cNvPr id="4" name="Rectangle 3"/>
          <p:cNvSpPr/>
          <p:nvPr/>
        </p:nvSpPr>
        <p:spPr>
          <a:xfrm>
            <a:off x="1123407" y="1846659"/>
            <a:ext cx="7184570" cy="4401205"/>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What the person is going to do next and what the worker is going to do next - examples</a:t>
            </a:r>
          </a:p>
          <a:p>
            <a:r>
              <a:rPr lang="en-GB" sz="2000" b="1"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000" dirty="0" smtClean="0">
                <a:latin typeface="Arial" panose="020B0604020202020204" pitchFamily="34" charset="0"/>
                <a:cs typeface="Arial" panose="020B0604020202020204" pitchFamily="34" charset="0"/>
              </a:rPr>
              <a:t>Individual </a:t>
            </a:r>
            <a:r>
              <a:rPr lang="en-GB" sz="2000" dirty="0">
                <a:latin typeface="Arial" panose="020B0604020202020204" pitchFamily="34" charset="0"/>
                <a:cs typeface="Arial" panose="020B0604020202020204" pitchFamily="34" charset="0"/>
              </a:rPr>
              <a:t>will discuss more with family members</a:t>
            </a:r>
          </a:p>
          <a:p>
            <a:pPr marL="342900" indent="-342900">
              <a:buClr>
                <a:srgbClr val="FDC536"/>
              </a:buClr>
              <a:buFont typeface="Arial" panose="020B0604020202020204" pitchFamily="34" charset="0"/>
              <a:buChar char="•"/>
            </a:pPr>
            <a:r>
              <a:rPr lang="en-GB" sz="2000" dirty="0" smtClean="0">
                <a:latin typeface="Arial" panose="020B0604020202020204" pitchFamily="34" charset="0"/>
                <a:cs typeface="Arial" panose="020B0604020202020204" pitchFamily="34" charset="0"/>
              </a:rPr>
              <a:t>Individual </a:t>
            </a:r>
            <a:r>
              <a:rPr lang="en-GB" sz="2000" dirty="0">
                <a:latin typeface="Arial" panose="020B0604020202020204" pitchFamily="34" charset="0"/>
                <a:cs typeface="Arial" panose="020B0604020202020204" pitchFamily="34" charset="0"/>
              </a:rPr>
              <a:t>will gather more information and ring again</a:t>
            </a:r>
          </a:p>
          <a:p>
            <a:pPr marL="342900" indent="-342900">
              <a:buClr>
                <a:srgbClr val="FDC536"/>
              </a:buClr>
              <a:buFont typeface="Arial" panose="020B0604020202020204" pitchFamily="34" charset="0"/>
              <a:buChar char="•"/>
            </a:pPr>
            <a:r>
              <a:rPr lang="en-GB" sz="2000" dirty="0" smtClean="0">
                <a:latin typeface="Arial" panose="020B0604020202020204" pitchFamily="34" charset="0"/>
                <a:cs typeface="Arial" panose="020B0604020202020204" pitchFamily="34" charset="0"/>
              </a:rPr>
              <a:t>Individual </a:t>
            </a:r>
            <a:r>
              <a:rPr lang="en-GB" sz="2000" dirty="0">
                <a:latin typeface="Arial" panose="020B0604020202020204" pitchFamily="34" charset="0"/>
                <a:cs typeface="Arial" panose="020B0604020202020204" pitchFamily="34" charset="0"/>
              </a:rPr>
              <a:t>will think about things a bit more before deciding on any action</a:t>
            </a:r>
          </a:p>
          <a:p>
            <a:pPr marL="342900" indent="-342900">
              <a:buClr>
                <a:srgbClr val="FDC536"/>
              </a:buClr>
              <a:buFont typeface="Arial" panose="020B0604020202020204" pitchFamily="34" charset="0"/>
              <a:buChar char="•"/>
            </a:pPr>
            <a:r>
              <a:rPr lang="en-GB" sz="2000" dirty="0" smtClean="0">
                <a:latin typeface="Arial" panose="020B0604020202020204" pitchFamily="34" charset="0"/>
                <a:cs typeface="Arial" panose="020B0604020202020204" pitchFamily="34" charset="0"/>
              </a:rPr>
              <a:t>Individual </a:t>
            </a:r>
            <a:r>
              <a:rPr lang="en-GB" sz="2000" dirty="0">
                <a:latin typeface="Arial" panose="020B0604020202020204" pitchFamily="34" charset="0"/>
                <a:cs typeface="Arial" panose="020B0604020202020204" pitchFamily="34" charset="0"/>
              </a:rPr>
              <a:t>will contact a suggested service following signposting from frontline staff</a:t>
            </a:r>
          </a:p>
          <a:p>
            <a:r>
              <a:rPr lang="en-GB" sz="2000" dirty="0">
                <a:latin typeface="Arial" panose="020B0604020202020204" pitchFamily="34" charset="0"/>
                <a:cs typeface="Arial" panose="020B0604020202020204" pitchFamily="34" charset="0"/>
              </a:rPr>
              <a:t> </a:t>
            </a:r>
          </a:p>
          <a:p>
            <a:pPr marL="342900" indent="-342900">
              <a:buClr>
                <a:srgbClr val="FDC536"/>
              </a:buClr>
              <a:buFont typeface="Arial" panose="020B0604020202020204" pitchFamily="34" charset="0"/>
              <a:buChar char="•"/>
            </a:pPr>
            <a:r>
              <a:rPr lang="en-GB" sz="2000" dirty="0" smtClean="0">
                <a:latin typeface="Arial" panose="020B0604020202020204" pitchFamily="34" charset="0"/>
                <a:cs typeface="Arial" panose="020B0604020202020204" pitchFamily="34" charset="0"/>
              </a:rPr>
              <a:t>Worker </a:t>
            </a:r>
            <a:r>
              <a:rPr lang="en-GB" sz="2000" dirty="0">
                <a:latin typeface="Arial" panose="020B0604020202020204" pitchFamily="34" charset="0"/>
                <a:cs typeface="Arial" panose="020B0604020202020204" pitchFamily="34" charset="0"/>
              </a:rPr>
              <a:t>will offer further contact</a:t>
            </a:r>
          </a:p>
          <a:p>
            <a:pPr marL="342900" indent="-342900">
              <a:buClr>
                <a:srgbClr val="FDC536"/>
              </a:buClr>
              <a:buFont typeface="Arial" panose="020B0604020202020204" pitchFamily="34" charset="0"/>
              <a:buChar char="•"/>
            </a:pPr>
            <a:r>
              <a:rPr lang="en-GB" sz="2000" dirty="0" smtClean="0">
                <a:latin typeface="Arial" panose="020B0604020202020204" pitchFamily="34" charset="0"/>
                <a:cs typeface="Arial" panose="020B0604020202020204" pitchFamily="34" charset="0"/>
              </a:rPr>
              <a:t>Worker </a:t>
            </a:r>
            <a:r>
              <a:rPr lang="en-GB" sz="2000" dirty="0">
                <a:latin typeface="Arial" panose="020B0604020202020204" pitchFamily="34" charset="0"/>
                <a:cs typeface="Arial" panose="020B0604020202020204" pitchFamily="34" charset="0"/>
              </a:rPr>
              <a:t>will offer / access more specialist advice</a:t>
            </a:r>
          </a:p>
          <a:p>
            <a:pPr marL="342900" indent="-342900">
              <a:buClr>
                <a:srgbClr val="FDC536"/>
              </a:buClr>
              <a:buFont typeface="Arial" panose="020B0604020202020204" pitchFamily="34" charset="0"/>
              <a:buChar char="•"/>
            </a:pPr>
            <a:r>
              <a:rPr lang="en-GB" sz="2000" dirty="0" smtClean="0">
                <a:latin typeface="Arial" panose="020B0604020202020204" pitchFamily="34" charset="0"/>
                <a:cs typeface="Arial" panose="020B0604020202020204" pitchFamily="34" charset="0"/>
              </a:rPr>
              <a:t>Worker </a:t>
            </a:r>
            <a:r>
              <a:rPr lang="en-GB" sz="2000" dirty="0">
                <a:latin typeface="Arial" panose="020B0604020202020204" pitchFamily="34" charset="0"/>
                <a:cs typeface="Arial" panose="020B0604020202020204" pitchFamily="34" charset="0"/>
              </a:rPr>
              <a:t>will refer into the organisation or another service for specialist help</a:t>
            </a:r>
          </a:p>
        </p:txBody>
      </p:sp>
    </p:spTree>
    <p:extLst>
      <p:ext uri="{BB962C8B-B14F-4D97-AF65-F5344CB8AC3E}">
        <p14:creationId xmlns:p14="http://schemas.microsoft.com/office/powerpoint/2010/main" val="2038672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633" y="0"/>
            <a:ext cx="9144000" cy="1384995"/>
          </a:xfrm>
          <a:prstGeom prst="rect">
            <a:avLst/>
          </a:prstGeom>
          <a:noFill/>
        </p:spPr>
        <p:txBody>
          <a:bodyPr wrap="square" rtlCol="0">
            <a:spAutoFit/>
          </a:bodyPr>
          <a:lstStyle/>
          <a:p>
            <a:pPr algn="ctr">
              <a:lnSpc>
                <a:spcPct val="100000"/>
              </a:lnSpc>
            </a:pPr>
            <a:r>
              <a:rPr lang="en-US" sz="4200" b="1" dirty="0" smtClean="0">
                <a:solidFill>
                  <a:srgbClr val="FDC536"/>
                </a:solidFill>
                <a:latin typeface="Arial" panose="020B0604020202020204" pitchFamily="34" charset="0"/>
                <a:cs typeface="Arial" panose="020B0604020202020204" pitchFamily="34" charset="0"/>
              </a:rPr>
              <a:t>Strategies for lowering </a:t>
            </a:r>
          </a:p>
          <a:p>
            <a:pPr algn="ctr">
              <a:lnSpc>
                <a:spcPct val="100000"/>
              </a:lnSpc>
            </a:pPr>
            <a:r>
              <a:rPr lang="en-US" sz="4200" b="1" dirty="0" smtClean="0">
                <a:solidFill>
                  <a:srgbClr val="FDC536"/>
                </a:solidFill>
                <a:latin typeface="Arial" panose="020B0604020202020204" pitchFamily="34" charset="0"/>
                <a:cs typeface="Arial" panose="020B0604020202020204" pitchFamily="34" charset="0"/>
              </a:rPr>
              <a:t>challenging conversations</a:t>
            </a:r>
            <a:endParaRPr lang="en-GB" sz="42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4" name="Rectangle 3"/>
          <p:cNvSpPr/>
          <p:nvPr/>
        </p:nvSpPr>
        <p:spPr>
          <a:xfrm>
            <a:off x="1123407" y="1846659"/>
            <a:ext cx="7184570" cy="400110"/>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p:txBody>
      </p:sp>
      <p:sp>
        <p:nvSpPr>
          <p:cNvPr id="3" name="Rectangle 2"/>
          <p:cNvSpPr/>
          <p:nvPr/>
        </p:nvSpPr>
        <p:spPr>
          <a:xfrm>
            <a:off x="746009" y="1846659"/>
            <a:ext cx="7252185" cy="2308324"/>
          </a:xfrm>
          <a:prstGeom prst="rect">
            <a:avLst/>
          </a:prstGeom>
        </p:spPr>
        <p:txBody>
          <a:bodyPr wrap="square">
            <a:spAutoFit/>
          </a:bodyPr>
          <a:lstStyle/>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do you do when the individual is not having a good day</a:t>
            </a:r>
            <a:r>
              <a:rPr lang="en-GB" sz="2400" dirty="0" smtClean="0">
                <a:latin typeface="Arial" panose="020B0604020202020204" pitchFamily="34" charset="0"/>
                <a:cs typeface="Arial" panose="020B0604020202020204" pitchFamily="34" charset="0"/>
              </a:rPr>
              <a:t>?</a:t>
            </a:r>
          </a:p>
          <a:p>
            <a:pPr marL="342900" indent="-342900">
              <a:buClr>
                <a:srgbClr val="FDC53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a:t>
            </a:r>
            <a:r>
              <a:rPr lang="en-GB" sz="2400" dirty="0">
                <a:latin typeface="Arial" panose="020B0604020202020204" pitchFamily="34" charset="0"/>
                <a:cs typeface="Arial" panose="020B0604020202020204" pitchFamily="34" charset="0"/>
              </a:rPr>
              <a:t>tactics do you use to try and stop yourself getting sucked into emotions such as anxiety or anger?</a:t>
            </a:r>
          </a:p>
        </p:txBody>
      </p:sp>
    </p:spTree>
    <p:extLst>
      <p:ext uri="{BB962C8B-B14F-4D97-AF65-F5344CB8AC3E}">
        <p14:creationId xmlns:p14="http://schemas.microsoft.com/office/powerpoint/2010/main" val="2747365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633" y="195943"/>
            <a:ext cx="9144000" cy="738664"/>
          </a:xfrm>
          <a:prstGeom prst="rect">
            <a:avLst/>
          </a:prstGeom>
          <a:noFill/>
        </p:spPr>
        <p:txBody>
          <a:bodyPr wrap="square" rtlCol="0">
            <a:spAutoFit/>
          </a:bodyPr>
          <a:lstStyle/>
          <a:p>
            <a:pPr algn="ctr">
              <a:lnSpc>
                <a:spcPct val="100000"/>
              </a:lnSpc>
            </a:pPr>
            <a:r>
              <a:rPr lang="en-US" sz="4200" b="1" dirty="0" smtClean="0">
                <a:solidFill>
                  <a:srgbClr val="FDC536"/>
                </a:solidFill>
                <a:latin typeface="Arial" panose="020B0604020202020204" pitchFamily="34" charset="0"/>
                <a:cs typeface="Arial" panose="020B0604020202020204" pitchFamily="34" charset="0"/>
              </a:rPr>
              <a:t>Case scenarios</a:t>
            </a:r>
            <a:endParaRPr lang="en-GB" sz="42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819576"/>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54983"/>
            <a:ext cx="1336146" cy="2714710"/>
          </a:xfrm>
          <a:prstGeom prst="rect">
            <a:avLst/>
          </a:prstGeom>
        </p:spPr>
      </p:pic>
      <p:sp>
        <p:nvSpPr>
          <p:cNvPr id="4" name="Rectangle 3"/>
          <p:cNvSpPr/>
          <p:nvPr/>
        </p:nvSpPr>
        <p:spPr>
          <a:xfrm>
            <a:off x="1123407" y="1846659"/>
            <a:ext cx="7184570" cy="400110"/>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p:txBody>
      </p:sp>
      <p:sp>
        <p:nvSpPr>
          <p:cNvPr id="3" name="Rectangle 2"/>
          <p:cNvSpPr/>
          <p:nvPr/>
        </p:nvSpPr>
        <p:spPr>
          <a:xfrm>
            <a:off x="934709" y="1375213"/>
            <a:ext cx="7252185" cy="4154984"/>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In 3’s</a:t>
            </a:r>
          </a:p>
          <a:p>
            <a:r>
              <a:rPr lang="en-GB" sz="2400" dirty="0">
                <a:latin typeface="Arial" panose="020B0604020202020204" pitchFamily="34" charset="0"/>
                <a:cs typeface="Arial" panose="020B0604020202020204" pitchFamily="34" charset="0"/>
              </a:rPr>
              <a:t> </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One </a:t>
            </a:r>
            <a:r>
              <a:rPr lang="en-GB" sz="2400" dirty="0">
                <a:latin typeface="Arial" panose="020B0604020202020204" pitchFamily="34" charset="0"/>
                <a:cs typeface="Arial" panose="020B0604020202020204" pitchFamily="34" charset="0"/>
              </a:rPr>
              <a:t>person be the </a:t>
            </a:r>
            <a:r>
              <a:rPr lang="en-GB" sz="2400" dirty="0" smtClean="0">
                <a:latin typeface="Arial" panose="020B0604020202020204" pitchFamily="34" charset="0"/>
                <a:cs typeface="Arial" panose="020B0604020202020204" pitchFamily="34" charset="0"/>
              </a:rPr>
              <a:t>individual.</a:t>
            </a:r>
            <a:endParaRPr lang="en-GB" sz="2400" dirty="0">
              <a:latin typeface="Arial" panose="020B0604020202020204" pitchFamily="34" charset="0"/>
              <a:cs typeface="Arial" panose="020B0604020202020204" pitchFamily="34" charset="0"/>
            </a:endParaRPr>
          </a:p>
          <a:p>
            <a:pPr>
              <a:buClr>
                <a:srgbClr val="FDC536"/>
              </a:buClr>
            </a:pPr>
            <a:r>
              <a:rPr lang="en-GB" sz="2400" dirty="0">
                <a:latin typeface="Arial" panose="020B0604020202020204" pitchFamily="34" charset="0"/>
                <a:cs typeface="Arial" panose="020B0604020202020204" pitchFamily="34" charset="0"/>
              </a:rPr>
              <a:t> </a:t>
            </a: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Second </a:t>
            </a:r>
            <a:r>
              <a:rPr lang="en-GB" sz="2400" dirty="0">
                <a:latin typeface="Arial" panose="020B0604020202020204" pitchFamily="34" charset="0"/>
                <a:cs typeface="Arial" panose="020B0604020202020204" pitchFamily="34" charset="0"/>
              </a:rPr>
              <a:t>person follow the phases, always remembering to reflect and affirm </a:t>
            </a:r>
            <a:r>
              <a:rPr lang="en-GB" sz="2400" dirty="0" smtClean="0">
                <a:latin typeface="Arial" panose="020B0604020202020204" pitchFamily="34" charset="0"/>
                <a:cs typeface="Arial" panose="020B0604020202020204" pitchFamily="34" charset="0"/>
              </a:rPr>
              <a:t>throughout.</a:t>
            </a: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Third </a:t>
            </a:r>
            <a:r>
              <a:rPr lang="en-GB" sz="2400" dirty="0">
                <a:latin typeface="Arial" panose="020B0604020202020204" pitchFamily="34" charset="0"/>
                <a:cs typeface="Arial" panose="020B0604020202020204" pitchFamily="34" charset="0"/>
              </a:rPr>
              <a:t>person keeps the time, observes and facilitates the </a:t>
            </a:r>
            <a:r>
              <a:rPr lang="en-GB" sz="2400" dirty="0" smtClean="0">
                <a:latin typeface="Arial" panose="020B0604020202020204" pitchFamily="34" charset="0"/>
                <a:cs typeface="Arial" panose="020B0604020202020204" pitchFamily="34" charset="0"/>
              </a:rPr>
              <a:t>debriefing.</a:t>
            </a: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Call </a:t>
            </a:r>
            <a:r>
              <a:rPr lang="en-GB" sz="2400" dirty="0">
                <a:latin typeface="Arial" panose="020B0604020202020204" pitchFamily="34" charset="0"/>
                <a:cs typeface="Arial" panose="020B0604020202020204" pitchFamily="34" charset="0"/>
              </a:rPr>
              <a:t>time after 10 minutes and </a:t>
            </a:r>
            <a:r>
              <a:rPr lang="en-GB" sz="2400" dirty="0" smtClean="0">
                <a:latin typeface="Arial" panose="020B0604020202020204" pitchFamily="34" charset="0"/>
                <a:cs typeface="Arial" panose="020B0604020202020204" pitchFamily="34" charset="0"/>
              </a:rPr>
              <a:t>debrief.</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164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46769"/>
            <a:ext cx="9144000" cy="830997"/>
          </a:xfrm>
          <a:prstGeom prst="rect">
            <a:avLst/>
          </a:prstGeom>
          <a:noFill/>
        </p:spPr>
        <p:txBody>
          <a:bodyPr wrap="square" rtlCol="0">
            <a:spAutoFit/>
          </a:bodyPr>
          <a:lstStyle/>
          <a:p>
            <a:pPr algn="ctr">
              <a:lnSpc>
                <a:spcPct val="100000"/>
              </a:lnSpc>
            </a:pPr>
            <a:r>
              <a:rPr lang="en-US" sz="4800" b="1" dirty="0" smtClean="0">
                <a:solidFill>
                  <a:srgbClr val="FDC536"/>
                </a:solidFill>
                <a:latin typeface="Arial" panose="020B0604020202020204" pitchFamily="34" charset="0"/>
                <a:cs typeface="Arial" panose="020B0604020202020204" pitchFamily="34" charset="0"/>
              </a:rPr>
              <a:t>Feedback from exercise</a:t>
            </a:r>
            <a:endParaRPr lang="en-GB" sz="48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30823"/>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54983"/>
            <a:ext cx="1336146" cy="2714710"/>
          </a:xfrm>
          <a:prstGeom prst="rect">
            <a:avLst/>
          </a:prstGeom>
        </p:spPr>
      </p:pic>
      <p:sp>
        <p:nvSpPr>
          <p:cNvPr id="4" name="Rectangle 3"/>
          <p:cNvSpPr/>
          <p:nvPr/>
        </p:nvSpPr>
        <p:spPr>
          <a:xfrm>
            <a:off x="1123407" y="1846659"/>
            <a:ext cx="7184570" cy="400110"/>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070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2655"/>
            <a:ext cx="9144000" cy="830997"/>
          </a:xfrm>
          <a:prstGeom prst="rect">
            <a:avLst/>
          </a:prstGeom>
          <a:noFill/>
        </p:spPr>
        <p:txBody>
          <a:bodyPr wrap="square" rtlCol="0">
            <a:spAutoFit/>
          </a:bodyPr>
          <a:lstStyle/>
          <a:p>
            <a:pPr algn="ctr">
              <a:lnSpc>
                <a:spcPct val="100000"/>
              </a:lnSpc>
            </a:pPr>
            <a:r>
              <a:rPr lang="en-US" sz="4800" b="1" dirty="0" smtClean="0">
                <a:solidFill>
                  <a:srgbClr val="FDC536"/>
                </a:solidFill>
                <a:latin typeface="Arial" panose="020B0604020202020204" pitchFamily="34" charset="0"/>
                <a:cs typeface="Arial" panose="020B0604020202020204" pitchFamily="34" charset="0"/>
              </a:rPr>
              <a:t>Next steps</a:t>
            </a:r>
            <a:endParaRPr lang="en-GB" sz="48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30823"/>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54983"/>
            <a:ext cx="1336146" cy="2714710"/>
          </a:xfrm>
          <a:prstGeom prst="rect">
            <a:avLst/>
          </a:prstGeom>
        </p:spPr>
      </p:pic>
      <p:sp>
        <p:nvSpPr>
          <p:cNvPr id="4" name="Rectangle 3"/>
          <p:cNvSpPr/>
          <p:nvPr/>
        </p:nvSpPr>
        <p:spPr>
          <a:xfrm>
            <a:off x="1123407" y="1846659"/>
            <a:ext cx="7184570" cy="400110"/>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p:txBody>
      </p:sp>
      <p:sp>
        <p:nvSpPr>
          <p:cNvPr id="3" name="Rectangle 2"/>
          <p:cNvSpPr/>
          <p:nvPr/>
        </p:nvSpPr>
        <p:spPr>
          <a:xfrm>
            <a:off x="1005839" y="1846659"/>
            <a:ext cx="6635931" cy="2677656"/>
          </a:xfrm>
          <a:prstGeom prst="rect">
            <a:avLst/>
          </a:prstGeom>
        </p:spPr>
        <p:txBody>
          <a:bodyPr wrap="square">
            <a:spAutoFit/>
          </a:bodyPr>
          <a:lstStyle/>
          <a:p>
            <a:pPr marL="342900" indent="-342900">
              <a:buClr>
                <a:srgbClr val="FDC536"/>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Follow</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up in team meetings</a:t>
            </a:r>
          </a:p>
          <a:p>
            <a:pPr marL="342900" indent="-342900">
              <a:buClr>
                <a:srgbClr val="FDC536"/>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Case </a:t>
            </a:r>
            <a:r>
              <a:rPr lang="en-GB" sz="2400" dirty="0">
                <a:latin typeface="Arial" panose="020B0604020202020204" pitchFamily="34" charset="0"/>
                <a:cs typeface="Arial" panose="020B0604020202020204" pitchFamily="34" charset="0"/>
              </a:rPr>
              <a:t>discussions</a:t>
            </a:r>
          </a:p>
          <a:p>
            <a:pPr marL="342900" indent="-342900">
              <a:buClr>
                <a:srgbClr val="FDC536"/>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Review</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your progress…</a:t>
            </a:r>
          </a:p>
          <a:p>
            <a:r>
              <a:rPr lang="en-GB" sz="2400" dirty="0">
                <a:latin typeface="Arial" panose="020B0604020202020204" pitchFamily="34" charset="0"/>
                <a:cs typeface="Arial" panose="020B0604020202020204" pitchFamily="34" charset="0"/>
              </a:rPr>
              <a:t>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What </a:t>
            </a:r>
            <a:r>
              <a:rPr lang="en-GB" sz="2400" dirty="0">
                <a:latin typeface="Arial" panose="020B0604020202020204" pitchFamily="34" charset="0"/>
                <a:cs typeface="Arial" panose="020B0604020202020204" pitchFamily="34" charset="0"/>
              </a:rPr>
              <a:t>I will notice myself doing?</a:t>
            </a:r>
          </a:p>
          <a:p>
            <a:r>
              <a:rPr lang="en-GB" sz="2400" dirty="0" smtClean="0">
                <a:latin typeface="Arial" panose="020B0604020202020204" pitchFamily="34" charset="0"/>
                <a:cs typeface="Arial" panose="020B0604020202020204" pitchFamily="34" charset="0"/>
              </a:rPr>
              <a:t>	What </a:t>
            </a:r>
            <a:r>
              <a:rPr lang="en-GB" sz="2400" dirty="0">
                <a:latin typeface="Arial" panose="020B0604020202020204" pitchFamily="34" charset="0"/>
                <a:cs typeface="Arial" panose="020B0604020202020204" pitchFamily="34" charset="0"/>
              </a:rPr>
              <a:t>I will notice others doing?</a:t>
            </a:r>
          </a:p>
        </p:txBody>
      </p:sp>
    </p:spTree>
    <p:extLst>
      <p:ext uri="{BB962C8B-B14F-4D97-AF65-F5344CB8AC3E}">
        <p14:creationId xmlns:p14="http://schemas.microsoft.com/office/powerpoint/2010/main" val="2164208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1937" y="154549"/>
            <a:ext cx="1504363" cy="1308404"/>
          </a:xfrm>
          <a:prstGeom prst="rect">
            <a:avLst/>
          </a:prstGeom>
        </p:spPr>
      </p:pic>
      <p:sp>
        <p:nvSpPr>
          <p:cNvPr id="6" name="Title 1"/>
          <p:cNvSpPr txBox="1">
            <a:spLocks/>
          </p:cNvSpPr>
          <p:nvPr/>
        </p:nvSpPr>
        <p:spPr>
          <a:xfrm>
            <a:off x="-492785" y="149286"/>
            <a:ext cx="9144000" cy="156805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200" b="1" dirty="0">
                <a:solidFill>
                  <a:srgbClr val="36B555"/>
                </a:solidFill>
                <a:latin typeface="Arial" panose="020B0604020202020204" pitchFamily="34" charset="0"/>
                <a:cs typeface="Arial" panose="020B0604020202020204" pitchFamily="34" charset="0"/>
              </a:rPr>
              <a:t>Social Services and Well-being </a:t>
            </a:r>
            <a:endParaRPr lang="en-GB" sz="4200" b="1" dirty="0" smtClean="0">
              <a:solidFill>
                <a:srgbClr val="36B555"/>
              </a:solidFill>
              <a:latin typeface="Arial" panose="020B0604020202020204" pitchFamily="34" charset="0"/>
              <a:cs typeface="Arial" panose="020B0604020202020204" pitchFamily="34" charset="0"/>
            </a:endParaRPr>
          </a:p>
          <a:p>
            <a:pPr algn="ctr"/>
            <a:r>
              <a:rPr lang="en-GB" sz="4200" b="1" dirty="0" smtClean="0">
                <a:solidFill>
                  <a:srgbClr val="36B555"/>
                </a:solidFill>
                <a:latin typeface="Arial" panose="020B0604020202020204" pitchFamily="34" charset="0"/>
                <a:cs typeface="Arial" panose="020B0604020202020204" pitchFamily="34" charset="0"/>
              </a:rPr>
              <a:t>(Wales) Act </a:t>
            </a:r>
            <a:r>
              <a:rPr lang="en-GB" sz="4200" b="1" dirty="0">
                <a:solidFill>
                  <a:srgbClr val="36B555"/>
                </a:solidFill>
                <a:latin typeface="Arial" panose="020B0604020202020204" pitchFamily="34" charset="0"/>
                <a:cs typeface="Arial" panose="020B0604020202020204" pitchFamily="34" charset="0"/>
              </a:rPr>
              <a:t>2014</a:t>
            </a:r>
            <a:endParaRPr lang="en-GB" sz="4200" b="1" u="sng" dirty="0">
              <a:solidFill>
                <a:srgbClr val="36B555"/>
              </a:solidFill>
              <a:latin typeface="Arial" panose="020B0604020202020204" pitchFamily="34" charset="0"/>
              <a:cs typeface="Arial" panose="020B0604020202020204" pitchFamily="34" charset="0"/>
            </a:endParaRPr>
          </a:p>
        </p:txBody>
      </p:sp>
      <p:sp>
        <p:nvSpPr>
          <p:cNvPr id="7" name="Rectangle 1"/>
          <p:cNvSpPr>
            <a:spLocks noChangeArrowheads="1"/>
          </p:cNvSpPr>
          <p:nvPr/>
        </p:nvSpPr>
        <p:spPr bwMode="auto">
          <a:xfrm>
            <a:off x="1414828" y="1529408"/>
            <a:ext cx="6959290" cy="41088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Voice </a:t>
            </a:r>
            <a:r>
              <a:rPr lang="en-GB" sz="2400" dirty="0">
                <a:latin typeface="Arial" panose="020B0604020202020204" pitchFamily="34" charset="0"/>
                <a:cs typeface="Arial" panose="020B0604020202020204" pitchFamily="34" charset="0"/>
              </a:rPr>
              <a:t>and Control</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Avoid </a:t>
            </a:r>
            <a:r>
              <a:rPr lang="en-GB" sz="2400" dirty="0">
                <a:latin typeface="Arial" panose="020B0604020202020204" pitchFamily="34" charset="0"/>
                <a:cs typeface="Arial" panose="020B0604020202020204" pitchFamily="34" charset="0"/>
              </a:rPr>
              <a:t>creating unnecessary dependence</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Sustainability </a:t>
            </a:r>
            <a:r>
              <a:rPr lang="en-GB" sz="2400" dirty="0">
                <a:latin typeface="Arial" panose="020B0604020202020204" pitchFamily="34" charset="0"/>
                <a:cs typeface="Arial" panose="020B0604020202020204" pitchFamily="34" charset="0"/>
              </a:rPr>
              <a:t>– with fewer services</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What matters’ most support</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Prevention </a:t>
            </a:r>
            <a:r>
              <a:rPr lang="en-GB" sz="2400" dirty="0">
                <a:latin typeface="Arial" panose="020B0604020202020204" pitchFamily="34" charset="0"/>
                <a:cs typeface="Arial" panose="020B0604020202020204" pitchFamily="34" charset="0"/>
              </a:rPr>
              <a:t>by earlier intervention</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Access </a:t>
            </a:r>
            <a:r>
              <a:rPr lang="en-GB" sz="2400" dirty="0">
                <a:latin typeface="Arial" panose="020B0604020202020204" pitchFamily="34" charset="0"/>
                <a:cs typeface="Arial" panose="020B0604020202020204" pitchFamily="34" charset="0"/>
              </a:rPr>
              <a:t>to information about a range of options by signposting</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Ending </a:t>
            </a:r>
            <a:r>
              <a:rPr lang="en-GB" sz="2400" dirty="0">
                <a:latin typeface="Arial" panose="020B0604020202020204" pitchFamily="34" charset="0"/>
                <a:cs typeface="Arial" panose="020B0604020202020204" pitchFamily="34" charset="0"/>
              </a:rPr>
              <a:t>of the tick box culture</a:t>
            </a:r>
          </a:p>
          <a:p>
            <a:pPr marL="342900" indent="-342900">
              <a:buClr>
                <a:srgbClr val="36B555"/>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Outcome </a:t>
            </a:r>
            <a:r>
              <a:rPr lang="en-GB" sz="2400" dirty="0">
                <a:latin typeface="Arial" panose="020B0604020202020204" pitchFamily="34" charset="0"/>
                <a:cs typeface="Arial" panose="020B0604020202020204" pitchFamily="34" charset="0"/>
              </a:rPr>
              <a:t>- maintain or regain as much independence as possible </a:t>
            </a:r>
          </a:p>
          <a:p>
            <a:pPr marL="342900" indent="-342900">
              <a:buClr>
                <a:srgbClr val="36B555"/>
              </a:buClr>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It </a:t>
            </a:r>
            <a:r>
              <a:rPr lang="en-GB" sz="2400" b="1" dirty="0">
                <a:latin typeface="Arial" panose="020B0604020202020204" pitchFamily="34" charset="0"/>
                <a:cs typeface="Arial" panose="020B0604020202020204" pitchFamily="34" charset="0"/>
              </a:rPr>
              <a:t>gives permission to do things differently</a:t>
            </a:r>
            <a:endParaRPr lang="en-GB" sz="2400" dirty="0">
              <a:latin typeface="Arial" panose="020B0604020202020204" pitchFamily="34" charset="0"/>
              <a:cs typeface="Arial" panose="020B0604020202020204" pitchFamily="34" charset="0"/>
            </a:endParaRPr>
          </a:p>
        </p:txBody>
      </p:sp>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2143125"/>
            <a:ext cx="1752816" cy="4729163"/>
          </a:xfrm>
          <a:prstGeom prst="rect">
            <a:avLst/>
          </a:prstGeom>
        </p:spPr>
      </p:pic>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72415" y="4324711"/>
            <a:ext cx="1253885" cy="2547576"/>
          </a:xfrm>
          <a:prstGeom prst="rect">
            <a:avLst/>
          </a:prstGeom>
        </p:spPr>
      </p:pic>
    </p:spTree>
    <p:extLst>
      <p:ext uri="{BB962C8B-B14F-4D97-AF65-F5344CB8AC3E}">
        <p14:creationId xmlns:p14="http://schemas.microsoft.com/office/powerpoint/2010/main" val="1761446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386681"/>
            <a:ext cx="1662545" cy="4485607"/>
          </a:xfrm>
          <a:prstGeom prst="rect">
            <a:avLst/>
          </a:prstGeom>
        </p:spPr>
      </p:pic>
      <p:sp>
        <p:nvSpPr>
          <p:cNvPr id="7" name="Title 1"/>
          <p:cNvSpPr txBox="1">
            <a:spLocks/>
          </p:cNvSpPr>
          <p:nvPr/>
        </p:nvSpPr>
        <p:spPr>
          <a:xfrm>
            <a:off x="-117566" y="433008"/>
            <a:ext cx="9144000" cy="10039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00" b="1" dirty="0">
                <a:solidFill>
                  <a:srgbClr val="36B555"/>
                </a:solidFill>
                <a:latin typeface="Arial" panose="020B0604020202020204" pitchFamily="34" charset="0"/>
                <a:cs typeface="Arial" panose="020B0604020202020204" pitchFamily="34" charset="0"/>
              </a:rPr>
              <a:t>What are the hopes for </a:t>
            </a:r>
            <a:r>
              <a:rPr lang="en-GB" sz="4200" b="1" dirty="0" smtClean="0">
                <a:solidFill>
                  <a:srgbClr val="36B555"/>
                </a:solidFill>
                <a:latin typeface="Arial" panose="020B0604020202020204" pitchFamily="34" charset="0"/>
                <a:cs typeface="Arial" panose="020B0604020202020204" pitchFamily="34" charset="0"/>
              </a:rPr>
              <a:t>the</a:t>
            </a:r>
          </a:p>
          <a:p>
            <a:r>
              <a:rPr lang="en-GB" sz="4200" b="1" dirty="0" smtClean="0">
                <a:solidFill>
                  <a:srgbClr val="36B555"/>
                </a:solidFill>
                <a:latin typeface="Arial" panose="020B0604020202020204" pitchFamily="34" charset="0"/>
                <a:cs typeface="Arial" panose="020B0604020202020204" pitchFamily="34" charset="0"/>
              </a:rPr>
              <a:t> </a:t>
            </a:r>
            <a:r>
              <a:rPr lang="en-GB" sz="4200" b="1" dirty="0">
                <a:solidFill>
                  <a:srgbClr val="36B555"/>
                </a:solidFill>
                <a:latin typeface="Arial" panose="020B0604020202020204" pitchFamily="34" charset="0"/>
                <a:cs typeface="Arial" panose="020B0604020202020204" pitchFamily="34" charset="0"/>
              </a:rPr>
              <a:t>Act?</a:t>
            </a:r>
            <a:endParaRPr lang="en-GB" sz="4200" b="1" u="sng" dirty="0">
              <a:solidFill>
                <a:srgbClr val="36B555"/>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03821" y="3946208"/>
            <a:ext cx="1440179" cy="2926080"/>
          </a:xfrm>
          <a:prstGeom prst="rect">
            <a:avLst/>
          </a:prstGeom>
        </p:spPr>
      </p:pic>
      <p:sp>
        <p:nvSpPr>
          <p:cNvPr id="2" name="Rectangle 1"/>
          <p:cNvSpPr/>
          <p:nvPr/>
        </p:nvSpPr>
        <p:spPr>
          <a:xfrm>
            <a:off x="1097278" y="1645921"/>
            <a:ext cx="7184571" cy="3416320"/>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“Essentially we want a system that will be simpler, where people will be asked about what matters to them and which captures what they can contribute to their own well-being”</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Mark </a:t>
            </a:r>
            <a:r>
              <a:rPr lang="en-GB" sz="2400" dirty="0" err="1">
                <a:latin typeface="Arial" panose="020B0604020202020204" pitchFamily="34" charset="0"/>
                <a:cs typeface="Arial" panose="020B0604020202020204" pitchFamily="34" charset="0"/>
              </a:rPr>
              <a:t>Drakeford</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A short film to help us understand</a:t>
            </a:r>
          </a:p>
          <a:p>
            <a:r>
              <a:rPr lang="en-GB" sz="2400" u="sng" dirty="0">
                <a:latin typeface="Arial" panose="020B0604020202020204" pitchFamily="34" charset="0"/>
                <a:cs typeface="Arial" panose="020B0604020202020204" pitchFamily="34" charset="0"/>
                <a:hlinkClick r:id="rId10"/>
              </a:rPr>
              <a:t>https://www.youtube.com/watch?v=a2KiTnsv5ZM&amp;feature=youtu.be</a:t>
            </a:r>
            <a:r>
              <a:rPr lang="en-GB"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5900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28564"/>
            <a:ext cx="9144000" cy="21130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Aft>
                <a:spcPts val="300"/>
              </a:spcAft>
            </a:pPr>
            <a:endParaRPr lang="en-GB" sz="4200" b="1" u="sng" dirty="0">
              <a:solidFill>
                <a:srgbClr val="5CC9E3"/>
              </a:solidFill>
              <a:latin typeface="Arial"/>
              <a:cs typeface="Arial"/>
            </a:endParaRPr>
          </a:p>
        </p:txBody>
      </p:sp>
      <p:pic>
        <p:nvPicPr>
          <p:cNvPr id="14" name="Picture 1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632194"/>
            <a:ext cx="1937346" cy="5227031"/>
          </a:xfrm>
          <a:prstGeom prst="rect">
            <a:avLst/>
          </a:prstGeom>
        </p:spPr>
      </p:pic>
      <p:pic>
        <p:nvPicPr>
          <p:cNvPr id="15" name="Picture 1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2" name="Rectangle 1"/>
          <p:cNvSpPr/>
          <p:nvPr/>
        </p:nvSpPr>
        <p:spPr>
          <a:xfrm>
            <a:off x="1436914" y="1645257"/>
            <a:ext cx="5904412" cy="2554545"/>
          </a:xfrm>
          <a:prstGeom prst="rect">
            <a:avLst/>
          </a:prstGeom>
        </p:spPr>
        <p:txBody>
          <a:bodyPr wrap="square">
            <a:spAutoFit/>
          </a:bodyPr>
          <a:lstStyle/>
          <a:p>
            <a:r>
              <a:rPr lang="en-GB" sz="4000" b="1" dirty="0">
                <a:solidFill>
                  <a:srgbClr val="36B555"/>
                </a:solidFill>
                <a:latin typeface="Arial" panose="020B0604020202020204" pitchFamily="34" charset="0"/>
                <a:cs typeface="Arial" panose="020B0604020202020204" pitchFamily="34" charset="0"/>
              </a:rPr>
              <a:t>What is the vision for our Information, Advice and Assistance </a:t>
            </a:r>
            <a:r>
              <a:rPr lang="en-GB" sz="4000" b="1" dirty="0" smtClean="0">
                <a:solidFill>
                  <a:srgbClr val="36B555"/>
                </a:solidFill>
                <a:latin typeface="Arial" panose="020B0604020202020204" pitchFamily="34" charset="0"/>
                <a:cs typeface="Arial" panose="020B0604020202020204" pitchFamily="34" charset="0"/>
              </a:rPr>
              <a:t>service</a:t>
            </a:r>
            <a:r>
              <a:rPr lang="en-GB" sz="4000" b="1" dirty="0">
                <a:solidFill>
                  <a:srgbClr val="36B555"/>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95594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314451"/>
            <a:ext cx="9144000" cy="31791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5200" b="1" u="sng" dirty="0" smtClean="0">
                <a:solidFill>
                  <a:srgbClr val="5CC9E3"/>
                </a:solidFill>
                <a:latin typeface="Arial"/>
                <a:cs typeface="Arial"/>
              </a:rPr>
              <a:t>Section 2</a:t>
            </a:r>
          </a:p>
          <a:p>
            <a:pPr>
              <a:lnSpc>
                <a:spcPct val="100000"/>
              </a:lnSpc>
            </a:pPr>
            <a:endParaRPr lang="en-GB" sz="5200" b="1" u="sng" dirty="0" smtClean="0">
              <a:solidFill>
                <a:srgbClr val="5CC9E3"/>
              </a:solidFill>
              <a:latin typeface="Arial"/>
              <a:cs typeface="Arial"/>
            </a:endParaRPr>
          </a:p>
          <a:p>
            <a:pPr>
              <a:lnSpc>
                <a:spcPct val="100000"/>
              </a:lnSpc>
            </a:pPr>
            <a:r>
              <a:rPr lang="en-GB" sz="5200" b="1" dirty="0" smtClean="0">
                <a:solidFill>
                  <a:srgbClr val="5CC9E3"/>
                </a:solidFill>
                <a:latin typeface="Arial"/>
                <a:cs typeface="Arial"/>
              </a:rPr>
              <a:t>Our own experience</a:t>
            </a:r>
            <a:endParaRPr lang="en-GB" sz="5200" b="1" dirty="0">
              <a:solidFill>
                <a:srgbClr val="5CC9E3"/>
              </a:solidFill>
              <a:latin typeface="Arial"/>
              <a:cs typeface="Arial"/>
            </a:endParaRPr>
          </a:p>
        </p:txBody>
      </p:sp>
      <p:pic>
        <p:nvPicPr>
          <p:cNvPr id="15" name="Picture 1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645257"/>
            <a:ext cx="1937346" cy="5227031"/>
          </a:xfrm>
          <a:prstGeom prst="rect">
            <a:avLst/>
          </a:prstGeom>
        </p:spPr>
      </p:pic>
      <p:pic>
        <p:nvPicPr>
          <p:cNvPr id="16" name="Picture 1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4092756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71434" y="271867"/>
            <a:ext cx="9144000" cy="115198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40000"/>
              </a:lnSpc>
              <a:spcAft>
                <a:spcPts val="400"/>
              </a:spcAft>
            </a:pPr>
            <a:r>
              <a:rPr lang="en-GB" sz="4200" b="1" dirty="0" smtClean="0">
                <a:solidFill>
                  <a:srgbClr val="5CC9E3"/>
                </a:solidFill>
                <a:latin typeface="Arial"/>
                <a:cs typeface="Arial"/>
              </a:rPr>
              <a:t>Think of a good example</a:t>
            </a:r>
            <a:endParaRPr lang="en-GB" sz="4200" b="1" dirty="0">
              <a:solidFill>
                <a:srgbClr val="5CC9E3"/>
              </a:solidFill>
              <a:latin typeface="Arial"/>
              <a:cs typeface="Arial"/>
            </a:endParaRPr>
          </a:p>
        </p:txBody>
      </p:sp>
      <p:sp>
        <p:nvSpPr>
          <p:cNvPr id="2" name="Rectangle 1"/>
          <p:cNvSpPr/>
          <p:nvPr/>
        </p:nvSpPr>
        <p:spPr>
          <a:xfrm>
            <a:off x="707230" y="1977001"/>
            <a:ext cx="7743825" cy="2585323"/>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In your busy conversations, think of an example of a good conversation you have had with a caller. </a:t>
            </a: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What pleased you most about it?</a:t>
            </a: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What did you achieve?</a:t>
            </a:r>
          </a:p>
          <a:p>
            <a:pPr marL="342900" indent="-342900" defTabSz="914377">
              <a:buClr>
                <a:srgbClr val="ED1E87"/>
              </a:buClr>
              <a:buFont typeface="Arial" panose="020B0604020202020204" pitchFamily="34" charset="0"/>
              <a:buChar char="•"/>
            </a:pPr>
            <a:endParaRPr lang="en-GB" altLang="en-US" dirty="0">
              <a:solidFill>
                <a:srgbClr val="595959"/>
              </a:solidFill>
              <a:latin typeface="Arial"/>
              <a:cs typeface="Arial"/>
            </a:endParaRPr>
          </a:p>
        </p:txBody>
      </p:sp>
      <p:pic>
        <p:nvPicPr>
          <p:cNvPr id="15" name="Picture 1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3132156"/>
            <a:ext cx="1386241" cy="3740131"/>
          </a:xfrm>
          <a:prstGeom prst="rect">
            <a:avLst/>
          </a:prstGeom>
        </p:spPr>
      </p:pic>
      <p:pic>
        <p:nvPicPr>
          <p:cNvPr id="16" name="Picture 1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2669980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914"/>
            <a:ext cx="9144000" cy="1325563"/>
          </a:xfrm>
        </p:spPr>
        <p:txBody>
          <a:bodyPr>
            <a:normAutofit/>
          </a:bodyPr>
          <a:lstStyle/>
          <a:p>
            <a:pPr algn="ctr"/>
            <a:r>
              <a:rPr lang="en-GB" sz="4200" b="1" dirty="0" smtClean="0">
                <a:solidFill>
                  <a:srgbClr val="5CC9E3"/>
                </a:solidFill>
                <a:latin typeface="Arial"/>
                <a:cs typeface="Arial"/>
              </a:rPr>
              <a:t>Key elements</a:t>
            </a:r>
            <a:endParaRPr lang="en-GB" sz="4200" b="1" dirty="0">
              <a:solidFill>
                <a:srgbClr val="5CC9E3"/>
              </a:solidFill>
              <a:latin typeface="Arial"/>
              <a:cs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949" y="153607"/>
            <a:ext cx="1495614" cy="1300794"/>
          </a:xfrm>
          <a:prstGeom prst="rect">
            <a:avLst/>
          </a:prstGeom>
        </p:spPr>
      </p:pic>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1645257"/>
            <a:ext cx="1937346" cy="5227031"/>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3" name="Rectangle 2"/>
          <p:cNvSpPr/>
          <p:nvPr/>
        </p:nvSpPr>
        <p:spPr>
          <a:xfrm>
            <a:off x="1344248" y="2624908"/>
            <a:ext cx="6413863" cy="120032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What are the most important elements of effective communication from your experience?</a:t>
            </a:r>
          </a:p>
        </p:txBody>
      </p:sp>
    </p:spTree>
    <p:extLst>
      <p:ext uri="{BB962C8B-B14F-4D97-AF65-F5344CB8AC3E}">
        <p14:creationId xmlns:p14="http://schemas.microsoft.com/office/powerpoint/2010/main" val="804091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3900</TotalTime>
  <Words>3998</Words>
  <Application>Microsoft Office PowerPoint</Application>
  <PresentationFormat>On-screen Show (4:3)</PresentationFormat>
  <Paragraphs>522</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Aim and objectives</vt:lpstr>
      <vt:lpstr>PowerPoint Presentation</vt:lpstr>
      <vt:lpstr>PowerPoint Presentation</vt:lpstr>
      <vt:lpstr>PowerPoint Presentation</vt:lpstr>
      <vt:lpstr>PowerPoint Presentation</vt:lpstr>
      <vt:lpstr>PowerPoint Presentation</vt:lpstr>
      <vt:lpstr>PowerPoint Presentation</vt:lpstr>
      <vt:lpstr>Key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Denbighshire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Clare &amp; Bev</dc:title>
  <dc:creator>Clare Hughes</dc:creator>
  <cp:lastModifiedBy>Dyfan Jones</cp:lastModifiedBy>
  <cp:revision>263</cp:revision>
  <cp:lastPrinted>2016-06-06T14:57:54Z</cp:lastPrinted>
  <dcterms:created xsi:type="dcterms:W3CDTF">2015-12-11T11:52:52Z</dcterms:created>
  <dcterms:modified xsi:type="dcterms:W3CDTF">2017-10-23T12:40:25Z</dcterms:modified>
</cp:coreProperties>
</file>