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8"/>
  </p:notesMasterIdLst>
  <p:handoutMasterIdLst>
    <p:handoutMasterId r:id="rId39"/>
  </p:handoutMasterIdLst>
  <p:sldIdLst>
    <p:sldId id="287" r:id="rId2"/>
    <p:sldId id="258" r:id="rId3"/>
    <p:sldId id="281" r:id="rId4"/>
    <p:sldId id="280" r:id="rId5"/>
    <p:sldId id="284" r:id="rId6"/>
    <p:sldId id="262" r:id="rId7"/>
    <p:sldId id="275" r:id="rId8"/>
    <p:sldId id="266" r:id="rId9"/>
    <p:sldId id="282" r:id="rId10"/>
    <p:sldId id="265" r:id="rId11"/>
    <p:sldId id="277" r:id="rId12"/>
    <p:sldId id="267" r:id="rId13"/>
    <p:sldId id="286" r:id="rId14"/>
    <p:sldId id="308" r:id="rId15"/>
    <p:sldId id="276" r:id="rId16"/>
    <p:sldId id="288" r:id="rId17"/>
    <p:sldId id="289" r:id="rId18"/>
    <p:sldId id="26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4"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441"/>
    <a:srgbClr val="5CC9E3"/>
    <a:srgbClr val="EF9526"/>
    <a:srgbClr val="ED1E87"/>
    <a:srgbClr val="36B555"/>
    <a:srgbClr val="FDC536"/>
    <a:srgbClr val="595959"/>
    <a:srgbClr val="E9DCF8"/>
    <a:srgbClr val="6D32D6"/>
    <a:srgbClr val="D8BC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0144" autoAdjust="0"/>
  </p:normalViewPr>
  <p:slideViewPr>
    <p:cSldViewPr snapToGrid="0">
      <p:cViewPr varScale="1">
        <p:scale>
          <a:sx n="62" d="100"/>
          <a:sy n="62" d="100"/>
        </p:scale>
        <p:origin x="-1386" y="-78"/>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61" d="100"/>
          <a:sy n="61" d="100"/>
        </p:scale>
        <p:origin x="-3245" y="-10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189" cy="497285"/>
          </a:xfrm>
          <a:prstGeom prst="rect">
            <a:avLst/>
          </a:prstGeom>
        </p:spPr>
        <p:txBody>
          <a:bodyPr vert="horz" lIns="91504" tIns="45752" rIns="91504" bIns="45752" rtlCol="0"/>
          <a:lstStyle>
            <a:lvl1pPr algn="l">
              <a:defRPr sz="1200"/>
            </a:lvl1pPr>
          </a:lstStyle>
          <a:p>
            <a:endParaRPr lang="en-GB"/>
          </a:p>
        </p:txBody>
      </p:sp>
      <p:sp>
        <p:nvSpPr>
          <p:cNvPr id="3" name="Date Placeholder 2"/>
          <p:cNvSpPr>
            <a:spLocks noGrp="1"/>
          </p:cNvSpPr>
          <p:nvPr>
            <p:ph type="dt" sz="quarter" idx="1"/>
          </p:nvPr>
        </p:nvSpPr>
        <p:spPr>
          <a:xfrm>
            <a:off x="3849900" y="1"/>
            <a:ext cx="2946189" cy="497285"/>
          </a:xfrm>
          <a:prstGeom prst="rect">
            <a:avLst/>
          </a:prstGeom>
        </p:spPr>
        <p:txBody>
          <a:bodyPr vert="horz" lIns="91504" tIns="45752" rIns="91504" bIns="45752" rtlCol="0"/>
          <a:lstStyle>
            <a:lvl1pPr algn="r">
              <a:defRPr sz="1200"/>
            </a:lvl1pPr>
          </a:lstStyle>
          <a:p>
            <a:fld id="{97632211-014B-4494-BE29-13DB8277A1A8}" type="datetimeFigureOut">
              <a:rPr lang="en-GB" smtClean="0"/>
              <a:t>18/10/2017</a:t>
            </a:fld>
            <a:endParaRPr lang="en-GB"/>
          </a:p>
        </p:txBody>
      </p:sp>
      <p:sp>
        <p:nvSpPr>
          <p:cNvPr id="4" name="Footer Placeholder 3"/>
          <p:cNvSpPr>
            <a:spLocks noGrp="1"/>
          </p:cNvSpPr>
          <p:nvPr>
            <p:ph type="ftr" sz="quarter" idx="2"/>
          </p:nvPr>
        </p:nvSpPr>
        <p:spPr>
          <a:xfrm>
            <a:off x="2" y="9429354"/>
            <a:ext cx="2946189" cy="497284"/>
          </a:xfrm>
          <a:prstGeom prst="rect">
            <a:avLst/>
          </a:prstGeom>
        </p:spPr>
        <p:txBody>
          <a:bodyPr vert="horz" lIns="91504" tIns="45752" rIns="91504" bIns="45752" rtlCol="0" anchor="b"/>
          <a:lstStyle>
            <a:lvl1pPr algn="l">
              <a:defRPr sz="1200"/>
            </a:lvl1pPr>
          </a:lstStyle>
          <a:p>
            <a:endParaRPr lang="en-GB"/>
          </a:p>
        </p:txBody>
      </p:sp>
      <p:sp>
        <p:nvSpPr>
          <p:cNvPr id="5" name="Slide Number Placeholder 4"/>
          <p:cNvSpPr>
            <a:spLocks noGrp="1"/>
          </p:cNvSpPr>
          <p:nvPr>
            <p:ph type="sldNum" sz="quarter" idx="3"/>
          </p:nvPr>
        </p:nvSpPr>
        <p:spPr>
          <a:xfrm>
            <a:off x="3849900" y="9429354"/>
            <a:ext cx="2946189" cy="497284"/>
          </a:xfrm>
          <a:prstGeom prst="rect">
            <a:avLst/>
          </a:prstGeom>
        </p:spPr>
        <p:txBody>
          <a:bodyPr vert="horz" lIns="91504" tIns="45752" rIns="91504" bIns="45752" rtlCol="0" anchor="b"/>
          <a:lstStyle>
            <a:lvl1pPr algn="r">
              <a:defRPr sz="1200"/>
            </a:lvl1pPr>
          </a:lstStyle>
          <a:p>
            <a:fld id="{E325B3A6-AB18-49CC-9F55-7D99F89FD2C6}" type="slidenum">
              <a:rPr lang="en-GB" smtClean="0"/>
              <a:t>‹#›</a:t>
            </a:fld>
            <a:endParaRPr lang="en-GB"/>
          </a:p>
        </p:txBody>
      </p:sp>
    </p:spTree>
    <p:extLst>
      <p:ext uri="{BB962C8B-B14F-4D97-AF65-F5344CB8AC3E}">
        <p14:creationId xmlns:p14="http://schemas.microsoft.com/office/powerpoint/2010/main" val="9173138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504" tIns="45752" rIns="91504" bIns="45752" rtlCol="0"/>
          <a:lstStyle>
            <a:lvl1pPr algn="l">
              <a:defRPr sz="1200"/>
            </a:lvl1pPr>
          </a:lstStyle>
          <a:p>
            <a:endParaRPr lang="en-GB"/>
          </a:p>
        </p:txBody>
      </p:sp>
      <p:sp>
        <p:nvSpPr>
          <p:cNvPr id="3" name="Date Placeholder 2"/>
          <p:cNvSpPr>
            <a:spLocks noGrp="1"/>
          </p:cNvSpPr>
          <p:nvPr>
            <p:ph type="dt" idx="1"/>
          </p:nvPr>
        </p:nvSpPr>
        <p:spPr>
          <a:xfrm>
            <a:off x="3850445" y="0"/>
            <a:ext cx="2945659" cy="498056"/>
          </a:xfrm>
          <a:prstGeom prst="rect">
            <a:avLst/>
          </a:prstGeom>
        </p:spPr>
        <p:txBody>
          <a:bodyPr vert="horz" lIns="91504" tIns="45752" rIns="91504" bIns="45752" rtlCol="0"/>
          <a:lstStyle>
            <a:lvl1pPr algn="r">
              <a:defRPr sz="1200"/>
            </a:lvl1pPr>
          </a:lstStyle>
          <a:p>
            <a:fld id="{C6BE52C9-690B-4620-A9C6-A2FADF2D31F4}" type="datetimeFigureOut">
              <a:rPr lang="en-GB" smtClean="0"/>
              <a:t>18/10/2017</a:t>
            </a:fld>
            <a:endParaRPr lang="en-GB"/>
          </a:p>
        </p:txBody>
      </p:sp>
      <p:sp>
        <p:nvSpPr>
          <p:cNvPr id="4" name="Slide Image Placeholder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504" tIns="45752" rIns="91504" bIns="45752" rtlCol="0" anchor="ctr"/>
          <a:lstStyle/>
          <a:p>
            <a:endParaRPr lang="en-GB"/>
          </a:p>
        </p:txBody>
      </p:sp>
      <p:sp>
        <p:nvSpPr>
          <p:cNvPr id="5" name="Notes Placeholder 4"/>
          <p:cNvSpPr>
            <a:spLocks noGrp="1"/>
          </p:cNvSpPr>
          <p:nvPr>
            <p:ph type="body" sz="quarter" idx="3"/>
          </p:nvPr>
        </p:nvSpPr>
        <p:spPr>
          <a:xfrm>
            <a:off x="679768" y="4777194"/>
            <a:ext cx="5438140" cy="3908613"/>
          </a:xfrm>
          <a:prstGeom prst="rect">
            <a:avLst/>
          </a:prstGeom>
        </p:spPr>
        <p:txBody>
          <a:bodyPr vert="horz" lIns="91504" tIns="45752" rIns="91504" bIns="457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504" tIns="45752" rIns="91504" bIns="45752"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4"/>
            <a:ext cx="2945659" cy="498054"/>
          </a:xfrm>
          <a:prstGeom prst="rect">
            <a:avLst/>
          </a:prstGeom>
        </p:spPr>
        <p:txBody>
          <a:bodyPr vert="horz" lIns="91504" tIns="45752" rIns="91504" bIns="45752" rtlCol="0" anchor="b"/>
          <a:lstStyle>
            <a:lvl1pPr algn="r">
              <a:defRPr sz="1200"/>
            </a:lvl1pPr>
          </a:lstStyle>
          <a:p>
            <a:fld id="{6A4AAAC3-7B93-4108-9BB7-94A250CD2D89}" type="slidenum">
              <a:rPr lang="en-GB" smtClean="0"/>
              <a:t>‹#›</a:t>
            </a:fld>
            <a:endParaRPr lang="en-GB"/>
          </a:p>
        </p:txBody>
      </p:sp>
    </p:spTree>
    <p:extLst>
      <p:ext uri="{BB962C8B-B14F-4D97-AF65-F5344CB8AC3E}">
        <p14:creationId xmlns:p14="http://schemas.microsoft.com/office/powerpoint/2010/main" val="17295659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A4AAAC3-7B93-4108-9BB7-94A250CD2D89}" type="slidenum">
              <a:rPr lang="en-GB" smtClean="0"/>
              <a:t>1</a:t>
            </a:fld>
            <a:endParaRPr lang="en-GB"/>
          </a:p>
        </p:txBody>
      </p:sp>
    </p:spTree>
    <p:extLst>
      <p:ext uri="{BB962C8B-B14F-4D97-AF65-F5344CB8AC3E}">
        <p14:creationId xmlns:p14="http://schemas.microsoft.com/office/powerpoint/2010/main" val="418495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439738"/>
            <a:ext cx="4467225" cy="3351212"/>
          </a:xfrm>
        </p:spPr>
      </p:sp>
      <p:sp>
        <p:nvSpPr>
          <p:cNvPr id="3" name="Notes Placeholder 2"/>
          <p:cNvSpPr>
            <a:spLocks noGrp="1"/>
          </p:cNvSpPr>
          <p:nvPr>
            <p:ph type="body" idx="1"/>
          </p:nvPr>
        </p:nvSpPr>
        <p:spPr>
          <a:xfrm>
            <a:off x="400833" y="4045261"/>
            <a:ext cx="6025019" cy="5447951"/>
          </a:xfrm>
        </p:spPr>
        <p:txBody>
          <a:bodyPr/>
          <a:lstStyle/>
          <a:p>
            <a:pPr defTabSz="915040">
              <a:defRPr/>
            </a:pPr>
            <a:endParaRPr lang="en-GB" sz="1200" b="0" i="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10</a:t>
            </a:fld>
            <a:endParaRPr lang="en-GB"/>
          </a:p>
        </p:txBody>
      </p:sp>
    </p:spTree>
    <p:extLst>
      <p:ext uri="{BB962C8B-B14F-4D97-AF65-F5344CB8AC3E}">
        <p14:creationId xmlns:p14="http://schemas.microsoft.com/office/powerpoint/2010/main" val="3067332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977900"/>
            <a:ext cx="4467225" cy="3351213"/>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Everyone in the organisation needs to know where they are heading on this and why.  If senior managers can’t articulate it to each other or describe it to those outside of the organisation – particularly the public – then you’ll never have an effective service with committed and satisfied staff.</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Things to consider: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Are you signing up to a concept or are you making a change?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does IAA look like for the individual using the service?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do you allocate services?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do you record staff time as a resource? </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11</a:t>
            </a:fld>
            <a:endParaRPr lang="en-GB"/>
          </a:p>
        </p:txBody>
      </p:sp>
    </p:spTree>
    <p:extLst>
      <p:ext uri="{BB962C8B-B14F-4D97-AF65-F5344CB8AC3E}">
        <p14:creationId xmlns:p14="http://schemas.microsoft.com/office/powerpoint/2010/main" val="1415921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954088"/>
            <a:ext cx="4467225" cy="3351212"/>
          </a:xfrm>
        </p:spPr>
      </p:sp>
      <p:sp>
        <p:nvSpPr>
          <p:cNvPr id="3" name="Notes Placeholder 2"/>
          <p:cNvSpPr>
            <a:spLocks noGrp="1"/>
          </p:cNvSpPr>
          <p:nvPr>
            <p:ph type="body" idx="1"/>
          </p:nvPr>
        </p:nvSpPr>
        <p:spPr>
          <a:xfrm>
            <a:off x="288099" y="4796702"/>
            <a:ext cx="6292428" cy="496449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a:t>
            </a:r>
            <a:r>
              <a:rPr lang="en-GB" baseline="0" dirty="0" smtClean="0"/>
              <a:t> smaller groups, ask people to discuss each of these groups and why they are important. Take feedback and invite comments from the wider group on people’s thoughts.</a:t>
            </a:r>
            <a:endParaRPr lang="en-GB"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12</a:t>
            </a:fld>
            <a:endParaRPr lang="en-GB"/>
          </a:p>
        </p:txBody>
      </p:sp>
    </p:spTree>
    <p:extLst>
      <p:ext uri="{BB962C8B-B14F-4D97-AF65-F5344CB8AC3E}">
        <p14:creationId xmlns:p14="http://schemas.microsoft.com/office/powerpoint/2010/main" val="154638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314325"/>
            <a:ext cx="4467225" cy="3351213"/>
          </a:xfrm>
        </p:spPr>
      </p:sp>
      <p:sp>
        <p:nvSpPr>
          <p:cNvPr id="3" name="Notes Placeholder 2"/>
          <p:cNvSpPr>
            <a:spLocks noGrp="1"/>
          </p:cNvSpPr>
          <p:nvPr>
            <p:ph type="body" idx="1"/>
          </p:nvPr>
        </p:nvSpPr>
        <p:spPr>
          <a:xfrm>
            <a:off x="160501" y="4007688"/>
            <a:ext cx="6420026" cy="5498047"/>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You may want to come back to these questions at the end of the session and think about how to prioritise your actions / response. Ask yourself what your desired outcomes are as managers.</a:t>
            </a:r>
          </a:p>
          <a:p>
            <a:pPr marL="0" indent="0">
              <a:buNone/>
            </a:pPr>
            <a:endParaRPr lang="en-GB" sz="1100" baseline="0"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13</a:t>
            </a:fld>
            <a:endParaRPr lang="en-GB"/>
          </a:p>
        </p:txBody>
      </p:sp>
    </p:spTree>
    <p:extLst>
      <p:ext uri="{BB962C8B-B14F-4D97-AF65-F5344CB8AC3E}">
        <p14:creationId xmlns:p14="http://schemas.microsoft.com/office/powerpoint/2010/main" val="154638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439738"/>
            <a:ext cx="4467225" cy="3351212"/>
          </a:xfrm>
        </p:spPr>
      </p:sp>
      <p:sp>
        <p:nvSpPr>
          <p:cNvPr id="3" name="Notes Placeholder 2"/>
          <p:cNvSpPr>
            <a:spLocks noGrp="1"/>
          </p:cNvSpPr>
          <p:nvPr>
            <p:ph type="body" idx="1"/>
          </p:nvPr>
        </p:nvSpPr>
        <p:spPr>
          <a:xfrm>
            <a:off x="400833" y="4045261"/>
            <a:ext cx="6025019" cy="5447951"/>
          </a:xfrm>
        </p:spPr>
        <p:txBody>
          <a:bodyPr/>
          <a:lstStyle/>
          <a:p>
            <a:pPr defTabSz="915040">
              <a:defRPr/>
            </a:pPr>
            <a:endParaRPr lang="en-GB" sz="1200" b="0" i="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14</a:t>
            </a:fld>
            <a:endParaRPr lang="en-GB"/>
          </a:p>
        </p:txBody>
      </p:sp>
    </p:spTree>
    <p:extLst>
      <p:ext uri="{BB962C8B-B14F-4D97-AF65-F5344CB8AC3E}">
        <p14:creationId xmlns:p14="http://schemas.microsoft.com/office/powerpoint/2010/main" val="306733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512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chance to look</a:t>
            </a:r>
            <a:r>
              <a:rPr lang="en-GB" baseline="0" dirty="0" smtClean="0"/>
              <a:t> at and understand the fundamental principles of the training that the frontline resource pack teaches.</a:t>
            </a:r>
            <a:endParaRPr lang="en-GB" dirty="0" smtClean="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15</a:t>
            </a:fld>
            <a:endParaRPr lang="en-GB"/>
          </a:p>
        </p:txBody>
      </p:sp>
    </p:spTree>
    <p:extLst>
      <p:ext uri="{BB962C8B-B14F-4D97-AF65-F5344CB8AC3E}">
        <p14:creationId xmlns:p14="http://schemas.microsoft.com/office/powerpoint/2010/main" val="615696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512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Explore</a:t>
            </a:r>
            <a:r>
              <a:rPr lang="en-GB" baseline="0" dirty="0" smtClean="0"/>
              <a:t> this question i</a:t>
            </a:r>
            <a:r>
              <a:rPr lang="en-GB" dirty="0" smtClean="0"/>
              <a:t>n the light of experience.  Take general comm</a:t>
            </a:r>
            <a:r>
              <a:rPr lang="en-GB" baseline="0" dirty="0" smtClean="0"/>
              <a:t>ents and move on to next slide to precis </a:t>
            </a:r>
            <a:endParaRPr lang="en-GB" dirty="0" smtClean="0"/>
          </a:p>
          <a:p>
            <a:endParaRPr lang="en-GB" dirty="0" smtClean="0"/>
          </a:p>
          <a:p>
            <a:r>
              <a:rPr lang="en-GB" dirty="0" smtClean="0"/>
              <a:t>Remember,</a:t>
            </a:r>
            <a:r>
              <a:rPr lang="en-GB" baseline="0" dirty="0" smtClean="0"/>
              <a:t> t</a:t>
            </a:r>
            <a:r>
              <a:rPr lang="en-GB" dirty="0" smtClean="0"/>
              <a:t>his is what we will be</a:t>
            </a:r>
            <a:r>
              <a:rPr lang="en-GB" baseline="0" dirty="0" smtClean="0"/>
              <a:t> talking to your front line staff about. </a:t>
            </a:r>
            <a:endParaRPr lang="en-GB" dirty="0" smtClean="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16</a:t>
            </a:fld>
            <a:endParaRPr lang="en-GB"/>
          </a:p>
        </p:txBody>
      </p:sp>
    </p:spTree>
    <p:extLst>
      <p:ext uri="{BB962C8B-B14F-4D97-AF65-F5344CB8AC3E}">
        <p14:creationId xmlns:p14="http://schemas.microsoft.com/office/powerpoint/2010/main" val="61569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51213"/>
          </a:xfrm>
        </p:spPr>
      </p:sp>
      <p:sp>
        <p:nvSpPr>
          <p:cNvPr id="3" name="Notes Placeholder 2"/>
          <p:cNvSpPr>
            <a:spLocks noGrp="1"/>
          </p:cNvSpPr>
          <p:nvPr>
            <p:ph type="body" idx="1"/>
          </p:nvPr>
        </p:nvSpPr>
        <p:spPr/>
        <p:txBody>
          <a:bodyPr/>
          <a:lstStyle/>
          <a:p>
            <a:r>
              <a:rPr lang="en-GB" dirty="0" smtClean="0"/>
              <a:t>Here we have the key elements of good communication. If we as</a:t>
            </a:r>
            <a:r>
              <a:rPr lang="en-GB" baseline="0" dirty="0" smtClean="0"/>
              <a:t> managers understand the importance of these key elements, then we will appreciate the importance of our staff </a:t>
            </a:r>
            <a:r>
              <a:rPr lang="en-GB" b="1" baseline="0" dirty="0" smtClean="0"/>
              <a:t>understanding and acknowledging </a:t>
            </a:r>
            <a:r>
              <a:rPr lang="en-GB" baseline="0" dirty="0" smtClean="0"/>
              <a:t>them within their practice.  NB Simply instructing and expecting staff to operate in this way possibly by following a script, will not work as without the context and rationale but doesn’t carry weight and acceptance. </a:t>
            </a:r>
            <a:endParaRPr lang="en-GB" dirty="0"/>
          </a:p>
        </p:txBody>
      </p:sp>
      <p:sp>
        <p:nvSpPr>
          <p:cNvPr id="4" name="Slide Number Placeholder 3"/>
          <p:cNvSpPr>
            <a:spLocks noGrp="1"/>
          </p:cNvSpPr>
          <p:nvPr>
            <p:ph type="sldNum" sz="quarter" idx="10"/>
          </p:nvPr>
        </p:nvSpPr>
        <p:spPr/>
        <p:txBody>
          <a:bodyPr/>
          <a:lstStyle/>
          <a:p>
            <a:fld id="{6A4AAAC3-7B93-4108-9BB7-94A250CD2D89}" type="slidenum">
              <a:rPr lang="en-GB" smtClean="0"/>
              <a:t>17</a:t>
            </a:fld>
            <a:endParaRPr lang="en-GB"/>
          </a:p>
        </p:txBody>
      </p:sp>
    </p:spTree>
    <p:extLst>
      <p:ext uri="{BB962C8B-B14F-4D97-AF65-F5344CB8AC3E}">
        <p14:creationId xmlns:p14="http://schemas.microsoft.com/office/powerpoint/2010/main" val="615696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dirty="0" smtClean="0"/>
              <a:t>3</a:t>
            </a:r>
            <a:r>
              <a:rPr lang="en-GB" baseline="30000" dirty="0" smtClean="0"/>
              <a:t>rd</a:t>
            </a:r>
            <a:r>
              <a:rPr lang="en-GB" dirty="0" smtClean="0"/>
              <a:t> bullet – we tend not to think about both people</a:t>
            </a:r>
            <a:r>
              <a:rPr lang="en-GB" baseline="0" dirty="0" smtClean="0"/>
              <a:t> in the conversation as learning. Generally we think of the worker as needing to receive and process information.</a:t>
            </a:r>
          </a:p>
          <a:p>
            <a:endParaRPr lang="en-GB" baseline="0" dirty="0" smtClean="0"/>
          </a:p>
          <a:p>
            <a:r>
              <a:rPr lang="en-GB" baseline="0" dirty="0" smtClean="0"/>
              <a:t>But effective reflection and an empathic style can help the individual clarify what it is they are specifically concerned about. </a:t>
            </a:r>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18</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51213"/>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is the basis for the strengths based conversation rather than starting with the deficit model.</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Focussing our Skills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need to equally notice people for the problems they face, not just the problems they cause.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should notice people’s abilities to alter their course.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should focus on their hopes and aspirations.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should notice wherever possible, the ability people have to offset their own risk and concerns.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should notice the strengths of families / groups / units and support what's important to them, building on their resilience.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19</a:t>
            </a:fld>
            <a:endParaRPr lang="en-GB"/>
          </a:p>
        </p:txBody>
      </p:sp>
    </p:spTree>
    <p:extLst>
      <p:ext uri="{BB962C8B-B14F-4D97-AF65-F5344CB8AC3E}">
        <p14:creationId xmlns:p14="http://schemas.microsoft.com/office/powerpoint/2010/main" val="61569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90563"/>
            <a:ext cx="4467225" cy="3351212"/>
          </a:xfrm>
        </p:spPr>
      </p:sp>
      <p:sp>
        <p:nvSpPr>
          <p:cNvPr id="3" name="Notes Placeholder 2"/>
          <p:cNvSpPr>
            <a:spLocks noGrp="1"/>
          </p:cNvSpPr>
          <p:nvPr>
            <p:ph type="body" idx="1"/>
          </p:nvPr>
        </p:nvSpPr>
        <p:spPr>
          <a:xfrm>
            <a:off x="275573" y="4777194"/>
            <a:ext cx="6300591" cy="3908613"/>
          </a:xfrm>
        </p:spPr>
        <p:txBody>
          <a:bodyPr/>
          <a:lstStyle/>
          <a:p>
            <a:r>
              <a:rPr lang="en-GB" sz="1200" kern="1200" dirty="0" smtClean="0">
                <a:solidFill>
                  <a:schemeClr val="tx1"/>
                </a:solidFill>
                <a:effectLst/>
                <a:latin typeface="+mn-lt"/>
                <a:ea typeface="+mn-ea"/>
                <a:cs typeface="+mn-cs"/>
              </a:rPr>
              <a:t>Setting the scene for the trainer.</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Work is already underway to consider what such services need to look like and many have already moved to restructure their arrangements. These resources are simply intended to support those on-going developments.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Please use these materials in the way that best suits and supports the organisation move towards outcomes focussed practice.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trainer to explain to participants this workshop is an important precursor to a skills based workshop with the frontline workforce.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2</a:t>
            </a:fld>
            <a:endParaRPr lang="en-GB" dirty="0"/>
          </a:p>
        </p:txBody>
      </p:sp>
    </p:spTree>
    <p:extLst>
      <p:ext uri="{BB962C8B-B14F-4D97-AF65-F5344CB8AC3E}">
        <p14:creationId xmlns:p14="http://schemas.microsoft.com/office/powerpoint/2010/main" val="354275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Bullet 1 – ergo    ------    and therefore keep people safe. </a:t>
            </a:r>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20</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US" sz="1200" kern="1200" dirty="0" smtClean="0">
                <a:solidFill>
                  <a:schemeClr val="tx1"/>
                </a:solidFill>
                <a:effectLst/>
                <a:latin typeface="+mn-lt"/>
                <a:ea typeface="+mn-ea"/>
                <a:cs typeface="+mn-cs"/>
              </a:rPr>
              <a:t>Ask people to take a brief moment to think of something they really want to change and that they often think about doing.</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them to make a commitment now to seriously do something about their issue this weekend.</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Imagine we have come back together in a week’s time.  How many of us do you think will not have been able to keep their promise?</a:t>
            </a:r>
            <a:r>
              <a:rPr lang="en-GB"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Why might that be?  A bad day, other priorities, put off for another week?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needed is an understanding that as humans when placed under pressure to respond to another person’s direction or suggestions we are highly unlikely to follow through.</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in our heads the issue becomes less important, because we are less confident we can do something about it and we are not ready to change. </a:t>
            </a:r>
            <a:endParaRPr lang="en-GB" sz="1200" kern="1200" dirty="0" smtClean="0">
              <a:solidFill>
                <a:schemeClr val="tx1"/>
              </a:solidFill>
              <a:effectLst/>
              <a:latin typeface="+mn-lt"/>
              <a:ea typeface="+mn-ea"/>
              <a:cs typeface="+mn-cs"/>
            </a:endParaRPr>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21</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Displaying empathy leads to openness a critical position to get to if we are to identify as far as possible what’s going on for an individual and resolve or start to resolve the issue / s with them  - but from an acknowledgement of their strengths and abilities. </a:t>
            </a:r>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22</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Understanding the ‘principles’ of effective communication.</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Listen and express empathy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Explore concerns and aspirations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Expect natural defensiveness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Support the persons sense of their abilities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Avoid arguments and confrontation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Time should be spent ensuring staff understand the ‘why’ as well as the ‘how’ as experience shows that with that understanding comes the desire and confidence over time to successfully apply the learning.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23</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dirty="0" smtClean="0"/>
              <a:t>IAA staff are particularly geared up to respond fairly swiftly with advice</a:t>
            </a:r>
            <a:r>
              <a:rPr lang="en-GB" baseline="0" dirty="0" smtClean="0"/>
              <a:t> or diving in with a possible solution.</a:t>
            </a:r>
          </a:p>
          <a:p>
            <a:endParaRPr lang="en-GB" baseline="0" dirty="0" smtClean="0"/>
          </a:p>
          <a:p>
            <a:r>
              <a:rPr lang="en-GB" baseline="0" dirty="0" smtClean="0"/>
              <a:t>Not disastrous you might rightly say, but not helpful if we need to help somebody think through things for themselves with reflections and open questions when appropriate.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Make a link to the section in the skills pack for practitioners on ‘Referrals’. Useful for managers to understand the possible limitations of the initial conversation and when to refer on (from the practitioner point of view).</a:t>
            </a:r>
          </a:p>
          <a:p>
            <a:endParaRPr lang="en-GB" dirty="0"/>
          </a:p>
        </p:txBody>
      </p:sp>
      <p:sp>
        <p:nvSpPr>
          <p:cNvPr id="4" name="Slide Number Placeholder 3"/>
          <p:cNvSpPr>
            <a:spLocks noGrp="1"/>
          </p:cNvSpPr>
          <p:nvPr>
            <p:ph type="sldNum" sz="quarter" idx="10"/>
          </p:nvPr>
        </p:nvSpPr>
        <p:spPr/>
        <p:txBody>
          <a:bodyPr/>
          <a:lstStyle/>
          <a:p>
            <a:fld id="{6A4AAAC3-7B93-4108-9BB7-94A250CD2D89}" type="slidenum">
              <a:rPr lang="en-GB" smtClean="0"/>
              <a:t>24</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their workshop,</a:t>
            </a:r>
            <a:r>
              <a:rPr lang="en-GB" baseline="0" dirty="0" smtClean="0"/>
              <a:t> s</a:t>
            </a:r>
            <a:r>
              <a:rPr lang="en-GB" dirty="0" smtClean="0"/>
              <a:t>taff are</a:t>
            </a:r>
            <a:r>
              <a:rPr lang="en-GB" baseline="0" dirty="0" smtClean="0"/>
              <a:t> given the opportunity to start to practice working through each of these following stages. </a:t>
            </a:r>
            <a:endParaRPr lang="en-GB" dirty="0" smtClean="0"/>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25</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26</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Be clear about the difference between a personal and a service outcome.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Both can be equally important, but we need to understand the difference and be able to describe it to workers who will be asked to record it.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Ask people to suggest what the difference might be?</a:t>
            </a:r>
          </a:p>
          <a:p>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27</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dirty="0" smtClean="0"/>
              <a:t>1</a:t>
            </a:r>
            <a:r>
              <a:rPr lang="en-GB" baseline="30000" dirty="0" smtClean="0"/>
              <a:t>st</a:t>
            </a:r>
            <a:r>
              <a:rPr lang="en-GB" dirty="0" smtClean="0"/>
              <a:t> - outcome from a 84 year old man</a:t>
            </a:r>
            <a:r>
              <a:rPr lang="en-GB" baseline="0" dirty="0" smtClean="0"/>
              <a:t> struggling to feel ‘that I’m not on the scrap heap’ and just a burden </a:t>
            </a:r>
            <a:r>
              <a:rPr lang="en-GB" baseline="0" smtClean="0"/>
              <a:t>to everyone.</a:t>
            </a:r>
          </a:p>
          <a:p>
            <a:endParaRPr lang="en-GB" baseline="0" dirty="0" smtClean="0"/>
          </a:p>
          <a:p>
            <a:r>
              <a:rPr lang="en-GB" baseline="0" dirty="0" smtClean="0"/>
              <a:t>2</a:t>
            </a:r>
            <a:r>
              <a:rPr lang="en-GB" baseline="30000" dirty="0" smtClean="0"/>
              <a:t>nd</a:t>
            </a:r>
            <a:r>
              <a:rPr lang="en-GB" baseline="0" dirty="0" smtClean="0"/>
              <a:t> – outcome for a mother putting her life back together having experienced domestic violence and about to be rehoused. Being rehoused is not the personal outcome.</a:t>
            </a:r>
          </a:p>
          <a:p>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28</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 outcome from a 84 year old man struggling to feel ‘that I’m not on the scrap heap’ and just a burden to everyone. The drive from his family was to be safely moved to a residential home where they felt he would be safer – but not what he wanted (he wasn’t prepared initially to accept help either but the </a:t>
            </a:r>
            <a:r>
              <a:rPr lang="en-GB" sz="1200" kern="1200" dirty="0" smtClean="0">
                <a:solidFill>
                  <a:schemeClr val="tx1"/>
                </a:solidFill>
                <a:effectLst/>
                <a:latin typeface="+mn-lt"/>
                <a:ea typeface="+mn-ea"/>
                <a:cs typeface="+mn-cs"/>
              </a:rPr>
              <a:t>social</a:t>
            </a:r>
            <a:r>
              <a:rPr lang="en-GB" sz="1200" kern="1200" baseline="0" dirty="0" smtClean="0">
                <a:solidFill>
                  <a:schemeClr val="tx1"/>
                </a:solidFill>
                <a:effectLst/>
                <a:latin typeface="+mn-lt"/>
                <a:ea typeface="+mn-ea"/>
                <a:cs typeface="+mn-cs"/>
              </a:rPr>
              <a:t> work</a:t>
            </a:r>
            <a:r>
              <a:rPr lang="en-GB" sz="1200" kern="1200" dirty="0" smtClean="0">
                <a:solidFill>
                  <a:schemeClr val="tx1"/>
                </a:solidFill>
                <a:effectLst/>
                <a:latin typeface="+mn-lt"/>
                <a:ea typeface="+mn-ea"/>
                <a:cs typeface="+mn-cs"/>
              </a:rPr>
              <a:t>er </a:t>
            </a:r>
            <a:r>
              <a:rPr lang="en-GB" sz="1200" kern="1200" dirty="0" smtClean="0">
                <a:solidFill>
                  <a:schemeClr val="tx1"/>
                </a:solidFill>
                <a:effectLst/>
                <a:latin typeface="+mn-lt"/>
                <a:ea typeface="+mn-ea"/>
                <a:cs typeface="+mn-cs"/>
              </a:rPr>
              <a:t>brokered agreement which persuaded  him to accept help.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2</a:t>
            </a:r>
            <a:r>
              <a:rPr lang="en-GB" sz="1200" kern="1200" baseline="30000" dirty="0" smtClean="0">
                <a:solidFill>
                  <a:schemeClr val="tx1"/>
                </a:solidFill>
                <a:effectLst/>
                <a:latin typeface="+mn-lt"/>
                <a:ea typeface="+mn-ea"/>
                <a:cs typeface="+mn-cs"/>
              </a:rPr>
              <a:t>nd</a:t>
            </a:r>
            <a:r>
              <a:rPr lang="en-GB" sz="1200" kern="1200" dirty="0" smtClean="0">
                <a:solidFill>
                  <a:schemeClr val="tx1"/>
                </a:solidFill>
                <a:effectLst/>
                <a:latin typeface="+mn-lt"/>
                <a:ea typeface="+mn-ea"/>
                <a:cs typeface="+mn-cs"/>
              </a:rPr>
              <a:t> – service outcome for a mother putting her life back together having experienced domestic violence is about being rehoused appropriately with her family.</a:t>
            </a:r>
          </a:p>
          <a:p>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29</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0613" y="752475"/>
            <a:ext cx="4467225" cy="3351213"/>
          </a:xfrm>
        </p:spPr>
      </p:sp>
      <p:sp>
        <p:nvSpPr>
          <p:cNvPr id="3" name="Notes Placeholder 2"/>
          <p:cNvSpPr>
            <a:spLocks noGrp="1"/>
          </p:cNvSpPr>
          <p:nvPr>
            <p:ph type="body" idx="1"/>
          </p:nvPr>
        </p:nvSpPr>
        <p:spPr>
          <a:xfrm>
            <a:off x="413359" y="4777194"/>
            <a:ext cx="6200383" cy="3908613"/>
          </a:xfrm>
        </p:spPr>
        <p:txBody>
          <a:bodyPr>
            <a:normAutofit/>
          </a:bodyPr>
          <a:lstStyle/>
          <a:p>
            <a:endParaRPr lang="en-GB" sz="11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45C96A1-8090-4854-B4D1-E9A088A3A9BA}" type="slidenum">
              <a:rPr lang="en-GB" smtClean="0"/>
              <a:pPr/>
              <a:t>3</a:t>
            </a:fld>
            <a:endParaRPr lang="en-GB" dirty="0"/>
          </a:p>
        </p:txBody>
      </p:sp>
    </p:spTree>
    <p:extLst>
      <p:ext uri="{BB962C8B-B14F-4D97-AF65-F5344CB8AC3E}">
        <p14:creationId xmlns:p14="http://schemas.microsoft.com/office/powerpoint/2010/main" val="3372427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dirty="0" smtClean="0"/>
              <a:t>They have to be clearly linked to the point and scope of the intervention.</a:t>
            </a:r>
          </a:p>
          <a:p>
            <a:endParaRPr lang="en-GB" dirty="0" smtClean="0"/>
          </a:p>
          <a:p>
            <a:r>
              <a:rPr lang="en-GB" dirty="0" smtClean="0"/>
              <a:t>If they are not realistic or achievable then you leave the individual and their family with continued sets of circumstances which are challenging and unsatisfactory. </a:t>
            </a:r>
            <a:endParaRPr lang="en-GB" dirty="0"/>
          </a:p>
        </p:txBody>
      </p:sp>
      <p:sp>
        <p:nvSpPr>
          <p:cNvPr id="4" name="Slide Number Placeholder 3"/>
          <p:cNvSpPr>
            <a:spLocks noGrp="1"/>
          </p:cNvSpPr>
          <p:nvPr>
            <p:ph type="sldNum" sz="quarter" idx="10"/>
          </p:nvPr>
        </p:nvSpPr>
        <p:spPr/>
        <p:txBody>
          <a:bodyPr/>
          <a:lstStyle/>
          <a:p>
            <a:fld id="{6A4AAAC3-7B93-4108-9BB7-94A250CD2D89}" type="slidenum">
              <a:rPr lang="en-GB" smtClean="0"/>
              <a:t>30</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pPr defTabSz="910011">
              <a:defRPr/>
            </a:pPr>
            <a:r>
              <a:rPr lang="en-GB" dirty="0" smtClean="0"/>
              <a:t>What might a good outcomes focussed case record look like?  Familiarise yourself with the next slide before showing it so you can help </a:t>
            </a:r>
            <a:r>
              <a:rPr lang="en-GB" baseline="0" dirty="0" smtClean="0"/>
              <a:t>managers get to some of the answers. </a:t>
            </a:r>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31</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altLang="en-US" b="1" dirty="0" smtClean="0"/>
              <a:t>Why:</a:t>
            </a:r>
          </a:p>
          <a:p>
            <a:r>
              <a:rPr lang="en-GB" altLang="en-US" dirty="0" smtClean="0"/>
              <a:t>As part of the implementation of the Act, you</a:t>
            </a:r>
            <a:r>
              <a:rPr lang="en-GB" altLang="en-US" baseline="0" dirty="0" smtClean="0"/>
              <a:t> will need to demonstrate that you have started to record outcomes linked to your service</a:t>
            </a:r>
            <a:r>
              <a:rPr lang="en-GB" altLang="en-US" dirty="0" smtClean="0"/>
              <a:t>.</a:t>
            </a:r>
          </a:p>
          <a:p>
            <a:endParaRPr lang="en-GB" altLang="en-US" dirty="0" smtClean="0"/>
          </a:p>
          <a:p>
            <a:r>
              <a:rPr lang="en-GB" altLang="en-US" dirty="0" smtClean="0"/>
              <a:t>Link to National Outcomes Framework. </a:t>
            </a:r>
            <a:endParaRPr lang="en-GB" altLang="en-US" i="1" dirty="0" smtClean="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32</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dirty="0" smtClean="0"/>
              <a:t>Discussion in small groups – people will have views on this. Ask how</a:t>
            </a:r>
            <a:r>
              <a:rPr lang="en-GB" baseline="0" dirty="0" smtClean="0"/>
              <a:t> these measures compare with what is gathered and measured now. Are these a helpful fit? </a:t>
            </a:r>
          </a:p>
          <a:p>
            <a:endParaRPr lang="en-GB" baseline="0" dirty="0" smtClean="0"/>
          </a:p>
          <a:p>
            <a:r>
              <a:rPr lang="en-GB" baseline="0" dirty="0" smtClean="0"/>
              <a:t>Take feedback and open up discussion.</a:t>
            </a:r>
            <a:endParaRPr lang="en-GB" dirty="0"/>
          </a:p>
        </p:txBody>
      </p:sp>
      <p:sp>
        <p:nvSpPr>
          <p:cNvPr id="4" name="Slide Number Placeholder 3"/>
          <p:cNvSpPr>
            <a:spLocks noGrp="1"/>
          </p:cNvSpPr>
          <p:nvPr>
            <p:ph type="sldNum" sz="quarter" idx="10"/>
          </p:nvPr>
        </p:nvSpPr>
        <p:spPr/>
        <p:txBody>
          <a:bodyPr/>
          <a:lstStyle/>
          <a:p>
            <a:fld id="{6A4AAAC3-7B93-4108-9BB7-94A250CD2D89}" type="slidenum">
              <a:rPr lang="en-GB" smtClean="0"/>
              <a:t>33</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34</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This is a key slide.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No matter how much you invest in the training and skills development of the front line, unless you consider and address issues of sustainability and what you and your organisation has to change in  order support this approach to it is likely to ultimately fail. Check list of key issues that need your attention.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Discussion - set up practitioner groups / action learning sets?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35</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36</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77875"/>
            <a:ext cx="4467225" cy="3351213"/>
          </a:xfrm>
        </p:spPr>
      </p:sp>
      <p:sp>
        <p:nvSpPr>
          <p:cNvPr id="3" name="Notes Placeholder 2"/>
          <p:cNvSpPr>
            <a:spLocks noGrp="1"/>
          </p:cNvSpPr>
          <p:nvPr>
            <p:ph type="body" idx="1"/>
          </p:nvPr>
        </p:nvSpPr>
        <p:spPr>
          <a:xfrm>
            <a:off x="288099" y="4777194"/>
            <a:ext cx="6175331" cy="3908613"/>
          </a:xfrm>
        </p:spPr>
        <p:txBody>
          <a:bodyPr/>
          <a:lstStyle/>
          <a:p>
            <a:r>
              <a:rPr lang="en-GB" sz="1200" kern="1200" dirty="0" smtClean="0">
                <a:solidFill>
                  <a:schemeClr val="tx1"/>
                </a:solidFill>
                <a:effectLst/>
                <a:latin typeface="+mn-lt"/>
                <a:ea typeface="+mn-ea"/>
                <a:cs typeface="+mn-cs"/>
              </a:rPr>
              <a:t>The structure of IAA varies according to need across councils, health and 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sector organisations. This pack focusses on the </a:t>
            </a:r>
            <a:r>
              <a:rPr lang="en-GB" sz="1200" b="1" kern="1200" dirty="0" smtClean="0">
                <a:solidFill>
                  <a:schemeClr val="tx1"/>
                </a:solidFill>
                <a:effectLst/>
                <a:latin typeface="+mn-lt"/>
                <a:ea typeface="+mn-ea"/>
                <a:cs typeface="+mn-cs"/>
              </a:rPr>
              <a:t>skills</a:t>
            </a:r>
            <a:r>
              <a:rPr lang="en-GB" sz="1200" kern="1200" dirty="0" smtClean="0">
                <a:solidFill>
                  <a:schemeClr val="tx1"/>
                </a:solidFill>
                <a:effectLst/>
                <a:latin typeface="+mn-lt"/>
                <a:ea typeface="+mn-ea"/>
                <a:cs typeface="+mn-cs"/>
              </a:rPr>
              <a:t> and organisational </a:t>
            </a:r>
            <a:r>
              <a:rPr lang="en-GB" sz="1200" b="1" kern="1200" dirty="0" smtClean="0">
                <a:solidFill>
                  <a:schemeClr val="tx1"/>
                </a:solidFill>
                <a:effectLst/>
                <a:latin typeface="+mn-lt"/>
                <a:ea typeface="+mn-ea"/>
                <a:cs typeface="+mn-cs"/>
              </a:rPr>
              <a:t>buy-in</a:t>
            </a:r>
            <a:r>
              <a:rPr lang="en-GB" sz="1200" kern="1200" dirty="0" smtClean="0">
                <a:solidFill>
                  <a:schemeClr val="tx1"/>
                </a:solidFill>
                <a:effectLst/>
                <a:latin typeface="+mn-lt"/>
                <a:ea typeface="+mn-ea"/>
                <a:cs typeface="+mn-cs"/>
              </a:rPr>
              <a:t> needed to have ‘better and different conversations’ with our public and professional colleagues.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is a corresponding workshop pack for the frontline workforce. Discussions at this manager session will inform the workshop for the frontline workforce – in particular the agreed vision for the service.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Essentially this half day’s awareness raising and planning session, is for managers and individuals who have responsibility for: </a:t>
            </a:r>
            <a:r>
              <a:rPr lang="en-GB" sz="1200" i="1" kern="1200" dirty="0" smtClean="0">
                <a:solidFill>
                  <a:schemeClr val="tx1"/>
                </a:solidFill>
                <a:effectLst/>
                <a:latin typeface="+mn-lt"/>
                <a:ea typeface="+mn-ea"/>
                <a:cs typeface="+mn-cs"/>
              </a:rPr>
              <a:t/>
            </a:r>
            <a:br>
              <a:rPr lang="en-GB" sz="1200" i="1" kern="1200" dirty="0" smtClean="0">
                <a:solidFill>
                  <a:schemeClr val="tx1"/>
                </a:solidFill>
                <a:effectLst/>
                <a:latin typeface="+mn-lt"/>
                <a:ea typeface="+mn-ea"/>
                <a:cs typeface="+mn-cs"/>
              </a:rPr>
            </a:br>
            <a:r>
              <a:rPr lang="en-GB" sz="1200" i="1" kern="1200" dirty="0" smtClean="0">
                <a:solidFill>
                  <a:schemeClr val="tx1"/>
                </a:solidFill>
                <a:effectLst/>
                <a:latin typeface="+mn-lt"/>
                <a:ea typeface="+mn-ea"/>
                <a:cs typeface="+mn-cs"/>
              </a:rPr>
              <a:t/>
            </a:r>
            <a:br>
              <a:rPr lang="en-GB" sz="1200" i="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managing delivery </a:t>
            </a:r>
            <a:br>
              <a:rPr lang="en-GB"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recording, managing and reporting data</a:t>
            </a:r>
            <a:br>
              <a:rPr lang="en-GB"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building relationships with other professional colleagues and organisations</a:t>
            </a:r>
            <a:br>
              <a:rPr lang="en-GB"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supporting workforce development and skills</a:t>
            </a:r>
            <a:br>
              <a:rPr lang="en-GB"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representing members of the public</a:t>
            </a:r>
            <a:br>
              <a:rPr lang="en-GB"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ensuring the experience (pathway) of the individual is as consistent as it can be between disciplines.</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4</a:t>
            </a:fld>
            <a:endParaRPr lang="en-GB" dirty="0"/>
          </a:p>
        </p:txBody>
      </p:sp>
    </p:spTree>
    <p:extLst>
      <p:ext uri="{BB962C8B-B14F-4D97-AF65-F5344CB8AC3E}">
        <p14:creationId xmlns:p14="http://schemas.microsoft.com/office/powerpoint/2010/main" val="194030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276225"/>
            <a:ext cx="4467225" cy="3351213"/>
          </a:xfrm>
        </p:spPr>
      </p:sp>
      <p:sp>
        <p:nvSpPr>
          <p:cNvPr id="3" name="Notes Placeholder 2"/>
          <p:cNvSpPr>
            <a:spLocks noGrp="1"/>
          </p:cNvSpPr>
          <p:nvPr>
            <p:ph type="body" idx="1"/>
          </p:nvPr>
        </p:nvSpPr>
        <p:spPr>
          <a:xfrm>
            <a:off x="162838" y="3782255"/>
            <a:ext cx="6463431" cy="5999009"/>
          </a:xfrm>
        </p:spPr>
        <p:txBody>
          <a:bodyPr/>
          <a:lstStyle/>
          <a:p>
            <a:r>
              <a:rPr lang="en-GB" sz="1050" i="0" dirty="0" smtClean="0">
                <a:solidFill>
                  <a:srgbClr val="C00000"/>
                </a:solidFill>
              </a:rPr>
              <a:t>Trainer sets out very briefly what the definitions of Information,  Advice and Assistance are within the Act.</a:t>
            </a:r>
          </a:p>
          <a:p>
            <a:endParaRPr lang="en-GB" sz="1050" b="1" i="0" dirty="0" smtClean="0">
              <a:solidFill>
                <a:srgbClr val="C00000"/>
              </a:solidFill>
            </a:endParaRPr>
          </a:p>
          <a:p>
            <a:r>
              <a:rPr lang="en-US" sz="1050" i="0" dirty="0" smtClean="0"/>
              <a:t>The information, advice and assistance service is central to the success of the transition to the care and support system under the Social Services and Well-being (Wales) Act. It is an opportunity to change the perception of social care and support services in Wales. It </a:t>
            </a:r>
            <a:r>
              <a:rPr lang="en-US" sz="1050" b="1" i="0" dirty="0" smtClean="0"/>
              <a:t>must </a:t>
            </a:r>
            <a:r>
              <a:rPr lang="en-US" sz="1050" i="0" dirty="0" smtClean="0"/>
              <a:t>promote early intervention and prevention to ensure that people of all ages can be better supported to achieve their personal outcomes, and explore options for meeting their care and support needs. It should be considered to be a </a:t>
            </a:r>
            <a:r>
              <a:rPr lang="en-US" sz="1050" b="1" i="0" dirty="0" smtClean="0"/>
              <a:t>preventative service in its own </a:t>
            </a:r>
            <a:r>
              <a:rPr lang="en-US" sz="1050" i="0" dirty="0" smtClean="0"/>
              <a:t>right through the provision of high quality and timely information, advice and assistance. Refer to the Code of Practice Part 2, section 297.</a:t>
            </a:r>
          </a:p>
          <a:p>
            <a:endParaRPr lang="en-US" sz="1050" i="0" dirty="0" smtClean="0"/>
          </a:p>
          <a:p>
            <a:r>
              <a:rPr lang="en-US" sz="1050" i="0" dirty="0" smtClean="0"/>
              <a:t>Pause to discuss these 3 questions.</a:t>
            </a:r>
            <a:endParaRPr lang="en-GB" sz="1050" i="0" dirty="0" smtClean="0"/>
          </a:p>
          <a:p>
            <a:endParaRPr lang="en-GB" sz="1050" dirty="0"/>
          </a:p>
        </p:txBody>
      </p:sp>
      <p:sp>
        <p:nvSpPr>
          <p:cNvPr id="4" name="Slide Number Placeholder 3"/>
          <p:cNvSpPr>
            <a:spLocks noGrp="1"/>
          </p:cNvSpPr>
          <p:nvPr>
            <p:ph type="sldNum" sz="quarter" idx="10"/>
          </p:nvPr>
        </p:nvSpPr>
        <p:spPr/>
        <p:txBody>
          <a:bodyPr/>
          <a:lstStyle/>
          <a:p>
            <a:fld id="{6A4AAAC3-7B93-4108-9BB7-94A250CD2D89}" type="slidenum">
              <a:rPr lang="en-GB" smtClean="0"/>
              <a:t>5</a:t>
            </a:fld>
            <a:endParaRPr lang="en-GB" dirty="0"/>
          </a:p>
        </p:txBody>
      </p:sp>
    </p:spTree>
    <p:extLst>
      <p:ext uri="{BB962C8B-B14F-4D97-AF65-F5344CB8AC3E}">
        <p14:creationId xmlns:p14="http://schemas.microsoft.com/office/powerpoint/2010/main" val="1177296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815975"/>
            <a:ext cx="4467225" cy="3351213"/>
          </a:xfrm>
        </p:spPr>
      </p:sp>
      <p:sp>
        <p:nvSpPr>
          <p:cNvPr id="3" name="Notes Placeholder 2"/>
          <p:cNvSpPr>
            <a:spLocks noGrp="1"/>
          </p:cNvSpPr>
          <p:nvPr>
            <p:ph type="body" idx="1"/>
          </p:nvPr>
        </p:nvSpPr>
        <p:spPr>
          <a:xfrm>
            <a:off x="313151" y="4777194"/>
            <a:ext cx="6125227" cy="3908613"/>
          </a:xfrm>
        </p:spPr>
        <p:txBody>
          <a:bodyPr/>
          <a:lstStyle/>
          <a:p>
            <a:pPr>
              <a:buFont typeface="Wingdings" panose="05000000000000000000" pitchFamily="2" charset="2"/>
              <a:buNone/>
            </a:pPr>
            <a:r>
              <a:rPr lang="en-GB" dirty="0" smtClean="0"/>
              <a:t>We talk about our workforce being a resource in themselves. If so, then the conversation we have with the public is itself part of our offer and service to them. Systems should be able to record this conversation as part of a formal IAA response. </a:t>
            </a:r>
          </a:p>
          <a:p>
            <a:pPr>
              <a:buFont typeface="Wingdings" panose="05000000000000000000" pitchFamily="2" charset="2"/>
              <a:buNone/>
            </a:pPr>
            <a:endParaRPr lang="en-GB" dirty="0" smtClean="0"/>
          </a:p>
          <a:p>
            <a:pPr>
              <a:buFont typeface="Wingdings" panose="05000000000000000000" pitchFamily="2" charset="2"/>
              <a:buNone/>
            </a:pPr>
            <a:r>
              <a:rPr lang="en-GB" dirty="0" smtClean="0"/>
              <a:t>Experience shows us that a well thought through conversation is valued and if it is to have its impact maximised, then skilled staff need when necessary, to be given the time to engage and explore issues.    </a:t>
            </a:r>
          </a:p>
          <a:p>
            <a:pPr>
              <a:buFont typeface="Wingdings" panose="05000000000000000000" pitchFamily="2" charset="2"/>
              <a:buNone/>
            </a:pPr>
            <a:endParaRPr lang="en-GB" dirty="0" smtClean="0"/>
          </a:p>
          <a:p>
            <a:r>
              <a:rPr lang="en-GB" dirty="0" smtClean="0">
                <a:latin typeface="Calibri" panose="020F0502020204030204" pitchFamily="34" charset="0"/>
              </a:rPr>
              <a:t>Staff in IAA are responding to a wide range of requests from the public. They respond to people who are often in times of stress and challenge. They play a crucial role in delivering Part 2 of the Social Services and Well-being (Wales) Act.</a:t>
            </a:r>
          </a:p>
          <a:p>
            <a:endParaRPr lang="en-GB" dirty="0" smtClean="0">
              <a:latin typeface="Calibri" panose="020F0502020204030204" pitchFamily="34" charset="0"/>
            </a:endParaRPr>
          </a:p>
          <a:p>
            <a:r>
              <a:rPr lang="en-GB" dirty="0" smtClean="0">
                <a:latin typeface="Calibri" panose="020F0502020204030204" pitchFamily="34" charset="0"/>
              </a:rPr>
              <a:t>Staff are responding to a wide range of requests, there is increasing demand and limited time. How do we help staff to maximise the potential for each conversation which results in the member of the public or professional enquirer, feeling clearer about the most important issue for them and clearer about their course of action? </a:t>
            </a:r>
          </a:p>
          <a:p>
            <a:endParaRPr lang="en-GB" dirty="0" smtClean="0">
              <a:latin typeface="Calibri" panose="020F0502020204030204" pitchFamily="34" charset="0"/>
            </a:endParaRPr>
          </a:p>
          <a:p>
            <a:r>
              <a:rPr lang="en-GB" dirty="0" smtClean="0">
                <a:latin typeface="Calibri" panose="020F0502020204030204" pitchFamily="34" charset="0"/>
              </a:rPr>
              <a:t>Whether we have 5 minutes or 5 hours, skilled listening is vital, skilled staff enable people to clarify their thinking and express what matters most to them.</a:t>
            </a:r>
          </a:p>
          <a:p>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6</a:t>
            </a:fld>
            <a:endParaRPr lang="en-GB" dirty="0"/>
          </a:p>
        </p:txBody>
      </p:sp>
    </p:spTree>
    <p:extLst>
      <p:ext uri="{BB962C8B-B14F-4D97-AF65-F5344CB8AC3E}">
        <p14:creationId xmlns:p14="http://schemas.microsoft.com/office/powerpoint/2010/main" val="33846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815975"/>
            <a:ext cx="4467225" cy="3351213"/>
          </a:xfrm>
        </p:spPr>
      </p:sp>
      <p:sp>
        <p:nvSpPr>
          <p:cNvPr id="3" name="Notes Placeholder 2"/>
          <p:cNvSpPr>
            <a:spLocks noGrp="1"/>
          </p:cNvSpPr>
          <p:nvPr>
            <p:ph type="body" idx="1"/>
          </p:nvPr>
        </p:nvSpPr>
        <p:spPr>
          <a:xfrm>
            <a:off x="463463" y="4458553"/>
            <a:ext cx="5874707" cy="4227254"/>
          </a:xfrm>
        </p:spPr>
        <p:txBody>
          <a:bodyPr/>
          <a:lstStyle/>
          <a:p>
            <a:r>
              <a:rPr lang="en-GB" sz="1200" kern="1200" dirty="0" smtClean="0">
                <a:solidFill>
                  <a:schemeClr val="tx1"/>
                </a:solidFill>
                <a:effectLst/>
                <a:latin typeface="+mn-lt"/>
                <a:ea typeface="+mn-ea"/>
                <a:cs typeface="+mn-cs"/>
              </a:rPr>
              <a:t>A few common examples of concerns to delivering outcomes focussed conversations:</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don’t have the time.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Our system doesn’t let us record the right info.</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 not a counsellor.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don’t have the services people want.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People often don’t know what they want.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People aren’t interested in having a conversation, they just want what their friend or neighbour has and they want it now.</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 generally know within 30 secs what I’m going to do next.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7</a:t>
            </a:fld>
            <a:endParaRPr lang="en-GB" dirty="0"/>
          </a:p>
        </p:txBody>
      </p:sp>
    </p:spTree>
    <p:extLst>
      <p:ext uri="{BB962C8B-B14F-4D97-AF65-F5344CB8AC3E}">
        <p14:creationId xmlns:p14="http://schemas.microsoft.com/office/powerpoint/2010/main" val="378607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903288"/>
            <a:ext cx="4467225" cy="3351212"/>
          </a:xfrm>
        </p:spPr>
      </p:sp>
      <p:sp>
        <p:nvSpPr>
          <p:cNvPr id="3" name="Notes Placeholder 2"/>
          <p:cNvSpPr>
            <a:spLocks noGrp="1"/>
          </p:cNvSpPr>
          <p:nvPr>
            <p:ph type="body" idx="1"/>
          </p:nvPr>
        </p:nvSpPr>
        <p:spPr>
          <a:xfrm>
            <a:off x="425886" y="4777194"/>
            <a:ext cx="6012493" cy="390861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People often come to us at a time of stress or challenge or change in their lives</a:t>
            </a:r>
            <a:r>
              <a:rPr lang="en-GB" sz="1200" kern="1200" dirty="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8</a:t>
            </a:fld>
            <a:endParaRPr lang="en-GB"/>
          </a:p>
        </p:txBody>
      </p:sp>
    </p:spTree>
    <p:extLst>
      <p:ext uri="{BB962C8B-B14F-4D97-AF65-F5344CB8AC3E}">
        <p14:creationId xmlns:p14="http://schemas.microsoft.com/office/powerpoint/2010/main" val="84197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990600"/>
            <a:ext cx="4467225" cy="3351213"/>
          </a:xfrm>
        </p:spPr>
      </p:sp>
      <p:sp>
        <p:nvSpPr>
          <p:cNvPr id="3" name="Notes Placeholder 2"/>
          <p:cNvSpPr>
            <a:spLocks noGrp="1"/>
          </p:cNvSpPr>
          <p:nvPr>
            <p:ph type="body" idx="1"/>
          </p:nvPr>
        </p:nvSpPr>
        <p:spPr>
          <a:xfrm>
            <a:off x="463464" y="4777194"/>
            <a:ext cx="5962389" cy="3908613"/>
          </a:xfrm>
        </p:spPr>
        <p:txBody>
          <a:bodyPr/>
          <a:lstStyle/>
          <a:p>
            <a:r>
              <a:rPr lang="en-GB" sz="1200" kern="1200" dirty="0" smtClean="0">
                <a:solidFill>
                  <a:schemeClr val="tx1"/>
                </a:solidFill>
                <a:effectLst/>
                <a:latin typeface="+mn-lt"/>
                <a:ea typeface="+mn-ea"/>
                <a:cs typeface="+mn-cs"/>
              </a:rPr>
              <a:t>Discuss and use the following prompts: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Significant numbers of people may feel they haven’t been listened to properly, as we fail to empathize with their circumstances and help them think through their issues.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Significant numbers of people may leave possibly dissatisfied and disenchanted with their experience of asking services for help.</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will have a workforce who spends most of their time advising the people who have come to them for help and / or advice, that they have not met the eligibility threshold or that a resource no longer exists in their community; a potentially incredibly demoralising and stressful position for staff.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9</a:t>
            </a:fld>
            <a:endParaRPr lang="en-GB"/>
          </a:p>
        </p:txBody>
      </p:sp>
    </p:spTree>
    <p:extLst>
      <p:ext uri="{BB962C8B-B14F-4D97-AF65-F5344CB8AC3E}">
        <p14:creationId xmlns:p14="http://schemas.microsoft.com/office/powerpoint/2010/main" val="1274893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0061" y="128584"/>
            <a:ext cx="1509343" cy="1312735"/>
          </a:xfrm>
          <a:prstGeom prst="rect">
            <a:avLst/>
          </a:prstGeom>
        </p:spPr>
      </p:pic>
    </p:spTree>
    <p:extLst>
      <p:ext uri="{BB962C8B-B14F-4D97-AF65-F5344CB8AC3E}">
        <p14:creationId xmlns:p14="http://schemas.microsoft.com/office/powerpoint/2010/main" val="2056209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172718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92887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83758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08C7B-1239-4495-AAF3-DECEF8F7E6B0}"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175370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708C7B-1239-4495-AAF3-DECEF8F7E6B0}" type="datetimeFigureOut">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202080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708C7B-1239-4495-AAF3-DECEF8F7E6B0}" type="datetimeFigureOut">
              <a:rPr lang="en-GB" smtClean="0"/>
              <a:t>18/10/2017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271305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708C7B-1239-4495-AAF3-DECEF8F7E6B0}" type="datetimeFigureOut">
              <a:rPr lang="en-GB" smtClean="0"/>
              <a:t>18/10/2017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425492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08C7B-1239-4495-AAF3-DECEF8F7E6B0}" type="datetimeFigureOut">
              <a:rPr lang="en-GB" smtClean="0"/>
              <a:t>18/10/2017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23188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08C7B-1239-4495-AAF3-DECEF8F7E6B0}" type="datetimeFigureOut">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98327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08C7B-1239-4495-AAF3-DECEF8F7E6B0}" type="datetimeFigureOut">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96422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08C7B-1239-4495-AAF3-DECEF8F7E6B0}" type="datetimeFigureOut">
              <a:rPr lang="en-GB" smtClean="0"/>
              <a:t>18/10/2017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61284-FB72-4304-82E1-1D561C73B366}" type="slidenum">
              <a:rPr lang="en-GB" smtClean="0"/>
              <a:t>‹#›</a:t>
            </a:fld>
            <a:endParaRPr lang="en-GB"/>
          </a:p>
        </p:txBody>
      </p:sp>
    </p:spTree>
    <p:extLst>
      <p:ext uri="{BB962C8B-B14F-4D97-AF65-F5344CB8AC3E}">
        <p14:creationId xmlns:p14="http://schemas.microsoft.com/office/powerpoint/2010/main" val="22432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5.pdf"/><Relationship Id="rId10" Type="http://schemas.openxmlformats.org/officeDocument/2006/relationships/image" Target="../media/image5.jpe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13.xml"/><Relationship Id="rId1" Type="http://schemas.openxmlformats.org/officeDocument/2006/relationships/slideLayout" Target="../slideLayouts/slideLayout1.xml"/><Relationship Id="rId11" Type="http://schemas.openxmlformats.org/officeDocument/2006/relationships/image" Target="../media/image3.png"/><Relationship Id="rId10" Type="http://schemas.openxmlformats.org/officeDocument/2006/relationships/image" Target="../media/image5.pdf"/><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6.xml"/><Relationship Id="rId1" Type="http://schemas.openxmlformats.org/officeDocument/2006/relationships/slideLayout" Target="../slideLayouts/slideLayout1.xml"/><Relationship Id="rId10" Type="http://schemas.openxmlformats.org/officeDocument/2006/relationships/image" Target="../media/image3.pn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df"/><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df"/><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df"/><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92298"/>
            <a:ext cx="9144000" cy="954107"/>
          </a:xfrm>
          <a:prstGeom prst="rect">
            <a:avLst/>
          </a:prstGeom>
        </p:spPr>
        <p:txBody>
          <a:bodyPr wrap="square">
            <a:spAutoFit/>
          </a:bodyPr>
          <a:lstStyle/>
          <a:p>
            <a:pPr algn="ctr"/>
            <a:r>
              <a:rPr lang="en-GB" sz="2800" dirty="0">
                <a:solidFill>
                  <a:srgbClr val="595959"/>
                </a:solidFill>
                <a:latin typeface="Arial"/>
                <a:ea typeface="+mj-ea"/>
                <a:cs typeface="Arial"/>
              </a:rPr>
              <a:t>Social Services and Well-being </a:t>
            </a:r>
            <a:br>
              <a:rPr lang="en-GB" sz="2800" dirty="0">
                <a:solidFill>
                  <a:srgbClr val="595959"/>
                </a:solidFill>
                <a:latin typeface="Arial"/>
                <a:ea typeface="+mj-ea"/>
                <a:cs typeface="Arial"/>
              </a:rPr>
            </a:br>
            <a:r>
              <a:rPr lang="en-GB" sz="2800" dirty="0">
                <a:solidFill>
                  <a:srgbClr val="595959"/>
                </a:solidFill>
                <a:latin typeface="Arial"/>
                <a:ea typeface="+mj-ea"/>
                <a:cs typeface="Arial"/>
              </a:rPr>
              <a:t>(Wales) Act 2014 </a:t>
            </a:r>
          </a:p>
        </p:txBody>
      </p:sp>
      <p:sp>
        <p:nvSpPr>
          <p:cNvPr id="5" name="Rectangle 4"/>
          <p:cNvSpPr/>
          <p:nvPr/>
        </p:nvSpPr>
        <p:spPr>
          <a:xfrm>
            <a:off x="0" y="2743686"/>
            <a:ext cx="9143999" cy="2616101"/>
          </a:xfrm>
          <a:prstGeom prst="rect">
            <a:avLst/>
          </a:prstGeom>
        </p:spPr>
        <p:txBody>
          <a:bodyPr wrap="square">
            <a:spAutoFit/>
          </a:bodyPr>
          <a:lstStyle/>
          <a:p>
            <a:pPr algn="ctr"/>
            <a:r>
              <a:rPr lang="en-GB" sz="4000" dirty="0">
                <a:solidFill>
                  <a:srgbClr val="595959"/>
                </a:solidFill>
                <a:latin typeface="Calibri" panose="020F0502020204030204" pitchFamily="34" charset="0"/>
              </a:rPr>
              <a:t>‘Better  Conversations’ in Information, Advice and Assistance </a:t>
            </a:r>
            <a:r>
              <a:rPr lang="en-GB" sz="4000" dirty="0" smtClean="0">
                <a:solidFill>
                  <a:srgbClr val="595959"/>
                </a:solidFill>
                <a:latin typeface="Calibri" panose="020F0502020204030204" pitchFamily="34" charset="0"/>
              </a:rPr>
              <a:t>Services</a:t>
            </a:r>
            <a:endParaRPr lang="en-GB" sz="2800" dirty="0">
              <a:solidFill>
                <a:srgbClr val="595959"/>
              </a:solidFill>
              <a:latin typeface="Arial"/>
              <a:ea typeface="+mj-ea"/>
              <a:cs typeface="Arial"/>
            </a:endParaRPr>
          </a:p>
          <a:p>
            <a:pPr algn="ctr"/>
            <a:endParaRPr lang="en-GB" sz="2800" b="1" dirty="0" smtClean="0">
              <a:solidFill>
                <a:srgbClr val="595959"/>
              </a:solidFill>
            </a:endParaRPr>
          </a:p>
          <a:p>
            <a:pPr algn="ctr"/>
            <a:r>
              <a:rPr lang="en-GB" sz="2800" b="1" dirty="0">
                <a:solidFill>
                  <a:srgbClr val="595959"/>
                </a:solidFill>
              </a:rPr>
              <a:t>R</a:t>
            </a:r>
            <a:r>
              <a:rPr lang="en-GB" sz="2800" b="1" dirty="0" smtClean="0">
                <a:solidFill>
                  <a:srgbClr val="595959"/>
                </a:solidFill>
              </a:rPr>
              <a:t>esource pack for managers</a:t>
            </a:r>
            <a:endParaRPr lang="en-GB" sz="2800" b="1" dirty="0">
              <a:solidFill>
                <a:srgbClr val="595959"/>
              </a:solidFill>
            </a:endParaRPr>
          </a:p>
          <a:p>
            <a:pPr algn="ctr"/>
            <a:endParaRPr lang="en-GB" sz="2800" dirty="0">
              <a:solidFill>
                <a:srgbClr val="595959"/>
              </a:solidFill>
              <a:latin typeface="Arial"/>
              <a:ea typeface="+mj-ea"/>
              <a:cs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12" y="33029"/>
            <a:ext cx="1357313" cy="1180508"/>
          </a:xfrm>
          <a:prstGeom prst="rect">
            <a:avLst/>
          </a:prstGeom>
        </p:spPr>
      </p:pic>
      <p:cxnSp>
        <p:nvCxnSpPr>
          <p:cNvPr id="7" name="Straight Connector 6"/>
          <p:cNvCxnSpPr/>
          <p:nvPr/>
        </p:nvCxnSpPr>
        <p:spPr>
          <a:xfrm>
            <a:off x="1166816" y="2638384"/>
            <a:ext cx="6553200" cy="1588"/>
          </a:xfrm>
          <a:prstGeom prst="line">
            <a:avLst/>
          </a:prstGeom>
          <a:ln>
            <a:solidFill>
              <a:srgbClr val="FF00A0"/>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1645257"/>
            <a:ext cx="1937346" cy="5227031"/>
          </a:xfrm>
          <a:prstGeom prst="rect">
            <a:avLst/>
          </a:prstGeom>
        </p:spPr>
      </p:pic>
      <p:pic>
        <p:nvPicPr>
          <p:cNvPr id="10" name="Picture 9"/>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6514" y="227488"/>
            <a:ext cx="2485072" cy="834873"/>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7346" y="198258"/>
            <a:ext cx="4271950" cy="850049"/>
          </a:xfrm>
          <a:prstGeom prst="rect">
            <a:avLst/>
          </a:prstGeom>
        </p:spPr>
      </p:pic>
    </p:spTree>
    <p:extLst>
      <p:ext uri="{BB962C8B-B14F-4D97-AF65-F5344CB8AC3E}">
        <p14:creationId xmlns:p14="http://schemas.microsoft.com/office/powerpoint/2010/main" val="93982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3602635" y="361539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0" y="2047500"/>
            <a:ext cx="9144000" cy="10614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200" b="1" u="sng" dirty="0" smtClean="0">
                <a:solidFill>
                  <a:srgbClr val="ED1E87"/>
                </a:solidFill>
                <a:latin typeface="Arial"/>
                <a:cs typeface="Arial"/>
              </a:rPr>
              <a:t>Section 2</a:t>
            </a:r>
          </a:p>
          <a:p>
            <a:endParaRPr lang="en-GB" sz="4200" b="1" u="sng" dirty="0">
              <a:solidFill>
                <a:srgbClr val="ED1E87"/>
              </a:solidFill>
              <a:latin typeface="Arial"/>
              <a:cs typeface="Arial"/>
            </a:endParaRPr>
          </a:p>
          <a:p>
            <a:endParaRPr lang="en-GB" sz="4200" b="1" u="sng" dirty="0" smtClean="0">
              <a:solidFill>
                <a:srgbClr val="ED1E87"/>
              </a:solidFill>
              <a:latin typeface="Arial"/>
              <a:cs typeface="Arial"/>
            </a:endParaRPr>
          </a:p>
        </p:txBody>
      </p:sp>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2800350"/>
            <a:ext cx="1509221" cy="4071937"/>
          </a:xfrm>
          <a:prstGeom prst="rect">
            <a:avLst/>
          </a:prstGeom>
        </p:spPr>
      </p:pic>
      <p:pic>
        <p:nvPicPr>
          <p:cNvPr id="17" name="Picture 1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
        <p:nvSpPr>
          <p:cNvPr id="2" name="Rectangle 1"/>
          <p:cNvSpPr/>
          <p:nvPr/>
        </p:nvSpPr>
        <p:spPr>
          <a:xfrm>
            <a:off x="754610" y="2792186"/>
            <a:ext cx="7354389" cy="892552"/>
          </a:xfrm>
          <a:prstGeom prst="rect">
            <a:avLst/>
          </a:prstGeom>
        </p:spPr>
        <p:txBody>
          <a:bodyPr wrap="square">
            <a:spAutoFit/>
          </a:bodyPr>
          <a:lstStyle/>
          <a:p>
            <a:pPr algn="ctr"/>
            <a:r>
              <a:rPr lang="en-GB" sz="5200" b="1" dirty="0" smtClean="0">
                <a:solidFill>
                  <a:srgbClr val="ED1E87"/>
                </a:solidFill>
                <a:latin typeface="Arial"/>
                <a:cs typeface="Arial"/>
              </a:rPr>
              <a:t>Vision for the service</a:t>
            </a:r>
            <a:endParaRPr lang="en-GB" sz="5200" b="1" dirty="0">
              <a:solidFill>
                <a:srgbClr val="ED1E87"/>
              </a:solidFill>
              <a:latin typeface="Arial"/>
              <a:cs typeface="Arial"/>
            </a:endParaRPr>
          </a:p>
        </p:txBody>
      </p:sp>
    </p:spTree>
    <p:extLst>
      <p:ext uri="{BB962C8B-B14F-4D97-AF65-F5344CB8AC3E}">
        <p14:creationId xmlns:p14="http://schemas.microsoft.com/office/powerpoint/2010/main" val="3787451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111" y="79198"/>
            <a:ext cx="1410780" cy="1227011"/>
          </a:xfrm>
          <a:prstGeom prst="rect">
            <a:avLst/>
          </a:prstGeom>
        </p:spPr>
      </p:pic>
      <p:sp>
        <p:nvSpPr>
          <p:cNvPr id="5" name="Title 1"/>
          <p:cNvSpPr txBox="1">
            <a:spLocks/>
          </p:cNvSpPr>
          <p:nvPr/>
        </p:nvSpPr>
        <p:spPr>
          <a:xfrm>
            <a:off x="-326572" y="-367614"/>
            <a:ext cx="9144000" cy="16738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200" b="1" dirty="0" smtClean="0">
                <a:solidFill>
                  <a:srgbClr val="ED1E87"/>
                </a:solidFill>
                <a:latin typeface="Arial"/>
                <a:cs typeface="Arial"/>
              </a:rPr>
              <a:t>What is the vision for your IAA Service</a:t>
            </a:r>
            <a:endParaRPr lang="en-GB" sz="4200" b="1" dirty="0">
              <a:solidFill>
                <a:srgbClr val="ED1E87"/>
              </a:solidFill>
              <a:latin typeface="Arial"/>
              <a:cs typeface="Arial"/>
            </a:endParaRPr>
          </a:p>
        </p:txBody>
      </p:sp>
      <p:sp>
        <p:nvSpPr>
          <p:cNvPr id="9" name="Content Placeholder 2"/>
          <p:cNvSpPr>
            <a:spLocks noGrp="1"/>
          </p:cNvSpPr>
          <p:nvPr/>
        </p:nvSpPr>
        <p:spPr>
          <a:xfrm>
            <a:off x="898752" y="1397726"/>
            <a:ext cx="3892731" cy="4885585"/>
          </a:xfrm>
          <a:prstGeom prst="rect">
            <a:avLst/>
          </a:prstGeom>
        </p:spPr>
        <p:txBody>
          <a:bodyPr vert="horz" lIns="91440" tIns="45720" rIns="91440" bIns="45720" rtlCol="0">
            <a:noAutofit/>
          </a:bodyPr>
          <a:lstStyle/>
          <a:p>
            <a:pPr marL="571500" indent="-342900">
              <a:lnSpc>
                <a:spcPct val="115000"/>
              </a:lnSpc>
              <a:spcAft>
                <a:spcPts val="0"/>
              </a:spcAft>
              <a:buClr>
                <a:srgbClr val="ED1E87"/>
              </a:buClr>
              <a:buFont typeface="Arial" panose="020B0604020202020204" pitchFamily="34" charset="0"/>
              <a:buChar char="•"/>
            </a:pPr>
            <a:r>
              <a:rPr lang="en-US" sz="2000" kern="1200" dirty="0" smtClean="0">
                <a:solidFill>
                  <a:srgbClr val="404040"/>
                </a:solidFill>
                <a:effectLst/>
                <a:latin typeface="Arial" panose="020B0604020202020204" pitchFamily="34" charset="0"/>
                <a:ea typeface="Cambria"/>
                <a:cs typeface="Arial" panose="020B0604020202020204" pitchFamily="34" charset="0"/>
              </a:rPr>
              <a:t>Do </a:t>
            </a:r>
            <a:r>
              <a:rPr lang="en-US" sz="2000" kern="1200" dirty="0">
                <a:solidFill>
                  <a:srgbClr val="404040"/>
                </a:solidFill>
                <a:effectLst/>
                <a:latin typeface="Arial" panose="020B0604020202020204" pitchFamily="34" charset="0"/>
                <a:ea typeface="Cambria"/>
                <a:cs typeface="Arial" panose="020B0604020202020204" pitchFamily="34" charset="0"/>
              </a:rPr>
              <a:t>you know what your IAA service looks like or needs to look like</a:t>
            </a:r>
            <a:r>
              <a:rPr lang="en-US" sz="2000" kern="1200" dirty="0" smtClean="0">
                <a:solidFill>
                  <a:srgbClr val="404040"/>
                </a:solidFill>
                <a:effectLst/>
                <a:latin typeface="Arial" panose="020B0604020202020204" pitchFamily="34" charset="0"/>
                <a:ea typeface="Cambria"/>
                <a:cs typeface="Arial" panose="020B0604020202020204" pitchFamily="34" charset="0"/>
              </a:rPr>
              <a:t>?</a:t>
            </a:r>
            <a:endParaRPr lang="en-GB" sz="2000" dirty="0">
              <a:latin typeface="Arial" panose="020B0604020202020204" pitchFamily="34" charset="0"/>
              <a:ea typeface="Cambria"/>
              <a:cs typeface="Arial" panose="020B0604020202020204" pitchFamily="34" charset="0"/>
            </a:endParaRPr>
          </a:p>
          <a:p>
            <a:pPr marL="228600">
              <a:lnSpc>
                <a:spcPct val="115000"/>
              </a:lnSpc>
              <a:spcAft>
                <a:spcPts val="0"/>
              </a:spcAft>
              <a:buClr>
                <a:srgbClr val="ED1E87"/>
              </a:buClr>
            </a:pPr>
            <a:endParaRPr lang="en-GB" sz="2000" dirty="0">
              <a:effectLst/>
              <a:latin typeface="Arial" panose="020B0604020202020204" pitchFamily="34" charset="0"/>
              <a:ea typeface="Cambria"/>
              <a:cs typeface="Arial" panose="020B0604020202020204" pitchFamily="34" charset="0"/>
            </a:endParaRPr>
          </a:p>
          <a:p>
            <a:pPr marL="571500" indent="-342900">
              <a:lnSpc>
                <a:spcPct val="115000"/>
              </a:lnSpc>
              <a:spcAft>
                <a:spcPts val="0"/>
              </a:spcAft>
              <a:buClr>
                <a:srgbClr val="ED1E87"/>
              </a:buClr>
              <a:buFont typeface="Arial" panose="020B0604020202020204" pitchFamily="34" charset="0"/>
              <a:buChar char="•"/>
            </a:pPr>
            <a:r>
              <a:rPr lang="en-US" sz="2000" kern="1200" dirty="0" smtClean="0">
                <a:solidFill>
                  <a:srgbClr val="404040"/>
                </a:solidFill>
                <a:effectLst/>
                <a:latin typeface="Arial" panose="020B0604020202020204" pitchFamily="34" charset="0"/>
                <a:ea typeface="Cambria"/>
                <a:cs typeface="Arial" panose="020B0604020202020204" pitchFamily="34" charset="0"/>
              </a:rPr>
              <a:t>Can </a:t>
            </a:r>
            <a:r>
              <a:rPr lang="en-US" sz="2000" kern="1200" dirty="0">
                <a:solidFill>
                  <a:srgbClr val="404040"/>
                </a:solidFill>
                <a:effectLst/>
                <a:latin typeface="Arial" panose="020B0604020202020204" pitchFamily="34" charset="0"/>
                <a:ea typeface="Cambria"/>
                <a:cs typeface="Arial" panose="020B0604020202020204" pitchFamily="34" charset="0"/>
              </a:rPr>
              <a:t>you describe it to other colleagues</a:t>
            </a:r>
            <a:r>
              <a:rPr lang="en-US" sz="2000" kern="1200" dirty="0" smtClean="0">
                <a:solidFill>
                  <a:srgbClr val="404040"/>
                </a:solidFill>
                <a:effectLst/>
                <a:latin typeface="Arial" panose="020B0604020202020204" pitchFamily="34" charset="0"/>
                <a:ea typeface="Cambria"/>
                <a:cs typeface="Arial" panose="020B0604020202020204" pitchFamily="34" charset="0"/>
              </a:rPr>
              <a:t>?</a:t>
            </a:r>
            <a:r>
              <a:rPr lang="en-US" sz="2000" dirty="0">
                <a:solidFill>
                  <a:srgbClr val="4F81BD"/>
                </a:solidFill>
                <a:effectLst/>
                <a:latin typeface="Arial" panose="020B0604020202020204" pitchFamily="34" charset="0"/>
                <a:ea typeface="Times New Roman"/>
                <a:cs typeface="Arial" panose="020B0604020202020204" pitchFamily="34" charset="0"/>
              </a:rPr>
              <a:t> </a:t>
            </a:r>
            <a:endParaRPr lang="en-GB" sz="2000" dirty="0">
              <a:effectLst/>
              <a:latin typeface="Arial" panose="020B0604020202020204" pitchFamily="34" charset="0"/>
              <a:ea typeface="Cambria"/>
              <a:cs typeface="Arial" panose="020B0604020202020204" pitchFamily="34" charset="0"/>
            </a:endParaRPr>
          </a:p>
          <a:p>
            <a:pPr marL="571500" indent="-342900">
              <a:spcBef>
                <a:spcPts val="1000"/>
              </a:spcBef>
              <a:spcAft>
                <a:spcPts val="0"/>
              </a:spcAft>
              <a:buClr>
                <a:srgbClr val="ED1E87"/>
              </a:buClr>
              <a:buFont typeface="Arial" panose="020B0604020202020204" pitchFamily="34" charset="0"/>
              <a:buChar char="•"/>
            </a:pPr>
            <a:r>
              <a:rPr lang="en-GB" sz="2000" kern="1200" dirty="0" smtClean="0">
                <a:solidFill>
                  <a:srgbClr val="404040"/>
                </a:solidFill>
                <a:effectLst/>
                <a:latin typeface="Arial" panose="020B0604020202020204" pitchFamily="34" charset="0"/>
                <a:ea typeface="Times New Roman"/>
                <a:cs typeface="Arial" panose="020B0604020202020204" pitchFamily="34" charset="0"/>
              </a:rPr>
              <a:t>Can </a:t>
            </a:r>
            <a:r>
              <a:rPr lang="en-GB" sz="2000" kern="1200" dirty="0">
                <a:solidFill>
                  <a:srgbClr val="404040"/>
                </a:solidFill>
                <a:effectLst/>
                <a:latin typeface="Arial" panose="020B0604020202020204" pitchFamily="34" charset="0"/>
                <a:ea typeface="Times New Roman"/>
                <a:cs typeface="Arial" panose="020B0604020202020204" pitchFamily="34" charset="0"/>
              </a:rPr>
              <a:t>you describe it to your customers</a:t>
            </a:r>
            <a:r>
              <a:rPr lang="en-GB" sz="2000" kern="1200" dirty="0" smtClean="0">
                <a:solidFill>
                  <a:srgbClr val="404040"/>
                </a:solidFill>
                <a:effectLst/>
                <a:latin typeface="Arial" panose="020B0604020202020204" pitchFamily="34" charset="0"/>
                <a:ea typeface="Times New Roman"/>
                <a:cs typeface="Arial" panose="020B0604020202020204" pitchFamily="34" charset="0"/>
              </a:rPr>
              <a:t>?</a:t>
            </a:r>
            <a:endParaRPr lang="en-GB" sz="2000" dirty="0">
              <a:latin typeface="Arial" panose="020B0604020202020204" pitchFamily="34" charset="0"/>
              <a:ea typeface="Times New Roman"/>
              <a:cs typeface="Arial" panose="020B0604020202020204" pitchFamily="34" charset="0"/>
            </a:endParaRPr>
          </a:p>
          <a:p>
            <a:pPr marL="228600">
              <a:spcBef>
                <a:spcPts val="1000"/>
              </a:spcBef>
              <a:spcAft>
                <a:spcPts val="0"/>
              </a:spcAft>
              <a:buClr>
                <a:srgbClr val="ED1E87"/>
              </a:buClr>
            </a:pPr>
            <a:endParaRPr lang="en-GB" sz="2000" dirty="0">
              <a:effectLst/>
              <a:latin typeface="Arial" panose="020B0604020202020204" pitchFamily="34" charset="0"/>
              <a:ea typeface="Times New Roman"/>
              <a:cs typeface="Arial" panose="020B0604020202020204" pitchFamily="34" charset="0"/>
            </a:endParaRPr>
          </a:p>
          <a:p>
            <a:pPr marL="571500" indent="-342900">
              <a:lnSpc>
                <a:spcPct val="115000"/>
              </a:lnSpc>
              <a:spcAft>
                <a:spcPts val="0"/>
              </a:spcAft>
              <a:buClr>
                <a:srgbClr val="ED1E87"/>
              </a:buClr>
              <a:buFont typeface="Arial" panose="020B0604020202020204" pitchFamily="34" charset="0"/>
              <a:buChar char="•"/>
            </a:pPr>
            <a:r>
              <a:rPr lang="en-US" sz="2000" kern="1200" dirty="0" smtClean="0">
                <a:solidFill>
                  <a:srgbClr val="404040"/>
                </a:solidFill>
                <a:effectLst/>
                <a:latin typeface="Arial" panose="020B0604020202020204" pitchFamily="34" charset="0"/>
                <a:ea typeface="Cambria"/>
                <a:cs typeface="Arial" panose="020B0604020202020204" pitchFamily="34" charset="0"/>
              </a:rPr>
              <a:t>Do </a:t>
            </a:r>
            <a:r>
              <a:rPr lang="en-US" sz="2000" kern="1200" dirty="0">
                <a:solidFill>
                  <a:srgbClr val="404040"/>
                </a:solidFill>
                <a:effectLst/>
                <a:latin typeface="Arial" panose="020B0604020202020204" pitchFamily="34" charset="0"/>
                <a:ea typeface="Cambria"/>
                <a:cs typeface="Arial" panose="020B0604020202020204" pitchFamily="34" charset="0"/>
              </a:rPr>
              <a:t>other professionals know what you’re trying to do?</a:t>
            </a:r>
            <a:endParaRPr lang="en-GB" sz="2000" dirty="0">
              <a:effectLst/>
              <a:latin typeface="Arial" panose="020B0604020202020204" pitchFamily="34" charset="0"/>
              <a:ea typeface="Cambria"/>
              <a:cs typeface="Arial" panose="020B0604020202020204" pitchFamily="34" charset="0"/>
            </a:endParaRPr>
          </a:p>
          <a:p>
            <a:pPr marL="228600">
              <a:lnSpc>
                <a:spcPct val="115000"/>
              </a:lnSpc>
              <a:spcAft>
                <a:spcPts val="0"/>
              </a:spcAft>
            </a:pPr>
            <a:r>
              <a:rPr lang="en-US" dirty="0">
                <a:solidFill>
                  <a:srgbClr val="4F81BD"/>
                </a:solidFill>
                <a:effectLst/>
                <a:latin typeface="Arial" panose="020B0604020202020204" pitchFamily="34" charset="0"/>
                <a:ea typeface="Times New Roman"/>
                <a:cs typeface="Arial" panose="020B0604020202020204" pitchFamily="34" charset="0"/>
              </a:rPr>
              <a:t> </a:t>
            </a:r>
            <a:endParaRPr lang="en-GB" dirty="0">
              <a:effectLst/>
              <a:latin typeface="Arial" panose="020B0604020202020204" pitchFamily="34" charset="0"/>
              <a:ea typeface="Cambria"/>
              <a:cs typeface="Arial" panose="020B0604020202020204" pitchFamily="34" charset="0"/>
            </a:endParaRPr>
          </a:p>
        </p:txBody>
      </p:sp>
      <p:sp>
        <p:nvSpPr>
          <p:cNvPr id="10" name="Content Placeholder 3"/>
          <p:cNvSpPr>
            <a:spLocks noGrp="1"/>
          </p:cNvSpPr>
          <p:nvPr/>
        </p:nvSpPr>
        <p:spPr>
          <a:xfrm>
            <a:off x="4791483" y="692703"/>
            <a:ext cx="3882254" cy="4741894"/>
          </a:xfrm>
          <a:prstGeom prst="rect">
            <a:avLst/>
          </a:prstGeom>
        </p:spPr>
        <p:txBody>
          <a:bodyPr vert="horz" lIns="91440" tIns="45720" rIns="91440" bIns="45720" rtlCol="0">
            <a:noAutofit/>
          </a:bodyPr>
          <a:lstStyle/>
          <a:p>
            <a:pPr marL="228600">
              <a:lnSpc>
                <a:spcPct val="115000"/>
              </a:lnSpc>
              <a:spcAft>
                <a:spcPts val="0"/>
              </a:spcAft>
            </a:pPr>
            <a:endParaRPr lang="en-US" dirty="0" smtClean="0">
              <a:solidFill>
                <a:srgbClr val="36B555"/>
              </a:solidFill>
              <a:effectLst/>
              <a:latin typeface="Arial" panose="020B0604020202020204" pitchFamily="34" charset="0"/>
              <a:ea typeface="Frutiger-Light"/>
              <a:cs typeface="Arial" panose="020B0604020202020204" pitchFamily="34" charset="0"/>
            </a:endParaRPr>
          </a:p>
          <a:p>
            <a:pPr marL="228600">
              <a:lnSpc>
                <a:spcPct val="115000"/>
              </a:lnSpc>
              <a:spcAft>
                <a:spcPts val="0"/>
              </a:spcAft>
            </a:pPr>
            <a:endParaRPr lang="en-US" dirty="0">
              <a:solidFill>
                <a:srgbClr val="36B555"/>
              </a:solidFill>
              <a:latin typeface="Arial" panose="020B0604020202020204" pitchFamily="34" charset="0"/>
              <a:ea typeface="Frutiger-Light"/>
              <a:cs typeface="Arial" panose="020B0604020202020204" pitchFamily="34" charset="0"/>
            </a:endParaRPr>
          </a:p>
          <a:p>
            <a:pPr marL="571500" indent="-342900">
              <a:lnSpc>
                <a:spcPct val="115000"/>
              </a:lnSpc>
              <a:buClr>
                <a:srgbClr val="ED1E87"/>
              </a:buClr>
              <a:buFont typeface="Arial" panose="020B0604020202020204" pitchFamily="34" charset="0"/>
              <a:buChar char="•"/>
            </a:pPr>
            <a:r>
              <a:rPr lang="en-US" sz="2000" dirty="0" smtClean="0">
                <a:solidFill>
                  <a:srgbClr val="404040"/>
                </a:solidFill>
                <a:latin typeface="Arial" panose="020B0604020202020204" pitchFamily="34" charset="0"/>
                <a:ea typeface="Cambria"/>
                <a:cs typeface="Arial" panose="020B0604020202020204" pitchFamily="34" charset="0"/>
              </a:rPr>
              <a:t>Do </a:t>
            </a:r>
            <a:r>
              <a:rPr lang="en-US" sz="2000" dirty="0">
                <a:solidFill>
                  <a:srgbClr val="404040"/>
                </a:solidFill>
                <a:latin typeface="Arial" panose="020B0604020202020204" pitchFamily="34" charset="0"/>
                <a:ea typeface="Cambria"/>
                <a:cs typeface="Arial" panose="020B0604020202020204" pitchFamily="34" charset="0"/>
              </a:rPr>
              <a:t>other professionals understand the part they need to play</a:t>
            </a:r>
            <a:r>
              <a:rPr lang="en-US" sz="2000" dirty="0" smtClean="0">
                <a:solidFill>
                  <a:srgbClr val="404040"/>
                </a:solidFill>
                <a:latin typeface="Arial" panose="020B0604020202020204" pitchFamily="34" charset="0"/>
                <a:ea typeface="Cambria"/>
                <a:cs typeface="Arial" panose="020B0604020202020204" pitchFamily="34" charset="0"/>
              </a:rPr>
              <a:t>?</a:t>
            </a:r>
            <a:endParaRPr lang="en-GB" sz="2000" dirty="0">
              <a:latin typeface="Arial" panose="020B0604020202020204" pitchFamily="34" charset="0"/>
              <a:ea typeface="Cambria"/>
              <a:cs typeface="Arial" panose="020B0604020202020204" pitchFamily="34" charset="0"/>
            </a:endParaRPr>
          </a:p>
          <a:p>
            <a:pPr marL="228600">
              <a:lnSpc>
                <a:spcPct val="115000"/>
              </a:lnSpc>
              <a:buClr>
                <a:srgbClr val="ED1E87"/>
              </a:buClr>
            </a:pPr>
            <a:endParaRPr lang="en-US" sz="2000" dirty="0" smtClean="0">
              <a:solidFill>
                <a:srgbClr val="36B555"/>
              </a:solidFill>
              <a:effectLst/>
              <a:latin typeface="Arial" panose="020B0604020202020204" pitchFamily="34" charset="0"/>
              <a:ea typeface="Frutiger-Light"/>
              <a:cs typeface="Arial" panose="020B0604020202020204" pitchFamily="34" charset="0"/>
            </a:endParaRPr>
          </a:p>
          <a:p>
            <a:pPr marL="571500" indent="-342900">
              <a:lnSpc>
                <a:spcPct val="115000"/>
              </a:lnSpc>
              <a:spcAft>
                <a:spcPts val="0"/>
              </a:spcAft>
              <a:buClr>
                <a:srgbClr val="ED1E87"/>
              </a:buClr>
              <a:buFont typeface="Arial" panose="020B0604020202020204" pitchFamily="34" charset="0"/>
              <a:buChar char="•"/>
            </a:pPr>
            <a:r>
              <a:rPr lang="en-US" sz="2000" kern="1200" dirty="0" smtClean="0">
                <a:solidFill>
                  <a:srgbClr val="404040"/>
                </a:solidFill>
                <a:effectLst/>
                <a:latin typeface="Arial" panose="020B0604020202020204" pitchFamily="34" charset="0"/>
                <a:ea typeface="Cambria"/>
                <a:cs typeface="Arial" panose="020B0604020202020204" pitchFamily="34" charset="0"/>
              </a:rPr>
              <a:t>If </a:t>
            </a:r>
            <a:r>
              <a:rPr lang="en-US" sz="2000" kern="1200" dirty="0">
                <a:solidFill>
                  <a:srgbClr val="404040"/>
                </a:solidFill>
                <a:effectLst/>
                <a:latin typeface="Arial" panose="020B0604020202020204" pitchFamily="34" charset="0"/>
                <a:ea typeface="Cambria"/>
                <a:cs typeface="Arial" panose="020B0604020202020204" pitchFamily="34" charset="0"/>
              </a:rPr>
              <a:t>yes, how do you know?   </a:t>
            </a:r>
            <a:endParaRPr lang="en-GB" sz="2000" dirty="0">
              <a:effectLst/>
              <a:latin typeface="Arial" panose="020B0604020202020204" pitchFamily="34" charset="0"/>
              <a:ea typeface="Cambria"/>
              <a:cs typeface="Arial" panose="020B0604020202020204" pitchFamily="34" charset="0"/>
            </a:endParaRPr>
          </a:p>
          <a:p>
            <a:pPr marL="571500" indent="-342900">
              <a:spcBef>
                <a:spcPts val="1000"/>
              </a:spcBef>
              <a:spcAft>
                <a:spcPts val="0"/>
              </a:spcAft>
              <a:buClr>
                <a:srgbClr val="ED1E87"/>
              </a:buClr>
              <a:buFont typeface="Arial" panose="020B0604020202020204" pitchFamily="34" charset="0"/>
              <a:buChar char="•"/>
            </a:pPr>
            <a:r>
              <a:rPr lang="en-GB" sz="2000" kern="1200" dirty="0" smtClean="0">
                <a:solidFill>
                  <a:srgbClr val="404040"/>
                </a:solidFill>
                <a:effectLst/>
                <a:latin typeface="Arial" panose="020B0604020202020204" pitchFamily="34" charset="0"/>
                <a:ea typeface="Times New Roman"/>
                <a:cs typeface="Arial" panose="020B0604020202020204" pitchFamily="34" charset="0"/>
              </a:rPr>
              <a:t>If </a:t>
            </a:r>
            <a:r>
              <a:rPr lang="en-GB" sz="2000" kern="1200" dirty="0">
                <a:solidFill>
                  <a:srgbClr val="404040"/>
                </a:solidFill>
                <a:effectLst/>
                <a:latin typeface="Arial" panose="020B0604020202020204" pitchFamily="34" charset="0"/>
                <a:ea typeface="Times New Roman"/>
                <a:cs typeface="Arial" panose="020B0604020202020204" pitchFamily="34" charset="0"/>
              </a:rPr>
              <a:t>no, what needs to happen so you do?</a:t>
            </a:r>
            <a:endParaRPr lang="en-GB" sz="2000" dirty="0">
              <a:effectLst/>
              <a:latin typeface="Arial" panose="020B0604020202020204" pitchFamily="34" charset="0"/>
              <a:ea typeface="Times New Roman"/>
              <a:cs typeface="Arial" panose="020B0604020202020204" pitchFamily="34" charset="0"/>
            </a:endParaRPr>
          </a:p>
          <a:p>
            <a:pPr marL="571500" indent="-342900">
              <a:spcBef>
                <a:spcPts val="1000"/>
              </a:spcBef>
              <a:spcAft>
                <a:spcPts val="0"/>
              </a:spcAft>
              <a:buClr>
                <a:srgbClr val="ED1E87"/>
              </a:buClr>
              <a:buFont typeface="Arial" panose="020B0604020202020204" pitchFamily="34" charset="0"/>
              <a:buChar char="•"/>
            </a:pPr>
            <a:endParaRPr lang="en-GB" sz="2000" dirty="0">
              <a:effectLst/>
              <a:latin typeface="Arial" panose="020B0604020202020204" pitchFamily="34" charset="0"/>
              <a:ea typeface="Times New Roman"/>
              <a:cs typeface="Arial" panose="020B0604020202020204" pitchFamily="34" charset="0"/>
            </a:endParaRPr>
          </a:p>
          <a:p>
            <a:pPr marL="571500" indent="-342900">
              <a:lnSpc>
                <a:spcPct val="115000"/>
              </a:lnSpc>
              <a:spcAft>
                <a:spcPts val="0"/>
              </a:spcAft>
              <a:buClr>
                <a:srgbClr val="ED1E87"/>
              </a:buClr>
              <a:buFont typeface="Arial" panose="020B0604020202020204" pitchFamily="34" charset="0"/>
              <a:buChar char="•"/>
            </a:pPr>
            <a:r>
              <a:rPr lang="en-US" sz="2000" kern="1200" dirty="0" smtClean="0">
                <a:solidFill>
                  <a:srgbClr val="404040"/>
                </a:solidFill>
                <a:effectLst/>
                <a:latin typeface="Arial" panose="020B0604020202020204" pitchFamily="34" charset="0"/>
                <a:ea typeface="Cambria"/>
                <a:cs typeface="Arial" panose="020B0604020202020204" pitchFamily="34" charset="0"/>
              </a:rPr>
              <a:t>Why </a:t>
            </a:r>
            <a:r>
              <a:rPr lang="en-US" sz="2000" kern="1200" dirty="0">
                <a:solidFill>
                  <a:srgbClr val="404040"/>
                </a:solidFill>
                <a:effectLst/>
                <a:latin typeface="Arial" panose="020B0604020202020204" pitchFamily="34" charset="0"/>
                <a:ea typeface="Cambria"/>
                <a:cs typeface="Arial" panose="020B0604020202020204" pitchFamily="34" charset="0"/>
              </a:rPr>
              <a:t>can or can’t you describe it? And what needs to happen so you can</a:t>
            </a:r>
            <a:r>
              <a:rPr lang="en-US" sz="2000" kern="1200" dirty="0" smtClean="0">
                <a:solidFill>
                  <a:srgbClr val="404040"/>
                </a:solidFill>
                <a:effectLst/>
                <a:latin typeface="Arial" panose="020B0604020202020204" pitchFamily="34" charset="0"/>
                <a:ea typeface="Cambria"/>
                <a:cs typeface="Arial" panose="020B0604020202020204" pitchFamily="34" charset="0"/>
              </a:rPr>
              <a:t>?</a:t>
            </a:r>
            <a:endParaRPr lang="en-GB" sz="2000" dirty="0">
              <a:latin typeface="Arial" panose="020B0604020202020204" pitchFamily="34" charset="0"/>
              <a:ea typeface="Cambria"/>
              <a:cs typeface="Arial" panose="020B0604020202020204" pitchFamily="34" charset="0"/>
            </a:endParaRPr>
          </a:p>
          <a:p>
            <a:pPr marL="571500" indent="-342900">
              <a:lnSpc>
                <a:spcPct val="115000"/>
              </a:lnSpc>
              <a:spcAft>
                <a:spcPts val="0"/>
              </a:spcAft>
              <a:buClr>
                <a:srgbClr val="ED1E87"/>
              </a:buClr>
              <a:buFont typeface="Arial" panose="020B0604020202020204" pitchFamily="34" charset="0"/>
              <a:buChar char="•"/>
            </a:pPr>
            <a:endParaRPr lang="en-GB" sz="2000" dirty="0">
              <a:effectLst/>
              <a:latin typeface="Arial" panose="020B0604020202020204" pitchFamily="34" charset="0"/>
              <a:ea typeface="Cambria"/>
              <a:cs typeface="Arial" panose="020B0604020202020204" pitchFamily="34" charset="0"/>
            </a:endParaRPr>
          </a:p>
          <a:p>
            <a:pPr marL="571500" indent="-342900">
              <a:lnSpc>
                <a:spcPct val="115000"/>
              </a:lnSpc>
              <a:spcAft>
                <a:spcPts val="0"/>
              </a:spcAft>
              <a:buClr>
                <a:srgbClr val="ED1E87"/>
              </a:buClr>
              <a:buFont typeface="Arial" panose="020B0604020202020204" pitchFamily="34" charset="0"/>
              <a:buChar char="•"/>
            </a:pPr>
            <a:r>
              <a:rPr lang="en-US" sz="2000" kern="1200" dirty="0" smtClean="0">
                <a:solidFill>
                  <a:srgbClr val="404040"/>
                </a:solidFill>
                <a:effectLst/>
                <a:latin typeface="Arial" panose="020B0604020202020204" pitchFamily="34" charset="0"/>
                <a:ea typeface="Cambria"/>
                <a:cs typeface="Arial" panose="020B0604020202020204" pitchFamily="34" charset="0"/>
              </a:rPr>
              <a:t>If </a:t>
            </a:r>
            <a:r>
              <a:rPr lang="en-US" sz="2000" kern="1200" dirty="0">
                <a:solidFill>
                  <a:srgbClr val="404040"/>
                </a:solidFill>
                <a:effectLst/>
                <a:latin typeface="Arial" panose="020B0604020202020204" pitchFamily="34" charset="0"/>
                <a:ea typeface="Cambria"/>
                <a:cs typeface="Arial" panose="020B0604020202020204" pitchFamily="34" charset="0"/>
              </a:rPr>
              <a:t>no, what would help them better understand?</a:t>
            </a:r>
            <a:endParaRPr lang="en-GB" sz="2000" dirty="0">
              <a:effectLst/>
              <a:latin typeface="Arial" panose="020B0604020202020204" pitchFamily="34" charset="0"/>
              <a:ea typeface="Cambria"/>
              <a:cs typeface="Arial" panose="020B0604020202020204" pitchFamily="34" charset="0"/>
            </a:endParaRPr>
          </a:p>
        </p:txBody>
      </p:sp>
      <p:cxnSp>
        <p:nvCxnSpPr>
          <p:cNvPr id="3" name="Straight Connector 2"/>
          <p:cNvCxnSpPr/>
          <p:nvPr/>
        </p:nvCxnSpPr>
        <p:spPr>
          <a:xfrm>
            <a:off x="4791483" y="1397726"/>
            <a:ext cx="0" cy="47940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682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83347" y="2300816"/>
            <a:ext cx="7167708" cy="461665"/>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p:txBody>
      </p:sp>
      <p:sp>
        <p:nvSpPr>
          <p:cNvPr id="7" name="Title 1"/>
          <p:cNvSpPr txBox="1">
            <a:spLocks/>
          </p:cNvSpPr>
          <p:nvPr/>
        </p:nvSpPr>
        <p:spPr>
          <a:xfrm>
            <a:off x="-692945" y="762474"/>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3000" b="1" dirty="0">
                <a:solidFill>
                  <a:srgbClr val="ED1E87"/>
                </a:solidFill>
                <a:latin typeface="Arial" panose="020B0604020202020204" pitchFamily="34" charset="0"/>
                <a:cs typeface="Arial" panose="020B0604020202020204" pitchFamily="34" charset="0"/>
              </a:rPr>
              <a:t>Who is impacted upon by the expected developments for IAA?</a:t>
            </a:r>
            <a:br>
              <a:rPr lang="en-GB" sz="3000" b="1" dirty="0">
                <a:solidFill>
                  <a:srgbClr val="ED1E87"/>
                </a:solidFill>
                <a:latin typeface="Arial" panose="020B0604020202020204" pitchFamily="34" charset="0"/>
                <a:cs typeface="Arial" panose="020B0604020202020204" pitchFamily="34" charset="0"/>
              </a:rPr>
            </a:br>
            <a:r>
              <a:rPr lang="en-GB" sz="3000" b="1" dirty="0">
                <a:solidFill>
                  <a:srgbClr val="ED1E87"/>
                </a:solidFill>
                <a:latin typeface="Arial" panose="020B0604020202020204" pitchFamily="34" charset="0"/>
                <a:cs typeface="Arial" panose="020B0604020202020204" pitchFamily="34" charset="0"/>
              </a:rPr>
              <a:t>How might each stakeholder be </a:t>
            </a:r>
            <a:endParaRPr lang="en-GB" sz="3000" b="1" dirty="0" smtClean="0">
              <a:solidFill>
                <a:srgbClr val="ED1E87"/>
              </a:solidFill>
              <a:latin typeface="Arial" panose="020B0604020202020204" pitchFamily="34" charset="0"/>
              <a:cs typeface="Arial" panose="020B0604020202020204" pitchFamily="34" charset="0"/>
            </a:endParaRPr>
          </a:p>
          <a:p>
            <a:pPr>
              <a:lnSpc>
                <a:spcPct val="100000"/>
              </a:lnSpc>
            </a:pPr>
            <a:r>
              <a:rPr lang="en-GB" sz="3000" b="1" dirty="0" smtClean="0">
                <a:solidFill>
                  <a:srgbClr val="ED1E87"/>
                </a:solidFill>
                <a:latin typeface="Arial" panose="020B0604020202020204" pitchFamily="34" charset="0"/>
                <a:cs typeface="Arial" panose="020B0604020202020204" pitchFamily="34" charset="0"/>
              </a:rPr>
              <a:t>impacted upon?</a:t>
            </a:r>
          </a:p>
        </p:txBody>
      </p:sp>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98127" y="2071977"/>
            <a:ext cx="1937346" cy="5227031"/>
          </a:xfrm>
          <a:prstGeom prst="rect">
            <a:avLst/>
          </a:prstGeom>
        </p:spPr>
      </p:pic>
      <p:pic>
        <p:nvPicPr>
          <p:cNvPr id="14" name="Picture 1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
        <p:nvSpPr>
          <p:cNvPr id="6" name="Content Placeholder 2"/>
          <p:cNvSpPr>
            <a:spLocks noGrp="1"/>
          </p:cNvSpPr>
          <p:nvPr/>
        </p:nvSpPr>
        <p:spPr>
          <a:xfrm>
            <a:off x="478080" y="2295101"/>
            <a:ext cx="4180115" cy="2702258"/>
          </a:xfrm>
          <a:prstGeom prst="rect">
            <a:avLst/>
          </a:prstGeom>
        </p:spPr>
        <p:txBody>
          <a:bodyPr vert="horz" lIns="91440" tIns="45720" rIns="91440" bIns="45720" rtlCol="0">
            <a:noAutofit/>
          </a:bodyPr>
          <a:lstStyle/>
          <a:p>
            <a:pPr marL="571500" indent="-342900">
              <a:lnSpc>
                <a:spcPct val="115000"/>
              </a:lnSpc>
              <a:spcAft>
                <a:spcPts val="0"/>
              </a:spcAft>
              <a:buClr>
                <a:srgbClr val="ED1E87"/>
              </a:buClr>
              <a:buFont typeface="Arial" panose="020B0604020202020204" pitchFamily="34" charset="0"/>
              <a:buChar char="•"/>
            </a:pPr>
            <a:r>
              <a:rPr lang="en-US" sz="2400" kern="1200" dirty="0" smtClean="0">
                <a:solidFill>
                  <a:srgbClr val="404040"/>
                </a:solidFill>
                <a:effectLst/>
                <a:latin typeface="Arial" panose="020B0604020202020204" pitchFamily="34" charset="0"/>
                <a:ea typeface="Cambria"/>
                <a:cs typeface="Arial" panose="020B0604020202020204" pitchFamily="34" charset="0"/>
              </a:rPr>
              <a:t>Elected </a:t>
            </a:r>
            <a:r>
              <a:rPr lang="en-US" sz="2400" kern="1200" dirty="0">
                <a:solidFill>
                  <a:srgbClr val="404040"/>
                </a:solidFill>
                <a:effectLst/>
                <a:latin typeface="Arial" panose="020B0604020202020204" pitchFamily="34" charset="0"/>
                <a:ea typeface="Cambria"/>
                <a:cs typeface="Arial" panose="020B0604020202020204" pitchFamily="34" charset="0"/>
              </a:rPr>
              <a:t>members</a:t>
            </a:r>
            <a:endParaRPr lang="en-GB" sz="2400" dirty="0">
              <a:effectLst/>
              <a:latin typeface="Arial" panose="020B0604020202020204" pitchFamily="34" charset="0"/>
              <a:ea typeface="Cambria"/>
              <a:cs typeface="Arial" panose="020B0604020202020204" pitchFamily="34" charset="0"/>
            </a:endParaRPr>
          </a:p>
          <a:p>
            <a:pPr marL="571500" indent="-342900">
              <a:lnSpc>
                <a:spcPct val="115000"/>
              </a:lnSpc>
              <a:spcAft>
                <a:spcPts val="0"/>
              </a:spcAft>
              <a:buClr>
                <a:srgbClr val="ED1E87"/>
              </a:buClr>
              <a:buFont typeface="Arial" panose="020B0604020202020204" pitchFamily="34" charset="0"/>
              <a:buChar char="•"/>
            </a:pPr>
            <a:r>
              <a:rPr lang="en-US" sz="2400" kern="1200" dirty="0" smtClean="0">
                <a:solidFill>
                  <a:srgbClr val="404040"/>
                </a:solidFill>
                <a:effectLst/>
                <a:latin typeface="Arial" panose="020B0604020202020204" pitchFamily="34" charset="0"/>
                <a:ea typeface="Cambria"/>
                <a:cs typeface="Arial" panose="020B0604020202020204" pitchFamily="34" charset="0"/>
              </a:rPr>
              <a:t>The </a:t>
            </a:r>
            <a:r>
              <a:rPr lang="en-US" sz="2400" kern="1200" dirty="0">
                <a:solidFill>
                  <a:srgbClr val="404040"/>
                </a:solidFill>
                <a:effectLst/>
                <a:latin typeface="Arial" panose="020B0604020202020204" pitchFamily="34" charset="0"/>
                <a:ea typeface="Cambria"/>
                <a:cs typeface="Arial" panose="020B0604020202020204" pitchFamily="34" charset="0"/>
              </a:rPr>
              <a:t>public </a:t>
            </a:r>
            <a:endParaRPr lang="en-GB" sz="2400" dirty="0">
              <a:effectLst/>
              <a:latin typeface="Arial" panose="020B0604020202020204" pitchFamily="34" charset="0"/>
              <a:ea typeface="Cambria"/>
              <a:cs typeface="Arial" panose="020B0604020202020204" pitchFamily="34" charset="0"/>
            </a:endParaRPr>
          </a:p>
          <a:p>
            <a:pPr marL="571500" indent="-342900">
              <a:lnSpc>
                <a:spcPct val="115000"/>
              </a:lnSpc>
              <a:spcAft>
                <a:spcPts val="0"/>
              </a:spcAft>
              <a:buClr>
                <a:srgbClr val="ED1E87"/>
              </a:buClr>
              <a:buFont typeface="Arial" panose="020B0604020202020204" pitchFamily="34" charset="0"/>
              <a:buChar char="•"/>
            </a:pPr>
            <a:r>
              <a:rPr lang="en-US" sz="2400" kern="1200" dirty="0" smtClean="0">
                <a:solidFill>
                  <a:srgbClr val="404040"/>
                </a:solidFill>
                <a:effectLst/>
                <a:latin typeface="Arial" panose="020B0604020202020204" pitchFamily="34" charset="0"/>
                <a:ea typeface="Cambria"/>
                <a:cs typeface="Arial" panose="020B0604020202020204" pitchFamily="34" charset="0"/>
              </a:rPr>
              <a:t>Council </a:t>
            </a:r>
            <a:r>
              <a:rPr lang="en-US" sz="2400" kern="1200" dirty="0">
                <a:solidFill>
                  <a:srgbClr val="404040"/>
                </a:solidFill>
                <a:effectLst/>
                <a:latin typeface="Arial" panose="020B0604020202020204" pitchFamily="34" charset="0"/>
                <a:ea typeface="Cambria"/>
                <a:cs typeface="Arial" panose="020B0604020202020204" pitchFamily="34" charset="0"/>
              </a:rPr>
              <a:t>wide departments </a:t>
            </a:r>
            <a:endParaRPr lang="en-GB" sz="2400" dirty="0">
              <a:effectLst/>
              <a:latin typeface="Arial" panose="020B0604020202020204" pitchFamily="34" charset="0"/>
              <a:ea typeface="Cambria"/>
              <a:cs typeface="Arial" panose="020B0604020202020204" pitchFamily="34" charset="0"/>
            </a:endParaRPr>
          </a:p>
          <a:p>
            <a:pPr marL="571500" indent="-342900">
              <a:lnSpc>
                <a:spcPct val="115000"/>
              </a:lnSpc>
              <a:spcAft>
                <a:spcPts val="0"/>
              </a:spcAft>
              <a:buClr>
                <a:srgbClr val="ED1E87"/>
              </a:buClr>
              <a:buFont typeface="Arial" panose="020B0604020202020204" pitchFamily="34" charset="0"/>
              <a:buChar char="•"/>
            </a:pPr>
            <a:r>
              <a:rPr lang="en-US" sz="2400" kern="1200" dirty="0" smtClean="0">
                <a:solidFill>
                  <a:srgbClr val="404040"/>
                </a:solidFill>
                <a:effectLst/>
                <a:latin typeface="Arial" panose="020B0604020202020204" pitchFamily="34" charset="0"/>
                <a:ea typeface="Cambria"/>
                <a:cs typeface="Arial" panose="020B0604020202020204" pitchFamily="34" charset="0"/>
              </a:rPr>
              <a:t>Senior </a:t>
            </a:r>
            <a:r>
              <a:rPr lang="en-US" sz="2400" kern="1200" dirty="0">
                <a:solidFill>
                  <a:srgbClr val="404040"/>
                </a:solidFill>
                <a:effectLst/>
                <a:latin typeface="Arial" panose="020B0604020202020204" pitchFamily="34" charset="0"/>
                <a:ea typeface="Cambria"/>
                <a:cs typeface="Arial" panose="020B0604020202020204" pitchFamily="34" charset="0"/>
              </a:rPr>
              <a:t>managers</a:t>
            </a:r>
            <a:endParaRPr lang="en-GB" sz="2400" dirty="0">
              <a:effectLst/>
              <a:latin typeface="Arial" panose="020B0604020202020204" pitchFamily="34" charset="0"/>
              <a:ea typeface="Cambria"/>
              <a:cs typeface="Arial" panose="020B0604020202020204" pitchFamily="34" charset="0"/>
            </a:endParaRPr>
          </a:p>
        </p:txBody>
      </p:sp>
      <p:sp>
        <p:nvSpPr>
          <p:cNvPr id="8" name="Content Placeholder 3"/>
          <p:cNvSpPr>
            <a:spLocks noGrp="1"/>
          </p:cNvSpPr>
          <p:nvPr/>
        </p:nvSpPr>
        <p:spPr>
          <a:xfrm>
            <a:off x="4658195" y="2295101"/>
            <a:ext cx="4276799" cy="2114550"/>
          </a:xfrm>
          <a:prstGeom prst="rect">
            <a:avLst/>
          </a:prstGeom>
        </p:spPr>
        <p:txBody>
          <a:bodyPr vert="horz" lIns="91440" tIns="45720" rIns="91440" bIns="45720" rtlCol="0">
            <a:noAutofit/>
          </a:bodyPr>
          <a:lstStyle/>
          <a:p>
            <a:pPr marL="571500" indent="-342900">
              <a:lnSpc>
                <a:spcPct val="115000"/>
              </a:lnSpc>
              <a:spcAft>
                <a:spcPts val="0"/>
              </a:spcAft>
              <a:buClr>
                <a:srgbClr val="ED1E87"/>
              </a:buClr>
              <a:buFont typeface="Arial" panose="020B0604020202020204" pitchFamily="34" charset="0"/>
              <a:buChar char="•"/>
            </a:pPr>
            <a:r>
              <a:rPr lang="en-US" sz="2400" kern="1200" dirty="0" smtClean="0">
                <a:solidFill>
                  <a:srgbClr val="404040"/>
                </a:solidFill>
                <a:effectLst/>
                <a:latin typeface="Arial" panose="020B0604020202020204" pitchFamily="34" charset="0"/>
                <a:ea typeface="Cambria"/>
                <a:cs typeface="Arial" panose="020B0604020202020204" pitchFamily="34" charset="0"/>
              </a:rPr>
              <a:t>Customer </a:t>
            </a:r>
            <a:r>
              <a:rPr lang="en-US" sz="2400" kern="1200" dirty="0">
                <a:solidFill>
                  <a:srgbClr val="404040"/>
                </a:solidFill>
                <a:effectLst/>
                <a:latin typeface="Arial" panose="020B0604020202020204" pitchFamily="34" charset="0"/>
                <a:ea typeface="Cambria"/>
                <a:cs typeface="Arial" panose="020B0604020202020204" pitchFamily="34" charset="0"/>
              </a:rPr>
              <a:t>services</a:t>
            </a:r>
            <a:endParaRPr lang="en-GB" sz="2400" dirty="0">
              <a:effectLst/>
              <a:latin typeface="Arial" panose="020B0604020202020204" pitchFamily="34" charset="0"/>
              <a:ea typeface="Cambria"/>
              <a:cs typeface="Arial" panose="020B0604020202020204" pitchFamily="34" charset="0"/>
            </a:endParaRPr>
          </a:p>
          <a:p>
            <a:pPr marL="571500" indent="-342900">
              <a:lnSpc>
                <a:spcPct val="115000"/>
              </a:lnSpc>
              <a:spcAft>
                <a:spcPts val="0"/>
              </a:spcAft>
              <a:buClr>
                <a:srgbClr val="ED1E87"/>
              </a:buClr>
              <a:buFont typeface="Arial" panose="020B0604020202020204" pitchFamily="34" charset="0"/>
              <a:buChar char="•"/>
            </a:pPr>
            <a:r>
              <a:rPr lang="en-US" sz="2400" kern="1200" dirty="0" smtClean="0">
                <a:solidFill>
                  <a:srgbClr val="404040"/>
                </a:solidFill>
                <a:effectLst/>
                <a:latin typeface="Arial" panose="020B0604020202020204" pitchFamily="34" charset="0"/>
                <a:ea typeface="Cambria"/>
                <a:cs typeface="Arial" panose="020B0604020202020204" pitchFamily="34" charset="0"/>
              </a:rPr>
              <a:t>Statutory </a:t>
            </a:r>
            <a:r>
              <a:rPr lang="en-US" sz="2400" kern="1200" dirty="0">
                <a:solidFill>
                  <a:srgbClr val="404040"/>
                </a:solidFill>
                <a:effectLst/>
                <a:latin typeface="Arial" panose="020B0604020202020204" pitchFamily="34" charset="0"/>
                <a:ea typeface="Cambria"/>
                <a:cs typeface="Arial" panose="020B0604020202020204" pitchFamily="34" charset="0"/>
              </a:rPr>
              <a:t>assessment and social work teams</a:t>
            </a:r>
            <a:endParaRPr lang="en-GB" sz="2400" dirty="0">
              <a:effectLst/>
              <a:latin typeface="Arial" panose="020B0604020202020204" pitchFamily="34" charset="0"/>
              <a:ea typeface="Cambria"/>
              <a:cs typeface="Arial" panose="020B0604020202020204" pitchFamily="34" charset="0"/>
            </a:endParaRPr>
          </a:p>
          <a:p>
            <a:pPr marL="571500" indent="-342900">
              <a:lnSpc>
                <a:spcPct val="115000"/>
              </a:lnSpc>
              <a:spcAft>
                <a:spcPts val="0"/>
              </a:spcAft>
              <a:buClr>
                <a:srgbClr val="ED1E87"/>
              </a:buClr>
              <a:buFont typeface="Arial" panose="020B0604020202020204" pitchFamily="34" charset="0"/>
              <a:buChar char="•"/>
            </a:pPr>
            <a:r>
              <a:rPr lang="en-US" sz="2400" kern="1200" dirty="0" smtClean="0">
                <a:solidFill>
                  <a:srgbClr val="404040"/>
                </a:solidFill>
                <a:effectLst/>
                <a:latin typeface="Arial" panose="020B0604020202020204" pitchFamily="34" charset="0"/>
                <a:ea typeface="Cambria"/>
                <a:cs typeface="Arial" panose="020B0604020202020204" pitchFamily="34" charset="0"/>
              </a:rPr>
              <a:t>3</a:t>
            </a:r>
            <a:r>
              <a:rPr lang="en-US" sz="2400" kern="1200" baseline="30000" dirty="0" smtClean="0">
                <a:solidFill>
                  <a:srgbClr val="404040"/>
                </a:solidFill>
                <a:effectLst/>
                <a:latin typeface="Arial" panose="020B0604020202020204" pitchFamily="34" charset="0"/>
                <a:ea typeface="Cambria"/>
                <a:cs typeface="Arial" panose="020B0604020202020204" pitchFamily="34" charset="0"/>
              </a:rPr>
              <a:t>rd</a:t>
            </a:r>
            <a:r>
              <a:rPr lang="en-US" sz="2400" kern="1200" dirty="0" smtClean="0">
                <a:solidFill>
                  <a:srgbClr val="404040"/>
                </a:solidFill>
                <a:effectLst/>
                <a:latin typeface="Arial" panose="020B0604020202020204" pitchFamily="34" charset="0"/>
                <a:ea typeface="Cambria"/>
                <a:cs typeface="Arial" panose="020B0604020202020204" pitchFamily="34" charset="0"/>
              </a:rPr>
              <a:t> </a:t>
            </a:r>
            <a:r>
              <a:rPr lang="en-US" sz="2400" kern="1200" dirty="0">
                <a:solidFill>
                  <a:srgbClr val="404040"/>
                </a:solidFill>
                <a:effectLst/>
                <a:latin typeface="Arial" panose="020B0604020202020204" pitchFamily="34" charset="0"/>
                <a:ea typeface="Cambria"/>
                <a:cs typeface="Arial" panose="020B0604020202020204" pitchFamily="34" charset="0"/>
              </a:rPr>
              <a:t>sector partners</a:t>
            </a:r>
            <a:endParaRPr lang="en-GB" sz="2400" dirty="0">
              <a:effectLst/>
              <a:latin typeface="Arial" panose="020B0604020202020204" pitchFamily="34" charset="0"/>
              <a:ea typeface="Cambria"/>
              <a:cs typeface="Arial" panose="020B0604020202020204" pitchFamily="34" charset="0"/>
            </a:endParaRPr>
          </a:p>
          <a:p>
            <a:pPr marL="571500" indent="-342900">
              <a:lnSpc>
                <a:spcPct val="115000"/>
              </a:lnSpc>
              <a:spcAft>
                <a:spcPts val="0"/>
              </a:spcAft>
              <a:buClr>
                <a:srgbClr val="ED1E87"/>
              </a:buClr>
              <a:buFont typeface="Arial" panose="020B0604020202020204" pitchFamily="34" charset="0"/>
              <a:buChar char="•"/>
            </a:pPr>
            <a:r>
              <a:rPr lang="en-US" sz="2400" kern="1200" dirty="0" smtClean="0">
                <a:solidFill>
                  <a:srgbClr val="404040"/>
                </a:solidFill>
                <a:effectLst/>
                <a:latin typeface="Arial" panose="020B0604020202020204" pitchFamily="34" charset="0"/>
                <a:ea typeface="Cambria"/>
                <a:cs typeface="Arial" panose="020B0604020202020204" pitchFamily="34" charset="0"/>
              </a:rPr>
              <a:t>Provider </a:t>
            </a:r>
            <a:r>
              <a:rPr lang="en-US" sz="2400" kern="1200" dirty="0">
                <a:solidFill>
                  <a:srgbClr val="404040"/>
                </a:solidFill>
                <a:effectLst/>
                <a:latin typeface="Arial" panose="020B0604020202020204" pitchFamily="34" charset="0"/>
                <a:ea typeface="Cambria"/>
                <a:cs typeface="Arial" panose="020B0604020202020204" pitchFamily="34" charset="0"/>
              </a:rPr>
              <a:t>services</a:t>
            </a:r>
            <a:endParaRPr lang="en-GB" sz="2400" dirty="0">
              <a:effectLst/>
              <a:latin typeface="Arial" panose="020B0604020202020204" pitchFamily="34" charset="0"/>
              <a:ea typeface="Cambria"/>
              <a:cs typeface="Arial" panose="020B0604020202020204" pitchFamily="34" charset="0"/>
            </a:endParaRPr>
          </a:p>
          <a:p>
            <a:pPr marL="571500" indent="-342900">
              <a:lnSpc>
                <a:spcPct val="115000"/>
              </a:lnSpc>
              <a:spcAft>
                <a:spcPts val="0"/>
              </a:spcAft>
              <a:buClr>
                <a:srgbClr val="ED1E87"/>
              </a:buClr>
              <a:buFont typeface="Arial" panose="020B0604020202020204" pitchFamily="34" charset="0"/>
              <a:buChar char="•"/>
            </a:pPr>
            <a:r>
              <a:rPr lang="en-US" sz="2400" kern="1200" dirty="0" smtClean="0">
                <a:solidFill>
                  <a:srgbClr val="404040"/>
                </a:solidFill>
                <a:effectLst/>
                <a:latin typeface="Arial" panose="020B0604020202020204" pitchFamily="34" charset="0"/>
                <a:ea typeface="Cambria"/>
                <a:cs typeface="Arial" panose="020B0604020202020204" pitchFamily="34" charset="0"/>
              </a:rPr>
              <a:t>Health </a:t>
            </a:r>
            <a:r>
              <a:rPr lang="en-US" sz="2400" kern="1200" dirty="0">
                <a:solidFill>
                  <a:srgbClr val="404040"/>
                </a:solidFill>
                <a:effectLst/>
                <a:latin typeface="Arial" panose="020B0604020202020204" pitchFamily="34" charset="0"/>
                <a:ea typeface="Cambria"/>
                <a:cs typeface="Arial" panose="020B0604020202020204" pitchFamily="34" charset="0"/>
              </a:rPr>
              <a:t>partners </a:t>
            </a:r>
            <a:endParaRPr lang="en-GB" sz="2400" dirty="0">
              <a:effectLst/>
              <a:latin typeface="Arial" panose="020B0604020202020204" pitchFamily="34" charset="0"/>
              <a:ea typeface="Cambria"/>
              <a:cs typeface="Arial" panose="020B0604020202020204" pitchFamily="34" charset="0"/>
            </a:endParaRPr>
          </a:p>
        </p:txBody>
      </p:sp>
    </p:spTree>
    <p:extLst>
      <p:ext uri="{BB962C8B-B14F-4D97-AF65-F5344CB8AC3E}">
        <p14:creationId xmlns:p14="http://schemas.microsoft.com/office/powerpoint/2010/main" val="3193322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9452" y="117566"/>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4000" b="1" dirty="0" err="1">
                <a:solidFill>
                  <a:srgbClr val="ED1E87"/>
                </a:solidFill>
                <a:latin typeface="Arial" panose="020B0604020202020204" pitchFamily="34" charset="0"/>
                <a:cs typeface="Arial" panose="020B0604020202020204" pitchFamily="34" charset="0"/>
              </a:rPr>
              <a:t>Realising</a:t>
            </a:r>
            <a:r>
              <a:rPr lang="en-US" sz="4000" b="1" dirty="0">
                <a:solidFill>
                  <a:srgbClr val="ED1E87"/>
                </a:solidFill>
                <a:latin typeface="Arial" panose="020B0604020202020204" pitchFamily="34" charset="0"/>
                <a:cs typeface="Arial" panose="020B0604020202020204" pitchFamily="34" charset="0"/>
              </a:rPr>
              <a:t> your ambition for IAA: </a:t>
            </a:r>
            <a:endParaRPr lang="en-US" sz="4000" b="1" dirty="0" smtClean="0">
              <a:solidFill>
                <a:srgbClr val="ED1E87"/>
              </a:solidFill>
              <a:latin typeface="Arial" panose="020B0604020202020204" pitchFamily="34" charset="0"/>
              <a:cs typeface="Arial" panose="020B0604020202020204" pitchFamily="34" charset="0"/>
            </a:endParaRPr>
          </a:p>
          <a:p>
            <a:pPr>
              <a:lnSpc>
                <a:spcPct val="100000"/>
              </a:lnSpc>
            </a:pPr>
            <a:r>
              <a:rPr lang="en-US" sz="4000" b="1" dirty="0" smtClean="0">
                <a:solidFill>
                  <a:srgbClr val="ED1E87"/>
                </a:solidFill>
                <a:latin typeface="Arial" panose="020B0604020202020204" pitchFamily="34" charset="0"/>
                <a:cs typeface="Arial" panose="020B0604020202020204" pitchFamily="34" charset="0"/>
              </a:rPr>
              <a:t>key questions / considerations</a:t>
            </a:r>
            <a:endParaRPr lang="en-GB" sz="4000" b="1" dirty="0">
              <a:solidFill>
                <a:srgbClr val="ED1E87"/>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661982" y="3847511"/>
            <a:ext cx="1643062" cy="3338285"/>
          </a:xfrm>
          <a:prstGeom prst="rect">
            <a:avLst/>
          </a:prstGeom>
        </p:spPr>
      </p:pic>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0"/>
              <a:stretch>
                <a:fillRect/>
              </a:stretch>
            </p:blipFill>
          </mc:Choice>
          <mc:Fallback>
            <p:blipFill>
              <a:blip r:embed="rId11"/>
              <a:stretch>
                <a:fillRect/>
              </a:stretch>
            </p:blipFill>
          </mc:Fallback>
        </mc:AlternateContent>
        <p:spPr>
          <a:xfrm>
            <a:off x="-130629" y="3172357"/>
            <a:ext cx="1414463" cy="3816272"/>
          </a:xfrm>
          <a:prstGeom prst="rect">
            <a:avLst/>
          </a:prstGeom>
        </p:spPr>
      </p:pic>
      <p:sp>
        <p:nvSpPr>
          <p:cNvPr id="2" name="Rectangle 1"/>
          <p:cNvSpPr/>
          <p:nvPr/>
        </p:nvSpPr>
        <p:spPr>
          <a:xfrm>
            <a:off x="707231" y="1400687"/>
            <a:ext cx="7419704" cy="4893647"/>
          </a:xfrm>
          <a:prstGeom prst="rect">
            <a:avLst/>
          </a:prstGeom>
        </p:spPr>
        <p:txBody>
          <a:bodyPr wrap="square">
            <a:spAutoFit/>
          </a:bodyPr>
          <a:lstStyle/>
          <a:p>
            <a:pPr marL="285750" indent="-28575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needs to change and be supported? </a:t>
            </a:r>
            <a:r>
              <a:rPr lang="en-GB" sz="2400" i="1" dirty="0">
                <a:latin typeface="Arial" panose="020B0604020202020204" pitchFamily="34" charset="0"/>
                <a:cs typeface="Arial" panose="020B0604020202020204" pitchFamily="34" charset="0"/>
              </a:rPr>
              <a:t>Structure, systems, recording outcomes, staff skills base, the ‘conversation’, targets</a:t>
            </a:r>
            <a:r>
              <a:rPr lang="en-GB" sz="2400" i="1" dirty="0" smtClean="0">
                <a:latin typeface="Arial" panose="020B0604020202020204" pitchFamily="34" charset="0"/>
                <a:cs typeface="Arial" panose="020B0604020202020204" pitchFamily="34" charset="0"/>
              </a:rPr>
              <a:t>.</a:t>
            </a:r>
          </a:p>
          <a:p>
            <a:pPr>
              <a:buClr>
                <a:srgbClr val="36B555"/>
              </a:buClr>
            </a:pPr>
            <a:endParaRPr lang="en-GB" sz="2400" dirty="0">
              <a:latin typeface="Arial" panose="020B0604020202020204" pitchFamily="34" charset="0"/>
              <a:cs typeface="Arial" panose="020B0604020202020204" pitchFamily="34" charset="0"/>
            </a:endParaRPr>
          </a:p>
          <a:p>
            <a:pPr marL="285750" indent="-28575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are the blocks that need to be addressed or removed to allow staff to operate effectively? What might they need to be replaced </a:t>
            </a:r>
            <a:r>
              <a:rPr lang="en-GB" sz="2400" dirty="0" smtClean="0">
                <a:latin typeface="Arial" panose="020B0604020202020204" pitchFamily="34" charset="0"/>
                <a:cs typeface="Arial" panose="020B0604020202020204" pitchFamily="34" charset="0"/>
              </a:rPr>
              <a:t>with?</a:t>
            </a:r>
            <a:r>
              <a:rPr lang="en-GB" sz="2400" i="1" dirty="0">
                <a:latin typeface="Arial" panose="020B0604020202020204" pitchFamily="34" charset="0"/>
                <a:cs typeface="Arial" panose="020B0604020202020204" pitchFamily="34" charset="0"/>
              </a:rPr>
              <a:t> </a:t>
            </a:r>
            <a:r>
              <a:rPr lang="en-GB" sz="2400" i="1" dirty="0" smtClean="0">
                <a:latin typeface="Arial" panose="020B0604020202020204" pitchFamily="34" charset="0"/>
                <a:cs typeface="Arial" panose="020B0604020202020204" pitchFamily="34" charset="0"/>
              </a:rPr>
              <a:t>Who </a:t>
            </a:r>
            <a:r>
              <a:rPr lang="en-GB" sz="2400" i="1" dirty="0">
                <a:latin typeface="Arial" panose="020B0604020202020204" pitchFamily="34" charset="0"/>
                <a:cs typeface="Arial" panose="020B0604020202020204" pitchFamily="34" charset="0"/>
              </a:rPr>
              <a:t>is responsible for each of the aspects above</a:t>
            </a:r>
            <a:r>
              <a:rPr lang="en-GB" sz="2400" i="1" dirty="0" smtClean="0">
                <a:latin typeface="Arial" panose="020B0604020202020204" pitchFamily="34" charset="0"/>
                <a:cs typeface="Arial" panose="020B0604020202020204" pitchFamily="34" charset="0"/>
              </a:rPr>
              <a:t>?</a:t>
            </a:r>
          </a:p>
          <a:p>
            <a:pPr>
              <a:buClr>
                <a:srgbClr val="36B555"/>
              </a:buClr>
            </a:pPr>
            <a:endParaRPr lang="en-GB" sz="2400" dirty="0">
              <a:latin typeface="Arial" panose="020B0604020202020204" pitchFamily="34" charset="0"/>
              <a:cs typeface="Arial" panose="020B0604020202020204" pitchFamily="34" charset="0"/>
            </a:endParaRPr>
          </a:p>
          <a:p>
            <a:pPr marL="285750" indent="-28575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does the relationship with social work teams need to look like? How do we ensure the experience of the interaction for individuals is mirrored across teams </a:t>
            </a:r>
            <a:r>
              <a:rPr lang="en-GB" sz="2400" i="1" dirty="0">
                <a:latin typeface="Arial" panose="020B0604020202020204" pitchFamily="34" charset="0"/>
                <a:cs typeface="Arial" panose="020B0604020202020204" pitchFamily="34" charset="0"/>
              </a:rPr>
              <a:t>(the experience pathway)?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7582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3602635" y="361539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0" y="2047500"/>
            <a:ext cx="9144000" cy="10614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200" b="1" u="sng" dirty="0" smtClean="0">
                <a:solidFill>
                  <a:srgbClr val="EF9526"/>
                </a:solidFill>
                <a:latin typeface="Arial"/>
                <a:cs typeface="Arial"/>
              </a:rPr>
              <a:t>Section </a:t>
            </a:r>
            <a:r>
              <a:rPr lang="en-GB" sz="5200" b="1" u="sng" dirty="0">
                <a:solidFill>
                  <a:srgbClr val="EF9526"/>
                </a:solidFill>
                <a:latin typeface="Arial"/>
                <a:cs typeface="Arial"/>
              </a:rPr>
              <a:t>3</a:t>
            </a:r>
            <a:endParaRPr lang="en-GB" sz="5200" b="1" u="sng" dirty="0" smtClean="0">
              <a:solidFill>
                <a:srgbClr val="EF9526"/>
              </a:solidFill>
              <a:latin typeface="Arial"/>
              <a:cs typeface="Arial"/>
            </a:endParaRPr>
          </a:p>
          <a:p>
            <a:endParaRPr lang="en-GB" sz="4200" b="1" u="sng" dirty="0">
              <a:solidFill>
                <a:srgbClr val="ED1E87"/>
              </a:solidFill>
              <a:latin typeface="Arial"/>
              <a:cs typeface="Arial"/>
            </a:endParaRPr>
          </a:p>
          <a:p>
            <a:endParaRPr lang="en-GB" sz="4200" b="1" u="sng" dirty="0" smtClean="0">
              <a:solidFill>
                <a:srgbClr val="ED1E87"/>
              </a:solidFill>
              <a:latin typeface="Arial"/>
              <a:cs typeface="Arial"/>
            </a:endParaRPr>
          </a:p>
        </p:txBody>
      </p:sp>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2800350"/>
            <a:ext cx="1509221" cy="4071937"/>
          </a:xfrm>
          <a:prstGeom prst="rect">
            <a:avLst/>
          </a:prstGeom>
        </p:spPr>
      </p:pic>
      <p:pic>
        <p:nvPicPr>
          <p:cNvPr id="17" name="Picture 1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
        <p:nvSpPr>
          <p:cNvPr id="2" name="Rectangle 1"/>
          <p:cNvSpPr/>
          <p:nvPr/>
        </p:nvSpPr>
        <p:spPr>
          <a:xfrm>
            <a:off x="754610" y="2792186"/>
            <a:ext cx="7354389" cy="892552"/>
          </a:xfrm>
          <a:prstGeom prst="rect">
            <a:avLst/>
          </a:prstGeom>
        </p:spPr>
        <p:txBody>
          <a:bodyPr wrap="square">
            <a:spAutoFit/>
          </a:bodyPr>
          <a:lstStyle/>
          <a:p>
            <a:pPr algn="ctr"/>
            <a:r>
              <a:rPr lang="en-GB" sz="5200" b="1" smtClean="0">
                <a:solidFill>
                  <a:srgbClr val="EF9526"/>
                </a:solidFill>
                <a:latin typeface="Arial"/>
                <a:cs typeface="Arial"/>
              </a:rPr>
              <a:t>Better </a:t>
            </a:r>
            <a:r>
              <a:rPr lang="en-GB" sz="5200" b="1" dirty="0" smtClean="0">
                <a:solidFill>
                  <a:srgbClr val="EF9526"/>
                </a:solidFill>
                <a:latin typeface="Arial"/>
                <a:cs typeface="Arial"/>
              </a:rPr>
              <a:t>conversations</a:t>
            </a:r>
            <a:endParaRPr lang="en-GB" sz="5200" b="1" dirty="0">
              <a:solidFill>
                <a:srgbClr val="EF9526"/>
              </a:solidFill>
              <a:latin typeface="Arial"/>
              <a:cs typeface="Arial"/>
            </a:endParaRPr>
          </a:p>
        </p:txBody>
      </p:sp>
    </p:spTree>
    <p:extLst>
      <p:ext uri="{BB962C8B-B14F-4D97-AF65-F5344CB8AC3E}">
        <p14:creationId xmlns:p14="http://schemas.microsoft.com/office/powerpoint/2010/main" val="2109159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1005214" y="2191156"/>
            <a:ext cx="7449548" cy="1862048"/>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algn="ctr" defTabSz="914377" eaLnBrk="0" fontAlgn="base" hangingPunct="0">
              <a:spcBef>
                <a:spcPct val="0"/>
              </a:spcBef>
              <a:spcAft>
                <a:spcPct val="0"/>
              </a:spcAft>
            </a:pPr>
            <a:endParaRPr lang="en-GB" sz="800" b="1" u="sng" dirty="0" smtClean="0">
              <a:solidFill>
                <a:srgbClr val="FDC536"/>
              </a:solidFill>
              <a:latin typeface="Arial"/>
              <a:cs typeface="Arial"/>
            </a:endParaRPr>
          </a:p>
          <a:p>
            <a:pPr algn="ctr"/>
            <a:r>
              <a:rPr lang="en-GB" sz="2400" dirty="0">
                <a:latin typeface="Arial" panose="020B0604020202020204" pitchFamily="34" charset="0"/>
                <a:cs typeface="Arial" panose="020B0604020202020204" pitchFamily="34" charset="0"/>
              </a:rPr>
              <a:t>‘Best Outcomes from Best Beginnings’</a:t>
            </a:r>
          </a:p>
          <a:p>
            <a:pPr algn="ctr"/>
            <a:r>
              <a:rPr lang="en-GB" sz="2400" dirty="0">
                <a:latin typeface="Arial" panose="020B0604020202020204" pitchFamily="34" charset="0"/>
                <a:cs typeface="Arial" panose="020B0604020202020204" pitchFamily="34" charset="0"/>
              </a:rPr>
              <a:t>   </a:t>
            </a:r>
          </a:p>
          <a:p>
            <a:pPr algn="ctr"/>
            <a:r>
              <a:rPr lang="en-GB" sz="2400" dirty="0">
                <a:latin typeface="Arial" panose="020B0604020202020204" pitchFamily="34" charset="0"/>
                <a:cs typeface="Arial" panose="020B0604020202020204" pitchFamily="34" charset="0"/>
              </a:rPr>
              <a:t>The principles and approaches of the     </a:t>
            </a:r>
          </a:p>
          <a:p>
            <a:pPr algn="ctr"/>
            <a:r>
              <a:rPr lang="en-GB" sz="2400" dirty="0">
                <a:latin typeface="Arial" panose="020B0604020202020204" pitchFamily="34" charset="0"/>
                <a:cs typeface="Arial" panose="020B0604020202020204" pitchFamily="34" charset="0"/>
              </a:rPr>
              <a:t>Better Conversations Training</a:t>
            </a:r>
          </a:p>
          <a:p>
            <a:pPr marL="342900" indent="-342900">
              <a:buClr>
                <a:srgbClr val="FDC536"/>
              </a:buClr>
              <a:buFont typeface="Arial" panose="020B0604020202020204" pitchFamily="34" charset="0"/>
              <a:buChar char="•"/>
            </a:pPr>
            <a:endParaRPr lang="en-GB" sz="14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2533418"/>
            <a:ext cx="1608158" cy="4338870"/>
          </a:xfrm>
          <a:prstGeom prst="rect">
            <a:avLst/>
          </a:prstGeom>
        </p:spPr>
      </p:pic>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Tree>
    <p:extLst>
      <p:ext uri="{BB962C8B-B14F-4D97-AF65-F5344CB8AC3E}">
        <p14:creationId xmlns:p14="http://schemas.microsoft.com/office/powerpoint/2010/main" val="3513333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95485" y="2290"/>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200" b="1" dirty="0">
                <a:solidFill>
                  <a:srgbClr val="EF9526"/>
                </a:solidFill>
                <a:latin typeface="Arial" panose="020B0604020202020204" pitchFamily="34" charset="0"/>
                <a:cs typeface="Arial" panose="020B0604020202020204" pitchFamily="34" charset="0"/>
              </a:rPr>
              <a:t>Key elements </a:t>
            </a:r>
            <a:endParaRPr lang="en-GB" sz="4200" b="1" dirty="0" smtClean="0">
              <a:solidFill>
                <a:srgbClr val="EF9526"/>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1122780" y="2542175"/>
            <a:ext cx="7449548" cy="907941"/>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FDC536"/>
              </a:solidFill>
              <a:latin typeface="Arial"/>
              <a:cs typeface="Arial"/>
            </a:endParaRPr>
          </a:p>
          <a:p>
            <a:pPr>
              <a:defRPr/>
            </a:pPr>
            <a:r>
              <a:rPr lang="en-GB" altLang="en-US" sz="2400" dirty="0">
                <a:latin typeface="Arial" panose="020B0604020202020204" pitchFamily="34" charset="0"/>
                <a:cs typeface="Arial" panose="020B0604020202020204" pitchFamily="34" charset="0"/>
              </a:rPr>
              <a:t>What are the most important elements of effective communication from your experience?</a:t>
            </a:r>
          </a:p>
        </p:txBody>
      </p:sp>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07854" y="4157578"/>
            <a:ext cx="1336146" cy="2714710"/>
          </a:xfrm>
          <a:prstGeom prst="rect">
            <a:avLst/>
          </a:prstGeom>
        </p:spPr>
      </p:pic>
      <p:pic>
        <p:nvPicPr>
          <p:cNvPr id="12" name="Picture 1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10"/>
              <a:stretch>
                <a:fillRect/>
              </a:stretch>
            </p:blipFill>
          </mc:Fallback>
        </mc:AlternateContent>
        <p:spPr>
          <a:xfrm>
            <a:off x="0" y="2533418"/>
            <a:ext cx="1608158" cy="4338870"/>
          </a:xfrm>
          <a:prstGeom prst="rect">
            <a:avLst/>
          </a:prstGeom>
        </p:spPr>
      </p:pic>
    </p:spTree>
    <p:extLst>
      <p:ext uri="{BB962C8B-B14F-4D97-AF65-F5344CB8AC3E}">
        <p14:creationId xmlns:p14="http://schemas.microsoft.com/office/powerpoint/2010/main" val="1730069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1005214" y="1713748"/>
            <a:ext cx="7449548" cy="3339376"/>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FDC536"/>
              </a:solidFill>
              <a:latin typeface="Arial"/>
              <a:cs typeface="Arial"/>
            </a:endParaRPr>
          </a:p>
          <a:p>
            <a:pPr marL="342900" indent="-342900">
              <a:buClr>
                <a:srgbClr val="EF9526"/>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Showing that you are listening</a:t>
            </a:r>
          </a:p>
          <a:p>
            <a:pPr marL="342900" indent="-342900">
              <a:buClr>
                <a:srgbClr val="EF9526"/>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Expressing empathy and warmth</a:t>
            </a:r>
          </a:p>
          <a:p>
            <a:pPr marL="342900" indent="-342900">
              <a:buClr>
                <a:srgbClr val="EF9526"/>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Asking the right questions so there is clarity about concerns</a:t>
            </a:r>
          </a:p>
          <a:p>
            <a:pPr marL="342900" indent="-342900">
              <a:buClr>
                <a:srgbClr val="EF9526"/>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Showing support by recognition of individuals’ strengths</a:t>
            </a:r>
          </a:p>
          <a:p>
            <a:pPr marL="342900" indent="-342900">
              <a:buClr>
                <a:srgbClr val="EF9526"/>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Showing patience</a:t>
            </a:r>
          </a:p>
          <a:p>
            <a:pPr marL="342900" indent="-342900">
              <a:buClr>
                <a:srgbClr val="EF9526"/>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Appearing knowledgeable and effective </a:t>
            </a:r>
          </a:p>
          <a:p>
            <a:pPr marL="342900" indent="-342900">
              <a:buClr>
                <a:srgbClr val="FDC536"/>
              </a:buClr>
              <a:buFont typeface="Arial" panose="020B0604020202020204" pitchFamily="34" charset="0"/>
              <a:buChar char="•"/>
            </a:pPr>
            <a:endParaRPr lang="en-GB" sz="1400" b="1" dirty="0">
              <a:latin typeface="Arial" panose="020B0604020202020204" pitchFamily="34" charset="0"/>
              <a:cs typeface="Arial" panose="020B0604020202020204" pitchFamily="34" charset="0"/>
            </a:endParaRPr>
          </a:p>
        </p:txBody>
      </p:sp>
      <p:sp>
        <p:nvSpPr>
          <p:cNvPr id="9" name="Title 1"/>
          <p:cNvSpPr txBox="1">
            <a:spLocks/>
          </p:cNvSpPr>
          <p:nvPr/>
        </p:nvSpPr>
        <p:spPr>
          <a:xfrm>
            <a:off x="-21165" y="159044"/>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000" b="1" dirty="0">
                <a:solidFill>
                  <a:srgbClr val="EF9526"/>
                </a:solidFill>
                <a:latin typeface="Arial" panose="020B0604020202020204" pitchFamily="34" charset="0"/>
                <a:cs typeface="Arial" panose="020B0604020202020204" pitchFamily="34" charset="0"/>
              </a:rPr>
              <a:t>The key elements of good communication</a:t>
            </a:r>
            <a:endParaRPr lang="en-GB" sz="4000" b="1" dirty="0" smtClean="0">
              <a:solidFill>
                <a:srgbClr val="EF9526"/>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2533418"/>
            <a:ext cx="1608158" cy="4338870"/>
          </a:xfrm>
          <a:prstGeom prst="rect">
            <a:avLst/>
          </a:prstGeom>
        </p:spPr>
      </p:pic>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Tree>
    <p:extLst>
      <p:ext uri="{BB962C8B-B14F-4D97-AF65-F5344CB8AC3E}">
        <p14:creationId xmlns:p14="http://schemas.microsoft.com/office/powerpoint/2010/main" val="1825736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423" y="242561"/>
            <a:ext cx="9144000" cy="707886"/>
          </a:xfrm>
          <a:prstGeom prst="rect">
            <a:avLst/>
          </a:prstGeom>
          <a:noFill/>
        </p:spPr>
        <p:txBody>
          <a:bodyPr wrap="square" rtlCol="0">
            <a:spAutoFit/>
          </a:bodyPr>
          <a:lstStyle/>
          <a:p>
            <a:pPr algn="ctr"/>
            <a:r>
              <a:rPr lang="en-US" sz="4000" b="1" dirty="0" smtClean="0">
                <a:solidFill>
                  <a:srgbClr val="EF9526"/>
                </a:solidFill>
                <a:latin typeface="Arial" panose="020B0604020202020204" pitchFamily="34" charset="0"/>
                <a:cs typeface="Arial" panose="020B0604020202020204" pitchFamily="34" charset="0"/>
              </a:rPr>
              <a:t>Relationship based practice</a:t>
            </a:r>
            <a:endParaRPr lang="en-GB" sz="4000" b="1" dirty="0">
              <a:solidFill>
                <a:srgbClr val="EF9526"/>
              </a:solidFill>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130628" y="3003680"/>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07854" y="4157578"/>
            <a:ext cx="1336146" cy="2714710"/>
          </a:xfrm>
          <a:prstGeom prst="rect">
            <a:avLst/>
          </a:prstGeom>
        </p:spPr>
      </p:pic>
      <p:sp>
        <p:nvSpPr>
          <p:cNvPr id="4" name="Rectangle 3"/>
          <p:cNvSpPr/>
          <p:nvPr/>
        </p:nvSpPr>
        <p:spPr>
          <a:xfrm>
            <a:off x="1058090" y="1407167"/>
            <a:ext cx="7302137" cy="4939814"/>
          </a:xfrm>
          <a:prstGeom prst="rect">
            <a:avLst/>
          </a:prstGeom>
        </p:spPr>
        <p:txBody>
          <a:bodyPr wrap="square">
            <a:spAutoFit/>
          </a:bodyPr>
          <a:lstStyle/>
          <a:p>
            <a:pPr marL="342900" indent="-342900">
              <a:buClr>
                <a:srgbClr val="EF9526"/>
              </a:buClr>
              <a:buFont typeface="Arial" panose="020B0604020202020204" pitchFamily="34" charset="0"/>
              <a:buChar char="•"/>
              <a:defRPr/>
            </a:pPr>
            <a:r>
              <a:rPr lang="en-GB" altLang="en-US" sz="2100" dirty="0">
                <a:latin typeface="Arial" panose="020B0604020202020204" pitchFamily="34" charset="0"/>
                <a:cs typeface="Arial" panose="020B0604020202020204" pitchFamily="34" charset="0"/>
              </a:rPr>
              <a:t>How we think about someone or something affects what we do about it; we are all influenced by our individual moral </a:t>
            </a:r>
            <a:r>
              <a:rPr lang="en-GB" altLang="en-US" sz="2100" dirty="0" smtClean="0">
                <a:latin typeface="Arial" panose="020B0604020202020204" pitchFamily="34" charset="0"/>
                <a:cs typeface="Arial" panose="020B0604020202020204" pitchFamily="34" charset="0"/>
              </a:rPr>
              <a:t>code. </a:t>
            </a:r>
            <a:endParaRPr lang="en-GB" altLang="en-US" sz="2100" dirty="0">
              <a:latin typeface="Arial" panose="020B0604020202020204" pitchFamily="34" charset="0"/>
              <a:cs typeface="Arial" panose="020B0604020202020204" pitchFamily="34" charset="0"/>
            </a:endParaRPr>
          </a:p>
          <a:p>
            <a:pPr>
              <a:defRPr/>
            </a:pPr>
            <a:r>
              <a:rPr lang="en-GB" altLang="en-US" sz="2100" dirty="0">
                <a:latin typeface="Arial" panose="020B0604020202020204" pitchFamily="34" charset="0"/>
                <a:cs typeface="Arial" panose="020B0604020202020204" pitchFamily="34" charset="0"/>
              </a:rPr>
              <a:t>     </a:t>
            </a:r>
            <a:r>
              <a:rPr lang="en-GB" altLang="en-US" sz="2100" b="1" i="1" dirty="0">
                <a:solidFill>
                  <a:srgbClr val="EF9526"/>
                </a:solidFill>
                <a:latin typeface="Arial" panose="020B0604020202020204" pitchFamily="34" charset="0"/>
                <a:cs typeface="Arial" panose="020B0604020202020204" pitchFamily="34" charset="0"/>
              </a:rPr>
              <a:t>do managers agree?</a:t>
            </a:r>
          </a:p>
          <a:p>
            <a:pPr>
              <a:defRPr/>
            </a:pPr>
            <a:endParaRPr lang="en-GB" altLang="en-US" sz="2100" dirty="0" smtClean="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defRPr/>
            </a:pPr>
            <a:r>
              <a:rPr lang="en-GB" altLang="en-US" sz="2100" dirty="0" smtClean="0">
                <a:latin typeface="Arial" panose="020B0604020202020204" pitchFamily="34" charset="0"/>
                <a:cs typeface="Arial" panose="020B0604020202020204" pitchFamily="34" charset="0"/>
              </a:rPr>
              <a:t>Our </a:t>
            </a:r>
            <a:r>
              <a:rPr lang="en-GB" altLang="en-US" sz="2100" dirty="0">
                <a:latin typeface="Arial" panose="020B0604020202020204" pitchFamily="34" charset="0"/>
                <a:cs typeface="Arial" panose="020B0604020202020204" pitchFamily="34" charset="0"/>
              </a:rPr>
              <a:t>approach to the issue therefore affects the </a:t>
            </a:r>
            <a:r>
              <a:rPr lang="en-GB" altLang="en-US" sz="2100" dirty="0" smtClean="0">
                <a:latin typeface="Arial" panose="020B0604020202020204" pitchFamily="34" charset="0"/>
                <a:cs typeface="Arial" panose="020B0604020202020204" pitchFamily="34" charset="0"/>
              </a:rPr>
              <a:t>outcome.</a:t>
            </a:r>
            <a:endParaRPr lang="en-GB" altLang="en-US" sz="2100" dirty="0">
              <a:latin typeface="Arial" panose="020B0604020202020204" pitchFamily="34" charset="0"/>
              <a:cs typeface="Arial" panose="020B0604020202020204" pitchFamily="34" charset="0"/>
            </a:endParaRPr>
          </a:p>
          <a:p>
            <a:pPr>
              <a:defRPr/>
            </a:pPr>
            <a:r>
              <a:rPr lang="en-GB" altLang="en-US" sz="2100" dirty="0">
                <a:latin typeface="Arial" panose="020B0604020202020204" pitchFamily="34" charset="0"/>
                <a:cs typeface="Arial" panose="020B0604020202020204" pitchFamily="34" charset="0"/>
              </a:rPr>
              <a:t>     </a:t>
            </a:r>
            <a:r>
              <a:rPr lang="en-GB" altLang="en-US" sz="2100" b="1" i="1" dirty="0">
                <a:solidFill>
                  <a:srgbClr val="EF9526"/>
                </a:solidFill>
                <a:latin typeface="Arial" panose="020B0604020202020204" pitchFamily="34" charset="0"/>
                <a:cs typeface="Arial" panose="020B0604020202020204" pitchFamily="34" charset="0"/>
              </a:rPr>
              <a:t>do managers agree?</a:t>
            </a:r>
          </a:p>
          <a:p>
            <a:pPr>
              <a:defRPr/>
            </a:pPr>
            <a:endParaRPr lang="en-GB" altLang="en-US" sz="2100" dirty="0" smtClean="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defRPr/>
            </a:pPr>
            <a:r>
              <a:rPr lang="en-GB" altLang="en-US" sz="2100" dirty="0" smtClean="0">
                <a:latin typeface="Arial" panose="020B0604020202020204" pitchFamily="34" charset="0"/>
                <a:cs typeface="Arial" panose="020B0604020202020204" pitchFamily="34" charset="0"/>
              </a:rPr>
              <a:t>As </a:t>
            </a:r>
            <a:r>
              <a:rPr lang="en-GB" altLang="en-US" sz="2100" dirty="0">
                <a:latin typeface="Arial" panose="020B0604020202020204" pitchFamily="34" charset="0"/>
                <a:cs typeface="Arial" panose="020B0604020202020204" pitchFamily="34" charset="0"/>
              </a:rPr>
              <a:t>IAA, we are engaged in a </a:t>
            </a:r>
            <a:r>
              <a:rPr lang="en-GB" altLang="en-US" sz="2100" b="1" dirty="0">
                <a:latin typeface="Arial" panose="020B0604020202020204" pitchFamily="34" charset="0"/>
                <a:cs typeface="Arial" panose="020B0604020202020204" pitchFamily="34" charset="0"/>
              </a:rPr>
              <a:t>dynamic process</a:t>
            </a:r>
            <a:r>
              <a:rPr lang="en-GB" altLang="en-US" sz="2100" dirty="0">
                <a:latin typeface="Arial" panose="020B0604020202020204" pitchFamily="34" charset="0"/>
                <a:cs typeface="Arial" panose="020B0604020202020204" pitchFamily="34" charset="0"/>
              </a:rPr>
              <a:t> and in any encounter between a worker and an individual, </a:t>
            </a:r>
            <a:r>
              <a:rPr lang="en-GB" altLang="en-US" sz="2100" dirty="0" smtClean="0">
                <a:latin typeface="Arial" panose="020B0604020202020204" pitchFamily="34" charset="0"/>
                <a:cs typeface="Arial" panose="020B0604020202020204" pitchFamily="34" charset="0"/>
              </a:rPr>
              <a:t>there </a:t>
            </a:r>
            <a:r>
              <a:rPr lang="en-GB" altLang="en-US" sz="2100" dirty="0">
                <a:latin typeface="Arial" panose="020B0604020202020204" pitchFamily="34" charset="0"/>
                <a:cs typeface="Arial" panose="020B0604020202020204" pitchFamily="34" charset="0"/>
              </a:rPr>
              <a:t>should always be </a:t>
            </a:r>
            <a:r>
              <a:rPr lang="en-GB" altLang="en-US" sz="2100" b="1" dirty="0">
                <a:latin typeface="Arial" panose="020B0604020202020204" pitchFamily="34" charset="0"/>
                <a:cs typeface="Arial" panose="020B0604020202020204" pitchFamily="34" charset="0"/>
              </a:rPr>
              <a:t>two people learning!</a:t>
            </a:r>
            <a:endParaRPr lang="en-GB" altLang="en-US" sz="2100" dirty="0">
              <a:latin typeface="Arial" panose="020B0604020202020204" pitchFamily="34" charset="0"/>
              <a:cs typeface="Arial" panose="020B0604020202020204" pitchFamily="34" charset="0"/>
            </a:endParaRPr>
          </a:p>
          <a:p>
            <a:pPr>
              <a:defRPr/>
            </a:pPr>
            <a:r>
              <a:rPr lang="en-GB" altLang="en-US" sz="2100" dirty="0">
                <a:latin typeface="Arial" panose="020B0604020202020204" pitchFamily="34" charset="0"/>
                <a:cs typeface="Arial" panose="020B0604020202020204" pitchFamily="34" charset="0"/>
              </a:rPr>
              <a:t>     </a:t>
            </a:r>
            <a:r>
              <a:rPr lang="en-GB" altLang="en-US" sz="2100" b="1" i="1" dirty="0">
                <a:solidFill>
                  <a:srgbClr val="EF9526"/>
                </a:solidFill>
                <a:latin typeface="Arial" panose="020B0604020202020204" pitchFamily="34" charset="0"/>
                <a:cs typeface="Arial" panose="020B0604020202020204" pitchFamily="34" charset="0"/>
              </a:rPr>
              <a:t>do managers agree? why and how might that be?</a:t>
            </a:r>
          </a:p>
          <a:p>
            <a:pPr>
              <a:defRPr/>
            </a:pPr>
            <a:endParaRPr lang="en-GB" altLang="en-US" sz="21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defRPr/>
            </a:pPr>
            <a:r>
              <a:rPr lang="en-GB" altLang="en-US" sz="2100" dirty="0">
                <a:latin typeface="Arial" panose="020B0604020202020204" pitchFamily="34" charset="0"/>
                <a:cs typeface="Arial" panose="020B0604020202020204" pitchFamily="34" charset="0"/>
              </a:rPr>
              <a:t>The result should be ‘</a:t>
            </a:r>
            <a:r>
              <a:rPr lang="en-GB" altLang="en-US" sz="2100" dirty="0" smtClean="0">
                <a:latin typeface="Arial" panose="020B0604020202020204" pitchFamily="34" charset="0"/>
                <a:cs typeface="Arial" panose="020B0604020202020204" pitchFamily="34" charset="0"/>
              </a:rPr>
              <a:t>self-empowering</a:t>
            </a:r>
            <a:r>
              <a:rPr lang="en-GB" altLang="en-US" sz="2100" dirty="0">
                <a:latin typeface="Arial" panose="020B0604020202020204" pitchFamily="34" charset="0"/>
                <a:cs typeface="Arial" panose="020B0604020202020204" pitchFamily="34" charset="0"/>
              </a:rPr>
              <a:t>’ for the </a:t>
            </a:r>
            <a:r>
              <a:rPr lang="en-GB" altLang="en-US" sz="2100" dirty="0" smtClean="0">
                <a:latin typeface="Arial" panose="020B0604020202020204" pitchFamily="34" charset="0"/>
                <a:cs typeface="Arial" panose="020B0604020202020204" pitchFamily="34" charset="0"/>
              </a:rPr>
              <a:t>family </a:t>
            </a:r>
            <a:r>
              <a:rPr lang="en-GB" altLang="en-US" sz="2100" dirty="0">
                <a:latin typeface="Arial" panose="020B0604020202020204" pitchFamily="34" charset="0"/>
                <a:cs typeface="Arial" panose="020B0604020202020204" pitchFamily="34" charset="0"/>
              </a:rPr>
              <a:t>or </a:t>
            </a:r>
            <a:r>
              <a:rPr lang="en-GB" altLang="en-US" sz="2100" dirty="0" smtClean="0">
                <a:latin typeface="Arial" panose="020B0604020202020204" pitchFamily="34" charset="0"/>
                <a:cs typeface="Arial" panose="020B0604020202020204" pitchFamily="34" charset="0"/>
              </a:rPr>
              <a:t>individual. </a:t>
            </a:r>
            <a:endParaRPr lang="en-GB" alt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698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840359" y="1887679"/>
            <a:ext cx="7825277" cy="4231928"/>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342900" indent="-342900">
              <a:buClr>
                <a:srgbClr val="EF9526"/>
              </a:buClr>
              <a:buFont typeface="Arial" panose="020B0604020202020204" pitchFamily="34" charset="0"/>
              <a:buChar char="•"/>
            </a:pPr>
            <a:r>
              <a:rPr lang="en-GB" sz="2200" dirty="0" smtClean="0">
                <a:latin typeface="Arial" panose="020B0604020202020204" pitchFamily="34" charset="0"/>
                <a:cs typeface="Arial" panose="020B0604020202020204" pitchFamily="34" charset="0"/>
              </a:rPr>
              <a:t>People </a:t>
            </a:r>
            <a:r>
              <a:rPr lang="en-GB" sz="2200" dirty="0">
                <a:latin typeface="Arial" panose="020B0604020202020204" pitchFamily="34" charset="0"/>
                <a:cs typeface="Arial" panose="020B0604020202020204" pitchFamily="34" charset="0"/>
              </a:rPr>
              <a:t>are most often calling at a time of stress and challenge</a:t>
            </a:r>
            <a:r>
              <a:rPr lang="en-GB" sz="2200" dirty="0" smtClean="0">
                <a:latin typeface="Arial" panose="020B0604020202020204" pitchFamily="34" charset="0"/>
                <a:cs typeface="Arial" panose="020B0604020202020204" pitchFamily="34" charset="0"/>
              </a:rPr>
              <a:t>.</a:t>
            </a:r>
          </a:p>
          <a:p>
            <a:endParaRPr lang="en-GB" sz="22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en-GB" sz="2200" dirty="0" smtClean="0">
                <a:latin typeface="Arial" panose="020B0604020202020204" pitchFamily="34" charset="0"/>
                <a:cs typeface="Arial" panose="020B0604020202020204" pitchFamily="34" charset="0"/>
              </a:rPr>
              <a:t>They </a:t>
            </a:r>
            <a:r>
              <a:rPr lang="en-GB" sz="2200" dirty="0">
                <a:latin typeface="Arial" panose="020B0604020202020204" pitchFamily="34" charset="0"/>
                <a:cs typeface="Arial" panose="020B0604020202020204" pitchFamily="34" charset="0"/>
              </a:rPr>
              <a:t>may be very clear about what they need and why.</a:t>
            </a:r>
          </a:p>
          <a:p>
            <a:r>
              <a:rPr lang="en-GB" sz="2200" dirty="0">
                <a:latin typeface="Arial" panose="020B0604020202020204" pitchFamily="34" charset="0"/>
                <a:cs typeface="Arial" panose="020B0604020202020204" pitchFamily="34" charset="0"/>
              </a:rPr>
              <a:t> </a:t>
            </a:r>
          </a:p>
          <a:p>
            <a:r>
              <a:rPr lang="en-GB" sz="2200" b="1" dirty="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but</a:t>
            </a:r>
            <a:endParaRPr lang="en-GB" sz="2200" b="1"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 </a:t>
            </a:r>
          </a:p>
          <a:p>
            <a:pPr marL="342900" indent="-342900">
              <a:buClr>
                <a:srgbClr val="EF9526"/>
              </a:buClr>
              <a:buFont typeface="Arial" panose="020B0604020202020204" pitchFamily="34" charset="0"/>
              <a:buChar char="•"/>
            </a:pPr>
            <a:r>
              <a:rPr lang="en-GB" sz="2200" dirty="0" smtClean="0">
                <a:latin typeface="Arial" panose="020B0604020202020204" pitchFamily="34" charset="0"/>
                <a:cs typeface="Arial" panose="020B0604020202020204" pitchFamily="34" charset="0"/>
              </a:rPr>
              <a:t>They </a:t>
            </a:r>
            <a:r>
              <a:rPr lang="en-GB" sz="2200" dirty="0">
                <a:latin typeface="Arial" panose="020B0604020202020204" pitchFamily="34" charset="0"/>
                <a:cs typeface="Arial" panose="020B0604020202020204" pitchFamily="34" charset="0"/>
              </a:rPr>
              <a:t>may also be confused, anxious, frightened, angry, frustrated</a:t>
            </a:r>
            <a:r>
              <a:rPr lang="en-GB" sz="2200" dirty="0" smtClean="0">
                <a:latin typeface="Arial" panose="020B0604020202020204" pitchFamily="34" charset="0"/>
                <a:cs typeface="Arial" panose="020B0604020202020204" pitchFamily="34" charset="0"/>
              </a:rPr>
              <a:t>.</a:t>
            </a:r>
          </a:p>
          <a:p>
            <a:endParaRPr lang="en-GB" sz="22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en-GB" sz="2200" dirty="0" smtClean="0">
                <a:latin typeface="Arial" panose="020B0604020202020204" pitchFamily="34" charset="0"/>
                <a:cs typeface="Arial" panose="020B0604020202020204" pitchFamily="34" charset="0"/>
              </a:rPr>
              <a:t>They </a:t>
            </a:r>
            <a:r>
              <a:rPr lang="en-GB" sz="2200" dirty="0">
                <a:latin typeface="Arial" panose="020B0604020202020204" pitchFamily="34" charset="0"/>
                <a:cs typeface="Arial" panose="020B0604020202020204" pitchFamily="34" charset="0"/>
              </a:rPr>
              <a:t>need </a:t>
            </a:r>
            <a:r>
              <a:rPr lang="en-GB" sz="2200" b="1" dirty="0">
                <a:latin typeface="Arial" panose="020B0604020202020204" pitchFamily="34" charset="0"/>
                <a:cs typeface="Arial" panose="020B0604020202020204" pitchFamily="34" charset="0"/>
              </a:rPr>
              <a:t>help and time to reflect</a:t>
            </a:r>
            <a:r>
              <a:rPr lang="en-GB" sz="2200" dirty="0">
                <a:latin typeface="Arial" panose="020B0604020202020204" pitchFamily="34" charset="0"/>
                <a:cs typeface="Arial" panose="020B0604020202020204" pitchFamily="34" charset="0"/>
              </a:rPr>
              <a:t>, hear themselves talk and start to become clearer. </a:t>
            </a:r>
          </a:p>
          <a:p>
            <a:pPr marL="450850" defTabSz="914377" eaLnBrk="0" fontAlgn="base" hangingPunct="0">
              <a:spcBef>
                <a:spcPct val="0"/>
              </a:spcBef>
              <a:spcAft>
                <a:spcPct val="0"/>
              </a:spcAft>
            </a:pPr>
            <a:endParaRPr lang="en-GB" sz="800" b="1" u="sng" dirty="0" smtClean="0">
              <a:solidFill>
                <a:srgbClr val="FDC536"/>
              </a:solidFill>
              <a:latin typeface="Arial"/>
              <a:cs typeface="Arial"/>
            </a:endParaRPr>
          </a:p>
        </p:txBody>
      </p:sp>
      <p:sp>
        <p:nvSpPr>
          <p:cNvPr id="9" name="Title 1"/>
          <p:cNvSpPr txBox="1">
            <a:spLocks/>
          </p:cNvSpPr>
          <p:nvPr/>
        </p:nvSpPr>
        <p:spPr>
          <a:xfrm>
            <a:off x="-478364" y="696913"/>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4000" b="1" dirty="0">
                <a:solidFill>
                  <a:srgbClr val="EF9526"/>
                </a:solidFill>
                <a:latin typeface="Arial" panose="020B0604020202020204" pitchFamily="34" charset="0"/>
                <a:cs typeface="Arial" panose="020B0604020202020204" pitchFamily="34" charset="0"/>
              </a:rPr>
              <a:t>First point of contact and the emotions our staff manage on </a:t>
            </a:r>
            <a:endParaRPr lang="en-US" sz="4000" b="1" dirty="0" smtClean="0">
              <a:solidFill>
                <a:srgbClr val="EF9526"/>
              </a:solidFill>
              <a:latin typeface="Arial" panose="020B0604020202020204" pitchFamily="34" charset="0"/>
              <a:cs typeface="Arial" panose="020B0604020202020204" pitchFamily="34" charset="0"/>
            </a:endParaRPr>
          </a:p>
          <a:p>
            <a:pPr>
              <a:lnSpc>
                <a:spcPct val="100000"/>
              </a:lnSpc>
            </a:pPr>
            <a:r>
              <a:rPr lang="en-US" sz="4000" b="1" dirty="0" smtClean="0">
                <a:solidFill>
                  <a:srgbClr val="EF9526"/>
                </a:solidFill>
                <a:latin typeface="Arial" panose="020B0604020202020204" pitchFamily="34" charset="0"/>
                <a:cs typeface="Arial" panose="020B0604020202020204" pitchFamily="34" charset="0"/>
              </a:rPr>
              <a:t>a </a:t>
            </a:r>
            <a:r>
              <a:rPr lang="en-US" sz="4000" b="1" dirty="0">
                <a:solidFill>
                  <a:srgbClr val="EF9526"/>
                </a:solidFill>
                <a:latin typeface="Arial" panose="020B0604020202020204" pitchFamily="34" charset="0"/>
                <a:cs typeface="Arial" panose="020B0604020202020204" pitchFamily="34" charset="0"/>
              </a:rPr>
              <a:t>daily basis</a:t>
            </a:r>
            <a:endParaRPr lang="en-GB" sz="4000" b="1" dirty="0" smtClean="0">
              <a:solidFill>
                <a:srgbClr val="EF9526"/>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 y="3479999"/>
            <a:ext cx="1358537" cy="3665383"/>
          </a:xfrm>
          <a:prstGeom prst="rect">
            <a:avLst/>
          </a:prstGeom>
        </p:spPr>
      </p:pic>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38941" y="4919007"/>
            <a:ext cx="1336146" cy="2714710"/>
          </a:xfrm>
          <a:prstGeom prst="rect">
            <a:avLst/>
          </a:prstGeom>
        </p:spPr>
      </p:pic>
    </p:spTree>
    <p:extLst>
      <p:ext uri="{BB962C8B-B14F-4D97-AF65-F5344CB8AC3E}">
        <p14:creationId xmlns:p14="http://schemas.microsoft.com/office/powerpoint/2010/main" val="414264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925" y="222167"/>
            <a:ext cx="9144000" cy="900875"/>
          </a:xfrm>
        </p:spPr>
        <p:txBody>
          <a:bodyPr>
            <a:normAutofit/>
          </a:bodyPr>
          <a:lstStyle/>
          <a:p>
            <a:r>
              <a:rPr lang="en-US" sz="4000" b="1" u="sng" dirty="0">
                <a:solidFill>
                  <a:srgbClr val="36B555"/>
                </a:solidFill>
                <a:latin typeface="Arial" panose="020B0604020202020204" pitchFamily="34" charset="0"/>
                <a:cs typeface="Arial" panose="020B0604020202020204" pitchFamily="34" charset="0"/>
              </a:rPr>
              <a:t>Introduction to the resources</a:t>
            </a:r>
            <a:endParaRPr lang="en-GB" sz="4000" b="1" u="sng" dirty="0">
              <a:solidFill>
                <a:srgbClr val="36B555"/>
              </a:solidFill>
              <a:latin typeface="Arial" panose="020B0604020202020204" pitchFamily="34" charset="0"/>
              <a:cs typeface="Arial" panose="020B0604020202020204" pitchFamily="34" charset="0"/>
            </a:endParaRPr>
          </a:p>
        </p:txBody>
      </p:sp>
      <p:sp>
        <p:nvSpPr>
          <p:cNvPr id="6" name="Rectangle 1"/>
          <p:cNvSpPr>
            <a:spLocks noChangeArrowheads="1"/>
          </p:cNvSpPr>
          <p:nvPr/>
        </p:nvSpPr>
        <p:spPr bwMode="auto">
          <a:xfrm>
            <a:off x="1262427" y="2267537"/>
            <a:ext cx="8056931"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Resource </a:t>
            </a:r>
            <a:r>
              <a:rPr lang="en-GB" sz="2400" dirty="0">
                <a:latin typeface="Arial" panose="020B0604020202020204" pitchFamily="34" charset="0"/>
                <a:cs typeface="Arial" panose="020B0604020202020204" pitchFamily="34" charset="0"/>
              </a:rPr>
              <a:t>pack for </a:t>
            </a:r>
            <a:r>
              <a:rPr lang="en-GB" sz="2400" dirty="0" smtClean="0">
                <a:latin typeface="Arial" panose="020B0604020202020204" pitchFamily="34" charset="0"/>
                <a:cs typeface="Arial" panose="020B0604020202020204" pitchFamily="34" charset="0"/>
              </a:rPr>
              <a:t>managers</a:t>
            </a:r>
          </a:p>
          <a:p>
            <a:pPr>
              <a:buClr>
                <a:srgbClr val="36B555"/>
              </a:buClr>
            </a:pPr>
            <a:endParaRPr lang="en-GB" sz="2400"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Skills </a:t>
            </a:r>
            <a:r>
              <a:rPr lang="en-GB" sz="2400" dirty="0">
                <a:latin typeface="Arial" panose="020B0604020202020204" pitchFamily="34" charset="0"/>
                <a:cs typeface="Arial" panose="020B0604020202020204" pitchFamily="34" charset="0"/>
              </a:rPr>
              <a:t>based pack for workers</a:t>
            </a:r>
          </a:p>
          <a:p>
            <a:endParaRPr lang="en-GB" sz="2400" b="1" dirty="0">
              <a:solidFill>
                <a:srgbClr val="36B555"/>
              </a:solidFill>
              <a:latin typeface="Arial" panose="020B0604020202020204" pitchFamily="34" charset="0"/>
              <a:cs typeface="Arial" panose="020B0604020202020204" pitchFamily="34" charset="0"/>
            </a:endParaRPr>
          </a:p>
        </p:txBody>
      </p:sp>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1630969"/>
            <a:ext cx="1937346" cy="5227031"/>
          </a:xfrm>
          <a:prstGeom prst="rect">
            <a:avLst/>
          </a:prstGeom>
        </p:spPr>
      </p:pic>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3861814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5" y="164184"/>
            <a:ext cx="9144000" cy="1384995"/>
          </a:xfrm>
          <a:prstGeom prst="rect">
            <a:avLst/>
          </a:prstGeom>
          <a:noFill/>
        </p:spPr>
        <p:txBody>
          <a:bodyPr wrap="square" rtlCol="0">
            <a:spAutoFit/>
          </a:bodyPr>
          <a:lstStyle/>
          <a:p>
            <a:pPr algn="ctr"/>
            <a:r>
              <a:rPr lang="en-GB" sz="4200" b="1" dirty="0">
                <a:solidFill>
                  <a:srgbClr val="EF9526"/>
                </a:solidFill>
                <a:latin typeface="Arial" panose="020B0604020202020204" pitchFamily="34" charset="0"/>
                <a:cs typeface="Arial" panose="020B0604020202020204" pitchFamily="34" charset="0"/>
              </a:rPr>
              <a:t>Experiencing Behaviour </a:t>
            </a:r>
            <a:endParaRPr lang="en-GB" sz="4200" b="1" dirty="0" smtClean="0">
              <a:solidFill>
                <a:srgbClr val="EF9526"/>
              </a:solidFill>
              <a:latin typeface="Arial" panose="020B0604020202020204" pitchFamily="34" charset="0"/>
              <a:cs typeface="Arial" panose="020B0604020202020204" pitchFamily="34" charset="0"/>
            </a:endParaRPr>
          </a:p>
          <a:p>
            <a:pPr algn="ctr"/>
            <a:r>
              <a:rPr lang="en-GB" sz="4200" b="1" dirty="0" smtClean="0">
                <a:solidFill>
                  <a:srgbClr val="EF9526"/>
                </a:solidFill>
                <a:latin typeface="Arial" panose="020B0604020202020204" pitchFamily="34" charset="0"/>
                <a:cs typeface="Arial" panose="020B0604020202020204" pitchFamily="34" charset="0"/>
              </a:rPr>
              <a:t>Change</a:t>
            </a:r>
            <a:endParaRPr lang="en-GB" sz="4200" b="1" dirty="0">
              <a:solidFill>
                <a:srgbClr val="EF9526"/>
              </a:solidFill>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2533418"/>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
        <p:nvSpPr>
          <p:cNvPr id="3" name="Rectangle 2"/>
          <p:cNvSpPr/>
          <p:nvPr/>
        </p:nvSpPr>
        <p:spPr>
          <a:xfrm>
            <a:off x="1031966" y="2246812"/>
            <a:ext cx="7119257" cy="2456057"/>
          </a:xfrm>
          <a:prstGeom prst="rect">
            <a:avLst/>
          </a:prstGeom>
        </p:spPr>
        <p:txBody>
          <a:bodyPr wrap="square">
            <a:spAutoFit/>
          </a:bodyPr>
          <a:lstStyle/>
          <a:p>
            <a:pPr marL="342900" indent="-342900">
              <a:lnSpc>
                <a:spcPct val="80000"/>
              </a:lnSpc>
              <a:buClr>
                <a:srgbClr val="EF9526"/>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Individuals NOT information make </a:t>
            </a:r>
            <a:r>
              <a:rPr lang="en-GB" altLang="en-US" sz="2400" dirty="0" smtClean="0">
                <a:latin typeface="Arial" panose="020B0604020202020204" pitchFamily="34" charset="0"/>
                <a:cs typeface="Arial" panose="020B0604020202020204" pitchFamily="34" charset="0"/>
              </a:rPr>
              <a:t>decisions.</a:t>
            </a:r>
            <a:endParaRPr lang="en-GB" altLang="en-US" sz="2400" dirty="0">
              <a:latin typeface="Arial" panose="020B0604020202020204" pitchFamily="34" charset="0"/>
              <a:cs typeface="Arial" panose="020B0604020202020204" pitchFamily="34" charset="0"/>
            </a:endParaRPr>
          </a:p>
          <a:p>
            <a:pPr>
              <a:lnSpc>
                <a:spcPct val="80000"/>
              </a:lnSpc>
              <a:buClr>
                <a:srgbClr val="EF9526"/>
              </a:buClr>
              <a:buFont typeface="Wingdings" panose="05000000000000000000" pitchFamily="2" charset="2"/>
              <a:buChar char="§"/>
            </a:pPr>
            <a:endParaRPr lang="en-GB" altLang="en-US" sz="2400" dirty="0">
              <a:latin typeface="Arial" panose="020B0604020202020204" pitchFamily="34" charset="0"/>
              <a:cs typeface="Arial" panose="020B0604020202020204" pitchFamily="34" charset="0"/>
            </a:endParaRPr>
          </a:p>
          <a:p>
            <a:pPr marL="342900" indent="-342900">
              <a:lnSpc>
                <a:spcPct val="80000"/>
              </a:lnSpc>
              <a:buClr>
                <a:srgbClr val="EF9526"/>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If we do decide to act, unless we have made the decision ourselves we may be unlikely to sustain </a:t>
            </a:r>
            <a:r>
              <a:rPr lang="en-GB" altLang="en-US" sz="2400" dirty="0" smtClean="0">
                <a:latin typeface="Arial" panose="020B0604020202020204" pitchFamily="34" charset="0"/>
                <a:cs typeface="Arial" panose="020B0604020202020204" pitchFamily="34" charset="0"/>
              </a:rPr>
              <a:t>it. </a:t>
            </a:r>
            <a:endParaRPr lang="en-GB" altLang="en-US" sz="2400" dirty="0">
              <a:latin typeface="Arial" panose="020B0604020202020204" pitchFamily="34" charset="0"/>
              <a:cs typeface="Arial" panose="020B0604020202020204" pitchFamily="34" charset="0"/>
            </a:endParaRPr>
          </a:p>
          <a:p>
            <a:pPr>
              <a:lnSpc>
                <a:spcPct val="80000"/>
              </a:lnSpc>
              <a:buClr>
                <a:srgbClr val="EF9526"/>
              </a:buClr>
              <a:buFont typeface="Wingdings" panose="05000000000000000000" pitchFamily="2" charset="2"/>
              <a:buChar char="§"/>
            </a:pPr>
            <a:endParaRPr lang="en-GB" altLang="en-US" sz="2400" dirty="0">
              <a:latin typeface="Arial" panose="020B0604020202020204" pitchFamily="34" charset="0"/>
              <a:cs typeface="Arial" panose="020B0604020202020204" pitchFamily="34" charset="0"/>
            </a:endParaRPr>
          </a:p>
          <a:p>
            <a:pPr marL="342900" indent="-342900">
              <a:lnSpc>
                <a:spcPct val="80000"/>
              </a:lnSpc>
              <a:buClr>
                <a:srgbClr val="EF9526"/>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We all have unique circumstances which feed into our decisions to </a:t>
            </a:r>
            <a:r>
              <a:rPr lang="en-GB" altLang="en-US" sz="2400" dirty="0" smtClean="0">
                <a:latin typeface="Arial" panose="020B0604020202020204" pitchFamily="34" charset="0"/>
                <a:cs typeface="Arial" panose="020B0604020202020204" pitchFamily="34" charset="0"/>
              </a:rPr>
              <a:t>act…or </a:t>
            </a:r>
            <a:r>
              <a:rPr lang="en-GB" altLang="en-US" sz="2400" dirty="0">
                <a:latin typeface="Arial" panose="020B0604020202020204" pitchFamily="34" charset="0"/>
                <a:cs typeface="Arial" panose="020B0604020202020204" pitchFamily="34" charset="0"/>
              </a:rPr>
              <a:t>not.</a:t>
            </a:r>
          </a:p>
        </p:txBody>
      </p:sp>
    </p:spTree>
    <p:extLst>
      <p:ext uri="{BB962C8B-B14F-4D97-AF65-F5344CB8AC3E}">
        <p14:creationId xmlns:p14="http://schemas.microsoft.com/office/powerpoint/2010/main" val="1006406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5" y="425441"/>
            <a:ext cx="9144000" cy="738664"/>
          </a:xfrm>
          <a:prstGeom prst="rect">
            <a:avLst/>
          </a:prstGeom>
          <a:noFill/>
        </p:spPr>
        <p:txBody>
          <a:bodyPr wrap="square" rtlCol="0">
            <a:spAutoFit/>
          </a:bodyPr>
          <a:lstStyle/>
          <a:p>
            <a:pPr algn="ctr">
              <a:lnSpc>
                <a:spcPct val="100000"/>
              </a:lnSpc>
            </a:pPr>
            <a:r>
              <a:rPr lang="en-GB" sz="4200" b="1" dirty="0">
                <a:solidFill>
                  <a:srgbClr val="EF9526"/>
                </a:solidFill>
                <a:latin typeface="Arial" panose="020B0604020202020204" pitchFamily="34" charset="0"/>
                <a:cs typeface="Arial" panose="020B0604020202020204" pitchFamily="34" charset="0"/>
              </a:rPr>
              <a:t>Imagine</a:t>
            </a: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2533418"/>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
        <p:nvSpPr>
          <p:cNvPr id="3" name="Rectangle 2"/>
          <p:cNvSpPr/>
          <p:nvPr/>
        </p:nvSpPr>
        <p:spPr>
          <a:xfrm>
            <a:off x="1959428" y="2520356"/>
            <a:ext cx="5827259" cy="461665"/>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1359763" y="1678824"/>
            <a:ext cx="6309360" cy="3785652"/>
          </a:xfrm>
          <a:prstGeom prst="rect">
            <a:avLst/>
          </a:prstGeom>
        </p:spPr>
        <p:txBody>
          <a:bodyPr wrap="square">
            <a:spAutoFit/>
          </a:bodyPr>
          <a:lstStyle/>
          <a:p>
            <a:pPr>
              <a:defRPr/>
            </a:pPr>
            <a:r>
              <a:rPr lang="en-GB" sz="2400" dirty="0">
                <a:latin typeface="Arial" panose="020B0604020202020204" pitchFamily="34" charset="0"/>
                <a:cs typeface="Arial" panose="020B0604020202020204" pitchFamily="34" charset="0"/>
              </a:rPr>
              <a:t>Something you feel you need to tackle, for </a:t>
            </a:r>
            <a:r>
              <a:rPr lang="en-GB" sz="2400" dirty="0" smtClean="0">
                <a:latin typeface="Arial" panose="020B0604020202020204" pitchFamily="34" charset="0"/>
                <a:cs typeface="Arial" panose="020B0604020202020204" pitchFamily="34" charset="0"/>
              </a:rPr>
              <a:t>example:</a:t>
            </a:r>
          </a:p>
          <a:p>
            <a:pPr>
              <a:defRPr/>
            </a:pP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defRPr/>
            </a:pPr>
            <a:r>
              <a:rPr lang="en-GB" sz="2400" dirty="0" smtClean="0">
                <a:latin typeface="Arial" panose="020B0604020202020204" pitchFamily="34" charset="0"/>
                <a:cs typeface="Arial" panose="020B0604020202020204" pitchFamily="34" charset="0"/>
              </a:rPr>
              <a:t>Work / life </a:t>
            </a:r>
            <a:r>
              <a:rPr lang="en-GB" sz="2400" dirty="0">
                <a:latin typeface="Arial" panose="020B0604020202020204" pitchFamily="34" charset="0"/>
                <a:cs typeface="Arial" panose="020B0604020202020204" pitchFamily="34" charset="0"/>
              </a:rPr>
              <a:t>balance</a:t>
            </a:r>
          </a:p>
          <a:p>
            <a:pPr marL="342900" indent="-342900">
              <a:buClr>
                <a:srgbClr val="EF9526"/>
              </a:buClr>
              <a:buFont typeface="Arial" panose="020B0604020202020204" pitchFamily="34" charset="0"/>
              <a:buChar char="•"/>
              <a:defRPr/>
            </a:pPr>
            <a:r>
              <a:rPr lang="en-GB" sz="2400" dirty="0">
                <a:latin typeface="Arial" panose="020B0604020202020204" pitchFamily="34" charset="0"/>
                <a:cs typeface="Arial" panose="020B0604020202020204" pitchFamily="34" charset="0"/>
              </a:rPr>
              <a:t>Eating </a:t>
            </a:r>
          </a:p>
          <a:p>
            <a:pPr marL="342900" indent="-342900">
              <a:buClr>
                <a:srgbClr val="EF9526"/>
              </a:buClr>
              <a:buFont typeface="Arial" panose="020B0604020202020204" pitchFamily="34" charset="0"/>
              <a:buChar char="•"/>
              <a:defRPr/>
            </a:pPr>
            <a:r>
              <a:rPr lang="en-GB" sz="2400" dirty="0">
                <a:latin typeface="Arial" panose="020B0604020202020204" pitchFamily="34" charset="0"/>
                <a:cs typeface="Arial" panose="020B0604020202020204" pitchFamily="34" charset="0"/>
              </a:rPr>
              <a:t>Exercise</a:t>
            </a:r>
          </a:p>
          <a:p>
            <a:pPr marL="342900" indent="-342900">
              <a:buClr>
                <a:srgbClr val="EF9526"/>
              </a:buClr>
              <a:buFont typeface="Arial" panose="020B0604020202020204" pitchFamily="34" charset="0"/>
              <a:buChar char="•"/>
              <a:defRPr/>
            </a:pPr>
            <a:r>
              <a:rPr lang="en-GB" sz="2400" dirty="0">
                <a:latin typeface="Arial" panose="020B0604020202020204" pitchFamily="34" charset="0"/>
                <a:cs typeface="Arial" panose="020B0604020202020204" pitchFamily="34" charset="0"/>
              </a:rPr>
              <a:t>Parenting</a:t>
            </a:r>
          </a:p>
          <a:p>
            <a:pPr marL="342900" indent="-342900">
              <a:buClr>
                <a:srgbClr val="EF9526"/>
              </a:buClr>
              <a:buFont typeface="Arial" panose="020B0604020202020204" pitchFamily="34" charset="0"/>
              <a:buChar char="•"/>
              <a:defRPr/>
            </a:pPr>
            <a:r>
              <a:rPr lang="en-GB" sz="2400" dirty="0">
                <a:latin typeface="Arial" panose="020B0604020202020204" pitchFamily="34" charset="0"/>
                <a:cs typeface="Arial" panose="020B0604020202020204" pitchFamily="34" charset="0"/>
              </a:rPr>
              <a:t>Relationship with a friend</a:t>
            </a:r>
          </a:p>
          <a:p>
            <a:pPr marL="342900" indent="-342900">
              <a:buClr>
                <a:srgbClr val="EF9526"/>
              </a:buClr>
              <a:buFont typeface="Arial" panose="020B0604020202020204" pitchFamily="34" charset="0"/>
              <a:buChar char="•"/>
              <a:defRPr/>
            </a:pPr>
            <a:r>
              <a:rPr lang="en-GB" sz="2400" dirty="0">
                <a:latin typeface="Arial" panose="020B0604020202020204" pitchFamily="34" charset="0"/>
                <a:cs typeface="Arial" panose="020B0604020202020204" pitchFamily="34" charset="0"/>
              </a:rPr>
              <a:t>Supporting elderly parents</a:t>
            </a:r>
          </a:p>
          <a:p>
            <a:pPr marL="342900" indent="-342900">
              <a:buClr>
                <a:srgbClr val="EF9526"/>
              </a:buClr>
              <a:buFont typeface="Arial" panose="020B0604020202020204" pitchFamily="34" charset="0"/>
              <a:buChar char="•"/>
              <a:defRPr/>
            </a:pPr>
            <a:r>
              <a:rPr lang="en-GB" sz="2400" dirty="0">
                <a:latin typeface="Arial" panose="020B0604020202020204" pitchFamily="34" charset="0"/>
                <a:cs typeface="Arial" panose="020B0604020202020204" pitchFamily="34" charset="0"/>
              </a:rPr>
              <a:t>Drink less wine</a:t>
            </a:r>
          </a:p>
        </p:txBody>
      </p:sp>
    </p:spTree>
    <p:extLst>
      <p:ext uri="{BB962C8B-B14F-4D97-AF65-F5344CB8AC3E}">
        <p14:creationId xmlns:p14="http://schemas.microsoft.com/office/powerpoint/2010/main" val="2087236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5" y="425441"/>
            <a:ext cx="9144000" cy="738664"/>
          </a:xfrm>
          <a:prstGeom prst="rect">
            <a:avLst/>
          </a:prstGeom>
          <a:noFill/>
        </p:spPr>
        <p:txBody>
          <a:bodyPr wrap="square" rtlCol="0">
            <a:spAutoFit/>
          </a:bodyPr>
          <a:lstStyle/>
          <a:p>
            <a:pPr algn="ctr">
              <a:lnSpc>
                <a:spcPct val="100000"/>
              </a:lnSpc>
            </a:pPr>
            <a:r>
              <a:rPr lang="en-GB" sz="4200" b="1" dirty="0" smtClean="0">
                <a:solidFill>
                  <a:srgbClr val="EF9526"/>
                </a:solidFill>
                <a:latin typeface="Arial"/>
                <a:cs typeface="Arial"/>
              </a:rPr>
              <a:t>Empathy and openness</a:t>
            </a:r>
            <a:endParaRPr lang="en-GB" sz="4200" b="1" dirty="0">
              <a:solidFill>
                <a:srgbClr val="EF9526"/>
              </a:solidFill>
              <a:latin typeface="Arial"/>
              <a:cs typeface="Arial"/>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2533418"/>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
        <p:nvSpPr>
          <p:cNvPr id="3" name="Rectangle 2"/>
          <p:cNvSpPr/>
          <p:nvPr/>
        </p:nvSpPr>
        <p:spPr>
          <a:xfrm>
            <a:off x="1188719" y="2024744"/>
            <a:ext cx="6753497" cy="2751522"/>
          </a:xfrm>
          <a:prstGeom prst="rect">
            <a:avLst/>
          </a:prstGeom>
        </p:spPr>
        <p:txBody>
          <a:bodyPr wrap="square">
            <a:spAutoFit/>
          </a:bodyPr>
          <a:lstStyle/>
          <a:p>
            <a:pPr>
              <a:lnSpc>
                <a:spcPct val="80000"/>
              </a:lnSpc>
            </a:pPr>
            <a:r>
              <a:rPr lang="en-GB" altLang="en-US" sz="2400" dirty="0">
                <a:latin typeface="Arial" panose="020B0604020202020204" pitchFamily="34" charset="0"/>
                <a:cs typeface="Arial" panose="020B0604020202020204" pitchFamily="34" charset="0"/>
              </a:rPr>
              <a:t>Evidence based practice, experience and research show us that adopting an empathetic approach during our conversations result in:-</a:t>
            </a:r>
          </a:p>
          <a:p>
            <a:pPr>
              <a:lnSpc>
                <a:spcPct val="80000"/>
              </a:lnSpc>
            </a:pPr>
            <a:endParaRPr lang="en-GB" altLang="en-US" sz="2400" dirty="0">
              <a:latin typeface="Arial" panose="020B0604020202020204" pitchFamily="34" charset="0"/>
              <a:cs typeface="Arial" panose="020B0604020202020204" pitchFamily="34" charset="0"/>
            </a:endParaRPr>
          </a:p>
          <a:p>
            <a:pPr marL="342900" indent="-342900">
              <a:lnSpc>
                <a:spcPct val="80000"/>
              </a:lnSpc>
              <a:buClr>
                <a:srgbClr val="EF9526"/>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less </a:t>
            </a:r>
            <a:r>
              <a:rPr lang="en-GB" altLang="en-US" sz="2400" dirty="0" smtClean="0">
                <a:latin typeface="Arial" panose="020B0604020202020204" pitchFamily="34" charset="0"/>
                <a:cs typeface="Arial" panose="020B0604020202020204" pitchFamily="34" charset="0"/>
              </a:rPr>
              <a:t>resistance</a:t>
            </a:r>
          </a:p>
          <a:p>
            <a:pPr>
              <a:lnSpc>
                <a:spcPct val="80000"/>
              </a:lnSpc>
              <a:buClr>
                <a:srgbClr val="EF9526"/>
              </a:buClr>
            </a:pPr>
            <a:r>
              <a:rPr lang="en-GB" altLang="en-US" sz="2400" dirty="0" smtClean="0">
                <a:latin typeface="Arial" panose="020B0604020202020204" pitchFamily="34" charset="0"/>
                <a:cs typeface="Arial" panose="020B0604020202020204" pitchFamily="34" charset="0"/>
              </a:rPr>
              <a:t> </a:t>
            </a:r>
            <a:endParaRPr lang="en-GB" altLang="en-US" sz="2400" dirty="0">
              <a:latin typeface="Arial" panose="020B0604020202020204" pitchFamily="34" charset="0"/>
              <a:cs typeface="Arial" panose="020B0604020202020204" pitchFamily="34" charset="0"/>
            </a:endParaRPr>
          </a:p>
          <a:p>
            <a:pPr>
              <a:lnSpc>
                <a:spcPct val="80000"/>
              </a:lnSpc>
            </a:pPr>
            <a:r>
              <a:rPr lang="en-GB" altLang="en-US" sz="2400" dirty="0">
                <a:solidFill>
                  <a:srgbClr val="EF9526"/>
                </a:solidFill>
                <a:latin typeface="Arial" panose="020B0604020202020204" pitchFamily="34" charset="0"/>
                <a:cs typeface="Arial" panose="020B0604020202020204" pitchFamily="34" charset="0"/>
              </a:rPr>
              <a:t>     </a:t>
            </a:r>
            <a:r>
              <a:rPr lang="en-GB" altLang="en-US" sz="2400" b="1" dirty="0" smtClean="0">
                <a:solidFill>
                  <a:srgbClr val="EF9526"/>
                </a:solidFill>
                <a:latin typeface="Arial" panose="020B0604020202020204" pitchFamily="34" charset="0"/>
                <a:cs typeface="Arial" panose="020B0604020202020204" pitchFamily="34" charset="0"/>
              </a:rPr>
              <a:t>and</a:t>
            </a:r>
          </a:p>
          <a:p>
            <a:pPr>
              <a:lnSpc>
                <a:spcPct val="80000"/>
              </a:lnSpc>
            </a:pPr>
            <a:r>
              <a:rPr lang="en-GB" altLang="en-US" sz="2400" dirty="0" smtClean="0">
                <a:solidFill>
                  <a:srgbClr val="C00000"/>
                </a:solidFill>
                <a:latin typeface="Arial" panose="020B0604020202020204" pitchFamily="34" charset="0"/>
                <a:cs typeface="Arial" panose="020B0604020202020204" pitchFamily="34" charset="0"/>
              </a:rPr>
              <a:t> </a:t>
            </a:r>
            <a:endParaRPr lang="en-GB" altLang="en-US" sz="2400" dirty="0">
              <a:solidFill>
                <a:srgbClr val="C00000"/>
              </a:solidFill>
              <a:latin typeface="Arial" panose="020B0604020202020204" pitchFamily="34" charset="0"/>
              <a:cs typeface="Arial" panose="020B0604020202020204" pitchFamily="34" charset="0"/>
            </a:endParaRPr>
          </a:p>
          <a:p>
            <a:pPr marL="342900" indent="-342900">
              <a:lnSpc>
                <a:spcPct val="80000"/>
              </a:lnSpc>
              <a:buClr>
                <a:srgbClr val="EF9526"/>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more disclosure</a:t>
            </a:r>
          </a:p>
        </p:txBody>
      </p:sp>
      <p:sp>
        <p:nvSpPr>
          <p:cNvPr id="4" name="Rectangle 3"/>
          <p:cNvSpPr/>
          <p:nvPr/>
        </p:nvSpPr>
        <p:spPr>
          <a:xfrm>
            <a:off x="1188719" y="1313064"/>
            <a:ext cx="7266041" cy="446276"/>
          </a:xfrm>
          <a:prstGeom prst="rect">
            <a:avLst/>
          </a:prstGeom>
        </p:spPr>
        <p:txBody>
          <a:bodyPr wrap="square">
            <a:spAutoFit/>
          </a:bodyPr>
          <a:lstStyle/>
          <a:p>
            <a:pPr marL="342900" indent="-342900">
              <a:buClr>
                <a:srgbClr val="FDC536"/>
              </a:buClr>
              <a:buFont typeface="Arial" panose="020B0604020202020204" pitchFamily="34" charset="0"/>
              <a:buChar char="•"/>
            </a:pPr>
            <a:endParaRPr lang="en-GB"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998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913" y="7499"/>
            <a:ext cx="9144000" cy="1569660"/>
          </a:xfrm>
          <a:prstGeom prst="rect">
            <a:avLst/>
          </a:prstGeom>
          <a:noFill/>
        </p:spPr>
        <p:txBody>
          <a:bodyPr wrap="square" rtlCol="0">
            <a:spAutoFit/>
          </a:bodyPr>
          <a:lstStyle/>
          <a:p>
            <a:pPr algn="ctr">
              <a:lnSpc>
                <a:spcPct val="100000"/>
              </a:lnSpc>
            </a:pPr>
            <a:r>
              <a:rPr lang="en-GB" sz="3200" b="1" dirty="0">
                <a:solidFill>
                  <a:srgbClr val="EF9526"/>
                </a:solidFill>
                <a:latin typeface="Arial" panose="020B0604020202020204" pitchFamily="34" charset="0"/>
                <a:cs typeface="Arial" panose="020B0604020202020204" pitchFamily="34" charset="0"/>
              </a:rPr>
              <a:t>Much of the frontline training focuses </a:t>
            </a:r>
            <a:endParaRPr lang="en-GB" sz="3200" b="1" dirty="0" smtClean="0">
              <a:solidFill>
                <a:srgbClr val="EF9526"/>
              </a:solidFill>
              <a:latin typeface="Arial" panose="020B0604020202020204" pitchFamily="34" charset="0"/>
              <a:cs typeface="Arial" panose="020B0604020202020204" pitchFamily="34" charset="0"/>
            </a:endParaRPr>
          </a:p>
          <a:p>
            <a:pPr algn="ctr">
              <a:lnSpc>
                <a:spcPct val="100000"/>
              </a:lnSpc>
            </a:pPr>
            <a:r>
              <a:rPr lang="en-GB" sz="3200" b="1" dirty="0" smtClean="0">
                <a:solidFill>
                  <a:srgbClr val="EF9526"/>
                </a:solidFill>
                <a:latin typeface="Arial" panose="020B0604020202020204" pitchFamily="34" charset="0"/>
                <a:cs typeface="Arial" panose="020B0604020202020204" pitchFamily="34" charset="0"/>
              </a:rPr>
              <a:t>on understanding </a:t>
            </a:r>
            <a:r>
              <a:rPr lang="en-GB" sz="3200" b="1" dirty="0">
                <a:solidFill>
                  <a:srgbClr val="EF9526"/>
                </a:solidFill>
                <a:latin typeface="Arial" panose="020B0604020202020204" pitchFamily="34" charset="0"/>
                <a:cs typeface="Arial" panose="020B0604020202020204" pitchFamily="34" charset="0"/>
              </a:rPr>
              <a:t>the key elements of a    </a:t>
            </a:r>
            <a:br>
              <a:rPr lang="en-GB" sz="3200" b="1" dirty="0">
                <a:solidFill>
                  <a:srgbClr val="EF9526"/>
                </a:solidFill>
                <a:latin typeface="Arial" panose="020B0604020202020204" pitchFamily="34" charset="0"/>
                <a:cs typeface="Arial" panose="020B0604020202020204" pitchFamily="34" charset="0"/>
              </a:rPr>
            </a:br>
            <a:r>
              <a:rPr lang="en-GB" sz="3200" b="1" dirty="0">
                <a:solidFill>
                  <a:srgbClr val="EF9526"/>
                </a:solidFill>
                <a:latin typeface="Arial" panose="020B0604020202020204" pitchFamily="34" charset="0"/>
                <a:cs typeface="Arial" panose="020B0604020202020204" pitchFamily="34" charset="0"/>
              </a:rPr>
              <a:t>good </a:t>
            </a:r>
            <a:r>
              <a:rPr lang="en-GB" sz="3200" b="1" dirty="0" smtClean="0">
                <a:solidFill>
                  <a:srgbClr val="EF9526"/>
                </a:solidFill>
                <a:latin typeface="Arial" panose="020B0604020202020204" pitchFamily="34" charset="0"/>
                <a:cs typeface="Arial" panose="020B0604020202020204" pitchFamily="34" charset="0"/>
              </a:rPr>
              <a:t>conversation</a:t>
            </a:r>
            <a:endParaRPr lang="en-GB" sz="3200" b="1" dirty="0">
              <a:solidFill>
                <a:srgbClr val="EF952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86687" y="4143290"/>
            <a:ext cx="1336146" cy="2714710"/>
          </a:xfrm>
          <a:prstGeom prst="rect">
            <a:avLst/>
          </a:prstGeom>
        </p:spPr>
      </p:pic>
      <p:sp>
        <p:nvSpPr>
          <p:cNvPr id="4" name="Rectangle 3"/>
          <p:cNvSpPr/>
          <p:nvPr/>
        </p:nvSpPr>
        <p:spPr>
          <a:xfrm>
            <a:off x="1188719" y="1313064"/>
            <a:ext cx="7266041" cy="446276"/>
          </a:xfrm>
          <a:prstGeom prst="rect">
            <a:avLst/>
          </a:prstGeom>
        </p:spPr>
        <p:txBody>
          <a:bodyPr wrap="square">
            <a:spAutoFit/>
          </a:bodyPr>
          <a:lstStyle/>
          <a:p>
            <a:pPr marL="342900" indent="-342900">
              <a:buClr>
                <a:srgbClr val="FDC536"/>
              </a:buClr>
              <a:buFont typeface="Arial" panose="020B0604020202020204" pitchFamily="34" charset="0"/>
              <a:buChar char="•"/>
            </a:pPr>
            <a:endParaRPr lang="en-GB" sz="2300" dirty="0">
              <a:latin typeface="Arial" panose="020B0604020202020204" pitchFamily="34" charset="0"/>
              <a:cs typeface="Arial" panose="020B0604020202020204" pitchFamily="34" charset="0"/>
            </a:endParaRPr>
          </a:p>
        </p:txBody>
      </p:sp>
      <p:sp>
        <p:nvSpPr>
          <p:cNvPr id="8" name="Rectangle 7"/>
          <p:cNvSpPr/>
          <p:nvPr/>
        </p:nvSpPr>
        <p:spPr>
          <a:xfrm>
            <a:off x="1537026" y="1972491"/>
            <a:ext cx="6518366" cy="3416320"/>
          </a:xfrm>
          <a:prstGeom prst="rect">
            <a:avLst/>
          </a:prstGeom>
        </p:spPr>
        <p:txBody>
          <a:bodyPr wrap="square">
            <a:spAutoFit/>
          </a:bodyPr>
          <a:lstStyle/>
          <a:p>
            <a:pPr marL="285750" indent="-285750">
              <a:buClr>
                <a:srgbClr val="EF9526"/>
              </a:buClr>
              <a:buFont typeface="Arial" panose="020B0604020202020204" pitchFamily="34" charset="0"/>
              <a:buChar char="•"/>
            </a:pPr>
            <a:r>
              <a:rPr lang="en-GB" sz="2400" dirty="0">
                <a:latin typeface="Arial" panose="020B0604020202020204" pitchFamily="34" charset="0"/>
                <a:cs typeface="Arial" panose="020B0604020202020204" pitchFamily="34" charset="0"/>
              </a:rPr>
              <a:t>Listening</a:t>
            </a:r>
          </a:p>
          <a:p>
            <a:pPr marL="285750" indent="-285750">
              <a:buClr>
                <a:srgbClr val="EF952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Clr>
                <a:srgbClr val="EF9526"/>
              </a:buClr>
              <a:buFont typeface="Arial" panose="020B0604020202020204" pitchFamily="34" charset="0"/>
              <a:buChar char="•"/>
            </a:pPr>
            <a:r>
              <a:rPr lang="en-GB" sz="2400" dirty="0">
                <a:latin typeface="Arial" panose="020B0604020202020204" pitchFamily="34" charset="0"/>
                <a:cs typeface="Arial" panose="020B0604020202020204" pitchFamily="34" charset="0"/>
              </a:rPr>
              <a:t>Exploring</a:t>
            </a:r>
          </a:p>
          <a:p>
            <a:pPr marL="285750" indent="-285750">
              <a:buClr>
                <a:srgbClr val="EF952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Clr>
                <a:srgbClr val="EF9526"/>
              </a:buClr>
              <a:buFont typeface="Arial" panose="020B0604020202020204" pitchFamily="34" charset="0"/>
              <a:buChar char="•"/>
            </a:pPr>
            <a:r>
              <a:rPr lang="en-GB" sz="2400" dirty="0">
                <a:latin typeface="Arial" panose="020B0604020202020204" pitchFamily="34" charset="0"/>
                <a:cs typeface="Arial" panose="020B0604020202020204" pitchFamily="34" charset="0"/>
              </a:rPr>
              <a:t>Reflecting</a:t>
            </a:r>
          </a:p>
          <a:p>
            <a:pPr marL="285750" indent="-285750">
              <a:buClr>
                <a:srgbClr val="EF952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Clr>
                <a:srgbClr val="EF9526"/>
              </a:buClr>
              <a:buFont typeface="Arial" panose="020B0604020202020204" pitchFamily="34" charset="0"/>
              <a:buChar char="•"/>
            </a:pPr>
            <a:r>
              <a:rPr lang="en-GB" sz="2400" dirty="0">
                <a:latin typeface="Arial" panose="020B0604020202020204" pitchFamily="34" charset="0"/>
                <a:cs typeface="Arial" panose="020B0604020202020204" pitchFamily="34" charset="0"/>
              </a:rPr>
              <a:t>Focussing</a:t>
            </a:r>
          </a:p>
          <a:p>
            <a:pPr marL="285750" indent="-285750">
              <a:buClr>
                <a:srgbClr val="EF952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Clr>
                <a:srgbClr val="EF9526"/>
              </a:buClr>
              <a:buFont typeface="Arial" panose="020B0604020202020204" pitchFamily="34" charset="0"/>
              <a:buChar char="•"/>
            </a:pPr>
            <a:r>
              <a:rPr lang="en-GB" sz="2400" dirty="0">
                <a:latin typeface="Arial" panose="020B0604020202020204" pitchFamily="34" charset="0"/>
                <a:cs typeface="Arial" panose="020B0604020202020204" pitchFamily="34" charset="0"/>
              </a:rPr>
              <a:t>Summarising</a:t>
            </a:r>
          </a:p>
        </p:txBody>
      </p:sp>
    </p:spTree>
    <p:extLst>
      <p:ext uri="{BB962C8B-B14F-4D97-AF65-F5344CB8AC3E}">
        <p14:creationId xmlns:p14="http://schemas.microsoft.com/office/powerpoint/2010/main" val="1450782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5" y="177316"/>
            <a:ext cx="9144000" cy="738664"/>
          </a:xfrm>
          <a:prstGeom prst="rect">
            <a:avLst/>
          </a:prstGeom>
          <a:noFill/>
        </p:spPr>
        <p:txBody>
          <a:bodyPr wrap="square" rtlCol="0">
            <a:spAutoFit/>
          </a:bodyPr>
          <a:lstStyle/>
          <a:p>
            <a:pPr algn="ctr">
              <a:lnSpc>
                <a:spcPct val="100000"/>
              </a:lnSpc>
            </a:pPr>
            <a:r>
              <a:rPr lang="en-GB" altLang="en-US" sz="4200" b="1" dirty="0" smtClean="0">
                <a:solidFill>
                  <a:srgbClr val="EF9526"/>
                </a:solidFill>
                <a:latin typeface="Arial" panose="020B0604020202020204" pitchFamily="34" charset="0"/>
                <a:cs typeface="Arial" panose="020B0604020202020204" pitchFamily="34" charset="0"/>
              </a:rPr>
              <a:t>Effective practitioners</a:t>
            </a:r>
            <a:endParaRPr lang="en-GB" sz="4200" b="1" dirty="0">
              <a:solidFill>
                <a:srgbClr val="EF952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19439" y="2650984"/>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07854" y="4186178"/>
            <a:ext cx="1336146" cy="2714710"/>
          </a:xfrm>
          <a:prstGeom prst="rect">
            <a:avLst/>
          </a:prstGeom>
        </p:spPr>
      </p:pic>
      <p:sp>
        <p:nvSpPr>
          <p:cNvPr id="3" name="Rectangle 2"/>
          <p:cNvSpPr/>
          <p:nvPr/>
        </p:nvSpPr>
        <p:spPr>
          <a:xfrm>
            <a:off x="862148" y="529913"/>
            <a:ext cx="7093132" cy="6370975"/>
          </a:xfrm>
          <a:prstGeom prst="rect">
            <a:avLst/>
          </a:prstGeom>
        </p:spPr>
        <p:txBody>
          <a:bodyPr wrap="square">
            <a:spAutoFit/>
          </a:bodyPr>
          <a:lstStyle/>
          <a:p>
            <a:r>
              <a:rPr lang="en-US" sz="2400" dirty="0"/>
              <a:t> </a:t>
            </a:r>
            <a:endParaRPr lang="en-GB" sz="2400" b="1" dirty="0" smtClean="0">
              <a:solidFill>
                <a:srgbClr val="EF9526"/>
              </a:solidFill>
              <a:latin typeface="Arial" panose="020B0604020202020204" pitchFamily="34" charset="0"/>
              <a:cs typeface="Arial" panose="020B0604020202020204" pitchFamily="34" charset="0"/>
            </a:endParaRPr>
          </a:p>
          <a:p>
            <a:r>
              <a:rPr lang="en-GB" sz="2400" b="1" dirty="0" smtClean="0">
                <a:solidFill>
                  <a:srgbClr val="EF9526"/>
                </a:solidFill>
                <a:latin typeface="Arial" panose="020B0604020202020204" pitchFamily="34" charset="0"/>
                <a:cs typeface="Arial" panose="020B0604020202020204" pitchFamily="34" charset="0"/>
              </a:rPr>
              <a:t>Do</a:t>
            </a:r>
            <a:endParaRPr lang="en-GB" sz="2400" b="1" dirty="0">
              <a:solidFill>
                <a:srgbClr val="EF9526"/>
              </a:solidFill>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Make </a:t>
            </a:r>
            <a:r>
              <a:rPr lang="en-GB" sz="2400" dirty="0">
                <a:latin typeface="Arial" panose="020B0604020202020204" pitchFamily="34" charset="0"/>
                <a:cs typeface="Arial" panose="020B0604020202020204" pitchFamily="34" charset="0"/>
              </a:rPr>
              <a:t>a commitment</a:t>
            </a:r>
          </a:p>
          <a:p>
            <a:pPr marL="342900" indent="-342900">
              <a:buClr>
                <a:srgbClr val="EF952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Stay </a:t>
            </a:r>
            <a:r>
              <a:rPr lang="en-GB" sz="2400" dirty="0">
                <a:latin typeface="Arial" panose="020B0604020202020204" pitchFamily="34" charset="0"/>
                <a:cs typeface="Arial" panose="020B0604020202020204" pitchFamily="34" charset="0"/>
              </a:rPr>
              <a:t>calm and purposeful</a:t>
            </a:r>
          </a:p>
          <a:p>
            <a:pPr marL="342900" indent="-342900">
              <a:buClr>
                <a:srgbClr val="EF952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Stay </a:t>
            </a:r>
            <a:r>
              <a:rPr lang="en-GB" sz="2400" dirty="0">
                <a:latin typeface="Arial" panose="020B0604020202020204" pitchFamily="34" charset="0"/>
                <a:cs typeface="Arial" panose="020B0604020202020204" pitchFamily="34" charset="0"/>
              </a:rPr>
              <a:t>focussed on the most important issues</a:t>
            </a:r>
          </a:p>
          <a:p>
            <a:pPr marL="342900" indent="-342900">
              <a:buClr>
                <a:srgbClr val="EF952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Acknowledge </a:t>
            </a:r>
            <a:r>
              <a:rPr lang="en-GB" sz="2400" dirty="0">
                <a:latin typeface="Arial" panose="020B0604020202020204" pitchFamily="34" charset="0"/>
                <a:cs typeface="Arial" panose="020B0604020202020204" pitchFamily="34" charset="0"/>
              </a:rPr>
              <a:t>the challenge and feelings</a:t>
            </a:r>
          </a:p>
          <a:p>
            <a:pPr marL="342900" indent="-342900">
              <a:buClr>
                <a:srgbClr val="EF952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Build </a:t>
            </a:r>
            <a:r>
              <a:rPr lang="en-GB" sz="2400" dirty="0">
                <a:latin typeface="Arial" panose="020B0604020202020204" pitchFamily="34" charset="0"/>
                <a:cs typeface="Arial" panose="020B0604020202020204" pitchFamily="34" charset="0"/>
              </a:rPr>
              <a:t>on the strengths</a:t>
            </a:r>
          </a:p>
          <a:p>
            <a:pPr marL="342900" indent="-342900">
              <a:buClr>
                <a:srgbClr val="EF952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Explore </a:t>
            </a:r>
            <a:r>
              <a:rPr lang="en-GB" sz="2400" dirty="0">
                <a:latin typeface="Arial" panose="020B0604020202020204" pitchFamily="34" charset="0"/>
                <a:cs typeface="Arial" panose="020B0604020202020204" pitchFamily="34" charset="0"/>
              </a:rPr>
              <a:t>individual’s hopes and aspirations </a:t>
            </a:r>
          </a:p>
          <a:p>
            <a:pPr marL="342900" indent="-342900">
              <a:buClr>
                <a:srgbClr val="EF952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Respect </a:t>
            </a:r>
            <a:r>
              <a:rPr lang="en-GB" sz="2400" dirty="0">
                <a:latin typeface="Arial" panose="020B0604020202020204" pitchFamily="34" charset="0"/>
                <a:cs typeface="Arial" panose="020B0604020202020204" pitchFamily="34" charset="0"/>
              </a:rPr>
              <a:t>individual’s skills, knowledge and expertise</a:t>
            </a: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 </a:t>
            </a:r>
            <a:r>
              <a:rPr lang="en-GB" sz="2400" b="1" dirty="0" smtClean="0">
                <a:solidFill>
                  <a:srgbClr val="EF9526"/>
                </a:solidFill>
                <a:latin typeface="Arial" panose="020B0604020202020204" pitchFamily="34" charset="0"/>
                <a:cs typeface="Arial" panose="020B0604020202020204" pitchFamily="34" charset="0"/>
              </a:rPr>
              <a:t>Try </a:t>
            </a:r>
            <a:r>
              <a:rPr lang="en-GB" sz="2400" b="1" dirty="0">
                <a:solidFill>
                  <a:srgbClr val="EF9526"/>
                </a:solidFill>
                <a:latin typeface="Arial" panose="020B0604020202020204" pitchFamily="34" charset="0"/>
                <a:cs typeface="Arial" panose="020B0604020202020204" pitchFamily="34" charset="0"/>
              </a:rPr>
              <a:t>to avoid</a:t>
            </a:r>
          </a:p>
          <a:p>
            <a:r>
              <a:rPr lang="en-GB" sz="2400" b="1"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Rescuing</a:t>
            </a:r>
            <a:r>
              <a:rPr lang="en-GB" sz="2400" dirty="0">
                <a:latin typeface="Arial" panose="020B0604020202020204" pitchFamily="34" charset="0"/>
                <a:cs typeface="Arial" panose="020B0604020202020204" pitchFamily="34" charset="0"/>
              </a:rPr>
              <a:t>, advising, telling or ‘doing to’ rather than ‘with’.</a:t>
            </a:r>
          </a:p>
          <a:p>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1188719" y="1313064"/>
            <a:ext cx="7266041" cy="446276"/>
          </a:xfrm>
          <a:prstGeom prst="rect">
            <a:avLst/>
          </a:prstGeom>
        </p:spPr>
        <p:txBody>
          <a:bodyPr wrap="square">
            <a:spAutoFit/>
          </a:bodyPr>
          <a:lstStyle/>
          <a:p>
            <a:pPr marL="342900" indent="-342900">
              <a:buClr>
                <a:srgbClr val="FDC536"/>
              </a:buClr>
              <a:buFont typeface="Arial" panose="020B0604020202020204" pitchFamily="34" charset="0"/>
              <a:buChar char="•"/>
            </a:pPr>
            <a:endParaRPr lang="en-GB"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522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611" y="255338"/>
            <a:ext cx="9144000" cy="738664"/>
          </a:xfrm>
          <a:prstGeom prst="rect">
            <a:avLst/>
          </a:prstGeom>
          <a:noFill/>
        </p:spPr>
        <p:txBody>
          <a:bodyPr wrap="square" rtlCol="0">
            <a:spAutoFit/>
          </a:bodyPr>
          <a:lstStyle/>
          <a:p>
            <a:pPr algn="ctr">
              <a:lnSpc>
                <a:spcPct val="100000"/>
              </a:lnSpc>
            </a:pPr>
            <a:r>
              <a:rPr lang="en-GB" altLang="en-US" sz="4200" b="1" dirty="0" smtClean="0">
                <a:solidFill>
                  <a:srgbClr val="EF9526"/>
                </a:solidFill>
                <a:latin typeface="Arial" panose="020B0604020202020204" pitchFamily="34" charset="0"/>
                <a:cs typeface="Arial" panose="020B0604020202020204" pitchFamily="34" charset="0"/>
              </a:rPr>
              <a:t>5 stages of the conversation</a:t>
            </a:r>
            <a:endParaRPr lang="en-GB" sz="4200" b="1" dirty="0">
              <a:solidFill>
                <a:srgbClr val="EF952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1427"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3" name="Rectangle 2"/>
          <p:cNvSpPr/>
          <p:nvPr/>
        </p:nvSpPr>
        <p:spPr>
          <a:xfrm>
            <a:off x="1354146" y="1894114"/>
            <a:ext cx="7367451" cy="2308324"/>
          </a:xfrm>
          <a:prstGeom prst="rect">
            <a:avLst/>
          </a:prstGeom>
        </p:spPr>
        <p:txBody>
          <a:bodyPr wrap="square">
            <a:spAutoFit/>
          </a:bodyPr>
          <a:lstStyle/>
          <a:p>
            <a:pPr marL="457200" indent="-457200">
              <a:buClr>
                <a:srgbClr val="EF9526"/>
              </a:buClr>
              <a:buFont typeface="+mj-lt"/>
              <a:buAutoNum type="arabicPeriod"/>
            </a:pPr>
            <a:r>
              <a:rPr lang="en-GB" sz="2400" dirty="0" smtClean="0">
                <a:latin typeface="Arial" panose="020B0604020202020204" pitchFamily="34" charset="0"/>
                <a:cs typeface="Arial" panose="020B0604020202020204" pitchFamily="34" charset="0"/>
              </a:rPr>
              <a:t>Open </a:t>
            </a:r>
            <a:r>
              <a:rPr lang="en-GB" sz="2400" dirty="0">
                <a:latin typeface="Arial" panose="020B0604020202020204" pitchFamily="34" charset="0"/>
                <a:cs typeface="Arial" panose="020B0604020202020204" pitchFamily="34" charset="0"/>
              </a:rPr>
              <a:t>engaging questions</a:t>
            </a:r>
          </a:p>
          <a:p>
            <a:pPr marL="457200" indent="-457200">
              <a:buClr>
                <a:srgbClr val="EF9526"/>
              </a:buClr>
              <a:buFont typeface="+mj-lt"/>
              <a:buAutoNum type="arabicPeriod"/>
            </a:pPr>
            <a:r>
              <a:rPr lang="en-GB" sz="2400" dirty="0" smtClean="0">
                <a:latin typeface="Arial" panose="020B0604020202020204" pitchFamily="34" charset="0"/>
                <a:cs typeface="Arial" panose="020B0604020202020204" pitchFamily="34" charset="0"/>
              </a:rPr>
              <a:t>Active </a:t>
            </a:r>
            <a:r>
              <a:rPr lang="en-GB" sz="2400" dirty="0">
                <a:latin typeface="Arial" panose="020B0604020202020204" pitchFamily="34" charset="0"/>
                <a:cs typeface="Arial" panose="020B0604020202020204" pitchFamily="34" charset="0"/>
              </a:rPr>
              <a:t>listening</a:t>
            </a:r>
          </a:p>
          <a:p>
            <a:pPr marL="457200" indent="-457200">
              <a:buClr>
                <a:srgbClr val="EF9526"/>
              </a:buClr>
              <a:buFont typeface="+mj-lt"/>
              <a:buAutoNum type="arabicPeriod"/>
            </a:pPr>
            <a:r>
              <a:rPr lang="en-GB" sz="2400" dirty="0" smtClean="0">
                <a:latin typeface="Arial" panose="020B0604020202020204" pitchFamily="34" charset="0"/>
                <a:cs typeface="Arial" panose="020B0604020202020204" pitchFamily="34" charset="0"/>
              </a:rPr>
              <a:t>Open </a:t>
            </a:r>
            <a:r>
              <a:rPr lang="en-GB" sz="2400" dirty="0">
                <a:latin typeface="Arial" panose="020B0604020202020204" pitchFamily="34" charset="0"/>
                <a:cs typeface="Arial" panose="020B0604020202020204" pitchFamily="34" charset="0"/>
              </a:rPr>
              <a:t>exploratory questions</a:t>
            </a:r>
          </a:p>
          <a:p>
            <a:pPr marL="457200" indent="-457200">
              <a:buClr>
                <a:srgbClr val="EF9526"/>
              </a:buClr>
              <a:buFont typeface="+mj-lt"/>
              <a:buAutoNum type="arabicPeriod"/>
            </a:pPr>
            <a:r>
              <a:rPr lang="en-GB" sz="2400" dirty="0" smtClean="0">
                <a:latin typeface="Arial" panose="020B0604020202020204" pitchFamily="34" charset="0"/>
                <a:cs typeface="Arial" panose="020B0604020202020204" pitchFamily="34" charset="0"/>
              </a:rPr>
              <a:t>Information </a:t>
            </a:r>
            <a:r>
              <a:rPr lang="en-GB" sz="2400" dirty="0">
                <a:latin typeface="Arial" panose="020B0604020202020204" pitchFamily="34" charset="0"/>
                <a:cs typeface="Arial" panose="020B0604020202020204" pitchFamily="34" charset="0"/>
              </a:rPr>
              <a:t>exchange</a:t>
            </a:r>
          </a:p>
          <a:p>
            <a:pPr marL="457200" indent="-457200">
              <a:buClr>
                <a:srgbClr val="EF9526"/>
              </a:buClr>
              <a:buFont typeface="+mj-lt"/>
              <a:buAutoNum type="arabicPeriod"/>
            </a:pPr>
            <a:r>
              <a:rPr lang="en-GB" sz="2400" dirty="0" smtClean="0">
                <a:latin typeface="Arial" panose="020B0604020202020204" pitchFamily="34" charset="0"/>
                <a:cs typeface="Arial" panose="020B0604020202020204" pitchFamily="34" charset="0"/>
              </a:rPr>
              <a:t>Summary </a:t>
            </a:r>
            <a:r>
              <a:rPr lang="en-GB" sz="2400" dirty="0">
                <a:latin typeface="Arial" panose="020B0604020202020204" pitchFamily="34" charset="0"/>
                <a:cs typeface="Arial" panose="020B0604020202020204" pitchFamily="34" charset="0"/>
              </a:rPr>
              <a:t>and Actions </a:t>
            </a:r>
          </a:p>
          <a:p>
            <a:pPr marL="342900" indent="-342900">
              <a:buClr>
                <a:srgbClr val="FDC53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1188719" y="1313064"/>
            <a:ext cx="7266041" cy="446276"/>
          </a:xfrm>
          <a:prstGeom prst="rect">
            <a:avLst/>
          </a:prstGeom>
        </p:spPr>
        <p:txBody>
          <a:bodyPr wrap="square">
            <a:spAutoFit/>
          </a:bodyPr>
          <a:lstStyle/>
          <a:p>
            <a:pPr marL="342900" indent="-342900">
              <a:buClr>
                <a:srgbClr val="FDC536"/>
              </a:buClr>
              <a:buFont typeface="Arial" panose="020B0604020202020204" pitchFamily="34" charset="0"/>
              <a:buChar char="•"/>
            </a:pPr>
            <a:endParaRPr lang="en-GB"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402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4" name="Rectangle 3"/>
          <p:cNvSpPr/>
          <p:nvPr/>
        </p:nvSpPr>
        <p:spPr>
          <a:xfrm>
            <a:off x="1985555" y="365760"/>
            <a:ext cx="4545874" cy="3293209"/>
          </a:xfrm>
          <a:prstGeom prst="rect">
            <a:avLst/>
          </a:prstGeom>
        </p:spPr>
        <p:txBody>
          <a:bodyPr wrap="square">
            <a:spAutoFit/>
          </a:bodyPr>
          <a:lstStyle/>
          <a:p>
            <a:pPr algn="ctr"/>
            <a:r>
              <a:rPr lang="en-US" sz="5200" b="1" u="sng" dirty="0">
                <a:solidFill>
                  <a:srgbClr val="5CC9E3"/>
                </a:solidFill>
                <a:latin typeface="Arial" panose="020B0604020202020204" pitchFamily="34" charset="0"/>
                <a:cs typeface="Arial" panose="020B0604020202020204" pitchFamily="34" charset="0"/>
              </a:rPr>
              <a:t>Section </a:t>
            </a:r>
            <a:r>
              <a:rPr lang="en-US" sz="5200" b="1" u="sng" dirty="0" smtClean="0">
                <a:solidFill>
                  <a:srgbClr val="5CC9E3"/>
                </a:solidFill>
                <a:latin typeface="Arial" panose="020B0604020202020204" pitchFamily="34" charset="0"/>
                <a:cs typeface="Arial" panose="020B0604020202020204" pitchFamily="34" charset="0"/>
              </a:rPr>
              <a:t>4 </a:t>
            </a:r>
          </a:p>
          <a:p>
            <a:pPr algn="ctr"/>
            <a:endParaRPr lang="en-US" sz="5200" b="1" u="sng" dirty="0">
              <a:solidFill>
                <a:srgbClr val="5CC9E3"/>
              </a:solidFill>
              <a:latin typeface="Arial" panose="020B0604020202020204" pitchFamily="34" charset="0"/>
              <a:cs typeface="Arial" panose="020B0604020202020204" pitchFamily="34" charset="0"/>
            </a:endParaRPr>
          </a:p>
          <a:p>
            <a:pPr algn="ctr"/>
            <a:endParaRPr lang="en-US" sz="5200" b="1" u="sng" dirty="0" smtClean="0">
              <a:solidFill>
                <a:srgbClr val="5CC9E3"/>
              </a:solidFill>
              <a:latin typeface="Arial" panose="020B0604020202020204" pitchFamily="34" charset="0"/>
              <a:cs typeface="Arial" panose="020B0604020202020204" pitchFamily="34" charset="0"/>
            </a:endParaRPr>
          </a:p>
          <a:p>
            <a:pPr algn="ctr"/>
            <a:r>
              <a:rPr lang="en-US" sz="5200" b="1" dirty="0" smtClean="0">
                <a:solidFill>
                  <a:srgbClr val="5CC9E3"/>
                </a:solidFill>
                <a:latin typeface="Arial" panose="020B0604020202020204" pitchFamily="34" charset="0"/>
                <a:cs typeface="Arial" panose="020B0604020202020204" pitchFamily="34" charset="0"/>
              </a:rPr>
              <a:t>Outcomes</a:t>
            </a:r>
            <a:endParaRPr lang="en-GB" sz="5200" dirty="0">
              <a:solidFill>
                <a:srgbClr val="5CC9E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551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3" name="Rectangle 2"/>
          <p:cNvSpPr/>
          <p:nvPr/>
        </p:nvSpPr>
        <p:spPr>
          <a:xfrm>
            <a:off x="1108476" y="2229549"/>
            <a:ext cx="7367451" cy="1569660"/>
          </a:xfrm>
          <a:prstGeom prst="rect">
            <a:avLst/>
          </a:prstGeom>
        </p:spPr>
        <p:txBody>
          <a:bodyPr wrap="square">
            <a:spAutoFit/>
          </a:bodyPr>
          <a:lstStyle/>
          <a:p>
            <a:pPr marL="342900" indent="-342900">
              <a:buClr>
                <a:srgbClr val="5CC9E3"/>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are outcomes</a:t>
            </a:r>
            <a:r>
              <a:rPr lang="en-GB" sz="2400" dirty="0" smtClean="0">
                <a:latin typeface="Arial" panose="020B0604020202020204" pitchFamily="34" charset="0"/>
                <a:cs typeface="Arial" panose="020B0604020202020204" pitchFamily="34" charset="0"/>
              </a:rPr>
              <a:t>?</a:t>
            </a:r>
          </a:p>
          <a:p>
            <a:pPr marL="342900" indent="-342900">
              <a:buClr>
                <a:srgbClr val="5CC9E3"/>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How </a:t>
            </a:r>
            <a:r>
              <a:rPr lang="en-GB" sz="2400" dirty="0">
                <a:latin typeface="Arial" panose="020B0604020202020204" pitchFamily="34" charset="0"/>
                <a:cs typeface="Arial" panose="020B0604020202020204" pitchFamily="34" charset="0"/>
              </a:rPr>
              <a:t>do we introduce and maintain a focus on outcomes in our organisation?</a:t>
            </a:r>
          </a:p>
        </p:txBody>
      </p:sp>
    </p:spTree>
    <p:extLst>
      <p:ext uri="{BB962C8B-B14F-4D97-AF65-F5344CB8AC3E}">
        <p14:creationId xmlns:p14="http://schemas.microsoft.com/office/powerpoint/2010/main" val="579817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611" y="26126"/>
            <a:ext cx="9144000" cy="661720"/>
          </a:xfrm>
          <a:prstGeom prst="rect">
            <a:avLst/>
          </a:prstGeom>
          <a:noFill/>
        </p:spPr>
        <p:txBody>
          <a:bodyPr wrap="square" rtlCol="0">
            <a:spAutoFit/>
          </a:bodyPr>
          <a:lstStyle/>
          <a:p>
            <a:pPr algn="ctr">
              <a:lnSpc>
                <a:spcPct val="100000"/>
              </a:lnSpc>
            </a:pPr>
            <a:endParaRPr lang="en-GB" sz="3700" b="1" dirty="0">
              <a:solidFill>
                <a:srgbClr val="FDC53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24009" y="4143290"/>
            <a:ext cx="1336146" cy="2714710"/>
          </a:xfrm>
          <a:prstGeom prst="rect">
            <a:avLst/>
          </a:prstGeom>
        </p:spPr>
      </p:pic>
      <p:sp>
        <p:nvSpPr>
          <p:cNvPr id="3" name="Rectangle 2"/>
          <p:cNvSpPr/>
          <p:nvPr/>
        </p:nvSpPr>
        <p:spPr>
          <a:xfrm>
            <a:off x="951719" y="1502684"/>
            <a:ext cx="7367451" cy="3416320"/>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 personal outcome is about the impact of the intervention for an </a:t>
            </a:r>
            <a:r>
              <a:rPr lang="en-GB" sz="2400" dirty="0" smtClean="0">
                <a:latin typeface="Arial" panose="020B0604020202020204" pitchFamily="34" charset="0"/>
                <a:cs typeface="Arial" panose="020B0604020202020204" pitchFamily="34" charset="0"/>
              </a:rPr>
              <a:t>individual.</a:t>
            </a:r>
          </a:p>
          <a:p>
            <a:endParaRPr lang="en-GB" sz="2400" dirty="0">
              <a:latin typeface="Arial" panose="020B0604020202020204" pitchFamily="34" charset="0"/>
              <a:cs typeface="Arial" panose="020B0604020202020204" pitchFamily="34" charset="0"/>
            </a:endParaRPr>
          </a:p>
          <a:p>
            <a:r>
              <a:rPr lang="en-GB" sz="2400" b="1" dirty="0">
                <a:solidFill>
                  <a:srgbClr val="5CC9E3"/>
                </a:solidFill>
                <a:latin typeface="Arial" panose="020B0604020202020204" pitchFamily="34" charset="0"/>
                <a:cs typeface="Arial" panose="020B0604020202020204" pitchFamily="34" charset="0"/>
              </a:rPr>
              <a:t>i.e. for personal outcomes think </a:t>
            </a:r>
            <a:r>
              <a:rPr lang="en-GB" sz="2400" b="1" dirty="0" smtClean="0">
                <a:solidFill>
                  <a:srgbClr val="5CC9E3"/>
                </a:solidFill>
                <a:latin typeface="Arial" panose="020B0604020202020204" pitchFamily="34" charset="0"/>
                <a:cs typeface="Arial" panose="020B0604020202020204" pitchFamily="34" charset="0"/>
              </a:rPr>
              <a:t>impact. </a:t>
            </a:r>
          </a:p>
          <a:p>
            <a:endParaRPr lang="en-GB" sz="2400" dirty="0">
              <a:solidFill>
                <a:srgbClr val="C00000"/>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e.g.  “I feel better about myself because I </a:t>
            </a:r>
            <a:r>
              <a:rPr lang="en-GB" sz="2400" dirty="0" smtClean="0">
                <a:latin typeface="Arial" panose="020B0604020202020204" pitchFamily="34" charset="0"/>
                <a:cs typeface="Arial" panose="020B0604020202020204" pitchFamily="34" charset="0"/>
              </a:rPr>
              <a:t>can </a:t>
            </a:r>
            <a:r>
              <a:rPr lang="en-GB" sz="2400" dirty="0">
                <a:latin typeface="Arial" panose="020B0604020202020204" pitchFamily="34" charset="0"/>
                <a:cs typeface="Arial" panose="020B0604020202020204" pitchFamily="34" charset="0"/>
              </a:rPr>
              <a:t>wash myself safely and don’t have to rely on </a:t>
            </a:r>
            <a:r>
              <a:rPr lang="en-GB" sz="2400" dirty="0" smtClean="0">
                <a:latin typeface="Arial" panose="020B0604020202020204" pitchFamily="34" charset="0"/>
                <a:cs typeface="Arial" panose="020B0604020202020204" pitchFamily="34" charset="0"/>
              </a:rPr>
              <a:t>others.” </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e.g.  “I need to know my kids sleep safely at </a:t>
            </a:r>
            <a:r>
              <a:rPr lang="en-GB" sz="2400" dirty="0" smtClean="0">
                <a:latin typeface="Arial" panose="020B0604020202020204" pitchFamily="34" charset="0"/>
                <a:cs typeface="Arial" panose="020B0604020202020204" pitchFamily="34" charset="0"/>
              </a:rPr>
              <a:t>night.”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408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3" name="Rectangle 2"/>
          <p:cNvSpPr/>
          <p:nvPr/>
        </p:nvSpPr>
        <p:spPr>
          <a:xfrm>
            <a:off x="951722" y="1664087"/>
            <a:ext cx="7367451" cy="3416320"/>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A service outcome is often about the delivery of the service to an </a:t>
            </a:r>
            <a:r>
              <a:rPr lang="en-GB" sz="2400" dirty="0" smtClean="0">
                <a:latin typeface="Arial" panose="020B0604020202020204" pitchFamily="34" charset="0"/>
                <a:cs typeface="Arial" panose="020B0604020202020204" pitchFamily="34" charset="0"/>
              </a:rPr>
              <a:t>individual.</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e.g.  84 </a:t>
            </a:r>
            <a:r>
              <a:rPr lang="en-GB" sz="2400" dirty="0" smtClean="0">
                <a:latin typeface="Arial" panose="020B0604020202020204" pitchFamily="34" charset="0"/>
                <a:cs typeface="Arial" panose="020B0604020202020204" pitchFamily="34" charset="0"/>
              </a:rPr>
              <a:t>year </a:t>
            </a:r>
            <a:r>
              <a:rPr lang="en-GB" sz="2400" dirty="0">
                <a:latin typeface="Arial" panose="020B0604020202020204" pitchFamily="34" charset="0"/>
                <a:cs typeface="Arial" panose="020B0604020202020204" pitchFamily="34" charset="0"/>
              </a:rPr>
              <a:t>old man successfully supported to live at home independently through fitting of necessary </a:t>
            </a:r>
            <a:r>
              <a:rPr lang="en-GB" sz="2400" dirty="0" smtClean="0">
                <a:latin typeface="Arial" panose="020B0604020202020204" pitchFamily="34" charset="0"/>
                <a:cs typeface="Arial" panose="020B0604020202020204" pitchFamily="34" charset="0"/>
              </a:rPr>
              <a:t>adaptations.  </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e.g.  Woman and children safely rehoused and supported through resettlement </a:t>
            </a:r>
            <a:r>
              <a:rPr lang="en-GB" sz="2400" dirty="0" smtClean="0">
                <a:latin typeface="Arial" panose="020B0604020202020204" pitchFamily="34" charset="0"/>
                <a:cs typeface="Arial" panose="020B0604020202020204" pitchFamily="34" charset="0"/>
              </a:rPr>
              <a:t>programme.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261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62044" y="1264294"/>
            <a:ext cx="7733511" cy="4484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00000"/>
              </a:lnSpc>
            </a:pPr>
            <a:r>
              <a:rPr lang="en-GB" sz="5200" b="1" u="sng" dirty="0">
                <a:solidFill>
                  <a:srgbClr val="36B555"/>
                </a:solidFill>
                <a:latin typeface="Arial"/>
                <a:cs typeface="Arial"/>
              </a:rPr>
              <a:t>Section </a:t>
            </a:r>
            <a:r>
              <a:rPr lang="en-GB" sz="5200" b="1" u="sng" dirty="0" smtClean="0">
                <a:solidFill>
                  <a:srgbClr val="36B555"/>
                </a:solidFill>
                <a:latin typeface="Arial"/>
                <a:cs typeface="Arial"/>
              </a:rPr>
              <a:t>1</a:t>
            </a:r>
            <a:endParaRPr lang="en-GB" sz="5200" b="1" u="sng" dirty="0">
              <a:solidFill>
                <a:srgbClr val="36B555"/>
              </a:solidFill>
              <a:latin typeface="Arial"/>
              <a:cs typeface="Arial"/>
            </a:endParaRPr>
          </a:p>
          <a:p>
            <a:pPr algn="ctr">
              <a:lnSpc>
                <a:spcPct val="100000"/>
              </a:lnSpc>
            </a:pPr>
            <a:endParaRPr lang="en-GB" sz="5200" b="1" u="sng" dirty="0">
              <a:solidFill>
                <a:srgbClr val="36B555"/>
              </a:solidFill>
              <a:latin typeface="Arial"/>
              <a:cs typeface="Arial"/>
            </a:endParaRPr>
          </a:p>
          <a:p>
            <a:pPr algn="ctr">
              <a:lnSpc>
                <a:spcPct val="100000"/>
              </a:lnSpc>
            </a:pPr>
            <a:r>
              <a:rPr lang="en-GB" sz="5200" b="1" dirty="0" smtClean="0">
                <a:solidFill>
                  <a:srgbClr val="36B555"/>
                </a:solidFill>
                <a:latin typeface="Arial"/>
                <a:cs typeface="Arial"/>
              </a:rPr>
              <a:t>Our </a:t>
            </a:r>
            <a:r>
              <a:rPr lang="en-GB" sz="5200" b="1" smtClean="0">
                <a:solidFill>
                  <a:srgbClr val="36B555"/>
                </a:solidFill>
                <a:latin typeface="Arial"/>
                <a:cs typeface="Arial"/>
              </a:rPr>
              <a:t>own experience</a:t>
            </a:r>
            <a:endParaRPr lang="en-GB" sz="5200" b="1" dirty="0">
              <a:solidFill>
                <a:srgbClr val="36B555"/>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638" y="0"/>
            <a:ext cx="1646362" cy="1431906"/>
          </a:xfrm>
          <a:prstGeom prst="rect">
            <a:avLst/>
          </a:prstGeom>
        </p:spPr>
      </p:pic>
      <p:pic>
        <p:nvPicPr>
          <p:cNvPr id="10" name="Picture 9"/>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0" y="1645257"/>
            <a:ext cx="1937346" cy="5227031"/>
          </a:xfrm>
          <a:prstGeom prst="rect">
            <a:avLst/>
          </a:prstGeom>
        </p:spPr>
      </p:pic>
      <p:pic>
        <p:nvPicPr>
          <p:cNvPr id="11" name="Picture 1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3288819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275" y="431516"/>
            <a:ext cx="9144000" cy="738664"/>
          </a:xfrm>
          <a:prstGeom prst="rect">
            <a:avLst/>
          </a:prstGeom>
          <a:noFill/>
        </p:spPr>
        <p:txBody>
          <a:bodyPr wrap="square" rtlCol="0">
            <a:spAutoFit/>
          </a:bodyPr>
          <a:lstStyle/>
          <a:p>
            <a:pPr algn="ctr">
              <a:lnSpc>
                <a:spcPct val="100000"/>
              </a:lnSpc>
            </a:pPr>
            <a:r>
              <a:rPr lang="en-GB" altLang="en-US" sz="4200" b="1" dirty="0" smtClean="0">
                <a:solidFill>
                  <a:srgbClr val="5CC9E3"/>
                </a:solidFill>
                <a:latin typeface="Arial" panose="020B0604020202020204" pitchFamily="34" charset="0"/>
                <a:cs typeface="Arial" panose="020B0604020202020204" pitchFamily="34" charset="0"/>
              </a:rPr>
              <a:t>IAA outcomes checklist</a:t>
            </a:r>
            <a:endParaRPr lang="en-GB" sz="4200" b="1" dirty="0">
              <a:solidFill>
                <a:srgbClr val="5CC9E3"/>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3" name="Rectangle 2"/>
          <p:cNvSpPr/>
          <p:nvPr/>
        </p:nvSpPr>
        <p:spPr>
          <a:xfrm>
            <a:off x="1506527" y="2001521"/>
            <a:ext cx="7367451" cy="3046988"/>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Remember personal outcomes have to be:</a:t>
            </a:r>
          </a:p>
          <a:p>
            <a:r>
              <a:rPr lang="en-GB" sz="2400" dirty="0">
                <a:latin typeface="Arial" panose="020B0604020202020204" pitchFamily="34" charset="0"/>
                <a:cs typeface="Arial" panose="020B0604020202020204" pitchFamily="34" charset="0"/>
              </a:rPr>
              <a:t> </a:t>
            </a:r>
          </a:p>
          <a:p>
            <a:pPr marL="342900" indent="-342900">
              <a:buClr>
                <a:srgbClr val="5CC9E3"/>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Realistic</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Achievable</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Described </a:t>
            </a:r>
            <a:r>
              <a:rPr lang="en-GB" sz="2400" dirty="0">
                <a:latin typeface="Arial" panose="020B0604020202020204" pitchFamily="34" charset="0"/>
                <a:cs typeface="Arial" panose="020B0604020202020204" pitchFamily="34" charset="0"/>
              </a:rPr>
              <a:t>through actions</a:t>
            </a:r>
          </a:p>
          <a:p>
            <a:pPr marL="342900" indent="-342900">
              <a:buClr>
                <a:srgbClr val="5CC9E3"/>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Impacting </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Sustainable</a:t>
            </a: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045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342" y="369869"/>
            <a:ext cx="9144000" cy="707886"/>
          </a:xfrm>
          <a:prstGeom prst="rect">
            <a:avLst/>
          </a:prstGeom>
          <a:noFill/>
        </p:spPr>
        <p:txBody>
          <a:bodyPr wrap="square" rtlCol="0">
            <a:spAutoFit/>
          </a:bodyPr>
          <a:lstStyle/>
          <a:p>
            <a:pPr algn="ctr">
              <a:lnSpc>
                <a:spcPct val="100000"/>
              </a:lnSpc>
            </a:pPr>
            <a:r>
              <a:rPr lang="en-GB" altLang="en-US" sz="4000" b="1" dirty="0" smtClean="0">
                <a:solidFill>
                  <a:srgbClr val="5CC9E3"/>
                </a:solidFill>
                <a:latin typeface="Arial" panose="020B0604020202020204" pitchFamily="34" charset="0"/>
                <a:cs typeface="Arial" panose="020B0604020202020204" pitchFamily="34" charset="0"/>
              </a:rPr>
              <a:t>Suggested checklist</a:t>
            </a:r>
            <a:endParaRPr lang="en-GB" sz="4000" b="1" dirty="0">
              <a:solidFill>
                <a:srgbClr val="5CC9E3"/>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71919" y="2786258"/>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58238" y="4143290"/>
            <a:ext cx="1336146" cy="2714710"/>
          </a:xfrm>
          <a:prstGeom prst="rect">
            <a:avLst/>
          </a:prstGeom>
        </p:spPr>
      </p:pic>
      <p:sp>
        <p:nvSpPr>
          <p:cNvPr id="3" name="Rectangle 2"/>
          <p:cNvSpPr/>
          <p:nvPr/>
        </p:nvSpPr>
        <p:spPr>
          <a:xfrm>
            <a:off x="732160" y="1538299"/>
            <a:ext cx="7695890" cy="4339650"/>
          </a:xfrm>
          <a:prstGeom prst="rect">
            <a:avLst/>
          </a:prstGeom>
        </p:spPr>
        <p:txBody>
          <a:bodyPr wrap="square">
            <a:spAutoFit/>
          </a:bodyPr>
          <a:lstStyle/>
          <a:p>
            <a:pPr marL="342900" indent="-342900">
              <a:buClr>
                <a:srgbClr val="5CC9E3"/>
              </a:buClr>
              <a:buFont typeface="Arial" panose="020B0604020202020204" pitchFamily="34" charset="0"/>
              <a:buChar char="•"/>
            </a:pPr>
            <a:r>
              <a:rPr lang="en-GB" sz="2300" dirty="0">
                <a:latin typeface="Arial" panose="020B0604020202020204" pitchFamily="34" charset="0"/>
                <a:cs typeface="Arial" panose="020B0604020202020204" pitchFamily="34" charset="0"/>
              </a:rPr>
              <a:t>Individual will discuss more with family </a:t>
            </a:r>
            <a:r>
              <a:rPr lang="en-GB" sz="2300" dirty="0" smtClean="0">
                <a:latin typeface="Arial" panose="020B0604020202020204" pitchFamily="34" charset="0"/>
                <a:cs typeface="Arial" panose="020B0604020202020204" pitchFamily="34" charset="0"/>
              </a:rPr>
              <a:t>members.</a:t>
            </a:r>
            <a:endParaRPr lang="en-GB" sz="23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300" dirty="0">
                <a:latin typeface="Arial" panose="020B0604020202020204" pitchFamily="34" charset="0"/>
                <a:cs typeface="Arial" panose="020B0604020202020204" pitchFamily="34" charset="0"/>
              </a:rPr>
              <a:t>Individual will gather more information and ring </a:t>
            </a:r>
            <a:r>
              <a:rPr lang="en-GB" sz="2300" dirty="0" smtClean="0">
                <a:latin typeface="Arial" panose="020B0604020202020204" pitchFamily="34" charset="0"/>
                <a:cs typeface="Arial" panose="020B0604020202020204" pitchFamily="34" charset="0"/>
              </a:rPr>
              <a:t>again.</a:t>
            </a:r>
            <a:endParaRPr lang="en-GB" sz="23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300" dirty="0">
                <a:latin typeface="Arial" panose="020B0604020202020204" pitchFamily="34" charset="0"/>
                <a:cs typeface="Arial" panose="020B0604020202020204" pitchFamily="34" charset="0"/>
              </a:rPr>
              <a:t>Individual will think about things a bit more before deciding on any </a:t>
            </a:r>
            <a:r>
              <a:rPr lang="en-GB" sz="2300" dirty="0" smtClean="0">
                <a:latin typeface="Arial" panose="020B0604020202020204" pitchFamily="34" charset="0"/>
                <a:cs typeface="Arial" panose="020B0604020202020204" pitchFamily="34" charset="0"/>
              </a:rPr>
              <a:t>action.</a:t>
            </a:r>
            <a:endParaRPr lang="en-GB" sz="23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300" dirty="0">
                <a:latin typeface="Arial" panose="020B0604020202020204" pitchFamily="34" charset="0"/>
                <a:cs typeface="Arial" panose="020B0604020202020204" pitchFamily="34" charset="0"/>
              </a:rPr>
              <a:t>Individual will contact a suggested service following signposting from frontline </a:t>
            </a:r>
            <a:r>
              <a:rPr lang="en-GB" sz="2300" dirty="0" smtClean="0">
                <a:latin typeface="Arial" panose="020B0604020202020204" pitchFamily="34" charset="0"/>
                <a:cs typeface="Arial" panose="020B0604020202020204" pitchFamily="34" charset="0"/>
              </a:rPr>
              <a:t>staff.</a:t>
            </a:r>
            <a:endParaRPr lang="en-GB" sz="2300" dirty="0">
              <a:latin typeface="Arial" panose="020B0604020202020204" pitchFamily="34" charset="0"/>
              <a:cs typeface="Arial" panose="020B0604020202020204" pitchFamily="34" charset="0"/>
            </a:endParaRPr>
          </a:p>
          <a:p>
            <a:endParaRPr lang="en-GB" sz="23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300" dirty="0">
                <a:latin typeface="Arial" panose="020B0604020202020204" pitchFamily="34" charset="0"/>
                <a:cs typeface="Arial" panose="020B0604020202020204" pitchFamily="34" charset="0"/>
              </a:rPr>
              <a:t>Frontline will offer further </a:t>
            </a:r>
            <a:r>
              <a:rPr lang="en-GB" sz="2300" dirty="0" smtClean="0">
                <a:latin typeface="Arial" panose="020B0604020202020204" pitchFamily="34" charset="0"/>
                <a:cs typeface="Arial" panose="020B0604020202020204" pitchFamily="34" charset="0"/>
              </a:rPr>
              <a:t>contact.</a:t>
            </a:r>
            <a:endParaRPr lang="en-GB" sz="23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300" dirty="0">
                <a:latin typeface="Arial" panose="020B0604020202020204" pitchFamily="34" charset="0"/>
                <a:cs typeface="Arial" panose="020B0604020202020204" pitchFamily="34" charset="0"/>
              </a:rPr>
              <a:t>Frontline will </a:t>
            </a:r>
            <a:r>
              <a:rPr lang="en-GB" sz="2300" dirty="0" smtClean="0">
                <a:latin typeface="Arial" panose="020B0604020202020204" pitchFamily="34" charset="0"/>
                <a:cs typeface="Arial" panose="020B0604020202020204" pitchFamily="34" charset="0"/>
              </a:rPr>
              <a:t>offer / access </a:t>
            </a:r>
            <a:r>
              <a:rPr lang="en-GB" sz="2300" dirty="0">
                <a:latin typeface="Arial" panose="020B0604020202020204" pitchFamily="34" charset="0"/>
                <a:cs typeface="Arial" panose="020B0604020202020204" pitchFamily="34" charset="0"/>
              </a:rPr>
              <a:t>more specialist </a:t>
            </a:r>
            <a:r>
              <a:rPr lang="en-GB" sz="2300" dirty="0" smtClean="0">
                <a:latin typeface="Arial" panose="020B0604020202020204" pitchFamily="34" charset="0"/>
                <a:cs typeface="Arial" panose="020B0604020202020204" pitchFamily="34" charset="0"/>
              </a:rPr>
              <a:t>advice.</a:t>
            </a:r>
            <a:endParaRPr lang="en-GB" sz="23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300" dirty="0">
                <a:latin typeface="Arial" panose="020B0604020202020204" pitchFamily="34" charset="0"/>
                <a:cs typeface="Arial" panose="020B0604020202020204" pitchFamily="34" charset="0"/>
              </a:rPr>
              <a:t>Frontline will refer into the organisation or another service for specialist </a:t>
            </a:r>
            <a:r>
              <a:rPr lang="en-GB" sz="2300" dirty="0" smtClean="0">
                <a:latin typeface="Arial" panose="020B0604020202020204" pitchFamily="34" charset="0"/>
                <a:cs typeface="Arial" panose="020B0604020202020204" pitchFamily="34" charset="0"/>
              </a:rPr>
              <a:t>help.</a:t>
            </a:r>
            <a:endParaRPr lang="en-GB" sz="2300" dirty="0">
              <a:latin typeface="Arial" panose="020B0604020202020204" pitchFamily="34" charset="0"/>
              <a:cs typeface="Arial" panose="020B0604020202020204" pitchFamily="34" charset="0"/>
            </a:endParaRPr>
          </a:p>
          <a:p>
            <a:endParaRPr lang="en-GB"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859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633" y="0"/>
            <a:ext cx="9144000" cy="1323439"/>
          </a:xfrm>
          <a:prstGeom prst="rect">
            <a:avLst/>
          </a:prstGeom>
          <a:noFill/>
        </p:spPr>
        <p:txBody>
          <a:bodyPr wrap="square" rtlCol="0">
            <a:spAutoFit/>
          </a:bodyPr>
          <a:lstStyle/>
          <a:p>
            <a:pPr algn="ctr">
              <a:lnSpc>
                <a:spcPct val="100000"/>
              </a:lnSpc>
            </a:pPr>
            <a:r>
              <a:rPr lang="en-GB" altLang="en-US" sz="4000" b="1" dirty="0">
                <a:solidFill>
                  <a:srgbClr val="5CC9E3"/>
                </a:solidFill>
                <a:latin typeface="Arial" panose="020B0604020202020204" pitchFamily="34" charset="0"/>
                <a:cs typeface="Arial" panose="020B0604020202020204" pitchFamily="34" charset="0"/>
              </a:rPr>
              <a:t>Developmental </a:t>
            </a:r>
            <a:r>
              <a:rPr lang="en-GB" altLang="en-US" sz="4000" b="1" dirty="0" smtClean="0">
                <a:solidFill>
                  <a:srgbClr val="5CC9E3"/>
                </a:solidFill>
                <a:latin typeface="Arial" panose="020B0604020202020204" pitchFamily="34" charset="0"/>
                <a:cs typeface="Arial" panose="020B0604020202020204" pitchFamily="34" charset="0"/>
              </a:rPr>
              <a:t>considerations</a:t>
            </a:r>
          </a:p>
          <a:p>
            <a:pPr algn="ctr">
              <a:lnSpc>
                <a:spcPct val="100000"/>
              </a:lnSpc>
            </a:pPr>
            <a:r>
              <a:rPr lang="en-GB" altLang="en-US" sz="4000" b="1" dirty="0" smtClean="0">
                <a:solidFill>
                  <a:srgbClr val="5CC9E3"/>
                </a:solidFill>
                <a:latin typeface="Arial" panose="020B0604020202020204" pitchFamily="34" charset="0"/>
                <a:cs typeface="Arial" panose="020B0604020202020204" pitchFamily="34" charset="0"/>
              </a:rPr>
              <a:t> to measuring </a:t>
            </a:r>
            <a:r>
              <a:rPr lang="en-GB" altLang="en-US" sz="4000" b="1" dirty="0">
                <a:solidFill>
                  <a:srgbClr val="5CC9E3"/>
                </a:solidFill>
                <a:latin typeface="Arial" panose="020B0604020202020204" pitchFamily="34" charset="0"/>
                <a:cs typeface="Arial" panose="020B0604020202020204" pitchFamily="34" charset="0"/>
              </a:rPr>
              <a:t>o</a:t>
            </a:r>
            <a:r>
              <a:rPr lang="en-GB" altLang="en-US" sz="4000" b="1" dirty="0" smtClean="0">
                <a:solidFill>
                  <a:srgbClr val="5CC9E3"/>
                </a:solidFill>
                <a:latin typeface="Arial" panose="020B0604020202020204" pitchFamily="34" charset="0"/>
                <a:cs typeface="Arial" panose="020B0604020202020204" pitchFamily="34" charset="0"/>
              </a:rPr>
              <a:t>utcomes</a:t>
            </a:r>
            <a:endParaRPr lang="en-GB" sz="3800" b="1" dirty="0">
              <a:solidFill>
                <a:srgbClr val="5CC9E3"/>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8070" y="2897953"/>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998194" y="4626616"/>
            <a:ext cx="1336146" cy="2714710"/>
          </a:xfrm>
          <a:prstGeom prst="rect">
            <a:avLst/>
          </a:prstGeom>
        </p:spPr>
      </p:pic>
      <p:sp>
        <p:nvSpPr>
          <p:cNvPr id="4" name="Rectangle 3"/>
          <p:cNvSpPr/>
          <p:nvPr/>
        </p:nvSpPr>
        <p:spPr>
          <a:xfrm>
            <a:off x="1123407" y="1459656"/>
            <a:ext cx="7542860" cy="4524315"/>
          </a:xfrm>
          <a:prstGeom prst="rect">
            <a:avLst/>
          </a:prstGeom>
        </p:spPr>
        <p:txBody>
          <a:bodyPr wrap="square">
            <a:spAutoFit/>
          </a:bodyPr>
          <a:lstStyle/>
          <a:p>
            <a:r>
              <a:rPr lang="en-GB" altLang="en-US" sz="2400" dirty="0">
                <a:latin typeface="Arial" panose="020B0604020202020204" pitchFamily="34" charset="0"/>
                <a:cs typeface="Arial" panose="020B0604020202020204" pitchFamily="34" charset="0"/>
              </a:rPr>
              <a:t>An approach to measuring </a:t>
            </a:r>
            <a:r>
              <a:rPr lang="en-GB" altLang="en-US" sz="2400" dirty="0" smtClean="0">
                <a:latin typeface="Arial" panose="020B0604020202020204" pitchFamily="34" charset="0"/>
                <a:cs typeface="Arial" panose="020B0604020202020204" pitchFamily="34" charset="0"/>
              </a:rPr>
              <a:t>outcomes needs </a:t>
            </a:r>
            <a:r>
              <a:rPr lang="en-GB" altLang="en-US" sz="2400" dirty="0">
                <a:latin typeface="Arial" panose="020B0604020202020204" pitchFamily="34" charset="0"/>
                <a:cs typeface="Arial" panose="020B0604020202020204" pitchFamily="34" charset="0"/>
              </a:rPr>
              <a:t>to:</a:t>
            </a:r>
          </a:p>
          <a:p>
            <a:endParaRPr lang="en-GB" altLang="en-US"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evidence the impact of the </a:t>
            </a:r>
            <a:r>
              <a:rPr lang="en-GB" altLang="en-US" sz="2400" dirty="0" smtClean="0">
                <a:latin typeface="Arial" panose="020B0604020202020204" pitchFamily="34" charset="0"/>
                <a:cs typeface="Arial" panose="020B0604020202020204" pitchFamily="34" charset="0"/>
              </a:rPr>
              <a:t>approach;</a:t>
            </a:r>
            <a:endParaRPr lang="en-GB" altLang="en-US"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support the conversation, rather than drive or hinder </a:t>
            </a:r>
            <a:r>
              <a:rPr lang="en-GB" altLang="en-US" sz="2400" dirty="0" smtClean="0">
                <a:latin typeface="Arial" panose="020B0604020202020204" pitchFamily="34" charset="0"/>
                <a:cs typeface="Arial" panose="020B0604020202020204" pitchFamily="34" charset="0"/>
              </a:rPr>
              <a:t>it;</a:t>
            </a:r>
            <a:endParaRPr lang="en-GB" altLang="en-US"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be easy to understand and </a:t>
            </a:r>
            <a:r>
              <a:rPr lang="en-GB" altLang="en-US" sz="2400" dirty="0" smtClean="0">
                <a:latin typeface="Arial" panose="020B0604020202020204" pitchFamily="34" charset="0"/>
                <a:cs typeface="Arial" panose="020B0604020202020204" pitchFamily="34" charset="0"/>
              </a:rPr>
              <a:t>use;</a:t>
            </a:r>
            <a:endParaRPr lang="en-GB" altLang="en-US"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enable local analysis of quality and </a:t>
            </a:r>
            <a:r>
              <a:rPr lang="en-GB" altLang="en-US" sz="2400" dirty="0" smtClean="0">
                <a:latin typeface="Arial" panose="020B0604020202020204" pitchFamily="34" charset="0"/>
                <a:cs typeface="Arial" panose="020B0604020202020204" pitchFamily="34" charset="0"/>
              </a:rPr>
              <a:t>satisfaction;</a:t>
            </a:r>
            <a:endParaRPr lang="en-GB" altLang="en-US"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align with existing or developing </a:t>
            </a:r>
            <a:r>
              <a:rPr lang="en-GB" altLang="en-US" sz="2400" dirty="0" smtClean="0">
                <a:latin typeface="Arial" panose="020B0604020202020204" pitchFamily="34" charset="0"/>
                <a:cs typeface="Arial" panose="020B0604020202020204" pitchFamily="34" charset="0"/>
              </a:rPr>
              <a:t>management processes;</a:t>
            </a:r>
            <a:endParaRPr lang="en-GB" altLang="en-US"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apply to all client </a:t>
            </a:r>
            <a:r>
              <a:rPr lang="en-GB" altLang="en-US" sz="2400" dirty="0" smtClean="0">
                <a:latin typeface="Arial" panose="020B0604020202020204" pitchFamily="34" charset="0"/>
                <a:cs typeface="Arial" panose="020B0604020202020204" pitchFamily="34" charset="0"/>
              </a:rPr>
              <a:t>groups; and</a:t>
            </a:r>
            <a:endParaRPr lang="en-GB" altLang="en-US"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be described as far as possible in the language of the individual.</a:t>
            </a:r>
          </a:p>
        </p:txBody>
      </p:sp>
    </p:spTree>
    <p:extLst>
      <p:ext uri="{BB962C8B-B14F-4D97-AF65-F5344CB8AC3E}">
        <p14:creationId xmlns:p14="http://schemas.microsoft.com/office/powerpoint/2010/main" val="2038672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073" y="174661"/>
            <a:ext cx="9144000" cy="1384995"/>
          </a:xfrm>
          <a:prstGeom prst="rect">
            <a:avLst/>
          </a:prstGeom>
          <a:noFill/>
        </p:spPr>
        <p:txBody>
          <a:bodyPr wrap="square" rtlCol="0">
            <a:spAutoFit/>
          </a:bodyPr>
          <a:lstStyle/>
          <a:p>
            <a:pPr algn="ctr">
              <a:lnSpc>
                <a:spcPct val="100000"/>
              </a:lnSpc>
            </a:pPr>
            <a:r>
              <a:rPr lang="en-US" sz="4200" b="1" dirty="0" smtClean="0">
                <a:solidFill>
                  <a:srgbClr val="5CC9E3"/>
                </a:solidFill>
                <a:latin typeface="Arial" panose="020B0604020202020204" pitchFamily="34" charset="0"/>
                <a:cs typeface="Arial" panose="020B0604020202020204" pitchFamily="34" charset="0"/>
              </a:rPr>
              <a:t>Possible measures of </a:t>
            </a:r>
          </a:p>
          <a:p>
            <a:pPr algn="ctr">
              <a:lnSpc>
                <a:spcPct val="100000"/>
              </a:lnSpc>
            </a:pPr>
            <a:r>
              <a:rPr lang="en-US" sz="4200" b="1" dirty="0" smtClean="0">
                <a:solidFill>
                  <a:srgbClr val="5CC9E3"/>
                </a:solidFill>
                <a:latin typeface="Arial" panose="020B0604020202020204" pitchFamily="34" charset="0"/>
                <a:cs typeface="Arial" panose="020B0604020202020204" pitchFamily="34" charset="0"/>
              </a:rPr>
              <a:t>success</a:t>
            </a:r>
            <a:endParaRPr lang="en-GB" sz="4200" b="1" dirty="0">
              <a:solidFill>
                <a:srgbClr val="5CC9E3"/>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92468" y="2889000"/>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4" name="Rectangle 3"/>
          <p:cNvSpPr/>
          <p:nvPr/>
        </p:nvSpPr>
        <p:spPr>
          <a:xfrm>
            <a:off x="1123407" y="1846659"/>
            <a:ext cx="7184570" cy="400110"/>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p:txBody>
      </p:sp>
      <p:sp>
        <p:nvSpPr>
          <p:cNvPr id="3" name="Rectangle 2"/>
          <p:cNvSpPr/>
          <p:nvPr/>
        </p:nvSpPr>
        <p:spPr>
          <a:xfrm>
            <a:off x="1123407" y="1682273"/>
            <a:ext cx="7252185" cy="4293483"/>
          </a:xfrm>
          <a:prstGeom prst="rect">
            <a:avLst/>
          </a:prstGeom>
        </p:spPr>
        <p:txBody>
          <a:bodyPr wrap="square">
            <a:spAutoFit/>
          </a:bodyPr>
          <a:lstStyle/>
          <a:p>
            <a:r>
              <a:rPr lang="en-GB" sz="2100" b="1" u="sng" dirty="0">
                <a:solidFill>
                  <a:srgbClr val="5CC9E3"/>
                </a:solidFill>
                <a:latin typeface="Arial" panose="020B0604020202020204" pitchFamily="34" charset="0"/>
                <a:cs typeface="Arial" panose="020B0604020202020204" pitchFamily="34" charset="0"/>
              </a:rPr>
              <a:t>Short term</a:t>
            </a:r>
            <a:endParaRPr lang="en-GB" sz="2100" b="1" dirty="0">
              <a:solidFill>
                <a:srgbClr val="5CC9E3"/>
              </a:solidFill>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100" dirty="0">
                <a:latin typeface="Arial" panose="020B0604020202020204" pitchFamily="34" charset="0"/>
                <a:cs typeface="Arial" panose="020B0604020202020204" pitchFamily="34" charset="0"/>
              </a:rPr>
              <a:t>Level of stated satisfaction (person) </a:t>
            </a:r>
          </a:p>
          <a:p>
            <a:pPr marL="342900" indent="-342900">
              <a:buClr>
                <a:srgbClr val="5CC9E3"/>
              </a:buClr>
              <a:buFont typeface="Arial" panose="020B0604020202020204" pitchFamily="34" charset="0"/>
              <a:buChar char="•"/>
            </a:pPr>
            <a:r>
              <a:rPr lang="en-GB" sz="2100" dirty="0">
                <a:latin typeface="Arial" panose="020B0604020202020204" pitchFamily="34" charset="0"/>
                <a:cs typeface="Arial" panose="020B0604020202020204" pitchFamily="34" charset="0"/>
              </a:rPr>
              <a:t>Level of perceived satisfaction (worker)</a:t>
            </a:r>
          </a:p>
          <a:p>
            <a:pPr>
              <a:buFont typeface="Wingdings" panose="05000000000000000000" pitchFamily="2" charset="2"/>
              <a:buChar char="§"/>
            </a:pPr>
            <a:endParaRPr lang="en-GB" sz="2100" u="sng" dirty="0">
              <a:latin typeface="Arial" panose="020B0604020202020204" pitchFamily="34" charset="0"/>
              <a:cs typeface="Arial" panose="020B0604020202020204" pitchFamily="34" charset="0"/>
            </a:endParaRPr>
          </a:p>
          <a:p>
            <a:r>
              <a:rPr lang="en-GB" sz="2100" b="1" u="sng" dirty="0">
                <a:solidFill>
                  <a:srgbClr val="5CC9E3"/>
                </a:solidFill>
                <a:latin typeface="Arial" panose="020B0604020202020204" pitchFamily="34" charset="0"/>
                <a:cs typeface="Arial" panose="020B0604020202020204" pitchFamily="34" charset="0"/>
              </a:rPr>
              <a:t>Medium term</a:t>
            </a:r>
            <a:endParaRPr lang="en-GB" sz="2100" b="1" dirty="0">
              <a:solidFill>
                <a:srgbClr val="5CC9E3"/>
              </a:solidFill>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100" dirty="0">
                <a:latin typeface="Arial" panose="020B0604020202020204" pitchFamily="34" charset="0"/>
                <a:cs typeface="Arial" panose="020B0604020202020204" pitchFamily="34" charset="0"/>
              </a:rPr>
              <a:t>Numbers of </a:t>
            </a:r>
            <a:r>
              <a:rPr lang="en-GB" sz="2100" dirty="0" smtClean="0">
                <a:latin typeface="Arial" panose="020B0604020202020204" pitchFamily="34" charset="0"/>
                <a:cs typeface="Arial" panose="020B0604020202020204" pitchFamily="34" charset="0"/>
              </a:rPr>
              <a:t>complaints / compliments</a:t>
            </a:r>
            <a:endParaRPr lang="en-GB" sz="21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100" dirty="0">
                <a:latin typeface="Arial" panose="020B0604020202020204" pitchFamily="34" charset="0"/>
                <a:cs typeface="Arial" panose="020B0604020202020204" pitchFamily="34" charset="0"/>
              </a:rPr>
              <a:t>Numbers of appropriate referrals onto other services</a:t>
            </a:r>
          </a:p>
          <a:p>
            <a:pPr marL="342900" indent="-342900">
              <a:buClr>
                <a:srgbClr val="5CC9E3"/>
              </a:buClr>
              <a:buFont typeface="Arial" panose="020B0604020202020204" pitchFamily="34" charset="0"/>
              <a:buChar char="•"/>
            </a:pPr>
            <a:r>
              <a:rPr lang="en-GB" sz="2100" dirty="0">
                <a:latin typeface="Arial" panose="020B0604020202020204" pitchFamily="34" charset="0"/>
                <a:cs typeface="Arial" panose="020B0604020202020204" pitchFamily="34" charset="0"/>
              </a:rPr>
              <a:t>Reduced number of NFA visits at SW assessment</a:t>
            </a:r>
          </a:p>
          <a:p>
            <a:pPr marL="214313" indent="-214313">
              <a:buFont typeface="Wingdings" panose="05000000000000000000" pitchFamily="2" charset="2"/>
              <a:buChar char="§"/>
            </a:pPr>
            <a:endParaRPr lang="en-GB" sz="2100" dirty="0">
              <a:latin typeface="Arial" panose="020B0604020202020204" pitchFamily="34" charset="0"/>
              <a:cs typeface="Arial" panose="020B0604020202020204" pitchFamily="34" charset="0"/>
            </a:endParaRPr>
          </a:p>
          <a:p>
            <a:r>
              <a:rPr lang="en-GB" sz="2100" b="1" u="sng" dirty="0">
                <a:solidFill>
                  <a:srgbClr val="5CC9E3"/>
                </a:solidFill>
                <a:latin typeface="Arial" panose="020B0604020202020204" pitchFamily="34" charset="0"/>
                <a:cs typeface="Arial" panose="020B0604020202020204" pitchFamily="34" charset="0"/>
              </a:rPr>
              <a:t>Longer </a:t>
            </a:r>
            <a:r>
              <a:rPr lang="en-GB" sz="2100" b="1" u="sng" dirty="0" smtClean="0">
                <a:solidFill>
                  <a:srgbClr val="5CC9E3"/>
                </a:solidFill>
                <a:latin typeface="Arial" panose="020B0604020202020204" pitchFamily="34" charset="0"/>
                <a:cs typeface="Arial" panose="020B0604020202020204" pitchFamily="34" charset="0"/>
              </a:rPr>
              <a:t>term</a:t>
            </a:r>
            <a:endParaRPr lang="en-GB" sz="2100" b="1" u="sng" dirty="0">
              <a:solidFill>
                <a:srgbClr val="5CC9E3"/>
              </a:solidFill>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100" dirty="0">
                <a:latin typeface="Arial" panose="020B0604020202020204" pitchFamily="34" charset="0"/>
                <a:cs typeface="Arial" panose="020B0604020202020204" pitchFamily="34" charset="0"/>
              </a:rPr>
              <a:t>Partner agency feedback</a:t>
            </a:r>
          </a:p>
          <a:p>
            <a:pPr marL="342900" indent="-342900">
              <a:buClr>
                <a:srgbClr val="5CC9E3"/>
              </a:buClr>
              <a:buFont typeface="Arial" panose="020B0604020202020204" pitchFamily="34" charset="0"/>
              <a:buChar char="•"/>
            </a:pPr>
            <a:r>
              <a:rPr lang="en-GB" sz="2100" dirty="0">
                <a:latin typeface="Arial" panose="020B0604020202020204" pitchFamily="34" charset="0"/>
                <a:cs typeface="Arial" panose="020B0604020202020204" pitchFamily="34" charset="0"/>
              </a:rPr>
              <a:t>Worker satisfaction surveys</a:t>
            </a:r>
          </a:p>
          <a:p>
            <a:pPr marL="342900" indent="-342900">
              <a:buClr>
                <a:srgbClr val="5CC9E3"/>
              </a:buClr>
              <a:buFont typeface="Arial" panose="020B0604020202020204" pitchFamily="34" charset="0"/>
              <a:buChar char="•"/>
            </a:pPr>
            <a:r>
              <a:rPr lang="en-GB" sz="2100" dirty="0">
                <a:latin typeface="Arial" panose="020B0604020202020204" pitchFamily="34" charset="0"/>
                <a:cs typeface="Arial" panose="020B0604020202020204" pitchFamily="34" charset="0"/>
              </a:rPr>
              <a:t>Public satisfaction surveys</a:t>
            </a:r>
          </a:p>
        </p:txBody>
      </p:sp>
    </p:spTree>
    <p:extLst>
      <p:ext uri="{BB962C8B-B14F-4D97-AF65-F5344CB8AC3E}">
        <p14:creationId xmlns:p14="http://schemas.microsoft.com/office/powerpoint/2010/main" val="2747365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521" y="200055"/>
            <a:ext cx="9144000" cy="3293209"/>
          </a:xfrm>
          <a:prstGeom prst="rect">
            <a:avLst/>
          </a:prstGeom>
          <a:noFill/>
        </p:spPr>
        <p:txBody>
          <a:bodyPr wrap="square" rtlCol="0">
            <a:spAutoFit/>
          </a:bodyPr>
          <a:lstStyle/>
          <a:p>
            <a:pPr algn="ctr">
              <a:lnSpc>
                <a:spcPct val="100000"/>
              </a:lnSpc>
            </a:pPr>
            <a:r>
              <a:rPr lang="en-US" sz="5200" b="1" u="sng" dirty="0" smtClean="0">
                <a:solidFill>
                  <a:srgbClr val="85C441"/>
                </a:solidFill>
                <a:latin typeface="Arial" panose="020B0604020202020204" pitchFamily="34" charset="0"/>
                <a:cs typeface="Arial" panose="020B0604020202020204" pitchFamily="34" charset="0"/>
              </a:rPr>
              <a:t>Section 5</a:t>
            </a:r>
          </a:p>
          <a:p>
            <a:pPr algn="ctr">
              <a:lnSpc>
                <a:spcPct val="100000"/>
              </a:lnSpc>
            </a:pPr>
            <a:endParaRPr lang="en-US" sz="5200" b="1" dirty="0">
              <a:solidFill>
                <a:srgbClr val="FDC536"/>
              </a:solidFill>
              <a:latin typeface="Arial" panose="020B0604020202020204" pitchFamily="34" charset="0"/>
              <a:cs typeface="Arial" panose="020B0604020202020204" pitchFamily="34" charset="0"/>
            </a:endParaRPr>
          </a:p>
          <a:p>
            <a:pPr algn="ctr">
              <a:lnSpc>
                <a:spcPct val="100000"/>
              </a:lnSpc>
            </a:pPr>
            <a:endParaRPr lang="en-US" sz="5200" b="1" dirty="0">
              <a:solidFill>
                <a:srgbClr val="FDC536"/>
              </a:solidFill>
              <a:latin typeface="Arial" panose="020B0604020202020204" pitchFamily="34" charset="0"/>
              <a:cs typeface="Arial" panose="020B0604020202020204" pitchFamily="34" charset="0"/>
            </a:endParaRPr>
          </a:p>
          <a:p>
            <a:pPr algn="ctr">
              <a:lnSpc>
                <a:spcPct val="100000"/>
              </a:lnSpc>
            </a:pPr>
            <a:r>
              <a:rPr lang="en-US" sz="5200" b="1" dirty="0" smtClean="0">
                <a:solidFill>
                  <a:srgbClr val="FDC536"/>
                </a:solidFill>
                <a:latin typeface="Arial" panose="020B0604020202020204" pitchFamily="34" charset="0"/>
                <a:cs typeface="Arial" panose="020B0604020202020204" pitchFamily="34" charset="0"/>
              </a:rPr>
              <a:t>  </a:t>
            </a:r>
            <a:r>
              <a:rPr lang="en-US" sz="5200" b="1" dirty="0" smtClean="0">
                <a:solidFill>
                  <a:srgbClr val="85C441"/>
                </a:solidFill>
                <a:latin typeface="Arial" panose="020B0604020202020204" pitchFamily="34" charset="0"/>
                <a:cs typeface="Arial" panose="020B0604020202020204" pitchFamily="34" charset="0"/>
              </a:rPr>
              <a:t>Sustainability</a:t>
            </a:r>
            <a:endParaRPr lang="en-GB" sz="5200" b="1" dirty="0">
              <a:solidFill>
                <a:srgbClr val="85C441"/>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07854" y="4154983"/>
            <a:ext cx="1336146" cy="2714710"/>
          </a:xfrm>
          <a:prstGeom prst="rect">
            <a:avLst/>
          </a:prstGeom>
        </p:spPr>
      </p:pic>
      <p:sp>
        <p:nvSpPr>
          <p:cNvPr id="4" name="Rectangle 3"/>
          <p:cNvSpPr/>
          <p:nvPr/>
        </p:nvSpPr>
        <p:spPr>
          <a:xfrm>
            <a:off x="1123407" y="1846659"/>
            <a:ext cx="7184570" cy="400110"/>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164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113" y="222761"/>
            <a:ext cx="9144000" cy="738664"/>
          </a:xfrm>
          <a:prstGeom prst="rect">
            <a:avLst/>
          </a:prstGeom>
          <a:noFill/>
        </p:spPr>
        <p:txBody>
          <a:bodyPr wrap="square" rtlCol="0">
            <a:spAutoFit/>
          </a:bodyPr>
          <a:lstStyle/>
          <a:p>
            <a:pPr algn="ctr">
              <a:lnSpc>
                <a:spcPct val="100000"/>
              </a:lnSpc>
            </a:pPr>
            <a:r>
              <a:rPr lang="en-US" sz="4200" b="1" dirty="0" smtClean="0">
                <a:solidFill>
                  <a:srgbClr val="85C441"/>
                </a:solidFill>
                <a:latin typeface="Arial" panose="020B0604020202020204" pitchFamily="34" charset="0"/>
                <a:cs typeface="Arial" panose="020B0604020202020204" pitchFamily="34" charset="0"/>
              </a:rPr>
              <a:t>Sustainability</a:t>
            </a:r>
            <a:endParaRPr lang="en-GB" sz="4200" b="1" dirty="0">
              <a:solidFill>
                <a:srgbClr val="85C441"/>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71920" y="2972611"/>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4" name="Rectangle 3"/>
          <p:cNvSpPr/>
          <p:nvPr/>
        </p:nvSpPr>
        <p:spPr>
          <a:xfrm>
            <a:off x="1123407" y="1094989"/>
            <a:ext cx="7184570" cy="5632311"/>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Things to </a:t>
            </a:r>
            <a:r>
              <a:rPr lang="en-GB" dirty="0" smtClean="0">
                <a:latin typeface="Arial" panose="020B0604020202020204" pitchFamily="34" charset="0"/>
                <a:cs typeface="Arial" panose="020B0604020202020204" pitchFamily="34" charset="0"/>
              </a:rPr>
              <a:t>consider…</a:t>
            </a:r>
          </a:p>
          <a:p>
            <a:endParaRPr lang="en-GB" dirty="0">
              <a:latin typeface="Arial" panose="020B0604020202020204" pitchFamily="34" charset="0"/>
              <a:cs typeface="Arial" panose="020B0604020202020204" pitchFamily="34" charset="0"/>
            </a:endParaRPr>
          </a:p>
          <a:p>
            <a:pPr marL="342900" indent="-342900">
              <a:buClr>
                <a:srgbClr val="85C441"/>
              </a:buClr>
              <a:buFont typeface="Arial" panose="020B0604020202020204" pitchFamily="34" charset="0"/>
              <a:buChar char="•"/>
            </a:pPr>
            <a:r>
              <a:rPr lang="en-GB" dirty="0">
                <a:latin typeface="Arial" panose="020B0604020202020204" pitchFamily="34" charset="0"/>
                <a:cs typeface="Arial" panose="020B0604020202020204" pitchFamily="34" charset="0"/>
              </a:rPr>
              <a:t>Is your approach to IAA understood throughout the department? Do you have corporate support for a different way of working</a:t>
            </a:r>
            <a:r>
              <a:rPr lang="en-GB" dirty="0" smtClean="0">
                <a:latin typeface="Arial" panose="020B0604020202020204" pitchFamily="34" charset="0"/>
                <a:cs typeface="Arial" panose="020B0604020202020204" pitchFamily="34" charset="0"/>
              </a:rPr>
              <a:t>?</a:t>
            </a:r>
          </a:p>
          <a:p>
            <a:pPr marL="342900" indent="-342900">
              <a:buClr>
                <a:srgbClr val="85C441"/>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Clr>
                <a:srgbClr val="85C441"/>
              </a:buClr>
              <a:buFont typeface="Arial" panose="020B0604020202020204" pitchFamily="34" charset="0"/>
              <a:buChar char="•"/>
            </a:pPr>
            <a:r>
              <a:rPr lang="en-GB" dirty="0">
                <a:latin typeface="Arial" panose="020B0604020202020204" pitchFamily="34" charset="0"/>
                <a:cs typeface="Arial" panose="020B0604020202020204" pitchFamily="34" charset="0"/>
              </a:rPr>
              <a:t>Consider whether your system drives or supports practice. What needs to change</a:t>
            </a:r>
            <a:r>
              <a:rPr lang="en-GB" dirty="0" smtClean="0">
                <a:latin typeface="Arial" panose="020B0604020202020204" pitchFamily="34" charset="0"/>
                <a:cs typeface="Arial" panose="020B0604020202020204" pitchFamily="34" charset="0"/>
              </a:rPr>
              <a:t>?</a:t>
            </a:r>
          </a:p>
          <a:p>
            <a:pPr marL="342900" indent="-342900">
              <a:buClr>
                <a:srgbClr val="85C441"/>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Clr>
                <a:srgbClr val="85C441"/>
              </a:buClr>
              <a:buFont typeface="Arial" panose="020B0604020202020204" pitchFamily="34" charset="0"/>
              <a:buChar char="•"/>
            </a:pPr>
            <a:r>
              <a:rPr lang="en-GB" dirty="0">
                <a:latin typeface="Arial" panose="020B0604020202020204" pitchFamily="34" charset="0"/>
                <a:cs typeface="Arial" panose="020B0604020202020204" pitchFamily="34" charset="0"/>
              </a:rPr>
              <a:t>Before training, plan follow-up sessions that can maintain the momentum of the approach e.g. front-line session once a week (peer support space where a positive case can be brought and discussed – learning from each other</a:t>
            </a:r>
            <a:r>
              <a:rPr lang="en-GB" dirty="0" smtClean="0">
                <a:latin typeface="Arial" panose="020B0604020202020204" pitchFamily="34" charset="0"/>
                <a:cs typeface="Arial" panose="020B0604020202020204" pitchFamily="34" charset="0"/>
              </a:rPr>
              <a:t>).</a:t>
            </a:r>
          </a:p>
          <a:p>
            <a:pPr marL="342900" indent="-342900">
              <a:buClr>
                <a:srgbClr val="85C441"/>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Clr>
                <a:srgbClr val="85C441"/>
              </a:buClr>
              <a:buFont typeface="Arial" panose="020B0604020202020204" pitchFamily="34" charset="0"/>
              <a:buChar char="•"/>
            </a:pPr>
            <a:r>
              <a:rPr lang="en-GB" dirty="0">
                <a:latin typeface="Arial" panose="020B0604020202020204" pitchFamily="34" charset="0"/>
                <a:cs typeface="Arial" panose="020B0604020202020204" pitchFamily="34" charset="0"/>
              </a:rPr>
              <a:t>Your team leader needs to be fully up-to-speed and able to support staff who get ‘stuck</a:t>
            </a:r>
            <a:r>
              <a:rPr lang="en-GB" dirty="0" smtClean="0">
                <a:latin typeface="Arial" panose="020B0604020202020204" pitchFamily="34" charset="0"/>
                <a:cs typeface="Arial" panose="020B0604020202020204" pitchFamily="34" charset="0"/>
              </a:rPr>
              <a:t>’.</a:t>
            </a:r>
          </a:p>
          <a:p>
            <a:pPr marL="342900" indent="-342900">
              <a:buClr>
                <a:srgbClr val="85C441"/>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Clr>
                <a:srgbClr val="85C441"/>
              </a:buClr>
              <a:buFont typeface="Arial" panose="020B0604020202020204" pitchFamily="34" charset="0"/>
              <a:buChar char="•"/>
            </a:pPr>
            <a:r>
              <a:rPr lang="en-GB" dirty="0">
                <a:latin typeface="Arial" panose="020B0604020202020204" pitchFamily="34" charset="0"/>
                <a:cs typeface="Arial" panose="020B0604020202020204" pitchFamily="34" charset="0"/>
              </a:rPr>
              <a:t>Relationship between IAA and specialist teams needs to be agreed. A strengths led approach should be continued by specialist teams, giving consistency of experience to the </a:t>
            </a:r>
            <a:r>
              <a:rPr lang="en-GB" dirty="0" smtClean="0">
                <a:latin typeface="Arial" panose="020B0604020202020204" pitchFamily="34" charset="0"/>
                <a:cs typeface="Arial" panose="020B0604020202020204" pitchFamily="34" charset="0"/>
              </a:rPr>
              <a:t>individual.</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070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52655"/>
            <a:ext cx="9144000" cy="830997"/>
          </a:xfrm>
          <a:prstGeom prst="rect">
            <a:avLst/>
          </a:prstGeom>
          <a:noFill/>
        </p:spPr>
        <p:txBody>
          <a:bodyPr wrap="square" rtlCol="0">
            <a:spAutoFit/>
          </a:bodyPr>
          <a:lstStyle/>
          <a:p>
            <a:pPr algn="ctr">
              <a:lnSpc>
                <a:spcPct val="100000"/>
              </a:lnSpc>
            </a:pPr>
            <a:r>
              <a:rPr lang="en-US" sz="4800" b="1" dirty="0" smtClean="0">
                <a:solidFill>
                  <a:srgbClr val="85C441"/>
                </a:solidFill>
                <a:latin typeface="Arial" panose="020B0604020202020204" pitchFamily="34" charset="0"/>
                <a:cs typeface="Arial" panose="020B0604020202020204" pitchFamily="34" charset="0"/>
              </a:rPr>
              <a:t>Next steps</a:t>
            </a:r>
            <a:endParaRPr lang="en-GB" sz="4800" b="1" dirty="0">
              <a:solidFill>
                <a:srgbClr val="85C441"/>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2530823"/>
            <a:ext cx="1608158" cy="4338870"/>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07854" y="4154983"/>
            <a:ext cx="1336146" cy="2714710"/>
          </a:xfrm>
          <a:prstGeom prst="rect">
            <a:avLst/>
          </a:prstGeom>
        </p:spPr>
      </p:pic>
      <p:sp>
        <p:nvSpPr>
          <p:cNvPr id="4" name="Rectangle 3"/>
          <p:cNvSpPr/>
          <p:nvPr/>
        </p:nvSpPr>
        <p:spPr>
          <a:xfrm>
            <a:off x="1123407" y="1846659"/>
            <a:ext cx="7184570" cy="400110"/>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p:txBody>
      </p:sp>
      <p:sp>
        <p:nvSpPr>
          <p:cNvPr id="3" name="Rectangle 2"/>
          <p:cNvSpPr/>
          <p:nvPr/>
        </p:nvSpPr>
        <p:spPr>
          <a:xfrm>
            <a:off x="1397726" y="1846659"/>
            <a:ext cx="6635931" cy="2677656"/>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Where do you need to start and with what or whom?</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Finally - making a commitment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What I will notice myself doing?</a:t>
            </a:r>
          </a:p>
          <a:p>
            <a:r>
              <a:rPr lang="en-GB" sz="2400" dirty="0">
                <a:latin typeface="Arial" panose="020B0604020202020204" pitchFamily="34" charset="0"/>
                <a:cs typeface="Arial" panose="020B0604020202020204" pitchFamily="34" charset="0"/>
              </a:rPr>
              <a:t>What I will notice others doing?</a:t>
            </a:r>
          </a:p>
        </p:txBody>
      </p:sp>
    </p:spTree>
    <p:extLst>
      <p:ext uri="{BB962C8B-B14F-4D97-AF65-F5344CB8AC3E}">
        <p14:creationId xmlns:p14="http://schemas.microsoft.com/office/powerpoint/2010/main" val="2164208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1937" y="154549"/>
            <a:ext cx="1504363" cy="1308404"/>
          </a:xfrm>
          <a:prstGeom prst="rect">
            <a:avLst/>
          </a:prstGeom>
        </p:spPr>
      </p:pic>
      <p:sp>
        <p:nvSpPr>
          <p:cNvPr id="6" name="Title 1"/>
          <p:cNvSpPr txBox="1">
            <a:spLocks/>
          </p:cNvSpPr>
          <p:nvPr/>
        </p:nvSpPr>
        <p:spPr>
          <a:xfrm>
            <a:off x="-492785" y="449645"/>
            <a:ext cx="9144000" cy="101330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36B555"/>
                </a:solidFill>
                <a:latin typeface="Arial" panose="020B0604020202020204" pitchFamily="34" charset="0"/>
                <a:cs typeface="Arial" panose="020B0604020202020204" pitchFamily="34" charset="0"/>
              </a:rPr>
              <a:t>Aims of workshop</a:t>
            </a:r>
            <a:endParaRPr lang="en-GB" sz="4200" b="1" dirty="0">
              <a:solidFill>
                <a:srgbClr val="36B555"/>
              </a:solidFill>
              <a:latin typeface="Arial" panose="020B0604020202020204" pitchFamily="34" charset="0"/>
              <a:cs typeface="Arial" panose="020B0604020202020204" pitchFamily="34" charset="0"/>
            </a:endParaRPr>
          </a:p>
        </p:txBody>
      </p:sp>
      <p:sp>
        <p:nvSpPr>
          <p:cNvPr id="7" name="Rectangle 1"/>
          <p:cNvSpPr>
            <a:spLocks noChangeArrowheads="1"/>
          </p:cNvSpPr>
          <p:nvPr/>
        </p:nvSpPr>
        <p:spPr bwMode="auto">
          <a:xfrm>
            <a:off x="1218886" y="1717648"/>
            <a:ext cx="6959290" cy="30008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Explore </a:t>
            </a:r>
            <a:r>
              <a:rPr lang="en-GB" sz="2400" dirty="0">
                <a:latin typeface="Arial" panose="020B0604020202020204" pitchFamily="34" charset="0"/>
                <a:cs typeface="Arial" panose="020B0604020202020204" pitchFamily="34" charset="0"/>
              </a:rPr>
              <a:t>the organisational </a:t>
            </a:r>
            <a:r>
              <a:rPr lang="en-GB" sz="2400" b="1" dirty="0">
                <a:latin typeface="Arial" panose="020B0604020202020204" pitchFamily="34" charset="0"/>
                <a:cs typeface="Arial" panose="020B0604020202020204" pitchFamily="34" charset="0"/>
              </a:rPr>
              <a:t>buy-in</a:t>
            </a:r>
            <a:r>
              <a:rPr lang="en-GB" sz="2400" dirty="0">
                <a:latin typeface="Arial" panose="020B0604020202020204" pitchFamily="34" charset="0"/>
                <a:cs typeface="Arial" panose="020B0604020202020204" pitchFamily="34" charset="0"/>
              </a:rPr>
              <a:t> needed to have ‘better and different conversations’ with our public and professional colleagues. </a:t>
            </a:r>
          </a:p>
          <a:p>
            <a:pPr marL="342900" indent="-342900">
              <a:buClr>
                <a:srgbClr val="36B555"/>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Explore </a:t>
            </a:r>
            <a:r>
              <a:rPr lang="en-GB" sz="2400" dirty="0">
                <a:latin typeface="Arial" panose="020B0604020202020204" pitchFamily="34" charset="0"/>
                <a:cs typeface="Arial" panose="020B0604020202020204" pitchFamily="34" charset="0"/>
              </a:rPr>
              <a:t>the skills required of workers (by sampling exercises</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Agree </a:t>
            </a:r>
            <a:r>
              <a:rPr lang="en-GB" sz="2400" dirty="0">
                <a:latin typeface="Arial" panose="020B0604020202020204" pitchFamily="34" charset="0"/>
                <a:cs typeface="Arial" panose="020B0604020202020204" pitchFamily="34" charset="0"/>
              </a:rPr>
              <a:t>plan for sustaining </a:t>
            </a:r>
            <a:r>
              <a:rPr lang="en-GB" sz="2400" dirty="0" smtClean="0">
                <a:latin typeface="Arial" panose="020B0604020202020204" pitchFamily="34" charset="0"/>
                <a:cs typeface="Arial" panose="020B0604020202020204" pitchFamily="34" charset="0"/>
              </a:rPr>
              <a:t>change.</a:t>
            </a:r>
            <a:endParaRPr lang="en-GB" sz="2400" dirty="0">
              <a:latin typeface="Arial" panose="020B0604020202020204" pitchFamily="34" charset="0"/>
              <a:cs typeface="Arial" panose="020B0604020202020204" pitchFamily="34" charset="0"/>
            </a:endParaRPr>
          </a:p>
        </p:txBody>
      </p:sp>
      <p:pic>
        <p:nvPicPr>
          <p:cNvPr id="9" name="Picture 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0" y="2143125"/>
            <a:ext cx="1752816" cy="4729163"/>
          </a:xfrm>
          <a:prstGeom prst="rect">
            <a:avLst/>
          </a:prstGeom>
        </p:spPr>
      </p:pic>
      <p:pic>
        <p:nvPicPr>
          <p:cNvPr id="10" name="Picture 9"/>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72415" y="4324711"/>
            <a:ext cx="1253885" cy="2547576"/>
          </a:xfrm>
          <a:prstGeom prst="rect">
            <a:avLst/>
          </a:prstGeom>
        </p:spPr>
      </p:pic>
    </p:spTree>
    <p:extLst>
      <p:ext uri="{BB962C8B-B14F-4D97-AF65-F5344CB8AC3E}">
        <p14:creationId xmlns:p14="http://schemas.microsoft.com/office/powerpoint/2010/main" val="1761446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2386681"/>
            <a:ext cx="1662545" cy="4485607"/>
          </a:xfrm>
          <a:prstGeom prst="rect">
            <a:avLst/>
          </a:prstGeom>
        </p:spPr>
      </p:pic>
      <p:sp>
        <p:nvSpPr>
          <p:cNvPr id="7" name="Title 1"/>
          <p:cNvSpPr txBox="1">
            <a:spLocks/>
          </p:cNvSpPr>
          <p:nvPr/>
        </p:nvSpPr>
        <p:spPr>
          <a:xfrm>
            <a:off x="-209006" y="237065"/>
            <a:ext cx="9144000" cy="10039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200" b="1" dirty="0" smtClean="0">
                <a:solidFill>
                  <a:srgbClr val="36B555"/>
                </a:solidFill>
                <a:latin typeface="Arial" panose="020B0604020202020204" pitchFamily="34" charset="0"/>
                <a:cs typeface="Arial" panose="020B0604020202020204" pitchFamily="34" charset="0"/>
              </a:rPr>
              <a:t>Key questions to explore</a:t>
            </a:r>
            <a:endParaRPr lang="en-GB" sz="4200" b="1" u="sng" dirty="0">
              <a:solidFill>
                <a:srgbClr val="36B555"/>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03821" y="3946208"/>
            <a:ext cx="1440179" cy="2926080"/>
          </a:xfrm>
          <a:prstGeom prst="rect">
            <a:avLst/>
          </a:prstGeom>
        </p:spPr>
      </p:pic>
      <p:sp>
        <p:nvSpPr>
          <p:cNvPr id="3" name="Rectangle 2"/>
          <p:cNvSpPr/>
          <p:nvPr/>
        </p:nvSpPr>
        <p:spPr>
          <a:xfrm>
            <a:off x="1162593" y="1623596"/>
            <a:ext cx="7143751" cy="3785652"/>
          </a:xfrm>
          <a:prstGeom prst="rect">
            <a:avLst/>
          </a:prstGeom>
        </p:spPr>
        <p:txBody>
          <a:bodyPr wrap="square">
            <a:spAutoFit/>
          </a:bodyPr>
          <a:lstStyle/>
          <a:p>
            <a:r>
              <a:rPr lang="en-US" sz="2400" dirty="0" err="1" smtClean="0">
                <a:solidFill>
                  <a:srgbClr val="36B555"/>
                </a:solidFill>
                <a:latin typeface="Arial" panose="020B0604020202020204" pitchFamily="34" charset="0"/>
                <a:cs typeface="Arial" panose="020B0604020202020204" pitchFamily="34" charset="0"/>
              </a:rPr>
              <a:t>i</a:t>
            </a:r>
            <a:r>
              <a:rPr lang="en-US" sz="2400" dirty="0" smtClean="0">
                <a:solidFill>
                  <a:srgbClr val="36B555"/>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Are </a:t>
            </a:r>
            <a:r>
              <a:rPr lang="en-US" sz="2400" dirty="0">
                <a:latin typeface="Arial" panose="020B0604020202020204" pitchFamily="34" charset="0"/>
                <a:cs typeface="Arial" panose="020B0604020202020204" pitchFamily="34" charset="0"/>
              </a:rPr>
              <a:t>we clear about what the Act says about the 3 elements of Information, Advice and Assistance?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smtClean="0">
                <a:solidFill>
                  <a:srgbClr val="36B555"/>
                </a:solidFill>
                <a:latin typeface="Arial" panose="020B0604020202020204" pitchFamily="34" charset="0"/>
                <a:cs typeface="Arial" panose="020B0604020202020204" pitchFamily="34" charset="0"/>
              </a:rPr>
              <a:t>ii)  </a:t>
            </a:r>
            <a:r>
              <a:rPr lang="en-US" sz="2400" dirty="0" smtClean="0">
                <a:latin typeface="Arial" panose="020B0604020202020204" pitchFamily="34" charset="0"/>
                <a:cs typeface="Arial" panose="020B0604020202020204" pitchFamily="34" charset="0"/>
              </a:rPr>
              <a:t>What </a:t>
            </a:r>
            <a:r>
              <a:rPr lang="en-US" sz="2400" dirty="0">
                <a:latin typeface="Arial" panose="020B0604020202020204" pitchFamily="34" charset="0"/>
                <a:cs typeface="Arial" panose="020B0604020202020204" pitchFamily="34" charset="0"/>
              </a:rPr>
              <a:t>do we think it means for Information, Advice and Assistance Services within our </a:t>
            </a:r>
            <a:r>
              <a:rPr lang="en-US" sz="2400" dirty="0" err="1">
                <a:latin typeface="Arial" panose="020B0604020202020204" pitchFamily="34" charset="0"/>
                <a:cs typeface="Arial" panose="020B0604020202020204" pitchFamily="34" charset="0"/>
              </a:rPr>
              <a:t>organisation</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smtClean="0">
                <a:solidFill>
                  <a:srgbClr val="36B555"/>
                </a:solidFill>
                <a:latin typeface="Arial" panose="020B0604020202020204" pitchFamily="34" charset="0"/>
                <a:cs typeface="Arial" panose="020B0604020202020204" pitchFamily="34" charset="0"/>
              </a:rPr>
              <a:t>iii)  </a:t>
            </a:r>
            <a:r>
              <a:rPr lang="en-US" sz="2400" dirty="0" smtClean="0">
                <a:latin typeface="Arial" panose="020B0604020202020204" pitchFamily="34" charset="0"/>
                <a:cs typeface="Arial" panose="020B0604020202020204" pitchFamily="34" charset="0"/>
              </a:rPr>
              <a:t>What </a:t>
            </a:r>
            <a:r>
              <a:rPr lang="en-US" sz="2400" dirty="0">
                <a:latin typeface="Arial" panose="020B0604020202020204" pitchFamily="34" charset="0"/>
                <a:cs typeface="Arial" panose="020B0604020202020204" pitchFamily="34" charset="0"/>
              </a:rPr>
              <a:t>might be the key changes to our operational, management and quality control aspects need to be?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007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28564"/>
            <a:ext cx="9144000" cy="21130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Aft>
                <a:spcPts val="300"/>
              </a:spcAft>
            </a:pPr>
            <a:endParaRPr lang="en-GB" sz="4200" b="1" u="sng" dirty="0">
              <a:solidFill>
                <a:srgbClr val="5CC9E3"/>
              </a:solidFill>
              <a:latin typeface="Arial"/>
              <a:cs typeface="Arial"/>
            </a:endParaRPr>
          </a:p>
        </p:txBody>
      </p:sp>
      <p:pic>
        <p:nvPicPr>
          <p:cNvPr id="14" name="Picture 1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1632194"/>
            <a:ext cx="1937346" cy="5227031"/>
          </a:xfrm>
          <a:prstGeom prst="rect">
            <a:avLst/>
          </a:prstGeom>
        </p:spPr>
      </p:pic>
      <p:pic>
        <p:nvPicPr>
          <p:cNvPr id="15" name="Picture 1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
        <p:nvSpPr>
          <p:cNvPr id="2" name="Rectangle 1"/>
          <p:cNvSpPr/>
          <p:nvPr/>
        </p:nvSpPr>
        <p:spPr>
          <a:xfrm>
            <a:off x="1436913" y="2047416"/>
            <a:ext cx="6701247" cy="3416320"/>
          </a:xfrm>
          <a:prstGeom prst="rect">
            <a:avLst/>
          </a:prstGeom>
        </p:spPr>
        <p:txBody>
          <a:bodyPr wrap="square">
            <a:spAutoFit/>
          </a:bodyPr>
          <a:lstStyle/>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Responding </a:t>
            </a:r>
            <a:r>
              <a:rPr lang="en-GB" sz="2400" dirty="0">
                <a:latin typeface="Arial" panose="020B0604020202020204" pitchFamily="34" charset="0"/>
                <a:cs typeface="Arial" panose="020B0604020202020204" pitchFamily="34" charset="0"/>
              </a:rPr>
              <a:t>to a wide range of requests</a:t>
            </a: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Increasing </a:t>
            </a:r>
            <a:r>
              <a:rPr lang="en-GB" sz="2400" dirty="0">
                <a:latin typeface="Arial" panose="020B0604020202020204" pitchFamily="34" charset="0"/>
                <a:cs typeface="Arial" panose="020B0604020202020204" pitchFamily="34" charset="0"/>
              </a:rPr>
              <a:t>demand and limited time</a:t>
            </a: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Having </a:t>
            </a:r>
            <a:r>
              <a:rPr lang="en-GB" sz="2400" dirty="0">
                <a:latin typeface="Arial" panose="020B0604020202020204" pitchFamily="34" charset="0"/>
                <a:cs typeface="Arial" panose="020B0604020202020204" pitchFamily="34" charset="0"/>
              </a:rPr>
              <a:t>to identify what matters most to the individual</a:t>
            </a: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Giving </a:t>
            </a:r>
            <a:r>
              <a:rPr lang="en-GB" sz="2400" dirty="0">
                <a:latin typeface="Arial" panose="020B0604020202020204" pitchFamily="34" charset="0"/>
                <a:cs typeface="Arial" panose="020B0604020202020204" pitchFamily="34" charset="0"/>
              </a:rPr>
              <a:t>the right response</a:t>
            </a: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Feeling </a:t>
            </a:r>
            <a:r>
              <a:rPr lang="en-GB" sz="2400" dirty="0">
                <a:latin typeface="Arial" panose="020B0604020202020204" pitchFamily="34" charset="0"/>
                <a:cs typeface="Arial" panose="020B0604020202020204" pitchFamily="34" charset="0"/>
              </a:rPr>
              <a:t>safe</a:t>
            </a: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Feeling </a:t>
            </a:r>
            <a:r>
              <a:rPr lang="en-GB" sz="2400" dirty="0">
                <a:latin typeface="Arial" panose="020B0604020202020204" pitchFamily="34" charset="0"/>
                <a:cs typeface="Arial" panose="020B0604020202020204" pitchFamily="34" charset="0"/>
              </a:rPr>
              <a:t>good about how well you do your job </a:t>
            </a: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Providing </a:t>
            </a:r>
            <a:r>
              <a:rPr lang="en-GB" sz="2400" dirty="0">
                <a:latin typeface="Arial" panose="020B0604020202020204" pitchFamily="34" charset="0"/>
                <a:cs typeface="Arial" panose="020B0604020202020204" pitchFamily="34" charset="0"/>
              </a:rPr>
              <a:t>IAA face to face or via the phone</a:t>
            </a:r>
          </a:p>
          <a:p>
            <a:endParaRPr lang="en-GB" sz="2400" b="1" dirty="0">
              <a:solidFill>
                <a:srgbClr val="36B555"/>
              </a:solidFill>
              <a:latin typeface="Arial" panose="020B0604020202020204" pitchFamily="34" charset="0"/>
              <a:cs typeface="Arial" panose="020B0604020202020204" pitchFamily="34" charset="0"/>
            </a:endParaRPr>
          </a:p>
        </p:txBody>
      </p:sp>
      <p:sp>
        <p:nvSpPr>
          <p:cNvPr id="3" name="Rectangle 2"/>
          <p:cNvSpPr/>
          <p:nvPr/>
        </p:nvSpPr>
        <p:spPr>
          <a:xfrm>
            <a:off x="770707" y="128564"/>
            <a:ext cx="6544491" cy="1384995"/>
          </a:xfrm>
          <a:prstGeom prst="rect">
            <a:avLst/>
          </a:prstGeom>
        </p:spPr>
        <p:txBody>
          <a:bodyPr wrap="square">
            <a:spAutoFit/>
          </a:bodyPr>
          <a:lstStyle/>
          <a:p>
            <a:pPr algn="ctr"/>
            <a:r>
              <a:rPr lang="en-GB" sz="4200" b="1" dirty="0">
                <a:solidFill>
                  <a:srgbClr val="36B555"/>
                </a:solidFill>
                <a:latin typeface="Arial" panose="020B0604020202020204" pitchFamily="34" charset="0"/>
                <a:cs typeface="Arial" panose="020B0604020202020204" pitchFamily="34" charset="0"/>
              </a:rPr>
              <a:t>Context for Information, Advice and Assistance </a:t>
            </a:r>
          </a:p>
        </p:txBody>
      </p:sp>
    </p:spTree>
    <p:extLst>
      <p:ext uri="{BB962C8B-B14F-4D97-AF65-F5344CB8AC3E}">
        <p14:creationId xmlns:p14="http://schemas.microsoft.com/office/powerpoint/2010/main" val="795594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6754" y="2293556"/>
            <a:ext cx="1774526" cy="4787737"/>
          </a:xfrm>
          <a:prstGeom prst="rect">
            <a:avLst/>
          </a:prstGeom>
        </p:spPr>
      </p:pic>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58111" y="4265518"/>
            <a:ext cx="1385889" cy="2815775"/>
          </a:xfrm>
          <a:prstGeom prst="rect">
            <a:avLst/>
          </a:prstGeom>
        </p:spPr>
      </p:pic>
      <p:sp>
        <p:nvSpPr>
          <p:cNvPr id="2" name="Rectangle 1"/>
          <p:cNvSpPr/>
          <p:nvPr/>
        </p:nvSpPr>
        <p:spPr>
          <a:xfrm>
            <a:off x="1409562" y="1386398"/>
            <a:ext cx="6715535" cy="4893647"/>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Whether we have 5 minutes or 5 hours, skilled listening is vital. Skilled staff enables people to clarify their thinking and express what matters most to them. If we believe this, we need to create environments which allow staff to practise in this way. We win AND the individual and family win.</a:t>
            </a:r>
          </a:p>
          <a:p>
            <a:r>
              <a:rPr lang="en-GB" sz="2400" dirty="0">
                <a:latin typeface="Arial" panose="020B0604020202020204" pitchFamily="34" charset="0"/>
                <a:cs typeface="Arial" panose="020B0604020202020204" pitchFamily="34" charset="0"/>
              </a:rPr>
              <a:t> </a:t>
            </a:r>
          </a:p>
          <a:p>
            <a:r>
              <a:rPr lang="en-GB" sz="2400" b="1" dirty="0">
                <a:solidFill>
                  <a:srgbClr val="36B555"/>
                </a:solidFill>
                <a:latin typeface="Arial" panose="020B0604020202020204" pitchFamily="34" charset="0"/>
                <a:cs typeface="Arial" panose="020B0604020202020204" pitchFamily="34" charset="0"/>
              </a:rPr>
              <a:t>Myth:</a:t>
            </a:r>
            <a:r>
              <a:rPr lang="en-GB" sz="2400" dirty="0">
                <a:solidFill>
                  <a:srgbClr val="36B555"/>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It does not necessarily need a </a:t>
            </a:r>
            <a:r>
              <a:rPr lang="en-GB" sz="2400" i="1" dirty="0">
                <a:latin typeface="Arial" panose="020B0604020202020204" pitchFamily="34" charset="0"/>
                <a:cs typeface="Arial" panose="020B0604020202020204" pitchFamily="34" charset="0"/>
              </a:rPr>
              <a:t>significantly longer period of time</a:t>
            </a:r>
            <a:r>
              <a:rPr lang="en-GB" sz="2400" dirty="0">
                <a:latin typeface="Arial" panose="020B0604020202020204" pitchFamily="34" charset="0"/>
                <a:cs typeface="Arial" panose="020B0604020202020204" pitchFamily="34" charset="0"/>
              </a:rPr>
              <a:t> to have an empowering / strengths based conversation with somebody. </a:t>
            </a:r>
          </a:p>
          <a:p>
            <a:r>
              <a:rPr lang="en-GB" sz="2400" dirty="0">
                <a:latin typeface="Arial" panose="020B0604020202020204" pitchFamily="34" charset="0"/>
                <a:cs typeface="Arial" panose="020B0604020202020204" pitchFamily="34" charset="0"/>
              </a:rPr>
              <a:t>It can just depend where you start!</a:t>
            </a:r>
          </a:p>
        </p:txBody>
      </p:sp>
      <p:sp>
        <p:nvSpPr>
          <p:cNvPr id="3" name="Rectangle 2"/>
          <p:cNvSpPr/>
          <p:nvPr/>
        </p:nvSpPr>
        <p:spPr>
          <a:xfrm>
            <a:off x="1786621" y="305191"/>
            <a:ext cx="5570757" cy="738664"/>
          </a:xfrm>
          <a:prstGeom prst="rect">
            <a:avLst/>
          </a:prstGeom>
        </p:spPr>
        <p:txBody>
          <a:bodyPr wrap="none">
            <a:spAutoFit/>
          </a:bodyPr>
          <a:lstStyle/>
          <a:p>
            <a:pPr algn="ctr"/>
            <a:r>
              <a:rPr lang="en-US" sz="4200" b="1" dirty="0" smtClean="0">
                <a:solidFill>
                  <a:srgbClr val="36B555"/>
                </a:solidFill>
                <a:latin typeface="Arial" panose="020B0604020202020204" pitchFamily="34" charset="0"/>
                <a:cs typeface="Arial" panose="020B0604020202020204" pitchFamily="34" charset="0"/>
              </a:rPr>
              <a:t>5, 15 or 50 minutes…</a:t>
            </a:r>
            <a:endParaRPr lang="en-GB" sz="4200" dirty="0">
              <a:solidFill>
                <a:srgbClr val="36B5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756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119" y="1363046"/>
            <a:ext cx="7743825" cy="4801314"/>
          </a:xfrm>
          <a:prstGeom prst="rect">
            <a:avLst/>
          </a:prstGeom>
        </p:spPr>
        <p:txBody>
          <a:bodyPr wrap="square">
            <a:spAutoFit/>
          </a:bodyPr>
          <a:lstStyle/>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If </a:t>
            </a:r>
            <a:r>
              <a:rPr lang="en-GB" sz="2400" dirty="0">
                <a:latin typeface="Arial" panose="020B0604020202020204" pitchFamily="34" charset="0"/>
                <a:cs typeface="Arial" panose="020B0604020202020204" pitchFamily="34" charset="0"/>
              </a:rPr>
              <a:t>we start the conversation with a series of questions, how are we making people feel? : - confused, under pressure, feeling they might fail the ‘assessment’, </a:t>
            </a:r>
            <a:r>
              <a:rPr lang="en-GB" sz="2400" dirty="0" smtClean="0">
                <a:latin typeface="Arial" panose="020B0604020202020204" pitchFamily="34" charset="0"/>
                <a:cs typeface="Arial" panose="020B0604020202020204" pitchFamily="34" charset="0"/>
              </a:rPr>
              <a:t>and </a:t>
            </a:r>
            <a:r>
              <a:rPr lang="en-GB" sz="2400" dirty="0">
                <a:latin typeface="Arial" panose="020B0604020202020204" pitchFamily="34" charset="0"/>
                <a:cs typeface="Arial" panose="020B0604020202020204" pitchFamily="34" charset="0"/>
              </a:rPr>
              <a:t>that they have to exaggerate the issue in order in to get a service</a:t>
            </a:r>
            <a:r>
              <a:rPr lang="en-GB" sz="2400" dirty="0" smtClean="0">
                <a:latin typeface="Arial" panose="020B0604020202020204" pitchFamily="34" charset="0"/>
                <a:cs typeface="Arial" panose="020B0604020202020204" pitchFamily="34" charset="0"/>
              </a:rPr>
              <a:t>.</a:t>
            </a:r>
          </a:p>
          <a:p>
            <a:pPr>
              <a:buClr>
                <a:srgbClr val="36B555"/>
              </a:buClr>
            </a:pPr>
            <a:endParaRPr lang="en-GB" sz="2400"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If </a:t>
            </a:r>
            <a:r>
              <a:rPr lang="en-GB" sz="2400" dirty="0">
                <a:latin typeface="Arial" panose="020B0604020202020204" pitchFamily="34" charset="0"/>
                <a:cs typeface="Arial" panose="020B0604020202020204" pitchFamily="34" charset="0"/>
              </a:rPr>
              <a:t>we start the conversation simply by </a:t>
            </a:r>
            <a:r>
              <a:rPr lang="en-GB" sz="2400" b="1" dirty="0">
                <a:latin typeface="Arial" panose="020B0604020202020204" pitchFamily="34" charset="0"/>
                <a:cs typeface="Arial" panose="020B0604020202020204" pitchFamily="34" charset="0"/>
              </a:rPr>
              <a:t>listening</a:t>
            </a:r>
            <a:r>
              <a:rPr lang="en-GB" sz="2400" dirty="0">
                <a:latin typeface="Arial" panose="020B0604020202020204" pitchFamily="34" charset="0"/>
                <a:cs typeface="Arial" panose="020B0604020202020204" pitchFamily="34" charset="0"/>
              </a:rPr>
              <a:t> and </a:t>
            </a:r>
            <a:r>
              <a:rPr lang="en-GB" sz="2400" b="1" dirty="0">
                <a:latin typeface="Arial" panose="020B0604020202020204" pitchFamily="34" charset="0"/>
                <a:cs typeface="Arial" panose="020B0604020202020204" pitchFamily="34" charset="0"/>
              </a:rPr>
              <a:t>empathising</a:t>
            </a:r>
            <a:r>
              <a:rPr lang="en-GB" sz="2400" dirty="0">
                <a:latin typeface="Arial" panose="020B0604020202020204" pitchFamily="34" charset="0"/>
                <a:cs typeface="Arial" panose="020B0604020202020204" pitchFamily="34" charset="0"/>
              </a:rPr>
              <a:t> and </a:t>
            </a:r>
            <a:r>
              <a:rPr lang="en-GB" sz="2400" b="1" dirty="0">
                <a:latin typeface="Arial" panose="020B0604020202020204" pitchFamily="34" charset="0"/>
                <a:cs typeface="Arial" panose="020B0604020202020204" pitchFamily="34" charset="0"/>
              </a:rPr>
              <a:t>reflecting</a:t>
            </a:r>
            <a:r>
              <a:rPr lang="en-GB" sz="2400" dirty="0">
                <a:latin typeface="Arial" panose="020B0604020202020204" pitchFamily="34" charset="0"/>
                <a:cs typeface="Arial" panose="020B0604020202020204" pitchFamily="34" charset="0"/>
              </a:rPr>
              <a:t>, we can get alongside somebody. People value being heard and then we might for example, go on to ask what if anything happened today to prompt them to pick up the phone.  </a:t>
            </a:r>
          </a:p>
          <a:p>
            <a:pPr marL="342900" indent="-342900" defTabSz="914377">
              <a:buClr>
                <a:srgbClr val="ED1E87"/>
              </a:buClr>
              <a:buFont typeface="Arial" panose="020B0604020202020204" pitchFamily="34" charset="0"/>
              <a:buChar char="•"/>
            </a:pPr>
            <a:endParaRPr lang="en-GB" altLang="en-US" dirty="0">
              <a:solidFill>
                <a:srgbClr val="595959"/>
              </a:solidFill>
              <a:latin typeface="Arial"/>
              <a:cs typeface="Arial"/>
            </a:endParaRPr>
          </a:p>
        </p:txBody>
      </p:sp>
      <p:pic>
        <p:nvPicPr>
          <p:cNvPr id="15" name="Picture 1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 y="3275847"/>
            <a:ext cx="1386241" cy="3740131"/>
          </a:xfrm>
          <a:prstGeom prst="rect">
            <a:avLst/>
          </a:prstGeom>
        </p:spPr>
      </p:pic>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2669980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949" y="153607"/>
            <a:ext cx="1495614" cy="1300794"/>
          </a:xfrm>
          <a:prstGeom prst="rect">
            <a:avLst/>
          </a:prstGeom>
        </p:spPr>
      </p:pic>
      <p:pic>
        <p:nvPicPr>
          <p:cNvPr id="12" name="Picture 1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0" y="1645257"/>
            <a:ext cx="1937346" cy="5227031"/>
          </a:xfrm>
          <a:prstGeom prst="rect">
            <a:avLst/>
          </a:prstGeom>
        </p:spPr>
      </p:pic>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
        <p:nvSpPr>
          <p:cNvPr id="3" name="Rectangle 2"/>
          <p:cNvSpPr/>
          <p:nvPr/>
        </p:nvSpPr>
        <p:spPr>
          <a:xfrm>
            <a:off x="1344247" y="1945640"/>
            <a:ext cx="6413863" cy="1938992"/>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What might be the consequence of continuing to be driven primarily by the idea of eligibility criteria and service led assessments as the basis of our interaction with people who come to us for help?</a:t>
            </a:r>
          </a:p>
        </p:txBody>
      </p:sp>
    </p:spTree>
    <p:extLst>
      <p:ext uri="{BB962C8B-B14F-4D97-AF65-F5344CB8AC3E}">
        <p14:creationId xmlns:p14="http://schemas.microsoft.com/office/powerpoint/2010/main" val="804091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4255</TotalTime>
  <Words>3187</Words>
  <Application>Microsoft Office PowerPoint</Application>
  <PresentationFormat>On-screen Show (4:3)</PresentationFormat>
  <Paragraphs>411</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Introduction to the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Denbighshire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Clare &amp; Bev</dc:title>
  <dc:creator>Clare Hughes</dc:creator>
  <cp:lastModifiedBy>Laptop</cp:lastModifiedBy>
  <cp:revision>293</cp:revision>
  <cp:lastPrinted>2016-06-06T14:57:54Z</cp:lastPrinted>
  <dcterms:created xsi:type="dcterms:W3CDTF">2015-12-11T11:52:52Z</dcterms:created>
  <dcterms:modified xsi:type="dcterms:W3CDTF">2017-10-18T12:49:08Z</dcterms:modified>
</cp:coreProperties>
</file>