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3"/>
  </p:notesMasterIdLst>
  <p:sldIdLst>
    <p:sldId id="256" r:id="rId2"/>
    <p:sldId id="293" r:id="rId3"/>
    <p:sldId id="288" r:id="rId4"/>
    <p:sldId id="300" r:id="rId5"/>
    <p:sldId id="304" r:id="rId6"/>
    <p:sldId id="303" r:id="rId7"/>
    <p:sldId id="302" r:id="rId8"/>
    <p:sldId id="301" r:id="rId9"/>
    <p:sldId id="308" r:id="rId10"/>
    <p:sldId id="305" r:id="rId11"/>
    <p:sldId id="309" r:id="rId12"/>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 uri="{2D200454-40CA-4A62-9FC3-DE9A4176ACB9}">
      <p15:notesGuideLst xmlns="" xmlns:p15="http://schemas.microsoft.com/office/powerpoint/2012/main" xmlns:mv="urn:schemas-microsoft-com:mac:vml" xmlns:mc="http://schemas.openxmlformats.org/markup-compatibility/2006">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C9E3"/>
    <a:srgbClr val="85C441"/>
    <a:srgbClr val="EF9526"/>
    <a:srgbClr val="ECF6E2"/>
    <a:srgbClr val="C5E3A5"/>
    <a:srgbClr val="E1F0D0"/>
    <a:srgbClr val="ED1E87"/>
    <a:srgbClr val="6666FF"/>
    <a:srgbClr val="85C405"/>
    <a:srgbClr val="34B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0129" autoAdjust="0"/>
  </p:normalViewPr>
  <p:slideViewPr>
    <p:cSldViewPr>
      <p:cViewPr>
        <p:scale>
          <a:sx n="70" d="100"/>
          <a:sy n="70" d="100"/>
        </p:scale>
        <p:origin x="-2820" y="-66"/>
      </p:cViewPr>
      <p:guideLst>
        <p:guide orient="horz" pos="2160"/>
        <p:guide pos="2880"/>
      </p:guideLst>
    </p:cSldViewPr>
  </p:slideViewPr>
  <p:notesTextViewPr>
    <p:cViewPr>
      <p:scale>
        <a:sx n="1" d="1"/>
        <a:sy n="1" d="1"/>
      </p:scale>
      <p:origin x="0" y="0"/>
    </p:cViewPr>
  </p:notesTextViewPr>
  <p:sorterViewPr>
    <p:cViewPr>
      <p:scale>
        <a:sx n="120" d="100"/>
        <a:sy n="120" d="100"/>
      </p:scale>
      <p:origin x="0" y="0"/>
    </p:cViewPr>
  </p:sorterViewPr>
  <p:notesViewPr>
    <p:cSldViewPr>
      <p:cViewPr>
        <p:scale>
          <a:sx n="100" d="100"/>
          <a:sy n="100" d="100"/>
        </p:scale>
        <p:origin x="-806" y="2424"/>
      </p:cViewPr>
      <p:guideLst>
        <p:guide orient="horz" pos="3111"/>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3.xml.rels><?xml version="1.0" encoding="UTF-8" standalone="yes"?>
<Relationships xmlns="http://schemas.openxmlformats.org/package/2006/relationships"><Relationship Id="rId1" Type="http://schemas.openxmlformats.org/officeDocument/2006/relationships/image" Target="../media/image5.png"/></Relationships>
</file>

<file path=ppt/diagrams/_rels/data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diagrams/_rels/data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s>
</file>

<file path=ppt/diagrams/_rels/drawing3.xml.rels><?xml version="1.0" encoding="UTF-8" standalone="yes"?>
<Relationships xmlns="http://schemas.openxmlformats.org/package/2006/relationships"><Relationship Id="rId1" Type="http://schemas.openxmlformats.org/officeDocument/2006/relationships/image" Target="../media/image5.png"/></Relationships>
</file>

<file path=ppt/diagrams/_rels/drawing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diagrams/_rels/drawing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DB3F19-0587-4874-970F-0CEB44E0455C}" type="doc">
      <dgm:prSet loTypeId="urn:microsoft.com/office/officeart/2005/8/layout/default#1" loCatId="list" qsTypeId="urn:microsoft.com/office/officeart/2005/8/quickstyle/simple4" qsCatId="simple" csTypeId="urn:microsoft.com/office/officeart/2005/8/colors/accent3_2" csCatId="accent3" phldr="1"/>
      <dgm:spPr/>
      <dgm:t>
        <a:bodyPr/>
        <a:lstStyle/>
        <a:p>
          <a:endParaRPr lang="en-GB"/>
        </a:p>
      </dgm:t>
    </dgm:pt>
    <dgm:pt modelId="{03276124-9EFE-483C-903E-C30DB5FDA3DA}">
      <dgm:prSet phldrT="[Text]" custT="1"/>
      <dgm:spPr>
        <a:solidFill>
          <a:srgbClr val="85C441"/>
        </a:solidFill>
      </dgm:spPr>
      <dgm:t>
        <a:bodyPr/>
        <a:lstStyle/>
        <a:p>
          <a:r>
            <a:rPr lang="en-GB" sz="1800" dirty="0" smtClean="0">
              <a:solidFill>
                <a:schemeClr val="tx1"/>
              </a:solidFill>
              <a:latin typeface="Arial" panose="020B0604020202020204" pitchFamily="34" charset="0"/>
              <a:cs typeface="Arial" panose="020B0604020202020204" pitchFamily="34" charset="0"/>
            </a:rPr>
            <a:t>1. Introduction</a:t>
          </a:r>
          <a:endParaRPr lang="en-GB" sz="1800" dirty="0">
            <a:solidFill>
              <a:schemeClr val="tx1"/>
            </a:solidFill>
            <a:latin typeface="Arial" panose="020B0604020202020204" pitchFamily="34" charset="0"/>
            <a:cs typeface="Arial" panose="020B0604020202020204" pitchFamily="34" charset="0"/>
          </a:endParaRPr>
        </a:p>
      </dgm:t>
    </dgm:pt>
    <dgm:pt modelId="{10BC3C2A-6A08-41E8-9E79-7D93D567AA6E}" type="parTrans" cxnId="{A28AF0BF-A965-4BBD-B4F8-82F83B4548D1}">
      <dgm:prSet/>
      <dgm:spPr/>
      <dgm:t>
        <a:bodyPr/>
        <a:lstStyle/>
        <a:p>
          <a:endParaRPr lang="en-GB"/>
        </a:p>
      </dgm:t>
    </dgm:pt>
    <dgm:pt modelId="{54E0158C-ED9A-44F7-BCA6-A04B881A03AF}" type="sibTrans" cxnId="{A28AF0BF-A965-4BBD-B4F8-82F83B4548D1}">
      <dgm:prSet/>
      <dgm:spPr/>
      <dgm:t>
        <a:bodyPr/>
        <a:lstStyle/>
        <a:p>
          <a:endParaRPr lang="en-GB"/>
        </a:p>
      </dgm:t>
    </dgm:pt>
    <dgm:pt modelId="{9896BB57-DEB9-4B9D-AE91-2D5DB4645A76}">
      <dgm:prSet phldrT="[Text]" custT="1"/>
      <dgm:spPr>
        <a:solidFill>
          <a:srgbClr val="85C441"/>
        </a:solidFill>
      </dgm:spPr>
      <dgm:t>
        <a:bodyPr/>
        <a:lstStyle/>
        <a:p>
          <a:pPr>
            <a:spcAft>
              <a:spcPts val="300"/>
            </a:spcAft>
          </a:pPr>
          <a:r>
            <a:rPr lang="en-GB" sz="1800" dirty="0" smtClean="0">
              <a:solidFill>
                <a:schemeClr val="tx1"/>
              </a:solidFill>
              <a:latin typeface="Arial" panose="020B0604020202020204" pitchFamily="34" charset="0"/>
              <a:cs typeface="Arial" panose="020B0604020202020204" pitchFamily="34" charset="0"/>
            </a:rPr>
            <a:t>2. General </a:t>
          </a:r>
          <a:r>
            <a:rPr lang="en-GB" sz="1800" dirty="0" smtClean="0">
              <a:solidFill>
                <a:schemeClr val="tx1"/>
              </a:solidFill>
              <a:latin typeface="Arial" panose="020B0604020202020204" pitchFamily="34" charset="0"/>
              <a:cs typeface="Arial" panose="020B0604020202020204" pitchFamily="34" charset="0"/>
            </a:rPr>
            <a:t>Functions</a:t>
          </a:r>
          <a:endParaRPr lang="en-GB" sz="1800" dirty="0" smtClean="0">
            <a:solidFill>
              <a:schemeClr val="tx1"/>
            </a:solidFill>
            <a:latin typeface="Arial" panose="020B0604020202020204" pitchFamily="34" charset="0"/>
            <a:cs typeface="Arial" panose="020B0604020202020204" pitchFamily="34" charset="0"/>
          </a:endParaRPr>
        </a:p>
        <a:p>
          <a:pPr>
            <a:spcAft>
              <a:spcPct val="35000"/>
            </a:spcAft>
          </a:pPr>
          <a:r>
            <a:rPr lang="en-GB" sz="1600" i="1" dirty="0" smtClean="0">
              <a:solidFill>
                <a:schemeClr val="bg1"/>
              </a:solidFill>
              <a:latin typeface="Arial" panose="020B0604020202020204" pitchFamily="34" charset="0"/>
              <a:cs typeface="Arial" panose="020B0604020202020204" pitchFamily="34" charset="0"/>
            </a:rPr>
            <a:t>population </a:t>
          </a:r>
          <a:r>
            <a:rPr lang="en-GB" sz="1600" i="1" dirty="0" smtClean="0">
              <a:solidFill>
                <a:schemeClr val="bg1"/>
              </a:solidFill>
              <a:latin typeface="Arial" panose="020B0604020202020204" pitchFamily="34" charset="0"/>
              <a:cs typeface="Arial" panose="020B0604020202020204" pitchFamily="34" charset="0"/>
            </a:rPr>
            <a:t>needs assessment, prevention and IAA services</a:t>
          </a:r>
        </a:p>
      </dgm:t>
    </dgm:pt>
    <dgm:pt modelId="{063B7A06-1D83-432E-9DBF-8E9701F2AEF2}" type="parTrans" cxnId="{6381ACFE-8324-4C4B-B470-19D76B60BF14}">
      <dgm:prSet/>
      <dgm:spPr/>
      <dgm:t>
        <a:bodyPr/>
        <a:lstStyle/>
        <a:p>
          <a:endParaRPr lang="en-GB"/>
        </a:p>
      </dgm:t>
    </dgm:pt>
    <dgm:pt modelId="{4B071273-5769-4CF9-9205-9AF0CEAE28A3}" type="sibTrans" cxnId="{6381ACFE-8324-4C4B-B470-19D76B60BF14}">
      <dgm:prSet/>
      <dgm:spPr/>
      <dgm:t>
        <a:bodyPr/>
        <a:lstStyle/>
        <a:p>
          <a:endParaRPr lang="en-GB"/>
        </a:p>
      </dgm:t>
    </dgm:pt>
    <dgm:pt modelId="{61495EE5-7F5D-4AEE-93D6-21D394246097}">
      <dgm:prSet phldrT="[Text]" custT="1"/>
      <dgm:spPr>
        <a:solidFill>
          <a:srgbClr val="85C441"/>
        </a:solidFill>
      </dgm:spPr>
      <dgm:t>
        <a:bodyPr/>
        <a:lstStyle/>
        <a:p>
          <a:r>
            <a:rPr lang="en-GB" sz="1800" dirty="0" smtClean="0">
              <a:solidFill>
                <a:schemeClr val="tx1"/>
              </a:solidFill>
              <a:latin typeface="Arial" panose="020B0604020202020204" pitchFamily="34" charset="0"/>
              <a:cs typeface="Arial" panose="020B0604020202020204" pitchFamily="34" charset="0"/>
            </a:rPr>
            <a:t>3. Assessing </a:t>
          </a:r>
          <a:r>
            <a:rPr lang="en-GB" sz="1800" dirty="0" smtClean="0">
              <a:solidFill>
                <a:schemeClr val="tx1"/>
              </a:solidFill>
              <a:latin typeface="Arial" panose="020B0604020202020204" pitchFamily="34" charset="0"/>
              <a:cs typeface="Arial" panose="020B0604020202020204" pitchFamily="34" charset="0"/>
            </a:rPr>
            <a:t>the Needs </a:t>
          </a:r>
          <a:r>
            <a:rPr lang="en-GB" sz="1800" dirty="0" smtClean="0">
              <a:solidFill>
                <a:schemeClr val="tx1"/>
              </a:solidFill>
              <a:latin typeface="Arial" panose="020B0604020202020204" pitchFamily="34" charset="0"/>
              <a:cs typeface="Arial" panose="020B0604020202020204" pitchFamily="34" charset="0"/>
            </a:rPr>
            <a:t>of </a:t>
          </a:r>
          <a:r>
            <a:rPr lang="en-GB" sz="1800" dirty="0" smtClean="0">
              <a:solidFill>
                <a:schemeClr val="tx1"/>
              </a:solidFill>
              <a:latin typeface="Arial" panose="020B0604020202020204" pitchFamily="34" charset="0"/>
              <a:cs typeface="Arial" panose="020B0604020202020204" pitchFamily="34" charset="0"/>
            </a:rPr>
            <a:t>Individuals</a:t>
          </a:r>
          <a:endParaRPr lang="en-GB" sz="1800" dirty="0">
            <a:solidFill>
              <a:schemeClr val="tx1"/>
            </a:solidFill>
            <a:latin typeface="Arial" panose="020B0604020202020204" pitchFamily="34" charset="0"/>
            <a:cs typeface="Arial" panose="020B0604020202020204" pitchFamily="34" charset="0"/>
          </a:endParaRPr>
        </a:p>
      </dgm:t>
    </dgm:pt>
    <dgm:pt modelId="{29BDA626-57A7-4310-A00B-933689C6DD27}" type="parTrans" cxnId="{64CAD8A4-82BC-4800-95E2-649458EFC269}">
      <dgm:prSet/>
      <dgm:spPr/>
      <dgm:t>
        <a:bodyPr/>
        <a:lstStyle/>
        <a:p>
          <a:endParaRPr lang="en-GB"/>
        </a:p>
      </dgm:t>
    </dgm:pt>
    <dgm:pt modelId="{20948665-1591-48E6-A530-FF500762D1A5}" type="sibTrans" cxnId="{64CAD8A4-82BC-4800-95E2-649458EFC269}">
      <dgm:prSet/>
      <dgm:spPr/>
      <dgm:t>
        <a:bodyPr/>
        <a:lstStyle/>
        <a:p>
          <a:endParaRPr lang="en-GB"/>
        </a:p>
      </dgm:t>
    </dgm:pt>
    <dgm:pt modelId="{4F38AEA4-6D98-40F9-A924-F4DCB57F9412}">
      <dgm:prSet phldrT="[Text]" custT="1"/>
      <dgm:spPr>
        <a:solidFill>
          <a:srgbClr val="85C441"/>
        </a:solidFill>
      </dgm:spPr>
      <dgm:t>
        <a:bodyPr/>
        <a:lstStyle/>
        <a:p>
          <a:r>
            <a:rPr lang="en-GB" sz="1800" dirty="0" smtClean="0">
              <a:solidFill>
                <a:schemeClr val="tx1"/>
              </a:solidFill>
              <a:latin typeface="Arial" panose="020B0604020202020204" pitchFamily="34" charset="0"/>
              <a:cs typeface="Arial" panose="020B0604020202020204" pitchFamily="34" charset="0"/>
            </a:rPr>
            <a:t>4. Meeting </a:t>
          </a:r>
          <a:r>
            <a:rPr lang="en-GB" sz="1800" dirty="0" smtClean="0">
              <a:solidFill>
                <a:schemeClr val="tx1"/>
              </a:solidFill>
              <a:latin typeface="Arial" panose="020B0604020202020204" pitchFamily="34" charset="0"/>
              <a:cs typeface="Arial" panose="020B0604020202020204" pitchFamily="34" charset="0"/>
            </a:rPr>
            <a:t>Needs</a:t>
          </a:r>
          <a:endParaRPr lang="en-GB" sz="1800" dirty="0">
            <a:solidFill>
              <a:schemeClr val="tx1"/>
            </a:solidFill>
            <a:latin typeface="Arial" panose="020B0604020202020204" pitchFamily="34" charset="0"/>
            <a:cs typeface="Arial" panose="020B0604020202020204" pitchFamily="34" charset="0"/>
          </a:endParaRPr>
        </a:p>
      </dgm:t>
    </dgm:pt>
    <dgm:pt modelId="{5C9AE1E4-AF3E-4D76-8AD9-B074783E1F59}" type="parTrans" cxnId="{FB0B10A7-77E2-4FED-AE86-8362ABB51DAD}">
      <dgm:prSet/>
      <dgm:spPr/>
      <dgm:t>
        <a:bodyPr/>
        <a:lstStyle/>
        <a:p>
          <a:endParaRPr lang="en-GB"/>
        </a:p>
      </dgm:t>
    </dgm:pt>
    <dgm:pt modelId="{6EDC90CD-57B5-45C4-8C5B-58FB39AE4E37}" type="sibTrans" cxnId="{FB0B10A7-77E2-4FED-AE86-8362ABB51DAD}">
      <dgm:prSet/>
      <dgm:spPr/>
      <dgm:t>
        <a:bodyPr/>
        <a:lstStyle/>
        <a:p>
          <a:endParaRPr lang="en-GB"/>
        </a:p>
      </dgm:t>
    </dgm:pt>
    <dgm:pt modelId="{7D821CA3-D3E3-48F1-82B9-01DE661ACD43}">
      <dgm:prSet phldrT="[Text]" custT="1"/>
      <dgm:spPr>
        <a:solidFill>
          <a:srgbClr val="85C441"/>
        </a:solidFill>
      </dgm:spPr>
      <dgm:t>
        <a:bodyPr/>
        <a:lstStyle/>
        <a:p>
          <a:r>
            <a:rPr lang="en-GB" sz="1800" dirty="0" smtClean="0">
              <a:solidFill>
                <a:schemeClr val="tx1"/>
              </a:solidFill>
              <a:latin typeface="Arial" panose="020B0604020202020204" pitchFamily="34" charset="0"/>
              <a:cs typeface="Arial" panose="020B0604020202020204" pitchFamily="34" charset="0"/>
            </a:rPr>
            <a:t>5. Charging and </a:t>
          </a:r>
          <a:r>
            <a:rPr lang="en-GB" sz="1800" dirty="0" smtClean="0">
              <a:solidFill>
                <a:schemeClr val="tx1"/>
              </a:solidFill>
              <a:latin typeface="Arial" panose="020B0604020202020204" pitchFamily="34" charset="0"/>
              <a:cs typeface="Arial" panose="020B0604020202020204" pitchFamily="34" charset="0"/>
            </a:rPr>
            <a:t>Financial Assessment</a:t>
          </a:r>
          <a:endParaRPr lang="en-GB" sz="1800" dirty="0" smtClean="0">
            <a:solidFill>
              <a:schemeClr val="tx1"/>
            </a:solidFill>
            <a:latin typeface="Arial" panose="020B0604020202020204" pitchFamily="34" charset="0"/>
            <a:cs typeface="Arial" panose="020B0604020202020204" pitchFamily="34" charset="0"/>
          </a:endParaRPr>
        </a:p>
        <a:p>
          <a:r>
            <a:rPr lang="en-GB" sz="1600" i="1" dirty="0" smtClean="0">
              <a:solidFill>
                <a:schemeClr val="bg1"/>
              </a:solidFill>
              <a:latin typeface="Arial" panose="020B0604020202020204" pitchFamily="34" charset="0"/>
              <a:cs typeface="Arial" panose="020B0604020202020204" pitchFamily="34" charset="0"/>
            </a:rPr>
            <a:t>of adult detained </a:t>
          </a:r>
          <a:endParaRPr lang="en-GB" sz="1600" i="1" dirty="0">
            <a:solidFill>
              <a:schemeClr val="bg1"/>
            </a:solidFill>
            <a:latin typeface="Arial" panose="020B0604020202020204" pitchFamily="34" charset="0"/>
            <a:cs typeface="Arial" panose="020B0604020202020204" pitchFamily="34" charset="0"/>
          </a:endParaRPr>
        </a:p>
      </dgm:t>
    </dgm:pt>
    <dgm:pt modelId="{970793B0-5D11-4FA2-98F4-CBA80AF1C47C}" type="parTrans" cxnId="{EAAE2A83-ED48-4FDB-9D94-EC4C67EF8186}">
      <dgm:prSet/>
      <dgm:spPr/>
      <dgm:t>
        <a:bodyPr/>
        <a:lstStyle/>
        <a:p>
          <a:endParaRPr lang="en-GB"/>
        </a:p>
      </dgm:t>
    </dgm:pt>
    <dgm:pt modelId="{91AE2D4D-9D28-4034-AB3B-9FA98EA79C20}" type="sibTrans" cxnId="{EAAE2A83-ED48-4FDB-9D94-EC4C67EF8186}">
      <dgm:prSet/>
      <dgm:spPr/>
      <dgm:t>
        <a:bodyPr/>
        <a:lstStyle/>
        <a:p>
          <a:endParaRPr lang="en-GB"/>
        </a:p>
      </dgm:t>
    </dgm:pt>
    <dgm:pt modelId="{E71EDD43-8776-4725-8DC7-D4AE3465C91E}">
      <dgm:prSet phldrT="[Text]" custT="1"/>
      <dgm:spPr>
        <a:solidFill>
          <a:srgbClr val="85C441"/>
        </a:solidFill>
      </dgm:spPr>
      <dgm:t>
        <a:bodyPr/>
        <a:lstStyle/>
        <a:p>
          <a:pPr>
            <a:spcAft>
              <a:spcPts val="300"/>
            </a:spcAft>
          </a:pPr>
          <a:r>
            <a:rPr lang="en-GB" sz="1600" dirty="0" smtClean="0">
              <a:solidFill>
                <a:schemeClr val="tx1"/>
              </a:solidFill>
              <a:latin typeface="Arial" panose="020B0604020202020204" pitchFamily="34" charset="0"/>
              <a:cs typeface="Arial" panose="020B0604020202020204" pitchFamily="34" charset="0"/>
            </a:rPr>
            <a:t>6</a:t>
          </a:r>
          <a:r>
            <a:rPr lang="en-GB" sz="1800" dirty="0" smtClean="0">
              <a:solidFill>
                <a:schemeClr val="tx1"/>
              </a:solidFill>
              <a:latin typeface="Arial" panose="020B0604020202020204" pitchFamily="34" charset="0"/>
              <a:cs typeface="Arial" panose="020B0604020202020204" pitchFamily="34" charset="0"/>
            </a:rPr>
            <a:t>. Looked </a:t>
          </a:r>
          <a:r>
            <a:rPr lang="en-GB" sz="1800" dirty="0" smtClean="0">
              <a:solidFill>
                <a:schemeClr val="tx1"/>
              </a:solidFill>
              <a:latin typeface="Arial" panose="020B0604020202020204" pitchFamily="34" charset="0"/>
              <a:cs typeface="Arial" panose="020B0604020202020204" pitchFamily="34" charset="0"/>
            </a:rPr>
            <a:t>After </a:t>
          </a:r>
          <a:r>
            <a:rPr lang="en-GB" sz="1800" dirty="0" smtClean="0">
              <a:solidFill>
                <a:schemeClr val="tx1"/>
              </a:solidFill>
              <a:latin typeface="Arial" panose="020B0604020202020204" pitchFamily="34" charset="0"/>
              <a:cs typeface="Arial" panose="020B0604020202020204" pitchFamily="34" charset="0"/>
            </a:rPr>
            <a:t>&amp; </a:t>
          </a:r>
          <a:r>
            <a:rPr lang="en-GB" sz="1800" dirty="0" smtClean="0">
              <a:solidFill>
                <a:schemeClr val="tx1"/>
              </a:solidFill>
              <a:latin typeface="Arial" panose="020B0604020202020204" pitchFamily="34" charset="0"/>
              <a:cs typeface="Arial" panose="020B0604020202020204" pitchFamily="34" charset="0"/>
            </a:rPr>
            <a:t>Accommodated Children</a:t>
          </a:r>
          <a:endParaRPr lang="en-GB" sz="1800" dirty="0" smtClean="0">
            <a:solidFill>
              <a:schemeClr val="tx1"/>
            </a:solidFill>
            <a:latin typeface="Arial" panose="020B0604020202020204" pitchFamily="34" charset="0"/>
            <a:cs typeface="Arial" panose="020B0604020202020204" pitchFamily="34" charset="0"/>
          </a:endParaRPr>
        </a:p>
        <a:p>
          <a:pPr>
            <a:spcAft>
              <a:spcPct val="35000"/>
            </a:spcAft>
          </a:pPr>
          <a:r>
            <a:rPr lang="en-GB" sz="1600" i="1" dirty="0" smtClean="0">
              <a:solidFill>
                <a:schemeClr val="bg1"/>
              </a:solidFill>
              <a:latin typeface="Arial" panose="020B0604020202020204" pitchFamily="34" charset="0"/>
              <a:cs typeface="Arial" panose="020B0604020202020204" pitchFamily="34" charset="0"/>
            </a:rPr>
            <a:t>visits to all children detained and care leaver responsibility</a:t>
          </a:r>
          <a:endParaRPr lang="en-GB" sz="1600" i="1" dirty="0">
            <a:solidFill>
              <a:schemeClr val="bg1"/>
            </a:solidFill>
            <a:latin typeface="Arial" panose="020B0604020202020204" pitchFamily="34" charset="0"/>
            <a:cs typeface="Arial" panose="020B0604020202020204" pitchFamily="34" charset="0"/>
          </a:endParaRPr>
        </a:p>
      </dgm:t>
    </dgm:pt>
    <dgm:pt modelId="{E2FB1909-95A0-4D89-9C79-9AE3243DD1B3}" type="parTrans" cxnId="{3B5A7270-C7B2-4384-BE70-07BC29D47E71}">
      <dgm:prSet/>
      <dgm:spPr/>
      <dgm:t>
        <a:bodyPr/>
        <a:lstStyle/>
        <a:p>
          <a:endParaRPr lang="en-GB"/>
        </a:p>
      </dgm:t>
    </dgm:pt>
    <dgm:pt modelId="{99760CF1-FE16-4077-B535-84E76C3EECC6}" type="sibTrans" cxnId="{3B5A7270-C7B2-4384-BE70-07BC29D47E71}">
      <dgm:prSet/>
      <dgm:spPr/>
      <dgm:t>
        <a:bodyPr/>
        <a:lstStyle/>
        <a:p>
          <a:endParaRPr lang="en-GB"/>
        </a:p>
      </dgm:t>
    </dgm:pt>
    <dgm:pt modelId="{17D4B281-B72A-4C6C-9824-6DF9D528F4C4}">
      <dgm:prSet phldrT="[Text]" custT="1"/>
      <dgm:spPr>
        <a:solidFill>
          <a:srgbClr val="85C441"/>
        </a:solidFill>
      </dgm:spPr>
      <dgm:t>
        <a:bodyPr/>
        <a:lstStyle/>
        <a:p>
          <a:r>
            <a:rPr lang="en-GB" sz="1800" dirty="0" smtClean="0">
              <a:solidFill>
                <a:schemeClr val="tx1"/>
              </a:solidFill>
              <a:latin typeface="Arial" panose="020B0604020202020204" pitchFamily="34" charset="0"/>
              <a:cs typeface="Arial" panose="020B0604020202020204" pitchFamily="34" charset="0"/>
            </a:rPr>
            <a:t>7. Safeguarding</a:t>
          </a:r>
        </a:p>
        <a:p>
          <a:r>
            <a:rPr lang="en-GB" sz="1600" i="1" dirty="0" smtClean="0">
              <a:solidFill>
                <a:schemeClr val="bg1"/>
              </a:solidFill>
              <a:latin typeface="Arial" panose="020B0604020202020204" pitchFamily="34" charset="0"/>
              <a:cs typeface="Arial" panose="020B0604020202020204" pitchFamily="34" charset="0"/>
            </a:rPr>
            <a:t>of those in the secure estate</a:t>
          </a:r>
          <a:endParaRPr lang="en-GB" sz="1600" i="1" dirty="0">
            <a:solidFill>
              <a:schemeClr val="bg1"/>
            </a:solidFill>
            <a:latin typeface="Arial" panose="020B0604020202020204" pitchFamily="34" charset="0"/>
            <a:cs typeface="Arial" panose="020B0604020202020204" pitchFamily="34" charset="0"/>
          </a:endParaRPr>
        </a:p>
      </dgm:t>
    </dgm:pt>
    <dgm:pt modelId="{8E2BFE76-90BC-44CB-A7B5-E03F8B7BDA8A}" type="parTrans" cxnId="{6FCE7E39-CCDC-4043-BF04-5DFEA926AABB}">
      <dgm:prSet/>
      <dgm:spPr/>
      <dgm:t>
        <a:bodyPr/>
        <a:lstStyle/>
        <a:p>
          <a:endParaRPr lang="en-GB"/>
        </a:p>
      </dgm:t>
    </dgm:pt>
    <dgm:pt modelId="{0D753CAB-A7ED-462E-BD93-DFEEA0CB272B}" type="sibTrans" cxnId="{6FCE7E39-CCDC-4043-BF04-5DFEA926AABB}">
      <dgm:prSet/>
      <dgm:spPr/>
      <dgm:t>
        <a:bodyPr/>
        <a:lstStyle/>
        <a:p>
          <a:endParaRPr lang="en-GB"/>
        </a:p>
      </dgm:t>
    </dgm:pt>
    <dgm:pt modelId="{8C706B17-2C8F-42B6-B343-9610D8C3E049}">
      <dgm:prSet phldrT="[Text]" custT="1"/>
      <dgm:spPr>
        <a:solidFill>
          <a:srgbClr val="85C441"/>
        </a:solidFill>
      </dgm:spPr>
      <dgm:t>
        <a:bodyPr/>
        <a:lstStyle/>
        <a:p>
          <a:r>
            <a:rPr lang="en-GB" sz="1800" dirty="0" smtClean="0">
              <a:solidFill>
                <a:schemeClr val="tx1"/>
              </a:solidFill>
              <a:latin typeface="Arial" panose="020B0604020202020204" pitchFamily="34" charset="0"/>
              <a:cs typeface="Arial" panose="020B0604020202020204" pitchFamily="34" charset="0"/>
            </a:rPr>
            <a:t>8. Social </a:t>
          </a:r>
          <a:r>
            <a:rPr lang="en-GB" sz="1800" dirty="0" smtClean="0">
              <a:solidFill>
                <a:schemeClr val="tx1"/>
              </a:solidFill>
              <a:latin typeface="Arial" panose="020B0604020202020204" pitchFamily="34" charset="0"/>
              <a:cs typeface="Arial" panose="020B0604020202020204" pitchFamily="34" charset="0"/>
            </a:rPr>
            <a:t>Services Functions</a:t>
          </a:r>
          <a:endParaRPr lang="en-GB" sz="1800" dirty="0">
            <a:solidFill>
              <a:schemeClr val="tx1"/>
            </a:solidFill>
            <a:latin typeface="Arial" panose="020B0604020202020204" pitchFamily="34" charset="0"/>
            <a:cs typeface="Arial" panose="020B0604020202020204" pitchFamily="34" charset="0"/>
          </a:endParaRPr>
        </a:p>
      </dgm:t>
    </dgm:pt>
    <dgm:pt modelId="{2EB19A27-D37B-4A77-9E4D-2103F49B7F27}" type="parTrans" cxnId="{94BABD27-73E8-4676-A2CF-BAD3ED122F16}">
      <dgm:prSet/>
      <dgm:spPr/>
      <dgm:t>
        <a:bodyPr/>
        <a:lstStyle/>
        <a:p>
          <a:endParaRPr lang="en-GB"/>
        </a:p>
      </dgm:t>
    </dgm:pt>
    <dgm:pt modelId="{4134812D-B327-4A97-A9AF-AC5193E2B63A}" type="sibTrans" cxnId="{94BABD27-73E8-4676-A2CF-BAD3ED122F16}">
      <dgm:prSet/>
      <dgm:spPr/>
      <dgm:t>
        <a:bodyPr/>
        <a:lstStyle/>
        <a:p>
          <a:endParaRPr lang="en-GB"/>
        </a:p>
      </dgm:t>
    </dgm:pt>
    <dgm:pt modelId="{85DD9F60-FB30-4B6F-A0D1-2927360DCE9F}">
      <dgm:prSet phldrT="[Text]" custT="1"/>
      <dgm:spPr>
        <a:solidFill>
          <a:srgbClr val="85C441"/>
        </a:solidFill>
      </dgm:spPr>
      <dgm:t>
        <a:bodyPr/>
        <a:lstStyle/>
        <a:p>
          <a:pPr>
            <a:spcAft>
              <a:spcPts val="300"/>
            </a:spcAft>
          </a:pPr>
          <a:r>
            <a:rPr lang="en-GB" sz="1800" dirty="0" smtClean="0">
              <a:solidFill>
                <a:schemeClr val="tx1"/>
              </a:solidFill>
              <a:latin typeface="Arial" panose="020B0604020202020204" pitchFamily="34" charset="0"/>
              <a:cs typeface="Arial" panose="020B0604020202020204" pitchFamily="34" charset="0"/>
            </a:rPr>
            <a:t>9. Co-operation and </a:t>
          </a:r>
          <a:r>
            <a:rPr lang="en-GB" sz="1800" dirty="0" smtClean="0">
              <a:solidFill>
                <a:schemeClr val="tx1"/>
              </a:solidFill>
              <a:latin typeface="Arial" panose="020B0604020202020204" pitchFamily="34" charset="0"/>
              <a:cs typeface="Arial" panose="020B0604020202020204" pitchFamily="34" charset="0"/>
            </a:rPr>
            <a:t>Partnership</a:t>
          </a:r>
          <a:endParaRPr lang="en-GB" sz="1800" dirty="0" smtClean="0">
            <a:solidFill>
              <a:schemeClr val="tx1"/>
            </a:solidFill>
            <a:latin typeface="Arial" panose="020B0604020202020204" pitchFamily="34" charset="0"/>
            <a:cs typeface="Arial" panose="020B0604020202020204" pitchFamily="34" charset="0"/>
          </a:endParaRPr>
        </a:p>
        <a:p>
          <a:pPr>
            <a:spcAft>
              <a:spcPct val="35000"/>
            </a:spcAft>
          </a:pPr>
          <a:r>
            <a:rPr lang="en-GB" sz="1600" i="1" dirty="0" smtClean="0">
              <a:solidFill>
                <a:schemeClr val="bg1"/>
              </a:solidFill>
              <a:latin typeface="Arial" panose="020B0604020202020204" pitchFamily="34" charset="0"/>
              <a:cs typeface="Arial" panose="020B0604020202020204" pitchFamily="34" charset="0"/>
            </a:rPr>
            <a:t>between </a:t>
          </a:r>
          <a:r>
            <a:rPr lang="en-GB" sz="1600" i="1" dirty="0" smtClean="0">
              <a:solidFill>
                <a:schemeClr val="bg1"/>
              </a:solidFill>
              <a:latin typeface="Arial" panose="020B0604020202020204" pitchFamily="34" charset="0"/>
              <a:cs typeface="Arial" panose="020B0604020202020204" pitchFamily="34" charset="0"/>
            </a:rPr>
            <a:t>LAs </a:t>
          </a:r>
          <a:r>
            <a:rPr lang="en-GB" sz="1600" i="1" dirty="0" smtClean="0">
              <a:solidFill>
                <a:schemeClr val="bg1"/>
              </a:solidFill>
              <a:latin typeface="Arial" panose="020B0604020202020204" pitchFamily="34" charset="0"/>
              <a:cs typeface="Arial" panose="020B0604020202020204" pitchFamily="34" charset="0"/>
            </a:rPr>
            <a:t>and the criminal justice system</a:t>
          </a:r>
          <a:endParaRPr lang="en-GB" sz="1600" i="1" dirty="0">
            <a:solidFill>
              <a:schemeClr val="bg1"/>
            </a:solidFill>
            <a:latin typeface="Arial" panose="020B0604020202020204" pitchFamily="34" charset="0"/>
            <a:cs typeface="Arial" panose="020B0604020202020204" pitchFamily="34" charset="0"/>
          </a:endParaRPr>
        </a:p>
      </dgm:t>
    </dgm:pt>
    <dgm:pt modelId="{0D99BB0F-ED0D-4634-A5E9-83F4859EEFC9}" type="parTrans" cxnId="{EC674F56-3762-4BE7-A57D-C15E94010736}">
      <dgm:prSet/>
      <dgm:spPr/>
      <dgm:t>
        <a:bodyPr/>
        <a:lstStyle/>
        <a:p>
          <a:endParaRPr lang="en-GB"/>
        </a:p>
      </dgm:t>
    </dgm:pt>
    <dgm:pt modelId="{0E3CA167-FA3F-4051-8FAF-697A4EE88365}" type="sibTrans" cxnId="{EC674F56-3762-4BE7-A57D-C15E94010736}">
      <dgm:prSet/>
      <dgm:spPr/>
      <dgm:t>
        <a:bodyPr/>
        <a:lstStyle/>
        <a:p>
          <a:endParaRPr lang="en-GB"/>
        </a:p>
      </dgm:t>
    </dgm:pt>
    <dgm:pt modelId="{68F66413-C26D-49D4-98C0-DDB2B232309D}">
      <dgm:prSet phldrT="[Text]" custT="1"/>
      <dgm:spPr>
        <a:solidFill>
          <a:srgbClr val="85C441"/>
        </a:solidFill>
      </dgm:spPr>
      <dgm:t>
        <a:bodyPr/>
        <a:lstStyle/>
        <a:p>
          <a:r>
            <a:rPr lang="en-GB" sz="1800" dirty="0" smtClean="0">
              <a:solidFill>
                <a:schemeClr val="tx1"/>
              </a:solidFill>
              <a:latin typeface="Arial" panose="020B0604020202020204" pitchFamily="34" charset="0"/>
              <a:cs typeface="Arial" panose="020B0604020202020204" pitchFamily="34" charset="0"/>
            </a:rPr>
            <a:t>10. Complaints and </a:t>
          </a:r>
          <a:r>
            <a:rPr lang="en-GB" sz="1800" dirty="0" smtClean="0">
              <a:solidFill>
                <a:schemeClr val="tx1"/>
              </a:solidFill>
              <a:latin typeface="Arial" panose="020B0604020202020204" pitchFamily="34" charset="0"/>
              <a:cs typeface="Arial" panose="020B0604020202020204" pitchFamily="34" charset="0"/>
            </a:rPr>
            <a:t>Advocacy</a:t>
          </a:r>
          <a:endParaRPr lang="en-GB" sz="1800" dirty="0" smtClean="0">
            <a:solidFill>
              <a:schemeClr val="tx1"/>
            </a:solidFill>
            <a:latin typeface="Arial" panose="020B0604020202020204" pitchFamily="34" charset="0"/>
            <a:cs typeface="Arial" panose="020B0604020202020204" pitchFamily="34" charset="0"/>
          </a:endParaRPr>
        </a:p>
        <a:p>
          <a:r>
            <a:rPr lang="en-GB" sz="1600" i="1" dirty="0" smtClean="0">
              <a:solidFill>
                <a:schemeClr val="bg1"/>
              </a:solidFill>
              <a:latin typeface="Arial" panose="020B0604020202020204" pitchFamily="34" charset="0"/>
              <a:cs typeface="Arial" panose="020B0604020202020204" pitchFamily="34" charset="0"/>
            </a:rPr>
            <a:t>representation if required</a:t>
          </a:r>
          <a:endParaRPr lang="en-GB" sz="1600" i="1" dirty="0">
            <a:solidFill>
              <a:schemeClr val="bg1"/>
            </a:solidFill>
            <a:latin typeface="Arial" panose="020B0604020202020204" pitchFamily="34" charset="0"/>
            <a:cs typeface="Arial" panose="020B0604020202020204" pitchFamily="34" charset="0"/>
          </a:endParaRPr>
        </a:p>
      </dgm:t>
    </dgm:pt>
    <dgm:pt modelId="{BB47030A-F61C-46BB-A570-87E9CB40E98A}" type="parTrans" cxnId="{78106BC2-A27F-4E98-BCEB-9CBC1AA7A3F8}">
      <dgm:prSet/>
      <dgm:spPr/>
      <dgm:t>
        <a:bodyPr/>
        <a:lstStyle/>
        <a:p>
          <a:endParaRPr lang="en-GB"/>
        </a:p>
      </dgm:t>
    </dgm:pt>
    <dgm:pt modelId="{CEF85D61-D9F4-4B83-B297-9373B176238D}" type="sibTrans" cxnId="{78106BC2-A27F-4E98-BCEB-9CBC1AA7A3F8}">
      <dgm:prSet/>
      <dgm:spPr/>
      <dgm:t>
        <a:bodyPr/>
        <a:lstStyle/>
        <a:p>
          <a:endParaRPr lang="en-GB"/>
        </a:p>
      </dgm:t>
    </dgm:pt>
    <dgm:pt modelId="{CDECA827-B4C9-459A-AFD4-FF57DB214825}">
      <dgm:prSet phldrT="[Text]" custT="1"/>
      <dgm:spPr>
        <a:solidFill>
          <a:srgbClr val="85C441"/>
        </a:solidFill>
      </dgm:spPr>
      <dgm:t>
        <a:bodyPr/>
        <a:lstStyle/>
        <a:p>
          <a:r>
            <a:rPr lang="en-GB" sz="1800" dirty="0" smtClean="0">
              <a:solidFill>
                <a:schemeClr val="tx1"/>
              </a:solidFill>
              <a:latin typeface="Arial" panose="020B0604020202020204" pitchFamily="34" charset="0"/>
              <a:cs typeface="Arial" panose="020B0604020202020204" pitchFamily="34" charset="0"/>
            </a:rPr>
            <a:t>11. Miscellaneous and </a:t>
          </a:r>
          <a:r>
            <a:rPr lang="en-GB" sz="1800" dirty="0" smtClean="0">
              <a:solidFill>
                <a:schemeClr val="tx1"/>
              </a:solidFill>
              <a:latin typeface="Arial" panose="020B0604020202020204" pitchFamily="34" charset="0"/>
              <a:cs typeface="Arial" panose="020B0604020202020204" pitchFamily="34" charset="0"/>
            </a:rPr>
            <a:t>General</a:t>
          </a:r>
          <a:endParaRPr lang="en-GB" sz="1800" dirty="0">
            <a:solidFill>
              <a:schemeClr val="tx1"/>
            </a:solidFill>
            <a:latin typeface="Arial" panose="020B0604020202020204" pitchFamily="34" charset="0"/>
            <a:cs typeface="Arial" panose="020B0604020202020204" pitchFamily="34" charset="0"/>
          </a:endParaRPr>
        </a:p>
      </dgm:t>
    </dgm:pt>
    <dgm:pt modelId="{C6230FAE-55C1-47E9-95CF-B3D6D32C564E}" type="parTrans" cxnId="{F3E5D14D-BAB6-4B88-B316-2E27B0B7DB24}">
      <dgm:prSet/>
      <dgm:spPr/>
      <dgm:t>
        <a:bodyPr/>
        <a:lstStyle/>
        <a:p>
          <a:endParaRPr lang="en-GB"/>
        </a:p>
      </dgm:t>
    </dgm:pt>
    <dgm:pt modelId="{2827BE26-17E5-406B-B47A-51A79A47391D}" type="sibTrans" cxnId="{F3E5D14D-BAB6-4B88-B316-2E27B0B7DB24}">
      <dgm:prSet/>
      <dgm:spPr/>
      <dgm:t>
        <a:bodyPr/>
        <a:lstStyle/>
        <a:p>
          <a:endParaRPr lang="en-GB"/>
        </a:p>
      </dgm:t>
    </dgm:pt>
    <dgm:pt modelId="{4C30386A-C1DF-4036-AC58-1EDAEE4359F9}" type="pres">
      <dgm:prSet presAssocID="{41DB3F19-0587-4874-970F-0CEB44E0455C}" presName="diagram" presStyleCnt="0">
        <dgm:presLayoutVars>
          <dgm:dir/>
          <dgm:resizeHandles val="exact"/>
        </dgm:presLayoutVars>
      </dgm:prSet>
      <dgm:spPr/>
      <dgm:t>
        <a:bodyPr/>
        <a:lstStyle/>
        <a:p>
          <a:endParaRPr lang="en-GB"/>
        </a:p>
      </dgm:t>
    </dgm:pt>
    <dgm:pt modelId="{FB85EEE4-3CA6-4DE2-A00F-3EFFE5804BD8}" type="pres">
      <dgm:prSet presAssocID="{03276124-9EFE-483C-903E-C30DB5FDA3DA}" presName="node" presStyleLbl="node1" presStyleIdx="0" presStyleCnt="11" custScaleY="130350" custLinFactNeighborX="6294">
        <dgm:presLayoutVars>
          <dgm:bulletEnabled val="1"/>
        </dgm:presLayoutVars>
      </dgm:prSet>
      <dgm:spPr/>
      <dgm:t>
        <a:bodyPr/>
        <a:lstStyle/>
        <a:p>
          <a:endParaRPr lang="en-GB"/>
        </a:p>
      </dgm:t>
    </dgm:pt>
    <dgm:pt modelId="{757907AF-1E2D-40EE-AFE2-CEBF6114308D}" type="pres">
      <dgm:prSet presAssocID="{54E0158C-ED9A-44F7-BCA6-A04B881A03AF}" presName="sibTrans" presStyleCnt="0"/>
      <dgm:spPr/>
    </dgm:pt>
    <dgm:pt modelId="{BF16F7C4-B9C8-4033-8D82-AEE574D4B027}" type="pres">
      <dgm:prSet presAssocID="{9896BB57-DEB9-4B9D-AE91-2D5DB4645A76}" presName="node" presStyleLbl="node1" presStyleIdx="1" presStyleCnt="11" custScaleY="130350" custLinFactNeighborX="6294">
        <dgm:presLayoutVars>
          <dgm:bulletEnabled val="1"/>
        </dgm:presLayoutVars>
      </dgm:prSet>
      <dgm:spPr/>
      <dgm:t>
        <a:bodyPr/>
        <a:lstStyle/>
        <a:p>
          <a:endParaRPr lang="en-GB"/>
        </a:p>
      </dgm:t>
    </dgm:pt>
    <dgm:pt modelId="{3E3EFB09-5652-4C70-9C37-750C178BA97F}" type="pres">
      <dgm:prSet presAssocID="{4B071273-5769-4CF9-9205-9AF0CEAE28A3}" presName="sibTrans" presStyleCnt="0"/>
      <dgm:spPr/>
    </dgm:pt>
    <dgm:pt modelId="{89886420-9E56-452D-96F3-6BFED2CC43AF}" type="pres">
      <dgm:prSet presAssocID="{61495EE5-7F5D-4AEE-93D6-21D394246097}" presName="node" presStyleLbl="node1" presStyleIdx="2" presStyleCnt="11" custScaleY="130350" custLinFactNeighborX="6294">
        <dgm:presLayoutVars>
          <dgm:bulletEnabled val="1"/>
        </dgm:presLayoutVars>
      </dgm:prSet>
      <dgm:spPr/>
      <dgm:t>
        <a:bodyPr/>
        <a:lstStyle/>
        <a:p>
          <a:endParaRPr lang="en-GB"/>
        </a:p>
      </dgm:t>
    </dgm:pt>
    <dgm:pt modelId="{E53A5F71-D01E-4DCC-9042-A85FDAB091E9}" type="pres">
      <dgm:prSet presAssocID="{20948665-1591-48E6-A530-FF500762D1A5}" presName="sibTrans" presStyleCnt="0"/>
      <dgm:spPr/>
    </dgm:pt>
    <dgm:pt modelId="{BC11C9D1-9083-454A-8D3E-1C751AF28283}" type="pres">
      <dgm:prSet presAssocID="{4F38AEA4-6D98-40F9-A924-F4DCB57F9412}" presName="node" presStyleLbl="node1" presStyleIdx="3" presStyleCnt="11" custScaleY="130350">
        <dgm:presLayoutVars>
          <dgm:bulletEnabled val="1"/>
        </dgm:presLayoutVars>
      </dgm:prSet>
      <dgm:spPr/>
      <dgm:t>
        <a:bodyPr/>
        <a:lstStyle/>
        <a:p>
          <a:endParaRPr lang="en-GB"/>
        </a:p>
      </dgm:t>
    </dgm:pt>
    <dgm:pt modelId="{B7CD1BA5-FF06-4D70-A29C-3D5380962FC2}" type="pres">
      <dgm:prSet presAssocID="{6EDC90CD-57B5-45C4-8C5B-58FB39AE4E37}" presName="sibTrans" presStyleCnt="0"/>
      <dgm:spPr/>
    </dgm:pt>
    <dgm:pt modelId="{7D25DB41-927D-4D31-9142-D1292E8C6ED7}" type="pres">
      <dgm:prSet presAssocID="{7D821CA3-D3E3-48F1-82B9-01DE661ACD43}" presName="node" presStyleLbl="node1" presStyleIdx="4" presStyleCnt="11" custScaleY="142899" custLinFactNeighborX="5825" custLinFactNeighborY="13028">
        <dgm:presLayoutVars>
          <dgm:bulletEnabled val="1"/>
        </dgm:presLayoutVars>
      </dgm:prSet>
      <dgm:spPr/>
      <dgm:t>
        <a:bodyPr/>
        <a:lstStyle/>
        <a:p>
          <a:endParaRPr lang="en-GB"/>
        </a:p>
      </dgm:t>
    </dgm:pt>
    <dgm:pt modelId="{28B08B30-1A5B-43CE-985F-9196E265D1CA}" type="pres">
      <dgm:prSet presAssocID="{91AE2D4D-9D28-4034-AB3B-9FA98EA79C20}" presName="sibTrans" presStyleCnt="0"/>
      <dgm:spPr/>
    </dgm:pt>
    <dgm:pt modelId="{2715E223-CD1D-49B3-ABE8-8AF703C2F468}" type="pres">
      <dgm:prSet presAssocID="{E71EDD43-8776-4725-8DC7-D4AE3465C91E}" presName="node" presStyleLbl="node1" presStyleIdx="5" presStyleCnt="11" custScaleX="110820" custScaleY="142899" custLinFactNeighborX="5000" custLinFactNeighborY="13028">
        <dgm:presLayoutVars>
          <dgm:bulletEnabled val="1"/>
        </dgm:presLayoutVars>
      </dgm:prSet>
      <dgm:spPr/>
      <dgm:t>
        <a:bodyPr/>
        <a:lstStyle/>
        <a:p>
          <a:endParaRPr lang="en-GB"/>
        </a:p>
      </dgm:t>
    </dgm:pt>
    <dgm:pt modelId="{86E68327-F973-4B75-9C9B-183802165E31}" type="pres">
      <dgm:prSet presAssocID="{99760CF1-FE16-4077-B535-84E76C3EECC6}" presName="sibTrans" presStyleCnt="0"/>
      <dgm:spPr/>
    </dgm:pt>
    <dgm:pt modelId="{C7E8F0AD-8372-4C02-9315-7D9F00BFE8A5}" type="pres">
      <dgm:prSet presAssocID="{17D4B281-B72A-4C6C-9824-6DF9D528F4C4}" presName="node" presStyleLbl="node1" presStyleIdx="6" presStyleCnt="11" custScaleY="142899" custLinFactNeighborX="4175" custLinFactNeighborY="13028">
        <dgm:presLayoutVars>
          <dgm:bulletEnabled val="1"/>
        </dgm:presLayoutVars>
      </dgm:prSet>
      <dgm:spPr/>
      <dgm:t>
        <a:bodyPr/>
        <a:lstStyle/>
        <a:p>
          <a:endParaRPr lang="en-GB"/>
        </a:p>
      </dgm:t>
    </dgm:pt>
    <dgm:pt modelId="{A6233E14-71EE-4BE4-9928-B4089EF9635F}" type="pres">
      <dgm:prSet presAssocID="{0D753CAB-A7ED-462E-BD93-DFEEA0CB272B}" presName="sibTrans" presStyleCnt="0"/>
      <dgm:spPr/>
    </dgm:pt>
    <dgm:pt modelId="{68768930-9A2C-453E-A7A1-07D275A0D155}" type="pres">
      <dgm:prSet presAssocID="{8C706B17-2C8F-42B6-B343-9610D8C3E049}" presName="node" presStyleLbl="node1" presStyleIdx="7" presStyleCnt="11" custScaleY="142899" custLinFactNeighborY="13028">
        <dgm:presLayoutVars>
          <dgm:bulletEnabled val="1"/>
        </dgm:presLayoutVars>
      </dgm:prSet>
      <dgm:spPr/>
      <dgm:t>
        <a:bodyPr/>
        <a:lstStyle/>
        <a:p>
          <a:endParaRPr lang="en-GB"/>
        </a:p>
      </dgm:t>
    </dgm:pt>
    <dgm:pt modelId="{CFEE263D-2F3E-4452-9EE9-0AEDF715B2F3}" type="pres">
      <dgm:prSet presAssocID="{4134812D-B327-4A97-A9AF-AC5193E2B63A}" presName="sibTrans" presStyleCnt="0"/>
      <dgm:spPr/>
    </dgm:pt>
    <dgm:pt modelId="{37D5E634-48C8-4E5B-926D-BE5828A259A0}" type="pres">
      <dgm:prSet presAssocID="{85DD9F60-FB30-4B6F-A0D1-2927360DCE9F}" presName="node" presStyleLbl="node1" presStyleIdx="8" presStyleCnt="11" custScaleY="124040" custLinFactNeighborY="20212">
        <dgm:presLayoutVars>
          <dgm:bulletEnabled val="1"/>
        </dgm:presLayoutVars>
      </dgm:prSet>
      <dgm:spPr/>
      <dgm:t>
        <a:bodyPr/>
        <a:lstStyle/>
        <a:p>
          <a:endParaRPr lang="en-GB"/>
        </a:p>
      </dgm:t>
    </dgm:pt>
    <dgm:pt modelId="{09B88825-3D33-4028-8F9C-3113A645317E}" type="pres">
      <dgm:prSet presAssocID="{0E3CA167-FA3F-4051-8FAF-697A4EE88365}" presName="sibTrans" presStyleCnt="0"/>
      <dgm:spPr/>
    </dgm:pt>
    <dgm:pt modelId="{EF5FD781-3F0C-420C-A1B3-24B74D2E1BF2}" type="pres">
      <dgm:prSet presAssocID="{68F66413-C26D-49D4-98C0-DDB2B232309D}" presName="node" presStyleLbl="node1" presStyleIdx="9" presStyleCnt="11" custScaleY="124040" custLinFactNeighborY="20212">
        <dgm:presLayoutVars>
          <dgm:bulletEnabled val="1"/>
        </dgm:presLayoutVars>
      </dgm:prSet>
      <dgm:spPr/>
      <dgm:t>
        <a:bodyPr/>
        <a:lstStyle/>
        <a:p>
          <a:endParaRPr lang="en-GB"/>
        </a:p>
      </dgm:t>
    </dgm:pt>
    <dgm:pt modelId="{6BCB4D3A-10F6-466E-A862-3F28ABC3FF8B}" type="pres">
      <dgm:prSet presAssocID="{CEF85D61-D9F4-4B83-B297-9373B176238D}" presName="sibTrans" presStyleCnt="0"/>
      <dgm:spPr/>
    </dgm:pt>
    <dgm:pt modelId="{43D1F320-6068-435F-A513-70C057340FD9}" type="pres">
      <dgm:prSet presAssocID="{CDECA827-B4C9-459A-AFD4-FF57DB214825}" presName="node" presStyleLbl="node1" presStyleIdx="10" presStyleCnt="11" custScaleY="124040" custLinFactNeighborY="20212">
        <dgm:presLayoutVars>
          <dgm:bulletEnabled val="1"/>
        </dgm:presLayoutVars>
      </dgm:prSet>
      <dgm:spPr/>
      <dgm:t>
        <a:bodyPr/>
        <a:lstStyle/>
        <a:p>
          <a:endParaRPr lang="en-GB"/>
        </a:p>
      </dgm:t>
    </dgm:pt>
  </dgm:ptLst>
  <dgm:cxnLst>
    <dgm:cxn modelId="{78106BC2-A27F-4E98-BCEB-9CBC1AA7A3F8}" srcId="{41DB3F19-0587-4874-970F-0CEB44E0455C}" destId="{68F66413-C26D-49D4-98C0-DDB2B232309D}" srcOrd="9" destOrd="0" parTransId="{BB47030A-F61C-46BB-A570-87E9CB40E98A}" sibTransId="{CEF85D61-D9F4-4B83-B297-9373B176238D}"/>
    <dgm:cxn modelId="{A28AF0BF-A965-4BBD-B4F8-82F83B4548D1}" srcId="{41DB3F19-0587-4874-970F-0CEB44E0455C}" destId="{03276124-9EFE-483C-903E-C30DB5FDA3DA}" srcOrd="0" destOrd="0" parTransId="{10BC3C2A-6A08-41E8-9E79-7D93D567AA6E}" sibTransId="{54E0158C-ED9A-44F7-BCA6-A04B881A03AF}"/>
    <dgm:cxn modelId="{3845603C-E7A9-4C3F-AE36-8A9AD0C4F360}" type="presOf" srcId="{17D4B281-B72A-4C6C-9824-6DF9D528F4C4}" destId="{C7E8F0AD-8372-4C02-9315-7D9F00BFE8A5}" srcOrd="0" destOrd="0" presId="urn:microsoft.com/office/officeart/2005/8/layout/default#1"/>
    <dgm:cxn modelId="{33AC576F-8352-4D97-949D-C4CFEAAEB226}" type="presOf" srcId="{7D821CA3-D3E3-48F1-82B9-01DE661ACD43}" destId="{7D25DB41-927D-4D31-9142-D1292E8C6ED7}" srcOrd="0" destOrd="0" presId="urn:microsoft.com/office/officeart/2005/8/layout/default#1"/>
    <dgm:cxn modelId="{B8F908F8-480E-4C92-BB2E-C4040DDAF6F8}" type="presOf" srcId="{03276124-9EFE-483C-903E-C30DB5FDA3DA}" destId="{FB85EEE4-3CA6-4DE2-A00F-3EFFE5804BD8}" srcOrd="0" destOrd="0" presId="urn:microsoft.com/office/officeart/2005/8/layout/default#1"/>
    <dgm:cxn modelId="{4AC44960-D53B-4EF8-8FE6-EC4E367E122A}" type="presOf" srcId="{E71EDD43-8776-4725-8DC7-D4AE3465C91E}" destId="{2715E223-CD1D-49B3-ABE8-8AF703C2F468}" srcOrd="0" destOrd="0" presId="urn:microsoft.com/office/officeart/2005/8/layout/default#1"/>
    <dgm:cxn modelId="{EF08FFDD-5618-4D9E-8914-037F2C4A8981}" type="presOf" srcId="{CDECA827-B4C9-459A-AFD4-FF57DB214825}" destId="{43D1F320-6068-435F-A513-70C057340FD9}" srcOrd="0" destOrd="0" presId="urn:microsoft.com/office/officeart/2005/8/layout/default#1"/>
    <dgm:cxn modelId="{9CCD18C3-8D96-4750-88C5-8E294E7223D8}" type="presOf" srcId="{85DD9F60-FB30-4B6F-A0D1-2927360DCE9F}" destId="{37D5E634-48C8-4E5B-926D-BE5828A259A0}" srcOrd="0" destOrd="0" presId="urn:microsoft.com/office/officeart/2005/8/layout/default#1"/>
    <dgm:cxn modelId="{64CAD8A4-82BC-4800-95E2-649458EFC269}" srcId="{41DB3F19-0587-4874-970F-0CEB44E0455C}" destId="{61495EE5-7F5D-4AEE-93D6-21D394246097}" srcOrd="2" destOrd="0" parTransId="{29BDA626-57A7-4310-A00B-933689C6DD27}" sibTransId="{20948665-1591-48E6-A530-FF500762D1A5}"/>
    <dgm:cxn modelId="{DD750A76-A4BF-4ACB-B3FC-8F81AE643CD7}" type="presOf" srcId="{8C706B17-2C8F-42B6-B343-9610D8C3E049}" destId="{68768930-9A2C-453E-A7A1-07D275A0D155}" srcOrd="0" destOrd="0" presId="urn:microsoft.com/office/officeart/2005/8/layout/default#1"/>
    <dgm:cxn modelId="{EAAE2A83-ED48-4FDB-9D94-EC4C67EF8186}" srcId="{41DB3F19-0587-4874-970F-0CEB44E0455C}" destId="{7D821CA3-D3E3-48F1-82B9-01DE661ACD43}" srcOrd="4" destOrd="0" parTransId="{970793B0-5D11-4FA2-98F4-CBA80AF1C47C}" sibTransId="{91AE2D4D-9D28-4034-AB3B-9FA98EA79C20}"/>
    <dgm:cxn modelId="{D5BDB59C-239D-487B-B66E-2A30019228ED}" type="presOf" srcId="{4F38AEA4-6D98-40F9-A924-F4DCB57F9412}" destId="{BC11C9D1-9083-454A-8D3E-1C751AF28283}" srcOrd="0" destOrd="0" presId="urn:microsoft.com/office/officeart/2005/8/layout/default#1"/>
    <dgm:cxn modelId="{E873B43B-CDC9-4FF4-B5E1-FDA058FE8A7D}" type="presOf" srcId="{61495EE5-7F5D-4AEE-93D6-21D394246097}" destId="{89886420-9E56-452D-96F3-6BFED2CC43AF}" srcOrd="0" destOrd="0" presId="urn:microsoft.com/office/officeart/2005/8/layout/default#1"/>
    <dgm:cxn modelId="{6381ACFE-8324-4C4B-B470-19D76B60BF14}" srcId="{41DB3F19-0587-4874-970F-0CEB44E0455C}" destId="{9896BB57-DEB9-4B9D-AE91-2D5DB4645A76}" srcOrd="1" destOrd="0" parTransId="{063B7A06-1D83-432E-9DBF-8E9701F2AEF2}" sibTransId="{4B071273-5769-4CF9-9205-9AF0CEAE28A3}"/>
    <dgm:cxn modelId="{F3E5D14D-BAB6-4B88-B316-2E27B0B7DB24}" srcId="{41DB3F19-0587-4874-970F-0CEB44E0455C}" destId="{CDECA827-B4C9-459A-AFD4-FF57DB214825}" srcOrd="10" destOrd="0" parTransId="{C6230FAE-55C1-47E9-95CF-B3D6D32C564E}" sibTransId="{2827BE26-17E5-406B-B47A-51A79A47391D}"/>
    <dgm:cxn modelId="{3B5A7270-C7B2-4384-BE70-07BC29D47E71}" srcId="{41DB3F19-0587-4874-970F-0CEB44E0455C}" destId="{E71EDD43-8776-4725-8DC7-D4AE3465C91E}" srcOrd="5" destOrd="0" parTransId="{E2FB1909-95A0-4D89-9C79-9AE3243DD1B3}" sibTransId="{99760CF1-FE16-4077-B535-84E76C3EECC6}"/>
    <dgm:cxn modelId="{94BABD27-73E8-4676-A2CF-BAD3ED122F16}" srcId="{41DB3F19-0587-4874-970F-0CEB44E0455C}" destId="{8C706B17-2C8F-42B6-B343-9610D8C3E049}" srcOrd="7" destOrd="0" parTransId="{2EB19A27-D37B-4A77-9E4D-2103F49B7F27}" sibTransId="{4134812D-B327-4A97-A9AF-AC5193E2B63A}"/>
    <dgm:cxn modelId="{6FCE7E39-CCDC-4043-BF04-5DFEA926AABB}" srcId="{41DB3F19-0587-4874-970F-0CEB44E0455C}" destId="{17D4B281-B72A-4C6C-9824-6DF9D528F4C4}" srcOrd="6" destOrd="0" parTransId="{8E2BFE76-90BC-44CB-A7B5-E03F8B7BDA8A}" sibTransId="{0D753CAB-A7ED-462E-BD93-DFEEA0CB272B}"/>
    <dgm:cxn modelId="{FB0B10A7-77E2-4FED-AE86-8362ABB51DAD}" srcId="{41DB3F19-0587-4874-970F-0CEB44E0455C}" destId="{4F38AEA4-6D98-40F9-A924-F4DCB57F9412}" srcOrd="3" destOrd="0" parTransId="{5C9AE1E4-AF3E-4D76-8AD9-B074783E1F59}" sibTransId="{6EDC90CD-57B5-45C4-8C5B-58FB39AE4E37}"/>
    <dgm:cxn modelId="{B013DD9F-A7EA-4B56-B4AA-1E696EDA0598}" type="presOf" srcId="{41DB3F19-0587-4874-970F-0CEB44E0455C}" destId="{4C30386A-C1DF-4036-AC58-1EDAEE4359F9}" srcOrd="0" destOrd="0" presId="urn:microsoft.com/office/officeart/2005/8/layout/default#1"/>
    <dgm:cxn modelId="{9158A588-49AF-44BE-BC18-F55B11061ED4}" type="presOf" srcId="{9896BB57-DEB9-4B9D-AE91-2D5DB4645A76}" destId="{BF16F7C4-B9C8-4033-8D82-AEE574D4B027}" srcOrd="0" destOrd="0" presId="urn:microsoft.com/office/officeart/2005/8/layout/default#1"/>
    <dgm:cxn modelId="{EC674F56-3762-4BE7-A57D-C15E94010736}" srcId="{41DB3F19-0587-4874-970F-0CEB44E0455C}" destId="{85DD9F60-FB30-4B6F-A0D1-2927360DCE9F}" srcOrd="8" destOrd="0" parTransId="{0D99BB0F-ED0D-4634-A5E9-83F4859EEFC9}" sibTransId="{0E3CA167-FA3F-4051-8FAF-697A4EE88365}"/>
    <dgm:cxn modelId="{E3337B2A-98C4-41EF-9BEB-519FD7730CBE}" type="presOf" srcId="{68F66413-C26D-49D4-98C0-DDB2B232309D}" destId="{EF5FD781-3F0C-420C-A1B3-24B74D2E1BF2}" srcOrd="0" destOrd="0" presId="urn:microsoft.com/office/officeart/2005/8/layout/default#1"/>
    <dgm:cxn modelId="{2D2789A6-6CD4-4BB5-B626-CC4778E6865B}" type="presParOf" srcId="{4C30386A-C1DF-4036-AC58-1EDAEE4359F9}" destId="{FB85EEE4-3CA6-4DE2-A00F-3EFFE5804BD8}" srcOrd="0" destOrd="0" presId="urn:microsoft.com/office/officeart/2005/8/layout/default#1"/>
    <dgm:cxn modelId="{BB1ADF6F-7808-4620-89B0-7E9D92763FAE}" type="presParOf" srcId="{4C30386A-C1DF-4036-AC58-1EDAEE4359F9}" destId="{757907AF-1E2D-40EE-AFE2-CEBF6114308D}" srcOrd="1" destOrd="0" presId="urn:microsoft.com/office/officeart/2005/8/layout/default#1"/>
    <dgm:cxn modelId="{B867DC83-A398-4843-B3B0-F0DF8018033A}" type="presParOf" srcId="{4C30386A-C1DF-4036-AC58-1EDAEE4359F9}" destId="{BF16F7C4-B9C8-4033-8D82-AEE574D4B027}" srcOrd="2" destOrd="0" presId="urn:microsoft.com/office/officeart/2005/8/layout/default#1"/>
    <dgm:cxn modelId="{B2A8415E-40BD-4D95-8CC5-13DC5D186933}" type="presParOf" srcId="{4C30386A-C1DF-4036-AC58-1EDAEE4359F9}" destId="{3E3EFB09-5652-4C70-9C37-750C178BA97F}" srcOrd="3" destOrd="0" presId="urn:microsoft.com/office/officeart/2005/8/layout/default#1"/>
    <dgm:cxn modelId="{A4DFF8D0-74CC-4BC1-A8C2-06E1F78B2DE0}" type="presParOf" srcId="{4C30386A-C1DF-4036-AC58-1EDAEE4359F9}" destId="{89886420-9E56-452D-96F3-6BFED2CC43AF}" srcOrd="4" destOrd="0" presId="urn:microsoft.com/office/officeart/2005/8/layout/default#1"/>
    <dgm:cxn modelId="{E88D79D5-461B-4A12-800F-728A84E0EC16}" type="presParOf" srcId="{4C30386A-C1DF-4036-AC58-1EDAEE4359F9}" destId="{E53A5F71-D01E-4DCC-9042-A85FDAB091E9}" srcOrd="5" destOrd="0" presId="urn:microsoft.com/office/officeart/2005/8/layout/default#1"/>
    <dgm:cxn modelId="{08521EB2-59A1-49D6-B8D5-94BF92D47AE3}" type="presParOf" srcId="{4C30386A-C1DF-4036-AC58-1EDAEE4359F9}" destId="{BC11C9D1-9083-454A-8D3E-1C751AF28283}" srcOrd="6" destOrd="0" presId="urn:microsoft.com/office/officeart/2005/8/layout/default#1"/>
    <dgm:cxn modelId="{75795209-7A86-462D-A48A-D1B6B3FA7876}" type="presParOf" srcId="{4C30386A-C1DF-4036-AC58-1EDAEE4359F9}" destId="{B7CD1BA5-FF06-4D70-A29C-3D5380962FC2}" srcOrd="7" destOrd="0" presId="urn:microsoft.com/office/officeart/2005/8/layout/default#1"/>
    <dgm:cxn modelId="{663A937F-F239-41F8-9F38-EA823FBF804A}" type="presParOf" srcId="{4C30386A-C1DF-4036-AC58-1EDAEE4359F9}" destId="{7D25DB41-927D-4D31-9142-D1292E8C6ED7}" srcOrd="8" destOrd="0" presId="urn:microsoft.com/office/officeart/2005/8/layout/default#1"/>
    <dgm:cxn modelId="{AF58F58E-CF5E-40F5-BE84-B7A32F301B81}" type="presParOf" srcId="{4C30386A-C1DF-4036-AC58-1EDAEE4359F9}" destId="{28B08B30-1A5B-43CE-985F-9196E265D1CA}" srcOrd="9" destOrd="0" presId="urn:microsoft.com/office/officeart/2005/8/layout/default#1"/>
    <dgm:cxn modelId="{94CCCC8F-CF01-47D8-89A6-31D1B840A0D5}" type="presParOf" srcId="{4C30386A-C1DF-4036-AC58-1EDAEE4359F9}" destId="{2715E223-CD1D-49B3-ABE8-8AF703C2F468}" srcOrd="10" destOrd="0" presId="urn:microsoft.com/office/officeart/2005/8/layout/default#1"/>
    <dgm:cxn modelId="{94E19C56-957A-4706-90B1-A3A86F3471B6}" type="presParOf" srcId="{4C30386A-C1DF-4036-AC58-1EDAEE4359F9}" destId="{86E68327-F973-4B75-9C9B-183802165E31}" srcOrd="11" destOrd="0" presId="urn:microsoft.com/office/officeart/2005/8/layout/default#1"/>
    <dgm:cxn modelId="{6D9A40E6-B821-4726-A800-F4AEB72D1374}" type="presParOf" srcId="{4C30386A-C1DF-4036-AC58-1EDAEE4359F9}" destId="{C7E8F0AD-8372-4C02-9315-7D9F00BFE8A5}" srcOrd="12" destOrd="0" presId="urn:microsoft.com/office/officeart/2005/8/layout/default#1"/>
    <dgm:cxn modelId="{97B12A33-4198-46F3-A59C-A456853EC6B5}" type="presParOf" srcId="{4C30386A-C1DF-4036-AC58-1EDAEE4359F9}" destId="{A6233E14-71EE-4BE4-9928-B4089EF9635F}" srcOrd="13" destOrd="0" presId="urn:microsoft.com/office/officeart/2005/8/layout/default#1"/>
    <dgm:cxn modelId="{D32894DE-4971-4F45-B6D2-68C706FBF47C}" type="presParOf" srcId="{4C30386A-C1DF-4036-AC58-1EDAEE4359F9}" destId="{68768930-9A2C-453E-A7A1-07D275A0D155}" srcOrd="14" destOrd="0" presId="urn:microsoft.com/office/officeart/2005/8/layout/default#1"/>
    <dgm:cxn modelId="{5B57EA7D-F4E5-4F92-8CA1-4C991234909C}" type="presParOf" srcId="{4C30386A-C1DF-4036-AC58-1EDAEE4359F9}" destId="{CFEE263D-2F3E-4452-9EE9-0AEDF715B2F3}" srcOrd="15" destOrd="0" presId="urn:microsoft.com/office/officeart/2005/8/layout/default#1"/>
    <dgm:cxn modelId="{B5DA297E-A6BC-4EB2-AD05-79E8E72A7756}" type="presParOf" srcId="{4C30386A-C1DF-4036-AC58-1EDAEE4359F9}" destId="{37D5E634-48C8-4E5B-926D-BE5828A259A0}" srcOrd="16" destOrd="0" presId="urn:microsoft.com/office/officeart/2005/8/layout/default#1"/>
    <dgm:cxn modelId="{F8DAE8E0-7597-49C7-844B-42829047FA1B}" type="presParOf" srcId="{4C30386A-C1DF-4036-AC58-1EDAEE4359F9}" destId="{09B88825-3D33-4028-8F9C-3113A645317E}" srcOrd="17" destOrd="0" presId="urn:microsoft.com/office/officeart/2005/8/layout/default#1"/>
    <dgm:cxn modelId="{E6D16FF1-2896-44C3-9B81-CA197452F7A9}" type="presParOf" srcId="{4C30386A-C1DF-4036-AC58-1EDAEE4359F9}" destId="{EF5FD781-3F0C-420C-A1B3-24B74D2E1BF2}" srcOrd="18" destOrd="0" presId="urn:microsoft.com/office/officeart/2005/8/layout/default#1"/>
    <dgm:cxn modelId="{CFAFE139-D67D-43E4-8D28-7B4288298842}" type="presParOf" srcId="{4C30386A-C1DF-4036-AC58-1EDAEE4359F9}" destId="{6BCB4D3A-10F6-466E-A862-3F28ABC3FF8B}" srcOrd="19" destOrd="0" presId="urn:microsoft.com/office/officeart/2005/8/layout/default#1"/>
    <dgm:cxn modelId="{9FCEB073-3DF4-440C-B935-042DB1770023}" type="presParOf" srcId="{4C30386A-C1DF-4036-AC58-1EDAEE4359F9}" destId="{43D1F320-6068-435F-A513-70C057340FD9}" srcOrd="20"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B9C5DE2B-80A2-4E56-9921-4028A6D3BCAF}" type="doc">
      <dgm:prSet loTypeId="urn:microsoft.com/office/officeart/2005/8/layout/cycle2" loCatId="cycle" qsTypeId="urn:microsoft.com/office/officeart/2005/8/quickstyle/simple1" qsCatId="simple" csTypeId="urn:microsoft.com/office/officeart/2005/8/colors/colorful1" csCatId="colorful" phldr="1"/>
      <dgm:spPr>
        <a:scene3d>
          <a:camera prst="orthographicFront">
            <a:rot lat="0" lon="0" rev="0"/>
          </a:camera>
          <a:lightRig rig="soft" dir="t">
            <a:rot lat="0" lon="0" rev="0"/>
          </a:lightRig>
        </a:scene3d>
      </dgm:spPr>
      <dgm:t>
        <a:bodyPr/>
        <a:lstStyle/>
        <a:p>
          <a:endParaRPr lang="en-GB"/>
        </a:p>
      </dgm:t>
    </dgm:pt>
    <dgm:pt modelId="{C7B85453-AE59-4CD2-B3F0-9ADE48036F2C}">
      <dgm:prSet custT="1"/>
      <dgm:spPr>
        <a:solidFill>
          <a:srgbClr val="85C44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0"/>
          <a:r>
            <a:rPr lang="en-GB" sz="12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Personal circumstances</a:t>
          </a:r>
          <a:endParaRPr lang="en-GB" sz="12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dgm:t>
    </dgm:pt>
    <dgm:pt modelId="{53366FD1-671F-42CA-8FE9-ED7C5242B351}" type="parTrans" cxnId="{70355605-E72E-4059-AC44-F2A725E47F59}">
      <dgm:prSet/>
      <dgm:spPr/>
      <dgm:t>
        <a:bodyPr/>
        <a:lstStyle/>
        <a:p>
          <a:endParaRPr lang="en-GB">
            <a:effectLst>
              <a:outerShdw blurRad="50800" dist="38100" dir="2700000" algn="tl" rotWithShape="0">
                <a:prstClr val="black">
                  <a:alpha val="40000"/>
                </a:prstClr>
              </a:outerShdw>
            </a:effectLst>
          </a:endParaRPr>
        </a:p>
      </dgm:t>
    </dgm:pt>
    <dgm:pt modelId="{D5C77C32-E63D-40EE-B47D-F9C9EDB45360}" type="sibTrans" cxnId="{70355605-E72E-4059-AC44-F2A725E47F59}">
      <dgm:prSet/>
      <dgm:spPr>
        <a:solidFill>
          <a:srgbClr val="85C44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GB">
            <a:effectLst>
              <a:outerShdw blurRad="50800" dist="38100" dir="2700000" algn="tl" rotWithShape="0">
                <a:prstClr val="black">
                  <a:alpha val="40000"/>
                </a:prstClr>
              </a:outerShdw>
            </a:effectLst>
          </a:endParaRPr>
        </a:p>
      </dgm:t>
    </dgm:pt>
    <dgm:pt modelId="{EDAACBE7-168B-413A-A404-B3364E12E65E}">
      <dgm:prSet custT="1"/>
      <dgm:spPr>
        <a:solidFill>
          <a:srgbClr val="85C44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0"/>
          <a:r>
            <a:rPr lang="en-GB" sz="14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Personal outcomes</a:t>
          </a:r>
          <a:endParaRPr lang="en-GB" sz="14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dgm:t>
    </dgm:pt>
    <dgm:pt modelId="{604D0BF0-9A47-4C01-B268-C67A4D6831DD}" type="parTrans" cxnId="{084B9299-C7DA-4472-A3CD-0DB0D190DA3B}">
      <dgm:prSet/>
      <dgm:spPr/>
      <dgm:t>
        <a:bodyPr/>
        <a:lstStyle/>
        <a:p>
          <a:endParaRPr lang="en-GB">
            <a:effectLst>
              <a:outerShdw blurRad="50800" dist="38100" dir="2700000" algn="tl" rotWithShape="0">
                <a:prstClr val="black">
                  <a:alpha val="40000"/>
                </a:prstClr>
              </a:outerShdw>
            </a:effectLst>
          </a:endParaRPr>
        </a:p>
      </dgm:t>
    </dgm:pt>
    <dgm:pt modelId="{3C7D42B9-495F-44C4-B0DF-3FD3F818C9A9}" type="sibTrans" cxnId="{084B9299-C7DA-4472-A3CD-0DB0D190DA3B}">
      <dgm:prSet/>
      <dgm:spPr>
        <a:solidFill>
          <a:srgbClr val="85C44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GB">
            <a:effectLst>
              <a:outerShdw blurRad="50800" dist="38100" dir="2700000" algn="tl" rotWithShape="0">
                <a:prstClr val="black">
                  <a:alpha val="40000"/>
                </a:prstClr>
              </a:outerShdw>
            </a:effectLst>
          </a:endParaRPr>
        </a:p>
      </dgm:t>
    </dgm:pt>
    <dgm:pt modelId="{906D99E8-A8DA-4B61-ADBA-89B6FD37F1F2}">
      <dgm:prSet custT="1"/>
      <dgm:spPr>
        <a:solidFill>
          <a:srgbClr val="85C44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0"/>
          <a:r>
            <a:rPr lang="en-GB" sz="14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Barriers to achieving outcomes</a:t>
          </a:r>
          <a:endParaRPr lang="en-GB" sz="14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dgm:t>
    </dgm:pt>
    <dgm:pt modelId="{4FD35F28-ED1D-4FD5-AEA6-14BEE8A34C80}" type="parTrans" cxnId="{9E42FC26-E7B8-4C04-89C5-1AF4E0FEBBEE}">
      <dgm:prSet/>
      <dgm:spPr/>
      <dgm:t>
        <a:bodyPr/>
        <a:lstStyle/>
        <a:p>
          <a:endParaRPr lang="en-GB">
            <a:effectLst>
              <a:outerShdw blurRad="50800" dist="38100" dir="2700000" algn="tl" rotWithShape="0">
                <a:prstClr val="black">
                  <a:alpha val="40000"/>
                </a:prstClr>
              </a:outerShdw>
            </a:effectLst>
          </a:endParaRPr>
        </a:p>
      </dgm:t>
    </dgm:pt>
    <dgm:pt modelId="{FC7DB14A-2EC5-4E47-86C3-9C6AB964EDCB}" type="sibTrans" cxnId="{9E42FC26-E7B8-4C04-89C5-1AF4E0FEBBEE}">
      <dgm:prSet/>
      <dgm:spPr>
        <a:solidFill>
          <a:srgbClr val="85C44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GB">
            <a:effectLst>
              <a:outerShdw blurRad="50800" dist="38100" dir="2700000" algn="tl" rotWithShape="0">
                <a:prstClr val="black">
                  <a:alpha val="40000"/>
                </a:prstClr>
              </a:outerShdw>
            </a:effectLst>
          </a:endParaRPr>
        </a:p>
      </dgm:t>
    </dgm:pt>
    <dgm:pt modelId="{524AE220-B121-4290-A4B7-D72481B9CE41}">
      <dgm:prSet custT="1"/>
      <dgm:spPr>
        <a:solidFill>
          <a:srgbClr val="85C44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0"/>
          <a:r>
            <a:rPr lang="en-GB" sz="14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Strengths and capabilities</a:t>
          </a:r>
          <a:endParaRPr lang="en-GB" sz="14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dgm:t>
    </dgm:pt>
    <dgm:pt modelId="{088121C6-3F33-4923-9071-E61B4AAA28C1}" type="parTrans" cxnId="{01E5D0E5-F066-4098-A491-5AF620F99891}">
      <dgm:prSet/>
      <dgm:spPr/>
      <dgm:t>
        <a:bodyPr/>
        <a:lstStyle/>
        <a:p>
          <a:endParaRPr lang="en-GB">
            <a:effectLst>
              <a:outerShdw blurRad="50800" dist="38100" dir="2700000" algn="tl" rotWithShape="0">
                <a:prstClr val="black">
                  <a:alpha val="40000"/>
                </a:prstClr>
              </a:outerShdw>
            </a:effectLst>
          </a:endParaRPr>
        </a:p>
      </dgm:t>
    </dgm:pt>
    <dgm:pt modelId="{D8B5946B-0A48-481F-9934-DAE9F48879CC}" type="sibTrans" cxnId="{01E5D0E5-F066-4098-A491-5AF620F99891}">
      <dgm:prSet/>
      <dgm:spPr>
        <a:solidFill>
          <a:srgbClr val="85C44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GB">
            <a:effectLst>
              <a:outerShdw blurRad="50800" dist="38100" dir="2700000" algn="tl" rotWithShape="0">
                <a:prstClr val="black">
                  <a:alpha val="40000"/>
                </a:prstClr>
              </a:outerShdw>
            </a:effectLst>
          </a:endParaRPr>
        </a:p>
      </dgm:t>
    </dgm:pt>
    <dgm:pt modelId="{556511B6-FDAA-4C5B-AFED-85EBE13679BF}">
      <dgm:prSet custT="1"/>
      <dgm:spPr>
        <a:solidFill>
          <a:srgbClr val="85C44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0"/>
          <a:r>
            <a:rPr lang="en-GB" sz="14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Risks </a:t>
          </a:r>
          <a:endParaRPr lang="en-GB" sz="14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dgm:t>
    </dgm:pt>
    <dgm:pt modelId="{8027B55A-6219-4120-ABC3-653F2759B875}" type="parTrans" cxnId="{4B7EA24F-981D-42E1-9D9D-75B8BE199630}">
      <dgm:prSet/>
      <dgm:spPr/>
      <dgm:t>
        <a:bodyPr/>
        <a:lstStyle/>
        <a:p>
          <a:endParaRPr lang="en-GB">
            <a:effectLst>
              <a:outerShdw blurRad="50800" dist="38100" dir="2700000" algn="tl" rotWithShape="0">
                <a:prstClr val="black">
                  <a:alpha val="40000"/>
                </a:prstClr>
              </a:outerShdw>
            </a:effectLst>
          </a:endParaRPr>
        </a:p>
      </dgm:t>
    </dgm:pt>
    <dgm:pt modelId="{F8F6202A-9CED-4671-9AFB-03A555040197}" type="sibTrans" cxnId="{4B7EA24F-981D-42E1-9D9D-75B8BE199630}">
      <dgm:prSet/>
      <dgm:spPr>
        <a:solidFill>
          <a:srgbClr val="85C44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GB">
            <a:effectLst>
              <a:outerShdw blurRad="50800" dist="38100" dir="2700000" algn="tl" rotWithShape="0">
                <a:prstClr val="black">
                  <a:alpha val="40000"/>
                </a:prstClr>
              </a:outerShdw>
            </a:effectLst>
          </a:endParaRPr>
        </a:p>
      </dgm:t>
    </dgm:pt>
    <dgm:pt modelId="{62438E32-E02E-4623-81CD-20E0019E68F7}" type="pres">
      <dgm:prSet presAssocID="{B9C5DE2B-80A2-4E56-9921-4028A6D3BCAF}" presName="cycle" presStyleCnt="0">
        <dgm:presLayoutVars>
          <dgm:dir/>
          <dgm:resizeHandles val="exact"/>
        </dgm:presLayoutVars>
      </dgm:prSet>
      <dgm:spPr/>
      <dgm:t>
        <a:bodyPr/>
        <a:lstStyle/>
        <a:p>
          <a:endParaRPr lang="en-GB"/>
        </a:p>
      </dgm:t>
    </dgm:pt>
    <dgm:pt modelId="{032D6B2F-543A-4284-A3A1-9C3EEA8C0F9B}" type="pres">
      <dgm:prSet presAssocID="{C7B85453-AE59-4CD2-B3F0-9ADE48036F2C}" presName="node" presStyleLbl="node1" presStyleIdx="0" presStyleCnt="5" custScaleX="120972" custScaleY="114802" custRadScaleRad="98553">
        <dgm:presLayoutVars>
          <dgm:bulletEnabled val="1"/>
        </dgm:presLayoutVars>
      </dgm:prSet>
      <dgm:spPr/>
      <dgm:t>
        <a:bodyPr/>
        <a:lstStyle/>
        <a:p>
          <a:endParaRPr lang="en-GB"/>
        </a:p>
      </dgm:t>
    </dgm:pt>
    <dgm:pt modelId="{B654B566-5278-46A8-A0B4-64A24AD5A5A0}" type="pres">
      <dgm:prSet presAssocID="{D5C77C32-E63D-40EE-B47D-F9C9EDB45360}" presName="sibTrans" presStyleLbl="sibTrans2D1" presStyleIdx="0" presStyleCnt="5"/>
      <dgm:spPr/>
      <dgm:t>
        <a:bodyPr/>
        <a:lstStyle/>
        <a:p>
          <a:endParaRPr lang="en-GB"/>
        </a:p>
      </dgm:t>
    </dgm:pt>
    <dgm:pt modelId="{92E52A1A-17F5-47E4-BC6E-9CBC20ED89D8}" type="pres">
      <dgm:prSet presAssocID="{D5C77C32-E63D-40EE-B47D-F9C9EDB45360}" presName="connectorText" presStyleLbl="sibTrans2D1" presStyleIdx="0" presStyleCnt="5"/>
      <dgm:spPr/>
      <dgm:t>
        <a:bodyPr/>
        <a:lstStyle/>
        <a:p>
          <a:endParaRPr lang="en-GB"/>
        </a:p>
      </dgm:t>
    </dgm:pt>
    <dgm:pt modelId="{46F39B7D-47CC-418C-B2BE-490A684143A5}" type="pres">
      <dgm:prSet presAssocID="{EDAACBE7-168B-413A-A404-B3364E12E65E}" presName="node" presStyleLbl="node1" presStyleIdx="1" presStyleCnt="5" custScaleX="108988" custScaleY="114802">
        <dgm:presLayoutVars>
          <dgm:bulletEnabled val="1"/>
        </dgm:presLayoutVars>
      </dgm:prSet>
      <dgm:spPr/>
      <dgm:t>
        <a:bodyPr/>
        <a:lstStyle/>
        <a:p>
          <a:endParaRPr lang="en-GB"/>
        </a:p>
      </dgm:t>
    </dgm:pt>
    <dgm:pt modelId="{F7C5FB61-71A3-4F9B-9CCD-1EC2134B43BD}" type="pres">
      <dgm:prSet presAssocID="{3C7D42B9-495F-44C4-B0DF-3FD3F818C9A9}" presName="sibTrans" presStyleLbl="sibTrans2D1" presStyleIdx="1" presStyleCnt="5"/>
      <dgm:spPr/>
      <dgm:t>
        <a:bodyPr/>
        <a:lstStyle/>
        <a:p>
          <a:endParaRPr lang="en-GB"/>
        </a:p>
      </dgm:t>
    </dgm:pt>
    <dgm:pt modelId="{46C42C07-6F96-48BA-8ED3-03B8818C8FEF}" type="pres">
      <dgm:prSet presAssocID="{3C7D42B9-495F-44C4-B0DF-3FD3F818C9A9}" presName="connectorText" presStyleLbl="sibTrans2D1" presStyleIdx="1" presStyleCnt="5"/>
      <dgm:spPr/>
      <dgm:t>
        <a:bodyPr/>
        <a:lstStyle/>
        <a:p>
          <a:endParaRPr lang="en-GB"/>
        </a:p>
      </dgm:t>
    </dgm:pt>
    <dgm:pt modelId="{04E8EE37-6EA4-4B83-97E2-A3017ED6ADBC}" type="pres">
      <dgm:prSet presAssocID="{906D99E8-A8DA-4B61-ADBA-89B6FD37F1F2}" presName="node" presStyleLbl="node1" presStyleIdx="2" presStyleCnt="5" custScaleX="108988" custScaleY="114802">
        <dgm:presLayoutVars>
          <dgm:bulletEnabled val="1"/>
        </dgm:presLayoutVars>
      </dgm:prSet>
      <dgm:spPr/>
      <dgm:t>
        <a:bodyPr/>
        <a:lstStyle/>
        <a:p>
          <a:endParaRPr lang="en-GB"/>
        </a:p>
      </dgm:t>
    </dgm:pt>
    <dgm:pt modelId="{E10F7DBA-77D0-4D30-98C8-6844D699979A}" type="pres">
      <dgm:prSet presAssocID="{FC7DB14A-2EC5-4E47-86C3-9C6AB964EDCB}" presName="sibTrans" presStyleLbl="sibTrans2D1" presStyleIdx="2" presStyleCnt="5"/>
      <dgm:spPr/>
      <dgm:t>
        <a:bodyPr/>
        <a:lstStyle/>
        <a:p>
          <a:endParaRPr lang="en-GB"/>
        </a:p>
      </dgm:t>
    </dgm:pt>
    <dgm:pt modelId="{C99D75F1-B3DF-4846-AD67-C2518431F1A6}" type="pres">
      <dgm:prSet presAssocID="{FC7DB14A-2EC5-4E47-86C3-9C6AB964EDCB}" presName="connectorText" presStyleLbl="sibTrans2D1" presStyleIdx="2" presStyleCnt="5"/>
      <dgm:spPr/>
      <dgm:t>
        <a:bodyPr/>
        <a:lstStyle/>
        <a:p>
          <a:endParaRPr lang="en-GB"/>
        </a:p>
      </dgm:t>
    </dgm:pt>
    <dgm:pt modelId="{3081EC96-3DB6-4F8D-8580-0FF1BEF04703}" type="pres">
      <dgm:prSet presAssocID="{524AE220-B121-4290-A4B7-D72481B9CE41}" presName="node" presStyleLbl="node1" presStyleIdx="3" presStyleCnt="5" custScaleX="108988" custScaleY="114802">
        <dgm:presLayoutVars>
          <dgm:bulletEnabled val="1"/>
        </dgm:presLayoutVars>
      </dgm:prSet>
      <dgm:spPr/>
      <dgm:t>
        <a:bodyPr/>
        <a:lstStyle/>
        <a:p>
          <a:endParaRPr lang="en-GB"/>
        </a:p>
      </dgm:t>
    </dgm:pt>
    <dgm:pt modelId="{85CE9F47-045A-470F-8A16-0D88882110C9}" type="pres">
      <dgm:prSet presAssocID="{D8B5946B-0A48-481F-9934-DAE9F48879CC}" presName="sibTrans" presStyleLbl="sibTrans2D1" presStyleIdx="3" presStyleCnt="5"/>
      <dgm:spPr/>
      <dgm:t>
        <a:bodyPr/>
        <a:lstStyle/>
        <a:p>
          <a:endParaRPr lang="en-GB"/>
        </a:p>
      </dgm:t>
    </dgm:pt>
    <dgm:pt modelId="{7C372857-7D65-4E19-BCD5-C41184FCFDF1}" type="pres">
      <dgm:prSet presAssocID="{D8B5946B-0A48-481F-9934-DAE9F48879CC}" presName="connectorText" presStyleLbl="sibTrans2D1" presStyleIdx="3" presStyleCnt="5"/>
      <dgm:spPr/>
      <dgm:t>
        <a:bodyPr/>
        <a:lstStyle/>
        <a:p>
          <a:endParaRPr lang="en-GB"/>
        </a:p>
      </dgm:t>
    </dgm:pt>
    <dgm:pt modelId="{2B13B1A9-7E4C-4949-9131-506A9B969461}" type="pres">
      <dgm:prSet presAssocID="{556511B6-FDAA-4C5B-AFED-85EBE13679BF}" presName="node" presStyleLbl="node1" presStyleIdx="4" presStyleCnt="5" custScaleX="108988" custScaleY="114802">
        <dgm:presLayoutVars>
          <dgm:bulletEnabled val="1"/>
        </dgm:presLayoutVars>
      </dgm:prSet>
      <dgm:spPr/>
      <dgm:t>
        <a:bodyPr/>
        <a:lstStyle/>
        <a:p>
          <a:endParaRPr lang="en-GB"/>
        </a:p>
      </dgm:t>
    </dgm:pt>
    <dgm:pt modelId="{B379BA0D-21D2-41EF-B20D-4444AC053157}" type="pres">
      <dgm:prSet presAssocID="{F8F6202A-9CED-4671-9AFB-03A555040197}" presName="sibTrans" presStyleLbl="sibTrans2D1" presStyleIdx="4" presStyleCnt="5"/>
      <dgm:spPr/>
      <dgm:t>
        <a:bodyPr/>
        <a:lstStyle/>
        <a:p>
          <a:endParaRPr lang="en-GB"/>
        </a:p>
      </dgm:t>
    </dgm:pt>
    <dgm:pt modelId="{F0CBB6AB-6B77-473B-BD67-5B046D30BB82}" type="pres">
      <dgm:prSet presAssocID="{F8F6202A-9CED-4671-9AFB-03A555040197}" presName="connectorText" presStyleLbl="sibTrans2D1" presStyleIdx="4" presStyleCnt="5"/>
      <dgm:spPr/>
      <dgm:t>
        <a:bodyPr/>
        <a:lstStyle/>
        <a:p>
          <a:endParaRPr lang="en-GB"/>
        </a:p>
      </dgm:t>
    </dgm:pt>
  </dgm:ptLst>
  <dgm:cxnLst>
    <dgm:cxn modelId="{2FF73C0F-BC16-44D2-A286-36A408550A8E}" type="presOf" srcId="{D5C77C32-E63D-40EE-B47D-F9C9EDB45360}" destId="{B654B566-5278-46A8-A0B4-64A24AD5A5A0}" srcOrd="0" destOrd="0" presId="urn:microsoft.com/office/officeart/2005/8/layout/cycle2"/>
    <dgm:cxn modelId="{604BC791-25B2-45B1-BACF-3256E9B91045}" type="presOf" srcId="{C7B85453-AE59-4CD2-B3F0-9ADE48036F2C}" destId="{032D6B2F-543A-4284-A3A1-9C3EEA8C0F9B}" srcOrd="0" destOrd="0" presId="urn:microsoft.com/office/officeart/2005/8/layout/cycle2"/>
    <dgm:cxn modelId="{068FAE23-E5C1-4630-A9CA-91E4265F17F3}" type="presOf" srcId="{3C7D42B9-495F-44C4-B0DF-3FD3F818C9A9}" destId="{46C42C07-6F96-48BA-8ED3-03B8818C8FEF}" srcOrd="1" destOrd="0" presId="urn:microsoft.com/office/officeart/2005/8/layout/cycle2"/>
    <dgm:cxn modelId="{C6EB65F5-6139-476C-B872-B288F1C8F41D}" type="presOf" srcId="{F8F6202A-9CED-4671-9AFB-03A555040197}" destId="{B379BA0D-21D2-41EF-B20D-4444AC053157}" srcOrd="0" destOrd="0" presId="urn:microsoft.com/office/officeart/2005/8/layout/cycle2"/>
    <dgm:cxn modelId="{DAAB4A67-C461-4792-B856-982D37F79456}" type="presOf" srcId="{524AE220-B121-4290-A4B7-D72481B9CE41}" destId="{3081EC96-3DB6-4F8D-8580-0FF1BEF04703}" srcOrd="0" destOrd="0" presId="urn:microsoft.com/office/officeart/2005/8/layout/cycle2"/>
    <dgm:cxn modelId="{01E5D0E5-F066-4098-A491-5AF620F99891}" srcId="{B9C5DE2B-80A2-4E56-9921-4028A6D3BCAF}" destId="{524AE220-B121-4290-A4B7-D72481B9CE41}" srcOrd="3" destOrd="0" parTransId="{088121C6-3F33-4923-9071-E61B4AAA28C1}" sibTransId="{D8B5946B-0A48-481F-9934-DAE9F48879CC}"/>
    <dgm:cxn modelId="{3544092D-0545-4C7D-9B1F-754A9A7E6453}" type="presOf" srcId="{EDAACBE7-168B-413A-A404-B3364E12E65E}" destId="{46F39B7D-47CC-418C-B2BE-490A684143A5}" srcOrd="0" destOrd="0" presId="urn:microsoft.com/office/officeart/2005/8/layout/cycle2"/>
    <dgm:cxn modelId="{4D9D644D-93EE-4908-8261-ACF4692813E1}" type="presOf" srcId="{3C7D42B9-495F-44C4-B0DF-3FD3F818C9A9}" destId="{F7C5FB61-71A3-4F9B-9CCD-1EC2134B43BD}" srcOrd="0" destOrd="0" presId="urn:microsoft.com/office/officeart/2005/8/layout/cycle2"/>
    <dgm:cxn modelId="{1F3205AE-BCF9-4CB6-8ECB-8F3299F051DF}" type="presOf" srcId="{D5C77C32-E63D-40EE-B47D-F9C9EDB45360}" destId="{92E52A1A-17F5-47E4-BC6E-9CBC20ED89D8}" srcOrd="1" destOrd="0" presId="urn:microsoft.com/office/officeart/2005/8/layout/cycle2"/>
    <dgm:cxn modelId="{49C85D5A-CA67-4271-8FF6-98F11EAB4329}" type="presOf" srcId="{906D99E8-A8DA-4B61-ADBA-89B6FD37F1F2}" destId="{04E8EE37-6EA4-4B83-97E2-A3017ED6ADBC}" srcOrd="0" destOrd="0" presId="urn:microsoft.com/office/officeart/2005/8/layout/cycle2"/>
    <dgm:cxn modelId="{C55C90D5-04C6-4649-AEAD-C9BF4CB65B82}" type="presOf" srcId="{D8B5946B-0A48-481F-9934-DAE9F48879CC}" destId="{7C372857-7D65-4E19-BCD5-C41184FCFDF1}" srcOrd="1" destOrd="0" presId="urn:microsoft.com/office/officeart/2005/8/layout/cycle2"/>
    <dgm:cxn modelId="{9E42FC26-E7B8-4C04-89C5-1AF4E0FEBBEE}" srcId="{B9C5DE2B-80A2-4E56-9921-4028A6D3BCAF}" destId="{906D99E8-A8DA-4B61-ADBA-89B6FD37F1F2}" srcOrd="2" destOrd="0" parTransId="{4FD35F28-ED1D-4FD5-AEA6-14BEE8A34C80}" sibTransId="{FC7DB14A-2EC5-4E47-86C3-9C6AB964EDCB}"/>
    <dgm:cxn modelId="{F7A73C9E-4FAD-4CAB-8D9B-466BE69449B6}" type="presOf" srcId="{556511B6-FDAA-4C5B-AFED-85EBE13679BF}" destId="{2B13B1A9-7E4C-4949-9131-506A9B969461}" srcOrd="0" destOrd="0" presId="urn:microsoft.com/office/officeart/2005/8/layout/cycle2"/>
    <dgm:cxn modelId="{084B9299-C7DA-4472-A3CD-0DB0D190DA3B}" srcId="{B9C5DE2B-80A2-4E56-9921-4028A6D3BCAF}" destId="{EDAACBE7-168B-413A-A404-B3364E12E65E}" srcOrd="1" destOrd="0" parTransId="{604D0BF0-9A47-4C01-B268-C67A4D6831DD}" sibTransId="{3C7D42B9-495F-44C4-B0DF-3FD3F818C9A9}"/>
    <dgm:cxn modelId="{713B1B53-3BE0-48AE-A285-4882B4FFC824}" type="presOf" srcId="{FC7DB14A-2EC5-4E47-86C3-9C6AB964EDCB}" destId="{C99D75F1-B3DF-4846-AD67-C2518431F1A6}" srcOrd="1" destOrd="0" presId="urn:microsoft.com/office/officeart/2005/8/layout/cycle2"/>
    <dgm:cxn modelId="{21707268-DC4D-4328-A8EF-15765A7DCF58}" type="presOf" srcId="{D8B5946B-0A48-481F-9934-DAE9F48879CC}" destId="{85CE9F47-045A-470F-8A16-0D88882110C9}" srcOrd="0" destOrd="0" presId="urn:microsoft.com/office/officeart/2005/8/layout/cycle2"/>
    <dgm:cxn modelId="{BC386ECE-8EE9-4475-92F7-D2D0975AB614}" type="presOf" srcId="{FC7DB14A-2EC5-4E47-86C3-9C6AB964EDCB}" destId="{E10F7DBA-77D0-4D30-98C8-6844D699979A}" srcOrd="0" destOrd="0" presId="urn:microsoft.com/office/officeart/2005/8/layout/cycle2"/>
    <dgm:cxn modelId="{4B7EA24F-981D-42E1-9D9D-75B8BE199630}" srcId="{B9C5DE2B-80A2-4E56-9921-4028A6D3BCAF}" destId="{556511B6-FDAA-4C5B-AFED-85EBE13679BF}" srcOrd="4" destOrd="0" parTransId="{8027B55A-6219-4120-ABC3-653F2759B875}" sibTransId="{F8F6202A-9CED-4671-9AFB-03A555040197}"/>
    <dgm:cxn modelId="{70355605-E72E-4059-AC44-F2A725E47F59}" srcId="{B9C5DE2B-80A2-4E56-9921-4028A6D3BCAF}" destId="{C7B85453-AE59-4CD2-B3F0-9ADE48036F2C}" srcOrd="0" destOrd="0" parTransId="{53366FD1-671F-42CA-8FE9-ED7C5242B351}" sibTransId="{D5C77C32-E63D-40EE-B47D-F9C9EDB45360}"/>
    <dgm:cxn modelId="{8C839B91-613A-4584-BFF6-800481F9C4E2}" type="presOf" srcId="{F8F6202A-9CED-4671-9AFB-03A555040197}" destId="{F0CBB6AB-6B77-473B-BD67-5B046D30BB82}" srcOrd="1" destOrd="0" presId="urn:microsoft.com/office/officeart/2005/8/layout/cycle2"/>
    <dgm:cxn modelId="{D014E4A5-3C4B-4119-A4F1-67B11804EA17}" type="presOf" srcId="{B9C5DE2B-80A2-4E56-9921-4028A6D3BCAF}" destId="{62438E32-E02E-4623-81CD-20E0019E68F7}" srcOrd="0" destOrd="0" presId="urn:microsoft.com/office/officeart/2005/8/layout/cycle2"/>
    <dgm:cxn modelId="{50A18BE4-AA06-4F90-9AD6-0B796513A624}" type="presParOf" srcId="{62438E32-E02E-4623-81CD-20E0019E68F7}" destId="{032D6B2F-543A-4284-A3A1-9C3EEA8C0F9B}" srcOrd="0" destOrd="0" presId="urn:microsoft.com/office/officeart/2005/8/layout/cycle2"/>
    <dgm:cxn modelId="{BE3BCA60-6845-416A-B98C-F99CFDB66B07}" type="presParOf" srcId="{62438E32-E02E-4623-81CD-20E0019E68F7}" destId="{B654B566-5278-46A8-A0B4-64A24AD5A5A0}" srcOrd="1" destOrd="0" presId="urn:microsoft.com/office/officeart/2005/8/layout/cycle2"/>
    <dgm:cxn modelId="{2D695CC4-2E22-450A-A407-2DB94799ECDE}" type="presParOf" srcId="{B654B566-5278-46A8-A0B4-64A24AD5A5A0}" destId="{92E52A1A-17F5-47E4-BC6E-9CBC20ED89D8}" srcOrd="0" destOrd="0" presId="urn:microsoft.com/office/officeart/2005/8/layout/cycle2"/>
    <dgm:cxn modelId="{7E31237F-6513-4703-BCD4-D3CA33E5411A}" type="presParOf" srcId="{62438E32-E02E-4623-81CD-20E0019E68F7}" destId="{46F39B7D-47CC-418C-B2BE-490A684143A5}" srcOrd="2" destOrd="0" presId="urn:microsoft.com/office/officeart/2005/8/layout/cycle2"/>
    <dgm:cxn modelId="{EE33AB2D-ECAF-4E75-83DE-9D482FFFC8C0}" type="presParOf" srcId="{62438E32-E02E-4623-81CD-20E0019E68F7}" destId="{F7C5FB61-71A3-4F9B-9CCD-1EC2134B43BD}" srcOrd="3" destOrd="0" presId="urn:microsoft.com/office/officeart/2005/8/layout/cycle2"/>
    <dgm:cxn modelId="{F950F1A0-0B1B-49F9-9F0A-DDAF3E95D9DA}" type="presParOf" srcId="{F7C5FB61-71A3-4F9B-9CCD-1EC2134B43BD}" destId="{46C42C07-6F96-48BA-8ED3-03B8818C8FEF}" srcOrd="0" destOrd="0" presId="urn:microsoft.com/office/officeart/2005/8/layout/cycle2"/>
    <dgm:cxn modelId="{79F0BE34-DB31-4746-87FA-31C9B7ACC28D}" type="presParOf" srcId="{62438E32-E02E-4623-81CD-20E0019E68F7}" destId="{04E8EE37-6EA4-4B83-97E2-A3017ED6ADBC}" srcOrd="4" destOrd="0" presId="urn:microsoft.com/office/officeart/2005/8/layout/cycle2"/>
    <dgm:cxn modelId="{A9E7F6A1-526F-431B-B513-7C6A952DACC2}" type="presParOf" srcId="{62438E32-E02E-4623-81CD-20E0019E68F7}" destId="{E10F7DBA-77D0-4D30-98C8-6844D699979A}" srcOrd="5" destOrd="0" presId="urn:microsoft.com/office/officeart/2005/8/layout/cycle2"/>
    <dgm:cxn modelId="{4AFF3706-EB30-47FC-A38B-B910183AD3A9}" type="presParOf" srcId="{E10F7DBA-77D0-4D30-98C8-6844D699979A}" destId="{C99D75F1-B3DF-4846-AD67-C2518431F1A6}" srcOrd="0" destOrd="0" presId="urn:microsoft.com/office/officeart/2005/8/layout/cycle2"/>
    <dgm:cxn modelId="{F12872E5-0226-4E5D-9152-580FC0E5436D}" type="presParOf" srcId="{62438E32-E02E-4623-81CD-20E0019E68F7}" destId="{3081EC96-3DB6-4F8D-8580-0FF1BEF04703}" srcOrd="6" destOrd="0" presId="urn:microsoft.com/office/officeart/2005/8/layout/cycle2"/>
    <dgm:cxn modelId="{BBC2E105-C8AF-4842-8FC4-FC7AD8FB5DAB}" type="presParOf" srcId="{62438E32-E02E-4623-81CD-20E0019E68F7}" destId="{85CE9F47-045A-470F-8A16-0D88882110C9}" srcOrd="7" destOrd="0" presId="urn:microsoft.com/office/officeart/2005/8/layout/cycle2"/>
    <dgm:cxn modelId="{CBFE2947-AFF0-4AA5-BA19-55E98095CAE8}" type="presParOf" srcId="{85CE9F47-045A-470F-8A16-0D88882110C9}" destId="{7C372857-7D65-4E19-BCD5-C41184FCFDF1}" srcOrd="0" destOrd="0" presId="urn:microsoft.com/office/officeart/2005/8/layout/cycle2"/>
    <dgm:cxn modelId="{DDF66557-AB6B-4F68-9912-37959A0436F6}" type="presParOf" srcId="{62438E32-E02E-4623-81CD-20E0019E68F7}" destId="{2B13B1A9-7E4C-4949-9131-506A9B969461}" srcOrd="8" destOrd="0" presId="urn:microsoft.com/office/officeart/2005/8/layout/cycle2"/>
    <dgm:cxn modelId="{8537F328-B353-4941-BB3D-E3CC45CAE056}" type="presParOf" srcId="{62438E32-E02E-4623-81CD-20E0019E68F7}" destId="{B379BA0D-21D2-41EF-B20D-4444AC053157}" srcOrd="9" destOrd="0" presId="urn:microsoft.com/office/officeart/2005/8/layout/cycle2"/>
    <dgm:cxn modelId="{54BF52AA-E4EC-403F-AB6D-B7679F274DB4}" type="presParOf" srcId="{B379BA0D-21D2-41EF-B20D-4444AC053157}" destId="{F0CBB6AB-6B77-473B-BD67-5B046D30BB82}" srcOrd="0" destOrd="0" presId="urn:microsoft.com/office/officeart/2005/8/layout/cycle2"/>
  </dgm:cxnLst>
  <dgm:bg>
    <a:effectLst>
      <a:outerShdw blurRad="50800" dist="38100" dir="5400000" algn="t"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8B43E7-4362-498C-9E4C-77612B71BAD3}"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20BBDE3C-5EEB-4A9C-AA59-217EE1212B15}">
      <dgm:prSet phldrT="[Text]"/>
      <dgm:spPr>
        <a:solidFill>
          <a:srgbClr val="85C441"/>
        </a:solidFill>
      </dgm:spPr>
      <dgm:t>
        <a:bodyPr/>
        <a:lstStyle/>
        <a:p>
          <a:r>
            <a:rPr lang="en-GB" dirty="0" smtClean="0"/>
            <a:t>Direct payments</a:t>
          </a:r>
          <a:endParaRPr lang="en-GB" dirty="0"/>
        </a:p>
      </dgm:t>
    </dgm:pt>
    <dgm:pt modelId="{19E3DD12-EE79-4E10-8B63-8F3B918EC4C1}" type="parTrans" cxnId="{68628AF5-6038-446B-A86A-31AD72D459F5}">
      <dgm:prSet/>
      <dgm:spPr>
        <a:solidFill>
          <a:srgbClr val="C5E3A5"/>
        </a:solidFill>
      </dgm:spPr>
      <dgm:t>
        <a:bodyPr/>
        <a:lstStyle/>
        <a:p>
          <a:endParaRPr lang="en-GB"/>
        </a:p>
      </dgm:t>
    </dgm:pt>
    <dgm:pt modelId="{586EC8CC-AA92-4491-9B5C-389E7680AADE}" type="sibTrans" cxnId="{68628AF5-6038-446B-A86A-31AD72D459F5}">
      <dgm:prSet/>
      <dgm:spPr/>
      <dgm:t>
        <a:bodyPr/>
        <a:lstStyle/>
        <a:p>
          <a:endParaRPr lang="en-GB"/>
        </a:p>
      </dgm:t>
    </dgm:pt>
    <dgm:pt modelId="{8A53E94B-77F9-4D80-9E1A-28FBC1CBFB77}">
      <dgm:prSet phldrT="[Text]"/>
      <dgm:spPr>
        <a:solidFill>
          <a:srgbClr val="85C441"/>
        </a:solidFill>
      </dgm:spPr>
      <dgm:t>
        <a:bodyPr/>
        <a:lstStyle/>
        <a:p>
          <a:r>
            <a:rPr lang="en-GB" dirty="0" smtClean="0"/>
            <a:t>Preference for accommodation</a:t>
          </a:r>
          <a:endParaRPr lang="en-GB" dirty="0"/>
        </a:p>
      </dgm:t>
    </dgm:pt>
    <dgm:pt modelId="{8336358F-B6F2-4895-8D2F-35A8A5825175}" type="parTrans" cxnId="{BB7FAA65-45E4-4F69-A86C-392B7F0E76E1}">
      <dgm:prSet/>
      <dgm:spPr>
        <a:solidFill>
          <a:srgbClr val="C5E3A5"/>
        </a:solidFill>
      </dgm:spPr>
      <dgm:t>
        <a:bodyPr/>
        <a:lstStyle/>
        <a:p>
          <a:endParaRPr lang="en-GB"/>
        </a:p>
      </dgm:t>
    </dgm:pt>
    <dgm:pt modelId="{56CFE49C-BB55-4E26-B68C-4A7A5FE60F69}" type="sibTrans" cxnId="{BB7FAA65-45E4-4F69-A86C-392B7F0E76E1}">
      <dgm:prSet/>
      <dgm:spPr/>
      <dgm:t>
        <a:bodyPr/>
        <a:lstStyle/>
        <a:p>
          <a:endParaRPr lang="en-GB"/>
        </a:p>
      </dgm:t>
    </dgm:pt>
    <dgm:pt modelId="{5CC45CFD-0D17-46E3-B341-71758BEBD104}">
      <dgm:prSet phldrT="[Text]"/>
      <dgm:spPr>
        <a:solidFill>
          <a:srgbClr val="85C441"/>
        </a:solidFill>
      </dgm:spPr>
      <dgm:t>
        <a:bodyPr/>
        <a:lstStyle/>
        <a:p>
          <a:r>
            <a:rPr lang="en-GB" dirty="0" smtClean="0"/>
            <a:t>Property protected</a:t>
          </a:r>
          <a:endParaRPr lang="en-GB" dirty="0"/>
        </a:p>
      </dgm:t>
    </dgm:pt>
    <dgm:pt modelId="{F06EE1D1-259B-41F7-BF73-DBDAABFC881B}" type="parTrans" cxnId="{187371FB-ADF9-486A-BD17-81DC38FCFC4E}">
      <dgm:prSet/>
      <dgm:spPr>
        <a:solidFill>
          <a:srgbClr val="C5E3A5"/>
        </a:solidFill>
      </dgm:spPr>
      <dgm:t>
        <a:bodyPr/>
        <a:lstStyle/>
        <a:p>
          <a:endParaRPr lang="en-GB"/>
        </a:p>
      </dgm:t>
    </dgm:pt>
    <dgm:pt modelId="{89EB2516-C442-40E0-B1C4-5402AEB639F6}" type="sibTrans" cxnId="{187371FB-ADF9-486A-BD17-81DC38FCFC4E}">
      <dgm:prSet/>
      <dgm:spPr/>
      <dgm:t>
        <a:bodyPr/>
        <a:lstStyle/>
        <a:p>
          <a:endParaRPr lang="en-GB"/>
        </a:p>
      </dgm:t>
    </dgm:pt>
    <dgm:pt modelId="{8A46AC06-F950-4F66-AAB2-2C505E7EE01C}">
      <dgm:prSet phldrT="[Text]"/>
      <dgm:spPr>
        <a:solidFill>
          <a:srgbClr val="85C441"/>
        </a:solidFill>
      </dgm:spPr>
      <dgm:t>
        <a:bodyPr/>
        <a:lstStyle/>
        <a:p>
          <a:r>
            <a:rPr lang="en-GB" dirty="0" smtClean="0"/>
            <a:t>Be a carer</a:t>
          </a:r>
          <a:endParaRPr lang="en-GB" dirty="0"/>
        </a:p>
      </dgm:t>
    </dgm:pt>
    <dgm:pt modelId="{8D413887-BD95-44FC-878D-5F19372A63C7}" type="sibTrans" cxnId="{165DB8E1-E606-4A93-BCD3-BBE81D4C401E}">
      <dgm:prSet/>
      <dgm:spPr/>
      <dgm:t>
        <a:bodyPr/>
        <a:lstStyle/>
        <a:p>
          <a:endParaRPr lang="en-GB"/>
        </a:p>
      </dgm:t>
    </dgm:pt>
    <dgm:pt modelId="{BFBC8EEA-A430-4F3D-9553-132EBA98F84E}" type="parTrans" cxnId="{165DB8E1-E606-4A93-BCD3-BBE81D4C401E}">
      <dgm:prSet/>
      <dgm:spPr>
        <a:solidFill>
          <a:srgbClr val="C5E3A5"/>
        </a:solidFill>
      </dgm:spPr>
      <dgm:t>
        <a:bodyPr/>
        <a:lstStyle/>
        <a:p>
          <a:endParaRPr lang="en-GB"/>
        </a:p>
      </dgm:t>
    </dgm:pt>
    <dgm:pt modelId="{0E1FCA5B-FEC3-4E2B-9653-6F27F1A8BB0D}">
      <dgm:prSet phldrT="[Text]"/>
      <dgm:spPr>
        <a:blipFill rotWithShape="0">
          <a:blip xmlns:r="http://schemas.openxmlformats.org/officeDocument/2006/relationships" r:embed="rId1"/>
          <a:stretch>
            <a:fillRect/>
          </a:stretch>
        </a:blipFill>
      </dgm:spPr>
      <dgm:t>
        <a:bodyPr/>
        <a:lstStyle/>
        <a:p>
          <a:r>
            <a:rPr lang="en-GB" dirty="0" smtClean="0"/>
            <a:t> </a:t>
          </a:r>
          <a:endParaRPr lang="en-GB" dirty="0"/>
        </a:p>
      </dgm:t>
    </dgm:pt>
    <dgm:pt modelId="{E709BEC3-E22F-40B4-A72C-FF4879556543}" type="sibTrans" cxnId="{0D3CD566-D6B6-4508-8CF9-FBDC3A7144CC}">
      <dgm:prSet/>
      <dgm:spPr/>
      <dgm:t>
        <a:bodyPr/>
        <a:lstStyle/>
        <a:p>
          <a:endParaRPr lang="en-GB"/>
        </a:p>
      </dgm:t>
    </dgm:pt>
    <dgm:pt modelId="{6C8C03F8-DDCD-45F9-A1EC-8CC43EB64463}" type="parTrans" cxnId="{0D3CD566-D6B6-4508-8CF9-FBDC3A7144CC}">
      <dgm:prSet/>
      <dgm:spPr/>
      <dgm:t>
        <a:bodyPr/>
        <a:lstStyle/>
        <a:p>
          <a:endParaRPr lang="en-GB"/>
        </a:p>
      </dgm:t>
    </dgm:pt>
    <dgm:pt modelId="{7967D106-A64D-4E1D-A065-EE82CDB9FE85}" type="pres">
      <dgm:prSet presAssocID="{188B43E7-4362-498C-9E4C-77612B71BAD3}" presName="cycle" presStyleCnt="0">
        <dgm:presLayoutVars>
          <dgm:chMax val="1"/>
          <dgm:dir/>
          <dgm:animLvl val="ctr"/>
          <dgm:resizeHandles val="exact"/>
        </dgm:presLayoutVars>
      </dgm:prSet>
      <dgm:spPr/>
      <dgm:t>
        <a:bodyPr/>
        <a:lstStyle/>
        <a:p>
          <a:endParaRPr lang="en-GB"/>
        </a:p>
      </dgm:t>
    </dgm:pt>
    <dgm:pt modelId="{7A50912E-C8D3-4595-8949-EEA3A4261CE8}" type="pres">
      <dgm:prSet presAssocID="{0E1FCA5B-FEC3-4E2B-9653-6F27F1A8BB0D}" presName="centerShape" presStyleLbl="node0" presStyleIdx="0" presStyleCnt="1"/>
      <dgm:spPr/>
      <dgm:t>
        <a:bodyPr/>
        <a:lstStyle/>
        <a:p>
          <a:endParaRPr lang="en-GB"/>
        </a:p>
      </dgm:t>
    </dgm:pt>
    <dgm:pt modelId="{0C7A1FC3-22EC-4D4C-9CD2-D1DDFCD83140}" type="pres">
      <dgm:prSet presAssocID="{BFBC8EEA-A430-4F3D-9553-132EBA98F84E}" presName="parTrans" presStyleLbl="bgSibTrans2D1" presStyleIdx="0" presStyleCnt="4"/>
      <dgm:spPr/>
      <dgm:t>
        <a:bodyPr/>
        <a:lstStyle/>
        <a:p>
          <a:endParaRPr lang="en-GB"/>
        </a:p>
      </dgm:t>
    </dgm:pt>
    <dgm:pt modelId="{E86D38C8-81F5-47C1-B364-60309E15E841}" type="pres">
      <dgm:prSet presAssocID="{8A46AC06-F950-4F66-AAB2-2C505E7EE01C}" presName="node" presStyleLbl="node1" presStyleIdx="0" presStyleCnt="4">
        <dgm:presLayoutVars>
          <dgm:bulletEnabled val="1"/>
        </dgm:presLayoutVars>
      </dgm:prSet>
      <dgm:spPr/>
      <dgm:t>
        <a:bodyPr/>
        <a:lstStyle/>
        <a:p>
          <a:endParaRPr lang="en-GB"/>
        </a:p>
      </dgm:t>
    </dgm:pt>
    <dgm:pt modelId="{A9937B16-F678-4C6E-A030-1E1EB6093C41}" type="pres">
      <dgm:prSet presAssocID="{19E3DD12-EE79-4E10-8B63-8F3B918EC4C1}" presName="parTrans" presStyleLbl="bgSibTrans2D1" presStyleIdx="1" presStyleCnt="4"/>
      <dgm:spPr/>
      <dgm:t>
        <a:bodyPr/>
        <a:lstStyle/>
        <a:p>
          <a:endParaRPr lang="en-GB"/>
        </a:p>
      </dgm:t>
    </dgm:pt>
    <dgm:pt modelId="{3A62B187-8680-4F0F-B42A-3E5D5969053D}" type="pres">
      <dgm:prSet presAssocID="{20BBDE3C-5EEB-4A9C-AA59-217EE1212B15}" presName="node" presStyleLbl="node1" presStyleIdx="1" presStyleCnt="4">
        <dgm:presLayoutVars>
          <dgm:bulletEnabled val="1"/>
        </dgm:presLayoutVars>
      </dgm:prSet>
      <dgm:spPr/>
      <dgm:t>
        <a:bodyPr/>
        <a:lstStyle/>
        <a:p>
          <a:endParaRPr lang="en-GB"/>
        </a:p>
      </dgm:t>
    </dgm:pt>
    <dgm:pt modelId="{AA34AA9A-173D-426A-AE08-5111016F97EC}" type="pres">
      <dgm:prSet presAssocID="{8336358F-B6F2-4895-8D2F-35A8A5825175}" presName="parTrans" presStyleLbl="bgSibTrans2D1" presStyleIdx="2" presStyleCnt="4"/>
      <dgm:spPr/>
      <dgm:t>
        <a:bodyPr/>
        <a:lstStyle/>
        <a:p>
          <a:endParaRPr lang="en-GB"/>
        </a:p>
      </dgm:t>
    </dgm:pt>
    <dgm:pt modelId="{16B042F1-8330-4F1A-860E-9D1FCBD31317}" type="pres">
      <dgm:prSet presAssocID="{8A53E94B-77F9-4D80-9E1A-28FBC1CBFB77}" presName="node" presStyleLbl="node1" presStyleIdx="2" presStyleCnt="4">
        <dgm:presLayoutVars>
          <dgm:bulletEnabled val="1"/>
        </dgm:presLayoutVars>
      </dgm:prSet>
      <dgm:spPr/>
      <dgm:t>
        <a:bodyPr/>
        <a:lstStyle/>
        <a:p>
          <a:endParaRPr lang="en-GB"/>
        </a:p>
      </dgm:t>
    </dgm:pt>
    <dgm:pt modelId="{B62CCC6E-CE5D-47BC-8F43-790B7C39E5A8}" type="pres">
      <dgm:prSet presAssocID="{F06EE1D1-259B-41F7-BF73-DBDAABFC881B}" presName="parTrans" presStyleLbl="bgSibTrans2D1" presStyleIdx="3" presStyleCnt="4"/>
      <dgm:spPr/>
      <dgm:t>
        <a:bodyPr/>
        <a:lstStyle/>
        <a:p>
          <a:endParaRPr lang="en-GB"/>
        </a:p>
      </dgm:t>
    </dgm:pt>
    <dgm:pt modelId="{5A826FB4-48AB-4B13-B16A-D63EEE380E33}" type="pres">
      <dgm:prSet presAssocID="{5CC45CFD-0D17-46E3-B341-71758BEBD104}" presName="node" presStyleLbl="node1" presStyleIdx="3" presStyleCnt="4">
        <dgm:presLayoutVars>
          <dgm:bulletEnabled val="1"/>
        </dgm:presLayoutVars>
      </dgm:prSet>
      <dgm:spPr/>
      <dgm:t>
        <a:bodyPr/>
        <a:lstStyle/>
        <a:p>
          <a:endParaRPr lang="en-GB"/>
        </a:p>
      </dgm:t>
    </dgm:pt>
  </dgm:ptLst>
  <dgm:cxnLst>
    <dgm:cxn modelId="{CC4B1121-51B7-4398-BC53-4D938ADB2302}" type="presOf" srcId="{8A53E94B-77F9-4D80-9E1A-28FBC1CBFB77}" destId="{16B042F1-8330-4F1A-860E-9D1FCBD31317}" srcOrd="0" destOrd="0" presId="urn:microsoft.com/office/officeart/2005/8/layout/radial4"/>
    <dgm:cxn modelId="{E4CB4D5D-EA36-41AB-8521-D5121B4C7CF8}" type="presOf" srcId="{BFBC8EEA-A430-4F3D-9553-132EBA98F84E}" destId="{0C7A1FC3-22EC-4D4C-9CD2-D1DDFCD83140}" srcOrd="0" destOrd="0" presId="urn:microsoft.com/office/officeart/2005/8/layout/radial4"/>
    <dgm:cxn modelId="{68628AF5-6038-446B-A86A-31AD72D459F5}" srcId="{0E1FCA5B-FEC3-4E2B-9653-6F27F1A8BB0D}" destId="{20BBDE3C-5EEB-4A9C-AA59-217EE1212B15}" srcOrd="1" destOrd="0" parTransId="{19E3DD12-EE79-4E10-8B63-8F3B918EC4C1}" sibTransId="{586EC8CC-AA92-4491-9B5C-389E7680AADE}"/>
    <dgm:cxn modelId="{FF18BC02-D36E-46B0-A886-E057FE21665A}" type="presOf" srcId="{F06EE1D1-259B-41F7-BF73-DBDAABFC881B}" destId="{B62CCC6E-CE5D-47BC-8F43-790B7C39E5A8}" srcOrd="0" destOrd="0" presId="urn:microsoft.com/office/officeart/2005/8/layout/radial4"/>
    <dgm:cxn modelId="{8D138A83-F8E8-4C9D-9F99-D22FAC90399C}" type="presOf" srcId="{19E3DD12-EE79-4E10-8B63-8F3B918EC4C1}" destId="{A9937B16-F678-4C6E-A030-1E1EB6093C41}" srcOrd="0" destOrd="0" presId="urn:microsoft.com/office/officeart/2005/8/layout/radial4"/>
    <dgm:cxn modelId="{165DB8E1-E606-4A93-BCD3-BBE81D4C401E}" srcId="{0E1FCA5B-FEC3-4E2B-9653-6F27F1A8BB0D}" destId="{8A46AC06-F950-4F66-AAB2-2C505E7EE01C}" srcOrd="0" destOrd="0" parTransId="{BFBC8EEA-A430-4F3D-9553-132EBA98F84E}" sibTransId="{8D413887-BD95-44FC-878D-5F19372A63C7}"/>
    <dgm:cxn modelId="{1EDB3EE6-9035-4D39-85DD-71E561022A76}" type="presOf" srcId="{8A46AC06-F950-4F66-AAB2-2C505E7EE01C}" destId="{E86D38C8-81F5-47C1-B364-60309E15E841}" srcOrd="0" destOrd="0" presId="urn:microsoft.com/office/officeart/2005/8/layout/radial4"/>
    <dgm:cxn modelId="{6B54AE98-A497-4862-934D-3DFD9DBCD426}" type="presOf" srcId="{8336358F-B6F2-4895-8D2F-35A8A5825175}" destId="{AA34AA9A-173D-426A-AE08-5111016F97EC}" srcOrd="0" destOrd="0" presId="urn:microsoft.com/office/officeart/2005/8/layout/radial4"/>
    <dgm:cxn modelId="{A03C8EB6-D1C3-44E3-BE5F-994C1A4DE9DF}" type="presOf" srcId="{188B43E7-4362-498C-9E4C-77612B71BAD3}" destId="{7967D106-A64D-4E1D-A065-EE82CDB9FE85}" srcOrd="0" destOrd="0" presId="urn:microsoft.com/office/officeart/2005/8/layout/radial4"/>
    <dgm:cxn modelId="{BB7FAA65-45E4-4F69-A86C-392B7F0E76E1}" srcId="{0E1FCA5B-FEC3-4E2B-9653-6F27F1A8BB0D}" destId="{8A53E94B-77F9-4D80-9E1A-28FBC1CBFB77}" srcOrd="2" destOrd="0" parTransId="{8336358F-B6F2-4895-8D2F-35A8A5825175}" sibTransId="{56CFE49C-BB55-4E26-B68C-4A7A5FE60F69}"/>
    <dgm:cxn modelId="{0D3CD566-D6B6-4508-8CF9-FBDC3A7144CC}" srcId="{188B43E7-4362-498C-9E4C-77612B71BAD3}" destId="{0E1FCA5B-FEC3-4E2B-9653-6F27F1A8BB0D}" srcOrd="0" destOrd="0" parTransId="{6C8C03F8-DDCD-45F9-A1EC-8CC43EB64463}" sibTransId="{E709BEC3-E22F-40B4-A72C-FF4879556543}"/>
    <dgm:cxn modelId="{B29BF0F0-B700-41C8-BBF0-2AA9D3916ACE}" type="presOf" srcId="{5CC45CFD-0D17-46E3-B341-71758BEBD104}" destId="{5A826FB4-48AB-4B13-B16A-D63EEE380E33}" srcOrd="0" destOrd="0" presId="urn:microsoft.com/office/officeart/2005/8/layout/radial4"/>
    <dgm:cxn modelId="{DC00C44E-4F58-48BD-A9B9-7E2FF179C296}" type="presOf" srcId="{20BBDE3C-5EEB-4A9C-AA59-217EE1212B15}" destId="{3A62B187-8680-4F0F-B42A-3E5D5969053D}" srcOrd="0" destOrd="0" presId="urn:microsoft.com/office/officeart/2005/8/layout/radial4"/>
    <dgm:cxn modelId="{187371FB-ADF9-486A-BD17-81DC38FCFC4E}" srcId="{0E1FCA5B-FEC3-4E2B-9653-6F27F1A8BB0D}" destId="{5CC45CFD-0D17-46E3-B341-71758BEBD104}" srcOrd="3" destOrd="0" parTransId="{F06EE1D1-259B-41F7-BF73-DBDAABFC881B}" sibTransId="{89EB2516-C442-40E0-B1C4-5402AEB639F6}"/>
    <dgm:cxn modelId="{B17BD739-89FE-4340-B421-D4DDB86DB351}" type="presOf" srcId="{0E1FCA5B-FEC3-4E2B-9653-6F27F1A8BB0D}" destId="{7A50912E-C8D3-4595-8949-EEA3A4261CE8}" srcOrd="0" destOrd="0" presId="urn:microsoft.com/office/officeart/2005/8/layout/radial4"/>
    <dgm:cxn modelId="{12CADDD4-D56A-4EAE-9054-7B2384718764}" type="presParOf" srcId="{7967D106-A64D-4E1D-A065-EE82CDB9FE85}" destId="{7A50912E-C8D3-4595-8949-EEA3A4261CE8}" srcOrd="0" destOrd="0" presId="urn:microsoft.com/office/officeart/2005/8/layout/radial4"/>
    <dgm:cxn modelId="{DE10ECDE-D324-4596-A239-FC8C5AEA4D4F}" type="presParOf" srcId="{7967D106-A64D-4E1D-A065-EE82CDB9FE85}" destId="{0C7A1FC3-22EC-4D4C-9CD2-D1DDFCD83140}" srcOrd="1" destOrd="0" presId="urn:microsoft.com/office/officeart/2005/8/layout/radial4"/>
    <dgm:cxn modelId="{58A93FDD-CC40-4E75-9E96-566BE77C1B64}" type="presParOf" srcId="{7967D106-A64D-4E1D-A065-EE82CDB9FE85}" destId="{E86D38C8-81F5-47C1-B364-60309E15E841}" srcOrd="2" destOrd="0" presId="urn:microsoft.com/office/officeart/2005/8/layout/radial4"/>
    <dgm:cxn modelId="{2BE4B5D4-5835-40B5-ADE5-9C4595CBD13E}" type="presParOf" srcId="{7967D106-A64D-4E1D-A065-EE82CDB9FE85}" destId="{A9937B16-F678-4C6E-A030-1E1EB6093C41}" srcOrd="3" destOrd="0" presId="urn:microsoft.com/office/officeart/2005/8/layout/radial4"/>
    <dgm:cxn modelId="{DCFA7965-06F3-48DC-AB6D-B2DB72D077D5}" type="presParOf" srcId="{7967D106-A64D-4E1D-A065-EE82CDB9FE85}" destId="{3A62B187-8680-4F0F-B42A-3E5D5969053D}" srcOrd="4" destOrd="0" presId="urn:microsoft.com/office/officeart/2005/8/layout/radial4"/>
    <dgm:cxn modelId="{62B4C125-C182-47D9-B201-69281B5AC9E1}" type="presParOf" srcId="{7967D106-A64D-4E1D-A065-EE82CDB9FE85}" destId="{AA34AA9A-173D-426A-AE08-5111016F97EC}" srcOrd="5" destOrd="0" presId="urn:microsoft.com/office/officeart/2005/8/layout/radial4"/>
    <dgm:cxn modelId="{7F47C960-A5FD-497B-B708-99369A2FA2DA}" type="presParOf" srcId="{7967D106-A64D-4E1D-A065-EE82CDB9FE85}" destId="{16B042F1-8330-4F1A-860E-9D1FCBD31317}" srcOrd="6" destOrd="0" presId="urn:microsoft.com/office/officeart/2005/8/layout/radial4"/>
    <dgm:cxn modelId="{BAF45C40-104E-4ACF-8928-045F64AB2B84}" type="presParOf" srcId="{7967D106-A64D-4E1D-A065-EE82CDB9FE85}" destId="{B62CCC6E-CE5D-47BC-8F43-790B7C39E5A8}" srcOrd="7" destOrd="0" presId="urn:microsoft.com/office/officeart/2005/8/layout/radial4"/>
    <dgm:cxn modelId="{FA8A91C5-D0C6-4394-B257-C58042604B2E}" type="presParOf" srcId="{7967D106-A64D-4E1D-A065-EE82CDB9FE85}" destId="{5A826FB4-48AB-4B13-B16A-D63EEE380E33}"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E83F173-CDC8-4603-91AE-DA2828D83716}"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GB"/>
        </a:p>
      </dgm:t>
    </dgm:pt>
    <dgm:pt modelId="{BDD5B9F1-6E83-4C18-90CE-CDC57C307CEC}">
      <dgm:prSet phldrT="[Text]" custT="1"/>
      <dgm:spPr>
        <a:solidFill>
          <a:srgbClr val="85C441"/>
        </a:solidFill>
      </dgm:spPr>
      <dgm:t>
        <a:bodyPr/>
        <a:lstStyle/>
        <a:p>
          <a:r>
            <a:rPr lang="en-GB" sz="2400" dirty="0" smtClean="0">
              <a:latin typeface="Arial" panose="020B0604020202020204" pitchFamily="34" charset="0"/>
              <a:cs typeface="Arial" panose="020B0604020202020204" pitchFamily="34" charset="0"/>
            </a:rPr>
            <a:t>All adults detained in Wales</a:t>
          </a:r>
          <a:endParaRPr lang="en-GB" sz="2400" dirty="0">
            <a:latin typeface="Arial" panose="020B0604020202020204" pitchFamily="34" charset="0"/>
            <a:cs typeface="Arial" panose="020B0604020202020204" pitchFamily="34" charset="0"/>
          </a:endParaRPr>
        </a:p>
      </dgm:t>
    </dgm:pt>
    <dgm:pt modelId="{45F30D4D-8838-4F32-A5F8-67C5CC7C397B}" type="parTrans" cxnId="{001FF4C0-26CA-435C-9E05-A5FD98B61DCD}">
      <dgm:prSet/>
      <dgm:spPr/>
      <dgm:t>
        <a:bodyPr/>
        <a:lstStyle/>
        <a:p>
          <a:endParaRPr lang="en-GB"/>
        </a:p>
      </dgm:t>
    </dgm:pt>
    <dgm:pt modelId="{61B65BE0-E2B4-4247-90F8-F45B38B5B1E5}" type="sibTrans" cxnId="{001FF4C0-26CA-435C-9E05-A5FD98B61DCD}">
      <dgm:prSet/>
      <dgm:spPr/>
      <dgm:t>
        <a:bodyPr/>
        <a:lstStyle/>
        <a:p>
          <a:endParaRPr lang="en-GB"/>
        </a:p>
      </dgm:t>
    </dgm:pt>
    <dgm:pt modelId="{841136E6-362E-48A1-B336-17ED2588B04B}">
      <dgm:prSet phldrT="[Text]"/>
      <dgm:spPr>
        <a:solidFill>
          <a:srgbClr val="85C441"/>
        </a:solidFill>
      </dgm:spPr>
      <dgm:t>
        <a:bodyPr/>
        <a:lstStyle/>
        <a:p>
          <a:r>
            <a:rPr lang="en-GB" sz="2000" dirty="0" smtClean="0">
              <a:latin typeface="Arial" panose="020B0604020202020204" pitchFamily="34" charset="0"/>
              <a:cs typeface="Arial" panose="020B0604020202020204" pitchFamily="34" charset="0"/>
            </a:rPr>
            <a:t>Local authorities in Wales with secure estate establishment(s) within their boundaries</a:t>
          </a:r>
          <a:endParaRPr lang="en-GB" sz="2000" dirty="0">
            <a:latin typeface="Arial" panose="020B0604020202020204" pitchFamily="34" charset="0"/>
            <a:cs typeface="Arial" panose="020B0604020202020204" pitchFamily="34" charset="0"/>
          </a:endParaRPr>
        </a:p>
      </dgm:t>
    </dgm:pt>
    <dgm:pt modelId="{F160D27E-040C-4D31-98D2-12CC78E5BA39}" type="parTrans" cxnId="{5CDA557B-06F1-43BC-9035-EA5D21CD4025}">
      <dgm:prSet/>
      <dgm:spPr/>
      <dgm:t>
        <a:bodyPr/>
        <a:lstStyle/>
        <a:p>
          <a:endParaRPr lang="en-GB"/>
        </a:p>
      </dgm:t>
    </dgm:pt>
    <dgm:pt modelId="{E581A61D-6D93-410B-A4D4-93FA960AFE09}" type="sibTrans" cxnId="{5CDA557B-06F1-43BC-9035-EA5D21CD4025}">
      <dgm:prSet/>
      <dgm:spPr/>
      <dgm:t>
        <a:bodyPr/>
        <a:lstStyle/>
        <a:p>
          <a:endParaRPr lang="en-GB"/>
        </a:p>
      </dgm:t>
    </dgm:pt>
    <dgm:pt modelId="{86571CDF-51F7-4779-874E-45795F0A2DE1}">
      <dgm:prSet phldrT="[Text]" custT="1"/>
      <dgm:spPr>
        <a:solidFill>
          <a:srgbClr val="5CC9E3"/>
        </a:solidFill>
      </dgm:spPr>
      <dgm:t>
        <a:bodyPr/>
        <a:lstStyle/>
        <a:p>
          <a:r>
            <a:rPr lang="en-GB" sz="2400" dirty="0" smtClean="0">
              <a:solidFill>
                <a:schemeClr val="tx1"/>
              </a:solidFill>
              <a:latin typeface="Arial" panose="020B0604020202020204" pitchFamily="34" charset="0"/>
              <a:cs typeface="Arial" panose="020B0604020202020204" pitchFamily="34" charset="0"/>
            </a:rPr>
            <a:t>All adults detained in England</a:t>
          </a:r>
          <a:endParaRPr lang="en-GB" sz="2400" dirty="0">
            <a:solidFill>
              <a:schemeClr val="tx1"/>
            </a:solidFill>
            <a:latin typeface="Arial" panose="020B0604020202020204" pitchFamily="34" charset="0"/>
            <a:cs typeface="Arial" panose="020B0604020202020204" pitchFamily="34" charset="0"/>
          </a:endParaRPr>
        </a:p>
      </dgm:t>
    </dgm:pt>
    <dgm:pt modelId="{4FA41058-CF08-42E3-BD97-B72F334B5038}" type="parTrans" cxnId="{34394E78-7C0F-434B-B257-FA2033561838}">
      <dgm:prSet/>
      <dgm:spPr/>
      <dgm:t>
        <a:bodyPr/>
        <a:lstStyle/>
        <a:p>
          <a:endParaRPr lang="en-GB"/>
        </a:p>
      </dgm:t>
    </dgm:pt>
    <dgm:pt modelId="{B7FCF6B0-47DC-4FBA-BE59-CF158E4CC705}" type="sibTrans" cxnId="{34394E78-7C0F-434B-B257-FA2033561838}">
      <dgm:prSet/>
      <dgm:spPr/>
      <dgm:t>
        <a:bodyPr/>
        <a:lstStyle/>
        <a:p>
          <a:endParaRPr lang="en-GB"/>
        </a:p>
      </dgm:t>
    </dgm:pt>
    <dgm:pt modelId="{515A58E4-61B0-4D8B-BFF7-A210448E446E}">
      <dgm:prSet phldrT="[Text]" custT="1"/>
      <dgm:spPr>
        <a:solidFill>
          <a:srgbClr val="5CC9E3"/>
        </a:solidFill>
      </dgm:spPr>
      <dgm:t>
        <a:bodyPr/>
        <a:lstStyle/>
        <a:p>
          <a:r>
            <a:rPr lang="en-GB" sz="2000" dirty="0" smtClean="0">
              <a:solidFill>
                <a:schemeClr val="tx1"/>
              </a:solidFill>
              <a:latin typeface="Arial" panose="020B0604020202020204" pitchFamily="34" charset="0"/>
              <a:cs typeface="Arial" panose="020B0604020202020204" pitchFamily="34" charset="0"/>
            </a:rPr>
            <a:t>Local authorities in England with secure estate establishment(s) within their boundaries</a:t>
          </a:r>
          <a:endParaRPr lang="en-GB" sz="2000" dirty="0">
            <a:solidFill>
              <a:schemeClr val="tx1"/>
            </a:solidFill>
            <a:latin typeface="Arial" panose="020B0604020202020204" pitchFamily="34" charset="0"/>
            <a:cs typeface="Arial" panose="020B0604020202020204" pitchFamily="34" charset="0"/>
          </a:endParaRPr>
        </a:p>
      </dgm:t>
    </dgm:pt>
    <dgm:pt modelId="{1CB608B2-7934-4181-80E1-A5F1F48F207B}" type="parTrans" cxnId="{9F340CA9-2036-427C-B95D-BA87623DBDB1}">
      <dgm:prSet/>
      <dgm:spPr/>
      <dgm:t>
        <a:bodyPr/>
        <a:lstStyle/>
        <a:p>
          <a:endParaRPr lang="en-GB"/>
        </a:p>
      </dgm:t>
    </dgm:pt>
    <dgm:pt modelId="{0E3B3783-06D2-4BDF-967F-3964318C6709}" type="sibTrans" cxnId="{9F340CA9-2036-427C-B95D-BA87623DBDB1}">
      <dgm:prSet/>
      <dgm:spPr/>
      <dgm:t>
        <a:bodyPr/>
        <a:lstStyle/>
        <a:p>
          <a:endParaRPr lang="en-GB"/>
        </a:p>
      </dgm:t>
    </dgm:pt>
    <dgm:pt modelId="{406596B7-C663-4B4E-979D-300A691D3E1C}">
      <dgm:prSet phldrT="[Text]" custT="1"/>
      <dgm:spPr>
        <a:solidFill>
          <a:srgbClr val="EF9526"/>
        </a:solidFill>
      </dgm:spPr>
      <dgm:t>
        <a:bodyPr/>
        <a:lstStyle/>
        <a:p>
          <a:r>
            <a:rPr lang="en-GB" sz="2400" dirty="0" smtClean="0">
              <a:latin typeface="Arial" panose="020B0604020202020204" pitchFamily="34" charset="0"/>
              <a:cs typeface="Arial" panose="020B0604020202020204" pitchFamily="34" charset="0"/>
            </a:rPr>
            <a:t>Transition for young people who become 18</a:t>
          </a:r>
          <a:endParaRPr lang="en-GB" sz="2400" dirty="0">
            <a:latin typeface="Arial" panose="020B0604020202020204" pitchFamily="34" charset="0"/>
            <a:cs typeface="Arial" panose="020B0604020202020204" pitchFamily="34" charset="0"/>
          </a:endParaRPr>
        </a:p>
      </dgm:t>
    </dgm:pt>
    <dgm:pt modelId="{7B83FEFB-1556-4E2F-B6B4-3840A4610CD9}" type="parTrans" cxnId="{F9DE3127-2B69-4996-8CB5-A5D8A7A94C47}">
      <dgm:prSet/>
      <dgm:spPr/>
      <dgm:t>
        <a:bodyPr/>
        <a:lstStyle/>
        <a:p>
          <a:endParaRPr lang="en-GB"/>
        </a:p>
      </dgm:t>
    </dgm:pt>
    <dgm:pt modelId="{5B87C9E3-E471-4209-BAEA-E2BA75788C07}" type="sibTrans" cxnId="{F9DE3127-2B69-4996-8CB5-A5D8A7A94C47}">
      <dgm:prSet/>
      <dgm:spPr/>
      <dgm:t>
        <a:bodyPr/>
        <a:lstStyle/>
        <a:p>
          <a:endParaRPr lang="en-GB"/>
        </a:p>
      </dgm:t>
    </dgm:pt>
    <dgm:pt modelId="{B1E40852-F1F6-49F1-BC1B-53E02618AC88}">
      <dgm:prSet phldrT="[Text]" custT="1"/>
      <dgm:spPr>
        <a:solidFill>
          <a:srgbClr val="EF9526"/>
        </a:solidFill>
      </dgm:spPr>
      <dgm:t>
        <a:bodyPr/>
        <a:lstStyle/>
        <a:p>
          <a:r>
            <a:rPr lang="en-GB" sz="2000" dirty="0" smtClean="0">
              <a:latin typeface="Arial" panose="020B0604020202020204" pitchFamily="34" charset="0"/>
              <a:cs typeface="Arial" panose="020B0604020202020204" pitchFamily="34" charset="0"/>
            </a:rPr>
            <a:t>The local authority where the prison is located </a:t>
          </a:r>
          <a:r>
            <a:rPr lang="en-GB" sz="2000" dirty="0" smtClean="0">
              <a:solidFill>
                <a:schemeClr val="bg1"/>
              </a:solidFill>
              <a:effectLst/>
              <a:latin typeface="Arial" panose="020B0604020202020204" pitchFamily="34" charset="0"/>
              <a:ea typeface="+mn-ea"/>
              <a:cs typeface="Arial" panose="020B0604020202020204" pitchFamily="34" charset="0"/>
            </a:rPr>
            <a:t>to which that young person is transferred</a:t>
          </a:r>
          <a:endParaRPr lang="en-GB" sz="2000" dirty="0">
            <a:solidFill>
              <a:schemeClr val="bg1"/>
            </a:solidFill>
            <a:latin typeface="Arial" panose="020B0604020202020204" pitchFamily="34" charset="0"/>
            <a:cs typeface="Arial" panose="020B0604020202020204" pitchFamily="34" charset="0"/>
          </a:endParaRPr>
        </a:p>
      </dgm:t>
    </dgm:pt>
    <dgm:pt modelId="{818241D5-5442-41D6-985F-F1BA6389BF2F}" type="parTrans" cxnId="{EB465940-BD4C-47B3-B2F4-CE3040242270}">
      <dgm:prSet/>
      <dgm:spPr/>
      <dgm:t>
        <a:bodyPr/>
        <a:lstStyle/>
        <a:p>
          <a:endParaRPr lang="en-GB"/>
        </a:p>
      </dgm:t>
    </dgm:pt>
    <dgm:pt modelId="{37785527-425F-4872-95AC-EC397B71A9AB}" type="sibTrans" cxnId="{EB465940-BD4C-47B3-B2F4-CE3040242270}">
      <dgm:prSet/>
      <dgm:spPr/>
      <dgm:t>
        <a:bodyPr/>
        <a:lstStyle/>
        <a:p>
          <a:endParaRPr lang="en-GB"/>
        </a:p>
      </dgm:t>
    </dgm:pt>
    <dgm:pt modelId="{93C64997-6E04-4492-9FA4-3152B4A9FCA1}">
      <dgm:prSet phldrT="[Text]" custT="1"/>
      <dgm:spPr>
        <a:solidFill>
          <a:srgbClr val="EF9526"/>
        </a:solidFill>
      </dgm:spPr>
      <dgm:t>
        <a:bodyPr/>
        <a:lstStyle/>
        <a:p>
          <a:r>
            <a:rPr lang="en-GB" sz="2000" dirty="0" smtClean="0">
              <a:latin typeface="Arial" panose="020B0604020202020204" pitchFamily="34" charset="0"/>
              <a:cs typeface="Arial" panose="020B0604020202020204" pitchFamily="34" charset="0"/>
            </a:rPr>
            <a:t>The home local authority for care leavers</a:t>
          </a:r>
          <a:endParaRPr lang="en-GB" sz="2000" dirty="0">
            <a:latin typeface="Arial" panose="020B0604020202020204" pitchFamily="34" charset="0"/>
            <a:cs typeface="Arial" panose="020B0604020202020204" pitchFamily="34" charset="0"/>
          </a:endParaRPr>
        </a:p>
      </dgm:t>
    </dgm:pt>
    <dgm:pt modelId="{8E9C4B82-B079-4A50-ACD0-969BD38A53E5}" type="parTrans" cxnId="{FB052040-D969-4797-A71D-11809457653B}">
      <dgm:prSet/>
      <dgm:spPr/>
      <dgm:t>
        <a:bodyPr/>
        <a:lstStyle/>
        <a:p>
          <a:endParaRPr lang="en-GB"/>
        </a:p>
      </dgm:t>
    </dgm:pt>
    <dgm:pt modelId="{D415B32F-AC4A-4C6B-9B6B-4E5EA7DD258C}" type="sibTrans" cxnId="{FB052040-D969-4797-A71D-11809457653B}">
      <dgm:prSet/>
      <dgm:spPr/>
      <dgm:t>
        <a:bodyPr/>
        <a:lstStyle/>
        <a:p>
          <a:endParaRPr lang="en-GB"/>
        </a:p>
      </dgm:t>
    </dgm:pt>
    <dgm:pt modelId="{891D5F54-19E5-4B9C-BC99-D8E0A6346314}" type="pres">
      <dgm:prSet presAssocID="{0E83F173-CDC8-4603-91AE-DA2828D83716}" presName="linear" presStyleCnt="0">
        <dgm:presLayoutVars>
          <dgm:dir/>
          <dgm:resizeHandles val="exact"/>
        </dgm:presLayoutVars>
      </dgm:prSet>
      <dgm:spPr/>
      <dgm:t>
        <a:bodyPr/>
        <a:lstStyle/>
        <a:p>
          <a:endParaRPr lang="en-GB"/>
        </a:p>
      </dgm:t>
    </dgm:pt>
    <dgm:pt modelId="{3D45D0CD-239E-4B28-87E5-544794430389}" type="pres">
      <dgm:prSet presAssocID="{BDD5B9F1-6E83-4C18-90CE-CDC57C307CEC}" presName="comp" presStyleCnt="0"/>
      <dgm:spPr/>
    </dgm:pt>
    <dgm:pt modelId="{A0458C39-D962-4B31-B456-70D8BC21EE4B}" type="pres">
      <dgm:prSet presAssocID="{BDD5B9F1-6E83-4C18-90CE-CDC57C307CEC}" presName="box" presStyleLbl="node1" presStyleIdx="0" presStyleCnt="3"/>
      <dgm:spPr/>
      <dgm:t>
        <a:bodyPr/>
        <a:lstStyle/>
        <a:p>
          <a:endParaRPr lang="en-GB"/>
        </a:p>
      </dgm:t>
    </dgm:pt>
    <dgm:pt modelId="{9444FACA-1BB0-4452-B239-09EA1147D2C6}" type="pres">
      <dgm:prSet presAssocID="{BDD5B9F1-6E83-4C18-90CE-CDC57C307CEC}" presName="img" presStyleLbl="fgImgPlace1" presStyleIdx="0" presStyleCnt="3"/>
      <dgm:spPr>
        <a:blipFill rotWithShape="1">
          <a:blip xmlns:r="http://schemas.openxmlformats.org/officeDocument/2006/relationships" r:embed="rId1"/>
          <a:stretch>
            <a:fillRect/>
          </a:stretch>
        </a:blipFill>
      </dgm:spPr>
    </dgm:pt>
    <dgm:pt modelId="{93821275-8C46-4C61-8C47-C086EBB77DCF}" type="pres">
      <dgm:prSet presAssocID="{BDD5B9F1-6E83-4C18-90CE-CDC57C307CEC}" presName="text" presStyleLbl="node1" presStyleIdx="0" presStyleCnt="3">
        <dgm:presLayoutVars>
          <dgm:bulletEnabled val="1"/>
        </dgm:presLayoutVars>
      </dgm:prSet>
      <dgm:spPr/>
      <dgm:t>
        <a:bodyPr/>
        <a:lstStyle/>
        <a:p>
          <a:endParaRPr lang="en-GB"/>
        </a:p>
      </dgm:t>
    </dgm:pt>
    <dgm:pt modelId="{0A8030A0-5601-4AAB-A666-C5AA9E4ED6B2}" type="pres">
      <dgm:prSet presAssocID="{61B65BE0-E2B4-4247-90F8-F45B38B5B1E5}" presName="spacer" presStyleCnt="0"/>
      <dgm:spPr/>
    </dgm:pt>
    <dgm:pt modelId="{36576653-34B4-4F6A-AD9A-698374CEC47A}" type="pres">
      <dgm:prSet presAssocID="{86571CDF-51F7-4779-874E-45795F0A2DE1}" presName="comp" presStyleCnt="0"/>
      <dgm:spPr/>
    </dgm:pt>
    <dgm:pt modelId="{8AD35E17-BE6C-4B0F-B093-1D338FFA72C5}" type="pres">
      <dgm:prSet presAssocID="{86571CDF-51F7-4779-874E-45795F0A2DE1}" presName="box" presStyleLbl="node1" presStyleIdx="1" presStyleCnt="3"/>
      <dgm:spPr/>
      <dgm:t>
        <a:bodyPr/>
        <a:lstStyle/>
        <a:p>
          <a:endParaRPr lang="en-GB"/>
        </a:p>
      </dgm:t>
    </dgm:pt>
    <dgm:pt modelId="{A372BE60-469D-4B38-A83C-551EB04C9021}" type="pres">
      <dgm:prSet presAssocID="{86571CDF-51F7-4779-874E-45795F0A2DE1}" presName="img" presStyleLbl="fgImgPlace1" presStyleIdx="1" presStyleCnt="3"/>
      <dgm:spPr>
        <a:blipFill rotWithShape="1">
          <a:blip xmlns:r="http://schemas.openxmlformats.org/officeDocument/2006/relationships" r:embed="rId2"/>
          <a:stretch>
            <a:fillRect/>
          </a:stretch>
        </a:blipFill>
      </dgm:spPr>
    </dgm:pt>
    <dgm:pt modelId="{4A6EC392-DBC8-46AE-B66E-C1EF8EDAC336}" type="pres">
      <dgm:prSet presAssocID="{86571CDF-51F7-4779-874E-45795F0A2DE1}" presName="text" presStyleLbl="node1" presStyleIdx="1" presStyleCnt="3">
        <dgm:presLayoutVars>
          <dgm:bulletEnabled val="1"/>
        </dgm:presLayoutVars>
      </dgm:prSet>
      <dgm:spPr/>
      <dgm:t>
        <a:bodyPr/>
        <a:lstStyle/>
        <a:p>
          <a:endParaRPr lang="en-GB"/>
        </a:p>
      </dgm:t>
    </dgm:pt>
    <dgm:pt modelId="{33490272-0F66-4B93-8D59-7F23AF28E0E9}" type="pres">
      <dgm:prSet presAssocID="{B7FCF6B0-47DC-4FBA-BE59-CF158E4CC705}" presName="spacer" presStyleCnt="0"/>
      <dgm:spPr/>
    </dgm:pt>
    <dgm:pt modelId="{53F2B325-97FE-4C54-B1E2-15BD262FB34D}" type="pres">
      <dgm:prSet presAssocID="{406596B7-C663-4B4E-979D-300A691D3E1C}" presName="comp" presStyleCnt="0"/>
      <dgm:spPr/>
    </dgm:pt>
    <dgm:pt modelId="{FDC24DEC-702B-4B1D-96F2-CFAF1F439CD8}" type="pres">
      <dgm:prSet presAssocID="{406596B7-C663-4B4E-979D-300A691D3E1C}" presName="box" presStyleLbl="node1" presStyleIdx="2" presStyleCnt="3"/>
      <dgm:spPr/>
      <dgm:t>
        <a:bodyPr/>
        <a:lstStyle/>
        <a:p>
          <a:endParaRPr lang="en-GB"/>
        </a:p>
      </dgm:t>
    </dgm:pt>
    <dgm:pt modelId="{37FBA040-1413-46A6-88D7-BC04644F9496}" type="pres">
      <dgm:prSet presAssocID="{406596B7-C663-4B4E-979D-300A691D3E1C}" presName="img" presStyleLbl="fgImgPlace1" presStyleIdx="2" presStyleCnt="3"/>
      <dgm:spPr>
        <a:blipFill rotWithShape="1">
          <a:blip xmlns:r="http://schemas.openxmlformats.org/officeDocument/2006/relationships" r:embed="rId3"/>
          <a:stretch>
            <a:fillRect/>
          </a:stretch>
        </a:blipFill>
      </dgm:spPr>
      <dgm:t>
        <a:bodyPr/>
        <a:lstStyle/>
        <a:p>
          <a:endParaRPr lang="en-GB"/>
        </a:p>
      </dgm:t>
    </dgm:pt>
    <dgm:pt modelId="{010E870D-5811-49BD-9066-7AB0FB6B3914}" type="pres">
      <dgm:prSet presAssocID="{406596B7-C663-4B4E-979D-300A691D3E1C}" presName="text" presStyleLbl="node1" presStyleIdx="2" presStyleCnt="3">
        <dgm:presLayoutVars>
          <dgm:bulletEnabled val="1"/>
        </dgm:presLayoutVars>
      </dgm:prSet>
      <dgm:spPr/>
      <dgm:t>
        <a:bodyPr/>
        <a:lstStyle/>
        <a:p>
          <a:endParaRPr lang="en-GB"/>
        </a:p>
      </dgm:t>
    </dgm:pt>
  </dgm:ptLst>
  <dgm:cxnLst>
    <dgm:cxn modelId="{001FF4C0-26CA-435C-9E05-A5FD98B61DCD}" srcId="{0E83F173-CDC8-4603-91AE-DA2828D83716}" destId="{BDD5B9F1-6E83-4C18-90CE-CDC57C307CEC}" srcOrd="0" destOrd="0" parTransId="{45F30D4D-8838-4F32-A5F8-67C5CC7C397B}" sibTransId="{61B65BE0-E2B4-4247-90F8-F45B38B5B1E5}"/>
    <dgm:cxn modelId="{6C126129-9B86-4199-93F2-73F0DEE1078B}" type="presOf" srcId="{406596B7-C663-4B4E-979D-300A691D3E1C}" destId="{010E870D-5811-49BD-9066-7AB0FB6B3914}" srcOrd="1" destOrd="0" presId="urn:microsoft.com/office/officeart/2005/8/layout/vList4"/>
    <dgm:cxn modelId="{5CDA557B-06F1-43BC-9035-EA5D21CD4025}" srcId="{BDD5B9F1-6E83-4C18-90CE-CDC57C307CEC}" destId="{841136E6-362E-48A1-B336-17ED2588B04B}" srcOrd="0" destOrd="0" parTransId="{F160D27E-040C-4D31-98D2-12CC78E5BA39}" sibTransId="{E581A61D-6D93-410B-A4D4-93FA960AFE09}"/>
    <dgm:cxn modelId="{AB673FE2-A969-4689-AA7A-FA0C3F25E041}" type="presOf" srcId="{BDD5B9F1-6E83-4C18-90CE-CDC57C307CEC}" destId="{93821275-8C46-4C61-8C47-C086EBB77DCF}" srcOrd="1" destOrd="0" presId="urn:microsoft.com/office/officeart/2005/8/layout/vList4"/>
    <dgm:cxn modelId="{864F9CD5-55FC-4853-8779-0F8294A3416D}" type="presOf" srcId="{BDD5B9F1-6E83-4C18-90CE-CDC57C307CEC}" destId="{A0458C39-D962-4B31-B456-70D8BC21EE4B}" srcOrd="0" destOrd="0" presId="urn:microsoft.com/office/officeart/2005/8/layout/vList4"/>
    <dgm:cxn modelId="{EB465940-BD4C-47B3-B2F4-CE3040242270}" srcId="{406596B7-C663-4B4E-979D-300A691D3E1C}" destId="{B1E40852-F1F6-49F1-BC1B-53E02618AC88}" srcOrd="0" destOrd="0" parTransId="{818241D5-5442-41D6-985F-F1BA6389BF2F}" sibTransId="{37785527-425F-4872-95AC-EC397B71A9AB}"/>
    <dgm:cxn modelId="{4876FBE2-250D-4A7F-A6D1-D9395D65423C}" type="presOf" srcId="{406596B7-C663-4B4E-979D-300A691D3E1C}" destId="{FDC24DEC-702B-4B1D-96F2-CFAF1F439CD8}" srcOrd="0" destOrd="0" presId="urn:microsoft.com/office/officeart/2005/8/layout/vList4"/>
    <dgm:cxn modelId="{7E43C598-E3F5-4F97-9494-1069952B0776}" type="presOf" srcId="{93C64997-6E04-4492-9FA4-3152B4A9FCA1}" destId="{FDC24DEC-702B-4B1D-96F2-CFAF1F439CD8}" srcOrd="0" destOrd="2" presId="urn:microsoft.com/office/officeart/2005/8/layout/vList4"/>
    <dgm:cxn modelId="{784FF116-5812-4D57-A326-A9140AC1BC39}" type="presOf" srcId="{0E83F173-CDC8-4603-91AE-DA2828D83716}" destId="{891D5F54-19E5-4B9C-BC99-D8E0A6346314}" srcOrd="0" destOrd="0" presId="urn:microsoft.com/office/officeart/2005/8/layout/vList4"/>
    <dgm:cxn modelId="{189F3210-6547-4969-B5E3-476280BF01E8}" type="presOf" srcId="{841136E6-362E-48A1-B336-17ED2588B04B}" destId="{93821275-8C46-4C61-8C47-C086EBB77DCF}" srcOrd="1" destOrd="1" presId="urn:microsoft.com/office/officeart/2005/8/layout/vList4"/>
    <dgm:cxn modelId="{3023828D-42B4-4191-9F70-C9B53F8A837D}" type="presOf" srcId="{515A58E4-61B0-4D8B-BFF7-A210448E446E}" destId="{8AD35E17-BE6C-4B0F-B093-1D338FFA72C5}" srcOrd="0" destOrd="1" presId="urn:microsoft.com/office/officeart/2005/8/layout/vList4"/>
    <dgm:cxn modelId="{7C9ED82D-3B84-4C8E-BD20-5C3ECF2A5D9A}" type="presOf" srcId="{93C64997-6E04-4492-9FA4-3152B4A9FCA1}" destId="{010E870D-5811-49BD-9066-7AB0FB6B3914}" srcOrd="1" destOrd="2" presId="urn:microsoft.com/office/officeart/2005/8/layout/vList4"/>
    <dgm:cxn modelId="{9F340CA9-2036-427C-B95D-BA87623DBDB1}" srcId="{86571CDF-51F7-4779-874E-45795F0A2DE1}" destId="{515A58E4-61B0-4D8B-BFF7-A210448E446E}" srcOrd="0" destOrd="0" parTransId="{1CB608B2-7934-4181-80E1-A5F1F48F207B}" sibTransId="{0E3B3783-06D2-4BDF-967F-3964318C6709}"/>
    <dgm:cxn modelId="{67A110F0-AFC0-4AE9-BF8C-2B4E40AC789A}" type="presOf" srcId="{86571CDF-51F7-4779-874E-45795F0A2DE1}" destId="{4A6EC392-DBC8-46AE-B66E-C1EF8EDAC336}" srcOrd="1" destOrd="0" presId="urn:microsoft.com/office/officeart/2005/8/layout/vList4"/>
    <dgm:cxn modelId="{FB052040-D969-4797-A71D-11809457653B}" srcId="{406596B7-C663-4B4E-979D-300A691D3E1C}" destId="{93C64997-6E04-4492-9FA4-3152B4A9FCA1}" srcOrd="1" destOrd="0" parTransId="{8E9C4B82-B079-4A50-ACD0-969BD38A53E5}" sibTransId="{D415B32F-AC4A-4C6B-9B6B-4E5EA7DD258C}"/>
    <dgm:cxn modelId="{145ADC3B-9A81-40FA-9765-E65C7E720DA7}" type="presOf" srcId="{515A58E4-61B0-4D8B-BFF7-A210448E446E}" destId="{4A6EC392-DBC8-46AE-B66E-C1EF8EDAC336}" srcOrd="1" destOrd="1" presId="urn:microsoft.com/office/officeart/2005/8/layout/vList4"/>
    <dgm:cxn modelId="{34394E78-7C0F-434B-B257-FA2033561838}" srcId="{0E83F173-CDC8-4603-91AE-DA2828D83716}" destId="{86571CDF-51F7-4779-874E-45795F0A2DE1}" srcOrd="1" destOrd="0" parTransId="{4FA41058-CF08-42E3-BD97-B72F334B5038}" sibTransId="{B7FCF6B0-47DC-4FBA-BE59-CF158E4CC705}"/>
    <dgm:cxn modelId="{E70BB2DB-591B-4D6A-8CD0-328E4F267A8F}" type="presOf" srcId="{86571CDF-51F7-4779-874E-45795F0A2DE1}" destId="{8AD35E17-BE6C-4B0F-B093-1D338FFA72C5}" srcOrd="0" destOrd="0" presId="urn:microsoft.com/office/officeart/2005/8/layout/vList4"/>
    <dgm:cxn modelId="{64F590BD-50F4-40CA-BC55-234904241763}" type="presOf" srcId="{841136E6-362E-48A1-B336-17ED2588B04B}" destId="{A0458C39-D962-4B31-B456-70D8BC21EE4B}" srcOrd="0" destOrd="1" presId="urn:microsoft.com/office/officeart/2005/8/layout/vList4"/>
    <dgm:cxn modelId="{F9DE3127-2B69-4996-8CB5-A5D8A7A94C47}" srcId="{0E83F173-CDC8-4603-91AE-DA2828D83716}" destId="{406596B7-C663-4B4E-979D-300A691D3E1C}" srcOrd="2" destOrd="0" parTransId="{7B83FEFB-1556-4E2F-B6B4-3840A4610CD9}" sibTransId="{5B87C9E3-E471-4209-BAEA-E2BA75788C07}"/>
    <dgm:cxn modelId="{F960AE3F-8458-4C70-AA28-F6855F4C453B}" type="presOf" srcId="{B1E40852-F1F6-49F1-BC1B-53E02618AC88}" destId="{010E870D-5811-49BD-9066-7AB0FB6B3914}" srcOrd="1" destOrd="1" presId="urn:microsoft.com/office/officeart/2005/8/layout/vList4"/>
    <dgm:cxn modelId="{2565B9DA-36EC-445E-8253-B24DD031FA19}" type="presOf" srcId="{B1E40852-F1F6-49F1-BC1B-53E02618AC88}" destId="{FDC24DEC-702B-4B1D-96F2-CFAF1F439CD8}" srcOrd="0" destOrd="1" presId="urn:microsoft.com/office/officeart/2005/8/layout/vList4"/>
    <dgm:cxn modelId="{0F7CCA4C-D7D4-4FB6-B7CD-826293AB0E0C}" type="presParOf" srcId="{891D5F54-19E5-4B9C-BC99-D8E0A6346314}" destId="{3D45D0CD-239E-4B28-87E5-544794430389}" srcOrd="0" destOrd="0" presId="urn:microsoft.com/office/officeart/2005/8/layout/vList4"/>
    <dgm:cxn modelId="{CB20BFA2-C9D2-4F1C-BDA5-C8827250776D}" type="presParOf" srcId="{3D45D0CD-239E-4B28-87E5-544794430389}" destId="{A0458C39-D962-4B31-B456-70D8BC21EE4B}" srcOrd="0" destOrd="0" presId="urn:microsoft.com/office/officeart/2005/8/layout/vList4"/>
    <dgm:cxn modelId="{9EE0C471-223A-4B4C-93B4-065D9BF04BA9}" type="presParOf" srcId="{3D45D0CD-239E-4B28-87E5-544794430389}" destId="{9444FACA-1BB0-4452-B239-09EA1147D2C6}" srcOrd="1" destOrd="0" presId="urn:microsoft.com/office/officeart/2005/8/layout/vList4"/>
    <dgm:cxn modelId="{770C3810-2490-4DE6-8E13-B03BC2AE9B2B}" type="presParOf" srcId="{3D45D0CD-239E-4B28-87E5-544794430389}" destId="{93821275-8C46-4C61-8C47-C086EBB77DCF}" srcOrd="2" destOrd="0" presId="urn:microsoft.com/office/officeart/2005/8/layout/vList4"/>
    <dgm:cxn modelId="{A824B352-1545-4C96-95FC-5C64FCF81ACD}" type="presParOf" srcId="{891D5F54-19E5-4B9C-BC99-D8E0A6346314}" destId="{0A8030A0-5601-4AAB-A666-C5AA9E4ED6B2}" srcOrd="1" destOrd="0" presId="urn:microsoft.com/office/officeart/2005/8/layout/vList4"/>
    <dgm:cxn modelId="{8F08E874-22D4-42EC-8C28-A677D7207513}" type="presParOf" srcId="{891D5F54-19E5-4B9C-BC99-D8E0A6346314}" destId="{36576653-34B4-4F6A-AD9A-698374CEC47A}" srcOrd="2" destOrd="0" presId="urn:microsoft.com/office/officeart/2005/8/layout/vList4"/>
    <dgm:cxn modelId="{2D5D96BC-F88C-480E-BADB-2B7B872422EE}" type="presParOf" srcId="{36576653-34B4-4F6A-AD9A-698374CEC47A}" destId="{8AD35E17-BE6C-4B0F-B093-1D338FFA72C5}" srcOrd="0" destOrd="0" presId="urn:microsoft.com/office/officeart/2005/8/layout/vList4"/>
    <dgm:cxn modelId="{6E222A21-C21D-4CED-AFF9-2F65CFF5F6EC}" type="presParOf" srcId="{36576653-34B4-4F6A-AD9A-698374CEC47A}" destId="{A372BE60-469D-4B38-A83C-551EB04C9021}" srcOrd="1" destOrd="0" presId="urn:microsoft.com/office/officeart/2005/8/layout/vList4"/>
    <dgm:cxn modelId="{266EF964-C1E8-4E8F-BA27-9F01F0930702}" type="presParOf" srcId="{36576653-34B4-4F6A-AD9A-698374CEC47A}" destId="{4A6EC392-DBC8-46AE-B66E-C1EF8EDAC336}" srcOrd="2" destOrd="0" presId="urn:microsoft.com/office/officeart/2005/8/layout/vList4"/>
    <dgm:cxn modelId="{0E699CE9-D75E-4F96-A9CE-2E9B77C00AF0}" type="presParOf" srcId="{891D5F54-19E5-4B9C-BC99-D8E0A6346314}" destId="{33490272-0F66-4B93-8D59-7F23AF28E0E9}" srcOrd="3" destOrd="0" presId="urn:microsoft.com/office/officeart/2005/8/layout/vList4"/>
    <dgm:cxn modelId="{2F8B95E2-CED8-4622-BBD2-13A74CA9DAA4}" type="presParOf" srcId="{891D5F54-19E5-4B9C-BC99-D8E0A6346314}" destId="{53F2B325-97FE-4C54-B1E2-15BD262FB34D}" srcOrd="4" destOrd="0" presId="urn:microsoft.com/office/officeart/2005/8/layout/vList4"/>
    <dgm:cxn modelId="{333DA225-E5C7-4649-8069-FD52A18C28AF}" type="presParOf" srcId="{53F2B325-97FE-4C54-B1E2-15BD262FB34D}" destId="{FDC24DEC-702B-4B1D-96F2-CFAF1F439CD8}" srcOrd="0" destOrd="0" presId="urn:microsoft.com/office/officeart/2005/8/layout/vList4"/>
    <dgm:cxn modelId="{45FFEF47-0C2A-44AD-8E09-211F232A6062}" type="presParOf" srcId="{53F2B325-97FE-4C54-B1E2-15BD262FB34D}" destId="{37FBA040-1413-46A6-88D7-BC04644F9496}" srcOrd="1" destOrd="0" presId="urn:microsoft.com/office/officeart/2005/8/layout/vList4"/>
    <dgm:cxn modelId="{88DD5369-6D12-4521-ADBB-A6B6DB34836A}" type="presParOf" srcId="{53F2B325-97FE-4C54-B1E2-15BD262FB34D}" destId="{010E870D-5811-49BD-9066-7AB0FB6B3914}"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BE84905-C32D-4B15-B390-DA14F9145578}"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GB"/>
        </a:p>
      </dgm:t>
    </dgm:pt>
    <dgm:pt modelId="{02035CE1-CC62-425E-90DA-7FC1B4B7CD9D}">
      <dgm:prSet phldrT="[Text]" custT="1"/>
      <dgm:spPr>
        <a:solidFill>
          <a:srgbClr val="85C441"/>
        </a:solidFill>
      </dgm:spPr>
      <dgm:t>
        <a:bodyPr/>
        <a:lstStyle/>
        <a:p>
          <a:r>
            <a:rPr lang="en-GB" sz="2400" dirty="0" smtClean="0">
              <a:latin typeface="Arial" panose="020B0604020202020204" pitchFamily="34" charset="0"/>
              <a:cs typeface="Arial" panose="020B0604020202020204" pitchFamily="34" charset="0"/>
            </a:rPr>
            <a:t>Release from or transfer within the secure estate</a:t>
          </a:r>
          <a:endParaRPr lang="en-GB" sz="2400" dirty="0">
            <a:latin typeface="Arial" panose="020B0604020202020204" pitchFamily="34" charset="0"/>
            <a:cs typeface="Arial" panose="020B0604020202020204" pitchFamily="34" charset="0"/>
          </a:endParaRPr>
        </a:p>
      </dgm:t>
    </dgm:pt>
    <dgm:pt modelId="{B78133F8-7F2B-484A-8029-ADA8E75A17BC}" type="parTrans" cxnId="{CC3CECBB-95AC-4B94-AF6F-1B8F981E77CC}">
      <dgm:prSet/>
      <dgm:spPr/>
      <dgm:t>
        <a:bodyPr/>
        <a:lstStyle/>
        <a:p>
          <a:endParaRPr lang="en-GB"/>
        </a:p>
      </dgm:t>
    </dgm:pt>
    <dgm:pt modelId="{B91FB8F8-E928-431B-9C59-A638048B27B4}" type="sibTrans" cxnId="{CC3CECBB-95AC-4B94-AF6F-1B8F981E77CC}">
      <dgm:prSet/>
      <dgm:spPr/>
      <dgm:t>
        <a:bodyPr/>
        <a:lstStyle/>
        <a:p>
          <a:endParaRPr lang="en-GB"/>
        </a:p>
      </dgm:t>
    </dgm:pt>
    <dgm:pt modelId="{86898A62-F63A-45DE-B7B3-BD9A263095F4}">
      <dgm:prSet phldrT="[Text]" custT="1"/>
      <dgm:spPr>
        <a:solidFill>
          <a:srgbClr val="85C441"/>
        </a:solidFill>
      </dgm:spPr>
      <dgm:t>
        <a:bodyPr/>
        <a:lstStyle/>
        <a:p>
          <a:r>
            <a:rPr lang="en-GB" sz="2000" dirty="0" smtClean="0">
              <a:latin typeface="Arial" panose="020B0604020202020204" pitchFamily="34" charset="0"/>
              <a:cs typeface="Arial" panose="020B0604020202020204" pitchFamily="34" charset="0"/>
            </a:rPr>
            <a:t>The responsible local authority may change</a:t>
          </a:r>
          <a:endParaRPr lang="en-GB" sz="2000" dirty="0">
            <a:latin typeface="Arial" panose="020B0604020202020204" pitchFamily="34" charset="0"/>
            <a:cs typeface="Arial" panose="020B0604020202020204" pitchFamily="34" charset="0"/>
          </a:endParaRPr>
        </a:p>
      </dgm:t>
    </dgm:pt>
    <dgm:pt modelId="{F2AC55DC-A922-4454-B6C0-5BBEBDE4009F}" type="parTrans" cxnId="{3D61A0DA-62EC-47CF-82A6-966D50861AB9}">
      <dgm:prSet/>
      <dgm:spPr/>
      <dgm:t>
        <a:bodyPr/>
        <a:lstStyle/>
        <a:p>
          <a:endParaRPr lang="en-GB"/>
        </a:p>
      </dgm:t>
    </dgm:pt>
    <dgm:pt modelId="{5104D40F-A9CE-4D25-90BF-85844BB94040}" type="sibTrans" cxnId="{3D61A0DA-62EC-47CF-82A6-966D50861AB9}">
      <dgm:prSet/>
      <dgm:spPr/>
      <dgm:t>
        <a:bodyPr/>
        <a:lstStyle/>
        <a:p>
          <a:endParaRPr lang="en-GB"/>
        </a:p>
      </dgm:t>
    </dgm:pt>
    <dgm:pt modelId="{2E576B53-A133-42BB-BCB1-C5E496B53BA2}">
      <dgm:prSet phldrT="[Text]" custT="1"/>
      <dgm:spPr>
        <a:solidFill>
          <a:srgbClr val="EF9526"/>
        </a:solidFill>
      </dgm:spPr>
      <dgm:t>
        <a:bodyPr/>
        <a:lstStyle/>
        <a:p>
          <a:r>
            <a:rPr lang="en-GB" sz="2400" dirty="0" smtClean="0">
              <a:latin typeface="Arial" panose="020B0604020202020204" pitchFamily="34" charset="0"/>
              <a:cs typeface="Arial" panose="020B0604020202020204" pitchFamily="34" charset="0"/>
            </a:rPr>
            <a:t>Continuity of care</a:t>
          </a:r>
          <a:endParaRPr lang="en-GB" sz="2400" dirty="0">
            <a:latin typeface="Arial" panose="020B0604020202020204" pitchFamily="34" charset="0"/>
            <a:cs typeface="Arial" panose="020B0604020202020204" pitchFamily="34" charset="0"/>
          </a:endParaRPr>
        </a:p>
      </dgm:t>
    </dgm:pt>
    <dgm:pt modelId="{7F81334F-FA82-4661-BA4B-AA52F1750CBA}" type="parTrans" cxnId="{F8C6F2D3-D3CF-4BDC-8C31-600C574E05AE}">
      <dgm:prSet/>
      <dgm:spPr/>
      <dgm:t>
        <a:bodyPr/>
        <a:lstStyle/>
        <a:p>
          <a:endParaRPr lang="en-GB"/>
        </a:p>
      </dgm:t>
    </dgm:pt>
    <dgm:pt modelId="{C280A890-6A92-4B32-8DAA-F9078964BA1D}" type="sibTrans" cxnId="{F8C6F2D3-D3CF-4BDC-8C31-600C574E05AE}">
      <dgm:prSet/>
      <dgm:spPr/>
      <dgm:t>
        <a:bodyPr/>
        <a:lstStyle/>
        <a:p>
          <a:endParaRPr lang="en-GB"/>
        </a:p>
      </dgm:t>
    </dgm:pt>
    <dgm:pt modelId="{0AC55574-6CC7-4DC7-8D94-F2A999FD1CC9}">
      <dgm:prSet phldrT="[Text]" custT="1"/>
      <dgm:spPr>
        <a:solidFill>
          <a:srgbClr val="EF9526"/>
        </a:solidFill>
      </dgm:spPr>
      <dgm:t>
        <a:bodyPr/>
        <a:lstStyle/>
        <a:p>
          <a:r>
            <a:rPr lang="en-GB" sz="2000" dirty="0" smtClean="0">
              <a:latin typeface="Arial" panose="020B0604020202020204" pitchFamily="34" charset="0"/>
              <a:cs typeface="Arial" panose="020B0604020202020204" pitchFamily="34" charset="0"/>
            </a:rPr>
            <a:t>The ‘sending’ local authority notifies the ‘receiving’ </a:t>
          </a:r>
          <a:r>
            <a:rPr lang="en-GB" sz="2000" dirty="0" smtClean="0">
              <a:latin typeface="Arial" panose="020B0604020202020204" pitchFamily="34" charset="0"/>
              <a:cs typeface="Arial" panose="020B0604020202020204" pitchFamily="34" charset="0"/>
            </a:rPr>
            <a:t>local </a:t>
          </a:r>
          <a:r>
            <a:rPr lang="en-GB" sz="2000" dirty="0" smtClean="0">
              <a:latin typeface="Arial" panose="020B0604020202020204" pitchFamily="34" charset="0"/>
              <a:cs typeface="Arial" panose="020B0604020202020204" pitchFamily="34" charset="0"/>
            </a:rPr>
            <a:t>authority</a:t>
          </a:r>
          <a:endParaRPr lang="en-GB" sz="2000" dirty="0">
            <a:latin typeface="Arial" panose="020B0604020202020204" pitchFamily="34" charset="0"/>
            <a:cs typeface="Arial" panose="020B0604020202020204" pitchFamily="34" charset="0"/>
          </a:endParaRPr>
        </a:p>
      </dgm:t>
    </dgm:pt>
    <dgm:pt modelId="{696CB9BE-2C98-4FF3-80F8-E4EB926346AE}" type="parTrans" cxnId="{0139673B-33FB-4D48-B9C9-EAAF6D5EA99A}">
      <dgm:prSet/>
      <dgm:spPr/>
      <dgm:t>
        <a:bodyPr/>
        <a:lstStyle/>
        <a:p>
          <a:endParaRPr lang="en-GB"/>
        </a:p>
      </dgm:t>
    </dgm:pt>
    <dgm:pt modelId="{5C081F8D-8DC3-4EC5-A44E-3E05162D4FC6}" type="sibTrans" cxnId="{0139673B-33FB-4D48-B9C9-EAAF6D5EA99A}">
      <dgm:prSet/>
      <dgm:spPr/>
      <dgm:t>
        <a:bodyPr/>
        <a:lstStyle/>
        <a:p>
          <a:endParaRPr lang="en-GB"/>
        </a:p>
      </dgm:t>
    </dgm:pt>
    <dgm:pt modelId="{AA41C255-9E6E-43DC-804F-95885ACCFEEB}">
      <dgm:prSet phldrT="[Text]" custT="1"/>
      <dgm:spPr>
        <a:solidFill>
          <a:srgbClr val="5CC9E3"/>
        </a:solidFill>
      </dgm:spPr>
      <dgm:t>
        <a:bodyPr/>
        <a:lstStyle/>
        <a:p>
          <a:r>
            <a:rPr lang="en-GB" sz="2400" dirty="0" smtClean="0">
              <a:latin typeface="Arial" panose="020B0604020202020204" pitchFamily="34" charset="0"/>
              <a:cs typeface="Arial" panose="020B0604020202020204" pitchFamily="34" charset="0"/>
            </a:rPr>
            <a:t>Cross-border </a:t>
          </a:r>
          <a:r>
            <a:rPr lang="en-GB" sz="2400" dirty="0" smtClean="0">
              <a:latin typeface="Arial" panose="020B0604020202020204" pitchFamily="34" charset="0"/>
              <a:cs typeface="Arial" panose="020B0604020202020204" pitchFamily="34" charset="0"/>
            </a:rPr>
            <a:t>arrangements</a:t>
          </a:r>
          <a:endParaRPr lang="en-GB" sz="2400" dirty="0">
            <a:latin typeface="Arial" panose="020B0604020202020204" pitchFamily="34" charset="0"/>
            <a:cs typeface="Arial" panose="020B0604020202020204" pitchFamily="34" charset="0"/>
          </a:endParaRPr>
        </a:p>
      </dgm:t>
    </dgm:pt>
    <dgm:pt modelId="{D1E2BE12-0971-4BC3-97F9-DA9F9020F8F0}" type="parTrans" cxnId="{01456AFD-1A27-423D-81CF-6DA03B07CD67}">
      <dgm:prSet/>
      <dgm:spPr/>
      <dgm:t>
        <a:bodyPr/>
        <a:lstStyle/>
        <a:p>
          <a:endParaRPr lang="en-GB"/>
        </a:p>
      </dgm:t>
    </dgm:pt>
    <dgm:pt modelId="{B71C7F34-64C3-4E95-8A2F-DFC044B95374}" type="sibTrans" cxnId="{01456AFD-1A27-423D-81CF-6DA03B07CD67}">
      <dgm:prSet/>
      <dgm:spPr/>
      <dgm:t>
        <a:bodyPr/>
        <a:lstStyle/>
        <a:p>
          <a:endParaRPr lang="en-GB"/>
        </a:p>
      </dgm:t>
    </dgm:pt>
    <dgm:pt modelId="{0F7D4576-92A3-49E9-B4F1-3A4E2A54C883}">
      <dgm:prSet phldrT="[Text]" custT="1"/>
      <dgm:spPr>
        <a:solidFill>
          <a:srgbClr val="5CC9E3"/>
        </a:solidFill>
      </dgm:spPr>
      <dgm:t>
        <a:bodyPr/>
        <a:lstStyle/>
        <a:p>
          <a:r>
            <a:rPr lang="en-GB" sz="2000" dirty="0" smtClean="0">
              <a:latin typeface="Arial" panose="020B0604020202020204" pitchFamily="34" charset="0"/>
              <a:cs typeface="Arial" panose="020B0604020202020204" pitchFamily="34" charset="0"/>
            </a:rPr>
            <a:t>Principles of </a:t>
          </a:r>
          <a:r>
            <a:rPr lang="en-GB" sz="2000" dirty="0" smtClean="0">
              <a:latin typeface="Arial" panose="020B0604020202020204" pitchFamily="34" charset="0"/>
              <a:cs typeface="Arial" panose="020B0604020202020204" pitchFamily="34" charset="0"/>
            </a:rPr>
            <a:t>cross-border </a:t>
          </a:r>
          <a:r>
            <a:rPr lang="en-GB" sz="2000" dirty="0" smtClean="0">
              <a:latin typeface="Arial" panose="020B0604020202020204" pitchFamily="34" charset="0"/>
              <a:cs typeface="Arial" panose="020B0604020202020204" pitchFamily="34" charset="0"/>
            </a:rPr>
            <a:t>continuity of care within the United Kingdom</a:t>
          </a:r>
          <a:endParaRPr lang="en-GB" sz="2000" dirty="0">
            <a:latin typeface="Arial" panose="020B0604020202020204" pitchFamily="34" charset="0"/>
            <a:cs typeface="Arial" panose="020B0604020202020204" pitchFamily="34" charset="0"/>
          </a:endParaRPr>
        </a:p>
      </dgm:t>
    </dgm:pt>
    <dgm:pt modelId="{0F6F927A-9D3B-4BBF-90DE-3D50CCCAF66B}" type="parTrans" cxnId="{A768123C-83BA-4651-98CD-9F87DCFDFDD0}">
      <dgm:prSet/>
      <dgm:spPr/>
      <dgm:t>
        <a:bodyPr/>
        <a:lstStyle/>
        <a:p>
          <a:endParaRPr lang="en-GB"/>
        </a:p>
      </dgm:t>
    </dgm:pt>
    <dgm:pt modelId="{91CF50DB-079F-4E04-B69C-7E09D2670FDD}" type="sibTrans" cxnId="{A768123C-83BA-4651-98CD-9F87DCFDFDD0}">
      <dgm:prSet/>
      <dgm:spPr/>
      <dgm:t>
        <a:bodyPr/>
        <a:lstStyle/>
        <a:p>
          <a:endParaRPr lang="en-GB"/>
        </a:p>
      </dgm:t>
    </dgm:pt>
    <dgm:pt modelId="{9A2CBC55-E938-492B-9DA8-EDF89AB0EB22}" type="pres">
      <dgm:prSet presAssocID="{CBE84905-C32D-4B15-B390-DA14F9145578}" presName="linear" presStyleCnt="0">
        <dgm:presLayoutVars>
          <dgm:dir/>
          <dgm:resizeHandles val="exact"/>
        </dgm:presLayoutVars>
      </dgm:prSet>
      <dgm:spPr/>
      <dgm:t>
        <a:bodyPr/>
        <a:lstStyle/>
        <a:p>
          <a:endParaRPr lang="en-GB"/>
        </a:p>
      </dgm:t>
    </dgm:pt>
    <dgm:pt modelId="{EA40B93E-0F09-4212-8F98-9F677AB62353}" type="pres">
      <dgm:prSet presAssocID="{02035CE1-CC62-425E-90DA-7FC1B4B7CD9D}" presName="comp" presStyleCnt="0"/>
      <dgm:spPr/>
    </dgm:pt>
    <dgm:pt modelId="{32B32497-D8EB-4255-B888-532348819CD6}" type="pres">
      <dgm:prSet presAssocID="{02035CE1-CC62-425E-90DA-7FC1B4B7CD9D}" presName="box" presStyleLbl="node1" presStyleIdx="0" presStyleCnt="3"/>
      <dgm:spPr/>
      <dgm:t>
        <a:bodyPr/>
        <a:lstStyle/>
        <a:p>
          <a:endParaRPr lang="en-GB"/>
        </a:p>
      </dgm:t>
    </dgm:pt>
    <dgm:pt modelId="{747727BF-E4BB-490E-8336-4A3F6B6A10E3}" type="pres">
      <dgm:prSet presAssocID="{02035CE1-CC62-425E-90DA-7FC1B4B7CD9D}" presName="img" presStyleLbl="fgImgPlace1" presStyleIdx="0" presStyleCnt="3"/>
      <dgm:spPr>
        <a:blipFill rotWithShape="1">
          <a:blip xmlns:r="http://schemas.openxmlformats.org/officeDocument/2006/relationships" r:embed="rId1"/>
          <a:stretch>
            <a:fillRect/>
          </a:stretch>
        </a:blipFill>
      </dgm:spPr>
      <dgm:t>
        <a:bodyPr/>
        <a:lstStyle/>
        <a:p>
          <a:endParaRPr lang="en-GB"/>
        </a:p>
      </dgm:t>
    </dgm:pt>
    <dgm:pt modelId="{4444E0C3-DCDB-44F0-993B-42B34F9CED9F}" type="pres">
      <dgm:prSet presAssocID="{02035CE1-CC62-425E-90DA-7FC1B4B7CD9D}" presName="text" presStyleLbl="node1" presStyleIdx="0" presStyleCnt="3">
        <dgm:presLayoutVars>
          <dgm:bulletEnabled val="1"/>
        </dgm:presLayoutVars>
      </dgm:prSet>
      <dgm:spPr/>
      <dgm:t>
        <a:bodyPr/>
        <a:lstStyle/>
        <a:p>
          <a:endParaRPr lang="en-GB"/>
        </a:p>
      </dgm:t>
    </dgm:pt>
    <dgm:pt modelId="{4D876668-0A1F-4F69-89D9-15613130643A}" type="pres">
      <dgm:prSet presAssocID="{B91FB8F8-E928-431B-9C59-A638048B27B4}" presName="spacer" presStyleCnt="0"/>
      <dgm:spPr/>
    </dgm:pt>
    <dgm:pt modelId="{D9F2D4DC-90A8-47B8-93BC-D9DD4DD905BA}" type="pres">
      <dgm:prSet presAssocID="{2E576B53-A133-42BB-BCB1-C5E496B53BA2}" presName="comp" presStyleCnt="0"/>
      <dgm:spPr/>
    </dgm:pt>
    <dgm:pt modelId="{B245F0DF-C865-4074-ABDF-119EB11B6FB4}" type="pres">
      <dgm:prSet presAssocID="{2E576B53-A133-42BB-BCB1-C5E496B53BA2}" presName="box" presStyleLbl="node1" presStyleIdx="1" presStyleCnt="3"/>
      <dgm:spPr/>
      <dgm:t>
        <a:bodyPr/>
        <a:lstStyle/>
        <a:p>
          <a:endParaRPr lang="en-GB"/>
        </a:p>
      </dgm:t>
    </dgm:pt>
    <dgm:pt modelId="{3FFEF6F6-DEA0-469D-AC54-FA1E9D22F7E9}" type="pres">
      <dgm:prSet presAssocID="{2E576B53-A133-42BB-BCB1-C5E496B53BA2}" presName="img" presStyleLbl="fgImgPlace1" presStyleIdx="1" presStyleCnt="3"/>
      <dgm:spPr>
        <a:blipFill rotWithShape="1">
          <a:blip xmlns:r="http://schemas.openxmlformats.org/officeDocument/2006/relationships" r:embed="rId2"/>
          <a:stretch>
            <a:fillRect/>
          </a:stretch>
        </a:blipFill>
      </dgm:spPr>
      <dgm:t>
        <a:bodyPr/>
        <a:lstStyle/>
        <a:p>
          <a:endParaRPr lang="en-GB"/>
        </a:p>
      </dgm:t>
    </dgm:pt>
    <dgm:pt modelId="{20808839-FBC0-475E-8C83-4556BA738BAE}" type="pres">
      <dgm:prSet presAssocID="{2E576B53-A133-42BB-BCB1-C5E496B53BA2}" presName="text" presStyleLbl="node1" presStyleIdx="1" presStyleCnt="3">
        <dgm:presLayoutVars>
          <dgm:bulletEnabled val="1"/>
        </dgm:presLayoutVars>
      </dgm:prSet>
      <dgm:spPr/>
      <dgm:t>
        <a:bodyPr/>
        <a:lstStyle/>
        <a:p>
          <a:endParaRPr lang="en-GB"/>
        </a:p>
      </dgm:t>
    </dgm:pt>
    <dgm:pt modelId="{F5015495-ECEE-4FB9-A621-F4205DEDC506}" type="pres">
      <dgm:prSet presAssocID="{C280A890-6A92-4B32-8DAA-F9078964BA1D}" presName="spacer" presStyleCnt="0"/>
      <dgm:spPr/>
    </dgm:pt>
    <dgm:pt modelId="{823FBE45-0D92-4524-B108-DFB960E03298}" type="pres">
      <dgm:prSet presAssocID="{AA41C255-9E6E-43DC-804F-95885ACCFEEB}" presName="comp" presStyleCnt="0"/>
      <dgm:spPr/>
    </dgm:pt>
    <dgm:pt modelId="{75ABBE52-FE80-49F6-99E0-D357EACDF62C}" type="pres">
      <dgm:prSet presAssocID="{AA41C255-9E6E-43DC-804F-95885ACCFEEB}" presName="box" presStyleLbl="node1" presStyleIdx="2" presStyleCnt="3"/>
      <dgm:spPr/>
      <dgm:t>
        <a:bodyPr/>
        <a:lstStyle/>
        <a:p>
          <a:endParaRPr lang="en-GB"/>
        </a:p>
      </dgm:t>
    </dgm:pt>
    <dgm:pt modelId="{61DB7D18-C0D3-48F2-8212-1652C04DCD57}" type="pres">
      <dgm:prSet presAssocID="{AA41C255-9E6E-43DC-804F-95885ACCFEEB}" presName="img" presStyleLbl="fgImgPlace1" presStyleIdx="2" presStyleCnt="3"/>
      <dgm:spPr>
        <a:blipFill rotWithShape="1">
          <a:blip xmlns:r="http://schemas.openxmlformats.org/officeDocument/2006/relationships" r:embed="rId3"/>
          <a:stretch>
            <a:fillRect/>
          </a:stretch>
        </a:blipFill>
      </dgm:spPr>
      <dgm:t>
        <a:bodyPr/>
        <a:lstStyle/>
        <a:p>
          <a:endParaRPr lang="en-GB"/>
        </a:p>
      </dgm:t>
    </dgm:pt>
    <dgm:pt modelId="{D693D6BB-23ED-4EEC-B731-DE4AFE501998}" type="pres">
      <dgm:prSet presAssocID="{AA41C255-9E6E-43DC-804F-95885ACCFEEB}" presName="text" presStyleLbl="node1" presStyleIdx="2" presStyleCnt="3">
        <dgm:presLayoutVars>
          <dgm:bulletEnabled val="1"/>
        </dgm:presLayoutVars>
      </dgm:prSet>
      <dgm:spPr/>
      <dgm:t>
        <a:bodyPr/>
        <a:lstStyle/>
        <a:p>
          <a:endParaRPr lang="en-GB"/>
        </a:p>
      </dgm:t>
    </dgm:pt>
  </dgm:ptLst>
  <dgm:cxnLst>
    <dgm:cxn modelId="{6405CA75-57F7-4437-B0DD-065E1348BD20}" type="presOf" srcId="{2E576B53-A133-42BB-BCB1-C5E496B53BA2}" destId="{20808839-FBC0-475E-8C83-4556BA738BAE}" srcOrd="1" destOrd="0" presId="urn:microsoft.com/office/officeart/2005/8/layout/vList4"/>
    <dgm:cxn modelId="{3D61A0DA-62EC-47CF-82A6-966D50861AB9}" srcId="{02035CE1-CC62-425E-90DA-7FC1B4B7CD9D}" destId="{86898A62-F63A-45DE-B7B3-BD9A263095F4}" srcOrd="0" destOrd="0" parTransId="{F2AC55DC-A922-4454-B6C0-5BBEBDE4009F}" sibTransId="{5104D40F-A9CE-4D25-90BF-85844BB94040}"/>
    <dgm:cxn modelId="{175DCE49-F8E1-4BFB-AFEA-130EE7794F9C}" type="presOf" srcId="{CBE84905-C32D-4B15-B390-DA14F9145578}" destId="{9A2CBC55-E938-492B-9DA8-EDF89AB0EB22}" srcOrd="0" destOrd="0" presId="urn:microsoft.com/office/officeart/2005/8/layout/vList4"/>
    <dgm:cxn modelId="{CC3CECBB-95AC-4B94-AF6F-1B8F981E77CC}" srcId="{CBE84905-C32D-4B15-B390-DA14F9145578}" destId="{02035CE1-CC62-425E-90DA-7FC1B4B7CD9D}" srcOrd="0" destOrd="0" parTransId="{B78133F8-7F2B-484A-8029-ADA8E75A17BC}" sibTransId="{B91FB8F8-E928-431B-9C59-A638048B27B4}"/>
    <dgm:cxn modelId="{F8C6F2D3-D3CF-4BDC-8C31-600C574E05AE}" srcId="{CBE84905-C32D-4B15-B390-DA14F9145578}" destId="{2E576B53-A133-42BB-BCB1-C5E496B53BA2}" srcOrd="1" destOrd="0" parTransId="{7F81334F-FA82-4661-BA4B-AA52F1750CBA}" sibTransId="{C280A890-6A92-4B32-8DAA-F9078964BA1D}"/>
    <dgm:cxn modelId="{32EA5F1F-ABAA-4E44-807E-C90938B0C63F}" type="presOf" srcId="{2E576B53-A133-42BB-BCB1-C5E496B53BA2}" destId="{B245F0DF-C865-4074-ABDF-119EB11B6FB4}" srcOrd="0" destOrd="0" presId="urn:microsoft.com/office/officeart/2005/8/layout/vList4"/>
    <dgm:cxn modelId="{2408198A-8776-44A0-A048-2EADBD69FFDC}" type="presOf" srcId="{AA41C255-9E6E-43DC-804F-95885ACCFEEB}" destId="{D693D6BB-23ED-4EEC-B731-DE4AFE501998}" srcOrd="1" destOrd="0" presId="urn:microsoft.com/office/officeart/2005/8/layout/vList4"/>
    <dgm:cxn modelId="{01456AFD-1A27-423D-81CF-6DA03B07CD67}" srcId="{CBE84905-C32D-4B15-B390-DA14F9145578}" destId="{AA41C255-9E6E-43DC-804F-95885ACCFEEB}" srcOrd="2" destOrd="0" parTransId="{D1E2BE12-0971-4BC3-97F9-DA9F9020F8F0}" sibTransId="{B71C7F34-64C3-4E95-8A2F-DFC044B95374}"/>
    <dgm:cxn modelId="{366E3C7D-5E42-42B3-A8BC-9B531133CAA9}" type="presOf" srcId="{0AC55574-6CC7-4DC7-8D94-F2A999FD1CC9}" destId="{B245F0DF-C865-4074-ABDF-119EB11B6FB4}" srcOrd="0" destOrd="1" presId="urn:microsoft.com/office/officeart/2005/8/layout/vList4"/>
    <dgm:cxn modelId="{F79CDABD-1786-4E9E-8DA6-BF3CCCFA51AC}" type="presOf" srcId="{0AC55574-6CC7-4DC7-8D94-F2A999FD1CC9}" destId="{20808839-FBC0-475E-8C83-4556BA738BAE}" srcOrd="1" destOrd="1" presId="urn:microsoft.com/office/officeart/2005/8/layout/vList4"/>
    <dgm:cxn modelId="{BB6850E6-86A1-44A5-9619-19EB7722B036}" type="presOf" srcId="{86898A62-F63A-45DE-B7B3-BD9A263095F4}" destId="{32B32497-D8EB-4255-B888-532348819CD6}" srcOrd="0" destOrd="1" presId="urn:microsoft.com/office/officeart/2005/8/layout/vList4"/>
    <dgm:cxn modelId="{E61C9D74-629C-4A6D-A236-C4FB7FB65A72}" type="presOf" srcId="{02035CE1-CC62-425E-90DA-7FC1B4B7CD9D}" destId="{4444E0C3-DCDB-44F0-993B-42B34F9CED9F}" srcOrd="1" destOrd="0" presId="urn:microsoft.com/office/officeart/2005/8/layout/vList4"/>
    <dgm:cxn modelId="{457A803B-E01B-4CAE-8FC3-D27D627E2891}" type="presOf" srcId="{0F7D4576-92A3-49E9-B4F1-3A4E2A54C883}" destId="{75ABBE52-FE80-49F6-99E0-D357EACDF62C}" srcOrd="0" destOrd="1" presId="urn:microsoft.com/office/officeart/2005/8/layout/vList4"/>
    <dgm:cxn modelId="{473FE9F7-EF3A-44B1-A3AD-3EB58D8BB0E0}" type="presOf" srcId="{02035CE1-CC62-425E-90DA-7FC1B4B7CD9D}" destId="{32B32497-D8EB-4255-B888-532348819CD6}" srcOrd="0" destOrd="0" presId="urn:microsoft.com/office/officeart/2005/8/layout/vList4"/>
    <dgm:cxn modelId="{A3EF846A-CABD-4C7E-9310-A8EE89D95B3E}" type="presOf" srcId="{86898A62-F63A-45DE-B7B3-BD9A263095F4}" destId="{4444E0C3-DCDB-44F0-993B-42B34F9CED9F}" srcOrd="1" destOrd="1" presId="urn:microsoft.com/office/officeart/2005/8/layout/vList4"/>
    <dgm:cxn modelId="{4CC35A86-4E55-4BC3-B178-93007BD84BD1}" type="presOf" srcId="{0F7D4576-92A3-49E9-B4F1-3A4E2A54C883}" destId="{D693D6BB-23ED-4EEC-B731-DE4AFE501998}" srcOrd="1" destOrd="1" presId="urn:microsoft.com/office/officeart/2005/8/layout/vList4"/>
    <dgm:cxn modelId="{0139673B-33FB-4D48-B9C9-EAAF6D5EA99A}" srcId="{2E576B53-A133-42BB-BCB1-C5E496B53BA2}" destId="{0AC55574-6CC7-4DC7-8D94-F2A999FD1CC9}" srcOrd="0" destOrd="0" parTransId="{696CB9BE-2C98-4FF3-80F8-E4EB926346AE}" sibTransId="{5C081F8D-8DC3-4EC5-A44E-3E05162D4FC6}"/>
    <dgm:cxn modelId="{A768123C-83BA-4651-98CD-9F87DCFDFDD0}" srcId="{AA41C255-9E6E-43DC-804F-95885ACCFEEB}" destId="{0F7D4576-92A3-49E9-B4F1-3A4E2A54C883}" srcOrd="0" destOrd="0" parTransId="{0F6F927A-9D3B-4BBF-90DE-3D50CCCAF66B}" sibTransId="{91CF50DB-079F-4E04-B69C-7E09D2670FDD}"/>
    <dgm:cxn modelId="{29BFA17D-4DF0-4F4B-9747-0E78EEE1430F}" type="presOf" srcId="{AA41C255-9E6E-43DC-804F-95885ACCFEEB}" destId="{75ABBE52-FE80-49F6-99E0-D357EACDF62C}" srcOrd="0" destOrd="0" presId="urn:microsoft.com/office/officeart/2005/8/layout/vList4"/>
    <dgm:cxn modelId="{9E93C839-F0FE-4422-B666-9FC3CF8344B9}" type="presParOf" srcId="{9A2CBC55-E938-492B-9DA8-EDF89AB0EB22}" destId="{EA40B93E-0F09-4212-8F98-9F677AB62353}" srcOrd="0" destOrd="0" presId="urn:microsoft.com/office/officeart/2005/8/layout/vList4"/>
    <dgm:cxn modelId="{80258BA7-F278-4CDB-9A7D-795F325587F8}" type="presParOf" srcId="{EA40B93E-0F09-4212-8F98-9F677AB62353}" destId="{32B32497-D8EB-4255-B888-532348819CD6}" srcOrd="0" destOrd="0" presId="urn:microsoft.com/office/officeart/2005/8/layout/vList4"/>
    <dgm:cxn modelId="{49C220C4-6D14-4580-A5B4-60CA0E4202DF}" type="presParOf" srcId="{EA40B93E-0F09-4212-8F98-9F677AB62353}" destId="{747727BF-E4BB-490E-8336-4A3F6B6A10E3}" srcOrd="1" destOrd="0" presId="urn:microsoft.com/office/officeart/2005/8/layout/vList4"/>
    <dgm:cxn modelId="{D1DC6DA2-C5BA-4FE6-99F6-4FCA40BEB043}" type="presParOf" srcId="{EA40B93E-0F09-4212-8F98-9F677AB62353}" destId="{4444E0C3-DCDB-44F0-993B-42B34F9CED9F}" srcOrd="2" destOrd="0" presId="urn:microsoft.com/office/officeart/2005/8/layout/vList4"/>
    <dgm:cxn modelId="{F79E69D2-065C-4BFA-98CC-E424548C26CF}" type="presParOf" srcId="{9A2CBC55-E938-492B-9DA8-EDF89AB0EB22}" destId="{4D876668-0A1F-4F69-89D9-15613130643A}" srcOrd="1" destOrd="0" presId="urn:microsoft.com/office/officeart/2005/8/layout/vList4"/>
    <dgm:cxn modelId="{ACFF7C0B-D7C5-414F-853A-716CD92EB9DB}" type="presParOf" srcId="{9A2CBC55-E938-492B-9DA8-EDF89AB0EB22}" destId="{D9F2D4DC-90A8-47B8-93BC-D9DD4DD905BA}" srcOrd="2" destOrd="0" presId="urn:microsoft.com/office/officeart/2005/8/layout/vList4"/>
    <dgm:cxn modelId="{B6FB4A05-4511-43B1-95AE-478D69732ED1}" type="presParOf" srcId="{D9F2D4DC-90A8-47B8-93BC-D9DD4DD905BA}" destId="{B245F0DF-C865-4074-ABDF-119EB11B6FB4}" srcOrd="0" destOrd="0" presId="urn:microsoft.com/office/officeart/2005/8/layout/vList4"/>
    <dgm:cxn modelId="{2E2A3911-4553-439F-83EC-11856CB31952}" type="presParOf" srcId="{D9F2D4DC-90A8-47B8-93BC-D9DD4DD905BA}" destId="{3FFEF6F6-DEA0-469D-AC54-FA1E9D22F7E9}" srcOrd="1" destOrd="0" presId="urn:microsoft.com/office/officeart/2005/8/layout/vList4"/>
    <dgm:cxn modelId="{76AAE2AE-E0C0-410C-8209-AD686FBA9973}" type="presParOf" srcId="{D9F2D4DC-90A8-47B8-93BC-D9DD4DD905BA}" destId="{20808839-FBC0-475E-8C83-4556BA738BAE}" srcOrd="2" destOrd="0" presId="urn:microsoft.com/office/officeart/2005/8/layout/vList4"/>
    <dgm:cxn modelId="{7562F0F7-AA7E-425F-93E5-98D414A4ADE4}" type="presParOf" srcId="{9A2CBC55-E938-492B-9DA8-EDF89AB0EB22}" destId="{F5015495-ECEE-4FB9-A621-F4205DEDC506}" srcOrd="3" destOrd="0" presId="urn:microsoft.com/office/officeart/2005/8/layout/vList4"/>
    <dgm:cxn modelId="{A57FDDE5-CDAA-4C33-B3ED-77EE9C04F76B}" type="presParOf" srcId="{9A2CBC55-E938-492B-9DA8-EDF89AB0EB22}" destId="{823FBE45-0D92-4524-B108-DFB960E03298}" srcOrd="4" destOrd="0" presId="urn:microsoft.com/office/officeart/2005/8/layout/vList4"/>
    <dgm:cxn modelId="{C840CA10-FB34-4333-BF43-C4D5F3AA6A47}" type="presParOf" srcId="{823FBE45-0D92-4524-B108-DFB960E03298}" destId="{75ABBE52-FE80-49F6-99E0-D357EACDF62C}" srcOrd="0" destOrd="0" presId="urn:microsoft.com/office/officeart/2005/8/layout/vList4"/>
    <dgm:cxn modelId="{4A2C4B9F-051B-4217-94F1-7FAF06CE2AAD}" type="presParOf" srcId="{823FBE45-0D92-4524-B108-DFB960E03298}" destId="{61DB7D18-C0D3-48F2-8212-1652C04DCD57}" srcOrd="1" destOrd="0" presId="urn:microsoft.com/office/officeart/2005/8/layout/vList4"/>
    <dgm:cxn modelId="{06594063-2A07-4F42-B1DE-490C4510EB19}" type="presParOf" srcId="{823FBE45-0D92-4524-B108-DFB960E03298}" destId="{D693D6BB-23ED-4EEC-B731-DE4AFE501998}"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5EEE4-3CA6-4DE2-A00F-3EFFE5804BD8}">
      <dsp:nvSpPr>
        <dsp:cNvPr id="0" name=""/>
        <dsp:cNvSpPr/>
      </dsp:nvSpPr>
      <dsp:spPr>
        <a:xfrm>
          <a:off x="269563" y="68063"/>
          <a:ext cx="1842417" cy="1440954"/>
        </a:xfrm>
        <a:prstGeom prst="rect">
          <a:avLst/>
        </a:prstGeom>
        <a:solidFill>
          <a:srgbClr val="85C44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Arial" panose="020B0604020202020204" pitchFamily="34" charset="0"/>
              <a:cs typeface="Arial" panose="020B0604020202020204" pitchFamily="34" charset="0"/>
            </a:rPr>
            <a:t>1. Introduction</a:t>
          </a:r>
          <a:endParaRPr lang="en-GB" sz="1800" kern="1200" dirty="0">
            <a:solidFill>
              <a:schemeClr val="tx1"/>
            </a:solidFill>
            <a:latin typeface="Arial" panose="020B0604020202020204" pitchFamily="34" charset="0"/>
            <a:cs typeface="Arial" panose="020B0604020202020204" pitchFamily="34" charset="0"/>
          </a:endParaRPr>
        </a:p>
      </dsp:txBody>
      <dsp:txXfrm>
        <a:off x="269563" y="68063"/>
        <a:ext cx="1842417" cy="1440954"/>
      </dsp:txXfrm>
    </dsp:sp>
    <dsp:sp modelId="{BF16F7C4-B9C8-4033-8D82-AEE574D4B027}">
      <dsp:nvSpPr>
        <dsp:cNvPr id="0" name=""/>
        <dsp:cNvSpPr/>
      </dsp:nvSpPr>
      <dsp:spPr>
        <a:xfrm>
          <a:off x="2296223" y="68063"/>
          <a:ext cx="1842417" cy="1440954"/>
        </a:xfrm>
        <a:prstGeom prst="rect">
          <a:avLst/>
        </a:prstGeom>
        <a:solidFill>
          <a:srgbClr val="85C44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ts val="300"/>
            </a:spcAft>
          </a:pPr>
          <a:r>
            <a:rPr lang="en-GB" sz="1800" kern="1200" dirty="0" smtClean="0">
              <a:solidFill>
                <a:schemeClr val="tx1"/>
              </a:solidFill>
              <a:latin typeface="Arial" panose="020B0604020202020204" pitchFamily="34" charset="0"/>
              <a:cs typeface="Arial" panose="020B0604020202020204" pitchFamily="34" charset="0"/>
            </a:rPr>
            <a:t>2. General </a:t>
          </a:r>
          <a:r>
            <a:rPr lang="en-GB" sz="1800" kern="1200" dirty="0" smtClean="0">
              <a:solidFill>
                <a:schemeClr val="tx1"/>
              </a:solidFill>
              <a:latin typeface="Arial" panose="020B0604020202020204" pitchFamily="34" charset="0"/>
              <a:cs typeface="Arial" panose="020B0604020202020204" pitchFamily="34" charset="0"/>
            </a:rPr>
            <a:t>Functions</a:t>
          </a:r>
          <a:endParaRPr lang="en-GB" sz="1800" kern="1200" dirty="0" smtClean="0">
            <a:solidFill>
              <a:schemeClr val="tx1"/>
            </a:solidFill>
            <a:latin typeface="Arial" panose="020B0604020202020204" pitchFamily="34" charset="0"/>
            <a:cs typeface="Arial" panose="020B0604020202020204" pitchFamily="34" charset="0"/>
          </a:endParaRPr>
        </a:p>
        <a:p>
          <a:pPr lvl="0" algn="ctr" defTabSz="800100">
            <a:lnSpc>
              <a:spcPct val="90000"/>
            </a:lnSpc>
            <a:spcBef>
              <a:spcPct val="0"/>
            </a:spcBef>
            <a:spcAft>
              <a:spcPct val="35000"/>
            </a:spcAft>
          </a:pPr>
          <a:r>
            <a:rPr lang="en-GB" sz="1600" i="1" kern="1200" dirty="0" smtClean="0">
              <a:solidFill>
                <a:schemeClr val="bg1"/>
              </a:solidFill>
              <a:latin typeface="Arial" panose="020B0604020202020204" pitchFamily="34" charset="0"/>
              <a:cs typeface="Arial" panose="020B0604020202020204" pitchFamily="34" charset="0"/>
            </a:rPr>
            <a:t>population </a:t>
          </a:r>
          <a:r>
            <a:rPr lang="en-GB" sz="1600" i="1" kern="1200" dirty="0" smtClean="0">
              <a:solidFill>
                <a:schemeClr val="bg1"/>
              </a:solidFill>
              <a:latin typeface="Arial" panose="020B0604020202020204" pitchFamily="34" charset="0"/>
              <a:cs typeface="Arial" panose="020B0604020202020204" pitchFamily="34" charset="0"/>
            </a:rPr>
            <a:t>needs assessment, prevention and IAA services</a:t>
          </a:r>
        </a:p>
      </dsp:txBody>
      <dsp:txXfrm>
        <a:off x="2296223" y="68063"/>
        <a:ext cx="1842417" cy="1440954"/>
      </dsp:txXfrm>
    </dsp:sp>
    <dsp:sp modelId="{89886420-9E56-452D-96F3-6BFED2CC43AF}">
      <dsp:nvSpPr>
        <dsp:cNvPr id="0" name=""/>
        <dsp:cNvSpPr/>
      </dsp:nvSpPr>
      <dsp:spPr>
        <a:xfrm>
          <a:off x="4322882" y="68063"/>
          <a:ext cx="1842417" cy="1440954"/>
        </a:xfrm>
        <a:prstGeom prst="rect">
          <a:avLst/>
        </a:prstGeom>
        <a:solidFill>
          <a:srgbClr val="85C44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Arial" panose="020B0604020202020204" pitchFamily="34" charset="0"/>
              <a:cs typeface="Arial" panose="020B0604020202020204" pitchFamily="34" charset="0"/>
            </a:rPr>
            <a:t>3. Assessing </a:t>
          </a:r>
          <a:r>
            <a:rPr lang="en-GB" sz="1800" kern="1200" dirty="0" smtClean="0">
              <a:solidFill>
                <a:schemeClr val="tx1"/>
              </a:solidFill>
              <a:latin typeface="Arial" panose="020B0604020202020204" pitchFamily="34" charset="0"/>
              <a:cs typeface="Arial" panose="020B0604020202020204" pitchFamily="34" charset="0"/>
            </a:rPr>
            <a:t>the Needs </a:t>
          </a:r>
          <a:r>
            <a:rPr lang="en-GB" sz="1800" kern="1200" dirty="0" smtClean="0">
              <a:solidFill>
                <a:schemeClr val="tx1"/>
              </a:solidFill>
              <a:latin typeface="Arial" panose="020B0604020202020204" pitchFamily="34" charset="0"/>
              <a:cs typeface="Arial" panose="020B0604020202020204" pitchFamily="34" charset="0"/>
            </a:rPr>
            <a:t>of </a:t>
          </a:r>
          <a:r>
            <a:rPr lang="en-GB" sz="1800" kern="1200" dirty="0" smtClean="0">
              <a:solidFill>
                <a:schemeClr val="tx1"/>
              </a:solidFill>
              <a:latin typeface="Arial" panose="020B0604020202020204" pitchFamily="34" charset="0"/>
              <a:cs typeface="Arial" panose="020B0604020202020204" pitchFamily="34" charset="0"/>
            </a:rPr>
            <a:t>Individuals</a:t>
          </a:r>
          <a:endParaRPr lang="en-GB" sz="1800" kern="1200" dirty="0">
            <a:solidFill>
              <a:schemeClr val="tx1"/>
            </a:solidFill>
            <a:latin typeface="Arial" panose="020B0604020202020204" pitchFamily="34" charset="0"/>
            <a:cs typeface="Arial" panose="020B0604020202020204" pitchFamily="34" charset="0"/>
          </a:endParaRPr>
        </a:p>
      </dsp:txBody>
      <dsp:txXfrm>
        <a:off x="4322882" y="68063"/>
        <a:ext cx="1842417" cy="1440954"/>
      </dsp:txXfrm>
    </dsp:sp>
    <dsp:sp modelId="{BC11C9D1-9083-454A-8D3E-1C751AF28283}">
      <dsp:nvSpPr>
        <dsp:cNvPr id="0" name=""/>
        <dsp:cNvSpPr/>
      </dsp:nvSpPr>
      <dsp:spPr>
        <a:xfrm>
          <a:off x="6233580" y="68063"/>
          <a:ext cx="1842417" cy="1440954"/>
        </a:xfrm>
        <a:prstGeom prst="rect">
          <a:avLst/>
        </a:prstGeom>
        <a:solidFill>
          <a:srgbClr val="85C44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Arial" panose="020B0604020202020204" pitchFamily="34" charset="0"/>
              <a:cs typeface="Arial" panose="020B0604020202020204" pitchFamily="34" charset="0"/>
            </a:rPr>
            <a:t>4. Meeting </a:t>
          </a:r>
          <a:r>
            <a:rPr lang="en-GB" sz="1800" kern="1200" dirty="0" smtClean="0">
              <a:solidFill>
                <a:schemeClr val="tx1"/>
              </a:solidFill>
              <a:latin typeface="Arial" panose="020B0604020202020204" pitchFamily="34" charset="0"/>
              <a:cs typeface="Arial" panose="020B0604020202020204" pitchFamily="34" charset="0"/>
            </a:rPr>
            <a:t>Needs</a:t>
          </a:r>
          <a:endParaRPr lang="en-GB" sz="1800" kern="1200" dirty="0">
            <a:solidFill>
              <a:schemeClr val="tx1"/>
            </a:solidFill>
            <a:latin typeface="Arial" panose="020B0604020202020204" pitchFamily="34" charset="0"/>
            <a:cs typeface="Arial" panose="020B0604020202020204" pitchFamily="34" charset="0"/>
          </a:endParaRPr>
        </a:p>
      </dsp:txBody>
      <dsp:txXfrm>
        <a:off x="6233580" y="68063"/>
        <a:ext cx="1842417" cy="1440954"/>
      </dsp:txXfrm>
    </dsp:sp>
    <dsp:sp modelId="{7D25DB41-927D-4D31-9142-D1292E8C6ED7}">
      <dsp:nvSpPr>
        <dsp:cNvPr id="0" name=""/>
        <dsp:cNvSpPr/>
      </dsp:nvSpPr>
      <dsp:spPr>
        <a:xfrm>
          <a:off x="161247" y="1837278"/>
          <a:ext cx="1842417" cy="1579677"/>
        </a:xfrm>
        <a:prstGeom prst="rect">
          <a:avLst/>
        </a:prstGeom>
        <a:solidFill>
          <a:srgbClr val="85C44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Arial" panose="020B0604020202020204" pitchFamily="34" charset="0"/>
              <a:cs typeface="Arial" panose="020B0604020202020204" pitchFamily="34" charset="0"/>
            </a:rPr>
            <a:t>5. Charging and </a:t>
          </a:r>
          <a:r>
            <a:rPr lang="en-GB" sz="1800" kern="1200" dirty="0" smtClean="0">
              <a:solidFill>
                <a:schemeClr val="tx1"/>
              </a:solidFill>
              <a:latin typeface="Arial" panose="020B0604020202020204" pitchFamily="34" charset="0"/>
              <a:cs typeface="Arial" panose="020B0604020202020204" pitchFamily="34" charset="0"/>
            </a:rPr>
            <a:t>Financial Assessment</a:t>
          </a:r>
          <a:endParaRPr lang="en-GB" sz="1800" kern="1200" dirty="0" smtClean="0">
            <a:solidFill>
              <a:schemeClr val="tx1"/>
            </a:solidFill>
            <a:latin typeface="Arial" panose="020B0604020202020204" pitchFamily="34" charset="0"/>
            <a:cs typeface="Arial" panose="020B0604020202020204" pitchFamily="34" charset="0"/>
          </a:endParaRPr>
        </a:p>
        <a:p>
          <a:pPr lvl="0" algn="ctr" defTabSz="800100">
            <a:lnSpc>
              <a:spcPct val="90000"/>
            </a:lnSpc>
            <a:spcBef>
              <a:spcPct val="0"/>
            </a:spcBef>
            <a:spcAft>
              <a:spcPct val="35000"/>
            </a:spcAft>
          </a:pPr>
          <a:r>
            <a:rPr lang="en-GB" sz="1600" i="1" kern="1200" dirty="0" smtClean="0">
              <a:solidFill>
                <a:schemeClr val="bg1"/>
              </a:solidFill>
              <a:latin typeface="Arial" panose="020B0604020202020204" pitchFamily="34" charset="0"/>
              <a:cs typeface="Arial" panose="020B0604020202020204" pitchFamily="34" charset="0"/>
            </a:rPr>
            <a:t>of adult detained </a:t>
          </a:r>
          <a:endParaRPr lang="en-GB" sz="1600" i="1" kern="1200" dirty="0">
            <a:solidFill>
              <a:schemeClr val="bg1"/>
            </a:solidFill>
            <a:latin typeface="Arial" panose="020B0604020202020204" pitchFamily="34" charset="0"/>
            <a:cs typeface="Arial" panose="020B0604020202020204" pitchFamily="34" charset="0"/>
          </a:endParaRPr>
        </a:p>
      </dsp:txBody>
      <dsp:txXfrm>
        <a:off x="161247" y="1837278"/>
        <a:ext cx="1842417" cy="1579677"/>
      </dsp:txXfrm>
    </dsp:sp>
    <dsp:sp modelId="{2715E223-CD1D-49B3-ABE8-8AF703C2F468}">
      <dsp:nvSpPr>
        <dsp:cNvPr id="0" name=""/>
        <dsp:cNvSpPr/>
      </dsp:nvSpPr>
      <dsp:spPr>
        <a:xfrm>
          <a:off x="2172707" y="1837278"/>
          <a:ext cx="2041767" cy="1579677"/>
        </a:xfrm>
        <a:prstGeom prst="rect">
          <a:avLst/>
        </a:prstGeom>
        <a:solidFill>
          <a:srgbClr val="85C44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ts val="300"/>
            </a:spcAft>
          </a:pPr>
          <a:r>
            <a:rPr lang="en-GB" sz="1600" kern="1200" dirty="0" smtClean="0">
              <a:solidFill>
                <a:schemeClr val="tx1"/>
              </a:solidFill>
              <a:latin typeface="Arial" panose="020B0604020202020204" pitchFamily="34" charset="0"/>
              <a:cs typeface="Arial" panose="020B0604020202020204" pitchFamily="34" charset="0"/>
            </a:rPr>
            <a:t>6</a:t>
          </a:r>
          <a:r>
            <a:rPr lang="en-GB" sz="1800" kern="1200" dirty="0" smtClean="0">
              <a:solidFill>
                <a:schemeClr val="tx1"/>
              </a:solidFill>
              <a:latin typeface="Arial" panose="020B0604020202020204" pitchFamily="34" charset="0"/>
              <a:cs typeface="Arial" panose="020B0604020202020204" pitchFamily="34" charset="0"/>
            </a:rPr>
            <a:t>. Looked </a:t>
          </a:r>
          <a:r>
            <a:rPr lang="en-GB" sz="1800" kern="1200" dirty="0" smtClean="0">
              <a:solidFill>
                <a:schemeClr val="tx1"/>
              </a:solidFill>
              <a:latin typeface="Arial" panose="020B0604020202020204" pitchFamily="34" charset="0"/>
              <a:cs typeface="Arial" panose="020B0604020202020204" pitchFamily="34" charset="0"/>
            </a:rPr>
            <a:t>After </a:t>
          </a:r>
          <a:r>
            <a:rPr lang="en-GB" sz="1800" kern="1200" dirty="0" smtClean="0">
              <a:solidFill>
                <a:schemeClr val="tx1"/>
              </a:solidFill>
              <a:latin typeface="Arial" panose="020B0604020202020204" pitchFamily="34" charset="0"/>
              <a:cs typeface="Arial" panose="020B0604020202020204" pitchFamily="34" charset="0"/>
            </a:rPr>
            <a:t>&amp; </a:t>
          </a:r>
          <a:r>
            <a:rPr lang="en-GB" sz="1800" kern="1200" dirty="0" smtClean="0">
              <a:solidFill>
                <a:schemeClr val="tx1"/>
              </a:solidFill>
              <a:latin typeface="Arial" panose="020B0604020202020204" pitchFamily="34" charset="0"/>
              <a:cs typeface="Arial" panose="020B0604020202020204" pitchFamily="34" charset="0"/>
            </a:rPr>
            <a:t>Accommodated Children</a:t>
          </a:r>
          <a:endParaRPr lang="en-GB" sz="1800" kern="1200" dirty="0" smtClean="0">
            <a:solidFill>
              <a:schemeClr val="tx1"/>
            </a:solidFill>
            <a:latin typeface="Arial" panose="020B0604020202020204" pitchFamily="34" charset="0"/>
            <a:cs typeface="Arial" panose="020B0604020202020204" pitchFamily="34" charset="0"/>
          </a:endParaRPr>
        </a:p>
        <a:p>
          <a:pPr lvl="0" algn="ctr" defTabSz="711200">
            <a:lnSpc>
              <a:spcPct val="90000"/>
            </a:lnSpc>
            <a:spcBef>
              <a:spcPct val="0"/>
            </a:spcBef>
            <a:spcAft>
              <a:spcPct val="35000"/>
            </a:spcAft>
          </a:pPr>
          <a:r>
            <a:rPr lang="en-GB" sz="1600" i="1" kern="1200" dirty="0" smtClean="0">
              <a:solidFill>
                <a:schemeClr val="bg1"/>
              </a:solidFill>
              <a:latin typeface="Arial" panose="020B0604020202020204" pitchFamily="34" charset="0"/>
              <a:cs typeface="Arial" panose="020B0604020202020204" pitchFamily="34" charset="0"/>
            </a:rPr>
            <a:t>visits to all children detained and care leaver responsibility</a:t>
          </a:r>
          <a:endParaRPr lang="en-GB" sz="1600" i="1" kern="1200" dirty="0">
            <a:solidFill>
              <a:schemeClr val="bg1"/>
            </a:solidFill>
            <a:latin typeface="Arial" panose="020B0604020202020204" pitchFamily="34" charset="0"/>
            <a:cs typeface="Arial" panose="020B0604020202020204" pitchFamily="34" charset="0"/>
          </a:endParaRPr>
        </a:p>
      </dsp:txBody>
      <dsp:txXfrm>
        <a:off x="2172707" y="1837278"/>
        <a:ext cx="2041767" cy="1579677"/>
      </dsp:txXfrm>
    </dsp:sp>
    <dsp:sp modelId="{C7E8F0AD-8372-4C02-9315-7D9F00BFE8A5}">
      <dsp:nvSpPr>
        <dsp:cNvPr id="0" name=""/>
        <dsp:cNvSpPr/>
      </dsp:nvSpPr>
      <dsp:spPr>
        <a:xfrm>
          <a:off x="4383516" y="1837278"/>
          <a:ext cx="1842417" cy="1579677"/>
        </a:xfrm>
        <a:prstGeom prst="rect">
          <a:avLst/>
        </a:prstGeom>
        <a:solidFill>
          <a:srgbClr val="85C44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Arial" panose="020B0604020202020204" pitchFamily="34" charset="0"/>
              <a:cs typeface="Arial" panose="020B0604020202020204" pitchFamily="34" charset="0"/>
            </a:rPr>
            <a:t>7. Safeguarding</a:t>
          </a:r>
        </a:p>
        <a:p>
          <a:pPr lvl="0" algn="ctr" defTabSz="800100">
            <a:lnSpc>
              <a:spcPct val="90000"/>
            </a:lnSpc>
            <a:spcBef>
              <a:spcPct val="0"/>
            </a:spcBef>
            <a:spcAft>
              <a:spcPct val="35000"/>
            </a:spcAft>
          </a:pPr>
          <a:r>
            <a:rPr lang="en-GB" sz="1600" i="1" kern="1200" dirty="0" smtClean="0">
              <a:solidFill>
                <a:schemeClr val="bg1"/>
              </a:solidFill>
              <a:latin typeface="Arial" panose="020B0604020202020204" pitchFamily="34" charset="0"/>
              <a:cs typeface="Arial" panose="020B0604020202020204" pitchFamily="34" charset="0"/>
            </a:rPr>
            <a:t>of those in the secure estate</a:t>
          </a:r>
          <a:endParaRPr lang="en-GB" sz="1600" i="1" kern="1200" dirty="0">
            <a:solidFill>
              <a:schemeClr val="bg1"/>
            </a:solidFill>
            <a:latin typeface="Arial" panose="020B0604020202020204" pitchFamily="34" charset="0"/>
            <a:cs typeface="Arial" panose="020B0604020202020204" pitchFamily="34" charset="0"/>
          </a:endParaRPr>
        </a:p>
      </dsp:txBody>
      <dsp:txXfrm>
        <a:off x="4383516" y="1837278"/>
        <a:ext cx="1842417" cy="1579677"/>
      </dsp:txXfrm>
    </dsp:sp>
    <dsp:sp modelId="{68768930-9A2C-453E-A7A1-07D275A0D155}">
      <dsp:nvSpPr>
        <dsp:cNvPr id="0" name=""/>
        <dsp:cNvSpPr/>
      </dsp:nvSpPr>
      <dsp:spPr>
        <a:xfrm>
          <a:off x="6333255" y="1837278"/>
          <a:ext cx="1842417" cy="1579677"/>
        </a:xfrm>
        <a:prstGeom prst="rect">
          <a:avLst/>
        </a:prstGeom>
        <a:solidFill>
          <a:srgbClr val="85C44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Arial" panose="020B0604020202020204" pitchFamily="34" charset="0"/>
              <a:cs typeface="Arial" panose="020B0604020202020204" pitchFamily="34" charset="0"/>
            </a:rPr>
            <a:t>8. Social </a:t>
          </a:r>
          <a:r>
            <a:rPr lang="en-GB" sz="1800" kern="1200" dirty="0" smtClean="0">
              <a:solidFill>
                <a:schemeClr val="tx1"/>
              </a:solidFill>
              <a:latin typeface="Arial" panose="020B0604020202020204" pitchFamily="34" charset="0"/>
              <a:cs typeface="Arial" panose="020B0604020202020204" pitchFamily="34" charset="0"/>
            </a:rPr>
            <a:t>Services Functions</a:t>
          </a:r>
          <a:endParaRPr lang="en-GB" sz="1800" kern="1200" dirty="0">
            <a:solidFill>
              <a:schemeClr val="tx1"/>
            </a:solidFill>
            <a:latin typeface="Arial" panose="020B0604020202020204" pitchFamily="34" charset="0"/>
            <a:cs typeface="Arial" panose="020B0604020202020204" pitchFamily="34" charset="0"/>
          </a:endParaRPr>
        </a:p>
      </dsp:txBody>
      <dsp:txXfrm>
        <a:off x="6333255" y="1837278"/>
        <a:ext cx="1842417" cy="1579677"/>
      </dsp:txXfrm>
    </dsp:sp>
    <dsp:sp modelId="{37D5E634-48C8-4E5B-926D-BE5828A259A0}">
      <dsp:nvSpPr>
        <dsp:cNvPr id="0" name=""/>
        <dsp:cNvSpPr/>
      </dsp:nvSpPr>
      <dsp:spPr>
        <a:xfrm>
          <a:off x="1166931" y="3525243"/>
          <a:ext cx="1842417" cy="1371201"/>
        </a:xfrm>
        <a:prstGeom prst="rect">
          <a:avLst/>
        </a:prstGeom>
        <a:solidFill>
          <a:srgbClr val="85C44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ts val="300"/>
            </a:spcAft>
          </a:pPr>
          <a:r>
            <a:rPr lang="en-GB" sz="1800" kern="1200" dirty="0" smtClean="0">
              <a:solidFill>
                <a:schemeClr val="tx1"/>
              </a:solidFill>
              <a:latin typeface="Arial" panose="020B0604020202020204" pitchFamily="34" charset="0"/>
              <a:cs typeface="Arial" panose="020B0604020202020204" pitchFamily="34" charset="0"/>
            </a:rPr>
            <a:t>9. Co-operation and </a:t>
          </a:r>
          <a:r>
            <a:rPr lang="en-GB" sz="1800" kern="1200" dirty="0" smtClean="0">
              <a:solidFill>
                <a:schemeClr val="tx1"/>
              </a:solidFill>
              <a:latin typeface="Arial" panose="020B0604020202020204" pitchFamily="34" charset="0"/>
              <a:cs typeface="Arial" panose="020B0604020202020204" pitchFamily="34" charset="0"/>
            </a:rPr>
            <a:t>Partnership</a:t>
          </a:r>
          <a:endParaRPr lang="en-GB" sz="1800" kern="1200" dirty="0" smtClean="0">
            <a:solidFill>
              <a:schemeClr val="tx1"/>
            </a:solidFill>
            <a:latin typeface="Arial" panose="020B0604020202020204" pitchFamily="34" charset="0"/>
            <a:cs typeface="Arial" panose="020B0604020202020204" pitchFamily="34" charset="0"/>
          </a:endParaRPr>
        </a:p>
        <a:p>
          <a:pPr lvl="0" algn="ctr" defTabSz="800100">
            <a:lnSpc>
              <a:spcPct val="90000"/>
            </a:lnSpc>
            <a:spcBef>
              <a:spcPct val="0"/>
            </a:spcBef>
            <a:spcAft>
              <a:spcPct val="35000"/>
            </a:spcAft>
          </a:pPr>
          <a:r>
            <a:rPr lang="en-GB" sz="1600" i="1" kern="1200" dirty="0" smtClean="0">
              <a:solidFill>
                <a:schemeClr val="bg1"/>
              </a:solidFill>
              <a:latin typeface="Arial" panose="020B0604020202020204" pitchFamily="34" charset="0"/>
              <a:cs typeface="Arial" panose="020B0604020202020204" pitchFamily="34" charset="0"/>
            </a:rPr>
            <a:t>between </a:t>
          </a:r>
          <a:r>
            <a:rPr lang="en-GB" sz="1600" i="1" kern="1200" dirty="0" smtClean="0">
              <a:solidFill>
                <a:schemeClr val="bg1"/>
              </a:solidFill>
              <a:latin typeface="Arial" panose="020B0604020202020204" pitchFamily="34" charset="0"/>
              <a:cs typeface="Arial" panose="020B0604020202020204" pitchFamily="34" charset="0"/>
            </a:rPr>
            <a:t>LAs </a:t>
          </a:r>
          <a:r>
            <a:rPr lang="en-GB" sz="1600" i="1" kern="1200" dirty="0" smtClean="0">
              <a:solidFill>
                <a:schemeClr val="bg1"/>
              </a:solidFill>
              <a:latin typeface="Arial" panose="020B0604020202020204" pitchFamily="34" charset="0"/>
              <a:cs typeface="Arial" panose="020B0604020202020204" pitchFamily="34" charset="0"/>
            </a:rPr>
            <a:t>and the criminal justice system</a:t>
          </a:r>
          <a:endParaRPr lang="en-GB" sz="1600" i="1" kern="1200" dirty="0">
            <a:solidFill>
              <a:schemeClr val="bg1"/>
            </a:solidFill>
            <a:latin typeface="Arial" panose="020B0604020202020204" pitchFamily="34" charset="0"/>
            <a:cs typeface="Arial" panose="020B0604020202020204" pitchFamily="34" charset="0"/>
          </a:endParaRPr>
        </a:p>
      </dsp:txBody>
      <dsp:txXfrm>
        <a:off x="1166931" y="3525243"/>
        <a:ext cx="1842417" cy="1371201"/>
      </dsp:txXfrm>
    </dsp:sp>
    <dsp:sp modelId="{EF5FD781-3F0C-420C-A1B3-24B74D2E1BF2}">
      <dsp:nvSpPr>
        <dsp:cNvPr id="0" name=""/>
        <dsp:cNvSpPr/>
      </dsp:nvSpPr>
      <dsp:spPr>
        <a:xfrm>
          <a:off x="3193591" y="3525243"/>
          <a:ext cx="1842417" cy="1371201"/>
        </a:xfrm>
        <a:prstGeom prst="rect">
          <a:avLst/>
        </a:prstGeom>
        <a:solidFill>
          <a:srgbClr val="85C44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Arial" panose="020B0604020202020204" pitchFamily="34" charset="0"/>
              <a:cs typeface="Arial" panose="020B0604020202020204" pitchFamily="34" charset="0"/>
            </a:rPr>
            <a:t>10. Complaints and </a:t>
          </a:r>
          <a:r>
            <a:rPr lang="en-GB" sz="1800" kern="1200" dirty="0" smtClean="0">
              <a:solidFill>
                <a:schemeClr val="tx1"/>
              </a:solidFill>
              <a:latin typeface="Arial" panose="020B0604020202020204" pitchFamily="34" charset="0"/>
              <a:cs typeface="Arial" panose="020B0604020202020204" pitchFamily="34" charset="0"/>
            </a:rPr>
            <a:t>Advocacy</a:t>
          </a:r>
          <a:endParaRPr lang="en-GB" sz="1800" kern="1200" dirty="0" smtClean="0">
            <a:solidFill>
              <a:schemeClr val="tx1"/>
            </a:solidFill>
            <a:latin typeface="Arial" panose="020B0604020202020204" pitchFamily="34" charset="0"/>
            <a:cs typeface="Arial" panose="020B0604020202020204" pitchFamily="34" charset="0"/>
          </a:endParaRPr>
        </a:p>
        <a:p>
          <a:pPr lvl="0" algn="ctr" defTabSz="800100">
            <a:lnSpc>
              <a:spcPct val="90000"/>
            </a:lnSpc>
            <a:spcBef>
              <a:spcPct val="0"/>
            </a:spcBef>
            <a:spcAft>
              <a:spcPct val="35000"/>
            </a:spcAft>
          </a:pPr>
          <a:r>
            <a:rPr lang="en-GB" sz="1600" i="1" kern="1200" dirty="0" smtClean="0">
              <a:solidFill>
                <a:schemeClr val="bg1"/>
              </a:solidFill>
              <a:latin typeface="Arial" panose="020B0604020202020204" pitchFamily="34" charset="0"/>
              <a:cs typeface="Arial" panose="020B0604020202020204" pitchFamily="34" charset="0"/>
            </a:rPr>
            <a:t>representation if required</a:t>
          </a:r>
          <a:endParaRPr lang="en-GB" sz="1600" i="1" kern="1200" dirty="0">
            <a:solidFill>
              <a:schemeClr val="bg1"/>
            </a:solidFill>
            <a:latin typeface="Arial" panose="020B0604020202020204" pitchFamily="34" charset="0"/>
            <a:cs typeface="Arial" panose="020B0604020202020204" pitchFamily="34" charset="0"/>
          </a:endParaRPr>
        </a:p>
      </dsp:txBody>
      <dsp:txXfrm>
        <a:off x="3193591" y="3525243"/>
        <a:ext cx="1842417" cy="1371201"/>
      </dsp:txXfrm>
    </dsp:sp>
    <dsp:sp modelId="{43D1F320-6068-435F-A513-70C057340FD9}">
      <dsp:nvSpPr>
        <dsp:cNvPr id="0" name=""/>
        <dsp:cNvSpPr/>
      </dsp:nvSpPr>
      <dsp:spPr>
        <a:xfrm>
          <a:off x="5220250" y="3525243"/>
          <a:ext cx="1842417" cy="1371201"/>
        </a:xfrm>
        <a:prstGeom prst="rect">
          <a:avLst/>
        </a:prstGeom>
        <a:solidFill>
          <a:srgbClr val="85C44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Arial" panose="020B0604020202020204" pitchFamily="34" charset="0"/>
              <a:cs typeface="Arial" panose="020B0604020202020204" pitchFamily="34" charset="0"/>
            </a:rPr>
            <a:t>11. Miscellaneous and </a:t>
          </a:r>
          <a:r>
            <a:rPr lang="en-GB" sz="1800" kern="1200" dirty="0" smtClean="0">
              <a:solidFill>
                <a:schemeClr val="tx1"/>
              </a:solidFill>
              <a:latin typeface="Arial" panose="020B0604020202020204" pitchFamily="34" charset="0"/>
              <a:cs typeface="Arial" panose="020B0604020202020204" pitchFamily="34" charset="0"/>
            </a:rPr>
            <a:t>General</a:t>
          </a:r>
          <a:endParaRPr lang="en-GB" sz="1800" kern="1200" dirty="0">
            <a:solidFill>
              <a:schemeClr val="tx1"/>
            </a:solidFill>
            <a:latin typeface="Arial" panose="020B0604020202020204" pitchFamily="34" charset="0"/>
            <a:cs typeface="Arial" panose="020B0604020202020204" pitchFamily="34" charset="0"/>
          </a:endParaRPr>
        </a:p>
      </dsp:txBody>
      <dsp:txXfrm>
        <a:off x="5220250" y="3525243"/>
        <a:ext cx="1842417" cy="1371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2D6B2F-543A-4284-A3A1-9C3EEA8C0F9B}">
      <dsp:nvSpPr>
        <dsp:cNvPr id="0" name=""/>
        <dsp:cNvSpPr/>
      </dsp:nvSpPr>
      <dsp:spPr>
        <a:xfrm>
          <a:off x="1378497" y="144488"/>
          <a:ext cx="1501820" cy="1425222"/>
        </a:xfrm>
        <a:prstGeom prst="ellipse">
          <a:avLst/>
        </a:prstGeom>
        <a:solidFill>
          <a:srgbClr val="85C441"/>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GB" sz="1200" kern="12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Personal circumstances</a:t>
          </a:r>
          <a:endParaRPr lang="en-GB" sz="1200" kern="12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dsp:txBody>
      <dsp:txXfrm>
        <a:off x="1598433" y="353207"/>
        <a:ext cx="1061948" cy="1007784"/>
      </dsp:txXfrm>
    </dsp:sp>
    <dsp:sp modelId="{B654B566-5278-46A8-A0B4-64A24AD5A5A0}">
      <dsp:nvSpPr>
        <dsp:cNvPr id="0" name=""/>
        <dsp:cNvSpPr/>
      </dsp:nvSpPr>
      <dsp:spPr>
        <a:xfrm rot="2125518">
          <a:off x="2785654" y="1194595"/>
          <a:ext cx="225455" cy="418993"/>
        </a:xfrm>
        <a:prstGeom prst="rightArrow">
          <a:avLst>
            <a:gd name="adj1" fmla="val 60000"/>
            <a:gd name="adj2" fmla="val 50000"/>
          </a:avLst>
        </a:prstGeom>
        <a:solidFill>
          <a:srgbClr val="85C441"/>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effectLst>
              <a:outerShdw blurRad="50800" dist="38100" dir="2700000" algn="tl" rotWithShape="0">
                <a:prstClr val="black">
                  <a:alpha val="40000"/>
                </a:prstClr>
              </a:outerShdw>
            </a:effectLst>
          </a:endParaRPr>
        </a:p>
      </dsp:txBody>
      <dsp:txXfrm>
        <a:off x="2791915" y="1258792"/>
        <a:ext cx="157819" cy="251395"/>
      </dsp:txXfrm>
    </dsp:sp>
    <dsp:sp modelId="{46F39B7D-47CC-418C-B2BE-490A684143A5}">
      <dsp:nvSpPr>
        <dsp:cNvPr id="0" name=""/>
        <dsp:cNvSpPr/>
      </dsp:nvSpPr>
      <dsp:spPr>
        <a:xfrm>
          <a:off x="2961033" y="1217275"/>
          <a:ext cx="1353044" cy="1425222"/>
        </a:xfrm>
        <a:prstGeom prst="ellipse">
          <a:avLst/>
        </a:prstGeom>
        <a:solidFill>
          <a:srgbClr val="85C441"/>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en-GB" sz="1400" kern="12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Personal outcomes</a:t>
          </a:r>
          <a:endParaRPr lang="en-GB" sz="1400" kern="12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dsp:txBody>
      <dsp:txXfrm>
        <a:off x="3159182" y="1425994"/>
        <a:ext cx="956746" cy="1007784"/>
      </dsp:txXfrm>
    </dsp:sp>
    <dsp:sp modelId="{F7C5FB61-71A3-4F9B-9CCD-1EC2134B43BD}">
      <dsp:nvSpPr>
        <dsp:cNvPr id="0" name=""/>
        <dsp:cNvSpPr/>
      </dsp:nvSpPr>
      <dsp:spPr>
        <a:xfrm rot="6480000">
          <a:off x="3233312" y="2600490"/>
          <a:ext cx="236563" cy="418993"/>
        </a:xfrm>
        <a:prstGeom prst="rightArrow">
          <a:avLst>
            <a:gd name="adj1" fmla="val 60000"/>
            <a:gd name="adj2" fmla="val 50000"/>
          </a:avLst>
        </a:prstGeom>
        <a:solidFill>
          <a:srgbClr val="85C441"/>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effectLst>
              <a:outerShdw blurRad="50800" dist="38100" dir="2700000" algn="tl" rotWithShape="0">
                <a:prstClr val="black">
                  <a:alpha val="40000"/>
                </a:prstClr>
              </a:outerShdw>
            </a:effectLst>
          </a:endParaRPr>
        </a:p>
      </dsp:txBody>
      <dsp:txXfrm rot="10800000">
        <a:off x="3279762" y="2650541"/>
        <a:ext cx="165594" cy="251395"/>
      </dsp:txXfrm>
    </dsp:sp>
    <dsp:sp modelId="{04E8EE37-6EA4-4B83-97E2-A3017ED6ADBC}">
      <dsp:nvSpPr>
        <dsp:cNvPr id="0" name=""/>
        <dsp:cNvSpPr/>
      </dsp:nvSpPr>
      <dsp:spPr>
        <a:xfrm>
          <a:off x="2384972" y="2990210"/>
          <a:ext cx="1353044" cy="1425222"/>
        </a:xfrm>
        <a:prstGeom prst="ellipse">
          <a:avLst/>
        </a:prstGeom>
        <a:solidFill>
          <a:srgbClr val="85C441"/>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en-GB" sz="1400" kern="12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Barriers to achieving outcomes</a:t>
          </a:r>
          <a:endParaRPr lang="en-GB" sz="1400" kern="12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dsp:txBody>
      <dsp:txXfrm>
        <a:off x="2583121" y="3198929"/>
        <a:ext cx="956746" cy="1007784"/>
      </dsp:txXfrm>
    </dsp:sp>
    <dsp:sp modelId="{E10F7DBA-77D0-4D30-98C8-6844D699979A}">
      <dsp:nvSpPr>
        <dsp:cNvPr id="0" name=""/>
        <dsp:cNvSpPr/>
      </dsp:nvSpPr>
      <dsp:spPr>
        <a:xfrm rot="10800000">
          <a:off x="2001625" y="3493324"/>
          <a:ext cx="270898" cy="418993"/>
        </a:xfrm>
        <a:prstGeom prst="rightArrow">
          <a:avLst>
            <a:gd name="adj1" fmla="val 60000"/>
            <a:gd name="adj2" fmla="val 50000"/>
          </a:avLst>
        </a:prstGeom>
        <a:solidFill>
          <a:srgbClr val="85C441"/>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effectLst>
              <a:outerShdw blurRad="50800" dist="38100" dir="2700000" algn="tl" rotWithShape="0">
                <a:prstClr val="black">
                  <a:alpha val="40000"/>
                </a:prstClr>
              </a:outerShdw>
            </a:effectLst>
          </a:endParaRPr>
        </a:p>
      </dsp:txBody>
      <dsp:txXfrm rot="10800000">
        <a:off x="2082894" y="3577123"/>
        <a:ext cx="189629" cy="251395"/>
      </dsp:txXfrm>
    </dsp:sp>
    <dsp:sp modelId="{3081EC96-3DB6-4F8D-8580-0FF1BEF04703}">
      <dsp:nvSpPr>
        <dsp:cNvPr id="0" name=""/>
        <dsp:cNvSpPr/>
      </dsp:nvSpPr>
      <dsp:spPr>
        <a:xfrm>
          <a:off x="520799" y="2990210"/>
          <a:ext cx="1353044" cy="1425222"/>
        </a:xfrm>
        <a:prstGeom prst="ellipse">
          <a:avLst/>
        </a:prstGeom>
        <a:solidFill>
          <a:srgbClr val="85C441"/>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en-GB" sz="1400" kern="12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Strengths and capabilities</a:t>
          </a:r>
          <a:endParaRPr lang="en-GB" sz="1400" kern="12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dsp:txBody>
      <dsp:txXfrm>
        <a:off x="718948" y="3198929"/>
        <a:ext cx="956746" cy="1007784"/>
      </dsp:txXfrm>
    </dsp:sp>
    <dsp:sp modelId="{85CE9F47-045A-470F-8A16-0D88882110C9}">
      <dsp:nvSpPr>
        <dsp:cNvPr id="0" name=""/>
        <dsp:cNvSpPr/>
      </dsp:nvSpPr>
      <dsp:spPr>
        <a:xfrm rot="15120000">
          <a:off x="793077" y="2613225"/>
          <a:ext cx="236563" cy="418993"/>
        </a:xfrm>
        <a:prstGeom prst="rightArrow">
          <a:avLst>
            <a:gd name="adj1" fmla="val 60000"/>
            <a:gd name="adj2" fmla="val 50000"/>
          </a:avLst>
        </a:prstGeom>
        <a:solidFill>
          <a:srgbClr val="85C441"/>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effectLst>
              <a:outerShdw blurRad="50800" dist="38100" dir="2700000" algn="tl" rotWithShape="0">
                <a:prstClr val="black">
                  <a:alpha val="40000"/>
                </a:prstClr>
              </a:outerShdw>
            </a:effectLst>
          </a:endParaRPr>
        </a:p>
      </dsp:txBody>
      <dsp:txXfrm rot="10800000">
        <a:off x="839527" y="2730772"/>
        <a:ext cx="165594" cy="251395"/>
      </dsp:txXfrm>
    </dsp:sp>
    <dsp:sp modelId="{2B13B1A9-7E4C-4949-9131-506A9B969461}">
      <dsp:nvSpPr>
        <dsp:cNvPr id="0" name=""/>
        <dsp:cNvSpPr/>
      </dsp:nvSpPr>
      <dsp:spPr>
        <a:xfrm>
          <a:off x="-55261" y="1217275"/>
          <a:ext cx="1353044" cy="1425222"/>
        </a:xfrm>
        <a:prstGeom prst="ellipse">
          <a:avLst/>
        </a:prstGeom>
        <a:solidFill>
          <a:srgbClr val="85C441"/>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en-GB" sz="1400" kern="12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Risks </a:t>
          </a:r>
          <a:endParaRPr lang="en-GB" sz="1400" kern="12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dsp:txBody>
      <dsp:txXfrm>
        <a:off x="142888" y="1425994"/>
        <a:ext cx="956746" cy="1007784"/>
      </dsp:txXfrm>
    </dsp:sp>
    <dsp:sp modelId="{B379BA0D-21D2-41EF-B20D-4444AC053157}">
      <dsp:nvSpPr>
        <dsp:cNvPr id="0" name=""/>
        <dsp:cNvSpPr/>
      </dsp:nvSpPr>
      <dsp:spPr>
        <a:xfrm rot="19474482">
          <a:off x="1237306" y="1201993"/>
          <a:ext cx="225455" cy="418993"/>
        </a:xfrm>
        <a:prstGeom prst="rightArrow">
          <a:avLst>
            <a:gd name="adj1" fmla="val 60000"/>
            <a:gd name="adj2" fmla="val 50000"/>
          </a:avLst>
        </a:prstGeom>
        <a:solidFill>
          <a:srgbClr val="85C441"/>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effectLst>
              <a:outerShdw blurRad="50800" dist="38100" dir="2700000" algn="tl" rotWithShape="0">
                <a:prstClr val="black">
                  <a:alpha val="40000"/>
                </a:prstClr>
              </a:outerShdw>
            </a:effectLst>
          </a:endParaRPr>
        </a:p>
      </dsp:txBody>
      <dsp:txXfrm>
        <a:off x="1243567" y="1305394"/>
        <a:ext cx="157819" cy="2513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50912E-C8D3-4595-8949-EEA3A4261CE8}">
      <dsp:nvSpPr>
        <dsp:cNvPr id="0" name=""/>
        <dsp:cNvSpPr/>
      </dsp:nvSpPr>
      <dsp:spPr>
        <a:xfrm>
          <a:off x="3009228" y="2313678"/>
          <a:ext cx="2211142" cy="2211142"/>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en-GB" sz="6500" kern="1200" dirty="0" smtClean="0"/>
            <a:t> </a:t>
          </a:r>
          <a:endParaRPr lang="en-GB" sz="6500" kern="1200" dirty="0"/>
        </a:p>
      </dsp:txBody>
      <dsp:txXfrm>
        <a:off x="3333042" y="2637492"/>
        <a:ext cx="1563514" cy="1563514"/>
      </dsp:txXfrm>
    </dsp:sp>
    <dsp:sp modelId="{0C7A1FC3-22EC-4D4C-9CD2-D1DDFCD83140}">
      <dsp:nvSpPr>
        <dsp:cNvPr id="0" name=""/>
        <dsp:cNvSpPr/>
      </dsp:nvSpPr>
      <dsp:spPr>
        <a:xfrm rot="11700000">
          <a:off x="1339356" y="2580625"/>
          <a:ext cx="1643162" cy="630175"/>
        </a:xfrm>
        <a:prstGeom prst="leftArrow">
          <a:avLst>
            <a:gd name="adj1" fmla="val 60000"/>
            <a:gd name="adj2" fmla="val 50000"/>
          </a:avLst>
        </a:prstGeom>
        <a:solidFill>
          <a:srgbClr val="C5E3A5"/>
        </a:solidFill>
        <a:ln>
          <a:noFill/>
        </a:ln>
        <a:effectLst/>
      </dsp:spPr>
      <dsp:style>
        <a:lnRef idx="0">
          <a:scrgbClr r="0" g="0" b="0"/>
        </a:lnRef>
        <a:fillRef idx="1">
          <a:scrgbClr r="0" g="0" b="0"/>
        </a:fillRef>
        <a:effectRef idx="0">
          <a:scrgbClr r="0" g="0" b="0"/>
        </a:effectRef>
        <a:fontRef idx="minor">
          <a:schemeClr val="lt1"/>
        </a:fontRef>
      </dsp:style>
    </dsp:sp>
    <dsp:sp modelId="{E86D38C8-81F5-47C1-B364-60309E15E841}">
      <dsp:nvSpPr>
        <dsp:cNvPr id="0" name=""/>
        <dsp:cNvSpPr/>
      </dsp:nvSpPr>
      <dsp:spPr>
        <a:xfrm>
          <a:off x="317059" y="1842838"/>
          <a:ext cx="2100585" cy="1680468"/>
        </a:xfrm>
        <a:prstGeom prst="roundRect">
          <a:avLst>
            <a:gd name="adj" fmla="val 10000"/>
          </a:avLst>
        </a:prstGeom>
        <a:solidFill>
          <a:srgbClr val="85C44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GB" sz="2200" kern="1200" dirty="0" smtClean="0"/>
            <a:t>Be a carer</a:t>
          </a:r>
          <a:endParaRPr lang="en-GB" sz="2200" kern="1200" dirty="0"/>
        </a:p>
      </dsp:txBody>
      <dsp:txXfrm>
        <a:off x="366278" y="1892057"/>
        <a:ext cx="2002147" cy="1582030"/>
      </dsp:txXfrm>
    </dsp:sp>
    <dsp:sp modelId="{A9937B16-F678-4C6E-A030-1E1EB6093C41}">
      <dsp:nvSpPr>
        <dsp:cNvPr id="0" name=""/>
        <dsp:cNvSpPr/>
      </dsp:nvSpPr>
      <dsp:spPr>
        <a:xfrm rot="14700000">
          <a:off x="2438352" y="1270894"/>
          <a:ext cx="1643162" cy="630175"/>
        </a:xfrm>
        <a:prstGeom prst="leftArrow">
          <a:avLst>
            <a:gd name="adj1" fmla="val 60000"/>
            <a:gd name="adj2" fmla="val 50000"/>
          </a:avLst>
        </a:prstGeom>
        <a:solidFill>
          <a:srgbClr val="C5E3A5"/>
        </a:solidFill>
        <a:ln>
          <a:noFill/>
        </a:ln>
        <a:effectLst/>
      </dsp:spPr>
      <dsp:style>
        <a:lnRef idx="0">
          <a:scrgbClr r="0" g="0" b="0"/>
        </a:lnRef>
        <a:fillRef idx="1">
          <a:scrgbClr r="0" g="0" b="0"/>
        </a:fillRef>
        <a:effectRef idx="0">
          <a:scrgbClr r="0" g="0" b="0"/>
        </a:effectRef>
        <a:fontRef idx="minor">
          <a:schemeClr val="lt1"/>
        </a:fontRef>
      </dsp:style>
    </dsp:sp>
    <dsp:sp modelId="{3A62B187-8680-4F0F-B42A-3E5D5969053D}">
      <dsp:nvSpPr>
        <dsp:cNvPr id="0" name=""/>
        <dsp:cNvSpPr/>
      </dsp:nvSpPr>
      <dsp:spPr>
        <a:xfrm>
          <a:off x="1862425" y="1142"/>
          <a:ext cx="2100585" cy="1680468"/>
        </a:xfrm>
        <a:prstGeom prst="roundRect">
          <a:avLst>
            <a:gd name="adj" fmla="val 10000"/>
          </a:avLst>
        </a:prstGeom>
        <a:solidFill>
          <a:srgbClr val="85C44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GB" sz="2200" kern="1200" dirty="0" smtClean="0"/>
            <a:t>Direct payments</a:t>
          </a:r>
          <a:endParaRPr lang="en-GB" sz="2200" kern="1200" dirty="0"/>
        </a:p>
      </dsp:txBody>
      <dsp:txXfrm>
        <a:off x="1911644" y="50361"/>
        <a:ext cx="2002147" cy="1582030"/>
      </dsp:txXfrm>
    </dsp:sp>
    <dsp:sp modelId="{AA34AA9A-173D-426A-AE08-5111016F97EC}">
      <dsp:nvSpPr>
        <dsp:cNvPr id="0" name=""/>
        <dsp:cNvSpPr/>
      </dsp:nvSpPr>
      <dsp:spPr>
        <a:xfrm rot="17700000">
          <a:off x="4148085" y="1270894"/>
          <a:ext cx="1643162" cy="630175"/>
        </a:xfrm>
        <a:prstGeom prst="leftArrow">
          <a:avLst>
            <a:gd name="adj1" fmla="val 60000"/>
            <a:gd name="adj2" fmla="val 50000"/>
          </a:avLst>
        </a:prstGeom>
        <a:solidFill>
          <a:srgbClr val="C5E3A5"/>
        </a:solidFill>
        <a:ln>
          <a:noFill/>
        </a:ln>
        <a:effectLst/>
      </dsp:spPr>
      <dsp:style>
        <a:lnRef idx="0">
          <a:scrgbClr r="0" g="0" b="0"/>
        </a:lnRef>
        <a:fillRef idx="1">
          <a:scrgbClr r="0" g="0" b="0"/>
        </a:fillRef>
        <a:effectRef idx="0">
          <a:scrgbClr r="0" g="0" b="0"/>
        </a:effectRef>
        <a:fontRef idx="minor">
          <a:schemeClr val="lt1"/>
        </a:fontRef>
      </dsp:style>
    </dsp:sp>
    <dsp:sp modelId="{16B042F1-8330-4F1A-860E-9D1FCBD31317}">
      <dsp:nvSpPr>
        <dsp:cNvPr id="0" name=""/>
        <dsp:cNvSpPr/>
      </dsp:nvSpPr>
      <dsp:spPr>
        <a:xfrm>
          <a:off x="4266589" y="1142"/>
          <a:ext cx="2100585" cy="1680468"/>
        </a:xfrm>
        <a:prstGeom prst="roundRect">
          <a:avLst>
            <a:gd name="adj" fmla="val 10000"/>
          </a:avLst>
        </a:prstGeom>
        <a:solidFill>
          <a:srgbClr val="85C44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GB" sz="2200" kern="1200" dirty="0" smtClean="0"/>
            <a:t>Preference for accommodation</a:t>
          </a:r>
          <a:endParaRPr lang="en-GB" sz="2200" kern="1200" dirty="0"/>
        </a:p>
      </dsp:txBody>
      <dsp:txXfrm>
        <a:off x="4315808" y="50361"/>
        <a:ext cx="2002147" cy="1582030"/>
      </dsp:txXfrm>
    </dsp:sp>
    <dsp:sp modelId="{B62CCC6E-CE5D-47BC-8F43-790B7C39E5A8}">
      <dsp:nvSpPr>
        <dsp:cNvPr id="0" name=""/>
        <dsp:cNvSpPr/>
      </dsp:nvSpPr>
      <dsp:spPr>
        <a:xfrm rot="20700000">
          <a:off x="5247080" y="2580625"/>
          <a:ext cx="1643162" cy="630175"/>
        </a:xfrm>
        <a:prstGeom prst="leftArrow">
          <a:avLst>
            <a:gd name="adj1" fmla="val 60000"/>
            <a:gd name="adj2" fmla="val 50000"/>
          </a:avLst>
        </a:prstGeom>
        <a:solidFill>
          <a:srgbClr val="C5E3A5"/>
        </a:solidFill>
        <a:ln>
          <a:noFill/>
        </a:ln>
        <a:effectLst/>
      </dsp:spPr>
      <dsp:style>
        <a:lnRef idx="0">
          <a:scrgbClr r="0" g="0" b="0"/>
        </a:lnRef>
        <a:fillRef idx="1">
          <a:scrgbClr r="0" g="0" b="0"/>
        </a:fillRef>
        <a:effectRef idx="0">
          <a:scrgbClr r="0" g="0" b="0"/>
        </a:effectRef>
        <a:fontRef idx="minor">
          <a:schemeClr val="lt1"/>
        </a:fontRef>
      </dsp:style>
    </dsp:sp>
    <dsp:sp modelId="{5A826FB4-48AB-4B13-B16A-D63EEE380E33}">
      <dsp:nvSpPr>
        <dsp:cNvPr id="0" name=""/>
        <dsp:cNvSpPr/>
      </dsp:nvSpPr>
      <dsp:spPr>
        <a:xfrm>
          <a:off x="5811955" y="1842838"/>
          <a:ext cx="2100585" cy="1680468"/>
        </a:xfrm>
        <a:prstGeom prst="roundRect">
          <a:avLst>
            <a:gd name="adj" fmla="val 10000"/>
          </a:avLst>
        </a:prstGeom>
        <a:solidFill>
          <a:srgbClr val="85C44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GB" sz="2200" kern="1200" dirty="0" smtClean="0"/>
            <a:t>Property protected</a:t>
          </a:r>
          <a:endParaRPr lang="en-GB" sz="2200" kern="1200" dirty="0"/>
        </a:p>
      </dsp:txBody>
      <dsp:txXfrm>
        <a:off x="5861174" y="1892057"/>
        <a:ext cx="2002147" cy="15820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458C39-D962-4B31-B456-70D8BC21EE4B}">
      <dsp:nvSpPr>
        <dsp:cNvPr id="0" name=""/>
        <dsp:cNvSpPr/>
      </dsp:nvSpPr>
      <dsp:spPr>
        <a:xfrm>
          <a:off x="0" y="0"/>
          <a:ext cx="8229600" cy="1440129"/>
        </a:xfrm>
        <a:prstGeom prst="roundRect">
          <a:avLst>
            <a:gd name="adj" fmla="val 10000"/>
          </a:avLst>
        </a:prstGeom>
        <a:solidFill>
          <a:srgbClr val="85C44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All adults detained in Wales</a:t>
          </a:r>
          <a:endParaRPr lang="en-GB" sz="24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Local authorities in Wales with secure estate establishment(s) within their boundaries</a:t>
          </a:r>
          <a:endParaRPr lang="en-GB" sz="2000" kern="1200" dirty="0">
            <a:latin typeface="Arial" panose="020B0604020202020204" pitchFamily="34" charset="0"/>
            <a:cs typeface="Arial" panose="020B0604020202020204" pitchFamily="34" charset="0"/>
          </a:endParaRPr>
        </a:p>
      </dsp:txBody>
      <dsp:txXfrm>
        <a:off x="1789932" y="0"/>
        <a:ext cx="6439667" cy="1440129"/>
      </dsp:txXfrm>
    </dsp:sp>
    <dsp:sp modelId="{9444FACA-1BB0-4452-B239-09EA1147D2C6}">
      <dsp:nvSpPr>
        <dsp:cNvPr id="0" name=""/>
        <dsp:cNvSpPr/>
      </dsp:nvSpPr>
      <dsp:spPr>
        <a:xfrm>
          <a:off x="144012" y="144012"/>
          <a:ext cx="1645920" cy="1152103"/>
        </a:xfrm>
        <a:prstGeom prst="roundRect">
          <a:avLst>
            <a:gd name="adj" fmla="val 10000"/>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D35E17-BE6C-4B0F-B093-1D338FFA72C5}">
      <dsp:nvSpPr>
        <dsp:cNvPr id="0" name=""/>
        <dsp:cNvSpPr/>
      </dsp:nvSpPr>
      <dsp:spPr>
        <a:xfrm>
          <a:off x="0" y="1584141"/>
          <a:ext cx="8229600" cy="1440129"/>
        </a:xfrm>
        <a:prstGeom prst="roundRect">
          <a:avLst>
            <a:gd name="adj" fmla="val 10000"/>
          </a:avLst>
        </a:prstGeom>
        <a:solidFill>
          <a:srgbClr val="5CC9E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smtClean="0">
              <a:solidFill>
                <a:schemeClr val="tx1"/>
              </a:solidFill>
              <a:latin typeface="Arial" panose="020B0604020202020204" pitchFamily="34" charset="0"/>
              <a:cs typeface="Arial" panose="020B0604020202020204" pitchFamily="34" charset="0"/>
            </a:rPr>
            <a:t>All adults detained in England</a:t>
          </a:r>
          <a:endParaRPr lang="en-GB" sz="2400" kern="1200" dirty="0">
            <a:solidFill>
              <a:schemeClr val="tx1"/>
            </a:solidFill>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GB" sz="2000" kern="1200" dirty="0" smtClean="0">
              <a:solidFill>
                <a:schemeClr val="tx1"/>
              </a:solidFill>
              <a:latin typeface="Arial" panose="020B0604020202020204" pitchFamily="34" charset="0"/>
              <a:cs typeface="Arial" panose="020B0604020202020204" pitchFamily="34" charset="0"/>
            </a:rPr>
            <a:t>Local authorities in England with secure estate establishment(s) within their boundaries</a:t>
          </a:r>
          <a:endParaRPr lang="en-GB" sz="2000" kern="1200" dirty="0">
            <a:solidFill>
              <a:schemeClr val="tx1"/>
            </a:solidFill>
            <a:latin typeface="Arial" panose="020B0604020202020204" pitchFamily="34" charset="0"/>
            <a:cs typeface="Arial" panose="020B0604020202020204" pitchFamily="34" charset="0"/>
          </a:endParaRPr>
        </a:p>
      </dsp:txBody>
      <dsp:txXfrm>
        <a:off x="1789932" y="1584141"/>
        <a:ext cx="6439667" cy="1440129"/>
      </dsp:txXfrm>
    </dsp:sp>
    <dsp:sp modelId="{A372BE60-469D-4B38-A83C-551EB04C9021}">
      <dsp:nvSpPr>
        <dsp:cNvPr id="0" name=""/>
        <dsp:cNvSpPr/>
      </dsp:nvSpPr>
      <dsp:spPr>
        <a:xfrm>
          <a:off x="144012" y="1728154"/>
          <a:ext cx="1645920" cy="1152103"/>
        </a:xfrm>
        <a:prstGeom prst="roundRect">
          <a:avLst>
            <a:gd name="adj" fmla="val 10000"/>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C24DEC-702B-4B1D-96F2-CFAF1F439CD8}">
      <dsp:nvSpPr>
        <dsp:cNvPr id="0" name=""/>
        <dsp:cNvSpPr/>
      </dsp:nvSpPr>
      <dsp:spPr>
        <a:xfrm>
          <a:off x="0" y="3168283"/>
          <a:ext cx="8229600" cy="1440129"/>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Transition for young people who become 18</a:t>
          </a:r>
          <a:endParaRPr lang="en-GB" sz="24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The local authority where the prison is located </a:t>
          </a:r>
          <a:r>
            <a:rPr lang="en-GB" sz="2000" kern="1200" dirty="0" smtClean="0">
              <a:solidFill>
                <a:schemeClr val="bg1"/>
              </a:solidFill>
              <a:effectLst/>
              <a:latin typeface="Arial" panose="020B0604020202020204" pitchFamily="34" charset="0"/>
              <a:ea typeface="+mn-ea"/>
              <a:cs typeface="Arial" panose="020B0604020202020204" pitchFamily="34" charset="0"/>
            </a:rPr>
            <a:t>to which that young person is transferred</a:t>
          </a:r>
          <a:endParaRPr lang="en-GB" sz="2000" kern="1200" dirty="0">
            <a:solidFill>
              <a:schemeClr val="bg1"/>
            </a:solidFill>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The home local authority for care leavers</a:t>
          </a:r>
          <a:endParaRPr lang="en-GB" sz="2000" kern="1200" dirty="0">
            <a:latin typeface="Arial" panose="020B0604020202020204" pitchFamily="34" charset="0"/>
            <a:cs typeface="Arial" panose="020B0604020202020204" pitchFamily="34" charset="0"/>
          </a:endParaRPr>
        </a:p>
      </dsp:txBody>
      <dsp:txXfrm>
        <a:off x="1789932" y="3168283"/>
        <a:ext cx="6439667" cy="1440129"/>
      </dsp:txXfrm>
    </dsp:sp>
    <dsp:sp modelId="{37FBA040-1413-46A6-88D7-BC04644F9496}">
      <dsp:nvSpPr>
        <dsp:cNvPr id="0" name=""/>
        <dsp:cNvSpPr/>
      </dsp:nvSpPr>
      <dsp:spPr>
        <a:xfrm>
          <a:off x="144012" y="3312296"/>
          <a:ext cx="1645920" cy="1152103"/>
        </a:xfrm>
        <a:prstGeom prst="roundRect">
          <a:avLst>
            <a:gd name="adj" fmla="val 10000"/>
          </a:avLst>
        </a:prstGeom>
        <a:blipFill rotWithShape="1">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32497-D8EB-4255-B888-532348819CD6}">
      <dsp:nvSpPr>
        <dsp:cNvPr id="0" name=""/>
        <dsp:cNvSpPr/>
      </dsp:nvSpPr>
      <dsp:spPr>
        <a:xfrm>
          <a:off x="0" y="0"/>
          <a:ext cx="8229600" cy="1414363"/>
        </a:xfrm>
        <a:prstGeom prst="roundRect">
          <a:avLst>
            <a:gd name="adj" fmla="val 10000"/>
          </a:avLst>
        </a:prstGeom>
        <a:solidFill>
          <a:srgbClr val="85C44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Release from or transfer within the secure estate</a:t>
          </a:r>
          <a:endParaRPr lang="en-GB" sz="24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The responsible local authority may change</a:t>
          </a:r>
          <a:endParaRPr lang="en-GB" sz="2000" kern="1200" dirty="0">
            <a:latin typeface="Arial" panose="020B0604020202020204" pitchFamily="34" charset="0"/>
            <a:cs typeface="Arial" panose="020B0604020202020204" pitchFamily="34" charset="0"/>
          </a:endParaRPr>
        </a:p>
      </dsp:txBody>
      <dsp:txXfrm>
        <a:off x="1787356" y="0"/>
        <a:ext cx="6442243" cy="1414363"/>
      </dsp:txXfrm>
    </dsp:sp>
    <dsp:sp modelId="{747727BF-E4BB-490E-8336-4A3F6B6A10E3}">
      <dsp:nvSpPr>
        <dsp:cNvPr id="0" name=""/>
        <dsp:cNvSpPr/>
      </dsp:nvSpPr>
      <dsp:spPr>
        <a:xfrm>
          <a:off x="141436" y="141436"/>
          <a:ext cx="1645920" cy="1131490"/>
        </a:xfrm>
        <a:prstGeom prst="roundRect">
          <a:avLst>
            <a:gd name="adj" fmla="val 10000"/>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45F0DF-C865-4074-ABDF-119EB11B6FB4}">
      <dsp:nvSpPr>
        <dsp:cNvPr id="0" name=""/>
        <dsp:cNvSpPr/>
      </dsp:nvSpPr>
      <dsp:spPr>
        <a:xfrm>
          <a:off x="0" y="1555799"/>
          <a:ext cx="8229600" cy="1414363"/>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Continuity of care</a:t>
          </a:r>
          <a:endParaRPr lang="en-GB" sz="24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The ‘sending’ local authority notifies the ‘receiving’ </a:t>
          </a:r>
          <a:r>
            <a:rPr lang="en-GB" sz="2000" kern="1200" dirty="0" smtClean="0">
              <a:latin typeface="Arial" panose="020B0604020202020204" pitchFamily="34" charset="0"/>
              <a:cs typeface="Arial" panose="020B0604020202020204" pitchFamily="34" charset="0"/>
            </a:rPr>
            <a:t>local </a:t>
          </a:r>
          <a:r>
            <a:rPr lang="en-GB" sz="2000" kern="1200" dirty="0" smtClean="0">
              <a:latin typeface="Arial" panose="020B0604020202020204" pitchFamily="34" charset="0"/>
              <a:cs typeface="Arial" panose="020B0604020202020204" pitchFamily="34" charset="0"/>
            </a:rPr>
            <a:t>authority</a:t>
          </a:r>
          <a:endParaRPr lang="en-GB" sz="2000" kern="1200" dirty="0">
            <a:latin typeface="Arial" panose="020B0604020202020204" pitchFamily="34" charset="0"/>
            <a:cs typeface="Arial" panose="020B0604020202020204" pitchFamily="34" charset="0"/>
          </a:endParaRPr>
        </a:p>
      </dsp:txBody>
      <dsp:txXfrm>
        <a:off x="1787356" y="1555799"/>
        <a:ext cx="6442243" cy="1414363"/>
      </dsp:txXfrm>
    </dsp:sp>
    <dsp:sp modelId="{3FFEF6F6-DEA0-469D-AC54-FA1E9D22F7E9}">
      <dsp:nvSpPr>
        <dsp:cNvPr id="0" name=""/>
        <dsp:cNvSpPr/>
      </dsp:nvSpPr>
      <dsp:spPr>
        <a:xfrm>
          <a:off x="141436" y="1697236"/>
          <a:ext cx="1645920" cy="1131490"/>
        </a:xfrm>
        <a:prstGeom prst="roundRect">
          <a:avLst>
            <a:gd name="adj" fmla="val 10000"/>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ABBE52-FE80-49F6-99E0-D357EACDF62C}">
      <dsp:nvSpPr>
        <dsp:cNvPr id="0" name=""/>
        <dsp:cNvSpPr/>
      </dsp:nvSpPr>
      <dsp:spPr>
        <a:xfrm>
          <a:off x="0" y="3111599"/>
          <a:ext cx="8229600" cy="1414363"/>
        </a:xfrm>
        <a:prstGeom prst="roundRect">
          <a:avLst>
            <a:gd name="adj" fmla="val 10000"/>
          </a:avLst>
        </a:prstGeom>
        <a:solidFill>
          <a:srgbClr val="5CC9E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Cross-border </a:t>
          </a:r>
          <a:r>
            <a:rPr lang="en-GB" sz="2400" kern="1200" dirty="0" smtClean="0">
              <a:latin typeface="Arial" panose="020B0604020202020204" pitchFamily="34" charset="0"/>
              <a:cs typeface="Arial" panose="020B0604020202020204" pitchFamily="34" charset="0"/>
            </a:rPr>
            <a:t>arrangements</a:t>
          </a:r>
          <a:endParaRPr lang="en-GB" sz="24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Principles of </a:t>
          </a:r>
          <a:r>
            <a:rPr lang="en-GB" sz="2000" kern="1200" dirty="0" smtClean="0">
              <a:latin typeface="Arial" panose="020B0604020202020204" pitchFamily="34" charset="0"/>
              <a:cs typeface="Arial" panose="020B0604020202020204" pitchFamily="34" charset="0"/>
            </a:rPr>
            <a:t>cross-border </a:t>
          </a:r>
          <a:r>
            <a:rPr lang="en-GB" sz="2000" kern="1200" dirty="0" smtClean="0">
              <a:latin typeface="Arial" panose="020B0604020202020204" pitchFamily="34" charset="0"/>
              <a:cs typeface="Arial" panose="020B0604020202020204" pitchFamily="34" charset="0"/>
            </a:rPr>
            <a:t>continuity of care within the United Kingdom</a:t>
          </a:r>
          <a:endParaRPr lang="en-GB" sz="2000" kern="1200" dirty="0">
            <a:latin typeface="Arial" panose="020B0604020202020204" pitchFamily="34" charset="0"/>
            <a:cs typeface="Arial" panose="020B0604020202020204" pitchFamily="34" charset="0"/>
          </a:endParaRPr>
        </a:p>
      </dsp:txBody>
      <dsp:txXfrm>
        <a:off x="1787356" y="3111599"/>
        <a:ext cx="6442243" cy="1414363"/>
      </dsp:txXfrm>
    </dsp:sp>
    <dsp:sp modelId="{61DB7D18-C0D3-48F2-8212-1652C04DCD57}">
      <dsp:nvSpPr>
        <dsp:cNvPr id="0" name=""/>
        <dsp:cNvSpPr/>
      </dsp:nvSpPr>
      <dsp:spPr>
        <a:xfrm>
          <a:off x="141436" y="3253035"/>
          <a:ext cx="1645920" cy="1131490"/>
        </a:xfrm>
        <a:prstGeom prst="roundRect">
          <a:avLst>
            <a:gd name="adj" fmla="val 10000"/>
          </a:avLst>
        </a:prstGeom>
        <a:blipFill rotWithShape="1">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3713"/>
          </a:xfrm>
          <a:prstGeom prst="rect">
            <a:avLst/>
          </a:prstGeom>
        </p:spPr>
        <p:txBody>
          <a:bodyPr vert="horz" lIns="91438" tIns="45719" rIns="91438" bIns="45719" rtlCol="0"/>
          <a:lstStyle>
            <a:lvl1pPr algn="l">
              <a:defRPr sz="1200"/>
            </a:lvl1pPr>
          </a:lstStyle>
          <a:p>
            <a:endParaRPr lang="en-GB" dirty="0"/>
          </a:p>
        </p:txBody>
      </p:sp>
      <p:sp>
        <p:nvSpPr>
          <p:cNvPr id="3" name="Date Placeholder 2"/>
          <p:cNvSpPr>
            <a:spLocks noGrp="1"/>
          </p:cNvSpPr>
          <p:nvPr>
            <p:ph type="dt" idx="1"/>
          </p:nvPr>
        </p:nvSpPr>
        <p:spPr>
          <a:xfrm>
            <a:off x="3850444" y="1"/>
            <a:ext cx="2945659" cy="493713"/>
          </a:xfrm>
          <a:prstGeom prst="rect">
            <a:avLst/>
          </a:prstGeom>
        </p:spPr>
        <p:txBody>
          <a:bodyPr vert="horz" lIns="91438" tIns="45719" rIns="91438" bIns="45719" rtlCol="0"/>
          <a:lstStyle>
            <a:lvl1pPr algn="r">
              <a:defRPr sz="1200"/>
            </a:lvl1pPr>
          </a:lstStyle>
          <a:p>
            <a:fld id="{2F6F487F-92FD-490C-ABF8-B7476D80A5B8}" type="datetimeFigureOut">
              <a:rPr lang="en-GB" smtClean="0"/>
              <a:pPr/>
              <a:t>30/03/2016</a:t>
            </a:fld>
            <a:endParaRPr lang="en-GB" dirty="0"/>
          </a:p>
        </p:txBody>
      </p:sp>
      <p:sp>
        <p:nvSpPr>
          <p:cNvPr id="4" name="Slide Image Placeholder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38" tIns="45719" rIns="91438" bIns="45719" rtlCol="0" anchor="ctr"/>
          <a:lstStyle/>
          <a:p>
            <a:endParaRPr lang="en-GB" dirty="0"/>
          </a:p>
        </p:txBody>
      </p:sp>
      <p:sp>
        <p:nvSpPr>
          <p:cNvPr id="5" name="Notes Placeholder 4"/>
          <p:cNvSpPr>
            <a:spLocks noGrp="1"/>
          </p:cNvSpPr>
          <p:nvPr>
            <p:ph type="body" sz="quarter" idx="3"/>
          </p:nvPr>
        </p:nvSpPr>
        <p:spPr>
          <a:xfrm>
            <a:off x="230486" y="4526160"/>
            <a:ext cx="6408712" cy="4659437"/>
          </a:xfrm>
          <a:prstGeom prst="rect">
            <a:avLst/>
          </a:prstGeom>
        </p:spPr>
        <p:txBody>
          <a:bodyPr vert="horz" lIns="91438" tIns="45719" rIns="91438" bIns="4571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1" y="9378825"/>
            <a:ext cx="2945659" cy="493713"/>
          </a:xfrm>
          <a:prstGeom prst="rect">
            <a:avLst/>
          </a:prstGeom>
        </p:spPr>
        <p:txBody>
          <a:bodyPr vert="horz" lIns="91438" tIns="45719" rIns="91438" bIns="45719"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4" y="9378825"/>
            <a:ext cx="2945659" cy="493713"/>
          </a:xfrm>
          <a:prstGeom prst="rect">
            <a:avLst/>
          </a:prstGeom>
        </p:spPr>
        <p:txBody>
          <a:bodyPr vert="horz" lIns="91438" tIns="45719" rIns="91438" bIns="45719" rtlCol="0" anchor="b"/>
          <a:lstStyle>
            <a:lvl1pPr algn="r">
              <a:defRPr sz="1200"/>
            </a:lvl1pPr>
          </a:lstStyle>
          <a:p>
            <a:fld id="{A771E050-A66B-4E11-9C20-135C160BC1C9}" type="slidenum">
              <a:rPr lang="en-GB" smtClean="0"/>
              <a:pPr/>
              <a:t>‹#›</a:t>
            </a:fld>
            <a:endParaRPr lang="en-GB" dirty="0"/>
          </a:p>
        </p:txBody>
      </p:sp>
    </p:spTree>
    <p:extLst>
      <p:ext uri="{BB962C8B-B14F-4D97-AF65-F5344CB8AC3E}">
        <p14:creationId xmlns:p14="http://schemas.microsoft.com/office/powerpoint/2010/main" val="2967091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altLang="en-US" sz="1200" dirty="0" smtClean="0">
                <a:ea typeface="ＭＳ Ｐゴシック" pitchFamily="34" charset="-128"/>
              </a:rPr>
              <a:t>[</a:t>
            </a:r>
            <a:r>
              <a:rPr lang="en-GB" altLang="en-US" sz="1200" b="1" dirty="0" smtClean="0">
                <a:ea typeface="ＭＳ Ｐゴシック" pitchFamily="34" charset="-128"/>
              </a:rPr>
              <a:t>FACILITATORS NOTE</a:t>
            </a:r>
            <a:r>
              <a:rPr lang="en-GB" altLang="en-US" sz="1200" dirty="0" smtClean="0">
                <a:ea typeface="ＭＳ Ｐゴシック" pitchFamily="34" charset="-128"/>
              </a:rPr>
              <a:t>: slides 1, 3, 4, 6 and 8 have animation]</a:t>
            </a:r>
            <a:endParaRPr lang="en-GB" sz="1200" b="1" dirty="0" smtClean="0"/>
          </a:p>
          <a:p>
            <a:pPr marL="0" indent="0" fontAlgn="auto">
              <a:spcBef>
                <a:spcPts val="0"/>
              </a:spcBef>
              <a:spcAft>
                <a:spcPts val="0"/>
              </a:spcAft>
              <a:buFont typeface="+mj-lt"/>
              <a:buNone/>
              <a:defRPr/>
            </a:pPr>
            <a:endParaRPr lang="en-GB" altLang="en-US" dirty="0" smtClean="0">
              <a:latin typeface="Arial" pitchFamily="34" charset="0"/>
              <a:ea typeface="ＭＳ Ｐゴシック" pitchFamily="34" charset="-128"/>
              <a:cs typeface="Arial" panose="020B0604020202020204" pitchFamily="34" charset="0"/>
            </a:endParaRPr>
          </a:p>
          <a:p>
            <a:pPr marL="228600" indent="-228600" fontAlgn="auto">
              <a:spcBef>
                <a:spcPts val="0"/>
              </a:spcBef>
              <a:spcAft>
                <a:spcPts val="0"/>
              </a:spcAft>
              <a:buFont typeface="+mj-lt"/>
              <a:buAutoNum type="arabicPeriod"/>
              <a:defRPr/>
            </a:pPr>
            <a:r>
              <a:rPr lang="en-GB" altLang="en-US" dirty="0" smtClean="0">
                <a:latin typeface="Arial" pitchFamily="34" charset="0"/>
                <a:ea typeface="ＭＳ Ｐゴシック" pitchFamily="34" charset="-128"/>
                <a:cs typeface="Arial" panose="020B0604020202020204" pitchFamily="34" charset="0"/>
              </a:rPr>
              <a:t>This overview </a:t>
            </a:r>
            <a:r>
              <a:rPr lang="en-GB" dirty="0" smtClean="0">
                <a:latin typeface="Arial" panose="020B0604020202020204" pitchFamily="34" charset="0"/>
                <a:cs typeface="Arial" panose="020B0604020202020204" pitchFamily="34" charset="0"/>
              </a:rPr>
              <a:t>forms part of the suite of learning materials that have been developed to support the implementation of the </a:t>
            </a:r>
            <a:r>
              <a:rPr lang="en-GB" sz="1200" kern="1200" dirty="0" smtClean="0">
                <a:solidFill>
                  <a:schemeClr val="tx1"/>
                </a:solidFill>
                <a:effectLst/>
                <a:latin typeface="Arial" panose="020B0604020202020204" pitchFamily="34" charset="0"/>
                <a:ea typeface="+mn-ea"/>
                <a:cs typeface="Arial" panose="020B0604020202020204" pitchFamily="34" charset="0"/>
              </a:rPr>
              <a:t>Social Services and Well-being (Wales) Act 2014</a:t>
            </a:r>
            <a:r>
              <a:rPr lang="en-GB" dirty="0" smtClean="0">
                <a:latin typeface="Arial" panose="020B0604020202020204" pitchFamily="34" charset="0"/>
                <a:cs typeface="Arial" panose="020B0604020202020204" pitchFamily="34" charset="0"/>
              </a:rPr>
              <a:t>. These materials summarise and explain </a:t>
            </a:r>
            <a:r>
              <a:rPr lang="en-GB" sz="1200" kern="1200" dirty="0" smtClean="0">
                <a:solidFill>
                  <a:schemeClr val="tx1"/>
                </a:solidFill>
                <a:effectLst/>
                <a:latin typeface="Arial" panose="020B0604020202020204" pitchFamily="34" charset="0"/>
                <a:ea typeface="+mn-ea"/>
                <a:cs typeface="Arial" panose="020B0604020202020204" pitchFamily="34" charset="0"/>
              </a:rPr>
              <a:t>the codes of practice or statutory guidance that underpin the Act </a:t>
            </a:r>
            <a:r>
              <a:rPr lang="en-GB" dirty="0" smtClean="0">
                <a:latin typeface="Arial" panose="020B0604020202020204" pitchFamily="34" charset="0"/>
                <a:cs typeface="Arial" panose="020B0604020202020204" pitchFamily="34" charset="0"/>
              </a:rPr>
              <a:t>and are designed to help those</a:t>
            </a:r>
            <a:r>
              <a:rPr lang="en-GB" baseline="0" dirty="0" smtClean="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involved in care and support services to understand and implement it. </a:t>
            </a:r>
          </a:p>
          <a:p>
            <a:pPr marL="228600" indent="-228600" fontAlgn="auto">
              <a:spcBef>
                <a:spcPts val="0"/>
              </a:spcBef>
              <a:spcAft>
                <a:spcPts val="0"/>
              </a:spcAft>
              <a:buFont typeface="+mj-lt"/>
              <a:buAutoNum type="arabicPeriod"/>
              <a:defRPr/>
            </a:pPr>
            <a:endParaRPr lang="en-GB" dirty="0" smtClean="0">
              <a:latin typeface="Arial" panose="020B0604020202020204" pitchFamily="34" charset="0"/>
              <a:cs typeface="Arial" panose="020B0604020202020204" pitchFamily="34" charset="0"/>
            </a:endParaRPr>
          </a:p>
          <a:p>
            <a:pPr marL="228600" lvl="0" indent="-228600">
              <a:buFont typeface="+mj-lt"/>
              <a:buAutoNum type="arabicPeriod"/>
              <a:defRPr/>
            </a:pPr>
            <a:r>
              <a:rPr lang="en-GB" dirty="0"/>
              <a:t>The Act received Royal Assent on </a:t>
            </a:r>
            <a:r>
              <a:rPr lang="en-GB" dirty="0" smtClean="0"/>
              <a:t>1 </a:t>
            </a:r>
            <a:r>
              <a:rPr lang="en-GB" dirty="0"/>
              <a:t>May 2014 and comes into force on 6 April 2016. The overall purpose of the Act is to reform and simplify the law: it repeals </a:t>
            </a:r>
            <a:r>
              <a:rPr lang="en-GB" dirty="0" smtClean="0"/>
              <a:t>and supersedes many </a:t>
            </a:r>
            <a:r>
              <a:rPr lang="en-GB" dirty="0"/>
              <a:t>previous laws and guidance relating to care and </a:t>
            </a:r>
            <a:r>
              <a:rPr lang="en-GB" dirty="0" smtClean="0"/>
              <a:t>support. </a:t>
            </a:r>
            <a:r>
              <a:rPr lang="en-GB" dirty="0"/>
              <a:t>The Act brings in new duties for local authorities, local health boards and other public bodies, and covers adults, children and carers. </a:t>
            </a:r>
          </a:p>
          <a:p>
            <a:pPr marL="228600" indent="-228600" fontAlgn="auto">
              <a:spcBef>
                <a:spcPts val="0"/>
              </a:spcBef>
              <a:spcAft>
                <a:spcPts val="0"/>
              </a:spcAft>
              <a:buFont typeface="+mj-lt"/>
              <a:buAutoNum type="arabicPeriod"/>
              <a:defRPr/>
            </a:pPr>
            <a:endParaRPr lang="en-GB" dirty="0" smtClean="0">
              <a:latin typeface="Arial" panose="020B0604020202020204" pitchFamily="34" charset="0"/>
              <a:cs typeface="Arial" panose="020B0604020202020204" pitchFamily="34" charset="0"/>
            </a:endParaRPr>
          </a:p>
          <a:p>
            <a:pPr marL="228600" indent="-228600" fontAlgn="auto">
              <a:spcBef>
                <a:spcPts val="0"/>
              </a:spcBef>
              <a:spcAft>
                <a:spcPts val="0"/>
              </a:spcAft>
              <a:buFont typeface="+mj-lt"/>
              <a:buAutoNum type="arabicPeriod"/>
              <a:defRPr/>
            </a:pPr>
            <a:r>
              <a:rPr lang="en-GB" dirty="0"/>
              <a:t>This presentation is an overview of assessing and meeting the needs of </a:t>
            </a:r>
            <a:r>
              <a:rPr lang="en-GB" dirty="0" smtClean="0"/>
              <a:t>adults </a:t>
            </a:r>
            <a:r>
              <a:rPr lang="en-GB" dirty="0"/>
              <a:t>and children (defined as those under the age of 18) in the secure </a:t>
            </a:r>
            <a:r>
              <a:rPr lang="en-GB" dirty="0" smtClean="0"/>
              <a:t>estate i.e. </a:t>
            </a:r>
            <a:r>
              <a:rPr lang="en-GB" sz="1200" kern="1200" dirty="0" smtClean="0">
                <a:solidFill>
                  <a:schemeClr val="tx1"/>
                </a:solidFill>
                <a:effectLst/>
                <a:latin typeface="Arial" panose="020B0604020202020204" pitchFamily="34" charset="0"/>
                <a:ea typeface="+mn-ea"/>
                <a:cs typeface="Arial" panose="020B0604020202020204" pitchFamily="34" charset="0"/>
              </a:rPr>
              <a:t>in </a:t>
            </a:r>
            <a:r>
              <a:rPr lang="en-US" sz="1200" kern="1200" dirty="0" smtClean="0">
                <a:solidFill>
                  <a:schemeClr val="tx1"/>
                </a:solidFill>
                <a:effectLst/>
                <a:latin typeface="Arial" panose="020B0604020202020204" pitchFamily="34" charset="0"/>
                <a:ea typeface="+mn-ea"/>
                <a:cs typeface="Arial" panose="020B0604020202020204" pitchFamily="34" charset="0"/>
              </a:rPr>
              <a:t>prison, youth detention accommodation, approved premises and bail accommodation</a:t>
            </a:r>
            <a:r>
              <a:rPr lang="en-GB" dirty="0" smtClean="0"/>
              <a:t>. </a:t>
            </a:r>
          </a:p>
          <a:p>
            <a:pPr marL="228600" indent="-228600" fontAlgn="auto">
              <a:spcBef>
                <a:spcPts val="0"/>
              </a:spcBef>
              <a:spcAft>
                <a:spcPts val="0"/>
              </a:spcAft>
              <a:buFont typeface="+mj-lt"/>
              <a:buAutoNum type="arabicPeriod"/>
              <a:defRPr/>
            </a:pPr>
            <a:endParaRPr lang="en-GB" dirty="0" smtClean="0">
              <a:latin typeface="Arial" panose="020B0604020202020204" pitchFamily="34" charset="0"/>
              <a:cs typeface="Arial" panose="020B0604020202020204" pitchFamily="34" charset="0"/>
            </a:endParaRPr>
          </a:p>
          <a:p>
            <a:pPr marL="228600" indent="-228600" fontAlgn="auto">
              <a:spcBef>
                <a:spcPts val="0"/>
              </a:spcBef>
              <a:spcAft>
                <a:spcPts val="0"/>
              </a:spcAft>
              <a:buFont typeface="+mj-lt"/>
              <a:buAutoNum type="arabicPeriod"/>
              <a:defRPr/>
            </a:pPr>
            <a:r>
              <a:rPr lang="en-GB" dirty="0" smtClean="0">
                <a:latin typeface="Arial" panose="020B0604020202020204" pitchFamily="34" charset="0"/>
                <a:cs typeface="Arial" panose="020B0604020202020204" pitchFamily="34" charset="0"/>
              </a:rPr>
              <a:t>It is intended for anyone who would like a brief overview of Part 11, Chapter 1, of the Act and how </a:t>
            </a:r>
            <a:r>
              <a:rPr lang="en-GB" dirty="0" smtClean="0"/>
              <a:t>it </a:t>
            </a:r>
            <a:r>
              <a:rPr lang="en-GB" dirty="0"/>
              <a:t>affects </a:t>
            </a:r>
            <a:r>
              <a:rPr lang="en-GB" dirty="0" smtClean="0"/>
              <a:t>responsibilities under Part </a:t>
            </a:r>
            <a:r>
              <a:rPr lang="en-GB" dirty="0"/>
              <a:t>3 </a:t>
            </a:r>
            <a:r>
              <a:rPr lang="en-GB" dirty="0" smtClean="0"/>
              <a:t>(Assessing </a:t>
            </a:r>
            <a:r>
              <a:rPr lang="en-GB" dirty="0"/>
              <a:t>the </a:t>
            </a:r>
            <a:r>
              <a:rPr lang="en-GB" dirty="0" smtClean="0"/>
              <a:t>Needs </a:t>
            </a:r>
            <a:r>
              <a:rPr lang="en-GB" dirty="0"/>
              <a:t>of </a:t>
            </a:r>
            <a:r>
              <a:rPr lang="en-GB" dirty="0" smtClean="0"/>
              <a:t>Individuals</a:t>
            </a:r>
            <a:r>
              <a:rPr lang="en-GB" dirty="0"/>
              <a:t>) and Part 4 </a:t>
            </a:r>
            <a:r>
              <a:rPr lang="en-GB" dirty="0" smtClean="0"/>
              <a:t>(Meeting </a:t>
            </a:r>
            <a:r>
              <a:rPr lang="en-GB" dirty="0"/>
              <a:t>the </a:t>
            </a:r>
            <a:r>
              <a:rPr lang="en-GB" dirty="0" smtClean="0"/>
              <a:t>Needs </a:t>
            </a:r>
            <a:r>
              <a:rPr lang="en-GB" dirty="0"/>
              <a:t>of </a:t>
            </a:r>
            <a:r>
              <a:rPr lang="en-GB" dirty="0" smtClean="0"/>
              <a:t>Individuals</a:t>
            </a:r>
            <a:r>
              <a:rPr lang="en-GB" dirty="0"/>
              <a:t>) of the Act</a:t>
            </a:r>
            <a:r>
              <a:rPr lang="en-GB" baseline="0" dirty="0" smtClean="0">
                <a:latin typeface="Arial" panose="020B0604020202020204" pitchFamily="34" charset="0"/>
                <a:cs typeface="Arial" panose="020B0604020202020204" pitchFamily="34" charset="0"/>
              </a:rPr>
              <a:t>. </a:t>
            </a:r>
          </a:p>
          <a:p>
            <a:pPr marL="228600" indent="-228600" fontAlgn="auto">
              <a:spcBef>
                <a:spcPts val="0"/>
              </a:spcBef>
              <a:spcAft>
                <a:spcPts val="0"/>
              </a:spcAft>
              <a:buFont typeface="+mj-lt"/>
              <a:buAutoNum type="arabicPeriod"/>
              <a:defRPr/>
            </a:pPr>
            <a:endParaRPr lang="en-GB" altLang="en-US" dirty="0">
              <a:ea typeface="ＭＳ Ｐゴシック" pitchFamily="34" charset="-128"/>
            </a:endParaRPr>
          </a:p>
          <a:p>
            <a:pPr marL="228600" indent="-228600" fontAlgn="auto">
              <a:spcBef>
                <a:spcPts val="0"/>
              </a:spcBef>
              <a:spcAft>
                <a:spcPts val="0"/>
              </a:spcAft>
              <a:buFont typeface="+mj-lt"/>
              <a:buAutoNum type="arabicPeriod"/>
              <a:defRPr/>
            </a:pPr>
            <a:r>
              <a:rPr lang="en-GB" altLang="en-US" dirty="0" smtClean="0">
                <a:latin typeface="Arial" pitchFamily="34" charset="0"/>
                <a:ea typeface="ＭＳ Ｐゴシック" pitchFamily="34" charset="-128"/>
              </a:rPr>
              <a:t>Note </a:t>
            </a:r>
            <a:r>
              <a:rPr lang="en-GB" altLang="en-US" dirty="0" smtClean="0">
                <a:latin typeface="Arial" pitchFamily="34" charset="0"/>
                <a:ea typeface="ＭＳ Ｐゴシック" pitchFamily="34" charset="-128"/>
              </a:rPr>
              <a:t>there </a:t>
            </a:r>
            <a:r>
              <a:rPr lang="en-GB" altLang="en-US" dirty="0" smtClean="0">
                <a:latin typeface="Arial" pitchFamily="34" charset="0"/>
                <a:ea typeface="ＭＳ Ｐゴシック" pitchFamily="34" charset="-128"/>
              </a:rPr>
              <a:t>is also a full </a:t>
            </a:r>
            <a:r>
              <a:rPr lang="en-GB" sz="1200" kern="1200" dirty="0" smtClean="0">
                <a:solidFill>
                  <a:schemeClr val="tx1"/>
                </a:solidFill>
                <a:effectLst/>
                <a:latin typeface="Arial" panose="020B0604020202020204" pitchFamily="34" charset="0"/>
                <a:ea typeface="+mn-ea"/>
                <a:cs typeface="Arial" panose="020B0604020202020204" pitchFamily="34" charset="0"/>
              </a:rPr>
              <a:t>presentation and other more in-depth learning material on </a:t>
            </a:r>
            <a:r>
              <a:rPr lang="en-GB" altLang="en-US" dirty="0" smtClean="0">
                <a:latin typeface="Arial" pitchFamily="34" charset="0"/>
                <a:ea typeface="ＭＳ Ｐゴシック" pitchFamily="34" charset="-128"/>
              </a:rPr>
              <a:t>this topic area for practitioners</a:t>
            </a:r>
            <a:r>
              <a:rPr lang="en-GB" altLang="en-US" baseline="0" dirty="0" smtClean="0">
                <a:latin typeface="Arial" pitchFamily="34" charset="0"/>
                <a:ea typeface="ＭＳ Ｐゴシック" pitchFamily="34" charset="-128"/>
              </a:rPr>
              <a:t> who need to know more</a:t>
            </a:r>
            <a:r>
              <a:rPr lang="en-GB" altLang="en-US" dirty="0" smtClean="0">
                <a:latin typeface="Arial" pitchFamily="34" charset="0"/>
                <a:ea typeface="ＭＳ Ｐゴシック" pitchFamily="34" charset="-128"/>
              </a:rPr>
              <a:t>. </a:t>
            </a:r>
          </a:p>
        </p:txBody>
      </p:sp>
      <p:sp>
        <p:nvSpPr>
          <p:cNvPr id="4" name="Slide Number Placeholder 3"/>
          <p:cNvSpPr>
            <a:spLocks noGrp="1"/>
          </p:cNvSpPr>
          <p:nvPr>
            <p:ph type="sldNum" sz="quarter" idx="10"/>
          </p:nvPr>
        </p:nvSpPr>
        <p:spPr/>
        <p:txBody>
          <a:bodyPr/>
          <a:lstStyle/>
          <a:p>
            <a:fld id="{A771E050-A66B-4E11-9C20-135C160BC1C9}" type="slidenum">
              <a:rPr lang="en-GB" smtClean="0"/>
              <a:pPr/>
              <a:t>0</a:t>
            </a:fld>
            <a:endParaRPr lang="en-GB" dirty="0"/>
          </a:p>
        </p:txBody>
      </p:sp>
    </p:spTree>
    <p:extLst>
      <p:ext uri="{BB962C8B-B14F-4D97-AF65-F5344CB8AC3E}">
        <p14:creationId xmlns:p14="http://schemas.microsoft.com/office/powerpoint/2010/main" val="1826616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30486" y="4526160"/>
            <a:ext cx="6408712" cy="5091485"/>
          </a:xfrm>
        </p:spPr>
        <p:txBody>
          <a:bodyPr/>
          <a:lstStyle/>
          <a:p>
            <a:pPr marL="228600" indent="-228600" latinLnBrk="1">
              <a:buFont typeface="+mj-lt"/>
              <a:buAutoNum type="arabicPeriod"/>
            </a:pPr>
            <a:r>
              <a:rPr lang="en-GB" sz="1100" dirty="0" smtClean="0"/>
              <a:t>The responsible local authority has a duty under the Act to assess and meet the care and support needs of an individual – the assessment and care planning process outlined in slides 3 and 4. However, if an individual is in the secure estate there are other considerations, due to the setting, and other responsibilities </a:t>
            </a:r>
            <a:r>
              <a:rPr lang="en-GB" sz="1100" dirty="0" smtClean="0"/>
              <a:t>while </a:t>
            </a:r>
            <a:r>
              <a:rPr lang="en-GB" sz="1100" dirty="0" smtClean="0"/>
              <a:t>they are detained and on release. The responsibilities are summarised in this table, which should be explained in </a:t>
            </a:r>
            <a:r>
              <a:rPr lang="en-GB" sz="1100" dirty="0" smtClean="0"/>
              <a:t/>
            </a:r>
            <a:br>
              <a:rPr lang="en-GB" sz="1100" dirty="0" smtClean="0"/>
            </a:br>
            <a:r>
              <a:rPr lang="en-GB" sz="1100" dirty="0" smtClean="0"/>
              <a:t>conjunction </a:t>
            </a:r>
            <a:r>
              <a:rPr lang="en-GB" sz="1100" dirty="0" smtClean="0"/>
              <a:t>with the ‘National Care and Support Pathway </a:t>
            </a:r>
            <a:r>
              <a:rPr lang="en-GB" sz="1100" dirty="0"/>
              <a:t>for adults </a:t>
            </a:r>
            <a:r>
              <a:rPr lang="en-GB" sz="1100" dirty="0" smtClean="0"/>
              <a:t>in the secure estate’.</a:t>
            </a:r>
          </a:p>
          <a:p>
            <a:pPr marL="228600" indent="-228600" latinLnBrk="1">
              <a:buFont typeface="+mj-lt"/>
              <a:buAutoNum type="arabicPeriod"/>
            </a:pPr>
            <a:r>
              <a:rPr lang="en-GB" sz="1100" b="1" dirty="0"/>
              <a:t>Court stage or pre-sentence</a:t>
            </a:r>
            <a:r>
              <a:rPr lang="en-GB" sz="1100" dirty="0"/>
              <a:t>, </a:t>
            </a:r>
            <a:r>
              <a:rPr lang="en-GB" sz="1100" dirty="0" smtClean="0"/>
              <a:t>the National Probation Service (NPS) or the Court Officer will produce a Pre-sentence Report, which is an opportunity to identify if the adult awaiting sentence has any care and support </a:t>
            </a:r>
            <a:r>
              <a:rPr lang="en-GB" sz="1100" dirty="0" smtClean="0"/>
              <a:t/>
            </a:r>
            <a:br>
              <a:rPr lang="en-GB" sz="1100" dirty="0" smtClean="0"/>
            </a:br>
            <a:r>
              <a:rPr lang="en-GB" sz="1100" dirty="0" smtClean="0"/>
              <a:t>needs</a:t>
            </a:r>
            <a:r>
              <a:rPr lang="en-GB" sz="1100" dirty="0" smtClean="0"/>
              <a:t>. The NPS will need to contact the local authority where the adult has been living to learn the current position</a:t>
            </a:r>
            <a:r>
              <a:rPr lang="en-GB" sz="1100" dirty="0"/>
              <a:t>. It is also an opportunity to document if an </a:t>
            </a:r>
            <a:r>
              <a:rPr lang="en-GB" sz="1100" dirty="0" smtClean="0"/>
              <a:t>18 to 24-year</a:t>
            </a:r>
            <a:r>
              <a:rPr lang="en-GB" sz="1100" baseline="0" dirty="0" smtClean="0"/>
              <a:t>-</a:t>
            </a:r>
            <a:r>
              <a:rPr lang="en-GB" sz="1100" dirty="0" smtClean="0"/>
              <a:t>old </a:t>
            </a:r>
            <a:r>
              <a:rPr lang="en-GB" sz="1100" dirty="0"/>
              <a:t>is a care </a:t>
            </a:r>
            <a:r>
              <a:rPr lang="en-GB" sz="1100" dirty="0" smtClean="0"/>
              <a:t>leaver. The NPS should alert the </a:t>
            </a:r>
            <a:r>
              <a:rPr lang="en-GB" sz="1100" dirty="0" smtClean="0"/>
              <a:t/>
            </a:r>
            <a:br>
              <a:rPr lang="en-GB" sz="1100" dirty="0" smtClean="0"/>
            </a:br>
            <a:r>
              <a:rPr lang="en-GB" sz="1100" dirty="0" smtClean="0"/>
              <a:t>responsible </a:t>
            </a:r>
            <a:r>
              <a:rPr lang="en-GB" sz="1100" dirty="0" smtClean="0"/>
              <a:t>local authority if the adult appears to have care and support needs, whether they are sentenced or </a:t>
            </a:r>
            <a:r>
              <a:rPr lang="en-GB" sz="1100" dirty="0"/>
              <a:t>released</a:t>
            </a:r>
            <a:r>
              <a:rPr lang="en-GB" sz="1100" dirty="0" smtClean="0"/>
              <a:t>.</a:t>
            </a:r>
          </a:p>
          <a:p>
            <a:pPr marL="228600" indent="-228600" latinLnBrk="1">
              <a:buFont typeface="+mj-lt"/>
              <a:buAutoNum type="arabicPeriod"/>
            </a:pPr>
            <a:r>
              <a:rPr lang="en-GB" sz="1100" dirty="0"/>
              <a:t>On </a:t>
            </a:r>
            <a:r>
              <a:rPr lang="en-GB" sz="1100" b="1" dirty="0"/>
              <a:t>reception into custody</a:t>
            </a:r>
            <a:r>
              <a:rPr lang="en-GB" sz="1100" dirty="0"/>
              <a:t>, </a:t>
            </a:r>
            <a:r>
              <a:rPr lang="en-GB" sz="1100" dirty="0" smtClean="0"/>
              <a:t>secure </a:t>
            </a:r>
            <a:r>
              <a:rPr lang="en-GB" sz="1100" dirty="0" smtClean="0"/>
              <a:t>estate staff will carry out a first night screening and basic custody </a:t>
            </a:r>
            <a:r>
              <a:rPr lang="en-GB" sz="1100" dirty="0"/>
              <a:t>screening (within 72 hours). </a:t>
            </a:r>
            <a:r>
              <a:rPr lang="en-GB" sz="1100" dirty="0" smtClean="0"/>
              <a:t>Healthcare staff will carry out a preliminary healthcare assessment and a second </a:t>
            </a:r>
            <a:r>
              <a:rPr lang="en-GB" sz="1100" dirty="0" smtClean="0"/>
              <a:t/>
            </a:r>
            <a:br>
              <a:rPr lang="en-GB" sz="1100" dirty="0" smtClean="0"/>
            </a:br>
            <a:r>
              <a:rPr lang="en-GB" sz="1100" dirty="0" smtClean="0"/>
              <a:t>healthcare </a:t>
            </a:r>
            <a:r>
              <a:rPr lang="en-GB" sz="1100" dirty="0" smtClean="0"/>
              <a:t>assessment (within 72 hours). These screens will provide an opportunity to check if the adult entering custody already has a care and support plan or appears to have needs for care and support. Secure estate and healthcare staff should discuss and agree if a referral for an assessment should be made to the local authority</a:t>
            </a:r>
            <a:r>
              <a:rPr lang="en-GB" sz="1100" baseline="0" dirty="0" smtClean="0"/>
              <a:t> </a:t>
            </a:r>
            <a:r>
              <a:rPr lang="en-GB" sz="1100" b="0" u="none" baseline="0" dirty="0" smtClean="0"/>
              <a:t>and who will action it</a:t>
            </a:r>
            <a:r>
              <a:rPr lang="en-GB" sz="1100" b="0" u="none" dirty="0" smtClean="0"/>
              <a:t>.</a:t>
            </a:r>
          </a:p>
          <a:p>
            <a:pPr marL="228600" indent="-228600" latinLnBrk="1">
              <a:buFont typeface="+mj-lt"/>
              <a:buAutoNum type="arabicPeriod"/>
            </a:pPr>
            <a:r>
              <a:rPr lang="en-GB" sz="1100" dirty="0" smtClean="0"/>
              <a:t>While </a:t>
            </a:r>
            <a:r>
              <a:rPr lang="en-GB" sz="1100" b="1" dirty="0" smtClean="0"/>
              <a:t>in custody</a:t>
            </a:r>
            <a:r>
              <a:rPr lang="en-GB" sz="1100" dirty="0" smtClean="0"/>
              <a:t>, all prisoners participate in an induction course within their first week, which is managed by the secure estate, but the local authority should provide information about care and support e.g. how to </a:t>
            </a:r>
            <a:r>
              <a:rPr lang="en-GB" sz="1100" dirty="0" smtClean="0"/>
              <a:t/>
            </a:r>
            <a:br>
              <a:rPr lang="en-GB" sz="1100" dirty="0" smtClean="0"/>
            </a:br>
            <a:r>
              <a:rPr lang="en-GB" sz="1100" dirty="0" smtClean="0"/>
              <a:t>access </a:t>
            </a:r>
            <a:r>
              <a:rPr lang="en-GB" sz="1100" dirty="0" smtClean="0"/>
              <a:t>the IAA service and how to </a:t>
            </a:r>
            <a:r>
              <a:rPr lang="en-GB" sz="1100" dirty="0" smtClean="0"/>
              <a:t>self-refer</a:t>
            </a:r>
            <a:r>
              <a:rPr lang="en-GB" sz="1100" dirty="0"/>
              <a:t>. </a:t>
            </a:r>
            <a:r>
              <a:rPr lang="en-GB" sz="1100" dirty="0" smtClean="0"/>
              <a:t>If notified </a:t>
            </a:r>
            <a:r>
              <a:rPr lang="en-GB" sz="1100" dirty="0"/>
              <a:t>that an individual within the secure estate is believed to have care and support </a:t>
            </a:r>
            <a:r>
              <a:rPr lang="en-GB" sz="1100" dirty="0" smtClean="0"/>
              <a:t>needs, or has a care and support plan, the local authority must undertake a </a:t>
            </a:r>
            <a:r>
              <a:rPr lang="en-GB" sz="1100" dirty="0" smtClean="0"/>
              <a:t/>
            </a:r>
            <a:br>
              <a:rPr lang="en-GB" sz="1100" dirty="0" smtClean="0"/>
            </a:br>
            <a:r>
              <a:rPr lang="en-GB" sz="1100" dirty="0" smtClean="0"/>
              <a:t>(</a:t>
            </a:r>
            <a:r>
              <a:rPr lang="en-GB" sz="1100" dirty="0" smtClean="0"/>
              <a:t>re)assessment.</a:t>
            </a:r>
          </a:p>
          <a:p>
            <a:pPr marL="228600" indent="-228600" latinLnBrk="1">
              <a:buFont typeface="+mj-lt"/>
              <a:buAutoNum type="arabicPeriod"/>
            </a:pPr>
            <a:r>
              <a:rPr lang="en-GB" sz="1100" b="1" dirty="0" smtClean="0"/>
              <a:t>Pre-release</a:t>
            </a:r>
            <a:r>
              <a:rPr lang="en-GB" sz="1100" dirty="0" smtClean="0"/>
              <a:t>, the Community Rehabilitation Company Wales (CRCW) will review the adult’s resettlement plan, including any accommodation needs, which will trigger an opportunity to consider their care and support </a:t>
            </a:r>
            <a:r>
              <a:rPr lang="en-GB" sz="1100" dirty="0" smtClean="0"/>
              <a:t/>
            </a:r>
            <a:br>
              <a:rPr lang="en-GB" sz="1100" dirty="0" smtClean="0"/>
            </a:br>
            <a:r>
              <a:rPr lang="en-GB" sz="1100" dirty="0" smtClean="0"/>
              <a:t>needs </a:t>
            </a:r>
            <a:r>
              <a:rPr lang="en-GB" sz="1100" dirty="0" smtClean="0"/>
              <a:t>on release and request an assessment on release. Healthcare staff will undertake a health needs assessment, which will be another opportunity to consider the adult’s care and support needs. If necessary CRCW </a:t>
            </a:r>
            <a:r>
              <a:rPr lang="en-GB" sz="1100" dirty="0" smtClean="0"/>
              <a:t/>
            </a:r>
            <a:br>
              <a:rPr lang="en-GB" sz="1100" dirty="0" smtClean="0"/>
            </a:br>
            <a:r>
              <a:rPr lang="en-GB" sz="1100" dirty="0" smtClean="0"/>
              <a:t>must </a:t>
            </a:r>
            <a:r>
              <a:rPr lang="en-GB" sz="1100" dirty="0" smtClean="0"/>
              <a:t>also make a referral to the relevant local authority to trigger a housing assessment under the Housing (Wales) Act.  </a:t>
            </a:r>
            <a:r>
              <a:rPr lang="en-GB" sz="1100" b="0" u="none" dirty="0" smtClean="0"/>
              <a:t>In addition to the CRCW </a:t>
            </a:r>
            <a:r>
              <a:rPr lang="en-GB" sz="1100" b="0" u="none" dirty="0" smtClean="0"/>
              <a:t>responsibilities, </a:t>
            </a:r>
            <a:r>
              <a:rPr lang="en-GB" sz="1100" b="0" u="none" dirty="0" smtClean="0"/>
              <a:t>the</a:t>
            </a:r>
            <a:r>
              <a:rPr lang="en-GB" sz="1100" b="0" u="none" baseline="0" dirty="0" smtClean="0"/>
              <a:t> secure estate staff have a responsibility to notify the </a:t>
            </a:r>
            <a:r>
              <a:rPr lang="en-GB" sz="1100" b="0" u="none" baseline="0" dirty="0" smtClean="0"/>
              <a:t/>
            </a:r>
            <a:br>
              <a:rPr lang="en-GB" sz="1100" b="0" u="none" baseline="0" dirty="0" smtClean="0"/>
            </a:br>
            <a:r>
              <a:rPr lang="en-GB" sz="1100" b="0" u="none" baseline="0" dirty="0" smtClean="0"/>
              <a:t>local </a:t>
            </a:r>
            <a:r>
              <a:rPr lang="en-GB" sz="1100" b="0" u="none" baseline="0" dirty="0" smtClean="0"/>
              <a:t>authority and that local authority should subsequently contact the receiving local authority.</a:t>
            </a:r>
          </a:p>
          <a:p>
            <a:pPr marL="228600" indent="-228600" latinLnBrk="1">
              <a:buFont typeface="+mj-lt"/>
              <a:buAutoNum type="arabicPeriod"/>
            </a:pPr>
            <a:r>
              <a:rPr lang="en-GB" sz="1100" b="0" u="none" baseline="0" dirty="0" smtClean="0"/>
              <a:t>It is important to note that care and support needs can manifest at any time so while this is a pathway it is not rigid in terms of set points of when an adult can request or have a referral for a care and support </a:t>
            </a:r>
            <a:r>
              <a:rPr lang="en-GB" sz="1100" b="0" u="none" baseline="0" dirty="0" smtClean="0"/>
              <a:t/>
            </a:r>
            <a:br>
              <a:rPr lang="en-GB" sz="1100" b="0" u="none" baseline="0" dirty="0" smtClean="0"/>
            </a:br>
            <a:r>
              <a:rPr lang="en-GB" sz="1100" b="0" u="none" baseline="0" dirty="0" smtClean="0"/>
              <a:t>assessment</a:t>
            </a:r>
            <a:r>
              <a:rPr lang="en-GB" sz="1100" b="0" u="none" baseline="0" dirty="0" smtClean="0"/>
              <a:t>. </a:t>
            </a:r>
            <a:r>
              <a:rPr lang="en-GB" sz="1100" b="0" u="none" baseline="0" dirty="0" smtClean="0"/>
              <a:t>Furthermore </a:t>
            </a:r>
            <a:r>
              <a:rPr lang="en-GB" sz="1100" b="0" u="none" baseline="0" dirty="0" smtClean="0"/>
              <a:t>the local authority has a responsibility to meet the care and support needs of an individual throughout the pathway, not just when the individual is in custody.</a:t>
            </a:r>
          </a:p>
          <a:p>
            <a:pPr marL="228600" indent="-228600" latinLnBrk="1">
              <a:buFont typeface="+mj-lt"/>
              <a:buAutoNum type="arabicPeriod"/>
            </a:pPr>
            <a:endParaRPr lang="en-GB" sz="1100" b="1" u="sng"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pPr/>
              <a:t>9</a:t>
            </a:fld>
            <a:endParaRPr lang="en-GB" dirty="0"/>
          </a:p>
        </p:txBody>
      </p:sp>
    </p:spTree>
    <p:extLst>
      <p:ext uri="{BB962C8B-B14F-4D97-AF65-F5344CB8AC3E}">
        <p14:creationId xmlns:p14="http://schemas.microsoft.com/office/powerpoint/2010/main" val="1847483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7" y="4505077"/>
            <a:ext cx="6480721" cy="5184576"/>
          </a:xfrm>
        </p:spPr>
        <p:txBody>
          <a:bodyPr/>
          <a:lstStyle/>
          <a:p>
            <a:pPr marL="228600" indent="-228600" latinLnBrk="1">
              <a:buFont typeface="+mj-lt"/>
              <a:buAutoNum type="arabicPeriod"/>
            </a:pPr>
            <a:r>
              <a:rPr lang="en-GB" sz="1100" dirty="0" smtClean="0"/>
              <a:t>The responsible local authority has a duty under the Act to assess and meet the care and support needs of an individual – the assessment and care planning process outlined in slides 3 and 4. However, if an individual is in the secure estate there are other considerations, due to the setting, and other responsibilities </a:t>
            </a:r>
            <a:r>
              <a:rPr lang="en-GB" sz="1100" dirty="0" smtClean="0"/>
              <a:t>while </a:t>
            </a:r>
            <a:r>
              <a:rPr lang="en-GB" sz="1100" dirty="0" smtClean="0"/>
              <a:t>they are detained and on release. The responsibilities are summarised in this table, which should be explained in </a:t>
            </a:r>
            <a:r>
              <a:rPr lang="en-GB" sz="1100" dirty="0" smtClean="0"/>
              <a:t/>
            </a:r>
            <a:br>
              <a:rPr lang="en-GB" sz="1100" dirty="0" smtClean="0"/>
            </a:br>
            <a:r>
              <a:rPr lang="en-GB" sz="1100" dirty="0" smtClean="0"/>
              <a:t>conjunction </a:t>
            </a:r>
            <a:r>
              <a:rPr lang="en-GB" sz="1100" dirty="0" smtClean="0"/>
              <a:t>with the ‘National Care and Support Pathway </a:t>
            </a:r>
            <a:r>
              <a:rPr lang="en-GB" sz="1100" dirty="0"/>
              <a:t>for </a:t>
            </a:r>
            <a:r>
              <a:rPr lang="en-GB" sz="1100" dirty="0" smtClean="0"/>
              <a:t>children and young people in the secure estate’.</a:t>
            </a:r>
          </a:p>
          <a:p>
            <a:pPr marL="228600" indent="-228600" latinLnBrk="1">
              <a:buFont typeface="+mj-lt"/>
              <a:buAutoNum type="arabicPeriod"/>
            </a:pPr>
            <a:r>
              <a:rPr lang="en-GB" sz="1100" b="1" dirty="0"/>
              <a:t>Court stage or pre-sentence</a:t>
            </a:r>
            <a:r>
              <a:rPr lang="en-GB" sz="1100" dirty="0"/>
              <a:t>, </a:t>
            </a:r>
            <a:r>
              <a:rPr lang="en-GB" sz="1100" dirty="0" smtClean="0"/>
              <a:t>Youth Offending Team (YOT) staff will produce a Pre-sentence Report, which is an opportunity to identify if the child awaiting sentence has any care and support needs. The YOT will need to contact the child’s home local authority to learn the current position</a:t>
            </a:r>
            <a:r>
              <a:rPr lang="en-GB" sz="1100" dirty="0"/>
              <a:t>. </a:t>
            </a:r>
            <a:r>
              <a:rPr lang="en-GB" sz="1100" dirty="0" smtClean="0"/>
              <a:t>If the child is </a:t>
            </a:r>
            <a:r>
              <a:rPr lang="en-GB" sz="1100" dirty="0" smtClean="0"/>
              <a:t>sentenced, </a:t>
            </a:r>
            <a:r>
              <a:rPr lang="en-GB" sz="1100" dirty="0" smtClean="0"/>
              <a:t>the YOT is responsible for notifying the local authority that a placement has been made, within 24 hours, as the responsible local authority has a duty under Part 6 of the Act to visit all children detained within 10 days of them arriving at the secure facility. If the child is released and the YOT believe that the child may have care and support </a:t>
            </a:r>
            <a:r>
              <a:rPr lang="en-GB" sz="1100" dirty="0" smtClean="0"/>
              <a:t/>
            </a:r>
            <a:br>
              <a:rPr lang="en-GB" sz="1100" dirty="0" smtClean="0"/>
            </a:br>
            <a:r>
              <a:rPr lang="en-GB" sz="1100" dirty="0" smtClean="0"/>
              <a:t>needs</a:t>
            </a:r>
            <a:r>
              <a:rPr lang="en-GB" sz="1100" dirty="0" smtClean="0"/>
              <a:t>, but does not have a care and support plan, they can consider making a referral to the local authority for an assessment.</a:t>
            </a:r>
          </a:p>
          <a:p>
            <a:pPr marL="228600" indent="-228600" latinLnBrk="1">
              <a:buFont typeface="+mj-lt"/>
              <a:buAutoNum type="arabicPeriod"/>
            </a:pPr>
            <a:r>
              <a:rPr lang="en-GB" sz="1100" dirty="0"/>
              <a:t>On </a:t>
            </a:r>
            <a:r>
              <a:rPr lang="en-GB" sz="1100" b="1" dirty="0"/>
              <a:t>reception into custody</a:t>
            </a:r>
            <a:r>
              <a:rPr lang="en-GB" sz="1100" dirty="0"/>
              <a:t>, </a:t>
            </a:r>
            <a:r>
              <a:rPr lang="en-GB" sz="1100" dirty="0" smtClean="0"/>
              <a:t>healthcare staff will carry out an initial assessment. Secure estate staff will conduct a reception interview. If immediate care and support needs are identified, staff </a:t>
            </a:r>
            <a:r>
              <a:rPr lang="en-GB" sz="1100" dirty="0" smtClean="0"/>
              <a:t>would </a:t>
            </a:r>
            <a:r>
              <a:rPr lang="en-GB" sz="1100" dirty="0" smtClean="0"/>
              <a:t>ensure the child was safe and then make contact with the local authority to request a priority assessment. If a care and support plan is already in </a:t>
            </a:r>
            <a:r>
              <a:rPr lang="en-GB" sz="1100" dirty="0" smtClean="0"/>
              <a:t>place, </a:t>
            </a:r>
            <a:r>
              <a:rPr lang="en-GB" sz="1100" dirty="0" smtClean="0"/>
              <a:t>a review should have been triggered once the local authority is notified by the YOT that a child has been detained.</a:t>
            </a:r>
          </a:p>
          <a:p>
            <a:pPr marL="228600" indent="-228600" latinLnBrk="1">
              <a:buFont typeface="+mj-lt"/>
              <a:buAutoNum type="arabicPeriod"/>
            </a:pPr>
            <a:r>
              <a:rPr lang="en-GB" sz="1100" dirty="0" smtClean="0"/>
              <a:t>While </a:t>
            </a:r>
            <a:r>
              <a:rPr lang="en-GB" sz="1100" b="1" dirty="0" smtClean="0"/>
              <a:t>in custody</a:t>
            </a:r>
            <a:r>
              <a:rPr lang="en-GB" sz="1100" dirty="0" smtClean="0"/>
              <a:t>, all children will receive an induction. The local authority should provide information so that the child understands how to make use of the IAA service available to them and how to </a:t>
            </a:r>
            <a:r>
              <a:rPr lang="en-GB" sz="1100" dirty="0" smtClean="0"/>
              <a:t>self-refer </a:t>
            </a:r>
            <a:r>
              <a:rPr lang="en-GB" sz="1100" dirty="0" smtClean="0"/>
              <a:t>for a care </a:t>
            </a:r>
            <a:r>
              <a:rPr lang="en-GB" sz="1100" dirty="0" smtClean="0"/>
              <a:t/>
            </a:r>
            <a:br>
              <a:rPr lang="en-GB" sz="1100" dirty="0" smtClean="0"/>
            </a:br>
            <a:r>
              <a:rPr lang="en-GB" sz="1100" dirty="0" smtClean="0"/>
              <a:t>and </a:t>
            </a:r>
            <a:r>
              <a:rPr lang="en-GB" sz="1100" dirty="0" smtClean="0"/>
              <a:t>support assessment. The child, family members, or other professionals working with the secure facility could refer a child for an assessment at any time</a:t>
            </a:r>
            <a:r>
              <a:rPr lang="en-GB" sz="1100" dirty="0"/>
              <a:t>. </a:t>
            </a:r>
            <a:r>
              <a:rPr lang="en-GB" sz="1100" dirty="0" smtClean="0"/>
              <a:t>When notified the </a:t>
            </a:r>
            <a:r>
              <a:rPr lang="en-GB" sz="1100" dirty="0"/>
              <a:t>local authority must undertake a </a:t>
            </a:r>
            <a:r>
              <a:rPr lang="en-GB" sz="1100" dirty="0" smtClean="0"/>
              <a:t/>
            </a:r>
            <a:br>
              <a:rPr lang="en-GB" sz="1100" dirty="0" smtClean="0"/>
            </a:br>
            <a:r>
              <a:rPr lang="en-GB" sz="1100" dirty="0" smtClean="0"/>
              <a:t>(</a:t>
            </a:r>
            <a:r>
              <a:rPr lang="en-GB" sz="1100" dirty="0"/>
              <a:t>re)assessment</a:t>
            </a:r>
            <a:r>
              <a:rPr lang="en-GB" sz="1100" dirty="0" smtClean="0"/>
              <a:t>.</a:t>
            </a:r>
            <a:r>
              <a:rPr lang="en-GB" sz="1100" dirty="0"/>
              <a:t> Within 10 days the YOT and secure estate staff must hold a joint planning meeting to develop a sentence plan. The local authority should participate in this joint planning meeting, and has a duty to visit </a:t>
            </a:r>
            <a:r>
              <a:rPr lang="en-GB" sz="1100" dirty="0" smtClean="0"/>
              <a:t/>
            </a:r>
            <a:br>
              <a:rPr lang="en-GB" sz="1100" dirty="0" smtClean="0"/>
            </a:br>
            <a:r>
              <a:rPr lang="en-GB" sz="1100" dirty="0" smtClean="0"/>
              <a:t>all </a:t>
            </a:r>
            <a:r>
              <a:rPr lang="en-GB" sz="1100" dirty="0"/>
              <a:t>children detained within 10 days. </a:t>
            </a:r>
            <a:endParaRPr lang="en-GB" sz="1100" dirty="0" smtClean="0"/>
          </a:p>
          <a:p>
            <a:pPr marL="228600" indent="-228600" latinLnBrk="1">
              <a:buFont typeface="+mj-lt"/>
              <a:buAutoNum type="arabicPeriod"/>
            </a:pPr>
            <a:r>
              <a:rPr lang="en-GB" sz="1100" b="1" dirty="0" smtClean="0"/>
              <a:t>Pre-release</a:t>
            </a:r>
            <a:r>
              <a:rPr lang="en-GB" sz="1100" dirty="0" smtClean="0"/>
              <a:t>, the YOT will organise pre-release meetings to consider all the child’s needs and, if care and support or accommodation needs exist, how these will be met on release. The local authority must participate if </a:t>
            </a:r>
            <a:r>
              <a:rPr lang="en-GB" sz="1100" dirty="0" smtClean="0"/>
              <a:t/>
            </a:r>
            <a:br>
              <a:rPr lang="en-GB" sz="1100" dirty="0" smtClean="0"/>
            </a:br>
            <a:r>
              <a:rPr lang="en-GB" sz="1100" dirty="0" smtClean="0"/>
              <a:t>the </a:t>
            </a:r>
            <a:r>
              <a:rPr lang="en-GB" sz="1100" dirty="0" smtClean="0"/>
              <a:t>child has a care and support </a:t>
            </a:r>
            <a:r>
              <a:rPr lang="en-GB" sz="1100" smtClean="0"/>
              <a:t>plan </a:t>
            </a:r>
            <a:r>
              <a:rPr lang="en-GB" sz="1100" smtClean="0"/>
              <a:t>while </a:t>
            </a:r>
            <a:r>
              <a:rPr lang="en-GB" sz="1100" dirty="0" smtClean="0"/>
              <a:t>detained. Healthcare staff will undertake a health needs assessment. The local authority is responsible for any housing issues.</a:t>
            </a:r>
          </a:p>
        </p:txBody>
      </p:sp>
      <p:sp>
        <p:nvSpPr>
          <p:cNvPr id="4" name="Slide Number Placeholder 3"/>
          <p:cNvSpPr>
            <a:spLocks noGrp="1"/>
          </p:cNvSpPr>
          <p:nvPr>
            <p:ph type="sldNum" sz="quarter" idx="10"/>
          </p:nvPr>
        </p:nvSpPr>
        <p:spPr/>
        <p:txBody>
          <a:bodyPr/>
          <a:lstStyle/>
          <a:p>
            <a:fld id="{A771E050-A66B-4E11-9C20-135C160BC1C9}" type="slidenum">
              <a:rPr lang="en-GB" smtClean="0"/>
              <a:pPr/>
              <a:t>10</a:t>
            </a:fld>
            <a:endParaRPr lang="en-GB" dirty="0"/>
          </a:p>
        </p:txBody>
      </p:sp>
    </p:spTree>
    <p:extLst>
      <p:ext uri="{BB962C8B-B14F-4D97-AF65-F5344CB8AC3E}">
        <p14:creationId xmlns:p14="http://schemas.microsoft.com/office/powerpoint/2010/main" val="1847483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7" y="4531272"/>
            <a:ext cx="6408712" cy="5014365"/>
          </a:xfrm>
        </p:spPr>
        <p:txBody>
          <a:bodyPr/>
          <a:lstStyle/>
          <a:p>
            <a:pPr marL="228596" indent="-228596">
              <a:spcAft>
                <a:spcPts val="300"/>
              </a:spcAft>
              <a:buFont typeface="+mj-lt"/>
              <a:buAutoNum type="arabicPeriod"/>
            </a:pPr>
            <a:r>
              <a:rPr lang="en-GB" sz="1150" dirty="0" smtClean="0"/>
              <a:t>The </a:t>
            </a:r>
            <a:r>
              <a:rPr lang="en-GB" sz="1150" dirty="0"/>
              <a:t>Act aims to change the way people’s care and support needs are met – putting an individual, and their needs, at the centre of their care and support, giving them a voice in, and control over, reaching the personal outcome goals that matter to them</a:t>
            </a:r>
            <a:r>
              <a:rPr lang="en-GB" sz="1150" dirty="0" smtClean="0"/>
              <a:t>.</a:t>
            </a:r>
            <a:endParaRPr lang="en-GB" sz="1150" b="1" dirty="0"/>
          </a:p>
          <a:p>
            <a:pPr marL="228596" indent="-228596">
              <a:spcAft>
                <a:spcPts val="300"/>
              </a:spcAft>
              <a:buFont typeface="+mj-lt"/>
              <a:buAutoNum type="arabicPeriod"/>
            </a:pPr>
            <a:r>
              <a:rPr lang="en-GB" sz="1150" dirty="0"/>
              <a:t>Central to the Act is the concept of </a:t>
            </a:r>
            <a:r>
              <a:rPr lang="en-GB" sz="1150" b="1" dirty="0"/>
              <a:t>well-being</a:t>
            </a:r>
            <a:r>
              <a:rPr lang="en-GB" sz="1150" dirty="0"/>
              <a:t> – helping people to maximise their own </a:t>
            </a:r>
            <a:r>
              <a:rPr lang="en-GB" sz="1150" dirty="0" smtClean="0"/>
              <a:t>well-being</a:t>
            </a:r>
            <a:r>
              <a:rPr lang="en-GB" sz="1150" dirty="0" smtClean="0"/>
              <a:t>. Part </a:t>
            </a:r>
            <a:r>
              <a:rPr lang="en-GB" sz="1150" dirty="0"/>
              <a:t>2 of the Act requires </a:t>
            </a:r>
            <a:r>
              <a:rPr lang="en-GB" sz="1150" i="0" dirty="0"/>
              <a:t>“</a:t>
            </a:r>
            <a:r>
              <a:rPr lang="en-GB" sz="1150" i="1" dirty="0"/>
              <a:t>any persons exercising functions under the Act to seek to promote the well-being of people who need care and </a:t>
            </a:r>
            <a:r>
              <a:rPr lang="en-GB" sz="1150" i="1" dirty="0" smtClean="0"/>
              <a:t>support...”</a:t>
            </a:r>
            <a:r>
              <a:rPr lang="en-GB" sz="1150" dirty="0" smtClean="0"/>
              <a:t>  </a:t>
            </a:r>
            <a:r>
              <a:rPr lang="en-GB" sz="1150" dirty="0"/>
              <a:t>This overarching duty applies to local </a:t>
            </a:r>
            <a:r>
              <a:rPr lang="en-GB" sz="1150" dirty="0" smtClean="0"/>
              <a:t>authorities </a:t>
            </a:r>
            <a:r>
              <a:rPr lang="en-GB" sz="1150" dirty="0"/>
              <a:t>(or other organisations they have delegated functions to) and their practitioners when, for instance, carrying out </a:t>
            </a:r>
            <a:r>
              <a:rPr lang="en-GB" sz="1150" dirty="0" smtClean="0"/>
              <a:t>an assessment </a:t>
            </a:r>
            <a:r>
              <a:rPr lang="en-GB" sz="1150" dirty="0"/>
              <a:t>or providing information and advice. </a:t>
            </a:r>
          </a:p>
          <a:p>
            <a:pPr marL="228596" indent="-228596">
              <a:spcAft>
                <a:spcPts val="300"/>
              </a:spcAft>
              <a:buFont typeface="+mj-lt"/>
              <a:buAutoNum type="arabicPeriod"/>
            </a:pPr>
            <a:r>
              <a:rPr lang="en-GB" sz="1150" dirty="0"/>
              <a:t>There are </a:t>
            </a:r>
            <a:r>
              <a:rPr lang="en-GB" sz="1150" b="1" dirty="0" smtClean="0"/>
              <a:t>other </a:t>
            </a:r>
            <a:r>
              <a:rPr lang="en-GB" sz="1150" b="1" dirty="0"/>
              <a:t>overarching duties </a:t>
            </a:r>
            <a:r>
              <a:rPr lang="en-GB" sz="1150" b="0" dirty="0" smtClean="0"/>
              <a:t>that</a:t>
            </a:r>
            <a:r>
              <a:rPr lang="en-GB" sz="1150" b="0" baseline="0" dirty="0" smtClean="0"/>
              <a:t> underpin the</a:t>
            </a:r>
            <a:r>
              <a:rPr lang="en-GB" sz="1150" dirty="0" smtClean="0"/>
              <a:t> </a:t>
            </a:r>
            <a:r>
              <a:rPr lang="en-GB" sz="1150" dirty="0"/>
              <a:t>Act</a:t>
            </a:r>
            <a:r>
              <a:rPr lang="en-GB" sz="1150" b="0" dirty="0"/>
              <a:t>.</a:t>
            </a:r>
            <a:r>
              <a:rPr lang="en-GB" sz="1150" dirty="0"/>
              <a:t> When assessing and meeting an individual’s needs, practitioners have to</a:t>
            </a:r>
            <a:r>
              <a:rPr lang="en-GB" sz="1150" dirty="0" smtClean="0"/>
              <a:t>:</a:t>
            </a:r>
          </a:p>
          <a:p>
            <a:pPr marL="447675" lvl="1" indent="-180975">
              <a:spcAft>
                <a:spcPts val="300"/>
              </a:spcAft>
              <a:buFont typeface="Arial" panose="020B0604020202020204" pitchFamily="34" charset="0"/>
              <a:buChar char="•"/>
            </a:pPr>
            <a:r>
              <a:rPr lang="en-GB" sz="1150" dirty="0" smtClean="0"/>
              <a:t>ascertain </a:t>
            </a:r>
            <a:r>
              <a:rPr lang="en-GB" sz="1150" dirty="0"/>
              <a:t>and have regard to the individual’s views, wishes and feelings (and for under </a:t>
            </a:r>
            <a:r>
              <a:rPr lang="en-GB" sz="1150" dirty="0" smtClean="0"/>
              <a:t>16s, </a:t>
            </a:r>
            <a:r>
              <a:rPr lang="en-GB" sz="1150" dirty="0"/>
              <a:t>those with parental responsibility if practical and consistent with the child’s well-being); </a:t>
            </a:r>
            <a:endParaRPr lang="en-GB" sz="1150" dirty="0" smtClean="0"/>
          </a:p>
          <a:p>
            <a:pPr marL="447675" lvl="1" indent="-180975">
              <a:spcAft>
                <a:spcPts val="300"/>
              </a:spcAft>
              <a:buFont typeface="Arial" panose="020B0604020202020204" pitchFamily="34" charset="0"/>
              <a:buChar char="•"/>
            </a:pPr>
            <a:r>
              <a:rPr lang="en-GB" sz="1150" dirty="0" smtClean="0"/>
              <a:t>support </a:t>
            </a:r>
            <a:r>
              <a:rPr lang="en-GB" sz="1150" dirty="0"/>
              <a:t>them to participate in decisions and to </a:t>
            </a:r>
            <a:r>
              <a:rPr lang="en-GB" sz="1150" dirty="0" smtClean="0"/>
              <a:t>communicate; </a:t>
            </a:r>
          </a:p>
          <a:p>
            <a:pPr marL="447675" lvl="1" indent="-180975">
              <a:spcAft>
                <a:spcPts val="300"/>
              </a:spcAft>
              <a:buFont typeface="Arial" panose="020B0604020202020204" pitchFamily="34" charset="0"/>
              <a:buChar char="•"/>
            </a:pPr>
            <a:r>
              <a:rPr lang="en-GB" sz="1150" dirty="0" smtClean="0"/>
              <a:t>promote </a:t>
            </a:r>
            <a:r>
              <a:rPr lang="en-GB" sz="1150" dirty="0"/>
              <a:t>and respect their dignity; </a:t>
            </a:r>
            <a:r>
              <a:rPr lang="en-GB" sz="1150" dirty="0" smtClean="0"/>
              <a:t>and </a:t>
            </a:r>
          </a:p>
          <a:p>
            <a:pPr marL="447675" lvl="1" indent="-180975">
              <a:spcAft>
                <a:spcPts val="300"/>
              </a:spcAft>
              <a:buFont typeface="Arial" panose="020B0604020202020204" pitchFamily="34" charset="0"/>
              <a:buChar char="•"/>
            </a:pPr>
            <a:r>
              <a:rPr lang="en-GB" sz="1150" dirty="0" smtClean="0"/>
              <a:t>have </a:t>
            </a:r>
            <a:r>
              <a:rPr lang="en-GB" sz="1150" dirty="0"/>
              <a:t>regard to the characteristics, culture and beliefs of the </a:t>
            </a:r>
            <a:r>
              <a:rPr lang="en-GB" sz="1150" dirty="0" smtClean="0"/>
              <a:t>individual, including their language needs as set out </a:t>
            </a:r>
            <a:r>
              <a:rPr lang="en-GB" sz="1150" dirty="0" smtClean="0"/>
              <a:t>in the Act. </a:t>
            </a:r>
            <a:endParaRPr lang="en-GB" sz="1150" dirty="0"/>
          </a:p>
          <a:p>
            <a:pPr marL="228596" indent="-228596">
              <a:spcAft>
                <a:spcPts val="300"/>
              </a:spcAft>
              <a:buFont typeface="+mj-lt"/>
              <a:buAutoNum type="arabicPeriod"/>
            </a:pPr>
            <a:r>
              <a:rPr lang="en-GB" sz="1150" dirty="0" smtClean="0"/>
              <a:t>Practitioners </a:t>
            </a:r>
            <a:r>
              <a:rPr lang="en-GB" sz="1150" dirty="0"/>
              <a:t>also have to have regard to </a:t>
            </a:r>
            <a:r>
              <a:rPr lang="en-GB" sz="1150" b="1" dirty="0"/>
              <a:t>human rights. </a:t>
            </a:r>
            <a:r>
              <a:rPr lang="en-GB" sz="1150" dirty="0"/>
              <a:t>Note that the UN Principles for Older Persons, UN Convention on the Rights of Disabled People, and UN Convention on the Rights of the Child, as well as the European Convention of Human Rights</a:t>
            </a:r>
            <a:r>
              <a:rPr lang="en-GB" sz="1150" b="1" dirty="0"/>
              <a:t> </a:t>
            </a:r>
            <a:r>
              <a:rPr lang="en-GB" sz="1150" dirty="0"/>
              <a:t>also apply</a:t>
            </a:r>
            <a:r>
              <a:rPr lang="en-GB" sz="1150" dirty="0" smtClean="0"/>
              <a:t>.</a:t>
            </a:r>
          </a:p>
          <a:p>
            <a:pPr marL="228596" indent="-228596">
              <a:spcAft>
                <a:spcPts val="300"/>
              </a:spcAft>
              <a:buFont typeface="+mj-lt"/>
              <a:buAutoNum type="arabicPeriod"/>
            </a:pPr>
            <a:r>
              <a:rPr lang="en-GB" sz="1150" b="1" dirty="0" smtClean="0"/>
              <a:t>All these duties equally apply to individuals (both adults and children) </a:t>
            </a:r>
            <a:r>
              <a:rPr lang="en-US" sz="1150" b="1" dirty="0" smtClean="0"/>
              <a:t>with care and support needs </a:t>
            </a:r>
            <a:r>
              <a:rPr lang="en-GB" sz="1150" b="1" dirty="0" smtClean="0"/>
              <a:t>in the secure estate as to those in the community</a:t>
            </a:r>
            <a:r>
              <a:rPr lang="en-US" sz="1150" dirty="0" smtClean="0"/>
              <a:t>.</a:t>
            </a:r>
          </a:p>
          <a:p>
            <a:pPr marL="228596" indent="-228596">
              <a:spcAft>
                <a:spcPts val="300"/>
              </a:spcAft>
              <a:buFont typeface="+mj-lt"/>
              <a:buAutoNum type="arabicPeriod"/>
            </a:pPr>
            <a:r>
              <a:rPr lang="en-GB" sz="1150" dirty="0" smtClean="0"/>
              <a:t>It is important to note that responsibilities of local authorities under the Act apply to the whole of the local authority not just social services. </a:t>
            </a:r>
            <a:endParaRPr lang="en-GB" sz="1150" dirty="0"/>
          </a:p>
        </p:txBody>
      </p:sp>
      <p:sp>
        <p:nvSpPr>
          <p:cNvPr id="4" name="Slide Number Placeholder 3"/>
          <p:cNvSpPr>
            <a:spLocks noGrp="1"/>
          </p:cNvSpPr>
          <p:nvPr>
            <p:ph type="sldNum" sz="quarter" idx="10"/>
          </p:nvPr>
        </p:nvSpPr>
        <p:spPr/>
        <p:txBody>
          <a:bodyPr/>
          <a:lstStyle/>
          <a:p>
            <a:fld id="{A771E050-A66B-4E11-9C20-135C160BC1C9}"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047135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30486" y="4526160"/>
            <a:ext cx="6408712" cy="13372405"/>
          </a:xfrm>
        </p:spPr>
        <p:txBody>
          <a:bodyPr/>
          <a:lstStyle/>
          <a:p>
            <a:pPr marL="228596" indent="-228596">
              <a:buAutoNum type="arabicPeriod"/>
            </a:pPr>
            <a:r>
              <a:rPr lang="en-GB" dirty="0" smtClean="0"/>
              <a:t>The Act is made up of 11 </a:t>
            </a:r>
            <a:r>
              <a:rPr lang="en-GB" dirty="0" smtClean="0"/>
              <a:t>parts </a:t>
            </a:r>
            <a:r>
              <a:rPr lang="en-US" b="0" baseline="0" dirty="0" smtClean="0"/>
              <a:t>–</a:t>
            </a:r>
            <a:r>
              <a:rPr lang="en-GB" dirty="0" smtClean="0"/>
              <a:t> </a:t>
            </a:r>
            <a:r>
              <a:rPr lang="en-GB" dirty="0" smtClean="0"/>
              <a:t>as represented by </a:t>
            </a:r>
            <a:r>
              <a:rPr lang="en-US" dirty="0" smtClean="0"/>
              <a:t>this slide. </a:t>
            </a:r>
            <a:r>
              <a:rPr lang="en-GB" dirty="0" smtClean="0">
                <a:latin typeface="Arial" panose="020B0604020202020204" pitchFamily="34" charset="0"/>
                <a:cs typeface="Arial" panose="020B0604020202020204" pitchFamily="34" charset="0"/>
              </a:rPr>
              <a:t>This presentation gives a brief overview of Chapter 1 of Part 11 (Miscellaneous and </a:t>
            </a:r>
            <a:r>
              <a:rPr lang="en-GB" dirty="0" smtClean="0">
                <a:latin typeface="Arial" panose="020B0604020202020204" pitchFamily="34" charset="0"/>
                <a:cs typeface="Arial" panose="020B0604020202020204" pitchFamily="34" charset="0"/>
              </a:rPr>
              <a:t>General</a:t>
            </a:r>
            <a:r>
              <a:rPr lang="en-GB" dirty="0" smtClean="0">
                <a:latin typeface="Arial" panose="020B0604020202020204" pitchFamily="34" charset="0"/>
                <a:cs typeface="Arial" panose="020B0604020202020204" pitchFamily="34" charset="0"/>
              </a:rPr>
              <a:t>) and how </a:t>
            </a:r>
            <a:r>
              <a:rPr lang="en-GB" dirty="0" smtClean="0"/>
              <a:t>it affects </a:t>
            </a:r>
            <a:r>
              <a:rPr lang="en-US" dirty="0" smtClean="0"/>
              <a:t>the duty of local authorities to assess (Part 3) and meet (Part 4) the care and support needs of individuals in the secure estate.</a:t>
            </a:r>
            <a:r>
              <a:rPr lang="en-US" baseline="0" dirty="0" smtClean="0"/>
              <a:t> However, other parts of the Act also apply to adults and children within the secure estate as shown in italics in this slide.</a:t>
            </a:r>
          </a:p>
          <a:p>
            <a:pPr marL="228596" indent="-228596">
              <a:buAutoNum type="arabicPeriod"/>
            </a:pPr>
            <a:endParaRPr lang="en-US" baseline="0" dirty="0" smtClean="0"/>
          </a:p>
          <a:p>
            <a:pPr marL="228596" indent="-228596">
              <a:buAutoNum type="arabicPeriod"/>
            </a:pPr>
            <a:r>
              <a:rPr lang="en-GB" dirty="0" smtClean="0"/>
              <a:t>As well as the well-being and other overarching duties described in slide 2, </a:t>
            </a:r>
            <a:r>
              <a:rPr lang="en-GB" b="1" dirty="0" smtClean="0"/>
              <a:t>Part 2 </a:t>
            </a:r>
            <a:r>
              <a:rPr lang="en-GB" dirty="0" smtClean="0"/>
              <a:t>of the Act requires local authorities and local health boards to</a:t>
            </a:r>
            <a:r>
              <a:rPr lang="en-US" dirty="0" smtClean="0"/>
              <a:t> </a:t>
            </a:r>
            <a:r>
              <a:rPr lang="en-US" dirty="0"/>
              <a:t>jointly assess </a:t>
            </a:r>
            <a:r>
              <a:rPr lang="en-US" dirty="0" smtClean="0"/>
              <a:t>care </a:t>
            </a:r>
            <a:r>
              <a:rPr lang="en-US" dirty="0"/>
              <a:t>and support </a:t>
            </a:r>
            <a:r>
              <a:rPr lang="en-US" dirty="0" smtClean="0"/>
              <a:t>needs, and preventive services, in their area and publish </a:t>
            </a:r>
            <a:r>
              <a:rPr lang="en-GB" dirty="0" smtClean="0"/>
              <a:t>a population assessment</a:t>
            </a:r>
            <a:r>
              <a:rPr lang="en-US" b="0" baseline="0" dirty="0" smtClean="0"/>
              <a:t>. </a:t>
            </a:r>
            <a:r>
              <a:rPr lang="en-GB" dirty="0"/>
              <a:t>For those areas with a secure establishment within their boundary the population assessment will need to take account of the care and support needs of </a:t>
            </a:r>
            <a:r>
              <a:rPr lang="en-GB" dirty="0" smtClean="0"/>
              <a:t>people </a:t>
            </a:r>
            <a:r>
              <a:rPr lang="en-GB" dirty="0"/>
              <a:t>within the secure </a:t>
            </a:r>
            <a:r>
              <a:rPr lang="en-GB" dirty="0" smtClean="0"/>
              <a:t>estate.</a:t>
            </a:r>
            <a:r>
              <a:rPr lang="en-US" dirty="0"/>
              <a:t> </a:t>
            </a:r>
            <a:r>
              <a:rPr lang="en-US" dirty="0" smtClean="0"/>
              <a:t>This will </a:t>
            </a:r>
            <a:r>
              <a:rPr lang="en-US" dirty="0"/>
              <a:t>require working with National Offender Management Service, the Youth Justice Board</a:t>
            </a:r>
            <a:r>
              <a:rPr lang="en-US" b="1" dirty="0"/>
              <a:t> </a:t>
            </a:r>
            <a:r>
              <a:rPr lang="en-US" dirty="0"/>
              <a:t>and the relevant custodial settings </a:t>
            </a:r>
            <a:r>
              <a:rPr lang="en-US" dirty="0" smtClean="0"/>
              <a:t>and </a:t>
            </a:r>
            <a:r>
              <a:rPr lang="en-US" dirty="0"/>
              <a:t>with Public Health Wales to consider the implications of Health Needs Assessments. </a:t>
            </a:r>
            <a:r>
              <a:rPr lang="en-US" dirty="0" smtClean="0"/>
              <a:t>Local </a:t>
            </a:r>
            <a:r>
              <a:rPr lang="en-US" dirty="0"/>
              <a:t>authorities must</a:t>
            </a:r>
            <a:r>
              <a:rPr lang="en-US" b="1" dirty="0"/>
              <a:t> </a:t>
            </a:r>
            <a:r>
              <a:rPr lang="en-US" dirty="0"/>
              <a:t>provide or arrange services that prevent or delay the development of people’s needs for care and </a:t>
            </a:r>
            <a:r>
              <a:rPr lang="en-US" dirty="0" smtClean="0"/>
              <a:t>support,</a:t>
            </a:r>
            <a:r>
              <a:rPr lang="en-US" b="0" baseline="0" dirty="0" smtClean="0"/>
              <a:t> and </a:t>
            </a:r>
            <a:r>
              <a:rPr lang="en-US" dirty="0" smtClean="0"/>
              <a:t>therefore</a:t>
            </a:r>
            <a:r>
              <a:rPr lang="en-US" b="0" baseline="0" dirty="0" smtClean="0"/>
              <a:t> must consider how they will deliver preventive services to those in custody and to offenders under the responsibility of probation services in the community </a:t>
            </a:r>
            <a:r>
              <a:rPr lang="en-US" dirty="0"/>
              <a:t>taking account of the Wales Reducing Re-offending Strategy</a:t>
            </a:r>
            <a:r>
              <a:rPr lang="en-US" dirty="0" smtClean="0"/>
              <a:t>. </a:t>
            </a:r>
            <a:r>
              <a:rPr lang="en-US" b="1" baseline="0" dirty="0" smtClean="0"/>
              <a:t>Part 2 </a:t>
            </a:r>
            <a:r>
              <a:rPr lang="en-US" b="0" baseline="0" dirty="0" smtClean="0"/>
              <a:t>also requires local authorities </a:t>
            </a:r>
            <a:r>
              <a:rPr lang="en-GB" dirty="0" smtClean="0"/>
              <a:t>to </a:t>
            </a:r>
            <a:r>
              <a:rPr lang="en-GB" dirty="0"/>
              <a:t>consider how information, advice and assistance (IAA) is accessible by individuals within the secure </a:t>
            </a:r>
            <a:r>
              <a:rPr lang="en-GB" dirty="0" smtClean="0"/>
              <a:t>estate</a:t>
            </a:r>
            <a:r>
              <a:rPr lang="en-US" b="0" baseline="0" dirty="0" smtClean="0"/>
              <a:t>. </a:t>
            </a:r>
            <a:endParaRPr lang="en-US" dirty="0"/>
          </a:p>
          <a:p>
            <a:pPr marL="228596" indent="-228596">
              <a:buAutoNum type="arabicPeriod"/>
            </a:pPr>
            <a:endParaRPr lang="en-US" b="0" i="1" baseline="0" dirty="0" smtClean="0"/>
          </a:p>
          <a:p>
            <a:pPr marL="228596" indent="-228596">
              <a:buAutoNum type="arabicPeriod"/>
            </a:pPr>
            <a:r>
              <a:rPr lang="en-US" b="0" baseline="0" dirty="0" smtClean="0"/>
              <a:t>The duty to assess under </a:t>
            </a:r>
            <a:r>
              <a:rPr lang="en-US" b="1" baseline="0" dirty="0" smtClean="0"/>
              <a:t>Part 3</a:t>
            </a:r>
            <a:r>
              <a:rPr lang="en-US" b="0" baseline="0" dirty="0" smtClean="0"/>
              <a:t> applies to </a:t>
            </a:r>
            <a:r>
              <a:rPr lang="en-US" dirty="0" smtClean="0"/>
              <a:t>individuals in the </a:t>
            </a:r>
            <a:r>
              <a:rPr lang="en-US" b="0" baseline="0" dirty="0" smtClean="0"/>
              <a:t>secure estate – see slide 3.</a:t>
            </a:r>
            <a:endParaRPr lang="en-US" b="0" i="1" baseline="0" dirty="0" smtClean="0"/>
          </a:p>
          <a:p>
            <a:pPr marL="228596" indent="-228596">
              <a:buAutoNum type="arabicPeriod"/>
            </a:pPr>
            <a:endParaRPr lang="en-US" b="0" i="1" baseline="0" dirty="0" smtClean="0"/>
          </a:p>
          <a:p>
            <a:pPr marL="228596" indent="-228596">
              <a:buAutoNum type="arabicPeriod"/>
            </a:pPr>
            <a:r>
              <a:rPr lang="en-US" dirty="0"/>
              <a:t>The duty to </a:t>
            </a:r>
            <a:r>
              <a:rPr lang="en-US" dirty="0" smtClean="0"/>
              <a:t>meet needs under </a:t>
            </a:r>
            <a:r>
              <a:rPr lang="en-US" b="1" dirty="0"/>
              <a:t>Part </a:t>
            </a:r>
            <a:r>
              <a:rPr lang="en-US" b="1" baseline="0" dirty="0" smtClean="0"/>
              <a:t>4</a:t>
            </a:r>
            <a:r>
              <a:rPr lang="en-US" b="0" baseline="0" dirty="0" smtClean="0"/>
              <a:t> (if an individual’s </a:t>
            </a:r>
            <a:r>
              <a:rPr lang="en-US" dirty="0"/>
              <a:t>care and </a:t>
            </a:r>
            <a:r>
              <a:rPr lang="en-US" dirty="0" smtClean="0"/>
              <a:t>support needs </a:t>
            </a:r>
            <a:r>
              <a:rPr lang="en-US" b="0" baseline="0" dirty="0" smtClean="0"/>
              <a:t>are eligible) </a:t>
            </a:r>
            <a:r>
              <a:rPr lang="en-US" dirty="0" smtClean="0"/>
              <a:t>applies </a:t>
            </a:r>
            <a:r>
              <a:rPr lang="en-US" dirty="0"/>
              <a:t>to individuals in the secure </a:t>
            </a:r>
            <a:r>
              <a:rPr lang="en-US" dirty="0" smtClean="0"/>
              <a:t>estate – see slide 4.</a:t>
            </a:r>
            <a:r>
              <a:rPr lang="en-US" b="0" baseline="0" dirty="0" smtClean="0"/>
              <a:t> </a:t>
            </a:r>
          </a:p>
          <a:p>
            <a:pPr marL="228596" indent="-228596">
              <a:buAutoNum type="arabicPeriod"/>
            </a:pPr>
            <a:endParaRPr lang="en-US" b="0" i="1" baseline="0" dirty="0" smtClean="0"/>
          </a:p>
          <a:p>
            <a:pPr marL="228596" indent="-228596">
              <a:buAutoNum type="arabicPeriod"/>
            </a:pPr>
            <a:r>
              <a:rPr lang="en-US" b="0" baseline="0" dirty="0" smtClean="0"/>
              <a:t>Charging for care and support (</a:t>
            </a:r>
            <a:r>
              <a:rPr lang="en-US" b="1" baseline="0" dirty="0" smtClean="0"/>
              <a:t>Part 5</a:t>
            </a:r>
            <a:r>
              <a:rPr lang="en-US" b="0" baseline="0" dirty="0" smtClean="0"/>
              <a:t>) for those detained will be the same as for any other citizen. </a:t>
            </a:r>
            <a:r>
              <a:rPr lang="en-GB" dirty="0"/>
              <a:t>So while the financial circumstances of </a:t>
            </a:r>
            <a:r>
              <a:rPr lang="en-GB" dirty="0" smtClean="0"/>
              <a:t>adults detained </a:t>
            </a:r>
            <a:r>
              <a:rPr lang="en-GB" dirty="0"/>
              <a:t>may be different to the general population due to where they are, they should still be financially assessed for charging in the same way as everybody </a:t>
            </a:r>
            <a:r>
              <a:rPr lang="en-GB" dirty="0" smtClean="0"/>
              <a:t>else. Note that a</a:t>
            </a:r>
            <a:r>
              <a:rPr lang="en-US" b="0" baseline="0" dirty="0" smtClean="0"/>
              <a:t> child cannot be charged.</a:t>
            </a:r>
          </a:p>
          <a:p>
            <a:pPr marL="228600" indent="-228600">
              <a:buFont typeface="+mj-lt"/>
              <a:buAutoNum type="arabicPeriod"/>
            </a:pPr>
            <a:endParaRPr lang="en-US" b="0" baseline="0" dirty="0" smtClean="0"/>
          </a:p>
          <a:p>
            <a:pPr marL="228596" lvl="0" indent="-228596">
              <a:buFontTx/>
              <a:buAutoNum type="arabicPeriod"/>
            </a:pPr>
            <a:r>
              <a:rPr lang="en-US" b="1" dirty="0"/>
              <a:t>P</a:t>
            </a:r>
            <a:r>
              <a:rPr lang="en-US" b="1" dirty="0" smtClean="0"/>
              <a:t>art </a:t>
            </a:r>
            <a:r>
              <a:rPr lang="en-US" b="1" dirty="0"/>
              <a:t>6</a:t>
            </a:r>
            <a:r>
              <a:rPr lang="en-US" dirty="0"/>
              <a:t> </a:t>
            </a:r>
            <a:r>
              <a:rPr lang="en-GB" dirty="0"/>
              <a:t>sets out local authority responsibilities under the Act for looked after children and  arrangements for leaving care</a:t>
            </a:r>
            <a:r>
              <a:rPr lang="en-US" b="0" baseline="0" dirty="0" smtClean="0"/>
              <a:t>. Section</a:t>
            </a:r>
            <a:r>
              <a:rPr lang="en-US" b="0" dirty="0" smtClean="0"/>
              <a:t> 97 of the Act extends the duties of a local authority to visit a looked after child (LAC) or former LAC to </a:t>
            </a:r>
            <a:r>
              <a:rPr lang="en-US" b="1" dirty="0" smtClean="0"/>
              <a:t>all children</a:t>
            </a:r>
            <a:r>
              <a:rPr lang="en-US" b="0" dirty="0" smtClean="0"/>
              <a:t> in the secure estate. </a:t>
            </a:r>
            <a:r>
              <a:rPr lang="en-GB" dirty="0" smtClean="0"/>
              <a:t>Note </a:t>
            </a:r>
            <a:r>
              <a:rPr lang="en-GB" dirty="0"/>
              <a:t>that the term child is used throughout the Act to mean someone who is under the age of 18. </a:t>
            </a:r>
            <a:r>
              <a:rPr lang="en-US" dirty="0">
                <a:solidFill>
                  <a:prstClr val="black"/>
                </a:solidFill>
              </a:rPr>
              <a:t>Young people can leave the ‘care of the local authority’ between the ages of 17 and 25 years as appropriate. Care leavers can, therefore, be adults or children depending on their age. </a:t>
            </a:r>
          </a:p>
          <a:p>
            <a:pPr marL="228600" indent="-228600">
              <a:buFont typeface="+mj-lt"/>
              <a:buAutoNum type="arabicPeriod"/>
            </a:pPr>
            <a:endParaRPr lang="en-US" b="0" baseline="0" dirty="0" smtClean="0"/>
          </a:p>
          <a:p>
            <a:pPr marL="228600" indent="-228600" defTabSz="914384">
              <a:buFont typeface="+mj-lt"/>
              <a:buAutoNum type="arabicPeriod"/>
              <a:defRPr/>
            </a:pPr>
            <a:r>
              <a:rPr lang="en-GB" dirty="0" smtClean="0"/>
              <a:t>Under </a:t>
            </a:r>
            <a:r>
              <a:rPr lang="en-GB" b="1" dirty="0" smtClean="0"/>
              <a:t>Part 7</a:t>
            </a:r>
            <a:r>
              <a:rPr lang="en-GB" dirty="0" smtClean="0"/>
              <a:t> of the </a:t>
            </a:r>
            <a:r>
              <a:rPr lang="en-GB" dirty="0" smtClean="0"/>
              <a:t>Act, </a:t>
            </a:r>
            <a:r>
              <a:rPr lang="en-GB" dirty="0" smtClean="0"/>
              <a:t>both the National Probation Service and the Community Rehabilitation Company for Wales are statutory partners on </a:t>
            </a:r>
            <a:r>
              <a:rPr lang="en-GB" dirty="0" smtClean="0"/>
              <a:t>Safeguarding Adults </a:t>
            </a:r>
            <a:r>
              <a:rPr lang="en-GB" dirty="0" smtClean="0"/>
              <a:t>and </a:t>
            </a:r>
            <a:r>
              <a:rPr lang="en-GB" dirty="0" smtClean="0"/>
              <a:t>Children's Boards</a:t>
            </a:r>
            <a:r>
              <a:rPr lang="en-GB" dirty="0" smtClean="0"/>
              <a:t>. Prison governors are not a specified </a:t>
            </a:r>
            <a:r>
              <a:rPr lang="en-GB" dirty="0" smtClean="0"/>
              <a:t>Safeguarding Board </a:t>
            </a:r>
            <a:r>
              <a:rPr lang="en-GB" dirty="0" smtClean="0"/>
              <a:t>partner and therefore not required to be a member of the board. However, Prison Service Instruction 16/2015 Adult Safeguarding In Prisons sets out that, </a:t>
            </a:r>
            <a:r>
              <a:rPr lang="en-GB" dirty="0" smtClean="0"/>
              <a:t>Safeguarding Boards </a:t>
            </a:r>
            <a:r>
              <a:rPr lang="en-GB" dirty="0" smtClean="0"/>
              <a:t>with prisons in their area are encouraged to </a:t>
            </a:r>
            <a:r>
              <a:rPr lang="en-GB" b="0" u="none" dirty="0" smtClean="0"/>
              <a:t>work</a:t>
            </a:r>
            <a:r>
              <a:rPr lang="en-GB" b="0" u="none" baseline="0" dirty="0" smtClean="0"/>
              <a:t> collaboratively </a:t>
            </a:r>
            <a:r>
              <a:rPr lang="en-GB" baseline="0" dirty="0" smtClean="0"/>
              <a:t>with</a:t>
            </a:r>
            <a:r>
              <a:rPr lang="en-GB" dirty="0" smtClean="0"/>
              <a:t> prison governors and governors are encouraged to be proactive in engaging with the </a:t>
            </a:r>
            <a:r>
              <a:rPr lang="en-GB" dirty="0" smtClean="0"/>
              <a:t>Safeguarding Board</a:t>
            </a:r>
            <a:r>
              <a:rPr lang="en-GB" baseline="0" dirty="0" smtClean="0"/>
              <a:t> </a:t>
            </a:r>
            <a:r>
              <a:rPr lang="en-GB" b="0" u="none" baseline="0" dirty="0" smtClean="0"/>
              <a:t>in the spirit of co-operation</a:t>
            </a:r>
            <a:r>
              <a:rPr lang="en-GB" dirty="0" smtClean="0"/>
              <a:t>. Prison governors must ensure that there are </a:t>
            </a:r>
            <a:r>
              <a:rPr lang="en-GB" dirty="0"/>
              <a:t>systems in place to protect adult prisoners from abuse and neglect. </a:t>
            </a:r>
            <a:r>
              <a:rPr lang="en-GB" dirty="0" smtClean="0"/>
              <a:t>Day-to-day </a:t>
            </a:r>
            <a:r>
              <a:rPr lang="en-GB" dirty="0"/>
              <a:t>responsibility for safeguarding arrangements in the secure children’s home is the responsibility of the registered manager under the oversight of the local </a:t>
            </a:r>
            <a:r>
              <a:rPr lang="en-GB" dirty="0" smtClean="0"/>
              <a:t>authority. Safeguarding </a:t>
            </a:r>
            <a:r>
              <a:rPr lang="en-GB" dirty="0" smtClean="0"/>
              <a:t>Boards </a:t>
            </a:r>
            <a:r>
              <a:rPr lang="en-GB" dirty="0" smtClean="0"/>
              <a:t>and prison governors/the secure children’s home manager must establish mechanisms to clearly set out how their shared duties and responsibilities to safeguard individuals in the secure estate will be exercised in a coherent and lawful manner.</a:t>
            </a:r>
          </a:p>
          <a:p>
            <a:pPr marL="228600" indent="-228600" defTabSz="914384">
              <a:buFont typeface="+mj-lt"/>
              <a:buAutoNum type="arabicPeriod"/>
              <a:defRPr/>
            </a:pPr>
            <a:endParaRPr lang="en-GB" dirty="0"/>
          </a:p>
          <a:p>
            <a:pPr marL="228600" lvl="0" indent="-228600" defTabSz="914384">
              <a:buFont typeface="+mj-lt"/>
              <a:buAutoNum type="arabicPeriod"/>
              <a:defRPr/>
            </a:pPr>
            <a:r>
              <a:rPr lang="en-US" dirty="0"/>
              <a:t>Part 8 specifies the social services functions of local authorities and provides grounds for intervention by Welsh Ministers where a local authority is failing in those functions.</a:t>
            </a:r>
            <a:endParaRPr lang="en-GB" dirty="0"/>
          </a:p>
          <a:p>
            <a:pPr marL="228600" indent="-228600" defTabSz="914384">
              <a:buFont typeface="+mj-lt"/>
              <a:buAutoNum type="arabicPeriod"/>
              <a:defRPr/>
            </a:pPr>
            <a:endParaRPr lang="en-US" b="0" baseline="0" dirty="0" smtClean="0">
              <a:solidFill>
                <a:srgbClr val="FFFF00"/>
              </a:solidFill>
            </a:endParaRPr>
          </a:p>
          <a:p>
            <a:pPr marL="228600" indent="-228600" defTabSz="914384">
              <a:buFont typeface="+mj-lt"/>
              <a:buAutoNum type="arabicPeriod"/>
              <a:defRPr/>
            </a:pPr>
            <a:r>
              <a:rPr lang="en-US" b="1" dirty="0" smtClean="0"/>
              <a:t>Part </a:t>
            </a:r>
            <a:r>
              <a:rPr lang="en-US" b="1" dirty="0"/>
              <a:t>9 </a:t>
            </a:r>
            <a:r>
              <a:rPr lang="en-US" dirty="0"/>
              <a:t>sets out duties with regards to co-operation and partnership and within the secure estate there are a number of </a:t>
            </a:r>
            <a:r>
              <a:rPr lang="en-US" dirty="0" smtClean="0"/>
              <a:t>requirements </a:t>
            </a:r>
            <a:r>
              <a:rPr lang="en-US" dirty="0"/>
              <a:t>for the local authority and </a:t>
            </a:r>
            <a:r>
              <a:rPr lang="en-US" dirty="0" smtClean="0"/>
              <a:t>criminal justice agencies to </a:t>
            </a:r>
            <a:r>
              <a:rPr lang="en-US" dirty="0"/>
              <a:t>work </a:t>
            </a:r>
            <a:r>
              <a:rPr lang="en-US" dirty="0" smtClean="0"/>
              <a:t>together. </a:t>
            </a:r>
            <a:r>
              <a:rPr lang="en-GB" dirty="0"/>
              <a:t>Local authorities with a secure establishment within their boundaries must establish a Memorandum of Understanding (MOU) between themselves, </a:t>
            </a:r>
            <a:r>
              <a:rPr lang="en-GB" dirty="0" smtClean="0"/>
              <a:t>NOMS / Youth </a:t>
            </a:r>
            <a:r>
              <a:rPr lang="en-GB" dirty="0"/>
              <a:t>Justice Board and the secure estate facility with which they are working. The MOU will document how the care and support arrangements are delivered within the secure estate </a:t>
            </a:r>
            <a:r>
              <a:rPr lang="en-GB" dirty="0" smtClean="0"/>
              <a:t>facility.</a:t>
            </a:r>
            <a:endParaRPr lang="en-GB" dirty="0"/>
          </a:p>
          <a:p>
            <a:pPr marL="228600" indent="-228600" defTabSz="914384">
              <a:buFont typeface="+mj-lt"/>
              <a:buAutoNum type="arabicPeriod"/>
              <a:defRPr/>
            </a:pPr>
            <a:endParaRPr lang="en-US" dirty="0"/>
          </a:p>
          <a:p>
            <a:pPr marL="228600" lvl="0" indent="-228600" defTabSz="914384">
              <a:buFont typeface="+mj-lt"/>
              <a:buAutoNum type="arabicPeriod"/>
              <a:defRPr/>
            </a:pPr>
            <a:r>
              <a:rPr lang="en-GB" dirty="0" smtClean="0"/>
              <a:t>Under </a:t>
            </a:r>
            <a:r>
              <a:rPr lang="en-GB" b="1" dirty="0" smtClean="0"/>
              <a:t>Part </a:t>
            </a:r>
            <a:r>
              <a:rPr lang="en-GB" b="1" dirty="0" smtClean="0"/>
              <a:t>10</a:t>
            </a:r>
            <a:r>
              <a:rPr lang="en-GB" b="0" dirty="0" smtClean="0"/>
              <a:t>,</a:t>
            </a:r>
            <a:r>
              <a:rPr lang="en-GB" dirty="0" smtClean="0"/>
              <a:t> </a:t>
            </a:r>
            <a:r>
              <a:rPr lang="en-GB" dirty="0" smtClean="0"/>
              <a:t>local </a:t>
            </a:r>
            <a:r>
              <a:rPr lang="en-GB" dirty="0"/>
              <a:t>authorities must</a:t>
            </a:r>
            <a:r>
              <a:rPr lang="en-GB" b="1" dirty="0"/>
              <a:t> </a:t>
            </a:r>
            <a:r>
              <a:rPr lang="en-GB" dirty="0"/>
              <a:t>provide information to those in custodial settings on how to make a complaint and seek redress about provision of care and support services. Local authorities </a:t>
            </a:r>
            <a:r>
              <a:rPr lang="en-GB" dirty="0" smtClean="0"/>
              <a:t>must be </a:t>
            </a:r>
            <a:r>
              <a:rPr lang="en-GB" dirty="0"/>
              <a:t>informed by the managers of custodial settings where a prisoner wishes to make a complaint as soon as they are made aware. </a:t>
            </a:r>
            <a:r>
              <a:rPr lang="en-US" b="1" dirty="0" smtClean="0"/>
              <a:t>Part 10 </a:t>
            </a:r>
            <a:r>
              <a:rPr lang="en-US" dirty="0" smtClean="0"/>
              <a:t>also provides </a:t>
            </a:r>
            <a:r>
              <a:rPr lang="en-US" dirty="0"/>
              <a:t>for advocacy services to be made available </a:t>
            </a:r>
            <a:r>
              <a:rPr lang="en-GB" dirty="0" smtClean="0"/>
              <a:t>for </a:t>
            </a:r>
            <a:r>
              <a:rPr lang="en-GB" dirty="0"/>
              <a:t>those in the secure estate </a:t>
            </a:r>
            <a:r>
              <a:rPr lang="en-GB" dirty="0" smtClean="0"/>
              <a:t>t</a:t>
            </a:r>
            <a:r>
              <a:rPr lang="en-US" dirty="0" smtClean="0"/>
              <a:t>o </a:t>
            </a:r>
            <a:r>
              <a:rPr lang="en-GB" dirty="0"/>
              <a:t>enable individuals to engage and participate in their care and support, including the requirement to arrange an independent professional advocate in certain circumstances</a:t>
            </a:r>
            <a:r>
              <a:rPr lang="en-GB" dirty="0" smtClean="0"/>
              <a:t>.</a:t>
            </a:r>
            <a:endParaRPr lang="en-GB" b="0" dirty="0"/>
          </a:p>
        </p:txBody>
      </p:sp>
      <p:sp>
        <p:nvSpPr>
          <p:cNvPr id="4" name="Slide Number Placeholder 3"/>
          <p:cNvSpPr>
            <a:spLocks noGrp="1"/>
          </p:cNvSpPr>
          <p:nvPr>
            <p:ph type="sldNum" sz="quarter" idx="10"/>
          </p:nvPr>
        </p:nvSpPr>
        <p:spPr/>
        <p:txBody>
          <a:bodyPr/>
          <a:lstStyle/>
          <a:p>
            <a:fld id="{A771E050-A66B-4E11-9C20-135C160BC1C9}" type="slidenum">
              <a:rPr lang="en-GB" smtClean="0"/>
              <a:pPr/>
              <a:t>2</a:t>
            </a:fld>
            <a:endParaRPr lang="en-GB" dirty="0"/>
          </a:p>
        </p:txBody>
      </p:sp>
    </p:spTree>
    <p:extLst>
      <p:ext uri="{BB962C8B-B14F-4D97-AF65-F5344CB8AC3E}">
        <p14:creationId xmlns:p14="http://schemas.microsoft.com/office/powerpoint/2010/main" val="856770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6469" y="4507357"/>
            <a:ext cx="6624736" cy="5110288"/>
          </a:xfrm>
        </p:spPr>
        <p:txBody>
          <a:bodyPr/>
          <a:lstStyle/>
          <a:p>
            <a:pPr marL="228600" indent="-228600">
              <a:buFont typeface="+mj-lt"/>
              <a:buAutoNum type="arabicPeriod"/>
            </a:pPr>
            <a:r>
              <a:rPr lang="en-GB" dirty="0" smtClean="0"/>
              <a:t>The </a:t>
            </a:r>
            <a:r>
              <a:rPr lang="en-GB" dirty="0"/>
              <a:t>Act creates a </a:t>
            </a:r>
            <a:r>
              <a:rPr lang="en-GB" b="1" dirty="0"/>
              <a:t>right to an assessment </a:t>
            </a:r>
            <a:r>
              <a:rPr lang="en-GB" dirty="0"/>
              <a:t>for </a:t>
            </a:r>
            <a:r>
              <a:rPr lang="en-GB" dirty="0" smtClean="0"/>
              <a:t>adults, </a:t>
            </a:r>
            <a:r>
              <a:rPr lang="en-GB" dirty="0"/>
              <a:t>children </a:t>
            </a:r>
            <a:r>
              <a:rPr lang="en-GB" dirty="0" smtClean="0"/>
              <a:t>and </a:t>
            </a:r>
            <a:r>
              <a:rPr lang="en-GB" dirty="0"/>
              <a:t>carers where it appears that the individual may have needs for </a:t>
            </a:r>
            <a:r>
              <a:rPr lang="en-GB" dirty="0" smtClean="0"/>
              <a:t>care and support. </a:t>
            </a:r>
            <a:r>
              <a:rPr lang="en-GB" dirty="0"/>
              <a:t>The duty to assess applies to adults and children </a:t>
            </a:r>
            <a:r>
              <a:rPr lang="en-GB" dirty="0" smtClean="0"/>
              <a:t>regardless </a:t>
            </a:r>
            <a:r>
              <a:rPr lang="en-GB" dirty="0"/>
              <a:t>of their level of need </a:t>
            </a:r>
            <a:r>
              <a:rPr lang="en-GB" dirty="0" smtClean="0"/>
              <a:t>(or </a:t>
            </a:r>
            <a:r>
              <a:rPr lang="en-GB" dirty="0"/>
              <a:t>of </a:t>
            </a:r>
            <a:r>
              <a:rPr lang="en-GB" dirty="0" smtClean="0"/>
              <a:t>their </a:t>
            </a:r>
            <a:r>
              <a:rPr lang="en-GB" dirty="0"/>
              <a:t>financial </a:t>
            </a:r>
            <a:r>
              <a:rPr lang="en-GB" dirty="0" smtClean="0"/>
              <a:t>resources). The </a:t>
            </a:r>
            <a:r>
              <a:rPr lang="en-GB" dirty="0"/>
              <a:t>aim is to streamline assessments </a:t>
            </a:r>
            <a:r>
              <a:rPr lang="en-GB" dirty="0" smtClean="0"/>
              <a:t>through </a:t>
            </a:r>
            <a:r>
              <a:rPr lang="en-GB" dirty="0"/>
              <a:t>a </a:t>
            </a:r>
            <a:r>
              <a:rPr lang="en-GB" b="1" dirty="0"/>
              <a:t>single process </a:t>
            </a:r>
            <a:r>
              <a:rPr lang="en-GB" dirty="0"/>
              <a:t>for </a:t>
            </a:r>
            <a:r>
              <a:rPr lang="en-GB" dirty="0" smtClean="0"/>
              <a:t>children and adults </a:t>
            </a:r>
            <a:r>
              <a:rPr lang="en-GB" dirty="0"/>
              <a:t>(while recognising </a:t>
            </a:r>
            <a:r>
              <a:rPr lang="en-GB" dirty="0" smtClean="0"/>
              <a:t>their </a:t>
            </a:r>
            <a:r>
              <a:rPr lang="en-GB" dirty="0"/>
              <a:t>different </a:t>
            </a:r>
            <a:r>
              <a:rPr lang="en-GB" dirty="0" smtClean="0"/>
              <a:t>needs) that applies to those in the community </a:t>
            </a:r>
            <a:r>
              <a:rPr lang="en-GB" b="1" dirty="0" smtClean="0"/>
              <a:t>and</a:t>
            </a:r>
            <a:r>
              <a:rPr lang="en-GB" dirty="0" smtClean="0"/>
              <a:t> the secure estate. Referral, or </a:t>
            </a:r>
            <a:r>
              <a:rPr lang="en-GB" dirty="0" smtClean="0"/>
              <a:t>self-referral</a:t>
            </a:r>
            <a:r>
              <a:rPr lang="en-GB" dirty="0" smtClean="0"/>
              <a:t>, for an assessment can be made at any time.</a:t>
            </a:r>
          </a:p>
          <a:p>
            <a:pPr marL="228600" indent="-228600">
              <a:buFont typeface="+mj-lt"/>
              <a:buAutoNum type="arabicPeriod"/>
            </a:pPr>
            <a:r>
              <a:rPr lang="en-GB" dirty="0" smtClean="0"/>
              <a:t>Assessments </a:t>
            </a:r>
            <a:r>
              <a:rPr lang="en-GB" dirty="0"/>
              <a:t>must, as a </a:t>
            </a:r>
            <a:r>
              <a:rPr lang="en-GB" dirty="0" smtClean="0"/>
              <a:t>minimum, </a:t>
            </a:r>
            <a:r>
              <a:rPr lang="en-GB" dirty="0"/>
              <a:t>record </a:t>
            </a:r>
            <a:r>
              <a:rPr lang="en-GB" dirty="0" smtClean="0"/>
              <a:t>information </a:t>
            </a:r>
            <a:r>
              <a:rPr lang="en-GB" dirty="0"/>
              <a:t>in line with the </a:t>
            </a:r>
            <a:r>
              <a:rPr lang="en-GB" b="1" dirty="0"/>
              <a:t>national </a:t>
            </a:r>
            <a:r>
              <a:rPr lang="en-GB" b="1" dirty="0" smtClean="0"/>
              <a:t>assessment </a:t>
            </a:r>
            <a:r>
              <a:rPr lang="en-GB" b="1" dirty="0"/>
              <a:t>and eligibility </a:t>
            </a:r>
            <a:r>
              <a:rPr lang="en-GB" b="1" dirty="0" smtClean="0"/>
              <a:t>tool</a:t>
            </a:r>
            <a:r>
              <a:rPr lang="en-GB" dirty="0" smtClean="0"/>
              <a:t>, which comprises the national </a:t>
            </a:r>
            <a:r>
              <a:rPr lang="en-GB" dirty="0"/>
              <a:t>minimum core data </a:t>
            </a:r>
            <a:r>
              <a:rPr lang="en-GB" dirty="0" smtClean="0"/>
              <a:t>set and an </a:t>
            </a:r>
            <a:r>
              <a:rPr lang="en-GB" dirty="0"/>
              <a:t>analysis structured around the </a:t>
            </a:r>
            <a:r>
              <a:rPr lang="en-GB" b="1" dirty="0" smtClean="0"/>
              <a:t>five </a:t>
            </a:r>
            <a:r>
              <a:rPr lang="en-GB" b="1" dirty="0"/>
              <a:t>elements of </a:t>
            </a:r>
            <a:r>
              <a:rPr lang="en-GB" b="1" dirty="0" smtClean="0"/>
              <a:t>assessment </a:t>
            </a:r>
            <a:r>
              <a:rPr lang="en-GB" dirty="0"/>
              <a:t>(shown in the </a:t>
            </a:r>
            <a:r>
              <a:rPr lang="en-GB" dirty="0" smtClean="0"/>
              <a:t>slide):</a:t>
            </a:r>
            <a:endParaRPr lang="en-GB" dirty="0"/>
          </a:p>
          <a:p>
            <a:pPr marL="361950" lvl="1" indent="-180975">
              <a:buFont typeface="Arial" panose="020B0604020202020204" pitchFamily="34" charset="0"/>
              <a:buChar char="•"/>
            </a:pPr>
            <a:r>
              <a:rPr lang="en-GB" dirty="0" smtClean="0"/>
              <a:t>assess </a:t>
            </a:r>
            <a:r>
              <a:rPr lang="en-GB" dirty="0"/>
              <a:t>and have regard to the </a:t>
            </a:r>
            <a:r>
              <a:rPr lang="en-GB" b="1" dirty="0"/>
              <a:t>person’s circumstances</a:t>
            </a:r>
            <a:r>
              <a:rPr lang="en-GB" dirty="0"/>
              <a:t>;</a:t>
            </a:r>
          </a:p>
          <a:p>
            <a:pPr marL="361950" lvl="1" indent="-180975">
              <a:buFont typeface="Arial" panose="020B0604020202020204" pitchFamily="34" charset="0"/>
              <a:buChar char="•"/>
            </a:pPr>
            <a:r>
              <a:rPr lang="en-GB" dirty="0"/>
              <a:t>have regard to their personal </a:t>
            </a:r>
            <a:r>
              <a:rPr lang="en-GB" b="1" dirty="0"/>
              <a:t>outcomes</a:t>
            </a:r>
            <a:r>
              <a:rPr lang="en-GB" dirty="0"/>
              <a:t>;</a:t>
            </a:r>
          </a:p>
          <a:p>
            <a:pPr marL="361950" lvl="1" indent="-180975">
              <a:buFont typeface="Arial" panose="020B0604020202020204" pitchFamily="34" charset="0"/>
              <a:buChar char="•"/>
            </a:pPr>
            <a:r>
              <a:rPr lang="en-GB" dirty="0"/>
              <a:t>assess and have regard to any </a:t>
            </a:r>
            <a:r>
              <a:rPr lang="en-GB" b="1" dirty="0"/>
              <a:t>barriers</a:t>
            </a:r>
            <a:r>
              <a:rPr lang="en-GB" dirty="0"/>
              <a:t> to achieving those outcomes;</a:t>
            </a:r>
          </a:p>
          <a:p>
            <a:pPr marL="361950" lvl="1" indent="-180975">
              <a:buFont typeface="Arial" panose="020B0604020202020204" pitchFamily="34" charset="0"/>
              <a:buChar char="•"/>
            </a:pPr>
            <a:r>
              <a:rPr lang="en-GB" dirty="0"/>
              <a:t>assess and have regard to any </a:t>
            </a:r>
            <a:r>
              <a:rPr lang="en-GB" b="1" dirty="0"/>
              <a:t>risks</a:t>
            </a:r>
            <a:r>
              <a:rPr lang="en-GB" dirty="0"/>
              <a:t> to the person </a:t>
            </a:r>
            <a:r>
              <a:rPr lang="en-GB" dirty="0" smtClean="0"/>
              <a:t>if the </a:t>
            </a:r>
            <a:r>
              <a:rPr lang="en-GB" dirty="0"/>
              <a:t>outcomes are not achieved; </a:t>
            </a:r>
            <a:r>
              <a:rPr lang="en-GB" dirty="0" smtClean="0"/>
              <a:t>and</a:t>
            </a:r>
            <a:endParaRPr lang="en-GB" dirty="0"/>
          </a:p>
          <a:p>
            <a:pPr marL="361950" lvl="1" indent="-180975">
              <a:buFont typeface="Arial" panose="020B0604020202020204" pitchFamily="34" charset="0"/>
              <a:buChar char="•"/>
            </a:pPr>
            <a:r>
              <a:rPr lang="en-GB" dirty="0"/>
              <a:t>assess and have regard to the person’s </a:t>
            </a:r>
            <a:r>
              <a:rPr lang="en-GB" b="1" dirty="0"/>
              <a:t>strengths and capabilities</a:t>
            </a:r>
            <a:r>
              <a:rPr lang="en-GB" dirty="0"/>
              <a:t>.</a:t>
            </a:r>
          </a:p>
          <a:p>
            <a:pPr marL="228600" indent="-228600">
              <a:buFont typeface="+mj-lt"/>
              <a:buAutoNum type="arabicPeriod"/>
            </a:pPr>
            <a:r>
              <a:rPr lang="en-GB" dirty="0"/>
              <a:t>The process of assessment requires that practitioners </a:t>
            </a:r>
            <a:r>
              <a:rPr lang="en-GB" dirty="0" smtClean="0"/>
              <a:t>have </a:t>
            </a:r>
            <a:r>
              <a:rPr lang="en-GB" dirty="0"/>
              <a:t>discussions with people to identify what matters to them and the personal outcomes they wish to </a:t>
            </a:r>
            <a:r>
              <a:rPr lang="en-GB" dirty="0" smtClean="0"/>
              <a:t>achieve </a:t>
            </a:r>
            <a:r>
              <a:rPr lang="en-GB" dirty="0"/>
              <a:t>(and in the case of children, the outcomes which any person(s) with parental responsibility wishes to achieve for the child</a:t>
            </a:r>
            <a:r>
              <a:rPr lang="en-GB" dirty="0" smtClean="0"/>
              <a:t>), </a:t>
            </a:r>
            <a:r>
              <a:rPr lang="en-GB" dirty="0"/>
              <a:t>and what contribution the individual and their family </a:t>
            </a:r>
            <a:r>
              <a:rPr lang="en-GB" dirty="0" smtClean="0"/>
              <a:t>or the wider community can </a:t>
            </a:r>
            <a:r>
              <a:rPr lang="en-GB" dirty="0"/>
              <a:t>make to achieving those </a:t>
            </a:r>
            <a:r>
              <a:rPr lang="en-GB" dirty="0" smtClean="0"/>
              <a:t>outcomes, </a:t>
            </a:r>
            <a:r>
              <a:rPr lang="en-US" dirty="0" smtClean="0"/>
              <a:t>taking </a:t>
            </a:r>
            <a:r>
              <a:rPr lang="en-US" dirty="0"/>
              <a:t>into account the impact of detention condition</a:t>
            </a:r>
            <a:r>
              <a:rPr lang="en-GB" dirty="0" smtClean="0"/>
              <a:t>. </a:t>
            </a:r>
          </a:p>
          <a:p>
            <a:pPr marL="228600" indent="-228600">
              <a:buFont typeface="+mj-lt"/>
              <a:buAutoNum type="arabicPeriod"/>
            </a:pPr>
            <a:r>
              <a:rPr lang="en-GB" sz="1200" dirty="0" smtClean="0"/>
              <a:t>Local authorities are responsible for assessment, but may commission or arrange for others to do so, or delegate the performance of the function to another party, but the responsibility for fulfilling the duty will remain that of the local authority.</a:t>
            </a:r>
          </a:p>
          <a:p>
            <a:pPr marL="228600" indent="-228600">
              <a:buFont typeface="+mj-lt"/>
              <a:buAutoNum type="arabicPeriod"/>
            </a:pPr>
            <a:r>
              <a:rPr lang="en-US" dirty="0"/>
              <a:t>It is important that </a:t>
            </a:r>
            <a:r>
              <a:rPr lang="en-US" dirty="0" smtClean="0"/>
              <a:t>local authorities </a:t>
            </a:r>
            <a:r>
              <a:rPr lang="en-US" b="1" dirty="0" smtClean="0"/>
              <a:t>work with and co-operate </a:t>
            </a:r>
            <a:r>
              <a:rPr lang="en-US" dirty="0"/>
              <a:t>with </a:t>
            </a:r>
            <a:r>
              <a:rPr lang="en-US" dirty="0" smtClean="0"/>
              <a:t>partners, including National </a:t>
            </a:r>
            <a:r>
              <a:rPr lang="en-US" dirty="0"/>
              <a:t>Offender Management Service (NOMS) </a:t>
            </a:r>
            <a:r>
              <a:rPr lang="en-US" dirty="0" smtClean="0"/>
              <a:t>– </a:t>
            </a:r>
            <a:r>
              <a:rPr lang="en-US" dirty="0" smtClean="0"/>
              <a:t>and </a:t>
            </a:r>
            <a:r>
              <a:rPr lang="en-US" dirty="0"/>
              <a:t>through them the prison services in </a:t>
            </a:r>
            <a:r>
              <a:rPr lang="en-US" dirty="0" smtClean="0"/>
              <a:t>Wales </a:t>
            </a:r>
            <a:r>
              <a:rPr lang="en-US" dirty="0" smtClean="0"/>
              <a:t>– </a:t>
            </a:r>
            <a:r>
              <a:rPr lang="en-US" dirty="0"/>
              <a:t>National Probation Service, Wales Community Rehabilitation Company and </a:t>
            </a:r>
            <a:r>
              <a:rPr lang="en-US" dirty="0" smtClean="0"/>
              <a:t>with </a:t>
            </a:r>
            <a:r>
              <a:rPr lang="en-US" dirty="0"/>
              <a:t>youth offending </a:t>
            </a:r>
            <a:r>
              <a:rPr lang="en-US" dirty="0" smtClean="0"/>
              <a:t>teams, </a:t>
            </a:r>
            <a:r>
              <a:rPr lang="en-US" dirty="0"/>
              <a:t>in discharging </a:t>
            </a:r>
            <a:r>
              <a:rPr lang="en-US" dirty="0" smtClean="0"/>
              <a:t>their duties – see slides 9 and 10.</a:t>
            </a:r>
            <a:endParaRPr lang="en-US" dirty="0"/>
          </a:p>
        </p:txBody>
      </p:sp>
      <p:sp>
        <p:nvSpPr>
          <p:cNvPr id="4" name="Slide Number Placeholder 3"/>
          <p:cNvSpPr>
            <a:spLocks noGrp="1"/>
          </p:cNvSpPr>
          <p:nvPr>
            <p:ph type="sldNum" sz="quarter" idx="10"/>
          </p:nvPr>
        </p:nvSpPr>
        <p:spPr/>
        <p:txBody>
          <a:bodyPr/>
          <a:lstStyle/>
          <a:p>
            <a:fld id="{A771E050-A66B-4E11-9C20-135C160BC1C9}" type="slidenum">
              <a:rPr lang="en-GB" smtClean="0"/>
              <a:t>3</a:t>
            </a:fld>
            <a:endParaRPr lang="en-GB" dirty="0"/>
          </a:p>
        </p:txBody>
      </p:sp>
    </p:spTree>
    <p:extLst>
      <p:ext uri="{BB962C8B-B14F-4D97-AF65-F5344CB8AC3E}">
        <p14:creationId xmlns:p14="http://schemas.microsoft.com/office/powerpoint/2010/main" val="3284738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6469" y="4505077"/>
            <a:ext cx="6624736" cy="5328592"/>
          </a:xfrm>
        </p:spPr>
        <p:txBody>
          <a:bodyPr/>
          <a:lstStyle/>
          <a:p>
            <a:pPr marL="228600" lvl="0" indent="-228600">
              <a:buFont typeface="+mj-lt"/>
              <a:buAutoNum type="arabicPeriod"/>
            </a:pPr>
            <a:r>
              <a:rPr lang="en-GB" sz="1100" dirty="0" smtClean="0"/>
              <a:t>This </a:t>
            </a:r>
            <a:r>
              <a:rPr lang="en-GB" sz="1100" dirty="0"/>
              <a:t>slide provides a diagrammatic overview of the </a:t>
            </a:r>
            <a:r>
              <a:rPr lang="en-GB" sz="1100" dirty="0" smtClean="0"/>
              <a:t>eligibility and care planning process</a:t>
            </a:r>
            <a:r>
              <a:rPr lang="en-GB" sz="1100" dirty="0"/>
              <a:t>. </a:t>
            </a:r>
            <a:r>
              <a:rPr lang="en-US" sz="1100" dirty="0"/>
              <a:t>Eligibility for those in the secure estate will be determined as part of the assessment </a:t>
            </a:r>
            <a:r>
              <a:rPr lang="en-US" sz="1100" dirty="0" smtClean="0"/>
              <a:t>process </a:t>
            </a:r>
            <a:r>
              <a:rPr lang="en-US" sz="1100" dirty="0"/>
              <a:t>in the same way as those living in the community. </a:t>
            </a:r>
            <a:endParaRPr lang="en-GB" sz="1100" dirty="0"/>
          </a:p>
          <a:p>
            <a:pPr marL="228600" indent="-228600">
              <a:buFont typeface="+mj-lt"/>
              <a:buAutoNum type="arabicPeriod"/>
            </a:pPr>
            <a:r>
              <a:rPr lang="en-US" sz="1100" dirty="0"/>
              <a:t>The fluctuating needs of individuals can mean that they may require an assessment or review at any time </a:t>
            </a:r>
            <a:r>
              <a:rPr lang="en-US" sz="1100" dirty="0" smtClean="0"/>
              <a:t>such as upon entry into custody, during a sentence, or when </a:t>
            </a:r>
            <a:r>
              <a:rPr lang="en-US" sz="1100" dirty="0"/>
              <a:t>transferring between establishments. The local authority must ensure that once notified that an individual within the secure estate is believed to have care and support needs, that it provides an appropriate and proportionate </a:t>
            </a:r>
            <a:r>
              <a:rPr lang="en-US" sz="1100" b="1" dirty="0" smtClean="0"/>
              <a:t>assessment</a:t>
            </a:r>
            <a:r>
              <a:rPr lang="en-US" sz="1100" dirty="0" smtClean="0"/>
              <a:t> t</a:t>
            </a:r>
            <a:r>
              <a:rPr lang="en-GB" sz="1100" dirty="0" smtClean="0"/>
              <a:t>hat takes </a:t>
            </a:r>
            <a:r>
              <a:rPr lang="en-GB" sz="1100" dirty="0"/>
              <a:t>into account the five elements of </a:t>
            </a:r>
            <a:r>
              <a:rPr lang="en-GB" sz="1100" dirty="0" smtClean="0"/>
              <a:t>assessment. </a:t>
            </a:r>
          </a:p>
          <a:p>
            <a:pPr marL="228600" indent="-228600">
              <a:buFont typeface="+mj-lt"/>
              <a:buAutoNum type="arabicPeriod"/>
            </a:pPr>
            <a:r>
              <a:rPr lang="en-GB" sz="1100" dirty="0" smtClean="0"/>
              <a:t>From </a:t>
            </a:r>
            <a:r>
              <a:rPr lang="en-GB" sz="1100" dirty="0"/>
              <a:t>the first point of contact practitioners should consider whether </a:t>
            </a:r>
            <a:r>
              <a:rPr lang="en-GB" sz="1100" b="1" dirty="0"/>
              <a:t>advocacy</a:t>
            </a:r>
            <a:r>
              <a:rPr lang="en-GB" sz="1100" dirty="0"/>
              <a:t> support may be necessary for the individual to be able to fully participate in the process.</a:t>
            </a:r>
          </a:p>
          <a:p>
            <a:pPr marL="228600" indent="-228600">
              <a:buFont typeface="+mj-lt"/>
              <a:buAutoNum type="arabicPeriod"/>
            </a:pPr>
            <a:r>
              <a:rPr lang="en-GB" sz="1100" dirty="0"/>
              <a:t>The determination of </a:t>
            </a:r>
            <a:r>
              <a:rPr lang="en-GB" sz="1100" b="1" dirty="0"/>
              <a:t>eligibility</a:t>
            </a:r>
            <a:r>
              <a:rPr lang="en-GB" sz="1100" dirty="0"/>
              <a:t> will flow from, and is a product of, the assessment process</a:t>
            </a:r>
            <a:r>
              <a:rPr lang="en-GB" sz="1100" dirty="0" smtClean="0"/>
              <a:t>. Following assessment, </a:t>
            </a:r>
            <a:r>
              <a:rPr lang="en-GB" sz="1100" dirty="0"/>
              <a:t>a judgement must be made about whether the assessed need is eligible based on the national eligibility criteria for </a:t>
            </a:r>
            <a:r>
              <a:rPr lang="en-GB" sz="1100" dirty="0" smtClean="0"/>
              <a:t>adults or children. </a:t>
            </a:r>
          </a:p>
          <a:p>
            <a:pPr marL="228600" indent="-228600">
              <a:buFont typeface="+mj-lt"/>
              <a:buAutoNum type="arabicPeriod"/>
            </a:pPr>
            <a:r>
              <a:rPr lang="en-GB" sz="1100" dirty="0"/>
              <a:t>The model of eligibility under the Act confers the eligibility status on the </a:t>
            </a:r>
            <a:r>
              <a:rPr lang="en-GB" sz="1100" dirty="0" smtClean="0"/>
              <a:t>need </a:t>
            </a:r>
            <a:r>
              <a:rPr lang="en-GB" sz="1100" dirty="0"/>
              <a:t>not on the </a:t>
            </a:r>
            <a:r>
              <a:rPr lang="en-GB" sz="1100" dirty="0" smtClean="0"/>
              <a:t>person, which means </a:t>
            </a:r>
            <a:r>
              <a:rPr lang="en-GB" sz="1100" dirty="0"/>
              <a:t>that some needs may be eligible and other needs </a:t>
            </a:r>
            <a:r>
              <a:rPr lang="en-GB" sz="1100" dirty="0" smtClean="0"/>
              <a:t>the person has are not</a:t>
            </a:r>
            <a:r>
              <a:rPr lang="en-GB" sz="1100" dirty="0"/>
              <a:t>. </a:t>
            </a:r>
            <a:r>
              <a:rPr lang="en-GB" sz="1100" dirty="0" smtClean="0"/>
              <a:t>The </a:t>
            </a:r>
            <a:r>
              <a:rPr lang="en-GB" sz="1100" dirty="0"/>
              <a:t>individual has an eligible need for care and support if an assessment establishes that they can only overcome barriers to achieving their personal outcomes by the local authority working with them in jointly</a:t>
            </a:r>
            <a:r>
              <a:rPr lang="en-GB" sz="1100" cap="small" dirty="0"/>
              <a:t> </a:t>
            </a:r>
            <a:r>
              <a:rPr lang="en-GB" sz="1100" dirty="0"/>
              <a:t>preparing a care and support </a:t>
            </a:r>
            <a:r>
              <a:rPr lang="en-GB" sz="1100" dirty="0" smtClean="0"/>
              <a:t>plan </a:t>
            </a:r>
            <a:r>
              <a:rPr lang="en-GB" sz="1100" dirty="0"/>
              <a:t>and ensuring that the plan is delivered. </a:t>
            </a:r>
            <a:endParaRPr lang="en-GB" sz="1100" dirty="0" smtClean="0"/>
          </a:p>
          <a:p>
            <a:pPr marL="228600" indent="-228600">
              <a:buFont typeface="+mj-lt"/>
              <a:buAutoNum type="arabicPeriod"/>
            </a:pPr>
            <a:r>
              <a:rPr lang="en-GB" sz="1100" dirty="0"/>
              <a:t>If the needs are </a:t>
            </a:r>
            <a:r>
              <a:rPr lang="en-GB" sz="1100" b="1" dirty="0"/>
              <a:t>not eligible </a:t>
            </a:r>
            <a:r>
              <a:rPr lang="en-GB" sz="1100" dirty="0" smtClean="0"/>
              <a:t>the individual should be </a:t>
            </a:r>
            <a:r>
              <a:rPr lang="en-GB" sz="1100" b="1" dirty="0" smtClean="0"/>
              <a:t>signposted</a:t>
            </a:r>
            <a:r>
              <a:rPr lang="en-GB" sz="1100" dirty="0" smtClean="0"/>
              <a:t> to the information, advice and assistance (IAA) and preventive services.</a:t>
            </a:r>
            <a:endParaRPr lang="en-GB" sz="1100" dirty="0"/>
          </a:p>
          <a:p>
            <a:pPr marL="228600" indent="-228600">
              <a:buFont typeface="+mj-lt"/>
              <a:buAutoNum type="arabicPeriod"/>
            </a:pPr>
            <a:r>
              <a:rPr lang="en-GB" sz="1100" dirty="0" smtClean="0"/>
              <a:t>If the needs are </a:t>
            </a:r>
            <a:r>
              <a:rPr lang="en-GB" sz="1100" b="1" dirty="0" smtClean="0"/>
              <a:t>eligible</a:t>
            </a:r>
            <a:r>
              <a:rPr lang="en-GB" sz="1100" dirty="0" smtClean="0"/>
              <a:t> the local authority must develop (or review) a </a:t>
            </a:r>
            <a:r>
              <a:rPr lang="en-GB" sz="1100" b="1" dirty="0" smtClean="0"/>
              <a:t>care and support plan, </a:t>
            </a:r>
            <a:r>
              <a:rPr lang="en-GB" sz="1100" dirty="0" smtClean="0"/>
              <a:t>to detail </a:t>
            </a:r>
            <a:r>
              <a:rPr lang="en-GB" sz="1100" dirty="0"/>
              <a:t>how their </a:t>
            </a:r>
            <a:r>
              <a:rPr lang="en-GB" sz="1100" dirty="0" smtClean="0"/>
              <a:t>needs </a:t>
            </a:r>
            <a:r>
              <a:rPr lang="en-GB" sz="1100" dirty="0"/>
              <a:t>can be best </a:t>
            </a:r>
            <a:r>
              <a:rPr lang="en-GB" sz="1100" dirty="0" smtClean="0"/>
              <a:t>met</a:t>
            </a:r>
            <a:r>
              <a:rPr lang="en-GB" sz="1100" dirty="0"/>
              <a:t>,</a:t>
            </a:r>
            <a:r>
              <a:rPr lang="en-GB" sz="1100" dirty="0" smtClean="0"/>
              <a:t> including signposting to IAA and preventive services, and share it with the individual and key partner agencies. </a:t>
            </a:r>
            <a:r>
              <a:rPr lang="en-GB" sz="1100" dirty="0" smtClean="0"/>
              <a:t>While </a:t>
            </a:r>
            <a:r>
              <a:rPr lang="en-GB" sz="1100" dirty="0" smtClean="0"/>
              <a:t>the individual is </a:t>
            </a:r>
            <a:r>
              <a:rPr lang="en-GB" sz="1100" dirty="0" smtClean="0"/>
              <a:t>detained, </a:t>
            </a:r>
            <a:r>
              <a:rPr lang="en-GB" sz="1100" dirty="0" smtClean="0"/>
              <a:t>the local authority should work with the secure estate to deliver care and support as outlined in the plan.</a:t>
            </a:r>
          </a:p>
          <a:p>
            <a:pPr marL="228600" lvl="0" indent="-228600">
              <a:buFont typeface="+mj-lt"/>
              <a:buAutoNum type="arabicPeriod"/>
            </a:pPr>
            <a:r>
              <a:rPr lang="en-GB" sz="1100" dirty="0"/>
              <a:t>The overarching duties of the Act must be followed when developing plans, which should be person-centred, promote well-being and be outcome-based. It is also important that they are clear and concise and use appropriate language, communication methods and are in an accessible format so that the individual can participate in their planning and understand their plan</a:t>
            </a:r>
            <a:r>
              <a:rPr lang="en-GB" sz="1100" dirty="0" smtClean="0"/>
              <a:t>.</a:t>
            </a:r>
          </a:p>
          <a:p>
            <a:pPr marL="228600" indent="-228600">
              <a:buFont typeface="+mj-lt"/>
              <a:buAutoNum type="arabicPeriod"/>
            </a:pPr>
            <a:r>
              <a:rPr lang="en-US" sz="1100" dirty="0" smtClean="0"/>
              <a:t>Care </a:t>
            </a:r>
            <a:r>
              <a:rPr lang="en-US" sz="1100" dirty="0"/>
              <a:t>and support plans for those in custodial settings will be subject to the same review process, and plans should be reviewed each time an individual enters custody, transfers between establishments or is released</a:t>
            </a:r>
            <a:r>
              <a:rPr lang="en-US" sz="1100" dirty="0" smtClean="0"/>
              <a:t>.</a:t>
            </a:r>
            <a:endParaRPr lang="en-US" sz="1100" i="1" dirty="0"/>
          </a:p>
        </p:txBody>
      </p:sp>
      <p:sp>
        <p:nvSpPr>
          <p:cNvPr id="4" name="Slide Number Placeholder 3"/>
          <p:cNvSpPr>
            <a:spLocks noGrp="1"/>
          </p:cNvSpPr>
          <p:nvPr>
            <p:ph type="sldNum" sz="quarter" idx="10"/>
          </p:nvPr>
        </p:nvSpPr>
        <p:spPr/>
        <p:txBody>
          <a:bodyPr/>
          <a:lstStyle/>
          <a:p>
            <a:fld id="{A771E050-A66B-4E11-9C20-135C160BC1C9}" type="slidenum">
              <a:rPr lang="en-GB" smtClean="0"/>
              <a:pPr/>
              <a:t>4</a:t>
            </a:fld>
            <a:endParaRPr lang="en-GB" dirty="0"/>
          </a:p>
        </p:txBody>
      </p:sp>
    </p:spTree>
    <p:extLst>
      <p:ext uri="{BB962C8B-B14F-4D97-AF65-F5344CB8AC3E}">
        <p14:creationId xmlns:p14="http://schemas.microsoft.com/office/powerpoint/2010/main" val="3104762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30486" y="4526160"/>
            <a:ext cx="6408712" cy="4947469"/>
          </a:xfrm>
        </p:spPr>
        <p:txBody>
          <a:bodyPr/>
          <a:lstStyle/>
          <a:p>
            <a:pPr marL="228600" indent="-228600">
              <a:buFont typeface="+mj-lt"/>
              <a:buAutoNum type="arabicPeriod"/>
            </a:pPr>
            <a:r>
              <a:rPr lang="en-GB" dirty="0" smtClean="0">
                <a:latin typeface="Cabin"/>
              </a:rPr>
              <a:t>The Act is drafted on an inclusive basis and so people </a:t>
            </a:r>
            <a:r>
              <a:rPr lang="en-GB" dirty="0" smtClean="0"/>
              <a:t>in the secure estate are to be treated in the same way as those in the community, but there are some exceptions</a:t>
            </a:r>
            <a:r>
              <a:rPr lang="en-GB" dirty="0" smtClean="0">
                <a:latin typeface="Cabin"/>
              </a:rPr>
              <a:t>. An individual detained cannot:</a:t>
            </a:r>
          </a:p>
          <a:p>
            <a:pPr marL="447675" lvl="1" indent="-266700">
              <a:buFont typeface="Arial" panose="020B0604020202020204" pitchFamily="34" charset="0"/>
              <a:buChar char="•"/>
            </a:pPr>
            <a:r>
              <a:rPr lang="en-GB" b="1" dirty="0" smtClean="0"/>
              <a:t>be a carer </a:t>
            </a:r>
            <a:r>
              <a:rPr lang="en-GB" dirty="0" smtClean="0"/>
              <a:t>if they are detained in prison, approved premises or youth detention </a:t>
            </a:r>
            <a:r>
              <a:rPr lang="en-GB" dirty="0" smtClean="0"/>
              <a:t>accommodation</a:t>
            </a:r>
            <a:endParaRPr lang="en-GB" dirty="0" smtClean="0"/>
          </a:p>
          <a:p>
            <a:pPr marL="447675" lvl="1" indent="-266700">
              <a:buFont typeface="Arial" panose="020B0604020202020204" pitchFamily="34" charset="0"/>
              <a:buChar char="•"/>
            </a:pPr>
            <a:r>
              <a:rPr lang="en-GB" b="1" dirty="0" smtClean="0"/>
              <a:t>receive direct payments </a:t>
            </a:r>
            <a:r>
              <a:rPr lang="en-GB" dirty="0" smtClean="0"/>
              <a:t>towards meeting the cost of their need</a:t>
            </a:r>
            <a:r>
              <a:rPr lang="en-GB" baseline="0" dirty="0" smtClean="0"/>
              <a:t> for support </a:t>
            </a:r>
            <a:r>
              <a:rPr lang="en-GB" dirty="0" smtClean="0"/>
              <a:t>if they are in prison, approved premises or bail </a:t>
            </a:r>
            <a:r>
              <a:rPr lang="en-GB" dirty="0" smtClean="0"/>
              <a:t>accommodation</a:t>
            </a:r>
            <a:endParaRPr lang="en-GB" dirty="0" smtClean="0"/>
          </a:p>
          <a:p>
            <a:pPr marL="447675" lvl="1" indent="-266700">
              <a:buFont typeface="Arial" panose="020B0604020202020204" pitchFamily="34" charset="0"/>
              <a:buChar char="•"/>
            </a:pPr>
            <a:r>
              <a:rPr lang="en-GB" b="1" dirty="0" smtClean="0"/>
              <a:t>express a preference for their accommodation </a:t>
            </a:r>
            <a:r>
              <a:rPr lang="en-GB" dirty="0" smtClean="0"/>
              <a:t>while they are in custody although they would be able to do so if they were expressing a preference for accommodation they would occupy on their </a:t>
            </a:r>
            <a:r>
              <a:rPr lang="en-GB" dirty="0" smtClean="0"/>
              <a:t>release</a:t>
            </a:r>
            <a:endParaRPr lang="en-GB" dirty="0" smtClean="0"/>
          </a:p>
          <a:p>
            <a:pPr marL="447675" lvl="1" indent="-266700">
              <a:buFont typeface="Arial" panose="020B0604020202020204" pitchFamily="34" charset="0"/>
              <a:buChar char="•"/>
            </a:pPr>
            <a:r>
              <a:rPr lang="en-GB" b="1" dirty="0" smtClean="0"/>
              <a:t>have their property protected </a:t>
            </a:r>
            <a:r>
              <a:rPr lang="en-GB" dirty="0" smtClean="0"/>
              <a:t>if they are in prison, youth detention or bail </a:t>
            </a:r>
            <a:r>
              <a:rPr lang="en-GB" dirty="0" smtClean="0"/>
              <a:t>accommodation</a:t>
            </a:r>
            <a:endParaRPr lang="en-GB" dirty="0" smtClean="0"/>
          </a:p>
          <a:p>
            <a:pPr marL="228600" indent="-228600">
              <a:buFont typeface="+mj-lt"/>
              <a:buAutoNum type="arabicPeriod"/>
            </a:pPr>
            <a:r>
              <a:rPr lang="en-GB" dirty="0"/>
              <a:t>Those on remand living in bail accommodation or under Home Detention Curfew (</a:t>
            </a:r>
            <a:r>
              <a:rPr lang="en-GB" dirty="0" smtClean="0"/>
              <a:t>child / adult</a:t>
            </a:r>
            <a:r>
              <a:rPr lang="en-GB" dirty="0"/>
              <a:t>) would still be able to be a carer, to receive direct payments where applicable, be able to express a preference for their accommodation (as part of the court requirement), and to have their property protected in the same way as any other individual within the </a:t>
            </a:r>
            <a:r>
              <a:rPr lang="en-GB" dirty="0" smtClean="0"/>
              <a:t>local authority area.</a:t>
            </a:r>
          </a:p>
          <a:p>
            <a:pPr marL="228600" indent="-228600">
              <a:buFont typeface="+mj-lt"/>
              <a:buAutoNum type="arabicPeriod"/>
            </a:pPr>
            <a:r>
              <a:rPr lang="en-GB" dirty="0" smtClean="0"/>
              <a:t>Also note that an adult support and protection order cannot be used within premises of the secure </a:t>
            </a:r>
            <a:r>
              <a:rPr lang="en-GB" dirty="0" smtClean="0"/>
              <a:t>estate, </a:t>
            </a:r>
            <a:r>
              <a:rPr lang="en-GB" dirty="0" smtClean="0"/>
              <a:t>prisons or Youth Detention Centres.</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pPr/>
              <a:t>5</a:t>
            </a:fld>
            <a:endParaRPr lang="en-GB" dirty="0"/>
          </a:p>
        </p:txBody>
      </p:sp>
    </p:spTree>
    <p:extLst>
      <p:ext uri="{BB962C8B-B14F-4D97-AF65-F5344CB8AC3E}">
        <p14:creationId xmlns:p14="http://schemas.microsoft.com/office/powerpoint/2010/main" val="2194582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6469" y="4433069"/>
            <a:ext cx="6624736" cy="5328592"/>
          </a:xfrm>
        </p:spPr>
        <p: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dirty="0" smtClean="0"/>
              <a:t>The Act places </a:t>
            </a:r>
            <a:r>
              <a:rPr lang="en-GB" sz="1100" b="1" dirty="0" smtClean="0"/>
              <a:t>new duties </a:t>
            </a:r>
            <a:r>
              <a:rPr lang="en-GB" sz="1100" dirty="0" smtClean="0"/>
              <a:t>on local authorities to assess and meet the care and support needs of adults in the secure estate. In the </a:t>
            </a:r>
            <a:r>
              <a:rPr lang="en-GB" sz="1100" dirty="0" smtClean="0"/>
              <a:t>community,</a:t>
            </a:r>
            <a:r>
              <a:rPr lang="en-GB" sz="1100" baseline="0" dirty="0" smtClean="0"/>
              <a:t> </a:t>
            </a:r>
            <a:r>
              <a:rPr lang="en-GB" sz="1100" baseline="0" dirty="0" smtClean="0"/>
              <a:t>a local authority is responsible for anyone who can show ‘ordinary residence’ within their boundary. Having a prison within a local authority’s boundary means that the prisoners are deemed to have ‘ordinary residence’ and the local authority in question is responsible for supporting the individual </a:t>
            </a:r>
            <a:r>
              <a:rPr lang="en-GB" sz="1100" baseline="0" dirty="0" smtClean="0"/>
              <a:t>while </a:t>
            </a:r>
            <a:r>
              <a:rPr lang="en-GB" sz="1100" baseline="0" dirty="0" smtClean="0"/>
              <a:t>they are detained.</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dirty="0" smtClean="0"/>
              <a:t>This means that the responsibility for the</a:t>
            </a:r>
            <a:r>
              <a:rPr lang="en-GB" sz="1100" baseline="0" dirty="0" smtClean="0"/>
              <a:t> need for care and support </a:t>
            </a:r>
            <a:r>
              <a:rPr lang="en-GB" sz="1100" dirty="0" smtClean="0"/>
              <a:t>of an adult, regardless of their place of ordinary residence before their detention, falls on the local authority where the provision is located. This is a big change for local authorities with prisons located within their </a:t>
            </a:r>
            <a:r>
              <a:rPr lang="en-GB" sz="1100" baseline="0" dirty="0" smtClean="0"/>
              <a:t>area as</a:t>
            </a:r>
            <a:r>
              <a:rPr lang="en-GB" sz="1100" dirty="0" smtClean="0"/>
              <a:t> they have the same duties to fulfil in respect of assessing and meeting the</a:t>
            </a:r>
            <a:r>
              <a:rPr lang="en-GB" sz="1100" baseline="0" dirty="0" smtClean="0"/>
              <a:t> need for care and support for</a:t>
            </a:r>
            <a:r>
              <a:rPr lang="en-GB" sz="1100" dirty="0" smtClean="0"/>
              <a:t> adults in the secure estate as for their citizens in the community.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rPr>
              <a:t>So, a local authority in Wales with a secure estate establishment(s) within their boundary must meet the care and support responsibilities for adults detained in them </a:t>
            </a:r>
            <a:r>
              <a:rPr lang="en-GB" sz="1100" b="1" kern="1200" dirty="0" smtClean="0">
                <a:solidFill>
                  <a:schemeClr val="tx1"/>
                </a:solidFill>
                <a:effectLst/>
              </a:rPr>
              <a:t>regardless</a:t>
            </a:r>
            <a:r>
              <a:rPr lang="en-GB" sz="1100" kern="1200" dirty="0" smtClean="0">
                <a:solidFill>
                  <a:schemeClr val="tx1"/>
                </a:solidFill>
                <a:effectLst/>
              </a:rPr>
              <a:t> of the adult’s place of ordinary residence, in Wales or elsewhere, before their detention. </a:t>
            </a:r>
          </a:p>
          <a:p>
            <a:pPr marL="228600" indent="-228600">
              <a:buFont typeface="+mj-lt"/>
              <a:buAutoNum type="arabicPeriod"/>
              <a:defRPr/>
            </a:pPr>
            <a:r>
              <a:rPr lang="en-GB" sz="1100" dirty="0"/>
              <a:t>Some adult offenders from Wales will serve either part, or all, of their sentence in prisons in England. Female offenders from Wales will serve their entire sentence in England as there are no female prisons in Wales. Individuals from Wales may also be placed in </a:t>
            </a:r>
            <a:r>
              <a:rPr lang="en-GB" sz="1100" dirty="0" smtClean="0"/>
              <a:t>approved </a:t>
            </a:r>
            <a:r>
              <a:rPr lang="en-GB" sz="1100" dirty="0"/>
              <a:t>premises in </a:t>
            </a:r>
            <a:r>
              <a:rPr lang="en-GB" sz="1100" dirty="0" smtClean="0"/>
              <a:t>England. </a:t>
            </a:r>
            <a:r>
              <a:rPr lang="en-GB" sz="1100" b="0" u="none" dirty="0" smtClean="0">
                <a:solidFill>
                  <a:srgbClr val="FF0000"/>
                </a:solidFill>
              </a:rPr>
              <a:t>A</a:t>
            </a:r>
            <a:r>
              <a:rPr lang="en-GB" sz="1100" b="0" u="none" kern="1200" dirty="0" smtClean="0">
                <a:solidFill>
                  <a:srgbClr val="FF0000"/>
                </a:solidFill>
                <a:effectLst/>
              </a:rPr>
              <a:t>dults ordinarily resident in Wales, but detained in England, will have their care and support needs met under the Care Act (2014) by the English local authority in which the provision is situated. </a:t>
            </a:r>
            <a:r>
              <a:rPr lang="en-GB" sz="1100" b="0" u="none" kern="1200" dirty="0" smtClean="0">
                <a:solidFill>
                  <a:srgbClr val="FF0000"/>
                </a:solidFill>
                <a:effectLst/>
              </a:rPr>
              <a:t>If </a:t>
            </a:r>
            <a:r>
              <a:rPr lang="en-GB" sz="1100" b="0" u="none" kern="1200" dirty="0" smtClean="0">
                <a:solidFill>
                  <a:srgbClr val="FF0000"/>
                </a:solidFill>
                <a:effectLst/>
              </a:rPr>
              <a:t>the adult is subsequently transferred to Wales, the Welsh local authority in whose area the provision is located will then have responsibility under the </a:t>
            </a:r>
            <a:r>
              <a:rPr lang="en-GB" sz="1100" b="0" u="none" kern="1200" dirty="0" smtClean="0">
                <a:solidFill>
                  <a:srgbClr val="FF0000"/>
                </a:solidFill>
                <a:effectLst/>
              </a:rPr>
              <a:t>Social</a:t>
            </a:r>
            <a:r>
              <a:rPr lang="en-GB" sz="1100" b="0" u="none" kern="1200" baseline="0" dirty="0" smtClean="0">
                <a:solidFill>
                  <a:srgbClr val="FF0000"/>
                </a:solidFill>
                <a:effectLst/>
              </a:rPr>
              <a:t> </a:t>
            </a:r>
            <a:r>
              <a:rPr lang="en-GB" sz="1100" b="0" u="none" kern="1200" dirty="0" smtClean="0">
                <a:solidFill>
                  <a:srgbClr val="FF0000"/>
                </a:solidFill>
                <a:effectLst/>
              </a:rPr>
              <a:t>Services and</a:t>
            </a:r>
            <a:r>
              <a:rPr lang="en-GB" sz="1100" b="0" u="none" kern="1200" baseline="0" dirty="0" smtClean="0">
                <a:solidFill>
                  <a:srgbClr val="FF0000"/>
                </a:solidFill>
                <a:effectLst/>
              </a:rPr>
              <a:t> </a:t>
            </a:r>
            <a:r>
              <a:rPr lang="en-GB" sz="1100" b="0" u="none" kern="1200" dirty="0" smtClean="0">
                <a:solidFill>
                  <a:srgbClr val="FF0000"/>
                </a:solidFill>
                <a:effectLst/>
              </a:rPr>
              <a:t>Well-being (Wales) </a:t>
            </a:r>
            <a:r>
              <a:rPr lang="en-GB" sz="1100" b="0" u="none" kern="1200" dirty="0" smtClean="0">
                <a:solidFill>
                  <a:srgbClr val="FF0000"/>
                </a:solidFill>
                <a:effectLst/>
              </a:rPr>
              <a:t>Act </a:t>
            </a:r>
            <a:r>
              <a:rPr lang="en-GB" sz="1100" b="0" u="none" kern="1200" dirty="0" smtClean="0">
                <a:solidFill>
                  <a:srgbClr val="FF0000"/>
                </a:solidFill>
                <a:effectLst/>
              </a:rPr>
              <a:t>2014.</a:t>
            </a:r>
            <a:endParaRPr lang="en-GB" sz="1100" b="0" u="none" kern="1200" dirty="0" smtClean="0">
              <a:solidFill>
                <a:srgbClr val="FF0000"/>
              </a:solidFill>
              <a:effectLst/>
            </a:endParaRPr>
          </a:p>
          <a:p>
            <a:pPr marL="228600" indent="-228600">
              <a:buFont typeface="+mj-lt"/>
              <a:buAutoNum type="arabicPeriod"/>
              <a:defRPr/>
            </a:pPr>
            <a:r>
              <a:rPr lang="en-GB" sz="1100" kern="1200" dirty="0" smtClean="0">
                <a:solidFill>
                  <a:schemeClr val="tx1"/>
                </a:solidFill>
                <a:effectLst/>
              </a:rPr>
              <a:t>When a child in the secure estate reaches 18 they are legally regarded as an adult. The local authority where the provision is located to which that young adult is transferred takes responsibility for their care and support needs. In the majority of </a:t>
            </a:r>
            <a:r>
              <a:rPr lang="en-GB" sz="1100" kern="1200" dirty="0" smtClean="0">
                <a:solidFill>
                  <a:schemeClr val="tx1"/>
                </a:solidFill>
                <a:effectLst/>
              </a:rPr>
              <a:t>circumstances, </a:t>
            </a:r>
            <a:r>
              <a:rPr lang="en-GB" sz="1100" kern="1200" dirty="0" smtClean="0">
                <a:solidFill>
                  <a:schemeClr val="tx1"/>
                </a:solidFill>
                <a:effectLst/>
              </a:rPr>
              <a:t>there is no continuing obligation upon the Welsh home local authority after the child reaches 18, unless the young adult is transferred to a provision within its boundaries. </a:t>
            </a:r>
          </a:p>
          <a:p>
            <a:pPr marL="228600" indent="-228600">
              <a:buFont typeface="+mj-lt"/>
              <a:buAutoNum type="arabicPeriod"/>
              <a:defRPr/>
            </a:pPr>
            <a:r>
              <a:rPr lang="en-GB" sz="1100" kern="1200" dirty="0" smtClean="0">
                <a:solidFill>
                  <a:schemeClr val="tx1"/>
                </a:solidFill>
                <a:effectLst/>
              </a:rPr>
              <a:t>However, if a looked after child reaches 18 </a:t>
            </a:r>
            <a:r>
              <a:rPr lang="en-GB" sz="1100" kern="1200" dirty="0" smtClean="0">
                <a:solidFill>
                  <a:schemeClr val="tx1"/>
                </a:solidFill>
                <a:effectLst/>
              </a:rPr>
              <a:t>while </a:t>
            </a:r>
            <a:r>
              <a:rPr lang="en-GB" sz="1100" kern="1200" dirty="0" smtClean="0">
                <a:solidFill>
                  <a:schemeClr val="tx1"/>
                </a:solidFill>
                <a:effectLst/>
              </a:rPr>
              <a:t>in the secure estate, the home local authority retains its responsibilities for that </a:t>
            </a:r>
            <a:r>
              <a:rPr lang="en-GB" sz="1100" b="1" kern="1200" dirty="0" smtClean="0">
                <a:solidFill>
                  <a:schemeClr val="tx1"/>
                </a:solidFill>
                <a:effectLst/>
              </a:rPr>
              <a:t>care leaver</a:t>
            </a:r>
            <a:r>
              <a:rPr lang="en-GB" sz="1100" dirty="0"/>
              <a:t> </a:t>
            </a:r>
            <a:r>
              <a:rPr lang="en-US" sz="1100" dirty="0"/>
              <a:t>(keeping in touch, personal advisers, pathway assessment and plans, pathway assessments and plans </a:t>
            </a:r>
            <a:r>
              <a:rPr lang="en-US" sz="1100" dirty="0" smtClean="0"/>
              <a:t>post-18 </a:t>
            </a:r>
            <a:r>
              <a:rPr lang="en-US" sz="1100" dirty="0"/>
              <a:t>living arrangements) during the period they continue to be </a:t>
            </a:r>
            <a:r>
              <a:rPr lang="en-US" sz="1100" dirty="0" smtClean="0"/>
              <a:t>detained.</a:t>
            </a:r>
            <a:r>
              <a:rPr lang="en-GB" sz="1100" kern="1200" dirty="0" smtClean="0">
                <a:solidFill>
                  <a:schemeClr val="tx1"/>
                </a:solidFill>
                <a:effectLst/>
              </a:rPr>
              <a:t> Certain duties are suspended during the time the care leaver is detained, but are triggered again when they are released, for example the provision of accommodation, and support in respect of education and training. </a:t>
            </a:r>
            <a:endParaRPr lang="en-GB" sz="1100"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pPr/>
              <a:t>6</a:t>
            </a:fld>
            <a:endParaRPr lang="en-GB" dirty="0"/>
          </a:p>
        </p:txBody>
      </p:sp>
    </p:spTree>
    <p:extLst>
      <p:ext uri="{BB962C8B-B14F-4D97-AF65-F5344CB8AC3E}">
        <p14:creationId xmlns:p14="http://schemas.microsoft.com/office/powerpoint/2010/main" val="2301390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7" y="4526160"/>
            <a:ext cx="6480721" cy="5163493"/>
          </a:xfrm>
        </p:spPr>
        <p: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rPr>
              <a:t>Ordinary residence is a key concept in determining which local authority has a duty under the Act to assess and meet the care and support needs of a child. Which local authority is responsible in what circumstances is set out in this table. </a:t>
            </a:r>
            <a:r>
              <a:rPr lang="en-GB" sz="1100" dirty="0" smtClean="0"/>
              <a:t>Welsh home local authority means the local authority area where the child was ordinarily resident prior to being in custody:</a:t>
            </a:r>
          </a:p>
          <a:p>
            <a:pPr marL="447675" marR="0" lvl="1"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kern="1200" dirty="0" smtClean="0">
                <a:solidFill>
                  <a:schemeClr val="tx1"/>
                </a:solidFill>
                <a:effectLst/>
              </a:rPr>
              <a:t>If a migrant child or a child with no ordinary residency status is detained in Wales responsibility rests with the </a:t>
            </a:r>
            <a:r>
              <a:rPr lang="en-GB" sz="1100" b="1" kern="1200" dirty="0" smtClean="0">
                <a:solidFill>
                  <a:schemeClr val="tx1"/>
                </a:solidFill>
                <a:effectLst/>
              </a:rPr>
              <a:t>Welsh</a:t>
            </a:r>
            <a:r>
              <a:rPr lang="en-GB" sz="1100" kern="1200" dirty="0" smtClean="0">
                <a:solidFill>
                  <a:schemeClr val="tx1"/>
                </a:solidFill>
                <a:effectLst/>
              </a:rPr>
              <a:t> local authority where the child is detained.</a:t>
            </a:r>
          </a:p>
          <a:p>
            <a:pPr marL="447675" lvl="1" indent="-180975">
              <a:buFont typeface="Arial" panose="020B0604020202020204" pitchFamily="34" charset="0"/>
              <a:buChar char="•"/>
            </a:pPr>
            <a:r>
              <a:rPr lang="en-GB" sz="1100" kern="1200" dirty="0" smtClean="0">
                <a:solidFill>
                  <a:schemeClr val="tx1"/>
                </a:solidFill>
                <a:effectLst/>
              </a:rPr>
              <a:t>If a child with ordinary residency in </a:t>
            </a:r>
            <a:r>
              <a:rPr lang="en-GB" sz="1100" b="1" kern="1200" dirty="0" smtClean="0">
                <a:solidFill>
                  <a:schemeClr val="tx1"/>
                </a:solidFill>
                <a:effectLst/>
              </a:rPr>
              <a:t>Wales</a:t>
            </a:r>
            <a:r>
              <a:rPr lang="en-GB" sz="1100" kern="1200" dirty="0" smtClean="0">
                <a:solidFill>
                  <a:schemeClr val="tx1"/>
                </a:solidFill>
                <a:effectLst/>
              </a:rPr>
              <a:t> is detained in </a:t>
            </a:r>
            <a:r>
              <a:rPr lang="en-GB" sz="1100" b="1" kern="1200" dirty="0" smtClean="0">
                <a:solidFill>
                  <a:schemeClr val="tx1"/>
                </a:solidFill>
                <a:effectLst/>
              </a:rPr>
              <a:t>Wales,</a:t>
            </a:r>
            <a:r>
              <a:rPr lang="en-GB" sz="1100" kern="1200" dirty="0" smtClean="0">
                <a:solidFill>
                  <a:schemeClr val="tx1"/>
                </a:solidFill>
                <a:effectLst/>
              </a:rPr>
              <a:t> regardless of whether they had any previous involvement with social services, responsibility stays with their </a:t>
            </a:r>
            <a:r>
              <a:rPr lang="en-GB" sz="1100" b="1" kern="1200" dirty="0" smtClean="0">
                <a:solidFill>
                  <a:schemeClr val="tx1"/>
                </a:solidFill>
                <a:effectLst/>
              </a:rPr>
              <a:t>Welsh</a:t>
            </a:r>
            <a:r>
              <a:rPr lang="en-GB" sz="1100" kern="1200" dirty="0" smtClean="0">
                <a:solidFill>
                  <a:schemeClr val="tx1"/>
                </a:solidFill>
                <a:effectLst/>
              </a:rPr>
              <a:t> home local authority.</a:t>
            </a:r>
          </a:p>
          <a:p>
            <a:pPr marL="447675" lvl="1" indent="-180975">
              <a:buFont typeface="Arial" panose="020B0604020202020204" pitchFamily="34" charset="0"/>
              <a:buChar char="•"/>
            </a:pPr>
            <a:r>
              <a:rPr lang="en-GB" sz="1100" kern="1200" dirty="0" smtClean="0">
                <a:solidFill>
                  <a:schemeClr val="tx1"/>
                </a:solidFill>
                <a:effectLst/>
              </a:rPr>
              <a:t>If a child with ordinary residency in </a:t>
            </a:r>
            <a:r>
              <a:rPr lang="en-GB" sz="1100" b="1" kern="1200" dirty="0" smtClean="0">
                <a:solidFill>
                  <a:schemeClr val="tx1"/>
                </a:solidFill>
                <a:effectLst/>
              </a:rPr>
              <a:t>Wales</a:t>
            </a:r>
            <a:r>
              <a:rPr lang="en-GB" sz="1100" kern="1200" dirty="0" smtClean="0">
                <a:solidFill>
                  <a:schemeClr val="tx1"/>
                </a:solidFill>
                <a:effectLst/>
              </a:rPr>
              <a:t> was looked after under section 20 or 31 of the Children’s Act 1989, they would remain the responsibility of their </a:t>
            </a:r>
            <a:r>
              <a:rPr lang="en-GB" sz="1100" b="1" kern="1200" dirty="0" smtClean="0">
                <a:solidFill>
                  <a:schemeClr val="tx1"/>
                </a:solidFill>
                <a:effectLst/>
              </a:rPr>
              <a:t>Welsh</a:t>
            </a:r>
            <a:r>
              <a:rPr lang="en-GB" sz="1100" kern="1200" dirty="0" smtClean="0">
                <a:solidFill>
                  <a:schemeClr val="tx1"/>
                </a:solidFill>
                <a:effectLst/>
              </a:rPr>
              <a:t> local authority, whether the child is detained in Wales or England</a:t>
            </a:r>
            <a:r>
              <a:rPr lang="en-GB" sz="1100" dirty="0"/>
              <a:t>. </a:t>
            </a:r>
            <a:endParaRPr lang="en-GB" sz="1100" kern="1200" dirty="0" smtClean="0">
              <a:solidFill>
                <a:schemeClr val="tx1"/>
              </a:solidFill>
              <a:effectLst/>
            </a:endParaRPr>
          </a:p>
          <a:p>
            <a:pPr marL="447675" lvl="1" indent="-180975">
              <a:buFont typeface="Arial" panose="020B0604020202020204" pitchFamily="34" charset="0"/>
              <a:buChar char="•"/>
            </a:pPr>
            <a:r>
              <a:rPr lang="en-GB" sz="1100" kern="1200" dirty="0" smtClean="0">
                <a:solidFill>
                  <a:schemeClr val="tx1"/>
                </a:solidFill>
                <a:effectLst/>
              </a:rPr>
              <a:t>If a child with ordinary residency in </a:t>
            </a:r>
            <a:r>
              <a:rPr lang="en-GB" sz="1100" b="1" kern="1200" dirty="0" smtClean="0">
                <a:solidFill>
                  <a:schemeClr val="tx1"/>
                </a:solidFill>
                <a:effectLst/>
              </a:rPr>
              <a:t>England</a:t>
            </a:r>
            <a:r>
              <a:rPr lang="en-GB" sz="1100" kern="1200" dirty="0" smtClean="0">
                <a:solidFill>
                  <a:schemeClr val="tx1"/>
                </a:solidFill>
                <a:effectLst/>
              </a:rPr>
              <a:t> – who was either not previously known to social services, or had been assessed as being a child in need under </a:t>
            </a:r>
            <a:r>
              <a:rPr lang="en-GB" sz="1100" kern="1200" dirty="0" smtClean="0">
                <a:solidFill>
                  <a:schemeClr val="tx1"/>
                </a:solidFill>
                <a:effectLst/>
              </a:rPr>
              <a:t>Section </a:t>
            </a:r>
            <a:r>
              <a:rPr lang="en-GB" sz="1100" kern="1200" dirty="0" smtClean="0">
                <a:solidFill>
                  <a:schemeClr val="tx1"/>
                </a:solidFill>
                <a:effectLst/>
              </a:rPr>
              <a:t>17 of the Children Act 1989 i.e. they were not previously a looked after child </a:t>
            </a:r>
            <a:r>
              <a:rPr lang="en-GB" sz="1100" kern="1200" dirty="0" smtClean="0">
                <a:solidFill>
                  <a:schemeClr val="tx1"/>
                </a:solidFill>
                <a:effectLst/>
              </a:rPr>
              <a:t>– </a:t>
            </a:r>
            <a:r>
              <a:rPr lang="en-GB" sz="1100" kern="1200" dirty="0" smtClean="0">
                <a:solidFill>
                  <a:schemeClr val="tx1"/>
                </a:solidFill>
                <a:effectLst/>
              </a:rPr>
              <a:t>is detained in Wales, responsibility rests with the </a:t>
            </a:r>
            <a:r>
              <a:rPr lang="en-GB" sz="1100" b="1" kern="1200" dirty="0" smtClean="0">
                <a:solidFill>
                  <a:schemeClr val="tx1"/>
                </a:solidFill>
                <a:effectLst/>
              </a:rPr>
              <a:t>Welsh</a:t>
            </a:r>
            <a:r>
              <a:rPr lang="en-GB" sz="1100" kern="1200" dirty="0" smtClean="0">
                <a:solidFill>
                  <a:schemeClr val="tx1"/>
                </a:solidFill>
                <a:effectLst/>
              </a:rPr>
              <a:t> local authority where the child is detained.</a:t>
            </a:r>
          </a:p>
          <a:p>
            <a:pPr marL="447675" lvl="1" indent="-180975">
              <a:buFont typeface="Arial" panose="020B0604020202020204" pitchFamily="34" charset="0"/>
              <a:buChar char="•"/>
            </a:pPr>
            <a:r>
              <a:rPr lang="en-GB" sz="1100" kern="1200" dirty="0" smtClean="0">
                <a:solidFill>
                  <a:schemeClr val="tx1"/>
                </a:solidFill>
                <a:effectLst/>
              </a:rPr>
              <a:t>If a child with ordinary residency in </a:t>
            </a:r>
            <a:r>
              <a:rPr lang="en-GB" sz="1100" b="1" kern="1200" dirty="0" smtClean="0">
                <a:solidFill>
                  <a:schemeClr val="tx1"/>
                </a:solidFill>
                <a:effectLst/>
              </a:rPr>
              <a:t>England</a:t>
            </a:r>
            <a:r>
              <a:rPr lang="en-GB" sz="1100" kern="1200" dirty="0" smtClean="0">
                <a:solidFill>
                  <a:schemeClr val="tx1"/>
                </a:solidFill>
                <a:effectLst/>
              </a:rPr>
              <a:t> was looked after under </a:t>
            </a:r>
            <a:r>
              <a:rPr lang="en-GB" sz="1100" kern="1200" dirty="0" smtClean="0">
                <a:solidFill>
                  <a:schemeClr val="tx1"/>
                </a:solidFill>
                <a:effectLst/>
              </a:rPr>
              <a:t>Section </a:t>
            </a:r>
            <a:r>
              <a:rPr lang="en-GB" sz="1100" kern="1200" dirty="0" smtClean="0">
                <a:solidFill>
                  <a:schemeClr val="tx1"/>
                </a:solidFill>
                <a:effectLst/>
              </a:rPr>
              <a:t>20 or 31 of the Children’s Act 1989, they would remain the responsibility of their </a:t>
            </a:r>
            <a:r>
              <a:rPr lang="en-GB" sz="1100" b="1" kern="1200" dirty="0" smtClean="0">
                <a:solidFill>
                  <a:schemeClr val="tx1"/>
                </a:solidFill>
                <a:effectLst/>
              </a:rPr>
              <a:t>English</a:t>
            </a:r>
            <a:r>
              <a:rPr lang="en-GB" sz="1100" kern="1200" dirty="0" smtClean="0">
                <a:solidFill>
                  <a:schemeClr val="tx1"/>
                </a:solidFill>
                <a:effectLst/>
              </a:rPr>
              <a:t> local authority, whether the child is detained in Wales or England.</a:t>
            </a:r>
          </a:p>
          <a:p>
            <a:pPr marL="447675" marR="0" lvl="1"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kern="1200" dirty="0" smtClean="0">
                <a:solidFill>
                  <a:schemeClr val="tx1"/>
                </a:solidFill>
                <a:effectLst/>
              </a:rPr>
              <a:t>If a child with ordinary residency in </a:t>
            </a:r>
            <a:r>
              <a:rPr lang="en-GB" sz="1100" b="1" kern="1200" dirty="0" smtClean="0">
                <a:solidFill>
                  <a:schemeClr val="tx1"/>
                </a:solidFill>
                <a:effectLst/>
              </a:rPr>
              <a:t>Wales</a:t>
            </a:r>
            <a:r>
              <a:rPr lang="en-GB" sz="1100" kern="1200" dirty="0" smtClean="0">
                <a:solidFill>
                  <a:schemeClr val="tx1"/>
                </a:solidFill>
                <a:effectLst/>
              </a:rPr>
              <a:t> is detained in </a:t>
            </a:r>
            <a:r>
              <a:rPr lang="en-GB" sz="1100" b="1" kern="1200" dirty="0" smtClean="0">
                <a:solidFill>
                  <a:schemeClr val="tx1"/>
                </a:solidFill>
                <a:effectLst/>
              </a:rPr>
              <a:t>England</a:t>
            </a:r>
            <a:r>
              <a:rPr lang="en-GB" sz="1100" kern="1200" dirty="0" smtClean="0">
                <a:solidFill>
                  <a:schemeClr val="tx1"/>
                </a:solidFill>
                <a:effectLst/>
              </a:rPr>
              <a:t>, and was not previously known to social services or was not previously a looked after child, there is </a:t>
            </a:r>
            <a:r>
              <a:rPr lang="en-GB" sz="1100" b="1" kern="1200" dirty="0" smtClean="0">
                <a:solidFill>
                  <a:schemeClr val="tx1"/>
                </a:solidFill>
                <a:effectLst/>
              </a:rPr>
              <a:t>dual responsibility</a:t>
            </a:r>
            <a:r>
              <a:rPr lang="en-GB" sz="1100" kern="1200" dirty="0" smtClean="0">
                <a:solidFill>
                  <a:schemeClr val="tx1"/>
                </a:solidFill>
                <a:effectLst/>
              </a:rPr>
              <a:t> on their Welsh home local authority and the English local authority where the child is detained. </a:t>
            </a:r>
            <a:r>
              <a:rPr lang="en-US" sz="1100" dirty="0" smtClean="0">
                <a:solidFill>
                  <a:prstClr val="black"/>
                </a:solidFill>
              </a:rPr>
              <a:t>Both the Welsh and English local authorities in question will need to agree between them who takes the primary responsibility and how this is taken forward on a case by case basis.</a:t>
            </a:r>
            <a:endParaRPr lang="en-GB" sz="1100" kern="1200" dirty="0" smtClean="0">
              <a:solidFill>
                <a:schemeClr val="tx1"/>
              </a:solidFill>
              <a:effectLst/>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100" dirty="0" smtClean="0">
                <a:solidFill>
                  <a:prstClr val="black"/>
                </a:solidFill>
              </a:rPr>
              <a:t>The Act places responsibility on local authorities to meet the care and support needs of a child up to 18 years of age accommodated in the secure estate as they would for any child living within the community, including responsibilities for care leavers, and to help them towards self support as a potential solution.</a:t>
            </a:r>
          </a:p>
        </p:txBody>
      </p:sp>
      <p:sp>
        <p:nvSpPr>
          <p:cNvPr id="4" name="Slide Number Placeholder 3"/>
          <p:cNvSpPr>
            <a:spLocks noGrp="1"/>
          </p:cNvSpPr>
          <p:nvPr>
            <p:ph type="sldNum" sz="quarter" idx="10"/>
          </p:nvPr>
        </p:nvSpPr>
        <p:spPr/>
        <p:txBody>
          <a:bodyPr/>
          <a:lstStyle/>
          <a:p>
            <a:fld id="{A771E050-A66B-4E11-9C20-135C160BC1C9}" type="slidenum">
              <a:rPr lang="en-GB" smtClean="0"/>
              <a:pPr/>
              <a:t>7</a:t>
            </a:fld>
            <a:endParaRPr lang="en-GB" dirty="0"/>
          </a:p>
        </p:txBody>
      </p:sp>
    </p:spTree>
    <p:extLst>
      <p:ext uri="{BB962C8B-B14F-4D97-AF65-F5344CB8AC3E}">
        <p14:creationId xmlns:p14="http://schemas.microsoft.com/office/powerpoint/2010/main" val="843396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6469" y="4454152"/>
            <a:ext cx="6552729" cy="5307509"/>
          </a:xfrm>
        </p:spPr>
        <p:txBody>
          <a:bodyPr/>
          <a:lstStyle/>
          <a:p>
            <a:pPr marL="228596" indent="-228596">
              <a:buFontTx/>
              <a:buAutoNum type="arabicPeriod"/>
              <a:defRPr/>
            </a:pPr>
            <a:r>
              <a:rPr lang="en-GB" dirty="0" smtClean="0"/>
              <a:t>For adults</a:t>
            </a:r>
            <a:r>
              <a:rPr lang="en-GB" dirty="0"/>
              <a:t>, in the majority of </a:t>
            </a:r>
            <a:r>
              <a:rPr lang="en-GB" dirty="0" smtClean="0"/>
              <a:t>circumstances, the local authority responsible for adults’ care and support needs </a:t>
            </a:r>
            <a:r>
              <a:rPr lang="en-GB" dirty="0" smtClean="0"/>
              <a:t>while </a:t>
            </a:r>
            <a:r>
              <a:rPr lang="en-GB" dirty="0" smtClean="0"/>
              <a:t>they are detained is the local authority with the secure estate establishment within its boundary. When an adult is </a:t>
            </a:r>
            <a:r>
              <a:rPr lang="en-GB" b="1" dirty="0" smtClean="0"/>
              <a:t>released</a:t>
            </a:r>
            <a:r>
              <a:rPr lang="en-GB" dirty="0" smtClean="0"/>
              <a:t> from the secure estate their place of </a:t>
            </a:r>
            <a:r>
              <a:rPr lang="en-GB" sz="1200" baseline="0" dirty="0" smtClean="0"/>
              <a:t>‘</a:t>
            </a:r>
            <a:r>
              <a:rPr lang="en-GB" sz="1200" baseline="0" dirty="0" smtClean="0"/>
              <a:t>ordinary residence’</a:t>
            </a:r>
            <a:r>
              <a:rPr lang="en-GB" dirty="0" smtClean="0"/>
              <a:t> – and hence the local authority responsible for assessing and meeting their care and support needs </a:t>
            </a:r>
            <a:r>
              <a:rPr lang="en-GB" dirty="0" smtClean="0"/>
              <a:t>– </a:t>
            </a:r>
            <a:r>
              <a:rPr lang="en-GB" dirty="0" smtClean="0"/>
              <a:t>may change if, for instance, they move out of the local authority area where the secure estate provision</a:t>
            </a:r>
            <a:r>
              <a:rPr lang="en-GB" baseline="0" dirty="0" smtClean="0"/>
              <a:t> was located. </a:t>
            </a:r>
          </a:p>
          <a:p>
            <a:pPr marL="228596" marR="0" indent="-228596" algn="l" defTabSz="914400" rtl="0" eaLnBrk="1" fontAlgn="auto" latinLnBrk="0" hangingPunct="1">
              <a:lnSpc>
                <a:spcPct val="100000"/>
              </a:lnSpc>
              <a:spcBef>
                <a:spcPts val="0"/>
              </a:spcBef>
              <a:spcAft>
                <a:spcPts val="0"/>
              </a:spcAft>
              <a:buClrTx/>
              <a:buSzTx/>
              <a:buFontTx/>
              <a:buAutoNum type="arabicPeriod"/>
              <a:tabLst/>
              <a:defRPr/>
            </a:pPr>
            <a:r>
              <a:rPr lang="en-GB" baseline="0" dirty="0" smtClean="0"/>
              <a:t>For children, </a:t>
            </a:r>
            <a:r>
              <a:rPr lang="en-GB" dirty="0" smtClean="0"/>
              <a:t>in most circumstances, </a:t>
            </a:r>
            <a:r>
              <a:rPr lang="en-GB" dirty="0" smtClean="0"/>
              <a:t>while </a:t>
            </a:r>
            <a:r>
              <a:rPr lang="en-GB" dirty="0" smtClean="0"/>
              <a:t>detained the responsible local authority is </a:t>
            </a:r>
            <a:r>
              <a:rPr lang="en-GB" baseline="0" dirty="0" smtClean="0"/>
              <a:t>their ‘home’ local authority, and </a:t>
            </a:r>
            <a:r>
              <a:rPr lang="en-GB" dirty="0" smtClean="0"/>
              <a:t>responsibility</a:t>
            </a:r>
            <a:r>
              <a:rPr lang="en-GB" baseline="0" dirty="0" smtClean="0"/>
              <a:t> is less likely to change on their release. </a:t>
            </a:r>
          </a:p>
          <a:p>
            <a:pPr marL="228596" indent="-228596">
              <a:buFontTx/>
              <a:buAutoNum type="arabicPeriod"/>
              <a:defRPr/>
            </a:pPr>
            <a:r>
              <a:rPr lang="en-GB" dirty="0" smtClean="0"/>
              <a:t>The responsible local authority may also change during an individual’s sentence, for instance due to an </a:t>
            </a:r>
            <a:r>
              <a:rPr lang="en-GB" dirty="0"/>
              <a:t>inter-prison transfer </a:t>
            </a:r>
            <a:r>
              <a:rPr lang="en-GB" dirty="0" smtClean="0"/>
              <a:t>while </a:t>
            </a:r>
            <a:r>
              <a:rPr lang="en-GB" dirty="0"/>
              <a:t>in </a:t>
            </a:r>
            <a:r>
              <a:rPr lang="en-GB" b="0" u="none" dirty="0" smtClean="0"/>
              <a:t>custody</a:t>
            </a:r>
            <a:r>
              <a:rPr lang="en-GB" b="0" u="none" baseline="0" dirty="0" smtClean="0"/>
              <a:t> or if a young person turns 18 while still in custody.</a:t>
            </a:r>
            <a:endParaRPr lang="en-GB" b="0" u="none" dirty="0" smtClean="0"/>
          </a:p>
          <a:p>
            <a:pPr marL="228596" indent="-228596">
              <a:buFontTx/>
              <a:buAutoNum type="arabicPeriod"/>
              <a:defRPr/>
            </a:pPr>
            <a:r>
              <a:rPr lang="en-GB" dirty="0"/>
              <a:t>When an adult in the secure estate moves across a local authority boundary (either within Wales or across the English / Welsh border), as a result of an inter-prison transfer </a:t>
            </a:r>
            <a:r>
              <a:rPr lang="en-GB" dirty="0" smtClean="0"/>
              <a:t>while </a:t>
            </a:r>
            <a:r>
              <a:rPr lang="en-GB" dirty="0"/>
              <a:t>in custody or on resettlement after release, it is important to maintain </a:t>
            </a:r>
            <a:r>
              <a:rPr lang="en-GB" b="1" dirty="0"/>
              <a:t>continuity</a:t>
            </a:r>
            <a:r>
              <a:rPr lang="en-GB" dirty="0"/>
              <a:t> </a:t>
            </a:r>
            <a:r>
              <a:rPr lang="en-GB" b="1" dirty="0"/>
              <a:t>of care and support</a:t>
            </a:r>
            <a:r>
              <a:rPr lang="en-GB" dirty="0"/>
              <a:t>. </a:t>
            </a:r>
            <a:r>
              <a:rPr lang="en-GB" dirty="0" smtClean="0"/>
              <a:t>Following notification </a:t>
            </a:r>
            <a:r>
              <a:rPr lang="en-GB" dirty="0"/>
              <a:t>by the secure estate of a transfer or impending release the ‘sending authority’ </a:t>
            </a:r>
            <a:r>
              <a:rPr lang="en-GB" dirty="0" smtClean="0"/>
              <a:t>local </a:t>
            </a:r>
            <a:r>
              <a:rPr lang="en-GB" dirty="0"/>
              <a:t>authority </a:t>
            </a:r>
            <a:r>
              <a:rPr lang="en-GB" dirty="0" smtClean="0"/>
              <a:t>will </a:t>
            </a:r>
            <a:r>
              <a:rPr lang="en-GB" dirty="0"/>
              <a:t>be responsible for contacting the local authority to which the individual will relocate (the receiving authority) as soon as possible. Both authorities will need to work together, and share appropriate information, </a:t>
            </a:r>
            <a:r>
              <a:rPr lang="en-GB" dirty="0" smtClean="0"/>
              <a:t>until </a:t>
            </a:r>
            <a:r>
              <a:rPr lang="en-GB" dirty="0"/>
              <a:t>the receiving authority undertakes a re-assessment of the individual’s </a:t>
            </a:r>
            <a:r>
              <a:rPr lang="en-GB" dirty="0" smtClean="0"/>
              <a:t>needs.</a:t>
            </a:r>
          </a:p>
          <a:p>
            <a:pPr marL="228596" indent="-228596">
              <a:buFontTx/>
              <a:buAutoNum type="arabicPeriod"/>
              <a:defRPr/>
            </a:pPr>
            <a:r>
              <a:rPr lang="en-GB" dirty="0" smtClean="0"/>
              <a:t>In </a:t>
            </a:r>
            <a:r>
              <a:rPr lang="en-GB" dirty="0" smtClean="0"/>
              <a:t>the case of a child, if the local authority responsible for their care and support needs changes, the same arrangement should apply.</a:t>
            </a:r>
          </a:p>
          <a:p>
            <a:pPr marL="228596" indent="-228596" defTabSz="914384">
              <a:buFontTx/>
              <a:buAutoNum type="arabicPeriod"/>
              <a:defRPr/>
            </a:pPr>
            <a:r>
              <a:rPr lang="en-GB" dirty="0" smtClean="0"/>
              <a:t>These arrangements are supported by the principles of </a:t>
            </a:r>
            <a:r>
              <a:rPr lang="en-GB" b="1" dirty="0" smtClean="0"/>
              <a:t>cross-border </a:t>
            </a:r>
            <a:r>
              <a:rPr lang="en-GB" dirty="0" smtClean="0"/>
              <a:t>continuity of care within the United Kingdom as set out in the </a:t>
            </a:r>
            <a:r>
              <a:rPr lang="en-GB" dirty="0" smtClean="0"/>
              <a:t>Code </a:t>
            </a:r>
            <a:r>
              <a:rPr lang="en-GB" dirty="0" smtClean="0"/>
              <a:t>of </a:t>
            </a:r>
            <a:r>
              <a:rPr lang="en-GB" dirty="0" smtClean="0"/>
              <a:t>Practice </a:t>
            </a:r>
            <a:r>
              <a:rPr lang="en-GB" dirty="0" smtClean="0"/>
              <a:t>for Part 4 of the Act </a:t>
            </a:r>
            <a:r>
              <a:rPr lang="en-GB" dirty="0" smtClean="0"/>
              <a:t>– </a:t>
            </a:r>
            <a:r>
              <a:rPr lang="en-GB" dirty="0" smtClean="0"/>
              <a:t>Annex 2.</a:t>
            </a:r>
            <a:r>
              <a:rPr lang="en-GB" baseline="0" dirty="0" smtClean="0"/>
              <a:t> The principles set out how responsible authorities in the UK should ensure continuity of care for adults who receive care and support and are moving within the UK. The aim is to maintain the adult’s </a:t>
            </a:r>
            <a:r>
              <a:rPr lang="en-GB" baseline="0" dirty="0" smtClean="0"/>
              <a:t>well-being </a:t>
            </a:r>
            <a:r>
              <a:rPr lang="en-GB" baseline="0" dirty="0" smtClean="0"/>
              <a:t>and prevent them from falling into crisis; ensure that the adult is at the centre of the process; and to require that responsible </a:t>
            </a:r>
            <a:r>
              <a:rPr lang="en-GB" baseline="0" dirty="0" smtClean="0"/>
              <a:t>authorities </a:t>
            </a:r>
            <a:r>
              <a:rPr lang="en-GB" baseline="0" dirty="0" smtClean="0"/>
              <a:t>should work together and share information in a timely manner to ensure needs are being met both on the day of the move and subsequently.</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pPr/>
              <a:t>8</a:t>
            </a:fld>
            <a:endParaRPr lang="en-GB" dirty="0"/>
          </a:p>
        </p:txBody>
      </p:sp>
    </p:spTree>
    <p:extLst>
      <p:ext uri="{BB962C8B-B14F-4D97-AF65-F5344CB8AC3E}">
        <p14:creationId xmlns:p14="http://schemas.microsoft.com/office/powerpoint/2010/main" val="10812462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d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3.jpe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1296144"/>
          </a:xfrm>
        </p:spPr>
        <p:txBody>
          <a:bodyPr anchor="b">
            <a:normAutofit/>
          </a:bodyPr>
          <a:lstStyle>
            <a:lvl1pPr>
              <a:defRPr sz="3600" b="1">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pic>
        <p:nvPicPr>
          <p:cNvPr id="1028"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00192" y="291666"/>
            <a:ext cx="2144044" cy="79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5" name="Straight Connector 14"/>
          <p:cNvCxnSpPr/>
          <p:nvPr userDrawn="1"/>
        </p:nvCxnSpPr>
        <p:spPr>
          <a:xfrm>
            <a:off x="683568" y="2638500"/>
            <a:ext cx="7776864" cy="0"/>
          </a:xfrm>
          <a:prstGeom prst="line">
            <a:avLst/>
          </a:prstGeom>
          <a:ln>
            <a:solidFill>
              <a:srgbClr val="85C441"/>
            </a:solidFill>
          </a:ln>
          <a:effectLst/>
        </p:spPr>
        <p:style>
          <a:lnRef idx="2">
            <a:schemeClr val="accent1"/>
          </a:lnRef>
          <a:fillRef idx="0">
            <a:schemeClr val="accent1"/>
          </a:fillRef>
          <a:effectRef idx="1">
            <a:schemeClr val="accent1"/>
          </a:effectRef>
          <a:fontRef idx="minor">
            <a:schemeClr val="tx1"/>
          </a:fontRef>
        </p:style>
      </p:cxnSp>
      <p:pic>
        <p:nvPicPr>
          <p:cNvPr id="8" name="Picture 7" descr="CCW LOGO.pdf"/>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3"/>
              <a:stretch>
                <a:fillRect/>
              </a:stretch>
            </p:blipFill>
          </mc:Choice>
          <mc:Fallback>
            <p:blipFill>
              <a:blip r:embed="rId4"/>
              <a:stretch>
                <a:fillRect/>
              </a:stretch>
            </p:blipFill>
          </mc:Fallback>
        </mc:AlternateContent>
        <p:spPr>
          <a:xfrm>
            <a:off x="683568" y="404664"/>
            <a:ext cx="2482209" cy="720000"/>
          </a:xfrm>
          <a:prstGeom prst="rect">
            <a:avLst/>
          </a:prstGeom>
        </p:spPr>
      </p:pic>
      <p:pic>
        <p:nvPicPr>
          <p:cNvPr id="7" name="Picture 6"/>
          <p:cNvPicPr>
            <a:picLocks noChangeAspect="1"/>
          </p:cNvPicPr>
          <p:nvPr userDrawn="1"/>
        </p:nvPicPr>
        <p:blipFill rotWithShape="1">
          <a:blip r:embed="rId5" cstate="print">
            <a:extLst>
              <a:ext uri="{28A0092B-C50C-407E-A947-70E740481C1C}">
                <a14:useLocalDpi xmlns:a14="http://schemas.microsoft.com/office/drawing/2010/main" val="0"/>
              </a:ext>
            </a:extLst>
          </a:blip>
          <a:srcRect t="6122" b="5711"/>
          <a:stretch/>
        </p:blipFill>
        <p:spPr>
          <a:xfrm>
            <a:off x="2224638" y="2780928"/>
            <a:ext cx="4694725" cy="3600000"/>
          </a:xfrm>
          <a:prstGeom prst="rect">
            <a:avLst/>
          </a:prstGeom>
        </p:spPr>
      </p:pic>
    </p:spTree>
    <p:extLst>
      <p:ext uri="{BB962C8B-B14F-4D97-AF65-F5344CB8AC3E}">
        <p14:creationId xmlns:p14="http://schemas.microsoft.com/office/powerpoint/2010/main" val="368895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t="6122" b="5711"/>
          <a:stretch/>
        </p:blipFill>
        <p:spPr>
          <a:xfrm>
            <a:off x="7596336" y="260768"/>
            <a:ext cx="1408425" cy="1080000"/>
          </a:xfrm>
          <a:prstGeom prst="rect">
            <a:avLst/>
          </a:prstGeom>
        </p:spPr>
      </p:pic>
      <p:sp>
        <p:nvSpPr>
          <p:cNvPr id="2" name="Title 1"/>
          <p:cNvSpPr>
            <a:spLocks noGrp="1"/>
          </p:cNvSpPr>
          <p:nvPr>
            <p:ph type="title"/>
          </p:nvPr>
        </p:nvSpPr>
        <p:spPr>
          <a:xfrm>
            <a:off x="467544" y="260648"/>
            <a:ext cx="7128792" cy="998984"/>
          </a:xfrm>
        </p:spPr>
        <p:txBody>
          <a:bodyPr anchor="b">
            <a:noAutofit/>
          </a:bodyPr>
          <a:lstStyle>
            <a:lvl1pPr algn="l">
              <a:defRPr sz="3200" b="1">
                <a:solidFill>
                  <a:srgbClr val="85C441"/>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412776"/>
            <a:ext cx="8229600" cy="4525963"/>
          </a:xfrm>
        </p:spPr>
        <p:txBody>
          <a:bodyPr/>
          <a:lstStyle>
            <a:lvl1pPr>
              <a:buClr>
                <a:srgbClr val="85C441"/>
              </a:buClr>
              <a:defRPr sz="2400">
                <a:latin typeface="Arial" panose="020B0604020202020204" pitchFamily="34" charset="0"/>
                <a:cs typeface="Arial" panose="020B0604020202020204" pitchFamily="34" charset="0"/>
              </a:defRPr>
            </a:lvl1pPr>
            <a:lvl2pPr>
              <a:buClr>
                <a:srgbClr val="85C441"/>
              </a:buClr>
              <a:defRPr sz="2000">
                <a:latin typeface="Arial" panose="020B0604020202020204" pitchFamily="34" charset="0"/>
                <a:cs typeface="Arial" panose="020B0604020202020204" pitchFamily="34" charset="0"/>
              </a:defRPr>
            </a:lvl2pPr>
            <a:lvl3pPr>
              <a:buClr>
                <a:srgbClr val="85C441"/>
              </a:buClr>
              <a:defRPr sz="2000">
                <a:latin typeface="Arial" panose="020B0604020202020204" pitchFamily="34" charset="0"/>
                <a:cs typeface="Arial" panose="020B0604020202020204" pitchFamily="34" charset="0"/>
              </a:defRPr>
            </a:lvl3pPr>
            <a:lvl4pPr>
              <a:buClr>
                <a:srgbClr val="85C441"/>
              </a:buClr>
              <a:defRPr>
                <a:latin typeface="Arial" panose="020B0604020202020204" pitchFamily="34" charset="0"/>
                <a:cs typeface="Arial" panose="020B0604020202020204" pitchFamily="34" charset="0"/>
              </a:defRPr>
            </a:lvl4pPr>
            <a:lvl5pPr>
              <a:buClr>
                <a:srgbClr val="85C441"/>
              </a:buCl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cxnSp>
        <p:nvCxnSpPr>
          <p:cNvPr id="9" name="Straight Connector 8"/>
          <p:cNvCxnSpPr/>
          <p:nvPr userDrawn="1"/>
        </p:nvCxnSpPr>
        <p:spPr>
          <a:xfrm>
            <a:off x="467544" y="1268760"/>
            <a:ext cx="7128792" cy="0"/>
          </a:xfrm>
          <a:prstGeom prst="line">
            <a:avLst/>
          </a:prstGeom>
          <a:ln>
            <a:solidFill>
              <a:srgbClr val="85C44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25090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spTree>
    <p:extLst>
      <p:ext uri="{BB962C8B-B14F-4D97-AF65-F5344CB8AC3E}">
        <p14:creationId xmlns:p14="http://schemas.microsoft.com/office/powerpoint/2010/main" val="29760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4784"/>
            <a:ext cx="4038600" cy="4525963"/>
          </a:xfrm>
        </p:spPr>
        <p:txBody>
          <a:bodyPr/>
          <a:lstStyle>
            <a:lvl1pPr>
              <a:buClr>
                <a:srgbClr val="85C441"/>
              </a:buClr>
              <a:defRPr sz="2400">
                <a:latin typeface="Arial" panose="020B0604020202020204" pitchFamily="34" charset="0"/>
                <a:cs typeface="Arial" panose="020B0604020202020204" pitchFamily="34" charset="0"/>
              </a:defRPr>
            </a:lvl1pPr>
            <a:lvl2pPr>
              <a:buClr>
                <a:srgbClr val="85C441"/>
              </a:buClr>
              <a:defRPr sz="2000">
                <a:latin typeface="Arial" panose="020B0604020202020204" pitchFamily="34" charset="0"/>
                <a:cs typeface="Arial" panose="020B0604020202020204" pitchFamily="34" charset="0"/>
              </a:defRPr>
            </a:lvl2pPr>
            <a:lvl3pPr>
              <a:buClr>
                <a:srgbClr val="85C441"/>
              </a:buClr>
              <a:defRPr sz="2000">
                <a:latin typeface="Arial" panose="020B0604020202020204" pitchFamily="34" charset="0"/>
                <a:cs typeface="Arial" panose="020B0604020202020204" pitchFamily="34" charset="0"/>
              </a:defRPr>
            </a:lvl3pPr>
            <a:lvl4pPr>
              <a:buClr>
                <a:srgbClr val="85C441"/>
              </a:buClr>
              <a:defRPr sz="2000">
                <a:latin typeface="Arial" panose="020B0604020202020204" pitchFamily="34" charset="0"/>
                <a:cs typeface="Arial" panose="020B0604020202020204" pitchFamily="34" charset="0"/>
              </a:defRPr>
            </a:lvl4pPr>
            <a:lvl5pPr>
              <a:buClr>
                <a:srgbClr val="85C441"/>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484784"/>
            <a:ext cx="4038600" cy="4525963"/>
          </a:xfrm>
        </p:spPr>
        <p:txBody>
          <a:bodyPr/>
          <a:lstStyle>
            <a:lvl1pPr>
              <a:buClr>
                <a:srgbClr val="85C441"/>
              </a:buClr>
              <a:defRPr sz="2400">
                <a:latin typeface="Arial" panose="020B0604020202020204" pitchFamily="34" charset="0"/>
                <a:cs typeface="Arial" panose="020B0604020202020204" pitchFamily="34" charset="0"/>
              </a:defRPr>
            </a:lvl1pPr>
            <a:lvl2pPr>
              <a:buClr>
                <a:srgbClr val="85C441"/>
              </a:buClr>
              <a:defRPr sz="2000">
                <a:latin typeface="Arial" panose="020B0604020202020204" pitchFamily="34" charset="0"/>
                <a:cs typeface="Arial" panose="020B0604020202020204" pitchFamily="34" charset="0"/>
              </a:defRPr>
            </a:lvl2pPr>
            <a:lvl3pPr>
              <a:buClr>
                <a:srgbClr val="85C441"/>
              </a:buClr>
              <a:defRPr sz="2000">
                <a:latin typeface="Arial" panose="020B0604020202020204" pitchFamily="34" charset="0"/>
                <a:cs typeface="Arial" panose="020B0604020202020204" pitchFamily="34" charset="0"/>
              </a:defRPr>
            </a:lvl3pPr>
            <a:lvl4pPr>
              <a:buClr>
                <a:srgbClr val="85C441"/>
              </a:buClr>
              <a:defRPr sz="2000">
                <a:latin typeface="Arial" panose="020B0604020202020204" pitchFamily="34" charset="0"/>
                <a:cs typeface="Arial" panose="020B0604020202020204" pitchFamily="34" charset="0"/>
              </a:defRPr>
            </a:lvl4pPr>
            <a:lvl5pPr>
              <a:buClr>
                <a:srgbClr val="85C441"/>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3"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t="6122" b="5711"/>
          <a:stretch/>
        </p:blipFill>
        <p:spPr>
          <a:xfrm>
            <a:off x="7596336" y="260768"/>
            <a:ext cx="1408425" cy="1080000"/>
          </a:xfrm>
          <a:prstGeom prst="rect">
            <a:avLst/>
          </a:prstGeom>
        </p:spPr>
      </p:pic>
      <p:sp>
        <p:nvSpPr>
          <p:cNvPr id="11" name="Title 1"/>
          <p:cNvSpPr>
            <a:spLocks noGrp="1"/>
          </p:cNvSpPr>
          <p:nvPr>
            <p:ph type="title"/>
          </p:nvPr>
        </p:nvSpPr>
        <p:spPr>
          <a:xfrm>
            <a:off x="467544" y="260648"/>
            <a:ext cx="7128792" cy="998984"/>
          </a:xfrm>
        </p:spPr>
        <p:txBody>
          <a:bodyPr anchor="b">
            <a:noAutofit/>
          </a:bodyPr>
          <a:lstStyle>
            <a:lvl1pPr algn="l">
              <a:defRPr sz="3200" b="1">
                <a:solidFill>
                  <a:srgbClr val="85C441"/>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cxnSp>
        <p:nvCxnSpPr>
          <p:cNvPr id="14" name="Straight Connector 13"/>
          <p:cNvCxnSpPr/>
          <p:nvPr userDrawn="1"/>
        </p:nvCxnSpPr>
        <p:spPr>
          <a:xfrm>
            <a:off x="467544" y="1268760"/>
            <a:ext cx="7128792" cy="0"/>
          </a:xfrm>
          <a:prstGeom prst="line">
            <a:avLst/>
          </a:prstGeom>
          <a:ln>
            <a:solidFill>
              <a:srgbClr val="85C44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1368442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CC62F-30C0-4A15-BEEE-9BC3816535A8}" type="slidenum">
              <a:rPr lang="en-GB" smtClean="0"/>
              <a:pPr/>
              <a:t>‹#›</a:t>
            </a:fld>
            <a:endParaRPr lang="en-GB" dirty="0"/>
          </a:p>
        </p:txBody>
      </p:sp>
    </p:spTree>
    <p:extLst>
      <p:ext uri="{BB962C8B-B14F-4D97-AF65-F5344CB8AC3E}">
        <p14:creationId xmlns:p14="http://schemas.microsoft.com/office/powerpoint/2010/main" val="3357990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Assessing and Meeting the Needs of Individuals in the Secure Estate Overview</a:t>
            </a:r>
            <a:endParaRPr lang="en-GB" dirty="0"/>
          </a:p>
        </p:txBody>
      </p:sp>
    </p:spTree>
    <p:extLst>
      <p:ext uri="{BB962C8B-B14F-4D97-AF65-F5344CB8AC3E}">
        <p14:creationId xmlns:p14="http://schemas.microsoft.com/office/powerpoint/2010/main" val="2734465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Responsibilities for adults with care and support needs</a:t>
            </a:r>
            <a:endParaRPr lang="en-GB"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804817390"/>
              </p:ext>
            </p:extLst>
          </p:nvPr>
        </p:nvGraphicFramePr>
        <p:xfrm>
          <a:off x="467544" y="1340768"/>
          <a:ext cx="8219255" cy="4844024"/>
        </p:xfrm>
        <a:graphic>
          <a:graphicData uri="http://schemas.openxmlformats.org/drawingml/2006/table">
            <a:tbl>
              <a:tblPr firstRow="1" bandRow="1">
                <a:tableStyleId>{F5AB1C69-6EDB-4FF4-983F-18BD219EF322}</a:tableStyleId>
              </a:tblPr>
              <a:tblGrid>
                <a:gridCol w="1584176"/>
                <a:gridCol w="2520846"/>
                <a:gridCol w="4114233"/>
              </a:tblGrid>
              <a:tr h="400904">
                <a:tc>
                  <a:txBody>
                    <a:bodyPr/>
                    <a:lstStyle/>
                    <a:p>
                      <a:r>
                        <a:rPr lang="en-GB" sz="2000" dirty="0" smtClean="0">
                          <a:latin typeface="Arial" panose="020B0604020202020204" pitchFamily="34" charset="0"/>
                          <a:cs typeface="Arial" panose="020B0604020202020204" pitchFamily="34" charset="0"/>
                        </a:rPr>
                        <a:t>Stage</a:t>
                      </a:r>
                      <a:endParaRPr lang="en-GB" sz="2000" dirty="0">
                        <a:latin typeface="Arial" panose="020B0604020202020204" pitchFamily="34" charset="0"/>
                        <a:cs typeface="Arial" panose="020B0604020202020204" pitchFamily="34" charset="0"/>
                      </a:endParaRPr>
                    </a:p>
                  </a:txBody>
                  <a:tcPr>
                    <a:solidFill>
                      <a:srgbClr val="85C441"/>
                    </a:solidFill>
                  </a:tcPr>
                </a:tc>
                <a:tc>
                  <a:txBody>
                    <a:bodyPr/>
                    <a:lstStyle/>
                    <a:p>
                      <a:r>
                        <a:rPr lang="en-GB" sz="2000" dirty="0" smtClean="0">
                          <a:latin typeface="Arial" panose="020B0604020202020204" pitchFamily="34" charset="0"/>
                          <a:cs typeface="Arial" panose="020B0604020202020204" pitchFamily="34" charset="0"/>
                        </a:rPr>
                        <a:t>Agency</a:t>
                      </a:r>
                      <a:endParaRPr lang="en-GB" sz="2000" dirty="0">
                        <a:latin typeface="Arial" panose="020B0604020202020204" pitchFamily="34" charset="0"/>
                        <a:cs typeface="Arial" panose="020B0604020202020204" pitchFamily="34" charset="0"/>
                      </a:endParaRPr>
                    </a:p>
                  </a:txBody>
                  <a:tcPr>
                    <a:solidFill>
                      <a:srgbClr val="85C441"/>
                    </a:solidFill>
                  </a:tcPr>
                </a:tc>
                <a:tc>
                  <a:txBody>
                    <a:bodyPr/>
                    <a:lstStyle/>
                    <a:p>
                      <a:r>
                        <a:rPr lang="en-GB" sz="2000" dirty="0" smtClean="0">
                          <a:latin typeface="Arial" panose="020B0604020202020204" pitchFamily="34" charset="0"/>
                          <a:cs typeface="Arial" panose="020B0604020202020204" pitchFamily="34" charset="0"/>
                        </a:rPr>
                        <a:t>Responsibility</a:t>
                      </a:r>
                      <a:endParaRPr lang="en-GB" sz="2000" dirty="0">
                        <a:latin typeface="Arial" panose="020B0604020202020204" pitchFamily="34" charset="0"/>
                        <a:cs typeface="Arial" panose="020B0604020202020204" pitchFamily="34" charset="0"/>
                      </a:endParaRPr>
                    </a:p>
                  </a:txBody>
                  <a:tcPr>
                    <a:solidFill>
                      <a:srgbClr val="85C441"/>
                    </a:solidFill>
                  </a:tcPr>
                </a:tc>
              </a:tr>
              <a:tr h="666000">
                <a:tc>
                  <a:txBody>
                    <a:bodyPr/>
                    <a:lstStyle/>
                    <a:p>
                      <a:r>
                        <a:rPr lang="en-GB" sz="2000" dirty="0" smtClean="0">
                          <a:latin typeface="Arial" panose="020B0604020202020204" pitchFamily="34" charset="0"/>
                          <a:cs typeface="Arial" panose="020B0604020202020204" pitchFamily="34" charset="0"/>
                        </a:rPr>
                        <a:t>Pre-sentence</a:t>
                      </a:r>
                      <a:endParaRPr lang="en-GB" sz="20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2000" dirty="0" smtClean="0">
                          <a:latin typeface="Arial" panose="020B0604020202020204" pitchFamily="34" charset="0"/>
                          <a:cs typeface="Arial" panose="020B0604020202020204" pitchFamily="34" charset="0"/>
                        </a:rPr>
                        <a:t>National Probation Service (NPS)</a:t>
                      </a:r>
                      <a:endParaRPr lang="en-GB" sz="20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2000" dirty="0" smtClean="0">
                          <a:latin typeface="Arial" panose="020B0604020202020204" pitchFamily="34" charset="0"/>
                          <a:cs typeface="Arial" panose="020B0604020202020204" pitchFamily="34" charset="0"/>
                        </a:rPr>
                        <a:t>Complete pre-sentence report</a:t>
                      </a:r>
                      <a:endParaRPr lang="en-GB" sz="2000" dirty="0">
                        <a:latin typeface="Arial" panose="020B0604020202020204" pitchFamily="34" charset="0"/>
                        <a:cs typeface="Arial" panose="020B0604020202020204" pitchFamily="34" charset="0"/>
                      </a:endParaRPr>
                    </a:p>
                  </a:txBody>
                  <a:tcPr>
                    <a:solidFill>
                      <a:srgbClr val="C5E3A5"/>
                    </a:solidFill>
                  </a:tcPr>
                </a:tc>
              </a:tr>
              <a:tr h="666000">
                <a:tc>
                  <a:txBody>
                    <a:bodyPr/>
                    <a:lstStyle/>
                    <a:p>
                      <a:r>
                        <a:rPr lang="en-GB" sz="2000" dirty="0" smtClean="0">
                          <a:latin typeface="Arial" panose="020B0604020202020204" pitchFamily="34" charset="0"/>
                          <a:cs typeface="Arial" panose="020B0604020202020204" pitchFamily="34" charset="0"/>
                        </a:rPr>
                        <a:t>On reception</a:t>
                      </a:r>
                      <a:endParaRPr lang="en-GB" sz="20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2000" dirty="0" smtClean="0">
                          <a:solidFill>
                            <a:schemeClr val="tx1"/>
                          </a:solidFill>
                          <a:latin typeface="Arial" panose="020B0604020202020204" pitchFamily="34" charset="0"/>
                          <a:cs typeface="Arial" panose="020B0604020202020204" pitchFamily="34" charset="0"/>
                        </a:rPr>
                        <a:t>Secure</a:t>
                      </a:r>
                      <a:r>
                        <a:rPr lang="en-GB" sz="2000" baseline="0" dirty="0" smtClean="0">
                          <a:solidFill>
                            <a:schemeClr val="tx1"/>
                          </a:solidFill>
                          <a:latin typeface="Arial" panose="020B0604020202020204" pitchFamily="34" charset="0"/>
                          <a:cs typeface="Arial" panose="020B0604020202020204" pitchFamily="34" charset="0"/>
                        </a:rPr>
                        <a:t> Estate</a:t>
                      </a:r>
                      <a:endParaRPr lang="en-GB" sz="2000" dirty="0">
                        <a:solidFill>
                          <a:schemeClr val="tx1"/>
                        </a:solidFill>
                        <a:latin typeface="Arial" panose="020B0604020202020204" pitchFamily="34" charset="0"/>
                        <a:cs typeface="Arial" panose="020B0604020202020204" pitchFamily="34" charset="0"/>
                      </a:endParaRPr>
                    </a:p>
                  </a:txBody>
                  <a:tcPr>
                    <a:solidFill>
                      <a:srgbClr val="ECF6E2"/>
                    </a:solidFill>
                  </a:tcPr>
                </a:tc>
                <a:tc>
                  <a:txBody>
                    <a:bodyPr/>
                    <a:lstStyle/>
                    <a:p>
                      <a:r>
                        <a:rPr lang="en-GB" sz="2000" dirty="0" smtClean="0">
                          <a:solidFill>
                            <a:schemeClr val="tx1"/>
                          </a:solidFill>
                          <a:latin typeface="Arial" panose="020B0604020202020204" pitchFamily="34" charset="0"/>
                          <a:cs typeface="Arial" panose="020B0604020202020204" pitchFamily="34" charset="0"/>
                        </a:rPr>
                        <a:t>Undertake screening</a:t>
                      </a:r>
                      <a:endParaRPr lang="en-GB" sz="2000" dirty="0">
                        <a:solidFill>
                          <a:schemeClr val="tx1"/>
                        </a:solidFill>
                        <a:latin typeface="Arial" panose="020B0604020202020204" pitchFamily="34" charset="0"/>
                        <a:cs typeface="Arial" panose="020B0604020202020204" pitchFamily="34" charset="0"/>
                      </a:endParaRPr>
                    </a:p>
                  </a:txBody>
                  <a:tcPr>
                    <a:solidFill>
                      <a:srgbClr val="ECF6E2"/>
                    </a:solidFill>
                  </a:tcPr>
                </a:tc>
              </a:tr>
              <a:tr h="666000">
                <a:tc>
                  <a:txBody>
                    <a:bodyPr/>
                    <a:lstStyle/>
                    <a:p>
                      <a:r>
                        <a:rPr lang="en-GB" sz="2000" dirty="0" smtClean="0">
                          <a:latin typeface="Arial" panose="020B0604020202020204" pitchFamily="34" charset="0"/>
                          <a:cs typeface="Arial" panose="020B0604020202020204" pitchFamily="34" charset="0"/>
                        </a:rPr>
                        <a:t>On reception</a:t>
                      </a:r>
                      <a:endParaRPr lang="en-GB" sz="20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2000" dirty="0" smtClean="0">
                          <a:solidFill>
                            <a:schemeClr val="tx1"/>
                          </a:solidFill>
                          <a:latin typeface="Arial" panose="020B0604020202020204" pitchFamily="34" charset="0"/>
                          <a:cs typeface="Arial" panose="020B0604020202020204" pitchFamily="34" charset="0"/>
                        </a:rPr>
                        <a:t>Health</a:t>
                      </a:r>
                      <a:endParaRPr lang="en-GB" sz="2000" dirty="0">
                        <a:solidFill>
                          <a:schemeClr val="tx1"/>
                        </a:solidFill>
                        <a:latin typeface="Arial" panose="020B0604020202020204" pitchFamily="34" charset="0"/>
                        <a:cs typeface="Arial" panose="020B0604020202020204" pitchFamily="34" charset="0"/>
                      </a:endParaRPr>
                    </a:p>
                  </a:txBody>
                  <a:tcPr>
                    <a:solidFill>
                      <a:srgbClr val="C5E3A5"/>
                    </a:solidFill>
                  </a:tcPr>
                </a:tc>
                <a:tc>
                  <a:txBody>
                    <a:bodyPr/>
                    <a:lstStyle/>
                    <a:p>
                      <a:r>
                        <a:rPr lang="en-GB" sz="2000" dirty="0" smtClean="0">
                          <a:solidFill>
                            <a:schemeClr val="tx1"/>
                          </a:solidFill>
                          <a:latin typeface="Arial" panose="020B0604020202020204" pitchFamily="34" charset="0"/>
                          <a:cs typeface="Arial" panose="020B0604020202020204" pitchFamily="34" charset="0"/>
                        </a:rPr>
                        <a:t>Undertake health assessment</a:t>
                      </a:r>
                      <a:endParaRPr lang="en-GB" sz="2000" dirty="0">
                        <a:solidFill>
                          <a:schemeClr val="tx1"/>
                        </a:solidFill>
                        <a:latin typeface="Arial" panose="020B0604020202020204" pitchFamily="34" charset="0"/>
                        <a:cs typeface="Arial" panose="020B0604020202020204" pitchFamily="34" charset="0"/>
                      </a:endParaRPr>
                    </a:p>
                  </a:txBody>
                  <a:tcPr>
                    <a:solidFill>
                      <a:srgbClr val="C5E3A5"/>
                    </a:solidFill>
                  </a:tcPr>
                </a:tc>
              </a:tr>
              <a:tr h="666000">
                <a:tc>
                  <a:txBody>
                    <a:bodyPr/>
                    <a:lstStyle/>
                    <a:p>
                      <a:r>
                        <a:rPr lang="en-GB" sz="2000" dirty="0" smtClean="0">
                          <a:latin typeface="Arial" panose="020B0604020202020204" pitchFamily="34" charset="0"/>
                          <a:cs typeface="Arial" panose="020B0604020202020204" pitchFamily="34" charset="0"/>
                        </a:rPr>
                        <a:t>In custody</a:t>
                      </a:r>
                      <a:endParaRPr lang="en-GB" sz="20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2000" dirty="0" smtClean="0">
                          <a:latin typeface="Arial" panose="020B0604020202020204" pitchFamily="34" charset="0"/>
                          <a:cs typeface="Arial" panose="020B0604020202020204" pitchFamily="34" charset="0"/>
                        </a:rPr>
                        <a:t>Local authority</a:t>
                      </a:r>
                      <a:endParaRPr lang="en-GB" sz="20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2000" dirty="0" smtClean="0">
                          <a:latin typeface="Arial" panose="020B0604020202020204" pitchFamily="34" charset="0"/>
                          <a:cs typeface="Arial" panose="020B0604020202020204" pitchFamily="34" charset="0"/>
                        </a:rPr>
                        <a:t>Assessment and care planning</a:t>
                      </a:r>
                      <a:endParaRPr lang="en-GB" sz="2000" dirty="0">
                        <a:latin typeface="Arial" panose="020B0604020202020204" pitchFamily="34" charset="0"/>
                        <a:cs typeface="Arial" panose="020B0604020202020204" pitchFamily="34" charset="0"/>
                      </a:endParaRPr>
                    </a:p>
                  </a:txBody>
                  <a:tcPr>
                    <a:solidFill>
                      <a:srgbClr val="ECF6E2"/>
                    </a:solidFill>
                  </a:tcPr>
                </a:tc>
              </a:tr>
              <a:tr h="100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latin typeface="Arial" panose="020B0604020202020204" pitchFamily="34" charset="0"/>
                          <a:cs typeface="Arial" panose="020B0604020202020204" pitchFamily="34" charset="0"/>
                        </a:rPr>
                        <a:t>Pre-release</a:t>
                      </a:r>
                      <a:endParaRPr lang="en-GB" sz="2000" dirty="0">
                        <a:latin typeface="Arial" panose="020B0604020202020204" pitchFamily="34" charset="0"/>
                        <a:cs typeface="Arial" panose="020B0604020202020204" pitchFamily="34" charset="0"/>
                      </a:endParaRPr>
                    </a:p>
                  </a:txBody>
                  <a:tcPr>
                    <a:solidFill>
                      <a:srgbClr val="C5E3A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latin typeface="Arial" panose="020B0604020202020204" pitchFamily="34" charset="0"/>
                          <a:cs typeface="Arial" panose="020B0604020202020204" pitchFamily="34" charset="0"/>
                        </a:rPr>
                        <a:t>Community Rehabilitation Company Wales</a:t>
                      </a:r>
                      <a:endParaRPr lang="en-GB" sz="20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2000" dirty="0" smtClean="0">
                          <a:latin typeface="Arial" panose="020B0604020202020204" pitchFamily="34" charset="0"/>
                          <a:cs typeface="Arial" panose="020B0604020202020204" pitchFamily="34" charset="0"/>
                        </a:rPr>
                        <a:t>Instigate release preparation</a:t>
                      </a:r>
                      <a:endParaRPr lang="en-GB" sz="2000" dirty="0">
                        <a:latin typeface="Arial" panose="020B0604020202020204" pitchFamily="34" charset="0"/>
                        <a:cs typeface="Arial" panose="020B0604020202020204" pitchFamily="34" charset="0"/>
                      </a:endParaRPr>
                    </a:p>
                  </a:txBody>
                  <a:tcPr>
                    <a:solidFill>
                      <a:srgbClr val="C5E3A5"/>
                    </a:solidFill>
                  </a:tcPr>
                </a:tc>
              </a:tr>
              <a:tr h="666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latin typeface="Arial" panose="020B0604020202020204" pitchFamily="34" charset="0"/>
                          <a:cs typeface="Arial" panose="020B0604020202020204" pitchFamily="34" charset="0"/>
                        </a:rPr>
                        <a:t>Pre-release</a:t>
                      </a:r>
                    </a:p>
                  </a:txBody>
                  <a:tcPr>
                    <a:solidFill>
                      <a:srgbClr val="ECF6E2"/>
                    </a:solidFill>
                  </a:tcPr>
                </a:tc>
                <a:tc>
                  <a:txBody>
                    <a:bodyPr/>
                    <a:lstStyle/>
                    <a:p>
                      <a:r>
                        <a:rPr lang="en-GB" sz="2000" dirty="0" smtClean="0">
                          <a:latin typeface="Arial" panose="020B0604020202020204" pitchFamily="34" charset="0"/>
                          <a:cs typeface="Arial" panose="020B0604020202020204" pitchFamily="34" charset="0"/>
                        </a:rPr>
                        <a:t>Housing</a:t>
                      </a:r>
                      <a:endParaRPr lang="en-GB" sz="20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2000" dirty="0" smtClean="0">
                          <a:latin typeface="Arial" panose="020B0604020202020204" pitchFamily="34" charset="0"/>
                          <a:cs typeface="Arial" panose="020B0604020202020204" pitchFamily="34" charset="0"/>
                        </a:rPr>
                        <a:t>Undertake housing assessment</a:t>
                      </a:r>
                      <a:endParaRPr lang="en-GB" sz="2000" dirty="0">
                        <a:latin typeface="Arial" panose="020B0604020202020204" pitchFamily="34" charset="0"/>
                        <a:cs typeface="Arial" panose="020B0604020202020204" pitchFamily="34" charset="0"/>
                      </a:endParaRPr>
                    </a:p>
                  </a:txBody>
                  <a:tcPr>
                    <a:solidFill>
                      <a:srgbClr val="ECF6E2"/>
                    </a:solidFill>
                  </a:tcPr>
                </a:tc>
              </a:tr>
            </a:tbl>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9</a:t>
            </a:fld>
            <a:endParaRPr lang="en-GB" dirty="0"/>
          </a:p>
        </p:txBody>
      </p:sp>
    </p:spTree>
    <p:extLst>
      <p:ext uri="{BB962C8B-B14F-4D97-AF65-F5344CB8AC3E}">
        <p14:creationId xmlns:p14="http://schemas.microsoft.com/office/powerpoint/2010/main" val="2114744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Responsibilities for children with care and support needs</a:t>
            </a:r>
            <a:endParaRPr lang="en-GB"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943413871"/>
              </p:ext>
            </p:extLst>
          </p:nvPr>
        </p:nvGraphicFramePr>
        <p:xfrm>
          <a:off x="467544" y="1340768"/>
          <a:ext cx="8219255" cy="4661480"/>
        </p:xfrm>
        <a:graphic>
          <a:graphicData uri="http://schemas.openxmlformats.org/drawingml/2006/table">
            <a:tbl>
              <a:tblPr firstRow="1" bandRow="1">
                <a:tableStyleId>{F5AB1C69-6EDB-4FF4-983F-18BD219EF322}</a:tableStyleId>
              </a:tblPr>
              <a:tblGrid>
                <a:gridCol w="1584176"/>
                <a:gridCol w="2520846"/>
                <a:gridCol w="4114233"/>
              </a:tblGrid>
              <a:tr h="400904">
                <a:tc>
                  <a:txBody>
                    <a:bodyPr/>
                    <a:lstStyle/>
                    <a:p>
                      <a:r>
                        <a:rPr lang="en-GB" sz="2000" dirty="0" smtClean="0">
                          <a:latin typeface="Arial" panose="020B0604020202020204" pitchFamily="34" charset="0"/>
                          <a:cs typeface="Arial" panose="020B0604020202020204" pitchFamily="34" charset="0"/>
                        </a:rPr>
                        <a:t>Stage</a:t>
                      </a:r>
                      <a:endParaRPr lang="en-GB" sz="2000" dirty="0">
                        <a:latin typeface="Arial" panose="020B0604020202020204" pitchFamily="34" charset="0"/>
                        <a:cs typeface="Arial" panose="020B0604020202020204" pitchFamily="34" charset="0"/>
                      </a:endParaRPr>
                    </a:p>
                  </a:txBody>
                  <a:tcPr>
                    <a:solidFill>
                      <a:srgbClr val="85C441"/>
                    </a:solidFill>
                  </a:tcPr>
                </a:tc>
                <a:tc>
                  <a:txBody>
                    <a:bodyPr/>
                    <a:lstStyle/>
                    <a:p>
                      <a:r>
                        <a:rPr lang="en-GB" sz="2000" dirty="0" smtClean="0">
                          <a:latin typeface="Arial" panose="020B0604020202020204" pitchFamily="34" charset="0"/>
                          <a:cs typeface="Arial" panose="020B0604020202020204" pitchFamily="34" charset="0"/>
                        </a:rPr>
                        <a:t>Agency</a:t>
                      </a:r>
                      <a:endParaRPr lang="en-GB" sz="2000" dirty="0">
                        <a:latin typeface="Arial" panose="020B0604020202020204" pitchFamily="34" charset="0"/>
                        <a:cs typeface="Arial" panose="020B0604020202020204" pitchFamily="34" charset="0"/>
                      </a:endParaRPr>
                    </a:p>
                  </a:txBody>
                  <a:tcPr>
                    <a:solidFill>
                      <a:srgbClr val="85C441"/>
                    </a:solidFill>
                  </a:tcPr>
                </a:tc>
                <a:tc>
                  <a:txBody>
                    <a:bodyPr/>
                    <a:lstStyle/>
                    <a:p>
                      <a:r>
                        <a:rPr lang="en-GB" sz="2000" dirty="0" smtClean="0">
                          <a:latin typeface="Arial" panose="020B0604020202020204" pitchFamily="34" charset="0"/>
                          <a:cs typeface="Arial" panose="020B0604020202020204" pitchFamily="34" charset="0"/>
                        </a:rPr>
                        <a:t>Responsibility</a:t>
                      </a:r>
                      <a:endParaRPr lang="en-GB" sz="2000" dirty="0">
                        <a:latin typeface="Arial" panose="020B0604020202020204" pitchFamily="34" charset="0"/>
                        <a:cs typeface="Arial" panose="020B0604020202020204" pitchFamily="34" charset="0"/>
                      </a:endParaRPr>
                    </a:p>
                  </a:txBody>
                  <a:tcPr>
                    <a:solidFill>
                      <a:srgbClr val="85C441"/>
                    </a:solidFill>
                  </a:tcPr>
                </a:tc>
              </a:tr>
              <a:tr h="666000">
                <a:tc>
                  <a:txBody>
                    <a:bodyPr/>
                    <a:lstStyle/>
                    <a:p>
                      <a:r>
                        <a:rPr lang="en-GB" sz="2000" dirty="0" smtClean="0">
                          <a:latin typeface="Arial" panose="020B0604020202020204" pitchFamily="34" charset="0"/>
                          <a:cs typeface="Arial" panose="020B0604020202020204" pitchFamily="34" charset="0"/>
                        </a:rPr>
                        <a:t>Pre-sentence</a:t>
                      </a:r>
                      <a:endParaRPr lang="en-GB" sz="20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2000" dirty="0" smtClean="0">
                          <a:latin typeface="Arial" panose="020B0604020202020204" pitchFamily="34" charset="0"/>
                          <a:cs typeface="Arial" panose="020B0604020202020204" pitchFamily="34" charset="0"/>
                        </a:rPr>
                        <a:t>Youth Offending Team (YOT)</a:t>
                      </a:r>
                      <a:endParaRPr lang="en-GB" sz="20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2000" dirty="0" smtClean="0">
                          <a:latin typeface="Arial" panose="020B0604020202020204" pitchFamily="34" charset="0"/>
                          <a:cs typeface="Arial" panose="020B0604020202020204" pitchFamily="34" charset="0"/>
                        </a:rPr>
                        <a:t>Complete pre-sentence report</a:t>
                      </a:r>
                      <a:endParaRPr lang="en-GB" sz="2000" dirty="0">
                        <a:latin typeface="Arial" panose="020B0604020202020204" pitchFamily="34" charset="0"/>
                        <a:cs typeface="Arial" panose="020B0604020202020204" pitchFamily="34" charset="0"/>
                      </a:endParaRPr>
                    </a:p>
                  </a:txBody>
                  <a:tcPr>
                    <a:solidFill>
                      <a:srgbClr val="C5E3A5"/>
                    </a:solidFill>
                  </a:tcPr>
                </a:tc>
              </a:tr>
              <a:tr h="666000">
                <a:tc>
                  <a:txBody>
                    <a:bodyPr/>
                    <a:lstStyle/>
                    <a:p>
                      <a:r>
                        <a:rPr lang="en-GB" sz="2000" dirty="0" smtClean="0">
                          <a:latin typeface="Arial" panose="020B0604020202020204" pitchFamily="34" charset="0"/>
                          <a:cs typeface="Arial" panose="020B0604020202020204" pitchFamily="34" charset="0"/>
                        </a:rPr>
                        <a:t>On reception</a:t>
                      </a:r>
                      <a:endParaRPr lang="en-GB" sz="20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2000" dirty="0" smtClean="0">
                          <a:solidFill>
                            <a:schemeClr val="tx1"/>
                          </a:solidFill>
                          <a:latin typeface="Arial" panose="020B0604020202020204" pitchFamily="34" charset="0"/>
                          <a:cs typeface="Arial" panose="020B0604020202020204" pitchFamily="34" charset="0"/>
                        </a:rPr>
                        <a:t>Secure estate</a:t>
                      </a:r>
                      <a:endParaRPr lang="en-GB" sz="2000" dirty="0">
                        <a:solidFill>
                          <a:schemeClr val="tx1"/>
                        </a:solidFill>
                        <a:latin typeface="Arial" panose="020B0604020202020204" pitchFamily="34" charset="0"/>
                        <a:cs typeface="Arial" panose="020B0604020202020204" pitchFamily="34" charset="0"/>
                      </a:endParaRPr>
                    </a:p>
                  </a:txBody>
                  <a:tcPr>
                    <a:solidFill>
                      <a:srgbClr val="ECF6E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solidFill>
                          <a:latin typeface="Arial" panose="020B0604020202020204" pitchFamily="34" charset="0"/>
                          <a:cs typeface="Arial" panose="020B0604020202020204" pitchFamily="34" charset="0"/>
                        </a:rPr>
                        <a:t>Undertake screening</a:t>
                      </a:r>
                    </a:p>
                    <a:p>
                      <a:r>
                        <a:rPr lang="en-GB" sz="2000" dirty="0" smtClean="0">
                          <a:solidFill>
                            <a:schemeClr val="tx1"/>
                          </a:solidFill>
                          <a:latin typeface="Arial" panose="020B0604020202020204" pitchFamily="34" charset="0"/>
                          <a:cs typeface="Arial" panose="020B0604020202020204" pitchFamily="34" charset="0"/>
                        </a:rPr>
                        <a:t> </a:t>
                      </a:r>
                      <a:endParaRPr lang="en-GB" sz="2000" dirty="0">
                        <a:solidFill>
                          <a:schemeClr val="tx1"/>
                        </a:solidFill>
                        <a:latin typeface="Arial" panose="020B0604020202020204" pitchFamily="34" charset="0"/>
                        <a:cs typeface="Arial" panose="020B0604020202020204" pitchFamily="34" charset="0"/>
                      </a:endParaRPr>
                    </a:p>
                  </a:txBody>
                  <a:tcPr>
                    <a:solidFill>
                      <a:srgbClr val="ECF6E2"/>
                    </a:solidFill>
                  </a:tcPr>
                </a:tc>
              </a:tr>
              <a:tr h="666000">
                <a:tc>
                  <a:txBody>
                    <a:bodyPr/>
                    <a:lstStyle/>
                    <a:p>
                      <a:r>
                        <a:rPr lang="en-GB" sz="2000" dirty="0" smtClean="0">
                          <a:latin typeface="Arial" panose="020B0604020202020204" pitchFamily="34" charset="0"/>
                          <a:cs typeface="Arial" panose="020B0604020202020204" pitchFamily="34" charset="0"/>
                        </a:rPr>
                        <a:t>On reception</a:t>
                      </a:r>
                      <a:endParaRPr lang="en-GB" sz="2000" dirty="0">
                        <a:latin typeface="Arial" panose="020B0604020202020204" pitchFamily="34" charset="0"/>
                        <a:cs typeface="Arial" panose="020B0604020202020204" pitchFamily="34" charset="0"/>
                      </a:endParaRPr>
                    </a:p>
                  </a:txBody>
                  <a:tcPr>
                    <a:solidFill>
                      <a:srgbClr val="C5E3A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solidFill>
                          <a:latin typeface="Arial" panose="020B0604020202020204" pitchFamily="34" charset="0"/>
                          <a:cs typeface="Arial" panose="020B0604020202020204" pitchFamily="34" charset="0"/>
                        </a:rPr>
                        <a:t>Health</a:t>
                      </a:r>
                    </a:p>
                    <a:p>
                      <a:endParaRPr lang="en-GB" sz="2000" dirty="0">
                        <a:solidFill>
                          <a:schemeClr val="tx1"/>
                        </a:solidFill>
                        <a:latin typeface="Arial" panose="020B0604020202020204" pitchFamily="34" charset="0"/>
                        <a:cs typeface="Arial" panose="020B0604020202020204" pitchFamily="34" charset="0"/>
                      </a:endParaRPr>
                    </a:p>
                  </a:txBody>
                  <a:tcPr>
                    <a:solidFill>
                      <a:srgbClr val="C5E3A5"/>
                    </a:solidFill>
                  </a:tcPr>
                </a:tc>
                <a:tc>
                  <a:txBody>
                    <a:bodyPr/>
                    <a:lstStyle/>
                    <a:p>
                      <a:r>
                        <a:rPr lang="en-GB" sz="2000" dirty="0" smtClean="0">
                          <a:solidFill>
                            <a:schemeClr val="tx1"/>
                          </a:solidFill>
                          <a:latin typeface="Arial" panose="020B0604020202020204" pitchFamily="34" charset="0"/>
                          <a:cs typeface="Arial" panose="020B0604020202020204" pitchFamily="34" charset="0"/>
                        </a:rPr>
                        <a:t>Undertake health assessment</a:t>
                      </a:r>
                      <a:endParaRPr lang="en-GB" sz="2000" dirty="0">
                        <a:solidFill>
                          <a:schemeClr val="tx1"/>
                        </a:solidFill>
                        <a:latin typeface="Arial" panose="020B0604020202020204" pitchFamily="34" charset="0"/>
                        <a:cs typeface="Arial" panose="020B0604020202020204" pitchFamily="34" charset="0"/>
                      </a:endParaRPr>
                    </a:p>
                  </a:txBody>
                  <a:tcPr>
                    <a:solidFill>
                      <a:srgbClr val="C5E3A5"/>
                    </a:solidFill>
                  </a:tcPr>
                </a:tc>
              </a:tr>
              <a:tr h="666000">
                <a:tc>
                  <a:txBody>
                    <a:bodyPr/>
                    <a:lstStyle/>
                    <a:p>
                      <a:r>
                        <a:rPr lang="en-GB" sz="2000" dirty="0" smtClean="0">
                          <a:latin typeface="Arial" panose="020B0604020202020204" pitchFamily="34" charset="0"/>
                          <a:cs typeface="Arial" panose="020B0604020202020204" pitchFamily="34" charset="0"/>
                        </a:rPr>
                        <a:t>In custody</a:t>
                      </a:r>
                      <a:endParaRPr lang="en-GB" sz="20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2000" dirty="0" smtClean="0">
                          <a:latin typeface="Arial" panose="020B0604020202020204" pitchFamily="34" charset="0"/>
                          <a:cs typeface="Arial" panose="020B0604020202020204" pitchFamily="34" charset="0"/>
                        </a:rPr>
                        <a:t>Local authority</a:t>
                      </a:r>
                      <a:endParaRPr lang="en-GB" sz="20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2000" dirty="0" smtClean="0">
                          <a:latin typeface="Arial" panose="020B0604020202020204" pitchFamily="34" charset="0"/>
                          <a:cs typeface="Arial" panose="020B0604020202020204" pitchFamily="34" charset="0"/>
                        </a:rPr>
                        <a:t>Initial visit within 10 days</a:t>
                      </a:r>
                    </a:p>
                    <a:p>
                      <a:r>
                        <a:rPr lang="en-GB" sz="2000" dirty="0" smtClean="0">
                          <a:latin typeface="Arial" panose="020B0604020202020204" pitchFamily="34" charset="0"/>
                          <a:cs typeface="Arial" panose="020B0604020202020204" pitchFamily="34" charset="0"/>
                        </a:rPr>
                        <a:t>Assessment </a:t>
                      </a:r>
                      <a:r>
                        <a:rPr lang="en-GB" sz="2000" dirty="0" smtClean="0">
                          <a:latin typeface="Arial" panose="020B0604020202020204" pitchFamily="34" charset="0"/>
                          <a:cs typeface="Arial" panose="020B0604020202020204" pitchFamily="34" charset="0"/>
                        </a:rPr>
                        <a:t>and care planning</a:t>
                      </a:r>
                      <a:endParaRPr lang="en-GB" sz="2000" dirty="0">
                        <a:latin typeface="Arial" panose="020B0604020202020204" pitchFamily="34" charset="0"/>
                        <a:cs typeface="Arial" panose="020B0604020202020204" pitchFamily="34" charset="0"/>
                      </a:endParaRPr>
                    </a:p>
                  </a:txBody>
                  <a:tcPr>
                    <a:solidFill>
                      <a:srgbClr val="ECF6E2"/>
                    </a:solidFill>
                  </a:tcPr>
                </a:tc>
              </a:tr>
              <a:tr h="7904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latin typeface="Arial" panose="020B0604020202020204" pitchFamily="34" charset="0"/>
                          <a:cs typeface="Arial" panose="020B0604020202020204" pitchFamily="34" charset="0"/>
                        </a:rPr>
                        <a:t>Pre-release</a:t>
                      </a:r>
                      <a:endParaRPr lang="en-GB" sz="20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2000" dirty="0" smtClean="0">
                          <a:latin typeface="Arial" panose="020B0604020202020204" pitchFamily="34" charset="0"/>
                          <a:cs typeface="Arial" panose="020B0604020202020204" pitchFamily="34" charset="0"/>
                        </a:rPr>
                        <a:t>Youth Offending Team (YOT)</a:t>
                      </a:r>
                      <a:endParaRPr lang="en-GB" sz="20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2000" dirty="0" smtClean="0">
                          <a:latin typeface="Arial" panose="020B0604020202020204" pitchFamily="34" charset="0"/>
                          <a:cs typeface="Arial" panose="020B0604020202020204" pitchFamily="34" charset="0"/>
                        </a:rPr>
                        <a:t>Instigate release preparation</a:t>
                      </a:r>
                      <a:endParaRPr lang="en-GB" sz="2000" dirty="0">
                        <a:latin typeface="Arial" panose="020B0604020202020204" pitchFamily="34" charset="0"/>
                        <a:cs typeface="Arial" panose="020B0604020202020204" pitchFamily="34" charset="0"/>
                      </a:endParaRPr>
                    </a:p>
                  </a:txBody>
                  <a:tcPr>
                    <a:solidFill>
                      <a:srgbClr val="C5E3A5"/>
                    </a:solidFill>
                  </a:tcPr>
                </a:tc>
              </a:tr>
              <a:tr h="666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latin typeface="Arial" panose="020B0604020202020204" pitchFamily="34" charset="0"/>
                          <a:cs typeface="Arial" panose="020B0604020202020204" pitchFamily="34" charset="0"/>
                        </a:rPr>
                        <a:t>Pre-release</a:t>
                      </a:r>
                    </a:p>
                  </a:txBody>
                  <a:tcPr>
                    <a:solidFill>
                      <a:srgbClr val="ECF6E2"/>
                    </a:solidFill>
                  </a:tcPr>
                </a:tc>
                <a:tc>
                  <a:txBody>
                    <a:bodyPr/>
                    <a:lstStyle/>
                    <a:p>
                      <a:r>
                        <a:rPr lang="en-GB" sz="2000" dirty="0" smtClean="0">
                          <a:latin typeface="Arial" panose="020B0604020202020204" pitchFamily="34" charset="0"/>
                          <a:cs typeface="Arial" panose="020B0604020202020204" pitchFamily="34" charset="0"/>
                        </a:rPr>
                        <a:t>Housing</a:t>
                      </a:r>
                      <a:endParaRPr lang="en-GB" sz="20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2000" dirty="0" smtClean="0">
                          <a:latin typeface="Arial" panose="020B0604020202020204" pitchFamily="34" charset="0"/>
                          <a:cs typeface="Arial" panose="020B0604020202020204" pitchFamily="34" charset="0"/>
                        </a:rPr>
                        <a:t>Undertake housing assessment</a:t>
                      </a:r>
                      <a:endParaRPr lang="en-GB" sz="2000" dirty="0">
                        <a:latin typeface="Arial" panose="020B0604020202020204" pitchFamily="34" charset="0"/>
                        <a:cs typeface="Arial" panose="020B0604020202020204" pitchFamily="34" charset="0"/>
                      </a:endParaRPr>
                    </a:p>
                  </a:txBody>
                  <a:tcPr>
                    <a:solidFill>
                      <a:srgbClr val="ECF6E2"/>
                    </a:solidFill>
                  </a:tcPr>
                </a:tc>
              </a:tr>
            </a:tbl>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10</a:t>
            </a:fld>
            <a:endParaRPr lang="en-GB" dirty="0"/>
          </a:p>
        </p:txBody>
      </p:sp>
    </p:spTree>
    <p:extLst>
      <p:ext uri="{BB962C8B-B14F-4D97-AF65-F5344CB8AC3E}">
        <p14:creationId xmlns:p14="http://schemas.microsoft.com/office/powerpoint/2010/main" val="3266410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Well-being and other </a:t>
            </a:r>
            <a:r>
              <a:rPr lang="en-GB" dirty="0" smtClean="0"/>
              <a:t/>
            </a:r>
            <a:br>
              <a:rPr lang="en-GB" dirty="0" smtClean="0"/>
            </a:br>
            <a:r>
              <a:rPr lang="en-GB" dirty="0" smtClean="0"/>
              <a:t>overarching </a:t>
            </a:r>
            <a:r>
              <a:rPr lang="en-GB" dirty="0" smtClean="0"/>
              <a:t>duties</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The Act aims to change the way people’s care and support needs are </a:t>
            </a:r>
            <a:r>
              <a:rPr lang="en-GB" dirty="0" smtClean="0"/>
              <a:t>met.</a:t>
            </a:r>
            <a:endParaRPr lang="en-GB" dirty="0" smtClean="0"/>
          </a:p>
          <a:p>
            <a:pPr marL="0" indent="0">
              <a:buNone/>
            </a:pPr>
            <a:endParaRPr lang="en-GB" dirty="0" smtClean="0"/>
          </a:p>
          <a:p>
            <a:pPr marL="0" indent="0">
              <a:buNone/>
            </a:pPr>
            <a:endParaRPr lang="en-GB" dirty="0"/>
          </a:p>
          <a:p>
            <a:pPr marL="0" indent="0">
              <a:buNone/>
            </a:pPr>
            <a:endParaRPr lang="en-GB" dirty="0" smtClean="0"/>
          </a:p>
        </p:txBody>
      </p:sp>
      <p:sp>
        <p:nvSpPr>
          <p:cNvPr id="6" name="Slide Number Placeholder 5"/>
          <p:cNvSpPr>
            <a:spLocks noGrp="1"/>
          </p:cNvSpPr>
          <p:nvPr>
            <p:ph type="sldNum" sz="quarter" idx="12"/>
          </p:nvPr>
        </p:nvSpPr>
        <p:spPr/>
        <p:txBody>
          <a:bodyPr/>
          <a:lstStyle/>
          <a:p>
            <a:fld id="{259CC62F-30C0-4A15-BEEE-9BC3816535A8}" type="slidenum">
              <a:rPr lang="en-GB" smtClean="0"/>
              <a:pPr/>
              <a:t>1</a:t>
            </a:fld>
            <a:endParaRPr lang="en-GB" dirty="0"/>
          </a:p>
        </p:txBody>
      </p:sp>
      <p:sp>
        <p:nvSpPr>
          <p:cNvPr id="8" name="Rounded Rectangular Callout 7"/>
          <p:cNvSpPr/>
          <p:nvPr/>
        </p:nvSpPr>
        <p:spPr>
          <a:xfrm>
            <a:off x="3888338" y="2231941"/>
            <a:ext cx="4608512" cy="2374851"/>
          </a:xfrm>
          <a:prstGeom prst="wedgeRoundRectCallout">
            <a:avLst/>
          </a:prstGeom>
          <a:solidFill>
            <a:srgbClr val="85C44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prstClr val="white"/>
                </a:solidFill>
                <a:latin typeface="Arial" panose="020B0604020202020204" pitchFamily="34" charset="0"/>
                <a:cs typeface="Arial" panose="020B0604020202020204" pitchFamily="34" charset="0"/>
              </a:rPr>
              <a:t>A person exercising functions under this Act </a:t>
            </a:r>
            <a:r>
              <a:rPr lang="en-GB" sz="2400" b="1" dirty="0">
                <a:solidFill>
                  <a:prstClr val="white"/>
                </a:solidFill>
                <a:latin typeface="Arial" panose="020B0604020202020204" pitchFamily="34" charset="0"/>
                <a:cs typeface="Arial" panose="020B0604020202020204" pitchFamily="34" charset="0"/>
              </a:rPr>
              <a:t>must </a:t>
            </a:r>
            <a:r>
              <a:rPr lang="en-GB" sz="2400" dirty="0">
                <a:solidFill>
                  <a:prstClr val="white"/>
                </a:solidFill>
                <a:latin typeface="Arial" panose="020B0604020202020204" pitchFamily="34" charset="0"/>
                <a:cs typeface="Arial" panose="020B0604020202020204" pitchFamily="34" charset="0"/>
              </a:rPr>
              <a:t>seek to promote the well-being of </a:t>
            </a:r>
            <a:r>
              <a:rPr lang="en-GB" sz="2400" dirty="0" smtClean="0">
                <a:solidFill>
                  <a:prstClr val="white"/>
                </a:solidFill>
                <a:latin typeface="Arial" panose="020B0604020202020204" pitchFamily="34" charset="0"/>
                <a:cs typeface="Arial" panose="020B0604020202020204" pitchFamily="34" charset="0"/>
              </a:rPr>
              <a:t>people who need care and support</a:t>
            </a:r>
          </a:p>
        </p:txBody>
      </p:sp>
      <p:sp>
        <p:nvSpPr>
          <p:cNvPr id="9" name="Content Placeholder 2"/>
          <p:cNvSpPr txBox="1">
            <a:spLocks/>
          </p:cNvSpPr>
          <p:nvPr/>
        </p:nvSpPr>
        <p:spPr>
          <a:xfrm>
            <a:off x="511172" y="2276872"/>
            <a:ext cx="3196732" cy="316835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Clr>
                <a:srgbClr val="5CC9E3"/>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solidFill>
                  <a:prstClr val="black"/>
                </a:solidFill>
              </a:rPr>
              <a:t>You also need to </a:t>
            </a:r>
            <a:r>
              <a:rPr lang="en-GB" dirty="0" smtClean="0">
                <a:solidFill>
                  <a:prstClr val="black"/>
                </a:solidFill>
              </a:rPr>
              <a:t>have regard to the </a:t>
            </a:r>
            <a:r>
              <a:rPr lang="en-GB" dirty="0">
                <a:solidFill>
                  <a:prstClr val="black"/>
                </a:solidFill>
              </a:rPr>
              <a:t>other overarching duties: </a:t>
            </a:r>
          </a:p>
          <a:p>
            <a:pPr>
              <a:buClr>
                <a:srgbClr val="34B555"/>
              </a:buClr>
            </a:pPr>
            <a:r>
              <a:rPr lang="en-GB" dirty="0" smtClean="0">
                <a:solidFill>
                  <a:prstClr val="black"/>
                </a:solidFill>
              </a:rPr>
              <a:t>Views, wishes, </a:t>
            </a:r>
            <a:r>
              <a:rPr lang="en-GB" dirty="0">
                <a:solidFill>
                  <a:prstClr val="black"/>
                </a:solidFill>
              </a:rPr>
              <a:t>feelings</a:t>
            </a:r>
          </a:p>
          <a:p>
            <a:pPr>
              <a:buClr>
                <a:srgbClr val="34B555"/>
              </a:buClr>
            </a:pPr>
            <a:r>
              <a:rPr lang="en-GB" dirty="0" smtClean="0">
                <a:solidFill>
                  <a:prstClr val="black"/>
                </a:solidFill>
              </a:rPr>
              <a:t>Participation</a:t>
            </a:r>
            <a:endParaRPr lang="en-GB" dirty="0">
              <a:solidFill>
                <a:prstClr val="black"/>
              </a:solidFill>
            </a:endParaRPr>
          </a:p>
          <a:p>
            <a:pPr>
              <a:buClr>
                <a:srgbClr val="34B555"/>
              </a:buClr>
            </a:pPr>
            <a:r>
              <a:rPr lang="en-GB" dirty="0">
                <a:solidFill>
                  <a:prstClr val="black"/>
                </a:solidFill>
              </a:rPr>
              <a:t>Dignity</a:t>
            </a:r>
          </a:p>
          <a:p>
            <a:pPr>
              <a:buClr>
                <a:srgbClr val="34B555"/>
              </a:buClr>
            </a:pPr>
            <a:r>
              <a:rPr lang="en-GB" dirty="0" smtClean="0">
                <a:solidFill>
                  <a:prstClr val="black"/>
                </a:solidFill>
              </a:rPr>
              <a:t>Culture </a:t>
            </a:r>
            <a:endParaRPr lang="en-GB" dirty="0">
              <a:solidFill>
                <a:prstClr val="black"/>
              </a:solidFill>
            </a:endParaRPr>
          </a:p>
          <a:p>
            <a:endParaRPr lang="en-GB" sz="2200" dirty="0" smtClean="0">
              <a:solidFill>
                <a:prstClr val="black"/>
              </a:solidFill>
            </a:endParaRPr>
          </a:p>
          <a:p>
            <a:pPr marL="0" indent="0">
              <a:buFont typeface="Arial" panose="020B0604020202020204" pitchFamily="34" charset="0"/>
              <a:buNone/>
            </a:pPr>
            <a:endParaRPr lang="en-GB" dirty="0" smtClean="0">
              <a:solidFill>
                <a:prstClr val="black"/>
              </a:solidFill>
            </a:endParaRPr>
          </a:p>
          <a:p>
            <a:pPr marL="0" indent="0">
              <a:buFont typeface="Arial" panose="020B0604020202020204" pitchFamily="34" charset="0"/>
              <a:buNone/>
            </a:pPr>
            <a:endParaRPr lang="en-GB" dirty="0" smtClean="0">
              <a:solidFill>
                <a:prstClr val="black"/>
              </a:solidFill>
            </a:endParaRPr>
          </a:p>
          <a:p>
            <a:pPr marL="0" indent="0">
              <a:buFont typeface="Arial" panose="020B0604020202020204" pitchFamily="34" charset="0"/>
              <a:buNone/>
            </a:pPr>
            <a:endParaRPr lang="en-GB" dirty="0" smtClean="0">
              <a:solidFill>
                <a:prstClr val="black"/>
              </a:solidFill>
            </a:endParaRPr>
          </a:p>
          <a:p>
            <a:pPr marL="0" indent="0">
              <a:buFont typeface="Arial" panose="020B0604020202020204" pitchFamily="34" charset="0"/>
              <a:buNone/>
            </a:pPr>
            <a:endParaRPr lang="en-GB" dirty="0" smtClean="0">
              <a:solidFill>
                <a:prstClr val="black"/>
              </a:solidFill>
            </a:endParaRPr>
          </a:p>
        </p:txBody>
      </p:sp>
      <p:sp>
        <p:nvSpPr>
          <p:cNvPr id="10" name="Cloud 9"/>
          <p:cNvSpPr/>
          <p:nvPr/>
        </p:nvSpPr>
        <p:spPr>
          <a:xfrm>
            <a:off x="1835697" y="5085184"/>
            <a:ext cx="3168351" cy="720080"/>
          </a:xfrm>
          <a:prstGeom prst="cloud">
            <a:avLst/>
          </a:prstGeom>
          <a:solidFill>
            <a:srgbClr val="85C44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smtClean="0">
                <a:solidFill>
                  <a:prstClr val="white"/>
                </a:solidFill>
                <a:latin typeface="Arial" panose="020B0604020202020204" pitchFamily="34" charset="0"/>
                <a:cs typeface="Arial" panose="020B0604020202020204" pitchFamily="34" charset="0"/>
              </a:rPr>
              <a:t>Human rights</a:t>
            </a:r>
            <a:endParaRPr lang="en-GB" sz="2400" b="1"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065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arn(inVertical)">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893487487"/>
              </p:ext>
            </p:extLst>
          </p:nvPr>
        </p:nvGraphicFramePr>
        <p:xfrm>
          <a:off x="457200" y="1412875"/>
          <a:ext cx="8229600" cy="48964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2</a:t>
            </a:fld>
            <a:endParaRPr lang="en-GB" dirty="0"/>
          </a:p>
        </p:txBody>
      </p:sp>
      <p:sp>
        <p:nvSpPr>
          <p:cNvPr id="2" name="Title 1"/>
          <p:cNvSpPr>
            <a:spLocks noGrp="1"/>
          </p:cNvSpPr>
          <p:nvPr>
            <p:ph type="title"/>
          </p:nvPr>
        </p:nvSpPr>
        <p:spPr/>
        <p:txBody>
          <a:bodyPr/>
          <a:lstStyle/>
          <a:p>
            <a:r>
              <a:rPr lang="en-GB" dirty="0" smtClean="0">
                <a:solidFill>
                  <a:srgbClr val="85C441"/>
                </a:solidFill>
              </a:rPr>
              <a:t>The </a:t>
            </a:r>
            <a:r>
              <a:rPr lang="en-GB" dirty="0" smtClean="0">
                <a:solidFill>
                  <a:srgbClr val="85C441"/>
                </a:solidFill>
              </a:rPr>
              <a:t>parts </a:t>
            </a:r>
            <a:r>
              <a:rPr lang="en-GB" dirty="0" smtClean="0">
                <a:solidFill>
                  <a:srgbClr val="85C441"/>
                </a:solidFill>
              </a:rPr>
              <a:t>of the Act   </a:t>
            </a:r>
            <a:endParaRPr lang="en-GB" dirty="0">
              <a:solidFill>
                <a:srgbClr val="85C441"/>
              </a:solidFill>
            </a:endParaRPr>
          </a:p>
        </p:txBody>
      </p:sp>
    </p:spTree>
    <p:extLst>
      <p:ext uri="{BB962C8B-B14F-4D97-AF65-F5344CB8AC3E}">
        <p14:creationId xmlns:p14="http://schemas.microsoft.com/office/powerpoint/2010/main" val="1130414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lnSpcReduction="10000"/>
          </a:bodyPr>
          <a:lstStyle/>
          <a:p>
            <a:r>
              <a:rPr lang="en-GB" dirty="0"/>
              <a:t>The right to an assessment based on </a:t>
            </a:r>
            <a:r>
              <a:rPr lang="en-GB" dirty="0" smtClean="0"/>
              <a:t/>
            </a:r>
            <a:br>
              <a:rPr lang="en-GB" dirty="0" smtClean="0"/>
            </a:br>
            <a:r>
              <a:rPr lang="en-GB" dirty="0" smtClean="0"/>
              <a:t>the </a:t>
            </a:r>
            <a:r>
              <a:rPr lang="en-GB" dirty="0"/>
              <a:t>appearance of </a:t>
            </a:r>
            <a:r>
              <a:rPr lang="en-GB" dirty="0" smtClean="0"/>
              <a:t>need for care and support, regardless </a:t>
            </a:r>
            <a:r>
              <a:rPr lang="en-GB" dirty="0"/>
              <a:t>of the level </a:t>
            </a:r>
            <a:r>
              <a:rPr lang="en-GB" dirty="0" smtClean="0"/>
              <a:t/>
            </a:r>
            <a:br>
              <a:rPr lang="en-GB" dirty="0" smtClean="0"/>
            </a:br>
            <a:r>
              <a:rPr lang="en-GB" dirty="0" smtClean="0"/>
              <a:t>of </a:t>
            </a:r>
            <a:r>
              <a:rPr lang="en-GB" dirty="0" smtClean="0"/>
              <a:t>need</a:t>
            </a:r>
            <a:endParaRPr lang="en-GB" dirty="0"/>
          </a:p>
          <a:p>
            <a:r>
              <a:rPr lang="en-GB" dirty="0" smtClean="0"/>
              <a:t>Aims </a:t>
            </a:r>
            <a:r>
              <a:rPr lang="en-GB" dirty="0"/>
              <a:t>to simplify assessments through </a:t>
            </a:r>
            <a:r>
              <a:rPr lang="en-GB" dirty="0" smtClean="0"/>
              <a:t/>
            </a:r>
            <a:br>
              <a:rPr lang="en-GB" dirty="0" smtClean="0"/>
            </a:br>
            <a:r>
              <a:rPr lang="en-GB" dirty="0" smtClean="0"/>
              <a:t>a </a:t>
            </a:r>
            <a:r>
              <a:rPr lang="en-GB" dirty="0"/>
              <a:t>single process for </a:t>
            </a:r>
            <a:r>
              <a:rPr lang="en-GB" dirty="0" smtClean="0"/>
              <a:t>children</a:t>
            </a:r>
            <a:r>
              <a:rPr lang="en-GB" dirty="0"/>
              <a:t> </a:t>
            </a:r>
            <a:r>
              <a:rPr lang="en-GB" dirty="0" smtClean="0"/>
              <a:t>and adults in </a:t>
            </a:r>
            <a:r>
              <a:rPr lang="en-GB" dirty="0" smtClean="0"/>
              <a:t/>
            </a:r>
            <a:br>
              <a:rPr lang="en-GB" dirty="0" smtClean="0"/>
            </a:br>
            <a:r>
              <a:rPr lang="en-GB" dirty="0" smtClean="0"/>
              <a:t>the </a:t>
            </a:r>
            <a:r>
              <a:rPr lang="en-GB" dirty="0" smtClean="0"/>
              <a:t>community or </a:t>
            </a:r>
            <a:r>
              <a:rPr lang="en-GB" dirty="0" smtClean="0"/>
              <a:t/>
            </a:r>
            <a:br>
              <a:rPr lang="en-GB" dirty="0" smtClean="0"/>
            </a:br>
            <a:r>
              <a:rPr lang="en-GB" dirty="0" smtClean="0"/>
              <a:t>secure </a:t>
            </a:r>
            <a:r>
              <a:rPr lang="en-GB" dirty="0" smtClean="0"/>
              <a:t>estate</a:t>
            </a:r>
            <a:endParaRPr lang="en-GB" dirty="0"/>
          </a:p>
        </p:txBody>
      </p:sp>
      <p:graphicFrame>
        <p:nvGraphicFramePr>
          <p:cNvPr id="8" name="Content Placeholder 5"/>
          <p:cNvGraphicFramePr>
            <a:graphicFrameLocks noGrp="1"/>
          </p:cNvGraphicFramePr>
          <p:nvPr>
            <p:ph sz="half" idx="2"/>
            <p:extLst>
              <p:ext uri="{D42A27DB-BD31-4B8C-83A1-F6EECF244321}">
                <p14:modId xmlns:p14="http://schemas.microsoft.com/office/powerpoint/2010/main" val="4115869088"/>
              </p:ext>
            </p:extLst>
          </p:nvPr>
        </p:nvGraphicFramePr>
        <p:xfrm>
          <a:off x="4427984" y="1484312"/>
          <a:ext cx="4258816" cy="4536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3</a:t>
            </a:fld>
            <a:endParaRPr lang="en-GB" dirty="0"/>
          </a:p>
        </p:txBody>
      </p:sp>
      <p:sp>
        <p:nvSpPr>
          <p:cNvPr id="5" name="Title 4"/>
          <p:cNvSpPr>
            <a:spLocks noGrp="1"/>
          </p:cNvSpPr>
          <p:nvPr>
            <p:ph type="title"/>
          </p:nvPr>
        </p:nvSpPr>
        <p:spPr/>
        <p:txBody>
          <a:bodyPr/>
          <a:lstStyle/>
          <a:p>
            <a:r>
              <a:rPr lang="en-GB" dirty="0"/>
              <a:t>Assessing </a:t>
            </a:r>
            <a:r>
              <a:rPr lang="en-GB" dirty="0" smtClean="0"/>
              <a:t>the needs of individuals</a:t>
            </a:r>
            <a:endParaRPr lang="en-GB" dirty="0"/>
          </a:p>
        </p:txBody>
      </p:sp>
    </p:spTree>
    <p:extLst>
      <p:ext uri="{BB962C8B-B14F-4D97-AF65-F5344CB8AC3E}">
        <p14:creationId xmlns:p14="http://schemas.microsoft.com/office/powerpoint/2010/main" val="349618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032D6B2F-543A-4284-A3A1-9C3EEA8C0F9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B654B566-5278-46A8-A0B4-64A24AD5A5A0}"/>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graphicEl>
                                              <a:dgm id="{46F39B7D-47CC-418C-B2BE-490A684143A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graphicEl>
                                              <a:dgm id="{F7C5FB61-71A3-4F9B-9CCD-1EC2134B43B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graphicEl>
                                              <a:dgm id="{04E8EE37-6EA4-4B83-97E2-A3017ED6ADB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E10F7DBA-77D0-4D30-98C8-6844D699979A}"/>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graphicEl>
                                              <a:dgm id="{3081EC96-3DB6-4F8D-8580-0FF1BEF0470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graphicEl>
                                              <a:dgm id="{85CE9F47-045A-470F-8A16-0D88882110C9}"/>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graphicEl>
                                              <a:dgm id="{2B13B1A9-7E4C-4949-9131-506A9B969461}"/>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graphicEl>
                                              <a:dgm id="{B379BA0D-21D2-41EF-B20D-4444AC05315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Meeting the </a:t>
            </a:r>
            <a:r>
              <a:rPr lang="en-GB" dirty="0"/>
              <a:t>needs of individuals</a:t>
            </a:r>
          </a:p>
        </p:txBody>
      </p:sp>
      <p:sp>
        <p:nvSpPr>
          <p:cNvPr id="4" name="Slide Number Placeholder 3"/>
          <p:cNvSpPr>
            <a:spLocks noGrp="1"/>
          </p:cNvSpPr>
          <p:nvPr>
            <p:ph type="sldNum" sz="quarter" idx="12"/>
          </p:nvPr>
        </p:nvSpPr>
        <p:spPr/>
        <p:txBody>
          <a:bodyPr/>
          <a:lstStyle/>
          <a:p>
            <a:fld id="{259CC62F-30C0-4A15-BEEE-9BC3816535A8}" type="slidenum">
              <a:rPr lang="en-GB" smtClean="0"/>
              <a:pPr/>
              <a:t>4</a:t>
            </a:fld>
            <a:endParaRPr lang="en-GB" dirty="0"/>
          </a:p>
        </p:txBody>
      </p:sp>
      <p:sp>
        <p:nvSpPr>
          <p:cNvPr id="10" name="Rounded Rectangle 9"/>
          <p:cNvSpPr/>
          <p:nvPr/>
        </p:nvSpPr>
        <p:spPr>
          <a:xfrm>
            <a:off x="6444208" y="1490429"/>
            <a:ext cx="2232248" cy="1257400"/>
          </a:xfrm>
          <a:prstGeom prst="roundRect">
            <a:avLst/>
          </a:prstGeom>
          <a:solidFill>
            <a:srgbClr val="5CC9E3"/>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TextBox 10"/>
          <p:cNvSpPr txBox="1"/>
          <p:nvPr/>
        </p:nvSpPr>
        <p:spPr>
          <a:xfrm>
            <a:off x="6444208" y="1484784"/>
            <a:ext cx="2232248" cy="1169551"/>
          </a:xfrm>
          <a:prstGeom prst="rect">
            <a:avLst/>
          </a:prstGeom>
          <a:noFill/>
        </p:spPr>
        <p:txBody>
          <a:bodyPr wrap="square" rtlCol="0">
            <a:spAutoFit/>
          </a:bodyPr>
          <a:lstStyle/>
          <a:p>
            <a:r>
              <a:rPr lang="en-GB" sz="1400" b="1" dirty="0" smtClean="0">
                <a:solidFill>
                  <a:prstClr val="black"/>
                </a:solidFill>
                <a:latin typeface="Arial" panose="020B0604020202020204" pitchFamily="34" charset="0"/>
                <a:cs typeface="Arial" panose="020B0604020202020204" pitchFamily="34" charset="0"/>
              </a:rPr>
              <a:t>Advocacy</a:t>
            </a:r>
            <a:r>
              <a:rPr lang="en-GB" sz="1000" b="1" dirty="0" smtClean="0">
                <a:solidFill>
                  <a:prstClr val="black"/>
                </a:solidFill>
                <a:latin typeface="Arial" panose="020B0604020202020204" pitchFamily="34" charset="0"/>
                <a:cs typeface="Arial" panose="020B0604020202020204" pitchFamily="34" charset="0"/>
              </a:rPr>
              <a:t>:</a:t>
            </a:r>
          </a:p>
          <a:p>
            <a:r>
              <a:rPr lang="en-GB" sz="1400" b="1" i="1" dirty="0" smtClean="0">
                <a:solidFill>
                  <a:prstClr val="black"/>
                </a:solidFill>
                <a:latin typeface="Arial" panose="020B0604020202020204" pitchFamily="34" charset="0"/>
                <a:cs typeface="Arial" panose="020B0604020202020204" pitchFamily="34" charset="0"/>
              </a:rPr>
              <a:t>If </a:t>
            </a:r>
            <a:r>
              <a:rPr lang="en-GB" sz="1400" dirty="0" smtClean="0">
                <a:solidFill>
                  <a:prstClr val="black"/>
                </a:solidFill>
                <a:latin typeface="Arial" panose="020B0604020202020204" pitchFamily="34" charset="0"/>
                <a:cs typeface="Arial" panose="020B0604020202020204" pitchFamily="34" charset="0"/>
              </a:rPr>
              <a:t>people need help to participate in this process ensure assistance or advocacy is available</a:t>
            </a:r>
            <a:endParaRPr lang="en-GB" sz="1400" dirty="0">
              <a:solidFill>
                <a:prstClr val="black"/>
              </a:solidFill>
              <a:latin typeface="Arial" panose="020B0604020202020204" pitchFamily="34" charset="0"/>
              <a:cs typeface="Arial" panose="020B0604020202020204" pitchFamily="34" charset="0"/>
            </a:endParaRPr>
          </a:p>
        </p:txBody>
      </p:sp>
      <p:cxnSp>
        <p:nvCxnSpPr>
          <p:cNvPr id="12" name="Straight Arrow Connector 11"/>
          <p:cNvCxnSpPr/>
          <p:nvPr/>
        </p:nvCxnSpPr>
        <p:spPr>
          <a:xfrm flipH="1">
            <a:off x="6156176" y="2119129"/>
            <a:ext cx="288032" cy="158904"/>
          </a:xfrm>
          <a:prstGeom prst="straightConnector1">
            <a:avLst/>
          </a:prstGeom>
          <a:ln w="28575">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3152762" y="1843623"/>
            <a:ext cx="3003414" cy="904206"/>
          </a:xfrm>
          <a:prstGeom prst="roundRect">
            <a:avLst/>
          </a:prstGeom>
          <a:solidFill>
            <a:srgbClr val="EF9526"/>
          </a:solidFill>
          <a:ln>
            <a:solidFill>
              <a:srgbClr val="EF95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4" name="TextBox 13"/>
          <p:cNvSpPr txBox="1"/>
          <p:nvPr/>
        </p:nvSpPr>
        <p:spPr>
          <a:xfrm>
            <a:off x="3195796" y="1847146"/>
            <a:ext cx="2888372" cy="861774"/>
          </a:xfrm>
          <a:prstGeom prst="rect">
            <a:avLst/>
          </a:prstGeom>
          <a:noFill/>
        </p:spPr>
        <p:txBody>
          <a:bodyPr wrap="square" rtlCol="0">
            <a:spAutoFit/>
          </a:bodyPr>
          <a:lstStyle/>
          <a:p>
            <a:pPr algn="ctr"/>
            <a:r>
              <a:rPr lang="en-GB" sz="1600" b="1" dirty="0" smtClean="0">
                <a:solidFill>
                  <a:schemeClr val="bg1"/>
                </a:solidFill>
                <a:latin typeface="Arial" panose="020B0604020202020204" pitchFamily="34" charset="0"/>
                <a:cs typeface="Arial" panose="020B0604020202020204" pitchFamily="34" charset="0"/>
              </a:rPr>
              <a:t>Assessment </a:t>
            </a:r>
            <a:endParaRPr lang="en-GB" sz="1000" b="1" dirty="0" smtClean="0">
              <a:solidFill>
                <a:schemeClr val="bg1"/>
              </a:solidFill>
              <a:latin typeface="Arial" panose="020B0604020202020204" pitchFamily="34" charset="0"/>
              <a:cs typeface="Arial" panose="020B0604020202020204" pitchFamily="34" charset="0"/>
            </a:endParaRPr>
          </a:p>
          <a:p>
            <a:endParaRPr lang="en-GB" sz="200" b="1" dirty="0" smtClean="0">
              <a:solidFill>
                <a:schemeClr val="bg1"/>
              </a:solidFill>
              <a:latin typeface="Arial" panose="020B0604020202020204" pitchFamily="34" charset="0"/>
              <a:cs typeface="Arial" panose="020B0604020202020204" pitchFamily="34" charset="0"/>
            </a:endParaRPr>
          </a:p>
          <a:p>
            <a:pPr algn="ctr"/>
            <a:r>
              <a:rPr lang="en-GB" sz="1600" dirty="0" smtClean="0">
                <a:solidFill>
                  <a:schemeClr val="bg1"/>
                </a:solidFill>
                <a:latin typeface="Arial" panose="020B0604020202020204" pitchFamily="34" charset="0"/>
                <a:cs typeface="Arial" panose="020B0604020202020204" pitchFamily="34" charset="0"/>
              </a:rPr>
              <a:t>Does the person have needs for care and support?</a:t>
            </a:r>
            <a:endParaRPr lang="en-GB" sz="1600" dirty="0">
              <a:solidFill>
                <a:schemeClr val="bg1"/>
              </a:solidFill>
              <a:latin typeface="Arial" panose="020B0604020202020204" pitchFamily="34" charset="0"/>
              <a:cs typeface="Arial" panose="020B0604020202020204" pitchFamily="34" charset="0"/>
            </a:endParaRPr>
          </a:p>
        </p:txBody>
      </p:sp>
      <p:sp>
        <p:nvSpPr>
          <p:cNvPr id="16" name="Down Arrow Callout 15"/>
          <p:cNvSpPr/>
          <p:nvPr/>
        </p:nvSpPr>
        <p:spPr>
          <a:xfrm>
            <a:off x="467544" y="2996952"/>
            <a:ext cx="2736304" cy="2016224"/>
          </a:xfrm>
          <a:prstGeom prst="downArrowCallout">
            <a:avLst/>
          </a:prstGeom>
          <a:solidFill>
            <a:srgbClr val="85C441"/>
          </a:solidFill>
          <a:ln>
            <a:solidFill>
              <a:srgbClr val="85C4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585838" y="3102060"/>
            <a:ext cx="2473994" cy="1077218"/>
          </a:xfrm>
          <a:prstGeom prst="rect">
            <a:avLst/>
          </a:prstGeom>
          <a:noFill/>
        </p:spPr>
        <p:txBody>
          <a:bodyPr wrap="square" rtlCol="0">
            <a:spAutoFit/>
          </a:bodyPr>
          <a:lstStyle/>
          <a:p>
            <a:pPr algn="ctr"/>
            <a:r>
              <a:rPr lang="en-GB" sz="1600" b="1" dirty="0" smtClean="0">
                <a:solidFill>
                  <a:schemeClr val="bg1"/>
                </a:solidFill>
                <a:latin typeface="Arial" panose="020B0604020202020204" pitchFamily="34" charset="0"/>
                <a:cs typeface="Arial" panose="020B0604020202020204" pitchFamily="34" charset="0"/>
              </a:rPr>
              <a:t>If needs are not eligible</a:t>
            </a:r>
          </a:p>
          <a:p>
            <a:pPr algn="ctr"/>
            <a:endParaRPr lang="en-GB" sz="200" b="1" dirty="0" smtClean="0">
              <a:solidFill>
                <a:schemeClr val="bg1"/>
              </a:solidFill>
              <a:latin typeface="Arial" panose="020B0604020202020204" pitchFamily="34" charset="0"/>
              <a:cs typeface="Arial" panose="020B0604020202020204" pitchFamily="34" charset="0"/>
            </a:endParaRPr>
          </a:p>
          <a:p>
            <a:endParaRPr lang="en-GB" sz="200" b="1" dirty="0" smtClean="0">
              <a:solidFill>
                <a:schemeClr val="bg1"/>
              </a:solidFill>
              <a:latin typeface="Arial" panose="020B0604020202020204" pitchFamily="34" charset="0"/>
              <a:cs typeface="Arial" panose="020B0604020202020204" pitchFamily="34" charset="0"/>
            </a:endParaRPr>
          </a:p>
          <a:p>
            <a:pPr algn="ctr"/>
            <a:r>
              <a:rPr lang="en-GB" sz="1400" b="1" dirty="0" smtClean="0">
                <a:solidFill>
                  <a:schemeClr val="bg1"/>
                </a:solidFill>
                <a:latin typeface="Arial" panose="020B0604020202020204" pitchFamily="34" charset="0"/>
                <a:cs typeface="Arial" panose="020B0604020202020204" pitchFamily="34" charset="0"/>
              </a:rPr>
              <a:t>Signpost</a:t>
            </a:r>
            <a:r>
              <a:rPr lang="en-GB" sz="1400" dirty="0" smtClean="0">
                <a:solidFill>
                  <a:schemeClr val="bg1"/>
                </a:solidFill>
                <a:latin typeface="Arial" panose="020B0604020202020204" pitchFamily="34" charset="0"/>
                <a:cs typeface="Arial" panose="020B0604020202020204" pitchFamily="34" charset="0"/>
              </a:rPr>
              <a:t> to information, advice and assistance (IAA) and preventive services</a:t>
            </a:r>
            <a:endParaRPr lang="en-GB" sz="1400" dirty="0">
              <a:solidFill>
                <a:schemeClr val="bg1"/>
              </a:solidFill>
              <a:latin typeface="Arial" panose="020B0604020202020204" pitchFamily="34" charset="0"/>
              <a:cs typeface="Arial" panose="020B0604020202020204" pitchFamily="34" charset="0"/>
            </a:endParaRPr>
          </a:p>
        </p:txBody>
      </p:sp>
      <p:sp>
        <p:nvSpPr>
          <p:cNvPr id="19" name="Down Arrow Callout 18"/>
          <p:cNvSpPr/>
          <p:nvPr/>
        </p:nvSpPr>
        <p:spPr>
          <a:xfrm>
            <a:off x="3322320" y="2996952"/>
            <a:ext cx="2664297" cy="2016224"/>
          </a:xfrm>
          <a:prstGeom prst="downArrowCallout">
            <a:avLst/>
          </a:prstGeom>
          <a:solidFill>
            <a:srgbClr val="85C441"/>
          </a:solidFill>
          <a:ln>
            <a:solidFill>
              <a:srgbClr val="85C4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p:cNvSpPr txBox="1"/>
          <p:nvPr/>
        </p:nvSpPr>
        <p:spPr>
          <a:xfrm>
            <a:off x="3347864" y="2996952"/>
            <a:ext cx="2592289" cy="1231106"/>
          </a:xfrm>
          <a:prstGeom prst="rect">
            <a:avLst/>
          </a:prstGeom>
          <a:noFill/>
        </p:spPr>
        <p:txBody>
          <a:bodyPr wrap="square" rtlCol="0">
            <a:spAutoFit/>
          </a:bodyPr>
          <a:lstStyle/>
          <a:p>
            <a:pPr algn="ctr"/>
            <a:r>
              <a:rPr lang="en-GB" sz="1600" b="1" dirty="0" smtClean="0">
                <a:solidFill>
                  <a:schemeClr val="bg1"/>
                </a:solidFill>
                <a:latin typeface="Arial" panose="020B0604020202020204" pitchFamily="34" charset="0"/>
                <a:cs typeface="Arial" panose="020B0604020202020204" pitchFamily="34" charset="0"/>
              </a:rPr>
              <a:t>If needs are eligible</a:t>
            </a:r>
            <a:endParaRPr lang="en-GB" sz="1000" b="1" dirty="0" smtClean="0">
              <a:solidFill>
                <a:schemeClr val="bg1"/>
              </a:solidFill>
              <a:latin typeface="Arial" panose="020B0604020202020204" pitchFamily="34" charset="0"/>
              <a:cs typeface="Arial" panose="020B0604020202020204" pitchFamily="34" charset="0"/>
            </a:endParaRPr>
          </a:p>
          <a:p>
            <a:endParaRPr lang="en-GB" sz="200" b="1" dirty="0" smtClean="0">
              <a:solidFill>
                <a:schemeClr val="bg1"/>
              </a:solidFill>
              <a:latin typeface="Arial" panose="020B0604020202020204" pitchFamily="34" charset="0"/>
              <a:cs typeface="Arial" panose="020B0604020202020204" pitchFamily="34" charset="0"/>
            </a:endParaRPr>
          </a:p>
          <a:p>
            <a:pPr algn="ctr"/>
            <a:r>
              <a:rPr lang="en-GB" sz="1400" dirty="0" smtClean="0">
                <a:solidFill>
                  <a:schemeClr val="bg1"/>
                </a:solidFill>
                <a:latin typeface="Arial" panose="020B0604020202020204" pitchFamily="34" charset="0"/>
                <a:cs typeface="Arial" panose="020B0604020202020204" pitchFamily="34" charset="0"/>
              </a:rPr>
              <a:t>Develop </a:t>
            </a:r>
            <a:r>
              <a:rPr lang="en-GB" sz="1400" b="1" dirty="0" smtClean="0">
                <a:solidFill>
                  <a:schemeClr val="bg1"/>
                </a:solidFill>
                <a:latin typeface="Arial" panose="020B0604020202020204" pitchFamily="34" charset="0"/>
                <a:cs typeface="Arial" panose="020B0604020202020204" pitchFamily="34" charset="0"/>
              </a:rPr>
              <a:t>care and support plan</a:t>
            </a:r>
            <a:r>
              <a:rPr lang="en-GB" sz="1400" dirty="0" smtClean="0">
                <a:solidFill>
                  <a:schemeClr val="bg1"/>
                </a:solidFill>
                <a:latin typeface="Arial" panose="020B0604020202020204" pitchFamily="34" charset="0"/>
                <a:cs typeface="Arial" panose="020B0604020202020204" pitchFamily="34" charset="0"/>
              </a:rPr>
              <a:t>, including signposting, and share with individual and key partner agencies</a:t>
            </a:r>
            <a:endParaRPr lang="en-GB" sz="1400" dirty="0">
              <a:solidFill>
                <a:schemeClr val="bg1"/>
              </a:solidFill>
              <a:latin typeface="Arial" panose="020B0604020202020204" pitchFamily="34" charset="0"/>
              <a:cs typeface="Arial" panose="020B0604020202020204" pitchFamily="34" charset="0"/>
            </a:endParaRPr>
          </a:p>
        </p:txBody>
      </p:sp>
      <p:sp>
        <p:nvSpPr>
          <p:cNvPr id="21" name="Down Arrow Callout 20"/>
          <p:cNvSpPr/>
          <p:nvPr/>
        </p:nvSpPr>
        <p:spPr>
          <a:xfrm>
            <a:off x="6084168" y="2996952"/>
            <a:ext cx="2592288" cy="2016224"/>
          </a:xfrm>
          <a:prstGeom prst="downArrowCallout">
            <a:avLst/>
          </a:prstGeom>
          <a:solidFill>
            <a:srgbClr val="85C441"/>
          </a:solidFill>
          <a:ln>
            <a:solidFill>
              <a:srgbClr val="85C4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p:cNvSpPr txBox="1"/>
          <p:nvPr/>
        </p:nvSpPr>
        <p:spPr>
          <a:xfrm>
            <a:off x="6156176" y="3102060"/>
            <a:ext cx="2473994" cy="861774"/>
          </a:xfrm>
          <a:prstGeom prst="rect">
            <a:avLst/>
          </a:prstGeom>
          <a:noFill/>
        </p:spPr>
        <p:txBody>
          <a:bodyPr wrap="square" rtlCol="0">
            <a:spAutoFit/>
          </a:bodyPr>
          <a:lstStyle/>
          <a:p>
            <a:pPr algn="ctr"/>
            <a:r>
              <a:rPr lang="en-GB" sz="1600" b="1" dirty="0" smtClean="0">
                <a:solidFill>
                  <a:schemeClr val="bg1"/>
                </a:solidFill>
                <a:latin typeface="Arial" panose="020B0604020202020204" pitchFamily="34" charset="0"/>
                <a:cs typeface="Arial" panose="020B0604020202020204" pitchFamily="34" charset="0"/>
              </a:rPr>
              <a:t>If care and support plan already exists</a:t>
            </a:r>
            <a:endParaRPr lang="en-GB" sz="1000" b="1" dirty="0" smtClean="0">
              <a:solidFill>
                <a:schemeClr val="bg1"/>
              </a:solidFill>
              <a:latin typeface="Arial" panose="020B0604020202020204" pitchFamily="34" charset="0"/>
              <a:cs typeface="Arial" panose="020B0604020202020204" pitchFamily="34" charset="0"/>
            </a:endParaRPr>
          </a:p>
          <a:p>
            <a:endParaRPr lang="en-GB" sz="200" b="1" dirty="0" smtClean="0">
              <a:solidFill>
                <a:schemeClr val="bg1"/>
              </a:solidFill>
              <a:latin typeface="Arial" panose="020B0604020202020204" pitchFamily="34" charset="0"/>
              <a:cs typeface="Arial" panose="020B0604020202020204" pitchFamily="34" charset="0"/>
            </a:endParaRPr>
          </a:p>
          <a:p>
            <a:pPr algn="ctr"/>
            <a:endParaRPr lang="en-GB" sz="200" dirty="0" smtClean="0">
              <a:solidFill>
                <a:schemeClr val="bg1"/>
              </a:solidFill>
              <a:latin typeface="Arial" panose="020B0604020202020204" pitchFamily="34" charset="0"/>
              <a:cs typeface="Arial" panose="020B0604020202020204" pitchFamily="34" charset="0"/>
            </a:endParaRPr>
          </a:p>
          <a:p>
            <a:pPr algn="ctr"/>
            <a:r>
              <a:rPr lang="en-GB" sz="1400" dirty="0" smtClean="0">
                <a:solidFill>
                  <a:schemeClr val="bg1"/>
                </a:solidFill>
                <a:latin typeface="Arial" panose="020B0604020202020204" pitchFamily="34" charset="0"/>
                <a:cs typeface="Arial" panose="020B0604020202020204" pitchFamily="34" charset="0"/>
              </a:rPr>
              <a:t>Consider </a:t>
            </a:r>
            <a:r>
              <a:rPr lang="en-GB" sz="1400" b="1" dirty="0" smtClean="0">
                <a:solidFill>
                  <a:schemeClr val="bg1"/>
                </a:solidFill>
                <a:latin typeface="Arial" panose="020B0604020202020204" pitchFamily="34" charset="0"/>
                <a:cs typeface="Arial" panose="020B0604020202020204" pitchFamily="34" charset="0"/>
              </a:rPr>
              <a:t>re-assessment</a:t>
            </a:r>
            <a:endParaRPr lang="en-GB" sz="1400" b="1" dirty="0">
              <a:solidFill>
                <a:schemeClr val="bg1"/>
              </a:solidFill>
              <a:latin typeface="Arial" panose="020B0604020202020204" pitchFamily="34" charset="0"/>
              <a:cs typeface="Arial" panose="020B0604020202020204" pitchFamily="34" charset="0"/>
            </a:endParaRPr>
          </a:p>
        </p:txBody>
      </p:sp>
      <p:sp>
        <p:nvSpPr>
          <p:cNvPr id="3" name="Rectangle 2"/>
          <p:cNvSpPr/>
          <p:nvPr/>
        </p:nvSpPr>
        <p:spPr>
          <a:xfrm>
            <a:off x="585838" y="5157192"/>
            <a:ext cx="1177850" cy="936104"/>
          </a:xfrm>
          <a:prstGeom prst="rect">
            <a:avLst/>
          </a:prstGeom>
          <a:solidFill>
            <a:srgbClr val="85C441"/>
          </a:solidFill>
          <a:ln>
            <a:solidFill>
              <a:srgbClr val="85C4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85838" y="5157192"/>
            <a:ext cx="1177850" cy="584775"/>
          </a:xfrm>
          <a:prstGeom prst="rect">
            <a:avLst/>
          </a:prstGeom>
          <a:noFill/>
        </p:spPr>
        <p:txBody>
          <a:bodyPr wrap="square" rtlCol="0">
            <a:spAutoFit/>
          </a:bodyPr>
          <a:lstStyle/>
          <a:p>
            <a:pPr algn="ctr"/>
            <a:r>
              <a:rPr lang="en-GB" sz="1600" dirty="0" smtClean="0">
                <a:solidFill>
                  <a:schemeClr val="bg1"/>
                </a:solidFill>
                <a:latin typeface="Arial" panose="020B0604020202020204" pitchFamily="34" charset="0"/>
                <a:cs typeface="Arial" panose="020B0604020202020204" pitchFamily="34" charset="0"/>
              </a:rPr>
              <a:t>IAA service</a:t>
            </a:r>
            <a:endParaRPr lang="en-GB" sz="1600" dirty="0">
              <a:solidFill>
                <a:schemeClr val="bg1"/>
              </a:solidFill>
              <a:latin typeface="Arial" panose="020B0604020202020204" pitchFamily="34" charset="0"/>
              <a:cs typeface="Arial" panose="020B0604020202020204" pitchFamily="34" charset="0"/>
            </a:endParaRPr>
          </a:p>
        </p:txBody>
      </p:sp>
      <p:sp>
        <p:nvSpPr>
          <p:cNvPr id="23" name="Rectangle 22"/>
          <p:cNvSpPr/>
          <p:nvPr/>
        </p:nvSpPr>
        <p:spPr>
          <a:xfrm>
            <a:off x="1979712" y="5157192"/>
            <a:ext cx="1177850" cy="936104"/>
          </a:xfrm>
          <a:prstGeom prst="rect">
            <a:avLst/>
          </a:prstGeom>
          <a:solidFill>
            <a:srgbClr val="85C441"/>
          </a:solidFill>
          <a:ln>
            <a:solidFill>
              <a:srgbClr val="85C4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p:cNvSpPr txBox="1"/>
          <p:nvPr/>
        </p:nvSpPr>
        <p:spPr>
          <a:xfrm>
            <a:off x="1979712" y="5157192"/>
            <a:ext cx="1177850" cy="584775"/>
          </a:xfrm>
          <a:prstGeom prst="rect">
            <a:avLst/>
          </a:prstGeom>
          <a:noFill/>
        </p:spPr>
        <p:txBody>
          <a:bodyPr wrap="square" rtlCol="0">
            <a:spAutoFit/>
          </a:bodyPr>
          <a:lstStyle/>
          <a:p>
            <a:pPr algn="ctr"/>
            <a:r>
              <a:rPr lang="en-GB" sz="1600" dirty="0" smtClean="0">
                <a:solidFill>
                  <a:schemeClr val="bg1"/>
                </a:solidFill>
                <a:latin typeface="Arial" panose="020B0604020202020204" pitchFamily="34" charset="0"/>
                <a:cs typeface="Arial" panose="020B0604020202020204" pitchFamily="34" charset="0"/>
              </a:rPr>
              <a:t>Preventive services</a:t>
            </a:r>
            <a:endParaRPr lang="en-GB" sz="1600" dirty="0">
              <a:solidFill>
                <a:schemeClr val="bg1"/>
              </a:solidFill>
              <a:latin typeface="Arial" panose="020B0604020202020204" pitchFamily="34" charset="0"/>
              <a:cs typeface="Arial" panose="020B0604020202020204" pitchFamily="34" charset="0"/>
            </a:endParaRPr>
          </a:p>
        </p:txBody>
      </p:sp>
      <p:sp>
        <p:nvSpPr>
          <p:cNvPr id="25" name="Rectangle 24"/>
          <p:cNvSpPr/>
          <p:nvPr/>
        </p:nvSpPr>
        <p:spPr>
          <a:xfrm>
            <a:off x="3347864" y="5157192"/>
            <a:ext cx="5328592" cy="936104"/>
          </a:xfrm>
          <a:prstGeom prst="rect">
            <a:avLst/>
          </a:prstGeom>
          <a:solidFill>
            <a:srgbClr val="85C441"/>
          </a:solidFill>
          <a:ln>
            <a:solidFill>
              <a:srgbClr val="85C4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3394150" y="5157192"/>
            <a:ext cx="5236020" cy="830997"/>
          </a:xfrm>
          <a:prstGeom prst="rect">
            <a:avLst/>
          </a:prstGeom>
          <a:noFill/>
        </p:spPr>
        <p:txBody>
          <a:bodyPr wrap="square" rtlCol="0">
            <a:spAutoFit/>
          </a:bodyPr>
          <a:lstStyle/>
          <a:p>
            <a:pPr algn="ctr"/>
            <a:r>
              <a:rPr lang="en-GB" sz="1600" dirty="0" smtClean="0">
                <a:solidFill>
                  <a:schemeClr val="bg1"/>
                </a:solidFill>
                <a:latin typeface="Arial" panose="020B0604020202020204" pitchFamily="34" charset="0"/>
                <a:cs typeface="Arial" panose="020B0604020202020204" pitchFamily="34" charset="0"/>
              </a:rPr>
              <a:t>Local authority to work with the individual, and the secure </a:t>
            </a:r>
            <a:r>
              <a:rPr lang="en-GB" sz="1600" dirty="0" smtClean="0">
                <a:solidFill>
                  <a:schemeClr val="bg1"/>
                </a:solidFill>
                <a:latin typeface="Arial" panose="020B0604020202020204" pitchFamily="34" charset="0"/>
                <a:cs typeface="Arial" panose="020B0604020202020204" pitchFamily="34" charset="0"/>
              </a:rPr>
              <a:t>estate while </a:t>
            </a:r>
            <a:r>
              <a:rPr lang="en-GB" sz="1600" dirty="0" smtClean="0">
                <a:solidFill>
                  <a:schemeClr val="bg1"/>
                </a:solidFill>
                <a:latin typeface="Arial" panose="020B0604020202020204" pitchFamily="34" charset="0"/>
                <a:cs typeface="Arial" panose="020B0604020202020204" pitchFamily="34" charset="0"/>
              </a:rPr>
              <a:t>they are detained, to deliver care and support within the plan </a:t>
            </a:r>
            <a:endParaRPr lang="en-GB"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3418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1000"/>
                                        <p:tgtEl>
                                          <p:spTgt spid="16"/>
                                        </p:tgtEl>
                                      </p:cBhvr>
                                    </p:animEffect>
                                    <p:anim calcmode="lin" valueType="num">
                                      <p:cBhvr>
                                        <p:cTn id="19" dur="1000" fill="hold"/>
                                        <p:tgtEl>
                                          <p:spTgt spid="16"/>
                                        </p:tgtEl>
                                        <p:attrNameLst>
                                          <p:attrName>ppt_x</p:attrName>
                                        </p:attrNameLst>
                                      </p:cBhvr>
                                      <p:tavLst>
                                        <p:tav tm="0">
                                          <p:val>
                                            <p:strVal val="#ppt_x"/>
                                          </p:val>
                                        </p:tav>
                                        <p:tav tm="100000">
                                          <p:val>
                                            <p:strVal val="#ppt_x"/>
                                          </p:val>
                                        </p:tav>
                                      </p:tavLst>
                                    </p:anim>
                                    <p:anim calcmode="lin" valueType="num">
                                      <p:cBhvr>
                                        <p:cTn id="20" dur="1000" fill="hold"/>
                                        <p:tgtEl>
                                          <p:spTgt spid="16"/>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fade">
                                      <p:cBhvr>
                                        <p:cTn id="38" dur="1000"/>
                                        <p:tgtEl>
                                          <p:spTgt spid="23"/>
                                        </p:tgtEl>
                                      </p:cBhvr>
                                    </p:animEffect>
                                    <p:anim calcmode="lin" valueType="num">
                                      <p:cBhvr>
                                        <p:cTn id="39" dur="1000" fill="hold"/>
                                        <p:tgtEl>
                                          <p:spTgt spid="23"/>
                                        </p:tgtEl>
                                        <p:attrNameLst>
                                          <p:attrName>ppt_x</p:attrName>
                                        </p:attrNameLst>
                                      </p:cBhvr>
                                      <p:tavLst>
                                        <p:tav tm="0">
                                          <p:val>
                                            <p:strVal val="#ppt_x"/>
                                          </p:val>
                                        </p:tav>
                                        <p:tav tm="100000">
                                          <p:val>
                                            <p:strVal val="#ppt_x"/>
                                          </p:val>
                                        </p:tav>
                                      </p:tavLst>
                                    </p:anim>
                                    <p:anim calcmode="lin" valueType="num">
                                      <p:cBhvr>
                                        <p:cTn id="40" dur="1000" fill="hold"/>
                                        <p:tgtEl>
                                          <p:spTgt spid="23"/>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1000"/>
                                        <p:tgtEl>
                                          <p:spTgt spid="20"/>
                                        </p:tgtEl>
                                      </p:cBhvr>
                                    </p:animEffect>
                                    <p:anim calcmode="lin" valueType="num">
                                      <p:cBhvr>
                                        <p:cTn id="51" dur="1000" fill="hold"/>
                                        <p:tgtEl>
                                          <p:spTgt spid="20"/>
                                        </p:tgtEl>
                                        <p:attrNameLst>
                                          <p:attrName>ppt_x</p:attrName>
                                        </p:attrNameLst>
                                      </p:cBhvr>
                                      <p:tavLst>
                                        <p:tav tm="0">
                                          <p:val>
                                            <p:strVal val="#ppt_x"/>
                                          </p:val>
                                        </p:tav>
                                        <p:tav tm="100000">
                                          <p:val>
                                            <p:strVal val="#ppt_x"/>
                                          </p:val>
                                        </p:tav>
                                      </p:tavLst>
                                    </p:anim>
                                    <p:anim calcmode="lin" valueType="num">
                                      <p:cBhvr>
                                        <p:cTn id="52" dur="1000" fill="hold"/>
                                        <p:tgtEl>
                                          <p:spTgt spid="20"/>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1000"/>
                                        <p:tgtEl>
                                          <p:spTgt spid="22"/>
                                        </p:tgtEl>
                                      </p:cBhvr>
                                    </p:animEffect>
                                    <p:anim calcmode="lin" valueType="num">
                                      <p:cBhvr>
                                        <p:cTn id="61" dur="1000" fill="hold"/>
                                        <p:tgtEl>
                                          <p:spTgt spid="22"/>
                                        </p:tgtEl>
                                        <p:attrNameLst>
                                          <p:attrName>ppt_x</p:attrName>
                                        </p:attrNameLst>
                                      </p:cBhvr>
                                      <p:tavLst>
                                        <p:tav tm="0">
                                          <p:val>
                                            <p:strVal val="#ppt_x"/>
                                          </p:val>
                                        </p:tav>
                                        <p:tav tm="100000">
                                          <p:val>
                                            <p:strVal val="#ppt_x"/>
                                          </p:val>
                                        </p:tav>
                                      </p:tavLst>
                                    </p:anim>
                                    <p:anim calcmode="lin" valueType="num">
                                      <p:cBhvr>
                                        <p:cTn id="62" dur="1000" fill="hold"/>
                                        <p:tgtEl>
                                          <p:spTgt spid="22"/>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fade">
                                      <p:cBhvr>
                                        <p:cTn id="65" dur="1000"/>
                                        <p:tgtEl>
                                          <p:spTgt spid="21"/>
                                        </p:tgtEl>
                                      </p:cBhvr>
                                    </p:animEffect>
                                    <p:anim calcmode="lin" valueType="num">
                                      <p:cBhvr>
                                        <p:cTn id="66" dur="1000" fill="hold"/>
                                        <p:tgtEl>
                                          <p:spTgt spid="21"/>
                                        </p:tgtEl>
                                        <p:attrNameLst>
                                          <p:attrName>ppt_x</p:attrName>
                                        </p:attrNameLst>
                                      </p:cBhvr>
                                      <p:tavLst>
                                        <p:tav tm="0">
                                          <p:val>
                                            <p:strVal val="#ppt_x"/>
                                          </p:val>
                                        </p:tav>
                                        <p:tav tm="100000">
                                          <p:val>
                                            <p:strVal val="#ppt_x"/>
                                          </p:val>
                                        </p:tav>
                                      </p:tavLst>
                                    </p:anim>
                                    <p:anim calcmode="lin" valueType="num">
                                      <p:cBhvr>
                                        <p:cTn id="67" dur="1000" fill="hold"/>
                                        <p:tgtEl>
                                          <p:spTgt spid="21"/>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fade">
                                      <p:cBhvr>
                                        <p:cTn id="70" dur="1000"/>
                                        <p:tgtEl>
                                          <p:spTgt spid="26"/>
                                        </p:tgtEl>
                                      </p:cBhvr>
                                    </p:animEffect>
                                    <p:anim calcmode="lin" valueType="num">
                                      <p:cBhvr>
                                        <p:cTn id="71" dur="1000" fill="hold"/>
                                        <p:tgtEl>
                                          <p:spTgt spid="26"/>
                                        </p:tgtEl>
                                        <p:attrNameLst>
                                          <p:attrName>ppt_x</p:attrName>
                                        </p:attrNameLst>
                                      </p:cBhvr>
                                      <p:tavLst>
                                        <p:tav tm="0">
                                          <p:val>
                                            <p:strVal val="#ppt_x"/>
                                          </p:val>
                                        </p:tav>
                                        <p:tav tm="100000">
                                          <p:val>
                                            <p:strVal val="#ppt_x"/>
                                          </p:val>
                                        </p:tav>
                                      </p:tavLst>
                                    </p:anim>
                                    <p:anim calcmode="lin" valueType="num">
                                      <p:cBhvr>
                                        <p:cTn id="72" dur="1000" fill="hold"/>
                                        <p:tgtEl>
                                          <p:spTgt spid="26"/>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6" grpId="0" animBg="1"/>
      <p:bldP spid="18" grpId="0"/>
      <p:bldP spid="19" grpId="0" animBg="1"/>
      <p:bldP spid="20" grpId="0"/>
      <p:bldP spid="21" grpId="0" animBg="1"/>
      <p:bldP spid="22" grpId="0"/>
      <p:bldP spid="3" grpId="0" animBg="1"/>
      <p:bldP spid="5" grpId="0"/>
      <p:bldP spid="23" grpId="0" animBg="1"/>
      <p:bldP spid="24" grpId="0"/>
      <p:bldP spid="25" grpId="0" animBg="1"/>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Exclusions</a:t>
            </a:r>
            <a:endParaRPr lang="en-GB"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199345903"/>
              </p:ext>
            </p:extLst>
          </p:nvPr>
        </p:nvGraphicFramePr>
        <p:xfrm>
          <a:off x="457200" y="141287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5</a:t>
            </a:fld>
            <a:endParaRPr lang="en-GB" dirty="0"/>
          </a:p>
        </p:txBody>
      </p:sp>
    </p:spTree>
    <p:extLst>
      <p:ext uri="{BB962C8B-B14F-4D97-AF65-F5344CB8AC3E}">
        <p14:creationId xmlns:p14="http://schemas.microsoft.com/office/powerpoint/2010/main" val="39942098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Which local authority is responsible for adults?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03439742"/>
              </p:ext>
            </p:extLst>
          </p:nvPr>
        </p:nvGraphicFramePr>
        <p:xfrm>
          <a:off x="457200" y="1412875"/>
          <a:ext cx="8229600" cy="46084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6</a:t>
            </a:fld>
            <a:endParaRPr lang="en-GB" dirty="0"/>
          </a:p>
        </p:txBody>
      </p:sp>
    </p:spTree>
    <p:extLst>
      <p:ext uri="{BB962C8B-B14F-4D97-AF65-F5344CB8AC3E}">
        <p14:creationId xmlns:p14="http://schemas.microsoft.com/office/powerpoint/2010/main" val="2506004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9444FACA-1BB0-4452-B239-09EA1147D2C6}"/>
                                            </p:graphicEl>
                                          </p:spTgt>
                                        </p:tgtEl>
                                        <p:attrNameLst>
                                          <p:attrName>style.visibility</p:attrName>
                                        </p:attrNameLst>
                                      </p:cBhvr>
                                      <p:to>
                                        <p:strVal val="visible"/>
                                      </p:to>
                                    </p:set>
                                    <p:animEffect transition="in" filter="fade">
                                      <p:cBhvr>
                                        <p:cTn id="7" dur="1000"/>
                                        <p:tgtEl>
                                          <p:spTgt spid="5">
                                            <p:graphicEl>
                                              <a:dgm id="{9444FACA-1BB0-4452-B239-09EA1147D2C6}"/>
                                            </p:graphicEl>
                                          </p:spTgt>
                                        </p:tgtEl>
                                      </p:cBhvr>
                                    </p:animEffect>
                                    <p:anim calcmode="lin" valueType="num">
                                      <p:cBhvr>
                                        <p:cTn id="8" dur="1000" fill="hold"/>
                                        <p:tgtEl>
                                          <p:spTgt spid="5">
                                            <p:graphicEl>
                                              <a:dgm id="{9444FACA-1BB0-4452-B239-09EA1147D2C6}"/>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9444FACA-1BB0-4452-B239-09EA1147D2C6}"/>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graphicEl>
                                              <a:dgm id="{A0458C39-D962-4B31-B456-70D8BC21EE4B}"/>
                                            </p:graphicEl>
                                          </p:spTgt>
                                        </p:tgtEl>
                                        <p:attrNameLst>
                                          <p:attrName>style.visibility</p:attrName>
                                        </p:attrNameLst>
                                      </p:cBhvr>
                                      <p:to>
                                        <p:strVal val="visible"/>
                                      </p:to>
                                    </p:set>
                                    <p:animEffect transition="in" filter="fade">
                                      <p:cBhvr>
                                        <p:cTn id="12" dur="1000"/>
                                        <p:tgtEl>
                                          <p:spTgt spid="5">
                                            <p:graphicEl>
                                              <a:dgm id="{A0458C39-D962-4B31-B456-70D8BC21EE4B}"/>
                                            </p:graphicEl>
                                          </p:spTgt>
                                        </p:tgtEl>
                                      </p:cBhvr>
                                    </p:animEffect>
                                    <p:anim calcmode="lin" valueType="num">
                                      <p:cBhvr>
                                        <p:cTn id="13" dur="1000" fill="hold"/>
                                        <p:tgtEl>
                                          <p:spTgt spid="5">
                                            <p:graphicEl>
                                              <a:dgm id="{A0458C39-D962-4B31-B456-70D8BC21EE4B}"/>
                                            </p:graphicEl>
                                          </p:spTgt>
                                        </p:tgtEl>
                                        <p:attrNameLst>
                                          <p:attrName>ppt_x</p:attrName>
                                        </p:attrNameLst>
                                      </p:cBhvr>
                                      <p:tavLst>
                                        <p:tav tm="0">
                                          <p:val>
                                            <p:strVal val="#ppt_x"/>
                                          </p:val>
                                        </p:tav>
                                        <p:tav tm="100000">
                                          <p:val>
                                            <p:strVal val="#ppt_x"/>
                                          </p:val>
                                        </p:tav>
                                      </p:tavLst>
                                    </p:anim>
                                    <p:anim calcmode="lin" valueType="num">
                                      <p:cBhvr>
                                        <p:cTn id="14" dur="1000" fill="hold"/>
                                        <p:tgtEl>
                                          <p:spTgt spid="5">
                                            <p:graphicEl>
                                              <a:dgm id="{A0458C39-D962-4B31-B456-70D8BC21EE4B}"/>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graphicEl>
                                              <a:dgm id="{A372BE60-469D-4B38-A83C-551EB04C9021}"/>
                                            </p:graphicEl>
                                          </p:spTgt>
                                        </p:tgtEl>
                                        <p:attrNameLst>
                                          <p:attrName>style.visibility</p:attrName>
                                        </p:attrNameLst>
                                      </p:cBhvr>
                                      <p:to>
                                        <p:strVal val="visible"/>
                                      </p:to>
                                    </p:set>
                                    <p:animEffect transition="in" filter="fade">
                                      <p:cBhvr>
                                        <p:cTn id="19" dur="1000"/>
                                        <p:tgtEl>
                                          <p:spTgt spid="5">
                                            <p:graphicEl>
                                              <a:dgm id="{A372BE60-469D-4B38-A83C-551EB04C9021}"/>
                                            </p:graphicEl>
                                          </p:spTgt>
                                        </p:tgtEl>
                                      </p:cBhvr>
                                    </p:animEffect>
                                    <p:anim calcmode="lin" valueType="num">
                                      <p:cBhvr>
                                        <p:cTn id="20" dur="1000" fill="hold"/>
                                        <p:tgtEl>
                                          <p:spTgt spid="5">
                                            <p:graphicEl>
                                              <a:dgm id="{A372BE60-469D-4B38-A83C-551EB04C9021}"/>
                                            </p:graphicEl>
                                          </p:spTgt>
                                        </p:tgtEl>
                                        <p:attrNameLst>
                                          <p:attrName>ppt_x</p:attrName>
                                        </p:attrNameLst>
                                      </p:cBhvr>
                                      <p:tavLst>
                                        <p:tav tm="0">
                                          <p:val>
                                            <p:strVal val="#ppt_x"/>
                                          </p:val>
                                        </p:tav>
                                        <p:tav tm="100000">
                                          <p:val>
                                            <p:strVal val="#ppt_x"/>
                                          </p:val>
                                        </p:tav>
                                      </p:tavLst>
                                    </p:anim>
                                    <p:anim calcmode="lin" valueType="num">
                                      <p:cBhvr>
                                        <p:cTn id="21" dur="1000" fill="hold"/>
                                        <p:tgtEl>
                                          <p:spTgt spid="5">
                                            <p:graphicEl>
                                              <a:dgm id="{A372BE60-469D-4B38-A83C-551EB04C9021}"/>
                                            </p:graphic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5">
                                            <p:graphicEl>
                                              <a:dgm id="{8AD35E17-BE6C-4B0F-B093-1D338FFA72C5}"/>
                                            </p:graphicEl>
                                          </p:spTgt>
                                        </p:tgtEl>
                                        <p:attrNameLst>
                                          <p:attrName>style.visibility</p:attrName>
                                        </p:attrNameLst>
                                      </p:cBhvr>
                                      <p:to>
                                        <p:strVal val="visible"/>
                                      </p:to>
                                    </p:set>
                                    <p:animEffect transition="in" filter="fade">
                                      <p:cBhvr>
                                        <p:cTn id="24" dur="1000"/>
                                        <p:tgtEl>
                                          <p:spTgt spid="5">
                                            <p:graphicEl>
                                              <a:dgm id="{8AD35E17-BE6C-4B0F-B093-1D338FFA72C5}"/>
                                            </p:graphicEl>
                                          </p:spTgt>
                                        </p:tgtEl>
                                      </p:cBhvr>
                                    </p:animEffect>
                                    <p:anim calcmode="lin" valueType="num">
                                      <p:cBhvr>
                                        <p:cTn id="25" dur="1000" fill="hold"/>
                                        <p:tgtEl>
                                          <p:spTgt spid="5">
                                            <p:graphicEl>
                                              <a:dgm id="{8AD35E17-BE6C-4B0F-B093-1D338FFA72C5}"/>
                                            </p:graphicEl>
                                          </p:spTgt>
                                        </p:tgtEl>
                                        <p:attrNameLst>
                                          <p:attrName>ppt_x</p:attrName>
                                        </p:attrNameLst>
                                      </p:cBhvr>
                                      <p:tavLst>
                                        <p:tav tm="0">
                                          <p:val>
                                            <p:strVal val="#ppt_x"/>
                                          </p:val>
                                        </p:tav>
                                        <p:tav tm="100000">
                                          <p:val>
                                            <p:strVal val="#ppt_x"/>
                                          </p:val>
                                        </p:tav>
                                      </p:tavLst>
                                    </p:anim>
                                    <p:anim calcmode="lin" valueType="num">
                                      <p:cBhvr>
                                        <p:cTn id="26" dur="1000" fill="hold"/>
                                        <p:tgtEl>
                                          <p:spTgt spid="5">
                                            <p:graphicEl>
                                              <a:dgm id="{8AD35E17-BE6C-4B0F-B093-1D338FFA72C5}"/>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5">
                                            <p:graphicEl>
                                              <a:dgm id="{37FBA040-1413-46A6-88D7-BC04644F9496}"/>
                                            </p:graphicEl>
                                          </p:spTgt>
                                        </p:tgtEl>
                                        <p:attrNameLst>
                                          <p:attrName>style.visibility</p:attrName>
                                        </p:attrNameLst>
                                      </p:cBhvr>
                                      <p:to>
                                        <p:strVal val="visible"/>
                                      </p:to>
                                    </p:set>
                                    <p:animEffect transition="in" filter="fade">
                                      <p:cBhvr>
                                        <p:cTn id="31" dur="1000"/>
                                        <p:tgtEl>
                                          <p:spTgt spid="5">
                                            <p:graphicEl>
                                              <a:dgm id="{37FBA040-1413-46A6-88D7-BC04644F9496}"/>
                                            </p:graphicEl>
                                          </p:spTgt>
                                        </p:tgtEl>
                                      </p:cBhvr>
                                    </p:animEffect>
                                    <p:anim calcmode="lin" valueType="num">
                                      <p:cBhvr>
                                        <p:cTn id="32" dur="1000" fill="hold"/>
                                        <p:tgtEl>
                                          <p:spTgt spid="5">
                                            <p:graphicEl>
                                              <a:dgm id="{37FBA040-1413-46A6-88D7-BC04644F9496}"/>
                                            </p:graphicEl>
                                          </p:spTgt>
                                        </p:tgtEl>
                                        <p:attrNameLst>
                                          <p:attrName>ppt_x</p:attrName>
                                        </p:attrNameLst>
                                      </p:cBhvr>
                                      <p:tavLst>
                                        <p:tav tm="0">
                                          <p:val>
                                            <p:strVal val="#ppt_x"/>
                                          </p:val>
                                        </p:tav>
                                        <p:tav tm="100000">
                                          <p:val>
                                            <p:strVal val="#ppt_x"/>
                                          </p:val>
                                        </p:tav>
                                      </p:tavLst>
                                    </p:anim>
                                    <p:anim calcmode="lin" valueType="num">
                                      <p:cBhvr>
                                        <p:cTn id="33" dur="1000" fill="hold"/>
                                        <p:tgtEl>
                                          <p:spTgt spid="5">
                                            <p:graphicEl>
                                              <a:dgm id="{37FBA040-1413-46A6-88D7-BC04644F9496}"/>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
                                            <p:graphicEl>
                                              <a:dgm id="{FDC24DEC-702B-4B1D-96F2-CFAF1F439CD8}"/>
                                            </p:graphicEl>
                                          </p:spTgt>
                                        </p:tgtEl>
                                        <p:attrNameLst>
                                          <p:attrName>style.visibility</p:attrName>
                                        </p:attrNameLst>
                                      </p:cBhvr>
                                      <p:to>
                                        <p:strVal val="visible"/>
                                      </p:to>
                                    </p:set>
                                    <p:animEffect transition="in" filter="fade">
                                      <p:cBhvr>
                                        <p:cTn id="36" dur="1000"/>
                                        <p:tgtEl>
                                          <p:spTgt spid="5">
                                            <p:graphicEl>
                                              <a:dgm id="{FDC24DEC-702B-4B1D-96F2-CFAF1F439CD8}"/>
                                            </p:graphicEl>
                                          </p:spTgt>
                                        </p:tgtEl>
                                      </p:cBhvr>
                                    </p:animEffect>
                                    <p:anim calcmode="lin" valueType="num">
                                      <p:cBhvr>
                                        <p:cTn id="37" dur="1000" fill="hold"/>
                                        <p:tgtEl>
                                          <p:spTgt spid="5">
                                            <p:graphicEl>
                                              <a:dgm id="{FDC24DEC-702B-4B1D-96F2-CFAF1F439CD8}"/>
                                            </p:graphicEl>
                                          </p:spTgt>
                                        </p:tgtEl>
                                        <p:attrNameLst>
                                          <p:attrName>ppt_x</p:attrName>
                                        </p:attrNameLst>
                                      </p:cBhvr>
                                      <p:tavLst>
                                        <p:tav tm="0">
                                          <p:val>
                                            <p:strVal val="#ppt_x"/>
                                          </p:val>
                                        </p:tav>
                                        <p:tav tm="100000">
                                          <p:val>
                                            <p:strVal val="#ppt_x"/>
                                          </p:val>
                                        </p:tav>
                                      </p:tavLst>
                                    </p:anim>
                                    <p:anim calcmode="lin" valueType="num">
                                      <p:cBhvr>
                                        <p:cTn id="38" dur="1000" fill="hold"/>
                                        <p:tgtEl>
                                          <p:spTgt spid="5">
                                            <p:graphicEl>
                                              <a:dgm id="{FDC24DEC-702B-4B1D-96F2-CFAF1F439CD8}"/>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Which local authority is responsible for children?</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64860059"/>
              </p:ext>
            </p:extLst>
          </p:nvPr>
        </p:nvGraphicFramePr>
        <p:xfrm>
          <a:off x="457200" y="1340768"/>
          <a:ext cx="8363272" cy="5029200"/>
        </p:xfrm>
        <a:graphic>
          <a:graphicData uri="http://schemas.openxmlformats.org/drawingml/2006/table">
            <a:tbl>
              <a:tblPr firstRow="1" bandRow="1">
                <a:tableStyleId>{F5AB1C69-6EDB-4FF4-983F-18BD219EF322}</a:tableStyleId>
              </a:tblPr>
              <a:tblGrid>
                <a:gridCol w="1986308"/>
                <a:gridCol w="3512525"/>
                <a:gridCol w="1280263"/>
                <a:gridCol w="1584176"/>
              </a:tblGrid>
              <a:tr h="370840">
                <a:tc>
                  <a:txBody>
                    <a:bodyPr/>
                    <a:lstStyle/>
                    <a:p>
                      <a:r>
                        <a:rPr lang="en-GB" sz="1800" dirty="0" smtClean="0">
                          <a:latin typeface="Arial" panose="020B0604020202020204" pitchFamily="34" charset="0"/>
                          <a:cs typeface="Arial" panose="020B0604020202020204" pitchFamily="34" charset="0"/>
                        </a:rPr>
                        <a:t>Ordinary residence</a:t>
                      </a:r>
                      <a:endParaRPr lang="en-GB" sz="1800" dirty="0">
                        <a:latin typeface="Arial" panose="020B0604020202020204" pitchFamily="34" charset="0"/>
                        <a:cs typeface="Arial" panose="020B0604020202020204" pitchFamily="34" charset="0"/>
                      </a:endParaRPr>
                    </a:p>
                  </a:txBody>
                  <a:tcPr>
                    <a:solidFill>
                      <a:srgbClr val="85C441"/>
                    </a:solidFill>
                  </a:tcPr>
                </a:tc>
                <a:tc>
                  <a:txBody>
                    <a:bodyPr/>
                    <a:lstStyle/>
                    <a:p>
                      <a:r>
                        <a:rPr lang="en-GB" sz="1800" dirty="0" smtClean="0">
                          <a:latin typeface="Arial" panose="020B0604020202020204" pitchFamily="34" charset="0"/>
                          <a:cs typeface="Arial" panose="020B0604020202020204" pitchFamily="34" charset="0"/>
                        </a:rPr>
                        <a:t>Status of child</a:t>
                      </a:r>
                      <a:endParaRPr lang="en-GB" sz="1800" dirty="0">
                        <a:latin typeface="Arial" panose="020B0604020202020204" pitchFamily="34" charset="0"/>
                        <a:cs typeface="Arial" panose="020B0604020202020204" pitchFamily="34" charset="0"/>
                      </a:endParaRPr>
                    </a:p>
                  </a:txBody>
                  <a:tcPr>
                    <a:solidFill>
                      <a:srgbClr val="85C441"/>
                    </a:solidFill>
                  </a:tcPr>
                </a:tc>
                <a:tc>
                  <a:txBody>
                    <a:bodyPr/>
                    <a:lstStyle/>
                    <a:p>
                      <a:r>
                        <a:rPr lang="en-GB" sz="1800" dirty="0" smtClean="0">
                          <a:latin typeface="Arial" panose="020B0604020202020204" pitchFamily="34" charset="0"/>
                          <a:cs typeface="Arial" panose="020B0604020202020204" pitchFamily="34" charset="0"/>
                        </a:rPr>
                        <a:t>Detention location</a:t>
                      </a:r>
                      <a:endParaRPr lang="en-GB" sz="1800" dirty="0">
                        <a:latin typeface="Arial" panose="020B0604020202020204" pitchFamily="34" charset="0"/>
                        <a:cs typeface="Arial" panose="020B0604020202020204" pitchFamily="34" charset="0"/>
                      </a:endParaRPr>
                    </a:p>
                  </a:txBody>
                  <a:tcPr>
                    <a:solidFill>
                      <a:srgbClr val="85C441"/>
                    </a:solidFill>
                  </a:tcPr>
                </a:tc>
                <a:tc>
                  <a:txBody>
                    <a:bodyPr/>
                    <a:lstStyle/>
                    <a:p>
                      <a:r>
                        <a:rPr lang="en-GB" sz="1800" dirty="0" smtClean="0">
                          <a:latin typeface="Arial" panose="020B0604020202020204" pitchFamily="34" charset="0"/>
                          <a:cs typeface="Arial" panose="020B0604020202020204" pitchFamily="34" charset="0"/>
                        </a:rPr>
                        <a:t>Who</a:t>
                      </a:r>
                      <a:endParaRPr lang="en-GB" sz="1800" dirty="0">
                        <a:latin typeface="Arial" panose="020B0604020202020204" pitchFamily="34" charset="0"/>
                        <a:cs typeface="Arial" panose="020B0604020202020204" pitchFamily="34" charset="0"/>
                      </a:endParaRPr>
                    </a:p>
                  </a:txBody>
                  <a:tcPr>
                    <a:solidFill>
                      <a:srgbClr val="85C441"/>
                    </a:solidFill>
                  </a:tcPr>
                </a:tc>
              </a:tr>
              <a:tr h="370840">
                <a:tc>
                  <a:txBody>
                    <a:bodyPr/>
                    <a:lstStyle/>
                    <a:p>
                      <a:r>
                        <a:rPr lang="en-GB" sz="1800" dirty="0" smtClean="0">
                          <a:latin typeface="Arial" panose="020B0604020202020204" pitchFamily="34" charset="0"/>
                          <a:cs typeface="Arial" panose="020B0604020202020204" pitchFamily="34" charset="0"/>
                        </a:rPr>
                        <a:t>No ordinary resident status</a:t>
                      </a:r>
                      <a:endParaRPr lang="en-GB" sz="18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1800" dirty="0" smtClean="0">
                          <a:latin typeface="Arial" panose="020B0604020202020204" pitchFamily="34" charset="0"/>
                          <a:cs typeface="Arial" panose="020B0604020202020204" pitchFamily="34" charset="0"/>
                        </a:rPr>
                        <a:t>Migrant or no ordinary resident status</a:t>
                      </a:r>
                      <a:endParaRPr lang="en-GB" sz="18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1800" dirty="0" smtClean="0">
                          <a:latin typeface="Arial" panose="020B0604020202020204" pitchFamily="34" charset="0"/>
                          <a:cs typeface="Arial" panose="020B0604020202020204" pitchFamily="34" charset="0"/>
                        </a:rPr>
                        <a:t>Wales</a:t>
                      </a:r>
                      <a:endParaRPr lang="en-GB" sz="1800" dirty="0">
                        <a:latin typeface="Arial" panose="020B0604020202020204" pitchFamily="34" charset="0"/>
                        <a:cs typeface="Arial" panose="020B0604020202020204" pitchFamily="34" charset="0"/>
                      </a:endParaRPr>
                    </a:p>
                  </a:txBody>
                  <a:tcPr>
                    <a:solidFill>
                      <a:srgbClr val="C5E3A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Welsh LA where child detained</a:t>
                      </a:r>
                    </a:p>
                  </a:txBody>
                  <a:tcPr>
                    <a:solidFill>
                      <a:srgbClr val="C5E3A5"/>
                    </a:solidFill>
                  </a:tcPr>
                </a:tc>
              </a:tr>
              <a:tr h="370840">
                <a:tc>
                  <a:txBody>
                    <a:bodyPr/>
                    <a:lstStyle/>
                    <a:p>
                      <a:r>
                        <a:rPr lang="en-GB" sz="1800" dirty="0" smtClean="0">
                          <a:latin typeface="Arial" panose="020B0604020202020204" pitchFamily="34" charset="0"/>
                          <a:cs typeface="Arial" panose="020B0604020202020204" pitchFamily="34" charset="0"/>
                        </a:rPr>
                        <a:t>Ordinary resident in Wales</a:t>
                      </a:r>
                      <a:endParaRPr lang="en-GB" sz="18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1800" dirty="0" smtClean="0">
                          <a:latin typeface="Arial" panose="020B0604020202020204" pitchFamily="34" charset="0"/>
                          <a:cs typeface="Arial" panose="020B0604020202020204" pitchFamily="34" charset="0"/>
                        </a:rPr>
                        <a:t>Regardless of previous involvement with social services</a:t>
                      </a:r>
                      <a:endParaRPr lang="en-GB" sz="18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1800" dirty="0" smtClean="0">
                          <a:latin typeface="Arial" panose="020B0604020202020204" pitchFamily="34" charset="0"/>
                          <a:cs typeface="Arial" panose="020B0604020202020204" pitchFamily="34" charset="0"/>
                        </a:rPr>
                        <a:t>Wales</a:t>
                      </a:r>
                      <a:endParaRPr lang="en-GB" sz="1800" dirty="0">
                        <a:latin typeface="Arial" panose="020B0604020202020204" pitchFamily="34" charset="0"/>
                        <a:cs typeface="Arial" panose="020B0604020202020204" pitchFamily="34" charset="0"/>
                      </a:endParaRPr>
                    </a:p>
                  </a:txBody>
                  <a:tcPr>
                    <a:solidFill>
                      <a:srgbClr val="ECF6E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Welsh home LA</a:t>
                      </a:r>
                    </a:p>
                  </a:txBody>
                  <a:tcPr>
                    <a:solidFill>
                      <a:srgbClr val="ECF6E2"/>
                    </a:solidFill>
                  </a:tcPr>
                </a:tc>
              </a:tr>
              <a:tr h="370840">
                <a:tc>
                  <a:txBody>
                    <a:bodyPr/>
                    <a:lstStyle/>
                    <a:p>
                      <a:r>
                        <a:rPr lang="en-GB" sz="1800" dirty="0" smtClean="0">
                          <a:latin typeface="Arial" panose="020B0604020202020204" pitchFamily="34" charset="0"/>
                          <a:cs typeface="Arial" panose="020B0604020202020204" pitchFamily="34" charset="0"/>
                        </a:rPr>
                        <a:t>Ordinary resident in Wales</a:t>
                      </a:r>
                      <a:endParaRPr lang="en-GB" sz="18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1800" dirty="0" smtClean="0">
                          <a:latin typeface="Arial" panose="020B0604020202020204" pitchFamily="34" charset="0"/>
                          <a:cs typeface="Arial" panose="020B0604020202020204" pitchFamily="34" charset="0"/>
                        </a:rPr>
                        <a:t>S20 or 31 of the Children Act 1989 prior to being detained</a:t>
                      </a:r>
                      <a:endParaRPr lang="en-GB" sz="18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1800" dirty="0" smtClean="0">
                          <a:latin typeface="Arial" panose="020B0604020202020204" pitchFamily="34" charset="0"/>
                          <a:cs typeface="Arial" panose="020B0604020202020204" pitchFamily="34" charset="0"/>
                        </a:rPr>
                        <a:t>England</a:t>
                      </a:r>
                      <a:endParaRPr lang="en-GB" sz="18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1800" dirty="0" smtClean="0">
                          <a:latin typeface="Arial" panose="020B0604020202020204" pitchFamily="34" charset="0"/>
                          <a:cs typeface="Arial" panose="020B0604020202020204" pitchFamily="34" charset="0"/>
                        </a:rPr>
                        <a:t>Welsh home LA</a:t>
                      </a:r>
                      <a:endParaRPr lang="en-GB" sz="1800" dirty="0">
                        <a:latin typeface="Arial" panose="020B0604020202020204" pitchFamily="34" charset="0"/>
                        <a:cs typeface="Arial" panose="020B0604020202020204" pitchFamily="34" charset="0"/>
                      </a:endParaRPr>
                    </a:p>
                  </a:txBody>
                  <a:tcPr>
                    <a:solidFill>
                      <a:srgbClr val="C5E3A5"/>
                    </a:solidFill>
                  </a:tcPr>
                </a:tc>
              </a:tr>
              <a:tr h="370840">
                <a:tc>
                  <a:txBody>
                    <a:bodyPr/>
                    <a:lstStyle/>
                    <a:p>
                      <a:r>
                        <a:rPr lang="en-GB" sz="1800" dirty="0" smtClean="0">
                          <a:latin typeface="Arial" panose="020B0604020202020204" pitchFamily="34" charset="0"/>
                          <a:cs typeface="Arial" panose="020B0604020202020204" pitchFamily="34" charset="0"/>
                        </a:rPr>
                        <a:t>Ordinary resident in England</a:t>
                      </a:r>
                      <a:endParaRPr lang="en-GB" sz="1800" dirty="0">
                        <a:latin typeface="Arial" panose="020B0604020202020204" pitchFamily="34" charset="0"/>
                        <a:cs typeface="Arial" panose="020B0604020202020204" pitchFamily="34" charset="0"/>
                      </a:endParaRPr>
                    </a:p>
                  </a:txBody>
                  <a:tcPr>
                    <a:solidFill>
                      <a:srgbClr val="ECF6E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S20 or 31 of the Children Act 1989 prior to being detained</a:t>
                      </a:r>
                    </a:p>
                  </a:txBody>
                  <a:tcPr>
                    <a:solidFill>
                      <a:srgbClr val="ECF6E2"/>
                    </a:solidFill>
                  </a:tcPr>
                </a:tc>
                <a:tc>
                  <a:txBody>
                    <a:bodyPr/>
                    <a:lstStyle/>
                    <a:p>
                      <a:r>
                        <a:rPr lang="en-GB" sz="1800" dirty="0" smtClean="0">
                          <a:latin typeface="Arial" panose="020B0604020202020204" pitchFamily="34" charset="0"/>
                          <a:cs typeface="Arial" panose="020B0604020202020204" pitchFamily="34" charset="0"/>
                        </a:rPr>
                        <a:t>Wales</a:t>
                      </a:r>
                      <a:endParaRPr lang="en-GB" sz="1800" dirty="0">
                        <a:latin typeface="Arial" panose="020B0604020202020204" pitchFamily="34" charset="0"/>
                        <a:cs typeface="Arial" panose="020B0604020202020204" pitchFamily="34" charset="0"/>
                      </a:endParaRPr>
                    </a:p>
                  </a:txBody>
                  <a:tcPr>
                    <a:solidFill>
                      <a:srgbClr val="ECF6E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English home LA</a:t>
                      </a:r>
                    </a:p>
                  </a:txBody>
                  <a:tcPr>
                    <a:solidFill>
                      <a:srgbClr val="ECF6E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Ordinary resident in England</a:t>
                      </a:r>
                    </a:p>
                  </a:txBody>
                  <a:tcPr>
                    <a:solidFill>
                      <a:srgbClr val="C5E3A5"/>
                    </a:solidFill>
                  </a:tcPr>
                </a:tc>
                <a:tc>
                  <a:txBody>
                    <a:bodyPr/>
                    <a:lstStyle/>
                    <a:p>
                      <a:r>
                        <a:rPr lang="en-GB" sz="1800" dirty="0" smtClean="0">
                          <a:latin typeface="Arial" panose="020B0604020202020204" pitchFamily="34" charset="0"/>
                          <a:cs typeface="Arial" panose="020B0604020202020204" pitchFamily="34" charset="0"/>
                        </a:rPr>
                        <a:t>No prior involvement with social services or not looked after</a:t>
                      </a:r>
                      <a:endParaRPr lang="en-GB" sz="18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1800" dirty="0" smtClean="0">
                          <a:latin typeface="Arial" panose="020B0604020202020204" pitchFamily="34" charset="0"/>
                          <a:cs typeface="Arial" panose="020B0604020202020204" pitchFamily="34" charset="0"/>
                        </a:rPr>
                        <a:t>Wales</a:t>
                      </a:r>
                      <a:endParaRPr lang="en-GB" sz="1800" dirty="0">
                        <a:latin typeface="Arial" panose="020B0604020202020204" pitchFamily="34" charset="0"/>
                        <a:cs typeface="Arial" panose="020B0604020202020204" pitchFamily="34" charset="0"/>
                      </a:endParaRPr>
                    </a:p>
                  </a:txBody>
                  <a:tcPr>
                    <a:solidFill>
                      <a:srgbClr val="C5E3A5"/>
                    </a:solidFill>
                  </a:tcPr>
                </a:tc>
                <a:tc>
                  <a:txBody>
                    <a:bodyPr/>
                    <a:lstStyle/>
                    <a:p>
                      <a:r>
                        <a:rPr lang="en-GB" sz="1800" dirty="0" smtClean="0">
                          <a:latin typeface="Arial" panose="020B0604020202020204" pitchFamily="34" charset="0"/>
                          <a:cs typeface="Arial" panose="020B0604020202020204" pitchFamily="34" charset="0"/>
                        </a:rPr>
                        <a:t>Welsh LA where child detained</a:t>
                      </a:r>
                      <a:endParaRPr lang="en-GB" sz="1800" dirty="0">
                        <a:latin typeface="Arial" panose="020B0604020202020204" pitchFamily="34" charset="0"/>
                        <a:cs typeface="Arial" panose="020B0604020202020204" pitchFamily="34" charset="0"/>
                      </a:endParaRPr>
                    </a:p>
                  </a:txBody>
                  <a:tcPr>
                    <a:solidFill>
                      <a:srgbClr val="C5E3A5"/>
                    </a:solidFill>
                  </a:tcPr>
                </a:tc>
              </a:tr>
              <a:tr h="370840">
                <a:tc>
                  <a:txBody>
                    <a:bodyPr/>
                    <a:lstStyle/>
                    <a:p>
                      <a:r>
                        <a:rPr lang="en-GB" sz="1800" dirty="0" smtClean="0">
                          <a:latin typeface="Arial" panose="020B0604020202020204" pitchFamily="34" charset="0"/>
                          <a:cs typeface="Arial" panose="020B0604020202020204" pitchFamily="34" charset="0"/>
                        </a:rPr>
                        <a:t>Ordinary resident in Wales</a:t>
                      </a:r>
                      <a:endParaRPr lang="en-GB" sz="18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1800" dirty="0" smtClean="0">
                          <a:latin typeface="Arial" panose="020B0604020202020204" pitchFamily="34" charset="0"/>
                          <a:cs typeface="Arial" panose="020B0604020202020204" pitchFamily="34" charset="0"/>
                        </a:rPr>
                        <a:t>No prior involvement with social services or not looked after</a:t>
                      </a:r>
                      <a:endParaRPr lang="en-GB" sz="18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1800" dirty="0" smtClean="0">
                          <a:latin typeface="Arial" panose="020B0604020202020204" pitchFamily="34" charset="0"/>
                          <a:cs typeface="Arial" panose="020B0604020202020204" pitchFamily="34" charset="0"/>
                        </a:rPr>
                        <a:t>England</a:t>
                      </a:r>
                      <a:endParaRPr lang="en-GB" sz="1800" dirty="0">
                        <a:latin typeface="Arial" panose="020B0604020202020204" pitchFamily="34" charset="0"/>
                        <a:cs typeface="Arial" panose="020B0604020202020204" pitchFamily="34" charset="0"/>
                      </a:endParaRPr>
                    </a:p>
                  </a:txBody>
                  <a:tcPr>
                    <a:solidFill>
                      <a:srgbClr val="ECF6E2"/>
                    </a:solidFill>
                  </a:tcPr>
                </a:tc>
                <a:tc>
                  <a:txBody>
                    <a:bodyPr/>
                    <a:lstStyle/>
                    <a:p>
                      <a:r>
                        <a:rPr lang="en-GB" sz="1800" dirty="0" smtClean="0">
                          <a:latin typeface="Arial" panose="020B0604020202020204" pitchFamily="34" charset="0"/>
                          <a:cs typeface="Arial" panose="020B0604020202020204" pitchFamily="34" charset="0"/>
                        </a:rPr>
                        <a:t>Dual responsibility</a:t>
                      </a:r>
                      <a:endParaRPr lang="en-GB" sz="1800" dirty="0">
                        <a:latin typeface="Arial" panose="020B0604020202020204" pitchFamily="34" charset="0"/>
                        <a:cs typeface="Arial" panose="020B0604020202020204" pitchFamily="34" charset="0"/>
                      </a:endParaRPr>
                    </a:p>
                  </a:txBody>
                  <a:tcPr>
                    <a:solidFill>
                      <a:srgbClr val="ECF6E2"/>
                    </a:solidFill>
                  </a:tcPr>
                </a:tc>
              </a:tr>
            </a:tbl>
          </a:graphicData>
        </a:graphic>
      </p:graphicFrame>
      <p:sp>
        <p:nvSpPr>
          <p:cNvPr id="2" name="Slide Number Placeholder 1"/>
          <p:cNvSpPr>
            <a:spLocks noGrp="1"/>
          </p:cNvSpPr>
          <p:nvPr>
            <p:ph type="sldNum" sz="quarter" idx="12"/>
          </p:nvPr>
        </p:nvSpPr>
        <p:spPr/>
        <p:txBody>
          <a:bodyPr/>
          <a:lstStyle/>
          <a:p>
            <a:fld id="{259CC62F-30C0-4A15-BEEE-9BC3816535A8}" type="slidenum">
              <a:rPr lang="en-GB" smtClean="0"/>
              <a:pPr/>
              <a:t>7</a:t>
            </a:fld>
            <a:endParaRPr lang="en-GB" dirty="0"/>
          </a:p>
        </p:txBody>
      </p:sp>
    </p:spTree>
    <p:extLst>
      <p:ext uri="{BB962C8B-B14F-4D97-AF65-F5344CB8AC3E}">
        <p14:creationId xmlns:p14="http://schemas.microsoft.com/office/powerpoint/2010/main" val="4085222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Portability and </a:t>
            </a:r>
            <a:r>
              <a:rPr lang="en-GB" dirty="0" smtClean="0"/>
              <a:t>cross-border </a:t>
            </a:r>
            <a:r>
              <a:rPr lang="en-GB" dirty="0"/>
              <a:t>arrangements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16582193"/>
              </p:ext>
            </p:extLst>
          </p:nvPr>
        </p:nvGraphicFramePr>
        <p:xfrm>
          <a:off x="457200" y="141287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8</a:t>
            </a:fld>
            <a:endParaRPr lang="en-GB" dirty="0"/>
          </a:p>
        </p:txBody>
      </p:sp>
    </p:spTree>
    <p:extLst>
      <p:ext uri="{BB962C8B-B14F-4D97-AF65-F5344CB8AC3E}">
        <p14:creationId xmlns:p14="http://schemas.microsoft.com/office/powerpoint/2010/main" val="84287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747727BF-E4BB-490E-8336-4A3F6B6A10E3}"/>
                                            </p:graphicEl>
                                          </p:spTgt>
                                        </p:tgtEl>
                                        <p:attrNameLst>
                                          <p:attrName>style.visibility</p:attrName>
                                        </p:attrNameLst>
                                      </p:cBhvr>
                                      <p:to>
                                        <p:strVal val="visible"/>
                                      </p:to>
                                    </p:set>
                                    <p:animEffect transition="in" filter="fade">
                                      <p:cBhvr>
                                        <p:cTn id="7" dur="1000"/>
                                        <p:tgtEl>
                                          <p:spTgt spid="5">
                                            <p:graphicEl>
                                              <a:dgm id="{747727BF-E4BB-490E-8336-4A3F6B6A10E3}"/>
                                            </p:graphicEl>
                                          </p:spTgt>
                                        </p:tgtEl>
                                      </p:cBhvr>
                                    </p:animEffect>
                                    <p:anim calcmode="lin" valueType="num">
                                      <p:cBhvr>
                                        <p:cTn id="8" dur="1000" fill="hold"/>
                                        <p:tgtEl>
                                          <p:spTgt spid="5">
                                            <p:graphicEl>
                                              <a:dgm id="{747727BF-E4BB-490E-8336-4A3F6B6A10E3}"/>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747727BF-E4BB-490E-8336-4A3F6B6A10E3}"/>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graphicEl>
                                              <a:dgm id="{32B32497-D8EB-4255-B888-532348819CD6}"/>
                                            </p:graphicEl>
                                          </p:spTgt>
                                        </p:tgtEl>
                                        <p:attrNameLst>
                                          <p:attrName>style.visibility</p:attrName>
                                        </p:attrNameLst>
                                      </p:cBhvr>
                                      <p:to>
                                        <p:strVal val="visible"/>
                                      </p:to>
                                    </p:set>
                                    <p:animEffect transition="in" filter="fade">
                                      <p:cBhvr>
                                        <p:cTn id="12" dur="1000"/>
                                        <p:tgtEl>
                                          <p:spTgt spid="5">
                                            <p:graphicEl>
                                              <a:dgm id="{32B32497-D8EB-4255-B888-532348819CD6}"/>
                                            </p:graphicEl>
                                          </p:spTgt>
                                        </p:tgtEl>
                                      </p:cBhvr>
                                    </p:animEffect>
                                    <p:anim calcmode="lin" valueType="num">
                                      <p:cBhvr>
                                        <p:cTn id="13" dur="1000" fill="hold"/>
                                        <p:tgtEl>
                                          <p:spTgt spid="5">
                                            <p:graphicEl>
                                              <a:dgm id="{32B32497-D8EB-4255-B888-532348819CD6}"/>
                                            </p:graphicEl>
                                          </p:spTgt>
                                        </p:tgtEl>
                                        <p:attrNameLst>
                                          <p:attrName>ppt_x</p:attrName>
                                        </p:attrNameLst>
                                      </p:cBhvr>
                                      <p:tavLst>
                                        <p:tav tm="0">
                                          <p:val>
                                            <p:strVal val="#ppt_x"/>
                                          </p:val>
                                        </p:tav>
                                        <p:tav tm="100000">
                                          <p:val>
                                            <p:strVal val="#ppt_x"/>
                                          </p:val>
                                        </p:tav>
                                      </p:tavLst>
                                    </p:anim>
                                    <p:anim calcmode="lin" valueType="num">
                                      <p:cBhvr>
                                        <p:cTn id="14" dur="1000" fill="hold"/>
                                        <p:tgtEl>
                                          <p:spTgt spid="5">
                                            <p:graphicEl>
                                              <a:dgm id="{32B32497-D8EB-4255-B888-532348819CD6}"/>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graphicEl>
                                              <a:dgm id="{3FFEF6F6-DEA0-469D-AC54-FA1E9D22F7E9}"/>
                                            </p:graphicEl>
                                          </p:spTgt>
                                        </p:tgtEl>
                                        <p:attrNameLst>
                                          <p:attrName>style.visibility</p:attrName>
                                        </p:attrNameLst>
                                      </p:cBhvr>
                                      <p:to>
                                        <p:strVal val="visible"/>
                                      </p:to>
                                    </p:set>
                                    <p:animEffect transition="in" filter="fade">
                                      <p:cBhvr>
                                        <p:cTn id="19" dur="1000"/>
                                        <p:tgtEl>
                                          <p:spTgt spid="5">
                                            <p:graphicEl>
                                              <a:dgm id="{3FFEF6F6-DEA0-469D-AC54-FA1E9D22F7E9}"/>
                                            </p:graphicEl>
                                          </p:spTgt>
                                        </p:tgtEl>
                                      </p:cBhvr>
                                    </p:animEffect>
                                    <p:anim calcmode="lin" valueType="num">
                                      <p:cBhvr>
                                        <p:cTn id="20" dur="1000" fill="hold"/>
                                        <p:tgtEl>
                                          <p:spTgt spid="5">
                                            <p:graphicEl>
                                              <a:dgm id="{3FFEF6F6-DEA0-469D-AC54-FA1E9D22F7E9}"/>
                                            </p:graphicEl>
                                          </p:spTgt>
                                        </p:tgtEl>
                                        <p:attrNameLst>
                                          <p:attrName>ppt_x</p:attrName>
                                        </p:attrNameLst>
                                      </p:cBhvr>
                                      <p:tavLst>
                                        <p:tav tm="0">
                                          <p:val>
                                            <p:strVal val="#ppt_x"/>
                                          </p:val>
                                        </p:tav>
                                        <p:tav tm="100000">
                                          <p:val>
                                            <p:strVal val="#ppt_x"/>
                                          </p:val>
                                        </p:tav>
                                      </p:tavLst>
                                    </p:anim>
                                    <p:anim calcmode="lin" valueType="num">
                                      <p:cBhvr>
                                        <p:cTn id="21" dur="1000" fill="hold"/>
                                        <p:tgtEl>
                                          <p:spTgt spid="5">
                                            <p:graphicEl>
                                              <a:dgm id="{3FFEF6F6-DEA0-469D-AC54-FA1E9D22F7E9}"/>
                                            </p:graphic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5">
                                            <p:graphicEl>
                                              <a:dgm id="{B245F0DF-C865-4074-ABDF-119EB11B6FB4}"/>
                                            </p:graphicEl>
                                          </p:spTgt>
                                        </p:tgtEl>
                                        <p:attrNameLst>
                                          <p:attrName>style.visibility</p:attrName>
                                        </p:attrNameLst>
                                      </p:cBhvr>
                                      <p:to>
                                        <p:strVal val="visible"/>
                                      </p:to>
                                    </p:set>
                                    <p:animEffect transition="in" filter="fade">
                                      <p:cBhvr>
                                        <p:cTn id="24" dur="1000"/>
                                        <p:tgtEl>
                                          <p:spTgt spid="5">
                                            <p:graphicEl>
                                              <a:dgm id="{B245F0DF-C865-4074-ABDF-119EB11B6FB4}"/>
                                            </p:graphicEl>
                                          </p:spTgt>
                                        </p:tgtEl>
                                      </p:cBhvr>
                                    </p:animEffect>
                                    <p:anim calcmode="lin" valueType="num">
                                      <p:cBhvr>
                                        <p:cTn id="25" dur="1000" fill="hold"/>
                                        <p:tgtEl>
                                          <p:spTgt spid="5">
                                            <p:graphicEl>
                                              <a:dgm id="{B245F0DF-C865-4074-ABDF-119EB11B6FB4}"/>
                                            </p:graphicEl>
                                          </p:spTgt>
                                        </p:tgtEl>
                                        <p:attrNameLst>
                                          <p:attrName>ppt_x</p:attrName>
                                        </p:attrNameLst>
                                      </p:cBhvr>
                                      <p:tavLst>
                                        <p:tav tm="0">
                                          <p:val>
                                            <p:strVal val="#ppt_x"/>
                                          </p:val>
                                        </p:tav>
                                        <p:tav tm="100000">
                                          <p:val>
                                            <p:strVal val="#ppt_x"/>
                                          </p:val>
                                        </p:tav>
                                      </p:tavLst>
                                    </p:anim>
                                    <p:anim calcmode="lin" valueType="num">
                                      <p:cBhvr>
                                        <p:cTn id="26" dur="1000" fill="hold"/>
                                        <p:tgtEl>
                                          <p:spTgt spid="5">
                                            <p:graphicEl>
                                              <a:dgm id="{B245F0DF-C865-4074-ABDF-119EB11B6FB4}"/>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5">
                                            <p:graphicEl>
                                              <a:dgm id="{61DB7D18-C0D3-48F2-8212-1652C04DCD57}"/>
                                            </p:graphicEl>
                                          </p:spTgt>
                                        </p:tgtEl>
                                        <p:attrNameLst>
                                          <p:attrName>style.visibility</p:attrName>
                                        </p:attrNameLst>
                                      </p:cBhvr>
                                      <p:to>
                                        <p:strVal val="visible"/>
                                      </p:to>
                                    </p:set>
                                    <p:animEffect transition="in" filter="fade">
                                      <p:cBhvr>
                                        <p:cTn id="31" dur="1000"/>
                                        <p:tgtEl>
                                          <p:spTgt spid="5">
                                            <p:graphicEl>
                                              <a:dgm id="{61DB7D18-C0D3-48F2-8212-1652C04DCD57}"/>
                                            </p:graphicEl>
                                          </p:spTgt>
                                        </p:tgtEl>
                                      </p:cBhvr>
                                    </p:animEffect>
                                    <p:anim calcmode="lin" valueType="num">
                                      <p:cBhvr>
                                        <p:cTn id="32" dur="1000" fill="hold"/>
                                        <p:tgtEl>
                                          <p:spTgt spid="5">
                                            <p:graphicEl>
                                              <a:dgm id="{61DB7D18-C0D3-48F2-8212-1652C04DCD57}"/>
                                            </p:graphicEl>
                                          </p:spTgt>
                                        </p:tgtEl>
                                        <p:attrNameLst>
                                          <p:attrName>ppt_x</p:attrName>
                                        </p:attrNameLst>
                                      </p:cBhvr>
                                      <p:tavLst>
                                        <p:tav tm="0">
                                          <p:val>
                                            <p:strVal val="#ppt_x"/>
                                          </p:val>
                                        </p:tav>
                                        <p:tav tm="100000">
                                          <p:val>
                                            <p:strVal val="#ppt_x"/>
                                          </p:val>
                                        </p:tav>
                                      </p:tavLst>
                                    </p:anim>
                                    <p:anim calcmode="lin" valueType="num">
                                      <p:cBhvr>
                                        <p:cTn id="33" dur="1000" fill="hold"/>
                                        <p:tgtEl>
                                          <p:spTgt spid="5">
                                            <p:graphicEl>
                                              <a:dgm id="{61DB7D18-C0D3-48F2-8212-1652C04DCD57}"/>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
                                            <p:graphicEl>
                                              <a:dgm id="{75ABBE52-FE80-49F6-99E0-D357EACDF62C}"/>
                                            </p:graphicEl>
                                          </p:spTgt>
                                        </p:tgtEl>
                                        <p:attrNameLst>
                                          <p:attrName>style.visibility</p:attrName>
                                        </p:attrNameLst>
                                      </p:cBhvr>
                                      <p:to>
                                        <p:strVal val="visible"/>
                                      </p:to>
                                    </p:set>
                                    <p:animEffect transition="in" filter="fade">
                                      <p:cBhvr>
                                        <p:cTn id="36" dur="1000"/>
                                        <p:tgtEl>
                                          <p:spTgt spid="5">
                                            <p:graphicEl>
                                              <a:dgm id="{75ABBE52-FE80-49F6-99E0-D357EACDF62C}"/>
                                            </p:graphicEl>
                                          </p:spTgt>
                                        </p:tgtEl>
                                      </p:cBhvr>
                                    </p:animEffect>
                                    <p:anim calcmode="lin" valueType="num">
                                      <p:cBhvr>
                                        <p:cTn id="37" dur="1000" fill="hold"/>
                                        <p:tgtEl>
                                          <p:spTgt spid="5">
                                            <p:graphicEl>
                                              <a:dgm id="{75ABBE52-FE80-49F6-99E0-D357EACDF62C}"/>
                                            </p:graphicEl>
                                          </p:spTgt>
                                        </p:tgtEl>
                                        <p:attrNameLst>
                                          <p:attrName>ppt_x</p:attrName>
                                        </p:attrNameLst>
                                      </p:cBhvr>
                                      <p:tavLst>
                                        <p:tav tm="0">
                                          <p:val>
                                            <p:strVal val="#ppt_x"/>
                                          </p:val>
                                        </p:tav>
                                        <p:tav tm="100000">
                                          <p:val>
                                            <p:strVal val="#ppt_x"/>
                                          </p:val>
                                        </p:tav>
                                      </p:tavLst>
                                    </p:anim>
                                    <p:anim calcmode="lin" valueType="num">
                                      <p:cBhvr>
                                        <p:cTn id="38" dur="1000" fill="hold"/>
                                        <p:tgtEl>
                                          <p:spTgt spid="5">
                                            <p:graphicEl>
                                              <a:dgm id="{75ABBE52-FE80-49F6-99E0-D357EACDF62C}"/>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3253</TotalTime>
  <Words>4787</Words>
  <Application>Microsoft Office PowerPoint</Application>
  <PresentationFormat>On-screen Show (4:3)</PresentationFormat>
  <Paragraphs>274</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Assessing and Meeting the Needs of Individuals in the Secure Estate Overview</vt:lpstr>
      <vt:lpstr>Well-being and other  overarching duties</vt:lpstr>
      <vt:lpstr>The parts of the Act   </vt:lpstr>
      <vt:lpstr>Assessing the needs of individuals</vt:lpstr>
      <vt:lpstr>Meeting the needs of individuals</vt:lpstr>
      <vt:lpstr>Exclusions</vt:lpstr>
      <vt:lpstr>Which local authority is responsible for adults?</vt:lpstr>
      <vt:lpstr>Which local authority is responsible for children?</vt:lpstr>
      <vt:lpstr>Portability and cross-border arrangements</vt:lpstr>
      <vt:lpstr>Responsibilities for adults with care and support needs</vt:lpstr>
      <vt:lpstr>Responsibilities for children with care and support needs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Richardson</dc:creator>
  <cp:lastModifiedBy>Bethan Price</cp:lastModifiedBy>
  <cp:revision>272</cp:revision>
  <cp:lastPrinted>2016-02-09T17:06:27Z</cp:lastPrinted>
  <dcterms:created xsi:type="dcterms:W3CDTF">2016-01-17T11:17:12Z</dcterms:created>
  <dcterms:modified xsi:type="dcterms:W3CDTF">2016-03-30T09:31:06Z</dcterms:modified>
</cp:coreProperties>
</file>